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50"/>
  </p:notesMasterIdLst>
  <p:sldIdLst>
    <p:sldId id="257" r:id="rId5"/>
    <p:sldId id="258" r:id="rId6"/>
    <p:sldId id="259" r:id="rId7"/>
    <p:sldId id="260" r:id="rId8"/>
    <p:sldId id="261" r:id="rId9"/>
    <p:sldId id="277" r:id="rId10"/>
    <p:sldId id="278" r:id="rId11"/>
    <p:sldId id="284" r:id="rId12"/>
    <p:sldId id="286" r:id="rId13"/>
    <p:sldId id="285" r:id="rId14"/>
    <p:sldId id="289" r:id="rId15"/>
    <p:sldId id="288" r:id="rId16"/>
    <p:sldId id="287" r:id="rId17"/>
    <p:sldId id="290" r:id="rId18"/>
    <p:sldId id="292" r:id="rId19"/>
    <p:sldId id="291" r:id="rId20"/>
    <p:sldId id="279" r:id="rId21"/>
    <p:sldId id="283" r:id="rId22"/>
    <p:sldId id="282" r:id="rId23"/>
    <p:sldId id="281" r:id="rId24"/>
    <p:sldId id="280" r:id="rId25"/>
    <p:sldId id="293" r:id="rId26"/>
    <p:sldId id="294" r:id="rId27"/>
    <p:sldId id="295" r:id="rId28"/>
    <p:sldId id="296" r:id="rId29"/>
    <p:sldId id="297" r:id="rId30"/>
    <p:sldId id="298" r:id="rId31"/>
    <p:sldId id="299" r:id="rId32"/>
    <p:sldId id="303" r:id="rId33"/>
    <p:sldId id="302" r:id="rId34"/>
    <p:sldId id="301" r:id="rId35"/>
    <p:sldId id="300" r:id="rId36"/>
    <p:sldId id="306" r:id="rId37"/>
    <p:sldId id="305" r:id="rId38"/>
    <p:sldId id="304" r:id="rId39"/>
    <p:sldId id="307" r:id="rId40"/>
    <p:sldId id="308" r:id="rId41"/>
    <p:sldId id="309" r:id="rId42"/>
    <p:sldId id="310" r:id="rId43"/>
    <p:sldId id="311" r:id="rId44"/>
    <p:sldId id="312" r:id="rId45"/>
    <p:sldId id="313" r:id="rId46"/>
    <p:sldId id="316" r:id="rId47"/>
    <p:sldId id="314" r:id="rId48"/>
    <p:sldId id="315"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8"/>
            <p14:sldId id="259"/>
            <p14:sldId id="260"/>
            <p14:sldId id="261"/>
            <p14:sldId id="277"/>
            <p14:sldId id="278"/>
            <p14:sldId id="284"/>
            <p14:sldId id="286"/>
            <p14:sldId id="285"/>
            <p14:sldId id="289"/>
            <p14:sldId id="288"/>
            <p14:sldId id="287"/>
            <p14:sldId id="290"/>
            <p14:sldId id="292"/>
            <p14:sldId id="291"/>
            <p14:sldId id="279"/>
            <p14:sldId id="283"/>
            <p14:sldId id="282"/>
            <p14:sldId id="281"/>
            <p14:sldId id="280"/>
            <p14:sldId id="293"/>
            <p14:sldId id="294"/>
            <p14:sldId id="295"/>
            <p14:sldId id="296"/>
            <p14:sldId id="297"/>
            <p14:sldId id="298"/>
            <p14:sldId id="299"/>
            <p14:sldId id="303"/>
            <p14:sldId id="302"/>
            <p14:sldId id="301"/>
            <p14:sldId id="300"/>
            <p14:sldId id="306"/>
            <p14:sldId id="305"/>
            <p14:sldId id="304"/>
            <p14:sldId id="307"/>
            <p14:sldId id="308"/>
            <p14:sldId id="309"/>
            <p14:sldId id="310"/>
            <p14:sldId id="311"/>
            <p14:sldId id="312"/>
            <p14:sldId id="313"/>
            <p14:sldId id="316"/>
            <p14:sldId id="314"/>
            <p14:sldId id="315"/>
          </p14:sldIdLst>
        </p14:section>
        <p14:section name="Group Member 1" id="{0860697E-8C4A-43F9-A7C0-C435911657B2}">
          <p14:sldIdLst/>
        </p14:section>
        <p14:section name="Group Member 2" id="{ED02CA79-8112-418E-8BC2-0FD9B68AECB3}">
          <p14:sldIdLst/>
        </p14:section>
        <p14:section name="Group Member 3" id="{0DAD77B1-60C5-4EB2-933E-C56E97A5B2A7}">
          <p14:sldIdLst/>
        </p14:section>
        <p14:section name="General Closing" id="{4AB6C702-EE4D-4283-ACB0-770710E41AE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FFF6B8-4344-4CE8-A908-C51B14493DD4}" v="1315" dt="2021-04-30T11:54:09.649"/>
  </p1510:revLst>
</p1510:revInfo>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2865" autoAdjust="0"/>
  </p:normalViewPr>
  <p:slideViewPr>
    <p:cSldViewPr snapToGrid="0">
      <p:cViewPr varScale="1">
        <p:scale>
          <a:sx n="104" d="100"/>
          <a:sy n="104" d="100"/>
        </p:scale>
        <p:origin x="618" y="114"/>
      </p:cViewPr>
      <p:guideLst/>
    </p:cSldViewPr>
  </p:slideViewPr>
  <p:notesTextViewPr>
    <p:cViewPr>
      <p:scale>
        <a:sx n="1" d="1"/>
        <a:sy n="1" d="1"/>
      </p:scale>
      <p:origin x="0" y="-24"/>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23D44-E976-48FA-A3EC-2DCA9FF0A409}" type="doc">
      <dgm:prSet loTypeId="urn:microsoft.com/office/officeart/2005/8/layout/default" loCatId="list" qsTypeId="urn:microsoft.com/office/officeart/2005/8/quickstyle/simple5" qsCatId="simple" csTypeId="urn:microsoft.com/office/officeart/2005/8/colors/colorful5" csCatId="colorful"/>
      <dgm:spPr/>
      <dgm:t>
        <a:bodyPr/>
        <a:lstStyle/>
        <a:p>
          <a:endParaRPr lang="en-US"/>
        </a:p>
      </dgm:t>
    </dgm:pt>
    <dgm:pt modelId="{C289BCE3-3473-4602-A4B3-62E86F5EC28D}">
      <dgm:prSet/>
      <dgm:spPr/>
      <dgm:t>
        <a:bodyPr/>
        <a:lstStyle/>
        <a:p>
          <a:r>
            <a:rPr lang="en-US" b="1"/>
            <a:t>Problem Definition</a:t>
          </a:r>
          <a:endParaRPr lang="en-US"/>
        </a:p>
      </dgm:t>
    </dgm:pt>
    <dgm:pt modelId="{6997F828-9083-47EB-8631-0BF08720552A}" type="parTrans" cxnId="{70E5E39C-10DC-4BED-A92C-3197C96F08F9}">
      <dgm:prSet/>
      <dgm:spPr/>
      <dgm:t>
        <a:bodyPr/>
        <a:lstStyle/>
        <a:p>
          <a:endParaRPr lang="en-US"/>
        </a:p>
      </dgm:t>
    </dgm:pt>
    <dgm:pt modelId="{7095330A-3A74-458B-8C96-9B3E77E91529}" type="sibTrans" cxnId="{70E5E39C-10DC-4BED-A92C-3197C96F08F9}">
      <dgm:prSet/>
      <dgm:spPr/>
      <dgm:t>
        <a:bodyPr/>
        <a:lstStyle/>
        <a:p>
          <a:endParaRPr lang="en-US"/>
        </a:p>
      </dgm:t>
    </dgm:pt>
    <dgm:pt modelId="{8FFA0491-F0DA-4D6C-A56C-5CD5D58F0F0B}">
      <dgm:prSet/>
      <dgm:spPr/>
      <dgm:t>
        <a:bodyPr/>
        <a:lstStyle/>
        <a:p>
          <a:r>
            <a:rPr lang="en-US" b="1"/>
            <a:t>Data Analysis</a:t>
          </a:r>
          <a:endParaRPr lang="en-US"/>
        </a:p>
      </dgm:t>
    </dgm:pt>
    <dgm:pt modelId="{C99955CE-09B4-4A12-B87F-DAC512A76E29}" type="parTrans" cxnId="{C4852CF0-1055-4D3D-BFC8-85716AAD4927}">
      <dgm:prSet/>
      <dgm:spPr/>
      <dgm:t>
        <a:bodyPr/>
        <a:lstStyle/>
        <a:p>
          <a:endParaRPr lang="en-US"/>
        </a:p>
      </dgm:t>
    </dgm:pt>
    <dgm:pt modelId="{5E8D3A2F-E6D1-43A5-8918-2AB844C04A4F}" type="sibTrans" cxnId="{C4852CF0-1055-4D3D-BFC8-85716AAD4927}">
      <dgm:prSet/>
      <dgm:spPr/>
      <dgm:t>
        <a:bodyPr/>
        <a:lstStyle/>
        <a:p>
          <a:endParaRPr lang="en-US"/>
        </a:p>
      </dgm:t>
    </dgm:pt>
    <dgm:pt modelId="{3F32D53F-332F-4FE6-A8F5-6D74FE630D11}">
      <dgm:prSet/>
      <dgm:spPr/>
      <dgm:t>
        <a:bodyPr/>
        <a:lstStyle/>
        <a:p>
          <a:r>
            <a:rPr lang="en-US" b="1"/>
            <a:t>EDA (Exploratory Data Analysis)</a:t>
          </a:r>
          <a:endParaRPr lang="en-US"/>
        </a:p>
      </dgm:t>
    </dgm:pt>
    <dgm:pt modelId="{0607A24A-9757-4DE8-9958-6BB7FA377931}" type="parTrans" cxnId="{8519472A-8095-4B5F-BE91-6F8AB9666F1E}">
      <dgm:prSet/>
      <dgm:spPr/>
      <dgm:t>
        <a:bodyPr/>
        <a:lstStyle/>
        <a:p>
          <a:endParaRPr lang="en-US"/>
        </a:p>
      </dgm:t>
    </dgm:pt>
    <dgm:pt modelId="{A34A7FEB-DFC9-433C-87FB-19F0E23F97AF}" type="sibTrans" cxnId="{8519472A-8095-4B5F-BE91-6F8AB9666F1E}">
      <dgm:prSet/>
      <dgm:spPr/>
      <dgm:t>
        <a:bodyPr/>
        <a:lstStyle/>
        <a:p>
          <a:endParaRPr lang="en-US"/>
        </a:p>
      </dgm:t>
    </dgm:pt>
    <dgm:pt modelId="{EEDCABCE-5B7C-40D0-8D79-13A8D59245A4}">
      <dgm:prSet/>
      <dgm:spPr/>
      <dgm:t>
        <a:bodyPr/>
        <a:lstStyle/>
        <a:p>
          <a:r>
            <a:rPr lang="en-US" b="1"/>
            <a:t>Pre-processing Pipeline</a:t>
          </a:r>
          <a:endParaRPr lang="en-US"/>
        </a:p>
      </dgm:t>
    </dgm:pt>
    <dgm:pt modelId="{30653636-9C4B-4522-A1FF-C8026EAA8D5E}" type="parTrans" cxnId="{FCF3E20B-91EE-4ACD-A04B-5562DEC27B93}">
      <dgm:prSet/>
      <dgm:spPr/>
      <dgm:t>
        <a:bodyPr/>
        <a:lstStyle/>
        <a:p>
          <a:endParaRPr lang="en-US"/>
        </a:p>
      </dgm:t>
    </dgm:pt>
    <dgm:pt modelId="{C1E76091-1BD3-464A-BE04-740733ED4CEF}" type="sibTrans" cxnId="{FCF3E20B-91EE-4ACD-A04B-5562DEC27B93}">
      <dgm:prSet/>
      <dgm:spPr/>
      <dgm:t>
        <a:bodyPr/>
        <a:lstStyle/>
        <a:p>
          <a:endParaRPr lang="en-US"/>
        </a:p>
      </dgm:t>
    </dgm:pt>
    <dgm:pt modelId="{8C2B3283-D248-430A-B1B7-8F53D30C658E}">
      <dgm:prSet/>
      <dgm:spPr/>
      <dgm:t>
        <a:bodyPr/>
        <a:lstStyle/>
        <a:p>
          <a:r>
            <a:rPr lang="en-US" b="1"/>
            <a:t>Building Machine Learning Models</a:t>
          </a:r>
          <a:endParaRPr lang="en-US"/>
        </a:p>
      </dgm:t>
    </dgm:pt>
    <dgm:pt modelId="{4C8782B1-0C5B-43A2-90B3-576F0FAA7F7F}" type="parTrans" cxnId="{A07DD8C7-C21A-41A0-8CA0-2A1DA538D585}">
      <dgm:prSet/>
      <dgm:spPr/>
      <dgm:t>
        <a:bodyPr/>
        <a:lstStyle/>
        <a:p>
          <a:endParaRPr lang="en-US"/>
        </a:p>
      </dgm:t>
    </dgm:pt>
    <dgm:pt modelId="{82DCC521-F4B4-4D5B-97C3-200B49F3BCFA}" type="sibTrans" cxnId="{A07DD8C7-C21A-41A0-8CA0-2A1DA538D585}">
      <dgm:prSet/>
      <dgm:spPr/>
      <dgm:t>
        <a:bodyPr/>
        <a:lstStyle/>
        <a:p>
          <a:endParaRPr lang="en-US"/>
        </a:p>
      </dgm:t>
    </dgm:pt>
    <dgm:pt modelId="{E6DE6F97-0B0F-4842-939F-A0E60CE530DC}">
      <dgm:prSet/>
      <dgm:spPr/>
      <dgm:t>
        <a:bodyPr/>
        <a:lstStyle/>
        <a:p>
          <a:r>
            <a:rPr lang="en-US" b="1"/>
            <a:t>Concluding Remarks</a:t>
          </a:r>
          <a:endParaRPr lang="en-US"/>
        </a:p>
      </dgm:t>
    </dgm:pt>
    <dgm:pt modelId="{5C3A7EC4-CE9D-4817-A0D2-A2119D0FADA2}" type="parTrans" cxnId="{0AD624CF-67EE-4A13-9A7E-DD93CB2F7D71}">
      <dgm:prSet/>
      <dgm:spPr/>
      <dgm:t>
        <a:bodyPr/>
        <a:lstStyle/>
        <a:p>
          <a:endParaRPr lang="en-US"/>
        </a:p>
      </dgm:t>
    </dgm:pt>
    <dgm:pt modelId="{60342774-EEFF-4A3C-A912-926AF073D305}" type="sibTrans" cxnId="{0AD624CF-67EE-4A13-9A7E-DD93CB2F7D71}">
      <dgm:prSet/>
      <dgm:spPr/>
      <dgm:t>
        <a:bodyPr/>
        <a:lstStyle/>
        <a:p>
          <a:endParaRPr lang="en-US"/>
        </a:p>
      </dgm:t>
    </dgm:pt>
    <dgm:pt modelId="{538F14E6-8B8B-4557-A1BC-134ACB13FEB7}" type="pres">
      <dgm:prSet presAssocID="{D3223D44-E976-48FA-A3EC-2DCA9FF0A409}" presName="diagram" presStyleCnt="0">
        <dgm:presLayoutVars>
          <dgm:dir/>
          <dgm:resizeHandles val="exact"/>
        </dgm:presLayoutVars>
      </dgm:prSet>
      <dgm:spPr/>
    </dgm:pt>
    <dgm:pt modelId="{9578389A-12FB-4AAD-85C4-449D0BD24BA2}" type="pres">
      <dgm:prSet presAssocID="{C289BCE3-3473-4602-A4B3-62E86F5EC28D}" presName="node" presStyleLbl="node1" presStyleIdx="0" presStyleCnt="6">
        <dgm:presLayoutVars>
          <dgm:bulletEnabled val="1"/>
        </dgm:presLayoutVars>
      </dgm:prSet>
      <dgm:spPr/>
    </dgm:pt>
    <dgm:pt modelId="{A6EB1777-27B0-4F30-9703-FEC951C53569}" type="pres">
      <dgm:prSet presAssocID="{7095330A-3A74-458B-8C96-9B3E77E91529}" presName="sibTrans" presStyleCnt="0"/>
      <dgm:spPr/>
    </dgm:pt>
    <dgm:pt modelId="{6F7F3C9A-E345-4151-B10D-9451B18C1E41}" type="pres">
      <dgm:prSet presAssocID="{8FFA0491-F0DA-4D6C-A56C-5CD5D58F0F0B}" presName="node" presStyleLbl="node1" presStyleIdx="1" presStyleCnt="6">
        <dgm:presLayoutVars>
          <dgm:bulletEnabled val="1"/>
        </dgm:presLayoutVars>
      </dgm:prSet>
      <dgm:spPr/>
    </dgm:pt>
    <dgm:pt modelId="{603A8036-AA82-43ED-B847-FB30F4899A6F}" type="pres">
      <dgm:prSet presAssocID="{5E8D3A2F-E6D1-43A5-8918-2AB844C04A4F}" presName="sibTrans" presStyleCnt="0"/>
      <dgm:spPr/>
    </dgm:pt>
    <dgm:pt modelId="{E8F4FD8D-13E5-4142-800A-7BAD6F862BC2}" type="pres">
      <dgm:prSet presAssocID="{3F32D53F-332F-4FE6-A8F5-6D74FE630D11}" presName="node" presStyleLbl="node1" presStyleIdx="2" presStyleCnt="6">
        <dgm:presLayoutVars>
          <dgm:bulletEnabled val="1"/>
        </dgm:presLayoutVars>
      </dgm:prSet>
      <dgm:spPr/>
    </dgm:pt>
    <dgm:pt modelId="{4A21D488-B73A-46D1-8238-CE44CD6DD1D4}" type="pres">
      <dgm:prSet presAssocID="{A34A7FEB-DFC9-433C-87FB-19F0E23F97AF}" presName="sibTrans" presStyleCnt="0"/>
      <dgm:spPr/>
    </dgm:pt>
    <dgm:pt modelId="{81029B42-8831-4029-9BAE-F78DD4A4D9DA}" type="pres">
      <dgm:prSet presAssocID="{EEDCABCE-5B7C-40D0-8D79-13A8D59245A4}" presName="node" presStyleLbl="node1" presStyleIdx="3" presStyleCnt="6">
        <dgm:presLayoutVars>
          <dgm:bulletEnabled val="1"/>
        </dgm:presLayoutVars>
      </dgm:prSet>
      <dgm:spPr/>
    </dgm:pt>
    <dgm:pt modelId="{3C18A5EB-732E-4AE7-8DBD-B3FF076BCE8A}" type="pres">
      <dgm:prSet presAssocID="{C1E76091-1BD3-464A-BE04-740733ED4CEF}" presName="sibTrans" presStyleCnt="0"/>
      <dgm:spPr/>
    </dgm:pt>
    <dgm:pt modelId="{34DE46BB-58BA-42B5-9E28-BDEAF37CB18A}" type="pres">
      <dgm:prSet presAssocID="{8C2B3283-D248-430A-B1B7-8F53D30C658E}" presName="node" presStyleLbl="node1" presStyleIdx="4" presStyleCnt="6">
        <dgm:presLayoutVars>
          <dgm:bulletEnabled val="1"/>
        </dgm:presLayoutVars>
      </dgm:prSet>
      <dgm:spPr/>
    </dgm:pt>
    <dgm:pt modelId="{6E54DDA7-B248-431D-87B2-26191AB1EE1A}" type="pres">
      <dgm:prSet presAssocID="{82DCC521-F4B4-4D5B-97C3-200B49F3BCFA}" presName="sibTrans" presStyleCnt="0"/>
      <dgm:spPr/>
    </dgm:pt>
    <dgm:pt modelId="{BB73A21E-0D2B-4732-BCB6-7785F3F38C9C}" type="pres">
      <dgm:prSet presAssocID="{E6DE6F97-0B0F-4842-939F-A0E60CE530DC}" presName="node" presStyleLbl="node1" presStyleIdx="5" presStyleCnt="6">
        <dgm:presLayoutVars>
          <dgm:bulletEnabled val="1"/>
        </dgm:presLayoutVars>
      </dgm:prSet>
      <dgm:spPr/>
    </dgm:pt>
  </dgm:ptLst>
  <dgm:cxnLst>
    <dgm:cxn modelId="{FCF3E20B-91EE-4ACD-A04B-5562DEC27B93}" srcId="{D3223D44-E976-48FA-A3EC-2DCA9FF0A409}" destId="{EEDCABCE-5B7C-40D0-8D79-13A8D59245A4}" srcOrd="3" destOrd="0" parTransId="{30653636-9C4B-4522-A1FF-C8026EAA8D5E}" sibTransId="{C1E76091-1BD3-464A-BE04-740733ED4CEF}"/>
    <dgm:cxn modelId="{8519472A-8095-4B5F-BE91-6F8AB9666F1E}" srcId="{D3223D44-E976-48FA-A3EC-2DCA9FF0A409}" destId="{3F32D53F-332F-4FE6-A8F5-6D74FE630D11}" srcOrd="2" destOrd="0" parTransId="{0607A24A-9757-4DE8-9958-6BB7FA377931}" sibTransId="{A34A7FEB-DFC9-433C-87FB-19F0E23F97AF}"/>
    <dgm:cxn modelId="{14B69B37-5C1F-418D-9321-C557381A5BA4}" type="presOf" srcId="{8C2B3283-D248-430A-B1B7-8F53D30C658E}" destId="{34DE46BB-58BA-42B5-9E28-BDEAF37CB18A}" srcOrd="0" destOrd="0" presId="urn:microsoft.com/office/officeart/2005/8/layout/default"/>
    <dgm:cxn modelId="{9EB44243-4D67-4B42-A800-E1BFD45B766E}" type="presOf" srcId="{EEDCABCE-5B7C-40D0-8D79-13A8D59245A4}" destId="{81029B42-8831-4029-9BAE-F78DD4A4D9DA}" srcOrd="0" destOrd="0" presId="urn:microsoft.com/office/officeart/2005/8/layout/default"/>
    <dgm:cxn modelId="{BB19B669-E9E3-4E59-9548-8FB766A0EF22}" type="presOf" srcId="{E6DE6F97-0B0F-4842-939F-A0E60CE530DC}" destId="{BB73A21E-0D2B-4732-BCB6-7785F3F38C9C}" srcOrd="0" destOrd="0" presId="urn:microsoft.com/office/officeart/2005/8/layout/default"/>
    <dgm:cxn modelId="{A3D75087-8683-466A-9265-F90448D2D870}" type="presOf" srcId="{3F32D53F-332F-4FE6-A8F5-6D74FE630D11}" destId="{E8F4FD8D-13E5-4142-800A-7BAD6F862BC2}" srcOrd="0" destOrd="0" presId="urn:microsoft.com/office/officeart/2005/8/layout/default"/>
    <dgm:cxn modelId="{70E5E39C-10DC-4BED-A92C-3197C96F08F9}" srcId="{D3223D44-E976-48FA-A3EC-2DCA9FF0A409}" destId="{C289BCE3-3473-4602-A4B3-62E86F5EC28D}" srcOrd="0" destOrd="0" parTransId="{6997F828-9083-47EB-8631-0BF08720552A}" sibTransId="{7095330A-3A74-458B-8C96-9B3E77E91529}"/>
    <dgm:cxn modelId="{A2EC3FC2-7F8F-41A6-A5AA-718E98CB2C6A}" type="presOf" srcId="{8FFA0491-F0DA-4D6C-A56C-5CD5D58F0F0B}" destId="{6F7F3C9A-E345-4151-B10D-9451B18C1E41}" srcOrd="0" destOrd="0" presId="urn:microsoft.com/office/officeart/2005/8/layout/default"/>
    <dgm:cxn modelId="{A07DD8C7-C21A-41A0-8CA0-2A1DA538D585}" srcId="{D3223D44-E976-48FA-A3EC-2DCA9FF0A409}" destId="{8C2B3283-D248-430A-B1B7-8F53D30C658E}" srcOrd="4" destOrd="0" parTransId="{4C8782B1-0C5B-43A2-90B3-576F0FAA7F7F}" sibTransId="{82DCC521-F4B4-4D5B-97C3-200B49F3BCFA}"/>
    <dgm:cxn modelId="{0AD624CF-67EE-4A13-9A7E-DD93CB2F7D71}" srcId="{D3223D44-E976-48FA-A3EC-2DCA9FF0A409}" destId="{E6DE6F97-0B0F-4842-939F-A0E60CE530DC}" srcOrd="5" destOrd="0" parTransId="{5C3A7EC4-CE9D-4817-A0D2-A2119D0FADA2}" sibTransId="{60342774-EEFF-4A3C-A912-926AF073D305}"/>
    <dgm:cxn modelId="{C4852CF0-1055-4D3D-BFC8-85716AAD4927}" srcId="{D3223D44-E976-48FA-A3EC-2DCA9FF0A409}" destId="{8FFA0491-F0DA-4D6C-A56C-5CD5D58F0F0B}" srcOrd="1" destOrd="0" parTransId="{C99955CE-09B4-4A12-B87F-DAC512A76E29}" sibTransId="{5E8D3A2F-E6D1-43A5-8918-2AB844C04A4F}"/>
    <dgm:cxn modelId="{D72440F1-13D9-40AA-B483-05EA8EEF98E5}" type="presOf" srcId="{D3223D44-E976-48FA-A3EC-2DCA9FF0A409}" destId="{538F14E6-8B8B-4557-A1BC-134ACB13FEB7}" srcOrd="0" destOrd="0" presId="urn:microsoft.com/office/officeart/2005/8/layout/default"/>
    <dgm:cxn modelId="{296C16F3-7899-41A9-99B4-A8CFC707B3D0}" type="presOf" srcId="{C289BCE3-3473-4602-A4B3-62E86F5EC28D}" destId="{9578389A-12FB-4AAD-85C4-449D0BD24BA2}" srcOrd="0" destOrd="0" presId="urn:microsoft.com/office/officeart/2005/8/layout/default"/>
    <dgm:cxn modelId="{147DABDC-C43E-4518-B019-EC01115E8289}" type="presParOf" srcId="{538F14E6-8B8B-4557-A1BC-134ACB13FEB7}" destId="{9578389A-12FB-4AAD-85C4-449D0BD24BA2}" srcOrd="0" destOrd="0" presId="urn:microsoft.com/office/officeart/2005/8/layout/default"/>
    <dgm:cxn modelId="{71E8D9C7-C6DA-4313-86EB-157ED68A6CC9}" type="presParOf" srcId="{538F14E6-8B8B-4557-A1BC-134ACB13FEB7}" destId="{A6EB1777-27B0-4F30-9703-FEC951C53569}" srcOrd="1" destOrd="0" presId="urn:microsoft.com/office/officeart/2005/8/layout/default"/>
    <dgm:cxn modelId="{DEB3FBBC-4AA4-4975-A44A-7E7466619CE8}" type="presParOf" srcId="{538F14E6-8B8B-4557-A1BC-134ACB13FEB7}" destId="{6F7F3C9A-E345-4151-B10D-9451B18C1E41}" srcOrd="2" destOrd="0" presId="urn:microsoft.com/office/officeart/2005/8/layout/default"/>
    <dgm:cxn modelId="{F53AFED6-5F99-4626-8715-821389F9C6F4}" type="presParOf" srcId="{538F14E6-8B8B-4557-A1BC-134ACB13FEB7}" destId="{603A8036-AA82-43ED-B847-FB30F4899A6F}" srcOrd="3" destOrd="0" presId="urn:microsoft.com/office/officeart/2005/8/layout/default"/>
    <dgm:cxn modelId="{60526C73-8A70-40EA-BF7E-F6068A8760AA}" type="presParOf" srcId="{538F14E6-8B8B-4557-A1BC-134ACB13FEB7}" destId="{E8F4FD8D-13E5-4142-800A-7BAD6F862BC2}" srcOrd="4" destOrd="0" presId="urn:microsoft.com/office/officeart/2005/8/layout/default"/>
    <dgm:cxn modelId="{DB340A87-D889-4F45-B54B-D7E2884B7E22}" type="presParOf" srcId="{538F14E6-8B8B-4557-A1BC-134ACB13FEB7}" destId="{4A21D488-B73A-46D1-8238-CE44CD6DD1D4}" srcOrd="5" destOrd="0" presId="urn:microsoft.com/office/officeart/2005/8/layout/default"/>
    <dgm:cxn modelId="{FD0A0E16-6651-4BD6-88F9-F2888292D885}" type="presParOf" srcId="{538F14E6-8B8B-4557-A1BC-134ACB13FEB7}" destId="{81029B42-8831-4029-9BAE-F78DD4A4D9DA}" srcOrd="6" destOrd="0" presId="urn:microsoft.com/office/officeart/2005/8/layout/default"/>
    <dgm:cxn modelId="{C8F373D7-AF6D-49CA-95A9-8CF8242A7954}" type="presParOf" srcId="{538F14E6-8B8B-4557-A1BC-134ACB13FEB7}" destId="{3C18A5EB-732E-4AE7-8DBD-B3FF076BCE8A}" srcOrd="7" destOrd="0" presId="urn:microsoft.com/office/officeart/2005/8/layout/default"/>
    <dgm:cxn modelId="{7B9AF032-0C1A-401C-8B0B-1964B0CF129B}" type="presParOf" srcId="{538F14E6-8B8B-4557-A1BC-134ACB13FEB7}" destId="{34DE46BB-58BA-42B5-9E28-BDEAF37CB18A}" srcOrd="8" destOrd="0" presId="urn:microsoft.com/office/officeart/2005/8/layout/default"/>
    <dgm:cxn modelId="{154B4223-1869-49E9-925F-CDBD937E0BE1}" type="presParOf" srcId="{538F14E6-8B8B-4557-A1BC-134ACB13FEB7}" destId="{6E54DDA7-B248-431D-87B2-26191AB1EE1A}" srcOrd="9" destOrd="0" presId="urn:microsoft.com/office/officeart/2005/8/layout/default"/>
    <dgm:cxn modelId="{08C94478-2703-46B6-8298-1BB70ED31CE5}" type="presParOf" srcId="{538F14E6-8B8B-4557-A1BC-134ACB13FEB7}" destId="{BB73A21E-0D2B-4732-BCB6-7785F3F38C9C}"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8389A-12FB-4AAD-85C4-449D0BD24BA2}">
      <dsp:nvSpPr>
        <dsp:cNvPr id="0" name=""/>
        <dsp:cNvSpPr/>
      </dsp:nvSpPr>
      <dsp:spPr>
        <a:xfrm>
          <a:off x="989988" y="1640"/>
          <a:ext cx="2765832" cy="1659499"/>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a:t>Problem Definition</a:t>
          </a:r>
          <a:endParaRPr lang="en-US" sz="2700" kern="1200"/>
        </a:p>
      </dsp:txBody>
      <dsp:txXfrm>
        <a:off x="989988" y="1640"/>
        <a:ext cx="2765832" cy="1659499"/>
      </dsp:txXfrm>
    </dsp:sp>
    <dsp:sp modelId="{6F7F3C9A-E345-4151-B10D-9451B18C1E41}">
      <dsp:nvSpPr>
        <dsp:cNvPr id="0" name=""/>
        <dsp:cNvSpPr/>
      </dsp:nvSpPr>
      <dsp:spPr>
        <a:xfrm>
          <a:off x="4032404" y="1640"/>
          <a:ext cx="2765832" cy="1659499"/>
        </a:xfrm>
        <a:prstGeom prst="rect">
          <a:avLst/>
        </a:prstGeom>
        <a:gradFill rotWithShape="0">
          <a:gsLst>
            <a:gs pos="0">
              <a:schemeClr val="accent5">
                <a:hueOff val="332050"/>
                <a:satOff val="36"/>
                <a:lumOff val="1098"/>
                <a:alphaOff val="0"/>
                <a:tint val="94000"/>
                <a:satMod val="103000"/>
                <a:lumMod val="102000"/>
              </a:schemeClr>
            </a:gs>
            <a:gs pos="50000">
              <a:schemeClr val="accent5">
                <a:hueOff val="332050"/>
                <a:satOff val="36"/>
                <a:lumOff val="1098"/>
                <a:alphaOff val="0"/>
                <a:shade val="100000"/>
                <a:satMod val="110000"/>
                <a:lumMod val="100000"/>
              </a:schemeClr>
            </a:gs>
            <a:gs pos="100000">
              <a:schemeClr val="accent5">
                <a:hueOff val="332050"/>
                <a:satOff val="36"/>
                <a:lumOff val="109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a:t>Data Analysis</a:t>
          </a:r>
          <a:endParaRPr lang="en-US" sz="2700" kern="1200"/>
        </a:p>
      </dsp:txBody>
      <dsp:txXfrm>
        <a:off x="4032404" y="1640"/>
        <a:ext cx="2765832" cy="1659499"/>
      </dsp:txXfrm>
    </dsp:sp>
    <dsp:sp modelId="{E8F4FD8D-13E5-4142-800A-7BAD6F862BC2}">
      <dsp:nvSpPr>
        <dsp:cNvPr id="0" name=""/>
        <dsp:cNvSpPr/>
      </dsp:nvSpPr>
      <dsp:spPr>
        <a:xfrm>
          <a:off x="7074820" y="1640"/>
          <a:ext cx="2765832" cy="1659499"/>
        </a:xfrm>
        <a:prstGeom prst="rect">
          <a:avLst/>
        </a:prstGeom>
        <a:gradFill rotWithShape="0">
          <a:gsLst>
            <a:gs pos="0">
              <a:schemeClr val="accent5">
                <a:hueOff val="664101"/>
                <a:satOff val="71"/>
                <a:lumOff val="2196"/>
                <a:alphaOff val="0"/>
                <a:tint val="94000"/>
                <a:satMod val="103000"/>
                <a:lumMod val="102000"/>
              </a:schemeClr>
            </a:gs>
            <a:gs pos="50000">
              <a:schemeClr val="accent5">
                <a:hueOff val="664101"/>
                <a:satOff val="71"/>
                <a:lumOff val="2196"/>
                <a:alphaOff val="0"/>
                <a:shade val="100000"/>
                <a:satMod val="110000"/>
                <a:lumMod val="100000"/>
              </a:schemeClr>
            </a:gs>
            <a:gs pos="100000">
              <a:schemeClr val="accent5">
                <a:hueOff val="664101"/>
                <a:satOff val="71"/>
                <a:lumOff val="2196"/>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a:t>EDA (Exploratory Data Analysis)</a:t>
          </a:r>
          <a:endParaRPr lang="en-US" sz="2700" kern="1200"/>
        </a:p>
      </dsp:txBody>
      <dsp:txXfrm>
        <a:off x="7074820" y="1640"/>
        <a:ext cx="2765832" cy="1659499"/>
      </dsp:txXfrm>
    </dsp:sp>
    <dsp:sp modelId="{81029B42-8831-4029-9BAE-F78DD4A4D9DA}">
      <dsp:nvSpPr>
        <dsp:cNvPr id="0" name=""/>
        <dsp:cNvSpPr/>
      </dsp:nvSpPr>
      <dsp:spPr>
        <a:xfrm>
          <a:off x="989988" y="1937723"/>
          <a:ext cx="2765832" cy="1659499"/>
        </a:xfrm>
        <a:prstGeom prst="rect">
          <a:avLst/>
        </a:prstGeom>
        <a:gradFill rotWithShape="0">
          <a:gsLst>
            <a:gs pos="0">
              <a:schemeClr val="accent5">
                <a:hueOff val="996151"/>
                <a:satOff val="107"/>
                <a:lumOff val="3294"/>
                <a:alphaOff val="0"/>
                <a:tint val="94000"/>
                <a:satMod val="103000"/>
                <a:lumMod val="102000"/>
              </a:schemeClr>
            </a:gs>
            <a:gs pos="50000">
              <a:schemeClr val="accent5">
                <a:hueOff val="996151"/>
                <a:satOff val="107"/>
                <a:lumOff val="3294"/>
                <a:alphaOff val="0"/>
                <a:shade val="100000"/>
                <a:satMod val="110000"/>
                <a:lumMod val="100000"/>
              </a:schemeClr>
            </a:gs>
            <a:gs pos="100000">
              <a:schemeClr val="accent5">
                <a:hueOff val="996151"/>
                <a:satOff val="107"/>
                <a:lumOff val="329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a:t>Pre-processing Pipeline</a:t>
          </a:r>
          <a:endParaRPr lang="en-US" sz="2700" kern="1200"/>
        </a:p>
      </dsp:txBody>
      <dsp:txXfrm>
        <a:off x="989988" y="1937723"/>
        <a:ext cx="2765832" cy="1659499"/>
      </dsp:txXfrm>
    </dsp:sp>
    <dsp:sp modelId="{34DE46BB-58BA-42B5-9E28-BDEAF37CB18A}">
      <dsp:nvSpPr>
        <dsp:cNvPr id="0" name=""/>
        <dsp:cNvSpPr/>
      </dsp:nvSpPr>
      <dsp:spPr>
        <a:xfrm>
          <a:off x="4032404" y="1937723"/>
          <a:ext cx="2765832" cy="1659499"/>
        </a:xfrm>
        <a:prstGeom prst="rect">
          <a:avLst/>
        </a:prstGeom>
        <a:gradFill rotWithShape="0">
          <a:gsLst>
            <a:gs pos="0">
              <a:schemeClr val="accent5">
                <a:hueOff val="1328202"/>
                <a:satOff val="142"/>
                <a:lumOff val="4392"/>
                <a:alphaOff val="0"/>
                <a:tint val="94000"/>
                <a:satMod val="103000"/>
                <a:lumMod val="102000"/>
              </a:schemeClr>
            </a:gs>
            <a:gs pos="50000">
              <a:schemeClr val="accent5">
                <a:hueOff val="1328202"/>
                <a:satOff val="142"/>
                <a:lumOff val="4392"/>
                <a:alphaOff val="0"/>
                <a:shade val="100000"/>
                <a:satMod val="110000"/>
                <a:lumMod val="100000"/>
              </a:schemeClr>
            </a:gs>
            <a:gs pos="100000">
              <a:schemeClr val="accent5">
                <a:hueOff val="1328202"/>
                <a:satOff val="142"/>
                <a:lumOff val="439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a:t>Building Machine Learning Models</a:t>
          </a:r>
          <a:endParaRPr lang="en-US" sz="2700" kern="1200"/>
        </a:p>
      </dsp:txBody>
      <dsp:txXfrm>
        <a:off x="4032404" y="1937723"/>
        <a:ext cx="2765832" cy="1659499"/>
      </dsp:txXfrm>
    </dsp:sp>
    <dsp:sp modelId="{BB73A21E-0D2B-4732-BCB6-7785F3F38C9C}">
      <dsp:nvSpPr>
        <dsp:cNvPr id="0" name=""/>
        <dsp:cNvSpPr/>
      </dsp:nvSpPr>
      <dsp:spPr>
        <a:xfrm>
          <a:off x="7074820" y="1937723"/>
          <a:ext cx="2765832" cy="1659499"/>
        </a:xfrm>
        <a:prstGeom prst="rect">
          <a:avLst/>
        </a:prstGeom>
        <a:gradFill rotWithShape="0">
          <a:gsLst>
            <a:gs pos="0">
              <a:schemeClr val="accent5">
                <a:hueOff val="1660252"/>
                <a:satOff val="178"/>
                <a:lumOff val="5490"/>
                <a:alphaOff val="0"/>
                <a:tint val="94000"/>
                <a:satMod val="103000"/>
                <a:lumMod val="102000"/>
              </a:schemeClr>
            </a:gs>
            <a:gs pos="50000">
              <a:schemeClr val="accent5">
                <a:hueOff val="1660252"/>
                <a:satOff val="178"/>
                <a:lumOff val="5490"/>
                <a:alphaOff val="0"/>
                <a:shade val="100000"/>
                <a:satMod val="110000"/>
                <a:lumMod val="100000"/>
              </a:schemeClr>
            </a:gs>
            <a:gs pos="100000">
              <a:schemeClr val="accent5">
                <a:hueOff val="1660252"/>
                <a:satOff val="178"/>
                <a:lumOff val="549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a:t>Concluding Remarks</a:t>
          </a:r>
          <a:endParaRPr lang="en-US" sz="2700" kern="1200"/>
        </a:p>
      </dsp:txBody>
      <dsp:txXfrm>
        <a:off x="7074820" y="1937723"/>
        <a:ext cx="2765832" cy="165949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4/30/2021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2465512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6</a:t>
            </a:fld>
            <a:endParaRPr lang="en-US"/>
          </a:p>
        </p:txBody>
      </p:sp>
    </p:spTree>
    <p:extLst>
      <p:ext uri="{BB962C8B-B14F-4D97-AF65-F5344CB8AC3E}">
        <p14:creationId xmlns:p14="http://schemas.microsoft.com/office/powerpoint/2010/main" val="3188113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4/30/2021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4/30/2021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4/30/2021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4/30/2021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4/30/2021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4/30/2021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4/30/2021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4/30/2021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4/30/2021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4/30/2021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4/30/2021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4/30/2021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4/30/2021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4/30/2021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9.xml"/><Relationship Id="rId5" Type="http://schemas.openxmlformats.org/officeDocument/2006/relationships/image" Target="../media/image2.pn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7" name="Rectangle 26">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31" name="Rectangle 30">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40510" y="2733709"/>
            <a:ext cx="7657792" cy="1373070"/>
          </a:xfrm>
        </p:spPr>
        <p:txBody>
          <a:bodyPr>
            <a:normAutofit/>
          </a:bodyPr>
          <a:lstStyle/>
          <a:p>
            <a:endParaRPr lang="en-US" sz="4200">
              <a:solidFill>
                <a:srgbClr val="FFFFFF"/>
              </a:solidFill>
              <a:ea typeface="+mj-lt"/>
              <a:cs typeface="+mj-lt"/>
            </a:endParaRPr>
          </a:p>
          <a:p>
            <a:r>
              <a:rPr lang="en-IN" sz="4200" b="1">
                <a:solidFill>
                  <a:srgbClr val="FFFFFF"/>
                </a:solidFill>
                <a:ea typeface="+mj-lt"/>
                <a:cs typeface="+mj-lt"/>
              </a:rPr>
              <a:t>Micro-Credit Defaulter Model</a:t>
            </a:r>
            <a:endParaRPr lang="en-US" sz="4200">
              <a:solidFill>
                <a:srgbClr val="FFFFFF"/>
              </a:solidFill>
              <a:ea typeface="+mj-lt"/>
              <a:cs typeface="+mj-lt"/>
            </a:endParaRPr>
          </a:p>
          <a:p>
            <a:endParaRPr lang="en-US" sz="4200">
              <a:solidFill>
                <a:srgbClr val="FFFFFF"/>
              </a:solidFill>
            </a:endParaRPr>
          </a:p>
        </p:txBody>
      </p:sp>
      <p:sp>
        <p:nvSpPr>
          <p:cNvPr id="3" name="Subtitle 2"/>
          <p:cNvSpPr>
            <a:spLocks noGrp="1"/>
          </p:cNvSpPr>
          <p:nvPr>
            <p:ph type="subTitle" idx="1"/>
          </p:nvPr>
        </p:nvSpPr>
        <p:spPr>
          <a:xfrm>
            <a:off x="1194149" y="4394039"/>
            <a:ext cx="7304152" cy="1117687"/>
          </a:xfrm>
        </p:spPr>
        <p:txBody>
          <a:bodyPr vert="horz" lIns="91440" tIns="45720" rIns="91440" bIns="45720" rtlCol="0">
            <a:normAutofit/>
          </a:bodyPr>
          <a:lstStyle/>
          <a:p>
            <a:r>
              <a:rPr lang="en-US"/>
              <a:t>Aaron D'souza</a:t>
            </a:r>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539E3D4-6962-40AB-8B73-E9DD5692F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490E84B-32AB-4B93-B2A7-C660A2894F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AE7C53B3-E639-4BE7-9C53-AAF6DF686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D7F1D5-2F5D-4F06-91C2-5616C9AD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D0B963-E831-4BDB-B1D5-57C334D1E704}"/>
              </a:ext>
            </a:extLst>
          </p:cNvPr>
          <p:cNvSpPr>
            <a:spLocks noGrp="1"/>
          </p:cNvSpPr>
          <p:nvPr>
            <p:ph type="title"/>
          </p:nvPr>
        </p:nvSpPr>
        <p:spPr>
          <a:xfrm>
            <a:off x="680321" y="753228"/>
            <a:ext cx="4136123" cy="1080938"/>
          </a:xfrm>
        </p:spPr>
        <p:txBody>
          <a:bodyPr vert="horz" lIns="91440" tIns="45720" rIns="91440" bIns="45720" rtlCol="0" anchor="ctr">
            <a:noAutofit/>
          </a:bodyPr>
          <a:lstStyle/>
          <a:p>
            <a:br>
              <a:rPr lang="en-US" sz="2400" dirty="0">
                <a:ea typeface="+mj-lt"/>
                <a:cs typeface="+mj-lt"/>
              </a:rPr>
            </a:br>
            <a:br>
              <a:rPr lang="en-US" sz="2400" dirty="0">
                <a:ea typeface="+mj-lt"/>
                <a:cs typeface="+mj-lt"/>
              </a:rPr>
            </a:br>
            <a:r>
              <a:rPr lang="en-US" sz="2400">
                <a:ea typeface="+mj-lt"/>
                <a:cs typeface="+mj-lt"/>
              </a:rPr>
              <a:t>EDA (Exploratory Data Analysis)</a:t>
            </a:r>
            <a:endParaRPr lang="en-US" sz="2400" dirty="0">
              <a:ea typeface="+mj-lt"/>
              <a:cs typeface="+mj-lt"/>
            </a:endParaRPr>
          </a:p>
          <a:p>
            <a:endParaRPr lang="en-US" sz="2400" dirty="0">
              <a:ea typeface="+mj-lt"/>
              <a:cs typeface="+mj-lt"/>
            </a:endParaRPr>
          </a:p>
          <a:p>
            <a:endParaRPr lang="en-US" sz="2400" dirty="0"/>
          </a:p>
        </p:txBody>
      </p:sp>
      <p:pic>
        <p:nvPicPr>
          <p:cNvPr id="20" name="Picture 19">
            <a:extLst>
              <a:ext uri="{FF2B5EF4-FFF2-40B4-BE49-F238E27FC236}">
                <a16:creationId xmlns:a16="http://schemas.microsoft.com/office/drawing/2014/main" id="{CA0F9C00-759D-439B-962A-EA32D60766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83CE4463-8D6A-4B1C-A055-0B357BE16C9E}"/>
              </a:ext>
            </a:extLst>
          </p:cNvPr>
          <p:cNvSpPr>
            <a:spLocks noGrp="1"/>
          </p:cNvSpPr>
          <p:nvPr>
            <p:ph idx="1"/>
          </p:nvPr>
        </p:nvSpPr>
        <p:spPr>
          <a:xfrm>
            <a:off x="680321" y="2336873"/>
            <a:ext cx="3656289" cy="3599316"/>
          </a:xfrm>
        </p:spPr>
        <p:txBody>
          <a:bodyPr vert="horz" lIns="91440" tIns="45720" rIns="91440" bIns="45720" rtlCol="0" anchor="t">
            <a:noAutofit/>
          </a:bodyPr>
          <a:lstStyle/>
          <a:p>
            <a:r>
              <a:rPr lang="en-IN" sz="2200" b="1">
                <a:ea typeface="+mn-lt"/>
                <a:cs typeface="+mn-lt"/>
              </a:rPr>
              <a:t>The plot in Fig.5 shows the Hist plot for the column daily decrease 90 (Daily amount spent from main account, averaged over last 90 days (in Indonesian Rupiah). 6124.76 (Indonesian Rupiah) was the average amount spent by an individual over 3 months.</a:t>
            </a:r>
            <a:endParaRPr lang="en-US" sz="2200">
              <a:ea typeface="+mn-lt"/>
              <a:cs typeface="+mn-lt"/>
            </a:endParaRPr>
          </a:p>
        </p:txBody>
      </p:sp>
      <p:pic>
        <p:nvPicPr>
          <p:cNvPr id="5" name="Picture 5" descr="Chart, histogram&#10;&#10;Description automatically generated">
            <a:extLst>
              <a:ext uri="{FF2B5EF4-FFF2-40B4-BE49-F238E27FC236}">
                <a16:creationId xmlns:a16="http://schemas.microsoft.com/office/drawing/2014/main" id="{8AC37D5B-E788-4A3F-BC5A-DFEEF86C3A03}"/>
              </a:ext>
            </a:extLst>
          </p:cNvPr>
          <p:cNvPicPr>
            <a:picLocks noChangeAspect="1"/>
          </p:cNvPicPr>
          <p:nvPr/>
        </p:nvPicPr>
        <p:blipFill>
          <a:blip r:embed="rId4"/>
          <a:stretch>
            <a:fillRect/>
          </a:stretch>
        </p:blipFill>
        <p:spPr>
          <a:xfrm>
            <a:off x="5124308" y="136873"/>
            <a:ext cx="6803080" cy="654112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74163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5F85E7EB-64DD-4240-8583-6C2438067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2">
            <a:extLst>
              <a:ext uri="{FF2B5EF4-FFF2-40B4-BE49-F238E27FC236}">
                <a16:creationId xmlns:a16="http://schemas.microsoft.com/office/drawing/2014/main" id="{A5AA9413-A886-4022-A477-7ACECA3658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0" name="Rectangle 14">
            <a:extLst>
              <a:ext uri="{FF2B5EF4-FFF2-40B4-BE49-F238E27FC236}">
                <a16:creationId xmlns:a16="http://schemas.microsoft.com/office/drawing/2014/main" id="{891C6E63-BD83-438C-8E5A-539006F79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CA1E0C71-AEB6-4ADF-A06B-0842850D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B57904-F884-4D3F-A3F4-DF5E96357801}"/>
              </a:ext>
            </a:extLst>
          </p:cNvPr>
          <p:cNvSpPr>
            <a:spLocks noGrp="1"/>
          </p:cNvSpPr>
          <p:nvPr>
            <p:ph type="title"/>
          </p:nvPr>
        </p:nvSpPr>
        <p:spPr>
          <a:xfrm>
            <a:off x="680321" y="753228"/>
            <a:ext cx="4136123" cy="1080938"/>
          </a:xfrm>
        </p:spPr>
        <p:txBody>
          <a:bodyPr vert="horz" lIns="91440" tIns="45720" rIns="91440" bIns="45720" rtlCol="0" anchor="ctr">
            <a:noAutofit/>
          </a:bodyPr>
          <a:lstStyle/>
          <a:p>
            <a:br>
              <a:rPr lang="en-US" sz="2400" dirty="0">
                <a:ea typeface="+mj-lt"/>
                <a:cs typeface="+mj-lt"/>
              </a:rPr>
            </a:br>
            <a:br>
              <a:rPr lang="en-US" sz="2400" dirty="0">
                <a:ea typeface="+mj-lt"/>
                <a:cs typeface="+mj-lt"/>
              </a:rPr>
            </a:br>
            <a:br>
              <a:rPr lang="en-US" sz="2400" dirty="0">
                <a:ea typeface="+mj-lt"/>
                <a:cs typeface="+mj-lt"/>
              </a:rPr>
            </a:br>
            <a:r>
              <a:rPr lang="en-US" sz="2400"/>
              <a:t>EDA (Exploratory Data Analysis)</a:t>
            </a:r>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p>
        </p:txBody>
      </p:sp>
      <p:pic>
        <p:nvPicPr>
          <p:cNvPr id="23" name="Picture 18">
            <a:extLst>
              <a:ext uri="{FF2B5EF4-FFF2-40B4-BE49-F238E27FC236}">
                <a16:creationId xmlns:a16="http://schemas.microsoft.com/office/drawing/2014/main" id="{63AC3CC6-6498-44DC-8A2A-3BCA9A761D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24" name="Content Placeholder 7">
            <a:extLst>
              <a:ext uri="{FF2B5EF4-FFF2-40B4-BE49-F238E27FC236}">
                <a16:creationId xmlns:a16="http://schemas.microsoft.com/office/drawing/2014/main" id="{E4755E7B-E8DE-467C-B2BC-3FA10B96A995}"/>
              </a:ext>
            </a:extLst>
          </p:cNvPr>
          <p:cNvSpPr>
            <a:spLocks noGrp="1"/>
          </p:cNvSpPr>
          <p:nvPr>
            <p:ph idx="1"/>
          </p:nvPr>
        </p:nvSpPr>
        <p:spPr>
          <a:xfrm>
            <a:off x="680321" y="2336873"/>
            <a:ext cx="3656289" cy="3599316"/>
          </a:xfrm>
        </p:spPr>
        <p:txBody>
          <a:bodyPr vert="horz" lIns="91440" tIns="45720" rIns="91440" bIns="45720" rtlCol="0" anchor="t">
            <a:noAutofit/>
          </a:bodyPr>
          <a:lstStyle/>
          <a:p>
            <a:r>
              <a:rPr lang="en-IN" sz="1800" b="1">
                <a:ea typeface="+mn-lt"/>
                <a:cs typeface="+mn-lt"/>
              </a:rPr>
              <a:t>The plot in Fig.6 is for the daily_decr30 i.e., the daily amount spent from main account, averaged over last 30 days (in Indonesian Rupiah). It is the average of the amount spent by an individual per month. The average amount spent by an individual per month is ~ 5423.35(in Indonesian Rupiah). From the above pattern we can observe that there is an exponential peak for the average amount spent during the last weeks of the month.</a:t>
            </a:r>
            <a:endParaRPr lang="en-US" sz="1800">
              <a:ea typeface="+mn-lt"/>
              <a:cs typeface="+mn-lt"/>
            </a:endParaRPr>
          </a:p>
        </p:txBody>
      </p:sp>
      <p:sp>
        <p:nvSpPr>
          <p:cNvPr id="25" name="Rectangle 20">
            <a:extLst>
              <a:ext uri="{FF2B5EF4-FFF2-40B4-BE49-F238E27FC236}">
                <a16:creationId xmlns:a16="http://schemas.microsoft.com/office/drawing/2014/main" id="{FA2C39F2-3E8E-489A-8907-3C251BE71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line chart&#10;&#10;Description automatically generated">
            <a:extLst>
              <a:ext uri="{FF2B5EF4-FFF2-40B4-BE49-F238E27FC236}">
                <a16:creationId xmlns:a16="http://schemas.microsoft.com/office/drawing/2014/main" id="{A7771B02-3D3B-42C0-90C9-7060940A4399}"/>
              </a:ext>
            </a:extLst>
          </p:cNvPr>
          <p:cNvPicPr>
            <a:picLocks noChangeAspect="1"/>
          </p:cNvPicPr>
          <p:nvPr/>
        </p:nvPicPr>
        <p:blipFill>
          <a:blip r:embed="rId4"/>
          <a:stretch>
            <a:fillRect/>
          </a:stretch>
        </p:blipFill>
        <p:spPr>
          <a:xfrm>
            <a:off x="5348670" y="1482593"/>
            <a:ext cx="5974323" cy="4029792"/>
          </a:xfrm>
          <a:prstGeom prst="rect">
            <a:avLst/>
          </a:prstGeom>
          <a:ln>
            <a:noFill/>
          </a:ln>
          <a:effectLst/>
        </p:spPr>
      </p:pic>
    </p:spTree>
    <p:extLst>
      <p:ext uri="{BB962C8B-B14F-4D97-AF65-F5344CB8AC3E}">
        <p14:creationId xmlns:p14="http://schemas.microsoft.com/office/powerpoint/2010/main" val="236146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F85E7EB-64DD-4240-8583-6C2438067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5AA9413-A886-4022-A477-7ACECA3658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891C6E63-BD83-438C-8E5A-539006F79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A1E0C71-AEB6-4ADF-A06B-0842850D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672C1D8-A09B-4284-8870-AEA7CDA9DCA8}"/>
              </a:ext>
            </a:extLst>
          </p:cNvPr>
          <p:cNvSpPr>
            <a:spLocks noGrp="1"/>
          </p:cNvSpPr>
          <p:nvPr>
            <p:ph type="title"/>
          </p:nvPr>
        </p:nvSpPr>
        <p:spPr>
          <a:xfrm>
            <a:off x="680321" y="753228"/>
            <a:ext cx="4136123" cy="1080938"/>
          </a:xfrm>
        </p:spPr>
        <p:txBody>
          <a:bodyPr vert="horz" lIns="91440" tIns="45720" rIns="91440" bIns="45720" rtlCol="0" anchor="ctr">
            <a:noAutofit/>
          </a:bodyPr>
          <a:lstStyle/>
          <a:p>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r>
              <a:rPr lang="en-US" sz="2400">
                <a:ea typeface="+mj-lt"/>
                <a:cs typeface="+mj-lt"/>
              </a:rPr>
              <a:t>EDA (Exploratory Data Analysis)</a:t>
            </a:r>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p>
        </p:txBody>
      </p:sp>
      <p:pic>
        <p:nvPicPr>
          <p:cNvPr id="19" name="Picture 18">
            <a:extLst>
              <a:ext uri="{FF2B5EF4-FFF2-40B4-BE49-F238E27FC236}">
                <a16:creationId xmlns:a16="http://schemas.microsoft.com/office/drawing/2014/main" id="{63AC3CC6-6498-44DC-8A2A-3BCA9A761D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17A62BF8-CBCA-4799-8A13-806396C745DC}"/>
              </a:ext>
            </a:extLst>
          </p:cNvPr>
          <p:cNvSpPr>
            <a:spLocks noGrp="1"/>
          </p:cNvSpPr>
          <p:nvPr>
            <p:ph idx="1"/>
          </p:nvPr>
        </p:nvSpPr>
        <p:spPr>
          <a:xfrm>
            <a:off x="680321" y="2336873"/>
            <a:ext cx="3656289" cy="3599316"/>
          </a:xfrm>
        </p:spPr>
        <p:txBody>
          <a:bodyPr vert="horz" lIns="91440" tIns="45720" rIns="91440" bIns="45720" rtlCol="0" anchor="t">
            <a:noAutofit/>
          </a:bodyPr>
          <a:lstStyle/>
          <a:p>
            <a:r>
              <a:rPr lang="en-IN" sz="2000" b="1">
                <a:ea typeface="+mn-lt"/>
                <a:cs typeface="+mn-lt"/>
              </a:rPr>
              <a:t>The plot in Fig.7 is for the rental_30 i.e., the Average main account balance over last 30 days (in Indonesian Rupiah). The average main account balance per individual is ~ 2772.19. From the above plot we can say that, in the beginning of the month the main account balance is pretty low. As the month end approaches the account balance has an exponential increase.</a:t>
            </a:r>
            <a:endParaRPr lang="en-US" sz="2000">
              <a:ea typeface="+mn-lt"/>
              <a:cs typeface="+mn-lt"/>
            </a:endParaRPr>
          </a:p>
        </p:txBody>
      </p:sp>
      <p:sp>
        <p:nvSpPr>
          <p:cNvPr id="21" name="Rectangle 20">
            <a:extLst>
              <a:ext uri="{FF2B5EF4-FFF2-40B4-BE49-F238E27FC236}">
                <a16:creationId xmlns:a16="http://schemas.microsoft.com/office/drawing/2014/main" id="{FA2C39F2-3E8E-489A-8907-3C251BE71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line chart&#10;&#10;Description automatically generated">
            <a:extLst>
              <a:ext uri="{FF2B5EF4-FFF2-40B4-BE49-F238E27FC236}">
                <a16:creationId xmlns:a16="http://schemas.microsoft.com/office/drawing/2014/main" id="{377318D5-9E6D-4AB7-AA1C-149E41CA338E}"/>
              </a:ext>
            </a:extLst>
          </p:cNvPr>
          <p:cNvPicPr>
            <a:picLocks noChangeAspect="1"/>
          </p:cNvPicPr>
          <p:nvPr/>
        </p:nvPicPr>
        <p:blipFill>
          <a:blip r:embed="rId4"/>
          <a:stretch>
            <a:fillRect/>
          </a:stretch>
        </p:blipFill>
        <p:spPr>
          <a:xfrm>
            <a:off x="5276783" y="1303029"/>
            <a:ext cx="6103720" cy="4130129"/>
          </a:xfrm>
          <a:prstGeom prst="rect">
            <a:avLst/>
          </a:prstGeom>
          <a:ln>
            <a:noFill/>
          </a:ln>
          <a:effectLst/>
        </p:spPr>
      </p:pic>
    </p:spTree>
    <p:extLst>
      <p:ext uri="{BB962C8B-B14F-4D97-AF65-F5344CB8AC3E}">
        <p14:creationId xmlns:p14="http://schemas.microsoft.com/office/powerpoint/2010/main" val="233807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539E3D4-6962-40AB-8B73-E9DD5692F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490E84B-32AB-4B93-B2A7-C660A2894F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AE7C53B3-E639-4BE7-9C53-AAF6DF686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D7F1D5-2F5D-4F06-91C2-5616C9AD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BA0168-0230-43B7-866B-56508ED23F9D}"/>
              </a:ext>
            </a:extLst>
          </p:cNvPr>
          <p:cNvSpPr>
            <a:spLocks noGrp="1"/>
          </p:cNvSpPr>
          <p:nvPr>
            <p:ph type="title"/>
          </p:nvPr>
        </p:nvSpPr>
        <p:spPr>
          <a:xfrm>
            <a:off x="680321" y="753228"/>
            <a:ext cx="4136123" cy="1080938"/>
          </a:xfrm>
        </p:spPr>
        <p:txBody>
          <a:bodyPr vert="horz" lIns="91440" tIns="45720" rIns="91440" bIns="45720" rtlCol="0" anchor="ctr">
            <a:noAutofit/>
          </a:bodyPr>
          <a:lstStyle/>
          <a:p>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r>
              <a:rPr lang="en-US" sz="2400"/>
              <a:t>EDA (Exploratory Data Analysis)</a:t>
            </a:r>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p>
        </p:txBody>
      </p:sp>
      <p:pic>
        <p:nvPicPr>
          <p:cNvPr id="19" name="Picture 18">
            <a:extLst>
              <a:ext uri="{FF2B5EF4-FFF2-40B4-BE49-F238E27FC236}">
                <a16:creationId xmlns:a16="http://schemas.microsoft.com/office/drawing/2014/main" id="{CA0F9C00-759D-439B-962A-EA32D60766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BCDC97D7-ACF9-49E0-9F11-B6D94963B271}"/>
              </a:ext>
            </a:extLst>
          </p:cNvPr>
          <p:cNvSpPr>
            <a:spLocks noGrp="1"/>
          </p:cNvSpPr>
          <p:nvPr>
            <p:ph idx="1"/>
          </p:nvPr>
        </p:nvSpPr>
        <p:spPr>
          <a:xfrm>
            <a:off x="680321" y="2336873"/>
            <a:ext cx="3656289" cy="3599316"/>
          </a:xfrm>
        </p:spPr>
        <p:txBody>
          <a:bodyPr vert="horz" lIns="91440" tIns="45720" rIns="91440" bIns="45720" rtlCol="0" anchor="t">
            <a:normAutofit/>
          </a:bodyPr>
          <a:lstStyle/>
          <a:p>
            <a:r>
              <a:rPr lang="en-IN" sz="2000" b="1">
                <a:ea typeface="+mn-lt"/>
                <a:cs typeface="+mn-lt"/>
              </a:rPr>
              <a:t>The plot in Fig.8 is the Hist plot for the cnt_loans30 i.e., the Number of loans taken by user in last 30 days. On an average an individual took ~ 3 loans in a month (over 30 days).</a:t>
            </a:r>
            <a:endParaRPr lang="en-US" sz="2000">
              <a:ea typeface="+mn-lt"/>
              <a:cs typeface="+mn-lt"/>
            </a:endParaRPr>
          </a:p>
        </p:txBody>
      </p:sp>
      <p:pic>
        <p:nvPicPr>
          <p:cNvPr id="4" name="Picture 4" descr="Chart, histogram&#10;&#10;Description automatically generated">
            <a:extLst>
              <a:ext uri="{FF2B5EF4-FFF2-40B4-BE49-F238E27FC236}">
                <a16:creationId xmlns:a16="http://schemas.microsoft.com/office/drawing/2014/main" id="{6B2241CD-7D47-4951-91AF-5087E413DD4F}"/>
              </a:ext>
            </a:extLst>
          </p:cNvPr>
          <p:cNvPicPr>
            <a:picLocks noChangeAspect="1"/>
          </p:cNvPicPr>
          <p:nvPr/>
        </p:nvPicPr>
        <p:blipFill>
          <a:blip r:embed="rId4"/>
          <a:stretch>
            <a:fillRect/>
          </a:stretch>
        </p:blipFill>
        <p:spPr>
          <a:xfrm>
            <a:off x="5075059" y="180005"/>
            <a:ext cx="6700295" cy="646923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13530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7539E3D4-6962-40AB-8B73-E9DD5692F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2">
            <a:extLst>
              <a:ext uri="{FF2B5EF4-FFF2-40B4-BE49-F238E27FC236}">
                <a16:creationId xmlns:a16="http://schemas.microsoft.com/office/drawing/2014/main" id="{9490E84B-32AB-4B93-B2A7-C660A2894F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9" name="Rectangle 14">
            <a:extLst>
              <a:ext uri="{FF2B5EF4-FFF2-40B4-BE49-F238E27FC236}">
                <a16:creationId xmlns:a16="http://schemas.microsoft.com/office/drawing/2014/main" id="{AE7C53B3-E639-4BE7-9C53-AAF6DF686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6">
            <a:extLst>
              <a:ext uri="{FF2B5EF4-FFF2-40B4-BE49-F238E27FC236}">
                <a16:creationId xmlns:a16="http://schemas.microsoft.com/office/drawing/2014/main" id="{2CD7F1D5-2F5D-4F06-91C2-5616C9AD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CD35AFA-84F7-4ADE-9692-1447DC6B70C8}"/>
              </a:ext>
            </a:extLst>
          </p:cNvPr>
          <p:cNvSpPr>
            <a:spLocks noGrp="1"/>
          </p:cNvSpPr>
          <p:nvPr>
            <p:ph type="title"/>
          </p:nvPr>
        </p:nvSpPr>
        <p:spPr>
          <a:xfrm>
            <a:off x="680321" y="753228"/>
            <a:ext cx="4136123" cy="1080938"/>
          </a:xfrm>
        </p:spPr>
        <p:txBody>
          <a:bodyPr vert="horz" lIns="91440" tIns="45720" rIns="91440" bIns="45720" rtlCol="0" anchor="ctr">
            <a:noAutofit/>
          </a:bodyPr>
          <a:lstStyle/>
          <a:p>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r>
              <a:rPr lang="en-US" sz="2400">
                <a:ea typeface="+mj-lt"/>
                <a:cs typeface="+mj-lt"/>
              </a:rPr>
              <a:t>EDA (Exploratory Data Analysis)</a:t>
            </a:r>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p>
        </p:txBody>
      </p:sp>
      <p:pic>
        <p:nvPicPr>
          <p:cNvPr id="12" name="Picture 18">
            <a:extLst>
              <a:ext uri="{FF2B5EF4-FFF2-40B4-BE49-F238E27FC236}">
                <a16:creationId xmlns:a16="http://schemas.microsoft.com/office/drawing/2014/main" id="{CA0F9C00-759D-439B-962A-EA32D60766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4" name="Content Placeholder 7">
            <a:extLst>
              <a:ext uri="{FF2B5EF4-FFF2-40B4-BE49-F238E27FC236}">
                <a16:creationId xmlns:a16="http://schemas.microsoft.com/office/drawing/2014/main" id="{0C2D2B40-4768-41FE-B131-DDEBD85AEA02}"/>
              </a:ext>
            </a:extLst>
          </p:cNvPr>
          <p:cNvSpPr>
            <a:spLocks noGrp="1"/>
          </p:cNvSpPr>
          <p:nvPr>
            <p:ph idx="1"/>
          </p:nvPr>
        </p:nvSpPr>
        <p:spPr>
          <a:xfrm>
            <a:off x="680321" y="2336873"/>
            <a:ext cx="3656289" cy="3599316"/>
          </a:xfrm>
        </p:spPr>
        <p:txBody>
          <a:bodyPr vert="horz" lIns="91440" tIns="45720" rIns="91440" bIns="45720" rtlCol="0" anchor="t">
            <a:noAutofit/>
          </a:bodyPr>
          <a:lstStyle/>
          <a:p>
            <a:r>
              <a:rPr lang="en-IN" sz="1800" b="1">
                <a:ea typeface="+mn-lt"/>
                <a:cs typeface="+mn-lt"/>
              </a:rPr>
              <a:t>The plot in Fig.8 is the seaborn count plot for the maxamnt_loans30 i.e., the maximum amount of loan taken by the user in last 30 days. User has two options 5 &amp; 10 Rs., for which the user needs to pay back 6 &amp; 12 Rs. Respectively. From the count plot above, we can say that most of the individuals have taken 5 Rs (in Indonesian Rupiah) loan so they have to repay 6 Rs. Very few Individuals have taken 12 Rs loan.</a:t>
            </a:r>
            <a:endParaRPr lang="en-US" sz="1800">
              <a:ea typeface="+mn-lt"/>
              <a:cs typeface="+mn-lt"/>
            </a:endParaRPr>
          </a:p>
        </p:txBody>
      </p:sp>
      <p:pic>
        <p:nvPicPr>
          <p:cNvPr id="4" name="Picture 4" descr="Chart, bar chart&#10;&#10;Description automatically generated">
            <a:extLst>
              <a:ext uri="{FF2B5EF4-FFF2-40B4-BE49-F238E27FC236}">
                <a16:creationId xmlns:a16="http://schemas.microsoft.com/office/drawing/2014/main" id="{4D3B08CA-10F6-49C5-822D-F9ADC951ADD8}"/>
              </a:ext>
            </a:extLst>
          </p:cNvPr>
          <p:cNvPicPr>
            <a:picLocks noChangeAspect="1"/>
          </p:cNvPicPr>
          <p:nvPr/>
        </p:nvPicPr>
        <p:blipFill>
          <a:blip r:embed="rId4"/>
          <a:stretch>
            <a:fillRect/>
          </a:stretch>
        </p:blipFill>
        <p:spPr>
          <a:xfrm>
            <a:off x="5074807" y="1254161"/>
            <a:ext cx="7002724" cy="453658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47830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539E3D4-6962-40AB-8B73-E9DD5692F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490E84B-32AB-4B93-B2A7-C660A2894F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AE7C53B3-E639-4BE7-9C53-AAF6DF686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D7F1D5-2F5D-4F06-91C2-5616C9AD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3EC0FB-5AE5-42B0-B192-E92F48DC0C21}"/>
              </a:ext>
            </a:extLst>
          </p:cNvPr>
          <p:cNvSpPr>
            <a:spLocks noGrp="1"/>
          </p:cNvSpPr>
          <p:nvPr>
            <p:ph type="title"/>
          </p:nvPr>
        </p:nvSpPr>
        <p:spPr>
          <a:xfrm>
            <a:off x="680321" y="753228"/>
            <a:ext cx="4136123" cy="1080938"/>
          </a:xfrm>
        </p:spPr>
        <p:txBody>
          <a:bodyPr vert="horz" lIns="91440" tIns="45720" rIns="91440" bIns="45720" rtlCol="0" anchor="ctr">
            <a:noAutofit/>
          </a:bodyPr>
          <a:lstStyle/>
          <a:p>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r>
              <a:rPr lang="en-US" sz="2400"/>
              <a:t>EDA (Exploratory Data Analysis)</a:t>
            </a:r>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p>
        </p:txBody>
      </p:sp>
      <p:pic>
        <p:nvPicPr>
          <p:cNvPr id="19" name="Picture 18">
            <a:extLst>
              <a:ext uri="{FF2B5EF4-FFF2-40B4-BE49-F238E27FC236}">
                <a16:creationId xmlns:a16="http://schemas.microsoft.com/office/drawing/2014/main" id="{CA0F9C00-759D-439B-962A-EA32D60766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CED4186D-5F69-4294-8910-2B1C0D11B3C7}"/>
              </a:ext>
            </a:extLst>
          </p:cNvPr>
          <p:cNvSpPr>
            <a:spLocks noGrp="1"/>
          </p:cNvSpPr>
          <p:nvPr>
            <p:ph idx="1"/>
          </p:nvPr>
        </p:nvSpPr>
        <p:spPr>
          <a:xfrm>
            <a:off x="680321" y="2336873"/>
            <a:ext cx="3656289" cy="3599316"/>
          </a:xfrm>
        </p:spPr>
        <p:txBody>
          <a:bodyPr vert="horz" lIns="91440" tIns="45720" rIns="91440" bIns="45720" rtlCol="0" anchor="t">
            <a:noAutofit/>
          </a:bodyPr>
          <a:lstStyle/>
          <a:p>
            <a:r>
              <a:rPr lang="en-IN" sz="1800" b="1">
                <a:ea typeface="+mn-lt"/>
                <a:cs typeface="+mn-lt"/>
              </a:rPr>
              <a:t>The plot in Fig.9 is the seaborn count plot with hue as label for the maxamnt_loans30 i.e., the maximum amount of loan taken by the user in last 30 days. There is a high chance that individuals who have taken 5 Rs loan .i.e., those individuals who have to repay Rs 6 have a high chance that they might not repay the loan. Where else individuals who took 10 Rs loan .i.e., who have to repay Rs 12 are repaying the loan.</a:t>
            </a:r>
            <a:endParaRPr lang="en-US" sz="1800">
              <a:ea typeface="+mn-lt"/>
              <a:cs typeface="+mn-lt"/>
            </a:endParaRPr>
          </a:p>
        </p:txBody>
      </p:sp>
      <p:pic>
        <p:nvPicPr>
          <p:cNvPr id="4" name="Picture 4" descr="Chart, bar chart&#10;&#10;Description automatically generated">
            <a:extLst>
              <a:ext uri="{FF2B5EF4-FFF2-40B4-BE49-F238E27FC236}">
                <a16:creationId xmlns:a16="http://schemas.microsoft.com/office/drawing/2014/main" id="{8426F77D-B0F2-4C07-B316-6FF871461CEC}"/>
              </a:ext>
            </a:extLst>
          </p:cNvPr>
          <p:cNvPicPr>
            <a:picLocks noChangeAspect="1"/>
          </p:cNvPicPr>
          <p:nvPr/>
        </p:nvPicPr>
        <p:blipFill>
          <a:blip r:embed="rId4"/>
          <a:stretch>
            <a:fillRect/>
          </a:stretch>
        </p:blipFill>
        <p:spPr>
          <a:xfrm>
            <a:off x="5041327" y="93740"/>
            <a:ext cx="6897155" cy="648361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65380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539E3D4-6962-40AB-8B73-E9DD5692F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9490E84B-32AB-4B93-B2A7-C660A2894F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2" name="Rectangle 21">
            <a:extLst>
              <a:ext uri="{FF2B5EF4-FFF2-40B4-BE49-F238E27FC236}">
                <a16:creationId xmlns:a16="http://schemas.microsoft.com/office/drawing/2014/main" id="{AE7C53B3-E639-4BE7-9C53-AAF6DF686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D7F1D5-2F5D-4F06-91C2-5616C9AD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C9C18C8-819B-4FB7-9C54-6DED1C1E8FC5}"/>
              </a:ext>
            </a:extLst>
          </p:cNvPr>
          <p:cNvSpPr>
            <a:spLocks noGrp="1"/>
          </p:cNvSpPr>
          <p:nvPr>
            <p:ph type="title"/>
          </p:nvPr>
        </p:nvSpPr>
        <p:spPr>
          <a:xfrm>
            <a:off x="680321" y="753228"/>
            <a:ext cx="4136123" cy="1080938"/>
          </a:xfrm>
        </p:spPr>
        <p:txBody>
          <a:bodyPr vert="horz" lIns="91440" tIns="45720" rIns="91440" bIns="45720" rtlCol="0" anchor="ctr">
            <a:noAutofit/>
          </a:bodyPr>
          <a:lstStyle/>
          <a:p>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r>
              <a:rPr lang="en-US" sz="2400">
                <a:ea typeface="+mj-lt"/>
                <a:cs typeface="+mj-lt"/>
              </a:rPr>
              <a:t>EDA (Exploratory Data Analysis)</a:t>
            </a:r>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p>
        </p:txBody>
      </p:sp>
      <p:pic>
        <p:nvPicPr>
          <p:cNvPr id="26" name="Picture 25">
            <a:extLst>
              <a:ext uri="{FF2B5EF4-FFF2-40B4-BE49-F238E27FC236}">
                <a16:creationId xmlns:a16="http://schemas.microsoft.com/office/drawing/2014/main" id="{CA0F9C00-759D-439B-962A-EA32D60766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5" name="Content Placeholder 14">
            <a:extLst>
              <a:ext uri="{FF2B5EF4-FFF2-40B4-BE49-F238E27FC236}">
                <a16:creationId xmlns:a16="http://schemas.microsoft.com/office/drawing/2014/main" id="{F353E804-0B7F-4A62-B079-0780D187AC45}"/>
              </a:ext>
            </a:extLst>
          </p:cNvPr>
          <p:cNvSpPr>
            <a:spLocks noGrp="1"/>
          </p:cNvSpPr>
          <p:nvPr>
            <p:ph idx="1"/>
          </p:nvPr>
        </p:nvSpPr>
        <p:spPr>
          <a:xfrm>
            <a:off x="680321" y="2336873"/>
            <a:ext cx="3656289" cy="3599316"/>
          </a:xfrm>
        </p:spPr>
        <p:txBody>
          <a:bodyPr vert="horz" lIns="91440" tIns="45720" rIns="91440" bIns="45720" rtlCol="0" anchor="t">
            <a:noAutofit/>
          </a:bodyPr>
          <a:lstStyle/>
          <a:p>
            <a:r>
              <a:rPr lang="en-IN" sz="2200" b="1">
                <a:ea typeface="+mn-lt"/>
                <a:cs typeface="+mn-lt"/>
              </a:rPr>
              <a:t>The plot in Fig.10 is the seaborn count plot with hue as label for the Month column. We have the data for the months June, July, and August and we can conclude that the highest number of unpaid loans were in the month of June. No unpaid loans in the month of august.</a:t>
            </a:r>
            <a:endParaRPr lang="en-US" sz="2200">
              <a:ea typeface="+mn-lt"/>
              <a:cs typeface="+mn-lt"/>
            </a:endParaRPr>
          </a:p>
        </p:txBody>
      </p:sp>
      <p:pic>
        <p:nvPicPr>
          <p:cNvPr id="11" name="Picture 11" descr="Chart, bar chart&#10;&#10;Description automatically generated">
            <a:extLst>
              <a:ext uri="{FF2B5EF4-FFF2-40B4-BE49-F238E27FC236}">
                <a16:creationId xmlns:a16="http://schemas.microsoft.com/office/drawing/2014/main" id="{03C6D525-30DF-4139-B5EB-2721F9401248}"/>
              </a:ext>
            </a:extLst>
          </p:cNvPr>
          <p:cNvPicPr>
            <a:picLocks noChangeAspect="1"/>
          </p:cNvPicPr>
          <p:nvPr/>
        </p:nvPicPr>
        <p:blipFill>
          <a:blip r:embed="rId4"/>
          <a:stretch>
            <a:fillRect/>
          </a:stretch>
        </p:blipFill>
        <p:spPr>
          <a:xfrm>
            <a:off x="5107944" y="280646"/>
            <a:ext cx="6605769" cy="6253575"/>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3233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E883A-644B-470C-916A-F92D6DA2807D}"/>
              </a:ext>
            </a:extLst>
          </p:cNvPr>
          <p:cNvSpPr>
            <a:spLocks noGrp="1"/>
          </p:cNvSpPr>
          <p:nvPr>
            <p:ph type="title"/>
          </p:nvPr>
        </p:nvSpPr>
        <p:spPr/>
        <p:txBody>
          <a:bodyPr/>
          <a:lstStyle/>
          <a:p>
            <a:r>
              <a:rPr lang="en-US">
                <a:ea typeface="+mj-lt"/>
                <a:cs typeface="+mj-lt"/>
              </a:rPr>
              <a:t>Pre-processing Pipeline</a:t>
            </a:r>
            <a:endParaRPr lang="en-US"/>
          </a:p>
        </p:txBody>
      </p:sp>
      <p:sp>
        <p:nvSpPr>
          <p:cNvPr id="3" name="Content Placeholder 2">
            <a:extLst>
              <a:ext uri="{FF2B5EF4-FFF2-40B4-BE49-F238E27FC236}">
                <a16:creationId xmlns:a16="http://schemas.microsoft.com/office/drawing/2014/main" id="{EE3D4DAE-F64C-4BB2-AFD8-AE67E6911F8C}"/>
              </a:ext>
            </a:extLst>
          </p:cNvPr>
          <p:cNvSpPr>
            <a:spLocks noGrp="1"/>
          </p:cNvSpPr>
          <p:nvPr>
            <p:ph idx="1"/>
          </p:nvPr>
        </p:nvSpPr>
        <p:spPr/>
        <p:txBody>
          <a:bodyPr vert="horz" lIns="91440" tIns="45720" rIns="91440" bIns="45720" rtlCol="0" anchor="t">
            <a:normAutofit/>
          </a:bodyPr>
          <a:lstStyle/>
          <a:p>
            <a:r>
              <a:rPr lang="en-IN" b="1">
                <a:ea typeface="+mn-lt"/>
                <a:cs typeface="+mn-lt"/>
              </a:rPr>
              <a:t>No Null values in the data set.</a:t>
            </a:r>
            <a:endParaRPr lang="en-US">
              <a:ea typeface="+mn-lt"/>
              <a:cs typeface="+mn-lt"/>
            </a:endParaRPr>
          </a:p>
          <a:p>
            <a:r>
              <a:rPr lang="en-IN" b="1">
                <a:ea typeface="+mn-lt"/>
                <a:cs typeface="+mn-lt"/>
              </a:rPr>
              <a:t>There were no duplicated values in the dataset.</a:t>
            </a:r>
            <a:endParaRPr lang="en-US">
              <a:ea typeface="+mn-lt"/>
              <a:cs typeface="+mn-lt"/>
            </a:endParaRPr>
          </a:p>
          <a:p>
            <a:endParaRPr lang="en-US" dirty="0"/>
          </a:p>
        </p:txBody>
      </p:sp>
      <p:pic>
        <p:nvPicPr>
          <p:cNvPr id="4" name="Picture 4" descr="Graphical user interface, text, application, email&#10;&#10;Description automatically generated">
            <a:extLst>
              <a:ext uri="{FF2B5EF4-FFF2-40B4-BE49-F238E27FC236}">
                <a16:creationId xmlns:a16="http://schemas.microsoft.com/office/drawing/2014/main" id="{6E1061EF-C99F-42ED-B754-C9CFDA813127}"/>
              </a:ext>
            </a:extLst>
          </p:cNvPr>
          <p:cNvPicPr>
            <a:picLocks noChangeAspect="1"/>
          </p:cNvPicPr>
          <p:nvPr/>
        </p:nvPicPr>
        <p:blipFill>
          <a:blip r:embed="rId2"/>
          <a:stretch>
            <a:fillRect/>
          </a:stretch>
        </p:blipFill>
        <p:spPr>
          <a:xfrm>
            <a:off x="741872" y="3756639"/>
            <a:ext cx="9845615" cy="2220195"/>
          </a:xfrm>
          <a:prstGeom prst="rect">
            <a:avLst/>
          </a:prstGeom>
        </p:spPr>
      </p:pic>
    </p:spTree>
    <p:extLst>
      <p:ext uri="{BB962C8B-B14F-4D97-AF65-F5344CB8AC3E}">
        <p14:creationId xmlns:p14="http://schemas.microsoft.com/office/powerpoint/2010/main" val="413491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A2ADF-594B-46CA-8DA4-67D7D3192074}"/>
              </a:ext>
            </a:extLst>
          </p:cNvPr>
          <p:cNvSpPr>
            <a:spLocks noGrp="1"/>
          </p:cNvSpPr>
          <p:nvPr>
            <p:ph type="title"/>
          </p:nvPr>
        </p:nvSpPr>
        <p:spPr/>
        <p:txBody>
          <a:bodyPr/>
          <a:lstStyle/>
          <a:p>
            <a:r>
              <a:rPr lang="en-US">
                <a:ea typeface="+mj-lt"/>
                <a:cs typeface="+mj-lt"/>
              </a:rPr>
              <a:t>Pre-processing Pipeline</a:t>
            </a:r>
            <a:endParaRPr lang="en-US"/>
          </a:p>
        </p:txBody>
      </p:sp>
      <p:sp>
        <p:nvSpPr>
          <p:cNvPr id="3" name="Content Placeholder 2">
            <a:extLst>
              <a:ext uri="{FF2B5EF4-FFF2-40B4-BE49-F238E27FC236}">
                <a16:creationId xmlns:a16="http://schemas.microsoft.com/office/drawing/2014/main" id="{4FC43956-0DE6-45AA-B13D-212FE467A6BC}"/>
              </a:ext>
            </a:extLst>
          </p:cNvPr>
          <p:cNvSpPr>
            <a:spLocks noGrp="1"/>
          </p:cNvSpPr>
          <p:nvPr>
            <p:ph idx="1"/>
          </p:nvPr>
        </p:nvSpPr>
        <p:spPr/>
        <p:txBody>
          <a:bodyPr vert="horz" lIns="91440" tIns="45720" rIns="91440" bIns="45720" rtlCol="0" anchor="t">
            <a:normAutofit/>
          </a:bodyPr>
          <a:lstStyle/>
          <a:p>
            <a:r>
              <a:rPr lang="en-IN" sz="2000" b="1">
                <a:ea typeface="+mn-lt"/>
                <a:cs typeface="+mn-lt"/>
              </a:rPr>
              <a:t>The MSISDN is Mobile Station International Subscriber Directory Number it consists of 3 sections Country code, national destination code, and subscriber number.  The data type of this column must be int but due to the presence of the alphabet” I” in the mobile number it was showing object. We extracted the alphabet “I” from the column and converted the column to an Int datatype.</a:t>
            </a:r>
          </a:p>
          <a:p>
            <a:endParaRPr lang="en-IN" b="1" dirty="0">
              <a:ea typeface="+mn-lt"/>
              <a:cs typeface="+mn-lt"/>
            </a:endParaRPr>
          </a:p>
        </p:txBody>
      </p:sp>
      <p:pic>
        <p:nvPicPr>
          <p:cNvPr id="6" name="Picture 6" descr="Graphical user interface, text, application, email&#10;&#10;Description automatically generated">
            <a:extLst>
              <a:ext uri="{FF2B5EF4-FFF2-40B4-BE49-F238E27FC236}">
                <a16:creationId xmlns:a16="http://schemas.microsoft.com/office/drawing/2014/main" id="{2B0B43BE-1FD3-4F31-9DCB-B1EBD15EBA7B}"/>
              </a:ext>
            </a:extLst>
          </p:cNvPr>
          <p:cNvPicPr>
            <a:picLocks noChangeAspect="1"/>
          </p:cNvPicPr>
          <p:nvPr/>
        </p:nvPicPr>
        <p:blipFill>
          <a:blip r:embed="rId2"/>
          <a:stretch>
            <a:fillRect/>
          </a:stretch>
        </p:blipFill>
        <p:spPr>
          <a:xfrm>
            <a:off x="684363" y="4133947"/>
            <a:ext cx="9457424" cy="2673275"/>
          </a:xfrm>
          <a:prstGeom prst="rect">
            <a:avLst/>
          </a:prstGeom>
        </p:spPr>
      </p:pic>
    </p:spTree>
    <p:extLst>
      <p:ext uri="{BB962C8B-B14F-4D97-AF65-F5344CB8AC3E}">
        <p14:creationId xmlns:p14="http://schemas.microsoft.com/office/powerpoint/2010/main" val="122223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90B1-9F58-4811-9A7E-53A91B5E00F8}"/>
              </a:ext>
            </a:extLst>
          </p:cNvPr>
          <p:cNvSpPr>
            <a:spLocks noGrp="1"/>
          </p:cNvSpPr>
          <p:nvPr>
            <p:ph type="title"/>
          </p:nvPr>
        </p:nvSpPr>
        <p:spPr>
          <a:xfrm>
            <a:off x="680321" y="1170171"/>
            <a:ext cx="9613861" cy="1080938"/>
          </a:xfrm>
        </p:spPr>
        <p:txBody>
          <a:bodyPr/>
          <a:lstStyle/>
          <a:p>
            <a:r>
              <a:rPr lang="en-US">
                <a:ea typeface="+mj-lt"/>
                <a:cs typeface="+mj-lt"/>
              </a:rPr>
              <a:t>Pre-processing Pipeline</a:t>
            </a:r>
            <a:endParaRPr lang="en-US"/>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1EABBF0E-A303-47B3-9D17-9887C079D344}"/>
              </a:ext>
            </a:extLst>
          </p:cNvPr>
          <p:cNvSpPr>
            <a:spLocks noGrp="1"/>
          </p:cNvSpPr>
          <p:nvPr>
            <p:ph idx="1"/>
          </p:nvPr>
        </p:nvSpPr>
        <p:spPr/>
        <p:txBody>
          <a:bodyPr vert="horz" lIns="91440" tIns="45720" rIns="91440" bIns="45720" rtlCol="0" anchor="t">
            <a:normAutofit/>
          </a:bodyPr>
          <a:lstStyle/>
          <a:p>
            <a:r>
              <a:rPr lang="en-IN" b="1">
                <a:ea typeface="+mn-lt"/>
                <a:cs typeface="+mn-lt"/>
              </a:rPr>
              <a:t>Using Pandas date time function, we extracted Month and day information from “P-date” column.</a:t>
            </a:r>
          </a:p>
          <a:p>
            <a:endParaRPr lang="en-IN" b="1" dirty="0">
              <a:ea typeface="+mn-lt"/>
              <a:cs typeface="+mn-lt"/>
            </a:endParaRPr>
          </a:p>
        </p:txBody>
      </p:sp>
      <p:pic>
        <p:nvPicPr>
          <p:cNvPr id="4" name="Picture 4" descr="Graphical user interface, text, application&#10;&#10;Description automatically generated">
            <a:extLst>
              <a:ext uri="{FF2B5EF4-FFF2-40B4-BE49-F238E27FC236}">
                <a16:creationId xmlns:a16="http://schemas.microsoft.com/office/drawing/2014/main" id="{FED91A7B-2E55-4F8C-B42F-826D4B2D92AA}"/>
              </a:ext>
            </a:extLst>
          </p:cNvPr>
          <p:cNvPicPr>
            <a:picLocks noChangeAspect="1"/>
          </p:cNvPicPr>
          <p:nvPr/>
        </p:nvPicPr>
        <p:blipFill>
          <a:blip r:embed="rId2"/>
          <a:stretch>
            <a:fillRect/>
          </a:stretch>
        </p:blipFill>
        <p:spPr>
          <a:xfrm>
            <a:off x="684362" y="3429052"/>
            <a:ext cx="11340860" cy="2817855"/>
          </a:xfrm>
          <a:prstGeom prst="rect">
            <a:avLst/>
          </a:prstGeom>
        </p:spPr>
      </p:pic>
    </p:spTree>
    <p:extLst>
      <p:ext uri="{BB962C8B-B14F-4D97-AF65-F5344CB8AC3E}">
        <p14:creationId xmlns:p14="http://schemas.microsoft.com/office/powerpoint/2010/main" val="329532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normAutofit/>
          </a:bodyPr>
          <a:lstStyle/>
          <a:p>
            <a:r>
              <a:rPr lang="en-US"/>
              <a:t>Agenda / Topics</a:t>
            </a:r>
          </a:p>
        </p:txBody>
      </p:sp>
      <p:graphicFrame>
        <p:nvGraphicFramePr>
          <p:cNvPr id="24" name="Content Placeholder 2">
            <a:extLst>
              <a:ext uri="{FF2B5EF4-FFF2-40B4-BE49-F238E27FC236}">
                <a16:creationId xmlns:a16="http://schemas.microsoft.com/office/drawing/2014/main" id="{38E39C1E-0A7A-4867-BA6F-7F998F5435B6}"/>
              </a:ext>
            </a:extLst>
          </p:cNvPr>
          <p:cNvGraphicFramePr>
            <a:graphicFrameLocks noGrp="1"/>
          </p:cNvGraphicFramePr>
          <p:nvPr>
            <p:ph idx="1"/>
            <p:extLst>
              <p:ext uri="{D42A27DB-BD31-4B8C-83A1-F6EECF244321}">
                <p14:modId xmlns:p14="http://schemas.microsoft.com/office/powerpoint/2010/main" val="3277127600"/>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1F930-2687-4348-B607-BC9C51BECC71}"/>
              </a:ext>
            </a:extLst>
          </p:cNvPr>
          <p:cNvSpPr>
            <a:spLocks noGrp="1"/>
          </p:cNvSpPr>
          <p:nvPr>
            <p:ph type="title"/>
          </p:nvPr>
        </p:nvSpPr>
        <p:spPr/>
        <p:txBody>
          <a:bodyPr/>
          <a:lstStyle/>
          <a:p>
            <a:r>
              <a:rPr lang="en-US">
                <a:ea typeface="+mj-lt"/>
                <a:cs typeface="+mj-lt"/>
              </a:rPr>
              <a:t>Pre-processing Pipeline</a:t>
            </a:r>
          </a:p>
        </p:txBody>
      </p:sp>
      <p:sp>
        <p:nvSpPr>
          <p:cNvPr id="3" name="Content Placeholder 2">
            <a:extLst>
              <a:ext uri="{FF2B5EF4-FFF2-40B4-BE49-F238E27FC236}">
                <a16:creationId xmlns:a16="http://schemas.microsoft.com/office/drawing/2014/main" id="{F45322D4-4C5D-48B1-9195-54473478B179}"/>
              </a:ext>
            </a:extLst>
          </p:cNvPr>
          <p:cNvSpPr>
            <a:spLocks noGrp="1"/>
          </p:cNvSpPr>
          <p:nvPr>
            <p:ph idx="1"/>
          </p:nvPr>
        </p:nvSpPr>
        <p:spPr>
          <a:xfrm>
            <a:off x="680321" y="2006194"/>
            <a:ext cx="9613861" cy="3599316"/>
          </a:xfrm>
        </p:spPr>
        <p:txBody>
          <a:bodyPr vert="horz" lIns="91440" tIns="45720" rIns="91440" bIns="45720" rtlCol="0" anchor="t">
            <a:normAutofit/>
          </a:bodyPr>
          <a:lstStyle/>
          <a:p>
            <a:r>
              <a:rPr lang="en-IN" b="1">
                <a:ea typeface="+mn-lt"/>
                <a:cs typeface="+mn-lt"/>
              </a:rPr>
              <a:t>I created two new data frames “Loan_Paid” and “Not_paid” and with the help of those data frame we conclude that a total of 88% of the individuals paid the loan and 13 % were the individuals who failed to pay the loan back.</a:t>
            </a:r>
          </a:p>
          <a:p>
            <a:endParaRPr lang="en-IN" b="1" dirty="0">
              <a:ea typeface="+mn-lt"/>
              <a:cs typeface="+mn-lt"/>
            </a:endParaRPr>
          </a:p>
        </p:txBody>
      </p:sp>
      <p:pic>
        <p:nvPicPr>
          <p:cNvPr id="4" name="Picture 4" descr="Text&#10;&#10;Description automatically generated">
            <a:extLst>
              <a:ext uri="{FF2B5EF4-FFF2-40B4-BE49-F238E27FC236}">
                <a16:creationId xmlns:a16="http://schemas.microsoft.com/office/drawing/2014/main" id="{8B5EA619-CC39-4D47-AD2E-29D218CAA11D}"/>
              </a:ext>
            </a:extLst>
          </p:cNvPr>
          <p:cNvPicPr>
            <a:picLocks noChangeAspect="1"/>
          </p:cNvPicPr>
          <p:nvPr/>
        </p:nvPicPr>
        <p:blipFill>
          <a:blip r:embed="rId2"/>
          <a:stretch>
            <a:fillRect/>
          </a:stretch>
        </p:blipFill>
        <p:spPr>
          <a:xfrm>
            <a:off x="842513" y="3426932"/>
            <a:ext cx="8681048" cy="3339683"/>
          </a:xfrm>
          <a:prstGeom prst="rect">
            <a:avLst/>
          </a:prstGeom>
        </p:spPr>
      </p:pic>
    </p:spTree>
    <p:extLst>
      <p:ext uri="{BB962C8B-B14F-4D97-AF65-F5344CB8AC3E}">
        <p14:creationId xmlns:p14="http://schemas.microsoft.com/office/powerpoint/2010/main" val="248683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00A4-AD49-44EF-A0D2-5F14ACA3A2D4}"/>
              </a:ext>
            </a:extLst>
          </p:cNvPr>
          <p:cNvSpPr>
            <a:spLocks noGrp="1"/>
          </p:cNvSpPr>
          <p:nvPr>
            <p:ph type="title"/>
          </p:nvPr>
        </p:nvSpPr>
        <p:spPr/>
        <p:txBody>
          <a:bodyPr/>
          <a:lstStyle/>
          <a:p>
            <a:br>
              <a:rPr lang="en-US" dirty="0"/>
            </a:br>
            <a:r>
              <a:rPr lang="en-US"/>
              <a:t>Pre-processing Pipeline</a:t>
            </a:r>
            <a:endParaRPr lang="en-US">
              <a:ea typeface="+mj-lt"/>
              <a:cs typeface="+mj-lt"/>
            </a:endParaRPr>
          </a:p>
          <a:p>
            <a:endParaRPr lang="en-US" dirty="0"/>
          </a:p>
        </p:txBody>
      </p:sp>
      <p:sp>
        <p:nvSpPr>
          <p:cNvPr id="3" name="Content Placeholder 2">
            <a:extLst>
              <a:ext uri="{FF2B5EF4-FFF2-40B4-BE49-F238E27FC236}">
                <a16:creationId xmlns:a16="http://schemas.microsoft.com/office/drawing/2014/main" id="{0D7F4313-2AD0-4EE5-8761-C8B3A3D119E7}"/>
              </a:ext>
            </a:extLst>
          </p:cNvPr>
          <p:cNvSpPr>
            <a:spLocks noGrp="1"/>
          </p:cNvSpPr>
          <p:nvPr>
            <p:ph idx="1"/>
          </p:nvPr>
        </p:nvSpPr>
        <p:spPr>
          <a:xfrm>
            <a:off x="637189" y="1991816"/>
            <a:ext cx="9613861" cy="3599316"/>
          </a:xfrm>
        </p:spPr>
        <p:txBody>
          <a:bodyPr vert="horz" lIns="91440" tIns="45720" rIns="91440" bIns="45720" rtlCol="0" anchor="t">
            <a:normAutofit/>
          </a:bodyPr>
          <a:lstStyle/>
          <a:p>
            <a:r>
              <a:rPr lang="en-IN" b="1">
                <a:ea typeface="+mn-lt"/>
                <a:cs typeface="+mn-lt"/>
              </a:rPr>
              <a:t>There were a lot of “Outliers” in the data set. Z score technique was used to remove the outliers but the overall data loss was more than 23% so we could not go-ahead with the Z score technique.</a:t>
            </a:r>
          </a:p>
          <a:p>
            <a:endParaRPr lang="en-IN" b="1" dirty="0">
              <a:ea typeface="+mn-lt"/>
              <a:cs typeface="+mn-lt"/>
            </a:endParaRPr>
          </a:p>
        </p:txBody>
      </p:sp>
      <p:pic>
        <p:nvPicPr>
          <p:cNvPr id="4" name="Picture 4" descr="Graphical user interface, text, application, email&#10;&#10;Description automatically generated">
            <a:extLst>
              <a:ext uri="{FF2B5EF4-FFF2-40B4-BE49-F238E27FC236}">
                <a16:creationId xmlns:a16="http://schemas.microsoft.com/office/drawing/2014/main" id="{E215105E-F2BF-4AE7-ABEB-9CEBC1057332}"/>
              </a:ext>
            </a:extLst>
          </p:cNvPr>
          <p:cNvPicPr>
            <a:picLocks noChangeAspect="1"/>
          </p:cNvPicPr>
          <p:nvPr/>
        </p:nvPicPr>
        <p:blipFill>
          <a:blip r:embed="rId2"/>
          <a:stretch>
            <a:fillRect/>
          </a:stretch>
        </p:blipFill>
        <p:spPr>
          <a:xfrm>
            <a:off x="641230" y="3428284"/>
            <a:ext cx="9744973" cy="3322599"/>
          </a:xfrm>
          <a:prstGeom prst="rect">
            <a:avLst/>
          </a:prstGeom>
        </p:spPr>
      </p:pic>
    </p:spTree>
    <p:extLst>
      <p:ext uri="{BB962C8B-B14F-4D97-AF65-F5344CB8AC3E}">
        <p14:creationId xmlns:p14="http://schemas.microsoft.com/office/powerpoint/2010/main" val="1291325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5348-AAD9-486E-80E5-B3B6BFC65292}"/>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r>
              <a:rPr lang="en-US">
                <a:ea typeface="+mj-lt"/>
                <a:cs typeface="+mj-lt"/>
              </a:rPr>
              <a:t>Pre-processing Pipeline</a:t>
            </a:r>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15BC387C-6A17-4C25-AC4D-35E6D1934BEA}"/>
              </a:ext>
            </a:extLst>
          </p:cNvPr>
          <p:cNvSpPr>
            <a:spLocks noGrp="1"/>
          </p:cNvSpPr>
          <p:nvPr>
            <p:ph idx="1"/>
          </p:nvPr>
        </p:nvSpPr>
        <p:spPr/>
        <p:txBody>
          <a:bodyPr vert="horz" lIns="91440" tIns="45720" rIns="91440" bIns="45720" rtlCol="0" anchor="t">
            <a:normAutofit/>
          </a:bodyPr>
          <a:lstStyle/>
          <a:p>
            <a:r>
              <a:rPr lang="en-IN" b="1">
                <a:ea typeface="+mn-lt"/>
                <a:cs typeface="+mn-lt"/>
              </a:rPr>
              <a:t>We created a function to remove and replace outliers with the median values of the data.</a:t>
            </a:r>
          </a:p>
          <a:p>
            <a:endParaRPr lang="en-IN" b="1" dirty="0">
              <a:ea typeface="+mn-lt"/>
              <a:cs typeface="+mn-lt"/>
            </a:endParaRP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7F018332-EAD2-4ECE-B935-501B64E2D5B7}"/>
              </a:ext>
            </a:extLst>
          </p:cNvPr>
          <p:cNvPicPr>
            <a:picLocks noChangeAspect="1"/>
          </p:cNvPicPr>
          <p:nvPr/>
        </p:nvPicPr>
        <p:blipFill>
          <a:blip r:embed="rId2"/>
          <a:stretch>
            <a:fillRect/>
          </a:stretch>
        </p:blipFill>
        <p:spPr>
          <a:xfrm>
            <a:off x="727494" y="3272913"/>
            <a:ext cx="10161916" cy="2943231"/>
          </a:xfrm>
          <a:prstGeom prst="rect">
            <a:avLst/>
          </a:prstGeom>
        </p:spPr>
      </p:pic>
    </p:spTree>
    <p:extLst>
      <p:ext uri="{BB962C8B-B14F-4D97-AF65-F5344CB8AC3E}">
        <p14:creationId xmlns:p14="http://schemas.microsoft.com/office/powerpoint/2010/main" val="13283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7E5F-3D2C-4436-BD73-0CDB69D69940}"/>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br>
              <a:rPr lang="en-US" dirty="0">
                <a:ea typeface="+mj-lt"/>
                <a:cs typeface="+mj-lt"/>
              </a:rPr>
            </a:br>
            <a:r>
              <a:rPr lang="en-US"/>
              <a:t>Pre-processing Pipeline</a:t>
            </a:r>
            <a:endParaRPr lang="en-US" dirty="0">
              <a:ea typeface="+mj-lt"/>
              <a:cs typeface="+mj-lt"/>
            </a:endParaRP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28C78801-CCCC-4CB6-82B4-37A1618EA0E0}"/>
              </a:ext>
            </a:extLst>
          </p:cNvPr>
          <p:cNvSpPr>
            <a:spLocks noGrp="1"/>
          </p:cNvSpPr>
          <p:nvPr>
            <p:ph idx="1"/>
          </p:nvPr>
        </p:nvSpPr>
        <p:spPr>
          <a:xfrm>
            <a:off x="680321" y="2164345"/>
            <a:ext cx="9613861" cy="3599316"/>
          </a:xfrm>
        </p:spPr>
        <p:txBody>
          <a:bodyPr vert="horz" lIns="91440" tIns="45720" rIns="91440" bIns="45720" rtlCol="0" anchor="t">
            <a:normAutofit/>
          </a:bodyPr>
          <a:lstStyle/>
          <a:p>
            <a:r>
              <a:rPr lang="en-IN" b="1">
                <a:ea typeface="+mn-lt"/>
                <a:cs typeface="+mn-lt"/>
              </a:rPr>
              <a:t>There was high Skewness in the data which was reduced with the help of log transformation and power transformation most of the skewness values were adjusted to be in the range (- 0.50, + 0.50) to achieve normal distribution.</a:t>
            </a:r>
          </a:p>
          <a:p>
            <a:endParaRPr lang="en-IN" b="1" dirty="0">
              <a:ea typeface="+mn-lt"/>
              <a:cs typeface="+mn-lt"/>
            </a:endParaRPr>
          </a:p>
        </p:txBody>
      </p:sp>
      <p:pic>
        <p:nvPicPr>
          <p:cNvPr id="5" name="Picture 5" descr="Table&#10;&#10;Description automatically generated">
            <a:extLst>
              <a:ext uri="{FF2B5EF4-FFF2-40B4-BE49-F238E27FC236}">
                <a16:creationId xmlns:a16="http://schemas.microsoft.com/office/drawing/2014/main" id="{7937DA90-65EA-4762-B3C7-7E24E3E59B3E}"/>
              </a:ext>
            </a:extLst>
          </p:cNvPr>
          <p:cNvPicPr>
            <a:picLocks noChangeAspect="1"/>
          </p:cNvPicPr>
          <p:nvPr/>
        </p:nvPicPr>
        <p:blipFill>
          <a:blip r:embed="rId2"/>
          <a:stretch>
            <a:fillRect/>
          </a:stretch>
        </p:blipFill>
        <p:spPr>
          <a:xfrm>
            <a:off x="914400" y="3755370"/>
            <a:ext cx="8350369" cy="2898465"/>
          </a:xfrm>
          <a:prstGeom prst="rect">
            <a:avLst/>
          </a:prstGeom>
        </p:spPr>
      </p:pic>
    </p:spTree>
    <p:extLst>
      <p:ext uri="{BB962C8B-B14F-4D97-AF65-F5344CB8AC3E}">
        <p14:creationId xmlns:p14="http://schemas.microsoft.com/office/powerpoint/2010/main" val="395356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65C0-BA58-4061-85C8-F1DD3BBA39BB}"/>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a:ea typeface="+mj-lt"/>
                <a:cs typeface="+mj-lt"/>
              </a:rPr>
              <a:t>Pre-processing Pipeline</a:t>
            </a:r>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2CB43F06-ACD5-4EC5-B259-394D736AC318}"/>
              </a:ext>
            </a:extLst>
          </p:cNvPr>
          <p:cNvSpPr>
            <a:spLocks noGrp="1"/>
          </p:cNvSpPr>
          <p:nvPr>
            <p:ph idx="1"/>
          </p:nvPr>
        </p:nvSpPr>
        <p:spPr/>
        <p:txBody>
          <a:bodyPr vert="horz" lIns="91440" tIns="45720" rIns="91440" bIns="45720" rtlCol="0" anchor="t">
            <a:normAutofit/>
          </a:bodyPr>
          <a:lstStyle/>
          <a:p>
            <a:r>
              <a:rPr lang="en-IN" b="1">
                <a:ea typeface="+mn-lt"/>
                <a:cs typeface="+mn-lt"/>
              </a:rPr>
              <a:t>Sklearn’s Train Test split was used. And the initial random state was taken as zero.</a:t>
            </a:r>
          </a:p>
          <a:p>
            <a:endParaRPr lang="en-IN" b="1" dirty="0">
              <a:ea typeface="+mn-lt"/>
              <a:cs typeface="+mn-lt"/>
            </a:endParaRPr>
          </a:p>
        </p:txBody>
      </p:sp>
      <p:pic>
        <p:nvPicPr>
          <p:cNvPr id="4" name="Picture 4" descr="Table&#10;&#10;Description automatically generated">
            <a:extLst>
              <a:ext uri="{FF2B5EF4-FFF2-40B4-BE49-F238E27FC236}">
                <a16:creationId xmlns:a16="http://schemas.microsoft.com/office/drawing/2014/main" id="{03E87540-2E28-4915-A058-DFA5D5B6E82A}"/>
              </a:ext>
            </a:extLst>
          </p:cNvPr>
          <p:cNvPicPr>
            <a:picLocks noChangeAspect="1"/>
          </p:cNvPicPr>
          <p:nvPr/>
        </p:nvPicPr>
        <p:blipFill>
          <a:blip r:embed="rId2"/>
          <a:stretch>
            <a:fillRect/>
          </a:stretch>
        </p:blipFill>
        <p:spPr>
          <a:xfrm>
            <a:off x="900023" y="3119989"/>
            <a:ext cx="8393501" cy="3594136"/>
          </a:xfrm>
          <a:prstGeom prst="rect">
            <a:avLst/>
          </a:prstGeom>
        </p:spPr>
      </p:pic>
    </p:spTree>
    <p:extLst>
      <p:ext uri="{BB962C8B-B14F-4D97-AF65-F5344CB8AC3E}">
        <p14:creationId xmlns:p14="http://schemas.microsoft.com/office/powerpoint/2010/main" val="194986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B821-97E7-430E-BE00-921CCCE04077}"/>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a:t>Pre-processing Pipeline</a:t>
            </a:r>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56E95029-525E-47EC-84A2-646639C2A675}"/>
              </a:ext>
            </a:extLst>
          </p:cNvPr>
          <p:cNvSpPr>
            <a:spLocks noGrp="1"/>
          </p:cNvSpPr>
          <p:nvPr>
            <p:ph idx="1"/>
          </p:nvPr>
        </p:nvSpPr>
        <p:spPr/>
        <p:txBody>
          <a:bodyPr vert="horz" lIns="91440" tIns="45720" rIns="91440" bIns="45720" rtlCol="0" anchor="t">
            <a:normAutofit/>
          </a:bodyPr>
          <a:lstStyle/>
          <a:p>
            <a:r>
              <a:rPr lang="en-IN" b="1">
                <a:ea typeface="+mn-lt"/>
                <a:cs typeface="+mn-lt"/>
              </a:rPr>
              <a:t>The data was Scaled using standard scalar technique from Sklearn.</a:t>
            </a:r>
          </a:p>
          <a:p>
            <a:endParaRPr lang="en-IN" b="1" dirty="0">
              <a:ea typeface="+mn-lt"/>
              <a:cs typeface="+mn-lt"/>
            </a:endParaRPr>
          </a:p>
        </p:txBody>
      </p:sp>
      <p:pic>
        <p:nvPicPr>
          <p:cNvPr id="4" name="Picture 4" descr="Graphical user interface, text, application, email&#10;&#10;Description automatically generated">
            <a:extLst>
              <a:ext uri="{FF2B5EF4-FFF2-40B4-BE49-F238E27FC236}">
                <a16:creationId xmlns:a16="http://schemas.microsoft.com/office/drawing/2014/main" id="{6F14C047-D3F8-4C87-BAE7-D8B808CEA702}"/>
              </a:ext>
            </a:extLst>
          </p:cNvPr>
          <p:cNvPicPr>
            <a:picLocks noChangeAspect="1"/>
          </p:cNvPicPr>
          <p:nvPr/>
        </p:nvPicPr>
        <p:blipFill>
          <a:blip r:embed="rId2"/>
          <a:stretch>
            <a:fillRect/>
          </a:stretch>
        </p:blipFill>
        <p:spPr>
          <a:xfrm>
            <a:off x="756249" y="3138444"/>
            <a:ext cx="9040483" cy="3585979"/>
          </a:xfrm>
          <a:prstGeom prst="rect">
            <a:avLst/>
          </a:prstGeom>
        </p:spPr>
      </p:pic>
    </p:spTree>
    <p:extLst>
      <p:ext uri="{BB962C8B-B14F-4D97-AF65-F5344CB8AC3E}">
        <p14:creationId xmlns:p14="http://schemas.microsoft.com/office/powerpoint/2010/main" val="195362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3B6A-61EA-428D-850A-04F17523BAE1}"/>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a:ea typeface="+mj-lt"/>
                <a:cs typeface="+mj-lt"/>
              </a:rPr>
              <a:t>Building Machine Learning Models</a:t>
            </a:r>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08CACE1C-72C9-4162-848E-237B243E3734}"/>
              </a:ext>
            </a:extLst>
          </p:cNvPr>
          <p:cNvSpPr>
            <a:spLocks noGrp="1"/>
          </p:cNvSpPr>
          <p:nvPr>
            <p:ph idx="1"/>
          </p:nvPr>
        </p:nvSpPr>
        <p:spPr>
          <a:xfrm>
            <a:off x="680321" y="2336873"/>
            <a:ext cx="10203332" cy="3771844"/>
          </a:xfrm>
        </p:spPr>
        <p:txBody>
          <a:bodyPr vert="horz" lIns="91440" tIns="45720" rIns="91440" bIns="45720" rtlCol="0" anchor="t">
            <a:normAutofit lnSpcReduction="10000"/>
          </a:bodyPr>
          <a:lstStyle/>
          <a:p>
            <a:r>
              <a:rPr lang="en-IN" b="1">
                <a:ea typeface="+mn-lt"/>
                <a:cs typeface="+mn-lt"/>
              </a:rPr>
              <a:t>A total of 7 classification models were used in order to classify the target variable Label.</a:t>
            </a:r>
            <a:endParaRPr lang="en-US">
              <a:ea typeface="+mn-lt"/>
              <a:cs typeface="+mn-lt"/>
            </a:endParaRPr>
          </a:p>
          <a:p>
            <a:r>
              <a:rPr lang="en-IN" b="1">
                <a:ea typeface="+mn-lt"/>
                <a:cs typeface="+mn-lt"/>
              </a:rPr>
              <a:t>Logistic Regression.</a:t>
            </a:r>
            <a:endParaRPr lang="en-US">
              <a:ea typeface="+mn-lt"/>
              <a:cs typeface="+mn-lt"/>
            </a:endParaRPr>
          </a:p>
          <a:p>
            <a:r>
              <a:rPr lang="en-IN" b="1">
                <a:ea typeface="+mn-lt"/>
                <a:cs typeface="+mn-lt"/>
              </a:rPr>
              <a:t>Naive Bayes.</a:t>
            </a:r>
            <a:endParaRPr lang="en-US">
              <a:ea typeface="+mn-lt"/>
              <a:cs typeface="+mn-lt"/>
            </a:endParaRPr>
          </a:p>
          <a:p>
            <a:r>
              <a:rPr lang="en-IN" b="1">
                <a:ea typeface="+mn-lt"/>
                <a:cs typeface="+mn-lt"/>
              </a:rPr>
              <a:t>Random Forest Classification.</a:t>
            </a:r>
            <a:endParaRPr lang="en-US">
              <a:ea typeface="+mn-lt"/>
              <a:cs typeface="+mn-lt"/>
            </a:endParaRPr>
          </a:p>
          <a:p>
            <a:r>
              <a:rPr lang="en-IN" b="1">
                <a:ea typeface="+mn-lt"/>
                <a:cs typeface="+mn-lt"/>
              </a:rPr>
              <a:t>Decision Tree Classification.</a:t>
            </a:r>
            <a:endParaRPr lang="en-US">
              <a:ea typeface="+mn-lt"/>
              <a:cs typeface="+mn-lt"/>
            </a:endParaRPr>
          </a:p>
          <a:p>
            <a:r>
              <a:rPr lang="en-IN" b="1">
                <a:ea typeface="+mn-lt"/>
                <a:cs typeface="+mn-lt"/>
              </a:rPr>
              <a:t>ADA Boost Classifier.</a:t>
            </a:r>
            <a:endParaRPr lang="en-US">
              <a:ea typeface="+mn-lt"/>
              <a:cs typeface="+mn-lt"/>
            </a:endParaRPr>
          </a:p>
          <a:p>
            <a:r>
              <a:rPr lang="en-IN" b="1">
                <a:ea typeface="+mn-lt"/>
                <a:cs typeface="+mn-lt"/>
              </a:rPr>
              <a:t>K-NN Classifier.</a:t>
            </a:r>
            <a:endParaRPr lang="en-US">
              <a:ea typeface="+mn-lt"/>
              <a:cs typeface="+mn-lt"/>
            </a:endParaRPr>
          </a:p>
          <a:p>
            <a:r>
              <a:rPr lang="en-IN" b="1">
                <a:ea typeface="+mn-lt"/>
                <a:cs typeface="+mn-lt"/>
              </a:rPr>
              <a:t>Gradient Boosting Classifier.</a:t>
            </a:r>
            <a:endParaRPr lang="en-US">
              <a:ea typeface="+mn-lt"/>
              <a:cs typeface="+mn-lt"/>
            </a:endParaRPr>
          </a:p>
          <a:p>
            <a:endParaRPr lang="en-US" dirty="0"/>
          </a:p>
        </p:txBody>
      </p:sp>
    </p:spTree>
    <p:extLst>
      <p:ext uri="{BB962C8B-B14F-4D97-AF65-F5344CB8AC3E}">
        <p14:creationId xmlns:p14="http://schemas.microsoft.com/office/powerpoint/2010/main" val="142300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A8F4-2851-4305-932D-B568B5DEE69E}"/>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a:t>Building Machine Learning Models</a:t>
            </a:r>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DAA834A9-08E7-4972-B5E0-7445E7034391}"/>
              </a:ext>
            </a:extLst>
          </p:cNvPr>
          <p:cNvSpPr>
            <a:spLocks noGrp="1"/>
          </p:cNvSpPr>
          <p:nvPr>
            <p:ph idx="1"/>
          </p:nvPr>
        </p:nvSpPr>
        <p:spPr>
          <a:xfrm>
            <a:off x="680321" y="2336873"/>
            <a:ext cx="10735294" cy="4102523"/>
          </a:xfrm>
        </p:spPr>
        <p:txBody>
          <a:bodyPr vert="horz" lIns="91440" tIns="45720" rIns="91440" bIns="45720" rtlCol="0" anchor="t">
            <a:normAutofit/>
          </a:bodyPr>
          <a:lstStyle/>
          <a:p>
            <a:r>
              <a:rPr lang="en-IN" b="1">
                <a:ea typeface="+mn-lt"/>
                <a:cs typeface="+mn-lt"/>
              </a:rPr>
              <a:t>Logistic Regression Results.</a:t>
            </a:r>
          </a:p>
          <a:p>
            <a:endParaRPr lang="en-IN" b="1" dirty="0">
              <a:ea typeface="+mn-lt"/>
              <a:cs typeface="+mn-lt"/>
            </a:endParaRPr>
          </a:p>
        </p:txBody>
      </p:sp>
      <p:pic>
        <p:nvPicPr>
          <p:cNvPr id="4" name="Picture 4" descr="Text&#10;&#10;Description automatically generated">
            <a:extLst>
              <a:ext uri="{FF2B5EF4-FFF2-40B4-BE49-F238E27FC236}">
                <a16:creationId xmlns:a16="http://schemas.microsoft.com/office/drawing/2014/main" id="{7C079785-1410-4B32-9D62-B53F3DB6EEB8}"/>
              </a:ext>
            </a:extLst>
          </p:cNvPr>
          <p:cNvPicPr>
            <a:picLocks noChangeAspect="1"/>
          </p:cNvPicPr>
          <p:nvPr/>
        </p:nvPicPr>
        <p:blipFill>
          <a:blip r:embed="rId2"/>
          <a:stretch>
            <a:fillRect/>
          </a:stretch>
        </p:blipFill>
        <p:spPr>
          <a:xfrm>
            <a:off x="756249" y="2893311"/>
            <a:ext cx="9615577" cy="3788699"/>
          </a:xfrm>
          <a:prstGeom prst="rect">
            <a:avLst/>
          </a:prstGeom>
        </p:spPr>
      </p:pic>
    </p:spTree>
    <p:extLst>
      <p:ext uri="{BB962C8B-B14F-4D97-AF65-F5344CB8AC3E}">
        <p14:creationId xmlns:p14="http://schemas.microsoft.com/office/powerpoint/2010/main" val="159937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341F-B230-4421-9D4B-C8E4A24054B1}"/>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a:ea typeface="+mj-lt"/>
                <a:cs typeface="+mj-lt"/>
              </a:rPr>
              <a:t>Building Machine Learning Models</a:t>
            </a:r>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DDADD940-B804-4359-A432-ABC4AD2DDA32}"/>
              </a:ext>
            </a:extLst>
          </p:cNvPr>
          <p:cNvSpPr>
            <a:spLocks noGrp="1"/>
          </p:cNvSpPr>
          <p:nvPr>
            <p:ph idx="1"/>
          </p:nvPr>
        </p:nvSpPr>
        <p:spPr/>
        <p:txBody>
          <a:bodyPr vert="horz" lIns="91440" tIns="45720" rIns="91440" bIns="45720" rtlCol="0" anchor="t">
            <a:normAutofit/>
          </a:bodyPr>
          <a:lstStyle/>
          <a:p>
            <a:r>
              <a:rPr lang="en-IN" b="1">
                <a:ea typeface="+mn-lt"/>
                <a:cs typeface="+mn-lt"/>
              </a:rPr>
              <a:t>Naive Bayes Results.</a:t>
            </a:r>
            <a:endParaRPr lang="en-US">
              <a:ea typeface="+mn-lt"/>
              <a:cs typeface="+mn-lt"/>
            </a:endParaRPr>
          </a:p>
          <a:p>
            <a:endParaRPr lang="en-US" dirty="0">
              <a:ea typeface="+mn-lt"/>
              <a:cs typeface="+mn-lt"/>
            </a:endParaRPr>
          </a:p>
        </p:txBody>
      </p:sp>
      <p:pic>
        <p:nvPicPr>
          <p:cNvPr id="4" name="Picture 4" descr="Text&#10;&#10;Description automatically generated">
            <a:extLst>
              <a:ext uri="{FF2B5EF4-FFF2-40B4-BE49-F238E27FC236}">
                <a16:creationId xmlns:a16="http://schemas.microsoft.com/office/drawing/2014/main" id="{15678AE1-5A38-48A9-AE5F-C71D5F7FA770}"/>
              </a:ext>
            </a:extLst>
          </p:cNvPr>
          <p:cNvPicPr>
            <a:picLocks noChangeAspect="1"/>
          </p:cNvPicPr>
          <p:nvPr/>
        </p:nvPicPr>
        <p:blipFill>
          <a:blip r:embed="rId2"/>
          <a:stretch>
            <a:fillRect/>
          </a:stretch>
        </p:blipFill>
        <p:spPr>
          <a:xfrm>
            <a:off x="785004" y="2830284"/>
            <a:ext cx="9816860" cy="3871621"/>
          </a:xfrm>
          <a:prstGeom prst="rect">
            <a:avLst/>
          </a:prstGeom>
        </p:spPr>
      </p:pic>
    </p:spTree>
    <p:extLst>
      <p:ext uri="{BB962C8B-B14F-4D97-AF65-F5344CB8AC3E}">
        <p14:creationId xmlns:p14="http://schemas.microsoft.com/office/powerpoint/2010/main" val="253316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9A33A-A0AF-4A26-A0B3-5451F5D32C99}"/>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a:t>Building Machine Learning Models</a:t>
            </a:r>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C6E56C07-316D-44C5-B978-55B560CD735E}"/>
              </a:ext>
            </a:extLst>
          </p:cNvPr>
          <p:cNvSpPr>
            <a:spLocks noGrp="1"/>
          </p:cNvSpPr>
          <p:nvPr>
            <p:ph idx="1"/>
          </p:nvPr>
        </p:nvSpPr>
        <p:spPr/>
        <p:txBody>
          <a:bodyPr vert="horz" lIns="91440" tIns="45720" rIns="91440" bIns="45720" rtlCol="0" anchor="t">
            <a:normAutofit/>
          </a:bodyPr>
          <a:lstStyle/>
          <a:p>
            <a:r>
              <a:rPr lang="en-IN" b="1">
                <a:ea typeface="+mn-lt"/>
                <a:cs typeface="+mn-lt"/>
              </a:rPr>
              <a:t>Random Forest Classification Results.</a:t>
            </a:r>
          </a:p>
          <a:p>
            <a:endParaRPr lang="en-IN" b="1" dirty="0">
              <a:ea typeface="+mn-lt"/>
              <a:cs typeface="+mn-lt"/>
            </a:endParaRPr>
          </a:p>
        </p:txBody>
      </p:sp>
      <p:pic>
        <p:nvPicPr>
          <p:cNvPr id="4" name="Picture 4" descr="Text&#10;&#10;Description automatically generated">
            <a:extLst>
              <a:ext uri="{FF2B5EF4-FFF2-40B4-BE49-F238E27FC236}">
                <a16:creationId xmlns:a16="http://schemas.microsoft.com/office/drawing/2014/main" id="{9D65C776-3923-4284-AF5F-378C6AB2CAF2}"/>
              </a:ext>
            </a:extLst>
          </p:cNvPr>
          <p:cNvPicPr>
            <a:picLocks noChangeAspect="1"/>
          </p:cNvPicPr>
          <p:nvPr/>
        </p:nvPicPr>
        <p:blipFill>
          <a:blip r:embed="rId2"/>
          <a:stretch>
            <a:fillRect/>
          </a:stretch>
        </p:blipFill>
        <p:spPr>
          <a:xfrm>
            <a:off x="756249" y="2824169"/>
            <a:ext cx="10003766" cy="3926983"/>
          </a:xfrm>
          <a:prstGeom prst="rect">
            <a:avLst/>
          </a:prstGeom>
        </p:spPr>
      </p:pic>
    </p:spTree>
    <p:extLst>
      <p:ext uri="{BB962C8B-B14F-4D97-AF65-F5344CB8AC3E}">
        <p14:creationId xmlns:p14="http://schemas.microsoft.com/office/powerpoint/2010/main" val="310580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Problem Definition</a:t>
            </a:r>
            <a:endParaRPr lang="en-US"/>
          </a:p>
        </p:txBody>
      </p:sp>
      <p:sp>
        <p:nvSpPr>
          <p:cNvPr id="3" name="Content Placeholder 2"/>
          <p:cNvSpPr>
            <a:spLocks noGrp="1"/>
          </p:cNvSpPr>
          <p:nvPr>
            <p:ph idx="1"/>
          </p:nvPr>
        </p:nvSpPr>
        <p:spPr>
          <a:xfrm>
            <a:off x="680321" y="2336873"/>
            <a:ext cx="10749672" cy="4059391"/>
          </a:xfrm>
        </p:spPr>
        <p:txBody>
          <a:bodyPr vert="horz" lIns="91440" tIns="45720" rIns="91440" bIns="45720" rtlCol="0" anchor="t">
            <a:normAutofit/>
          </a:bodyPr>
          <a:lstStyle/>
          <a:p>
            <a:r>
              <a:rPr lang="en-IN">
                <a:ea typeface="+mn-lt"/>
                <a:cs typeface="+mn-lt"/>
              </a:rPr>
              <a:t>A Microfinance institution is an organization that offers financial services to low-income populations. </a:t>
            </a:r>
            <a:endParaRPr lang="en-US"/>
          </a:p>
          <a:p>
            <a:r>
              <a:rPr lang="en-IN">
                <a:ea typeface="+mn-lt"/>
                <a:cs typeface="+mn-lt"/>
              </a:rPr>
              <a:t>Almost all Microfinance institutions give loans to their members, and many offer insurance, deposit, and other services. </a:t>
            </a:r>
            <a:endParaRPr lang="en-IN"/>
          </a:p>
          <a:p>
            <a:r>
              <a:rPr lang="en-IN">
                <a:ea typeface="+mn-lt"/>
                <a:cs typeface="+mn-lt"/>
              </a:rPr>
              <a:t>MFS becomes very useful when targeting especially the unbanked poor families living in remote areas with not many sources of income. </a:t>
            </a:r>
            <a:endParaRPr lang="en-IN"/>
          </a:p>
          <a:p>
            <a:r>
              <a:rPr lang="en-IN">
                <a:ea typeface="+mn-lt"/>
                <a:cs typeface="+mn-lt"/>
              </a:rPr>
              <a:t>It is very important for a Microfinance Institution (MFI) to know whether an individual will be able to repay the loan provided to them within a certain timeframe or not</a:t>
            </a:r>
            <a:r>
              <a:rPr lang="en-IN" sz="2200">
                <a:ea typeface="+mn-lt"/>
                <a:cs typeface="+mn-lt"/>
              </a:rPr>
              <a:t>. </a:t>
            </a:r>
            <a:endParaRPr lang="en-IN" sz="2200" dirty="0"/>
          </a:p>
        </p:txBody>
      </p:sp>
      <p:sp>
        <p:nvSpPr>
          <p:cNvPr id="8" name="Text Placeholder 7"/>
          <p:cNvSpPr>
            <a:spLocks noGrp="1"/>
          </p:cNvSpPr>
          <p:nvPr>
            <p:ph type="body" idx="4294967295"/>
          </p:nvPr>
        </p:nvSpPr>
        <p:spPr>
          <a:xfrm>
            <a:off x="891396" y="2192667"/>
            <a:ext cx="8728075" cy="693738"/>
          </a:xfrm>
        </p:spPr>
        <p:txBody>
          <a:bodyPr vert="horz" lIns="91440" tIns="45720" rIns="91440" bIns="45720" rtlCol="0" anchor="b">
            <a:noAutofit/>
          </a:bodyPr>
          <a:lstStyle/>
          <a:p>
            <a:endParaRPr lang="en-IN" dirty="0">
              <a:ea typeface="+mn-lt"/>
              <a:cs typeface="+mn-lt"/>
            </a:endParaRPr>
          </a:p>
          <a:p>
            <a:endParaRPr lang="en-IN" dirty="0">
              <a:ea typeface="+mn-lt"/>
              <a:cs typeface="+mn-lt"/>
            </a:endParaRPr>
          </a:p>
          <a:p>
            <a:endParaRPr lang="en-IN" dirty="0">
              <a:ea typeface="+mn-lt"/>
              <a:cs typeface="+mn-lt"/>
            </a:endParaRPr>
          </a:p>
          <a:p>
            <a:endParaRPr lang="en-IN" dirty="0">
              <a:ea typeface="+mn-lt"/>
              <a:cs typeface="+mn-lt"/>
            </a:endParaRPr>
          </a:p>
          <a:p>
            <a:endParaRPr lang="en-IN" dirty="0">
              <a:ea typeface="+mn-lt"/>
              <a:cs typeface="+mn-lt"/>
            </a:endParaRPr>
          </a:p>
          <a:p>
            <a:endParaRPr lang="en-IN" dirty="0">
              <a:ea typeface="+mn-lt"/>
              <a:cs typeface="+mn-lt"/>
            </a:endParaRPr>
          </a:p>
          <a:p>
            <a:endParaRPr lang="en-IN" dirty="0">
              <a:ea typeface="+mn-lt"/>
              <a:cs typeface="+mn-lt"/>
            </a:endParaRPr>
          </a:p>
          <a:p>
            <a:endParaRPr lang="en-IN" dirty="0"/>
          </a:p>
          <a:p>
            <a:endParaRPr lang="en-IN" dirty="0">
              <a:ea typeface="+mn-lt"/>
              <a:cs typeface="+mn-lt"/>
            </a:endParaRPr>
          </a:p>
        </p:txBody>
      </p:sp>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3A64-9368-4238-A560-D5826955BC0A}"/>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a:ea typeface="+mj-lt"/>
                <a:cs typeface="+mj-lt"/>
              </a:rPr>
              <a:t>Building Machine Learning Models</a:t>
            </a:r>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E79EEDA6-98E6-4860-903A-F28984669255}"/>
              </a:ext>
            </a:extLst>
          </p:cNvPr>
          <p:cNvSpPr>
            <a:spLocks noGrp="1"/>
          </p:cNvSpPr>
          <p:nvPr>
            <p:ph idx="1"/>
          </p:nvPr>
        </p:nvSpPr>
        <p:spPr/>
        <p:txBody>
          <a:bodyPr vert="horz" lIns="91440" tIns="45720" rIns="91440" bIns="45720" rtlCol="0" anchor="t">
            <a:normAutofit/>
          </a:bodyPr>
          <a:lstStyle/>
          <a:p>
            <a:r>
              <a:rPr lang="en-IN" b="1">
                <a:ea typeface="+mn-lt"/>
                <a:cs typeface="+mn-lt"/>
              </a:rPr>
              <a:t>Decision Tree Classification Result.</a:t>
            </a:r>
          </a:p>
          <a:p>
            <a:endParaRPr lang="en-IN" b="1" dirty="0">
              <a:ea typeface="+mn-lt"/>
              <a:cs typeface="+mn-lt"/>
            </a:endParaRPr>
          </a:p>
        </p:txBody>
      </p:sp>
      <p:pic>
        <p:nvPicPr>
          <p:cNvPr id="4" name="Picture 4" descr="Text&#10;&#10;Description automatically generated">
            <a:extLst>
              <a:ext uri="{FF2B5EF4-FFF2-40B4-BE49-F238E27FC236}">
                <a16:creationId xmlns:a16="http://schemas.microsoft.com/office/drawing/2014/main" id="{9F93E095-8FE3-4529-9767-54CE7F5058CA}"/>
              </a:ext>
            </a:extLst>
          </p:cNvPr>
          <p:cNvPicPr>
            <a:picLocks noChangeAspect="1"/>
          </p:cNvPicPr>
          <p:nvPr/>
        </p:nvPicPr>
        <p:blipFill>
          <a:blip r:embed="rId2"/>
          <a:stretch>
            <a:fillRect/>
          </a:stretch>
        </p:blipFill>
        <p:spPr>
          <a:xfrm>
            <a:off x="785003" y="2736587"/>
            <a:ext cx="9759350" cy="3943996"/>
          </a:xfrm>
          <a:prstGeom prst="rect">
            <a:avLst/>
          </a:prstGeom>
        </p:spPr>
      </p:pic>
    </p:spTree>
    <p:extLst>
      <p:ext uri="{BB962C8B-B14F-4D97-AF65-F5344CB8AC3E}">
        <p14:creationId xmlns:p14="http://schemas.microsoft.com/office/powerpoint/2010/main" val="250504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ED45-3C11-43D3-8462-AEBF9C44512E}"/>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a:t>Building Machine Learning Models</a:t>
            </a:r>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449D36C9-97CF-4B0A-A4B2-D0E3406BC25F}"/>
              </a:ext>
            </a:extLst>
          </p:cNvPr>
          <p:cNvSpPr>
            <a:spLocks noGrp="1"/>
          </p:cNvSpPr>
          <p:nvPr>
            <p:ph idx="1"/>
          </p:nvPr>
        </p:nvSpPr>
        <p:spPr/>
        <p:txBody>
          <a:bodyPr vert="horz" lIns="91440" tIns="45720" rIns="91440" bIns="45720" rtlCol="0" anchor="t">
            <a:normAutofit/>
          </a:bodyPr>
          <a:lstStyle/>
          <a:p>
            <a:r>
              <a:rPr lang="en-IN" b="1">
                <a:ea typeface="+mn-lt"/>
                <a:cs typeface="+mn-lt"/>
              </a:rPr>
              <a:t>ADA Boost Classifier Results.</a:t>
            </a:r>
            <a:endParaRPr lang="en-US">
              <a:ea typeface="+mn-lt"/>
              <a:cs typeface="+mn-lt"/>
            </a:endParaRPr>
          </a:p>
          <a:p>
            <a:endParaRPr lang="en-IN" b="1" dirty="0">
              <a:ea typeface="+mn-lt"/>
              <a:cs typeface="+mn-lt"/>
            </a:endParaRPr>
          </a:p>
        </p:txBody>
      </p:sp>
      <p:pic>
        <p:nvPicPr>
          <p:cNvPr id="4" name="Picture 4" descr="Text&#10;&#10;Description automatically generated">
            <a:extLst>
              <a:ext uri="{FF2B5EF4-FFF2-40B4-BE49-F238E27FC236}">
                <a16:creationId xmlns:a16="http://schemas.microsoft.com/office/drawing/2014/main" id="{402BE76B-7E0B-485E-BB96-02FA72CFC72E}"/>
              </a:ext>
            </a:extLst>
          </p:cNvPr>
          <p:cNvPicPr>
            <a:picLocks noChangeAspect="1"/>
          </p:cNvPicPr>
          <p:nvPr/>
        </p:nvPicPr>
        <p:blipFill>
          <a:blip r:embed="rId2"/>
          <a:stretch>
            <a:fillRect/>
          </a:stretch>
        </p:blipFill>
        <p:spPr>
          <a:xfrm>
            <a:off x="756249" y="2934970"/>
            <a:ext cx="9701841" cy="3820399"/>
          </a:xfrm>
          <a:prstGeom prst="rect">
            <a:avLst/>
          </a:prstGeom>
        </p:spPr>
      </p:pic>
    </p:spTree>
    <p:extLst>
      <p:ext uri="{BB962C8B-B14F-4D97-AF65-F5344CB8AC3E}">
        <p14:creationId xmlns:p14="http://schemas.microsoft.com/office/powerpoint/2010/main" val="86453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5C48-1636-4B93-ACF7-97E6E8B284A1}"/>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a:ea typeface="+mj-lt"/>
                <a:cs typeface="+mj-lt"/>
              </a:rPr>
              <a:t>Building Machine Learning Models</a:t>
            </a:r>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3868D3E2-4593-40B0-8909-36559B060EFB}"/>
              </a:ext>
            </a:extLst>
          </p:cNvPr>
          <p:cNvSpPr>
            <a:spLocks noGrp="1"/>
          </p:cNvSpPr>
          <p:nvPr>
            <p:ph idx="1"/>
          </p:nvPr>
        </p:nvSpPr>
        <p:spPr/>
        <p:txBody>
          <a:bodyPr vert="horz" lIns="91440" tIns="45720" rIns="91440" bIns="45720" rtlCol="0" anchor="t">
            <a:normAutofit/>
          </a:bodyPr>
          <a:lstStyle/>
          <a:p>
            <a:r>
              <a:rPr lang="en-IN" b="1">
                <a:ea typeface="+mn-lt"/>
                <a:cs typeface="+mn-lt"/>
              </a:rPr>
              <a:t>K-NN Classifier Results.</a:t>
            </a:r>
          </a:p>
          <a:p>
            <a:endParaRPr lang="en-IN" b="1" dirty="0"/>
          </a:p>
        </p:txBody>
      </p:sp>
      <p:pic>
        <p:nvPicPr>
          <p:cNvPr id="4" name="Picture 4" descr="Text&#10;&#10;Description automatically generated">
            <a:extLst>
              <a:ext uri="{FF2B5EF4-FFF2-40B4-BE49-F238E27FC236}">
                <a16:creationId xmlns:a16="http://schemas.microsoft.com/office/drawing/2014/main" id="{D2F84490-B180-457C-9CE6-C73873E7B500}"/>
              </a:ext>
            </a:extLst>
          </p:cNvPr>
          <p:cNvPicPr>
            <a:picLocks noChangeAspect="1"/>
          </p:cNvPicPr>
          <p:nvPr/>
        </p:nvPicPr>
        <p:blipFill>
          <a:blip r:embed="rId2"/>
          <a:stretch>
            <a:fillRect/>
          </a:stretch>
        </p:blipFill>
        <p:spPr>
          <a:xfrm>
            <a:off x="770627" y="2881049"/>
            <a:ext cx="9385539" cy="3784468"/>
          </a:xfrm>
          <a:prstGeom prst="rect">
            <a:avLst/>
          </a:prstGeom>
        </p:spPr>
      </p:pic>
    </p:spTree>
    <p:extLst>
      <p:ext uri="{BB962C8B-B14F-4D97-AF65-F5344CB8AC3E}">
        <p14:creationId xmlns:p14="http://schemas.microsoft.com/office/powerpoint/2010/main" val="400971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87C6-22C2-4C89-B0C8-666A7ADB1EBA}"/>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a:t>Building Machine Learning Models</a:t>
            </a:r>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091C6817-47A0-4410-B2F3-08A6EF3233A8}"/>
              </a:ext>
            </a:extLst>
          </p:cNvPr>
          <p:cNvSpPr>
            <a:spLocks noGrp="1"/>
          </p:cNvSpPr>
          <p:nvPr>
            <p:ph idx="1"/>
          </p:nvPr>
        </p:nvSpPr>
        <p:spPr/>
        <p:txBody>
          <a:bodyPr vert="horz" lIns="91440" tIns="45720" rIns="91440" bIns="45720" rtlCol="0" anchor="t">
            <a:normAutofit/>
          </a:bodyPr>
          <a:lstStyle/>
          <a:p>
            <a:r>
              <a:rPr lang="en-IN" b="1">
                <a:ea typeface="+mn-lt"/>
                <a:cs typeface="+mn-lt"/>
              </a:rPr>
              <a:t>Gradient Boosting Classifier Results.</a:t>
            </a:r>
          </a:p>
          <a:p>
            <a:endParaRPr lang="en-IN" b="1" dirty="0"/>
          </a:p>
        </p:txBody>
      </p:sp>
      <p:pic>
        <p:nvPicPr>
          <p:cNvPr id="4" name="Picture 4" descr="Text&#10;&#10;Description automatically generated">
            <a:extLst>
              <a:ext uri="{FF2B5EF4-FFF2-40B4-BE49-F238E27FC236}">
                <a16:creationId xmlns:a16="http://schemas.microsoft.com/office/drawing/2014/main" id="{405B6EAF-E17C-4295-9F06-4DF8614AF831}"/>
              </a:ext>
            </a:extLst>
          </p:cNvPr>
          <p:cNvPicPr>
            <a:picLocks noChangeAspect="1"/>
          </p:cNvPicPr>
          <p:nvPr/>
        </p:nvPicPr>
        <p:blipFill>
          <a:blip r:embed="rId2"/>
          <a:stretch>
            <a:fillRect/>
          </a:stretch>
        </p:blipFill>
        <p:spPr>
          <a:xfrm>
            <a:off x="785004" y="2824949"/>
            <a:ext cx="9802483" cy="3954179"/>
          </a:xfrm>
          <a:prstGeom prst="rect">
            <a:avLst/>
          </a:prstGeom>
        </p:spPr>
      </p:pic>
    </p:spTree>
    <p:extLst>
      <p:ext uri="{BB962C8B-B14F-4D97-AF65-F5344CB8AC3E}">
        <p14:creationId xmlns:p14="http://schemas.microsoft.com/office/powerpoint/2010/main" val="338168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44E1-13CA-43DE-A08C-56587BD0669B}"/>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a:ea typeface="+mj-lt"/>
                <a:cs typeface="+mj-lt"/>
              </a:rPr>
              <a:t>Building Machine Learning Models</a:t>
            </a:r>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57713E18-C6BA-43F7-B7FB-9C7BF94252D0}"/>
              </a:ext>
            </a:extLst>
          </p:cNvPr>
          <p:cNvSpPr>
            <a:spLocks noGrp="1"/>
          </p:cNvSpPr>
          <p:nvPr>
            <p:ph idx="1"/>
          </p:nvPr>
        </p:nvSpPr>
        <p:spPr/>
        <p:txBody>
          <a:bodyPr vert="horz" lIns="91440" tIns="45720" rIns="91440" bIns="45720" rtlCol="0" anchor="t">
            <a:normAutofit/>
          </a:bodyPr>
          <a:lstStyle/>
          <a:p>
            <a:r>
              <a:rPr lang="en-IN" b="1">
                <a:ea typeface="+mn-lt"/>
                <a:cs typeface="+mn-lt"/>
              </a:rPr>
              <a:t>Algorithm Result Table</a:t>
            </a:r>
          </a:p>
          <a:p>
            <a:endParaRPr lang="en-IN" b="1" dirty="0">
              <a:ea typeface="+mn-lt"/>
              <a:cs typeface="+mn-lt"/>
            </a:endParaRPr>
          </a:p>
        </p:txBody>
      </p:sp>
      <p:pic>
        <p:nvPicPr>
          <p:cNvPr id="4" name="Picture 4" descr="Table&#10;&#10;Description automatically generated">
            <a:extLst>
              <a:ext uri="{FF2B5EF4-FFF2-40B4-BE49-F238E27FC236}">
                <a16:creationId xmlns:a16="http://schemas.microsoft.com/office/drawing/2014/main" id="{978538E3-C3A4-45AB-A5DF-6E63517D7070}"/>
              </a:ext>
            </a:extLst>
          </p:cNvPr>
          <p:cNvPicPr>
            <a:picLocks noChangeAspect="1"/>
          </p:cNvPicPr>
          <p:nvPr/>
        </p:nvPicPr>
        <p:blipFill>
          <a:blip r:embed="rId2"/>
          <a:stretch>
            <a:fillRect/>
          </a:stretch>
        </p:blipFill>
        <p:spPr>
          <a:xfrm>
            <a:off x="785004" y="2825908"/>
            <a:ext cx="8321614" cy="3966637"/>
          </a:xfrm>
          <a:prstGeom prst="rect">
            <a:avLst/>
          </a:prstGeom>
        </p:spPr>
      </p:pic>
    </p:spTree>
    <p:extLst>
      <p:ext uri="{BB962C8B-B14F-4D97-AF65-F5344CB8AC3E}">
        <p14:creationId xmlns:p14="http://schemas.microsoft.com/office/powerpoint/2010/main" val="342578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D19F-0285-4AFC-887A-9C6823AFE0B1}"/>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a:t>Building Machine Learning Models</a:t>
            </a:r>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40F82B50-72BF-4056-8373-44962CA2C063}"/>
              </a:ext>
            </a:extLst>
          </p:cNvPr>
          <p:cNvSpPr>
            <a:spLocks noGrp="1"/>
          </p:cNvSpPr>
          <p:nvPr>
            <p:ph idx="1"/>
          </p:nvPr>
        </p:nvSpPr>
        <p:spPr>
          <a:xfrm>
            <a:off x="680321" y="2063703"/>
            <a:ext cx="9613861" cy="3599316"/>
          </a:xfrm>
        </p:spPr>
        <p:txBody>
          <a:bodyPr vert="horz" lIns="91440" tIns="45720" rIns="91440" bIns="45720" rtlCol="0" anchor="t">
            <a:normAutofit/>
          </a:bodyPr>
          <a:lstStyle/>
          <a:p>
            <a:r>
              <a:rPr lang="en-IN" b="1">
                <a:ea typeface="+mn-lt"/>
                <a:cs typeface="+mn-lt"/>
              </a:rPr>
              <a:t>Random Forest Classification (Hyper parametric tuning)</a:t>
            </a:r>
            <a:endParaRPr lang="en-IN">
              <a:ea typeface="+mn-lt"/>
              <a:cs typeface="+mn-lt"/>
            </a:endParaRPr>
          </a:p>
        </p:txBody>
      </p:sp>
      <p:pic>
        <p:nvPicPr>
          <p:cNvPr id="4" name="Picture 4" descr="Text, letter&#10;&#10;Description automatically generated">
            <a:extLst>
              <a:ext uri="{FF2B5EF4-FFF2-40B4-BE49-F238E27FC236}">
                <a16:creationId xmlns:a16="http://schemas.microsoft.com/office/drawing/2014/main" id="{77C50B66-3888-448D-81C0-D5D8C6BA2658}"/>
              </a:ext>
            </a:extLst>
          </p:cNvPr>
          <p:cNvPicPr>
            <a:picLocks noChangeAspect="1"/>
          </p:cNvPicPr>
          <p:nvPr/>
        </p:nvPicPr>
        <p:blipFill>
          <a:blip r:embed="rId2"/>
          <a:stretch>
            <a:fillRect/>
          </a:stretch>
        </p:blipFill>
        <p:spPr>
          <a:xfrm>
            <a:off x="799381" y="2514583"/>
            <a:ext cx="9011728" cy="4215475"/>
          </a:xfrm>
          <a:prstGeom prst="rect">
            <a:avLst/>
          </a:prstGeom>
        </p:spPr>
      </p:pic>
    </p:spTree>
    <p:extLst>
      <p:ext uri="{BB962C8B-B14F-4D97-AF65-F5344CB8AC3E}">
        <p14:creationId xmlns:p14="http://schemas.microsoft.com/office/powerpoint/2010/main" val="429753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A4BF0-0162-42BC-A1E1-D195E51B8C40}"/>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a:ea typeface="+mj-lt"/>
                <a:cs typeface="+mj-lt"/>
              </a:rPr>
              <a:t>Building Machine Learning Models</a:t>
            </a:r>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0E1299C4-2710-497E-BB7E-75B44D232A46}"/>
              </a:ext>
            </a:extLst>
          </p:cNvPr>
          <p:cNvSpPr>
            <a:spLocks noGrp="1"/>
          </p:cNvSpPr>
          <p:nvPr>
            <p:ph idx="1"/>
          </p:nvPr>
        </p:nvSpPr>
        <p:spPr/>
        <p:txBody>
          <a:bodyPr vert="horz" lIns="91440" tIns="45720" rIns="91440" bIns="45720" rtlCol="0" anchor="t">
            <a:normAutofit/>
          </a:bodyPr>
          <a:lstStyle/>
          <a:p>
            <a:r>
              <a:rPr lang="en-IN" b="1">
                <a:ea typeface="+mn-lt"/>
                <a:cs typeface="+mn-lt"/>
              </a:rPr>
              <a:t>Random Search CV</a:t>
            </a:r>
            <a:endParaRPr lang="en-US">
              <a:ea typeface="+mn-lt"/>
              <a:cs typeface="+mn-lt"/>
            </a:endParaRPr>
          </a:p>
          <a:p>
            <a:endParaRPr lang="en-IN" b="1" dirty="0">
              <a:ea typeface="+mn-lt"/>
              <a:cs typeface="+mn-lt"/>
            </a:endParaRPr>
          </a:p>
        </p:txBody>
      </p:sp>
      <p:pic>
        <p:nvPicPr>
          <p:cNvPr id="4" name="Picture 4" descr="Text&#10;&#10;Description automatically generated">
            <a:extLst>
              <a:ext uri="{FF2B5EF4-FFF2-40B4-BE49-F238E27FC236}">
                <a16:creationId xmlns:a16="http://schemas.microsoft.com/office/drawing/2014/main" id="{58136DE4-E5FD-4D70-A939-F39BDEC1D438}"/>
              </a:ext>
            </a:extLst>
          </p:cNvPr>
          <p:cNvPicPr>
            <a:picLocks noChangeAspect="1"/>
          </p:cNvPicPr>
          <p:nvPr/>
        </p:nvPicPr>
        <p:blipFill>
          <a:blip r:embed="rId2"/>
          <a:stretch>
            <a:fillRect/>
          </a:stretch>
        </p:blipFill>
        <p:spPr>
          <a:xfrm>
            <a:off x="770626" y="2884034"/>
            <a:ext cx="9759350" cy="3864762"/>
          </a:xfrm>
          <a:prstGeom prst="rect">
            <a:avLst/>
          </a:prstGeom>
        </p:spPr>
      </p:pic>
    </p:spTree>
    <p:extLst>
      <p:ext uri="{BB962C8B-B14F-4D97-AF65-F5344CB8AC3E}">
        <p14:creationId xmlns:p14="http://schemas.microsoft.com/office/powerpoint/2010/main" val="80851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5F9C-F519-4786-8C66-71EF756E48AC}"/>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a:t>Building Machine Learning Models</a:t>
            </a:r>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85859927-B9D2-4EF8-A0A1-BAB80073BB88}"/>
              </a:ext>
            </a:extLst>
          </p:cNvPr>
          <p:cNvSpPr>
            <a:spLocks noGrp="1"/>
          </p:cNvSpPr>
          <p:nvPr>
            <p:ph idx="1"/>
          </p:nvPr>
        </p:nvSpPr>
        <p:spPr/>
        <p:txBody>
          <a:bodyPr vert="horz" lIns="91440" tIns="45720" rIns="91440" bIns="45720" rtlCol="0" anchor="t">
            <a:normAutofit/>
          </a:bodyPr>
          <a:lstStyle/>
          <a:p>
            <a:r>
              <a:rPr lang="en-IN" b="1">
                <a:ea typeface="+mn-lt"/>
                <a:cs typeface="+mn-lt"/>
              </a:rPr>
              <a:t>Best Estimators</a:t>
            </a:r>
          </a:p>
          <a:p>
            <a:endParaRPr lang="en-IN" b="1" dirty="0">
              <a:ea typeface="+mn-lt"/>
              <a:cs typeface="+mn-lt"/>
            </a:endParaRPr>
          </a:p>
        </p:txBody>
      </p:sp>
      <p:pic>
        <p:nvPicPr>
          <p:cNvPr id="4" name="Picture 4" descr="Graphical user interface, text, application&#10;&#10;Description automatically generated">
            <a:extLst>
              <a:ext uri="{FF2B5EF4-FFF2-40B4-BE49-F238E27FC236}">
                <a16:creationId xmlns:a16="http://schemas.microsoft.com/office/drawing/2014/main" id="{C3119BEB-3F90-45CF-A8B3-D6DD3B6AEAE2}"/>
              </a:ext>
            </a:extLst>
          </p:cNvPr>
          <p:cNvPicPr>
            <a:picLocks noChangeAspect="1"/>
          </p:cNvPicPr>
          <p:nvPr/>
        </p:nvPicPr>
        <p:blipFill>
          <a:blip r:embed="rId2"/>
          <a:stretch>
            <a:fillRect/>
          </a:stretch>
        </p:blipFill>
        <p:spPr>
          <a:xfrm>
            <a:off x="799381" y="3061461"/>
            <a:ext cx="11024557" cy="1914021"/>
          </a:xfrm>
          <a:prstGeom prst="rect">
            <a:avLst/>
          </a:prstGeom>
        </p:spPr>
      </p:pic>
    </p:spTree>
    <p:extLst>
      <p:ext uri="{BB962C8B-B14F-4D97-AF65-F5344CB8AC3E}">
        <p14:creationId xmlns:p14="http://schemas.microsoft.com/office/powerpoint/2010/main" val="163222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54A1C-555A-43FC-89ED-21246759FE10}"/>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a:ea typeface="+mj-lt"/>
                <a:cs typeface="+mj-lt"/>
              </a:rPr>
              <a:t>Building Machine Learning Models</a:t>
            </a:r>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002D7B07-DD8E-4B0A-9778-8AE2D7755A92}"/>
              </a:ext>
            </a:extLst>
          </p:cNvPr>
          <p:cNvSpPr>
            <a:spLocks noGrp="1"/>
          </p:cNvSpPr>
          <p:nvPr>
            <p:ph idx="1"/>
          </p:nvPr>
        </p:nvSpPr>
        <p:spPr/>
        <p:txBody>
          <a:bodyPr vert="horz" lIns="91440" tIns="45720" rIns="91440" bIns="45720" rtlCol="0" anchor="t">
            <a:normAutofit/>
          </a:bodyPr>
          <a:lstStyle/>
          <a:p>
            <a:r>
              <a:rPr lang="en-IN" b="1">
                <a:ea typeface="+mn-lt"/>
                <a:cs typeface="+mn-lt"/>
              </a:rPr>
              <a:t>Best Parameters</a:t>
            </a:r>
            <a:endParaRPr lang="en-US">
              <a:ea typeface="+mn-lt"/>
              <a:cs typeface="+mn-lt"/>
            </a:endParaRPr>
          </a:p>
          <a:p>
            <a:endParaRPr lang="en-IN" b="1" dirty="0">
              <a:ea typeface="+mn-lt"/>
              <a:cs typeface="+mn-lt"/>
            </a:endParaRPr>
          </a:p>
        </p:txBody>
      </p:sp>
      <p:pic>
        <p:nvPicPr>
          <p:cNvPr id="4" name="Picture 4" descr="Text&#10;&#10;Description automatically generated">
            <a:extLst>
              <a:ext uri="{FF2B5EF4-FFF2-40B4-BE49-F238E27FC236}">
                <a16:creationId xmlns:a16="http://schemas.microsoft.com/office/drawing/2014/main" id="{C5969703-DBC1-47BE-8A4E-8621BBC456F9}"/>
              </a:ext>
            </a:extLst>
          </p:cNvPr>
          <p:cNvPicPr>
            <a:picLocks noChangeAspect="1"/>
          </p:cNvPicPr>
          <p:nvPr/>
        </p:nvPicPr>
        <p:blipFill>
          <a:blip r:embed="rId2"/>
          <a:stretch>
            <a:fillRect/>
          </a:stretch>
        </p:blipFill>
        <p:spPr>
          <a:xfrm>
            <a:off x="684362" y="2882365"/>
            <a:ext cx="8537275" cy="3896855"/>
          </a:xfrm>
          <a:prstGeom prst="rect">
            <a:avLst/>
          </a:prstGeom>
        </p:spPr>
      </p:pic>
    </p:spTree>
    <p:extLst>
      <p:ext uri="{BB962C8B-B14F-4D97-AF65-F5344CB8AC3E}">
        <p14:creationId xmlns:p14="http://schemas.microsoft.com/office/powerpoint/2010/main" val="76553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48633-8ADE-4E5D-8BF9-A350D26F25EB}"/>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a:t>Building Machine Learning Models</a:t>
            </a:r>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D21DB7DE-E1C7-4E11-AEA4-888E59F67A9B}"/>
              </a:ext>
            </a:extLst>
          </p:cNvPr>
          <p:cNvSpPr>
            <a:spLocks noGrp="1"/>
          </p:cNvSpPr>
          <p:nvPr>
            <p:ph idx="1"/>
          </p:nvPr>
        </p:nvSpPr>
        <p:spPr/>
        <p:txBody>
          <a:bodyPr vert="horz" lIns="91440" tIns="45720" rIns="91440" bIns="45720" rtlCol="0" anchor="t">
            <a:normAutofit/>
          </a:bodyPr>
          <a:lstStyle/>
          <a:p>
            <a:r>
              <a:rPr lang="en-IN" b="1">
                <a:ea typeface="+mn-lt"/>
                <a:cs typeface="+mn-lt"/>
              </a:rPr>
              <a:t>Classification Report</a:t>
            </a:r>
          </a:p>
          <a:p>
            <a:endParaRPr lang="en-IN" b="1" dirty="0"/>
          </a:p>
        </p:txBody>
      </p:sp>
      <p:pic>
        <p:nvPicPr>
          <p:cNvPr id="4" name="Picture 4" descr="Table&#10;&#10;Description automatically generated">
            <a:extLst>
              <a:ext uri="{FF2B5EF4-FFF2-40B4-BE49-F238E27FC236}">
                <a16:creationId xmlns:a16="http://schemas.microsoft.com/office/drawing/2014/main" id="{A705E865-7672-4708-8127-D59EE49FFE6A}"/>
              </a:ext>
            </a:extLst>
          </p:cNvPr>
          <p:cNvPicPr>
            <a:picLocks noChangeAspect="1"/>
          </p:cNvPicPr>
          <p:nvPr/>
        </p:nvPicPr>
        <p:blipFill>
          <a:blip r:embed="rId2"/>
          <a:stretch>
            <a:fillRect/>
          </a:stretch>
        </p:blipFill>
        <p:spPr>
          <a:xfrm>
            <a:off x="1892060" y="2822423"/>
            <a:ext cx="7789652" cy="3801077"/>
          </a:xfrm>
          <a:prstGeom prst="rect">
            <a:avLst/>
          </a:prstGeom>
        </p:spPr>
      </p:pic>
    </p:spTree>
    <p:extLst>
      <p:ext uri="{BB962C8B-B14F-4D97-AF65-F5344CB8AC3E}">
        <p14:creationId xmlns:p14="http://schemas.microsoft.com/office/powerpoint/2010/main" val="852370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0DAFD82-3F74-4E59-B32E-BD77462BFF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4A91303C-F093-4328-A707-645FBC76F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96DCE38-5576-4DB4-9E0B-8BA014EBCB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4" name="Picture 4" descr="A picture containing toy&#10;&#10;Description automatically generated">
            <a:extLst>
              <a:ext uri="{FF2B5EF4-FFF2-40B4-BE49-F238E27FC236}">
                <a16:creationId xmlns:a16="http://schemas.microsoft.com/office/drawing/2014/main" id="{F48830FD-DAE9-49FC-963B-69FEEF668B0E}"/>
              </a:ext>
            </a:extLst>
          </p:cNvPr>
          <p:cNvPicPr>
            <a:picLocks noChangeAspect="1"/>
          </p:cNvPicPr>
          <p:nvPr/>
        </p:nvPicPr>
        <p:blipFill rotWithShape="1">
          <a:blip r:embed="rId4"/>
          <a:srcRect l="22309" r="9391" b="-1"/>
          <a:stretch/>
        </p:blipFill>
        <p:spPr>
          <a:xfrm>
            <a:off x="4636008" y="10"/>
            <a:ext cx="7552815" cy="6856310"/>
          </a:xfrm>
          <a:prstGeom prst="rect">
            <a:avLst/>
          </a:prstGeom>
          <a:ln>
            <a:noFill/>
          </a:ln>
          <a:effectLst/>
        </p:spPr>
      </p:pic>
      <p:sp>
        <p:nvSpPr>
          <p:cNvPr id="13" name="Rectangle 12">
            <a:extLst>
              <a:ext uri="{FF2B5EF4-FFF2-40B4-BE49-F238E27FC236}">
                <a16:creationId xmlns:a16="http://schemas.microsoft.com/office/drawing/2014/main" id="{356B696F-2C62-45F3-A534-B39DDD903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753228"/>
            <a:ext cx="3679028" cy="1080938"/>
          </a:xfrm>
        </p:spPr>
        <p:txBody>
          <a:bodyPr>
            <a:normAutofit/>
          </a:bodyPr>
          <a:lstStyle/>
          <a:p>
            <a:r>
              <a:rPr lang="en-US" sz="3200"/>
              <a:t>Data Analysis</a:t>
            </a:r>
          </a:p>
        </p:txBody>
      </p:sp>
      <p:pic>
        <p:nvPicPr>
          <p:cNvPr id="15" name="Picture 14">
            <a:extLst>
              <a:ext uri="{FF2B5EF4-FFF2-40B4-BE49-F238E27FC236}">
                <a16:creationId xmlns:a16="http://schemas.microsoft.com/office/drawing/2014/main" id="{655D1A39-500D-4C26-97A9-AB4AD60D0B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3" name="Content Placeholder 2"/>
          <p:cNvSpPr>
            <a:spLocks noGrp="1"/>
          </p:cNvSpPr>
          <p:nvPr>
            <p:ph idx="1"/>
          </p:nvPr>
        </p:nvSpPr>
        <p:spPr>
          <a:xfrm>
            <a:off x="680322" y="2336873"/>
            <a:ext cx="3581635" cy="3599316"/>
          </a:xfrm>
        </p:spPr>
        <p:txBody>
          <a:bodyPr vert="horz" lIns="91440" tIns="45720" rIns="91440" bIns="45720" rtlCol="0">
            <a:normAutofit/>
          </a:bodyPr>
          <a:lstStyle/>
          <a:p>
            <a:endParaRPr lang="en-US" sz="1600"/>
          </a:p>
          <a:p>
            <a:endParaRPr lang="en-US" sz="1600"/>
          </a:p>
        </p:txBody>
      </p:sp>
      <p:sp>
        <p:nvSpPr>
          <p:cNvPr id="5" name="TextBox 4">
            <a:extLst>
              <a:ext uri="{FF2B5EF4-FFF2-40B4-BE49-F238E27FC236}">
                <a16:creationId xmlns:a16="http://schemas.microsoft.com/office/drawing/2014/main" id="{54AEC5BB-31D8-48D0-87D5-01F9BFF41A5C}"/>
              </a:ext>
            </a:extLst>
          </p:cNvPr>
          <p:cNvSpPr txBox="1"/>
          <p:nvPr/>
        </p:nvSpPr>
        <p:spPr>
          <a:xfrm>
            <a:off x="138023" y="2165230"/>
            <a:ext cx="369210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a:ea typeface="+mn-lt"/>
                <a:cs typeface="+mn-lt"/>
              </a:rPr>
              <a:t>The goal is to build a model that can predict in terms of a probability for each loan transaction, whether the customer will be paying back the loaned amount within 5 days of insurance of loan. </a:t>
            </a:r>
            <a:endParaRPr lang="en-US"/>
          </a:p>
        </p:txBody>
      </p:sp>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D5E6-798A-4B69-9F2C-3413B257D7B2}"/>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a:ea typeface="+mj-lt"/>
                <a:cs typeface="+mj-lt"/>
              </a:rPr>
              <a:t>Concluding Remarks</a:t>
            </a:r>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6628E52D-38FD-4BF0-9C01-0BE44F7EE916}"/>
              </a:ext>
            </a:extLst>
          </p:cNvPr>
          <p:cNvSpPr>
            <a:spLocks noGrp="1"/>
          </p:cNvSpPr>
          <p:nvPr>
            <p:ph idx="1"/>
          </p:nvPr>
        </p:nvSpPr>
        <p:spPr/>
        <p:txBody>
          <a:bodyPr vert="horz" lIns="91440" tIns="45720" rIns="91440" bIns="45720" rtlCol="0" anchor="t">
            <a:normAutofit/>
          </a:bodyPr>
          <a:lstStyle/>
          <a:p>
            <a:r>
              <a:rPr lang="en-IN" b="1">
                <a:ea typeface="+mn-lt"/>
                <a:cs typeface="+mn-lt"/>
              </a:rPr>
              <a:t>Key Findings and Conclusions of the Study</a:t>
            </a:r>
          </a:p>
          <a:p>
            <a:r>
              <a:rPr lang="en-US" b="1">
                <a:ea typeface="+mn-lt"/>
                <a:cs typeface="+mn-lt"/>
              </a:rPr>
              <a:t>The first step I took, was to visualize the distribution of each feature and its effect on the Label (whether an Individual will repay the loan in time or not). From the analysis, I conclude that the most useful features for predictions were “Daily Decrease 30”, “Daily Decrease 90”, “Day”. The Random Forest Classifier proved to be the best model for classification based on the Cross-Validation scores. An accuracy of 0.92 % was achieved by hyperparametric tuning of the model.</a:t>
            </a:r>
            <a:endParaRPr lang="en-IN">
              <a:ea typeface="+mn-lt"/>
              <a:cs typeface="+mn-lt"/>
            </a:endParaRPr>
          </a:p>
        </p:txBody>
      </p:sp>
    </p:spTree>
    <p:extLst>
      <p:ext uri="{BB962C8B-B14F-4D97-AF65-F5344CB8AC3E}">
        <p14:creationId xmlns:p14="http://schemas.microsoft.com/office/powerpoint/2010/main" val="369512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F85E7EB-64DD-4240-8583-6C2438067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5AA9413-A886-4022-A477-7ACECA3658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891C6E63-BD83-438C-8E5A-539006F79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A1E0C71-AEB6-4ADF-A06B-0842850D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CE8075E-EE1C-47D1-94FD-A205EC50CD16}"/>
              </a:ext>
            </a:extLst>
          </p:cNvPr>
          <p:cNvSpPr>
            <a:spLocks noGrp="1"/>
          </p:cNvSpPr>
          <p:nvPr>
            <p:ph type="title"/>
          </p:nvPr>
        </p:nvSpPr>
        <p:spPr>
          <a:xfrm>
            <a:off x="680321" y="753228"/>
            <a:ext cx="4136123" cy="1080938"/>
          </a:xfrm>
        </p:spPr>
        <p:txBody>
          <a:bodyPr vert="horz" lIns="91440" tIns="45720" rIns="91440" bIns="45720" rtlCol="0" anchor="ctr">
            <a:noAutofit/>
          </a:bodyPr>
          <a:lstStyle/>
          <a:p>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r>
              <a:rPr lang="en-US" sz="2400"/>
              <a:t>Concluding Remarks / </a:t>
            </a:r>
            <a:r>
              <a:rPr lang="en-IN" sz="2400" b="1">
                <a:ea typeface="+mj-lt"/>
                <a:cs typeface="+mj-lt"/>
              </a:rPr>
              <a:t>ROC AUC Curve</a:t>
            </a:r>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p>
        </p:txBody>
      </p:sp>
      <p:pic>
        <p:nvPicPr>
          <p:cNvPr id="19" name="Picture 18">
            <a:extLst>
              <a:ext uri="{FF2B5EF4-FFF2-40B4-BE49-F238E27FC236}">
                <a16:creationId xmlns:a16="http://schemas.microsoft.com/office/drawing/2014/main" id="{63AC3CC6-6498-44DC-8A2A-3BCA9A761D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1040668C-28D8-4DA3-A5BD-94F071B8D3CC}"/>
              </a:ext>
            </a:extLst>
          </p:cNvPr>
          <p:cNvSpPr>
            <a:spLocks noGrp="1"/>
          </p:cNvSpPr>
          <p:nvPr>
            <p:ph idx="1"/>
          </p:nvPr>
        </p:nvSpPr>
        <p:spPr>
          <a:xfrm>
            <a:off x="680321" y="2336873"/>
            <a:ext cx="3656289" cy="3599316"/>
          </a:xfrm>
        </p:spPr>
        <p:txBody>
          <a:bodyPr vert="horz" lIns="91440" tIns="45720" rIns="91440" bIns="45720" rtlCol="0" anchor="t">
            <a:normAutofit/>
          </a:bodyPr>
          <a:lstStyle/>
          <a:p>
            <a:r>
              <a:rPr lang="en-IN" sz="2200" b="1">
                <a:ea typeface="+mn-lt"/>
                <a:cs typeface="+mn-lt"/>
              </a:rPr>
              <a:t>The more the area under the curve the better is the model performance.</a:t>
            </a:r>
            <a:endParaRPr lang="en-US" sz="2200"/>
          </a:p>
        </p:txBody>
      </p:sp>
      <p:sp>
        <p:nvSpPr>
          <p:cNvPr id="21" name="Rectangle 20">
            <a:extLst>
              <a:ext uri="{FF2B5EF4-FFF2-40B4-BE49-F238E27FC236}">
                <a16:creationId xmlns:a16="http://schemas.microsoft.com/office/drawing/2014/main" id="{FA2C39F2-3E8E-489A-8907-3C251BE71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line chart, scatter chart&#10;&#10;Description automatically generated">
            <a:extLst>
              <a:ext uri="{FF2B5EF4-FFF2-40B4-BE49-F238E27FC236}">
                <a16:creationId xmlns:a16="http://schemas.microsoft.com/office/drawing/2014/main" id="{E34D770E-7DC6-448A-850F-4DD3E9F3528A}"/>
              </a:ext>
            </a:extLst>
          </p:cNvPr>
          <p:cNvPicPr>
            <a:picLocks noChangeAspect="1"/>
          </p:cNvPicPr>
          <p:nvPr/>
        </p:nvPicPr>
        <p:blipFill>
          <a:blip r:embed="rId4"/>
          <a:stretch>
            <a:fillRect/>
          </a:stretch>
        </p:blipFill>
        <p:spPr>
          <a:xfrm>
            <a:off x="5434934" y="1173936"/>
            <a:ext cx="5945569" cy="4057635"/>
          </a:xfrm>
          <a:prstGeom prst="rect">
            <a:avLst/>
          </a:prstGeom>
          <a:ln>
            <a:noFill/>
          </a:ln>
          <a:effectLst/>
        </p:spPr>
      </p:pic>
    </p:spTree>
    <p:extLst>
      <p:ext uri="{BB962C8B-B14F-4D97-AF65-F5344CB8AC3E}">
        <p14:creationId xmlns:p14="http://schemas.microsoft.com/office/powerpoint/2010/main" val="24525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177F-84EA-4438-A65F-2A3A5494F381}"/>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a:t>Concluding Remarks</a:t>
            </a:r>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0117FA1D-41FD-40EC-9638-5190BDD29449}"/>
              </a:ext>
            </a:extLst>
          </p:cNvPr>
          <p:cNvSpPr>
            <a:spLocks noGrp="1"/>
          </p:cNvSpPr>
          <p:nvPr>
            <p:ph idx="1"/>
          </p:nvPr>
        </p:nvSpPr>
        <p:spPr/>
        <p:txBody>
          <a:bodyPr vert="horz" lIns="91440" tIns="45720" rIns="91440" bIns="45720" rtlCol="0" anchor="t">
            <a:normAutofit/>
          </a:bodyPr>
          <a:lstStyle/>
          <a:p>
            <a:r>
              <a:rPr lang="en-IN" b="1">
                <a:ea typeface="+mn-lt"/>
                <a:cs typeface="+mn-lt"/>
              </a:rPr>
              <a:t>Algorithm Performance:</a:t>
            </a:r>
            <a:endParaRPr lang="en-US">
              <a:ea typeface="+mn-lt"/>
              <a:cs typeface="+mn-lt"/>
            </a:endParaRPr>
          </a:p>
          <a:p>
            <a:endParaRPr lang="en-IN" b="1" dirty="0">
              <a:ea typeface="+mn-lt"/>
              <a:cs typeface="+mn-lt"/>
            </a:endParaRPr>
          </a:p>
        </p:txBody>
      </p:sp>
      <p:pic>
        <p:nvPicPr>
          <p:cNvPr id="4" name="Picture 4" descr="Chart, bar chart&#10;&#10;Description automatically generated">
            <a:extLst>
              <a:ext uri="{FF2B5EF4-FFF2-40B4-BE49-F238E27FC236}">
                <a16:creationId xmlns:a16="http://schemas.microsoft.com/office/drawing/2014/main" id="{7A969FCF-AF7E-47E4-A398-B745F3C5E679}"/>
              </a:ext>
            </a:extLst>
          </p:cNvPr>
          <p:cNvPicPr>
            <a:picLocks noChangeAspect="1"/>
          </p:cNvPicPr>
          <p:nvPr/>
        </p:nvPicPr>
        <p:blipFill>
          <a:blip r:embed="rId2"/>
          <a:stretch>
            <a:fillRect/>
          </a:stretch>
        </p:blipFill>
        <p:spPr>
          <a:xfrm>
            <a:off x="871268" y="2738248"/>
            <a:ext cx="8551652" cy="3983807"/>
          </a:xfrm>
          <a:prstGeom prst="rect">
            <a:avLst/>
          </a:prstGeom>
        </p:spPr>
      </p:pic>
    </p:spTree>
    <p:extLst>
      <p:ext uri="{BB962C8B-B14F-4D97-AF65-F5344CB8AC3E}">
        <p14:creationId xmlns:p14="http://schemas.microsoft.com/office/powerpoint/2010/main" val="1571412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539E3D4-6962-40AB-8B73-E9DD5692F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9490E84B-32AB-4B93-B2A7-C660A2894F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0" name="Rectangle 29">
            <a:extLst>
              <a:ext uri="{FF2B5EF4-FFF2-40B4-BE49-F238E27FC236}">
                <a16:creationId xmlns:a16="http://schemas.microsoft.com/office/drawing/2014/main" id="{AE7C53B3-E639-4BE7-9C53-AAF6DF686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CD7F1D5-2F5D-4F06-91C2-5616C9AD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0BEE4A-D92B-4EB1-B113-4D6021C87023}"/>
              </a:ext>
            </a:extLst>
          </p:cNvPr>
          <p:cNvSpPr>
            <a:spLocks noGrp="1"/>
          </p:cNvSpPr>
          <p:nvPr>
            <p:ph type="title"/>
          </p:nvPr>
        </p:nvSpPr>
        <p:spPr>
          <a:xfrm>
            <a:off x="680321" y="753228"/>
            <a:ext cx="4136123" cy="1080938"/>
          </a:xfrm>
        </p:spPr>
        <p:txBody>
          <a:bodyPr vert="horz" lIns="91440" tIns="45720" rIns="91440" bIns="45720" rtlCol="0" anchor="ctr">
            <a:noAutofit/>
          </a:bodyPr>
          <a:lstStyle/>
          <a:p>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r>
              <a:rPr lang="en-US" sz="2400">
                <a:ea typeface="+mj-lt"/>
                <a:cs typeface="+mj-lt"/>
              </a:rPr>
              <a:t>Concluding Remarks</a:t>
            </a:r>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ea typeface="+mj-lt"/>
              <a:cs typeface="+mj-lt"/>
            </a:endParaRPr>
          </a:p>
          <a:p>
            <a:endParaRPr lang="en-US" sz="2400" dirty="0"/>
          </a:p>
        </p:txBody>
      </p:sp>
      <p:pic>
        <p:nvPicPr>
          <p:cNvPr id="34" name="Picture 33">
            <a:extLst>
              <a:ext uri="{FF2B5EF4-FFF2-40B4-BE49-F238E27FC236}">
                <a16:creationId xmlns:a16="http://schemas.microsoft.com/office/drawing/2014/main" id="{CA0F9C00-759D-439B-962A-EA32D60766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AA8F809A-D799-47CA-9E07-C0488D4D7A86}"/>
              </a:ext>
            </a:extLst>
          </p:cNvPr>
          <p:cNvSpPr>
            <a:spLocks noGrp="1"/>
          </p:cNvSpPr>
          <p:nvPr>
            <p:ph idx="1"/>
          </p:nvPr>
        </p:nvSpPr>
        <p:spPr>
          <a:xfrm>
            <a:off x="680321" y="2336873"/>
            <a:ext cx="3656289" cy="3599316"/>
          </a:xfrm>
        </p:spPr>
        <p:txBody>
          <a:bodyPr vert="horz" lIns="91440" tIns="45720" rIns="91440" bIns="45720" rtlCol="0" anchor="t">
            <a:noAutofit/>
          </a:bodyPr>
          <a:lstStyle/>
          <a:p>
            <a:r>
              <a:rPr lang="en-IN" sz="2000" b="1">
                <a:ea typeface="+mn-lt"/>
                <a:cs typeface="+mn-lt"/>
              </a:rPr>
              <a:t>The above plot, is a bar plot visualizing the feature importance's of all the independent variables in predicting the dependent variable Label and we can clearly conclude that the columns Daily Decrease 30, Daily Decrease 90 and Day column are turning out to be the most important features in predicting the target variable.</a:t>
            </a:r>
            <a:endParaRPr lang="en-US" sz="2000">
              <a:ea typeface="+mn-lt"/>
              <a:cs typeface="+mn-lt"/>
            </a:endParaRPr>
          </a:p>
        </p:txBody>
      </p:sp>
      <p:pic>
        <p:nvPicPr>
          <p:cNvPr id="4" name="Picture 4" descr="Chart, bar chart&#10;&#10;Description automatically generated">
            <a:extLst>
              <a:ext uri="{FF2B5EF4-FFF2-40B4-BE49-F238E27FC236}">
                <a16:creationId xmlns:a16="http://schemas.microsoft.com/office/drawing/2014/main" id="{A718441F-2B3A-4ABF-9E4B-849DBF2ABF32}"/>
              </a:ext>
            </a:extLst>
          </p:cNvPr>
          <p:cNvPicPr>
            <a:picLocks noChangeAspect="1"/>
          </p:cNvPicPr>
          <p:nvPr/>
        </p:nvPicPr>
        <p:blipFill>
          <a:blip r:embed="rId4"/>
          <a:stretch>
            <a:fillRect/>
          </a:stretch>
        </p:blipFill>
        <p:spPr>
          <a:xfrm>
            <a:off x="5031675" y="164571"/>
            <a:ext cx="7017101" cy="639946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22176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03D89-3961-41E8-8E98-B067EC513AF8}"/>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a:ea typeface="+mj-lt"/>
                <a:cs typeface="+mj-lt"/>
              </a:rPr>
              <a:t>Concluding Remarks</a:t>
            </a:r>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774A307F-DC85-48A2-B153-274DFF46528A}"/>
              </a:ext>
            </a:extLst>
          </p:cNvPr>
          <p:cNvSpPr>
            <a:spLocks noGrp="1"/>
          </p:cNvSpPr>
          <p:nvPr>
            <p:ph idx="1"/>
          </p:nvPr>
        </p:nvSpPr>
        <p:spPr/>
        <p:txBody>
          <a:bodyPr vert="horz" lIns="91440" tIns="45720" rIns="91440" bIns="45720" rtlCol="0" anchor="t">
            <a:normAutofit/>
          </a:bodyPr>
          <a:lstStyle/>
          <a:p>
            <a:r>
              <a:rPr lang="en-IN" b="1">
                <a:ea typeface="+mn-lt"/>
                <a:cs typeface="+mn-lt"/>
              </a:rPr>
              <a:t>Learning Outcomes of the Study in respect of Data Science</a:t>
            </a:r>
            <a:endParaRPr lang="en-US">
              <a:ea typeface="+mn-lt"/>
              <a:cs typeface="+mn-lt"/>
            </a:endParaRPr>
          </a:p>
          <a:p>
            <a:r>
              <a:rPr lang="en-IN" b="1">
                <a:ea typeface="+mn-lt"/>
                <a:cs typeface="+mn-lt"/>
              </a:rPr>
              <a:t>New Skills Acquired: Learned to perform EDA with the help of D Tale Library.</a:t>
            </a:r>
            <a:endParaRPr lang="en-IN">
              <a:ea typeface="+mn-lt"/>
              <a:cs typeface="+mn-lt"/>
            </a:endParaRPr>
          </a:p>
          <a:p>
            <a:r>
              <a:rPr lang="en-IN" b="1">
                <a:ea typeface="+mn-lt"/>
                <a:cs typeface="+mn-lt"/>
              </a:rPr>
              <a:t>Algorithms Used: Logistic regression, Naive bayes, Random Forest classifier, Decision Tree, Ada Boost, K-NN Neighbor, Gradient boosting classifier.</a:t>
            </a:r>
            <a:endParaRPr lang="en-IN">
              <a:ea typeface="+mn-lt"/>
              <a:cs typeface="+mn-lt"/>
            </a:endParaRPr>
          </a:p>
          <a:p>
            <a:r>
              <a:rPr lang="en-IN" b="1">
                <a:ea typeface="+mn-lt"/>
                <a:cs typeface="+mn-lt"/>
              </a:rPr>
              <a:t>Challenges Faced: The Feature Engineering and data pre-processing was quit challenging as there were a lot of non-realistic values in the dataset.</a:t>
            </a:r>
            <a:endParaRPr lang="en-IN"/>
          </a:p>
          <a:p>
            <a:endParaRPr lang="en-IN" b="1" dirty="0">
              <a:ea typeface="+mn-lt"/>
              <a:cs typeface="+mn-lt"/>
            </a:endParaRPr>
          </a:p>
        </p:txBody>
      </p:sp>
    </p:spTree>
    <p:extLst>
      <p:ext uri="{BB962C8B-B14F-4D97-AF65-F5344CB8AC3E}">
        <p14:creationId xmlns:p14="http://schemas.microsoft.com/office/powerpoint/2010/main" val="335535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C063E-60DD-4501-82DD-AA0961670FEF}"/>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a:t>Concluding Remarks</a:t>
            </a:r>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74A458ED-AB29-4CAB-94B7-2CA231F252E1}"/>
              </a:ext>
            </a:extLst>
          </p:cNvPr>
          <p:cNvSpPr>
            <a:spLocks noGrp="1"/>
          </p:cNvSpPr>
          <p:nvPr>
            <p:ph idx="1"/>
          </p:nvPr>
        </p:nvSpPr>
        <p:spPr/>
        <p:txBody>
          <a:bodyPr vert="horz" lIns="91440" tIns="45720" rIns="91440" bIns="45720" rtlCol="0" anchor="t">
            <a:normAutofit/>
          </a:bodyPr>
          <a:lstStyle/>
          <a:p>
            <a:r>
              <a:rPr lang="en-IN" b="1">
                <a:ea typeface="+mn-lt"/>
                <a:cs typeface="+mn-lt"/>
              </a:rPr>
              <a:t>Limitations of this work and Scope for Future Work</a:t>
            </a:r>
          </a:p>
          <a:p>
            <a:endParaRPr lang="en-IN" b="1" dirty="0">
              <a:ea typeface="+mn-lt"/>
              <a:cs typeface="+mn-lt"/>
            </a:endParaRPr>
          </a:p>
          <a:p>
            <a:r>
              <a:rPr lang="en-IN" b="1">
                <a:ea typeface="+mn-lt"/>
                <a:cs typeface="+mn-lt"/>
              </a:rPr>
              <a:t>Even after getting a F1 Score for 1 to be 0.95 % the F1 score for 0 was just 64 % which can be improved. Even the Recall for 0 can be improved. But considering how unbalanced the data set was I think the results are somewhat fair. We can implement over sampling for handling imbalanced data.</a:t>
            </a:r>
            <a:endParaRPr lang="en-IN">
              <a:ea typeface="+mn-lt"/>
              <a:cs typeface="+mn-lt"/>
            </a:endParaRPr>
          </a:p>
        </p:txBody>
      </p:sp>
    </p:spTree>
    <p:extLst>
      <p:ext uri="{BB962C8B-B14F-4D97-AF65-F5344CB8AC3E}">
        <p14:creationId xmlns:p14="http://schemas.microsoft.com/office/powerpoint/2010/main" val="367631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E64DAFB-AD9A-4E52-B026-8641CCD67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747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3B1C8FC-E1FE-470B-AB3B-D4B1D8C9DEC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80322" y="321733"/>
            <a:ext cx="9256566" cy="845983"/>
          </a:xfrm>
          <a:effectLst>
            <a:outerShdw blurRad="88900" dist="38100" dir="2700000" algn="tl" rotWithShape="0">
              <a:prstClr val="black">
                <a:alpha val="30000"/>
              </a:prstClr>
            </a:outerShdw>
          </a:effectLst>
        </p:spPr>
        <p:txBody>
          <a:bodyPr anchor="b">
            <a:normAutofit/>
          </a:bodyPr>
          <a:lstStyle/>
          <a:p>
            <a:r>
              <a:rPr lang="en-US"/>
              <a:t>Data Analysis</a:t>
            </a:r>
            <a:endParaRPr lang="en-US" dirty="0"/>
          </a:p>
        </p:txBody>
      </p:sp>
      <p:pic>
        <p:nvPicPr>
          <p:cNvPr id="12" name="Picture 11">
            <a:extLst>
              <a:ext uri="{FF2B5EF4-FFF2-40B4-BE49-F238E27FC236}">
                <a16:creationId xmlns:a16="http://schemas.microsoft.com/office/drawing/2014/main" id="{56ED1086-4FBF-41E3-B23D-0AF086E76F1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2846786"/>
            <a:ext cx="1602997" cy="144270"/>
          </a:xfrm>
          <a:prstGeom prst="rect">
            <a:avLst/>
          </a:prstGeom>
        </p:spPr>
      </p:pic>
      <p:pic>
        <p:nvPicPr>
          <p:cNvPr id="14" name="Picture 13">
            <a:extLst>
              <a:ext uri="{FF2B5EF4-FFF2-40B4-BE49-F238E27FC236}">
                <a16:creationId xmlns:a16="http://schemas.microsoft.com/office/drawing/2014/main" id="{8900C04C-9973-40F3-8121-55AC6A472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1" y="5851041"/>
            <a:ext cx="9936886" cy="321164"/>
          </a:xfrm>
          <a:prstGeom prst="rect">
            <a:avLst/>
          </a:prstGeom>
        </p:spPr>
      </p:pic>
      <p:sp>
        <p:nvSpPr>
          <p:cNvPr id="16" name="Rectangle 15">
            <a:extLst>
              <a:ext uri="{FF2B5EF4-FFF2-40B4-BE49-F238E27FC236}">
                <a16:creationId xmlns:a16="http://schemas.microsoft.com/office/drawing/2014/main" id="{CD6B57F6-C734-4FDA-9495-94E602DC5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89448"/>
            <a:ext cx="9936887" cy="4381221"/>
          </a:xfrm>
          <a:prstGeom prst="rect">
            <a:avLst/>
          </a:prstGeom>
          <a:solidFill>
            <a:srgbClr val="0D0D0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80321" y="1960966"/>
            <a:ext cx="8601055" cy="3418626"/>
          </a:xfrm>
        </p:spPr>
        <p:txBody>
          <a:bodyPr vert="horz" lIns="91440" tIns="45720" rIns="91440" bIns="45720" rtlCol="0" anchor="t">
            <a:noAutofit/>
          </a:bodyPr>
          <a:lstStyle/>
          <a:p>
            <a:r>
              <a:rPr lang="en-US" sz="2000" b="1">
                <a:solidFill>
                  <a:srgbClr val="FFFFFF"/>
                </a:solidFill>
                <a:ea typeface="+mn-lt"/>
                <a:cs typeface="+mn-lt"/>
              </a:rPr>
              <a:t>The sample data is provided to us from our client database.</a:t>
            </a:r>
            <a:endParaRPr lang="en-US" sz="2000">
              <a:solidFill>
                <a:srgbClr val="FFFFFF"/>
              </a:solidFill>
              <a:ea typeface="+mn-lt"/>
              <a:cs typeface="+mn-lt"/>
            </a:endParaRPr>
          </a:p>
          <a:p>
            <a:endParaRPr lang="en-US" sz="2000" b="1" dirty="0">
              <a:solidFill>
                <a:srgbClr val="FFFFFF"/>
              </a:solidFill>
              <a:ea typeface="+mn-lt"/>
              <a:cs typeface="+mn-lt"/>
            </a:endParaRPr>
          </a:p>
          <a:p>
            <a:r>
              <a:rPr lang="en-US" sz="2000" b="1">
                <a:solidFill>
                  <a:srgbClr val="FFFFFF"/>
                </a:solidFill>
                <a:ea typeface="+mn-lt"/>
                <a:cs typeface="+mn-lt"/>
              </a:rPr>
              <a:t>The goal is to improve the selection of customers for the credit, the client wants some predictions that could help them in further investments and improvement in selection of customers.</a:t>
            </a:r>
            <a:endParaRPr lang="en-US" sz="2000" b="1" dirty="0">
              <a:solidFill>
                <a:srgbClr val="FFFFFF"/>
              </a:solidFill>
              <a:ea typeface="+mn-lt"/>
              <a:cs typeface="+mn-lt"/>
            </a:endParaRPr>
          </a:p>
          <a:p>
            <a:endParaRPr lang="en-US" sz="2000" b="1" dirty="0">
              <a:solidFill>
                <a:srgbClr val="FFFFFF"/>
              </a:solidFill>
              <a:ea typeface="+mn-lt"/>
              <a:cs typeface="+mn-lt"/>
            </a:endParaRPr>
          </a:p>
          <a:p>
            <a:r>
              <a:rPr lang="en-US" sz="2000" b="1">
                <a:solidFill>
                  <a:srgbClr val="FFFFFF"/>
                </a:solidFill>
                <a:ea typeface="+mn-lt"/>
                <a:cs typeface="+mn-lt"/>
              </a:rPr>
              <a:t>A total of three datatypes in the dataset Float, Int and Object.</a:t>
            </a:r>
            <a:endParaRPr lang="en-US" sz="2000">
              <a:solidFill>
                <a:srgbClr val="FFFFFF"/>
              </a:solidFill>
              <a:ea typeface="+mn-lt"/>
              <a:cs typeface="+mn-lt"/>
            </a:endParaRPr>
          </a:p>
          <a:p>
            <a:endParaRPr lang="en-US" sz="2000" b="1" dirty="0">
              <a:solidFill>
                <a:srgbClr val="FFFFFF"/>
              </a:solidFill>
              <a:ea typeface="+mn-lt"/>
              <a:cs typeface="+mn-lt"/>
            </a:endParaRPr>
          </a:p>
          <a:p>
            <a:r>
              <a:rPr lang="en-US" sz="2000" b="1">
                <a:solidFill>
                  <a:srgbClr val="FFFFFF"/>
                </a:solidFill>
                <a:ea typeface="+mn-lt"/>
                <a:cs typeface="+mn-lt"/>
              </a:rPr>
              <a:t>The data provided was well organized structured data in .CSV (comma-separated values) format.</a:t>
            </a:r>
            <a:endParaRPr lang="en-US" sz="2000">
              <a:solidFill>
                <a:srgbClr val="FFFFFF"/>
              </a:solidFill>
              <a:ea typeface="+mn-lt"/>
              <a:cs typeface="+mn-lt"/>
            </a:endParaRPr>
          </a:p>
        </p:txBody>
      </p:sp>
      <p:sp>
        <p:nvSpPr>
          <p:cNvPr id="18" name="Rectangle 17">
            <a:extLst>
              <a:ext uri="{FF2B5EF4-FFF2-40B4-BE49-F238E27FC236}">
                <a16:creationId xmlns:a16="http://schemas.microsoft.com/office/drawing/2014/main" id="{D6C984CB-7FE4-4AD0-8CF7-11AD55736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9003" y="148944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01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Analysis</a:t>
            </a:r>
            <a:endParaRPr lang="en-US" dirty="0"/>
          </a:p>
        </p:txBody>
      </p:sp>
      <p:sp>
        <p:nvSpPr>
          <p:cNvPr id="3" name="Content Placeholder 2"/>
          <p:cNvSpPr>
            <a:spLocks noGrp="1"/>
          </p:cNvSpPr>
          <p:nvPr>
            <p:ph idx="1"/>
          </p:nvPr>
        </p:nvSpPr>
        <p:spPr>
          <a:xfrm>
            <a:off x="680321" y="2336873"/>
            <a:ext cx="10692162" cy="4131278"/>
          </a:xfrm>
        </p:spPr>
        <p:txBody>
          <a:bodyPr vert="horz" lIns="91440" tIns="45720" rIns="91440" bIns="45720" rtlCol="0" anchor="t">
            <a:normAutofit/>
          </a:bodyPr>
          <a:lstStyle/>
          <a:p>
            <a:r>
              <a:rPr lang="en-US" b="1">
                <a:ea typeface="+mn-lt"/>
                <a:cs typeface="+mn-lt"/>
              </a:rPr>
              <a:t>The data set has a total of 37 columns:</a:t>
            </a:r>
            <a:endParaRPr lang="en-US">
              <a:ea typeface="+mn-lt"/>
              <a:cs typeface="+mn-lt"/>
            </a:endParaRPr>
          </a:p>
          <a:p>
            <a:endParaRPr lang="en-US" b="1" dirty="0"/>
          </a:p>
          <a:p>
            <a:endParaRPr lang="en-US" b="1" dirty="0">
              <a:ea typeface="+mn-lt"/>
              <a:cs typeface="+mn-lt"/>
            </a:endParaRPr>
          </a:p>
          <a:p>
            <a:endParaRPr lang="en-US" b="1" dirty="0"/>
          </a:p>
        </p:txBody>
      </p:sp>
      <p:pic>
        <p:nvPicPr>
          <p:cNvPr id="4" name="Picture 4" descr="Text&#10;&#10;Description automatically generated">
            <a:extLst>
              <a:ext uri="{FF2B5EF4-FFF2-40B4-BE49-F238E27FC236}">
                <a16:creationId xmlns:a16="http://schemas.microsoft.com/office/drawing/2014/main" id="{BECE5C4F-635A-4111-861F-266E9F7EF949}"/>
              </a:ext>
            </a:extLst>
          </p:cNvPr>
          <p:cNvPicPr>
            <a:picLocks noChangeAspect="1"/>
          </p:cNvPicPr>
          <p:nvPr/>
        </p:nvPicPr>
        <p:blipFill>
          <a:blip r:embed="rId3"/>
          <a:stretch>
            <a:fillRect/>
          </a:stretch>
        </p:blipFill>
        <p:spPr>
          <a:xfrm>
            <a:off x="684363" y="2864086"/>
            <a:ext cx="11153952" cy="3703374"/>
          </a:xfrm>
          <a:prstGeom prst="rect">
            <a:avLst/>
          </a:prstGeom>
        </p:spPr>
      </p:pic>
    </p:spTree>
    <p:extLst>
      <p:ext uri="{BB962C8B-B14F-4D97-AF65-F5344CB8AC3E}">
        <p14:creationId xmlns:p14="http://schemas.microsoft.com/office/powerpoint/2010/main" val="268092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F85E7EB-64DD-4240-8583-6C2438067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5AA9413-A886-4022-A477-7ACECA3658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891C6E63-BD83-438C-8E5A-539006F79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1E0C71-AEB6-4ADF-A06B-0842850D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A22C3E1-F990-4E6B-AA0C-43854B152D60}"/>
              </a:ext>
            </a:extLst>
          </p:cNvPr>
          <p:cNvSpPr>
            <a:spLocks noGrp="1"/>
          </p:cNvSpPr>
          <p:nvPr>
            <p:ph type="title"/>
          </p:nvPr>
        </p:nvSpPr>
        <p:spPr>
          <a:xfrm>
            <a:off x="680321" y="753228"/>
            <a:ext cx="4136123" cy="1080938"/>
          </a:xfrm>
        </p:spPr>
        <p:txBody>
          <a:bodyPr>
            <a:normAutofit/>
          </a:bodyPr>
          <a:lstStyle/>
          <a:p>
            <a:r>
              <a:rPr lang="en-US" sz="2400"/>
              <a:t>Data Analysis</a:t>
            </a:r>
          </a:p>
        </p:txBody>
      </p:sp>
      <p:pic>
        <p:nvPicPr>
          <p:cNvPr id="17" name="Picture 16">
            <a:extLst>
              <a:ext uri="{FF2B5EF4-FFF2-40B4-BE49-F238E27FC236}">
                <a16:creationId xmlns:a16="http://schemas.microsoft.com/office/drawing/2014/main" id="{63AC3CC6-6498-44DC-8A2A-3BCA9A761D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4FC2E460-7735-4B30-9428-940353612D26}"/>
              </a:ext>
            </a:extLst>
          </p:cNvPr>
          <p:cNvSpPr>
            <a:spLocks noGrp="1"/>
          </p:cNvSpPr>
          <p:nvPr>
            <p:ph idx="1"/>
          </p:nvPr>
        </p:nvSpPr>
        <p:spPr>
          <a:xfrm>
            <a:off x="680321" y="2336873"/>
            <a:ext cx="3656289" cy="3599316"/>
          </a:xfrm>
        </p:spPr>
        <p:txBody>
          <a:bodyPr vert="horz" lIns="91440" tIns="45720" rIns="91440" bIns="45720" rtlCol="0" anchor="t">
            <a:normAutofit/>
          </a:bodyPr>
          <a:lstStyle/>
          <a:p>
            <a:r>
              <a:rPr lang="en-US"/>
              <a:t>Data-Frame Sample</a:t>
            </a:r>
          </a:p>
          <a:p>
            <a:endParaRPr lang="en-US" sz="1400"/>
          </a:p>
        </p:txBody>
      </p:sp>
      <p:sp>
        <p:nvSpPr>
          <p:cNvPr id="19" name="Rectangle 18">
            <a:extLst>
              <a:ext uri="{FF2B5EF4-FFF2-40B4-BE49-F238E27FC236}">
                <a16:creationId xmlns:a16="http://schemas.microsoft.com/office/drawing/2014/main" id="{FA2C39F2-3E8E-489A-8907-3C251BE71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133FE900-5AE9-45FB-9846-30344F0100DA}"/>
              </a:ext>
            </a:extLst>
          </p:cNvPr>
          <p:cNvPicPr>
            <a:picLocks noChangeAspect="1"/>
          </p:cNvPicPr>
          <p:nvPr/>
        </p:nvPicPr>
        <p:blipFill>
          <a:blip r:embed="rId4"/>
          <a:stretch>
            <a:fillRect/>
          </a:stretch>
        </p:blipFill>
        <p:spPr>
          <a:xfrm>
            <a:off x="5391802" y="2172787"/>
            <a:ext cx="6017456" cy="2678159"/>
          </a:xfrm>
          <a:prstGeom prst="rect">
            <a:avLst/>
          </a:prstGeom>
          <a:ln>
            <a:noFill/>
          </a:ln>
          <a:effectLst/>
        </p:spPr>
      </p:pic>
    </p:spTree>
    <p:extLst>
      <p:ext uri="{BB962C8B-B14F-4D97-AF65-F5344CB8AC3E}">
        <p14:creationId xmlns:p14="http://schemas.microsoft.com/office/powerpoint/2010/main" val="326019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F85E7EB-64DD-4240-8583-6C2438067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5AA9413-A886-4022-A477-7ACECA3658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891C6E63-BD83-438C-8E5A-539006F79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A1E0C71-AEB6-4ADF-A06B-0842850D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100E2A4-E5C4-4D43-B8C8-BA7729663EF3}"/>
              </a:ext>
            </a:extLst>
          </p:cNvPr>
          <p:cNvSpPr>
            <a:spLocks noGrp="1"/>
          </p:cNvSpPr>
          <p:nvPr>
            <p:ph type="title"/>
          </p:nvPr>
        </p:nvSpPr>
        <p:spPr>
          <a:xfrm>
            <a:off x="680321" y="753228"/>
            <a:ext cx="4136123" cy="1080938"/>
          </a:xfrm>
        </p:spPr>
        <p:txBody>
          <a:bodyPr>
            <a:normAutofit/>
          </a:bodyPr>
          <a:lstStyle/>
          <a:p>
            <a:r>
              <a:rPr lang="en-US" sz="2400">
                <a:ea typeface="+mj-lt"/>
                <a:cs typeface="+mj-lt"/>
              </a:rPr>
              <a:t>EDA (Exploratory Data Analysis)</a:t>
            </a:r>
            <a:endParaRPr lang="en-US" sz="2400"/>
          </a:p>
        </p:txBody>
      </p:sp>
      <p:pic>
        <p:nvPicPr>
          <p:cNvPr id="19" name="Picture 18">
            <a:extLst>
              <a:ext uri="{FF2B5EF4-FFF2-40B4-BE49-F238E27FC236}">
                <a16:creationId xmlns:a16="http://schemas.microsoft.com/office/drawing/2014/main" id="{63AC3CC6-6498-44DC-8A2A-3BCA9A761D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6" name="Content Placeholder 7">
            <a:extLst>
              <a:ext uri="{FF2B5EF4-FFF2-40B4-BE49-F238E27FC236}">
                <a16:creationId xmlns:a16="http://schemas.microsoft.com/office/drawing/2014/main" id="{AB44167D-1D99-49CE-8C91-4CBC16B1BE56}"/>
              </a:ext>
            </a:extLst>
          </p:cNvPr>
          <p:cNvSpPr>
            <a:spLocks noGrp="1"/>
          </p:cNvSpPr>
          <p:nvPr>
            <p:ph idx="1"/>
          </p:nvPr>
        </p:nvSpPr>
        <p:spPr>
          <a:xfrm>
            <a:off x="680321" y="2336873"/>
            <a:ext cx="3656289" cy="3599316"/>
          </a:xfrm>
        </p:spPr>
        <p:txBody>
          <a:bodyPr vert="horz" lIns="91440" tIns="45720" rIns="91440" bIns="45720" rtlCol="0" anchor="t">
            <a:noAutofit/>
          </a:bodyPr>
          <a:lstStyle/>
          <a:p>
            <a:r>
              <a:rPr lang="en-IN" sz="2200" b="1">
                <a:ea typeface="+mn-lt"/>
                <a:cs typeface="+mn-lt"/>
              </a:rPr>
              <a:t>The plot in Fig. 1 describes the distribution of "Label” column in the data set. A total amount of 26,162 individuals were not able to repay the loan amount on time. 1,83,431 individuals repaid their loan on time. The Loan repayment rate was 88 %. </a:t>
            </a:r>
            <a:endParaRPr lang="en-US" sz="2200"/>
          </a:p>
        </p:txBody>
      </p:sp>
      <p:sp>
        <p:nvSpPr>
          <p:cNvPr id="21" name="Rectangle 20">
            <a:extLst>
              <a:ext uri="{FF2B5EF4-FFF2-40B4-BE49-F238E27FC236}">
                <a16:creationId xmlns:a16="http://schemas.microsoft.com/office/drawing/2014/main" id="{FA2C39F2-3E8E-489A-8907-3C251BE71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AA43C949-C1C4-47B4-8C7E-5FBC87532C6C}"/>
              </a:ext>
            </a:extLst>
          </p:cNvPr>
          <p:cNvPicPr>
            <a:picLocks noChangeAspect="1"/>
          </p:cNvPicPr>
          <p:nvPr/>
        </p:nvPicPr>
        <p:blipFill>
          <a:blip r:embed="rId4"/>
          <a:stretch>
            <a:fillRect/>
          </a:stretch>
        </p:blipFill>
        <p:spPr>
          <a:xfrm>
            <a:off x="5593085" y="1905701"/>
            <a:ext cx="5629268" cy="3039804"/>
          </a:xfrm>
          <a:prstGeom prst="rect">
            <a:avLst/>
          </a:prstGeom>
          <a:ln>
            <a:noFill/>
          </a:ln>
          <a:effectLst/>
        </p:spPr>
      </p:pic>
    </p:spTree>
    <p:extLst>
      <p:ext uri="{BB962C8B-B14F-4D97-AF65-F5344CB8AC3E}">
        <p14:creationId xmlns:p14="http://schemas.microsoft.com/office/powerpoint/2010/main" val="56303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F85E7EB-64DD-4240-8583-6C2438067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5AA9413-A886-4022-A477-7ACECA3658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891C6E63-BD83-438C-8E5A-539006F79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A1E0C71-AEB6-4ADF-A06B-0842850D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0BAACF3-26A4-4B8F-A9C1-F14F7E80ECC6}"/>
              </a:ext>
            </a:extLst>
          </p:cNvPr>
          <p:cNvSpPr>
            <a:spLocks noGrp="1"/>
          </p:cNvSpPr>
          <p:nvPr>
            <p:ph type="title"/>
          </p:nvPr>
        </p:nvSpPr>
        <p:spPr>
          <a:xfrm>
            <a:off x="680321" y="753228"/>
            <a:ext cx="4136123" cy="1080938"/>
          </a:xfrm>
        </p:spPr>
        <p:txBody>
          <a:bodyPr>
            <a:normAutofit/>
          </a:bodyPr>
          <a:lstStyle/>
          <a:p>
            <a:br>
              <a:rPr lang="en-US" sz="2400" dirty="0"/>
            </a:br>
            <a:r>
              <a:rPr lang="en-US" sz="2400"/>
              <a:t>EDA (Exploratory Data Analysis)</a:t>
            </a:r>
            <a:endParaRPr lang="en-US" sz="2400">
              <a:ea typeface="+mj-lt"/>
              <a:cs typeface="+mj-lt"/>
            </a:endParaRPr>
          </a:p>
          <a:p>
            <a:endParaRPr lang="en-US" sz="2400"/>
          </a:p>
        </p:txBody>
      </p:sp>
      <p:pic>
        <p:nvPicPr>
          <p:cNvPr id="19" name="Picture 18">
            <a:extLst>
              <a:ext uri="{FF2B5EF4-FFF2-40B4-BE49-F238E27FC236}">
                <a16:creationId xmlns:a16="http://schemas.microsoft.com/office/drawing/2014/main" id="{63AC3CC6-6498-44DC-8A2A-3BCA9A761D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BFF2E93F-99A9-43C4-B147-D40C89580539}"/>
              </a:ext>
            </a:extLst>
          </p:cNvPr>
          <p:cNvSpPr>
            <a:spLocks noGrp="1"/>
          </p:cNvSpPr>
          <p:nvPr>
            <p:ph idx="1"/>
          </p:nvPr>
        </p:nvSpPr>
        <p:spPr>
          <a:xfrm>
            <a:off x="680321" y="2336873"/>
            <a:ext cx="3656289" cy="3599316"/>
          </a:xfrm>
        </p:spPr>
        <p:txBody>
          <a:bodyPr vert="horz" lIns="91440" tIns="45720" rIns="91440" bIns="45720" rtlCol="0" anchor="t">
            <a:noAutofit/>
          </a:bodyPr>
          <a:lstStyle/>
          <a:p>
            <a:r>
              <a:rPr lang="en-IN" sz="1700" b="1">
                <a:ea typeface="+mn-lt"/>
                <a:cs typeface="+mn-lt"/>
              </a:rPr>
              <a:t>The plot in Fig.3 shows the bivariate relationship between daily decrease 30 (Daily amount spent from main account, averaged over last 30 days (in Indonesian Rupiah) and the Label column. We can distinctly conclude that the average amount spent by an individual per 30 days is very low for those individuals who have failed to repay the loan. So, basically the loan provider should check the average spending's of an individual before granting them loan.</a:t>
            </a:r>
            <a:endParaRPr lang="en-US" sz="1700">
              <a:ea typeface="+mn-lt"/>
              <a:cs typeface="+mn-lt"/>
            </a:endParaRPr>
          </a:p>
        </p:txBody>
      </p:sp>
      <p:sp>
        <p:nvSpPr>
          <p:cNvPr id="21" name="Rectangle 20">
            <a:extLst>
              <a:ext uri="{FF2B5EF4-FFF2-40B4-BE49-F238E27FC236}">
                <a16:creationId xmlns:a16="http://schemas.microsoft.com/office/drawing/2014/main" id="{FA2C39F2-3E8E-489A-8907-3C251BE71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F07B129E-6EE4-4182-B017-5F2A0E4CD1AB}"/>
              </a:ext>
            </a:extLst>
          </p:cNvPr>
          <p:cNvPicPr>
            <a:picLocks noChangeAspect="1"/>
          </p:cNvPicPr>
          <p:nvPr/>
        </p:nvPicPr>
        <p:blipFill>
          <a:blip r:embed="rId4"/>
          <a:stretch>
            <a:fillRect/>
          </a:stretch>
        </p:blipFill>
        <p:spPr>
          <a:xfrm>
            <a:off x="5593085" y="2468627"/>
            <a:ext cx="5801796" cy="2129610"/>
          </a:xfrm>
          <a:prstGeom prst="rect">
            <a:avLst/>
          </a:prstGeom>
          <a:ln>
            <a:noFill/>
          </a:ln>
          <a:effectLst/>
        </p:spPr>
      </p:pic>
    </p:spTree>
    <p:extLst>
      <p:ext uri="{BB962C8B-B14F-4D97-AF65-F5344CB8AC3E}">
        <p14:creationId xmlns:p14="http://schemas.microsoft.com/office/powerpoint/2010/main" val="120815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240</Words>
  <Application>Microsoft Office PowerPoint</Application>
  <PresentationFormat>Widescreen</PresentationFormat>
  <Paragraphs>129</Paragraphs>
  <Slides>45</Slides>
  <Notes>6</Notes>
  <HiddenSlides>0</HiddenSlides>
  <MMClips>0</MMClips>
  <ScaleCrop>false</ScaleCrop>
  <HeadingPairs>
    <vt:vector size="4" baseType="variant">
      <vt:variant>
        <vt:lpstr>Theme</vt:lpstr>
      </vt:variant>
      <vt:variant>
        <vt:i4>4</vt:i4>
      </vt:variant>
      <vt:variant>
        <vt:lpstr>Slide Titles</vt:lpstr>
      </vt:variant>
      <vt:variant>
        <vt:i4>45</vt:i4>
      </vt:variant>
    </vt:vector>
  </HeadingPairs>
  <TitlesOfParts>
    <vt:vector size="49" baseType="lpstr">
      <vt:lpstr>Berlin</vt:lpstr>
      <vt:lpstr>1_Berlin</vt:lpstr>
      <vt:lpstr>2_Berlin</vt:lpstr>
      <vt:lpstr>3_Berlin</vt:lpstr>
      <vt:lpstr> Micro-Credit Defaulter Model </vt:lpstr>
      <vt:lpstr>Agenda / Topics</vt:lpstr>
      <vt:lpstr>Problem Definition</vt:lpstr>
      <vt:lpstr>Data Analysis</vt:lpstr>
      <vt:lpstr>Data Analysis</vt:lpstr>
      <vt:lpstr>Data Analysis</vt:lpstr>
      <vt:lpstr>Data Analysis</vt:lpstr>
      <vt:lpstr>EDA (Exploratory Data Analysis)</vt:lpstr>
      <vt:lpstr> EDA (Exploratory Data Analysis) </vt:lpstr>
      <vt:lpstr>  EDA (Exploratory Data Analysis)  </vt:lpstr>
      <vt:lpstr>   EDA (Exploratory Data Analysis)   </vt:lpstr>
      <vt:lpstr>    EDA (Exploratory Data Analysis)    </vt:lpstr>
      <vt:lpstr>     EDA (Exploratory Data Analysis)     </vt:lpstr>
      <vt:lpstr>      EDA (Exploratory Data Analysis)      </vt:lpstr>
      <vt:lpstr>       EDA (Exploratory Data Analysis)       </vt:lpstr>
      <vt:lpstr>        EDA (Exploratory Data Analysis)        </vt:lpstr>
      <vt:lpstr>Pre-processing Pipeline</vt:lpstr>
      <vt:lpstr>Pre-processing Pipeline</vt:lpstr>
      <vt:lpstr>Pre-processing Pipeline  </vt:lpstr>
      <vt:lpstr>Pre-processing Pipeline</vt:lpstr>
      <vt:lpstr> Pre-processing Pipeline </vt:lpstr>
      <vt:lpstr>  Pre-processing Pipeline  </vt:lpstr>
      <vt:lpstr>   Pre-processing Pipeline   </vt:lpstr>
      <vt:lpstr>    Pre-processing Pipeline    </vt:lpstr>
      <vt:lpstr>     Pre-processing Pipeline     </vt:lpstr>
      <vt:lpstr>      Building Machine Learning Models      </vt:lpstr>
      <vt:lpstr>       Building Machine Learning Models       </vt:lpstr>
      <vt:lpstr>        Building Machine Learning Models        </vt:lpstr>
      <vt:lpstr>         Building Machine Learning Models         </vt:lpstr>
      <vt:lpstr>          Building Machine Learning Models          </vt:lpstr>
      <vt:lpstr>          Building Machine Learning Models           </vt:lpstr>
      <vt:lpstr>           Building Machine Learning Models            </vt:lpstr>
      <vt:lpstr>            Building Machine Learning Models             </vt:lpstr>
      <vt:lpstr>             Building Machine Learning Models              </vt:lpstr>
      <vt:lpstr>              Building Machine Learning Models               </vt:lpstr>
      <vt:lpstr>               Building Machine Learning Models                </vt:lpstr>
      <vt:lpstr>                Building Machine Learning Models                 </vt:lpstr>
      <vt:lpstr>                 Building Machine Learning Models                  </vt:lpstr>
      <vt:lpstr>                  Building Machine Learning Models                   </vt:lpstr>
      <vt:lpstr>                   Concluding Remarks                    </vt:lpstr>
      <vt:lpstr>                    Concluding Remarks / ROC AUC Curve                     </vt:lpstr>
      <vt:lpstr>                    Concluding Remarks                     </vt:lpstr>
      <vt:lpstr>                     Concluding Remarks                      </vt:lpstr>
      <vt:lpstr>                     Concluding Remarks                      </vt:lpstr>
      <vt:lpstr>                      Concluding Remarks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
  <cp:revision>483</cp:revision>
  <dcterms:created xsi:type="dcterms:W3CDTF">2021-04-30T08:56:42Z</dcterms:created>
  <dcterms:modified xsi:type="dcterms:W3CDTF">2021-04-30T12:07:38Z</dcterms:modified>
</cp:coreProperties>
</file>