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sldIdLst>
    <p:sldId id="256" r:id="rId2"/>
    <p:sldId id="257" r:id="rId3"/>
    <p:sldId id="258" r:id="rId4"/>
    <p:sldId id="259" r:id="rId5"/>
    <p:sldId id="260" r:id="rId6"/>
    <p:sldId id="263" r:id="rId7"/>
    <p:sldId id="264" r:id="rId8"/>
    <p:sldId id="265" r:id="rId9"/>
    <p:sldId id="266" r:id="rId10"/>
    <p:sldId id="267" r:id="rId11"/>
    <p:sldId id="261" r:id="rId12"/>
    <p:sldId id="269" r:id="rId13"/>
    <p:sldId id="270" r:id="rId14"/>
    <p:sldId id="271" r:id="rId15"/>
    <p:sldId id="268" r:id="rId16"/>
    <p:sldId id="272" r:id="rId17"/>
    <p:sldId id="273" r:id="rId18"/>
    <p:sldId id="274" r:id="rId19"/>
    <p:sldId id="262"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CB2DC8-3F4D-4CBA-9C32-212798AB682E}" v="580" dt="2021-09-24T10:37:38.2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Friday, September 24, 2021</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a:p>
        </p:txBody>
      </p:sp>
    </p:spTree>
    <p:extLst>
      <p:ext uri="{BB962C8B-B14F-4D97-AF65-F5344CB8AC3E}">
        <p14:creationId xmlns:p14="http://schemas.microsoft.com/office/powerpoint/2010/main" val="3473992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Friday, September 24, 2021</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719394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Friday, September 24, 2021</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985729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Friday, September 24, 2021</a:t>
            </a:fld>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688664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Friday, September 24, 2021</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83630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Friday, September 24, 2021</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953356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14039161-23B8-4738-9069-73EBE8884FDD}" type="datetime2">
              <a:rPr lang="en-US" smtClean="0"/>
              <a:t>Friday, September 24, 2021</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537878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dirty="0"/>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Friday, September 24, 2021</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363739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Friday, September 24, 2021</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593393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dirty="0"/>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EAEA162C-A7C1-4263-9453-1BAFF8C39559}" type="datetime2">
              <a:rPr lang="en-US" smtClean="0"/>
              <a:t>Friday, September 24, 2021</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751252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64DF6793-3458-4587-8168-65F0C37A92D2}" type="datetime2">
              <a:rPr lang="en-US" smtClean="0"/>
              <a:t>Friday, September 24, 2021</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11436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100">
                <a:solidFill>
                  <a:schemeClr val="tx2"/>
                </a:solidFill>
              </a:defRPr>
            </a:lvl1pPr>
          </a:lstStyle>
          <a:p>
            <a:fld id="{E8352ED3-3C46-4C9A-9738-67B2D875E7E2}" type="datetime2">
              <a:rPr lang="en-US" smtClean="0"/>
              <a:pPr/>
              <a:t>Friday, September 24, 2021</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1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1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15395309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18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Background Gray Rectangle">
            <a:extLst>
              <a:ext uri="{FF2B5EF4-FFF2-40B4-BE49-F238E27FC236}">
                <a16:creationId xmlns:a16="http://schemas.microsoft.com/office/drawing/2014/main" id="{9FA2224A-5BE9-445B-A0C7-50C0569932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419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9">
            <a:extLst>
              <a:ext uri="{FF2B5EF4-FFF2-40B4-BE49-F238E27FC236}">
                <a16:creationId xmlns:a16="http://schemas.microsoft.com/office/drawing/2014/main" id="{FE01A750-9716-46BE-9C74-210ACB0ED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 name="Rectangle 11">
            <a:extLst>
              <a:ext uri="{FF2B5EF4-FFF2-40B4-BE49-F238E27FC236}">
                <a16:creationId xmlns:a16="http://schemas.microsoft.com/office/drawing/2014/main" id="{C7E01CD8-1B94-4458-ACAA-F72619936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22146" y="680189"/>
            <a:ext cx="6038014" cy="3096747"/>
          </a:xfrm>
        </p:spPr>
        <p:txBody>
          <a:bodyPr>
            <a:normAutofit/>
          </a:bodyPr>
          <a:lstStyle/>
          <a:p>
            <a:pPr algn="l"/>
            <a:r>
              <a:rPr lang="en-US" sz="5400" b="1">
                <a:latin typeface="Bahnschrift SemiBold"/>
              </a:rPr>
              <a:t>Image Scraping and Classification Project</a:t>
            </a:r>
            <a:endParaRPr lang="en-US" sz="5400"/>
          </a:p>
          <a:p>
            <a:pPr algn="l"/>
            <a:endParaRPr lang="en-US" sz="5400"/>
          </a:p>
        </p:txBody>
      </p:sp>
      <p:sp>
        <p:nvSpPr>
          <p:cNvPr id="3" name="Subtitle 2"/>
          <p:cNvSpPr>
            <a:spLocks noGrp="1"/>
          </p:cNvSpPr>
          <p:nvPr>
            <p:ph type="subTitle" idx="1"/>
          </p:nvPr>
        </p:nvSpPr>
        <p:spPr>
          <a:xfrm>
            <a:off x="6716114" y="3071125"/>
            <a:ext cx="4512174" cy="2766005"/>
          </a:xfrm>
        </p:spPr>
        <p:txBody>
          <a:bodyPr anchor="b">
            <a:normAutofit/>
          </a:bodyPr>
          <a:lstStyle/>
          <a:p>
            <a:pPr algn="l"/>
            <a:r>
              <a:rPr lang="en-US" dirty="0"/>
              <a:t>Aaron Dsouza</a:t>
            </a:r>
            <a:endParaRPr lang="en-US"/>
          </a:p>
        </p:txBody>
      </p:sp>
      <p:cxnSp>
        <p:nvCxnSpPr>
          <p:cNvPr id="14" name="Straight Connector 13">
            <a:extLst>
              <a:ext uri="{FF2B5EF4-FFF2-40B4-BE49-F238E27FC236}">
                <a16:creationId xmlns:a16="http://schemas.microsoft.com/office/drawing/2014/main" id="{10AC85E6-B96C-482B-9B05-996D603C27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886198D-ACA0-4639-9922-090186E0D9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3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2F87B-EE95-4342-A5DD-EAF2BA070C43}"/>
              </a:ext>
            </a:extLst>
          </p:cNvPr>
          <p:cNvSpPr>
            <a:spLocks noGrp="1"/>
          </p:cNvSpPr>
          <p:nvPr>
            <p:ph type="title"/>
          </p:nvPr>
        </p:nvSpPr>
        <p:spPr/>
        <p:txBody>
          <a:bodyPr/>
          <a:lstStyle/>
          <a:p>
            <a:r>
              <a:rPr lang="en-US" dirty="0">
                <a:ea typeface="+mj-lt"/>
                <a:cs typeface="+mj-lt"/>
              </a:rPr>
              <a:t>Data Analysis</a:t>
            </a:r>
          </a:p>
          <a:p>
            <a:endParaRPr lang="en-US" dirty="0"/>
          </a:p>
        </p:txBody>
      </p:sp>
      <p:sp>
        <p:nvSpPr>
          <p:cNvPr id="5" name="TextBox 4">
            <a:extLst>
              <a:ext uri="{FF2B5EF4-FFF2-40B4-BE49-F238E27FC236}">
                <a16:creationId xmlns:a16="http://schemas.microsoft.com/office/drawing/2014/main" id="{FDEB65C2-33F4-4FA5-8BAC-2F70F2037742}"/>
              </a:ext>
            </a:extLst>
          </p:cNvPr>
          <p:cNvSpPr txBox="1"/>
          <p:nvPr/>
        </p:nvSpPr>
        <p:spPr>
          <a:xfrm>
            <a:off x="4896928" y="6018362"/>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FF0000"/>
                </a:solidFill>
                <a:latin typeface="Bahnschrift SemiBold"/>
              </a:rPr>
              <a:t>Jeans sample Images </a:t>
            </a:r>
            <a:endParaRPr lang="en-US" dirty="0">
              <a:solidFill>
                <a:srgbClr val="FF0000"/>
              </a:solidFill>
            </a:endParaRPr>
          </a:p>
          <a:p>
            <a:pPr algn="l"/>
            <a:endParaRPr lang="en-US" dirty="0">
              <a:solidFill>
                <a:srgbClr val="FF0000"/>
              </a:solidFill>
            </a:endParaRPr>
          </a:p>
        </p:txBody>
      </p:sp>
      <p:pic>
        <p:nvPicPr>
          <p:cNvPr id="6" name="Picture 7" descr="Timeline&#10;&#10;Description automatically generated">
            <a:extLst>
              <a:ext uri="{FF2B5EF4-FFF2-40B4-BE49-F238E27FC236}">
                <a16:creationId xmlns:a16="http://schemas.microsoft.com/office/drawing/2014/main" id="{CCCB60F7-B46F-4796-A79F-DE3A3BAD559B}"/>
              </a:ext>
            </a:extLst>
          </p:cNvPr>
          <p:cNvPicPr>
            <a:picLocks noGrp="1" noChangeAspect="1"/>
          </p:cNvPicPr>
          <p:nvPr>
            <p:ph idx="1"/>
          </p:nvPr>
        </p:nvPicPr>
        <p:blipFill>
          <a:blip r:embed="rId2"/>
          <a:stretch>
            <a:fillRect/>
          </a:stretch>
        </p:blipFill>
        <p:spPr>
          <a:xfrm>
            <a:off x="2158088" y="1164267"/>
            <a:ext cx="7873236" cy="4335779"/>
          </a:xfrm>
        </p:spPr>
      </p:pic>
    </p:spTree>
    <p:extLst>
      <p:ext uri="{BB962C8B-B14F-4D97-AF65-F5344CB8AC3E}">
        <p14:creationId xmlns:p14="http://schemas.microsoft.com/office/powerpoint/2010/main" val="1446754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67CB7-FBAB-4257-BE38-D1B93041274E}"/>
              </a:ext>
            </a:extLst>
          </p:cNvPr>
          <p:cNvSpPr>
            <a:spLocks noGrp="1"/>
          </p:cNvSpPr>
          <p:nvPr>
            <p:ph type="title"/>
          </p:nvPr>
        </p:nvSpPr>
        <p:spPr/>
        <p:txBody>
          <a:bodyPr/>
          <a:lstStyle/>
          <a:p>
            <a:r>
              <a:rPr lang="en-US" dirty="0">
                <a:solidFill>
                  <a:schemeClr val="tx1">
                    <a:lumMod val="95000"/>
                    <a:lumOff val="5000"/>
                  </a:schemeClr>
                </a:solidFill>
                <a:latin typeface="Source Sans Pro"/>
                <a:ea typeface="Source Sans Pro"/>
              </a:rPr>
              <a:t>EDA (Exploratory Data Analysis)</a:t>
            </a:r>
            <a:endParaRPr lang="en-US" dirty="0">
              <a:solidFill>
                <a:schemeClr val="tx1">
                  <a:lumMod val="95000"/>
                  <a:lumOff val="5000"/>
                </a:schemeClr>
              </a:solidFill>
              <a:ea typeface="+mj-lt"/>
              <a:cs typeface="+mj-lt"/>
            </a:endParaRPr>
          </a:p>
          <a:p>
            <a:endParaRPr lang="en-US" dirty="0"/>
          </a:p>
        </p:txBody>
      </p:sp>
      <p:pic>
        <p:nvPicPr>
          <p:cNvPr id="4" name="Picture 4" descr="A picture containing text, different&#10;&#10;Description automatically generated">
            <a:extLst>
              <a:ext uri="{FF2B5EF4-FFF2-40B4-BE49-F238E27FC236}">
                <a16:creationId xmlns:a16="http://schemas.microsoft.com/office/drawing/2014/main" id="{2AF69CAB-6947-47AD-9F43-77ED23DE050E}"/>
              </a:ext>
            </a:extLst>
          </p:cNvPr>
          <p:cNvPicPr>
            <a:picLocks noGrp="1" noChangeAspect="1"/>
          </p:cNvPicPr>
          <p:nvPr>
            <p:ph idx="1"/>
          </p:nvPr>
        </p:nvPicPr>
        <p:blipFill>
          <a:blip r:embed="rId2"/>
          <a:stretch>
            <a:fillRect/>
          </a:stretch>
        </p:blipFill>
        <p:spPr>
          <a:xfrm>
            <a:off x="2046042" y="1564191"/>
            <a:ext cx="7924800" cy="3952875"/>
          </a:xfrm>
        </p:spPr>
      </p:pic>
      <p:sp>
        <p:nvSpPr>
          <p:cNvPr id="5" name="TextBox 4">
            <a:extLst>
              <a:ext uri="{FF2B5EF4-FFF2-40B4-BE49-F238E27FC236}">
                <a16:creationId xmlns:a16="http://schemas.microsoft.com/office/drawing/2014/main" id="{1FD2F918-99EA-40F2-A579-900C5959D7CE}"/>
              </a:ext>
            </a:extLst>
          </p:cNvPr>
          <p:cNvSpPr txBox="1"/>
          <p:nvPr/>
        </p:nvSpPr>
        <p:spPr>
          <a:xfrm>
            <a:off x="4336211" y="5903344"/>
            <a:ext cx="46410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F0000"/>
                </a:solidFill>
              </a:rPr>
              <a:t>Sample Data for classification </a:t>
            </a:r>
          </a:p>
        </p:txBody>
      </p:sp>
    </p:spTree>
    <p:extLst>
      <p:ext uri="{BB962C8B-B14F-4D97-AF65-F5344CB8AC3E}">
        <p14:creationId xmlns:p14="http://schemas.microsoft.com/office/powerpoint/2010/main" val="2446343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67CB7-FBAB-4257-BE38-D1B93041274E}"/>
              </a:ext>
            </a:extLst>
          </p:cNvPr>
          <p:cNvSpPr>
            <a:spLocks noGrp="1"/>
          </p:cNvSpPr>
          <p:nvPr>
            <p:ph type="title"/>
          </p:nvPr>
        </p:nvSpPr>
        <p:spPr/>
        <p:txBody>
          <a:bodyPr/>
          <a:lstStyle/>
          <a:p>
            <a:r>
              <a:rPr lang="en-US" dirty="0">
                <a:solidFill>
                  <a:schemeClr val="tx1">
                    <a:lumMod val="95000"/>
                    <a:lumOff val="5000"/>
                  </a:schemeClr>
                </a:solidFill>
                <a:latin typeface="Source Sans Pro"/>
                <a:ea typeface="Source Sans Pro"/>
              </a:rPr>
              <a:t>EDA (Exploratory Data Analysis)</a:t>
            </a:r>
            <a:endParaRPr lang="en-US" dirty="0">
              <a:solidFill>
                <a:schemeClr val="tx1">
                  <a:lumMod val="95000"/>
                  <a:lumOff val="5000"/>
                </a:schemeClr>
              </a:solidFill>
              <a:ea typeface="+mj-lt"/>
              <a:cs typeface="+mj-lt"/>
            </a:endParaRPr>
          </a:p>
          <a:p>
            <a:endParaRPr lang="en-US" dirty="0"/>
          </a:p>
        </p:txBody>
      </p:sp>
      <p:sp>
        <p:nvSpPr>
          <p:cNvPr id="5" name="TextBox 4">
            <a:extLst>
              <a:ext uri="{FF2B5EF4-FFF2-40B4-BE49-F238E27FC236}">
                <a16:creationId xmlns:a16="http://schemas.microsoft.com/office/drawing/2014/main" id="{1FD2F918-99EA-40F2-A579-900C5959D7CE}"/>
              </a:ext>
            </a:extLst>
          </p:cNvPr>
          <p:cNvSpPr txBox="1"/>
          <p:nvPr/>
        </p:nvSpPr>
        <p:spPr>
          <a:xfrm>
            <a:off x="4336211" y="5745193"/>
            <a:ext cx="464101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dirty="0">
                <a:solidFill>
                  <a:srgbClr val="FF0000"/>
                </a:solidFill>
                <a:latin typeface="Bahnschrift SemiBold"/>
              </a:rPr>
              <a:t>Epoch Vs Accuracy</a:t>
            </a:r>
            <a:endParaRPr lang="en-US" dirty="0">
              <a:solidFill>
                <a:srgbClr val="FF0000"/>
              </a:solidFill>
            </a:endParaRPr>
          </a:p>
          <a:p>
            <a:endParaRPr lang="en-US" dirty="0">
              <a:solidFill>
                <a:srgbClr val="FF0000"/>
              </a:solidFill>
            </a:endParaRPr>
          </a:p>
        </p:txBody>
      </p:sp>
      <p:pic>
        <p:nvPicPr>
          <p:cNvPr id="13" name="Picture 13" descr="A picture containing graphical user interface&#10;&#10;Description automatically generated">
            <a:extLst>
              <a:ext uri="{FF2B5EF4-FFF2-40B4-BE49-F238E27FC236}">
                <a16:creationId xmlns:a16="http://schemas.microsoft.com/office/drawing/2014/main" id="{4F20243A-8740-449E-9F60-DB34FA969638}"/>
              </a:ext>
            </a:extLst>
          </p:cNvPr>
          <p:cNvPicPr>
            <a:picLocks noGrp="1" noChangeAspect="1"/>
          </p:cNvPicPr>
          <p:nvPr>
            <p:ph idx="1"/>
          </p:nvPr>
        </p:nvPicPr>
        <p:blipFill>
          <a:blip r:embed="rId2"/>
          <a:stretch>
            <a:fillRect/>
          </a:stretch>
        </p:blipFill>
        <p:spPr>
          <a:xfrm>
            <a:off x="3436962" y="1210237"/>
            <a:ext cx="5890583" cy="4215082"/>
          </a:xfrm>
        </p:spPr>
      </p:pic>
    </p:spTree>
    <p:extLst>
      <p:ext uri="{BB962C8B-B14F-4D97-AF65-F5344CB8AC3E}">
        <p14:creationId xmlns:p14="http://schemas.microsoft.com/office/powerpoint/2010/main" val="1117946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67CB7-FBAB-4257-BE38-D1B93041274E}"/>
              </a:ext>
            </a:extLst>
          </p:cNvPr>
          <p:cNvSpPr>
            <a:spLocks noGrp="1"/>
          </p:cNvSpPr>
          <p:nvPr>
            <p:ph type="title"/>
          </p:nvPr>
        </p:nvSpPr>
        <p:spPr/>
        <p:txBody>
          <a:bodyPr/>
          <a:lstStyle/>
          <a:p>
            <a:r>
              <a:rPr lang="en-US" dirty="0">
                <a:solidFill>
                  <a:schemeClr val="tx1">
                    <a:lumMod val="95000"/>
                    <a:lumOff val="5000"/>
                  </a:schemeClr>
                </a:solidFill>
                <a:latin typeface="Source Sans Pro"/>
                <a:ea typeface="Source Sans Pro"/>
              </a:rPr>
              <a:t>EDA (Exploratory Data Analysis)</a:t>
            </a:r>
            <a:endParaRPr lang="en-US" dirty="0">
              <a:solidFill>
                <a:schemeClr val="tx1">
                  <a:lumMod val="95000"/>
                  <a:lumOff val="5000"/>
                </a:schemeClr>
              </a:solidFill>
              <a:ea typeface="+mj-lt"/>
              <a:cs typeface="+mj-lt"/>
            </a:endParaRPr>
          </a:p>
          <a:p>
            <a:endParaRPr lang="en-US" dirty="0"/>
          </a:p>
        </p:txBody>
      </p:sp>
      <p:sp>
        <p:nvSpPr>
          <p:cNvPr id="5" name="TextBox 4">
            <a:extLst>
              <a:ext uri="{FF2B5EF4-FFF2-40B4-BE49-F238E27FC236}">
                <a16:creationId xmlns:a16="http://schemas.microsoft.com/office/drawing/2014/main" id="{1FD2F918-99EA-40F2-A579-900C5959D7CE}"/>
              </a:ext>
            </a:extLst>
          </p:cNvPr>
          <p:cNvSpPr txBox="1"/>
          <p:nvPr/>
        </p:nvSpPr>
        <p:spPr>
          <a:xfrm>
            <a:off x="4336211" y="5745193"/>
            <a:ext cx="464101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dirty="0">
                <a:solidFill>
                  <a:srgbClr val="FF0000"/>
                </a:solidFill>
                <a:latin typeface="Bahnschrift SemiBold"/>
              </a:rPr>
              <a:t>Epoch Vs Validation Loss</a:t>
            </a:r>
            <a:endParaRPr lang="en-US" dirty="0">
              <a:solidFill>
                <a:srgbClr val="FF0000"/>
              </a:solidFill>
            </a:endParaRPr>
          </a:p>
          <a:p>
            <a:pPr algn="ctr"/>
            <a:endParaRPr lang="en-IN" dirty="0">
              <a:solidFill>
                <a:srgbClr val="FF0000"/>
              </a:solidFill>
              <a:latin typeface="Bahnschrift SemiBold"/>
            </a:endParaRPr>
          </a:p>
        </p:txBody>
      </p:sp>
      <p:pic>
        <p:nvPicPr>
          <p:cNvPr id="6" name="Picture 6" descr="Chart, line chart&#10;&#10;Description automatically generated">
            <a:extLst>
              <a:ext uri="{FF2B5EF4-FFF2-40B4-BE49-F238E27FC236}">
                <a16:creationId xmlns:a16="http://schemas.microsoft.com/office/drawing/2014/main" id="{0D1648C2-1E71-4D9D-936A-132256289776}"/>
              </a:ext>
            </a:extLst>
          </p:cNvPr>
          <p:cNvPicPr>
            <a:picLocks noGrp="1" noChangeAspect="1"/>
          </p:cNvPicPr>
          <p:nvPr>
            <p:ph idx="1"/>
          </p:nvPr>
        </p:nvPicPr>
        <p:blipFill>
          <a:blip r:embed="rId2"/>
          <a:stretch>
            <a:fillRect/>
          </a:stretch>
        </p:blipFill>
        <p:spPr>
          <a:xfrm>
            <a:off x="3561596" y="1411520"/>
            <a:ext cx="5684448" cy="4042553"/>
          </a:xfrm>
        </p:spPr>
      </p:pic>
    </p:spTree>
    <p:extLst>
      <p:ext uri="{BB962C8B-B14F-4D97-AF65-F5344CB8AC3E}">
        <p14:creationId xmlns:p14="http://schemas.microsoft.com/office/powerpoint/2010/main" val="3416146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67CB7-FBAB-4257-BE38-D1B93041274E}"/>
              </a:ext>
            </a:extLst>
          </p:cNvPr>
          <p:cNvSpPr>
            <a:spLocks noGrp="1"/>
          </p:cNvSpPr>
          <p:nvPr>
            <p:ph type="title"/>
          </p:nvPr>
        </p:nvSpPr>
        <p:spPr/>
        <p:txBody>
          <a:bodyPr/>
          <a:lstStyle/>
          <a:p>
            <a:r>
              <a:rPr lang="en-US" dirty="0">
                <a:solidFill>
                  <a:schemeClr val="tx1">
                    <a:lumMod val="95000"/>
                    <a:lumOff val="5000"/>
                  </a:schemeClr>
                </a:solidFill>
                <a:latin typeface="Source Sans Pro"/>
                <a:ea typeface="Source Sans Pro"/>
              </a:rPr>
              <a:t>EDA (Exploratory Data Analysis)</a:t>
            </a:r>
            <a:endParaRPr lang="en-US" dirty="0">
              <a:solidFill>
                <a:schemeClr val="tx1">
                  <a:lumMod val="95000"/>
                  <a:lumOff val="5000"/>
                </a:schemeClr>
              </a:solidFill>
              <a:ea typeface="+mj-lt"/>
              <a:cs typeface="+mj-lt"/>
            </a:endParaRPr>
          </a:p>
          <a:p>
            <a:endParaRPr lang="en-US" dirty="0"/>
          </a:p>
        </p:txBody>
      </p:sp>
      <p:sp>
        <p:nvSpPr>
          <p:cNvPr id="5" name="TextBox 4">
            <a:extLst>
              <a:ext uri="{FF2B5EF4-FFF2-40B4-BE49-F238E27FC236}">
                <a16:creationId xmlns:a16="http://schemas.microsoft.com/office/drawing/2014/main" id="{1FD2F918-99EA-40F2-A579-900C5959D7CE}"/>
              </a:ext>
            </a:extLst>
          </p:cNvPr>
          <p:cNvSpPr txBox="1"/>
          <p:nvPr/>
        </p:nvSpPr>
        <p:spPr>
          <a:xfrm>
            <a:off x="4336211" y="5745193"/>
            <a:ext cx="464101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dirty="0">
                <a:solidFill>
                  <a:srgbClr val="FF0000"/>
                </a:solidFill>
                <a:latin typeface="Bahnschrift SemiBold"/>
              </a:rPr>
              <a:t>Epoch Vs Validation accuracy</a:t>
            </a:r>
            <a:endParaRPr lang="en-US" dirty="0">
              <a:solidFill>
                <a:srgbClr val="FF0000"/>
              </a:solidFill>
            </a:endParaRPr>
          </a:p>
          <a:p>
            <a:pPr algn="ctr"/>
            <a:endParaRPr lang="en-IN" dirty="0">
              <a:solidFill>
                <a:srgbClr val="FF0000"/>
              </a:solidFill>
              <a:latin typeface="Bahnschrift SemiBold"/>
            </a:endParaRPr>
          </a:p>
        </p:txBody>
      </p:sp>
      <p:pic>
        <p:nvPicPr>
          <p:cNvPr id="7" name="Picture 7" descr="A picture containing line chart&#10;&#10;Description automatically generated">
            <a:extLst>
              <a:ext uri="{FF2B5EF4-FFF2-40B4-BE49-F238E27FC236}">
                <a16:creationId xmlns:a16="http://schemas.microsoft.com/office/drawing/2014/main" id="{68F9E562-F5A0-4849-90E6-5C4EF1EA1C2A}"/>
              </a:ext>
            </a:extLst>
          </p:cNvPr>
          <p:cNvPicPr>
            <a:picLocks noGrp="1" noChangeAspect="1"/>
          </p:cNvPicPr>
          <p:nvPr>
            <p:ph idx="1"/>
          </p:nvPr>
        </p:nvPicPr>
        <p:blipFill>
          <a:blip r:embed="rId2"/>
          <a:stretch>
            <a:fillRect/>
          </a:stretch>
        </p:blipFill>
        <p:spPr>
          <a:xfrm>
            <a:off x="3336320" y="1339633"/>
            <a:ext cx="5718055" cy="4085685"/>
          </a:xfrm>
        </p:spPr>
      </p:pic>
    </p:spTree>
    <p:extLst>
      <p:ext uri="{BB962C8B-B14F-4D97-AF65-F5344CB8AC3E}">
        <p14:creationId xmlns:p14="http://schemas.microsoft.com/office/powerpoint/2010/main" val="2271792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428C9-F230-4B87-A3B1-7F82A65B9A47}"/>
              </a:ext>
            </a:extLst>
          </p:cNvPr>
          <p:cNvSpPr>
            <a:spLocks noGrp="1"/>
          </p:cNvSpPr>
          <p:nvPr>
            <p:ph type="title"/>
          </p:nvPr>
        </p:nvSpPr>
        <p:spPr/>
        <p:txBody>
          <a:bodyPr>
            <a:normAutofit fontScale="90000"/>
          </a:bodyPr>
          <a:lstStyle/>
          <a:p>
            <a:br>
              <a:rPr lang="en-US" dirty="0">
                <a:ea typeface="+mj-lt"/>
                <a:cs typeface="+mj-lt"/>
              </a:rPr>
            </a:br>
            <a:r>
              <a:rPr lang="en-US" dirty="0">
                <a:ea typeface="+mj-lt"/>
                <a:cs typeface="+mj-lt"/>
              </a:rPr>
              <a:t>Pre-processing Pipeline</a:t>
            </a:r>
          </a:p>
          <a:p>
            <a:endParaRPr lang="en-US" dirty="0">
              <a:ea typeface="+mj-lt"/>
              <a:cs typeface="+mj-lt"/>
            </a:endParaRPr>
          </a:p>
          <a:p>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EA983BED-FB5D-43B3-BD4D-41A67B002A75}"/>
              </a:ext>
            </a:extLst>
          </p:cNvPr>
          <p:cNvSpPr>
            <a:spLocks noGrp="1"/>
          </p:cNvSpPr>
          <p:nvPr>
            <p:ph idx="1"/>
          </p:nvPr>
        </p:nvSpPr>
        <p:spPr/>
        <p:txBody>
          <a:bodyPr vert="horz" lIns="91440" tIns="45720" rIns="91440" bIns="45720" rtlCol="0" anchor="t">
            <a:normAutofit/>
          </a:bodyPr>
          <a:lstStyle/>
          <a:p>
            <a:pPr marL="0" indent="0">
              <a:buNone/>
            </a:pPr>
            <a:r>
              <a:rPr lang="en-US" dirty="0">
                <a:latin typeface="Bahnschrift SemiBold"/>
              </a:rPr>
              <a:t>Step 1: </a:t>
            </a:r>
            <a:endParaRPr lang="en-US"/>
          </a:p>
          <a:p>
            <a:pPr marL="0" indent="0">
              <a:buNone/>
            </a:pPr>
            <a:r>
              <a:rPr lang="en-US" dirty="0">
                <a:latin typeface="Bahnschrift SemiBold"/>
              </a:rPr>
              <a:t>We created two folders, Dataset for Training data and Test folder for testing data. Each categories were saved in separate folders with labels as [0, 1, 2]. Label 0 for Sarees, Label 1 for Trousers and Label 2 for Jeans. </a:t>
            </a:r>
            <a:endParaRPr lang="en-US"/>
          </a:p>
          <a:p>
            <a:endParaRPr lang="en-US" dirty="0"/>
          </a:p>
        </p:txBody>
      </p:sp>
    </p:spTree>
    <p:extLst>
      <p:ext uri="{BB962C8B-B14F-4D97-AF65-F5344CB8AC3E}">
        <p14:creationId xmlns:p14="http://schemas.microsoft.com/office/powerpoint/2010/main" val="3579210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428C9-F230-4B87-A3B1-7F82A65B9A47}"/>
              </a:ext>
            </a:extLst>
          </p:cNvPr>
          <p:cNvSpPr>
            <a:spLocks noGrp="1"/>
          </p:cNvSpPr>
          <p:nvPr>
            <p:ph type="title"/>
          </p:nvPr>
        </p:nvSpPr>
        <p:spPr/>
        <p:txBody>
          <a:bodyPr>
            <a:normAutofit fontScale="90000"/>
          </a:bodyPr>
          <a:lstStyle/>
          <a:p>
            <a:br>
              <a:rPr lang="en-US" dirty="0">
                <a:ea typeface="+mj-lt"/>
                <a:cs typeface="+mj-lt"/>
              </a:rPr>
            </a:br>
            <a:r>
              <a:rPr lang="en-US" dirty="0">
                <a:ea typeface="+mj-lt"/>
                <a:cs typeface="+mj-lt"/>
              </a:rPr>
              <a:t>Pre-processing Pipeline</a:t>
            </a:r>
          </a:p>
          <a:p>
            <a:endParaRPr lang="en-US" dirty="0">
              <a:ea typeface="+mj-lt"/>
              <a:cs typeface="+mj-lt"/>
            </a:endParaRPr>
          </a:p>
          <a:p>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EA983BED-FB5D-43B3-BD4D-41A67B002A75}"/>
              </a:ext>
            </a:extLst>
          </p:cNvPr>
          <p:cNvSpPr>
            <a:spLocks noGrp="1"/>
          </p:cNvSpPr>
          <p:nvPr>
            <p:ph idx="1"/>
          </p:nvPr>
        </p:nvSpPr>
        <p:spPr/>
        <p:txBody>
          <a:bodyPr vert="horz" lIns="91440" tIns="45720" rIns="91440" bIns="45720" rtlCol="0" anchor="t">
            <a:normAutofit/>
          </a:bodyPr>
          <a:lstStyle/>
          <a:p>
            <a:pPr marL="0" indent="0">
              <a:buNone/>
            </a:pPr>
            <a:r>
              <a:rPr lang="en-US" dirty="0">
                <a:latin typeface="Bahnschrift SemiBold"/>
              </a:rPr>
              <a:t>Step 2: </a:t>
            </a:r>
          </a:p>
          <a:p>
            <a:pPr marL="0" indent="0">
              <a:buNone/>
            </a:pPr>
            <a:r>
              <a:rPr lang="en-US" dirty="0">
                <a:latin typeface="Bahnschrift SemiBold"/>
              </a:rPr>
              <a:t>We need to Normalize the images and use 20 % of the data for cross validation(Testing)</a:t>
            </a:r>
            <a:endParaRPr lang="en-US" dirty="0"/>
          </a:p>
          <a:p>
            <a:endParaRPr lang="en-US" dirty="0">
              <a:latin typeface="Bahnschrift SemiBold"/>
            </a:endParaRPr>
          </a:p>
        </p:txBody>
      </p:sp>
      <p:pic>
        <p:nvPicPr>
          <p:cNvPr id="4" name="Picture 4" descr="Graphical user interface, text&#10;&#10;Description automatically generated">
            <a:extLst>
              <a:ext uri="{FF2B5EF4-FFF2-40B4-BE49-F238E27FC236}">
                <a16:creationId xmlns:a16="http://schemas.microsoft.com/office/drawing/2014/main" id="{16E80CDB-79B1-432C-A470-360D49748409}"/>
              </a:ext>
            </a:extLst>
          </p:cNvPr>
          <p:cNvPicPr>
            <a:picLocks noChangeAspect="1"/>
          </p:cNvPicPr>
          <p:nvPr/>
        </p:nvPicPr>
        <p:blipFill>
          <a:blip r:embed="rId2"/>
          <a:stretch>
            <a:fillRect/>
          </a:stretch>
        </p:blipFill>
        <p:spPr>
          <a:xfrm>
            <a:off x="1805796" y="3689231"/>
            <a:ext cx="9543689" cy="1564256"/>
          </a:xfrm>
          <a:prstGeom prst="rect">
            <a:avLst/>
          </a:prstGeom>
        </p:spPr>
      </p:pic>
    </p:spTree>
    <p:extLst>
      <p:ext uri="{BB962C8B-B14F-4D97-AF65-F5344CB8AC3E}">
        <p14:creationId xmlns:p14="http://schemas.microsoft.com/office/powerpoint/2010/main" val="253322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428C9-F230-4B87-A3B1-7F82A65B9A47}"/>
              </a:ext>
            </a:extLst>
          </p:cNvPr>
          <p:cNvSpPr>
            <a:spLocks noGrp="1"/>
          </p:cNvSpPr>
          <p:nvPr>
            <p:ph type="title"/>
          </p:nvPr>
        </p:nvSpPr>
        <p:spPr/>
        <p:txBody>
          <a:bodyPr>
            <a:normAutofit fontScale="90000"/>
          </a:bodyPr>
          <a:lstStyle/>
          <a:p>
            <a:br>
              <a:rPr lang="en-US" dirty="0">
                <a:ea typeface="+mj-lt"/>
                <a:cs typeface="+mj-lt"/>
              </a:rPr>
            </a:br>
            <a:r>
              <a:rPr lang="en-US" dirty="0">
                <a:ea typeface="+mj-lt"/>
                <a:cs typeface="+mj-lt"/>
              </a:rPr>
              <a:t>Pre-processing Pipeline</a:t>
            </a:r>
          </a:p>
          <a:p>
            <a:endParaRPr lang="en-US" dirty="0">
              <a:ea typeface="+mj-lt"/>
              <a:cs typeface="+mj-lt"/>
            </a:endParaRPr>
          </a:p>
          <a:p>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EA983BED-FB5D-43B3-BD4D-41A67B002A75}"/>
              </a:ext>
            </a:extLst>
          </p:cNvPr>
          <p:cNvSpPr>
            <a:spLocks noGrp="1"/>
          </p:cNvSpPr>
          <p:nvPr>
            <p:ph idx="1"/>
          </p:nvPr>
        </p:nvSpPr>
        <p:spPr>
          <a:xfrm>
            <a:off x="521267" y="1164267"/>
            <a:ext cx="10543031" cy="4206383"/>
          </a:xfrm>
        </p:spPr>
        <p:txBody>
          <a:bodyPr vert="horz" lIns="91440" tIns="45720" rIns="91440" bIns="45720" rtlCol="0" anchor="t">
            <a:normAutofit/>
          </a:bodyPr>
          <a:lstStyle/>
          <a:p>
            <a:pPr>
              <a:buNone/>
            </a:pPr>
            <a:r>
              <a:rPr lang="en-US" dirty="0">
                <a:latin typeface="Bahnschrift SemiBold"/>
              </a:rPr>
              <a:t>Step3:</a:t>
            </a:r>
            <a:endParaRPr lang="en-US" dirty="0"/>
          </a:p>
          <a:p>
            <a:pPr>
              <a:buNone/>
            </a:pPr>
            <a:r>
              <a:rPr lang="en-US" dirty="0">
                <a:latin typeface="Bahnschrift SemiBold"/>
              </a:rPr>
              <a:t>We will Generate a batch of 40 images for both Training data and </a:t>
            </a:r>
            <a:endParaRPr lang="en-US" dirty="0">
              <a:latin typeface="Univers"/>
            </a:endParaRPr>
          </a:p>
          <a:p>
            <a:pPr>
              <a:buNone/>
            </a:pPr>
            <a:r>
              <a:rPr lang="en-US" dirty="0">
                <a:latin typeface="Bahnschrift SemiBold"/>
              </a:rPr>
              <a:t>Validation data.</a:t>
            </a:r>
            <a:endParaRPr lang="en-US" dirty="0"/>
          </a:p>
          <a:p>
            <a:pPr>
              <a:buNone/>
            </a:pPr>
            <a:endParaRPr lang="en-US" dirty="0">
              <a:latin typeface="Bahnschrift SemiBold"/>
            </a:endParaRPr>
          </a:p>
          <a:p>
            <a:pPr marL="0" indent="0">
              <a:buNone/>
            </a:pPr>
            <a:endParaRPr lang="en-US" dirty="0">
              <a:latin typeface="Bahnschrift SemiBold"/>
            </a:endParaRPr>
          </a:p>
          <a:p>
            <a:endParaRPr lang="en-US" dirty="0">
              <a:latin typeface="Bahnschrift SemiBold"/>
            </a:endParaRPr>
          </a:p>
        </p:txBody>
      </p:sp>
      <p:pic>
        <p:nvPicPr>
          <p:cNvPr id="5" name="Picture 5" descr="Graphical user interface, text, application, email&#10;&#10;Description automatically generated">
            <a:extLst>
              <a:ext uri="{FF2B5EF4-FFF2-40B4-BE49-F238E27FC236}">
                <a16:creationId xmlns:a16="http://schemas.microsoft.com/office/drawing/2014/main" id="{D0E6987D-FD5B-424D-9FC9-77D87CE6A20B}"/>
              </a:ext>
            </a:extLst>
          </p:cNvPr>
          <p:cNvPicPr>
            <a:picLocks noChangeAspect="1"/>
          </p:cNvPicPr>
          <p:nvPr/>
        </p:nvPicPr>
        <p:blipFill>
          <a:blip r:embed="rId2"/>
          <a:stretch>
            <a:fillRect/>
          </a:stretch>
        </p:blipFill>
        <p:spPr>
          <a:xfrm>
            <a:off x="2567798" y="2832309"/>
            <a:ext cx="6840743" cy="2602358"/>
          </a:xfrm>
          <a:prstGeom prst="rect">
            <a:avLst/>
          </a:prstGeom>
        </p:spPr>
      </p:pic>
    </p:spTree>
    <p:extLst>
      <p:ext uri="{BB962C8B-B14F-4D97-AF65-F5344CB8AC3E}">
        <p14:creationId xmlns:p14="http://schemas.microsoft.com/office/powerpoint/2010/main" val="3126287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428C9-F230-4B87-A3B1-7F82A65B9A47}"/>
              </a:ext>
            </a:extLst>
          </p:cNvPr>
          <p:cNvSpPr>
            <a:spLocks noGrp="1"/>
          </p:cNvSpPr>
          <p:nvPr>
            <p:ph type="title"/>
          </p:nvPr>
        </p:nvSpPr>
        <p:spPr/>
        <p:txBody>
          <a:bodyPr>
            <a:normAutofit fontScale="90000"/>
          </a:bodyPr>
          <a:lstStyle/>
          <a:p>
            <a:br>
              <a:rPr lang="en-US" dirty="0">
                <a:ea typeface="+mj-lt"/>
                <a:cs typeface="+mj-lt"/>
              </a:rPr>
            </a:br>
            <a:r>
              <a:rPr lang="en-US" dirty="0">
                <a:ea typeface="+mj-lt"/>
                <a:cs typeface="+mj-lt"/>
              </a:rPr>
              <a:t>Pre-processing Pipeline</a:t>
            </a:r>
          </a:p>
          <a:p>
            <a:endParaRPr lang="en-US" dirty="0">
              <a:ea typeface="+mj-lt"/>
              <a:cs typeface="+mj-lt"/>
            </a:endParaRPr>
          </a:p>
          <a:p>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EA983BED-FB5D-43B3-BD4D-41A67B002A75}"/>
              </a:ext>
            </a:extLst>
          </p:cNvPr>
          <p:cNvSpPr>
            <a:spLocks noGrp="1"/>
          </p:cNvSpPr>
          <p:nvPr>
            <p:ph idx="1"/>
          </p:nvPr>
        </p:nvSpPr>
        <p:spPr>
          <a:xfrm>
            <a:off x="521267" y="1164267"/>
            <a:ext cx="10543031" cy="4206383"/>
          </a:xfrm>
        </p:spPr>
        <p:txBody>
          <a:bodyPr vert="horz" lIns="91440" tIns="45720" rIns="91440" bIns="45720" rtlCol="0" anchor="t">
            <a:normAutofit/>
          </a:bodyPr>
          <a:lstStyle/>
          <a:p>
            <a:pPr>
              <a:buNone/>
            </a:pPr>
            <a:r>
              <a:rPr lang="en-US" dirty="0">
                <a:latin typeface="Bahnschrift SemiBold"/>
              </a:rPr>
              <a:t>Step 4:</a:t>
            </a:r>
            <a:endParaRPr lang="en-US" dirty="0"/>
          </a:p>
          <a:p>
            <a:pPr>
              <a:buNone/>
            </a:pPr>
            <a:r>
              <a:rPr lang="en-US" dirty="0">
                <a:latin typeface="Bahnschrift SemiBold"/>
              </a:rPr>
              <a:t>Assigning Label names to images.</a:t>
            </a:r>
            <a:endParaRPr lang="en-US" dirty="0"/>
          </a:p>
          <a:p>
            <a:pPr>
              <a:buNone/>
            </a:pPr>
            <a:endParaRPr lang="en-US" dirty="0">
              <a:latin typeface="Bahnschrift SemiBold"/>
            </a:endParaRPr>
          </a:p>
          <a:p>
            <a:pPr>
              <a:buNone/>
            </a:pPr>
            <a:endParaRPr lang="en-US" dirty="0">
              <a:latin typeface="Bahnschrift SemiBold"/>
            </a:endParaRPr>
          </a:p>
          <a:p>
            <a:pPr>
              <a:buNone/>
            </a:pPr>
            <a:endParaRPr lang="en-US" dirty="0">
              <a:latin typeface="Bahnschrift SemiBold"/>
            </a:endParaRPr>
          </a:p>
          <a:p>
            <a:pPr marL="0" indent="0">
              <a:buNone/>
            </a:pPr>
            <a:endParaRPr lang="en-US" dirty="0">
              <a:latin typeface="Bahnschrift SemiBold"/>
            </a:endParaRPr>
          </a:p>
          <a:p>
            <a:endParaRPr lang="en-US" dirty="0">
              <a:latin typeface="Bahnschrift SemiBold"/>
            </a:endParaRPr>
          </a:p>
        </p:txBody>
      </p:sp>
      <p:pic>
        <p:nvPicPr>
          <p:cNvPr id="4" name="Picture 5" descr="Graphical user interface, text, application, email&#10;&#10;Description automatically generated">
            <a:extLst>
              <a:ext uri="{FF2B5EF4-FFF2-40B4-BE49-F238E27FC236}">
                <a16:creationId xmlns:a16="http://schemas.microsoft.com/office/drawing/2014/main" id="{AF56021C-850A-4193-9A27-E05406E7E1F5}"/>
              </a:ext>
            </a:extLst>
          </p:cNvPr>
          <p:cNvPicPr>
            <a:picLocks noChangeAspect="1"/>
          </p:cNvPicPr>
          <p:nvPr/>
        </p:nvPicPr>
        <p:blipFill>
          <a:blip r:embed="rId2"/>
          <a:stretch>
            <a:fillRect/>
          </a:stretch>
        </p:blipFill>
        <p:spPr>
          <a:xfrm>
            <a:off x="2855343" y="2857434"/>
            <a:ext cx="6495690" cy="2221433"/>
          </a:xfrm>
          <a:prstGeom prst="rect">
            <a:avLst/>
          </a:prstGeom>
        </p:spPr>
      </p:pic>
    </p:spTree>
    <p:extLst>
      <p:ext uri="{BB962C8B-B14F-4D97-AF65-F5344CB8AC3E}">
        <p14:creationId xmlns:p14="http://schemas.microsoft.com/office/powerpoint/2010/main" val="2102931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3E318-2795-45F7-B77E-1955E4814C71}"/>
              </a:ext>
            </a:extLst>
          </p:cNvPr>
          <p:cNvSpPr>
            <a:spLocks noGrp="1"/>
          </p:cNvSpPr>
          <p:nvPr>
            <p:ph type="title"/>
          </p:nvPr>
        </p:nvSpPr>
        <p:spPr/>
        <p:txBody>
          <a:bodyPr/>
          <a:lstStyle/>
          <a:p>
            <a:r>
              <a:rPr lang="en-US" dirty="0">
                <a:ea typeface="+mj-lt"/>
                <a:cs typeface="+mj-lt"/>
              </a:rPr>
              <a:t>Building Machine Learning Models</a:t>
            </a:r>
          </a:p>
        </p:txBody>
      </p:sp>
      <p:sp>
        <p:nvSpPr>
          <p:cNvPr id="3" name="Content Placeholder 2">
            <a:extLst>
              <a:ext uri="{FF2B5EF4-FFF2-40B4-BE49-F238E27FC236}">
                <a16:creationId xmlns:a16="http://schemas.microsoft.com/office/drawing/2014/main" id="{E717368D-5864-4616-A6E5-155CBABB6425}"/>
              </a:ext>
            </a:extLst>
          </p:cNvPr>
          <p:cNvSpPr>
            <a:spLocks noGrp="1"/>
          </p:cNvSpPr>
          <p:nvPr>
            <p:ph idx="1"/>
          </p:nvPr>
        </p:nvSpPr>
        <p:spPr>
          <a:xfrm>
            <a:off x="420625" y="1825625"/>
            <a:ext cx="10916842" cy="4723967"/>
          </a:xfrm>
        </p:spPr>
        <p:txBody>
          <a:bodyPr vert="horz" lIns="91440" tIns="45720" rIns="91440" bIns="45720" rtlCol="0" anchor="t">
            <a:normAutofit/>
          </a:bodyPr>
          <a:lstStyle/>
          <a:p>
            <a:r>
              <a:rPr lang="en-US" b="1" dirty="0">
                <a:latin typeface="Bahnschrift SemiBold"/>
              </a:rPr>
              <a:t>Creating a Base-model Importing a model with pre trained weights. Downloading the model. </a:t>
            </a:r>
            <a:endParaRPr lang="en-US" dirty="0"/>
          </a:p>
          <a:p>
            <a:r>
              <a:rPr lang="en-US" dirty="0">
                <a:latin typeface="Bahnschrift SemiBold"/>
              </a:rPr>
              <a:t>Image-Net is basically a project aimed at labelling and categorizing images into almost 22,000 categories based on a defined set of words and phrases. We do not include top as we will create our custom input. </a:t>
            </a:r>
            <a:endParaRPr lang="en-US" dirty="0"/>
          </a:p>
          <a:p>
            <a:endParaRPr lang="en-US" b="1" dirty="0">
              <a:latin typeface="Bahnschrift SemiBold"/>
            </a:endParaRPr>
          </a:p>
          <a:p>
            <a:endParaRPr lang="en-US" dirty="0"/>
          </a:p>
        </p:txBody>
      </p:sp>
      <p:pic>
        <p:nvPicPr>
          <p:cNvPr id="4" name="Picture 4" descr="Graphical user interface, text&#10;&#10;Description automatically generated">
            <a:extLst>
              <a:ext uri="{FF2B5EF4-FFF2-40B4-BE49-F238E27FC236}">
                <a16:creationId xmlns:a16="http://schemas.microsoft.com/office/drawing/2014/main" id="{DCF5AB52-2716-43F6-A76F-28F8E5D0762B}"/>
              </a:ext>
            </a:extLst>
          </p:cNvPr>
          <p:cNvPicPr>
            <a:picLocks noChangeAspect="1"/>
          </p:cNvPicPr>
          <p:nvPr/>
        </p:nvPicPr>
        <p:blipFill>
          <a:blip r:embed="rId2"/>
          <a:stretch>
            <a:fillRect/>
          </a:stretch>
        </p:blipFill>
        <p:spPr>
          <a:xfrm>
            <a:off x="626853" y="4255074"/>
            <a:ext cx="10521350" cy="1712156"/>
          </a:xfrm>
          <a:prstGeom prst="rect">
            <a:avLst/>
          </a:prstGeom>
        </p:spPr>
      </p:pic>
      <p:sp>
        <p:nvSpPr>
          <p:cNvPr id="5" name="TextBox 4">
            <a:extLst>
              <a:ext uri="{FF2B5EF4-FFF2-40B4-BE49-F238E27FC236}">
                <a16:creationId xmlns:a16="http://schemas.microsoft.com/office/drawing/2014/main" id="{46FDBA0F-78B9-49D6-B0C3-BD69796390BA}"/>
              </a:ext>
            </a:extLst>
          </p:cNvPr>
          <p:cNvSpPr txBox="1"/>
          <p:nvPr/>
        </p:nvSpPr>
        <p:spPr>
          <a:xfrm>
            <a:off x="7226060" y="236651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3882020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79C0D-8FDB-4368-9DC5-3CE9E48CDCB4}"/>
              </a:ext>
            </a:extLst>
          </p:cNvPr>
          <p:cNvSpPr>
            <a:spLocks noGrp="1"/>
          </p:cNvSpPr>
          <p:nvPr>
            <p:ph type="title"/>
          </p:nvPr>
        </p:nvSpPr>
        <p:spPr/>
        <p:txBody>
          <a:bodyPr/>
          <a:lstStyle/>
          <a:p>
            <a:r>
              <a:rPr lang="en-US" dirty="0">
                <a:ea typeface="+mj-lt"/>
                <a:cs typeface="+mj-lt"/>
              </a:rPr>
              <a:t>Agenda / Topics</a:t>
            </a:r>
          </a:p>
          <a:p>
            <a:endParaRPr lang="en-US" dirty="0"/>
          </a:p>
        </p:txBody>
      </p:sp>
      <p:sp>
        <p:nvSpPr>
          <p:cNvPr id="3" name="Content Placeholder 2">
            <a:extLst>
              <a:ext uri="{FF2B5EF4-FFF2-40B4-BE49-F238E27FC236}">
                <a16:creationId xmlns:a16="http://schemas.microsoft.com/office/drawing/2014/main" id="{348228CC-CB7C-49B7-A30F-A860C3432241}"/>
              </a:ext>
            </a:extLst>
          </p:cNvPr>
          <p:cNvSpPr>
            <a:spLocks noGrp="1"/>
          </p:cNvSpPr>
          <p:nvPr>
            <p:ph idx="1"/>
          </p:nvPr>
        </p:nvSpPr>
        <p:spPr/>
        <p:txBody>
          <a:bodyPr vert="horz" lIns="91440" tIns="45720" rIns="91440" bIns="45720" rtlCol="0" anchor="t">
            <a:normAutofit/>
          </a:bodyPr>
          <a:lstStyle/>
          <a:p>
            <a:pPr>
              <a:lnSpc>
                <a:spcPct val="90000"/>
              </a:lnSpc>
              <a:spcBef>
                <a:spcPct val="0"/>
              </a:spcBef>
            </a:pPr>
            <a:r>
              <a:rPr lang="en-US" dirty="0">
                <a:ea typeface="+mn-lt"/>
                <a:cs typeface="+mn-lt"/>
              </a:rPr>
              <a:t>Problem Definition</a:t>
            </a:r>
          </a:p>
          <a:p>
            <a:pPr>
              <a:lnSpc>
                <a:spcPct val="90000"/>
              </a:lnSpc>
              <a:spcBef>
                <a:spcPct val="0"/>
              </a:spcBef>
            </a:pPr>
            <a:r>
              <a:rPr lang="en-US" dirty="0">
                <a:ea typeface="+mn-lt"/>
                <a:cs typeface="+mn-lt"/>
              </a:rPr>
              <a:t>Data Analysis</a:t>
            </a:r>
          </a:p>
          <a:p>
            <a:pPr>
              <a:lnSpc>
                <a:spcPct val="90000"/>
              </a:lnSpc>
              <a:spcBef>
                <a:spcPct val="0"/>
              </a:spcBef>
            </a:pPr>
            <a:r>
              <a:rPr lang="en-US" dirty="0">
                <a:ea typeface="+mn-lt"/>
                <a:cs typeface="+mn-lt"/>
              </a:rPr>
              <a:t>EDA (Exploratory Data Analysis)</a:t>
            </a:r>
          </a:p>
          <a:p>
            <a:pPr>
              <a:lnSpc>
                <a:spcPct val="90000"/>
              </a:lnSpc>
              <a:spcBef>
                <a:spcPct val="0"/>
              </a:spcBef>
            </a:pPr>
            <a:r>
              <a:rPr lang="en-US" dirty="0">
                <a:ea typeface="+mn-lt"/>
                <a:cs typeface="+mn-lt"/>
              </a:rPr>
              <a:t>Pre-processing Pipeline</a:t>
            </a:r>
          </a:p>
          <a:p>
            <a:pPr>
              <a:lnSpc>
                <a:spcPct val="90000"/>
              </a:lnSpc>
              <a:spcBef>
                <a:spcPct val="0"/>
              </a:spcBef>
            </a:pPr>
            <a:r>
              <a:rPr lang="en-US" dirty="0">
                <a:ea typeface="+mn-lt"/>
                <a:cs typeface="+mn-lt"/>
              </a:rPr>
              <a:t>Building Machine Learning Models</a:t>
            </a:r>
          </a:p>
          <a:p>
            <a:pPr>
              <a:lnSpc>
                <a:spcPct val="90000"/>
              </a:lnSpc>
              <a:spcBef>
                <a:spcPct val="0"/>
              </a:spcBef>
            </a:pPr>
            <a:r>
              <a:rPr lang="en-US" dirty="0">
                <a:ea typeface="+mn-lt"/>
                <a:cs typeface="+mn-lt"/>
              </a:rPr>
              <a:t>Concluding Remarks</a:t>
            </a:r>
          </a:p>
          <a:p>
            <a:endParaRPr lang="en-US" dirty="0"/>
          </a:p>
        </p:txBody>
      </p:sp>
    </p:spTree>
    <p:extLst>
      <p:ext uri="{BB962C8B-B14F-4D97-AF65-F5344CB8AC3E}">
        <p14:creationId xmlns:p14="http://schemas.microsoft.com/office/powerpoint/2010/main" val="3590788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3E318-2795-45F7-B77E-1955E4814C71}"/>
              </a:ext>
            </a:extLst>
          </p:cNvPr>
          <p:cNvSpPr>
            <a:spLocks noGrp="1"/>
          </p:cNvSpPr>
          <p:nvPr>
            <p:ph type="title"/>
          </p:nvPr>
        </p:nvSpPr>
        <p:spPr/>
        <p:txBody>
          <a:bodyPr/>
          <a:lstStyle/>
          <a:p>
            <a:r>
              <a:rPr lang="en-US" dirty="0">
                <a:ea typeface="+mj-lt"/>
                <a:cs typeface="+mj-lt"/>
              </a:rPr>
              <a:t>Building Machine Learning Models</a:t>
            </a:r>
          </a:p>
        </p:txBody>
      </p:sp>
      <p:sp>
        <p:nvSpPr>
          <p:cNvPr id="3" name="Content Placeholder 2">
            <a:extLst>
              <a:ext uri="{FF2B5EF4-FFF2-40B4-BE49-F238E27FC236}">
                <a16:creationId xmlns:a16="http://schemas.microsoft.com/office/drawing/2014/main" id="{E717368D-5864-4616-A6E5-155CBABB6425}"/>
              </a:ext>
            </a:extLst>
          </p:cNvPr>
          <p:cNvSpPr>
            <a:spLocks noGrp="1"/>
          </p:cNvSpPr>
          <p:nvPr>
            <p:ph idx="1"/>
          </p:nvPr>
        </p:nvSpPr>
        <p:spPr>
          <a:xfrm>
            <a:off x="420625" y="1825625"/>
            <a:ext cx="10916842" cy="4723967"/>
          </a:xfrm>
        </p:spPr>
        <p:txBody>
          <a:bodyPr vert="horz" lIns="91440" tIns="45720" rIns="91440" bIns="45720" rtlCol="0" anchor="t">
            <a:normAutofit/>
          </a:bodyPr>
          <a:lstStyle/>
          <a:p>
            <a:r>
              <a:rPr lang="en-US" dirty="0">
                <a:latin typeface="Bahnschrift SemiBold"/>
              </a:rPr>
              <a:t>Checking Base-model summary. A total of 22 million parameters.</a:t>
            </a:r>
            <a:endParaRPr lang="en-US" dirty="0"/>
          </a:p>
          <a:p>
            <a:endParaRPr lang="en-US" b="1" dirty="0">
              <a:latin typeface="Bahnschrift SemiBold"/>
            </a:endParaRPr>
          </a:p>
          <a:p>
            <a:endParaRPr lang="en-US" b="1" dirty="0">
              <a:latin typeface="Bahnschrift SemiBold"/>
            </a:endParaRPr>
          </a:p>
          <a:p>
            <a:endParaRPr lang="en-US" dirty="0"/>
          </a:p>
        </p:txBody>
      </p:sp>
      <p:sp>
        <p:nvSpPr>
          <p:cNvPr id="5" name="TextBox 4">
            <a:extLst>
              <a:ext uri="{FF2B5EF4-FFF2-40B4-BE49-F238E27FC236}">
                <a16:creationId xmlns:a16="http://schemas.microsoft.com/office/drawing/2014/main" id="{46FDBA0F-78B9-49D6-B0C3-BD69796390BA}"/>
              </a:ext>
            </a:extLst>
          </p:cNvPr>
          <p:cNvSpPr txBox="1"/>
          <p:nvPr/>
        </p:nvSpPr>
        <p:spPr>
          <a:xfrm>
            <a:off x="7226060" y="236651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pic>
        <p:nvPicPr>
          <p:cNvPr id="6" name="Picture 6" descr="Table&#10;&#10;Description automatically generated">
            <a:extLst>
              <a:ext uri="{FF2B5EF4-FFF2-40B4-BE49-F238E27FC236}">
                <a16:creationId xmlns:a16="http://schemas.microsoft.com/office/drawing/2014/main" id="{2A78AB6C-5B7E-4112-B681-66A0B2D2E623}"/>
              </a:ext>
            </a:extLst>
          </p:cNvPr>
          <p:cNvPicPr>
            <a:picLocks noChangeAspect="1"/>
          </p:cNvPicPr>
          <p:nvPr/>
        </p:nvPicPr>
        <p:blipFill>
          <a:blip r:embed="rId2"/>
          <a:stretch>
            <a:fillRect/>
          </a:stretch>
        </p:blipFill>
        <p:spPr>
          <a:xfrm>
            <a:off x="1633268" y="2608270"/>
            <a:ext cx="8551652" cy="3625536"/>
          </a:xfrm>
          <a:prstGeom prst="rect">
            <a:avLst/>
          </a:prstGeom>
        </p:spPr>
      </p:pic>
    </p:spTree>
    <p:extLst>
      <p:ext uri="{BB962C8B-B14F-4D97-AF65-F5344CB8AC3E}">
        <p14:creationId xmlns:p14="http://schemas.microsoft.com/office/powerpoint/2010/main" val="3863501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3E318-2795-45F7-B77E-1955E4814C71}"/>
              </a:ext>
            </a:extLst>
          </p:cNvPr>
          <p:cNvSpPr>
            <a:spLocks noGrp="1"/>
          </p:cNvSpPr>
          <p:nvPr>
            <p:ph type="title"/>
          </p:nvPr>
        </p:nvSpPr>
        <p:spPr/>
        <p:txBody>
          <a:bodyPr/>
          <a:lstStyle/>
          <a:p>
            <a:r>
              <a:rPr lang="en-US" dirty="0">
                <a:ea typeface="+mj-lt"/>
                <a:cs typeface="+mj-lt"/>
              </a:rPr>
              <a:t>Building Machine Learning Models</a:t>
            </a:r>
          </a:p>
        </p:txBody>
      </p:sp>
      <p:sp>
        <p:nvSpPr>
          <p:cNvPr id="3" name="Content Placeholder 2">
            <a:extLst>
              <a:ext uri="{FF2B5EF4-FFF2-40B4-BE49-F238E27FC236}">
                <a16:creationId xmlns:a16="http://schemas.microsoft.com/office/drawing/2014/main" id="{E717368D-5864-4616-A6E5-155CBABB6425}"/>
              </a:ext>
            </a:extLst>
          </p:cNvPr>
          <p:cNvSpPr>
            <a:spLocks noGrp="1"/>
          </p:cNvSpPr>
          <p:nvPr>
            <p:ph idx="1"/>
          </p:nvPr>
        </p:nvSpPr>
        <p:spPr>
          <a:xfrm>
            <a:off x="420625" y="1825625"/>
            <a:ext cx="10916842" cy="4723967"/>
          </a:xfrm>
        </p:spPr>
        <p:txBody>
          <a:bodyPr vert="horz" lIns="91440" tIns="45720" rIns="91440" bIns="45720" rtlCol="0" anchor="t">
            <a:normAutofit/>
          </a:bodyPr>
          <a:lstStyle/>
          <a:p>
            <a:r>
              <a:rPr lang="en-US" dirty="0">
                <a:latin typeface="Bahnschrift SemiBold"/>
              </a:rPr>
              <a:t>Freezing layers as the weights should not be modified after a certain threshold.</a:t>
            </a:r>
            <a:endParaRPr lang="en-US" dirty="0">
              <a:latin typeface="Univers"/>
            </a:endParaRPr>
          </a:p>
          <a:p>
            <a:endParaRPr lang="en-US" dirty="0">
              <a:latin typeface="Bahnschrift SemiBold"/>
            </a:endParaRPr>
          </a:p>
          <a:p>
            <a:endParaRPr lang="en-US" dirty="0">
              <a:latin typeface="Bahnschrift SemiBold"/>
            </a:endParaRPr>
          </a:p>
          <a:p>
            <a:endParaRPr lang="en-US" b="1" dirty="0">
              <a:latin typeface="Bahnschrift SemiBold"/>
            </a:endParaRPr>
          </a:p>
          <a:p>
            <a:endParaRPr lang="en-US" b="1" dirty="0">
              <a:latin typeface="Bahnschrift SemiBold"/>
            </a:endParaRPr>
          </a:p>
          <a:p>
            <a:endParaRPr lang="en-US" dirty="0"/>
          </a:p>
        </p:txBody>
      </p:sp>
      <p:sp>
        <p:nvSpPr>
          <p:cNvPr id="5" name="TextBox 4">
            <a:extLst>
              <a:ext uri="{FF2B5EF4-FFF2-40B4-BE49-F238E27FC236}">
                <a16:creationId xmlns:a16="http://schemas.microsoft.com/office/drawing/2014/main" id="{46FDBA0F-78B9-49D6-B0C3-BD69796390BA}"/>
              </a:ext>
            </a:extLst>
          </p:cNvPr>
          <p:cNvSpPr txBox="1"/>
          <p:nvPr/>
        </p:nvSpPr>
        <p:spPr>
          <a:xfrm>
            <a:off x="7226060" y="236651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pic>
        <p:nvPicPr>
          <p:cNvPr id="4" name="Picture 6" descr="Text&#10;&#10;Description automatically generated">
            <a:extLst>
              <a:ext uri="{FF2B5EF4-FFF2-40B4-BE49-F238E27FC236}">
                <a16:creationId xmlns:a16="http://schemas.microsoft.com/office/drawing/2014/main" id="{CCA1EAB5-C453-4CB9-83FB-809013CFB35E}"/>
              </a:ext>
            </a:extLst>
          </p:cNvPr>
          <p:cNvPicPr>
            <a:picLocks noChangeAspect="1"/>
          </p:cNvPicPr>
          <p:nvPr/>
        </p:nvPicPr>
        <p:blipFill>
          <a:blip r:embed="rId2"/>
          <a:stretch>
            <a:fillRect/>
          </a:stretch>
        </p:blipFill>
        <p:spPr>
          <a:xfrm>
            <a:off x="1906438" y="3188241"/>
            <a:ext cx="8594784" cy="2408083"/>
          </a:xfrm>
          <a:prstGeom prst="rect">
            <a:avLst/>
          </a:prstGeom>
        </p:spPr>
      </p:pic>
    </p:spTree>
    <p:extLst>
      <p:ext uri="{BB962C8B-B14F-4D97-AF65-F5344CB8AC3E}">
        <p14:creationId xmlns:p14="http://schemas.microsoft.com/office/powerpoint/2010/main" val="1722188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3E318-2795-45F7-B77E-1955E4814C71}"/>
              </a:ext>
            </a:extLst>
          </p:cNvPr>
          <p:cNvSpPr>
            <a:spLocks noGrp="1"/>
          </p:cNvSpPr>
          <p:nvPr>
            <p:ph type="title"/>
          </p:nvPr>
        </p:nvSpPr>
        <p:spPr/>
        <p:txBody>
          <a:bodyPr/>
          <a:lstStyle/>
          <a:p>
            <a:r>
              <a:rPr lang="en-US" dirty="0">
                <a:ea typeface="+mj-lt"/>
                <a:cs typeface="+mj-lt"/>
              </a:rPr>
              <a:t>Building Machine Learning Models</a:t>
            </a:r>
          </a:p>
        </p:txBody>
      </p:sp>
      <p:sp>
        <p:nvSpPr>
          <p:cNvPr id="3" name="Content Placeholder 2">
            <a:extLst>
              <a:ext uri="{FF2B5EF4-FFF2-40B4-BE49-F238E27FC236}">
                <a16:creationId xmlns:a16="http://schemas.microsoft.com/office/drawing/2014/main" id="{E717368D-5864-4616-A6E5-155CBABB6425}"/>
              </a:ext>
            </a:extLst>
          </p:cNvPr>
          <p:cNvSpPr>
            <a:spLocks noGrp="1"/>
          </p:cNvSpPr>
          <p:nvPr>
            <p:ph idx="1"/>
          </p:nvPr>
        </p:nvSpPr>
        <p:spPr>
          <a:xfrm>
            <a:off x="420625" y="1825625"/>
            <a:ext cx="10916842" cy="4723967"/>
          </a:xfrm>
        </p:spPr>
        <p:txBody>
          <a:bodyPr vert="horz" lIns="91440" tIns="45720" rIns="91440" bIns="45720" rtlCol="0" anchor="t">
            <a:normAutofit/>
          </a:bodyPr>
          <a:lstStyle/>
          <a:p>
            <a:r>
              <a:rPr lang="en-US" dirty="0">
                <a:latin typeface="Bahnschrift SemiBold"/>
              </a:rPr>
              <a:t>Building and Training a deep learning Model.</a:t>
            </a:r>
            <a:endParaRPr lang="en-US" dirty="0">
              <a:latin typeface="Univers"/>
            </a:endParaRPr>
          </a:p>
          <a:p>
            <a:r>
              <a:rPr lang="en-US" dirty="0">
                <a:latin typeface="Bahnschrift SemiBold"/>
              </a:rPr>
              <a:t>Now be create a Head model for our Base modelling</a:t>
            </a:r>
            <a:endParaRPr lang="en-US" dirty="0"/>
          </a:p>
          <a:p>
            <a:endParaRPr lang="en-US" dirty="0">
              <a:latin typeface="Bahnschrift SemiBold"/>
            </a:endParaRPr>
          </a:p>
        </p:txBody>
      </p:sp>
      <p:sp>
        <p:nvSpPr>
          <p:cNvPr id="5" name="TextBox 4">
            <a:extLst>
              <a:ext uri="{FF2B5EF4-FFF2-40B4-BE49-F238E27FC236}">
                <a16:creationId xmlns:a16="http://schemas.microsoft.com/office/drawing/2014/main" id="{46FDBA0F-78B9-49D6-B0C3-BD69796390BA}"/>
              </a:ext>
            </a:extLst>
          </p:cNvPr>
          <p:cNvSpPr txBox="1"/>
          <p:nvPr/>
        </p:nvSpPr>
        <p:spPr>
          <a:xfrm>
            <a:off x="7226060" y="236651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pic>
        <p:nvPicPr>
          <p:cNvPr id="6" name="Picture 6" descr="Text&#10;&#10;Description automatically generated">
            <a:extLst>
              <a:ext uri="{FF2B5EF4-FFF2-40B4-BE49-F238E27FC236}">
                <a16:creationId xmlns:a16="http://schemas.microsoft.com/office/drawing/2014/main" id="{884DF444-5916-409E-A101-13A33D0F7DE9}"/>
              </a:ext>
            </a:extLst>
          </p:cNvPr>
          <p:cNvPicPr>
            <a:picLocks noChangeAspect="1"/>
          </p:cNvPicPr>
          <p:nvPr/>
        </p:nvPicPr>
        <p:blipFill>
          <a:blip r:embed="rId2"/>
          <a:stretch>
            <a:fillRect/>
          </a:stretch>
        </p:blipFill>
        <p:spPr>
          <a:xfrm>
            <a:off x="2869721" y="2898757"/>
            <a:ext cx="5934973" cy="3360863"/>
          </a:xfrm>
          <a:prstGeom prst="rect">
            <a:avLst/>
          </a:prstGeom>
        </p:spPr>
      </p:pic>
    </p:spTree>
    <p:extLst>
      <p:ext uri="{BB962C8B-B14F-4D97-AF65-F5344CB8AC3E}">
        <p14:creationId xmlns:p14="http://schemas.microsoft.com/office/powerpoint/2010/main" val="2031001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3E318-2795-45F7-B77E-1955E4814C71}"/>
              </a:ext>
            </a:extLst>
          </p:cNvPr>
          <p:cNvSpPr>
            <a:spLocks noGrp="1"/>
          </p:cNvSpPr>
          <p:nvPr>
            <p:ph type="title"/>
          </p:nvPr>
        </p:nvSpPr>
        <p:spPr/>
        <p:txBody>
          <a:bodyPr/>
          <a:lstStyle/>
          <a:p>
            <a:r>
              <a:rPr lang="en-US" dirty="0">
                <a:ea typeface="+mj-lt"/>
                <a:cs typeface="+mj-lt"/>
              </a:rPr>
              <a:t>Building Machine Learning Models</a:t>
            </a:r>
          </a:p>
        </p:txBody>
      </p:sp>
      <p:sp>
        <p:nvSpPr>
          <p:cNvPr id="3" name="Content Placeholder 2">
            <a:extLst>
              <a:ext uri="{FF2B5EF4-FFF2-40B4-BE49-F238E27FC236}">
                <a16:creationId xmlns:a16="http://schemas.microsoft.com/office/drawing/2014/main" id="{E717368D-5864-4616-A6E5-155CBABB6425}"/>
              </a:ext>
            </a:extLst>
          </p:cNvPr>
          <p:cNvSpPr>
            <a:spLocks noGrp="1"/>
          </p:cNvSpPr>
          <p:nvPr>
            <p:ph idx="1"/>
          </p:nvPr>
        </p:nvSpPr>
        <p:spPr>
          <a:xfrm>
            <a:off x="420625" y="1825625"/>
            <a:ext cx="11060615" cy="4767099"/>
          </a:xfrm>
        </p:spPr>
        <p:txBody>
          <a:bodyPr vert="horz" lIns="91440" tIns="45720" rIns="91440" bIns="45720" rtlCol="0" anchor="t">
            <a:normAutofit fontScale="92500" lnSpcReduction="20000"/>
          </a:bodyPr>
          <a:lstStyle/>
          <a:p>
            <a:r>
              <a:rPr lang="en-US" dirty="0">
                <a:latin typeface="Bahnschrift SemiBold"/>
              </a:rPr>
              <a:t>Adding an Average Pooling layer with size (4 * 4)</a:t>
            </a:r>
          </a:p>
          <a:p>
            <a:r>
              <a:rPr lang="en-US" dirty="0">
                <a:latin typeface="Bahnschrift SemiBold"/>
              </a:rPr>
              <a:t>Average Pooling is a pooling operation that calculates the average value for patches of a feature map, and uses it to create a down sampled (pooled) feature map. It is usually used after a convolutional layer.  </a:t>
            </a:r>
            <a:endParaRPr lang="en-US" dirty="0"/>
          </a:p>
          <a:p>
            <a:r>
              <a:rPr lang="en-US" dirty="0">
                <a:latin typeface="Bahnschrift SemiBold"/>
              </a:rPr>
              <a:t>Flattening is converting the data into a 1-dimensional array for inputting it to the next layer. We flatten the output of the convolutional layers to create a single long feature vector. </a:t>
            </a:r>
            <a:endParaRPr lang="en-US" dirty="0"/>
          </a:p>
          <a:p>
            <a:r>
              <a:rPr lang="en-US" dirty="0">
                <a:latin typeface="Bahnschrift SemiBold"/>
              </a:rPr>
              <a:t>Dense layer is the regular deeply connected neural network layer. Using Relu activation function</a:t>
            </a:r>
            <a:endParaRPr lang="en-US" dirty="0"/>
          </a:p>
          <a:p>
            <a:r>
              <a:rPr lang="en-US" dirty="0">
                <a:latin typeface="Bahnschrift SemiBold"/>
              </a:rPr>
              <a:t>Adding a Dropout layer to drop some neurons both hidden and visible in a neural network.</a:t>
            </a:r>
            <a:endParaRPr lang="en-US" dirty="0"/>
          </a:p>
          <a:p>
            <a:r>
              <a:rPr lang="en-US" dirty="0">
                <a:latin typeface="Bahnschrift SemiBold"/>
              </a:rPr>
              <a:t>Adding another Dense layer</a:t>
            </a:r>
            <a:endParaRPr lang="en-US" dirty="0"/>
          </a:p>
          <a:p>
            <a:r>
              <a:rPr lang="en-US" dirty="0">
                <a:latin typeface="Bahnschrift SemiBold"/>
              </a:rPr>
              <a:t>Dense layer is the regular deeply connected neural network layer. Using SoftMax activation function as we need to classify three categories.</a:t>
            </a:r>
            <a:endParaRPr lang="en-US" dirty="0"/>
          </a:p>
          <a:p>
            <a:endParaRPr lang="en-US" dirty="0">
              <a:latin typeface="Bahnschrift SemiBold"/>
            </a:endParaRPr>
          </a:p>
        </p:txBody>
      </p:sp>
      <p:sp>
        <p:nvSpPr>
          <p:cNvPr id="5" name="TextBox 4">
            <a:extLst>
              <a:ext uri="{FF2B5EF4-FFF2-40B4-BE49-F238E27FC236}">
                <a16:creationId xmlns:a16="http://schemas.microsoft.com/office/drawing/2014/main" id="{46FDBA0F-78B9-49D6-B0C3-BD69796390BA}"/>
              </a:ext>
            </a:extLst>
          </p:cNvPr>
          <p:cNvSpPr txBox="1"/>
          <p:nvPr/>
        </p:nvSpPr>
        <p:spPr>
          <a:xfrm>
            <a:off x="7226060" y="236651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824041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3E318-2795-45F7-B77E-1955E4814C71}"/>
              </a:ext>
            </a:extLst>
          </p:cNvPr>
          <p:cNvSpPr>
            <a:spLocks noGrp="1"/>
          </p:cNvSpPr>
          <p:nvPr>
            <p:ph type="title"/>
          </p:nvPr>
        </p:nvSpPr>
        <p:spPr/>
        <p:txBody>
          <a:bodyPr/>
          <a:lstStyle/>
          <a:p>
            <a:r>
              <a:rPr lang="en-US" dirty="0">
                <a:ea typeface="+mj-lt"/>
                <a:cs typeface="+mj-lt"/>
              </a:rPr>
              <a:t>Building Machine Learning Models</a:t>
            </a:r>
          </a:p>
        </p:txBody>
      </p:sp>
      <p:sp>
        <p:nvSpPr>
          <p:cNvPr id="3" name="Content Placeholder 2">
            <a:extLst>
              <a:ext uri="{FF2B5EF4-FFF2-40B4-BE49-F238E27FC236}">
                <a16:creationId xmlns:a16="http://schemas.microsoft.com/office/drawing/2014/main" id="{E717368D-5864-4616-A6E5-155CBABB6425}"/>
              </a:ext>
            </a:extLst>
          </p:cNvPr>
          <p:cNvSpPr>
            <a:spLocks noGrp="1"/>
          </p:cNvSpPr>
          <p:nvPr>
            <p:ph idx="1"/>
          </p:nvPr>
        </p:nvSpPr>
        <p:spPr>
          <a:xfrm>
            <a:off x="420625" y="1825625"/>
            <a:ext cx="11060615" cy="4767099"/>
          </a:xfrm>
        </p:spPr>
        <p:txBody>
          <a:bodyPr vert="horz" lIns="91440" tIns="45720" rIns="91440" bIns="45720" rtlCol="0" anchor="t">
            <a:normAutofit/>
          </a:bodyPr>
          <a:lstStyle/>
          <a:p>
            <a:r>
              <a:rPr lang="en-US" dirty="0">
                <a:latin typeface="Bahnschrift SemiBold"/>
              </a:rPr>
              <a:t>Connecting the Head model with the Base Model and compiling it.</a:t>
            </a:r>
          </a:p>
          <a:p>
            <a:r>
              <a:rPr lang="en-US" dirty="0">
                <a:latin typeface="Bahnschrift SemiBold"/>
              </a:rPr>
              <a:t>Taking evaluation metrics as Accuracy</a:t>
            </a:r>
          </a:p>
          <a:p>
            <a:r>
              <a:rPr lang="en-US" dirty="0">
                <a:latin typeface="Bahnschrift SemiBold"/>
              </a:rPr>
              <a:t>Taking loss function as categorical cross entropy mostly used for multi class classification problems.</a:t>
            </a:r>
            <a:endParaRPr lang="en-US" dirty="0"/>
          </a:p>
          <a:p>
            <a:endParaRPr lang="en-US" dirty="0">
              <a:latin typeface="Bahnschrift SemiBold"/>
            </a:endParaRPr>
          </a:p>
          <a:p>
            <a:endParaRPr lang="en-US" dirty="0">
              <a:latin typeface="Bahnschrift SemiBold"/>
            </a:endParaRPr>
          </a:p>
          <a:p>
            <a:endParaRPr lang="en-US" dirty="0">
              <a:latin typeface="Bahnschrift SemiBold"/>
            </a:endParaRPr>
          </a:p>
          <a:p>
            <a:endParaRPr lang="en-US" dirty="0">
              <a:latin typeface="Bahnschrift SemiBold"/>
            </a:endParaRPr>
          </a:p>
          <a:p>
            <a:endParaRPr lang="en-US" dirty="0">
              <a:latin typeface="Bahnschrift SemiBold"/>
            </a:endParaRPr>
          </a:p>
        </p:txBody>
      </p:sp>
      <p:sp>
        <p:nvSpPr>
          <p:cNvPr id="5" name="TextBox 4">
            <a:extLst>
              <a:ext uri="{FF2B5EF4-FFF2-40B4-BE49-F238E27FC236}">
                <a16:creationId xmlns:a16="http://schemas.microsoft.com/office/drawing/2014/main" id="{46FDBA0F-78B9-49D6-B0C3-BD69796390BA}"/>
              </a:ext>
            </a:extLst>
          </p:cNvPr>
          <p:cNvSpPr txBox="1"/>
          <p:nvPr/>
        </p:nvSpPr>
        <p:spPr>
          <a:xfrm>
            <a:off x="7226060" y="236651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pic>
        <p:nvPicPr>
          <p:cNvPr id="4" name="Picture 5" descr="Graphical user interface, application&#10;&#10;Description automatically generated">
            <a:extLst>
              <a:ext uri="{FF2B5EF4-FFF2-40B4-BE49-F238E27FC236}">
                <a16:creationId xmlns:a16="http://schemas.microsoft.com/office/drawing/2014/main" id="{9CC6EFF1-8001-469A-ADF3-190004574735}"/>
              </a:ext>
            </a:extLst>
          </p:cNvPr>
          <p:cNvPicPr>
            <a:picLocks noChangeAspect="1"/>
          </p:cNvPicPr>
          <p:nvPr/>
        </p:nvPicPr>
        <p:blipFill>
          <a:blip r:embed="rId2"/>
          <a:stretch>
            <a:fillRect/>
          </a:stretch>
        </p:blipFill>
        <p:spPr>
          <a:xfrm>
            <a:off x="842514" y="4408787"/>
            <a:ext cx="10391954" cy="1807293"/>
          </a:xfrm>
          <a:prstGeom prst="rect">
            <a:avLst/>
          </a:prstGeom>
        </p:spPr>
      </p:pic>
    </p:spTree>
    <p:extLst>
      <p:ext uri="{BB962C8B-B14F-4D97-AF65-F5344CB8AC3E}">
        <p14:creationId xmlns:p14="http://schemas.microsoft.com/office/powerpoint/2010/main" val="2715674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3E318-2795-45F7-B77E-1955E4814C71}"/>
              </a:ext>
            </a:extLst>
          </p:cNvPr>
          <p:cNvSpPr>
            <a:spLocks noGrp="1"/>
          </p:cNvSpPr>
          <p:nvPr>
            <p:ph type="title"/>
          </p:nvPr>
        </p:nvSpPr>
        <p:spPr/>
        <p:txBody>
          <a:bodyPr/>
          <a:lstStyle/>
          <a:p>
            <a:r>
              <a:rPr lang="en-US" dirty="0">
                <a:ea typeface="+mj-lt"/>
                <a:cs typeface="+mj-lt"/>
              </a:rPr>
              <a:t>Building Machine Learning Models</a:t>
            </a:r>
          </a:p>
        </p:txBody>
      </p:sp>
      <p:sp>
        <p:nvSpPr>
          <p:cNvPr id="3" name="Content Placeholder 2">
            <a:extLst>
              <a:ext uri="{FF2B5EF4-FFF2-40B4-BE49-F238E27FC236}">
                <a16:creationId xmlns:a16="http://schemas.microsoft.com/office/drawing/2014/main" id="{E717368D-5864-4616-A6E5-155CBABB6425}"/>
              </a:ext>
            </a:extLst>
          </p:cNvPr>
          <p:cNvSpPr>
            <a:spLocks noGrp="1"/>
          </p:cNvSpPr>
          <p:nvPr>
            <p:ph idx="1"/>
          </p:nvPr>
        </p:nvSpPr>
        <p:spPr>
          <a:xfrm>
            <a:off x="420625" y="1825625"/>
            <a:ext cx="11060615" cy="4767099"/>
          </a:xfrm>
        </p:spPr>
        <p:txBody>
          <a:bodyPr vert="horz" lIns="91440" tIns="45720" rIns="91440" bIns="45720" rtlCol="0" anchor="t">
            <a:normAutofit/>
          </a:bodyPr>
          <a:lstStyle/>
          <a:p>
            <a:r>
              <a:rPr lang="en-US" dirty="0">
                <a:latin typeface="Bahnschrift SemiBold"/>
              </a:rPr>
              <a:t>Final Model Summary.</a:t>
            </a:r>
            <a:endParaRPr lang="en-US" dirty="0"/>
          </a:p>
          <a:p>
            <a:endParaRPr lang="en-US" dirty="0">
              <a:latin typeface="Bahnschrift SemiBold"/>
            </a:endParaRPr>
          </a:p>
        </p:txBody>
      </p:sp>
      <p:sp>
        <p:nvSpPr>
          <p:cNvPr id="5" name="TextBox 4">
            <a:extLst>
              <a:ext uri="{FF2B5EF4-FFF2-40B4-BE49-F238E27FC236}">
                <a16:creationId xmlns:a16="http://schemas.microsoft.com/office/drawing/2014/main" id="{46FDBA0F-78B9-49D6-B0C3-BD69796390BA}"/>
              </a:ext>
            </a:extLst>
          </p:cNvPr>
          <p:cNvSpPr txBox="1"/>
          <p:nvPr/>
        </p:nvSpPr>
        <p:spPr>
          <a:xfrm>
            <a:off x="7226060" y="236651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pic>
        <p:nvPicPr>
          <p:cNvPr id="6" name="Picture 6">
            <a:extLst>
              <a:ext uri="{FF2B5EF4-FFF2-40B4-BE49-F238E27FC236}">
                <a16:creationId xmlns:a16="http://schemas.microsoft.com/office/drawing/2014/main" id="{D65E20AE-9F58-480D-86C8-8F5A2A24C031}"/>
              </a:ext>
            </a:extLst>
          </p:cNvPr>
          <p:cNvPicPr>
            <a:picLocks noChangeAspect="1"/>
          </p:cNvPicPr>
          <p:nvPr/>
        </p:nvPicPr>
        <p:blipFill>
          <a:blip r:embed="rId2"/>
          <a:stretch>
            <a:fillRect/>
          </a:stretch>
        </p:blipFill>
        <p:spPr>
          <a:xfrm>
            <a:off x="2337758" y="2586166"/>
            <a:ext cx="7530859" cy="3439704"/>
          </a:xfrm>
          <a:prstGeom prst="rect">
            <a:avLst/>
          </a:prstGeom>
        </p:spPr>
      </p:pic>
    </p:spTree>
    <p:extLst>
      <p:ext uri="{BB962C8B-B14F-4D97-AF65-F5344CB8AC3E}">
        <p14:creationId xmlns:p14="http://schemas.microsoft.com/office/powerpoint/2010/main" val="3106379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3E318-2795-45F7-B77E-1955E4814C71}"/>
              </a:ext>
            </a:extLst>
          </p:cNvPr>
          <p:cNvSpPr>
            <a:spLocks noGrp="1"/>
          </p:cNvSpPr>
          <p:nvPr>
            <p:ph type="title"/>
          </p:nvPr>
        </p:nvSpPr>
        <p:spPr/>
        <p:txBody>
          <a:bodyPr/>
          <a:lstStyle/>
          <a:p>
            <a:r>
              <a:rPr lang="en-US" dirty="0">
                <a:ea typeface="+mj-lt"/>
                <a:cs typeface="+mj-lt"/>
              </a:rPr>
              <a:t>Building Machine Learning Models</a:t>
            </a:r>
          </a:p>
        </p:txBody>
      </p:sp>
      <p:sp>
        <p:nvSpPr>
          <p:cNvPr id="3" name="Content Placeholder 2">
            <a:extLst>
              <a:ext uri="{FF2B5EF4-FFF2-40B4-BE49-F238E27FC236}">
                <a16:creationId xmlns:a16="http://schemas.microsoft.com/office/drawing/2014/main" id="{E717368D-5864-4616-A6E5-155CBABB6425}"/>
              </a:ext>
            </a:extLst>
          </p:cNvPr>
          <p:cNvSpPr>
            <a:spLocks noGrp="1"/>
          </p:cNvSpPr>
          <p:nvPr>
            <p:ph idx="1"/>
          </p:nvPr>
        </p:nvSpPr>
        <p:spPr>
          <a:xfrm>
            <a:off x="420625" y="1825625"/>
            <a:ext cx="11060615" cy="4767099"/>
          </a:xfrm>
        </p:spPr>
        <p:txBody>
          <a:bodyPr vert="horz" lIns="91440" tIns="45720" rIns="91440" bIns="45720" rtlCol="0" anchor="t">
            <a:normAutofit/>
          </a:bodyPr>
          <a:lstStyle/>
          <a:p>
            <a:r>
              <a:rPr lang="en-US" dirty="0">
                <a:latin typeface="Bahnschrift SemiBold"/>
              </a:rPr>
              <a:t>Using Early Stopping to avoid over fitting problems.</a:t>
            </a:r>
            <a:endParaRPr lang="en-US" dirty="0"/>
          </a:p>
          <a:p>
            <a:endParaRPr lang="en-US" dirty="0">
              <a:latin typeface="Bahnschrift SemiBold"/>
            </a:endParaRPr>
          </a:p>
        </p:txBody>
      </p:sp>
      <p:sp>
        <p:nvSpPr>
          <p:cNvPr id="5" name="TextBox 4">
            <a:extLst>
              <a:ext uri="{FF2B5EF4-FFF2-40B4-BE49-F238E27FC236}">
                <a16:creationId xmlns:a16="http://schemas.microsoft.com/office/drawing/2014/main" id="{46FDBA0F-78B9-49D6-B0C3-BD69796390BA}"/>
              </a:ext>
            </a:extLst>
          </p:cNvPr>
          <p:cNvSpPr txBox="1"/>
          <p:nvPr/>
        </p:nvSpPr>
        <p:spPr>
          <a:xfrm>
            <a:off x="7226060" y="236651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pic>
        <p:nvPicPr>
          <p:cNvPr id="4" name="Picture 6" descr="A picture containing text&#10;&#10;Description automatically generated">
            <a:extLst>
              <a:ext uri="{FF2B5EF4-FFF2-40B4-BE49-F238E27FC236}">
                <a16:creationId xmlns:a16="http://schemas.microsoft.com/office/drawing/2014/main" id="{9AE61422-15C8-4B30-B384-1C88A0B1E874}"/>
              </a:ext>
            </a:extLst>
          </p:cNvPr>
          <p:cNvPicPr>
            <a:picLocks noChangeAspect="1"/>
          </p:cNvPicPr>
          <p:nvPr/>
        </p:nvPicPr>
        <p:blipFill>
          <a:blip r:embed="rId2"/>
          <a:stretch>
            <a:fillRect/>
          </a:stretch>
        </p:blipFill>
        <p:spPr>
          <a:xfrm>
            <a:off x="1446362" y="2986760"/>
            <a:ext cx="10147539" cy="1128892"/>
          </a:xfrm>
          <a:prstGeom prst="rect">
            <a:avLst/>
          </a:prstGeom>
        </p:spPr>
      </p:pic>
    </p:spTree>
    <p:extLst>
      <p:ext uri="{BB962C8B-B14F-4D97-AF65-F5344CB8AC3E}">
        <p14:creationId xmlns:p14="http://schemas.microsoft.com/office/powerpoint/2010/main" val="2970633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3E318-2795-45F7-B77E-1955E4814C71}"/>
              </a:ext>
            </a:extLst>
          </p:cNvPr>
          <p:cNvSpPr>
            <a:spLocks noGrp="1"/>
          </p:cNvSpPr>
          <p:nvPr>
            <p:ph type="title"/>
          </p:nvPr>
        </p:nvSpPr>
        <p:spPr/>
        <p:txBody>
          <a:bodyPr/>
          <a:lstStyle/>
          <a:p>
            <a:r>
              <a:rPr lang="en-US" dirty="0">
                <a:ea typeface="+mj-lt"/>
                <a:cs typeface="+mj-lt"/>
              </a:rPr>
              <a:t>Building Machine Learning Models</a:t>
            </a:r>
          </a:p>
        </p:txBody>
      </p:sp>
      <p:sp>
        <p:nvSpPr>
          <p:cNvPr id="3" name="Content Placeholder 2">
            <a:extLst>
              <a:ext uri="{FF2B5EF4-FFF2-40B4-BE49-F238E27FC236}">
                <a16:creationId xmlns:a16="http://schemas.microsoft.com/office/drawing/2014/main" id="{E717368D-5864-4616-A6E5-155CBABB6425}"/>
              </a:ext>
            </a:extLst>
          </p:cNvPr>
          <p:cNvSpPr>
            <a:spLocks noGrp="1"/>
          </p:cNvSpPr>
          <p:nvPr>
            <p:ph idx="1"/>
          </p:nvPr>
        </p:nvSpPr>
        <p:spPr>
          <a:xfrm>
            <a:off x="420625" y="1825625"/>
            <a:ext cx="11060615" cy="4767099"/>
          </a:xfrm>
        </p:spPr>
        <p:txBody>
          <a:bodyPr vert="horz" lIns="91440" tIns="45720" rIns="91440" bIns="45720" rtlCol="0" anchor="t">
            <a:normAutofit/>
          </a:bodyPr>
          <a:lstStyle/>
          <a:p>
            <a:r>
              <a:rPr lang="en-US" dirty="0">
                <a:latin typeface="Bahnschrift SemiBold"/>
              </a:rPr>
              <a:t>Using Model checkpoint to save only the best model.</a:t>
            </a:r>
            <a:endParaRPr lang="en-US" dirty="0"/>
          </a:p>
          <a:p>
            <a:endParaRPr lang="en-US" dirty="0">
              <a:latin typeface="Bahnschrift SemiBold"/>
            </a:endParaRPr>
          </a:p>
        </p:txBody>
      </p:sp>
      <p:sp>
        <p:nvSpPr>
          <p:cNvPr id="5" name="TextBox 4">
            <a:extLst>
              <a:ext uri="{FF2B5EF4-FFF2-40B4-BE49-F238E27FC236}">
                <a16:creationId xmlns:a16="http://schemas.microsoft.com/office/drawing/2014/main" id="{46FDBA0F-78B9-49D6-B0C3-BD69796390BA}"/>
              </a:ext>
            </a:extLst>
          </p:cNvPr>
          <p:cNvSpPr txBox="1"/>
          <p:nvPr/>
        </p:nvSpPr>
        <p:spPr>
          <a:xfrm>
            <a:off x="7226060" y="236651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pic>
        <p:nvPicPr>
          <p:cNvPr id="6" name="Picture 6">
            <a:extLst>
              <a:ext uri="{FF2B5EF4-FFF2-40B4-BE49-F238E27FC236}">
                <a16:creationId xmlns:a16="http://schemas.microsoft.com/office/drawing/2014/main" id="{30E6BE11-D755-4E41-88A2-AACF95141D61}"/>
              </a:ext>
            </a:extLst>
          </p:cNvPr>
          <p:cNvPicPr>
            <a:picLocks noChangeAspect="1"/>
          </p:cNvPicPr>
          <p:nvPr/>
        </p:nvPicPr>
        <p:blipFill>
          <a:blip r:embed="rId2"/>
          <a:stretch>
            <a:fillRect/>
          </a:stretch>
        </p:blipFill>
        <p:spPr>
          <a:xfrm>
            <a:off x="1446362" y="2884119"/>
            <a:ext cx="9759350" cy="1089759"/>
          </a:xfrm>
          <a:prstGeom prst="rect">
            <a:avLst/>
          </a:prstGeom>
        </p:spPr>
      </p:pic>
    </p:spTree>
    <p:extLst>
      <p:ext uri="{BB962C8B-B14F-4D97-AF65-F5344CB8AC3E}">
        <p14:creationId xmlns:p14="http://schemas.microsoft.com/office/powerpoint/2010/main" val="3445343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3E318-2795-45F7-B77E-1955E4814C71}"/>
              </a:ext>
            </a:extLst>
          </p:cNvPr>
          <p:cNvSpPr>
            <a:spLocks noGrp="1"/>
          </p:cNvSpPr>
          <p:nvPr>
            <p:ph type="title"/>
          </p:nvPr>
        </p:nvSpPr>
        <p:spPr/>
        <p:txBody>
          <a:bodyPr/>
          <a:lstStyle/>
          <a:p>
            <a:r>
              <a:rPr lang="en-US" dirty="0">
                <a:ea typeface="+mj-lt"/>
                <a:cs typeface="+mj-lt"/>
              </a:rPr>
              <a:t>Building Machine Learning Models</a:t>
            </a:r>
          </a:p>
        </p:txBody>
      </p:sp>
      <p:sp>
        <p:nvSpPr>
          <p:cNvPr id="3" name="Content Placeholder 2">
            <a:extLst>
              <a:ext uri="{FF2B5EF4-FFF2-40B4-BE49-F238E27FC236}">
                <a16:creationId xmlns:a16="http://schemas.microsoft.com/office/drawing/2014/main" id="{E717368D-5864-4616-A6E5-155CBABB6425}"/>
              </a:ext>
            </a:extLst>
          </p:cNvPr>
          <p:cNvSpPr>
            <a:spLocks noGrp="1"/>
          </p:cNvSpPr>
          <p:nvPr>
            <p:ph idx="1"/>
          </p:nvPr>
        </p:nvSpPr>
        <p:spPr>
          <a:xfrm>
            <a:off x="420625" y="1825625"/>
            <a:ext cx="11060615" cy="4767099"/>
          </a:xfrm>
        </p:spPr>
        <p:txBody>
          <a:bodyPr vert="horz" lIns="91440" tIns="45720" rIns="91440" bIns="45720" rtlCol="0" anchor="t">
            <a:normAutofit/>
          </a:bodyPr>
          <a:lstStyle/>
          <a:p>
            <a:r>
              <a:rPr lang="en-US" dirty="0">
                <a:latin typeface="Bahnschrift SemiBold"/>
              </a:rPr>
              <a:t>Training and Testing Data.</a:t>
            </a:r>
            <a:endParaRPr lang="en-US" dirty="0"/>
          </a:p>
          <a:p>
            <a:endParaRPr lang="en-US" dirty="0">
              <a:latin typeface="Bahnschrift SemiBold"/>
            </a:endParaRPr>
          </a:p>
        </p:txBody>
      </p:sp>
      <p:sp>
        <p:nvSpPr>
          <p:cNvPr id="5" name="TextBox 4">
            <a:extLst>
              <a:ext uri="{FF2B5EF4-FFF2-40B4-BE49-F238E27FC236}">
                <a16:creationId xmlns:a16="http://schemas.microsoft.com/office/drawing/2014/main" id="{46FDBA0F-78B9-49D6-B0C3-BD69796390BA}"/>
              </a:ext>
            </a:extLst>
          </p:cNvPr>
          <p:cNvSpPr txBox="1"/>
          <p:nvPr/>
        </p:nvSpPr>
        <p:spPr>
          <a:xfrm>
            <a:off x="7226060" y="236651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pic>
        <p:nvPicPr>
          <p:cNvPr id="4" name="Picture 6" descr="Graphical user interface, text, application&#10;&#10;Description automatically generated">
            <a:extLst>
              <a:ext uri="{FF2B5EF4-FFF2-40B4-BE49-F238E27FC236}">
                <a16:creationId xmlns:a16="http://schemas.microsoft.com/office/drawing/2014/main" id="{3F83D562-AF9F-456F-A769-C82134842859}"/>
              </a:ext>
            </a:extLst>
          </p:cNvPr>
          <p:cNvPicPr>
            <a:picLocks noChangeAspect="1"/>
          </p:cNvPicPr>
          <p:nvPr/>
        </p:nvPicPr>
        <p:blipFill>
          <a:blip r:embed="rId2"/>
          <a:stretch>
            <a:fillRect/>
          </a:stretch>
        </p:blipFill>
        <p:spPr>
          <a:xfrm>
            <a:off x="2380891" y="2703154"/>
            <a:ext cx="8451010" cy="3004446"/>
          </a:xfrm>
          <a:prstGeom prst="rect">
            <a:avLst/>
          </a:prstGeom>
        </p:spPr>
      </p:pic>
    </p:spTree>
    <p:extLst>
      <p:ext uri="{BB962C8B-B14F-4D97-AF65-F5344CB8AC3E}">
        <p14:creationId xmlns:p14="http://schemas.microsoft.com/office/powerpoint/2010/main" val="3141537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3E318-2795-45F7-B77E-1955E4814C71}"/>
              </a:ext>
            </a:extLst>
          </p:cNvPr>
          <p:cNvSpPr>
            <a:spLocks noGrp="1"/>
          </p:cNvSpPr>
          <p:nvPr>
            <p:ph type="title"/>
          </p:nvPr>
        </p:nvSpPr>
        <p:spPr/>
        <p:txBody>
          <a:bodyPr/>
          <a:lstStyle/>
          <a:p>
            <a:r>
              <a:rPr lang="en-US" dirty="0">
                <a:ea typeface="+mj-lt"/>
                <a:cs typeface="+mj-lt"/>
              </a:rPr>
              <a:t>Building Machine Learning Models</a:t>
            </a:r>
          </a:p>
        </p:txBody>
      </p:sp>
      <p:sp>
        <p:nvSpPr>
          <p:cNvPr id="3" name="Content Placeholder 2">
            <a:extLst>
              <a:ext uri="{FF2B5EF4-FFF2-40B4-BE49-F238E27FC236}">
                <a16:creationId xmlns:a16="http://schemas.microsoft.com/office/drawing/2014/main" id="{E717368D-5864-4616-A6E5-155CBABB6425}"/>
              </a:ext>
            </a:extLst>
          </p:cNvPr>
          <p:cNvSpPr>
            <a:spLocks noGrp="1"/>
          </p:cNvSpPr>
          <p:nvPr>
            <p:ph idx="1"/>
          </p:nvPr>
        </p:nvSpPr>
        <p:spPr>
          <a:xfrm>
            <a:off x="420625" y="1825625"/>
            <a:ext cx="11060615" cy="4767099"/>
          </a:xfrm>
        </p:spPr>
        <p:txBody>
          <a:bodyPr vert="horz" lIns="91440" tIns="45720" rIns="91440" bIns="45720" rtlCol="0" anchor="t">
            <a:normAutofit/>
          </a:bodyPr>
          <a:lstStyle/>
          <a:p>
            <a:r>
              <a:rPr lang="en-US" dirty="0">
                <a:latin typeface="Bahnschrift SemiBold"/>
              </a:rPr>
              <a:t>Training the model with 25 epochs</a:t>
            </a:r>
            <a:endParaRPr lang="en-US" dirty="0"/>
          </a:p>
          <a:p>
            <a:endParaRPr lang="en-US" dirty="0">
              <a:latin typeface="Bahnschrift SemiBold"/>
            </a:endParaRPr>
          </a:p>
        </p:txBody>
      </p:sp>
      <p:sp>
        <p:nvSpPr>
          <p:cNvPr id="5" name="TextBox 4">
            <a:extLst>
              <a:ext uri="{FF2B5EF4-FFF2-40B4-BE49-F238E27FC236}">
                <a16:creationId xmlns:a16="http://schemas.microsoft.com/office/drawing/2014/main" id="{46FDBA0F-78B9-49D6-B0C3-BD69796390BA}"/>
              </a:ext>
            </a:extLst>
          </p:cNvPr>
          <p:cNvSpPr txBox="1"/>
          <p:nvPr/>
        </p:nvSpPr>
        <p:spPr>
          <a:xfrm>
            <a:off x="7226060" y="236651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pic>
        <p:nvPicPr>
          <p:cNvPr id="6" name="Picture 6" descr="Text&#10;&#10;Description automatically generated">
            <a:extLst>
              <a:ext uri="{FF2B5EF4-FFF2-40B4-BE49-F238E27FC236}">
                <a16:creationId xmlns:a16="http://schemas.microsoft.com/office/drawing/2014/main" id="{F270CFA6-9271-4C15-97B5-379C9602AEC2}"/>
              </a:ext>
            </a:extLst>
          </p:cNvPr>
          <p:cNvPicPr>
            <a:picLocks noChangeAspect="1"/>
          </p:cNvPicPr>
          <p:nvPr/>
        </p:nvPicPr>
        <p:blipFill>
          <a:blip r:embed="rId2"/>
          <a:stretch>
            <a:fillRect/>
          </a:stretch>
        </p:blipFill>
        <p:spPr>
          <a:xfrm>
            <a:off x="1820174" y="2541015"/>
            <a:ext cx="8451011" cy="3601893"/>
          </a:xfrm>
          <a:prstGeom prst="rect">
            <a:avLst/>
          </a:prstGeom>
        </p:spPr>
      </p:pic>
    </p:spTree>
    <p:extLst>
      <p:ext uri="{BB962C8B-B14F-4D97-AF65-F5344CB8AC3E}">
        <p14:creationId xmlns:p14="http://schemas.microsoft.com/office/powerpoint/2010/main" val="1885318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B7CD4-368C-46AF-8E47-F485952CDE73}"/>
              </a:ext>
            </a:extLst>
          </p:cNvPr>
          <p:cNvSpPr>
            <a:spLocks noGrp="1"/>
          </p:cNvSpPr>
          <p:nvPr>
            <p:ph type="title"/>
          </p:nvPr>
        </p:nvSpPr>
        <p:spPr/>
        <p:txBody>
          <a:bodyPr/>
          <a:lstStyle/>
          <a:p>
            <a:r>
              <a:rPr lang="en-US" dirty="0">
                <a:ea typeface="+mj-lt"/>
                <a:cs typeface="+mj-lt"/>
              </a:rPr>
              <a:t>Problem Definition</a:t>
            </a:r>
            <a:endParaRPr lang="en-US" dirty="0"/>
          </a:p>
        </p:txBody>
      </p:sp>
      <p:sp>
        <p:nvSpPr>
          <p:cNvPr id="3" name="Content Placeholder 2">
            <a:extLst>
              <a:ext uri="{FF2B5EF4-FFF2-40B4-BE49-F238E27FC236}">
                <a16:creationId xmlns:a16="http://schemas.microsoft.com/office/drawing/2014/main" id="{4A93EFFB-2D97-489E-BCFD-1FD537D45B2B}"/>
              </a:ext>
            </a:extLst>
          </p:cNvPr>
          <p:cNvSpPr>
            <a:spLocks noGrp="1"/>
          </p:cNvSpPr>
          <p:nvPr>
            <p:ph idx="1"/>
          </p:nvPr>
        </p:nvSpPr>
        <p:spPr>
          <a:xfrm>
            <a:off x="420625" y="1451814"/>
            <a:ext cx="11448803" cy="5169665"/>
          </a:xfrm>
        </p:spPr>
        <p:txBody>
          <a:bodyPr vert="horz" lIns="91440" tIns="45720" rIns="91440" bIns="45720" rtlCol="0" anchor="t">
            <a:normAutofit/>
          </a:bodyPr>
          <a:lstStyle/>
          <a:p>
            <a:r>
              <a:rPr lang="en-US" dirty="0">
                <a:latin typeface="Bahnschrift SemiBold"/>
              </a:rPr>
              <a:t>Image classification has gained lot of attention due to its application in different computer vision tasks such as remote sensing, scene analysis, surveillance, object detection, and image retrieval.</a:t>
            </a:r>
            <a:endParaRPr lang="en-US" dirty="0"/>
          </a:p>
          <a:p>
            <a:r>
              <a:rPr lang="en-US" dirty="0">
                <a:latin typeface="Bahnschrift SemiBold"/>
              </a:rPr>
              <a:t>The primary goal of image classification is to assign the class labels to images according to the image contents. </a:t>
            </a:r>
            <a:endParaRPr lang="en-US" dirty="0"/>
          </a:p>
          <a:p>
            <a:r>
              <a:rPr lang="en-US" dirty="0">
                <a:latin typeface="Bahnschrift SemiBold"/>
              </a:rPr>
              <a:t>Images are one of the major sources of data in the field of data science and AI. This field is making appropriate use of information that can be gathered through images by examining its features and details.</a:t>
            </a:r>
            <a:endParaRPr lang="en-US" dirty="0"/>
          </a:p>
          <a:p>
            <a:r>
              <a:rPr lang="en-US" dirty="0">
                <a:latin typeface="Bahnschrift SemiBold"/>
              </a:rPr>
              <a:t>The idea behind this project is to build a deep learning-based Image Classification model on images that will be scraped from e-commerce portal(Amazon.in). This is done to make the model more and more robust.</a:t>
            </a:r>
            <a:endParaRPr lang="en-US" dirty="0"/>
          </a:p>
          <a:p>
            <a:endParaRPr lang="en-US" dirty="0"/>
          </a:p>
        </p:txBody>
      </p:sp>
    </p:spTree>
    <p:extLst>
      <p:ext uri="{BB962C8B-B14F-4D97-AF65-F5344CB8AC3E}">
        <p14:creationId xmlns:p14="http://schemas.microsoft.com/office/powerpoint/2010/main" val="3960959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3E318-2795-45F7-B77E-1955E4814C71}"/>
              </a:ext>
            </a:extLst>
          </p:cNvPr>
          <p:cNvSpPr>
            <a:spLocks noGrp="1"/>
          </p:cNvSpPr>
          <p:nvPr>
            <p:ph type="title"/>
          </p:nvPr>
        </p:nvSpPr>
        <p:spPr/>
        <p:txBody>
          <a:bodyPr/>
          <a:lstStyle/>
          <a:p>
            <a:r>
              <a:rPr lang="en-US" dirty="0">
                <a:ea typeface="+mj-lt"/>
                <a:cs typeface="+mj-lt"/>
              </a:rPr>
              <a:t>Building Machine Learning Models</a:t>
            </a:r>
          </a:p>
        </p:txBody>
      </p:sp>
      <p:sp>
        <p:nvSpPr>
          <p:cNvPr id="3" name="Content Placeholder 2">
            <a:extLst>
              <a:ext uri="{FF2B5EF4-FFF2-40B4-BE49-F238E27FC236}">
                <a16:creationId xmlns:a16="http://schemas.microsoft.com/office/drawing/2014/main" id="{E717368D-5864-4616-A6E5-155CBABB6425}"/>
              </a:ext>
            </a:extLst>
          </p:cNvPr>
          <p:cNvSpPr>
            <a:spLocks noGrp="1"/>
          </p:cNvSpPr>
          <p:nvPr>
            <p:ph idx="1"/>
          </p:nvPr>
        </p:nvSpPr>
        <p:spPr>
          <a:xfrm>
            <a:off x="420625" y="1825625"/>
            <a:ext cx="11060615" cy="4767099"/>
          </a:xfrm>
        </p:spPr>
        <p:txBody>
          <a:bodyPr vert="horz" lIns="91440" tIns="45720" rIns="91440" bIns="45720" rtlCol="0" anchor="t">
            <a:normAutofit/>
          </a:bodyPr>
          <a:lstStyle/>
          <a:p>
            <a:r>
              <a:rPr lang="en-US" dirty="0">
                <a:latin typeface="Bahnschrift SemiBold"/>
              </a:rPr>
              <a:t>The best model was saved at epoch number 18</a:t>
            </a:r>
            <a:endParaRPr lang="en-US" dirty="0">
              <a:latin typeface="Univers"/>
            </a:endParaRPr>
          </a:p>
          <a:p>
            <a:endParaRPr lang="en-US" dirty="0"/>
          </a:p>
          <a:p>
            <a:r>
              <a:rPr lang="en-US" dirty="0">
                <a:latin typeface="Bahnschrift SemiBold"/>
              </a:rPr>
              <a:t>Training Score 0.99%</a:t>
            </a:r>
            <a:endParaRPr lang="en-US" dirty="0"/>
          </a:p>
          <a:p>
            <a:endParaRPr lang="en-US" dirty="0"/>
          </a:p>
          <a:p>
            <a:r>
              <a:rPr lang="en-US" dirty="0">
                <a:latin typeface="Bahnschrift SemiBold"/>
              </a:rPr>
              <a:t>Validation Score 0.98%</a:t>
            </a:r>
            <a:endParaRPr lang="en-US" dirty="0"/>
          </a:p>
          <a:p>
            <a:pPr marL="0" indent="0">
              <a:buNone/>
            </a:pPr>
            <a:br>
              <a:rPr lang="en-US" dirty="0"/>
            </a:br>
            <a:br>
              <a:rPr lang="en-US" dirty="0"/>
            </a:br>
            <a:endParaRPr lang="en-US" dirty="0"/>
          </a:p>
          <a:p>
            <a:endParaRPr lang="en-US" dirty="0">
              <a:latin typeface="Bahnschrift SemiBold"/>
            </a:endParaRPr>
          </a:p>
        </p:txBody>
      </p:sp>
      <p:sp>
        <p:nvSpPr>
          <p:cNvPr id="5" name="TextBox 4">
            <a:extLst>
              <a:ext uri="{FF2B5EF4-FFF2-40B4-BE49-F238E27FC236}">
                <a16:creationId xmlns:a16="http://schemas.microsoft.com/office/drawing/2014/main" id="{46FDBA0F-78B9-49D6-B0C3-BD69796390BA}"/>
              </a:ext>
            </a:extLst>
          </p:cNvPr>
          <p:cNvSpPr txBox="1"/>
          <p:nvPr/>
        </p:nvSpPr>
        <p:spPr>
          <a:xfrm>
            <a:off x="7226060" y="236651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11169252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3E318-2795-45F7-B77E-1955E4814C71}"/>
              </a:ext>
            </a:extLst>
          </p:cNvPr>
          <p:cNvSpPr>
            <a:spLocks noGrp="1"/>
          </p:cNvSpPr>
          <p:nvPr>
            <p:ph type="title"/>
          </p:nvPr>
        </p:nvSpPr>
        <p:spPr/>
        <p:txBody>
          <a:bodyPr/>
          <a:lstStyle/>
          <a:p>
            <a:r>
              <a:rPr lang="en-US" dirty="0">
                <a:ea typeface="+mj-lt"/>
                <a:cs typeface="+mj-lt"/>
              </a:rPr>
              <a:t>Building Machine Learning Models</a:t>
            </a:r>
          </a:p>
        </p:txBody>
      </p:sp>
      <p:sp>
        <p:nvSpPr>
          <p:cNvPr id="3" name="Content Placeholder 2">
            <a:extLst>
              <a:ext uri="{FF2B5EF4-FFF2-40B4-BE49-F238E27FC236}">
                <a16:creationId xmlns:a16="http://schemas.microsoft.com/office/drawing/2014/main" id="{E717368D-5864-4616-A6E5-155CBABB6425}"/>
              </a:ext>
            </a:extLst>
          </p:cNvPr>
          <p:cNvSpPr>
            <a:spLocks noGrp="1"/>
          </p:cNvSpPr>
          <p:nvPr>
            <p:ph idx="1"/>
          </p:nvPr>
        </p:nvSpPr>
        <p:spPr>
          <a:xfrm>
            <a:off x="420625" y="1825625"/>
            <a:ext cx="11060615" cy="4767099"/>
          </a:xfrm>
        </p:spPr>
        <p:txBody>
          <a:bodyPr vert="horz" lIns="91440" tIns="45720" rIns="91440" bIns="45720" rtlCol="0" anchor="t">
            <a:normAutofit/>
          </a:bodyPr>
          <a:lstStyle/>
          <a:p>
            <a:r>
              <a:rPr lang="en-US" dirty="0">
                <a:latin typeface="Bahnschrift SemiBold"/>
              </a:rPr>
              <a:t>Normalizing the test images and creating a batch size of 40 images</a:t>
            </a:r>
            <a:endParaRPr lang="en-US" dirty="0"/>
          </a:p>
          <a:p>
            <a:endParaRPr lang="en-US" dirty="0">
              <a:latin typeface="Bahnschrift SemiBold"/>
            </a:endParaRPr>
          </a:p>
        </p:txBody>
      </p:sp>
      <p:sp>
        <p:nvSpPr>
          <p:cNvPr id="5" name="TextBox 4">
            <a:extLst>
              <a:ext uri="{FF2B5EF4-FFF2-40B4-BE49-F238E27FC236}">
                <a16:creationId xmlns:a16="http://schemas.microsoft.com/office/drawing/2014/main" id="{46FDBA0F-78B9-49D6-B0C3-BD69796390BA}"/>
              </a:ext>
            </a:extLst>
          </p:cNvPr>
          <p:cNvSpPr txBox="1"/>
          <p:nvPr/>
        </p:nvSpPr>
        <p:spPr>
          <a:xfrm>
            <a:off x="7226060" y="236651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pic>
        <p:nvPicPr>
          <p:cNvPr id="4" name="Picture 5" descr="Graphical user interface, text, application&#10;&#10;Description automatically generated">
            <a:extLst>
              <a:ext uri="{FF2B5EF4-FFF2-40B4-BE49-F238E27FC236}">
                <a16:creationId xmlns:a16="http://schemas.microsoft.com/office/drawing/2014/main" id="{EDB263D7-E8BF-4B8E-B5B3-3C67774C93C7}"/>
              </a:ext>
            </a:extLst>
          </p:cNvPr>
          <p:cNvPicPr>
            <a:picLocks noChangeAspect="1"/>
          </p:cNvPicPr>
          <p:nvPr/>
        </p:nvPicPr>
        <p:blipFill>
          <a:blip r:embed="rId2"/>
          <a:stretch>
            <a:fillRect/>
          </a:stretch>
        </p:blipFill>
        <p:spPr>
          <a:xfrm>
            <a:off x="1446362" y="2841243"/>
            <a:ext cx="9773728" cy="2225060"/>
          </a:xfrm>
          <a:prstGeom prst="rect">
            <a:avLst/>
          </a:prstGeom>
        </p:spPr>
      </p:pic>
    </p:spTree>
    <p:extLst>
      <p:ext uri="{BB962C8B-B14F-4D97-AF65-F5344CB8AC3E}">
        <p14:creationId xmlns:p14="http://schemas.microsoft.com/office/powerpoint/2010/main" val="2718599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3E318-2795-45F7-B77E-1955E4814C71}"/>
              </a:ext>
            </a:extLst>
          </p:cNvPr>
          <p:cNvSpPr>
            <a:spLocks noGrp="1"/>
          </p:cNvSpPr>
          <p:nvPr>
            <p:ph type="title"/>
          </p:nvPr>
        </p:nvSpPr>
        <p:spPr/>
        <p:txBody>
          <a:bodyPr/>
          <a:lstStyle/>
          <a:p>
            <a:r>
              <a:rPr lang="en-US" dirty="0">
                <a:ea typeface="+mj-lt"/>
                <a:cs typeface="+mj-lt"/>
              </a:rPr>
              <a:t>Building Machine Learning Models</a:t>
            </a:r>
          </a:p>
        </p:txBody>
      </p:sp>
      <p:sp>
        <p:nvSpPr>
          <p:cNvPr id="3" name="Content Placeholder 2">
            <a:extLst>
              <a:ext uri="{FF2B5EF4-FFF2-40B4-BE49-F238E27FC236}">
                <a16:creationId xmlns:a16="http://schemas.microsoft.com/office/drawing/2014/main" id="{E717368D-5864-4616-A6E5-155CBABB6425}"/>
              </a:ext>
            </a:extLst>
          </p:cNvPr>
          <p:cNvSpPr>
            <a:spLocks noGrp="1"/>
          </p:cNvSpPr>
          <p:nvPr>
            <p:ph idx="1"/>
          </p:nvPr>
        </p:nvSpPr>
        <p:spPr>
          <a:xfrm>
            <a:off x="420625" y="1825625"/>
            <a:ext cx="11060615" cy="4767099"/>
          </a:xfrm>
        </p:spPr>
        <p:txBody>
          <a:bodyPr vert="horz" lIns="91440" tIns="45720" rIns="91440" bIns="45720" rtlCol="0" anchor="t">
            <a:normAutofit/>
          </a:bodyPr>
          <a:lstStyle/>
          <a:p>
            <a:r>
              <a:rPr lang="en-US" dirty="0">
                <a:latin typeface="Bahnschrift SemiBold"/>
              </a:rPr>
              <a:t>Model Accuracy for Test images</a:t>
            </a:r>
            <a:endParaRPr lang="en-US" dirty="0"/>
          </a:p>
          <a:p>
            <a:endParaRPr lang="en-US" dirty="0">
              <a:latin typeface="Bahnschrift SemiBold"/>
            </a:endParaRPr>
          </a:p>
        </p:txBody>
      </p:sp>
      <p:sp>
        <p:nvSpPr>
          <p:cNvPr id="5" name="TextBox 4">
            <a:extLst>
              <a:ext uri="{FF2B5EF4-FFF2-40B4-BE49-F238E27FC236}">
                <a16:creationId xmlns:a16="http://schemas.microsoft.com/office/drawing/2014/main" id="{46FDBA0F-78B9-49D6-B0C3-BD69796390BA}"/>
              </a:ext>
            </a:extLst>
          </p:cNvPr>
          <p:cNvSpPr txBox="1"/>
          <p:nvPr/>
        </p:nvSpPr>
        <p:spPr>
          <a:xfrm>
            <a:off x="7226060" y="236651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pic>
        <p:nvPicPr>
          <p:cNvPr id="6" name="Picture 6" descr="Text&#10;&#10;Description automatically generated">
            <a:extLst>
              <a:ext uri="{FF2B5EF4-FFF2-40B4-BE49-F238E27FC236}">
                <a16:creationId xmlns:a16="http://schemas.microsoft.com/office/drawing/2014/main" id="{0C02A7F2-AA5C-449D-8351-82045A9D615E}"/>
              </a:ext>
            </a:extLst>
          </p:cNvPr>
          <p:cNvPicPr>
            <a:picLocks noChangeAspect="1"/>
          </p:cNvPicPr>
          <p:nvPr/>
        </p:nvPicPr>
        <p:blipFill>
          <a:blip r:embed="rId2"/>
          <a:stretch>
            <a:fillRect/>
          </a:stretch>
        </p:blipFill>
        <p:spPr>
          <a:xfrm>
            <a:off x="1446362" y="2611130"/>
            <a:ext cx="9543690" cy="2570268"/>
          </a:xfrm>
          <a:prstGeom prst="rect">
            <a:avLst/>
          </a:prstGeom>
        </p:spPr>
      </p:pic>
    </p:spTree>
    <p:extLst>
      <p:ext uri="{BB962C8B-B14F-4D97-AF65-F5344CB8AC3E}">
        <p14:creationId xmlns:p14="http://schemas.microsoft.com/office/powerpoint/2010/main" val="269729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3E318-2795-45F7-B77E-1955E4814C71}"/>
              </a:ext>
            </a:extLst>
          </p:cNvPr>
          <p:cNvSpPr>
            <a:spLocks noGrp="1"/>
          </p:cNvSpPr>
          <p:nvPr>
            <p:ph type="title"/>
          </p:nvPr>
        </p:nvSpPr>
        <p:spPr/>
        <p:txBody>
          <a:bodyPr/>
          <a:lstStyle/>
          <a:p>
            <a:r>
              <a:rPr lang="en-US" dirty="0">
                <a:ea typeface="+mj-lt"/>
                <a:cs typeface="+mj-lt"/>
              </a:rPr>
              <a:t>Building Machine Learning Models</a:t>
            </a:r>
          </a:p>
        </p:txBody>
      </p:sp>
      <p:sp>
        <p:nvSpPr>
          <p:cNvPr id="3" name="Content Placeholder 2">
            <a:extLst>
              <a:ext uri="{FF2B5EF4-FFF2-40B4-BE49-F238E27FC236}">
                <a16:creationId xmlns:a16="http://schemas.microsoft.com/office/drawing/2014/main" id="{E717368D-5864-4616-A6E5-155CBABB6425}"/>
              </a:ext>
            </a:extLst>
          </p:cNvPr>
          <p:cNvSpPr>
            <a:spLocks noGrp="1"/>
          </p:cNvSpPr>
          <p:nvPr>
            <p:ph idx="1"/>
          </p:nvPr>
        </p:nvSpPr>
        <p:spPr>
          <a:xfrm>
            <a:off x="420625" y="1825625"/>
            <a:ext cx="11060615" cy="4767099"/>
          </a:xfrm>
        </p:spPr>
        <p:txBody>
          <a:bodyPr vert="horz" lIns="91440" tIns="45720" rIns="91440" bIns="45720" rtlCol="0" anchor="t">
            <a:normAutofit/>
          </a:bodyPr>
          <a:lstStyle/>
          <a:p>
            <a:r>
              <a:rPr lang="en-US" dirty="0">
                <a:latin typeface="Bahnschrift SemiBold"/>
              </a:rPr>
              <a:t>Actual Images Vs Prediction</a:t>
            </a:r>
            <a:endParaRPr lang="en-US" dirty="0"/>
          </a:p>
          <a:p>
            <a:endParaRPr lang="en-US" dirty="0">
              <a:latin typeface="Bahnschrift SemiBold"/>
            </a:endParaRPr>
          </a:p>
        </p:txBody>
      </p:sp>
      <p:sp>
        <p:nvSpPr>
          <p:cNvPr id="5" name="TextBox 4">
            <a:extLst>
              <a:ext uri="{FF2B5EF4-FFF2-40B4-BE49-F238E27FC236}">
                <a16:creationId xmlns:a16="http://schemas.microsoft.com/office/drawing/2014/main" id="{46FDBA0F-78B9-49D6-B0C3-BD69796390BA}"/>
              </a:ext>
            </a:extLst>
          </p:cNvPr>
          <p:cNvSpPr txBox="1"/>
          <p:nvPr/>
        </p:nvSpPr>
        <p:spPr>
          <a:xfrm>
            <a:off x="7226060" y="236651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pic>
        <p:nvPicPr>
          <p:cNvPr id="4" name="Picture 6" descr="A picture containing timeline&#10;&#10;Description automatically generated">
            <a:extLst>
              <a:ext uri="{FF2B5EF4-FFF2-40B4-BE49-F238E27FC236}">
                <a16:creationId xmlns:a16="http://schemas.microsoft.com/office/drawing/2014/main" id="{08B2FD6F-00EB-465B-BD7E-A912472B5E6E}"/>
              </a:ext>
            </a:extLst>
          </p:cNvPr>
          <p:cNvPicPr>
            <a:picLocks noChangeAspect="1"/>
          </p:cNvPicPr>
          <p:nvPr/>
        </p:nvPicPr>
        <p:blipFill>
          <a:blip r:embed="rId2"/>
          <a:stretch>
            <a:fillRect/>
          </a:stretch>
        </p:blipFill>
        <p:spPr>
          <a:xfrm>
            <a:off x="1489494" y="2405685"/>
            <a:ext cx="8954218" cy="3326213"/>
          </a:xfrm>
          <a:prstGeom prst="rect">
            <a:avLst/>
          </a:prstGeom>
        </p:spPr>
      </p:pic>
    </p:spTree>
    <p:extLst>
      <p:ext uri="{BB962C8B-B14F-4D97-AF65-F5344CB8AC3E}">
        <p14:creationId xmlns:p14="http://schemas.microsoft.com/office/powerpoint/2010/main" val="478994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3E318-2795-45F7-B77E-1955E4814C71}"/>
              </a:ext>
            </a:extLst>
          </p:cNvPr>
          <p:cNvSpPr>
            <a:spLocks noGrp="1"/>
          </p:cNvSpPr>
          <p:nvPr>
            <p:ph type="title"/>
          </p:nvPr>
        </p:nvSpPr>
        <p:spPr/>
        <p:txBody>
          <a:bodyPr/>
          <a:lstStyle/>
          <a:p>
            <a:r>
              <a:rPr lang="en-US" dirty="0">
                <a:ea typeface="+mj-lt"/>
                <a:cs typeface="+mj-lt"/>
              </a:rPr>
              <a:t>Building Machine Learning Models</a:t>
            </a:r>
          </a:p>
        </p:txBody>
      </p:sp>
      <p:sp>
        <p:nvSpPr>
          <p:cNvPr id="3" name="Content Placeholder 2">
            <a:extLst>
              <a:ext uri="{FF2B5EF4-FFF2-40B4-BE49-F238E27FC236}">
                <a16:creationId xmlns:a16="http://schemas.microsoft.com/office/drawing/2014/main" id="{E717368D-5864-4616-A6E5-155CBABB6425}"/>
              </a:ext>
            </a:extLst>
          </p:cNvPr>
          <p:cNvSpPr>
            <a:spLocks noGrp="1"/>
          </p:cNvSpPr>
          <p:nvPr>
            <p:ph idx="1"/>
          </p:nvPr>
        </p:nvSpPr>
        <p:spPr>
          <a:xfrm>
            <a:off x="420625" y="1825625"/>
            <a:ext cx="11060615" cy="4767099"/>
          </a:xfrm>
        </p:spPr>
        <p:txBody>
          <a:bodyPr vert="horz" lIns="91440" tIns="45720" rIns="91440" bIns="45720" rtlCol="0" anchor="t">
            <a:normAutofit/>
          </a:bodyPr>
          <a:lstStyle/>
          <a:p>
            <a:r>
              <a:rPr lang="en-US" dirty="0">
                <a:latin typeface="Bahnschrift SemiBold"/>
              </a:rPr>
              <a:t>Classification Report</a:t>
            </a:r>
            <a:endParaRPr lang="en-US" dirty="0"/>
          </a:p>
          <a:p>
            <a:endParaRPr lang="en-US" dirty="0">
              <a:latin typeface="Bahnschrift SemiBold"/>
            </a:endParaRPr>
          </a:p>
        </p:txBody>
      </p:sp>
      <p:sp>
        <p:nvSpPr>
          <p:cNvPr id="5" name="TextBox 4">
            <a:extLst>
              <a:ext uri="{FF2B5EF4-FFF2-40B4-BE49-F238E27FC236}">
                <a16:creationId xmlns:a16="http://schemas.microsoft.com/office/drawing/2014/main" id="{46FDBA0F-78B9-49D6-B0C3-BD69796390BA}"/>
              </a:ext>
            </a:extLst>
          </p:cNvPr>
          <p:cNvSpPr txBox="1"/>
          <p:nvPr/>
        </p:nvSpPr>
        <p:spPr>
          <a:xfrm>
            <a:off x="7226060" y="236651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pic>
        <p:nvPicPr>
          <p:cNvPr id="6" name="Picture 6" descr="Table&#10;&#10;Description automatically generated">
            <a:extLst>
              <a:ext uri="{FF2B5EF4-FFF2-40B4-BE49-F238E27FC236}">
                <a16:creationId xmlns:a16="http://schemas.microsoft.com/office/drawing/2014/main" id="{6174238C-B3B4-40A7-8A0B-38C9B5F1CC48}"/>
              </a:ext>
            </a:extLst>
          </p:cNvPr>
          <p:cNvPicPr>
            <a:picLocks noChangeAspect="1"/>
          </p:cNvPicPr>
          <p:nvPr/>
        </p:nvPicPr>
        <p:blipFill>
          <a:blip r:embed="rId2"/>
          <a:stretch>
            <a:fillRect/>
          </a:stretch>
        </p:blipFill>
        <p:spPr>
          <a:xfrm>
            <a:off x="1489494" y="2360522"/>
            <a:ext cx="9572445" cy="3258391"/>
          </a:xfrm>
          <a:prstGeom prst="rect">
            <a:avLst/>
          </a:prstGeom>
        </p:spPr>
      </p:pic>
    </p:spTree>
    <p:extLst>
      <p:ext uri="{BB962C8B-B14F-4D97-AF65-F5344CB8AC3E}">
        <p14:creationId xmlns:p14="http://schemas.microsoft.com/office/powerpoint/2010/main" val="39832919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3E318-2795-45F7-B77E-1955E4814C71}"/>
              </a:ext>
            </a:extLst>
          </p:cNvPr>
          <p:cNvSpPr>
            <a:spLocks noGrp="1"/>
          </p:cNvSpPr>
          <p:nvPr>
            <p:ph type="title"/>
          </p:nvPr>
        </p:nvSpPr>
        <p:spPr/>
        <p:txBody>
          <a:bodyPr/>
          <a:lstStyle/>
          <a:p>
            <a:r>
              <a:rPr lang="en-US" dirty="0">
                <a:ea typeface="+mj-lt"/>
                <a:cs typeface="+mj-lt"/>
              </a:rPr>
              <a:t>Building Machine Learning Models</a:t>
            </a:r>
          </a:p>
        </p:txBody>
      </p:sp>
      <p:sp>
        <p:nvSpPr>
          <p:cNvPr id="3" name="Content Placeholder 2">
            <a:extLst>
              <a:ext uri="{FF2B5EF4-FFF2-40B4-BE49-F238E27FC236}">
                <a16:creationId xmlns:a16="http://schemas.microsoft.com/office/drawing/2014/main" id="{E717368D-5864-4616-A6E5-155CBABB6425}"/>
              </a:ext>
            </a:extLst>
          </p:cNvPr>
          <p:cNvSpPr>
            <a:spLocks noGrp="1"/>
          </p:cNvSpPr>
          <p:nvPr>
            <p:ph idx="1"/>
          </p:nvPr>
        </p:nvSpPr>
        <p:spPr>
          <a:xfrm>
            <a:off x="420625" y="1825625"/>
            <a:ext cx="11060615" cy="4767099"/>
          </a:xfrm>
        </p:spPr>
        <p:txBody>
          <a:bodyPr vert="horz" lIns="91440" tIns="45720" rIns="91440" bIns="45720" rtlCol="0" anchor="t">
            <a:normAutofit/>
          </a:bodyPr>
          <a:lstStyle/>
          <a:p>
            <a:r>
              <a:rPr lang="en-US" dirty="0">
                <a:latin typeface="Bahnschrift SemiBold"/>
              </a:rPr>
              <a:t>Confusion Matrix</a:t>
            </a:r>
            <a:endParaRPr lang="en-US" dirty="0"/>
          </a:p>
          <a:p>
            <a:endParaRPr lang="en-US" dirty="0">
              <a:latin typeface="Bahnschrift SemiBold"/>
            </a:endParaRPr>
          </a:p>
        </p:txBody>
      </p:sp>
      <p:sp>
        <p:nvSpPr>
          <p:cNvPr id="5" name="TextBox 4">
            <a:extLst>
              <a:ext uri="{FF2B5EF4-FFF2-40B4-BE49-F238E27FC236}">
                <a16:creationId xmlns:a16="http://schemas.microsoft.com/office/drawing/2014/main" id="{46FDBA0F-78B9-49D6-B0C3-BD69796390BA}"/>
              </a:ext>
            </a:extLst>
          </p:cNvPr>
          <p:cNvSpPr txBox="1"/>
          <p:nvPr/>
        </p:nvSpPr>
        <p:spPr>
          <a:xfrm>
            <a:off x="7226060" y="236651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pic>
        <p:nvPicPr>
          <p:cNvPr id="4" name="Picture 6" descr="Chart&#10;&#10;Description automatically generated">
            <a:extLst>
              <a:ext uri="{FF2B5EF4-FFF2-40B4-BE49-F238E27FC236}">
                <a16:creationId xmlns:a16="http://schemas.microsoft.com/office/drawing/2014/main" id="{4DC63144-9864-4A7C-83D1-02202FA38D1C}"/>
              </a:ext>
            </a:extLst>
          </p:cNvPr>
          <p:cNvPicPr>
            <a:picLocks noChangeAspect="1"/>
          </p:cNvPicPr>
          <p:nvPr/>
        </p:nvPicPr>
        <p:blipFill>
          <a:blip r:embed="rId2"/>
          <a:stretch>
            <a:fillRect/>
          </a:stretch>
        </p:blipFill>
        <p:spPr>
          <a:xfrm>
            <a:off x="3358551" y="2148010"/>
            <a:ext cx="5719312" cy="4316016"/>
          </a:xfrm>
          <a:prstGeom prst="rect">
            <a:avLst/>
          </a:prstGeom>
        </p:spPr>
      </p:pic>
    </p:spTree>
    <p:extLst>
      <p:ext uri="{BB962C8B-B14F-4D97-AF65-F5344CB8AC3E}">
        <p14:creationId xmlns:p14="http://schemas.microsoft.com/office/powerpoint/2010/main" val="19130927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3E318-2795-45F7-B77E-1955E4814C71}"/>
              </a:ext>
            </a:extLst>
          </p:cNvPr>
          <p:cNvSpPr>
            <a:spLocks noGrp="1"/>
          </p:cNvSpPr>
          <p:nvPr>
            <p:ph type="title"/>
          </p:nvPr>
        </p:nvSpPr>
        <p:spPr/>
        <p:txBody>
          <a:bodyPr/>
          <a:lstStyle/>
          <a:p>
            <a:r>
              <a:rPr lang="en-US" dirty="0">
                <a:ea typeface="+mj-lt"/>
                <a:cs typeface="+mj-lt"/>
              </a:rPr>
              <a:t>Concluding Remarks</a:t>
            </a:r>
          </a:p>
        </p:txBody>
      </p:sp>
      <p:sp>
        <p:nvSpPr>
          <p:cNvPr id="3" name="Content Placeholder 2">
            <a:extLst>
              <a:ext uri="{FF2B5EF4-FFF2-40B4-BE49-F238E27FC236}">
                <a16:creationId xmlns:a16="http://schemas.microsoft.com/office/drawing/2014/main" id="{E717368D-5864-4616-A6E5-155CBABB6425}"/>
              </a:ext>
            </a:extLst>
          </p:cNvPr>
          <p:cNvSpPr>
            <a:spLocks noGrp="1"/>
          </p:cNvSpPr>
          <p:nvPr>
            <p:ph idx="1"/>
          </p:nvPr>
        </p:nvSpPr>
        <p:spPr>
          <a:xfrm>
            <a:off x="420625" y="1825625"/>
            <a:ext cx="11060615" cy="4767099"/>
          </a:xfrm>
        </p:spPr>
        <p:txBody>
          <a:bodyPr vert="horz" lIns="91440" tIns="45720" rIns="91440" bIns="45720" rtlCol="0" anchor="t">
            <a:normAutofit/>
          </a:bodyPr>
          <a:lstStyle/>
          <a:p>
            <a:r>
              <a:rPr lang="en-US" dirty="0">
                <a:latin typeface="Bahnschrift SemiBold"/>
              </a:rPr>
              <a:t>Thirty test images including 10 for Sarees (Women),10 images for Trousers (Men) and 10 images for Jeans (Men) were chosen for testing and validation of image classification using deep learning.</a:t>
            </a:r>
          </a:p>
          <a:p>
            <a:r>
              <a:rPr lang="en-US" dirty="0">
                <a:latin typeface="Bahnschrift SemiBold"/>
              </a:rPr>
              <a:t> The convolutional neural network is used along with REsNet50 CNN with 50 layers and over 22 million pre trained images for classification purpose. From the experiments, it is observed that the images are classified correctly even for the portion of the test images and shows the effectiveness of deep learning algorithm. </a:t>
            </a:r>
          </a:p>
          <a:p>
            <a:endParaRPr lang="en-US" dirty="0">
              <a:latin typeface="Bahnschrift SemiBold"/>
            </a:endParaRPr>
          </a:p>
        </p:txBody>
      </p:sp>
      <p:sp>
        <p:nvSpPr>
          <p:cNvPr id="5" name="TextBox 4">
            <a:extLst>
              <a:ext uri="{FF2B5EF4-FFF2-40B4-BE49-F238E27FC236}">
                <a16:creationId xmlns:a16="http://schemas.microsoft.com/office/drawing/2014/main" id="{46FDBA0F-78B9-49D6-B0C3-BD69796390BA}"/>
              </a:ext>
            </a:extLst>
          </p:cNvPr>
          <p:cNvSpPr txBox="1"/>
          <p:nvPr/>
        </p:nvSpPr>
        <p:spPr>
          <a:xfrm>
            <a:off x="7226060" y="236651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4160243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33EC0-98F1-48A4-B632-CF2FC8D0A790}"/>
              </a:ext>
            </a:extLst>
          </p:cNvPr>
          <p:cNvSpPr>
            <a:spLocks noGrp="1"/>
          </p:cNvSpPr>
          <p:nvPr>
            <p:ph type="title"/>
          </p:nvPr>
        </p:nvSpPr>
        <p:spPr/>
        <p:txBody>
          <a:bodyPr/>
          <a:lstStyle/>
          <a:p>
            <a:r>
              <a:rPr lang="en-US" dirty="0">
                <a:ea typeface="+mj-lt"/>
                <a:cs typeface="+mj-lt"/>
              </a:rPr>
              <a:t>Data Analysis</a:t>
            </a:r>
            <a:endParaRPr lang="en-US" dirty="0"/>
          </a:p>
        </p:txBody>
      </p:sp>
      <p:sp>
        <p:nvSpPr>
          <p:cNvPr id="3" name="Content Placeholder 2">
            <a:extLst>
              <a:ext uri="{FF2B5EF4-FFF2-40B4-BE49-F238E27FC236}">
                <a16:creationId xmlns:a16="http://schemas.microsoft.com/office/drawing/2014/main" id="{BF3E6F87-DA39-45AD-849D-580920CE7B66}"/>
              </a:ext>
            </a:extLst>
          </p:cNvPr>
          <p:cNvSpPr>
            <a:spLocks noGrp="1"/>
          </p:cNvSpPr>
          <p:nvPr>
            <p:ph idx="1"/>
          </p:nvPr>
        </p:nvSpPr>
        <p:spPr/>
        <p:txBody>
          <a:bodyPr vert="horz" lIns="91440" tIns="45720" rIns="91440" bIns="45720" rtlCol="0" anchor="t">
            <a:normAutofit/>
          </a:bodyPr>
          <a:lstStyle/>
          <a:p>
            <a:r>
              <a:rPr lang="en-US" dirty="0">
                <a:latin typeface="Bahnschrift SemiBold"/>
              </a:rPr>
              <a:t>Image classification and analysis is an active research area and there are many applications of automatic image classification in computer vision domains such as pattern recognition, image retrieval, object recognition, remote sensing, face recognition, textile image analysis, automatic disease detection, geographic mapping, and video processing.</a:t>
            </a:r>
            <a:endParaRPr lang="en-US" dirty="0"/>
          </a:p>
          <a:p>
            <a:endParaRPr lang="en-US" dirty="0">
              <a:latin typeface="Bahnschrift SemiBold"/>
            </a:endParaRPr>
          </a:p>
          <a:p>
            <a:r>
              <a:rPr lang="en-US" dirty="0">
                <a:latin typeface="Bahnschrift SemiBold"/>
              </a:rPr>
              <a:t>In any image classification-based model, the primary objective of research is to assign the class labels to images.  </a:t>
            </a:r>
            <a:endParaRPr lang="en-US" dirty="0"/>
          </a:p>
          <a:p>
            <a:endParaRPr lang="en-US" dirty="0"/>
          </a:p>
        </p:txBody>
      </p:sp>
    </p:spTree>
    <p:extLst>
      <p:ext uri="{BB962C8B-B14F-4D97-AF65-F5344CB8AC3E}">
        <p14:creationId xmlns:p14="http://schemas.microsoft.com/office/powerpoint/2010/main" val="3628474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2F87B-EE95-4342-A5DD-EAF2BA070C43}"/>
              </a:ext>
            </a:extLst>
          </p:cNvPr>
          <p:cNvSpPr>
            <a:spLocks noGrp="1"/>
          </p:cNvSpPr>
          <p:nvPr>
            <p:ph type="title"/>
          </p:nvPr>
        </p:nvSpPr>
        <p:spPr/>
        <p:txBody>
          <a:bodyPr/>
          <a:lstStyle/>
          <a:p>
            <a:r>
              <a:rPr lang="en-US" dirty="0">
                <a:ea typeface="+mj-lt"/>
                <a:cs typeface="+mj-lt"/>
              </a:rPr>
              <a:t>Data Analysis</a:t>
            </a:r>
          </a:p>
          <a:p>
            <a:endParaRPr lang="en-US" dirty="0"/>
          </a:p>
        </p:txBody>
      </p:sp>
      <p:sp>
        <p:nvSpPr>
          <p:cNvPr id="3" name="Content Placeholder 2">
            <a:extLst>
              <a:ext uri="{FF2B5EF4-FFF2-40B4-BE49-F238E27FC236}">
                <a16:creationId xmlns:a16="http://schemas.microsoft.com/office/drawing/2014/main" id="{240817A2-1B48-41EB-B554-D852665A55CD}"/>
              </a:ext>
            </a:extLst>
          </p:cNvPr>
          <p:cNvSpPr>
            <a:spLocks noGrp="1"/>
          </p:cNvSpPr>
          <p:nvPr>
            <p:ph idx="1"/>
          </p:nvPr>
        </p:nvSpPr>
        <p:spPr>
          <a:xfrm>
            <a:off x="420625" y="1825625"/>
            <a:ext cx="10744314" cy="4407666"/>
          </a:xfrm>
        </p:spPr>
        <p:txBody>
          <a:bodyPr vert="horz" lIns="91440" tIns="45720" rIns="91440" bIns="45720" rtlCol="0" anchor="t">
            <a:normAutofit/>
          </a:bodyPr>
          <a:lstStyle/>
          <a:p>
            <a:r>
              <a:rPr lang="en-US" dirty="0">
                <a:latin typeface="Bahnschrift SemiBold"/>
              </a:rPr>
              <a:t>Image classification came into existence for decreasing the gap between the computer vision and human vision by training the computer with the data. </a:t>
            </a:r>
            <a:endParaRPr lang="en-US"/>
          </a:p>
          <a:p>
            <a:r>
              <a:rPr lang="en-US" dirty="0">
                <a:latin typeface="Bahnschrift SemiBold"/>
              </a:rPr>
              <a:t>The image classification is achieved by differentiating the image into the prescribed category based on the content of the vision. </a:t>
            </a:r>
            <a:endParaRPr lang="en-US"/>
          </a:p>
          <a:p>
            <a:r>
              <a:rPr lang="en-US" dirty="0">
                <a:latin typeface="Bahnschrift SemiBold"/>
              </a:rPr>
              <a:t>The conventional methods used for image classifying is part and piece of the field of artificial intelligence (AI) formally called as machine learning. </a:t>
            </a:r>
            <a:endParaRPr lang="en-US"/>
          </a:p>
          <a:p>
            <a:r>
              <a:rPr lang="en-US" dirty="0">
                <a:latin typeface="Bahnschrift SemiBold"/>
              </a:rPr>
              <a:t>The machine learning consists of feature extraction module that extracts the important features such as edges, textures etc. And a classification module that classify based on the features extracted.</a:t>
            </a:r>
            <a:endParaRPr lang="en-US" dirty="0"/>
          </a:p>
          <a:p>
            <a:endParaRPr lang="en-US" dirty="0"/>
          </a:p>
        </p:txBody>
      </p:sp>
    </p:spTree>
    <p:extLst>
      <p:ext uri="{BB962C8B-B14F-4D97-AF65-F5344CB8AC3E}">
        <p14:creationId xmlns:p14="http://schemas.microsoft.com/office/powerpoint/2010/main" val="2435704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2F87B-EE95-4342-A5DD-EAF2BA070C43}"/>
              </a:ext>
            </a:extLst>
          </p:cNvPr>
          <p:cNvSpPr>
            <a:spLocks noGrp="1"/>
          </p:cNvSpPr>
          <p:nvPr>
            <p:ph type="title"/>
          </p:nvPr>
        </p:nvSpPr>
        <p:spPr/>
        <p:txBody>
          <a:bodyPr/>
          <a:lstStyle/>
          <a:p>
            <a:r>
              <a:rPr lang="en-US" dirty="0">
                <a:ea typeface="+mj-lt"/>
                <a:cs typeface="+mj-lt"/>
              </a:rPr>
              <a:t>Data Analysis</a:t>
            </a:r>
          </a:p>
          <a:p>
            <a:endParaRPr lang="en-US" dirty="0"/>
          </a:p>
        </p:txBody>
      </p:sp>
      <p:sp>
        <p:nvSpPr>
          <p:cNvPr id="3" name="Content Placeholder 2">
            <a:extLst>
              <a:ext uri="{FF2B5EF4-FFF2-40B4-BE49-F238E27FC236}">
                <a16:creationId xmlns:a16="http://schemas.microsoft.com/office/drawing/2014/main" id="{240817A2-1B48-41EB-B554-D852665A55CD}"/>
              </a:ext>
            </a:extLst>
          </p:cNvPr>
          <p:cNvSpPr>
            <a:spLocks noGrp="1"/>
          </p:cNvSpPr>
          <p:nvPr>
            <p:ph idx="1"/>
          </p:nvPr>
        </p:nvSpPr>
        <p:spPr>
          <a:xfrm>
            <a:off x="420625" y="1825625"/>
            <a:ext cx="10744314" cy="4407666"/>
          </a:xfrm>
        </p:spPr>
        <p:txBody>
          <a:bodyPr vert="horz" lIns="91440" tIns="45720" rIns="91440" bIns="45720" rtlCol="0" anchor="t">
            <a:normAutofit/>
          </a:bodyPr>
          <a:lstStyle/>
          <a:p>
            <a:r>
              <a:rPr lang="en-US" dirty="0">
                <a:latin typeface="Bahnschrift SemiBold"/>
              </a:rPr>
              <a:t>The main limitation of machine learning is, while separating, it can only extract certain set of features on images and unable to extract differentiating features from the training set of data. This disadvantage is rectified by using the deep learning. Deep learning (DL) is a sub field to the machine learning, capable of learning through its own method of computing. </a:t>
            </a:r>
          </a:p>
          <a:p>
            <a:r>
              <a:rPr lang="en-US" dirty="0">
                <a:latin typeface="Bahnschrift SemiBold"/>
              </a:rPr>
              <a:t>A deep learning model is introduced to persistently break down information with a homogeneous structure like how a human would make determinations. To accomplish this, deep learning utilizes a layered structure of several algorithms expressed as an artificial neural system (ANN). </a:t>
            </a:r>
            <a:endParaRPr lang="en-US"/>
          </a:p>
          <a:p>
            <a:endParaRPr lang="en-US" dirty="0">
              <a:latin typeface="Bahnschrift SemiBold"/>
            </a:endParaRPr>
          </a:p>
        </p:txBody>
      </p:sp>
    </p:spTree>
    <p:extLst>
      <p:ext uri="{BB962C8B-B14F-4D97-AF65-F5344CB8AC3E}">
        <p14:creationId xmlns:p14="http://schemas.microsoft.com/office/powerpoint/2010/main" val="1684177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2F87B-EE95-4342-A5DD-EAF2BA070C43}"/>
              </a:ext>
            </a:extLst>
          </p:cNvPr>
          <p:cNvSpPr>
            <a:spLocks noGrp="1"/>
          </p:cNvSpPr>
          <p:nvPr>
            <p:ph type="title"/>
          </p:nvPr>
        </p:nvSpPr>
        <p:spPr/>
        <p:txBody>
          <a:bodyPr/>
          <a:lstStyle/>
          <a:p>
            <a:r>
              <a:rPr lang="en-US" dirty="0">
                <a:ea typeface="+mj-lt"/>
                <a:cs typeface="+mj-lt"/>
              </a:rPr>
              <a:t>Data Analysis</a:t>
            </a:r>
          </a:p>
          <a:p>
            <a:endParaRPr lang="en-US" dirty="0"/>
          </a:p>
        </p:txBody>
      </p:sp>
      <p:sp>
        <p:nvSpPr>
          <p:cNvPr id="3" name="Content Placeholder 2">
            <a:extLst>
              <a:ext uri="{FF2B5EF4-FFF2-40B4-BE49-F238E27FC236}">
                <a16:creationId xmlns:a16="http://schemas.microsoft.com/office/drawing/2014/main" id="{240817A2-1B48-41EB-B554-D852665A55CD}"/>
              </a:ext>
            </a:extLst>
          </p:cNvPr>
          <p:cNvSpPr>
            <a:spLocks noGrp="1"/>
          </p:cNvSpPr>
          <p:nvPr>
            <p:ph idx="1"/>
          </p:nvPr>
        </p:nvSpPr>
        <p:spPr>
          <a:xfrm>
            <a:off x="420625" y="1825625"/>
            <a:ext cx="10744314" cy="4407666"/>
          </a:xfrm>
        </p:spPr>
        <p:txBody>
          <a:bodyPr vert="horz" lIns="91440" tIns="45720" rIns="91440" bIns="45720" rtlCol="0" anchor="t">
            <a:normAutofit/>
          </a:bodyPr>
          <a:lstStyle/>
          <a:p>
            <a:r>
              <a:rPr lang="en-US" b="1" dirty="0">
                <a:latin typeface="Bahnschrift SemiBold"/>
              </a:rPr>
              <a:t>As an aspiring Data Scientist the goal is to apply my analytical skills to give findings and conclusions in detailed data analysis written in </a:t>
            </a:r>
            <a:r>
              <a:rPr lang="en-US" b="1" dirty="0" err="1">
                <a:latin typeface="Bahnschrift SemiBold"/>
              </a:rPr>
              <a:t>jupyter</a:t>
            </a:r>
            <a:r>
              <a:rPr lang="en-US" b="1" dirty="0">
                <a:latin typeface="Bahnschrift SemiBold"/>
              </a:rPr>
              <a:t> notebook.</a:t>
            </a:r>
            <a:endParaRPr lang="en-US" dirty="0"/>
          </a:p>
          <a:p>
            <a:r>
              <a:rPr lang="en-US" b="1" dirty="0">
                <a:latin typeface="Bahnschrift SemiBold"/>
              </a:rPr>
              <a:t>The main goal of the project is to scrap image data namely three categories (Sarees (women) , Trousers (</a:t>
            </a:r>
            <a:r>
              <a:rPr lang="en-IN" b="1" dirty="0">
                <a:latin typeface="Bahnschrift SemiBold"/>
              </a:rPr>
              <a:t>men), Jeans (men)</a:t>
            </a:r>
            <a:r>
              <a:rPr lang="en-US" b="1" dirty="0">
                <a:latin typeface="Bahnschrift SemiBold"/>
              </a:rPr>
              <a:t>) from Amazon.com. This data will be provided as an input to our deep learning model. </a:t>
            </a:r>
            <a:endParaRPr lang="en-US" b="1" dirty="0"/>
          </a:p>
          <a:p>
            <a:endParaRPr lang="en-US" dirty="0">
              <a:latin typeface="Bahnschrift SemiBold"/>
            </a:endParaRPr>
          </a:p>
        </p:txBody>
      </p:sp>
    </p:spTree>
    <p:extLst>
      <p:ext uri="{BB962C8B-B14F-4D97-AF65-F5344CB8AC3E}">
        <p14:creationId xmlns:p14="http://schemas.microsoft.com/office/powerpoint/2010/main" val="1134185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2F87B-EE95-4342-A5DD-EAF2BA070C43}"/>
              </a:ext>
            </a:extLst>
          </p:cNvPr>
          <p:cNvSpPr>
            <a:spLocks noGrp="1"/>
          </p:cNvSpPr>
          <p:nvPr>
            <p:ph type="title"/>
          </p:nvPr>
        </p:nvSpPr>
        <p:spPr/>
        <p:txBody>
          <a:bodyPr/>
          <a:lstStyle/>
          <a:p>
            <a:r>
              <a:rPr lang="en-US" dirty="0">
                <a:ea typeface="+mj-lt"/>
                <a:cs typeface="+mj-lt"/>
              </a:rPr>
              <a:t>Data Analysis</a:t>
            </a:r>
          </a:p>
          <a:p>
            <a:endParaRPr lang="en-US" dirty="0"/>
          </a:p>
        </p:txBody>
      </p:sp>
      <p:pic>
        <p:nvPicPr>
          <p:cNvPr id="4" name="Picture 4">
            <a:extLst>
              <a:ext uri="{FF2B5EF4-FFF2-40B4-BE49-F238E27FC236}">
                <a16:creationId xmlns:a16="http://schemas.microsoft.com/office/drawing/2014/main" id="{AB729309-D207-48EB-B039-1FA20A84F8AC}"/>
              </a:ext>
            </a:extLst>
          </p:cNvPr>
          <p:cNvPicPr>
            <a:picLocks noGrp="1" noChangeAspect="1"/>
          </p:cNvPicPr>
          <p:nvPr>
            <p:ph idx="1"/>
          </p:nvPr>
        </p:nvPicPr>
        <p:blipFill>
          <a:blip r:embed="rId2"/>
          <a:stretch>
            <a:fillRect/>
          </a:stretch>
        </p:blipFill>
        <p:spPr>
          <a:xfrm>
            <a:off x="1816086" y="1221776"/>
            <a:ext cx="8039656" cy="4407666"/>
          </a:xfrm>
        </p:spPr>
      </p:pic>
      <p:sp>
        <p:nvSpPr>
          <p:cNvPr id="5" name="TextBox 4">
            <a:extLst>
              <a:ext uri="{FF2B5EF4-FFF2-40B4-BE49-F238E27FC236}">
                <a16:creationId xmlns:a16="http://schemas.microsoft.com/office/drawing/2014/main" id="{FDEB65C2-33F4-4FA5-8BAC-2F70F2037742}"/>
              </a:ext>
            </a:extLst>
          </p:cNvPr>
          <p:cNvSpPr txBox="1"/>
          <p:nvPr/>
        </p:nvSpPr>
        <p:spPr>
          <a:xfrm>
            <a:off x="4896928" y="6018362"/>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FF0000"/>
                </a:solidFill>
                <a:latin typeface="Bahnschrift SemiBold"/>
              </a:rPr>
              <a:t>Sarees sample Images </a:t>
            </a:r>
            <a:endParaRPr lang="en-US" dirty="0">
              <a:solidFill>
                <a:srgbClr val="FF0000"/>
              </a:solidFill>
            </a:endParaRPr>
          </a:p>
          <a:p>
            <a:pPr algn="l"/>
            <a:endParaRPr lang="en-US" dirty="0">
              <a:solidFill>
                <a:srgbClr val="FF0000"/>
              </a:solidFill>
            </a:endParaRPr>
          </a:p>
        </p:txBody>
      </p:sp>
    </p:spTree>
    <p:extLst>
      <p:ext uri="{BB962C8B-B14F-4D97-AF65-F5344CB8AC3E}">
        <p14:creationId xmlns:p14="http://schemas.microsoft.com/office/powerpoint/2010/main" val="452444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2F87B-EE95-4342-A5DD-EAF2BA070C43}"/>
              </a:ext>
            </a:extLst>
          </p:cNvPr>
          <p:cNvSpPr>
            <a:spLocks noGrp="1"/>
          </p:cNvSpPr>
          <p:nvPr>
            <p:ph type="title"/>
          </p:nvPr>
        </p:nvSpPr>
        <p:spPr/>
        <p:txBody>
          <a:bodyPr/>
          <a:lstStyle/>
          <a:p>
            <a:r>
              <a:rPr lang="en-US" dirty="0">
                <a:ea typeface="+mj-lt"/>
                <a:cs typeface="+mj-lt"/>
              </a:rPr>
              <a:t>Data Analysis</a:t>
            </a:r>
          </a:p>
          <a:p>
            <a:endParaRPr lang="en-US" dirty="0"/>
          </a:p>
        </p:txBody>
      </p:sp>
      <p:sp>
        <p:nvSpPr>
          <p:cNvPr id="5" name="TextBox 4">
            <a:extLst>
              <a:ext uri="{FF2B5EF4-FFF2-40B4-BE49-F238E27FC236}">
                <a16:creationId xmlns:a16="http://schemas.microsoft.com/office/drawing/2014/main" id="{FDEB65C2-33F4-4FA5-8BAC-2F70F2037742}"/>
              </a:ext>
            </a:extLst>
          </p:cNvPr>
          <p:cNvSpPr txBox="1"/>
          <p:nvPr/>
        </p:nvSpPr>
        <p:spPr>
          <a:xfrm>
            <a:off x="4896928" y="6018362"/>
            <a:ext cx="285821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FF0000"/>
                </a:solidFill>
                <a:latin typeface="Bahnschrift SemiBold"/>
              </a:rPr>
              <a:t>Trousers sample Images </a:t>
            </a:r>
            <a:endParaRPr lang="en-US" dirty="0">
              <a:solidFill>
                <a:srgbClr val="FF0000"/>
              </a:solidFill>
            </a:endParaRPr>
          </a:p>
          <a:p>
            <a:pPr algn="l"/>
            <a:endParaRPr lang="en-US" dirty="0">
              <a:solidFill>
                <a:srgbClr val="FF0000"/>
              </a:solidFill>
            </a:endParaRPr>
          </a:p>
        </p:txBody>
      </p:sp>
      <p:pic>
        <p:nvPicPr>
          <p:cNvPr id="7" name="Picture 7" descr="A picture containing text&#10;&#10;Description automatically generated">
            <a:extLst>
              <a:ext uri="{FF2B5EF4-FFF2-40B4-BE49-F238E27FC236}">
                <a16:creationId xmlns:a16="http://schemas.microsoft.com/office/drawing/2014/main" id="{CFF80716-0D7E-49F3-8C96-04A8A339217B}"/>
              </a:ext>
            </a:extLst>
          </p:cNvPr>
          <p:cNvPicPr>
            <a:picLocks noGrp="1" noChangeAspect="1"/>
          </p:cNvPicPr>
          <p:nvPr>
            <p:ph idx="1"/>
          </p:nvPr>
        </p:nvPicPr>
        <p:blipFill>
          <a:blip r:embed="rId2"/>
          <a:stretch>
            <a:fillRect/>
          </a:stretch>
        </p:blipFill>
        <p:spPr>
          <a:xfrm>
            <a:off x="2323797" y="1207399"/>
            <a:ext cx="7800610" cy="4206383"/>
          </a:xfrm>
        </p:spPr>
      </p:pic>
    </p:spTree>
    <p:extLst>
      <p:ext uri="{BB962C8B-B14F-4D97-AF65-F5344CB8AC3E}">
        <p14:creationId xmlns:p14="http://schemas.microsoft.com/office/powerpoint/2010/main" val="2668578027"/>
      </p:ext>
    </p:extLst>
  </p:cSld>
  <p:clrMapOvr>
    <a:masterClrMapping/>
  </p:clrMapOvr>
</p:sld>
</file>

<file path=ppt/theme/theme1.xml><?xml version="1.0" encoding="utf-8"?>
<a:theme xmlns:a="http://schemas.openxmlformats.org/drawingml/2006/main" name="OffsetVTI">
  <a:themeElements>
    <a:clrScheme name="Ion">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Dante">
      <a:majorFont>
        <a:latin typeface="Univers Light"/>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docProps/app.xml><?xml version="1.0" encoding="utf-8"?>
<Properties xmlns="http://schemas.openxmlformats.org/officeDocument/2006/extended-properties" xmlns:vt="http://schemas.openxmlformats.org/officeDocument/2006/docPropsVTypes">
  <Template>Ion</Template>
  <TotalTime>0</TotalTime>
  <Words>0</Words>
  <Application>Microsoft Office PowerPoint</Application>
  <PresentationFormat>Widescreen</PresentationFormat>
  <Paragraphs>0</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OffsetVTI</vt:lpstr>
      <vt:lpstr>Image Scraping and Classification Project </vt:lpstr>
      <vt:lpstr>Agenda / Topics </vt:lpstr>
      <vt:lpstr>Problem Definition</vt:lpstr>
      <vt:lpstr>Data Analysis</vt:lpstr>
      <vt:lpstr>Data Analysis </vt:lpstr>
      <vt:lpstr>Data Analysis </vt:lpstr>
      <vt:lpstr>Data Analysis </vt:lpstr>
      <vt:lpstr>Data Analysis </vt:lpstr>
      <vt:lpstr>Data Analysis </vt:lpstr>
      <vt:lpstr>Data Analysis </vt:lpstr>
      <vt:lpstr>EDA (Exploratory Data Analysis) </vt:lpstr>
      <vt:lpstr>EDA (Exploratory Data Analysis) </vt:lpstr>
      <vt:lpstr>EDA (Exploratory Data Analysis) </vt:lpstr>
      <vt:lpstr>EDA (Exploratory Data Analysis) </vt:lpstr>
      <vt:lpstr> Pre-processing Pipeline   </vt:lpstr>
      <vt:lpstr> Pre-processing Pipeline   </vt:lpstr>
      <vt:lpstr> Pre-processing Pipeline   </vt:lpstr>
      <vt:lpstr> Pre-processing Pipeline   </vt:lpstr>
      <vt:lpstr>Building Machine Learning Models</vt:lpstr>
      <vt:lpstr>Building Machine Learning Models</vt:lpstr>
      <vt:lpstr>Building Machine Learning Models</vt:lpstr>
      <vt:lpstr>Building Machine Learning Models</vt:lpstr>
      <vt:lpstr>Building Machine Learning Models</vt:lpstr>
      <vt:lpstr>Building Machine Learning Models</vt:lpstr>
      <vt:lpstr>Building Machine Learning Models</vt:lpstr>
      <vt:lpstr>Building Machine Learning Models</vt:lpstr>
      <vt:lpstr>Building Machine Learning Models</vt:lpstr>
      <vt:lpstr>Building Machine Learning Models</vt:lpstr>
      <vt:lpstr>Building Machine Learning Models</vt:lpstr>
      <vt:lpstr>Building Machine Learning Models</vt:lpstr>
      <vt:lpstr>Building Machine Learning Models</vt:lpstr>
      <vt:lpstr>Building Machine Learning Models</vt:lpstr>
      <vt:lpstr>Building Machine Learning Models</vt:lpstr>
      <vt:lpstr>Building Machine Learning Models</vt:lpstr>
      <vt:lpstr>Building Machine Learning Models</vt:lpstr>
      <vt:lpstr>Concluding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210</cp:revision>
  <dcterms:created xsi:type="dcterms:W3CDTF">2021-09-24T09:46:33Z</dcterms:created>
  <dcterms:modified xsi:type="dcterms:W3CDTF">2021-09-24T10:39:42Z</dcterms:modified>
</cp:coreProperties>
</file>