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78" r:id="rId41"/>
    <p:sldId id="297" r:id="rId42"/>
    <p:sldId id="299" r:id="rId43"/>
    <p:sldId id="300" r:id="rId44"/>
    <p:sldId id="301" r:id="rId45"/>
    <p:sldId id="302"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03" r:id="rId63"/>
    <p:sldId id="320" r:id="rId64"/>
    <p:sldId id="321"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06A59-6AC0-4500-B001-56224A0E80C8}" v="66" dt="2021-07-18T04:06:14.839"/>
    <p1510:client id="{1817743D-D87C-4B95-854C-6708746533C5}" v="1022" dt="2021-07-19T04:46:56.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738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827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5552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8886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7/18/2021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07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1047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6048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604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3799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21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7/18/2021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02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7/18/2021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8972929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07200" y="1096965"/>
            <a:ext cx="7977600" cy="2085696"/>
          </a:xfrm>
        </p:spPr>
        <p:txBody>
          <a:bodyPr>
            <a:normAutofit/>
          </a:bodyPr>
          <a:lstStyle/>
          <a:p>
            <a:r>
              <a:rPr lang="en-US" sz="5400" dirty="0">
                <a:ea typeface="+mj-lt"/>
                <a:cs typeface="+mj-lt"/>
              </a:rPr>
              <a:t>E-retail factors for customer activation and retention</a:t>
            </a:r>
            <a:endParaRPr lang="en-US" sz="5400"/>
          </a:p>
        </p:txBody>
      </p:sp>
      <p:sp>
        <p:nvSpPr>
          <p:cNvPr id="3" name="Subtitle 2"/>
          <p:cNvSpPr>
            <a:spLocks noGrp="1"/>
          </p:cNvSpPr>
          <p:nvPr>
            <p:ph type="subTitle" idx="1"/>
          </p:nvPr>
        </p:nvSpPr>
        <p:spPr>
          <a:xfrm>
            <a:off x="3216000" y="3945771"/>
            <a:ext cx="5760000" cy="1832730"/>
          </a:xfrm>
        </p:spPr>
        <p:txBody>
          <a:bodyPr>
            <a:normAutofit/>
          </a:bodyPr>
          <a:lstStyle/>
          <a:p>
            <a:r>
              <a:rPr lang="en-US" dirty="0">
                <a:cs typeface="Calibri"/>
              </a:rPr>
              <a:t>Aaron D'souza</a:t>
            </a:r>
            <a:endParaRPr lang="en-US" dirty="0"/>
          </a:p>
        </p:txBody>
      </p:sp>
      <p:cxnSp>
        <p:nvCxnSpPr>
          <p:cNvPr id="6" name="Straight Connector 9">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ea typeface="+mn-lt"/>
                <a:cs typeface="+mn-lt"/>
              </a:rPr>
              <a:t>The visualization in </a:t>
            </a:r>
            <a:r>
              <a:rPr lang="en-US" sz="2200" b="1">
                <a:solidFill>
                  <a:srgbClr val="FF0000"/>
                </a:solidFill>
                <a:ea typeface="+mn-lt"/>
                <a:cs typeface="+mn-lt"/>
              </a:rPr>
              <a:t>Fig.5</a:t>
            </a:r>
            <a:r>
              <a:rPr lang="en-US" sz="2200" b="1">
                <a:ea typeface="+mn-lt"/>
                <a:cs typeface="+mn-lt"/>
              </a:rPr>
              <a:t> is a count plot from sea-born library it shows the distribution for how many times a customer has made an online purchase in the past 1 year. Less than 10 times is the highest count for the customers who have purchased something online in the past 1 year(maybe average customers).41 times and 42 times and above are important customers to the e-commerce company (Customers who have a high engagement rate in online purchases). Mostly an average customer is buying ~ 10 items yearly.</a:t>
            </a:r>
            <a:endParaRPr lang="en-US" sz="2200"/>
          </a:p>
          <a:p>
            <a:endParaRPr lang="en-US" sz="22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Fig.5</a:t>
            </a:r>
          </a:p>
        </p:txBody>
      </p:sp>
      <p:pic>
        <p:nvPicPr>
          <p:cNvPr id="8" name="Picture 9" descr="Chart, bar chart&#10;&#10;Description automatically generated">
            <a:extLst>
              <a:ext uri="{FF2B5EF4-FFF2-40B4-BE49-F238E27FC236}">
                <a16:creationId xmlns:a16="http://schemas.microsoft.com/office/drawing/2014/main" id="{8919B953-537A-45B9-AC6B-BABE8AF968B3}"/>
              </a:ext>
            </a:extLst>
          </p:cNvPr>
          <p:cNvPicPr>
            <a:picLocks noGrp="1" noChangeAspect="1"/>
          </p:cNvPicPr>
          <p:nvPr>
            <p:ph idx="1"/>
          </p:nvPr>
        </p:nvPicPr>
        <p:blipFill>
          <a:blip r:embed="rId2"/>
          <a:stretch>
            <a:fillRect/>
          </a:stretch>
        </p:blipFill>
        <p:spPr>
          <a:xfrm>
            <a:off x="6089507" y="909548"/>
            <a:ext cx="6108985" cy="4198341"/>
          </a:xfrm>
        </p:spPr>
      </p:pic>
    </p:spTree>
    <p:extLst>
      <p:ext uri="{BB962C8B-B14F-4D97-AF65-F5344CB8AC3E}">
        <p14:creationId xmlns:p14="http://schemas.microsoft.com/office/powerpoint/2010/main" val="264526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Fig.6</a:t>
            </a:r>
            <a:r>
              <a:rPr lang="en-US" sz="2400" b="1">
                <a:ea typeface="+mn-lt"/>
                <a:cs typeface="+mn-lt"/>
              </a:rPr>
              <a:t> is a count plot from sea-born library it shows the distribution for how a customer access internet for online shopping. Most of the customers are using mobile data(Internet) while shopping online.</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Fig.6</a:t>
            </a:r>
          </a:p>
        </p:txBody>
      </p:sp>
      <p:pic>
        <p:nvPicPr>
          <p:cNvPr id="8" name="Picture 9" descr="Chart, bar chart&#10;&#10;Description automatically generated">
            <a:extLst>
              <a:ext uri="{FF2B5EF4-FFF2-40B4-BE49-F238E27FC236}">
                <a16:creationId xmlns:a16="http://schemas.microsoft.com/office/drawing/2014/main" id="{B02719C8-48F9-4C41-945B-5B1838D88BA4}"/>
              </a:ext>
            </a:extLst>
          </p:cNvPr>
          <p:cNvPicPr>
            <a:picLocks noGrp="1" noChangeAspect="1"/>
          </p:cNvPicPr>
          <p:nvPr>
            <p:ph idx="1"/>
          </p:nvPr>
        </p:nvPicPr>
        <p:blipFill>
          <a:blip r:embed="rId2"/>
          <a:stretch>
            <a:fillRect/>
          </a:stretch>
        </p:blipFill>
        <p:spPr>
          <a:xfrm>
            <a:off x="6089507" y="1010189"/>
            <a:ext cx="6065853" cy="4212719"/>
          </a:xfrm>
        </p:spPr>
      </p:pic>
    </p:spTree>
    <p:extLst>
      <p:ext uri="{BB962C8B-B14F-4D97-AF65-F5344CB8AC3E}">
        <p14:creationId xmlns:p14="http://schemas.microsoft.com/office/powerpoint/2010/main" val="356248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Fig.7</a:t>
            </a:r>
            <a:r>
              <a:rPr lang="en-US" sz="2400" b="1">
                <a:ea typeface="+mn-lt"/>
                <a:cs typeface="+mn-lt"/>
              </a:rPr>
              <a:t> is a count plot from sea-born library it shows the distribution of device usage by customers for online shopping. Laptops and smartphones are the most used devices for online shopping. Tablet's are the least used devices.</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Fig.7</a:t>
            </a:r>
          </a:p>
        </p:txBody>
      </p:sp>
      <p:pic>
        <p:nvPicPr>
          <p:cNvPr id="7" name="Picture 9" descr="Chart, bar chart&#10;&#10;Description automatically generated">
            <a:extLst>
              <a:ext uri="{FF2B5EF4-FFF2-40B4-BE49-F238E27FC236}">
                <a16:creationId xmlns:a16="http://schemas.microsoft.com/office/drawing/2014/main" id="{3598885B-39B4-4046-818D-BE231C864D07}"/>
              </a:ext>
            </a:extLst>
          </p:cNvPr>
          <p:cNvPicPr>
            <a:picLocks noGrp="1" noChangeAspect="1"/>
          </p:cNvPicPr>
          <p:nvPr>
            <p:ph idx="1"/>
          </p:nvPr>
        </p:nvPicPr>
        <p:blipFill>
          <a:blip r:embed="rId2"/>
          <a:stretch>
            <a:fillRect/>
          </a:stretch>
        </p:blipFill>
        <p:spPr>
          <a:xfrm>
            <a:off x="6089508" y="1067698"/>
            <a:ext cx="6108985" cy="4241474"/>
          </a:xfrm>
        </p:spPr>
      </p:pic>
    </p:spTree>
    <p:extLst>
      <p:ext uri="{BB962C8B-B14F-4D97-AF65-F5344CB8AC3E}">
        <p14:creationId xmlns:p14="http://schemas.microsoft.com/office/powerpoint/2010/main" val="16619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Fig.8</a:t>
            </a:r>
            <a:r>
              <a:rPr lang="en-US" sz="2400" b="1">
                <a:ea typeface="+mn-lt"/>
                <a:cs typeface="+mn-lt"/>
              </a:rPr>
              <a:t> is a count plot from sea-born library it shows the distribution of which OS users prefer for online shopping. Most of the customers are using Window's operating system on their devices.</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Fig.8</a:t>
            </a:r>
          </a:p>
        </p:txBody>
      </p:sp>
      <p:pic>
        <p:nvPicPr>
          <p:cNvPr id="7" name="Picture 9" descr="Chart, bar chart&#10;&#10;Description automatically generated">
            <a:extLst>
              <a:ext uri="{FF2B5EF4-FFF2-40B4-BE49-F238E27FC236}">
                <a16:creationId xmlns:a16="http://schemas.microsoft.com/office/drawing/2014/main" id="{5F12A5AA-5D39-4040-ACF9-DC32157573B4}"/>
              </a:ext>
            </a:extLst>
          </p:cNvPr>
          <p:cNvPicPr>
            <a:picLocks noGrp="1" noChangeAspect="1"/>
          </p:cNvPicPr>
          <p:nvPr>
            <p:ph idx="1"/>
          </p:nvPr>
        </p:nvPicPr>
        <p:blipFill>
          <a:blip r:embed="rId2"/>
          <a:stretch>
            <a:fillRect/>
          </a:stretch>
        </p:blipFill>
        <p:spPr>
          <a:xfrm>
            <a:off x="6046375" y="1067698"/>
            <a:ext cx="6152117" cy="4255851"/>
          </a:xfrm>
        </p:spPr>
      </p:pic>
    </p:spTree>
    <p:extLst>
      <p:ext uri="{BB962C8B-B14F-4D97-AF65-F5344CB8AC3E}">
        <p14:creationId xmlns:p14="http://schemas.microsoft.com/office/powerpoint/2010/main" val="105114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Fig.9</a:t>
            </a:r>
            <a:r>
              <a:rPr lang="en-US" sz="2400" b="1">
                <a:ea typeface="+mn-lt"/>
                <a:cs typeface="+mn-lt"/>
              </a:rPr>
              <a:t> is a count plot from sea-born library it shows the distribution of which OS users prefer for online shopping. Most of the customers prefer using Google Chrome as their default browser for online shopping.</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Fig.9</a:t>
            </a:r>
          </a:p>
        </p:txBody>
      </p:sp>
      <p:pic>
        <p:nvPicPr>
          <p:cNvPr id="7" name="Picture 9" descr="Chart, bar chart&#10;&#10;Description automatically generated">
            <a:extLst>
              <a:ext uri="{FF2B5EF4-FFF2-40B4-BE49-F238E27FC236}">
                <a16:creationId xmlns:a16="http://schemas.microsoft.com/office/drawing/2014/main" id="{F8C37FED-6E9D-4DA0-AF46-94EC500B531C}"/>
              </a:ext>
            </a:extLst>
          </p:cNvPr>
          <p:cNvPicPr>
            <a:picLocks noGrp="1" noChangeAspect="1"/>
          </p:cNvPicPr>
          <p:nvPr>
            <p:ph idx="1"/>
          </p:nvPr>
        </p:nvPicPr>
        <p:blipFill>
          <a:blip r:embed="rId2"/>
          <a:stretch>
            <a:fillRect/>
          </a:stretch>
        </p:blipFill>
        <p:spPr>
          <a:xfrm>
            <a:off x="6103885" y="1240227"/>
            <a:ext cx="6051475" cy="4198341"/>
          </a:xfrm>
        </p:spPr>
      </p:pic>
    </p:spTree>
    <p:extLst>
      <p:ext uri="{BB962C8B-B14F-4D97-AF65-F5344CB8AC3E}">
        <p14:creationId xmlns:p14="http://schemas.microsoft.com/office/powerpoint/2010/main" val="375857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Fig.10</a:t>
            </a:r>
            <a:r>
              <a:rPr lang="en-US" sz="2400" b="1">
                <a:ea typeface="+mn-lt"/>
                <a:cs typeface="+mn-lt"/>
              </a:rPr>
              <a:t> is a count plot from sea-born library it shows the distribution regarding how customers reached the online store after first visit. After the first visit, most of the individuals prefer to use the Application (mobile app) of the online store or used the Search Engine channel to reach the online store. Social media had very less influence (Companies can work on their social media marketing).</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Fig.10</a:t>
            </a:r>
          </a:p>
        </p:txBody>
      </p:sp>
      <p:pic>
        <p:nvPicPr>
          <p:cNvPr id="7" name="Picture 9" descr="Chart, bar chart&#10;&#10;Description automatically generated">
            <a:extLst>
              <a:ext uri="{FF2B5EF4-FFF2-40B4-BE49-F238E27FC236}">
                <a16:creationId xmlns:a16="http://schemas.microsoft.com/office/drawing/2014/main" id="{0B7AB80F-5D8C-45FD-BF24-558A3B5115CC}"/>
              </a:ext>
            </a:extLst>
          </p:cNvPr>
          <p:cNvPicPr>
            <a:picLocks noGrp="1" noChangeAspect="1"/>
          </p:cNvPicPr>
          <p:nvPr>
            <p:ph idx="1"/>
          </p:nvPr>
        </p:nvPicPr>
        <p:blipFill>
          <a:blip r:embed="rId2"/>
          <a:stretch>
            <a:fillRect/>
          </a:stretch>
        </p:blipFill>
        <p:spPr>
          <a:xfrm>
            <a:off x="6103885" y="1067699"/>
            <a:ext cx="6094607" cy="4212719"/>
          </a:xfrm>
        </p:spPr>
      </p:pic>
    </p:spTree>
    <p:extLst>
      <p:ext uri="{BB962C8B-B14F-4D97-AF65-F5344CB8AC3E}">
        <p14:creationId xmlns:p14="http://schemas.microsoft.com/office/powerpoint/2010/main" val="412277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Fig.11</a:t>
            </a:r>
            <a:r>
              <a:rPr lang="en-US" sz="2400" b="1">
                <a:ea typeface="+mn-lt"/>
                <a:cs typeface="+mn-lt"/>
              </a:rPr>
              <a:t> is a count plot from the sea-born library it shows the distribution for how much time a customer explored the website before making any kind of purchase. On average an individual spent more than 15 minutes on the website before making a purchase decision.</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Fig.11</a:t>
            </a:r>
          </a:p>
        </p:txBody>
      </p:sp>
      <p:pic>
        <p:nvPicPr>
          <p:cNvPr id="8" name="Picture 9" descr="Chart, bar chart&#10;&#10;Description automatically generated">
            <a:extLst>
              <a:ext uri="{FF2B5EF4-FFF2-40B4-BE49-F238E27FC236}">
                <a16:creationId xmlns:a16="http://schemas.microsoft.com/office/drawing/2014/main" id="{86E38C9D-E057-4EF4-B56A-2AC8D0D09E81}"/>
              </a:ext>
            </a:extLst>
          </p:cNvPr>
          <p:cNvPicPr>
            <a:picLocks noGrp="1" noChangeAspect="1"/>
          </p:cNvPicPr>
          <p:nvPr>
            <p:ph idx="1"/>
          </p:nvPr>
        </p:nvPicPr>
        <p:blipFill>
          <a:blip r:embed="rId2"/>
          <a:stretch>
            <a:fillRect/>
          </a:stretch>
        </p:blipFill>
        <p:spPr>
          <a:xfrm>
            <a:off x="6089508" y="1225850"/>
            <a:ext cx="5993966" cy="4155209"/>
          </a:xfrm>
        </p:spPr>
      </p:pic>
    </p:spTree>
    <p:extLst>
      <p:ext uri="{BB962C8B-B14F-4D97-AF65-F5344CB8AC3E}">
        <p14:creationId xmlns:p14="http://schemas.microsoft.com/office/powerpoint/2010/main" val="310836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Fig.12</a:t>
            </a:r>
            <a:r>
              <a:rPr lang="en-US" sz="2400" b="1">
                <a:ea typeface="+mn-lt"/>
                <a:cs typeface="+mn-lt"/>
              </a:rPr>
              <a:t> is a count plot from the sea-born library it shows the distribution of payment preference of customers. Most of the customers preferred a Credit/Debit cards as their payment method. Very few customers preferred E-wallets (Paytm, Freecharge, etc.)</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Fig.12</a:t>
            </a:r>
          </a:p>
        </p:txBody>
      </p:sp>
      <p:pic>
        <p:nvPicPr>
          <p:cNvPr id="8" name="Picture 9" descr="Chart, bar chart&#10;&#10;Description automatically generated">
            <a:extLst>
              <a:ext uri="{FF2B5EF4-FFF2-40B4-BE49-F238E27FC236}">
                <a16:creationId xmlns:a16="http://schemas.microsoft.com/office/drawing/2014/main" id="{D31EC944-E555-4869-8DB4-A1D852EFB543}"/>
              </a:ext>
            </a:extLst>
          </p:cNvPr>
          <p:cNvPicPr>
            <a:picLocks noGrp="1" noChangeAspect="1"/>
          </p:cNvPicPr>
          <p:nvPr>
            <p:ph idx="1"/>
          </p:nvPr>
        </p:nvPicPr>
        <p:blipFill>
          <a:blip r:embed="rId2"/>
          <a:stretch>
            <a:fillRect/>
          </a:stretch>
        </p:blipFill>
        <p:spPr>
          <a:xfrm>
            <a:off x="6103885" y="1326491"/>
            <a:ext cx="5965211" cy="4140832"/>
          </a:xfrm>
        </p:spPr>
      </p:pic>
    </p:spTree>
    <p:extLst>
      <p:ext uri="{BB962C8B-B14F-4D97-AF65-F5344CB8AC3E}">
        <p14:creationId xmlns:p14="http://schemas.microsoft.com/office/powerpoint/2010/main" val="367830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Fig.13</a:t>
            </a:r>
            <a:r>
              <a:rPr lang="en-US" sz="2400" b="1">
                <a:ea typeface="+mn-lt"/>
                <a:cs typeface="+mn-lt"/>
              </a:rPr>
              <a:t> is a count plot from the sea-born library it shows the distribution of how frequently do customers abandon (selecting an items and leaving without making payment).When it comes to adding an item to the cart but not buying it, most of the customers tend to do it "sometimes" (Due to various personal reasons).</a:t>
            </a:r>
            <a:endParaRPr lang="en-US">
              <a:ea typeface="+mn-lt"/>
              <a:cs typeface="+mn-lt"/>
            </a:endParaRPr>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001539"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Fig.13</a:t>
            </a:r>
          </a:p>
        </p:txBody>
      </p:sp>
      <p:pic>
        <p:nvPicPr>
          <p:cNvPr id="8" name="Picture 9" descr="Chart, bar chart&#10;&#10;Description automatically generated">
            <a:extLst>
              <a:ext uri="{FF2B5EF4-FFF2-40B4-BE49-F238E27FC236}">
                <a16:creationId xmlns:a16="http://schemas.microsoft.com/office/drawing/2014/main" id="{5BC62608-EC53-4636-B080-5EAFBE8CE979}"/>
              </a:ext>
            </a:extLst>
          </p:cNvPr>
          <p:cNvPicPr>
            <a:picLocks noGrp="1" noChangeAspect="1"/>
          </p:cNvPicPr>
          <p:nvPr>
            <p:ph idx="1"/>
          </p:nvPr>
        </p:nvPicPr>
        <p:blipFill>
          <a:blip r:embed="rId2"/>
          <a:stretch>
            <a:fillRect/>
          </a:stretch>
        </p:blipFill>
        <p:spPr>
          <a:xfrm>
            <a:off x="6097455" y="1427133"/>
            <a:ext cx="6093089" cy="4040191"/>
          </a:xfrm>
        </p:spPr>
      </p:pic>
    </p:spTree>
    <p:extLst>
      <p:ext uri="{BB962C8B-B14F-4D97-AF65-F5344CB8AC3E}">
        <p14:creationId xmlns:p14="http://schemas.microsoft.com/office/powerpoint/2010/main" val="78446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Fig.14</a:t>
            </a:r>
            <a:r>
              <a:rPr lang="en-US" sz="2400" b="1">
                <a:ea typeface="+mn-lt"/>
                <a:cs typeface="+mn-lt"/>
              </a:rPr>
              <a:t> is a count plot from the sea-born library it shows the distribution of why did a customer abandon the “Bag”, “Shopping Cart”.The most frequent reason for customers not buying the added item in the cart is having a better alternative offer on the same product.</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Fig.14</a:t>
            </a:r>
          </a:p>
        </p:txBody>
      </p:sp>
      <p:pic>
        <p:nvPicPr>
          <p:cNvPr id="8" name="Picture 9" descr="Chart, bar chart&#10;&#10;Description automatically generated">
            <a:extLst>
              <a:ext uri="{FF2B5EF4-FFF2-40B4-BE49-F238E27FC236}">
                <a16:creationId xmlns:a16="http://schemas.microsoft.com/office/drawing/2014/main" id="{B3DB7241-5E52-49DE-8059-F835C62EA4D1}"/>
              </a:ext>
            </a:extLst>
          </p:cNvPr>
          <p:cNvPicPr>
            <a:picLocks noGrp="1" noChangeAspect="1"/>
          </p:cNvPicPr>
          <p:nvPr>
            <p:ph idx="1"/>
          </p:nvPr>
        </p:nvPicPr>
        <p:blipFill>
          <a:blip r:embed="rId2"/>
          <a:stretch>
            <a:fillRect/>
          </a:stretch>
        </p:blipFill>
        <p:spPr>
          <a:xfrm>
            <a:off x="6100254" y="1412755"/>
            <a:ext cx="6001228" cy="4112077"/>
          </a:xfrm>
        </p:spPr>
      </p:pic>
    </p:spTree>
    <p:extLst>
      <p:ext uri="{BB962C8B-B14F-4D97-AF65-F5344CB8AC3E}">
        <p14:creationId xmlns:p14="http://schemas.microsoft.com/office/powerpoint/2010/main" val="347445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080C3-BE99-4505-8056-7D6BA4534E1C}"/>
              </a:ext>
            </a:extLst>
          </p:cNvPr>
          <p:cNvSpPr>
            <a:spLocks noGrp="1"/>
          </p:cNvSpPr>
          <p:nvPr>
            <p:ph type="title"/>
          </p:nvPr>
        </p:nvSpPr>
        <p:spPr>
          <a:xfrm>
            <a:off x="4056600" y="536575"/>
            <a:ext cx="4078800" cy="1453003"/>
          </a:xfrm>
        </p:spPr>
        <p:txBody>
          <a:bodyPr wrap="square" anchor="b">
            <a:normAutofit/>
          </a:bodyPr>
          <a:lstStyle/>
          <a:p>
            <a:pPr algn="ctr"/>
            <a:r>
              <a:rPr lang="en-US" dirty="0">
                <a:latin typeface="Source Sans Pro"/>
                <a:ea typeface="Source Sans Pro"/>
              </a:rPr>
              <a:t>Agenda / Topics</a:t>
            </a:r>
            <a:endParaRPr lang="en-US">
              <a:ea typeface="+mj-lt"/>
              <a:cs typeface="+mj-lt"/>
            </a:endParaRPr>
          </a:p>
          <a:p>
            <a:pPr algn="ctr"/>
            <a:endParaRPr lang="en-US">
              <a:ea typeface="+mj-lt"/>
              <a:cs typeface="+mj-lt"/>
            </a:endParaRPr>
          </a:p>
        </p:txBody>
      </p:sp>
      <p:grpSp>
        <p:nvGrpSpPr>
          <p:cNvPr id="10" name="Group 9">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1" name="Group 10">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0"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2" name="Group 21">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23">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4">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4" name="Group 13">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9"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6"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3" name="Straight Connector 52">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2E7CB-CE5F-4C70-A233-1D147B905EA2}"/>
              </a:ext>
            </a:extLst>
          </p:cNvPr>
          <p:cNvSpPr>
            <a:spLocks noGrp="1"/>
          </p:cNvSpPr>
          <p:nvPr>
            <p:ph idx="1"/>
          </p:nvPr>
        </p:nvSpPr>
        <p:spPr>
          <a:xfrm>
            <a:off x="4042223" y="1856226"/>
            <a:ext cx="4078800" cy="2901482"/>
          </a:xfrm>
        </p:spPr>
        <p:txBody>
          <a:bodyPr vert="horz" lIns="91440" tIns="45720" rIns="91440" bIns="45720" rtlCol="0" anchor="t">
            <a:noAutofit/>
          </a:bodyPr>
          <a:lstStyle/>
          <a:p>
            <a:pPr marL="359410" indent="-359410">
              <a:lnSpc>
                <a:spcPct val="140000"/>
              </a:lnSpc>
              <a:spcBef>
                <a:spcPts val="0"/>
              </a:spcBef>
              <a:spcAft>
                <a:spcPts val="600"/>
              </a:spcAft>
              <a:buChar char="•"/>
            </a:pPr>
            <a:r>
              <a:rPr lang="en-US" dirty="0">
                <a:solidFill>
                  <a:srgbClr val="000000"/>
                </a:solidFill>
                <a:ea typeface="+mn-lt"/>
                <a:cs typeface="+mn-lt"/>
              </a:rPr>
              <a:t>Problem Definition</a:t>
            </a:r>
          </a:p>
          <a:p>
            <a:pPr marL="359410" indent="-359410">
              <a:lnSpc>
                <a:spcPct val="140000"/>
              </a:lnSpc>
              <a:spcBef>
                <a:spcPts val="0"/>
              </a:spcBef>
              <a:spcAft>
                <a:spcPts val="600"/>
              </a:spcAft>
              <a:buChar char="•"/>
            </a:pPr>
            <a:r>
              <a:rPr lang="en-US" dirty="0">
                <a:solidFill>
                  <a:srgbClr val="000000"/>
                </a:solidFill>
                <a:ea typeface="+mn-lt"/>
                <a:cs typeface="+mn-lt"/>
              </a:rPr>
              <a:t>Data Analysis</a:t>
            </a:r>
          </a:p>
          <a:p>
            <a:pPr marL="359410" indent="-359410">
              <a:lnSpc>
                <a:spcPct val="140000"/>
              </a:lnSpc>
              <a:spcBef>
                <a:spcPts val="0"/>
              </a:spcBef>
              <a:spcAft>
                <a:spcPts val="600"/>
              </a:spcAft>
              <a:buChar char="•"/>
            </a:pPr>
            <a:r>
              <a:rPr lang="en-US" dirty="0">
                <a:solidFill>
                  <a:srgbClr val="000000"/>
                </a:solidFill>
                <a:ea typeface="+mn-lt"/>
                <a:cs typeface="+mn-lt"/>
              </a:rPr>
              <a:t>EDA (Exploratory Data </a:t>
            </a:r>
            <a:r>
              <a:rPr lang="en-US">
                <a:solidFill>
                  <a:srgbClr val="000000"/>
                </a:solidFill>
                <a:ea typeface="+mn-lt"/>
                <a:cs typeface="+mn-lt"/>
              </a:rPr>
              <a:t>Analysis)</a:t>
            </a:r>
          </a:p>
          <a:p>
            <a:pPr marL="359410" indent="-359410">
              <a:lnSpc>
                <a:spcPct val="140000"/>
              </a:lnSpc>
              <a:spcBef>
                <a:spcPts val="0"/>
              </a:spcBef>
              <a:spcAft>
                <a:spcPts val="600"/>
              </a:spcAft>
              <a:buChar char="•"/>
            </a:pPr>
            <a:r>
              <a:rPr lang="en-US" dirty="0">
                <a:solidFill>
                  <a:srgbClr val="000000"/>
                </a:solidFill>
                <a:ea typeface="+mn-lt"/>
                <a:cs typeface="+mn-lt"/>
              </a:rPr>
              <a:t>Concluding Remarks</a:t>
            </a:r>
          </a:p>
        </p:txBody>
      </p:sp>
      <p:grpSp>
        <p:nvGrpSpPr>
          <p:cNvPr id="55" name="Group 54">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56" name="Group 55">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75"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0"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 name="Group 56">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7" name="Group 66">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1" name="Straight Connector 70">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3"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9" name="Freeform: Shape 68">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0" name="Freeform: Shape 69">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8" name="Group 57">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9" name="Group 58">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4"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1"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39876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Fig.15</a:t>
            </a:r>
            <a:r>
              <a:rPr lang="en-US" sz="2400" b="1">
                <a:ea typeface="+mn-lt"/>
                <a:cs typeface="+mn-lt"/>
              </a:rPr>
              <a:t> is a count plot from the sea-born library it shows the distribution is regarding customer response on weather the content on the website must be easy to read and understand. It is very important that the content on the website must be easy to read and understand.</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Fig.15</a:t>
            </a:r>
          </a:p>
        </p:txBody>
      </p:sp>
      <p:pic>
        <p:nvPicPr>
          <p:cNvPr id="7" name="Picture 9" descr="Chart, bar chart&#10;&#10;Description automatically generated">
            <a:extLst>
              <a:ext uri="{FF2B5EF4-FFF2-40B4-BE49-F238E27FC236}">
                <a16:creationId xmlns:a16="http://schemas.microsoft.com/office/drawing/2014/main" id="{55FAC225-A171-4DE7-8C2B-62DE9004D9B3}"/>
              </a:ext>
            </a:extLst>
          </p:cNvPr>
          <p:cNvPicPr>
            <a:picLocks noGrp="1" noChangeAspect="1"/>
          </p:cNvPicPr>
          <p:nvPr>
            <p:ph idx="1"/>
          </p:nvPr>
        </p:nvPicPr>
        <p:blipFill>
          <a:blip r:embed="rId2"/>
          <a:stretch>
            <a:fillRect/>
          </a:stretch>
        </p:blipFill>
        <p:spPr>
          <a:xfrm>
            <a:off x="6103885" y="1297736"/>
            <a:ext cx="5993966" cy="4155209"/>
          </a:xfrm>
        </p:spPr>
      </p:pic>
    </p:spTree>
    <p:extLst>
      <p:ext uri="{BB962C8B-B14F-4D97-AF65-F5344CB8AC3E}">
        <p14:creationId xmlns:p14="http://schemas.microsoft.com/office/powerpoint/2010/main" val="92387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Fig.16</a:t>
            </a:r>
            <a:r>
              <a:rPr lang="en-US" sz="2400" b="1">
                <a:ea typeface="+mn-lt"/>
                <a:cs typeface="+mn-lt"/>
              </a:rPr>
              <a:t> is a count plot from the sea-born library it clearly concludes that product comparison is a must and is an important factor as the customer will always try to buy what suits best for his needs. Suggesting similar products should be imminent.</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Fig.16</a:t>
            </a:r>
          </a:p>
        </p:txBody>
      </p:sp>
      <p:pic>
        <p:nvPicPr>
          <p:cNvPr id="7" name="Picture 9" descr="Chart, bar chart&#10;&#10;Description automatically generated">
            <a:extLst>
              <a:ext uri="{FF2B5EF4-FFF2-40B4-BE49-F238E27FC236}">
                <a16:creationId xmlns:a16="http://schemas.microsoft.com/office/drawing/2014/main" id="{566FBF55-06D1-4C9D-9284-EA52E1112981}"/>
              </a:ext>
            </a:extLst>
          </p:cNvPr>
          <p:cNvPicPr>
            <a:picLocks noGrp="1" noChangeAspect="1"/>
          </p:cNvPicPr>
          <p:nvPr>
            <p:ph idx="1"/>
          </p:nvPr>
        </p:nvPicPr>
        <p:blipFill>
          <a:blip r:embed="rId2"/>
          <a:stretch>
            <a:fillRect/>
          </a:stretch>
        </p:blipFill>
        <p:spPr>
          <a:xfrm>
            <a:off x="6089507" y="1125208"/>
            <a:ext cx="6108985" cy="4227096"/>
          </a:xfrm>
        </p:spPr>
      </p:pic>
    </p:spTree>
    <p:extLst>
      <p:ext uri="{BB962C8B-B14F-4D97-AF65-F5344CB8AC3E}">
        <p14:creationId xmlns:p14="http://schemas.microsoft.com/office/powerpoint/2010/main" val="40584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Fig.17</a:t>
            </a:r>
            <a:r>
              <a:rPr lang="en-US" sz="2400" b="1">
                <a:ea typeface="+mn-lt"/>
                <a:cs typeface="+mn-lt"/>
              </a:rPr>
              <a:t> is a count plot from the sea-born library it clearly concludes that most of the customers agree with providing complete information on the listed sellers and products being offered as it gives them extra assurance in case something went wrong with the product.</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Fig.17</a:t>
            </a:r>
          </a:p>
        </p:txBody>
      </p:sp>
      <p:pic>
        <p:nvPicPr>
          <p:cNvPr id="8" name="Picture 9" descr="Chart, bar chart&#10;&#10;Description automatically generated">
            <a:extLst>
              <a:ext uri="{FF2B5EF4-FFF2-40B4-BE49-F238E27FC236}">
                <a16:creationId xmlns:a16="http://schemas.microsoft.com/office/drawing/2014/main" id="{B00E9EE3-DAEA-48E9-A1F2-E5AAB0A67DCC}"/>
              </a:ext>
            </a:extLst>
          </p:cNvPr>
          <p:cNvPicPr>
            <a:picLocks noGrp="1" noChangeAspect="1"/>
          </p:cNvPicPr>
          <p:nvPr>
            <p:ph idx="1"/>
          </p:nvPr>
        </p:nvPicPr>
        <p:blipFill>
          <a:blip r:embed="rId2"/>
          <a:stretch>
            <a:fillRect/>
          </a:stretch>
        </p:blipFill>
        <p:spPr>
          <a:xfrm>
            <a:off x="6103884" y="1225849"/>
            <a:ext cx="6108985" cy="4212719"/>
          </a:xfrm>
        </p:spPr>
      </p:pic>
    </p:spTree>
    <p:extLst>
      <p:ext uri="{BB962C8B-B14F-4D97-AF65-F5344CB8AC3E}">
        <p14:creationId xmlns:p14="http://schemas.microsoft.com/office/powerpoint/2010/main" val="2249917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Fig.18</a:t>
            </a:r>
            <a:r>
              <a:rPr lang="en-US" sz="2400" b="1">
                <a:ea typeface="+mn-lt"/>
                <a:cs typeface="+mn-lt"/>
              </a:rPr>
              <a:t> is a count plot from the sea-born library it clearly concludes that It is very important that the product information(specifications) should be accurate and authentic.</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Fig.18</a:t>
            </a:r>
          </a:p>
        </p:txBody>
      </p:sp>
      <p:pic>
        <p:nvPicPr>
          <p:cNvPr id="7" name="Picture 9" descr="Chart, bar chart&#10;&#10;Description automatically generated">
            <a:extLst>
              <a:ext uri="{FF2B5EF4-FFF2-40B4-BE49-F238E27FC236}">
                <a16:creationId xmlns:a16="http://schemas.microsoft.com/office/drawing/2014/main" id="{23C1288A-00B9-4083-9674-769273B3D4CB}"/>
              </a:ext>
            </a:extLst>
          </p:cNvPr>
          <p:cNvPicPr>
            <a:picLocks noGrp="1" noChangeAspect="1"/>
          </p:cNvPicPr>
          <p:nvPr>
            <p:ph idx="1"/>
          </p:nvPr>
        </p:nvPicPr>
        <p:blipFill>
          <a:blip r:embed="rId2"/>
          <a:stretch>
            <a:fillRect/>
          </a:stretch>
        </p:blipFill>
        <p:spPr>
          <a:xfrm>
            <a:off x="6103885" y="1297737"/>
            <a:ext cx="6094607" cy="4212719"/>
          </a:xfrm>
        </p:spPr>
      </p:pic>
    </p:spTree>
    <p:extLst>
      <p:ext uri="{BB962C8B-B14F-4D97-AF65-F5344CB8AC3E}">
        <p14:creationId xmlns:p14="http://schemas.microsoft.com/office/powerpoint/2010/main" val="178126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Fig.19</a:t>
            </a:r>
            <a:r>
              <a:rPr lang="en-US" sz="2400" b="1">
                <a:ea typeface="+mn-lt"/>
                <a:cs typeface="+mn-lt"/>
              </a:rPr>
              <a:t> is a count plot from the sea-born library it clearly concludes that The websites for online stores must be simple to navigate. New users must not have any difficulty while shopping.</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Fig.19</a:t>
            </a:r>
          </a:p>
        </p:txBody>
      </p:sp>
      <p:pic>
        <p:nvPicPr>
          <p:cNvPr id="8" name="Picture 9" descr="Chart, bar chart&#10;&#10;Description automatically generated">
            <a:extLst>
              <a:ext uri="{FF2B5EF4-FFF2-40B4-BE49-F238E27FC236}">
                <a16:creationId xmlns:a16="http://schemas.microsoft.com/office/drawing/2014/main" id="{AD3917DC-ED79-4E08-9A07-D08779495CE4}"/>
              </a:ext>
            </a:extLst>
          </p:cNvPr>
          <p:cNvPicPr>
            <a:picLocks noGrp="1" noChangeAspect="1"/>
          </p:cNvPicPr>
          <p:nvPr>
            <p:ph idx="1"/>
          </p:nvPr>
        </p:nvPicPr>
        <p:blipFill>
          <a:blip r:embed="rId2"/>
          <a:stretch>
            <a:fillRect/>
          </a:stretch>
        </p:blipFill>
        <p:spPr>
          <a:xfrm>
            <a:off x="6089507" y="1268982"/>
            <a:ext cx="6108985" cy="4255851"/>
          </a:xfrm>
        </p:spPr>
      </p:pic>
    </p:spTree>
    <p:extLst>
      <p:ext uri="{BB962C8B-B14F-4D97-AF65-F5344CB8AC3E}">
        <p14:creationId xmlns:p14="http://schemas.microsoft.com/office/powerpoint/2010/main" val="122621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Fig.20</a:t>
            </a:r>
            <a:r>
              <a:rPr lang="en-US" sz="2400" b="1">
                <a:ea typeface="+mn-lt"/>
                <a:cs typeface="+mn-lt"/>
              </a:rPr>
              <a:t> is a count plot from the sea-born library it clearly concludes that It is very important for customers that the loading speed for their favorite online store should be adequate.</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Fig.20</a:t>
            </a:r>
          </a:p>
        </p:txBody>
      </p:sp>
      <p:pic>
        <p:nvPicPr>
          <p:cNvPr id="7" name="Picture 9" descr="Chart, bar chart&#10;&#10;Description automatically generated">
            <a:extLst>
              <a:ext uri="{FF2B5EF4-FFF2-40B4-BE49-F238E27FC236}">
                <a16:creationId xmlns:a16="http://schemas.microsoft.com/office/drawing/2014/main" id="{B8690F04-9926-42C1-96BB-2A5505FA3EED}"/>
              </a:ext>
            </a:extLst>
          </p:cNvPr>
          <p:cNvPicPr>
            <a:picLocks noGrp="1" noChangeAspect="1"/>
          </p:cNvPicPr>
          <p:nvPr>
            <p:ph idx="1"/>
          </p:nvPr>
        </p:nvPicPr>
        <p:blipFill>
          <a:blip r:embed="rId2"/>
          <a:stretch>
            <a:fillRect/>
          </a:stretch>
        </p:blipFill>
        <p:spPr>
          <a:xfrm>
            <a:off x="6103885" y="1340868"/>
            <a:ext cx="6094607" cy="4227096"/>
          </a:xfrm>
        </p:spPr>
      </p:pic>
    </p:spTree>
    <p:extLst>
      <p:ext uri="{BB962C8B-B14F-4D97-AF65-F5344CB8AC3E}">
        <p14:creationId xmlns:p14="http://schemas.microsoft.com/office/powerpoint/2010/main" val="216207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Fig.21</a:t>
            </a:r>
            <a:r>
              <a:rPr lang="en-US" sz="2400" b="1">
                <a:ea typeface="+mn-lt"/>
                <a:cs typeface="+mn-lt"/>
              </a:rPr>
              <a:t> is a count plot from the sea-born library it clearly concludes that from the user's perspective, a user-friendly UI(user interface) is very important.</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Fig.21</a:t>
            </a:r>
          </a:p>
        </p:txBody>
      </p:sp>
      <p:pic>
        <p:nvPicPr>
          <p:cNvPr id="8" name="Picture 9" descr="Chart, bar chart&#10;&#10;Description automatically generated">
            <a:extLst>
              <a:ext uri="{FF2B5EF4-FFF2-40B4-BE49-F238E27FC236}">
                <a16:creationId xmlns:a16="http://schemas.microsoft.com/office/drawing/2014/main" id="{71F40EFB-4A5D-4506-8B02-F406B5C3BACF}"/>
              </a:ext>
            </a:extLst>
          </p:cNvPr>
          <p:cNvPicPr>
            <a:picLocks noGrp="1" noChangeAspect="1"/>
          </p:cNvPicPr>
          <p:nvPr>
            <p:ph idx="1"/>
          </p:nvPr>
        </p:nvPicPr>
        <p:blipFill>
          <a:blip r:embed="rId2"/>
          <a:stretch>
            <a:fillRect/>
          </a:stretch>
        </p:blipFill>
        <p:spPr>
          <a:xfrm>
            <a:off x="6094735" y="799234"/>
            <a:ext cx="6015401" cy="4178736"/>
          </a:xfrm>
        </p:spPr>
      </p:pic>
    </p:spTree>
    <p:extLst>
      <p:ext uri="{BB962C8B-B14F-4D97-AF65-F5344CB8AC3E}">
        <p14:creationId xmlns:p14="http://schemas.microsoft.com/office/powerpoint/2010/main" val="3106821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Fig.22</a:t>
            </a:r>
            <a:r>
              <a:rPr lang="en-US" sz="2400" b="1">
                <a:ea typeface="+mn-lt"/>
                <a:cs typeface="+mn-lt"/>
              </a:rPr>
              <a:t> is a count plot from the sea-born library it clearly concludes that, probably the most important factor for users in terms of payment. The payment should be completed in a time span as it will increase the trustworthiness of customers.</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Fig.22</a:t>
            </a:r>
          </a:p>
        </p:txBody>
      </p:sp>
      <p:pic>
        <p:nvPicPr>
          <p:cNvPr id="7" name="Picture 9" descr="Chart, bar chart&#10;&#10;Description automatically generated">
            <a:extLst>
              <a:ext uri="{FF2B5EF4-FFF2-40B4-BE49-F238E27FC236}">
                <a16:creationId xmlns:a16="http://schemas.microsoft.com/office/drawing/2014/main" id="{50092C92-8B07-44D9-80E0-67CA31D48203}"/>
              </a:ext>
            </a:extLst>
          </p:cNvPr>
          <p:cNvPicPr>
            <a:picLocks noGrp="1" noChangeAspect="1"/>
          </p:cNvPicPr>
          <p:nvPr>
            <p:ph idx="1"/>
          </p:nvPr>
        </p:nvPicPr>
        <p:blipFill>
          <a:blip r:embed="rId2"/>
          <a:stretch>
            <a:fillRect/>
          </a:stretch>
        </p:blipFill>
        <p:spPr>
          <a:xfrm>
            <a:off x="6149326" y="1132552"/>
            <a:ext cx="5918419" cy="4109463"/>
          </a:xfrm>
        </p:spPr>
      </p:pic>
    </p:spTree>
    <p:extLst>
      <p:ext uri="{BB962C8B-B14F-4D97-AF65-F5344CB8AC3E}">
        <p14:creationId xmlns:p14="http://schemas.microsoft.com/office/powerpoint/2010/main" val="368937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Fig.23</a:t>
            </a:r>
            <a:r>
              <a:rPr lang="en-US" sz="2400" b="1">
                <a:ea typeface="+mn-lt"/>
                <a:cs typeface="+mn-lt"/>
              </a:rPr>
              <a:t> is a count plot from the sea-born library it clearly concludes that, customer support is a crucial factor to improve customer loyalty and trust. </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Fig.23</a:t>
            </a:r>
          </a:p>
        </p:txBody>
      </p:sp>
      <p:pic>
        <p:nvPicPr>
          <p:cNvPr id="8" name="Picture 9" descr="Chart, bar chart&#10;&#10;Description automatically generated">
            <a:extLst>
              <a:ext uri="{FF2B5EF4-FFF2-40B4-BE49-F238E27FC236}">
                <a16:creationId xmlns:a16="http://schemas.microsoft.com/office/drawing/2014/main" id="{3C01B593-1F4D-4921-9C8C-B3743338E60E}"/>
              </a:ext>
            </a:extLst>
          </p:cNvPr>
          <p:cNvPicPr>
            <a:picLocks noGrp="1" noChangeAspect="1"/>
          </p:cNvPicPr>
          <p:nvPr>
            <p:ph idx="1"/>
          </p:nvPr>
        </p:nvPicPr>
        <p:blipFill>
          <a:blip r:embed="rId2"/>
          <a:stretch>
            <a:fillRect/>
          </a:stretch>
        </p:blipFill>
        <p:spPr>
          <a:xfrm>
            <a:off x="6094735" y="1325707"/>
            <a:ext cx="6056965" cy="4206445"/>
          </a:xfrm>
        </p:spPr>
      </p:pic>
    </p:spTree>
    <p:extLst>
      <p:ext uri="{BB962C8B-B14F-4D97-AF65-F5344CB8AC3E}">
        <p14:creationId xmlns:p14="http://schemas.microsoft.com/office/powerpoint/2010/main" val="2376563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Fig.24</a:t>
            </a:r>
            <a:r>
              <a:rPr lang="en-US" sz="2400" b="1">
                <a:ea typeface="+mn-lt"/>
                <a:cs typeface="+mn-lt"/>
              </a:rPr>
              <a:t> is a count plot from the sea-born library it clearly concludes that, customer privacy is a crucial factor. Customers should feel safe while shopping.</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Fig.24</a:t>
            </a:r>
          </a:p>
        </p:txBody>
      </p:sp>
      <p:pic>
        <p:nvPicPr>
          <p:cNvPr id="7" name="Picture 9" descr="Chart, bar chart&#10;&#10;Description automatically generated">
            <a:extLst>
              <a:ext uri="{FF2B5EF4-FFF2-40B4-BE49-F238E27FC236}">
                <a16:creationId xmlns:a16="http://schemas.microsoft.com/office/drawing/2014/main" id="{D256A5F5-BA75-42CE-89AD-6AD2C1575853}"/>
              </a:ext>
            </a:extLst>
          </p:cNvPr>
          <p:cNvPicPr>
            <a:picLocks noGrp="1" noChangeAspect="1"/>
          </p:cNvPicPr>
          <p:nvPr>
            <p:ph idx="1"/>
          </p:nvPr>
        </p:nvPicPr>
        <p:blipFill>
          <a:blip r:embed="rId2"/>
          <a:stretch>
            <a:fillRect/>
          </a:stretch>
        </p:blipFill>
        <p:spPr>
          <a:xfrm>
            <a:off x="6094735" y="1076325"/>
            <a:ext cx="6056965" cy="4206445"/>
          </a:xfrm>
        </p:spPr>
      </p:pic>
    </p:spTree>
    <p:extLst>
      <p:ext uri="{BB962C8B-B14F-4D97-AF65-F5344CB8AC3E}">
        <p14:creationId xmlns:p14="http://schemas.microsoft.com/office/powerpoint/2010/main" val="301262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E43D-10BF-4932-B89A-C7BF7A890326}"/>
              </a:ext>
            </a:extLst>
          </p:cNvPr>
          <p:cNvSpPr>
            <a:spLocks noGrp="1"/>
          </p:cNvSpPr>
          <p:nvPr>
            <p:ph type="title"/>
          </p:nvPr>
        </p:nvSpPr>
        <p:spPr/>
        <p:txBody>
          <a:bodyPr/>
          <a:lstStyle/>
          <a:p>
            <a:r>
              <a:rPr lang="en-US" dirty="0">
                <a:ea typeface="+mj-lt"/>
                <a:cs typeface="+mj-lt"/>
              </a:rPr>
              <a:t>Problem Definition</a:t>
            </a:r>
            <a:endParaRPr lang="en-US" dirty="0"/>
          </a:p>
        </p:txBody>
      </p:sp>
      <p:sp>
        <p:nvSpPr>
          <p:cNvPr id="3" name="Content Placeholder 2">
            <a:extLst>
              <a:ext uri="{FF2B5EF4-FFF2-40B4-BE49-F238E27FC236}">
                <a16:creationId xmlns:a16="http://schemas.microsoft.com/office/drawing/2014/main" id="{A2E34C94-B3B9-4223-B3C3-8C54E9E26A42}"/>
              </a:ext>
            </a:extLst>
          </p:cNvPr>
          <p:cNvSpPr>
            <a:spLocks noGrp="1"/>
          </p:cNvSpPr>
          <p:nvPr>
            <p:ph idx="1"/>
          </p:nvPr>
        </p:nvSpPr>
        <p:spPr>
          <a:xfrm>
            <a:off x="989400" y="1714679"/>
            <a:ext cx="10601388" cy="4212720"/>
          </a:xfrm>
        </p:spPr>
        <p:txBody>
          <a:bodyPr vert="horz" lIns="91440" tIns="45720" rIns="91440" bIns="45720" rtlCol="0" anchor="t">
            <a:normAutofit fontScale="85000" lnSpcReduction="10000"/>
          </a:bodyPr>
          <a:lstStyle/>
          <a:p>
            <a:pPr marL="359410" indent="-359410"/>
            <a:r>
              <a:rPr lang="en-US" dirty="0">
                <a:solidFill>
                  <a:srgbClr val="000000"/>
                </a:solidFill>
                <a:ea typeface="+mn-lt"/>
                <a:cs typeface="+mn-lt"/>
              </a:rPr>
              <a:t>Customer satisfaction has emerged as one of the most important factors that guarantee the success of online store. It has been posited as a key stimulant of purchase, repurchase intentions and customer loyalty. </a:t>
            </a:r>
            <a:endParaRPr lang="en-US">
              <a:solidFill>
                <a:srgbClr val="000000">
                  <a:alpha val="60000"/>
                </a:srgbClr>
              </a:solidFill>
            </a:endParaRPr>
          </a:p>
          <a:p>
            <a:pPr marL="359410" indent="-359410"/>
            <a:r>
              <a:rPr lang="en-US" dirty="0">
                <a:solidFill>
                  <a:srgbClr val="000000"/>
                </a:solidFill>
                <a:ea typeface="+mn-lt"/>
                <a:cs typeface="+mn-lt"/>
              </a:rPr>
              <a:t>Five major factors that contributed to the success of an e-commerce store have been identified as: service quality, system quality, information quality, trust and net benefit.</a:t>
            </a:r>
            <a:endParaRPr lang="en-US" dirty="0">
              <a:solidFill>
                <a:srgbClr val="000000"/>
              </a:solidFill>
            </a:endParaRPr>
          </a:p>
          <a:p>
            <a:pPr marL="359410" indent="-359410"/>
            <a:r>
              <a:rPr lang="en-US" dirty="0">
                <a:solidFill>
                  <a:srgbClr val="000000"/>
                </a:solidFill>
                <a:ea typeface="+mn-lt"/>
                <a:cs typeface="+mn-lt"/>
              </a:rPr>
              <a:t>Large number of customers are getting attracted towards online retailing; this is because e-stores usually offer them a variety of services and products according to their preferences.</a:t>
            </a:r>
            <a:endParaRPr lang="en-US" dirty="0">
              <a:solidFill>
                <a:srgbClr val="000000"/>
              </a:solidFill>
            </a:endParaRPr>
          </a:p>
          <a:p>
            <a:pPr marL="359410" indent="-359410"/>
            <a:r>
              <a:rPr lang="en-US" dirty="0">
                <a:solidFill>
                  <a:srgbClr val="000000"/>
                </a:solidFill>
                <a:ea typeface="+mn-lt"/>
                <a:cs typeface="+mn-lt"/>
              </a:rPr>
              <a:t>The research furthermore investigated the factors that influence the online customers repeat purchase intention on the basis of the Means End Chain theory (MEC) and Prospect theory.</a:t>
            </a:r>
            <a:endParaRPr lang="en-US" dirty="0">
              <a:solidFill>
                <a:srgbClr val="000000"/>
              </a:solidFill>
            </a:endParaRPr>
          </a:p>
        </p:txBody>
      </p:sp>
    </p:spTree>
    <p:extLst>
      <p:ext uri="{BB962C8B-B14F-4D97-AF65-F5344CB8AC3E}">
        <p14:creationId xmlns:p14="http://schemas.microsoft.com/office/powerpoint/2010/main" val="49632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Fig.25</a:t>
            </a:r>
            <a:r>
              <a:rPr lang="en-US" sz="2400" b="1">
                <a:ea typeface="+mn-lt"/>
                <a:cs typeface="+mn-lt"/>
              </a:rPr>
              <a:t> is a count plot from the sea-born library it clearly concludes that, the website should be responsive as users will use different devices to access the website. Having various channels for handling user queries is crucial.</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Fig.25</a:t>
            </a:r>
          </a:p>
        </p:txBody>
      </p:sp>
      <p:pic>
        <p:nvPicPr>
          <p:cNvPr id="8" name="Picture 9" descr="Chart, bar chart&#10;&#10;Description automatically generated">
            <a:extLst>
              <a:ext uri="{FF2B5EF4-FFF2-40B4-BE49-F238E27FC236}">
                <a16:creationId xmlns:a16="http://schemas.microsoft.com/office/drawing/2014/main" id="{6F83D55F-FCA8-4975-B9DB-79D3E07FCA8D}"/>
              </a:ext>
            </a:extLst>
          </p:cNvPr>
          <p:cNvPicPr>
            <a:picLocks noGrp="1" noChangeAspect="1"/>
          </p:cNvPicPr>
          <p:nvPr>
            <p:ph idx="1"/>
          </p:nvPr>
        </p:nvPicPr>
        <p:blipFill>
          <a:blip r:embed="rId2"/>
          <a:stretch>
            <a:fillRect/>
          </a:stretch>
        </p:blipFill>
        <p:spPr>
          <a:xfrm>
            <a:off x="6090059" y="1104034"/>
            <a:ext cx="6107882" cy="4234154"/>
          </a:xfrm>
        </p:spPr>
      </p:pic>
    </p:spTree>
    <p:extLst>
      <p:ext uri="{BB962C8B-B14F-4D97-AF65-F5344CB8AC3E}">
        <p14:creationId xmlns:p14="http://schemas.microsoft.com/office/powerpoint/2010/main" val="3560339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Fig.26</a:t>
            </a:r>
            <a:r>
              <a:rPr lang="en-US" sz="2400" b="1">
                <a:ea typeface="+mn-lt"/>
                <a:cs typeface="+mn-lt"/>
              </a:rPr>
              <a:t> is a count plot from the sea-born library it clearly concludes that, monetary benefits and Discounts are influential to attract more customers in buying products online.</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Fig.26</a:t>
            </a:r>
          </a:p>
        </p:txBody>
      </p:sp>
      <p:pic>
        <p:nvPicPr>
          <p:cNvPr id="7" name="Picture 9" descr="Chart, bar chart&#10;&#10;Description automatically generated">
            <a:extLst>
              <a:ext uri="{FF2B5EF4-FFF2-40B4-BE49-F238E27FC236}">
                <a16:creationId xmlns:a16="http://schemas.microsoft.com/office/drawing/2014/main" id="{AA66BD67-9DF2-4789-8079-E5F92A3C4639}"/>
              </a:ext>
            </a:extLst>
          </p:cNvPr>
          <p:cNvPicPr>
            <a:picLocks noGrp="1" noChangeAspect="1"/>
          </p:cNvPicPr>
          <p:nvPr>
            <p:ph idx="1"/>
          </p:nvPr>
        </p:nvPicPr>
        <p:blipFill>
          <a:blip r:embed="rId2"/>
          <a:stretch>
            <a:fillRect/>
          </a:stretch>
        </p:blipFill>
        <p:spPr>
          <a:xfrm>
            <a:off x="6094735" y="1214870"/>
            <a:ext cx="6043110" cy="4192591"/>
          </a:xfrm>
        </p:spPr>
      </p:pic>
    </p:spTree>
    <p:extLst>
      <p:ext uri="{BB962C8B-B14F-4D97-AF65-F5344CB8AC3E}">
        <p14:creationId xmlns:p14="http://schemas.microsoft.com/office/powerpoint/2010/main" val="3247712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Fig.27</a:t>
            </a:r>
            <a:r>
              <a:rPr lang="en-US" sz="2400" b="1">
                <a:ea typeface="+mn-lt"/>
                <a:cs typeface="+mn-lt"/>
              </a:rPr>
              <a:t> is a count plot from the sea-born library it clearly concludes that, most of the users enjoy the experience of online shopping.</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Fig.27</a:t>
            </a:r>
          </a:p>
        </p:txBody>
      </p:sp>
      <p:pic>
        <p:nvPicPr>
          <p:cNvPr id="8" name="Picture 9" descr="Chart, bar chart&#10;&#10;Description automatically generated">
            <a:extLst>
              <a:ext uri="{FF2B5EF4-FFF2-40B4-BE49-F238E27FC236}">
                <a16:creationId xmlns:a16="http://schemas.microsoft.com/office/drawing/2014/main" id="{C8E70342-B31D-4669-9842-FCC9B93AB77D}"/>
              </a:ext>
            </a:extLst>
          </p:cNvPr>
          <p:cNvPicPr>
            <a:picLocks noGrp="1" noChangeAspect="1"/>
          </p:cNvPicPr>
          <p:nvPr>
            <p:ph idx="1"/>
          </p:nvPr>
        </p:nvPicPr>
        <p:blipFill>
          <a:blip r:embed="rId2"/>
          <a:stretch>
            <a:fillRect/>
          </a:stretch>
        </p:blipFill>
        <p:spPr>
          <a:xfrm>
            <a:off x="6094735" y="1076325"/>
            <a:ext cx="6029256" cy="4192591"/>
          </a:xfrm>
        </p:spPr>
      </p:pic>
    </p:spTree>
    <p:extLst>
      <p:ext uri="{BB962C8B-B14F-4D97-AF65-F5344CB8AC3E}">
        <p14:creationId xmlns:p14="http://schemas.microsoft.com/office/powerpoint/2010/main" val="1892926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Fig.28</a:t>
            </a:r>
            <a:r>
              <a:rPr lang="en-US" sz="2400" b="1">
                <a:ea typeface="+mn-lt"/>
                <a:cs typeface="+mn-lt"/>
              </a:rPr>
              <a:t> is a count plot from the sea-born library it clearly concludes that, highest number of customers believe that online shopping is convenient and flexible.</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Fig.28</a:t>
            </a:r>
          </a:p>
        </p:txBody>
      </p:sp>
      <p:pic>
        <p:nvPicPr>
          <p:cNvPr id="7" name="Picture 9" descr="Chart, bar chart&#10;&#10;Description automatically generated">
            <a:extLst>
              <a:ext uri="{FF2B5EF4-FFF2-40B4-BE49-F238E27FC236}">
                <a16:creationId xmlns:a16="http://schemas.microsoft.com/office/drawing/2014/main" id="{EAF20822-4C43-405B-9C69-D558F543CC1F}"/>
              </a:ext>
            </a:extLst>
          </p:cNvPr>
          <p:cNvPicPr>
            <a:picLocks noGrp="1" noChangeAspect="1"/>
          </p:cNvPicPr>
          <p:nvPr>
            <p:ph idx="1"/>
          </p:nvPr>
        </p:nvPicPr>
        <p:blipFill>
          <a:blip r:embed="rId2"/>
          <a:stretch>
            <a:fillRect/>
          </a:stretch>
        </p:blipFill>
        <p:spPr>
          <a:xfrm>
            <a:off x="6094735" y="1228725"/>
            <a:ext cx="5959983" cy="4137172"/>
          </a:xfrm>
        </p:spPr>
      </p:pic>
    </p:spTree>
    <p:extLst>
      <p:ext uri="{BB962C8B-B14F-4D97-AF65-F5344CB8AC3E}">
        <p14:creationId xmlns:p14="http://schemas.microsoft.com/office/powerpoint/2010/main" val="436950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Fig.29</a:t>
            </a:r>
            <a:r>
              <a:rPr lang="en-US" sz="2400" b="1">
                <a:ea typeface="+mn-lt"/>
                <a:cs typeface="+mn-lt"/>
              </a:rPr>
              <a:t> is a count plot from the sea-born library it clearly concludes that, In case the delivered product turns out to be faulty than in such cases return and replacement policy is very crucial.</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Fig.29</a:t>
            </a:r>
          </a:p>
        </p:txBody>
      </p:sp>
      <p:pic>
        <p:nvPicPr>
          <p:cNvPr id="8" name="Picture 9" descr="Chart, bar chart&#10;&#10;Description automatically generated">
            <a:extLst>
              <a:ext uri="{FF2B5EF4-FFF2-40B4-BE49-F238E27FC236}">
                <a16:creationId xmlns:a16="http://schemas.microsoft.com/office/drawing/2014/main" id="{856382D1-D21B-4CE4-93DA-C6DDC4659065}"/>
              </a:ext>
            </a:extLst>
          </p:cNvPr>
          <p:cNvPicPr>
            <a:picLocks noGrp="1" noChangeAspect="1"/>
          </p:cNvPicPr>
          <p:nvPr>
            <p:ph idx="1"/>
          </p:nvPr>
        </p:nvPicPr>
        <p:blipFill>
          <a:blip r:embed="rId2"/>
          <a:stretch>
            <a:fillRect/>
          </a:stretch>
        </p:blipFill>
        <p:spPr>
          <a:xfrm>
            <a:off x="6094735" y="1325707"/>
            <a:ext cx="6043110" cy="4192591"/>
          </a:xfrm>
        </p:spPr>
      </p:pic>
    </p:spTree>
    <p:extLst>
      <p:ext uri="{BB962C8B-B14F-4D97-AF65-F5344CB8AC3E}">
        <p14:creationId xmlns:p14="http://schemas.microsoft.com/office/powerpoint/2010/main" val="145580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Fig.30</a:t>
            </a:r>
            <a:r>
              <a:rPr lang="en-US" sz="2400" b="1">
                <a:ea typeface="+mn-lt"/>
                <a:cs typeface="+mn-lt"/>
              </a:rPr>
              <a:t> is a count plot from the sea-born library it clearly concludes that, service like this can enhance the experience for loyal customers.</a:t>
            </a:r>
            <a:endParaRPr lang="en-US"/>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Fig.30</a:t>
            </a:r>
          </a:p>
        </p:txBody>
      </p:sp>
      <p:pic>
        <p:nvPicPr>
          <p:cNvPr id="7" name="Picture 9" descr="Chart, bar chart&#10;&#10;Description automatically generated">
            <a:extLst>
              <a:ext uri="{FF2B5EF4-FFF2-40B4-BE49-F238E27FC236}">
                <a16:creationId xmlns:a16="http://schemas.microsoft.com/office/drawing/2014/main" id="{10E1D576-1DEB-4913-B2F5-0D4780ACCB5F}"/>
              </a:ext>
            </a:extLst>
          </p:cNvPr>
          <p:cNvPicPr>
            <a:picLocks noGrp="1" noChangeAspect="1"/>
          </p:cNvPicPr>
          <p:nvPr>
            <p:ph idx="1"/>
          </p:nvPr>
        </p:nvPicPr>
        <p:blipFill>
          <a:blip r:embed="rId2"/>
          <a:stretch>
            <a:fillRect/>
          </a:stretch>
        </p:blipFill>
        <p:spPr>
          <a:xfrm>
            <a:off x="6094735" y="1159452"/>
            <a:ext cx="5973838" cy="4151027"/>
          </a:xfrm>
        </p:spPr>
      </p:pic>
    </p:spTree>
    <p:extLst>
      <p:ext uri="{BB962C8B-B14F-4D97-AF65-F5344CB8AC3E}">
        <p14:creationId xmlns:p14="http://schemas.microsoft.com/office/powerpoint/2010/main" val="357408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Fig.31</a:t>
            </a:r>
            <a:r>
              <a:rPr lang="en-US" sz="2400" b="1">
                <a:ea typeface="+mn-lt"/>
                <a:cs typeface="+mn-lt"/>
              </a:rPr>
              <a:t> is a count plot from the sea-born library it clearly concludes that the website should be attractive, easy to navigate, and should have good customer support for users to be satisfied.</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Fig.31</a:t>
            </a:r>
          </a:p>
        </p:txBody>
      </p:sp>
      <p:pic>
        <p:nvPicPr>
          <p:cNvPr id="8" name="Picture 9" descr="Chart, bar chart&#10;&#10;Description automatically generated">
            <a:extLst>
              <a:ext uri="{FF2B5EF4-FFF2-40B4-BE49-F238E27FC236}">
                <a16:creationId xmlns:a16="http://schemas.microsoft.com/office/drawing/2014/main" id="{671AFB38-6528-4899-83B7-8BC1C4385AE0}"/>
              </a:ext>
            </a:extLst>
          </p:cNvPr>
          <p:cNvPicPr>
            <a:picLocks noGrp="1" noChangeAspect="1"/>
          </p:cNvPicPr>
          <p:nvPr>
            <p:ph idx="1"/>
          </p:nvPr>
        </p:nvPicPr>
        <p:blipFill>
          <a:blip r:embed="rId2"/>
          <a:stretch>
            <a:fillRect/>
          </a:stretch>
        </p:blipFill>
        <p:spPr>
          <a:xfrm>
            <a:off x="6094735" y="1159452"/>
            <a:ext cx="6056965" cy="4206445"/>
          </a:xfrm>
        </p:spPr>
      </p:pic>
    </p:spTree>
    <p:extLst>
      <p:ext uri="{BB962C8B-B14F-4D97-AF65-F5344CB8AC3E}">
        <p14:creationId xmlns:p14="http://schemas.microsoft.com/office/powerpoint/2010/main" val="120077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Fig.32</a:t>
            </a:r>
            <a:r>
              <a:rPr lang="en-US" sz="2400" b="1">
                <a:ea typeface="+mn-lt"/>
                <a:cs typeface="+mn-lt"/>
              </a:rPr>
              <a:t> is a count plot from the sea-born library it clearly concludes that, when it comes to shopping has a lot of alternatives for products is crucial as it helps the customer to choose the best option.</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Fig.32</a:t>
            </a:r>
          </a:p>
        </p:txBody>
      </p:sp>
      <p:pic>
        <p:nvPicPr>
          <p:cNvPr id="7" name="Picture 9" descr="Chart, bar chart&#10;&#10;Description automatically generated">
            <a:extLst>
              <a:ext uri="{FF2B5EF4-FFF2-40B4-BE49-F238E27FC236}">
                <a16:creationId xmlns:a16="http://schemas.microsoft.com/office/drawing/2014/main" id="{6845254A-9158-45E3-B4B2-98DA79661E65}"/>
              </a:ext>
            </a:extLst>
          </p:cNvPr>
          <p:cNvPicPr>
            <a:picLocks noGrp="1" noChangeAspect="1"/>
          </p:cNvPicPr>
          <p:nvPr>
            <p:ph idx="1"/>
          </p:nvPr>
        </p:nvPicPr>
        <p:blipFill>
          <a:blip r:embed="rId2"/>
          <a:stretch>
            <a:fillRect/>
          </a:stretch>
        </p:blipFill>
        <p:spPr>
          <a:xfrm>
            <a:off x="6094735" y="1173307"/>
            <a:ext cx="6098528" cy="4220300"/>
          </a:xfrm>
        </p:spPr>
      </p:pic>
    </p:spTree>
    <p:extLst>
      <p:ext uri="{BB962C8B-B14F-4D97-AF65-F5344CB8AC3E}">
        <p14:creationId xmlns:p14="http://schemas.microsoft.com/office/powerpoint/2010/main" val="3004637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Fig.33</a:t>
            </a:r>
            <a:r>
              <a:rPr lang="en-US" sz="2400" b="1">
                <a:ea typeface="+mn-lt"/>
                <a:cs typeface="+mn-lt"/>
              </a:rPr>
              <a:t> is a count plot from the sea-born library it clearly concludes that, most of the customers think that shopping online gives them a sense of adventure.</a:t>
            </a:r>
            <a:endParaRPr lang="en-US">
              <a:ea typeface="+mn-lt"/>
              <a:cs typeface="+mn-lt"/>
            </a:endParaRPr>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Fig.33</a:t>
            </a:r>
          </a:p>
        </p:txBody>
      </p:sp>
      <p:pic>
        <p:nvPicPr>
          <p:cNvPr id="8" name="Picture 9" descr="Chart, bar chart&#10;&#10;Description automatically generated">
            <a:extLst>
              <a:ext uri="{FF2B5EF4-FFF2-40B4-BE49-F238E27FC236}">
                <a16:creationId xmlns:a16="http://schemas.microsoft.com/office/drawing/2014/main" id="{48AF815F-A9E2-460F-964B-ADDAA554158A}"/>
              </a:ext>
            </a:extLst>
          </p:cNvPr>
          <p:cNvPicPr>
            <a:picLocks noGrp="1" noChangeAspect="1"/>
          </p:cNvPicPr>
          <p:nvPr>
            <p:ph idx="1"/>
          </p:nvPr>
        </p:nvPicPr>
        <p:blipFill>
          <a:blip r:embed="rId2"/>
          <a:stretch>
            <a:fillRect/>
          </a:stretch>
        </p:blipFill>
        <p:spPr>
          <a:xfrm>
            <a:off x="6094735" y="1297998"/>
            <a:ext cx="6056965" cy="4206445"/>
          </a:xfrm>
        </p:spPr>
      </p:pic>
    </p:spTree>
    <p:extLst>
      <p:ext uri="{BB962C8B-B14F-4D97-AF65-F5344CB8AC3E}">
        <p14:creationId xmlns:p14="http://schemas.microsoft.com/office/powerpoint/2010/main" val="830323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Fig.34</a:t>
            </a:r>
            <a:r>
              <a:rPr lang="en-US" sz="2400" b="1">
                <a:ea typeface="+mn-lt"/>
                <a:cs typeface="+mn-lt"/>
              </a:rPr>
              <a:t> is a count plot from the sea-born library it clearly concludes that, according to most of the customers, there is no effect of online shopping on social status.</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Fig.34</a:t>
            </a:r>
          </a:p>
        </p:txBody>
      </p:sp>
      <p:pic>
        <p:nvPicPr>
          <p:cNvPr id="7" name="Picture 9" descr="Chart, bar chart&#10;&#10;Description automatically generated">
            <a:extLst>
              <a:ext uri="{FF2B5EF4-FFF2-40B4-BE49-F238E27FC236}">
                <a16:creationId xmlns:a16="http://schemas.microsoft.com/office/drawing/2014/main" id="{09D41D6A-4417-498D-8DAF-77AFC1A2FE55}"/>
              </a:ext>
            </a:extLst>
          </p:cNvPr>
          <p:cNvPicPr>
            <a:picLocks noGrp="1" noChangeAspect="1"/>
          </p:cNvPicPr>
          <p:nvPr>
            <p:ph idx="1"/>
          </p:nvPr>
        </p:nvPicPr>
        <p:blipFill>
          <a:blip r:embed="rId2"/>
          <a:stretch>
            <a:fillRect/>
          </a:stretch>
        </p:blipFill>
        <p:spPr>
          <a:xfrm>
            <a:off x="6094735" y="910070"/>
            <a:ext cx="6001547" cy="4164881"/>
          </a:xfrm>
        </p:spPr>
      </p:pic>
    </p:spTree>
    <p:extLst>
      <p:ext uri="{BB962C8B-B14F-4D97-AF65-F5344CB8AC3E}">
        <p14:creationId xmlns:p14="http://schemas.microsoft.com/office/powerpoint/2010/main" val="420399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AB64-CE3B-4329-B116-1595BD23C8B8}"/>
              </a:ext>
            </a:extLst>
          </p:cNvPr>
          <p:cNvSpPr>
            <a:spLocks noGrp="1"/>
          </p:cNvSpPr>
          <p:nvPr>
            <p:ph type="title"/>
          </p:nvPr>
        </p:nvSpPr>
        <p:spPr/>
        <p:txBody>
          <a:bodyPr/>
          <a:lstStyle/>
          <a:p>
            <a:r>
              <a:rPr lang="en-US" dirty="0">
                <a:ea typeface="+mj-lt"/>
                <a:cs typeface="+mj-lt"/>
              </a:rPr>
              <a:t>Data Analysis</a:t>
            </a:r>
            <a:endParaRPr lang="en-US" dirty="0"/>
          </a:p>
        </p:txBody>
      </p:sp>
      <p:sp>
        <p:nvSpPr>
          <p:cNvPr id="3" name="Content Placeholder 2">
            <a:extLst>
              <a:ext uri="{FF2B5EF4-FFF2-40B4-BE49-F238E27FC236}">
                <a16:creationId xmlns:a16="http://schemas.microsoft.com/office/drawing/2014/main" id="{80037FF5-C620-4542-BFD6-3EAAC40EA7D0}"/>
              </a:ext>
            </a:extLst>
          </p:cNvPr>
          <p:cNvSpPr>
            <a:spLocks noGrp="1"/>
          </p:cNvSpPr>
          <p:nvPr>
            <p:ph idx="1"/>
          </p:nvPr>
        </p:nvSpPr>
        <p:spPr/>
        <p:txBody>
          <a:bodyPr vert="horz" lIns="91440" tIns="45720" rIns="91440" bIns="45720" rtlCol="0" anchor="t">
            <a:normAutofit fontScale="92500" lnSpcReduction="20000"/>
          </a:bodyPr>
          <a:lstStyle/>
          <a:p>
            <a:pPr marL="359410" indent="-359410"/>
            <a:r>
              <a:rPr lang="en-US" dirty="0">
                <a:solidFill>
                  <a:srgbClr val="000000"/>
                </a:solidFill>
                <a:ea typeface="+mn-lt"/>
                <a:cs typeface="+mn-lt"/>
              </a:rPr>
              <a:t>Convenience, round the clock availability, flexible pricing, discounts as well as free door step delivery are some of the major benefits of shopping online.</a:t>
            </a:r>
            <a:endParaRPr lang="en-US" dirty="0">
              <a:solidFill>
                <a:srgbClr val="000000"/>
              </a:solidFill>
            </a:endParaRPr>
          </a:p>
          <a:p>
            <a:pPr marL="359410" indent="-359410"/>
            <a:endParaRPr lang="en-US"/>
          </a:p>
          <a:p>
            <a:pPr marL="359410" indent="-359410"/>
            <a:r>
              <a:rPr lang="en-US" dirty="0">
                <a:solidFill>
                  <a:srgbClr val="000000"/>
                </a:solidFill>
                <a:ea typeface="+mn-lt"/>
                <a:cs typeface="+mn-lt"/>
              </a:rPr>
              <a:t>As an aspiring Data Scientist the goal is to apply my analytical skills to give findings and conclusions in detailed data analysis written in </a:t>
            </a:r>
            <a:r>
              <a:rPr lang="en-US" dirty="0" err="1">
                <a:solidFill>
                  <a:srgbClr val="000000"/>
                </a:solidFill>
                <a:ea typeface="+mn-lt"/>
                <a:cs typeface="+mn-lt"/>
              </a:rPr>
              <a:t>jupyter</a:t>
            </a:r>
            <a:r>
              <a:rPr lang="en-US" dirty="0">
                <a:solidFill>
                  <a:srgbClr val="000000"/>
                </a:solidFill>
                <a:ea typeface="+mn-lt"/>
                <a:cs typeface="+mn-lt"/>
              </a:rPr>
              <a:t> notebook.</a:t>
            </a:r>
            <a:endParaRPr lang="en-US" dirty="0">
              <a:solidFill>
                <a:srgbClr val="000000"/>
              </a:solidFill>
            </a:endParaRPr>
          </a:p>
          <a:p>
            <a:pPr marL="359410" indent="-359410"/>
            <a:endParaRPr lang="en-US"/>
          </a:p>
          <a:p>
            <a:pPr marL="359410" indent="-359410"/>
            <a:r>
              <a:rPr lang="en-US" dirty="0">
                <a:solidFill>
                  <a:srgbClr val="000000"/>
                </a:solidFill>
                <a:ea typeface="+mn-lt"/>
                <a:cs typeface="+mn-lt"/>
              </a:rPr>
              <a:t>This analysis will then be used by the E-commerce retailers to understand how exactly the variables are related to each other and what factors should be improved in order to attain high customer loyalty.</a:t>
            </a:r>
            <a:endParaRPr lang="en-US" dirty="0">
              <a:solidFill>
                <a:srgbClr val="000000"/>
              </a:solidFill>
            </a:endParaRPr>
          </a:p>
          <a:p>
            <a:pPr marL="359410" indent="-359410"/>
            <a:endParaRPr lang="en-US" dirty="0"/>
          </a:p>
        </p:txBody>
      </p:sp>
    </p:spTree>
    <p:extLst>
      <p:ext uri="{BB962C8B-B14F-4D97-AF65-F5344CB8AC3E}">
        <p14:creationId xmlns:p14="http://schemas.microsoft.com/office/powerpoint/2010/main" val="3417093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pic>
        <p:nvPicPr>
          <p:cNvPr id="4" name="Picture 4" descr="Chart, bar chart&#10;&#10;Description automatically generated">
            <a:extLst>
              <a:ext uri="{FF2B5EF4-FFF2-40B4-BE49-F238E27FC236}">
                <a16:creationId xmlns:a16="http://schemas.microsoft.com/office/drawing/2014/main" id="{83962D89-E2F3-4DA6-944B-5483C3E027B6}"/>
              </a:ext>
            </a:extLst>
          </p:cNvPr>
          <p:cNvPicPr>
            <a:picLocks noGrp="1" noChangeAspect="1"/>
          </p:cNvPicPr>
          <p:nvPr>
            <p:ph idx="1"/>
          </p:nvPr>
        </p:nvPicPr>
        <p:blipFill>
          <a:blip r:embed="rId2"/>
          <a:stretch>
            <a:fillRect/>
          </a:stretch>
        </p:blipFill>
        <p:spPr>
          <a:xfrm>
            <a:off x="1349491" y="1067699"/>
            <a:ext cx="9924340" cy="4931589"/>
          </a:xfrm>
        </p:spPr>
      </p:pic>
      <p:sp>
        <p:nvSpPr>
          <p:cNvPr id="5" name="TextBox 4">
            <a:extLst>
              <a:ext uri="{FF2B5EF4-FFF2-40B4-BE49-F238E27FC236}">
                <a16:creationId xmlns:a16="http://schemas.microsoft.com/office/drawing/2014/main" id="{E30F8D70-F177-4229-8CF2-3F0EDE102774}"/>
              </a:ext>
            </a:extLst>
          </p:cNvPr>
          <p:cNvSpPr txBox="1"/>
          <p:nvPr/>
        </p:nvSpPr>
        <p:spPr>
          <a:xfrm>
            <a:off x="5055079" y="6190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Fig.35</a:t>
            </a:r>
            <a:endParaRPr lang="en-US" b="1" dirty="0">
              <a:solidFill>
                <a:srgbClr val="FF0000"/>
              </a:solidFill>
            </a:endParaRPr>
          </a:p>
        </p:txBody>
      </p:sp>
    </p:spTree>
    <p:extLst>
      <p:ext uri="{BB962C8B-B14F-4D97-AF65-F5344CB8AC3E}">
        <p14:creationId xmlns:p14="http://schemas.microsoft.com/office/powerpoint/2010/main" val="2902097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5055079" y="6190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dirty="0">
              <a:solidFill>
                <a:srgbClr val="FF0000"/>
              </a:solidFill>
            </a:endParaRPr>
          </a:p>
        </p:txBody>
      </p:sp>
      <p:sp>
        <p:nvSpPr>
          <p:cNvPr id="6" name="Content Placeholder 5">
            <a:extLst>
              <a:ext uri="{FF2B5EF4-FFF2-40B4-BE49-F238E27FC236}">
                <a16:creationId xmlns:a16="http://schemas.microsoft.com/office/drawing/2014/main" id="{2E70C425-D105-4D8C-9E28-DA3F22EF5140}"/>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Fig.35</a:t>
            </a:r>
            <a:r>
              <a:rPr lang="en-US" b="1">
                <a:solidFill>
                  <a:srgbClr val="000000"/>
                </a:solidFill>
                <a:ea typeface="+mn-lt"/>
                <a:cs typeface="+mn-lt"/>
              </a:rPr>
              <a:t> is a count plot from the sea-born library it clearly concludes that, Most of the customers prefer Amazon. in, Flipkart.com, Paytm.com, Myntra.com, Snapdeal.com for shopping. we can say that these are the top 5 best e-commerce companies in India.</a:t>
            </a:r>
            <a:endParaRPr lang="en-US">
              <a:solidFill>
                <a:srgbClr val="000000"/>
              </a:solidFill>
            </a:endParaRPr>
          </a:p>
          <a:p>
            <a:pPr marL="359410" indent="-359410"/>
            <a:endParaRPr lang="en-US" dirty="0"/>
          </a:p>
        </p:txBody>
      </p:sp>
    </p:spTree>
    <p:extLst>
      <p:ext uri="{BB962C8B-B14F-4D97-AF65-F5344CB8AC3E}">
        <p14:creationId xmlns:p14="http://schemas.microsoft.com/office/powerpoint/2010/main" val="2741429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5055079" y="6190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Fig.36</a:t>
            </a:r>
            <a:endParaRPr lang="en-US" b="1" dirty="0">
              <a:solidFill>
                <a:srgbClr val="FF0000"/>
              </a:solidFill>
            </a:endParaRPr>
          </a:p>
        </p:txBody>
      </p:sp>
      <p:pic>
        <p:nvPicPr>
          <p:cNvPr id="3" name="Picture 3" descr="Chart, bar chart&#10;&#10;Description automatically generated">
            <a:extLst>
              <a:ext uri="{FF2B5EF4-FFF2-40B4-BE49-F238E27FC236}">
                <a16:creationId xmlns:a16="http://schemas.microsoft.com/office/drawing/2014/main" id="{8C692610-7E82-418B-81E8-9548B1C28A7D}"/>
              </a:ext>
            </a:extLst>
          </p:cNvPr>
          <p:cNvPicPr>
            <a:picLocks noGrp="1" noChangeAspect="1"/>
          </p:cNvPicPr>
          <p:nvPr>
            <p:ph idx="1"/>
          </p:nvPr>
        </p:nvPicPr>
        <p:blipFill>
          <a:blip r:embed="rId2"/>
          <a:stretch>
            <a:fillRect/>
          </a:stretch>
        </p:blipFill>
        <p:spPr>
          <a:xfrm>
            <a:off x="2023396" y="1297998"/>
            <a:ext cx="8546988" cy="4594372"/>
          </a:xfrm>
        </p:spPr>
      </p:pic>
    </p:spTree>
    <p:extLst>
      <p:ext uri="{BB962C8B-B14F-4D97-AF65-F5344CB8AC3E}">
        <p14:creationId xmlns:p14="http://schemas.microsoft.com/office/powerpoint/2010/main" val="2128823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5055079" y="6190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dirty="0">
              <a:solidFill>
                <a:srgbClr val="FF0000"/>
              </a:solidFill>
            </a:endParaRPr>
          </a:p>
        </p:txBody>
      </p:sp>
      <p:sp>
        <p:nvSpPr>
          <p:cNvPr id="6" name="Content Placeholder 5">
            <a:extLst>
              <a:ext uri="{FF2B5EF4-FFF2-40B4-BE49-F238E27FC236}">
                <a16:creationId xmlns:a16="http://schemas.microsoft.com/office/drawing/2014/main" id="{2E70C425-D105-4D8C-9E28-DA3F22EF5140}"/>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Fig.36</a:t>
            </a:r>
            <a:r>
              <a:rPr lang="en-US" b="1">
                <a:solidFill>
                  <a:srgbClr val="000000"/>
                </a:solidFill>
                <a:ea typeface="+mn-lt"/>
                <a:cs typeface="+mn-lt"/>
              </a:rPr>
              <a:t> is a count plot from the sea-born library it clearly concludes that, According to most of the customer's Amazon. in, Flipkart.com, Paytm.com, Myntra.com, Snapdeal.com are easy-to-use websites for online shopping.</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2253157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Fig.37</a:t>
            </a:r>
            <a:endParaRPr lang="en-US" b="1" dirty="0">
              <a:solidFill>
                <a:srgbClr val="FF0000"/>
              </a:solidFill>
            </a:endParaRPr>
          </a:p>
        </p:txBody>
      </p:sp>
      <p:pic>
        <p:nvPicPr>
          <p:cNvPr id="7" name="Picture 7" descr="Chart, bar chart&#10;&#10;Description automatically generated">
            <a:extLst>
              <a:ext uri="{FF2B5EF4-FFF2-40B4-BE49-F238E27FC236}">
                <a16:creationId xmlns:a16="http://schemas.microsoft.com/office/drawing/2014/main" id="{C032B42A-DF7C-401E-9226-498483995572}"/>
              </a:ext>
            </a:extLst>
          </p:cNvPr>
          <p:cNvPicPr>
            <a:picLocks noGrp="1" noChangeAspect="1"/>
          </p:cNvPicPr>
          <p:nvPr>
            <p:ph idx="1"/>
          </p:nvPr>
        </p:nvPicPr>
        <p:blipFill>
          <a:blip r:embed="rId2"/>
          <a:stretch>
            <a:fillRect/>
          </a:stretch>
        </p:blipFill>
        <p:spPr>
          <a:xfrm>
            <a:off x="1601747" y="1157361"/>
            <a:ext cx="8921061" cy="4816045"/>
          </a:xfrm>
        </p:spPr>
      </p:pic>
    </p:spTree>
    <p:extLst>
      <p:ext uri="{BB962C8B-B14F-4D97-AF65-F5344CB8AC3E}">
        <p14:creationId xmlns:p14="http://schemas.microsoft.com/office/powerpoint/2010/main" val="146405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Fig.37</a:t>
            </a:r>
            <a:r>
              <a:rPr lang="en-US" b="1">
                <a:solidFill>
                  <a:srgbClr val="000000"/>
                </a:solidFill>
                <a:ea typeface="+mn-lt"/>
                <a:cs typeface="+mn-lt"/>
              </a:rPr>
              <a:t> is a count plot from the sea-born library it clearly concludes that, According to most of the customer's Amazon. in, Flipkart.com has the best home page in terms of design and user experience.</a:t>
            </a:r>
            <a:endParaRPr lang="en-US">
              <a:solidFill>
                <a:srgbClr val="000000"/>
              </a:solidFill>
            </a:endParaRPr>
          </a:p>
          <a:p>
            <a:pPr marL="359410" indent="-359410"/>
            <a:endParaRPr lang="en-US" dirty="0"/>
          </a:p>
        </p:txBody>
      </p:sp>
    </p:spTree>
    <p:extLst>
      <p:ext uri="{BB962C8B-B14F-4D97-AF65-F5344CB8AC3E}">
        <p14:creationId xmlns:p14="http://schemas.microsoft.com/office/powerpoint/2010/main" val="1205593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Fig.38</a:t>
            </a:r>
            <a:endParaRPr lang="en-US" b="1" dirty="0">
              <a:solidFill>
                <a:srgbClr val="FF0000"/>
              </a:solidFill>
            </a:endParaRPr>
          </a:p>
        </p:txBody>
      </p:sp>
      <p:pic>
        <p:nvPicPr>
          <p:cNvPr id="6" name="Picture 7" descr="Chart, bar chart&#10;&#10;Description automatically generated">
            <a:extLst>
              <a:ext uri="{FF2B5EF4-FFF2-40B4-BE49-F238E27FC236}">
                <a16:creationId xmlns:a16="http://schemas.microsoft.com/office/drawing/2014/main" id="{26A1F1CA-3624-41CA-90DF-C0EB077EA58F}"/>
              </a:ext>
            </a:extLst>
          </p:cNvPr>
          <p:cNvPicPr>
            <a:picLocks noGrp="1" noChangeAspect="1"/>
          </p:cNvPicPr>
          <p:nvPr>
            <p:ph idx="1"/>
          </p:nvPr>
        </p:nvPicPr>
        <p:blipFill>
          <a:blip r:embed="rId2"/>
          <a:stretch>
            <a:fillRect/>
          </a:stretch>
        </p:blipFill>
        <p:spPr>
          <a:xfrm>
            <a:off x="1714010" y="1104035"/>
            <a:ext cx="8403760" cy="4982298"/>
          </a:xfrm>
        </p:spPr>
      </p:pic>
    </p:spTree>
    <p:extLst>
      <p:ext uri="{BB962C8B-B14F-4D97-AF65-F5344CB8AC3E}">
        <p14:creationId xmlns:p14="http://schemas.microsoft.com/office/powerpoint/2010/main" val="830214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Fig.38</a:t>
            </a:r>
            <a:r>
              <a:rPr lang="en-US" b="1">
                <a:solidFill>
                  <a:srgbClr val="000000"/>
                </a:solidFill>
                <a:ea typeface="+mn-lt"/>
                <a:cs typeface="+mn-lt"/>
              </a:rPr>
              <a:t> is a count plot from the sea-born library it clearly concludes that, customers are voting for Amazon. in and Flipkart.com as the best e-commerce sites when it comes to the variety of products.</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3147560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Fig.39</a:t>
            </a:r>
            <a:endParaRPr lang="en-US" b="1" dirty="0">
              <a:solidFill>
                <a:srgbClr val="FF0000"/>
              </a:solidFill>
            </a:endParaRPr>
          </a:p>
        </p:txBody>
      </p:sp>
      <p:pic>
        <p:nvPicPr>
          <p:cNvPr id="7" name="Picture 7" descr="Chart, bar chart&#10;&#10;Description automatically generated">
            <a:extLst>
              <a:ext uri="{FF2B5EF4-FFF2-40B4-BE49-F238E27FC236}">
                <a16:creationId xmlns:a16="http://schemas.microsoft.com/office/drawing/2014/main" id="{F127FA10-81E5-4E3F-B6BB-3BE9181C567B}"/>
              </a:ext>
            </a:extLst>
          </p:cNvPr>
          <p:cNvPicPr>
            <a:picLocks noGrp="1" noChangeAspect="1"/>
          </p:cNvPicPr>
          <p:nvPr>
            <p:ph idx="1"/>
          </p:nvPr>
        </p:nvPicPr>
        <p:blipFill>
          <a:blip r:embed="rId2"/>
          <a:stretch>
            <a:fillRect/>
          </a:stretch>
        </p:blipFill>
        <p:spPr>
          <a:xfrm>
            <a:off x="1316815" y="1131744"/>
            <a:ext cx="9350551" cy="5037717"/>
          </a:xfrm>
        </p:spPr>
      </p:pic>
    </p:spTree>
    <p:extLst>
      <p:ext uri="{BB962C8B-B14F-4D97-AF65-F5344CB8AC3E}">
        <p14:creationId xmlns:p14="http://schemas.microsoft.com/office/powerpoint/2010/main" val="2334760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Fig.39</a:t>
            </a:r>
            <a:r>
              <a:rPr lang="en-US" b="1">
                <a:solidFill>
                  <a:srgbClr val="000000"/>
                </a:solidFill>
                <a:ea typeface="+mn-lt"/>
                <a:cs typeface="+mn-lt"/>
              </a:rPr>
              <a:t> is a count plot from the sea-born library it clearly concludes that, When it comes to loading speed Amazon. in, Paytm.com we voted as the fastest loading websites. According to this survey, Flipkart.com has a slower loading speed.</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260347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1D95-F546-4862-B610-9A1CF830444E}"/>
              </a:ext>
            </a:extLst>
          </p:cNvPr>
          <p:cNvSpPr>
            <a:spLocks noGrp="1"/>
          </p:cNvSpPr>
          <p:nvPr>
            <p:ph type="title"/>
          </p:nvPr>
        </p:nvSpPr>
        <p:spPr/>
        <p:txBody>
          <a:bodyPr/>
          <a:lstStyle/>
          <a:p>
            <a:r>
              <a:rPr lang="en-US" dirty="0">
                <a:ea typeface="+mj-lt"/>
                <a:cs typeface="+mj-lt"/>
              </a:rPr>
              <a:t>Data Analysis</a:t>
            </a:r>
          </a:p>
        </p:txBody>
      </p:sp>
      <p:sp>
        <p:nvSpPr>
          <p:cNvPr id="3" name="Content Placeholder 2">
            <a:extLst>
              <a:ext uri="{FF2B5EF4-FFF2-40B4-BE49-F238E27FC236}">
                <a16:creationId xmlns:a16="http://schemas.microsoft.com/office/drawing/2014/main" id="{3732C413-6E59-406C-8B80-113C4106E9D1}"/>
              </a:ext>
            </a:extLst>
          </p:cNvPr>
          <p:cNvSpPr>
            <a:spLocks noGrp="1"/>
          </p:cNvSpPr>
          <p:nvPr>
            <p:ph idx="1"/>
          </p:nvPr>
        </p:nvSpPr>
        <p:spPr/>
        <p:txBody>
          <a:bodyPr vert="horz" lIns="91440" tIns="45720" rIns="91440" bIns="45720" rtlCol="0" anchor="t">
            <a:normAutofit fontScale="92500" lnSpcReduction="20000"/>
          </a:bodyPr>
          <a:lstStyle/>
          <a:p>
            <a:pPr marL="359410" indent="-359410"/>
            <a:r>
              <a:rPr lang="en-US" dirty="0">
                <a:solidFill>
                  <a:srgbClr val="000000"/>
                </a:solidFill>
                <a:ea typeface="+mn-lt"/>
                <a:cs typeface="+mn-lt"/>
              </a:rPr>
              <a:t>The sample data is provided to us from our client database.</a:t>
            </a:r>
            <a:endParaRPr lang="en-US" dirty="0">
              <a:solidFill>
                <a:srgbClr val="000000"/>
              </a:solidFill>
            </a:endParaRPr>
          </a:p>
          <a:p>
            <a:pPr marL="359410" indent="-359410"/>
            <a:endParaRPr lang="en-US"/>
          </a:p>
          <a:p>
            <a:pPr marL="359410" indent="-359410"/>
            <a:r>
              <a:rPr lang="en-US" dirty="0">
                <a:solidFill>
                  <a:srgbClr val="000000"/>
                </a:solidFill>
                <a:ea typeface="+mn-lt"/>
                <a:cs typeface="+mn-lt"/>
              </a:rPr>
              <a:t>A total of two data types in the data set Int and Object.</a:t>
            </a:r>
            <a:endParaRPr lang="en-US" dirty="0">
              <a:solidFill>
                <a:srgbClr val="000000"/>
              </a:solidFill>
            </a:endParaRPr>
          </a:p>
          <a:p>
            <a:pPr marL="359410" indent="-359410"/>
            <a:endParaRPr lang="en-US"/>
          </a:p>
          <a:p>
            <a:pPr marL="359410" indent="-359410"/>
            <a:r>
              <a:rPr lang="en-US" dirty="0">
                <a:solidFill>
                  <a:srgbClr val="000000"/>
                </a:solidFill>
                <a:ea typeface="+mn-lt"/>
                <a:cs typeface="+mn-lt"/>
              </a:rPr>
              <a:t>The data provided was well organized structured data in .CSV (comma-separated values) format.</a:t>
            </a:r>
            <a:endParaRPr lang="en-US" dirty="0">
              <a:solidFill>
                <a:srgbClr val="000000"/>
              </a:solidFill>
            </a:endParaRPr>
          </a:p>
          <a:p>
            <a:pPr marL="359410" indent="-359410"/>
            <a:endParaRPr lang="en-US"/>
          </a:p>
          <a:p>
            <a:pPr marL="359410" indent="-359410"/>
            <a:r>
              <a:rPr lang="en-US" dirty="0">
                <a:solidFill>
                  <a:srgbClr val="000000"/>
                </a:solidFill>
                <a:ea typeface="+mn-lt"/>
                <a:cs typeface="+mn-lt"/>
              </a:rPr>
              <a:t>The data set has a total of 70 columns.</a:t>
            </a:r>
            <a:endParaRPr lang="en-US" dirty="0">
              <a:solidFill>
                <a:srgbClr val="000000"/>
              </a:solidFill>
            </a:endParaRPr>
          </a:p>
        </p:txBody>
      </p:sp>
    </p:spTree>
    <p:extLst>
      <p:ext uri="{BB962C8B-B14F-4D97-AF65-F5344CB8AC3E}">
        <p14:creationId xmlns:p14="http://schemas.microsoft.com/office/powerpoint/2010/main" val="2862086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Fig.40</a:t>
            </a:r>
            <a:endParaRPr lang="en-US" b="1" dirty="0">
              <a:solidFill>
                <a:srgbClr val="FF0000"/>
              </a:solidFill>
            </a:endParaRPr>
          </a:p>
        </p:txBody>
      </p:sp>
      <p:pic>
        <p:nvPicPr>
          <p:cNvPr id="6" name="Picture 7" descr="Chart, bar chart&#10;&#10;Description automatically generated">
            <a:extLst>
              <a:ext uri="{FF2B5EF4-FFF2-40B4-BE49-F238E27FC236}">
                <a16:creationId xmlns:a16="http://schemas.microsoft.com/office/drawing/2014/main" id="{4A6E08B3-C813-4566-9499-CBC681A230AB}"/>
              </a:ext>
            </a:extLst>
          </p:cNvPr>
          <p:cNvPicPr>
            <a:picLocks noGrp="1" noChangeAspect="1"/>
          </p:cNvPicPr>
          <p:nvPr>
            <p:ph idx="1"/>
          </p:nvPr>
        </p:nvPicPr>
        <p:blipFill>
          <a:blip r:embed="rId2"/>
          <a:stretch>
            <a:fillRect/>
          </a:stretch>
        </p:blipFill>
        <p:spPr>
          <a:xfrm>
            <a:off x="1547755" y="1007053"/>
            <a:ext cx="8750125" cy="5217826"/>
          </a:xfrm>
        </p:spPr>
      </p:pic>
    </p:spTree>
    <p:extLst>
      <p:ext uri="{BB962C8B-B14F-4D97-AF65-F5344CB8AC3E}">
        <p14:creationId xmlns:p14="http://schemas.microsoft.com/office/powerpoint/2010/main" val="1264846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Fig.40</a:t>
            </a:r>
            <a:r>
              <a:rPr lang="en-US" b="1">
                <a:solidFill>
                  <a:srgbClr val="000000"/>
                </a:solidFill>
                <a:ea typeface="+mn-lt"/>
                <a:cs typeface="+mn-lt"/>
              </a:rPr>
              <a:t> is a count plot from the sea-born library it clearly concludes that, Amazon. in is the most reliable e Commerce website as compared to other online shopping websites. </a:t>
            </a:r>
            <a:endParaRPr lang="en-US" b="1" dirty="0">
              <a:solidFill>
                <a:srgbClr val="000000">
                  <a:alpha val="60000"/>
                </a:srgbClr>
              </a:solidFill>
            </a:endParaRPr>
          </a:p>
          <a:p>
            <a:pPr marL="359410" indent="-359410"/>
            <a:endParaRPr lang="en-US" b="1" dirty="0"/>
          </a:p>
        </p:txBody>
      </p:sp>
    </p:spTree>
    <p:extLst>
      <p:ext uri="{BB962C8B-B14F-4D97-AF65-F5344CB8AC3E}">
        <p14:creationId xmlns:p14="http://schemas.microsoft.com/office/powerpoint/2010/main" val="3387373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Fig.41</a:t>
            </a:r>
            <a:endParaRPr lang="en-US" b="1" dirty="0">
              <a:solidFill>
                <a:srgbClr val="FF0000"/>
              </a:solidFill>
            </a:endParaRPr>
          </a:p>
        </p:txBody>
      </p:sp>
      <p:pic>
        <p:nvPicPr>
          <p:cNvPr id="7" name="Picture 7" descr="Chart, bar chart&#10;&#10;Description automatically generated">
            <a:extLst>
              <a:ext uri="{FF2B5EF4-FFF2-40B4-BE49-F238E27FC236}">
                <a16:creationId xmlns:a16="http://schemas.microsoft.com/office/drawing/2014/main" id="{C7DCE638-6674-4129-97D0-D726DCD27E1D}"/>
              </a:ext>
            </a:extLst>
          </p:cNvPr>
          <p:cNvPicPr>
            <a:picLocks noGrp="1" noChangeAspect="1"/>
          </p:cNvPicPr>
          <p:nvPr>
            <p:ph idx="1"/>
          </p:nvPr>
        </p:nvPicPr>
        <p:blipFill>
          <a:blip r:embed="rId2"/>
          <a:stretch>
            <a:fillRect/>
          </a:stretch>
        </p:blipFill>
        <p:spPr>
          <a:xfrm>
            <a:off x="1289105" y="1104035"/>
            <a:ext cx="9378261" cy="5079281"/>
          </a:xfrm>
        </p:spPr>
      </p:pic>
    </p:spTree>
    <p:extLst>
      <p:ext uri="{BB962C8B-B14F-4D97-AF65-F5344CB8AC3E}">
        <p14:creationId xmlns:p14="http://schemas.microsoft.com/office/powerpoint/2010/main" val="1983710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Fig.41</a:t>
            </a:r>
            <a:r>
              <a:rPr lang="en-US" b="1">
                <a:solidFill>
                  <a:srgbClr val="000000"/>
                </a:solidFill>
                <a:ea typeface="+mn-lt"/>
                <a:cs typeface="+mn-lt"/>
              </a:rPr>
              <a:t> is a count plot from the sea-born library it clearly concludes that, Amazon. in, Flipkart.com has the most number of payment alternatives.</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1903263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Fig.42</a:t>
            </a:r>
            <a:endParaRPr lang="en-US" b="1" dirty="0">
              <a:solidFill>
                <a:srgbClr val="FF0000"/>
              </a:solidFill>
            </a:endParaRPr>
          </a:p>
        </p:txBody>
      </p:sp>
      <p:pic>
        <p:nvPicPr>
          <p:cNvPr id="6" name="Picture 7" descr="Chart, bar chart&#10;&#10;Description automatically generated">
            <a:extLst>
              <a:ext uri="{FF2B5EF4-FFF2-40B4-BE49-F238E27FC236}">
                <a16:creationId xmlns:a16="http://schemas.microsoft.com/office/drawing/2014/main" id="{1A927606-195D-4030-B8D1-21DE72E8ED20}"/>
              </a:ext>
            </a:extLst>
          </p:cNvPr>
          <p:cNvPicPr>
            <a:picLocks noGrp="1" noChangeAspect="1"/>
          </p:cNvPicPr>
          <p:nvPr>
            <p:ph idx="1"/>
          </p:nvPr>
        </p:nvPicPr>
        <p:blipFill>
          <a:blip r:embed="rId2"/>
          <a:stretch>
            <a:fillRect/>
          </a:stretch>
        </p:blipFill>
        <p:spPr>
          <a:xfrm>
            <a:off x="1159052" y="993198"/>
            <a:ext cx="9347423" cy="5134699"/>
          </a:xfrm>
        </p:spPr>
      </p:pic>
    </p:spTree>
    <p:extLst>
      <p:ext uri="{BB962C8B-B14F-4D97-AF65-F5344CB8AC3E}">
        <p14:creationId xmlns:p14="http://schemas.microsoft.com/office/powerpoint/2010/main" val="756088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Fig.42</a:t>
            </a:r>
            <a:r>
              <a:rPr lang="en-US" b="1">
                <a:solidFill>
                  <a:srgbClr val="000000"/>
                </a:solidFill>
                <a:ea typeface="+mn-lt"/>
                <a:cs typeface="+mn-lt"/>
              </a:rPr>
              <a:t> is a count plot from the sea-born library it clearly concludes that, Amazon.in has the fastest purchase complete rate as compared to other websites.</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900983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Fig.43</a:t>
            </a:r>
            <a:endParaRPr lang="en-US" b="1" dirty="0">
              <a:solidFill>
                <a:srgbClr val="FF0000"/>
              </a:solidFill>
            </a:endParaRPr>
          </a:p>
        </p:txBody>
      </p:sp>
      <p:pic>
        <p:nvPicPr>
          <p:cNvPr id="7" name="Picture 7" descr="Chart, funnel chart&#10;&#10;Description automatically generated">
            <a:extLst>
              <a:ext uri="{FF2B5EF4-FFF2-40B4-BE49-F238E27FC236}">
                <a16:creationId xmlns:a16="http://schemas.microsoft.com/office/drawing/2014/main" id="{7E38544A-6BF4-4452-ABE4-DF20F8DE36F5}"/>
              </a:ext>
            </a:extLst>
          </p:cNvPr>
          <p:cNvPicPr>
            <a:picLocks noGrp="1" noChangeAspect="1"/>
          </p:cNvPicPr>
          <p:nvPr>
            <p:ph idx="1"/>
          </p:nvPr>
        </p:nvPicPr>
        <p:blipFill>
          <a:blip r:embed="rId2"/>
          <a:stretch>
            <a:fillRect/>
          </a:stretch>
        </p:blipFill>
        <p:spPr>
          <a:xfrm>
            <a:off x="2023003" y="1027181"/>
            <a:ext cx="7579000" cy="4982299"/>
          </a:xfrm>
        </p:spPr>
      </p:pic>
    </p:spTree>
    <p:extLst>
      <p:ext uri="{BB962C8B-B14F-4D97-AF65-F5344CB8AC3E}">
        <p14:creationId xmlns:p14="http://schemas.microsoft.com/office/powerpoint/2010/main" val="4026671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Fig.43</a:t>
            </a:r>
            <a:r>
              <a:rPr lang="en-US" b="1">
                <a:solidFill>
                  <a:srgbClr val="000000"/>
                </a:solidFill>
                <a:ea typeface="+mn-lt"/>
                <a:cs typeface="+mn-lt"/>
              </a:rPr>
              <a:t> is a count plot from the sea-born library it clearly concludes that, Amazon.com has the fastest delivery speed as compared to other e-commerce stores.</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2188250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Fig.44</a:t>
            </a:r>
            <a:endParaRPr lang="en-US" b="1" dirty="0">
              <a:solidFill>
                <a:srgbClr val="FF0000"/>
              </a:solidFill>
            </a:endParaRPr>
          </a:p>
        </p:txBody>
      </p:sp>
      <p:pic>
        <p:nvPicPr>
          <p:cNvPr id="6" name="Picture 7" descr="Chart, bar chart&#10;&#10;Description automatically generated">
            <a:extLst>
              <a:ext uri="{FF2B5EF4-FFF2-40B4-BE49-F238E27FC236}">
                <a16:creationId xmlns:a16="http://schemas.microsoft.com/office/drawing/2014/main" id="{02768469-77DC-42BE-98D6-B3287E8D5082}"/>
              </a:ext>
            </a:extLst>
          </p:cNvPr>
          <p:cNvPicPr>
            <a:picLocks noGrp="1" noChangeAspect="1"/>
          </p:cNvPicPr>
          <p:nvPr>
            <p:ph idx="1"/>
          </p:nvPr>
        </p:nvPicPr>
        <p:blipFill>
          <a:blip r:embed="rId2"/>
          <a:stretch>
            <a:fillRect/>
          </a:stretch>
        </p:blipFill>
        <p:spPr>
          <a:xfrm>
            <a:off x="2500064" y="1034762"/>
            <a:ext cx="6970199" cy="5190117"/>
          </a:xfrm>
        </p:spPr>
      </p:pic>
    </p:spTree>
    <p:extLst>
      <p:ext uri="{BB962C8B-B14F-4D97-AF65-F5344CB8AC3E}">
        <p14:creationId xmlns:p14="http://schemas.microsoft.com/office/powerpoint/2010/main" val="1697683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Fig.44</a:t>
            </a:r>
            <a:r>
              <a:rPr lang="en-US" b="1">
                <a:solidFill>
                  <a:srgbClr val="000000"/>
                </a:solidFill>
                <a:ea typeface="+mn-lt"/>
                <a:cs typeface="+mn-lt"/>
              </a:rPr>
              <a:t> is a count plot from the sea-born library it clearly concludes that, Myntra.com and Amazon.in have Frequent disruption when moving from one page to another.</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66551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1D95-F546-4862-B610-9A1CF830444E}"/>
              </a:ext>
            </a:extLst>
          </p:cNvPr>
          <p:cNvSpPr>
            <a:spLocks noGrp="1"/>
          </p:cNvSpPr>
          <p:nvPr>
            <p:ph type="title"/>
          </p:nvPr>
        </p:nvSpPr>
        <p:spPr/>
        <p:txBody>
          <a:bodyPr/>
          <a:lstStyle/>
          <a:p>
            <a:r>
              <a:rPr lang="en-US">
                <a:ea typeface="+mj-lt"/>
                <a:cs typeface="+mj-lt"/>
              </a:rPr>
              <a:t>Data Analysis: </a:t>
            </a:r>
            <a:r>
              <a:rPr lang="en-US" sz="2800">
                <a:ea typeface="+mj-lt"/>
                <a:cs typeface="+mj-lt"/>
              </a:rPr>
              <a:t>Data frame sample</a:t>
            </a:r>
            <a:endParaRPr lang="en-US" sz="2800" dirty="0">
              <a:ea typeface="+mj-lt"/>
              <a:cs typeface="+mj-lt"/>
            </a:endParaRPr>
          </a:p>
        </p:txBody>
      </p:sp>
      <p:pic>
        <p:nvPicPr>
          <p:cNvPr id="4" name="Picture 4" descr="Table&#10;&#10;Description automatically generated">
            <a:extLst>
              <a:ext uri="{FF2B5EF4-FFF2-40B4-BE49-F238E27FC236}">
                <a16:creationId xmlns:a16="http://schemas.microsoft.com/office/drawing/2014/main" id="{FF23CB00-8994-431B-BA5C-27C1A2E9252F}"/>
              </a:ext>
            </a:extLst>
          </p:cNvPr>
          <p:cNvPicPr>
            <a:picLocks noGrp="1" noChangeAspect="1"/>
          </p:cNvPicPr>
          <p:nvPr>
            <p:ph idx="1"/>
          </p:nvPr>
        </p:nvPicPr>
        <p:blipFill>
          <a:blip r:embed="rId2"/>
          <a:stretch>
            <a:fillRect/>
          </a:stretch>
        </p:blipFill>
        <p:spPr>
          <a:xfrm>
            <a:off x="667300" y="1585283"/>
            <a:ext cx="10843020" cy="5075360"/>
          </a:xfrm>
        </p:spPr>
      </p:pic>
    </p:spTree>
    <p:extLst>
      <p:ext uri="{BB962C8B-B14F-4D97-AF65-F5344CB8AC3E}">
        <p14:creationId xmlns:p14="http://schemas.microsoft.com/office/powerpoint/2010/main" val="39139591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CF4-4B25-4CAD-90D3-989841FC2F23}"/>
              </a:ext>
            </a:extLst>
          </p:cNvPr>
          <p:cNvSpPr>
            <a:spLocks noGrp="1"/>
          </p:cNvSpPr>
          <p:nvPr>
            <p:ph type="title"/>
          </p:nvPr>
        </p:nvSpPr>
        <p:spPr/>
        <p:txBody>
          <a:bodyPr/>
          <a:lstStyle/>
          <a:p>
            <a:pPr algn="ctr"/>
            <a:r>
              <a:rPr lang="en-US">
                <a:ea typeface="+mj-lt"/>
                <a:cs typeface="+mj-lt"/>
              </a:rPr>
              <a:t>EDA (Exploratory Data Analysis)</a:t>
            </a:r>
          </a:p>
          <a:p>
            <a:endParaRPr lang="en-US" dirty="0"/>
          </a:p>
        </p:txBody>
      </p:sp>
      <p:sp>
        <p:nvSpPr>
          <p:cNvPr id="5" name="TextBox 4">
            <a:extLst>
              <a:ext uri="{FF2B5EF4-FFF2-40B4-BE49-F238E27FC236}">
                <a16:creationId xmlns:a16="http://schemas.microsoft.com/office/drawing/2014/main" id="{E30F8D70-F177-4229-8CF2-3F0EDE102774}"/>
              </a:ext>
            </a:extLst>
          </p:cNvPr>
          <p:cNvSpPr txBox="1"/>
          <p:nvPr/>
        </p:nvSpPr>
        <p:spPr>
          <a:xfrm>
            <a:off x="4736424" y="6218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Fig.45</a:t>
            </a:r>
            <a:endParaRPr lang="en-US" b="1" dirty="0">
              <a:solidFill>
                <a:srgbClr val="FF0000"/>
              </a:solidFill>
            </a:endParaRPr>
          </a:p>
        </p:txBody>
      </p:sp>
      <p:pic>
        <p:nvPicPr>
          <p:cNvPr id="7" name="Picture 7" descr="Chart, bar chart&#10;&#10;Description automatically generated">
            <a:extLst>
              <a:ext uri="{FF2B5EF4-FFF2-40B4-BE49-F238E27FC236}">
                <a16:creationId xmlns:a16="http://schemas.microsoft.com/office/drawing/2014/main" id="{503FFC07-2264-4E07-AC2F-E357635D0469}"/>
              </a:ext>
            </a:extLst>
          </p:cNvPr>
          <p:cNvPicPr>
            <a:picLocks noGrp="1" noChangeAspect="1"/>
          </p:cNvPicPr>
          <p:nvPr>
            <p:ph idx="1"/>
          </p:nvPr>
        </p:nvPicPr>
        <p:blipFill>
          <a:blip r:embed="rId2"/>
          <a:stretch>
            <a:fillRect/>
          </a:stretch>
        </p:blipFill>
        <p:spPr>
          <a:xfrm>
            <a:off x="1511710" y="993198"/>
            <a:ext cx="8669815" cy="5134699"/>
          </a:xfrm>
        </p:spPr>
      </p:pic>
    </p:spTree>
    <p:extLst>
      <p:ext uri="{BB962C8B-B14F-4D97-AF65-F5344CB8AC3E}">
        <p14:creationId xmlns:p14="http://schemas.microsoft.com/office/powerpoint/2010/main" val="2460648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FC4E-56BC-4595-A6FB-01304D688502}"/>
              </a:ext>
            </a:extLst>
          </p:cNvPr>
          <p:cNvSpPr>
            <a:spLocks noGrp="1"/>
          </p:cNvSpPr>
          <p:nvPr>
            <p:ph type="title"/>
          </p:nvPr>
        </p:nvSpPr>
        <p:spPr>
          <a:xfrm>
            <a:off x="989400" y="294647"/>
            <a:ext cx="10213200" cy="1112836"/>
          </a:xfrm>
        </p:spPr>
        <p:txBody>
          <a:bodyPr>
            <a:normAutofit fontScale="90000"/>
          </a:bodyPr>
          <a:lstStyle/>
          <a:p>
            <a:pPr algn="ctr"/>
            <a:endParaRPr lang="en-US" dirty="0">
              <a:ea typeface="+mj-lt"/>
              <a:cs typeface="+mj-lt"/>
            </a:endParaRPr>
          </a:p>
          <a:p>
            <a:pPr algn="ctr"/>
            <a:endParaRPr lang="en-US" dirty="0">
              <a:ea typeface="+mj-lt"/>
              <a:cs typeface="+mj-lt"/>
            </a:endParaRPr>
          </a:p>
          <a:p>
            <a:pPr algn="ctr"/>
            <a:r>
              <a:rPr lang="en-US">
                <a:ea typeface="+mj-lt"/>
                <a:cs typeface="+mj-lt"/>
              </a:rPr>
              <a:t>EDA (Exploratory Data Analysis)</a:t>
            </a:r>
            <a:endParaRPr lang="en-US"/>
          </a:p>
        </p:txBody>
      </p:sp>
      <p:sp>
        <p:nvSpPr>
          <p:cNvPr id="6" name="Content Placeholder 5">
            <a:extLst>
              <a:ext uri="{FF2B5EF4-FFF2-40B4-BE49-F238E27FC236}">
                <a16:creationId xmlns:a16="http://schemas.microsoft.com/office/drawing/2014/main" id="{A32C4144-BE39-4A61-ABE7-62F49DFA5AA4}"/>
              </a:ext>
            </a:extLst>
          </p:cNvPr>
          <p:cNvSpPr>
            <a:spLocks noGrp="1"/>
          </p:cNvSpPr>
          <p:nvPr>
            <p:ph idx="1"/>
          </p:nvPr>
        </p:nvSpPr>
        <p:spPr/>
        <p:txBody>
          <a:bodyPr vert="horz" lIns="91440" tIns="45720" rIns="91440" bIns="45720" rtlCol="0" anchor="t">
            <a:normAutofit/>
          </a:bodyPr>
          <a:lstStyle/>
          <a:p>
            <a:pPr marL="359410" indent="-359410"/>
            <a:r>
              <a:rPr lang="en-US" b="1">
                <a:solidFill>
                  <a:srgbClr val="000000"/>
                </a:solidFill>
                <a:ea typeface="+mn-lt"/>
                <a:cs typeface="+mn-lt"/>
              </a:rPr>
              <a:t>The visualization in </a:t>
            </a:r>
            <a:r>
              <a:rPr lang="en-US" b="1">
                <a:solidFill>
                  <a:srgbClr val="FF0000"/>
                </a:solidFill>
                <a:ea typeface="+mn-lt"/>
                <a:cs typeface="+mn-lt"/>
              </a:rPr>
              <a:t>Fig.45</a:t>
            </a:r>
            <a:r>
              <a:rPr lang="en-US" b="1">
                <a:solidFill>
                  <a:srgbClr val="000000"/>
                </a:solidFill>
                <a:ea typeface="+mn-lt"/>
                <a:cs typeface="+mn-lt"/>
              </a:rPr>
              <a:t> is a count plot from the sea-born library it clearly concludes that, Amazon, Flipkart.com have the highest votes when making recommendations to a friend about Indian online retailers.</a:t>
            </a:r>
            <a:endParaRPr lang="en-US" b="1" dirty="0">
              <a:solidFill>
                <a:srgbClr val="000000"/>
              </a:solidFill>
            </a:endParaRPr>
          </a:p>
          <a:p>
            <a:pPr marL="359410" indent="-359410"/>
            <a:endParaRPr lang="en-US" b="1" dirty="0"/>
          </a:p>
        </p:txBody>
      </p:sp>
    </p:spTree>
    <p:extLst>
      <p:ext uri="{BB962C8B-B14F-4D97-AF65-F5344CB8AC3E}">
        <p14:creationId xmlns:p14="http://schemas.microsoft.com/office/powerpoint/2010/main" val="3321022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7CDA-022D-4008-8E20-164D173D8E87}"/>
              </a:ext>
            </a:extLst>
          </p:cNvPr>
          <p:cNvSpPr>
            <a:spLocks noGrp="1"/>
          </p:cNvSpPr>
          <p:nvPr>
            <p:ph type="title"/>
          </p:nvPr>
        </p:nvSpPr>
        <p:spPr/>
        <p:txBody>
          <a:bodyPr/>
          <a:lstStyle/>
          <a:p>
            <a:r>
              <a:rPr lang="en-US">
                <a:ea typeface="+mj-lt"/>
                <a:cs typeface="+mj-lt"/>
              </a:rPr>
              <a:t>Concluding Remarks</a:t>
            </a:r>
            <a:endParaRPr lang="en-US"/>
          </a:p>
        </p:txBody>
      </p:sp>
      <p:sp>
        <p:nvSpPr>
          <p:cNvPr id="3" name="Content Placeholder 2">
            <a:extLst>
              <a:ext uri="{FF2B5EF4-FFF2-40B4-BE49-F238E27FC236}">
                <a16:creationId xmlns:a16="http://schemas.microsoft.com/office/drawing/2014/main" id="{773309BC-BDDF-472A-B08F-14DCD11DEAD5}"/>
              </a:ext>
            </a:extLst>
          </p:cNvPr>
          <p:cNvSpPr>
            <a:spLocks noGrp="1"/>
          </p:cNvSpPr>
          <p:nvPr>
            <p:ph idx="1"/>
          </p:nvPr>
        </p:nvSpPr>
        <p:spPr/>
        <p:txBody>
          <a:bodyPr vert="horz" lIns="91440" tIns="45720" rIns="91440" bIns="45720" rtlCol="0" anchor="t">
            <a:normAutofit/>
          </a:bodyPr>
          <a:lstStyle/>
          <a:p>
            <a:pPr marL="359410" indent="-359410"/>
            <a:r>
              <a:rPr lang="en-US" b="1">
                <a:solidFill>
                  <a:schemeClr val="tx1"/>
                </a:solidFill>
                <a:ea typeface="+mn-lt"/>
                <a:cs typeface="+mn-lt"/>
              </a:rPr>
              <a:t>For an online business to be successful emphasis must be given to the factors necessary for user satisfaction.</a:t>
            </a:r>
            <a:r>
              <a:rPr lang="en-US" dirty="0">
                <a:solidFill>
                  <a:schemeClr val="tx1"/>
                </a:solidFill>
                <a:ea typeface="+mn-lt"/>
                <a:cs typeface="+mn-lt"/>
              </a:rPr>
              <a:t> </a:t>
            </a:r>
            <a:r>
              <a:rPr lang="en-US" b="1">
                <a:solidFill>
                  <a:schemeClr val="tx1"/>
                </a:solidFill>
                <a:ea typeface="+mn-lt"/>
                <a:cs typeface="+mn-lt"/>
              </a:rPr>
              <a:t>However, these factors may differ among the customers as per their preferences.</a:t>
            </a:r>
            <a:endParaRPr lang="en-US">
              <a:solidFill>
                <a:schemeClr val="tx1"/>
              </a:solidFill>
            </a:endParaRPr>
          </a:p>
          <a:p>
            <a:pPr marL="359410" indent="-359410"/>
            <a:r>
              <a:rPr lang="en-US" b="1">
                <a:solidFill>
                  <a:schemeClr val="tx1"/>
                </a:solidFill>
                <a:ea typeface="+mn-lt"/>
                <a:cs typeface="+mn-lt"/>
              </a:rPr>
              <a:t>From the above analysis we can conclude that Information, Trust and Service qualities prove to be the well-established factors necessary for online business users’ satisfaction.</a:t>
            </a:r>
            <a:endParaRPr lang="en-US">
              <a:solidFill>
                <a:schemeClr val="tx1"/>
              </a:solidFill>
            </a:endParaRPr>
          </a:p>
          <a:p>
            <a:pPr marL="359410" indent="-359410"/>
            <a:endParaRPr lang="en-US" dirty="0">
              <a:solidFill>
                <a:schemeClr val="tx1"/>
              </a:solidFill>
            </a:endParaRPr>
          </a:p>
        </p:txBody>
      </p:sp>
    </p:spTree>
    <p:extLst>
      <p:ext uri="{BB962C8B-B14F-4D97-AF65-F5344CB8AC3E}">
        <p14:creationId xmlns:p14="http://schemas.microsoft.com/office/powerpoint/2010/main" val="730187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7CDA-022D-4008-8E20-164D173D8E87}"/>
              </a:ext>
            </a:extLst>
          </p:cNvPr>
          <p:cNvSpPr>
            <a:spLocks noGrp="1"/>
          </p:cNvSpPr>
          <p:nvPr>
            <p:ph type="title"/>
          </p:nvPr>
        </p:nvSpPr>
        <p:spPr/>
        <p:txBody>
          <a:bodyPr/>
          <a:lstStyle/>
          <a:p>
            <a:r>
              <a:rPr lang="en-US">
                <a:ea typeface="+mj-lt"/>
                <a:cs typeface="+mj-lt"/>
              </a:rPr>
              <a:t>Concluding Remarks</a:t>
            </a:r>
            <a:endParaRPr lang="en-US"/>
          </a:p>
        </p:txBody>
      </p:sp>
      <p:sp>
        <p:nvSpPr>
          <p:cNvPr id="3" name="Content Placeholder 2">
            <a:extLst>
              <a:ext uri="{FF2B5EF4-FFF2-40B4-BE49-F238E27FC236}">
                <a16:creationId xmlns:a16="http://schemas.microsoft.com/office/drawing/2014/main" id="{773309BC-BDDF-472A-B08F-14DCD11DEAD5}"/>
              </a:ext>
            </a:extLst>
          </p:cNvPr>
          <p:cNvSpPr>
            <a:spLocks noGrp="1"/>
          </p:cNvSpPr>
          <p:nvPr>
            <p:ph idx="1"/>
          </p:nvPr>
        </p:nvSpPr>
        <p:spPr/>
        <p:txBody>
          <a:bodyPr vert="horz" lIns="91440" tIns="45720" rIns="91440" bIns="45720" rtlCol="0" anchor="t">
            <a:normAutofit/>
          </a:bodyPr>
          <a:lstStyle/>
          <a:p>
            <a:pPr marL="359410" indent="-359410"/>
            <a:r>
              <a:rPr lang="en-US" b="1">
                <a:solidFill>
                  <a:schemeClr val="tx1"/>
                </a:solidFill>
                <a:ea typeface="+mn-lt"/>
                <a:cs typeface="+mn-lt"/>
              </a:rPr>
              <a:t>Some other factors like quality of system, information, accessibility, security, and ease of use are needed to appeal to the consumer’s utilitarian values.</a:t>
            </a:r>
            <a:endParaRPr lang="en-US" b="1">
              <a:solidFill>
                <a:schemeClr val="tx1"/>
              </a:solidFill>
            </a:endParaRPr>
          </a:p>
          <a:p>
            <a:pPr marL="359410" indent="-359410"/>
            <a:r>
              <a:rPr lang="en-US" b="1">
                <a:solidFill>
                  <a:schemeClr val="tx1"/>
                </a:solidFill>
                <a:ea typeface="+mn-lt"/>
                <a:cs typeface="+mn-lt"/>
              </a:rPr>
              <a:t>On the other hand, to appeal to the hedonistic values of the consumer, the e-store should incorporate elements that would offer value to the pleasure seeking behaviour of customers; for example: adventure, gratification, role shopping etc. </a:t>
            </a:r>
            <a:endParaRPr lang="en-US" b="1">
              <a:solidFill>
                <a:schemeClr val="tx1"/>
              </a:solidFill>
            </a:endParaRPr>
          </a:p>
          <a:p>
            <a:pPr marL="359410" indent="-359410"/>
            <a:endParaRPr lang="en-US" b="1" dirty="0"/>
          </a:p>
        </p:txBody>
      </p:sp>
    </p:spTree>
    <p:extLst>
      <p:ext uri="{BB962C8B-B14F-4D97-AF65-F5344CB8AC3E}">
        <p14:creationId xmlns:p14="http://schemas.microsoft.com/office/powerpoint/2010/main" val="4251937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7CDA-022D-4008-8E20-164D173D8E87}"/>
              </a:ext>
            </a:extLst>
          </p:cNvPr>
          <p:cNvSpPr>
            <a:spLocks noGrp="1"/>
          </p:cNvSpPr>
          <p:nvPr>
            <p:ph type="title"/>
          </p:nvPr>
        </p:nvSpPr>
        <p:spPr/>
        <p:txBody>
          <a:bodyPr/>
          <a:lstStyle/>
          <a:p>
            <a:r>
              <a:rPr lang="en-US">
                <a:ea typeface="+mj-lt"/>
                <a:cs typeface="+mj-lt"/>
              </a:rPr>
              <a:t>Concluding Remarks</a:t>
            </a:r>
            <a:endParaRPr lang="en-US"/>
          </a:p>
        </p:txBody>
      </p:sp>
      <p:sp>
        <p:nvSpPr>
          <p:cNvPr id="3" name="Content Placeholder 2">
            <a:extLst>
              <a:ext uri="{FF2B5EF4-FFF2-40B4-BE49-F238E27FC236}">
                <a16:creationId xmlns:a16="http://schemas.microsoft.com/office/drawing/2014/main" id="{773309BC-BDDF-472A-B08F-14DCD11DEAD5}"/>
              </a:ext>
            </a:extLst>
          </p:cNvPr>
          <p:cNvSpPr>
            <a:spLocks noGrp="1"/>
          </p:cNvSpPr>
          <p:nvPr>
            <p:ph idx="1"/>
          </p:nvPr>
        </p:nvSpPr>
        <p:spPr/>
        <p:txBody>
          <a:bodyPr vert="horz" lIns="91440" tIns="45720" rIns="91440" bIns="45720" rtlCol="0" anchor="t">
            <a:normAutofit/>
          </a:bodyPr>
          <a:lstStyle/>
          <a:p>
            <a:pPr marL="359410" indent="-359410"/>
            <a:r>
              <a:rPr lang="en-US" b="1">
                <a:solidFill>
                  <a:schemeClr val="tx1"/>
                </a:solidFill>
                <a:ea typeface="+mn-lt"/>
                <a:cs typeface="+mn-lt"/>
              </a:rPr>
              <a:t>The result further suggests that customers’ perception of utilitarian and hedonistic values will inform their preference for a particular online store. Hence, attention to the customer specific content is very much important.</a:t>
            </a:r>
            <a:endParaRPr lang="en-US" b="1" dirty="0">
              <a:solidFill>
                <a:schemeClr val="tx1"/>
              </a:solidFill>
            </a:endParaRPr>
          </a:p>
          <a:p>
            <a:pPr marL="359410" indent="-359410"/>
            <a:endParaRPr lang="en-US" b="1" dirty="0"/>
          </a:p>
        </p:txBody>
      </p:sp>
    </p:spTree>
    <p:extLst>
      <p:ext uri="{BB962C8B-B14F-4D97-AF65-F5344CB8AC3E}">
        <p14:creationId xmlns:p14="http://schemas.microsoft.com/office/powerpoint/2010/main" val="110016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descr="Chart, bar chart&#10;&#10;Description automatically generated">
            <a:extLst>
              <a:ext uri="{FF2B5EF4-FFF2-40B4-BE49-F238E27FC236}">
                <a16:creationId xmlns:a16="http://schemas.microsoft.com/office/drawing/2014/main" id="{477BB412-1326-45DD-A3D8-3EE4C2225171}"/>
              </a:ext>
            </a:extLst>
          </p:cNvPr>
          <p:cNvPicPr>
            <a:picLocks noGrp="1" noChangeAspect="1"/>
          </p:cNvPicPr>
          <p:nvPr>
            <p:ph idx="1"/>
          </p:nvPr>
        </p:nvPicPr>
        <p:blipFill>
          <a:blip r:embed="rId2"/>
          <a:stretch>
            <a:fillRect/>
          </a:stretch>
        </p:blipFill>
        <p:spPr>
          <a:xfrm>
            <a:off x="6205429" y="1187005"/>
            <a:ext cx="5862526" cy="4078768"/>
          </a:xfrm>
          <a:prstGeom prst="rect">
            <a:avLst/>
          </a:prstGeom>
        </p:spPr>
      </p:pic>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The</a:t>
            </a:r>
            <a:r>
              <a:rPr lang="en-US" sz="2400" b="1" dirty="0">
                <a:ea typeface="+mn-lt"/>
                <a:cs typeface="+mn-lt"/>
              </a:rPr>
              <a:t> visualization in </a:t>
            </a:r>
            <a:r>
              <a:rPr lang="en-US" sz="2400" b="1" dirty="0">
                <a:solidFill>
                  <a:srgbClr val="FF0000"/>
                </a:solidFill>
                <a:ea typeface="+mn-lt"/>
                <a:cs typeface="+mn-lt"/>
              </a:rPr>
              <a:t>Fig.2</a:t>
            </a:r>
            <a:r>
              <a:rPr lang="en-US" sz="2400" b="1" dirty="0">
                <a:ea typeface="+mn-lt"/>
                <a:cs typeface="+mn-lt"/>
              </a:rPr>
              <a:t> is a count plot from sea-born library it shows the distribution of Customer Age. Most of the customers are within the Age range (21 – 50) years. Less customers from age group below 20 years and above 51 years.</a:t>
            </a:r>
            <a:endParaRPr lang="en-US" sz="2400" dirty="0"/>
          </a:p>
          <a:p>
            <a:pPr algn="l"/>
            <a:endParaRPr lang="en-US" sz="2400"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Fig.2</a:t>
            </a:r>
          </a:p>
        </p:txBody>
      </p:sp>
    </p:spTree>
    <p:extLst>
      <p:ext uri="{BB962C8B-B14F-4D97-AF65-F5344CB8AC3E}">
        <p14:creationId xmlns:p14="http://schemas.microsoft.com/office/powerpoint/2010/main" val="319178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170491" y="68233"/>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123645" y="1590136"/>
            <a:ext cx="5546785"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ea typeface="+mn-lt"/>
                <a:cs typeface="+mn-lt"/>
              </a:rPr>
              <a:t>The visualization in </a:t>
            </a:r>
            <a:r>
              <a:rPr lang="en-US" sz="2200" b="1">
                <a:solidFill>
                  <a:srgbClr val="FF0000"/>
                </a:solidFill>
                <a:ea typeface="+mn-lt"/>
                <a:cs typeface="+mn-lt"/>
              </a:rPr>
              <a:t>Fig.3</a:t>
            </a:r>
            <a:r>
              <a:rPr lang="en-US" sz="2200" b="1">
                <a:ea typeface="+mn-lt"/>
                <a:cs typeface="+mn-lt"/>
              </a:rPr>
              <a:t> is a count plot from sea-born library it shows the distribution of Cities the customers originate from. Delhi has the highest number of customers who are involved in online shopping (Important customers for the e-commerce company) followed by Greater Noida, Bangalore, and Noida.Moradabad, Bulandshahr have very few customers (the Ecom companies should investigate and find out the reasons for customers being less in those areas) and try to enhance sales in those areas.</a:t>
            </a:r>
            <a:endParaRPr lang="en-US" sz="2200"/>
          </a:p>
          <a:p>
            <a:endParaRPr lang="en-US" sz="22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Fig.3</a:t>
            </a:r>
          </a:p>
        </p:txBody>
      </p:sp>
      <p:pic>
        <p:nvPicPr>
          <p:cNvPr id="8" name="Picture 9" descr="Chart, bar chart&#10;&#10;Description automatically generated">
            <a:extLst>
              <a:ext uri="{FF2B5EF4-FFF2-40B4-BE49-F238E27FC236}">
                <a16:creationId xmlns:a16="http://schemas.microsoft.com/office/drawing/2014/main" id="{03548371-F592-41A3-9258-744FB83002B8}"/>
              </a:ext>
            </a:extLst>
          </p:cNvPr>
          <p:cNvPicPr>
            <a:picLocks noGrp="1" noChangeAspect="1"/>
          </p:cNvPicPr>
          <p:nvPr>
            <p:ph idx="1"/>
          </p:nvPr>
        </p:nvPicPr>
        <p:blipFill>
          <a:blip r:embed="rId2"/>
          <a:stretch>
            <a:fillRect/>
          </a:stretch>
        </p:blipFill>
        <p:spPr>
          <a:xfrm>
            <a:off x="6099837" y="1182717"/>
            <a:ext cx="5915798" cy="4097700"/>
          </a:xfrm>
        </p:spPr>
      </p:pic>
    </p:spTree>
    <p:extLst>
      <p:ext uri="{BB962C8B-B14F-4D97-AF65-F5344CB8AC3E}">
        <p14:creationId xmlns:p14="http://schemas.microsoft.com/office/powerpoint/2010/main" val="305489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42A1D-5AAE-411E-A071-81D01711F286}"/>
              </a:ext>
            </a:extLst>
          </p:cNvPr>
          <p:cNvSpPr>
            <a:spLocks noGrp="1"/>
          </p:cNvSpPr>
          <p:nvPr>
            <p:ph type="title"/>
          </p:nvPr>
        </p:nvSpPr>
        <p:spPr>
          <a:xfrm>
            <a:off x="228000" y="197629"/>
            <a:ext cx="4075200" cy="1532951"/>
          </a:xfrm>
        </p:spPr>
        <p:txBody>
          <a:bodyPr vert="horz" lIns="91440" tIns="45720" rIns="91440" bIns="45720" rtlCol="0" anchor="b" anchorCtr="0">
            <a:normAutofit/>
          </a:bodyPr>
          <a:lstStyle/>
          <a:p>
            <a:pPr algn="ctr">
              <a:lnSpc>
                <a:spcPct val="90000"/>
              </a:lnSpc>
            </a:pPr>
            <a:r>
              <a:rPr lang="en-US" sz="4100"/>
              <a:t>EDA (Exploratory Data Analysis)</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381" y="2063661"/>
            <a:ext cx="4285683" cy="1928976"/>
            <a:chOff x="2515019" y="2063661"/>
            <a:chExt cx="4285683" cy="1928976"/>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15019" y="2063661"/>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extBox 4">
            <a:extLst>
              <a:ext uri="{FF2B5EF4-FFF2-40B4-BE49-F238E27FC236}">
                <a16:creationId xmlns:a16="http://schemas.microsoft.com/office/drawing/2014/main" id="{8498060F-1EAF-4910-8F7F-956EDA2AFF82}"/>
              </a:ext>
            </a:extLst>
          </p:cNvPr>
          <p:cNvSpPr txBox="1"/>
          <p:nvPr/>
        </p:nvSpPr>
        <p:spPr>
          <a:xfrm>
            <a:off x="310551" y="1949570"/>
            <a:ext cx="557553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The visualization in </a:t>
            </a:r>
            <a:r>
              <a:rPr lang="en-US" sz="2400" b="1">
                <a:solidFill>
                  <a:srgbClr val="FF0000"/>
                </a:solidFill>
                <a:ea typeface="+mn-lt"/>
                <a:cs typeface="+mn-lt"/>
              </a:rPr>
              <a:t>Fig.4</a:t>
            </a:r>
            <a:r>
              <a:rPr lang="en-US" sz="2400" b="1">
                <a:ea typeface="+mn-lt"/>
                <a:cs typeface="+mn-lt"/>
              </a:rPr>
              <a:t> is a count plot from sea-born library it shows the distribution for how long a customer is been shopping for. Most of the regular customers have been shopping for more than 4 years(Important customers, loyal customers). Need to provide best services to customers who have recently been shopping for less than 1 year (better the service more the loyalty).</a:t>
            </a:r>
            <a:endParaRPr lang="en-US"/>
          </a:p>
          <a:p>
            <a:endParaRPr lang="en-US" sz="2400" b="1" dirty="0"/>
          </a:p>
        </p:txBody>
      </p:sp>
      <p:sp>
        <p:nvSpPr>
          <p:cNvPr id="6" name="TextBox 5">
            <a:extLst>
              <a:ext uri="{FF2B5EF4-FFF2-40B4-BE49-F238E27FC236}">
                <a16:creationId xmlns:a16="http://schemas.microsoft.com/office/drawing/2014/main" id="{507EF87D-4AAB-46D2-8976-6506209F944B}"/>
              </a:ext>
            </a:extLst>
          </p:cNvPr>
          <p:cNvSpPr txBox="1"/>
          <p:nvPr/>
        </p:nvSpPr>
        <p:spPr>
          <a:xfrm>
            <a:off x="8102181" y="5629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0000"/>
                </a:solidFill>
              </a:rPr>
              <a:t>Fig.4</a:t>
            </a:r>
          </a:p>
        </p:txBody>
      </p:sp>
      <p:pic>
        <p:nvPicPr>
          <p:cNvPr id="10" name="Picture 15" descr="Chart, bar chart&#10;&#10;Description automatically generated">
            <a:extLst>
              <a:ext uri="{FF2B5EF4-FFF2-40B4-BE49-F238E27FC236}">
                <a16:creationId xmlns:a16="http://schemas.microsoft.com/office/drawing/2014/main" id="{EF964DE1-D809-402F-BC9D-F574CB943FF6}"/>
              </a:ext>
            </a:extLst>
          </p:cNvPr>
          <p:cNvPicPr>
            <a:picLocks noGrp="1" noChangeAspect="1"/>
          </p:cNvPicPr>
          <p:nvPr>
            <p:ph idx="1"/>
          </p:nvPr>
        </p:nvPicPr>
        <p:blipFill>
          <a:blip r:embed="rId2"/>
          <a:stretch>
            <a:fillRect/>
          </a:stretch>
        </p:blipFill>
        <p:spPr>
          <a:xfrm>
            <a:off x="6089507" y="1067699"/>
            <a:ext cx="6022721" cy="4183964"/>
          </a:xfrm>
        </p:spPr>
      </p:pic>
    </p:spTree>
    <p:extLst>
      <p:ext uri="{BB962C8B-B14F-4D97-AF65-F5344CB8AC3E}">
        <p14:creationId xmlns:p14="http://schemas.microsoft.com/office/powerpoint/2010/main" val="275807904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FrostyVTI</vt:lpstr>
      <vt:lpstr>E-retail factors for customer activation and retention</vt:lpstr>
      <vt:lpstr>Agenda / Topics </vt:lpstr>
      <vt:lpstr>Problem Definition</vt:lpstr>
      <vt:lpstr>Data Analysis</vt:lpstr>
      <vt:lpstr>Data Analysis</vt:lpstr>
      <vt:lpstr>Data Analysis: Data frame sample</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 </vt:lpstr>
      <vt:lpstr>EDA (Exploratory Data Analysis) </vt:lpstr>
      <vt:lpstr>EDA (Exploratory Data Analysis) </vt:lpstr>
      <vt:lpstr>EDA (Exploratory Data Analysis) </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EDA (Exploratory Data Analysis) </vt:lpstr>
      <vt:lpstr>  EDA (Exploratory Data Analysis)</vt:lpstr>
      <vt:lpstr>Concluding Remarks</vt:lpstr>
      <vt:lpstr>Concluding Remarks</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422</cp:revision>
  <dcterms:created xsi:type="dcterms:W3CDTF">2021-07-18T03:46:30Z</dcterms:created>
  <dcterms:modified xsi:type="dcterms:W3CDTF">2021-07-19T05:05:46Z</dcterms:modified>
</cp:coreProperties>
</file>