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57" r:id="rId3"/>
    <p:sldId id="258" r:id="rId4"/>
    <p:sldId id="259" r:id="rId5"/>
    <p:sldId id="260" r:id="rId6"/>
    <p:sldId id="263" r:id="rId7"/>
    <p:sldId id="262" r:id="rId8"/>
    <p:sldId id="267" r:id="rId9"/>
    <p:sldId id="266" r:id="rId10"/>
    <p:sldId id="264"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5" r:id="rId27"/>
    <p:sldId id="284" r:id="rId28"/>
    <p:sldId id="283"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31109-559B-48B6-9657-419BF14C2A2E}" v="369" dt="2021-08-05T11:49:53.605"/>
    <p1510:client id="{8AEB991B-EDA7-4C72-8A48-9BD2B674CC67}" v="529" dt="2021-08-05T12:32:52.810"/>
    <p1510:client id="{E5A2773B-00F7-4293-BFDB-E6C4EFA2A8C0}" v="158" dt="2021-08-05T11:14:09.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8/5/2021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27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8/5/2021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2524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8/5/2021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094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8/5/2021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360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8/5/2021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27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8/5/2021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5158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8/5/2021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4952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8/5/2021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0561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8/5/2021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2069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8/5/2021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984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8/5/2021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2558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8/5/2021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7022839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ectangle 28">
            <a:extLst>
              <a:ext uri="{FF2B5EF4-FFF2-40B4-BE49-F238E27FC236}">
                <a16:creationId xmlns:a16="http://schemas.microsoft.com/office/drawing/2014/main" id="{48C51051-00C6-4086-8FE0-DE7EDBF5A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ight Triangle 30">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3467" y="-284143"/>
            <a:ext cx="568289" cy="568289"/>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C93FC6D-7624-42FA-B1D8-28E57918A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88157"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AACFA93B-C64D-4B23-B6C7-B7F4F9E2A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7" name="Group 36">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 name="Straight Connector 37">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838200" y="760087"/>
            <a:ext cx="5344741" cy="3308513"/>
          </a:xfrm>
        </p:spPr>
        <p:txBody>
          <a:bodyPr anchor="t">
            <a:normAutofit/>
          </a:bodyPr>
          <a:lstStyle/>
          <a:p>
            <a:pPr algn="l"/>
            <a:r>
              <a:rPr lang="en-US">
                <a:solidFill>
                  <a:schemeClr val="tx2"/>
                </a:solidFill>
                <a:cs typeface="Calibri Light"/>
              </a:rPr>
              <a:t>Customer Rating prediction</a:t>
            </a:r>
            <a:endParaRPr lang="en-US">
              <a:solidFill>
                <a:schemeClr val="tx2"/>
              </a:solidFill>
            </a:endParaRPr>
          </a:p>
        </p:txBody>
      </p:sp>
      <p:sp>
        <p:nvSpPr>
          <p:cNvPr id="3" name="Subtitle 2"/>
          <p:cNvSpPr>
            <a:spLocks noGrp="1"/>
          </p:cNvSpPr>
          <p:nvPr>
            <p:ph type="subTitle" idx="1"/>
          </p:nvPr>
        </p:nvSpPr>
        <p:spPr>
          <a:xfrm>
            <a:off x="6186314" y="4068599"/>
            <a:ext cx="5385089" cy="1671571"/>
          </a:xfrm>
        </p:spPr>
        <p:txBody>
          <a:bodyPr anchor="b">
            <a:normAutofit/>
          </a:bodyPr>
          <a:lstStyle/>
          <a:p>
            <a:pPr algn="r"/>
            <a:r>
              <a:rPr lang="en-US">
                <a:solidFill>
                  <a:schemeClr val="tx2"/>
                </a:solidFill>
                <a:cs typeface="Calibri"/>
              </a:rPr>
              <a:t>Aaron Dsouza</a:t>
            </a:r>
            <a:endParaRPr lang="en-US">
              <a:solidFill>
                <a:schemeClr val="tx2"/>
              </a:solidFill>
            </a:endParaRPr>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7DD56C36-8BFF-4066-B48A-212F6C2149AF}"/>
              </a:ext>
            </a:extLst>
          </p:cNvPr>
          <p:cNvSpPr txBox="1"/>
          <p:nvPr/>
        </p:nvSpPr>
        <p:spPr>
          <a:xfrm>
            <a:off x="5558287" y="623402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ea typeface="+mn-lt"/>
                <a:cs typeface="+mn-lt"/>
              </a:rPr>
              <a:t>Fig.4 Word cloud 5 star</a:t>
            </a:r>
            <a:endParaRPr lang="en-US" dirty="0">
              <a:solidFill>
                <a:schemeClr val="tx1">
                  <a:lumMod val="95000"/>
                  <a:lumOff val="5000"/>
                </a:schemeClr>
              </a:solidFill>
              <a:ea typeface="+mn-lt"/>
              <a:cs typeface="+mn-lt"/>
            </a:endParaRPr>
          </a:p>
          <a:p>
            <a:endParaRPr lang="en-US" b="1" dirty="0">
              <a:solidFill>
                <a:schemeClr val="tx1">
                  <a:lumMod val="95000"/>
                  <a:lumOff val="5000"/>
                </a:schemeClr>
              </a:solidFill>
            </a:endParaRPr>
          </a:p>
        </p:txBody>
      </p:sp>
      <p:pic>
        <p:nvPicPr>
          <p:cNvPr id="5" name="Picture 5" descr="A picture containing text&#10;&#10;Description automatically generated">
            <a:extLst>
              <a:ext uri="{FF2B5EF4-FFF2-40B4-BE49-F238E27FC236}">
                <a16:creationId xmlns:a16="http://schemas.microsoft.com/office/drawing/2014/main" id="{E487FD6E-ECFE-4185-B75D-D3DC8FF80851}"/>
              </a:ext>
            </a:extLst>
          </p:cNvPr>
          <p:cNvPicPr>
            <a:picLocks noGrp="1" noChangeAspect="1"/>
          </p:cNvPicPr>
          <p:nvPr>
            <p:ph idx="1"/>
          </p:nvPr>
        </p:nvPicPr>
        <p:blipFill>
          <a:blip r:embed="rId2"/>
          <a:stretch>
            <a:fillRect/>
          </a:stretch>
        </p:blipFill>
        <p:spPr>
          <a:xfrm>
            <a:off x="1584608" y="1135512"/>
            <a:ext cx="9388265" cy="4811413"/>
          </a:xfrm>
        </p:spPr>
      </p:pic>
    </p:spTree>
    <p:extLst>
      <p:ext uri="{BB962C8B-B14F-4D97-AF65-F5344CB8AC3E}">
        <p14:creationId xmlns:p14="http://schemas.microsoft.com/office/powerpoint/2010/main" val="158675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7DD56C36-8BFF-4066-B48A-212F6C2149AF}"/>
              </a:ext>
            </a:extLst>
          </p:cNvPr>
          <p:cNvSpPr txBox="1"/>
          <p:nvPr/>
        </p:nvSpPr>
        <p:spPr>
          <a:xfrm>
            <a:off x="5558287" y="62340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lumMod val="95000"/>
                    <a:lumOff val="5000"/>
                  </a:schemeClr>
                </a:solidFill>
              </a:rPr>
              <a:t>Fig 5 Word cloud 4 star</a:t>
            </a:r>
          </a:p>
        </p:txBody>
      </p:sp>
      <p:pic>
        <p:nvPicPr>
          <p:cNvPr id="3" name="Picture 4">
            <a:extLst>
              <a:ext uri="{FF2B5EF4-FFF2-40B4-BE49-F238E27FC236}">
                <a16:creationId xmlns:a16="http://schemas.microsoft.com/office/drawing/2014/main" id="{C57F3762-2574-4264-8038-F3F5A9684799}"/>
              </a:ext>
            </a:extLst>
          </p:cNvPr>
          <p:cNvPicPr>
            <a:picLocks noGrp="1" noChangeAspect="1"/>
          </p:cNvPicPr>
          <p:nvPr>
            <p:ph idx="1"/>
          </p:nvPr>
        </p:nvPicPr>
        <p:blipFill>
          <a:blip r:embed="rId2"/>
          <a:stretch>
            <a:fillRect/>
          </a:stretch>
        </p:blipFill>
        <p:spPr>
          <a:xfrm>
            <a:off x="1527099" y="1092380"/>
            <a:ext cx="9632680" cy="4940809"/>
          </a:xfrm>
        </p:spPr>
      </p:pic>
    </p:spTree>
    <p:extLst>
      <p:ext uri="{BB962C8B-B14F-4D97-AF65-F5344CB8AC3E}">
        <p14:creationId xmlns:p14="http://schemas.microsoft.com/office/powerpoint/2010/main" val="28915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7DD56C36-8BFF-4066-B48A-212F6C2149AF}"/>
              </a:ext>
            </a:extLst>
          </p:cNvPr>
          <p:cNvSpPr txBox="1"/>
          <p:nvPr/>
        </p:nvSpPr>
        <p:spPr>
          <a:xfrm>
            <a:off x="5558287" y="62340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 6 Word cloud 3 star</a:t>
            </a:r>
          </a:p>
        </p:txBody>
      </p:sp>
      <p:pic>
        <p:nvPicPr>
          <p:cNvPr id="6" name="Picture 6">
            <a:extLst>
              <a:ext uri="{FF2B5EF4-FFF2-40B4-BE49-F238E27FC236}">
                <a16:creationId xmlns:a16="http://schemas.microsoft.com/office/drawing/2014/main" id="{4A7A0B06-63B7-44D2-A68F-1293BEB44262}"/>
              </a:ext>
            </a:extLst>
          </p:cNvPr>
          <p:cNvPicPr>
            <a:picLocks noGrp="1" noChangeAspect="1"/>
          </p:cNvPicPr>
          <p:nvPr>
            <p:ph idx="1"/>
          </p:nvPr>
        </p:nvPicPr>
        <p:blipFill>
          <a:blip r:embed="rId2"/>
          <a:stretch>
            <a:fillRect/>
          </a:stretch>
        </p:blipFill>
        <p:spPr>
          <a:xfrm>
            <a:off x="1699627" y="1034870"/>
            <a:ext cx="10150265" cy="5185224"/>
          </a:xfrm>
        </p:spPr>
      </p:pic>
    </p:spTree>
    <p:extLst>
      <p:ext uri="{BB962C8B-B14F-4D97-AF65-F5344CB8AC3E}">
        <p14:creationId xmlns:p14="http://schemas.microsoft.com/office/powerpoint/2010/main" val="143489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7DD56C36-8BFF-4066-B48A-212F6C2149AF}"/>
              </a:ext>
            </a:extLst>
          </p:cNvPr>
          <p:cNvSpPr txBox="1"/>
          <p:nvPr/>
        </p:nvSpPr>
        <p:spPr>
          <a:xfrm>
            <a:off x="5558287" y="62340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 7 Word cloud 2 star</a:t>
            </a:r>
          </a:p>
        </p:txBody>
      </p:sp>
      <p:pic>
        <p:nvPicPr>
          <p:cNvPr id="5" name="Picture 6" descr="A picture containing text, newspaper&#10;&#10;Description automatically generated">
            <a:extLst>
              <a:ext uri="{FF2B5EF4-FFF2-40B4-BE49-F238E27FC236}">
                <a16:creationId xmlns:a16="http://schemas.microsoft.com/office/drawing/2014/main" id="{5B4AC92F-1577-487A-83BB-3F73F8C55637}"/>
              </a:ext>
            </a:extLst>
          </p:cNvPr>
          <p:cNvPicPr>
            <a:picLocks noGrp="1" noChangeAspect="1"/>
          </p:cNvPicPr>
          <p:nvPr>
            <p:ph idx="1"/>
          </p:nvPr>
        </p:nvPicPr>
        <p:blipFill>
          <a:blip r:embed="rId2"/>
          <a:stretch>
            <a:fillRect/>
          </a:stretch>
        </p:blipFill>
        <p:spPr>
          <a:xfrm>
            <a:off x="1800269" y="991738"/>
            <a:ext cx="10049623" cy="5142092"/>
          </a:xfrm>
        </p:spPr>
      </p:pic>
    </p:spTree>
    <p:extLst>
      <p:ext uri="{BB962C8B-B14F-4D97-AF65-F5344CB8AC3E}">
        <p14:creationId xmlns:p14="http://schemas.microsoft.com/office/powerpoint/2010/main" val="335946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7DD56C36-8BFF-4066-B48A-212F6C2149AF}"/>
              </a:ext>
            </a:extLst>
          </p:cNvPr>
          <p:cNvSpPr txBox="1"/>
          <p:nvPr/>
        </p:nvSpPr>
        <p:spPr>
          <a:xfrm>
            <a:off x="5558287" y="62340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 8 Word cloud 1 star</a:t>
            </a:r>
          </a:p>
        </p:txBody>
      </p:sp>
      <p:pic>
        <p:nvPicPr>
          <p:cNvPr id="5" name="Picture 6" descr="A picture containing text, newspaper&#10;&#10;Description automatically generated">
            <a:extLst>
              <a:ext uri="{FF2B5EF4-FFF2-40B4-BE49-F238E27FC236}">
                <a16:creationId xmlns:a16="http://schemas.microsoft.com/office/drawing/2014/main" id="{5B4AC92F-1577-487A-83BB-3F73F8C55637}"/>
              </a:ext>
            </a:extLst>
          </p:cNvPr>
          <p:cNvPicPr>
            <a:picLocks noGrp="1" noChangeAspect="1"/>
          </p:cNvPicPr>
          <p:nvPr>
            <p:ph idx="1"/>
          </p:nvPr>
        </p:nvPicPr>
        <p:blipFill>
          <a:blip r:embed="rId2"/>
          <a:stretch>
            <a:fillRect/>
          </a:stretch>
        </p:blipFill>
        <p:spPr>
          <a:xfrm>
            <a:off x="1800269" y="991738"/>
            <a:ext cx="10049623" cy="5142092"/>
          </a:xfrm>
        </p:spPr>
      </p:pic>
    </p:spTree>
    <p:extLst>
      <p:ext uri="{BB962C8B-B14F-4D97-AF65-F5344CB8AC3E}">
        <p14:creationId xmlns:p14="http://schemas.microsoft.com/office/powerpoint/2010/main" val="82624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pic>
        <p:nvPicPr>
          <p:cNvPr id="4" name="Picture 4" descr="Graphical user interface, text, application, email&#10;&#10;Description automatically generated">
            <a:extLst>
              <a:ext uri="{FF2B5EF4-FFF2-40B4-BE49-F238E27FC236}">
                <a16:creationId xmlns:a16="http://schemas.microsoft.com/office/drawing/2014/main" id="{2405077D-0EF7-43F8-96F5-D1CA387542E7}"/>
              </a:ext>
            </a:extLst>
          </p:cNvPr>
          <p:cNvPicPr>
            <a:picLocks noGrp="1" noChangeAspect="1"/>
          </p:cNvPicPr>
          <p:nvPr>
            <p:ph idx="1"/>
          </p:nvPr>
        </p:nvPicPr>
        <p:blipFill>
          <a:blip r:embed="rId2"/>
          <a:stretch>
            <a:fillRect/>
          </a:stretch>
        </p:blipFill>
        <p:spPr>
          <a:xfrm>
            <a:off x="1768323" y="1259272"/>
            <a:ext cx="8877300" cy="4004813"/>
          </a:xfrm>
        </p:spPr>
      </p:pic>
      <p:sp>
        <p:nvSpPr>
          <p:cNvPr id="5" name="TextBox 4">
            <a:extLst>
              <a:ext uri="{FF2B5EF4-FFF2-40B4-BE49-F238E27FC236}">
                <a16:creationId xmlns:a16="http://schemas.microsoft.com/office/drawing/2014/main" id="{BE01AAC8-0A6C-4ABB-A93B-C8C596232C06}"/>
              </a:ext>
            </a:extLst>
          </p:cNvPr>
          <p:cNvSpPr txBox="1"/>
          <p:nvPr/>
        </p:nvSpPr>
        <p:spPr>
          <a:xfrm>
            <a:off x="5069457" y="573081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Dropping Null values</a:t>
            </a:r>
            <a:endParaRPr lang="en-US" b="1" dirty="0"/>
          </a:p>
          <a:p>
            <a:pPr algn="l"/>
            <a:endParaRPr lang="en-US" b="1" dirty="0"/>
          </a:p>
        </p:txBody>
      </p:sp>
    </p:spTree>
    <p:extLst>
      <p:ext uri="{BB962C8B-B14F-4D97-AF65-F5344CB8AC3E}">
        <p14:creationId xmlns:p14="http://schemas.microsoft.com/office/powerpoint/2010/main" val="153164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pic>
        <p:nvPicPr>
          <p:cNvPr id="7" name="Picture 8" descr="Graphical user interface, text, application, email&#10;&#10;Description automatically generated">
            <a:extLst>
              <a:ext uri="{FF2B5EF4-FFF2-40B4-BE49-F238E27FC236}">
                <a16:creationId xmlns:a16="http://schemas.microsoft.com/office/drawing/2014/main" id="{D6577CF5-E5D1-4CEA-A893-93A01B467D08}"/>
              </a:ext>
            </a:extLst>
          </p:cNvPr>
          <p:cNvPicPr>
            <a:picLocks noGrp="1" noChangeAspect="1"/>
          </p:cNvPicPr>
          <p:nvPr>
            <p:ph idx="1"/>
          </p:nvPr>
        </p:nvPicPr>
        <p:blipFill>
          <a:blip r:embed="rId2"/>
          <a:stretch>
            <a:fillRect/>
          </a:stretch>
        </p:blipFill>
        <p:spPr>
          <a:xfrm>
            <a:off x="706706" y="1418671"/>
            <a:ext cx="11057806" cy="3670000"/>
          </a:xfrm>
        </p:spPr>
      </p:pic>
      <p:sp>
        <p:nvSpPr>
          <p:cNvPr id="9" name="TextBox 8">
            <a:extLst>
              <a:ext uri="{FF2B5EF4-FFF2-40B4-BE49-F238E27FC236}">
                <a16:creationId xmlns:a16="http://schemas.microsoft.com/office/drawing/2014/main" id="{033C099A-5287-4626-95C1-3415D34C10F9}"/>
              </a:ext>
            </a:extLst>
          </p:cNvPr>
          <p:cNvSpPr txBox="1"/>
          <p:nvPr/>
        </p:nvSpPr>
        <p:spPr>
          <a:xfrm>
            <a:off x="1058175" y="5342626"/>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Replacing all the email addresses, web addresses money symbols and phone numbers</a:t>
            </a:r>
            <a:endParaRPr lang="en-US" dirty="0"/>
          </a:p>
          <a:p>
            <a:pPr algn="ctr"/>
            <a:endParaRPr lang="en-US" dirty="0"/>
          </a:p>
        </p:txBody>
      </p:sp>
    </p:spTree>
    <p:extLst>
      <p:ext uri="{BB962C8B-B14F-4D97-AF65-F5344CB8AC3E}">
        <p14:creationId xmlns:p14="http://schemas.microsoft.com/office/powerpoint/2010/main" val="10896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058175" y="5342626"/>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Replacing all the Numbers , punctuations and white spaces from text</a:t>
            </a:r>
            <a:endParaRPr lang="en-US" dirty="0"/>
          </a:p>
          <a:p>
            <a:pPr algn="ctr"/>
            <a:endParaRPr lang="en-US" b="1" dirty="0"/>
          </a:p>
        </p:txBody>
      </p:sp>
      <p:pic>
        <p:nvPicPr>
          <p:cNvPr id="5" name="Picture 5" descr="Graphical user interface, text, application&#10;&#10;Description automatically generated">
            <a:extLst>
              <a:ext uri="{FF2B5EF4-FFF2-40B4-BE49-F238E27FC236}">
                <a16:creationId xmlns:a16="http://schemas.microsoft.com/office/drawing/2014/main" id="{071F12BE-6DB6-4C29-BC79-7CADEABE3B33}"/>
              </a:ext>
            </a:extLst>
          </p:cNvPr>
          <p:cNvPicPr>
            <a:picLocks noGrp="1" noChangeAspect="1"/>
          </p:cNvPicPr>
          <p:nvPr>
            <p:ph idx="1"/>
          </p:nvPr>
        </p:nvPicPr>
        <p:blipFill>
          <a:blip r:embed="rId2"/>
          <a:stretch>
            <a:fillRect/>
          </a:stretch>
        </p:blipFill>
        <p:spPr>
          <a:xfrm>
            <a:off x="759183" y="1377067"/>
            <a:ext cx="10967228" cy="2962454"/>
          </a:xfrm>
        </p:spPr>
      </p:pic>
    </p:spTree>
    <p:extLst>
      <p:ext uri="{BB962C8B-B14F-4D97-AF65-F5344CB8AC3E}">
        <p14:creationId xmlns:p14="http://schemas.microsoft.com/office/powerpoint/2010/main" val="337718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058175" y="5658928"/>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Removing all the stop words from the text</a:t>
            </a:r>
            <a:endParaRPr lang="en-US" dirty="0"/>
          </a:p>
          <a:p>
            <a:pPr algn="ctr"/>
            <a:endParaRPr lang="en-US" b="1" dirty="0"/>
          </a:p>
        </p:txBody>
      </p:sp>
      <p:pic>
        <p:nvPicPr>
          <p:cNvPr id="5" name="Picture 5" descr="Table&#10;&#10;Description automatically generated">
            <a:extLst>
              <a:ext uri="{FF2B5EF4-FFF2-40B4-BE49-F238E27FC236}">
                <a16:creationId xmlns:a16="http://schemas.microsoft.com/office/drawing/2014/main" id="{3989F265-77A7-4F10-B11C-7D3E8AAFF325}"/>
              </a:ext>
            </a:extLst>
          </p:cNvPr>
          <p:cNvPicPr>
            <a:picLocks noGrp="1" noChangeAspect="1"/>
          </p:cNvPicPr>
          <p:nvPr>
            <p:ph idx="1"/>
          </p:nvPr>
        </p:nvPicPr>
        <p:blipFill>
          <a:blip r:embed="rId2"/>
          <a:stretch>
            <a:fillRect/>
          </a:stretch>
        </p:blipFill>
        <p:spPr>
          <a:xfrm>
            <a:off x="859465" y="1043422"/>
            <a:ext cx="9803381" cy="4434875"/>
          </a:xfrm>
        </p:spPr>
      </p:pic>
    </p:spTree>
    <p:extLst>
      <p:ext uri="{BB962C8B-B14F-4D97-AF65-F5344CB8AC3E}">
        <p14:creationId xmlns:p14="http://schemas.microsoft.com/office/powerpoint/2010/main" val="342711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058175" y="5342626"/>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Removing all the emojis from the text</a:t>
            </a:r>
            <a:endParaRPr lang="en-US" dirty="0"/>
          </a:p>
          <a:p>
            <a:pPr algn="ctr"/>
            <a:endParaRPr lang="en-US" b="1" dirty="0"/>
          </a:p>
        </p:txBody>
      </p:sp>
      <p:pic>
        <p:nvPicPr>
          <p:cNvPr id="3" name="Picture 4" descr="Text&#10;&#10;Description automatically generated">
            <a:extLst>
              <a:ext uri="{FF2B5EF4-FFF2-40B4-BE49-F238E27FC236}">
                <a16:creationId xmlns:a16="http://schemas.microsoft.com/office/drawing/2014/main" id="{568CDFF3-6385-4F84-BE9C-0B1B26CFC6A1}"/>
              </a:ext>
            </a:extLst>
          </p:cNvPr>
          <p:cNvPicPr>
            <a:picLocks noGrp="1" noChangeAspect="1"/>
          </p:cNvPicPr>
          <p:nvPr>
            <p:ph idx="1"/>
          </p:nvPr>
        </p:nvPicPr>
        <p:blipFill>
          <a:blip r:embed="rId2"/>
          <a:stretch>
            <a:fillRect/>
          </a:stretch>
        </p:blipFill>
        <p:spPr>
          <a:xfrm>
            <a:off x="954986" y="1178300"/>
            <a:ext cx="9871134" cy="3748177"/>
          </a:xfrm>
        </p:spPr>
      </p:pic>
    </p:spTree>
    <p:extLst>
      <p:ext uri="{BB962C8B-B14F-4D97-AF65-F5344CB8AC3E}">
        <p14:creationId xmlns:p14="http://schemas.microsoft.com/office/powerpoint/2010/main" val="66873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3" name="Group 15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4" name="Straight Connector 15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4" name="Freeform: Shape 18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6" name="Freeform: Shape 18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88" name="Group 187">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9" name="Straight Connector 18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0" name="Straight Connector 21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0" name="Rectangle 24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2" name="Rectangle 251">
            <a:extLst>
              <a:ext uri="{FF2B5EF4-FFF2-40B4-BE49-F238E27FC236}">
                <a16:creationId xmlns:a16="http://schemas.microsoft.com/office/drawing/2014/main" id="{48C51051-00C6-4086-8FE0-DE7EDBF5A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4" name="Right Triangle 253">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3467" y="-284143"/>
            <a:ext cx="568289" cy="568289"/>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Shape 255">
            <a:extLst>
              <a:ext uri="{FF2B5EF4-FFF2-40B4-BE49-F238E27FC236}">
                <a16:creationId xmlns:a16="http://schemas.microsoft.com/office/drawing/2014/main" id="{FC93FC6D-7624-42FA-B1D8-28E57918A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88157"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Freeform: Shape 257">
            <a:extLst>
              <a:ext uri="{FF2B5EF4-FFF2-40B4-BE49-F238E27FC236}">
                <a16:creationId xmlns:a16="http://schemas.microsoft.com/office/drawing/2014/main" id="{AACFA93B-C64D-4B23-B6C7-B7F4F9E2A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0" name="Group 259">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1" name="Straight Connector 260">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809445" y="645069"/>
            <a:ext cx="6509307" cy="3739833"/>
          </a:xfrm>
        </p:spPr>
        <p:txBody>
          <a:bodyPr vert="horz" lIns="91440" tIns="45720" rIns="91440" bIns="45720" rtlCol="0" anchor="t">
            <a:normAutofit/>
          </a:bodyPr>
          <a:lstStyle/>
          <a:p>
            <a:br>
              <a:rPr lang="en-US" sz="2400" dirty="0"/>
            </a:br>
            <a:r>
              <a:rPr lang="en-US" sz="2400" dirty="0">
                <a:solidFill>
                  <a:schemeClr val="tx2"/>
                </a:solidFill>
              </a:rPr>
              <a:t>Agenda / Topics</a:t>
            </a:r>
            <a:br>
              <a:rPr lang="en-US" sz="2400" dirty="0"/>
            </a:br>
            <a:br>
              <a:rPr lang="en-US" sz="2400" dirty="0"/>
            </a:br>
            <a:br>
              <a:rPr lang="en-US" sz="2400" dirty="0"/>
            </a:br>
            <a:endParaRPr lang="en-US" sz="2400" dirty="0">
              <a:solidFill>
                <a:schemeClr val="tx2"/>
              </a:solidFill>
              <a:cs typeface="Posterama"/>
            </a:endParaRPr>
          </a:p>
          <a:p>
            <a:pPr marL="285750" indent="-285750"/>
            <a:r>
              <a:rPr lang="en-US" sz="2400" dirty="0">
                <a:solidFill>
                  <a:schemeClr val="tx2"/>
                </a:solidFill>
              </a:rPr>
              <a:t>Problem Definition</a:t>
            </a:r>
            <a:endParaRPr lang="en-US" sz="2400" dirty="0">
              <a:solidFill>
                <a:schemeClr val="tx2"/>
              </a:solidFill>
              <a:cs typeface="Posterama"/>
            </a:endParaRPr>
          </a:p>
          <a:p>
            <a:pPr marL="285750" indent="-285750"/>
            <a:r>
              <a:rPr lang="en-US" sz="2400" dirty="0">
                <a:solidFill>
                  <a:schemeClr val="tx2"/>
                </a:solidFill>
              </a:rPr>
              <a:t>Data Analysis</a:t>
            </a:r>
            <a:endParaRPr lang="en-US" sz="2400" dirty="0">
              <a:solidFill>
                <a:schemeClr val="tx2"/>
              </a:solidFill>
              <a:cs typeface="Posterama"/>
            </a:endParaRPr>
          </a:p>
          <a:p>
            <a:pPr marL="285750" indent="-285750"/>
            <a:r>
              <a:rPr lang="en-US" sz="2400" dirty="0">
                <a:solidFill>
                  <a:schemeClr val="tx2"/>
                </a:solidFill>
              </a:rPr>
              <a:t>EDA (Exploratory Data Analysis)</a:t>
            </a:r>
            <a:endParaRPr lang="en-US" sz="2400" dirty="0">
              <a:solidFill>
                <a:schemeClr val="tx2"/>
              </a:solidFill>
              <a:cs typeface="Posterama"/>
            </a:endParaRPr>
          </a:p>
          <a:p>
            <a:pPr marL="285750" indent="-285750"/>
            <a:r>
              <a:rPr lang="en-US" sz="2400" dirty="0">
                <a:solidFill>
                  <a:schemeClr val="tx2"/>
                </a:solidFill>
              </a:rPr>
              <a:t>Pre-processing Pipeline</a:t>
            </a:r>
            <a:endParaRPr lang="en-US" sz="2400" dirty="0">
              <a:solidFill>
                <a:schemeClr val="tx2"/>
              </a:solidFill>
              <a:cs typeface="Posterama"/>
            </a:endParaRPr>
          </a:p>
          <a:p>
            <a:pPr marL="285750" indent="-285750"/>
            <a:r>
              <a:rPr lang="en-US" sz="2400" dirty="0">
                <a:solidFill>
                  <a:schemeClr val="tx2"/>
                </a:solidFill>
              </a:rPr>
              <a:t>Building Machine Learning Models</a:t>
            </a:r>
            <a:endParaRPr lang="en-US" sz="2400" dirty="0">
              <a:solidFill>
                <a:schemeClr val="tx2"/>
              </a:solidFill>
              <a:cs typeface="Posterama"/>
            </a:endParaRPr>
          </a:p>
          <a:p>
            <a:pPr marL="285750" indent="-285750"/>
            <a:r>
              <a:rPr lang="en-US" sz="2400" dirty="0">
                <a:solidFill>
                  <a:schemeClr val="tx2"/>
                </a:solidFill>
              </a:rPr>
              <a:t>Concluding Remarks</a:t>
            </a:r>
            <a:endParaRPr lang="en-US" sz="2400" dirty="0">
              <a:solidFill>
                <a:schemeClr val="tx2"/>
              </a:solidFill>
              <a:cs typeface="Posterama"/>
            </a:endParaRPr>
          </a:p>
          <a:p>
            <a:endParaRPr lang="en-US" sz="2400" dirty="0">
              <a:solidFill>
                <a:schemeClr val="tx2"/>
              </a:solidFill>
              <a:cs typeface="Posterama"/>
            </a:endParaRPr>
          </a:p>
          <a:p>
            <a:endParaRPr lang="en-US" sz="2400" dirty="0">
              <a:solidFill>
                <a:schemeClr val="tx2"/>
              </a:solidFill>
              <a:cs typeface="Posterama"/>
            </a:endParaRPr>
          </a:p>
        </p:txBody>
      </p:sp>
      <p:sp>
        <p:nvSpPr>
          <p:cNvPr id="3" name="Subtitle 2"/>
          <p:cNvSpPr>
            <a:spLocks noGrp="1"/>
          </p:cNvSpPr>
          <p:nvPr>
            <p:ph idx="1"/>
          </p:nvPr>
        </p:nvSpPr>
        <p:spPr>
          <a:xfrm>
            <a:off x="6186314" y="4068599"/>
            <a:ext cx="5385089" cy="1671571"/>
          </a:xfrm>
        </p:spPr>
        <p:txBody>
          <a:bodyPr vert="horz" lIns="91440" tIns="45720" rIns="91440" bIns="45720" rtlCol="0" anchor="b">
            <a:normAutofit/>
          </a:bodyPr>
          <a:lstStyle/>
          <a:p>
            <a:pPr marL="0" indent="0" algn="r">
              <a:buNone/>
            </a:pPr>
            <a:r>
              <a:rPr lang="en-US" sz="2400" kern="1200">
                <a:solidFill>
                  <a:schemeClr val="tx2"/>
                </a:solidFill>
                <a:latin typeface="+mn-lt"/>
                <a:ea typeface="+mn-ea"/>
                <a:cs typeface="+mn-cs"/>
              </a:rPr>
              <a:t>Aaron Dsouza</a:t>
            </a:r>
          </a:p>
        </p:txBody>
      </p:sp>
    </p:spTree>
    <p:extLst>
      <p:ext uri="{BB962C8B-B14F-4D97-AF65-F5344CB8AC3E}">
        <p14:creationId xmlns:p14="http://schemas.microsoft.com/office/powerpoint/2010/main" val="325247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Removing all the foreign languages from the text</a:t>
            </a:r>
            <a:endParaRPr lang="en-US" dirty="0"/>
          </a:p>
          <a:p>
            <a:pPr algn="ctr"/>
            <a:endParaRPr lang="en-US" b="1" dirty="0"/>
          </a:p>
        </p:txBody>
      </p:sp>
      <p:pic>
        <p:nvPicPr>
          <p:cNvPr id="3" name="Picture 4" descr="Graphical user interface, text&#10;&#10;Description automatically generated">
            <a:extLst>
              <a:ext uri="{FF2B5EF4-FFF2-40B4-BE49-F238E27FC236}">
                <a16:creationId xmlns:a16="http://schemas.microsoft.com/office/drawing/2014/main" id="{F38A7F7C-0AB3-41D0-BFA9-646E369A4FA6}"/>
              </a:ext>
            </a:extLst>
          </p:cNvPr>
          <p:cNvPicPr>
            <a:picLocks noGrp="1" noChangeAspect="1"/>
          </p:cNvPicPr>
          <p:nvPr>
            <p:ph idx="1"/>
          </p:nvPr>
        </p:nvPicPr>
        <p:blipFill>
          <a:blip r:embed="rId2"/>
          <a:stretch>
            <a:fillRect/>
          </a:stretch>
        </p:blipFill>
        <p:spPr>
          <a:xfrm>
            <a:off x="1550567" y="1098505"/>
            <a:ext cx="8953140" cy="4669765"/>
          </a:xfrm>
        </p:spPr>
      </p:pic>
    </p:spTree>
    <p:extLst>
      <p:ext uri="{BB962C8B-B14F-4D97-AF65-F5344CB8AC3E}">
        <p14:creationId xmlns:p14="http://schemas.microsoft.com/office/powerpoint/2010/main" val="181078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Pre-processing Pipeline</a:t>
            </a:r>
            <a:endParaRPr lang="en-US" dirty="0"/>
          </a:p>
          <a:p>
            <a:endParaRPr lang="en-US" dirty="0">
              <a:solidFill>
                <a:schemeClr val="tx1">
                  <a:lumMod val="95000"/>
                  <a:lumOff val="5000"/>
                </a:schemeClr>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Using porter steamer on individual words</a:t>
            </a:r>
            <a:endParaRPr lang="en-US" dirty="0"/>
          </a:p>
          <a:p>
            <a:pPr algn="ctr"/>
            <a:endParaRPr lang="en-US" b="1" dirty="0"/>
          </a:p>
        </p:txBody>
      </p:sp>
      <p:pic>
        <p:nvPicPr>
          <p:cNvPr id="6" name="Picture 6" descr="Graphical user interface, text, application&#10;&#10;Description automatically generated">
            <a:extLst>
              <a:ext uri="{FF2B5EF4-FFF2-40B4-BE49-F238E27FC236}">
                <a16:creationId xmlns:a16="http://schemas.microsoft.com/office/drawing/2014/main" id="{1042129C-C4D3-4055-849D-0CD72A7C1026}"/>
              </a:ext>
            </a:extLst>
          </p:cNvPr>
          <p:cNvPicPr>
            <a:picLocks noGrp="1" noChangeAspect="1"/>
          </p:cNvPicPr>
          <p:nvPr>
            <p:ph idx="1"/>
          </p:nvPr>
        </p:nvPicPr>
        <p:blipFill>
          <a:blip r:embed="rId2"/>
          <a:stretch>
            <a:fillRect/>
          </a:stretch>
        </p:blipFill>
        <p:spPr>
          <a:xfrm>
            <a:off x="577669" y="1368170"/>
            <a:ext cx="10568257" cy="3756624"/>
          </a:xfrm>
        </p:spPr>
      </p:pic>
    </p:spTree>
    <p:extLst>
      <p:ext uri="{BB962C8B-B14F-4D97-AF65-F5344CB8AC3E}">
        <p14:creationId xmlns:p14="http://schemas.microsoft.com/office/powerpoint/2010/main" val="261674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endParaRPr lang="en-US" dirty="0"/>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cs typeface="Calibri"/>
              </a:rPr>
              <a:t>Bags of words model</a:t>
            </a:r>
            <a:endParaRPr lang="en-US" dirty="0"/>
          </a:p>
          <a:p>
            <a:pPr algn="ctr"/>
            <a:endParaRPr lang="en-US" b="1" dirty="0"/>
          </a:p>
        </p:txBody>
      </p:sp>
      <p:pic>
        <p:nvPicPr>
          <p:cNvPr id="3" name="Picture 3" descr="Graphical user interface, text, application, email&#10;&#10;Description automatically generated">
            <a:extLst>
              <a:ext uri="{FF2B5EF4-FFF2-40B4-BE49-F238E27FC236}">
                <a16:creationId xmlns:a16="http://schemas.microsoft.com/office/drawing/2014/main" id="{1CA27B62-F2A6-48C1-814F-C0A7D27C6CE6}"/>
              </a:ext>
            </a:extLst>
          </p:cNvPr>
          <p:cNvPicPr>
            <a:picLocks noGrp="1" noChangeAspect="1"/>
          </p:cNvPicPr>
          <p:nvPr>
            <p:ph idx="1"/>
          </p:nvPr>
        </p:nvPicPr>
        <p:blipFill>
          <a:blip r:embed="rId2"/>
          <a:stretch>
            <a:fillRect/>
          </a:stretch>
        </p:blipFill>
        <p:spPr>
          <a:xfrm>
            <a:off x="2530564" y="1642419"/>
            <a:ext cx="7467600" cy="4257675"/>
          </a:xfrm>
        </p:spPr>
      </p:pic>
    </p:spTree>
    <p:extLst>
      <p:ext uri="{BB962C8B-B14F-4D97-AF65-F5344CB8AC3E}">
        <p14:creationId xmlns:p14="http://schemas.microsoft.com/office/powerpoint/2010/main" val="408758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Term Frequency-Inverse Document Frequency model (TF-IDF)</a:t>
            </a:r>
            <a:endParaRPr lang="en-US" dirty="0"/>
          </a:p>
          <a:p>
            <a:pPr algn="ctr"/>
            <a:endParaRPr lang="en-US" b="1" dirty="0"/>
          </a:p>
        </p:txBody>
      </p:sp>
      <p:pic>
        <p:nvPicPr>
          <p:cNvPr id="3" name="Picture 3" descr="Graphical user interface, text, application, email&#10;&#10;Description automatically generated">
            <a:extLst>
              <a:ext uri="{FF2B5EF4-FFF2-40B4-BE49-F238E27FC236}">
                <a16:creationId xmlns:a16="http://schemas.microsoft.com/office/drawing/2014/main" id="{E60348F3-0B41-4EAB-9EEF-EB171081D246}"/>
              </a:ext>
            </a:extLst>
          </p:cNvPr>
          <p:cNvPicPr>
            <a:picLocks noGrp="1" noChangeAspect="1"/>
          </p:cNvPicPr>
          <p:nvPr>
            <p:ph idx="1"/>
          </p:nvPr>
        </p:nvPicPr>
        <p:blipFill>
          <a:blip r:embed="rId2"/>
          <a:stretch>
            <a:fillRect/>
          </a:stretch>
        </p:blipFill>
        <p:spPr>
          <a:xfrm>
            <a:off x="2161515" y="1186117"/>
            <a:ext cx="8478867" cy="4480164"/>
          </a:xfrm>
        </p:spPr>
      </p:pic>
    </p:spTree>
    <p:extLst>
      <p:ext uri="{BB962C8B-B14F-4D97-AF65-F5344CB8AC3E}">
        <p14:creationId xmlns:p14="http://schemas.microsoft.com/office/powerpoint/2010/main" val="122759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Naive Bayes</a:t>
            </a:r>
            <a:endParaRPr lang="en-US" dirty="0"/>
          </a:p>
          <a:p>
            <a:r>
              <a:rPr lang="en-US" b="1" dirty="0">
                <a:latin typeface="Calibri"/>
                <a:cs typeface="Calibri"/>
              </a:rPr>
              <a:t>Training accuracy:</a:t>
            </a:r>
            <a:r>
              <a:rPr lang="en-US" dirty="0">
                <a:latin typeface="Calibri"/>
                <a:cs typeface="Calibri"/>
              </a:rPr>
              <a:t> </a:t>
            </a:r>
            <a:r>
              <a:rPr lang="en-US" b="1" dirty="0">
                <a:latin typeface="Calibri"/>
                <a:cs typeface="Calibri"/>
              </a:rPr>
              <a:t>63 %</a:t>
            </a:r>
            <a:endParaRPr lang="en-US" dirty="0"/>
          </a:p>
          <a:p>
            <a:r>
              <a:rPr lang="en-US" b="1" dirty="0">
                <a:latin typeface="Calibri"/>
                <a:cs typeface="Calibri"/>
              </a:rPr>
              <a:t>Validation accuracy: 51 %</a:t>
            </a:r>
            <a:endParaRPr lang="en-US" dirty="0"/>
          </a:p>
          <a:p>
            <a:pPr algn="ctr"/>
            <a:endParaRPr lang="en-US" b="1" dirty="0">
              <a:latin typeface="Calibri"/>
              <a:cs typeface="Calibri"/>
            </a:endParaRPr>
          </a:p>
          <a:p>
            <a:pPr algn="ctr"/>
            <a:endParaRPr lang="en-US" b="1" dirty="0"/>
          </a:p>
        </p:txBody>
      </p:sp>
      <p:pic>
        <p:nvPicPr>
          <p:cNvPr id="3" name="Picture 3" descr="Graphical user interface, text, application, email&#10;&#10;Description automatically generated">
            <a:extLst>
              <a:ext uri="{FF2B5EF4-FFF2-40B4-BE49-F238E27FC236}">
                <a16:creationId xmlns:a16="http://schemas.microsoft.com/office/drawing/2014/main" id="{2BED9E6F-E656-4956-8C4D-5DAE807C6D5F}"/>
              </a:ext>
            </a:extLst>
          </p:cNvPr>
          <p:cNvPicPr>
            <a:picLocks noGrp="1" noChangeAspect="1"/>
          </p:cNvPicPr>
          <p:nvPr>
            <p:ph idx="1"/>
          </p:nvPr>
        </p:nvPicPr>
        <p:blipFill>
          <a:blip r:embed="rId2"/>
          <a:stretch>
            <a:fillRect/>
          </a:stretch>
        </p:blipFill>
        <p:spPr>
          <a:xfrm>
            <a:off x="1105409" y="1561726"/>
            <a:ext cx="10159759" cy="3585173"/>
          </a:xfrm>
        </p:spPr>
      </p:pic>
    </p:spTree>
    <p:extLst>
      <p:ext uri="{BB962C8B-B14F-4D97-AF65-F5344CB8AC3E}">
        <p14:creationId xmlns:p14="http://schemas.microsoft.com/office/powerpoint/2010/main" val="107535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Logistic Regression</a:t>
            </a:r>
            <a:endParaRPr lang="en-US" dirty="0"/>
          </a:p>
          <a:p>
            <a:r>
              <a:rPr lang="en-US" b="1" dirty="0">
                <a:latin typeface="Calibri"/>
                <a:cs typeface="Calibri"/>
              </a:rPr>
              <a:t>Training accuracy: 66%</a:t>
            </a:r>
            <a:endParaRPr lang="en-US" dirty="0"/>
          </a:p>
          <a:p>
            <a:r>
              <a:rPr lang="en-US" b="1" dirty="0">
                <a:latin typeface="Calibri"/>
                <a:cs typeface="Calibri"/>
              </a:rPr>
              <a:t>Validation accuracy: 57%</a:t>
            </a:r>
            <a:endParaRPr lang="en-US" dirty="0"/>
          </a:p>
          <a:p>
            <a:pPr algn="ctr"/>
            <a:endParaRPr lang="en-US" b="1" dirty="0"/>
          </a:p>
        </p:txBody>
      </p:sp>
      <p:pic>
        <p:nvPicPr>
          <p:cNvPr id="3" name="Picture 3" descr="Graphical user interface, text, application, email&#10;&#10;Description automatically generated">
            <a:extLst>
              <a:ext uri="{FF2B5EF4-FFF2-40B4-BE49-F238E27FC236}">
                <a16:creationId xmlns:a16="http://schemas.microsoft.com/office/drawing/2014/main" id="{41566049-D728-4C18-BD31-D0C9FF167F27}"/>
              </a:ext>
            </a:extLst>
          </p:cNvPr>
          <p:cNvPicPr>
            <a:picLocks noGrp="1" noChangeAspect="1"/>
          </p:cNvPicPr>
          <p:nvPr>
            <p:ph idx="1"/>
          </p:nvPr>
        </p:nvPicPr>
        <p:blipFill>
          <a:blip r:embed="rId2"/>
          <a:stretch>
            <a:fillRect/>
          </a:stretch>
        </p:blipFill>
        <p:spPr>
          <a:xfrm>
            <a:off x="1740349" y="1476000"/>
            <a:ext cx="9436219" cy="3900397"/>
          </a:xfrm>
        </p:spPr>
      </p:pic>
    </p:spTree>
    <p:extLst>
      <p:ext uri="{BB962C8B-B14F-4D97-AF65-F5344CB8AC3E}">
        <p14:creationId xmlns:p14="http://schemas.microsoft.com/office/powerpoint/2010/main" val="189748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Classification report for Multinomial Classifier</a:t>
            </a:r>
            <a:endParaRPr lang="en-US" dirty="0"/>
          </a:p>
          <a:p>
            <a:pPr algn="ctr"/>
            <a:endParaRPr lang="en-US" b="1" dirty="0"/>
          </a:p>
        </p:txBody>
      </p:sp>
      <p:pic>
        <p:nvPicPr>
          <p:cNvPr id="3" name="Picture 3" descr="Table&#10;&#10;Description automatically generated">
            <a:extLst>
              <a:ext uri="{FF2B5EF4-FFF2-40B4-BE49-F238E27FC236}">
                <a16:creationId xmlns:a16="http://schemas.microsoft.com/office/drawing/2014/main" id="{C9AEFC17-3D93-46B8-A0EB-0D5723EDE344}"/>
              </a:ext>
            </a:extLst>
          </p:cNvPr>
          <p:cNvPicPr>
            <a:picLocks noGrp="1" noChangeAspect="1"/>
          </p:cNvPicPr>
          <p:nvPr>
            <p:ph idx="1"/>
          </p:nvPr>
        </p:nvPicPr>
        <p:blipFill>
          <a:blip r:embed="rId2"/>
          <a:stretch>
            <a:fillRect/>
          </a:stretch>
        </p:blipFill>
        <p:spPr>
          <a:xfrm>
            <a:off x="2101129" y="1207414"/>
            <a:ext cx="8383976" cy="3934364"/>
          </a:xfrm>
        </p:spPr>
      </p:pic>
    </p:spTree>
    <p:extLst>
      <p:ext uri="{BB962C8B-B14F-4D97-AF65-F5344CB8AC3E}">
        <p14:creationId xmlns:p14="http://schemas.microsoft.com/office/powerpoint/2010/main" val="298032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Confusion Matrix for Multinomial Classifier</a:t>
            </a:r>
            <a:endParaRPr lang="en-US" dirty="0"/>
          </a:p>
          <a:p>
            <a:pPr algn="ctr"/>
            <a:endParaRPr lang="en-US" b="1" dirty="0"/>
          </a:p>
        </p:txBody>
      </p:sp>
      <p:pic>
        <p:nvPicPr>
          <p:cNvPr id="7" name="Picture 10" descr="Chart, treemap chart&#10;&#10;Description automatically generated">
            <a:extLst>
              <a:ext uri="{FF2B5EF4-FFF2-40B4-BE49-F238E27FC236}">
                <a16:creationId xmlns:a16="http://schemas.microsoft.com/office/drawing/2014/main" id="{C9EFF8DA-1015-466F-B85C-35364E6B26C3}"/>
              </a:ext>
            </a:extLst>
          </p:cNvPr>
          <p:cNvPicPr>
            <a:picLocks noGrp="1" noChangeAspect="1"/>
          </p:cNvPicPr>
          <p:nvPr>
            <p:ph idx="1"/>
          </p:nvPr>
        </p:nvPicPr>
        <p:blipFill>
          <a:blip r:embed="rId2"/>
          <a:stretch>
            <a:fillRect/>
          </a:stretch>
        </p:blipFill>
        <p:spPr>
          <a:xfrm>
            <a:off x="2778894" y="876719"/>
            <a:ext cx="7100335" cy="5113338"/>
          </a:xfrm>
        </p:spPr>
      </p:pic>
    </p:spTree>
    <p:extLst>
      <p:ext uri="{BB962C8B-B14F-4D97-AF65-F5344CB8AC3E}">
        <p14:creationId xmlns:p14="http://schemas.microsoft.com/office/powerpoint/2010/main" val="260921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Classification report for Logistic Regression</a:t>
            </a:r>
            <a:endParaRPr lang="en-US" dirty="0">
              <a:ea typeface="+mn-lt"/>
              <a:cs typeface="+mn-lt"/>
            </a:endParaRPr>
          </a:p>
          <a:p>
            <a:pPr algn="ctr"/>
            <a:endParaRPr lang="en-US" b="1" dirty="0"/>
          </a:p>
        </p:txBody>
      </p:sp>
      <p:pic>
        <p:nvPicPr>
          <p:cNvPr id="3" name="Picture 3" descr="Table&#10;&#10;Description automatically generated">
            <a:extLst>
              <a:ext uri="{FF2B5EF4-FFF2-40B4-BE49-F238E27FC236}">
                <a16:creationId xmlns:a16="http://schemas.microsoft.com/office/drawing/2014/main" id="{B969A23C-51C6-4246-B3E4-E78D88917737}"/>
              </a:ext>
            </a:extLst>
          </p:cNvPr>
          <p:cNvPicPr>
            <a:picLocks noGrp="1" noChangeAspect="1"/>
          </p:cNvPicPr>
          <p:nvPr>
            <p:ph idx="1"/>
          </p:nvPr>
        </p:nvPicPr>
        <p:blipFill>
          <a:blip r:embed="rId2"/>
          <a:stretch>
            <a:fillRect/>
          </a:stretch>
        </p:blipFill>
        <p:spPr>
          <a:xfrm>
            <a:off x="1805047" y="1408697"/>
            <a:ext cx="8602332" cy="3848099"/>
          </a:xfrm>
        </p:spPr>
      </p:pic>
      <p:sp>
        <p:nvSpPr>
          <p:cNvPr id="4" name="TextBox 3">
            <a:extLst>
              <a:ext uri="{FF2B5EF4-FFF2-40B4-BE49-F238E27FC236}">
                <a16:creationId xmlns:a16="http://schemas.microsoft.com/office/drawing/2014/main" id="{0442F10B-023D-40D4-9753-5BDA0846D254}"/>
              </a:ext>
            </a:extLst>
          </p:cNvPr>
          <p:cNvSpPr txBox="1"/>
          <p:nvPr/>
        </p:nvSpPr>
        <p:spPr>
          <a:xfrm>
            <a:off x="1101306" y="593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001395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Confusion Matrix for Logistic Regression</a:t>
            </a:r>
            <a:endParaRPr lang="en-US" dirty="0"/>
          </a:p>
          <a:p>
            <a:pPr algn="ctr"/>
            <a:endParaRPr lang="en-US" b="1" dirty="0"/>
          </a:p>
        </p:txBody>
      </p:sp>
      <p:pic>
        <p:nvPicPr>
          <p:cNvPr id="7" name="Picture 10" descr="Chart, treemap chart&#10;&#10;Description automatically generated">
            <a:extLst>
              <a:ext uri="{FF2B5EF4-FFF2-40B4-BE49-F238E27FC236}">
                <a16:creationId xmlns:a16="http://schemas.microsoft.com/office/drawing/2014/main" id="{957A2435-E5C1-4C43-8CFB-F708CFE4CCE8}"/>
              </a:ext>
            </a:extLst>
          </p:cNvPr>
          <p:cNvPicPr>
            <a:picLocks noGrp="1" noChangeAspect="1"/>
          </p:cNvPicPr>
          <p:nvPr>
            <p:ph idx="1"/>
          </p:nvPr>
        </p:nvPicPr>
        <p:blipFill>
          <a:blip r:embed="rId2"/>
          <a:stretch>
            <a:fillRect/>
          </a:stretch>
        </p:blipFill>
        <p:spPr>
          <a:xfrm>
            <a:off x="2908291" y="1193021"/>
            <a:ext cx="6640259" cy="4782658"/>
          </a:xfrm>
        </p:spPr>
      </p:pic>
    </p:spTree>
    <p:extLst>
      <p:ext uri="{BB962C8B-B14F-4D97-AF65-F5344CB8AC3E}">
        <p14:creationId xmlns:p14="http://schemas.microsoft.com/office/powerpoint/2010/main" val="356671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457200" y="628264"/>
            <a:ext cx="10754527" cy="934793"/>
          </a:xfrm>
        </p:spPr>
        <p:txBody>
          <a:bodyPr anchor="b">
            <a:normAutofit/>
          </a:bodyPr>
          <a:lstStyle/>
          <a:p>
            <a:r>
              <a:rPr lang="en-US">
                <a:solidFill>
                  <a:schemeClr val="tx2"/>
                </a:solidFill>
                <a:ea typeface="+mj-lt"/>
                <a:cs typeface="+mj-lt"/>
              </a:rPr>
              <a:t>Problem Definition</a:t>
            </a:r>
          </a:p>
        </p:txBody>
      </p:sp>
      <p:sp>
        <p:nvSpPr>
          <p:cNvPr id="3" name="Content Placeholder 2">
            <a:extLst>
              <a:ext uri="{FF2B5EF4-FFF2-40B4-BE49-F238E27FC236}">
                <a16:creationId xmlns:a16="http://schemas.microsoft.com/office/drawing/2014/main" id="{DFCFBE55-D96F-4F3F-BC5C-CD8208EA5729}"/>
              </a:ext>
            </a:extLst>
          </p:cNvPr>
          <p:cNvSpPr>
            <a:spLocks noGrp="1"/>
          </p:cNvSpPr>
          <p:nvPr>
            <p:ph idx="1"/>
          </p:nvPr>
        </p:nvSpPr>
        <p:spPr>
          <a:xfrm>
            <a:off x="457201" y="2035557"/>
            <a:ext cx="9745506" cy="4450696"/>
          </a:xfrm>
        </p:spPr>
        <p:txBody>
          <a:bodyPr vert="horz" lIns="91440" tIns="45720" rIns="91440" bIns="45720" rtlCol="0" anchor="t">
            <a:noAutofit/>
          </a:bodyPr>
          <a:lstStyle/>
          <a:p>
            <a:pPr>
              <a:lnSpc>
                <a:spcPct val="100000"/>
              </a:lnSpc>
            </a:pPr>
            <a:r>
              <a:rPr lang="en-US" sz="2400" b="1" dirty="0">
                <a:solidFill>
                  <a:schemeClr val="tx2"/>
                </a:solidFill>
                <a:latin typeface="Calibri"/>
                <a:cs typeface="Calibri"/>
              </a:rPr>
              <a:t>The rise in E — commerce, has brought a significant rise in the importance of customer reviews.</a:t>
            </a:r>
            <a:endParaRPr lang="en-US" sz="2400" dirty="0">
              <a:solidFill>
                <a:schemeClr val="tx2"/>
              </a:solidFill>
            </a:endParaRPr>
          </a:p>
          <a:p>
            <a:pPr>
              <a:lnSpc>
                <a:spcPct val="100000"/>
              </a:lnSpc>
              <a:buClr>
                <a:srgbClr val="FFFFFF"/>
              </a:buClr>
            </a:pPr>
            <a:r>
              <a:rPr lang="en-US" sz="2400" b="1" dirty="0">
                <a:solidFill>
                  <a:schemeClr val="tx2"/>
                </a:solidFill>
                <a:latin typeface="Calibri"/>
                <a:cs typeface="Calibri"/>
              </a:rPr>
              <a:t>There are hundreds of review sites online and massive amounts of reviews for every product. </a:t>
            </a:r>
            <a:endParaRPr lang="en-US" sz="2400" dirty="0">
              <a:solidFill>
                <a:schemeClr val="tx2"/>
              </a:solidFill>
            </a:endParaRPr>
          </a:p>
          <a:p>
            <a:pPr>
              <a:lnSpc>
                <a:spcPct val="100000"/>
              </a:lnSpc>
              <a:buClr>
                <a:srgbClr val="FFFFFF"/>
              </a:buClr>
            </a:pPr>
            <a:r>
              <a:rPr lang="en-US" sz="2400" b="1" dirty="0">
                <a:solidFill>
                  <a:schemeClr val="tx2"/>
                </a:solidFill>
                <a:latin typeface="Calibri"/>
                <a:cs typeface="Calibri"/>
              </a:rPr>
              <a:t>Customers have changed their way of shopping and according to a recent survey, 70 percent of customers say that they use rating filters to filter out low rated items in their searches. </a:t>
            </a:r>
            <a:endParaRPr lang="en-US" sz="2400" dirty="0">
              <a:solidFill>
                <a:schemeClr val="tx2"/>
              </a:solidFill>
            </a:endParaRPr>
          </a:p>
          <a:p>
            <a:pPr>
              <a:lnSpc>
                <a:spcPct val="100000"/>
              </a:lnSpc>
              <a:buClr>
                <a:srgbClr val="FFFFFF"/>
              </a:buClr>
            </a:pPr>
            <a:r>
              <a:rPr lang="en-US" sz="2400" b="1" dirty="0">
                <a:solidFill>
                  <a:schemeClr val="tx2"/>
                </a:solidFill>
                <a:latin typeface="Calibri"/>
                <a:cs typeface="Calibri"/>
              </a:rPr>
              <a:t>The ability to successfully decide whether a review will be helpful to other customers and thus give the product more exposure is vital to companies that support these reviews, companies like Google, Amazon and Yelp!. </a:t>
            </a:r>
            <a:endParaRPr lang="en-US" sz="2400" dirty="0">
              <a:solidFill>
                <a:schemeClr val="tx2"/>
              </a:solidFill>
            </a:endParaRPr>
          </a:p>
          <a:p>
            <a:pPr>
              <a:lnSpc>
                <a:spcPct val="100000"/>
              </a:lnSpc>
              <a:buClr>
                <a:srgbClr val="FFFFFF"/>
              </a:buClr>
            </a:pPr>
            <a:endParaRPr lang="en-US" sz="2400" dirty="0">
              <a:solidFill>
                <a:schemeClr val="tx2"/>
              </a:solidFill>
            </a:endParaRPr>
          </a:p>
        </p:txBody>
      </p:sp>
    </p:spTree>
    <p:extLst>
      <p:ext uri="{BB962C8B-B14F-4D97-AF65-F5344CB8AC3E}">
        <p14:creationId xmlns:p14="http://schemas.microsoft.com/office/powerpoint/2010/main" val="870505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cs typeface="Calibri"/>
              </a:rPr>
              <a:t>Building an Artificial Neural network</a:t>
            </a:r>
            <a:endParaRPr lang="en-US" dirty="0"/>
          </a:p>
          <a:p>
            <a:pPr algn="ctr"/>
            <a:endParaRPr lang="en-US" b="1" dirty="0"/>
          </a:p>
        </p:txBody>
      </p:sp>
      <p:pic>
        <p:nvPicPr>
          <p:cNvPr id="3" name="Picture 3" descr="Text&#10;&#10;Description automatically generated">
            <a:extLst>
              <a:ext uri="{FF2B5EF4-FFF2-40B4-BE49-F238E27FC236}">
                <a16:creationId xmlns:a16="http://schemas.microsoft.com/office/drawing/2014/main" id="{9561AAC4-EF44-4B1C-8D09-4B7A86C07C7C}"/>
              </a:ext>
            </a:extLst>
          </p:cNvPr>
          <p:cNvPicPr>
            <a:picLocks noGrp="1" noChangeAspect="1"/>
          </p:cNvPicPr>
          <p:nvPr>
            <p:ph idx="1"/>
          </p:nvPr>
        </p:nvPicPr>
        <p:blipFill>
          <a:blip r:embed="rId2"/>
          <a:stretch>
            <a:fillRect/>
          </a:stretch>
        </p:blipFill>
        <p:spPr>
          <a:xfrm>
            <a:off x="1017077" y="1792573"/>
            <a:ext cx="10034497" cy="3497292"/>
          </a:xfrm>
        </p:spPr>
      </p:pic>
    </p:spTree>
    <p:extLst>
      <p:ext uri="{BB962C8B-B14F-4D97-AF65-F5344CB8AC3E}">
        <p14:creationId xmlns:p14="http://schemas.microsoft.com/office/powerpoint/2010/main" val="25383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cs typeface="Calibri"/>
              </a:rPr>
              <a:t>Model Summary</a:t>
            </a:r>
            <a:endParaRPr lang="en-US" dirty="0"/>
          </a:p>
          <a:p>
            <a:pPr algn="ctr"/>
            <a:endParaRPr lang="en-US" b="1" dirty="0"/>
          </a:p>
        </p:txBody>
      </p:sp>
      <p:pic>
        <p:nvPicPr>
          <p:cNvPr id="3" name="Picture 3">
            <a:extLst>
              <a:ext uri="{FF2B5EF4-FFF2-40B4-BE49-F238E27FC236}">
                <a16:creationId xmlns:a16="http://schemas.microsoft.com/office/drawing/2014/main" id="{09734BBF-F3BB-464D-B139-ACA5AB3778DA}"/>
              </a:ext>
            </a:extLst>
          </p:cNvPr>
          <p:cNvPicPr>
            <a:picLocks noGrp="1" noChangeAspect="1"/>
          </p:cNvPicPr>
          <p:nvPr>
            <p:ph idx="1"/>
          </p:nvPr>
        </p:nvPicPr>
        <p:blipFill>
          <a:blip r:embed="rId2"/>
          <a:stretch>
            <a:fillRect/>
          </a:stretch>
        </p:blipFill>
        <p:spPr>
          <a:xfrm>
            <a:off x="1817060" y="1193021"/>
            <a:ext cx="8434533" cy="4509488"/>
          </a:xfrm>
        </p:spPr>
      </p:pic>
    </p:spTree>
    <p:extLst>
      <p:ext uri="{BB962C8B-B14F-4D97-AF65-F5344CB8AC3E}">
        <p14:creationId xmlns:p14="http://schemas.microsoft.com/office/powerpoint/2010/main" val="1358833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cs typeface="Calibri"/>
              </a:rPr>
              <a:t>Compiling the model</a:t>
            </a:r>
            <a:endParaRPr lang="en-US" dirty="0"/>
          </a:p>
          <a:p>
            <a:pPr algn="ctr"/>
            <a:endParaRPr lang="en-US" b="1" dirty="0"/>
          </a:p>
        </p:txBody>
      </p:sp>
      <p:pic>
        <p:nvPicPr>
          <p:cNvPr id="3" name="Picture 3" descr="Table&#10;&#10;Description automatically generated">
            <a:extLst>
              <a:ext uri="{FF2B5EF4-FFF2-40B4-BE49-F238E27FC236}">
                <a16:creationId xmlns:a16="http://schemas.microsoft.com/office/drawing/2014/main" id="{C540E5E3-7F39-4557-8D5A-28820AF18732}"/>
              </a:ext>
            </a:extLst>
          </p:cNvPr>
          <p:cNvPicPr>
            <a:picLocks noGrp="1" noChangeAspect="1"/>
          </p:cNvPicPr>
          <p:nvPr>
            <p:ph idx="1"/>
          </p:nvPr>
        </p:nvPicPr>
        <p:blipFill>
          <a:blip r:embed="rId2"/>
          <a:stretch>
            <a:fillRect/>
          </a:stretch>
        </p:blipFill>
        <p:spPr>
          <a:xfrm>
            <a:off x="996410" y="1349031"/>
            <a:ext cx="10722813" cy="4068073"/>
          </a:xfrm>
        </p:spPr>
      </p:pic>
    </p:spTree>
    <p:extLst>
      <p:ext uri="{BB962C8B-B14F-4D97-AF65-F5344CB8AC3E}">
        <p14:creationId xmlns:p14="http://schemas.microsoft.com/office/powerpoint/2010/main" val="1902158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Training loss vs Epoch</a:t>
            </a:r>
            <a:endParaRPr lang="en-US" dirty="0"/>
          </a:p>
          <a:p>
            <a:pPr algn="ctr"/>
            <a:endParaRPr lang="en-US" b="1" dirty="0"/>
          </a:p>
        </p:txBody>
      </p:sp>
      <p:pic>
        <p:nvPicPr>
          <p:cNvPr id="7" name="Picture 10" descr="Shape&#10;&#10;Description automatically generated">
            <a:extLst>
              <a:ext uri="{FF2B5EF4-FFF2-40B4-BE49-F238E27FC236}">
                <a16:creationId xmlns:a16="http://schemas.microsoft.com/office/drawing/2014/main" id="{0472554D-1EB8-4AD2-B3F8-749C2B896B10}"/>
              </a:ext>
            </a:extLst>
          </p:cNvPr>
          <p:cNvPicPr>
            <a:picLocks noGrp="1" noChangeAspect="1"/>
          </p:cNvPicPr>
          <p:nvPr>
            <p:ph idx="1"/>
          </p:nvPr>
        </p:nvPicPr>
        <p:blipFill>
          <a:blip r:embed="rId2"/>
          <a:stretch>
            <a:fillRect/>
          </a:stretch>
        </p:blipFill>
        <p:spPr>
          <a:xfrm>
            <a:off x="2782257" y="1268338"/>
            <a:ext cx="6432250" cy="4617648"/>
          </a:xfrm>
        </p:spPr>
      </p:pic>
    </p:spTree>
    <p:extLst>
      <p:ext uri="{BB962C8B-B14F-4D97-AF65-F5344CB8AC3E}">
        <p14:creationId xmlns:p14="http://schemas.microsoft.com/office/powerpoint/2010/main" val="985873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Training accuracy vs Epoch</a:t>
            </a:r>
            <a:endParaRPr lang="en-US" dirty="0"/>
          </a:p>
          <a:p>
            <a:pPr algn="ctr"/>
            <a:endParaRPr lang="en-US" b="1" dirty="0"/>
          </a:p>
        </p:txBody>
      </p:sp>
      <p:pic>
        <p:nvPicPr>
          <p:cNvPr id="3" name="Picture 3">
            <a:extLst>
              <a:ext uri="{FF2B5EF4-FFF2-40B4-BE49-F238E27FC236}">
                <a16:creationId xmlns:a16="http://schemas.microsoft.com/office/drawing/2014/main" id="{89ACAADA-580F-487F-8C28-D1D33C448872}"/>
              </a:ext>
            </a:extLst>
          </p:cNvPr>
          <p:cNvPicPr>
            <a:picLocks noGrp="1" noChangeAspect="1"/>
          </p:cNvPicPr>
          <p:nvPr>
            <p:ph idx="1"/>
          </p:nvPr>
        </p:nvPicPr>
        <p:blipFill>
          <a:blip r:embed="rId2"/>
          <a:stretch>
            <a:fillRect/>
          </a:stretch>
        </p:blipFill>
        <p:spPr>
          <a:xfrm>
            <a:off x="3342974" y="1483998"/>
            <a:ext cx="6302854" cy="4488251"/>
          </a:xfrm>
        </p:spPr>
      </p:pic>
    </p:spTree>
    <p:extLst>
      <p:ext uri="{BB962C8B-B14F-4D97-AF65-F5344CB8AC3E}">
        <p14:creationId xmlns:p14="http://schemas.microsoft.com/office/powerpoint/2010/main" val="4061617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ANN model accuracy: 57 %</a:t>
            </a:r>
            <a:endParaRPr lang="en-US" dirty="0"/>
          </a:p>
          <a:p>
            <a:r>
              <a:rPr lang="en-US" b="1" dirty="0">
                <a:latin typeface="Calibri"/>
                <a:cs typeface="Calibri"/>
              </a:rPr>
              <a:t>ANN model Classification report</a:t>
            </a:r>
            <a:endParaRPr lang="en-US" dirty="0"/>
          </a:p>
          <a:p>
            <a:pPr algn="ctr"/>
            <a:endParaRPr lang="en-US" b="1" dirty="0"/>
          </a:p>
        </p:txBody>
      </p:sp>
      <p:pic>
        <p:nvPicPr>
          <p:cNvPr id="3" name="Picture 3" descr="Table&#10;&#10;Description automatically generated">
            <a:extLst>
              <a:ext uri="{FF2B5EF4-FFF2-40B4-BE49-F238E27FC236}">
                <a16:creationId xmlns:a16="http://schemas.microsoft.com/office/drawing/2014/main" id="{1E673AB7-97BA-4FDC-B1E7-DA77AF4D7953}"/>
              </a:ext>
            </a:extLst>
          </p:cNvPr>
          <p:cNvPicPr>
            <a:picLocks noGrp="1" noChangeAspect="1"/>
          </p:cNvPicPr>
          <p:nvPr>
            <p:ph idx="1"/>
          </p:nvPr>
        </p:nvPicPr>
        <p:blipFill>
          <a:blip r:embed="rId2"/>
          <a:stretch>
            <a:fillRect/>
          </a:stretch>
        </p:blipFill>
        <p:spPr>
          <a:xfrm>
            <a:off x="2506931" y="1061393"/>
            <a:ext cx="7356714" cy="4743989"/>
          </a:xfrm>
        </p:spPr>
      </p:pic>
    </p:spTree>
    <p:extLst>
      <p:ext uri="{BB962C8B-B14F-4D97-AF65-F5344CB8AC3E}">
        <p14:creationId xmlns:p14="http://schemas.microsoft.com/office/powerpoint/2010/main" val="1194138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Building Machine Learning Models</a:t>
            </a:r>
          </a:p>
          <a:p>
            <a:endParaRPr lang="en-US" dirty="0">
              <a:solidFill>
                <a:schemeClr val="tx2"/>
              </a:solidFill>
              <a:ea typeface="+mj-lt"/>
              <a:cs typeface="+mj-lt"/>
            </a:endParaRPr>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ea typeface="+mn-lt"/>
                <a:cs typeface="Calibri"/>
              </a:rPr>
              <a:t>ANN model Confusion matrix</a:t>
            </a:r>
            <a:endParaRPr lang="en-US" dirty="0"/>
          </a:p>
          <a:p>
            <a:pPr algn="ctr"/>
            <a:endParaRPr lang="en-US" b="1" dirty="0"/>
          </a:p>
        </p:txBody>
      </p:sp>
      <p:pic>
        <p:nvPicPr>
          <p:cNvPr id="7" name="Picture 10" descr="Chart, treemap chart&#10;&#10;Description automatically generated">
            <a:extLst>
              <a:ext uri="{FF2B5EF4-FFF2-40B4-BE49-F238E27FC236}">
                <a16:creationId xmlns:a16="http://schemas.microsoft.com/office/drawing/2014/main" id="{69FCCDB0-B60A-4609-B236-6485A7F45DCB}"/>
              </a:ext>
            </a:extLst>
          </p:cNvPr>
          <p:cNvPicPr>
            <a:picLocks noGrp="1" noChangeAspect="1"/>
          </p:cNvPicPr>
          <p:nvPr>
            <p:ph idx="1"/>
          </p:nvPr>
        </p:nvPicPr>
        <p:blipFill>
          <a:blip r:embed="rId2"/>
          <a:stretch>
            <a:fillRect/>
          </a:stretch>
        </p:blipFill>
        <p:spPr>
          <a:xfrm>
            <a:off x="2922668" y="948606"/>
            <a:ext cx="6985316" cy="5027073"/>
          </a:xfrm>
        </p:spPr>
      </p:pic>
    </p:spTree>
    <p:extLst>
      <p:ext uri="{BB962C8B-B14F-4D97-AF65-F5344CB8AC3E}">
        <p14:creationId xmlns:p14="http://schemas.microsoft.com/office/powerpoint/2010/main" val="1859019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Concluding Remarks</a:t>
            </a:r>
            <a:endParaRPr lang="en-US" dirty="0"/>
          </a:p>
        </p:txBody>
      </p:sp>
      <p:sp>
        <p:nvSpPr>
          <p:cNvPr id="9" name="TextBox 8">
            <a:extLst>
              <a:ext uri="{FF2B5EF4-FFF2-40B4-BE49-F238E27FC236}">
                <a16:creationId xmlns:a16="http://schemas.microsoft.com/office/drawing/2014/main" id="{033C099A-5287-4626-95C1-3415D34C10F9}"/>
              </a:ext>
            </a:extLst>
          </p:cNvPr>
          <p:cNvSpPr txBox="1"/>
          <p:nvPr/>
        </p:nvSpPr>
        <p:spPr>
          <a:xfrm>
            <a:off x="1101307" y="5975230"/>
            <a:ext cx="10722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p>
        </p:txBody>
      </p:sp>
      <p:sp>
        <p:nvSpPr>
          <p:cNvPr id="5" name="Content Placeholder 4">
            <a:extLst>
              <a:ext uri="{FF2B5EF4-FFF2-40B4-BE49-F238E27FC236}">
                <a16:creationId xmlns:a16="http://schemas.microsoft.com/office/drawing/2014/main" id="{4662A43E-9EE8-4569-9E98-1C8108BEE0D5}"/>
              </a:ext>
            </a:extLst>
          </p:cNvPr>
          <p:cNvSpPr>
            <a:spLocks noGrp="1"/>
          </p:cNvSpPr>
          <p:nvPr>
            <p:ph idx="1"/>
          </p:nvPr>
        </p:nvSpPr>
        <p:spPr>
          <a:xfrm>
            <a:off x="514710" y="1624342"/>
            <a:ext cx="11154252" cy="4351338"/>
          </a:xfrm>
        </p:spPr>
        <p:txBody>
          <a:bodyPr vert="horz" lIns="91440" tIns="45720" rIns="91440" bIns="45720" rtlCol="0" anchor="t">
            <a:normAutofit fontScale="92500"/>
          </a:bodyPr>
          <a:lstStyle/>
          <a:p>
            <a:r>
              <a:rPr lang="en-US" b="1" dirty="0">
                <a:solidFill>
                  <a:schemeClr val="tx1">
                    <a:lumMod val="95000"/>
                    <a:lumOff val="5000"/>
                  </a:schemeClr>
                </a:solidFill>
                <a:latin typeface="Calibri"/>
                <a:cs typeface="Calibri"/>
              </a:rPr>
              <a:t>From the results obtained, we find that classifiers models are able to predict ratings of the reviews using various features derived from its textual content with a decent accuracy.</a:t>
            </a:r>
            <a:endParaRPr lang="en-US" dirty="0">
              <a:solidFill>
                <a:schemeClr val="tx1">
                  <a:lumMod val="95000"/>
                  <a:lumOff val="5000"/>
                </a:schemeClr>
              </a:solidFill>
            </a:endParaRPr>
          </a:p>
          <a:p>
            <a:pPr>
              <a:buClr>
                <a:srgbClr val="FFFFFF"/>
              </a:buClr>
            </a:pPr>
            <a:r>
              <a:rPr lang="en-US" b="1" dirty="0">
                <a:solidFill>
                  <a:schemeClr val="tx1">
                    <a:lumMod val="95000"/>
                    <a:lumOff val="5000"/>
                  </a:schemeClr>
                </a:solidFill>
                <a:latin typeface="Calibri"/>
                <a:cs typeface="Calibri"/>
              </a:rPr>
              <a:t>This suggests a strong correlation between the customer reviews (in-text property) and ratings (out-of text property) we considered for our analysis.</a:t>
            </a:r>
            <a:endParaRPr lang="en-US" dirty="0">
              <a:solidFill>
                <a:schemeClr val="tx1">
                  <a:lumMod val="95000"/>
                  <a:lumOff val="5000"/>
                </a:schemeClr>
              </a:solidFill>
            </a:endParaRPr>
          </a:p>
          <a:p>
            <a:pPr>
              <a:buClr>
                <a:srgbClr val="FFFFFF"/>
              </a:buClr>
            </a:pPr>
            <a:r>
              <a:rPr lang="en-US" b="1" dirty="0">
                <a:solidFill>
                  <a:schemeClr val="tx1">
                    <a:lumMod val="95000"/>
                    <a:lumOff val="5000"/>
                  </a:schemeClr>
                </a:solidFill>
                <a:latin typeface="Calibri"/>
                <a:cs typeface="Calibri"/>
              </a:rPr>
              <a:t>Hence, it answers the question: Sentiments of the text reviews do affect its corresponding ratings. It has been observed that among the features used for classification, polarity of the review and length of the review are more influential and highly correlated with its rating.</a:t>
            </a:r>
            <a:endParaRPr lang="en-US" dirty="0">
              <a:solidFill>
                <a:schemeClr val="tx1">
                  <a:lumMod val="95000"/>
                  <a:lumOff val="5000"/>
                </a:schemeClr>
              </a:solidFill>
            </a:endParaRPr>
          </a:p>
          <a:p>
            <a:pPr>
              <a:buClr>
                <a:srgbClr val="FFFFFF"/>
              </a:buClr>
            </a:pPr>
            <a:endParaRPr lang="en-US" dirty="0">
              <a:solidFill>
                <a:schemeClr val="tx1">
                  <a:lumMod val="95000"/>
                  <a:lumOff val="5000"/>
                </a:schemeClr>
              </a:solidFill>
            </a:endParaRPr>
          </a:p>
        </p:txBody>
      </p:sp>
    </p:spTree>
    <p:extLst>
      <p:ext uri="{BB962C8B-B14F-4D97-AF65-F5344CB8AC3E}">
        <p14:creationId xmlns:p14="http://schemas.microsoft.com/office/powerpoint/2010/main" val="10314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457200" y="628264"/>
            <a:ext cx="10754527" cy="934793"/>
          </a:xfrm>
        </p:spPr>
        <p:txBody>
          <a:bodyPr anchor="b">
            <a:normAutofit/>
          </a:bodyPr>
          <a:lstStyle/>
          <a:p>
            <a:r>
              <a:rPr lang="en-US" dirty="0">
                <a:solidFill>
                  <a:schemeClr val="tx2"/>
                </a:solidFill>
                <a:ea typeface="+mj-lt"/>
                <a:cs typeface="+mj-lt"/>
              </a:rPr>
              <a:t>Data Analysis</a:t>
            </a:r>
            <a:endParaRPr lang="en-US" dirty="0"/>
          </a:p>
        </p:txBody>
      </p:sp>
      <p:sp>
        <p:nvSpPr>
          <p:cNvPr id="3" name="Content Placeholder 2">
            <a:extLst>
              <a:ext uri="{FF2B5EF4-FFF2-40B4-BE49-F238E27FC236}">
                <a16:creationId xmlns:a16="http://schemas.microsoft.com/office/drawing/2014/main" id="{DFCFBE55-D96F-4F3F-BC5C-CD8208EA5729}"/>
              </a:ext>
            </a:extLst>
          </p:cNvPr>
          <p:cNvSpPr>
            <a:spLocks noGrp="1"/>
          </p:cNvSpPr>
          <p:nvPr>
            <p:ph idx="1"/>
          </p:nvPr>
        </p:nvSpPr>
        <p:spPr>
          <a:xfrm>
            <a:off x="457201" y="2035557"/>
            <a:ext cx="9745506" cy="4450696"/>
          </a:xfrm>
        </p:spPr>
        <p:txBody>
          <a:bodyPr vert="horz" lIns="91440" tIns="45720" rIns="91440" bIns="45720" rtlCol="0" anchor="t">
            <a:noAutofit/>
          </a:bodyPr>
          <a:lstStyle/>
          <a:p>
            <a:pPr>
              <a:lnSpc>
                <a:spcPct val="100000"/>
              </a:lnSpc>
            </a:pPr>
            <a:r>
              <a:rPr lang="en-US" sz="2400" b="1" dirty="0">
                <a:solidFill>
                  <a:schemeClr val="tx1">
                    <a:lumMod val="95000"/>
                    <a:lumOff val="5000"/>
                  </a:schemeClr>
                </a:solidFill>
                <a:latin typeface="Calibri"/>
                <a:cs typeface="Calibri"/>
              </a:rPr>
              <a:t>In the present era, most of the data on the internet is in the form of raw text. These gold mines of data are invaluable since it contains lots of underlying information which can be extracted using natural language processing or text analytics techniques.</a:t>
            </a:r>
          </a:p>
          <a:p>
            <a:pPr>
              <a:lnSpc>
                <a:spcPct val="100000"/>
              </a:lnSpc>
              <a:buClr>
                <a:srgbClr val="FFFFFF"/>
              </a:buClr>
            </a:pPr>
            <a:endParaRPr lang="en-US" sz="2400" b="1" dirty="0">
              <a:solidFill>
                <a:schemeClr val="tx1">
                  <a:lumMod val="95000"/>
                  <a:lumOff val="5000"/>
                </a:schemeClr>
              </a:solidFill>
              <a:latin typeface="Calibri"/>
              <a:cs typeface="Calibri"/>
            </a:endParaRPr>
          </a:p>
          <a:p>
            <a:pPr>
              <a:lnSpc>
                <a:spcPct val="100000"/>
              </a:lnSpc>
              <a:buClr>
                <a:srgbClr val="FFFFFF"/>
              </a:buClr>
            </a:pPr>
            <a:r>
              <a:rPr lang="en-US" sz="2400" b="1" dirty="0">
                <a:solidFill>
                  <a:schemeClr val="tx1">
                    <a:lumMod val="95000"/>
                    <a:lumOff val="5000"/>
                  </a:schemeClr>
                </a:solidFill>
                <a:latin typeface="Calibri"/>
                <a:cs typeface="Calibri"/>
              </a:rPr>
              <a:t>To accomplish it, the prediction problem is transformed into a multi-class classification task to classify reviews to one of the five classes corresponding to its star rating.</a:t>
            </a:r>
          </a:p>
          <a:p>
            <a:pPr>
              <a:lnSpc>
                <a:spcPct val="100000"/>
              </a:lnSpc>
              <a:buClr>
                <a:srgbClr val="FFFFFF"/>
              </a:buClr>
            </a:pPr>
            <a:endParaRPr lang="en-US" sz="2400" b="1" dirty="0">
              <a:solidFill>
                <a:schemeClr val="tx1">
                  <a:lumMod val="95000"/>
                  <a:lumOff val="5000"/>
                </a:schemeClr>
              </a:solidFill>
              <a:latin typeface="Calibri"/>
              <a:cs typeface="Calibri"/>
            </a:endParaRPr>
          </a:p>
          <a:p>
            <a:pPr>
              <a:lnSpc>
                <a:spcPct val="100000"/>
              </a:lnSpc>
              <a:buClr>
                <a:srgbClr val="FFFFFF"/>
              </a:buClr>
            </a:pPr>
            <a:endParaRPr lang="en-US" sz="2400" b="1" dirty="0">
              <a:solidFill>
                <a:schemeClr val="tx1">
                  <a:lumMod val="95000"/>
                  <a:lumOff val="5000"/>
                </a:schemeClr>
              </a:solidFill>
              <a:latin typeface="Calibri"/>
              <a:cs typeface="Calibri"/>
            </a:endParaRPr>
          </a:p>
          <a:p>
            <a:pPr>
              <a:lnSpc>
                <a:spcPct val="100000"/>
              </a:lnSpc>
              <a:buClr>
                <a:srgbClr val="FFFFFF"/>
              </a:buClr>
            </a:pPr>
            <a:endParaRPr lang="en-US" sz="2400" dirty="0">
              <a:solidFill>
                <a:schemeClr val="tx1">
                  <a:lumMod val="95000"/>
                  <a:lumOff val="5000"/>
                </a:schemeClr>
              </a:solidFill>
              <a:latin typeface="Avenir Next LT Pro"/>
              <a:cs typeface="Calibri"/>
            </a:endParaRPr>
          </a:p>
        </p:txBody>
      </p:sp>
    </p:spTree>
    <p:extLst>
      <p:ext uri="{BB962C8B-B14F-4D97-AF65-F5344CB8AC3E}">
        <p14:creationId xmlns:p14="http://schemas.microsoft.com/office/powerpoint/2010/main" val="386653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Data Analysis</a:t>
            </a:r>
            <a:endParaRPr lang="en-US" dirty="0">
              <a:ea typeface="+mj-lt"/>
              <a:cs typeface="+mj-lt"/>
            </a:endParaRPr>
          </a:p>
          <a:p>
            <a:endParaRPr lang="en-US" dirty="0">
              <a:solidFill>
                <a:schemeClr val="tx2"/>
              </a:solidFill>
              <a:ea typeface="+mj-lt"/>
              <a:cs typeface="+mj-lt"/>
            </a:endParaRPr>
          </a:p>
        </p:txBody>
      </p:sp>
      <p:sp>
        <p:nvSpPr>
          <p:cNvPr id="3" name="Content Placeholder 2">
            <a:extLst>
              <a:ext uri="{FF2B5EF4-FFF2-40B4-BE49-F238E27FC236}">
                <a16:creationId xmlns:a16="http://schemas.microsoft.com/office/drawing/2014/main" id="{DFCFBE55-D96F-4F3F-BC5C-CD8208EA5729}"/>
              </a:ext>
            </a:extLst>
          </p:cNvPr>
          <p:cNvSpPr>
            <a:spLocks noGrp="1"/>
          </p:cNvSpPr>
          <p:nvPr>
            <p:ph idx="1"/>
          </p:nvPr>
        </p:nvSpPr>
        <p:spPr>
          <a:xfrm>
            <a:off x="629729" y="1201670"/>
            <a:ext cx="9745506" cy="4982658"/>
          </a:xfrm>
        </p:spPr>
        <p:txBody>
          <a:bodyPr vert="horz" lIns="91440" tIns="45720" rIns="91440" bIns="45720" rtlCol="0" anchor="t">
            <a:noAutofit/>
          </a:bodyPr>
          <a:lstStyle/>
          <a:p>
            <a:r>
              <a:rPr lang="en-US" sz="2400" b="1" dirty="0">
                <a:solidFill>
                  <a:schemeClr val="tx1">
                    <a:lumMod val="95000"/>
                    <a:lumOff val="5000"/>
                  </a:schemeClr>
                </a:solidFill>
                <a:latin typeface="Calibri"/>
                <a:cs typeface="Calibri"/>
              </a:rPr>
              <a:t>We have a client who has a website where people write different reviews for technical products. </a:t>
            </a:r>
          </a:p>
          <a:p>
            <a:pPr>
              <a:buClr>
                <a:srgbClr val="FFFFFF"/>
              </a:buClr>
            </a:pPr>
            <a:r>
              <a:rPr lang="en-US" sz="2400" b="1" dirty="0">
                <a:solidFill>
                  <a:schemeClr val="tx1">
                    <a:lumMod val="95000"/>
                    <a:lumOff val="5000"/>
                  </a:schemeClr>
                </a:solidFill>
                <a:latin typeface="Calibri"/>
                <a:cs typeface="Calibri"/>
              </a:rPr>
              <a:t>Now they are adding a new feature to their website i.e. The reviewer will have to add stars(rating) as well with the review. </a:t>
            </a:r>
            <a:endParaRPr lang="en-US" sz="2400">
              <a:solidFill>
                <a:schemeClr val="tx1">
                  <a:lumMod val="95000"/>
                  <a:lumOff val="5000"/>
                </a:schemeClr>
              </a:solidFill>
            </a:endParaRPr>
          </a:p>
          <a:p>
            <a:pPr>
              <a:buClr>
                <a:srgbClr val="FFFFFF"/>
              </a:buClr>
            </a:pPr>
            <a:r>
              <a:rPr lang="en-US" sz="2400" b="1" dirty="0">
                <a:solidFill>
                  <a:schemeClr val="tx1">
                    <a:lumMod val="95000"/>
                    <a:lumOff val="5000"/>
                  </a:schemeClr>
                </a:solidFill>
                <a:latin typeface="Calibri"/>
                <a:cs typeface="Calibri"/>
              </a:rPr>
              <a:t>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endParaRPr lang="en-US" sz="2400">
              <a:solidFill>
                <a:schemeClr val="tx1">
                  <a:lumMod val="95000"/>
                  <a:lumOff val="5000"/>
                </a:schemeClr>
              </a:solidFill>
            </a:endParaRPr>
          </a:p>
          <a:p>
            <a:pPr>
              <a:buClr>
                <a:srgbClr val="FFFFFF"/>
              </a:buClr>
            </a:pPr>
            <a:r>
              <a:rPr lang="en-US" sz="2400" b="1" dirty="0">
                <a:solidFill>
                  <a:schemeClr val="tx1">
                    <a:lumMod val="95000"/>
                    <a:lumOff val="5000"/>
                  </a:schemeClr>
                </a:solidFill>
                <a:latin typeface="Calibri"/>
                <a:cs typeface="Calibri"/>
              </a:rPr>
              <a:t>As an aspiring Data Scientist my task is to preprocess the text data and use the features derived from textual reviews to predict it’s corresponding star ratings. </a:t>
            </a:r>
            <a:endParaRPr lang="en-US" sz="2400">
              <a:solidFill>
                <a:schemeClr val="tx1">
                  <a:lumMod val="95000"/>
                  <a:lumOff val="5000"/>
                </a:schemeClr>
              </a:solidFill>
            </a:endParaRPr>
          </a:p>
          <a:p>
            <a:pPr>
              <a:lnSpc>
                <a:spcPct val="100000"/>
              </a:lnSpc>
              <a:buClr>
                <a:srgbClr val="FFFFFF"/>
              </a:buClr>
            </a:pPr>
            <a:endParaRPr lang="en-US" sz="2400" b="1"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132804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2"/>
                </a:solidFill>
                <a:ea typeface="+mj-lt"/>
                <a:cs typeface="+mj-lt"/>
              </a:rPr>
              <a:t>Data Analysis</a:t>
            </a:r>
            <a:endParaRPr lang="en-US" dirty="0">
              <a:ea typeface="+mj-lt"/>
              <a:cs typeface="+mj-lt"/>
            </a:endParaRPr>
          </a:p>
          <a:p>
            <a:endParaRPr lang="en-US" dirty="0">
              <a:solidFill>
                <a:schemeClr val="tx2"/>
              </a:solidFill>
              <a:ea typeface="+mj-lt"/>
              <a:cs typeface="+mj-lt"/>
            </a:endParaRPr>
          </a:p>
        </p:txBody>
      </p:sp>
      <p:pic>
        <p:nvPicPr>
          <p:cNvPr id="4" name="Picture 4" descr="A picture containing timeline&#10;&#10;Description automatically generated">
            <a:extLst>
              <a:ext uri="{FF2B5EF4-FFF2-40B4-BE49-F238E27FC236}">
                <a16:creationId xmlns:a16="http://schemas.microsoft.com/office/drawing/2014/main" id="{551EFE3F-9ADB-4F8D-B79F-F94D41D49A3F}"/>
              </a:ext>
            </a:extLst>
          </p:cNvPr>
          <p:cNvPicPr>
            <a:picLocks noGrp="1" noChangeAspect="1"/>
          </p:cNvPicPr>
          <p:nvPr>
            <p:ph idx="1"/>
          </p:nvPr>
        </p:nvPicPr>
        <p:blipFill>
          <a:blip r:embed="rId2"/>
          <a:stretch>
            <a:fillRect/>
          </a:stretch>
        </p:blipFill>
        <p:spPr>
          <a:xfrm>
            <a:off x="1058889" y="1097076"/>
            <a:ext cx="9979863" cy="4760523"/>
          </a:xfrm>
        </p:spPr>
      </p:pic>
      <p:sp>
        <p:nvSpPr>
          <p:cNvPr id="5" name="TextBox 4">
            <a:extLst>
              <a:ext uri="{FF2B5EF4-FFF2-40B4-BE49-F238E27FC236}">
                <a16:creationId xmlns:a16="http://schemas.microsoft.com/office/drawing/2014/main" id="{5D403D21-E9CB-4D39-8826-5E8B043C4FBD}"/>
              </a:ext>
            </a:extLst>
          </p:cNvPr>
          <p:cNvSpPr txBox="1"/>
          <p:nvPr/>
        </p:nvSpPr>
        <p:spPr>
          <a:xfrm>
            <a:off x="5170098" y="621964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1">
                    <a:lumMod val="95000"/>
                    <a:lumOff val="5000"/>
                  </a:schemeClr>
                </a:solidFill>
                <a:latin typeface="Calibri"/>
                <a:cs typeface="Calibri"/>
              </a:rPr>
              <a:t>Data frame Sample</a:t>
            </a:r>
          </a:p>
        </p:txBody>
      </p:sp>
    </p:spTree>
    <p:extLst>
      <p:ext uri="{BB962C8B-B14F-4D97-AF65-F5344CB8AC3E}">
        <p14:creationId xmlns:p14="http://schemas.microsoft.com/office/powerpoint/2010/main" val="17240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pic>
        <p:nvPicPr>
          <p:cNvPr id="50" name="Picture 50" descr="Chart, bar chart&#10;&#10;Description automatically generated">
            <a:extLst>
              <a:ext uri="{FF2B5EF4-FFF2-40B4-BE49-F238E27FC236}">
                <a16:creationId xmlns:a16="http://schemas.microsoft.com/office/drawing/2014/main" id="{2ACF749F-CB43-45FF-8A0D-0349ACFBC0E3}"/>
              </a:ext>
            </a:extLst>
          </p:cNvPr>
          <p:cNvPicPr>
            <a:picLocks noGrp="1" noChangeAspect="1"/>
          </p:cNvPicPr>
          <p:nvPr>
            <p:ph idx="1"/>
          </p:nvPr>
        </p:nvPicPr>
        <p:blipFill>
          <a:blip r:embed="rId2"/>
          <a:stretch>
            <a:fillRect/>
          </a:stretch>
        </p:blipFill>
        <p:spPr>
          <a:xfrm>
            <a:off x="704460" y="1271123"/>
            <a:ext cx="9006336" cy="5417208"/>
          </a:xfrm>
        </p:spPr>
      </p:pic>
      <p:sp>
        <p:nvSpPr>
          <p:cNvPr id="51" name="TextBox 50">
            <a:extLst>
              <a:ext uri="{FF2B5EF4-FFF2-40B4-BE49-F238E27FC236}">
                <a16:creationId xmlns:a16="http://schemas.microsoft.com/office/drawing/2014/main" id="{52AE9020-B91C-4F60-92E5-FAD9828FEBD5}"/>
              </a:ext>
            </a:extLst>
          </p:cNvPr>
          <p:cNvSpPr txBox="1"/>
          <p:nvPr/>
        </p:nvSpPr>
        <p:spPr>
          <a:xfrm>
            <a:off x="9857117" y="3243532"/>
            <a:ext cx="22112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 1 Rating count</a:t>
            </a:r>
          </a:p>
          <a:p>
            <a:endParaRPr lang="en-US" b="1" dirty="0">
              <a:solidFill>
                <a:schemeClr val="tx1">
                  <a:lumMod val="95000"/>
                  <a:lumOff val="5000"/>
                </a:schemeClr>
              </a:solidFill>
            </a:endParaRPr>
          </a:p>
          <a:p>
            <a:r>
              <a:rPr lang="en-US" b="1" dirty="0">
                <a:solidFill>
                  <a:schemeClr val="tx1">
                    <a:lumMod val="95000"/>
                    <a:lumOff val="5000"/>
                  </a:schemeClr>
                </a:solidFill>
              </a:rPr>
              <a:t>From the figure we can conclude that the dependent variable rating is balanced.</a:t>
            </a:r>
          </a:p>
        </p:txBody>
      </p:sp>
    </p:spTree>
    <p:extLst>
      <p:ext uri="{BB962C8B-B14F-4D97-AF65-F5344CB8AC3E}">
        <p14:creationId xmlns:p14="http://schemas.microsoft.com/office/powerpoint/2010/main" val="263699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pic>
        <p:nvPicPr>
          <p:cNvPr id="4" name="Picture 4" descr="A picture containing table&#10;&#10;Description automatically generated">
            <a:extLst>
              <a:ext uri="{FF2B5EF4-FFF2-40B4-BE49-F238E27FC236}">
                <a16:creationId xmlns:a16="http://schemas.microsoft.com/office/drawing/2014/main" id="{1B5C864B-DC5C-431F-A526-BFE7226AF2CC}"/>
              </a:ext>
            </a:extLst>
          </p:cNvPr>
          <p:cNvPicPr>
            <a:picLocks noGrp="1" noChangeAspect="1"/>
          </p:cNvPicPr>
          <p:nvPr>
            <p:ph idx="1"/>
          </p:nvPr>
        </p:nvPicPr>
        <p:blipFill>
          <a:blip r:embed="rId2"/>
          <a:stretch>
            <a:fillRect/>
          </a:stretch>
        </p:blipFill>
        <p:spPr>
          <a:xfrm>
            <a:off x="301832" y="1518333"/>
            <a:ext cx="9739942" cy="4550613"/>
          </a:xfrm>
        </p:spPr>
      </p:pic>
      <p:sp>
        <p:nvSpPr>
          <p:cNvPr id="5" name="TextBox 4">
            <a:extLst>
              <a:ext uri="{FF2B5EF4-FFF2-40B4-BE49-F238E27FC236}">
                <a16:creationId xmlns:a16="http://schemas.microsoft.com/office/drawing/2014/main" id="{C7A7DDEA-1197-4362-BA51-BCB2A732ACA1}"/>
              </a:ext>
            </a:extLst>
          </p:cNvPr>
          <p:cNvSpPr txBox="1"/>
          <p:nvPr/>
        </p:nvSpPr>
        <p:spPr>
          <a:xfrm>
            <a:off x="10173418" y="2136476"/>
            <a:ext cx="188055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Fig.2 Review length</a:t>
            </a:r>
          </a:p>
          <a:p>
            <a:endParaRPr lang="en-US" b="1" dirty="0">
              <a:solidFill>
                <a:schemeClr val="tx1">
                  <a:lumMod val="95000"/>
                  <a:lumOff val="5000"/>
                </a:schemeClr>
              </a:solidFill>
              <a:latin typeface="Avenir Next LT Pro"/>
              <a:cs typeface="Calibri"/>
            </a:endParaRPr>
          </a:p>
          <a:p>
            <a:r>
              <a:rPr lang="en-US" b="1" dirty="0">
                <a:latin typeface="Calibri"/>
                <a:cs typeface="Calibri"/>
              </a:rPr>
              <a:t>Most of the reviews are very short but, there are also some very long reviews with word lengths up to 4000.</a:t>
            </a:r>
            <a:endParaRPr lang="en-US" dirty="0"/>
          </a:p>
          <a:p>
            <a:endParaRPr lang="en-US" b="1" dirty="0">
              <a:solidFill>
                <a:schemeClr val="tx1">
                  <a:lumMod val="95000"/>
                  <a:lumOff val="5000"/>
                </a:schemeClr>
              </a:solidFill>
            </a:endParaRPr>
          </a:p>
        </p:txBody>
      </p:sp>
    </p:spTree>
    <p:extLst>
      <p:ext uri="{BB962C8B-B14F-4D97-AF65-F5344CB8AC3E}">
        <p14:creationId xmlns:p14="http://schemas.microsoft.com/office/powerpoint/2010/main" val="240683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A8560-BFE4-4B69-94FD-32E40671C3B3}"/>
              </a:ext>
            </a:extLst>
          </p:cNvPr>
          <p:cNvSpPr>
            <a:spLocks noGrp="1"/>
          </p:cNvSpPr>
          <p:nvPr>
            <p:ph type="title"/>
          </p:nvPr>
        </p:nvSpPr>
        <p:spPr>
          <a:xfrm>
            <a:off x="514709" y="628264"/>
            <a:ext cx="10754527" cy="934793"/>
          </a:xfrm>
        </p:spPr>
        <p:txBody>
          <a:bodyPr anchor="b">
            <a:normAutofit/>
          </a:bodyPr>
          <a:lstStyle/>
          <a:p>
            <a:r>
              <a:rPr lang="en-US" dirty="0">
                <a:solidFill>
                  <a:schemeClr val="tx1">
                    <a:lumMod val="95000"/>
                    <a:lumOff val="5000"/>
                  </a:schemeClr>
                </a:solidFill>
                <a:latin typeface="Source Sans Pro"/>
                <a:ea typeface="Source Sans Pro"/>
                <a:cs typeface="+mj-lt"/>
              </a:rPr>
              <a:t>EDA (Exploratory Data Analysis)</a:t>
            </a:r>
            <a:endParaRPr lang="en-US" dirty="0">
              <a:solidFill>
                <a:schemeClr val="tx1">
                  <a:lumMod val="95000"/>
                  <a:lumOff val="5000"/>
                </a:schemeClr>
              </a:solidFill>
              <a:cs typeface="Posterama"/>
            </a:endParaRPr>
          </a:p>
          <a:p>
            <a:endParaRPr lang="en-US" dirty="0">
              <a:solidFill>
                <a:schemeClr val="tx1">
                  <a:lumMod val="95000"/>
                  <a:lumOff val="5000"/>
                </a:schemeClr>
              </a:solidFill>
              <a:ea typeface="+mj-lt"/>
              <a:cs typeface="+mj-lt"/>
            </a:endParaRPr>
          </a:p>
        </p:txBody>
      </p:sp>
      <p:pic>
        <p:nvPicPr>
          <p:cNvPr id="4" name="Picture 4" descr="Chart, line chart&#10;&#10;Description automatically generated">
            <a:extLst>
              <a:ext uri="{FF2B5EF4-FFF2-40B4-BE49-F238E27FC236}">
                <a16:creationId xmlns:a16="http://schemas.microsoft.com/office/drawing/2014/main" id="{AF0633A2-4986-4BB4-983B-A354A6A4D446}"/>
              </a:ext>
            </a:extLst>
          </p:cNvPr>
          <p:cNvPicPr>
            <a:picLocks noGrp="1" noChangeAspect="1"/>
          </p:cNvPicPr>
          <p:nvPr>
            <p:ph idx="1"/>
          </p:nvPr>
        </p:nvPicPr>
        <p:blipFill>
          <a:blip r:embed="rId2"/>
          <a:stretch>
            <a:fillRect/>
          </a:stretch>
        </p:blipFill>
        <p:spPr>
          <a:xfrm>
            <a:off x="230125" y="1149734"/>
            <a:ext cx="9250751" cy="5474718"/>
          </a:xfrm>
        </p:spPr>
      </p:pic>
      <p:sp>
        <p:nvSpPr>
          <p:cNvPr id="5" name="TextBox 4">
            <a:extLst>
              <a:ext uri="{FF2B5EF4-FFF2-40B4-BE49-F238E27FC236}">
                <a16:creationId xmlns:a16="http://schemas.microsoft.com/office/drawing/2014/main" id="{21F4F4C8-E6AF-4642-AD31-360588A8567B}"/>
              </a:ext>
            </a:extLst>
          </p:cNvPr>
          <p:cNvSpPr txBox="1"/>
          <p:nvPr/>
        </p:nvSpPr>
        <p:spPr>
          <a:xfrm>
            <a:off x="9468928" y="288409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rPr>
              <a:t>Fig3. Rating vs Length</a:t>
            </a:r>
          </a:p>
          <a:p>
            <a:endParaRPr lang="en-US" b="1" dirty="0">
              <a:solidFill>
                <a:schemeClr val="tx1">
                  <a:lumMod val="95000"/>
                  <a:lumOff val="5000"/>
                </a:schemeClr>
              </a:solidFill>
            </a:endParaRPr>
          </a:p>
          <a:p>
            <a:r>
              <a:rPr lang="en-US" b="1" dirty="0">
                <a:latin typeface="Calibri"/>
                <a:cs typeface="Calibri"/>
              </a:rPr>
              <a:t>we can clearly observe that, High reviews are having longer message length.</a:t>
            </a:r>
            <a:endParaRPr lang="en-US" dirty="0"/>
          </a:p>
          <a:p>
            <a:endParaRPr lang="en-US" b="1" dirty="0">
              <a:solidFill>
                <a:schemeClr val="tx1">
                  <a:lumMod val="95000"/>
                  <a:lumOff val="5000"/>
                </a:schemeClr>
              </a:solidFill>
            </a:endParaRPr>
          </a:p>
        </p:txBody>
      </p:sp>
    </p:spTree>
    <p:extLst>
      <p:ext uri="{BB962C8B-B14F-4D97-AF65-F5344CB8AC3E}">
        <p14:creationId xmlns:p14="http://schemas.microsoft.com/office/powerpoint/2010/main" val="1153084090"/>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SineVTI</vt:lpstr>
      <vt:lpstr>Customer Rating prediction</vt:lpstr>
      <vt:lpstr> Agenda / Topics    Problem Definition Data Analysis EDA (Exploratory Data Analysis) Pre-processing Pipeline Building Machine Learning Models Concluding Remarks  </vt:lpstr>
      <vt:lpstr>Problem Definition</vt:lpstr>
      <vt:lpstr>Data Analysis</vt:lpstr>
      <vt:lpstr>Data Analysis </vt:lpstr>
      <vt:lpstr>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Pre-processing Pipeline </vt:lpstr>
      <vt:lpstr>Pre-processing Pipeline </vt:lpstr>
      <vt:lpstr>Pre-processing Pipeline </vt:lpstr>
      <vt:lpstr>Pre-processing Pipeline </vt:lpstr>
      <vt:lpstr>Pre-processing Pipeline </vt:lpstr>
      <vt:lpstr>Pre-processing Pipeline </vt:lpstr>
      <vt:lpstr>Pre-processing Pipeline </vt:lpstr>
      <vt:lpstr>Building Machine Learning Models</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Building Machine Learning Models </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330</cp:revision>
  <dcterms:created xsi:type="dcterms:W3CDTF">2021-08-05T10:51:04Z</dcterms:created>
  <dcterms:modified xsi:type="dcterms:W3CDTF">2021-08-05T12:34:02Z</dcterms:modified>
</cp:coreProperties>
</file>