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sldIdLst>
    <p:sldId id="256" r:id="rId2"/>
    <p:sldId id="258" r:id="rId3"/>
    <p:sldId id="257" r:id="rId4"/>
    <p:sldId id="259" r:id="rId5"/>
    <p:sldId id="260" r:id="rId6"/>
    <p:sldId id="261" r:id="rId7"/>
    <p:sldId id="262" r:id="rId8"/>
    <p:sldId id="267" r:id="rId9"/>
    <p:sldId id="263"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75" r:id="rId24"/>
    <p:sldId id="289" r:id="rId25"/>
    <p:sldId id="290" r:id="rId26"/>
    <p:sldId id="273"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272" r:id="rId48"/>
    <p:sldId id="311" r:id="rId49"/>
    <p:sldId id="312" r:id="rId50"/>
    <p:sldId id="313" r:id="rId51"/>
    <p:sldId id="31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758C3-FC84-4568-B231-69DB1E79FB54}" v="1529" dt="2021-07-02T13:01:07.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B59F12-0B00-471F-8D86-FA1792FC9FB1}" type="doc">
      <dgm:prSet loTypeId="urn:microsoft.com/office/officeart/2005/8/layout/cycle8" loCatId="cycle" qsTypeId="urn:microsoft.com/office/officeart/2005/8/quickstyle/simple1" qsCatId="simple" csTypeId="urn:microsoft.com/office/officeart/2005/8/colors/colorful1" csCatId="colorful"/>
      <dgm:spPr/>
      <dgm:t>
        <a:bodyPr/>
        <a:lstStyle/>
        <a:p>
          <a:endParaRPr lang="en-US"/>
        </a:p>
      </dgm:t>
    </dgm:pt>
    <dgm:pt modelId="{0F640FE2-7DC4-4375-B219-81B4C8013BE5}">
      <dgm:prSet/>
      <dgm:spPr/>
      <dgm:t>
        <a:bodyPr/>
        <a:lstStyle/>
        <a:p>
          <a:r>
            <a:rPr lang="en-US"/>
            <a:t>Problem Definition</a:t>
          </a:r>
        </a:p>
      </dgm:t>
    </dgm:pt>
    <dgm:pt modelId="{6E7517FC-88CB-44D8-8295-AFD50205B520}" type="parTrans" cxnId="{B31259BF-3E9E-43DE-960D-1216C2FD5A89}">
      <dgm:prSet/>
      <dgm:spPr/>
      <dgm:t>
        <a:bodyPr/>
        <a:lstStyle/>
        <a:p>
          <a:endParaRPr lang="en-US"/>
        </a:p>
      </dgm:t>
    </dgm:pt>
    <dgm:pt modelId="{D3E01BA9-BAE7-4CE4-B056-ACA19B421CF0}" type="sibTrans" cxnId="{B31259BF-3E9E-43DE-960D-1216C2FD5A89}">
      <dgm:prSet/>
      <dgm:spPr/>
      <dgm:t>
        <a:bodyPr/>
        <a:lstStyle/>
        <a:p>
          <a:endParaRPr lang="en-US"/>
        </a:p>
      </dgm:t>
    </dgm:pt>
    <dgm:pt modelId="{2A01B4BB-068F-41FA-87C2-FB6157CF4FB3}">
      <dgm:prSet/>
      <dgm:spPr/>
      <dgm:t>
        <a:bodyPr/>
        <a:lstStyle/>
        <a:p>
          <a:r>
            <a:rPr lang="en-US"/>
            <a:t>Data Analysis</a:t>
          </a:r>
        </a:p>
      </dgm:t>
    </dgm:pt>
    <dgm:pt modelId="{681A0077-361A-4A7A-965E-69A1697A6757}" type="parTrans" cxnId="{3B1DA9AA-F9E6-4247-B479-D944ED24E8EC}">
      <dgm:prSet/>
      <dgm:spPr/>
      <dgm:t>
        <a:bodyPr/>
        <a:lstStyle/>
        <a:p>
          <a:endParaRPr lang="en-US"/>
        </a:p>
      </dgm:t>
    </dgm:pt>
    <dgm:pt modelId="{48DDF039-4A35-4B84-84EC-A43CD3AC38A9}" type="sibTrans" cxnId="{3B1DA9AA-F9E6-4247-B479-D944ED24E8EC}">
      <dgm:prSet/>
      <dgm:spPr/>
      <dgm:t>
        <a:bodyPr/>
        <a:lstStyle/>
        <a:p>
          <a:endParaRPr lang="en-US"/>
        </a:p>
      </dgm:t>
    </dgm:pt>
    <dgm:pt modelId="{3CC4F073-75B1-4F80-AD41-DE84FEA54532}">
      <dgm:prSet/>
      <dgm:spPr/>
      <dgm:t>
        <a:bodyPr/>
        <a:lstStyle/>
        <a:p>
          <a:r>
            <a:rPr lang="en-US"/>
            <a:t>EDA (Exploratory Data Analysis)</a:t>
          </a:r>
        </a:p>
      </dgm:t>
    </dgm:pt>
    <dgm:pt modelId="{C22AC257-5775-4FCC-A47B-E54CFEC7F836}" type="parTrans" cxnId="{1308EB6B-B44E-4F26-85A4-2AB4575074EF}">
      <dgm:prSet/>
      <dgm:spPr/>
      <dgm:t>
        <a:bodyPr/>
        <a:lstStyle/>
        <a:p>
          <a:endParaRPr lang="en-US"/>
        </a:p>
      </dgm:t>
    </dgm:pt>
    <dgm:pt modelId="{774CCD43-4024-4A57-81EA-0967590644CE}" type="sibTrans" cxnId="{1308EB6B-B44E-4F26-85A4-2AB4575074EF}">
      <dgm:prSet/>
      <dgm:spPr/>
      <dgm:t>
        <a:bodyPr/>
        <a:lstStyle/>
        <a:p>
          <a:endParaRPr lang="en-US"/>
        </a:p>
      </dgm:t>
    </dgm:pt>
    <dgm:pt modelId="{630718D1-A723-483D-95A6-2CFFCC25226F}">
      <dgm:prSet/>
      <dgm:spPr/>
      <dgm:t>
        <a:bodyPr/>
        <a:lstStyle/>
        <a:p>
          <a:r>
            <a:rPr lang="en-US"/>
            <a:t>Pre-processing Pipeline</a:t>
          </a:r>
        </a:p>
      </dgm:t>
    </dgm:pt>
    <dgm:pt modelId="{B0D50249-E1D7-4488-BBAE-AC9F46FFEC8F}" type="parTrans" cxnId="{13FDBE6B-A0FB-4DCC-94F4-6F6D1FE4A2F7}">
      <dgm:prSet/>
      <dgm:spPr/>
      <dgm:t>
        <a:bodyPr/>
        <a:lstStyle/>
        <a:p>
          <a:endParaRPr lang="en-US"/>
        </a:p>
      </dgm:t>
    </dgm:pt>
    <dgm:pt modelId="{2947486E-DD47-4BB3-9B8D-B724F5905CBB}" type="sibTrans" cxnId="{13FDBE6B-A0FB-4DCC-94F4-6F6D1FE4A2F7}">
      <dgm:prSet/>
      <dgm:spPr/>
      <dgm:t>
        <a:bodyPr/>
        <a:lstStyle/>
        <a:p>
          <a:endParaRPr lang="en-US"/>
        </a:p>
      </dgm:t>
    </dgm:pt>
    <dgm:pt modelId="{EE0A27BA-915B-4B4C-B148-310FCD56FF84}">
      <dgm:prSet/>
      <dgm:spPr/>
      <dgm:t>
        <a:bodyPr/>
        <a:lstStyle/>
        <a:p>
          <a:r>
            <a:rPr lang="en-US"/>
            <a:t>Building Machine Learning Models</a:t>
          </a:r>
        </a:p>
      </dgm:t>
    </dgm:pt>
    <dgm:pt modelId="{1EC2C7CE-724A-4247-976A-C603524D5B1E}" type="parTrans" cxnId="{B4EBDAC6-89D1-440C-977A-7BFDCD7B09F0}">
      <dgm:prSet/>
      <dgm:spPr/>
      <dgm:t>
        <a:bodyPr/>
        <a:lstStyle/>
        <a:p>
          <a:endParaRPr lang="en-US"/>
        </a:p>
      </dgm:t>
    </dgm:pt>
    <dgm:pt modelId="{7045C6A4-025E-4B61-B073-7160D987D379}" type="sibTrans" cxnId="{B4EBDAC6-89D1-440C-977A-7BFDCD7B09F0}">
      <dgm:prSet/>
      <dgm:spPr/>
      <dgm:t>
        <a:bodyPr/>
        <a:lstStyle/>
        <a:p>
          <a:endParaRPr lang="en-US"/>
        </a:p>
      </dgm:t>
    </dgm:pt>
    <dgm:pt modelId="{FB21145A-5365-4E1D-BA71-878B9279956E}">
      <dgm:prSet/>
      <dgm:spPr/>
      <dgm:t>
        <a:bodyPr/>
        <a:lstStyle/>
        <a:p>
          <a:r>
            <a:rPr lang="en-US"/>
            <a:t>Concluding Remarks</a:t>
          </a:r>
        </a:p>
      </dgm:t>
    </dgm:pt>
    <dgm:pt modelId="{55A68BCA-603A-4DBA-95F4-5DE56B86A228}" type="parTrans" cxnId="{F1BF2C5E-906A-4656-9DEC-E76CC90B01E8}">
      <dgm:prSet/>
      <dgm:spPr/>
      <dgm:t>
        <a:bodyPr/>
        <a:lstStyle/>
        <a:p>
          <a:endParaRPr lang="en-US"/>
        </a:p>
      </dgm:t>
    </dgm:pt>
    <dgm:pt modelId="{5BCB052C-BD49-459D-9F9E-BF8FA3193331}" type="sibTrans" cxnId="{F1BF2C5E-906A-4656-9DEC-E76CC90B01E8}">
      <dgm:prSet/>
      <dgm:spPr/>
      <dgm:t>
        <a:bodyPr/>
        <a:lstStyle/>
        <a:p>
          <a:endParaRPr lang="en-US"/>
        </a:p>
      </dgm:t>
    </dgm:pt>
    <dgm:pt modelId="{6B5BB009-DE7C-4EA8-9B33-C49258C2F8DE}" type="pres">
      <dgm:prSet presAssocID="{43B59F12-0B00-471F-8D86-FA1792FC9FB1}" presName="compositeShape" presStyleCnt="0">
        <dgm:presLayoutVars>
          <dgm:chMax val="7"/>
          <dgm:dir/>
          <dgm:resizeHandles val="exact"/>
        </dgm:presLayoutVars>
      </dgm:prSet>
      <dgm:spPr/>
    </dgm:pt>
    <dgm:pt modelId="{E751D193-E770-4954-BDD7-DE4CD93B5721}" type="pres">
      <dgm:prSet presAssocID="{43B59F12-0B00-471F-8D86-FA1792FC9FB1}" presName="wedge1" presStyleLbl="node1" presStyleIdx="0" presStyleCnt="6"/>
      <dgm:spPr/>
    </dgm:pt>
    <dgm:pt modelId="{61D3AF9A-06ED-4001-8581-3123481A9E7E}" type="pres">
      <dgm:prSet presAssocID="{43B59F12-0B00-471F-8D86-FA1792FC9FB1}" presName="dummy1a" presStyleCnt="0"/>
      <dgm:spPr/>
    </dgm:pt>
    <dgm:pt modelId="{69518E8B-E7F2-45BA-8E76-0326AA836DF0}" type="pres">
      <dgm:prSet presAssocID="{43B59F12-0B00-471F-8D86-FA1792FC9FB1}" presName="dummy1b" presStyleCnt="0"/>
      <dgm:spPr/>
    </dgm:pt>
    <dgm:pt modelId="{B165915C-D6C5-4F1F-98A6-4D18D582F807}" type="pres">
      <dgm:prSet presAssocID="{43B59F12-0B00-471F-8D86-FA1792FC9FB1}" presName="wedge1Tx" presStyleLbl="node1" presStyleIdx="0" presStyleCnt="6">
        <dgm:presLayoutVars>
          <dgm:chMax val="0"/>
          <dgm:chPref val="0"/>
          <dgm:bulletEnabled val="1"/>
        </dgm:presLayoutVars>
      </dgm:prSet>
      <dgm:spPr/>
    </dgm:pt>
    <dgm:pt modelId="{6F6538F1-7353-4EFD-9DA2-484921C68155}" type="pres">
      <dgm:prSet presAssocID="{43B59F12-0B00-471F-8D86-FA1792FC9FB1}" presName="wedge2" presStyleLbl="node1" presStyleIdx="1" presStyleCnt="6"/>
      <dgm:spPr/>
    </dgm:pt>
    <dgm:pt modelId="{FC6313BF-1F75-4CA4-8AF9-09C06C9C1CD9}" type="pres">
      <dgm:prSet presAssocID="{43B59F12-0B00-471F-8D86-FA1792FC9FB1}" presName="dummy2a" presStyleCnt="0"/>
      <dgm:spPr/>
    </dgm:pt>
    <dgm:pt modelId="{85D322D1-C80A-4328-B712-BD8A768333CD}" type="pres">
      <dgm:prSet presAssocID="{43B59F12-0B00-471F-8D86-FA1792FC9FB1}" presName="dummy2b" presStyleCnt="0"/>
      <dgm:spPr/>
    </dgm:pt>
    <dgm:pt modelId="{EF17BEFB-0C3E-4E18-A26B-89ECA4852ABA}" type="pres">
      <dgm:prSet presAssocID="{43B59F12-0B00-471F-8D86-FA1792FC9FB1}" presName="wedge2Tx" presStyleLbl="node1" presStyleIdx="1" presStyleCnt="6">
        <dgm:presLayoutVars>
          <dgm:chMax val="0"/>
          <dgm:chPref val="0"/>
          <dgm:bulletEnabled val="1"/>
        </dgm:presLayoutVars>
      </dgm:prSet>
      <dgm:spPr/>
    </dgm:pt>
    <dgm:pt modelId="{FDCC7B73-C8A8-4BE5-A2DA-74B4B58DD18D}" type="pres">
      <dgm:prSet presAssocID="{43B59F12-0B00-471F-8D86-FA1792FC9FB1}" presName="wedge3" presStyleLbl="node1" presStyleIdx="2" presStyleCnt="6"/>
      <dgm:spPr/>
    </dgm:pt>
    <dgm:pt modelId="{054439CC-C7B1-4791-AB02-1632BEAA2D27}" type="pres">
      <dgm:prSet presAssocID="{43B59F12-0B00-471F-8D86-FA1792FC9FB1}" presName="dummy3a" presStyleCnt="0"/>
      <dgm:spPr/>
    </dgm:pt>
    <dgm:pt modelId="{30AF2442-D246-40A4-9326-1A2071603D19}" type="pres">
      <dgm:prSet presAssocID="{43B59F12-0B00-471F-8D86-FA1792FC9FB1}" presName="dummy3b" presStyleCnt="0"/>
      <dgm:spPr/>
    </dgm:pt>
    <dgm:pt modelId="{36AF4B9A-63A6-490B-8F41-63F1A3EF910F}" type="pres">
      <dgm:prSet presAssocID="{43B59F12-0B00-471F-8D86-FA1792FC9FB1}" presName="wedge3Tx" presStyleLbl="node1" presStyleIdx="2" presStyleCnt="6">
        <dgm:presLayoutVars>
          <dgm:chMax val="0"/>
          <dgm:chPref val="0"/>
          <dgm:bulletEnabled val="1"/>
        </dgm:presLayoutVars>
      </dgm:prSet>
      <dgm:spPr/>
    </dgm:pt>
    <dgm:pt modelId="{D347F4DD-E178-4B63-9BC8-2E6E45B2C27E}" type="pres">
      <dgm:prSet presAssocID="{43B59F12-0B00-471F-8D86-FA1792FC9FB1}" presName="wedge4" presStyleLbl="node1" presStyleIdx="3" presStyleCnt="6"/>
      <dgm:spPr/>
    </dgm:pt>
    <dgm:pt modelId="{A87BF09C-DA0F-4D31-ADD5-886DA32086E0}" type="pres">
      <dgm:prSet presAssocID="{43B59F12-0B00-471F-8D86-FA1792FC9FB1}" presName="dummy4a" presStyleCnt="0"/>
      <dgm:spPr/>
    </dgm:pt>
    <dgm:pt modelId="{ABEA3772-C1FE-424E-B600-A6C00AADE57F}" type="pres">
      <dgm:prSet presAssocID="{43B59F12-0B00-471F-8D86-FA1792FC9FB1}" presName="dummy4b" presStyleCnt="0"/>
      <dgm:spPr/>
    </dgm:pt>
    <dgm:pt modelId="{A7327514-1DDA-4698-A0A2-26854D9E32F6}" type="pres">
      <dgm:prSet presAssocID="{43B59F12-0B00-471F-8D86-FA1792FC9FB1}" presName="wedge4Tx" presStyleLbl="node1" presStyleIdx="3" presStyleCnt="6">
        <dgm:presLayoutVars>
          <dgm:chMax val="0"/>
          <dgm:chPref val="0"/>
          <dgm:bulletEnabled val="1"/>
        </dgm:presLayoutVars>
      </dgm:prSet>
      <dgm:spPr/>
    </dgm:pt>
    <dgm:pt modelId="{2D6076DF-10B9-4BA2-91BF-8EB523A7688A}" type="pres">
      <dgm:prSet presAssocID="{43B59F12-0B00-471F-8D86-FA1792FC9FB1}" presName="wedge5" presStyleLbl="node1" presStyleIdx="4" presStyleCnt="6"/>
      <dgm:spPr/>
    </dgm:pt>
    <dgm:pt modelId="{41653E7B-3F69-4168-9F32-3FA150DF0FA3}" type="pres">
      <dgm:prSet presAssocID="{43B59F12-0B00-471F-8D86-FA1792FC9FB1}" presName="dummy5a" presStyleCnt="0"/>
      <dgm:spPr/>
    </dgm:pt>
    <dgm:pt modelId="{48E9F5D4-DFDB-4336-85A5-2FE110CFD18C}" type="pres">
      <dgm:prSet presAssocID="{43B59F12-0B00-471F-8D86-FA1792FC9FB1}" presName="dummy5b" presStyleCnt="0"/>
      <dgm:spPr/>
    </dgm:pt>
    <dgm:pt modelId="{DA90E5CA-2402-4D5F-BB96-4A38527AE8F0}" type="pres">
      <dgm:prSet presAssocID="{43B59F12-0B00-471F-8D86-FA1792FC9FB1}" presName="wedge5Tx" presStyleLbl="node1" presStyleIdx="4" presStyleCnt="6">
        <dgm:presLayoutVars>
          <dgm:chMax val="0"/>
          <dgm:chPref val="0"/>
          <dgm:bulletEnabled val="1"/>
        </dgm:presLayoutVars>
      </dgm:prSet>
      <dgm:spPr/>
    </dgm:pt>
    <dgm:pt modelId="{894047C9-9D58-431F-9834-302026D5B829}" type="pres">
      <dgm:prSet presAssocID="{43B59F12-0B00-471F-8D86-FA1792FC9FB1}" presName="wedge6" presStyleLbl="node1" presStyleIdx="5" presStyleCnt="6"/>
      <dgm:spPr/>
    </dgm:pt>
    <dgm:pt modelId="{06C882FC-3D22-4A74-B66E-1C9AABEE7B9A}" type="pres">
      <dgm:prSet presAssocID="{43B59F12-0B00-471F-8D86-FA1792FC9FB1}" presName="dummy6a" presStyleCnt="0"/>
      <dgm:spPr/>
    </dgm:pt>
    <dgm:pt modelId="{BF0A306B-EABA-4F24-ADD5-C098B26EA48B}" type="pres">
      <dgm:prSet presAssocID="{43B59F12-0B00-471F-8D86-FA1792FC9FB1}" presName="dummy6b" presStyleCnt="0"/>
      <dgm:spPr/>
    </dgm:pt>
    <dgm:pt modelId="{2CD31FBF-FF83-4648-86F2-01425BFCF98D}" type="pres">
      <dgm:prSet presAssocID="{43B59F12-0B00-471F-8D86-FA1792FC9FB1}" presName="wedge6Tx" presStyleLbl="node1" presStyleIdx="5" presStyleCnt="6">
        <dgm:presLayoutVars>
          <dgm:chMax val="0"/>
          <dgm:chPref val="0"/>
          <dgm:bulletEnabled val="1"/>
        </dgm:presLayoutVars>
      </dgm:prSet>
      <dgm:spPr/>
    </dgm:pt>
    <dgm:pt modelId="{7BF972AC-C0E7-44EB-AA8F-E011FAAC2B1E}" type="pres">
      <dgm:prSet presAssocID="{D3E01BA9-BAE7-4CE4-B056-ACA19B421CF0}" presName="arrowWedge1" presStyleLbl="fgSibTrans2D1" presStyleIdx="0" presStyleCnt="6"/>
      <dgm:spPr/>
    </dgm:pt>
    <dgm:pt modelId="{23B4C174-758F-4D06-A574-C315A05B9188}" type="pres">
      <dgm:prSet presAssocID="{48DDF039-4A35-4B84-84EC-A43CD3AC38A9}" presName="arrowWedge2" presStyleLbl="fgSibTrans2D1" presStyleIdx="1" presStyleCnt="6"/>
      <dgm:spPr/>
    </dgm:pt>
    <dgm:pt modelId="{034B6D99-DED7-4F64-8E30-E8F3158F22A9}" type="pres">
      <dgm:prSet presAssocID="{774CCD43-4024-4A57-81EA-0967590644CE}" presName="arrowWedge3" presStyleLbl="fgSibTrans2D1" presStyleIdx="2" presStyleCnt="6"/>
      <dgm:spPr/>
    </dgm:pt>
    <dgm:pt modelId="{2A906A6A-03EE-492A-8523-3D3E1B3518DB}" type="pres">
      <dgm:prSet presAssocID="{2947486E-DD47-4BB3-9B8D-B724F5905CBB}" presName="arrowWedge4" presStyleLbl="fgSibTrans2D1" presStyleIdx="3" presStyleCnt="6"/>
      <dgm:spPr/>
    </dgm:pt>
    <dgm:pt modelId="{E4B4B8F8-781C-4D55-B18E-555187086264}" type="pres">
      <dgm:prSet presAssocID="{7045C6A4-025E-4B61-B073-7160D987D379}" presName="arrowWedge5" presStyleLbl="fgSibTrans2D1" presStyleIdx="4" presStyleCnt="6"/>
      <dgm:spPr/>
    </dgm:pt>
    <dgm:pt modelId="{D2728F9B-21B3-4B0C-820B-5F6B871C9FDD}" type="pres">
      <dgm:prSet presAssocID="{5BCB052C-BD49-459D-9F9E-BF8FA3193331}" presName="arrowWedge6" presStyleLbl="fgSibTrans2D1" presStyleIdx="5" presStyleCnt="6"/>
      <dgm:spPr/>
    </dgm:pt>
  </dgm:ptLst>
  <dgm:cxnLst>
    <dgm:cxn modelId="{43DF4402-13DE-47A7-BCD5-95B7AE6A3403}" type="presOf" srcId="{FB21145A-5365-4E1D-BA71-878B9279956E}" destId="{2CD31FBF-FF83-4648-86F2-01425BFCF98D}" srcOrd="1" destOrd="0" presId="urn:microsoft.com/office/officeart/2005/8/layout/cycle8"/>
    <dgm:cxn modelId="{75AEEE0D-5556-4E29-9617-F5049F40D98B}" type="presOf" srcId="{EE0A27BA-915B-4B4C-B148-310FCD56FF84}" destId="{2D6076DF-10B9-4BA2-91BF-8EB523A7688A}" srcOrd="0" destOrd="0" presId="urn:microsoft.com/office/officeart/2005/8/layout/cycle8"/>
    <dgm:cxn modelId="{27C5F41C-BCF8-4988-8263-BD5E473CAAFD}" type="presOf" srcId="{3CC4F073-75B1-4F80-AD41-DE84FEA54532}" destId="{36AF4B9A-63A6-490B-8F41-63F1A3EF910F}" srcOrd="1" destOrd="0" presId="urn:microsoft.com/office/officeart/2005/8/layout/cycle8"/>
    <dgm:cxn modelId="{23D6973A-DEDA-478A-B6CF-32F2AD57EAB5}" type="presOf" srcId="{2A01B4BB-068F-41FA-87C2-FB6157CF4FB3}" destId="{6F6538F1-7353-4EFD-9DA2-484921C68155}" srcOrd="0" destOrd="0" presId="urn:microsoft.com/office/officeart/2005/8/layout/cycle8"/>
    <dgm:cxn modelId="{EF41405D-7BF6-4DA6-88BF-749CDAFF1B40}" type="presOf" srcId="{0F640FE2-7DC4-4375-B219-81B4C8013BE5}" destId="{B165915C-D6C5-4F1F-98A6-4D18D582F807}" srcOrd="1" destOrd="0" presId="urn:microsoft.com/office/officeart/2005/8/layout/cycle8"/>
    <dgm:cxn modelId="{F1BF2C5E-906A-4656-9DEC-E76CC90B01E8}" srcId="{43B59F12-0B00-471F-8D86-FA1792FC9FB1}" destId="{FB21145A-5365-4E1D-BA71-878B9279956E}" srcOrd="5" destOrd="0" parTransId="{55A68BCA-603A-4DBA-95F4-5DE56B86A228}" sibTransId="{5BCB052C-BD49-459D-9F9E-BF8FA3193331}"/>
    <dgm:cxn modelId="{13FDBE6B-A0FB-4DCC-94F4-6F6D1FE4A2F7}" srcId="{43B59F12-0B00-471F-8D86-FA1792FC9FB1}" destId="{630718D1-A723-483D-95A6-2CFFCC25226F}" srcOrd="3" destOrd="0" parTransId="{B0D50249-E1D7-4488-BBAE-AC9F46FFEC8F}" sibTransId="{2947486E-DD47-4BB3-9B8D-B724F5905CBB}"/>
    <dgm:cxn modelId="{1308EB6B-B44E-4F26-85A4-2AB4575074EF}" srcId="{43B59F12-0B00-471F-8D86-FA1792FC9FB1}" destId="{3CC4F073-75B1-4F80-AD41-DE84FEA54532}" srcOrd="2" destOrd="0" parTransId="{C22AC257-5775-4FCC-A47B-E54CFEC7F836}" sibTransId="{774CCD43-4024-4A57-81EA-0967590644CE}"/>
    <dgm:cxn modelId="{31E34D58-F7EE-49F4-8244-10EC6595BA09}" type="presOf" srcId="{2A01B4BB-068F-41FA-87C2-FB6157CF4FB3}" destId="{EF17BEFB-0C3E-4E18-A26B-89ECA4852ABA}" srcOrd="1" destOrd="0" presId="urn:microsoft.com/office/officeart/2005/8/layout/cycle8"/>
    <dgm:cxn modelId="{B6373680-CD28-416F-A8EC-9552DC3815B0}" type="presOf" srcId="{630718D1-A723-483D-95A6-2CFFCC25226F}" destId="{A7327514-1DDA-4698-A0A2-26854D9E32F6}" srcOrd="1" destOrd="0" presId="urn:microsoft.com/office/officeart/2005/8/layout/cycle8"/>
    <dgm:cxn modelId="{CD77FE84-52DC-4B5B-A310-904AF9850B5B}" type="presOf" srcId="{0F640FE2-7DC4-4375-B219-81B4C8013BE5}" destId="{E751D193-E770-4954-BDD7-DE4CD93B5721}" srcOrd="0" destOrd="0" presId="urn:microsoft.com/office/officeart/2005/8/layout/cycle8"/>
    <dgm:cxn modelId="{4413D48D-46BC-46FD-A319-2F1C455B417A}" type="presOf" srcId="{3CC4F073-75B1-4F80-AD41-DE84FEA54532}" destId="{FDCC7B73-C8A8-4BE5-A2DA-74B4B58DD18D}" srcOrd="0" destOrd="0" presId="urn:microsoft.com/office/officeart/2005/8/layout/cycle8"/>
    <dgm:cxn modelId="{756C7493-BA71-41B2-943E-E9A1C3EDABE2}" type="presOf" srcId="{FB21145A-5365-4E1D-BA71-878B9279956E}" destId="{894047C9-9D58-431F-9834-302026D5B829}" srcOrd="0" destOrd="0" presId="urn:microsoft.com/office/officeart/2005/8/layout/cycle8"/>
    <dgm:cxn modelId="{3B1DA9AA-F9E6-4247-B479-D944ED24E8EC}" srcId="{43B59F12-0B00-471F-8D86-FA1792FC9FB1}" destId="{2A01B4BB-068F-41FA-87C2-FB6157CF4FB3}" srcOrd="1" destOrd="0" parTransId="{681A0077-361A-4A7A-965E-69A1697A6757}" sibTransId="{48DDF039-4A35-4B84-84EC-A43CD3AC38A9}"/>
    <dgm:cxn modelId="{AE0144B8-B975-4E64-BD02-953C7A984B28}" type="presOf" srcId="{EE0A27BA-915B-4B4C-B148-310FCD56FF84}" destId="{DA90E5CA-2402-4D5F-BB96-4A38527AE8F0}" srcOrd="1" destOrd="0" presId="urn:microsoft.com/office/officeart/2005/8/layout/cycle8"/>
    <dgm:cxn modelId="{B31259BF-3E9E-43DE-960D-1216C2FD5A89}" srcId="{43B59F12-0B00-471F-8D86-FA1792FC9FB1}" destId="{0F640FE2-7DC4-4375-B219-81B4C8013BE5}" srcOrd="0" destOrd="0" parTransId="{6E7517FC-88CB-44D8-8295-AFD50205B520}" sibTransId="{D3E01BA9-BAE7-4CE4-B056-ACA19B421CF0}"/>
    <dgm:cxn modelId="{B4EBDAC6-89D1-440C-977A-7BFDCD7B09F0}" srcId="{43B59F12-0B00-471F-8D86-FA1792FC9FB1}" destId="{EE0A27BA-915B-4B4C-B148-310FCD56FF84}" srcOrd="4" destOrd="0" parTransId="{1EC2C7CE-724A-4247-976A-C603524D5B1E}" sibTransId="{7045C6A4-025E-4B61-B073-7160D987D379}"/>
    <dgm:cxn modelId="{AB5F64D7-1726-49DF-8693-31949B34F311}" type="presOf" srcId="{43B59F12-0B00-471F-8D86-FA1792FC9FB1}" destId="{6B5BB009-DE7C-4EA8-9B33-C49258C2F8DE}" srcOrd="0" destOrd="0" presId="urn:microsoft.com/office/officeart/2005/8/layout/cycle8"/>
    <dgm:cxn modelId="{FB9AC2E2-148B-44E0-9324-06AF739A8532}" type="presOf" srcId="{630718D1-A723-483D-95A6-2CFFCC25226F}" destId="{D347F4DD-E178-4B63-9BC8-2E6E45B2C27E}" srcOrd="0" destOrd="0" presId="urn:microsoft.com/office/officeart/2005/8/layout/cycle8"/>
    <dgm:cxn modelId="{F5493A2F-45A8-4B22-ABDC-86BC3144DC3C}" type="presParOf" srcId="{6B5BB009-DE7C-4EA8-9B33-C49258C2F8DE}" destId="{E751D193-E770-4954-BDD7-DE4CD93B5721}" srcOrd="0" destOrd="0" presId="urn:microsoft.com/office/officeart/2005/8/layout/cycle8"/>
    <dgm:cxn modelId="{42EA5033-635A-42F7-A983-FA837E554CC4}" type="presParOf" srcId="{6B5BB009-DE7C-4EA8-9B33-C49258C2F8DE}" destId="{61D3AF9A-06ED-4001-8581-3123481A9E7E}" srcOrd="1" destOrd="0" presId="urn:microsoft.com/office/officeart/2005/8/layout/cycle8"/>
    <dgm:cxn modelId="{29684C9E-3467-4CAA-B515-B4361FF3CDA4}" type="presParOf" srcId="{6B5BB009-DE7C-4EA8-9B33-C49258C2F8DE}" destId="{69518E8B-E7F2-45BA-8E76-0326AA836DF0}" srcOrd="2" destOrd="0" presId="urn:microsoft.com/office/officeart/2005/8/layout/cycle8"/>
    <dgm:cxn modelId="{35C65CB0-C9FB-4B4A-ADDB-3B5A86E6CE2C}" type="presParOf" srcId="{6B5BB009-DE7C-4EA8-9B33-C49258C2F8DE}" destId="{B165915C-D6C5-4F1F-98A6-4D18D582F807}" srcOrd="3" destOrd="0" presId="urn:microsoft.com/office/officeart/2005/8/layout/cycle8"/>
    <dgm:cxn modelId="{DB8EF0BC-3604-4AFB-BF12-5D948195DEF9}" type="presParOf" srcId="{6B5BB009-DE7C-4EA8-9B33-C49258C2F8DE}" destId="{6F6538F1-7353-4EFD-9DA2-484921C68155}" srcOrd="4" destOrd="0" presId="urn:microsoft.com/office/officeart/2005/8/layout/cycle8"/>
    <dgm:cxn modelId="{ECF77DD8-2F6B-4AC1-98B7-D3FB2B30E325}" type="presParOf" srcId="{6B5BB009-DE7C-4EA8-9B33-C49258C2F8DE}" destId="{FC6313BF-1F75-4CA4-8AF9-09C06C9C1CD9}" srcOrd="5" destOrd="0" presId="urn:microsoft.com/office/officeart/2005/8/layout/cycle8"/>
    <dgm:cxn modelId="{C8ABF212-AA87-43A0-B8E0-E6660282FB70}" type="presParOf" srcId="{6B5BB009-DE7C-4EA8-9B33-C49258C2F8DE}" destId="{85D322D1-C80A-4328-B712-BD8A768333CD}" srcOrd="6" destOrd="0" presId="urn:microsoft.com/office/officeart/2005/8/layout/cycle8"/>
    <dgm:cxn modelId="{B4A4F42A-19EE-4C0E-87CA-8B1F7E211EBC}" type="presParOf" srcId="{6B5BB009-DE7C-4EA8-9B33-C49258C2F8DE}" destId="{EF17BEFB-0C3E-4E18-A26B-89ECA4852ABA}" srcOrd="7" destOrd="0" presId="urn:microsoft.com/office/officeart/2005/8/layout/cycle8"/>
    <dgm:cxn modelId="{F20B5A57-D170-4812-AC87-0AE46BBAEFC8}" type="presParOf" srcId="{6B5BB009-DE7C-4EA8-9B33-C49258C2F8DE}" destId="{FDCC7B73-C8A8-4BE5-A2DA-74B4B58DD18D}" srcOrd="8" destOrd="0" presId="urn:microsoft.com/office/officeart/2005/8/layout/cycle8"/>
    <dgm:cxn modelId="{F501F724-42D2-4BDA-9442-5349ADB2C5D8}" type="presParOf" srcId="{6B5BB009-DE7C-4EA8-9B33-C49258C2F8DE}" destId="{054439CC-C7B1-4791-AB02-1632BEAA2D27}" srcOrd="9" destOrd="0" presId="urn:microsoft.com/office/officeart/2005/8/layout/cycle8"/>
    <dgm:cxn modelId="{5F4ECF36-E396-4841-A07F-592EE92B268F}" type="presParOf" srcId="{6B5BB009-DE7C-4EA8-9B33-C49258C2F8DE}" destId="{30AF2442-D246-40A4-9326-1A2071603D19}" srcOrd="10" destOrd="0" presId="urn:microsoft.com/office/officeart/2005/8/layout/cycle8"/>
    <dgm:cxn modelId="{D3C4AB78-DF8A-493F-96BA-FB5C47FA34EB}" type="presParOf" srcId="{6B5BB009-DE7C-4EA8-9B33-C49258C2F8DE}" destId="{36AF4B9A-63A6-490B-8F41-63F1A3EF910F}" srcOrd="11" destOrd="0" presId="urn:microsoft.com/office/officeart/2005/8/layout/cycle8"/>
    <dgm:cxn modelId="{E3F94152-0002-45C9-8FB9-10B3A0E4AC61}" type="presParOf" srcId="{6B5BB009-DE7C-4EA8-9B33-C49258C2F8DE}" destId="{D347F4DD-E178-4B63-9BC8-2E6E45B2C27E}" srcOrd="12" destOrd="0" presId="urn:microsoft.com/office/officeart/2005/8/layout/cycle8"/>
    <dgm:cxn modelId="{DA575CB4-0ED8-4BB9-9713-2C83C51FEBA6}" type="presParOf" srcId="{6B5BB009-DE7C-4EA8-9B33-C49258C2F8DE}" destId="{A87BF09C-DA0F-4D31-ADD5-886DA32086E0}" srcOrd="13" destOrd="0" presId="urn:microsoft.com/office/officeart/2005/8/layout/cycle8"/>
    <dgm:cxn modelId="{38358C98-16E1-4889-8AFC-26CD7C3C2344}" type="presParOf" srcId="{6B5BB009-DE7C-4EA8-9B33-C49258C2F8DE}" destId="{ABEA3772-C1FE-424E-B600-A6C00AADE57F}" srcOrd="14" destOrd="0" presId="urn:microsoft.com/office/officeart/2005/8/layout/cycle8"/>
    <dgm:cxn modelId="{661EE27D-8D8D-47E9-8C84-14268315A5A9}" type="presParOf" srcId="{6B5BB009-DE7C-4EA8-9B33-C49258C2F8DE}" destId="{A7327514-1DDA-4698-A0A2-26854D9E32F6}" srcOrd="15" destOrd="0" presId="urn:microsoft.com/office/officeart/2005/8/layout/cycle8"/>
    <dgm:cxn modelId="{D96FA945-2BD5-4F0A-A44F-F28CEBAB8647}" type="presParOf" srcId="{6B5BB009-DE7C-4EA8-9B33-C49258C2F8DE}" destId="{2D6076DF-10B9-4BA2-91BF-8EB523A7688A}" srcOrd="16" destOrd="0" presId="urn:microsoft.com/office/officeart/2005/8/layout/cycle8"/>
    <dgm:cxn modelId="{8544940A-6854-496D-8F1D-FC0F522D6257}" type="presParOf" srcId="{6B5BB009-DE7C-4EA8-9B33-C49258C2F8DE}" destId="{41653E7B-3F69-4168-9F32-3FA150DF0FA3}" srcOrd="17" destOrd="0" presId="urn:microsoft.com/office/officeart/2005/8/layout/cycle8"/>
    <dgm:cxn modelId="{FE924147-79A2-49E7-A6F7-B0B0780B1817}" type="presParOf" srcId="{6B5BB009-DE7C-4EA8-9B33-C49258C2F8DE}" destId="{48E9F5D4-DFDB-4336-85A5-2FE110CFD18C}" srcOrd="18" destOrd="0" presId="urn:microsoft.com/office/officeart/2005/8/layout/cycle8"/>
    <dgm:cxn modelId="{4A21335E-8B12-44A1-B2DC-27BDC302ED96}" type="presParOf" srcId="{6B5BB009-DE7C-4EA8-9B33-C49258C2F8DE}" destId="{DA90E5CA-2402-4D5F-BB96-4A38527AE8F0}" srcOrd="19" destOrd="0" presId="urn:microsoft.com/office/officeart/2005/8/layout/cycle8"/>
    <dgm:cxn modelId="{B6D2A429-2EBD-40E9-A74C-C18907501D08}" type="presParOf" srcId="{6B5BB009-DE7C-4EA8-9B33-C49258C2F8DE}" destId="{894047C9-9D58-431F-9834-302026D5B829}" srcOrd="20" destOrd="0" presId="urn:microsoft.com/office/officeart/2005/8/layout/cycle8"/>
    <dgm:cxn modelId="{2C9F86AC-C302-481A-8DC6-3AE20B506958}" type="presParOf" srcId="{6B5BB009-DE7C-4EA8-9B33-C49258C2F8DE}" destId="{06C882FC-3D22-4A74-B66E-1C9AABEE7B9A}" srcOrd="21" destOrd="0" presId="urn:microsoft.com/office/officeart/2005/8/layout/cycle8"/>
    <dgm:cxn modelId="{D30FF639-C285-42A6-8FC9-883EF5CD55A9}" type="presParOf" srcId="{6B5BB009-DE7C-4EA8-9B33-C49258C2F8DE}" destId="{BF0A306B-EABA-4F24-ADD5-C098B26EA48B}" srcOrd="22" destOrd="0" presId="urn:microsoft.com/office/officeart/2005/8/layout/cycle8"/>
    <dgm:cxn modelId="{ADAE49FF-47B7-4EF4-B8B0-7073221FFD4F}" type="presParOf" srcId="{6B5BB009-DE7C-4EA8-9B33-C49258C2F8DE}" destId="{2CD31FBF-FF83-4648-86F2-01425BFCF98D}" srcOrd="23" destOrd="0" presId="urn:microsoft.com/office/officeart/2005/8/layout/cycle8"/>
    <dgm:cxn modelId="{62B438A8-C51D-438A-A1BB-65DF1E4CFA59}" type="presParOf" srcId="{6B5BB009-DE7C-4EA8-9B33-C49258C2F8DE}" destId="{7BF972AC-C0E7-44EB-AA8F-E011FAAC2B1E}" srcOrd="24" destOrd="0" presId="urn:microsoft.com/office/officeart/2005/8/layout/cycle8"/>
    <dgm:cxn modelId="{FC0F0F84-85EE-487D-9008-8293D68C4DEA}" type="presParOf" srcId="{6B5BB009-DE7C-4EA8-9B33-C49258C2F8DE}" destId="{23B4C174-758F-4D06-A574-C315A05B9188}" srcOrd="25" destOrd="0" presId="urn:microsoft.com/office/officeart/2005/8/layout/cycle8"/>
    <dgm:cxn modelId="{7F452CCB-4041-4406-B2EE-70B9C4F5CC58}" type="presParOf" srcId="{6B5BB009-DE7C-4EA8-9B33-C49258C2F8DE}" destId="{034B6D99-DED7-4F64-8E30-E8F3158F22A9}" srcOrd="26" destOrd="0" presId="urn:microsoft.com/office/officeart/2005/8/layout/cycle8"/>
    <dgm:cxn modelId="{BB886714-8185-4E47-B986-8447EBA26294}" type="presParOf" srcId="{6B5BB009-DE7C-4EA8-9B33-C49258C2F8DE}" destId="{2A906A6A-03EE-492A-8523-3D3E1B3518DB}" srcOrd="27" destOrd="0" presId="urn:microsoft.com/office/officeart/2005/8/layout/cycle8"/>
    <dgm:cxn modelId="{526D09BD-B567-49D0-B2CF-14FB5A7E5163}" type="presParOf" srcId="{6B5BB009-DE7C-4EA8-9B33-C49258C2F8DE}" destId="{E4B4B8F8-781C-4D55-B18E-555187086264}" srcOrd="28" destOrd="0" presId="urn:microsoft.com/office/officeart/2005/8/layout/cycle8"/>
    <dgm:cxn modelId="{F272D321-AC2A-4EF1-A562-9385FC6CE646}" type="presParOf" srcId="{6B5BB009-DE7C-4EA8-9B33-C49258C2F8DE}" destId="{D2728F9B-21B3-4B0C-820B-5F6B871C9FDD}" srcOrd="2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29D7F8-A2E1-4E0F-B852-6C762BA7411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143DF1E3-6564-4867-A530-7C6606FAFFA6}">
      <dgm:prSet/>
      <dgm:spPr/>
      <dgm:t>
        <a:bodyPr/>
        <a:lstStyle/>
        <a:p>
          <a:r>
            <a:rPr lang="en-US" b="1"/>
            <a:t>Houses are one of the necessary need of each and every person around the globe and therefore housing and real estate market is one of the markets which is one of the major contributors in the world’s economy.</a:t>
          </a:r>
          <a:endParaRPr lang="en-US"/>
        </a:p>
      </dgm:t>
    </dgm:pt>
    <dgm:pt modelId="{8B54A6E3-C4A7-4A06-9E01-1F0293CC9FDF}" type="parTrans" cxnId="{82DB0310-DDA8-4976-A655-60D98BE65EE8}">
      <dgm:prSet/>
      <dgm:spPr/>
      <dgm:t>
        <a:bodyPr/>
        <a:lstStyle/>
        <a:p>
          <a:endParaRPr lang="en-US"/>
        </a:p>
      </dgm:t>
    </dgm:pt>
    <dgm:pt modelId="{0CE17C6F-9B55-4DED-8288-315A96103141}" type="sibTrans" cxnId="{82DB0310-DDA8-4976-A655-60D98BE65EE8}">
      <dgm:prSet/>
      <dgm:spPr/>
      <dgm:t>
        <a:bodyPr/>
        <a:lstStyle/>
        <a:p>
          <a:endParaRPr lang="en-US"/>
        </a:p>
      </dgm:t>
    </dgm:pt>
    <dgm:pt modelId="{069FE4B2-689B-4ECF-9754-1EA5EAA8DA90}">
      <dgm:prSet/>
      <dgm:spPr/>
      <dgm:t>
        <a:bodyPr/>
        <a:lstStyle/>
        <a:p>
          <a:r>
            <a:rPr lang="en-US" b="1"/>
            <a:t>Data science comes as a very important tool to solve problems in the domain to help the companies increase their overall revenue, profits, improving their marketing strategies and focusing on changing trends in house sales and purchases. </a:t>
          </a:r>
          <a:endParaRPr lang="en-US"/>
        </a:p>
      </dgm:t>
    </dgm:pt>
    <dgm:pt modelId="{73CC65CC-5D5A-4F9B-AAF1-AA86E2B62F11}" type="parTrans" cxnId="{764C70A1-B8D1-4C2F-9C4B-FCB5A5E64010}">
      <dgm:prSet/>
      <dgm:spPr/>
      <dgm:t>
        <a:bodyPr/>
        <a:lstStyle/>
        <a:p>
          <a:endParaRPr lang="en-US"/>
        </a:p>
      </dgm:t>
    </dgm:pt>
    <dgm:pt modelId="{6B1DF4AD-5702-415F-9DDA-4EFD92381F8D}" type="sibTrans" cxnId="{764C70A1-B8D1-4C2F-9C4B-FCB5A5E64010}">
      <dgm:prSet/>
      <dgm:spPr/>
      <dgm:t>
        <a:bodyPr/>
        <a:lstStyle/>
        <a:p>
          <a:endParaRPr lang="en-US"/>
        </a:p>
      </dgm:t>
    </dgm:pt>
    <dgm:pt modelId="{09CBCB2D-E507-4F9D-A8E7-642B604E96FB}">
      <dgm:prSet/>
      <dgm:spPr/>
      <dgm:t>
        <a:bodyPr/>
        <a:lstStyle/>
        <a:p>
          <a:r>
            <a:rPr lang="en-US" b="1"/>
            <a:t>Real estate is the least transparent industry in our ecosystem. Housing prices keep changing day in and day out and sometimes are hype rather than being based on valuation. Predicting housing prices with real factors is the main crux of our project.</a:t>
          </a:r>
          <a:r>
            <a:rPr lang="en-US"/>
            <a:t> </a:t>
          </a:r>
        </a:p>
      </dgm:t>
    </dgm:pt>
    <dgm:pt modelId="{A9C758B3-48B8-4E1D-BF84-DF49E378CD6C}" type="parTrans" cxnId="{AF16C719-3CD6-42E5-A807-02644BDE6CAD}">
      <dgm:prSet/>
      <dgm:spPr/>
      <dgm:t>
        <a:bodyPr/>
        <a:lstStyle/>
        <a:p>
          <a:endParaRPr lang="en-US"/>
        </a:p>
      </dgm:t>
    </dgm:pt>
    <dgm:pt modelId="{57DA6D91-ECCD-4CED-8B06-AC49667DE189}" type="sibTrans" cxnId="{AF16C719-3CD6-42E5-A807-02644BDE6CAD}">
      <dgm:prSet/>
      <dgm:spPr/>
      <dgm:t>
        <a:bodyPr/>
        <a:lstStyle/>
        <a:p>
          <a:endParaRPr lang="en-US"/>
        </a:p>
      </dgm:t>
    </dgm:pt>
    <dgm:pt modelId="{AE37EDAB-6B31-469E-83A8-EC58676F8F75}" type="pres">
      <dgm:prSet presAssocID="{D529D7F8-A2E1-4E0F-B852-6C762BA7411D}" presName="vert0" presStyleCnt="0">
        <dgm:presLayoutVars>
          <dgm:dir/>
          <dgm:animOne val="branch"/>
          <dgm:animLvl val="lvl"/>
        </dgm:presLayoutVars>
      </dgm:prSet>
      <dgm:spPr/>
    </dgm:pt>
    <dgm:pt modelId="{B8C048C5-355A-403A-9D9C-F8BF4990CA98}" type="pres">
      <dgm:prSet presAssocID="{143DF1E3-6564-4867-A530-7C6606FAFFA6}" presName="thickLine" presStyleLbl="alignNode1" presStyleIdx="0" presStyleCnt="3"/>
      <dgm:spPr/>
    </dgm:pt>
    <dgm:pt modelId="{DAE35717-06C1-4460-8353-B2314420C156}" type="pres">
      <dgm:prSet presAssocID="{143DF1E3-6564-4867-A530-7C6606FAFFA6}" presName="horz1" presStyleCnt="0"/>
      <dgm:spPr/>
    </dgm:pt>
    <dgm:pt modelId="{44978B4B-41AB-47A1-A232-656A2CC9EE6D}" type="pres">
      <dgm:prSet presAssocID="{143DF1E3-6564-4867-A530-7C6606FAFFA6}" presName="tx1" presStyleLbl="revTx" presStyleIdx="0" presStyleCnt="3"/>
      <dgm:spPr/>
    </dgm:pt>
    <dgm:pt modelId="{B108A5A7-03FC-4483-AEB2-D95FFF0703FA}" type="pres">
      <dgm:prSet presAssocID="{143DF1E3-6564-4867-A530-7C6606FAFFA6}" presName="vert1" presStyleCnt="0"/>
      <dgm:spPr/>
    </dgm:pt>
    <dgm:pt modelId="{92A15DB1-EF28-4CB8-86AD-092586950204}" type="pres">
      <dgm:prSet presAssocID="{069FE4B2-689B-4ECF-9754-1EA5EAA8DA90}" presName="thickLine" presStyleLbl="alignNode1" presStyleIdx="1" presStyleCnt="3"/>
      <dgm:spPr/>
    </dgm:pt>
    <dgm:pt modelId="{0D272D2F-93DF-4F49-B1AA-94CA28CAB3F0}" type="pres">
      <dgm:prSet presAssocID="{069FE4B2-689B-4ECF-9754-1EA5EAA8DA90}" presName="horz1" presStyleCnt="0"/>
      <dgm:spPr/>
    </dgm:pt>
    <dgm:pt modelId="{9A8F17C4-13FA-49A1-B81D-7A1C7CC4F7C6}" type="pres">
      <dgm:prSet presAssocID="{069FE4B2-689B-4ECF-9754-1EA5EAA8DA90}" presName="tx1" presStyleLbl="revTx" presStyleIdx="1" presStyleCnt="3"/>
      <dgm:spPr/>
    </dgm:pt>
    <dgm:pt modelId="{469277AC-B553-4022-8F94-5A7C36FF1F6A}" type="pres">
      <dgm:prSet presAssocID="{069FE4B2-689B-4ECF-9754-1EA5EAA8DA90}" presName="vert1" presStyleCnt="0"/>
      <dgm:spPr/>
    </dgm:pt>
    <dgm:pt modelId="{F8A21009-7234-487F-A0BE-72EB0FB4DAD1}" type="pres">
      <dgm:prSet presAssocID="{09CBCB2D-E507-4F9D-A8E7-642B604E96FB}" presName="thickLine" presStyleLbl="alignNode1" presStyleIdx="2" presStyleCnt="3"/>
      <dgm:spPr/>
    </dgm:pt>
    <dgm:pt modelId="{30985707-85AE-4D66-A41A-A7F937E15EA7}" type="pres">
      <dgm:prSet presAssocID="{09CBCB2D-E507-4F9D-A8E7-642B604E96FB}" presName="horz1" presStyleCnt="0"/>
      <dgm:spPr/>
    </dgm:pt>
    <dgm:pt modelId="{6700426F-FB50-495F-A83E-8ABE4570B4CB}" type="pres">
      <dgm:prSet presAssocID="{09CBCB2D-E507-4F9D-A8E7-642B604E96FB}" presName="tx1" presStyleLbl="revTx" presStyleIdx="2" presStyleCnt="3"/>
      <dgm:spPr/>
    </dgm:pt>
    <dgm:pt modelId="{8A3EE734-38FD-4ED5-8C44-AA395A688D19}" type="pres">
      <dgm:prSet presAssocID="{09CBCB2D-E507-4F9D-A8E7-642B604E96FB}" presName="vert1" presStyleCnt="0"/>
      <dgm:spPr/>
    </dgm:pt>
  </dgm:ptLst>
  <dgm:cxnLst>
    <dgm:cxn modelId="{82DB0310-DDA8-4976-A655-60D98BE65EE8}" srcId="{D529D7F8-A2E1-4E0F-B852-6C762BA7411D}" destId="{143DF1E3-6564-4867-A530-7C6606FAFFA6}" srcOrd="0" destOrd="0" parTransId="{8B54A6E3-C4A7-4A06-9E01-1F0293CC9FDF}" sibTransId="{0CE17C6F-9B55-4DED-8288-315A96103141}"/>
    <dgm:cxn modelId="{AF16C719-3CD6-42E5-A807-02644BDE6CAD}" srcId="{D529D7F8-A2E1-4E0F-B852-6C762BA7411D}" destId="{09CBCB2D-E507-4F9D-A8E7-642B604E96FB}" srcOrd="2" destOrd="0" parTransId="{A9C758B3-48B8-4E1D-BF84-DF49E378CD6C}" sibTransId="{57DA6D91-ECCD-4CED-8B06-AC49667DE189}"/>
    <dgm:cxn modelId="{D7FE7C5B-A9AE-4079-80E4-BB493D6E5D42}" type="presOf" srcId="{069FE4B2-689B-4ECF-9754-1EA5EAA8DA90}" destId="{9A8F17C4-13FA-49A1-B81D-7A1C7CC4F7C6}" srcOrd="0" destOrd="0" presId="urn:microsoft.com/office/officeart/2008/layout/LinedList"/>
    <dgm:cxn modelId="{00468746-41EF-4937-ACE1-8BFF00776CB8}" type="presOf" srcId="{09CBCB2D-E507-4F9D-A8E7-642B604E96FB}" destId="{6700426F-FB50-495F-A83E-8ABE4570B4CB}" srcOrd="0" destOrd="0" presId="urn:microsoft.com/office/officeart/2008/layout/LinedList"/>
    <dgm:cxn modelId="{B8D5F84C-750D-48CE-94CB-38E16FF2B267}" type="presOf" srcId="{143DF1E3-6564-4867-A530-7C6606FAFFA6}" destId="{44978B4B-41AB-47A1-A232-656A2CC9EE6D}" srcOrd="0" destOrd="0" presId="urn:microsoft.com/office/officeart/2008/layout/LinedList"/>
    <dgm:cxn modelId="{764C70A1-B8D1-4C2F-9C4B-FCB5A5E64010}" srcId="{D529D7F8-A2E1-4E0F-B852-6C762BA7411D}" destId="{069FE4B2-689B-4ECF-9754-1EA5EAA8DA90}" srcOrd="1" destOrd="0" parTransId="{73CC65CC-5D5A-4F9B-AAF1-AA86E2B62F11}" sibTransId="{6B1DF4AD-5702-415F-9DDA-4EFD92381F8D}"/>
    <dgm:cxn modelId="{C544FAD4-3881-4786-A4E3-F27BCFA825BE}" type="presOf" srcId="{D529D7F8-A2E1-4E0F-B852-6C762BA7411D}" destId="{AE37EDAB-6B31-469E-83A8-EC58676F8F75}" srcOrd="0" destOrd="0" presId="urn:microsoft.com/office/officeart/2008/layout/LinedList"/>
    <dgm:cxn modelId="{736BA3E8-6B59-4FAD-8FD8-1EEB4A01C913}" type="presParOf" srcId="{AE37EDAB-6B31-469E-83A8-EC58676F8F75}" destId="{B8C048C5-355A-403A-9D9C-F8BF4990CA98}" srcOrd="0" destOrd="0" presId="urn:microsoft.com/office/officeart/2008/layout/LinedList"/>
    <dgm:cxn modelId="{DB264D2F-EFE8-4FD8-BFF6-B4778695ADD0}" type="presParOf" srcId="{AE37EDAB-6B31-469E-83A8-EC58676F8F75}" destId="{DAE35717-06C1-4460-8353-B2314420C156}" srcOrd="1" destOrd="0" presId="urn:microsoft.com/office/officeart/2008/layout/LinedList"/>
    <dgm:cxn modelId="{1A687379-1396-47A3-AD45-C5BABE03995D}" type="presParOf" srcId="{DAE35717-06C1-4460-8353-B2314420C156}" destId="{44978B4B-41AB-47A1-A232-656A2CC9EE6D}" srcOrd="0" destOrd="0" presId="urn:microsoft.com/office/officeart/2008/layout/LinedList"/>
    <dgm:cxn modelId="{3CB66C78-A523-4890-8DD6-27E70B0EA4AD}" type="presParOf" srcId="{DAE35717-06C1-4460-8353-B2314420C156}" destId="{B108A5A7-03FC-4483-AEB2-D95FFF0703FA}" srcOrd="1" destOrd="0" presId="urn:microsoft.com/office/officeart/2008/layout/LinedList"/>
    <dgm:cxn modelId="{C25192B2-D7CB-441A-915E-65A5EDE8FFBA}" type="presParOf" srcId="{AE37EDAB-6B31-469E-83A8-EC58676F8F75}" destId="{92A15DB1-EF28-4CB8-86AD-092586950204}" srcOrd="2" destOrd="0" presId="urn:microsoft.com/office/officeart/2008/layout/LinedList"/>
    <dgm:cxn modelId="{5D12087B-C06E-4D6C-A5CC-C5DA307EABD5}" type="presParOf" srcId="{AE37EDAB-6B31-469E-83A8-EC58676F8F75}" destId="{0D272D2F-93DF-4F49-B1AA-94CA28CAB3F0}" srcOrd="3" destOrd="0" presId="urn:microsoft.com/office/officeart/2008/layout/LinedList"/>
    <dgm:cxn modelId="{2885558E-9BD4-4AAA-9D1D-5AAFC46B50F0}" type="presParOf" srcId="{0D272D2F-93DF-4F49-B1AA-94CA28CAB3F0}" destId="{9A8F17C4-13FA-49A1-B81D-7A1C7CC4F7C6}" srcOrd="0" destOrd="0" presId="urn:microsoft.com/office/officeart/2008/layout/LinedList"/>
    <dgm:cxn modelId="{A4620DC5-CD53-4469-9C8C-7A31391ADC05}" type="presParOf" srcId="{0D272D2F-93DF-4F49-B1AA-94CA28CAB3F0}" destId="{469277AC-B553-4022-8F94-5A7C36FF1F6A}" srcOrd="1" destOrd="0" presId="urn:microsoft.com/office/officeart/2008/layout/LinedList"/>
    <dgm:cxn modelId="{2912DE1B-EA47-4AB8-B55B-62D452845354}" type="presParOf" srcId="{AE37EDAB-6B31-469E-83A8-EC58676F8F75}" destId="{F8A21009-7234-487F-A0BE-72EB0FB4DAD1}" srcOrd="4" destOrd="0" presId="urn:microsoft.com/office/officeart/2008/layout/LinedList"/>
    <dgm:cxn modelId="{36736F35-2186-4ABA-8EF5-CDB24612A589}" type="presParOf" srcId="{AE37EDAB-6B31-469E-83A8-EC58676F8F75}" destId="{30985707-85AE-4D66-A41A-A7F937E15EA7}" srcOrd="5" destOrd="0" presId="urn:microsoft.com/office/officeart/2008/layout/LinedList"/>
    <dgm:cxn modelId="{560A720E-2722-44EE-91D7-9C6EE8E2ED16}" type="presParOf" srcId="{30985707-85AE-4D66-A41A-A7F937E15EA7}" destId="{6700426F-FB50-495F-A83E-8ABE4570B4CB}" srcOrd="0" destOrd="0" presId="urn:microsoft.com/office/officeart/2008/layout/LinedList"/>
    <dgm:cxn modelId="{91AF24E2-527F-44BF-87A7-4ED454836CEB}" type="presParOf" srcId="{30985707-85AE-4D66-A41A-A7F937E15EA7}" destId="{8A3EE734-38FD-4ED5-8C44-AA395A688D1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D3F18A-D8D7-42D2-98CB-1DA5BA4F877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8E985E0-14A5-4F56-AA2E-0A046792D82E}">
      <dgm:prSet/>
      <dgm:spPr/>
      <dgm:t>
        <a:bodyPr/>
        <a:lstStyle/>
        <a:p>
          <a:r>
            <a:rPr lang="en-US" b="1"/>
            <a:t>As an aspiring Data Scientist the goal is to create a model that will predict the house prices with the available independent variables.</a:t>
          </a:r>
          <a:endParaRPr lang="en-US"/>
        </a:p>
      </dgm:t>
    </dgm:pt>
    <dgm:pt modelId="{5A0B379B-1C9F-4DA1-8FB9-5DC2F282C490}" type="parTrans" cxnId="{7A028D3F-C349-4436-89B8-1C94DE9FF4FC}">
      <dgm:prSet/>
      <dgm:spPr/>
      <dgm:t>
        <a:bodyPr/>
        <a:lstStyle/>
        <a:p>
          <a:endParaRPr lang="en-US"/>
        </a:p>
      </dgm:t>
    </dgm:pt>
    <dgm:pt modelId="{16FF0AD3-68B8-4121-835E-66E8424F7666}" type="sibTrans" cxnId="{7A028D3F-C349-4436-89B8-1C94DE9FF4FC}">
      <dgm:prSet/>
      <dgm:spPr/>
      <dgm:t>
        <a:bodyPr/>
        <a:lstStyle/>
        <a:p>
          <a:endParaRPr lang="en-US"/>
        </a:p>
      </dgm:t>
    </dgm:pt>
    <dgm:pt modelId="{305BF6E7-B68B-4A3A-BD4B-D3FD33BC8F71}">
      <dgm:prSet/>
      <dgm:spPr/>
      <dgm:t>
        <a:bodyPr/>
        <a:lstStyle/>
        <a:p>
          <a:r>
            <a:rPr lang="en-US" b="1"/>
            <a:t>This model will then be used by the management to understand how exactly the prices vary with the variables.</a:t>
          </a:r>
          <a:r>
            <a:rPr lang="en-US"/>
            <a:t> </a:t>
          </a:r>
        </a:p>
      </dgm:t>
    </dgm:pt>
    <dgm:pt modelId="{DAD4847B-0B3B-47CF-8844-12C692E72EF0}" type="parTrans" cxnId="{EAD29648-67F9-4912-A866-DE41B78AA9F5}">
      <dgm:prSet/>
      <dgm:spPr/>
      <dgm:t>
        <a:bodyPr/>
        <a:lstStyle/>
        <a:p>
          <a:endParaRPr lang="en-US"/>
        </a:p>
      </dgm:t>
    </dgm:pt>
    <dgm:pt modelId="{2BF90FDF-994D-4441-A982-0C78674D67AB}" type="sibTrans" cxnId="{EAD29648-67F9-4912-A866-DE41B78AA9F5}">
      <dgm:prSet/>
      <dgm:spPr/>
      <dgm:t>
        <a:bodyPr/>
        <a:lstStyle/>
        <a:p>
          <a:endParaRPr lang="en-US"/>
        </a:p>
      </dgm:t>
    </dgm:pt>
    <dgm:pt modelId="{97325C77-1418-4B35-AF36-BEFA5576DE83}">
      <dgm:prSet/>
      <dgm:spPr/>
      <dgm:t>
        <a:bodyPr/>
        <a:lstStyle/>
        <a:p>
          <a:r>
            <a:rPr lang="en-US" b="1"/>
            <a:t>The company can accordingly manipulate the strategy of the firm and concentrate on areas that will yield high returns. Further, the model will be a good way for the management to understand the pricing dynamics of a new market.</a:t>
          </a:r>
          <a:r>
            <a:rPr lang="en-US"/>
            <a:t> </a:t>
          </a:r>
        </a:p>
      </dgm:t>
    </dgm:pt>
    <dgm:pt modelId="{648EE6D7-9854-41E5-9F70-974FFCC3D3F2}" type="parTrans" cxnId="{86909F03-8FA8-4FB1-9754-A143B5F8B3D1}">
      <dgm:prSet/>
      <dgm:spPr/>
      <dgm:t>
        <a:bodyPr/>
        <a:lstStyle/>
        <a:p>
          <a:endParaRPr lang="en-US"/>
        </a:p>
      </dgm:t>
    </dgm:pt>
    <dgm:pt modelId="{0B714E38-91AA-4913-9289-91FFBBDBBA8D}" type="sibTrans" cxnId="{86909F03-8FA8-4FB1-9754-A143B5F8B3D1}">
      <dgm:prSet/>
      <dgm:spPr/>
      <dgm:t>
        <a:bodyPr/>
        <a:lstStyle/>
        <a:p>
          <a:endParaRPr lang="en-US"/>
        </a:p>
      </dgm:t>
    </dgm:pt>
    <dgm:pt modelId="{DA5AD95C-796C-4F7C-A311-456A250C2D10}" type="pres">
      <dgm:prSet presAssocID="{96D3F18A-D8D7-42D2-98CB-1DA5BA4F877C}" presName="vert0" presStyleCnt="0">
        <dgm:presLayoutVars>
          <dgm:dir/>
          <dgm:animOne val="branch"/>
          <dgm:animLvl val="lvl"/>
        </dgm:presLayoutVars>
      </dgm:prSet>
      <dgm:spPr/>
    </dgm:pt>
    <dgm:pt modelId="{B6142ED4-503E-4B72-A9BC-E5005E338777}" type="pres">
      <dgm:prSet presAssocID="{A8E985E0-14A5-4F56-AA2E-0A046792D82E}" presName="thickLine" presStyleLbl="alignNode1" presStyleIdx="0" presStyleCnt="3"/>
      <dgm:spPr/>
    </dgm:pt>
    <dgm:pt modelId="{8BAB4175-DC16-44C3-A2AC-FC75AA06C7EE}" type="pres">
      <dgm:prSet presAssocID="{A8E985E0-14A5-4F56-AA2E-0A046792D82E}" presName="horz1" presStyleCnt="0"/>
      <dgm:spPr/>
    </dgm:pt>
    <dgm:pt modelId="{691E418D-8464-44D5-ADD9-7404139F8C8C}" type="pres">
      <dgm:prSet presAssocID="{A8E985E0-14A5-4F56-AA2E-0A046792D82E}" presName="tx1" presStyleLbl="revTx" presStyleIdx="0" presStyleCnt="3"/>
      <dgm:spPr/>
    </dgm:pt>
    <dgm:pt modelId="{98F0ECA0-7541-4FDA-96F0-A72B13A17ABB}" type="pres">
      <dgm:prSet presAssocID="{A8E985E0-14A5-4F56-AA2E-0A046792D82E}" presName="vert1" presStyleCnt="0"/>
      <dgm:spPr/>
    </dgm:pt>
    <dgm:pt modelId="{5CF06619-2DC6-431E-8F45-CACAA4FE5900}" type="pres">
      <dgm:prSet presAssocID="{305BF6E7-B68B-4A3A-BD4B-D3FD33BC8F71}" presName="thickLine" presStyleLbl="alignNode1" presStyleIdx="1" presStyleCnt="3"/>
      <dgm:spPr/>
    </dgm:pt>
    <dgm:pt modelId="{DF939526-2253-4174-A8D9-A6B4569C8986}" type="pres">
      <dgm:prSet presAssocID="{305BF6E7-B68B-4A3A-BD4B-D3FD33BC8F71}" presName="horz1" presStyleCnt="0"/>
      <dgm:spPr/>
    </dgm:pt>
    <dgm:pt modelId="{AFD23F3F-8D14-4B68-AF21-CC6B002FC03D}" type="pres">
      <dgm:prSet presAssocID="{305BF6E7-B68B-4A3A-BD4B-D3FD33BC8F71}" presName="tx1" presStyleLbl="revTx" presStyleIdx="1" presStyleCnt="3"/>
      <dgm:spPr/>
    </dgm:pt>
    <dgm:pt modelId="{5B9C682A-02F3-4772-8CC3-047E5EFC1B35}" type="pres">
      <dgm:prSet presAssocID="{305BF6E7-B68B-4A3A-BD4B-D3FD33BC8F71}" presName="vert1" presStyleCnt="0"/>
      <dgm:spPr/>
    </dgm:pt>
    <dgm:pt modelId="{13F8261A-35D9-4B15-A9A0-FDCF67C63C96}" type="pres">
      <dgm:prSet presAssocID="{97325C77-1418-4B35-AF36-BEFA5576DE83}" presName="thickLine" presStyleLbl="alignNode1" presStyleIdx="2" presStyleCnt="3"/>
      <dgm:spPr/>
    </dgm:pt>
    <dgm:pt modelId="{A69209A0-9E2E-4783-BBC9-A5874A38E17D}" type="pres">
      <dgm:prSet presAssocID="{97325C77-1418-4B35-AF36-BEFA5576DE83}" presName="horz1" presStyleCnt="0"/>
      <dgm:spPr/>
    </dgm:pt>
    <dgm:pt modelId="{B11D480E-D550-4348-98C4-6C14218FF7A8}" type="pres">
      <dgm:prSet presAssocID="{97325C77-1418-4B35-AF36-BEFA5576DE83}" presName="tx1" presStyleLbl="revTx" presStyleIdx="2" presStyleCnt="3"/>
      <dgm:spPr/>
    </dgm:pt>
    <dgm:pt modelId="{5FFFF350-645A-4BD0-906E-398AAD2CC8CB}" type="pres">
      <dgm:prSet presAssocID="{97325C77-1418-4B35-AF36-BEFA5576DE83}" presName="vert1" presStyleCnt="0"/>
      <dgm:spPr/>
    </dgm:pt>
  </dgm:ptLst>
  <dgm:cxnLst>
    <dgm:cxn modelId="{86909F03-8FA8-4FB1-9754-A143B5F8B3D1}" srcId="{96D3F18A-D8D7-42D2-98CB-1DA5BA4F877C}" destId="{97325C77-1418-4B35-AF36-BEFA5576DE83}" srcOrd="2" destOrd="0" parTransId="{648EE6D7-9854-41E5-9F70-974FFCC3D3F2}" sibTransId="{0B714E38-91AA-4913-9289-91FFBBDBBA8D}"/>
    <dgm:cxn modelId="{6894BA29-0CC3-461F-8BC8-6B2B5687B690}" type="presOf" srcId="{305BF6E7-B68B-4A3A-BD4B-D3FD33BC8F71}" destId="{AFD23F3F-8D14-4B68-AF21-CC6B002FC03D}" srcOrd="0" destOrd="0" presId="urn:microsoft.com/office/officeart/2008/layout/LinedList"/>
    <dgm:cxn modelId="{7A028D3F-C349-4436-89B8-1C94DE9FF4FC}" srcId="{96D3F18A-D8D7-42D2-98CB-1DA5BA4F877C}" destId="{A8E985E0-14A5-4F56-AA2E-0A046792D82E}" srcOrd="0" destOrd="0" parTransId="{5A0B379B-1C9F-4DA1-8FB9-5DC2F282C490}" sibTransId="{16FF0AD3-68B8-4121-835E-66E8424F7666}"/>
    <dgm:cxn modelId="{5975F85D-245A-42D9-9A86-21E98CFCDEF8}" type="presOf" srcId="{97325C77-1418-4B35-AF36-BEFA5576DE83}" destId="{B11D480E-D550-4348-98C4-6C14218FF7A8}" srcOrd="0" destOrd="0" presId="urn:microsoft.com/office/officeart/2008/layout/LinedList"/>
    <dgm:cxn modelId="{EAD29648-67F9-4912-A866-DE41B78AA9F5}" srcId="{96D3F18A-D8D7-42D2-98CB-1DA5BA4F877C}" destId="{305BF6E7-B68B-4A3A-BD4B-D3FD33BC8F71}" srcOrd="1" destOrd="0" parTransId="{DAD4847B-0B3B-47CF-8844-12C692E72EF0}" sibTransId="{2BF90FDF-994D-4441-A982-0C78674D67AB}"/>
    <dgm:cxn modelId="{D61B2E9F-92CC-4611-8DAD-1108B3F02ED4}" type="presOf" srcId="{96D3F18A-D8D7-42D2-98CB-1DA5BA4F877C}" destId="{DA5AD95C-796C-4F7C-A311-456A250C2D10}" srcOrd="0" destOrd="0" presId="urn:microsoft.com/office/officeart/2008/layout/LinedList"/>
    <dgm:cxn modelId="{1A3074BB-3D12-43A1-BE74-82E48B77F196}" type="presOf" srcId="{A8E985E0-14A5-4F56-AA2E-0A046792D82E}" destId="{691E418D-8464-44D5-ADD9-7404139F8C8C}" srcOrd="0" destOrd="0" presId="urn:microsoft.com/office/officeart/2008/layout/LinedList"/>
    <dgm:cxn modelId="{A17962DF-45F2-4BCF-84CF-4DA66C45CB65}" type="presParOf" srcId="{DA5AD95C-796C-4F7C-A311-456A250C2D10}" destId="{B6142ED4-503E-4B72-A9BC-E5005E338777}" srcOrd="0" destOrd="0" presId="urn:microsoft.com/office/officeart/2008/layout/LinedList"/>
    <dgm:cxn modelId="{A37D9968-A4BC-4525-9C21-384E3061EBA9}" type="presParOf" srcId="{DA5AD95C-796C-4F7C-A311-456A250C2D10}" destId="{8BAB4175-DC16-44C3-A2AC-FC75AA06C7EE}" srcOrd="1" destOrd="0" presId="urn:microsoft.com/office/officeart/2008/layout/LinedList"/>
    <dgm:cxn modelId="{2CAE549E-47A9-4109-B695-61EA55F70205}" type="presParOf" srcId="{8BAB4175-DC16-44C3-A2AC-FC75AA06C7EE}" destId="{691E418D-8464-44D5-ADD9-7404139F8C8C}" srcOrd="0" destOrd="0" presId="urn:microsoft.com/office/officeart/2008/layout/LinedList"/>
    <dgm:cxn modelId="{BA7B55D0-036F-4185-99D7-B2C61DF3CA2F}" type="presParOf" srcId="{8BAB4175-DC16-44C3-A2AC-FC75AA06C7EE}" destId="{98F0ECA0-7541-4FDA-96F0-A72B13A17ABB}" srcOrd="1" destOrd="0" presId="urn:microsoft.com/office/officeart/2008/layout/LinedList"/>
    <dgm:cxn modelId="{053FAE61-A071-4169-B858-C9DF01147BFA}" type="presParOf" srcId="{DA5AD95C-796C-4F7C-A311-456A250C2D10}" destId="{5CF06619-2DC6-431E-8F45-CACAA4FE5900}" srcOrd="2" destOrd="0" presId="urn:microsoft.com/office/officeart/2008/layout/LinedList"/>
    <dgm:cxn modelId="{0A618EA4-57B9-4A7D-8734-503CFA4DE051}" type="presParOf" srcId="{DA5AD95C-796C-4F7C-A311-456A250C2D10}" destId="{DF939526-2253-4174-A8D9-A6B4569C8986}" srcOrd="3" destOrd="0" presId="urn:microsoft.com/office/officeart/2008/layout/LinedList"/>
    <dgm:cxn modelId="{097E7AB8-85EB-43E7-888E-A8585CE47E51}" type="presParOf" srcId="{DF939526-2253-4174-A8D9-A6B4569C8986}" destId="{AFD23F3F-8D14-4B68-AF21-CC6B002FC03D}" srcOrd="0" destOrd="0" presId="urn:microsoft.com/office/officeart/2008/layout/LinedList"/>
    <dgm:cxn modelId="{430DA2AC-1A15-44C3-8696-45E4C0446630}" type="presParOf" srcId="{DF939526-2253-4174-A8D9-A6B4569C8986}" destId="{5B9C682A-02F3-4772-8CC3-047E5EFC1B35}" srcOrd="1" destOrd="0" presId="urn:microsoft.com/office/officeart/2008/layout/LinedList"/>
    <dgm:cxn modelId="{BF1769F5-09B1-42B2-BDB1-B65A9EE0541D}" type="presParOf" srcId="{DA5AD95C-796C-4F7C-A311-456A250C2D10}" destId="{13F8261A-35D9-4B15-A9A0-FDCF67C63C96}" srcOrd="4" destOrd="0" presId="urn:microsoft.com/office/officeart/2008/layout/LinedList"/>
    <dgm:cxn modelId="{713B8654-2B48-42A6-AB59-0ECA97D100DC}" type="presParOf" srcId="{DA5AD95C-796C-4F7C-A311-456A250C2D10}" destId="{A69209A0-9E2E-4783-BBC9-A5874A38E17D}" srcOrd="5" destOrd="0" presId="urn:microsoft.com/office/officeart/2008/layout/LinedList"/>
    <dgm:cxn modelId="{0ACA0584-B668-46C2-BD6E-7CD2EC2B83F3}" type="presParOf" srcId="{A69209A0-9E2E-4783-BBC9-A5874A38E17D}" destId="{B11D480E-D550-4348-98C4-6C14218FF7A8}" srcOrd="0" destOrd="0" presId="urn:microsoft.com/office/officeart/2008/layout/LinedList"/>
    <dgm:cxn modelId="{CE9FBF8E-75E4-41CB-B561-B871E7972782}" type="presParOf" srcId="{A69209A0-9E2E-4783-BBC9-A5874A38E17D}" destId="{5FFFF350-645A-4BD0-906E-398AAD2CC8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C5282E-BA36-4670-AC45-84A1FE7CAAC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4D15B74-1363-4B7D-8AF2-AA6AFBAF5742}">
      <dgm:prSet/>
      <dgm:spPr/>
      <dgm:t>
        <a:bodyPr/>
        <a:lstStyle/>
        <a:p>
          <a:r>
            <a:rPr lang="en-US" b="1" dirty="0"/>
            <a:t>The sample data is provided to us from our client database.</a:t>
          </a:r>
          <a:endParaRPr lang="en-US" dirty="0"/>
        </a:p>
      </dgm:t>
    </dgm:pt>
    <dgm:pt modelId="{9AC4FAC8-19D0-49E5-9900-A0655D7F8B8B}" type="parTrans" cxnId="{72D94765-F9B4-4DDC-B0E9-63C8CB308994}">
      <dgm:prSet/>
      <dgm:spPr/>
      <dgm:t>
        <a:bodyPr/>
        <a:lstStyle/>
        <a:p>
          <a:endParaRPr lang="en-US"/>
        </a:p>
      </dgm:t>
    </dgm:pt>
    <dgm:pt modelId="{1351BDAC-83E1-4A96-AFE0-D988150D76C8}" type="sibTrans" cxnId="{72D94765-F9B4-4DDC-B0E9-63C8CB308994}">
      <dgm:prSet/>
      <dgm:spPr/>
      <dgm:t>
        <a:bodyPr/>
        <a:lstStyle/>
        <a:p>
          <a:endParaRPr lang="en-US"/>
        </a:p>
      </dgm:t>
    </dgm:pt>
    <dgm:pt modelId="{8403F677-87C2-4B19-BD18-3B5DE36E3A7A}">
      <dgm:prSet/>
      <dgm:spPr/>
      <dgm:t>
        <a:bodyPr/>
        <a:lstStyle/>
        <a:p>
          <a:r>
            <a:rPr lang="en-US" b="1" dirty="0"/>
            <a:t>A total of three data types in the data set Float, Int and Object.</a:t>
          </a:r>
          <a:endParaRPr lang="en-US" dirty="0"/>
        </a:p>
      </dgm:t>
    </dgm:pt>
    <dgm:pt modelId="{91632DBB-F573-460F-AD50-846B4C29D633}" type="parTrans" cxnId="{42A66919-56BD-4DC0-B43E-944B21C2930E}">
      <dgm:prSet/>
      <dgm:spPr/>
      <dgm:t>
        <a:bodyPr/>
        <a:lstStyle/>
        <a:p>
          <a:endParaRPr lang="en-US"/>
        </a:p>
      </dgm:t>
    </dgm:pt>
    <dgm:pt modelId="{5FAB6CF8-3E47-4181-974A-21285AF3684F}" type="sibTrans" cxnId="{42A66919-56BD-4DC0-B43E-944B21C2930E}">
      <dgm:prSet/>
      <dgm:spPr/>
      <dgm:t>
        <a:bodyPr/>
        <a:lstStyle/>
        <a:p>
          <a:endParaRPr lang="en-US"/>
        </a:p>
      </dgm:t>
    </dgm:pt>
    <dgm:pt modelId="{640F1F9F-AFBD-4003-904D-42EA09527085}">
      <dgm:prSet/>
      <dgm:spPr/>
      <dgm:t>
        <a:bodyPr/>
        <a:lstStyle/>
        <a:p>
          <a:r>
            <a:rPr lang="en-US" b="1" dirty="0"/>
            <a:t>The data provided was well organized structured data in .CSV (comma-separated values) format.</a:t>
          </a:r>
          <a:endParaRPr lang="en-US" dirty="0"/>
        </a:p>
      </dgm:t>
    </dgm:pt>
    <dgm:pt modelId="{060F8101-E33F-4AE0-A2E1-10A1C70A1667}" type="parTrans" cxnId="{BBF49ED2-E47C-47B6-AE0E-F441AF1BBA5F}">
      <dgm:prSet/>
      <dgm:spPr/>
      <dgm:t>
        <a:bodyPr/>
        <a:lstStyle/>
        <a:p>
          <a:endParaRPr lang="en-US"/>
        </a:p>
      </dgm:t>
    </dgm:pt>
    <dgm:pt modelId="{517EBB21-0FE8-4BDE-9C58-A1C0624B7273}" type="sibTrans" cxnId="{BBF49ED2-E47C-47B6-AE0E-F441AF1BBA5F}">
      <dgm:prSet/>
      <dgm:spPr/>
      <dgm:t>
        <a:bodyPr/>
        <a:lstStyle/>
        <a:p>
          <a:endParaRPr lang="en-US"/>
        </a:p>
      </dgm:t>
    </dgm:pt>
    <dgm:pt modelId="{1F57D25D-D2A9-49F1-861A-46440D6C5B6D}">
      <dgm:prSet/>
      <dgm:spPr/>
      <dgm:t>
        <a:bodyPr/>
        <a:lstStyle/>
        <a:p>
          <a:pPr rtl="0"/>
          <a:r>
            <a:rPr lang="en-US" b="1" dirty="0"/>
            <a:t>The data set has a total of</a:t>
          </a:r>
          <a:r>
            <a:rPr lang="en-US" b="1" dirty="0">
              <a:latin typeface="Source Sans Pro"/>
            </a:rPr>
            <a:t> 81</a:t>
          </a:r>
          <a:r>
            <a:rPr lang="en-US" b="1" dirty="0"/>
            <a:t> columns</a:t>
          </a:r>
          <a:endParaRPr lang="en-US" dirty="0"/>
        </a:p>
      </dgm:t>
    </dgm:pt>
    <dgm:pt modelId="{3E2BCC23-ED9F-477B-B170-CC954B2A6E36}" type="parTrans" cxnId="{39F6CCBD-5EEC-4FC1-91A3-CF9AE6415F37}">
      <dgm:prSet/>
      <dgm:spPr/>
      <dgm:t>
        <a:bodyPr/>
        <a:lstStyle/>
        <a:p>
          <a:endParaRPr lang="en-US"/>
        </a:p>
      </dgm:t>
    </dgm:pt>
    <dgm:pt modelId="{82EF2413-55D6-44C4-8AFC-8F86DBB1C00E}" type="sibTrans" cxnId="{39F6CCBD-5EEC-4FC1-91A3-CF9AE6415F37}">
      <dgm:prSet/>
      <dgm:spPr/>
      <dgm:t>
        <a:bodyPr/>
        <a:lstStyle/>
        <a:p>
          <a:endParaRPr lang="en-US"/>
        </a:p>
      </dgm:t>
    </dgm:pt>
    <dgm:pt modelId="{42ECEE24-7961-4556-9E44-60FAD732CA5E}" type="pres">
      <dgm:prSet presAssocID="{F7C5282E-BA36-4670-AC45-84A1FE7CAACD}" presName="linear" presStyleCnt="0">
        <dgm:presLayoutVars>
          <dgm:animLvl val="lvl"/>
          <dgm:resizeHandles val="exact"/>
        </dgm:presLayoutVars>
      </dgm:prSet>
      <dgm:spPr/>
    </dgm:pt>
    <dgm:pt modelId="{3574702E-549D-4D88-A978-33B45EC18133}" type="pres">
      <dgm:prSet presAssocID="{F4D15B74-1363-4B7D-8AF2-AA6AFBAF5742}" presName="parentText" presStyleLbl="node1" presStyleIdx="0" presStyleCnt="4">
        <dgm:presLayoutVars>
          <dgm:chMax val="0"/>
          <dgm:bulletEnabled val="1"/>
        </dgm:presLayoutVars>
      </dgm:prSet>
      <dgm:spPr/>
    </dgm:pt>
    <dgm:pt modelId="{A64F3FFC-5E3C-4194-AF69-92DCE1CC6291}" type="pres">
      <dgm:prSet presAssocID="{1351BDAC-83E1-4A96-AFE0-D988150D76C8}" presName="spacer" presStyleCnt="0"/>
      <dgm:spPr/>
    </dgm:pt>
    <dgm:pt modelId="{9D4AC804-E75C-4056-8080-A3C078FC2506}" type="pres">
      <dgm:prSet presAssocID="{8403F677-87C2-4B19-BD18-3B5DE36E3A7A}" presName="parentText" presStyleLbl="node1" presStyleIdx="1" presStyleCnt="4">
        <dgm:presLayoutVars>
          <dgm:chMax val="0"/>
          <dgm:bulletEnabled val="1"/>
        </dgm:presLayoutVars>
      </dgm:prSet>
      <dgm:spPr/>
    </dgm:pt>
    <dgm:pt modelId="{39BEA454-A824-4FC3-A1D7-E51217D93AA2}" type="pres">
      <dgm:prSet presAssocID="{5FAB6CF8-3E47-4181-974A-21285AF3684F}" presName="spacer" presStyleCnt="0"/>
      <dgm:spPr/>
    </dgm:pt>
    <dgm:pt modelId="{D185AE49-D704-4FF9-9AC0-AABA8F00CF73}" type="pres">
      <dgm:prSet presAssocID="{640F1F9F-AFBD-4003-904D-42EA09527085}" presName="parentText" presStyleLbl="node1" presStyleIdx="2" presStyleCnt="4">
        <dgm:presLayoutVars>
          <dgm:chMax val="0"/>
          <dgm:bulletEnabled val="1"/>
        </dgm:presLayoutVars>
      </dgm:prSet>
      <dgm:spPr/>
    </dgm:pt>
    <dgm:pt modelId="{C3B20B64-0DCA-4200-BB5C-635E0FF82424}" type="pres">
      <dgm:prSet presAssocID="{517EBB21-0FE8-4BDE-9C58-A1C0624B7273}" presName="spacer" presStyleCnt="0"/>
      <dgm:spPr/>
    </dgm:pt>
    <dgm:pt modelId="{388A1E77-37D7-49B7-8207-6FDBD40BD75A}" type="pres">
      <dgm:prSet presAssocID="{1F57D25D-D2A9-49F1-861A-46440D6C5B6D}" presName="parentText" presStyleLbl="node1" presStyleIdx="3" presStyleCnt="4">
        <dgm:presLayoutVars>
          <dgm:chMax val="0"/>
          <dgm:bulletEnabled val="1"/>
        </dgm:presLayoutVars>
      </dgm:prSet>
      <dgm:spPr/>
    </dgm:pt>
  </dgm:ptLst>
  <dgm:cxnLst>
    <dgm:cxn modelId="{29118715-E23F-44A7-93B5-A24976A399C9}" type="presOf" srcId="{F4D15B74-1363-4B7D-8AF2-AA6AFBAF5742}" destId="{3574702E-549D-4D88-A978-33B45EC18133}" srcOrd="0" destOrd="0" presId="urn:microsoft.com/office/officeart/2005/8/layout/vList2"/>
    <dgm:cxn modelId="{42A66919-56BD-4DC0-B43E-944B21C2930E}" srcId="{F7C5282E-BA36-4670-AC45-84A1FE7CAACD}" destId="{8403F677-87C2-4B19-BD18-3B5DE36E3A7A}" srcOrd="1" destOrd="0" parTransId="{91632DBB-F573-460F-AD50-846B4C29D633}" sibTransId="{5FAB6CF8-3E47-4181-974A-21285AF3684F}"/>
    <dgm:cxn modelId="{72D94765-F9B4-4DDC-B0E9-63C8CB308994}" srcId="{F7C5282E-BA36-4670-AC45-84A1FE7CAACD}" destId="{F4D15B74-1363-4B7D-8AF2-AA6AFBAF5742}" srcOrd="0" destOrd="0" parTransId="{9AC4FAC8-19D0-49E5-9900-A0655D7F8B8B}" sibTransId="{1351BDAC-83E1-4A96-AFE0-D988150D76C8}"/>
    <dgm:cxn modelId="{7C360180-2453-491F-BE8B-F164A6996D78}" type="presOf" srcId="{8403F677-87C2-4B19-BD18-3B5DE36E3A7A}" destId="{9D4AC804-E75C-4056-8080-A3C078FC2506}" srcOrd="0" destOrd="0" presId="urn:microsoft.com/office/officeart/2005/8/layout/vList2"/>
    <dgm:cxn modelId="{4DD35283-D1A4-4080-B5E2-F4DC692E2C10}" type="presOf" srcId="{F7C5282E-BA36-4670-AC45-84A1FE7CAACD}" destId="{42ECEE24-7961-4556-9E44-60FAD732CA5E}" srcOrd="0" destOrd="0" presId="urn:microsoft.com/office/officeart/2005/8/layout/vList2"/>
    <dgm:cxn modelId="{C91F63B5-F94B-473A-ABD0-7655D31382E6}" type="presOf" srcId="{1F57D25D-D2A9-49F1-861A-46440D6C5B6D}" destId="{388A1E77-37D7-49B7-8207-6FDBD40BD75A}" srcOrd="0" destOrd="0" presId="urn:microsoft.com/office/officeart/2005/8/layout/vList2"/>
    <dgm:cxn modelId="{39F6CCBD-5EEC-4FC1-91A3-CF9AE6415F37}" srcId="{F7C5282E-BA36-4670-AC45-84A1FE7CAACD}" destId="{1F57D25D-D2A9-49F1-861A-46440D6C5B6D}" srcOrd="3" destOrd="0" parTransId="{3E2BCC23-ED9F-477B-B170-CC954B2A6E36}" sibTransId="{82EF2413-55D6-44C4-8AFC-8F86DBB1C00E}"/>
    <dgm:cxn modelId="{96C638BE-1C19-440B-83F1-869F49F87464}" type="presOf" srcId="{640F1F9F-AFBD-4003-904D-42EA09527085}" destId="{D185AE49-D704-4FF9-9AC0-AABA8F00CF73}" srcOrd="0" destOrd="0" presId="urn:microsoft.com/office/officeart/2005/8/layout/vList2"/>
    <dgm:cxn modelId="{BBF49ED2-E47C-47B6-AE0E-F441AF1BBA5F}" srcId="{F7C5282E-BA36-4670-AC45-84A1FE7CAACD}" destId="{640F1F9F-AFBD-4003-904D-42EA09527085}" srcOrd="2" destOrd="0" parTransId="{060F8101-E33F-4AE0-A2E1-10A1C70A1667}" sibTransId="{517EBB21-0FE8-4BDE-9C58-A1C0624B7273}"/>
    <dgm:cxn modelId="{E47506B7-BF12-423A-A283-3905163404A9}" type="presParOf" srcId="{42ECEE24-7961-4556-9E44-60FAD732CA5E}" destId="{3574702E-549D-4D88-A978-33B45EC18133}" srcOrd="0" destOrd="0" presId="urn:microsoft.com/office/officeart/2005/8/layout/vList2"/>
    <dgm:cxn modelId="{6CAAAC50-FEBE-4656-A2C3-95B0D67B0D8C}" type="presParOf" srcId="{42ECEE24-7961-4556-9E44-60FAD732CA5E}" destId="{A64F3FFC-5E3C-4194-AF69-92DCE1CC6291}" srcOrd="1" destOrd="0" presId="urn:microsoft.com/office/officeart/2005/8/layout/vList2"/>
    <dgm:cxn modelId="{1350CD1C-7351-4759-8774-AB1103EC8DCE}" type="presParOf" srcId="{42ECEE24-7961-4556-9E44-60FAD732CA5E}" destId="{9D4AC804-E75C-4056-8080-A3C078FC2506}" srcOrd="2" destOrd="0" presId="urn:microsoft.com/office/officeart/2005/8/layout/vList2"/>
    <dgm:cxn modelId="{65318050-1CAC-4E37-8F24-CDB35F2989F1}" type="presParOf" srcId="{42ECEE24-7961-4556-9E44-60FAD732CA5E}" destId="{39BEA454-A824-4FC3-A1D7-E51217D93AA2}" srcOrd="3" destOrd="0" presId="urn:microsoft.com/office/officeart/2005/8/layout/vList2"/>
    <dgm:cxn modelId="{D5942350-62FC-4ABD-9442-A89145B8F3EF}" type="presParOf" srcId="{42ECEE24-7961-4556-9E44-60FAD732CA5E}" destId="{D185AE49-D704-4FF9-9AC0-AABA8F00CF73}" srcOrd="4" destOrd="0" presId="urn:microsoft.com/office/officeart/2005/8/layout/vList2"/>
    <dgm:cxn modelId="{248E4CFD-3AAF-4A6C-8BBD-DF3F6418B7FA}" type="presParOf" srcId="{42ECEE24-7961-4556-9E44-60FAD732CA5E}" destId="{C3B20B64-0DCA-4200-BB5C-635E0FF82424}" srcOrd="5" destOrd="0" presId="urn:microsoft.com/office/officeart/2005/8/layout/vList2"/>
    <dgm:cxn modelId="{80E9A219-3B6F-4794-98D1-C04DA99B622C}" type="presParOf" srcId="{42ECEE24-7961-4556-9E44-60FAD732CA5E}" destId="{388A1E77-37D7-49B7-8207-6FDBD40BD75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F78030-FFCC-476F-BA5D-47F5124A4D25}"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118C597-9A79-4416-B976-6962714CA166}">
      <dgm:prSet/>
      <dgm:spPr/>
      <dgm:t>
        <a:bodyPr/>
        <a:lstStyle/>
        <a:p>
          <a:r>
            <a:rPr lang="en-IN" b="1"/>
            <a:t>A total of 8 regression models were used in order to predict the target variable Sale Price. </a:t>
          </a:r>
          <a:endParaRPr lang="en-US"/>
        </a:p>
      </dgm:t>
    </dgm:pt>
    <dgm:pt modelId="{B94F479B-94E9-4DAB-A6F3-176B6DC94740}" type="parTrans" cxnId="{354240D9-8E40-4804-B6EA-8800BCC30627}">
      <dgm:prSet/>
      <dgm:spPr/>
      <dgm:t>
        <a:bodyPr/>
        <a:lstStyle/>
        <a:p>
          <a:endParaRPr lang="en-US"/>
        </a:p>
      </dgm:t>
    </dgm:pt>
    <dgm:pt modelId="{94F209AC-5F6F-48A9-8872-7B1F9F356FE2}" type="sibTrans" cxnId="{354240D9-8E40-4804-B6EA-8800BCC30627}">
      <dgm:prSet/>
      <dgm:spPr/>
      <dgm:t>
        <a:bodyPr/>
        <a:lstStyle/>
        <a:p>
          <a:endParaRPr lang="en-US"/>
        </a:p>
      </dgm:t>
    </dgm:pt>
    <dgm:pt modelId="{FE450D0D-8AA7-4EB1-9CFD-A0F12C92549A}">
      <dgm:prSet/>
      <dgm:spPr/>
      <dgm:t>
        <a:bodyPr/>
        <a:lstStyle/>
        <a:p>
          <a:r>
            <a:rPr lang="en-IN" b="1"/>
            <a:t>Linear Regression.</a:t>
          </a:r>
          <a:endParaRPr lang="en-US"/>
        </a:p>
      </dgm:t>
    </dgm:pt>
    <dgm:pt modelId="{B64E3E96-5F4E-4925-902A-1AB17DD3A398}" type="parTrans" cxnId="{3828D6B9-D68B-48C2-A97E-0FF3986F1D4B}">
      <dgm:prSet/>
      <dgm:spPr/>
      <dgm:t>
        <a:bodyPr/>
        <a:lstStyle/>
        <a:p>
          <a:endParaRPr lang="en-US"/>
        </a:p>
      </dgm:t>
    </dgm:pt>
    <dgm:pt modelId="{EA01CFF5-18FC-4160-8E44-AD8CBA928336}" type="sibTrans" cxnId="{3828D6B9-D68B-48C2-A97E-0FF3986F1D4B}">
      <dgm:prSet/>
      <dgm:spPr/>
      <dgm:t>
        <a:bodyPr/>
        <a:lstStyle/>
        <a:p>
          <a:endParaRPr lang="en-US"/>
        </a:p>
      </dgm:t>
    </dgm:pt>
    <dgm:pt modelId="{CF0CF658-A2CF-4EB5-BFD5-92458BC7985B}">
      <dgm:prSet/>
      <dgm:spPr/>
      <dgm:t>
        <a:bodyPr/>
        <a:lstStyle/>
        <a:p>
          <a:r>
            <a:rPr lang="en-IN" b="1"/>
            <a:t>Random Forest Regression.</a:t>
          </a:r>
          <a:endParaRPr lang="en-US"/>
        </a:p>
      </dgm:t>
    </dgm:pt>
    <dgm:pt modelId="{E662B6BC-1321-4151-BBA7-4E34926CE7AC}" type="parTrans" cxnId="{A35FBDD3-636B-42B5-B296-684C76ACEAEF}">
      <dgm:prSet/>
      <dgm:spPr/>
      <dgm:t>
        <a:bodyPr/>
        <a:lstStyle/>
        <a:p>
          <a:endParaRPr lang="en-US"/>
        </a:p>
      </dgm:t>
    </dgm:pt>
    <dgm:pt modelId="{80E00FE2-604E-41FF-B4B4-8EB4085E9217}" type="sibTrans" cxnId="{A35FBDD3-636B-42B5-B296-684C76ACEAEF}">
      <dgm:prSet/>
      <dgm:spPr/>
      <dgm:t>
        <a:bodyPr/>
        <a:lstStyle/>
        <a:p>
          <a:endParaRPr lang="en-US"/>
        </a:p>
      </dgm:t>
    </dgm:pt>
    <dgm:pt modelId="{01C9DB1A-3FD2-4B46-AE16-0DDE7A2F5B34}">
      <dgm:prSet/>
      <dgm:spPr/>
      <dgm:t>
        <a:bodyPr/>
        <a:lstStyle/>
        <a:p>
          <a:r>
            <a:rPr lang="en-IN" b="1"/>
            <a:t>Bagging Regressor.</a:t>
          </a:r>
          <a:endParaRPr lang="en-US"/>
        </a:p>
      </dgm:t>
    </dgm:pt>
    <dgm:pt modelId="{779D911B-D84B-41F7-90D1-EFF6A53A5022}" type="parTrans" cxnId="{37739549-12C8-4D15-B9D7-5F5DE05BAF72}">
      <dgm:prSet/>
      <dgm:spPr/>
      <dgm:t>
        <a:bodyPr/>
        <a:lstStyle/>
        <a:p>
          <a:endParaRPr lang="en-US"/>
        </a:p>
      </dgm:t>
    </dgm:pt>
    <dgm:pt modelId="{0DF03B95-0453-4707-ACC6-733348118F09}" type="sibTrans" cxnId="{37739549-12C8-4D15-B9D7-5F5DE05BAF72}">
      <dgm:prSet/>
      <dgm:spPr/>
      <dgm:t>
        <a:bodyPr/>
        <a:lstStyle/>
        <a:p>
          <a:endParaRPr lang="en-US"/>
        </a:p>
      </dgm:t>
    </dgm:pt>
    <dgm:pt modelId="{3927AC4E-FC70-453C-A23E-219193A2626A}">
      <dgm:prSet/>
      <dgm:spPr/>
      <dgm:t>
        <a:bodyPr/>
        <a:lstStyle/>
        <a:p>
          <a:r>
            <a:rPr lang="en-IN" b="1"/>
            <a:t>XGB Regressor.</a:t>
          </a:r>
          <a:endParaRPr lang="en-US"/>
        </a:p>
      </dgm:t>
    </dgm:pt>
    <dgm:pt modelId="{C1F498D9-37EA-4F88-B081-CA1B3395189D}" type="parTrans" cxnId="{DAEE83AE-EE9F-4B66-BD10-2EAF8848B045}">
      <dgm:prSet/>
      <dgm:spPr/>
      <dgm:t>
        <a:bodyPr/>
        <a:lstStyle/>
        <a:p>
          <a:endParaRPr lang="en-US"/>
        </a:p>
      </dgm:t>
    </dgm:pt>
    <dgm:pt modelId="{EFEFED3E-ED47-4D27-9E19-A547A2D99BF5}" type="sibTrans" cxnId="{DAEE83AE-EE9F-4B66-BD10-2EAF8848B045}">
      <dgm:prSet/>
      <dgm:spPr/>
      <dgm:t>
        <a:bodyPr/>
        <a:lstStyle/>
        <a:p>
          <a:endParaRPr lang="en-US"/>
        </a:p>
      </dgm:t>
    </dgm:pt>
    <dgm:pt modelId="{0D7078B3-EA8D-40D1-8CFF-26464FE96BAA}">
      <dgm:prSet/>
      <dgm:spPr/>
      <dgm:t>
        <a:bodyPr/>
        <a:lstStyle/>
        <a:p>
          <a:r>
            <a:rPr lang="en-IN" b="1"/>
            <a:t>ADA Boost Regressor.</a:t>
          </a:r>
          <a:endParaRPr lang="en-US"/>
        </a:p>
      </dgm:t>
    </dgm:pt>
    <dgm:pt modelId="{D5192BAD-A416-472F-A252-E3557932F8BC}" type="parTrans" cxnId="{572961A9-D343-413E-ADD0-B0C6D6C8086E}">
      <dgm:prSet/>
      <dgm:spPr/>
      <dgm:t>
        <a:bodyPr/>
        <a:lstStyle/>
        <a:p>
          <a:endParaRPr lang="en-US"/>
        </a:p>
      </dgm:t>
    </dgm:pt>
    <dgm:pt modelId="{085DBEB2-DE8E-4F96-8A41-130C898E1293}" type="sibTrans" cxnId="{572961A9-D343-413E-ADD0-B0C6D6C8086E}">
      <dgm:prSet/>
      <dgm:spPr/>
      <dgm:t>
        <a:bodyPr/>
        <a:lstStyle/>
        <a:p>
          <a:endParaRPr lang="en-US"/>
        </a:p>
      </dgm:t>
    </dgm:pt>
    <dgm:pt modelId="{C152A809-4B7E-4339-ABE2-6D0D6A14920E}">
      <dgm:prSet/>
      <dgm:spPr/>
      <dgm:t>
        <a:bodyPr/>
        <a:lstStyle/>
        <a:p>
          <a:r>
            <a:rPr lang="en-IN" b="1"/>
            <a:t>Regularization(Lasso).</a:t>
          </a:r>
          <a:endParaRPr lang="en-US"/>
        </a:p>
      </dgm:t>
    </dgm:pt>
    <dgm:pt modelId="{2DC92DB9-27B3-4CAB-8367-E3F4F0D574F6}" type="parTrans" cxnId="{01D1919B-C151-48ED-8E38-5CBB2B6041FC}">
      <dgm:prSet/>
      <dgm:spPr/>
      <dgm:t>
        <a:bodyPr/>
        <a:lstStyle/>
        <a:p>
          <a:endParaRPr lang="en-US"/>
        </a:p>
      </dgm:t>
    </dgm:pt>
    <dgm:pt modelId="{323929BF-3EC1-4476-B4E1-A674E273802F}" type="sibTrans" cxnId="{01D1919B-C151-48ED-8E38-5CBB2B6041FC}">
      <dgm:prSet/>
      <dgm:spPr/>
      <dgm:t>
        <a:bodyPr/>
        <a:lstStyle/>
        <a:p>
          <a:endParaRPr lang="en-US"/>
        </a:p>
      </dgm:t>
    </dgm:pt>
    <dgm:pt modelId="{EF72A031-F950-490C-93E1-66D433DEF375}">
      <dgm:prSet/>
      <dgm:spPr/>
      <dgm:t>
        <a:bodyPr/>
        <a:lstStyle/>
        <a:p>
          <a:r>
            <a:rPr lang="en-IN" b="1"/>
            <a:t>Regularization(Ridge)</a:t>
          </a:r>
          <a:endParaRPr lang="en-US"/>
        </a:p>
      </dgm:t>
    </dgm:pt>
    <dgm:pt modelId="{7A0DB26D-E5F8-40E0-BEC5-13FF30C3B113}" type="parTrans" cxnId="{844394B3-5E7B-496E-9345-F76BA42BC858}">
      <dgm:prSet/>
      <dgm:spPr/>
      <dgm:t>
        <a:bodyPr/>
        <a:lstStyle/>
        <a:p>
          <a:endParaRPr lang="en-US"/>
        </a:p>
      </dgm:t>
    </dgm:pt>
    <dgm:pt modelId="{E4BDD5A9-D3A2-4767-AEDE-507B1D6A288C}" type="sibTrans" cxnId="{844394B3-5E7B-496E-9345-F76BA42BC858}">
      <dgm:prSet/>
      <dgm:spPr/>
      <dgm:t>
        <a:bodyPr/>
        <a:lstStyle/>
        <a:p>
          <a:endParaRPr lang="en-US"/>
        </a:p>
      </dgm:t>
    </dgm:pt>
    <dgm:pt modelId="{3C885778-6D53-4608-BFCC-CD91FA79D0F8}">
      <dgm:prSet/>
      <dgm:spPr/>
      <dgm:t>
        <a:bodyPr/>
        <a:lstStyle/>
        <a:p>
          <a:r>
            <a:rPr lang="en-IN" b="1"/>
            <a:t>Gradient Boosting Regressor.</a:t>
          </a:r>
          <a:endParaRPr lang="en-US"/>
        </a:p>
      </dgm:t>
    </dgm:pt>
    <dgm:pt modelId="{514DB4AC-F694-463A-936D-7524727AC192}" type="parTrans" cxnId="{D23934FE-1CEF-450E-AD6D-117DBD0988C2}">
      <dgm:prSet/>
      <dgm:spPr/>
      <dgm:t>
        <a:bodyPr/>
        <a:lstStyle/>
        <a:p>
          <a:endParaRPr lang="en-US"/>
        </a:p>
      </dgm:t>
    </dgm:pt>
    <dgm:pt modelId="{128150FE-BADE-4ED3-9DEE-15949E0F15DE}" type="sibTrans" cxnId="{D23934FE-1CEF-450E-AD6D-117DBD0988C2}">
      <dgm:prSet/>
      <dgm:spPr/>
      <dgm:t>
        <a:bodyPr/>
        <a:lstStyle/>
        <a:p>
          <a:endParaRPr lang="en-US"/>
        </a:p>
      </dgm:t>
    </dgm:pt>
    <dgm:pt modelId="{6AB274C0-9E84-4111-87BB-7A344622A169}" type="pres">
      <dgm:prSet presAssocID="{0DF78030-FFCC-476F-BA5D-47F5124A4D25}" presName="vert0" presStyleCnt="0">
        <dgm:presLayoutVars>
          <dgm:dir/>
          <dgm:animOne val="branch"/>
          <dgm:animLvl val="lvl"/>
        </dgm:presLayoutVars>
      </dgm:prSet>
      <dgm:spPr/>
    </dgm:pt>
    <dgm:pt modelId="{13EBAEA9-7352-4231-9441-1ADD5C3138A1}" type="pres">
      <dgm:prSet presAssocID="{F118C597-9A79-4416-B976-6962714CA166}" presName="thickLine" presStyleLbl="alignNode1" presStyleIdx="0" presStyleCnt="9"/>
      <dgm:spPr/>
    </dgm:pt>
    <dgm:pt modelId="{5DBF7CC4-FAA0-48B2-AE7A-42AD26A7A4A4}" type="pres">
      <dgm:prSet presAssocID="{F118C597-9A79-4416-B976-6962714CA166}" presName="horz1" presStyleCnt="0"/>
      <dgm:spPr/>
    </dgm:pt>
    <dgm:pt modelId="{8D8881CA-C1A6-438D-82AA-406B779EE66B}" type="pres">
      <dgm:prSet presAssocID="{F118C597-9A79-4416-B976-6962714CA166}" presName="tx1" presStyleLbl="revTx" presStyleIdx="0" presStyleCnt="9"/>
      <dgm:spPr/>
    </dgm:pt>
    <dgm:pt modelId="{971AA97F-0F78-4380-8657-42B0316022FB}" type="pres">
      <dgm:prSet presAssocID="{F118C597-9A79-4416-B976-6962714CA166}" presName="vert1" presStyleCnt="0"/>
      <dgm:spPr/>
    </dgm:pt>
    <dgm:pt modelId="{02AFD391-1B6B-4FFF-981C-BB1144D4ADE9}" type="pres">
      <dgm:prSet presAssocID="{FE450D0D-8AA7-4EB1-9CFD-A0F12C92549A}" presName="thickLine" presStyleLbl="alignNode1" presStyleIdx="1" presStyleCnt="9"/>
      <dgm:spPr/>
    </dgm:pt>
    <dgm:pt modelId="{68EA9CE1-826E-4EAC-8EE4-8D5E773944B5}" type="pres">
      <dgm:prSet presAssocID="{FE450D0D-8AA7-4EB1-9CFD-A0F12C92549A}" presName="horz1" presStyleCnt="0"/>
      <dgm:spPr/>
    </dgm:pt>
    <dgm:pt modelId="{F05D8F1B-35C9-49B5-B644-D9CB0450BC45}" type="pres">
      <dgm:prSet presAssocID="{FE450D0D-8AA7-4EB1-9CFD-A0F12C92549A}" presName="tx1" presStyleLbl="revTx" presStyleIdx="1" presStyleCnt="9"/>
      <dgm:spPr/>
    </dgm:pt>
    <dgm:pt modelId="{F9B9FC7F-511C-4543-8B74-D945A807838E}" type="pres">
      <dgm:prSet presAssocID="{FE450D0D-8AA7-4EB1-9CFD-A0F12C92549A}" presName="vert1" presStyleCnt="0"/>
      <dgm:spPr/>
    </dgm:pt>
    <dgm:pt modelId="{AECAA4DA-9E04-453F-8DFC-27D33E8CF1A5}" type="pres">
      <dgm:prSet presAssocID="{CF0CF658-A2CF-4EB5-BFD5-92458BC7985B}" presName="thickLine" presStyleLbl="alignNode1" presStyleIdx="2" presStyleCnt="9"/>
      <dgm:spPr/>
    </dgm:pt>
    <dgm:pt modelId="{670E25BB-00AE-4EF2-9F6B-221420FFD188}" type="pres">
      <dgm:prSet presAssocID="{CF0CF658-A2CF-4EB5-BFD5-92458BC7985B}" presName="horz1" presStyleCnt="0"/>
      <dgm:spPr/>
    </dgm:pt>
    <dgm:pt modelId="{39B2C55F-20A0-4C3B-8278-42AC6A08588C}" type="pres">
      <dgm:prSet presAssocID="{CF0CF658-A2CF-4EB5-BFD5-92458BC7985B}" presName="tx1" presStyleLbl="revTx" presStyleIdx="2" presStyleCnt="9"/>
      <dgm:spPr/>
    </dgm:pt>
    <dgm:pt modelId="{C8011918-531E-4647-91FF-F436FC97EBB6}" type="pres">
      <dgm:prSet presAssocID="{CF0CF658-A2CF-4EB5-BFD5-92458BC7985B}" presName="vert1" presStyleCnt="0"/>
      <dgm:spPr/>
    </dgm:pt>
    <dgm:pt modelId="{0A33C4CF-19C5-4C25-84C2-20B4E02451E6}" type="pres">
      <dgm:prSet presAssocID="{01C9DB1A-3FD2-4B46-AE16-0DDE7A2F5B34}" presName="thickLine" presStyleLbl="alignNode1" presStyleIdx="3" presStyleCnt="9"/>
      <dgm:spPr/>
    </dgm:pt>
    <dgm:pt modelId="{13F66061-DBA9-412E-BF9D-3805EA6749CE}" type="pres">
      <dgm:prSet presAssocID="{01C9DB1A-3FD2-4B46-AE16-0DDE7A2F5B34}" presName="horz1" presStyleCnt="0"/>
      <dgm:spPr/>
    </dgm:pt>
    <dgm:pt modelId="{BF48647E-DB2B-4715-A7E3-D8955BAEF310}" type="pres">
      <dgm:prSet presAssocID="{01C9DB1A-3FD2-4B46-AE16-0DDE7A2F5B34}" presName="tx1" presStyleLbl="revTx" presStyleIdx="3" presStyleCnt="9"/>
      <dgm:spPr/>
    </dgm:pt>
    <dgm:pt modelId="{FD2D8D72-24A8-4450-9584-E9D9887C59DE}" type="pres">
      <dgm:prSet presAssocID="{01C9DB1A-3FD2-4B46-AE16-0DDE7A2F5B34}" presName="vert1" presStyleCnt="0"/>
      <dgm:spPr/>
    </dgm:pt>
    <dgm:pt modelId="{41177836-7119-4293-80CC-55A35FCF61FD}" type="pres">
      <dgm:prSet presAssocID="{3927AC4E-FC70-453C-A23E-219193A2626A}" presName="thickLine" presStyleLbl="alignNode1" presStyleIdx="4" presStyleCnt="9"/>
      <dgm:spPr/>
    </dgm:pt>
    <dgm:pt modelId="{77AC60CD-0523-4711-BD4C-DB17943B23DE}" type="pres">
      <dgm:prSet presAssocID="{3927AC4E-FC70-453C-A23E-219193A2626A}" presName="horz1" presStyleCnt="0"/>
      <dgm:spPr/>
    </dgm:pt>
    <dgm:pt modelId="{BF49A644-C3ED-47F8-B7C1-155975AE7CB4}" type="pres">
      <dgm:prSet presAssocID="{3927AC4E-FC70-453C-A23E-219193A2626A}" presName="tx1" presStyleLbl="revTx" presStyleIdx="4" presStyleCnt="9"/>
      <dgm:spPr/>
    </dgm:pt>
    <dgm:pt modelId="{B27C7D05-72D8-482F-A14F-783A8393E64A}" type="pres">
      <dgm:prSet presAssocID="{3927AC4E-FC70-453C-A23E-219193A2626A}" presName="vert1" presStyleCnt="0"/>
      <dgm:spPr/>
    </dgm:pt>
    <dgm:pt modelId="{04643CF8-D8A2-4300-8D77-B18BD643F357}" type="pres">
      <dgm:prSet presAssocID="{0D7078B3-EA8D-40D1-8CFF-26464FE96BAA}" presName="thickLine" presStyleLbl="alignNode1" presStyleIdx="5" presStyleCnt="9"/>
      <dgm:spPr/>
    </dgm:pt>
    <dgm:pt modelId="{3AE75B9D-5C0A-4B59-B169-5BB2A8D4758D}" type="pres">
      <dgm:prSet presAssocID="{0D7078B3-EA8D-40D1-8CFF-26464FE96BAA}" presName="horz1" presStyleCnt="0"/>
      <dgm:spPr/>
    </dgm:pt>
    <dgm:pt modelId="{15F416D3-7C24-4B13-BE3C-7231EA5F2382}" type="pres">
      <dgm:prSet presAssocID="{0D7078B3-EA8D-40D1-8CFF-26464FE96BAA}" presName="tx1" presStyleLbl="revTx" presStyleIdx="5" presStyleCnt="9"/>
      <dgm:spPr/>
    </dgm:pt>
    <dgm:pt modelId="{D912F02C-F05A-4B16-B7CA-56F7F3A91007}" type="pres">
      <dgm:prSet presAssocID="{0D7078B3-EA8D-40D1-8CFF-26464FE96BAA}" presName="vert1" presStyleCnt="0"/>
      <dgm:spPr/>
    </dgm:pt>
    <dgm:pt modelId="{F7CE9CF2-91CA-4E3E-A7D0-3A46B2C838BC}" type="pres">
      <dgm:prSet presAssocID="{C152A809-4B7E-4339-ABE2-6D0D6A14920E}" presName="thickLine" presStyleLbl="alignNode1" presStyleIdx="6" presStyleCnt="9"/>
      <dgm:spPr/>
    </dgm:pt>
    <dgm:pt modelId="{3A340634-5356-497D-8AD0-B99BC995B4EF}" type="pres">
      <dgm:prSet presAssocID="{C152A809-4B7E-4339-ABE2-6D0D6A14920E}" presName="horz1" presStyleCnt="0"/>
      <dgm:spPr/>
    </dgm:pt>
    <dgm:pt modelId="{4E734CA7-6D5A-4331-AFAA-D364A7D5804D}" type="pres">
      <dgm:prSet presAssocID="{C152A809-4B7E-4339-ABE2-6D0D6A14920E}" presName="tx1" presStyleLbl="revTx" presStyleIdx="6" presStyleCnt="9"/>
      <dgm:spPr/>
    </dgm:pt>
    <dgm:pt modelId="{A74378C5-4949-4EFF-BE13-3F7BBA55E77A}" type="pres">
      <dgm:prSet presAssocID="{C152A809-4B7E-4339-ABE2-6D0D6A14920E}" presName="vert1" presStyleCnt="0"/>
      <dgm:spPr/>
    </dgm:pt>
    <dgm:pt modelId="{DD728314-E81B-42C6-B3EC-FE65A9521968}" type="pres">
      <dgm:prSet presAssocID="{EF72A031-F950-490C-93E1-66D433DEF375}" presName="thickLine" presStyleLbl="alignNode1" presStyleIdx="7" presStyleCnt="9"/>
      <dgm:spPr/>
    </dgm:pt>
    <dgm:pt modelId="{59730470-CDCD-4886-A51B-C9B0797693AC}" type="pres">
      <dgm:prSet presAssocID="{EF72A031-F950-490C-93E1-66D433DEF375}" presName="horz1" presStyleCnt="0"/>
      <dgm:spPr/>
    </dgm:pt>
    <dgm:pt modelId="{CF2EFDBB-4575-4540-96D5-01C4E8EABFCA}" type="pres">
      <dgm:prSet presAssocID="{EF72A031-F950-490C-93E1-66D433DEF375}" presName="tx1" presStyleLbl="revTx" presStyleIdx="7" presStyleCnt="9"/>
      <dgm:spPr/>
    </dgm:pt>
    <dgm:pt modelId="{14DACB16-28FB-45B6-A9BB-AA958F66C46F}" type="pres">
      <dgm:prSet presAssocID="{EF72A031-F950-490C-93E1-66D433DEF375}" presName="vert1" presStyleCnt="0"/>
      <dgm:spPr/>
    </dgm:pt>
    <dgm:pt modelId="{63DF6829-CAC0-4A3A-BEFD-63B744241488}" type="pres">
      <dgm:prSet presAssocID="{3C885778-6D53-4608-BFCC-CD91FA79D0F8}" presName="thickLine" presStyleLbl="alignNode1" presStyleIdx="8" presStyleCnt="9"/>
      <dgm:spPr/>
    </dgm:pt>
    <dgm:pt modelId="{83D62AE9-FFBD-4627-9C06-0F19069C22C3}" type="pres">
      <dgm:prSet presAssocID="{3C885778-6D53-4608-BFCC-CD91FA79D0F8}" presName="horz1" presStyleCnt="0"/>
      <dgm:spPr/>
    </dgm:pt>
    <dgm:pt modelId="{960DC620-9450-481E-B02F-3335F01CFA48}" type="pres">
      <dgm:prSet presAssocID="{3C885778-6D53-4608-BFCC-CD91FA79D0F8}" presName="tx1" presStyleLbl="revTx" presStyleIdx="8" presStyleCnt="9"/>
      <dgm:spPr/>
    </dgm:pt>
    <dgm:pt modelId="{E083E611-310C-4373-85C4-3A74D7221E86}" type="pres">
      <dgm:prSet presAssocID="{3C885778-6D53-4608-BFCC-CD91FA79D0F8}" presName="vert1" presStyleCnt="0"/>
      <dgm:spPr/>
    </dgm:pt>
  </dgm:ptLst>
  <dgm:cxnLst>
    <dgm:cxn modelId="{10316023-387D-4EF8-9E11-0830194ACFD5}" type="presOf" srcId="{3C885778-6D53-4608-BFCC-CD91FA79D0F8}" destId="{960DC620-9450-481E-B02F-3335F01CFA48}" srcOrd="0" destOrd="0" presId="urn:microsoft.com/office/officeart/2008/layout/LinedList"/>
    <dgm:cxn modelId="{63BF9023-0B6D-4FD1-BD8C-46C48283ABE1}" type="presOf" srcId="{0D7078B3-EA8D-40D1-8CFF-26464FE96BAA}" destId="{15F416D3-7C24-4B13-BE3C-7231EA5F2382}" srcOrd="0" destOrd="0" presId="urn:microsoft.com/office/officeart/2008/layout/LinedList"/>
    <dgm:cxn modelId="{37739549-12C8-4D15-B9D7-5F5DE05BAF72}" srcId="{0DF78030-FFCC-476F-BA5D-47F5124A4D25}" destId="{01C9DB1A-3FD2-4B46-AE16-0DDE7A2F5B34}" srcOrd="3" destOrd="0" parTransId="{779D911B-D84B-41F7-90D1-EFF6A53A5022}" sibTransId="{0DF03B95-0453-4707-ACC6-733348118F09}"/>
    <dgm:cxn modelId="{85B2A24C-6BC9-441F-BF39-7DB0D909838A}" type="presOf" srcId="{01C9DB1A-3FD2-4B46-AE16-0DDE7A2F5B34}" destId="{BF48647E-DB2B-4715-A7E3-D8955BAEF310}" srcOrd="0" destOrd="0" presId="urn:microsoft.com/office/officeart/2008/layout/LinedList"/>
    <dgm:cxn modelId="{C6EDFB50-C9B4-48FB-8680-FAABFE56E23F}" type="presOf" srcId="{0DF78030-FFCC-476F-BA5D-47F5124A4D25}" destId="{6AB274C0-9E84-4111-87BB-7A344622A169}" srcOrd="0" destOrd="0" presId="urn:microsoft.com/office/officeart/2008/layout/LinedList"/>
    <dgm:cxn modelId="{E5137E55-345F-4AEC-80B0-3B5C7063D48B}" type="presOf" srcId="{CF0CF658-A2CF-4EB5-BFD5-92458BC7985B}" destId="{39B2C55F-20A0-4C3B-8278-42AC6A08588C}" srcOrd="0" destOrd="0" presId="urn:microsoft.com/office/officeart/2008/layout/LinedList"/>
    <dgm:cxn modelId="{99CFE059-DAEB-48E9-9CC6-E2261C450E63}" type="presOf" srcId="{EF72A031-F950-490C-93E1-66D433DEF375}" destId="{CF2EFDBB-4575-4540-96D5-01C4E8EABFCA}" srcOrd="0" destOrd="0" presId="urn:microsoft.com/office/officeart/2008/layout/LinedList"/>
    <dgm:cxn modelId="{CB312487-0F71-40DE-92BE-22517EB3F774}" type="presOf" srcId="{C152A809-4B7E-4339-ABE2-6D0D6A14920E}" destId="{4E734CA7-6D5A-4331-AFAA-D364A7D5804D}" srcOrd="0" destOrd="0" presId="urn:microsoft.com/office/officeart/2008/layout/LinedList"/>
    <dgm:cxn modelId="{01D1919B-C151-48ED-8E38-5CBB2B6041FC}" srcId="{0DF78030-FFCC-476F-BA5D-47F5124A4D25}" destId="{C152A809-4B7E-4339-ABE2-6D0D6A14920E}" srcOrd="6" destOrd="0" parTransId="{2DC92DB9-27B3-4CAB-8367-E3F4F0D574F6}" sibTransId="{323929BF-3EC1-4476-B4E1-A674E273802F}"/>
    <dgm:cxn modelId="{1744229C-A570-4BEA-8675-F17DB9E63FAA}" type="presOf" srcId="{FE450D0D-8AA7-4EB1-9CFD-A0F12C92549A}" destId="{F05D8F1B-35C9-49B5-B644-D9CB0450BC45}" srcOrd="0" destOrd="0" presId="urn:microsoft.com/office/officeart/2008/layout/LinedList"/>
    <dgm:cxn modelId="{572961A9-D343-413E-ADD0-B0C6D6C8086E}" srcId="{0DF78030-FFCC-476F-BA5D-47F5124A4D25}" destId="{0D7078B3-EA8D-40D1-8CFF-26464FE96BAA}" srcOrd="5" destOrd="0" parTransId="{D5192BAD-A416-472F-A252-E3557932F8BC}" sibTransId="{085DBEB2-DE8E-4F96-8A41-130C898E1293}"/>
    <dgm:cxn modelId="{DAEE83AE-EE9F-4B66-BD10-2EAF8848B045}" srcId="{0DF78030-FFCC-476F-BA5D-47F5124A4D25}" destId="{3927AC4E-FC70-453C-A23E-219193A2626A}" srcOrd="4" destOrd="0" parTransId="{C1F498D9-37EA-4F88-B081-CA1B3395189D}" sibTransId="{EFEFED3E-ED47-4D27-9E19-A547A2D99BF5}"/>
    <dgm:cxn modelId="{844394B3-5E7B-496E-9345-F76BA42BC858}" srcId="{0DF78030-FFCC-476F-BA5D-47F5124A4D25}" destId="{EF72A031-F950-490C-93E1-66D433DEF375}" srcOrd="7" destOrd="0" parTransId="{7A0DB26D-E5F8-40E0-BEC5-13FF30C3B113}" sibTransId="{E4BDD5A9-D3A2-4767-AEDE-507B1D6A288C}"/>
    <dgm:cxn modelId="{3828D6B9-D68B-48C2-A97E-0FF3986F1D4B}" srcId="{0DF78030-FFCC-476F-BA5D-47F5124A4D25}" destId="{FE450D0D-8AA7-4EB1-9CFD-A0F12C92549A}" srcOrd="1" destOrd="0" parTransId="{B64E3E96-5F4E-4925-902A-1AB17DD3A398}" sibTransId="{EA01CFF5-18FC-4160-8E44-AD8CBA928336}"/>
    <dgm:cxn modelId="{9CBDAAC9-8313-4529-AC28-86624F8960DB}" type="presOf" srcId="{F118C597-9A79-4416-B976-6962714CA166}" destId="{8D8881CA-C1A6-438D-82AA-406B779EE66B}" srcOrd="0" destOrd="0" presId="urn:microsoft.com/office/officeart/2008/layout/LinedList"/>
    <dgm:cxn modelId="{0580A2CF-8316-42A4-A73F-450A6B581D80}" type="presOf" srcId="{3927AC4E-FC70-453C-A23E-219193A2626A}" destId="{BF49A644-C3ED-47F8-B7C1-155975AE7CB4}" srcOrd="0" destOrd="0" presId="urn:microsoft.com/office/officeart/2008/layout/LinedList"/>
    <dgm:cxn modelId="{A35FBDD3-636B-42B5-B296-684C76ACEAEF}" srcId="{0DF78030-FFCC-476F-BA5D-47F5124A4D25}" destId="{CF0CF658-A2CF-4EB5-BFD5-92458BC7985B}" srcOrd="2" destOrd="0" parTransId="{E662B6BC-1321-4151-BBA7-4E34926CE7AC}" sibTransId="{80E00FE2-604E-41FF-B4B4-8EB4085E9217}"/>
    <dgm:cxn modelId="{354240D9-8E40-4804-B6EA-8800BCC30627}" srcId="{0DF78030-FFCC-476F-BA5D-47F5124A4D25}" destId="{F118C597-9A79-4416-B976-6962714CA166}" srcOrd="0" destOrd="0" parTransId="{B94F479B-94E9-4DAB-A6F3-176B6DC94740}" sibTransId="{94F209AC-5F6F-48A9-8872-7B1F9F356FE2}"/>
    <dgm:cxn modelId="{D23934FE-1CEF-450E-AD6D-117DBD0988C2}" srcId="{0DF78030-FFCC-476F-BA5D-47F5124A4D25}" destId="{3C885778-6D53-4608-BFCC-CD91FA79D0F8}" srcOrd="8" destOrd="0" parTransId="{514DB4AC-F694-463A-936D-7524727AC192}" sibTransId="{128150FE-BADE-4ED3-9DEE-15949E0F15DE}"/>
    <dgm:cxn modelId="{117DF95E-385D-4703-B722-A53B6534E945}" type="presParOf" srcId="{6AB274C0-9E84-4111-87BB-7A344622A169}" destId="{13EBAEA9-7352-4231-9441-1ADD5C3138A1}" srcOrd="0" destOrd="0" presId="urn:microsoft.com/office/officeart/2008/layout/LinedList"/>
    <dgm:cxn modelId="{E5D72EF5-D8F6-4D0F-AC90-27C060D94352}" type="presParOf" srcId="{6AB274C0-9E84-4111-87BB-7A344622A169}" destId="{5DBF7CC4-FAA0-48B2-AE7A-42AD26A7A4A4}" srcOrd="1" destOrd="0" presId="urn:microsoft.com/office/officeart/2008/layout/LinedList"/>
    <dgm:cxn modelId="{8B75CD28-A5DB-43E9-B751-819929CAB45F}" type="presParOf" srcId="{5DBF7CC4-FAA0-48B2-AE7A-42AD26A7A4A4}" destId="{8D8881CA-C1A6-438D-82AA-406B779EE66B}" srcOrd="0" destOrd="0" presId="urn:microsoft.com/office/officeart/2008/layout/LinedList"/>
    <dgm:cxn modelId="{A366163A-B755-4F29-BE61-46B47548C7A7}" type="presParOf" srcId="{5DBF7CC4-FAA0-48B2-AE7A-42AD26A7A4A4}" destId="{971AA97F-0F78-4380-8657-42B0316022FB}" srcOrd="1" destOrd="0" presId="urn:microsoft.com/office/officeart/2008/layout/LinedList"/>
    <dgm:cxn modelId="{116B49E9-87CF-46E8-8B28-314F2459A824}" type="presParOf" srcId="{6AB274C0-9E84-4111-87BB-7A344622A169}" destId="{02AFD391-1B6B-4FFF-981C-BB1144D4ADE9}" srcOrd="2" destOrd="0" presId="urn:microsoft.com/office/officeart/2008/layout/LinedList"/>
    <dgm:cxn modelId="{D342AF89-BE70-4ADF-AAFA-D3DD79E610D9}" type="presParOf" srcId="{6AB274C0-9E84-4111-87BB-7A344622A169}" destId="{68EA9CE1-826E-4EAC-8EE4-8D5E773944B5}" srcOrd="3" destOrd="0" presId="urn:microsoft.com/office/officeart/2008/layout/LinedList"/>
    <dgm:cxn modelId="{0C0D4C9F-5E4C-4A96-A996-E87C8583FBDC}" type="presParOf" srcId="{68EA9CE1-826E-4EAC-8EE4-8D5E773944B5}" destId="{F05D8F1B-35C9-49B5-B644-D9CB0450BC45}" srcOrd="0" destOrd="0" presId="urn:microsoft.com/office/officeart/2008/layout/LinedList"/>
    <dgm:cxn modelId="{4F02C271-526D-4B23-8F62-966F36DC7B6B}" type="presParOf" srcId="{68EA9CE1-826E-4EAC-8EE4-8D5E773944B5}" destId="{F9B9FC7F-511C-4543-8B74-D945A807838E}" srcOrd="1" destOrd="0" presId="urn:microsoft.com/office/officeart/2008/layout/LinedList"/>
    <dgm:cxn modelId="{410376E8-1451-4170-B1DE-9E7769C17584}" type="presParOf" srcId="{6AB274C0-9E84-4111-87BB-7A344622A169}" destId="{AECAA4DA-9E04-453F-8DFC-27D33E8CF1A5}" srcOrd="4" destOrd="0" presId="urn:microsoft.com/office/officeart/2008/layout/LinedList"/>
    <dgm:cxn modelId="{B7CA7841-5852-4F2B-B552-438DBBB5AB8B}" type="presParOf" srcId="{6AB274C0-9E84-4111-87BB-7A344622A169}" destId="{670E25BB-00AE-4EF2-9F6B-221420FFD188}" srcOrd="5" destOrd="0" presId="urn:microsoft.com/office/officeart/2008/layout/LinedList"/>
    <dgm:cxn modelId="{14CF3C9E-762E-456B-854A-F24A6B0E9CC6}" type="presParOf" srcId="{670E25BB-00AE-4EF2-9F6B-221420FFD188}" destId="{39B2C55F-20A0-4C3B-8278-42AC6A08588C}" srcOrd="0" destOrd="0" presId="urn:microsoft.com/office/officeart/2008/layout/LinedList"/>
    <dgm:cxn modelId="{ED605B2F-CE25-40B6-BD5D-65CBF33F905F}" type="presParOf" srcId="{670E25BB-00AE-4EF2-9F6B-221420FFD188}" destId="{C8011918-531E-4647-91FF-F436FC97EBB6}" srcOrd="1" destOrd="0" presId="urn:microsoft.com/office/officeart/2008/layout/LinedList"/>
    <dgm:cxn modelId="{6C263303-CC7E-4D15-92D6-C8FC18EAA43D}" type="presParOf" srcId="{6AB274C0-9E84-4111-87BB-7A344622A169}" destId="{0A33C4CF-19C5-4C25-84C2-20B4E02451E6}" srcOrd="6" destOrd="0" presId="urn:microsoft.com/office/officeart/2008/layout/LinedList"/>
    <dgm:cxn modelId="{3C401220-1EF0-496D-AB46-0EC91B995474}" type="presParOf" srcId="{6AB274C0-9E84-4111-87BB-7A344622A169}" destId="{13F66061-DBA9-412E-BF9D-3805EA6749CE}" srcOrd="7" destOrd="0" presId="urn:microsoft.com/office/officeart/2008/layout/LinedList"/>
    <dgm:cxn modelId="{3D1B6D4C-B7A6-4860-A361-F92FDC21B5A2}" type="presParOf" srcId="{13F66061-DBA9-412E-BF9D-3805EA6749CE}" destId="{BF48647E-DB2B-4715-A7E3-D8955BAEF310}" srcOrd="0" destOrd="0" presId="urn:microsoft.com/office/officeart/2008/layout/LinedList"/>
    <dgm:cxn modelId="{918E39A7-B9D8-4DD5-A62C-B23AA8B4915D}" type="presParOf" srcId="{13F66061-DBA9-412E-BF9D-3805EA6749CE}" destId="{FD2D8D72-24A8-4450-9584-E9D9887C59DE}" srcOrd="1" destOrd="0" presId="urn:microsoft.com/office/officeart/2008/layout/LinedList"/>
    <dgm:cxn modelId="{8CC2D840-ED27-4E84-A4CB-DCCE91B66E2A}" type="presParOf" srcId="{6AB274C0-9E84-4111-87BB-7A344622A169}" destId="{41177836-7119-4293-80CC-55A35FCF61FD}" srcOrd="8" destOrd="0" presId="urn:microsoft.com/office/officeart/2008/layout/LinedList"/>
    <dgm:cxn modelId="{4632DE06-8B48-46D7-B9EE-952EA7D2C1EF}" type="presParOf" srcId="{6AB274C0-9E84-4111-87BB-7A344622A169}" destId="{77AC60CD-0523-4711-BD4C-DB17943B23DE}" srcOrd="9" destOrd="0" presId="urn:microsoft.com/office/officeart/2008/layout/LinedList"/>
    <dgm:cxn modelId="{44C64E61-BA43-4F0F-8D39-36DB24F8950A}" type="presParOf" srcId="{77AC60CD-0523-4711-BD4C-DB17943B23DE}" destId="{BF49A644-C3ED-47F8-B7C1-155975AE7CB4}" srcOrd="0" destOrd="0" presId="urn:microsoft.com/office/officeart/2008/layout/LinedList"/>
    <dgm:cxn modelId="{98D90263-9589-4D17-8B1D-DABEED74761C}" type="presParOf" srcId="{77AC60CD-0523-4711-BD4C-DB17943B23DE}" destId="{B27C7D05-72D8-482F-A14F-783A8393E64A}" srcOrd="1" destOrd="0" presId="urn:microsoft.com/office/officeart/2008/layout/LinedList"/>
    <dgm:cxn modelId="{CB5CAFD6-E76E-4ED2-B7D7-098255086391}" type="presParOf" srcId="{6AB274C0-9E84-4111-87BB-7A344622A169}" destId="{04643CF8-D8A2-4300-8D77-B18BD643F357}" srcOrd="10" destOrd="0" presId="urn:microsoft.com/office/officeart/2008/layout/LinedList"/>
    <dgm:cxn modelId="{C4DF88B5-5D59-4881-9FF3-40977B413B4B}" type="presParOf" srcId="{6AB274C0-9E84-4111-87BB-7A344622A169}" destId="{3AE75B9D-5C0A-4B59-B169-5BB2A8D4758D}" srcOrd="11" destOrd="0" presId="urn:microsoft.com/office/officeart/2008/layout/LinedList"/>
    <dgm:cxn modelId="{328268AF-EB68-49F1-866B-62234D3551AD}" type="presParOf" srcId="{3AE75B9D-5C0A-4B59-B169-5BB2A8D4758D}" destId="{15F416D3-7C24-4B13-BE3C-7231EA5F2382}" srcOrd="0" destOrd="0" presId="urn:microsoft.com/office/officeart/2008/layout/LinedList"/>
    <dgm:cxn modelId="{8511E3BD-43F7-4635-8500-FBEDF949E357}" type="presParOf" srcId="{3AE75B9D-5C0A-4B59-B169-5BB2A8D4758D}" destId="{D912F02C-F05A-4B16-B7CA-56F7F3A91007}" srcOrd="1" destOrd="0" presId="urn:microsoft.com/office/officeart/2008/layout/LinedList"/>
    <dgm:cxn modelId="{0C96513B-0352-402A-9277-4342028B851C}" type="presParOf" srcId="{6AB274C0-9E84-4111-87BB-7A344622A169}" destId="{F7CE9CF2-91CA-4E3E-A7D0-3A46B2C838BC}" srcOrd="12" destOrd="0" presId="urn:microsoft.com/office/officeart/2008/layout/LinedList"/>
    <dgm:cxn modelId="{252B361B-AE90-4244-81DE-2E1C71FB12B4}" type="presParOf" srcId="{6AB274C0-9E84-4111-87BB-7A344622A169}" destId="{3A340634-5356-497D-8AD0-B99BC995B4EF}" srcOrd="13" destOrd="0" presId="urn:microsoft.com/office/officeart/2008/layout/LinedList"/>
    <dgm:cxn modelId="{9D69D69C-B17A-4077-88F1-EDD422A7B264}" type="presParOf" srcId="{3A340634-5356-497D-8AD0-B99BC995B4EF}" destId="{4E734CA7-6D5A-4331-AFAA-D364A7D5804D}" srcOrd="0" destOrd="0" presId="urn:microsoft.com/office/officeart/2008/layout/LinedList"/>
    <dgm:cxn modelId="{EBD6FCF2-992F-40DD-B94F-A86F24D08D14}" type="presParOf" srcId="{3A340634-5356-497D-8AD0-B99BC995B4EF}" destId="{A74378C5-4949-4EFF-BE13-3F7BBA55E77A}" srcOrd="1" destOrd="0" presId="urn:microsoft.com/office/officeart/2008/layout/LinedList"/>
    <dgm:cxn modelId="{0326452F-51F8-4F23-894C-4B9BD79EFF18}" type="presParOf" srcId="{6AB274C0-9E84-4111-87BB-7A344622A169}" destId="{DD728314-E81B-42C6-B3EC-FE65A9521968}" srcOrd="14" destOrd="0" presId="urn:microsoft.com/office/officeart/2008/layout/LinedList"/>
    <dgm:cxn modelId="{A9B19906-F537-48F7-8490-741F40DBC4B3}" type="presParOf" srcId="{6AB274C0-9E84-4111-87BB-7A344622A169}" destId="{59730470-CDCD-4886-A51B-C9B0797693AC}" srcOrd="15" destOrd="0" presId="urn:microsoft.com/office/officeart/2008/layout/LinedList"/>
    <dgm:cxn modelId="{B7E67C40-0A40-46D5-9DF2-274E7D2E819C}" type="presParOf" srcId="{59730470-CDCD-4886-A51B-C9B0797693AC}" destId="{CF2EFDBB-4575-4540-96D5-01C4E8EABFCA}" srcOrd="0" destOrd="0" presId="urn:microsoft.com/office/officeart/2008/layout/LinedList"/>
    <dgm:cxn modelId="{584E5E42-D17C-4BF4-9559-87CE25AF3E51}" type="presParOf" srcId="{59730470-CDCD-4886-A51B-C9B0797693AC}" destId="{14DACB16-28FB-45B6-A9BB-AA958F66C46F}" srcOrd="1" destOrd="0" presId="urn:microsoft.com/office/officeart/2008/layout/LinedList"/>
    <dgm:cxn modelId="{2ADDE60A-2A65-4A55-AC5A-9DEBA0C93CAC}" type="presParOf" srcId="{6AB274C0-9E84-4111-87BB-7A344622A169}" destId="{63DF6829-CAC0-4A3A-BEFD-63B744241488}" srcOrd="16" destOrd="0" presId="urn:microsoft.com/office/officeart/2008/layout/LinedList"/>
    <dgm:cxn modelId="{7DC0CCB3-D276-493B-9987-A5B096F1C1D1}" type="presParOf" srcId="{6AB274C0-9E84-4111-87BB-7A344622A169}" destId="{83D62AE9-FFBD-4627-9C06-0F19069C22C3}" srcOrd="17" destOrd="0" presId="urn:microsoft.com/office/officeart/2008/layout/LinedList"/>
    <dgm:cxn modelId="{722A9461-FBF8-4797-83E6-3A1B581D6E11}" type="presParOf" srcId="{83D62AE9-FFBD-4627-9C06-0F19069C22C3}" destId="{960DC620-9450-481E-B02F-3335F01CFA48}" srcOrd="0" destOrd="0" presId="urn:microsoft.com/office/officeart/2008/layout/LinedList"/>
    <dgm:cxn modelId="{E09AE8B5-A032-4BDD-B47F-52B23F2E7D70}" type="presParOf" srcId="{83D62AE9-FFBD-4627-9C06-0F19069C22C3}" destId="{E083E611-310C-4373-85C4-3A74D7221E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1D193-E770-4954-BDD7-DE4CD93B5721}">
      <dsp:nvSpPr>
        <dsp:cNvPr id="0" name=""/>
        <dsp:cNvSpPr/>
      </dsp:nvSpPr>
      <dsp:spPr>
        <a:xfrm>
          <a:off x="936535" y="341251"/>
          <a:ext cx="4812936" cy="4812936"/>
        </a:xfrm>
        <a:prstGeom prst="pie">
          <a:avLst>
            <a:gd name="adj1" fmla="val 16200000"/>
            <a:gd name="adj2" fmla="val 19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Problem Definition</a:t>
          </a:r>
        </a:p>
      </dsp:txBody>
      <dsp:txXfrm>
        <a:off x="3457597" y="956046"/>
        <a:ext cx="1260530" cy="974046"/>
      </dsp:txXfrm>
    </dsp:sp>
    <dsp:sp modelId="{6F6538F1-7353-4EFD-9DA2-484921C68155}">
      <dsp:nvSpPr>
        <dsp:cNvPr id="0" name=""/>
        <dsp:cNvSpPr/>
      </dsp:nvSpPr>
      <dsp:spPr>
        <a:xfrm>
          <a:off x="993832" y="440374"/>
          <a:ext cx="4812936" cy="4812936"/>
        </a:xfrm>
        <a:prstGeom prst="pie">
          <a:avLst>
            <a:gd name="adj1" fmla="val 19800000"/>
            <a:gd name="adj2" fmla="val 18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Data Analysis</a:t>
          </a:r>
        </a:p>
      </dsp:txBody>
      <dsp:txXfrm>
        <a:off x="4259753" y="2388468"/>
        <a:ext cx="1317827" cy="945398"/>
      </dsp:txXfrm>
    </dsp:sp>
    <dsp:sp modelId="{FDCC7B73-C8A8-4BE5-A2DA-74B4B58DD18D}">
      <dsp:nvSpPr>
        <dsp:cNvPr id="0" name=""/>
        <dsp:cNvSpPr/>
      </dsp:nvSpPr>
      <dsp:spPr>
        <a:xfrm>
          <a:off x="936535" y="539498"/>
          <a:ext cx="4812936" cy="4812936"/>
        </a:xfrm>
        <a:prstGeom prst="pie">
          <a:avLst>
            <a:gd name="adj1" fmla="val 1800000"/>
            <a:gd name="adj2" fmla="val 54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EDA (Exploratory Data Analysis)</a:t>
          </a:r>
        </a:p>
      </dsp:txBody>
      <dsp:txXfrm>
        <a:off x="3457597" y="3792241"/>
        <a:ext cx="1260530" cy="974046"/>
      </dsp:txXfrm>
    </dsp:sp>
    <dsp:sp modelId="{D347F4DD-E178-4B63-9BC8-2E6E45B2C27E}">
      <dsp:nvSpPr>
        <dsp:cNvPr id="0" name=""/>
        <dsp:cNvSpPr/>
      </dsp:nvSpPr>
      <dsp:spPr>
        <a:xfrm>
          <a:off x="821941" y="539498"/>
          <a:ext cx="4812936" cy="4812936"/>
        </a:xfrm>
        <a:prstGeom prst="pie">
          <a:avLst>
            <a:gd name="adj1" fmla="val 5400000"/>
            <a:gd name="adj2" fmla="val 90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Pre-processing Pipeline</a:t>
          </a:r>
        </a:p>
      </dsp:txBody>
      <dsp:txXfrm>
        <a:off x="1853285" y="3792241"/>
        <a:ext cx="1260530" cy="974046"/>
      </dsp:txXfrm>
    </dsp:sp>
    <dsp:sp modelId="{2D6076DF-10B9-4BA2-91BF-8EB523A7688A}">
      <dsp:nvSpPr>
        <dsp:cNvPr id="0" name=""/>
        <dsp:cNvSpPr/>
      </dsp:nvSpPr>
      <dsp:spPr>
        <a:xfrm>
          <a:off x="764644" y="440374"/>
          <a:ext cx="4812936" cy="4812936"/>
        </a:xfrm>
        <a:prstGeom prst="pie">
          <a:avLst>
            <a:gd name="adj1" fmla="val 9000000"/>
            <a:gd name="adj2" fmla="val 126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Building Machine Learning Models</a:t>
          </a:r>
        </a:p>
      </dsp:txBody>
      <dsp:txXfrm>
        <a:off x="993832" y="2388468"/>
        <a:ext cx="1317827" cy="945398"/>
      </dsp:txXfrm>
    </dsp:sp>
    <dsp:sp modelId="{894047C9-9D58-431F-9834-302026D5B829}">
      <dsp:nvSpPr>
        <dsp:cNvPr id="0" name=""/>
        <dsp:cNvSpPr/>
      </dsp:nvSpPr>
      <dsp:spPr>
        <a:xfrm>
          <a:off x="821941" y="341251"/>
          <a:ext cx="4812936" cy="4812936"/>
        </a:xfrm>
        <a:prstGeom prst="pie">
          <a:avLst>
            <a:gd name="adj1" fmla="val 126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Concluding Remarks</a:t>
          </a:r>
        </a:p>
      </dsp:txBody>
      <dsp:txXfrm>
        <a:off x="1853285" y="956046"/>
        <a:ext cx="1260530" cy="974046"/>
      </dsp:txXfrm>
    </dsp:sp>
    <dsp:sp modelId="{7BF972AC-C0E7-44EB-AA8F-E011FAAC2B1E}">
      <dsp:nvSpPr>
        <dsp:cNvPr id="0" name=""/>
        <dsp:cNvSpPr/>
      </dsp:nvSpPr>
      <dsp:spPr>
        <a:xfrm>
          <a:off x="638415" y="43307"/>
          <a:ext cx="5408823" cy="5408823"/>
        </a:xfrm>
        <a:prstGeom prst="circularArrow">
          <a:avLst>
            <a:gd name="adj1" fmla="val 5085"/>
            <a:gd name="adj2" fmla="val 327528"/>
            <a:gd name="adj3" fmla="val 19472472"/>
            <a:gd name="adj4" fmla="val 16200251"/>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B4C174-758F-4D06-A574-C315A05B9188}">
      <dsp:nvSpPr>
        <dsp:cNvPr id="0" name=""/>
        <dsp:cNvSpPr/>
      </dsp:nvSpPr>
      <dsp:spPr>
        <a:xfrm>
          <a:off x="695712" y="142431"/>
          <a:ext cx="5408823" cy="5408823"/>
        </a:xfrm>
        <a:prstGeom prst="circularArrow">
          <a:avLst>
            <a:gd name="adj1" fmla="val 5085"/>
            <a:gd name="adj2" fmla="val 327528"/>
            <a:gd name="adj3" fmla="val 1472472"/>
            <a:gd name="adj4" fmla="val 19800000"/>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4B6D99-DED7-4F64-8E30-E8F3158F22A9}">
      <dsp:nvSpPr>
        <dsp:cNvPr id="0" name=""/>
        <dsp:cNvSpPr/>
      </dsp:nvSpPr>
      <dsp:spPr>
        <a:xfrm>
          <a:off x="638415" y="241554"/>
          <a:ext cx="5408823" cy="5408823"/>
        </a:xfrm>
        <a:prstGeom prst="circularArrow">
          <a:avLst>
            <a:gd name="adj1" fmla="val 5085"/>
            <a:gd name="adj2" fmla="val 327528"/>
            <a:gd name="adj3" fmla="val 5072221"/>
            <a:gd name="adj4" fmla="val 1800000"/>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906A6A-03EE-492A-8523-3D3E1B3518DB}">
      <dsp:nvSpPr>
        <dsp:cNvPr id="0" name=""/>
        <dsp:cNvSpPr/>
      </dsp:nvSpPr>
      <dsp:spPr>
        <a:xfrm>
          <a:off x="524173" y="241554"/>
          <a:ext cx="5408823" cy="5408823"/>
        </a:xfrm>
        <a:prstGeom prst="circularArrow">
          <a:avLst>
            <a:gd name="adj1" fmla="val 5085"/>
            <a:gd name="adj2" fmla="val 327528"/>
            <a:gd name="adj3" fmla="val 8672472"/>
            <a:gd name="adj4" fmla="val 5400251"/>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B4B8F8-781C-4D55-B18E-555187086264}">
      <dsp:nvSpPr>
        <dsp:cNvPr id="0" name=""/>
        <dsp:cNvSpPr/>
      </dsp:nvSpPr>
      <dsp:spPr>
        <a:xfrm>
          <a:off x="466876" y="142431"/>
          <a:ext cx="5408823" cy="5408823"/>
        </a:xfrm>
        <a:prstGeom prst="circularArrow">
          <a:avLst>
            <a:gd name="adj1" fmla="val 5085"/>
            <a:gd name="adj2" fmla="val 327528"/>
            <a:gd name="adj3" fmla="val 12272472"/>
            <a:gd name="adj4" fmla="val 9000000"/>
            <a:gd name="adj5" fmla="val 5932"/>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28F9B-21B3-4B0C-820B-5F6B871C9FDD}">
      <dsp:nvSpPr>
        <dsp:cNvPr id="0" name=""/>
        <dsp:cNvSpPr/>
      </dsp:nvSpPr>
      <dsp:spPr>
        <a:xfrm>
          <a:off x="524173" y="43307"/>
          <a:ext cx="5408823" cy="5408823"/>
        </a:xfrm>
        <a:prstGeom prst="circularArrow">
          <a:avLst>
            <a:gd name="adj1" fmla="val 5085"/>
            <a:gd name="adj2" fmla="val 327528"/>
            <a:gd name="adj3" fmla="val 15872221"/>
            <a:gd name="adj4" fmla="val 12600000"/>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048C5-355A-403A-9D9C-F8BF4990CA98}">
      <dsp:nvSpPr>
        <dsp:cNvPr id="0" name=""/>
        <dsp:cNvSpPr/>
      </dsp:nvSpPr>
      <dsp:spPr>
        <a:xfrm>
          <a:off x="0" y="2797"/>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78B4B-41AB-47A1-A232-656A2CC9EE6D}">
      <dsp:nvSpPr>
        <dsp:cNvPr id="0" name=""/>
        <dsp:cNvSpPr/>
      </dsp:nvSpPr>
      <dsp:spPr>
        <a:xfrm>
          <a:off x="0" y="279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Houses are one of the necessary need of each and every person around the globe and therefore housing and real estate market is one of the markets which is one of the major contributors in the world’s economy.</a:t>
          </a:r>
          <a:endParaRPr lang="en-US" sz="2200" kern="1200"/>
        </a:p>
      </dsp:txBody>
      <dsp:txXfrm>
        <a:off x="0" y="2797"/>
        <a:ext cx="6571413" cy="1908030"/>
      </dsp:txXfrm>
    </dsp:sp>
    <dsp:sp modelId="{92A15DB1-EF28-4CB8-86AD-092586950204}">
      <dsp:nvSpPr>
        <dsp:cNvPr id="0" name=""/>
        <dsp:cNvSpPr/>
      </dsp:nvSpPr>
      <dsp:spPr>
        <a:xfrm>
          <a:off x="0" y="1910827"/>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F17C4-13FA-49A1-B81D-7A1C7CC4F7C6}">
      <dsp:nvSpPr>
        <dsp:cNvPr id="0" name=""/>
        <dsp:cNvSpPr/>
      </dsp:nvSpPr>
      <dsp:spPr>
        <a:xfrm>
          <a:off x="0" y="191082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Data science comes as a very important tool to solve problems in the domain to help the companies increase their overall revenue, profits, improving their marketing strategies and focusing on changing trends in house sales and purchases. </a:t>
          </a:r>
          <a:endParaRPr lang="en-US" sz="2200" kern="1200"/>
        </a:p>
      </dsp:txBody>
      <dsp:txXfrm>
        <a:off x="0" y="1910827"/>
        <a:ext cx="6571413" cy="1908030"/>
      </dsp:txXfrm>
    </dsp:sp>
    <dsp:sp modelId="{F8A21009-7234-487F-A0BE-72EB0FB4DAD1}">
      <dsp:nvSpPr>
        <dsp:cNvPr id="0" name=""/>
        <dsp:cNvSpPr/>
      </dsp:nvSpPr>
      <dsp:spPr>
        <a:xfrm>
          <a:off x="0" y="3818858"/>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00426F-FB50-495F-A83E-8ABE4570B4CB}">
      <dsp:nvSpPr>
        <dsp:cNvPr id="0" name=""/>
        <dsp:cNvSpPr/>
      </dsp:nvSpPr>
      <dsp:spPr>
        <a:xfrm>
          <a:off x="0" y="3818858"/>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Real estate is the least transparent industry in our ecosystem. Housing prices keep changing day in and day out and sometimes are hype rather than being based on valuation. Predicting housing prices with real factors is the main crux of our project.</a:t>
          </a:r>
          <a:r>
            <a:rPr lang="en-US" sz="2200" kern="1200"/>
            <a:t> </a:t>
          </a:r>
        </a:p>
      </dsp:txBody>
      <dsp:txXfrm>
        <a:off x="0" y="3818858"/>
        <a:ext cx="6571413" cy="1908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142ED4-503E-4B72-A9BC-E5005E338777}">
      <dsp:nvSpPr>
        <dsp:cNvPr id="0" name=""/>
        <dsp:cNvSpPr/>
      </dsp:nvSpPr>
      <dsp:spPr>
        <a:xfrm>
          <a:off x="0" y="2797"/>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1E418D-8464-44D5-ADD9-7404139F8C8C}">
      <dsp:nvSpPr>
        <dsp:cNvPr id="0" name=""/>
        <dsp:cNvSpPr/>
      </dsp:nvSpPr>
      <dsp:spPr>
        <a:xfrm>
          <a:off x="0" y="279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As an aspiring Data Scientist the goal is to create a model that will predict the house prices with the available independent variables.</a:t>
          </a:r>
          <a:endParaRPr lang="en-US" sz="2200" kern="1200"/>
        </a:p>
      </dsp:txBody>
      <dsp:txXfrm>
        <a:off x="0" y="2797"/>
        <a:ext cx="6571413" cy="1908030"/>
      </dsp:txXfrm>
    </dsp:sp>
    <dsp:sp modelId="{5CF06619-2DC6-431E-8F45-CACAA4FE5900}">
      <dsp:nvSpPr>
        <dsp:cNvPr id="0" name=""/>
        <dsp:cNvSpPr/>
      </dsp:nvSpPr>
      <dsp:spPr>
        <a:xfrm>
          <a:off x="0" y="1910827"/>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23F3F-8D14-4B68-AF21-CC6B002FC03D}">
      <dsp:nvSpPr>
        <dsp:cNvPr id="0" name=""/>
        <dsp:cNvSpPr/>
      </dsp:nvSpPr>
      <dsp:spPr>
        <a:xfrm>
          <a:off x="0" y="1910827"/>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This model will then be used by the management to understand how exactly the prices vary with the variables.</a:t>
          </a:r>
          <a:r>
            <a:rPr lang="en-US" sz="2200" kern="1200"/>
            <a:t> </a:t>
          </a:r>
        </a:p>
      </dsp:txBody>
      <dsp:txXfrm>
        <a:off x="0" y="1910827"/>
        <a:ext cx="6571413" cy="1908030"/>
      </dsp:txXfrm>
    </dsp:sp>
    <dsp:sp modelId="{13F8261A-35D9-4B15-A9A0-FDCF67C63C96}">
      <dsp:nvSpPr>
        <dsp:cNvPr id="0" name=""/>
        <dsp:cNvSpPr/>
      </dsp:nvSpPr>
      <dsp:spPr>
        <a:xfrm>
          <a:off x="0" y="3818858"/>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1D480E-D550-4348-98C4-6C14218FF7A8}">
      <dsp:nvSpPr>
        <dsp:cNvPr id="0" name=""/>
        <dsp:cNvSpPr/>
      </dsp:nvSpPr>
      <dsp:spPr>
        <a:xfrm>
          <a:off x="0" y="3818858"/>
          <a:ext cx="6571413" cy="190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The company can accordingly manipulate the strategy of the firm and concentrate on areas that will yield high returns. Further, the model will be a good way for the management to understand the pricing dynamics of a new market.</a:t>
          </a:r>
          <a:r>
            <a:rPr lang="en-US" sz="2200" kern="1200"/>
            <a:t> </a:t>
          </a:r>
        </a:p>
      </dsp:txBody>
      <dsp:txXfrm>
        <a:off x="0" y="3818858"/>
        <a:ext cx="6571413" cy="19080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4702E-549D-4D88-A978-33B45EC18133}">
      <dsp:nvSpPr>
        <dsp:cNvPr id="0" name=""/>
        <dsp:cNvSpPr/>
      </dsp:nvSpPr>
      <dsp:spPr>
        <a:xfrm>
          <a:off x="0" y="58462"/>
          <a:ext cx="6571413" cy="13513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The sample data is provided to us from our client database.</a:t>
          </a:r>
          <a:endParaRPr lang="en-US" sz="2400" kern="1200" dirty="0"/>
        </a:p>
      </dsp:txBody>
      <dsp:txXfrm>
        <a:off x="65967" y="124429"/>
        <a:ext cx="6439479" cy="1219416"/>
      </dsp:txXfrm>
    </dsp:sp>
    <dsp:sp modelId="{9D4AC804-E75C-4056-8080-A3C078FC2506}">
      <dsp:nvSpPr>
        <dsp:cNvPr id="0" name=""/>
        <dsp:cNvSpPr/>
      </dsp:nvSpPr>
      <dsp:spPr>
        <a:xfrm>
          <a:off x="0" y="1478932"/>
          <a:ext cx="6571413" cy="1351350"/>
        </a:xfrm>
        <a:prstGeom prst="roundRect">
          <a:avLst/>
        </a:prstGeom>
        <a:solidFill>
          <a:schemeClr val="accent2">
            <a:hueOff val="-827590"/>
            <a:satOff val="-1310"/>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 total of three data types in the data set Float, Int and Object.</a:t>
          </a:r>
          <a:endParaRPr lang="en-US" sz="2400" kern="1200" dirty="0"/>
        </a:p>
      </dsp:txBody>
      <dsp:txXfrm>
        <a:off x="65967" y="1544899"/>
        <a:ext cx="6439479" cy="1219416"/>
      </dsp:txXfrm>
    </dsp:sp>
    <dsp:sp modelId="{D185AE49-D704-4FF9-9AC0-AABA8F00CF73}">
      <dsp:nvSpPr>
        <dsp:cNvPr id="0" name=""/>
        <dsp:cNvSpPr/>
      </dsp:nvSpPr>
      <dsp:spPr>
        <a:xfrm>
          <a:off x="0" y="2899402"/>
          <a:ext cx="6571413" cy="1351350"/>
        </a:xfrm>
        <a:prstGeom prst="roundRect">
          <a:avLst/>
        </a:prstGeom>
        <a:solidFill>
          <a:schemeClr val="accent2">
            <a:hueOff val="-1655181"/>
            <a:satOff val="-2619"/>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The data provided was well organized structured data in .CSV (comma-separated values) format.</a:t>
          </a:r>
          <a:endParaRPr lang="en-US" sz="2400" kern="1200" dirty="0"/>
        </a:p>
      </dsp:txBody>
      <dsp:txXfrm>
        <a:off x="65967" y="2965369"/>
        <a:ext cx="6439479" cy="1219416"/>
      </dsp:txXfrm>
    </dsp:sp>
    <dsp:sp modelId="{388A1E77-37D7-49B7-8207-6FDBD40BD75A}">
      <dsp:nvSpPr>
        <dsp:cNvPr id="0" name=""/>
        <dsp:cNvSpPr/>
      </dsp:nvSpPr>
      <dsp:spPr>
        <a:xfrm>
          <a:off x="0" y="4319873"/>
          <a:ext cx="6571413" cy="1351350"/>
        </a:xfrm>
        <a:prstGeom prst="roundRect">
          <a:avLst/>
        </a:prstGeom>
        <a:solidFill>
          <a:schemeClr val="accent2">
            <a:hueOff val="-2482771"/>
            <a:satOff val="-392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t>The data set has a total of</a:t>
          </a:r>
          <a:r>
            <a:rPr lang="en-US" sz="2400" b="1" kern="1200" dirty="0">
              <a:latin typeface="Source Sans Pro"/>
            </a:rPr>
            <a:t> 81</a:t>
          </a:r>
          <a:r>
            <a:rPr lang="en-US" sz="2400" b="1" kern="1200" dirty="0"/>
            <a:t> columns</a:t>
          </a:r>
          <a:endParaRPr lang="en-US" sz="2400" kern="1200" dirty="0"/>
        </a:p>
      </dsp:txBody>
      <dsp:txXfrm>
        <a:off x="65967" y="4385840"/>
        <a:ext cx="6439479" cy="12194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BAEA9-7352-4231-9441-1ADD5C3138A1}">
      <dsp:nvSpPr>
        <dsp:cNvPr id="0" name=""/>
        <dsp:cNvSpPr/>
      </dsp:nvSpPr>
      <dsp:spPr>
        <a:xfrm>
          <a:off x="0" y="699"/>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881CA-C1A6-438D-82AA-406B779EE66B}">
      <dsp:nvSpPr>
        <dsp:cNvPr id="0" name=""/>
        <dsp:cNvSpPr/>
      </dsp:nvSpPr>
      <dsp:spPr>
        <a:xfrm>
          <a:off x="0" y="699"/>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A total of 8 regression models were used in order to predict the target variable Sale Price. </a:t>
          </a:r>
          <a:endParaRPr lang="en-US" sz="1700" kern="1200"/>
        </a:p>
      </dsp:txBody>
      <dsp:txXfrm>
        <a:off x="0" y="699"/>
        <a:ext cx="6571413" cy="636476"/>
      </dsp:txXfrm>
    </dsp:sp>
    <dsp:sp modelId="{02AFD391-1B6B-4FFF-981C-BB1144D4ADE9}">
      <dsp:nvSpPr>
        <dsp:cNvPr id="0" name=""/>
        <dsp:cNvSpPr/>
      </dsp:nvSpPr>
      <dsp:spPr>
        <a:xfrm>
          <a:off x="0" y="637175"/>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5D8F1B-35C9-49B5-B644-D9CB0450BC45}">
      <dsp:nvSpPr>
        <dsp:cNvPr id="0" name=""/>
        <dsp:cNvSpPr/>
      </dsp:nvSpPr>
      <dsp:spPr>
        <a:xfrm>
          <a:off x="0" y="637175"/>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Linear Regression.</a:t>
          </a:r>
          <a:endParaRPr lang="en-US" sz="1700" kern="1200"/>
        </a:p>
      </dsp:txBody>
      <dsp:txXfrm>
        <a:off x="0" y="637175"/>
        <a:ext cx="6571413" cy="636476"/>
      </dsp:txXfrm>
    </dsp:sp>
    <dsp:sp modelId="{AECAA4DA-9E04-453F-8DFC-27D33E8CF1A5}">
      <dsp:nvSpPr>
        <dsp:cNvPr id="0" name=""/>
        <dsp:cNvSpPr/>
      </dsp:nvSpPr>
      <dsp:spPr>
        <a:xfrm>
          <a:off x="0" y="1273652"/>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2C55F-20A0-4C3B-8278-42AC6A08588C}">
      <dsp:nvSpPr>
        <dsp:cNvPr id="0" name=""/>
        <dsp:cNvSpPr/>
      </dsp:nvSpPr>
      <dsp:spPr>
        <a:xfrm>
          <a:off x="0" y="1273652"/>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Random Forest Regression.</a:t>
          </a:r>
          <a:endParaRPr lang="en-US" sz="1700" kern="1200"/>
        </a:p>
      </dsp:txBody>
      <dsp:txXfrm>
        <a:off x="0" y="1273652"/>
        <a:ext cx="6571413" cy="636476"/>
      </dsp:txXfrm>
    </dsp:sp>
    <dsp:sp modelId="{0A33C4CF-19C5-4C25-84C2-20B4E02451E6}">
      <dsp:nvSpPr>
        <dsp:cNvPr id="0" name=""/>
        <dsp:cNvSpPr/>
      </dsp:nvSpPr>
      <dsp:spPr>
        <a:xfrm>
          <a:off x="0" y="1910128"/>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8647E-DB2B-4715-A7E3-D8955BAEF310}">
      <dsp:nvSpPr>
        <dsp:cNvPr id="0" name=""/>
        <dsp:cNvSpPr/>
      </dsp:nvSpPr>
      <dsp:spPr>
        <a:xfrm>
          <a:off x="0" y="1910128"/>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Bagging Regressor.</a:t>
          </a:r>
          <a:endParaRPr lang="en-US" sz="1700" kern="1200"/>
        </a:p>
      </dsp:txBody>
      <dsp:txXfrm>
        <a:off x="0" y="1910128"/>
        <a:ext cx="6571413" cy="636476"/>
      </dsp:txXfrm>
    </dsp:sp>
    <dsp:sp modelId="{41177836-7119-4293-80CC-55A35FCF61FD}">
      <dsp:nvSpPr>
        <dsp:cNvPr id="0" name=""/>
        <dsp:cNvSpPr/>
      </dsp:nvSpPr>
      <dsp:spPr>
        <a:xfrm>
          <a:off x="0" y="2546604"/>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9A644-C3ED-47F8-B7C1-155975AE7CB4}">
      <dsp:nvSpPr>
        <dsp:cNvPr id="0" name=""/>
        <dsp:cNvSpPr/>
      </dsp:nvSpPr>
      <dsp:spPr>
        <a:xfrm>
          <a:off x="0" y="2546604"/>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XGB Regressor.</a:t>
          </a:r>
          <a:endParaRPr lang="en-US" sz="1700" kern="1200"/>
        </a:p>
      </dsp:txBody>
      <dsp:txXfrm>
        <a:off x="0" y="2546604"/>
        <a:ext cx="6571413" cy="636476"/>
      </dsp:txXfrm>
    </dsp:sp>
    <dsp:sp modelId="{04643CF8-D8A2-4300-8D77-B18BD643F357}">
      <dsp:nvSpPr>
        <dsp:cNvPr id="0" name=""/>
        <dsp:cNvSpPr/>
      </dsp:nvSpPr>
      <dsp:spPr>
        <a:xfrm>
          <a:off x="0" y="3183081"/>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F416D3-7C24-4B13-BE3C-7231EA5F2382}">
      <dsp:nvSpPr>
        <dsp:cNvPr id="0" name=""/>
        <dsp:cNvSpPr/>
      </dsp:nvSpPr>
      <dsp:spPr>
        <a:xfrm>
          <a:off x="0" y="3183081"/>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ADA Boost Regressor.</a:t>
          </a:r>
          <a:endParaRPr lang="en-US" sz="1700" kern="1200"/>
        </a:p>
      </dsp:txBody>
      <dsp:txXfrm>
        <a:off x="0" y="3183081"/>
        <a:ext cx="6571413" cy="636476"/>
      </dsp:txXfrm>
    </dsp:sp>
    <dsp:sp modelId="{F7CE9CF2-91CA-4E3E-A7D0-3A46B2C838BC}">
      <dsp:nvSpPr>
        <dsp:cNvPr id="0" name=""/>
        <dsp:cNvSpPr/>
      </dsp:nvSpPr>
      <dsp:spPr>
        <a:xfrm>
          <a:off x="0" y="3819557"/>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34CA7-6D5A-4331-AFAA-D364A7D5804D}">
      <dsp:nvSpPr>
        <dsp:cNvPr id="0" name=""/>
        <dsp:cNvSpPr/>
      </dsp:nvSpPr>
      <dsp:spPr>
        <a:xfrm>
          <a:off x="0" y="3819557"/>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Regularization(Lasso).</a:t>
          </a:r>
          <a:endParaRPr lang="en-US" sz="1700" kern="1200"/>
        </a:p>
      </dsp:txBody>
      <dsp:txXfrm>
        <a:off x="0" y="3819557"/>
        <a:ext cx="6571413" cy="636476"/>
      </dsp:txXfrm>
    </dsp:sp>
    <dsp:sp modelId="{DD728314-E81B-42C6-B3EC-FE65A9521968}">
      <dsp:nvSpPr>
        <dsp:cNvPr id="0" name=""/>
        <dsp:cNvSpPr/>
      </dsp:nvSpPr>
      <dsp:spPr>
        <a:xfrm>
          <a:off x="0" y="4456033"/>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2EFDBB-4575-4540-96D5-01C4E8EABFCA}">
      <dsp:nvSpPr>
        <dsp:cNvPr id="0" name=""/>
        <dsp:cNvSpPr/>
      </dsp:nvSpPr>
      <dsp:spPr>
        <a:xfrm>
          <a:off x="0" y="4456033"/>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Regularization(Ridge)</a:t>
          </a:r>
          <a:endParaRPr lang="en-US" sz="1700" kern="1200"/>
        </a:p>
      </dsp:txBody>
      <dsp:txXfrm>
        <a:off x="0" y="4456033"/>
        <a:ext cx="6571413" cy="636476"/>
      </dsp:txXfrm>
    </dsp:sp>
    <dsp:sp modelId="{63DF6829-CAC0-4A3A-BEFD-63B744241488}">
      <dsp:nvSpPr>
        <dsp:cNvPr id="0" name=""/>
        <dsp:cNvSpPr/>
      </dsp:nvSpPr>
      <dsp:spPr>
        <a:xfrm>
          <a:off x="0" y="5092510"/>
          <a:ext cx="657141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0DC620-9450-481E-B02F-3335F01CFA48}">
      <dsp:nvSpPr>
        <dsp:cNvPr id="0" name=""/>
        <dsp:cNvSpPr/>
      </dsp:nvSpPr>
      <dsp:spPr>
        <a:xfrm>
          <a:off x="0" y="5092510"/>
          <a:ext cx="6571413" cy="636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kern="1200"/>
            <a:t>Gradient Boosting Regressor.</a:t>
          </a:r>
          <a:endParaRPr lang="en-US" sz="1700" kern="1200"/>
        </a:p>
      </dsp:txBody>
      <dsp:txXfrm>
        <a:off x="0" y="5092510"/>
        <a:ext cx="6571413" cy="636476"/>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7/2/2021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844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7/2/2021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89119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7/2/2021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80933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7/2/2021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717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7/2/2021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5348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7/2/2021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0595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7/2/2021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176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7/2/2021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1144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7/2/2021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0445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7/2/2021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7343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7/2/2021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635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7/2/2021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39681966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08" r:id="rId6"/>
    <p:sldLayoutId id="2147483704" r:id="rId7"/>
    <p:sldLayoutId id="2147483705" r:id="rId8"/>
    <p:sldLayoutId id="2147483706" r:id="rId9"/>
    <p:sldLayoutId id="2147483707" r:id="rId10"/>
    <p:sldLayoutId id="214748370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28" name="Freeform: Shape 27">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1" name="Freeform: Shape 30">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42409" y="895483"/>
            <a:ext cx="5786232" cy="3011190"/>
          </a:xfrm>
        </p:spPr>
        <p:txBody>
          <a:bodyPr>
            <a:normAutofit/>
          </a:bodyPr>
          <a:lstStyle/>
          <a:p>
            <a:r>
              <a:rPr lang="en-US" sz="4700">
                <a:ea typeface="+mj-lt"/>
                <a:cs typeface="+mj-lt"/>
              </a:rPr>
              <a:t>HOUSING: PRICE PREDICTION </a:t>
            </a:r>
            <a:endParaRPr lang="en-US" sz="4700"/>
          </a:p>
          <a:p>
            <a:endParaRPr lang="en-US" sz="4700"/>
          </a:p>
        </p:txBody>
      </p:sp>
      <p:sp>
        <p:nvSpPr>
          <p:cNvPr id="3" name="Subtitle 2"/>
          <p:cNvSpPr>
            <a:spLocks noGrp="1"/>
          </p:cNvSpPr>
          <p:nvPr>
            <p:ph type="subTitle" idx="1"/>
          </p:nvPr>
        </p:nvSpPr>
        <p:spPr>
          <a:xfrm>
            <a:off x="2242409" y="3862332"/>
            <a:ext cx="5786232" cy="1334906"/>
          </a:xfrm>
        </p:spPr>
        <p:txBody>
          <a:bodyPr vert="horz" lIns="91440" tIns="45720" rIns="91440" bIns="45720" rtlCol="0">
            <a:normAutofit/>
          </a:bodyPr>
          <a:lstStyle/>
          <a:p>
            <a:r>
              <a:rPr lang="en-US" dirty="0"/>
              <a:t>Aaron Dsouza</a:t>
            </a:r>
          </a:p>
        </p:txBody>
      </p:sp>
      <p:sp>
        <p:nvSpPr>
          <p:cNvPr id="37"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8" name="Oval 47">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Freeform: Shape 51">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 name="Freeform: Shape 53">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p:txBody>
          <a:bodyPr vert="horz" lIns="91440" tIns="45720" rIns="91440" bIns="45720" rtlCol="0" anchor="t">
            <a:normAutofit/>
          </a:bodyPr>
          <a:lstStyle/>
          <a:p>
            <a:pPr algn="ctr"/>
            <a:r>
              <a:rPr lang="en-IN" sz="2400" b="1" dirty="0">
                <a:latin typeface="Calibri"/>
                <a:cs typeface="Calibri"/>
              </a:rPr>
              <a:t>Fig.38(Street vs Sales Price)</a:t>
            </a:r>
            <a:endParaRPr lang="en-US" dirty="0"/>
          </a:p>
          <a:p>
            <a:pPr algn="ctr"/>
            <a:endParaRPr lang="en-IN" sz="2400" b="1" dirty="0">
              <a:latin typeface="Calibri"/>
              <a:cs typeface="Calibri"/>
            </a:endParaRPr>
          </a:p>
          <a:p>
            <a:r>
              <a:rPr lang="en-US" sz="2400" b="1" dirty="0">
                <a:latin typeface="Calibri"/>
                <a:cs typeface="Calibri"/>
              </a:rPr>
              <a:t>The fig.38 is a box plot which shows the relationship between type of street and sales price, from the plot we can say that The Paved type of road access to property is more expensive then Gravel type of roads</a:t>
            </a:r>
            <a:endParaRPr lang="en-US" dirty="0"/>
          </a:p>
          <a:p>
            <a:endParaRPr lang="en-US" sz="2400" b="1" dirty="0">
              <a:latin typeface="Calibri"/>
              <a:cs typeface="Calibri"/>
            </a:endParaRPr>
          </a:p>
          <a:p>
            <a:endParaRPr lang="en-US" dirty="0">
              <a:latin typeface="Source Sans Pro"/>
              <a:ea typeface="Source Sans Pro"/>
              <a:cs typeface="Calibri"/>
            </a:endParaRPr>
          </a:p>
        </p:txBody>
      </p:sp>
      <p:pic>
        <p:nvPicPr>
          <p:cNvPr id="7" name="Picture 7" descr="Chart, box and whisker chart&#10;&#10;Description automatically generated">
            <a:extLst>
              <a:ext uri="{FF2B5EF4-FFF2-40B4-BE49-F238E27FC236}">
                <a16:creationId xmlns:a16="http://schemas.microsoft.com/office/drawing/2014/main" id="{9E10E79E-406B-40A4-AA01-796F85A7B1AD}"/>
              </a:ext>
            </a:extLst>
          </p:cNvPr>
          <p:cNvPicPr>
            <a:picLocks noGrp="1" noChangeAspect="1"/>
          </p:cNvPicPr>
          <p:nvPr>
            <p:ph type="pic" idx="1"/>
          </p:nvPr>
        </p:nvPicPr>
        <p:blipFill rotWithShape="1">
          <a:blip r:embed="rId2"/>
          <a:srcRect l="8304" r="8304"/>
          <a:stretch/>
        </p:blipFill>
        <p:spPr>
          <a:xfrm>
            <a:off x="5183188" y="987425"/>
            <a:ext cx="6445369" cy="5089285"/>
          </a:xfrm>
        </p:spPr>
      </p:pic>
    </p:spTree>
    <p:extLst>
      <p:ext uri="{BB962C8B-B14F-4D97-AF65-F5344CB8AC3E}">
        <p14:creationId xmlns:p14="http://schemas.microsoft.com/office/powerpoint/2010/main" val="28096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p:txBody>
          <a:bodyPr vert="horz" lIns="91440" tIns="45720" rIns="91440" bIns="45720" rtlCol="0" anchor="t">
            <a:normAutofit/>
          </a:bodyPr>
          <a:lstStyle/>
          <a:p>
            <a:pPr algn="ctr"/>
            <a:r>
              <a:rPr lang="en-IN" sz="2400" b="1" dirty="0">
                <a:latin typeface="Calibri"/>
                <a:cs typeface="Calibri"/>
              </a:rPr>
              <a:t>Fig.39(Neighbourhood vs Sales Price)</a:t>
            </a:r>
            <a:endParaRPr lang="en-US" dirty="0"/>
          </a:p>
          <a:p>
            <a:r>
              <a:rPr lang="en-IN" sz="2400" b="1" dirty="0">
                <a:latin typeface="Calibri"/>
                <a:cs typeface="Calibri"/>
              </a:rPr>
              <a:t>Neighbourhood (Physical locations within Ames city limits) </a:t>
            </a:r>
            <a:r>
              <a:rPr lang="en-IN" sz="2400" b="1" dirty="0" err="1">
                <a:latin typeface="Calibri"/>
                <a:cs typeface="Calibri"/>
              </a:rPr>
              <a:t>NridgHt</a:t>
            </a:r>
            <a:r>
              <a:rPr lang="en-IN" sz="2400" b="1" dirty="0">
                <a:latin typeface="Calibri"/>
                <a:cs typeface="Calibri"/>
              </a:rPr>
              <a:t> (Northridge Heights) is the most expensive location and will have a heavy impact on house price</a:t>
            </a:r>
            <a:endParaRPr lang="en-IN" dirty="0"/>
          </a:p>
          <a:p>
            <a:pPr algn="ctr"/>
            <a:endParaRPr lang="en-IN" sz="2400" b="1" dirty="0">
              <a:latin typeface="Calibri"/>
              <a:cs typeface="Calibri"/>
            </a:endParaRPr>
          </a:p>
          <a:p>
            <a:pPr algn="ctr"/>
            <a:endParaRPr lang="en-IN" sz="2400" b="1" dirty="0">
              <a:latin typeface="Calibri"/>
              <a:cs typeface="Calibri"/>
            </a:endParaRPr>
          </a:p>
          <a:p>
            <a:endParaRPr lang="en-US" sz="2400" b="1" dirty="0">
              <a:latin typeface="Calibri"/>
              <a:cs typeface="Calibri"/>
            </a:endParaRPr>
          </a:p>
          <a:p>
            <a:endParaRPr lang="en-US" sz="2400" b="1" dirty="0">
              <a:latin typeface="Calibri"/>
              <a:cs typeface="Calibri"/>
            </a:endParaRPr>
          </a:p>
          <a:p>
            <a:endParaRPr lang="en-US" dirty="0">
              <a:latin typeface="Source Sans Pro"/>
              <a:ea typeface="Source Sans Pro"/>
              <a:cs typeface="Calibri"/>
            </a:endParaRPr>
          </a:p>
        </p:txBody>
      </p:sp>
      <p:pic>
        <p:nvPicPr>
          <p:cNvPr id="6" name="Picture 7" descr="Chart&#10;&#10;Description automatically generated">
            <a:extLst>
              <a:ext uri="{FF2B5EF4-FFF2-40B4-BE49-F238E27FC236}">
                <a16:creationId xmlns:a16="http://schemas.microsoft.com/office/drawing/2014/main" id="{40B831E7-FF8B-4B7E-B748-5766F3ABD7EC}"/>
              </a:ext>
            </a:extLst>
          </p:cNvPr>
          <p:cNvPicPr>
            <a:picLocks noGrp="1" noChangeAspect="1"/>
          </p:cNvPicPr>
          <p:nvPr>
            <p:ph type="pic" idx="1"/>
          </p:nvPr>
        </p:nvPicPr>
        <p:blipFill rotWithShape="1">
          <a:blip r:embed="rId2"/>
          <a:srcRect t="7729" b="7729"/>
          <a:stretch/>
        </p:blipFill>
        <p:spPr>
          <a:xfrm>
            <a:off x="5183188" y="987425"/>
            <a:ext cx="6689784" cy="5290568"/>
          </a:xfrm>
        </p:spPr>
      </p:pic>
    </p:spTree>
    <p:extLst>
      <p:ext uri="{BB962C8B-B14F-4D97-AF65-F5344CB8AC3E}">
        <p14:creationId xmlns:p14="http://schemas.microsoft.com/office/powerpoint/2010/main" val="316853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p:txBody>
          <a:bodyPr vert="horz" lIns="91440" tIns="45720" rIns="91440" bIns="45720" rtlCol="0" anchor="t">
            <a:normAutofit lnSpcReduction="10000"/>
          </a:bodyPr>
          <a:lstStyle/>
          <a:p>
            <a:pPr algn="ctr"/>
            <a:r>
              <a:rPr lang="en-IN" sz="2400" b="1" dirty="0">
                <a:latin typeface="Calibri"/>
                <a:cs typeface="Calibri"/>
              </a:rPr>
              <a:t>Fig.40(Condition1 vs Sales Price)</a:t>
            </a:r>
            <a:endParaRPr lang="en-US" dirty="0"/>
          </a:p>
          <a:p>
            <a:r>
              <a:rPr lang="en-IN" sz="2400" b="1" dirty="0">
                <a:latin typeface="Calibri"/>
                <a:cs typeface="Calibri"/>
              </a:rPr>
              <a:t>Condition1 (Proximity to various conditions) </a:t>
            </a:r>
            <a:r>
              <a:rPr lang="en-IN" sz="2400" b="1" dirty="0" err="1">
                <a:latin typeface="Calibri"/>
                <a:cs typeface="Calibri"/>
              </a:rPr>
              <a:t>RRNn</a:t>
            </a:r>
            <a:r>
              <a:rPr lang="en-IN" sz="2400" b="1" dirty="0">
                <a:latin typeface="Calibri"/>
                <a:cs typeface="Calibri"/>
              </a:rPr>
              <a:t> (Within 200' of North-South Railroad) and </a:t>
            </a:r>
            <a:r>
              <a:rPr lang="en-IN" sz="2400" b="1" dirty="0" err="1">
                <a:latin typeface="Calibri"/>
                <a:cs typeface="Calibri"/>
              </a:rPr>
              <a:t>PosA</a:t>
            </a:r>
            <a:r>
              <a:rPr lang="en-IN" sz="2400" b="1" dirty="0">
                <a:latin typeface="Calibri"/>
                <a:cs typeface="Calibri"/>
              </a:rPr>
              <a:t> (Adjacent to positive off-site feature) are the two conditions which are an expensive choice for an average customer. This conditions will impact the sale price of houses.</a:t>
            </a:r>
            <a:endParaRPr lang="en-IN" dirty="0"/>
          </a:p>
          <a:p>
            <a:endParaRPr lang="en-IN" sz="2400" b="1" dirty="0">
              <a:latin typeface="Calibri"/>
              <a:cs typeface="Calibri"/>
            </a:endParaRPr>
          </a:p>
          <a:p>
            <a:endParaRPr lang="en-IN" dirty="0"/>
          </a:p>
        </p:txBody>
      </p:sp>
      <p:pic>
        <p:nvPicPr>
          <p:cNvPr id="7" name="Picture 7" descr="Chart, bar chart&#10;&#10;Description automatically generated">
            <a:extLst>
              <a:ext uri="{FF2B5EF4-FFF2-40B4-BE49-F238E27FC236}">
                <a16:creationId xmlns:a16="http://schemas.microsoft.com/office/drawing/2014/main" id="{C9B0803D-76D3-4DC0-AEDF-61082F269CFE}"/>
              </a:ext>
            </a:extLst>
          </p:cNvPr>
          <p:cNvPicPr>
            <a:picLocks noGrp="1" noChangeAspect="1"/>
          </p:cNvPicPr>
          <p:nvPr>
            <p:ph type="pic" idx="1"/>
          </p:nvPr>
        </p:nvPicPr>
        <p:blipFill rotWithShape="1">
          <a:blip r:embed="rId2"/>
          <a:srcRect t="8598" b="8598"/>
          <a:stretch/>
        </p:blipFill>
        <p:spPr>
          <a:xfrm>
            <a:off x="5039414" y="556105"/>
            <a:ext cx="6934200" cy="5491851"/>
          </a:xfrm>
        </p:spPr>
      </p:pic>
    </p:spTree>
    <p:extLst>
      <p:ext uri="{BB962C8B-B14F-4D97-AF65-F5344CB8AC3E}">
        <p14:creationId xmlns:p14="http://schemas.microsoft.com/office/powerpoint/2010/main" val="395390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p:txBody>
          <a:bodyPr vert="horz" lIns="91440" tIns="45720" rIns="91440" bIns="45720" rtlCol="0" anchor="t">
            <a:normAutofit/>
          </a:bodyPr>
          <a:lstStyle/>
          <a:p>
            <a:r>
              <a:rPr lang="en-IN" sz="2400" b="1" dirty="0">
                <a:latin typeface="Calibri"/>
                <a:cs typeface="Calibri"/>
              </a:rPr>
              <a:t>Fig.41(Year Built vs Sales Price)</a:t>
            </a:r>
          </a:p>
          <a:p>
            <a:endParaRPr lang="en-IN" sz="2400" b="1" dirty="0">
              <a:latin typeface="Calibri"/>
              <a:ea typeface="Source Sans Pro"/>
              <a:cs typeface="Calibri"/>
            </a:endParaRPr>
          </a:p>
          <a:p>
            <a:r>
              <a:rPr lang="en-IN" sz="2400" b="1" dirty="0">
                <a:latin typeface="Calibri"/>
                <a:ea typeface="Source Sans Pro"/>
                <a:cs typeface="Calibri"/>
              </a:rPr>
              <a:t>The house will be more expensive if it was built latterly. More recently built houses will always be more expensive.</a:t>
            </a:r>
            <a:endParaRPr lang="en-IN" dirty="0">
              <a:ea typeface="Source Sans Pro"/>
            </a:endParaRPr>
          </a:p>
          <a:p>
            <a:endParaRPr lang="en-IN" sz="2400" b="1" dirty="0">
              <a:latin typeface="Calibri"/>
              <a:ea typeface="Source Sans Pro"/>
              <a:cs typeface="Calibri"/>
            </a:endParaRPr>
          </a:p>
        </p:txBody>
      </p:sp>
      <p:pic>
        <p:nvPicPr>
          <p:cNvPr id="6" name="Picture 7" descr="Chart, scatter chart&#10;&#10;Description automatically generated">
            <a:extLst>
              <a:ext uri="{FF2B5EF4-FFF2-40B4-BE49-F238E27FC236}">
                <a16:creationId xmlns:a16="http://schemas.microsoft.com/office/drawing/2014/main" id="{56CC1435-4268-4424-869C-2FC7E70B1F35}"/>
              </a:ext>
            </a:extLst>
          </p:cNvPr>
          <p:cNvPicPr>
            <a:picLocks noGrp="1" noChangeAspect="1"/>
          </p:cNvPicPr>
          <p:nvPr>
            <p:ph type="pic" idx="1"/>
          </p:nvPr>
        </p:nvPicPr>
        <p:blipFill rotWithShape="1">
          <a:blip r:embed="rId2"/>
          <a:srcRect t="8038" b="8038"/>
          <a:stretch/>
        </p:blipFill>
        <p:spPr>
          <a:xfrm>
            <a:off x="5183188" y="987425"/>
            <a:ext cx="6560388" cy="5175549"/>
          </a:xfrm>
        </p:spPr>
      </p:pic>
    </p:spTree>
    <p:extLst>
      <p:ext uri="{BB962C8B-B14F-4D97-AF65-F5344CB8AC3E}">
        <p14:creationId xmlns:p14="http://schemas.microsoft.com/office/powerpoint/2010/main" val="30331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lnSpcReduction="10000"/>
          </a:bodyPr>
          <a:lstStyle/>
          <a:p>
            <a:pPr algn="ctr"/>
            <a:r>
              <a:rPr lang="en-IN" sz="2400" b="1" dirty="0">
                <a:latin typeface="Calibri"/>
                <a:cs typeface="Calibri"/>
              </a:rPr>
              <a:t>Fig.42(Exterior1st vs Sales Price)</a:t>
            </a:r>
            <a:endParaRPr lang="en-US" dirty="0"/>
          </a:p>
          <a:p>
            <a:r>
              <a:rPr lang="en-IN" sz="2400" b="1" dirty="0">
                <a:latin typeface="Calibri"/>
                <a:cs typeface="Calibri"/>
              </a:rPr>
              <a:t>Exterior1st is Exterior covering on house in terms of expenses houses with Exterior covering </a:t>
            </a:r>
            <a:r>
              <a:rPr lang="en-IN" sz="2400" b="1" dirty="0" err="1">
                <a:latin typeface="Calibri"/>
                <a:cs typeface="Calibri"/>
              </a:rPr>
              <a:t>ImStucc</a:t>
            </a:r>
            <a:r>
              <a:rPr lang="en-IN" sz="2400" b="1" dirty="0">
                <a:latin typeface="Calibri"/>
                <a:cs typeface="Calibri"/>
              </a:rPr>
              <a:t> (Imitation Stucco) are very expensive as compared to other Exterior coverings. Brick Common is the cheapest Exterior covering. </a:t>
            </a:r>
            <a:endParaRPr lang="en-IN"/>
          </a:p>
          <a:p>
            <a:endParaRPr lang="en-IN" sz="2400" b="1" dirty="0">
              <a:latin typeface="Calibri"/>
              <a:cs typeface="Calibri"/>
            </a:endParaRPr>
          </a:p>
          <a:p>
            <a:endParaRPr lang="en-IN" sz="2400" b="1" dirty="0">
              <a:latin typeface="Calibri"/>
              <a:ea typeface="Source Sans Pro"/>
              <a:cs typeface="Calibri"/>
            </a:endParaRPr>
          </a:p>
        </p:txBody>
      </p:sp>
      <p:pic>
        <p:nvPicPr>
          <p:cNvPr id="7" name="Picture 7" descr="Chart, bar chart&#10;&#10;Description automatically generated">
            <a:extLst>
              <a:ext uri="{FF2B5EF4-FFF2-40B4-BE49-F238E27FC236}">
                <a16:creationId xmlns:a16="http://schemas.microsoft.com/office/drawing/2014/main" id="{D516EA84-83BF-471A-B370-A4F648A99499}"/>
              </a:ext>
            </a:extLst>
          </p:cNvPr>
          <p:cNvPicPr>
            <a:picLocks noGrp="1" noChangeAspect="1"/>
          </p:cNvPicPr>
          <p:nvPr>
            <p:ph type="pic" idx="1"/>
          </p:nvPr>
        </p:nvPicPr>
        <p:blipFill rotWithShape="1">
          <a:blip r:embed="rId2"/>
          <a:srcRect t="7088" b="7088"/>
          <a:stretch/>
        </p:blipFill>
        <p:spPr>
          <a:xfrm>
            <a:off x="4708735" y="354821"/>
            <a:ext cx="6891067" cy="5448719"/>
          </a:xfrm>
        </p:spPr>
      </p:pic>
    </p:spTree>
    <p:extLst>
      <p:ext uri="{BB962C8B-B14F-4D97-AF65-F5344CB8AC3E}">
        <p14:creationId xmlns:p14="http://schemas.microsoft.com/office/powerpoint/2010/main" val="410207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a:bodyPr>
          <a:lstStyle/>
          <a:p>
            <a:pPr algn="ctr"/>
            <a:r>
              <a:rPr lang="en-IN" sz="2400" b="1" dirty="0">
                <a:latin typeface="Calibri"/>
                <a:ea typeface="Source Sans Pro"/>
                <a:cs typeface="Calibri"/>
              </a:rPr>
              <a:t>Fig.43(</a:t>
            </a:r>
            <a:r>
              <a:rPr lang="en-IN" sz="2400" b="1" dirty="0" err="1">
                <a:latin typeface="Calibri"/>
                <a:ea typeface="Source Sans Pro"/>
                <a:cs typeface="Calibri"/>
              </a:rPr>
              <a:t>TotalBsmtSF</a:t>
            </a:r>
            <a:r>
              <a:rPr lang="en-IN" sz="2400" b="1" dirty="0">
                <a:latin typeface="Calibri"/>
                <a:ea typeface="Source Sans Pro"/>
                <a:cs typeface="Calibri"/>
              </a:rPr>
              <a:t> vs Sales Price)</a:t>
            </a:r>
            <a:endParaRPr lang="en-US" dirty="0"/>
          </a:p>
          <a:p>
            <a:r>
              <a:rPr lang="en-IN" sz="2400" b="1" dirty="0">
                <a:latin typeface="Calibri"/>
                <a:ea typeface="Source Sans Pro"/>
                <a:cs typeface="Calibri"/>
              </a:rPr>
              <a:t>Basements with more area will evidently be more expensive.</a:t>
            </a:r>
            <a:endParaRPr lang="en-IN" dirty="0"/>
          </a:p>
          <a:p>
            <a:pPr algn="ctr"/>
            <a:endParaRPr lang="en-IN" sz="2400" b="1" dirty="0">
              <a:latin typeface="Calibri"/>
              <a:ea typeface="Source Sans Pro"/>
              <a:cs typeface="Calibri"/>
            </a:endParaRPr>
          </a:p>
        </p:txBody>
      </p:sp>
      <p:pic>
        <p:nvPicPr>
          <p:cNvPr id="6" name="Picture 7" descr="Chart, scatter chart&#10;&#10;Description automatically generated">
            <a:extLst>
              <a:ext uri="{FF2B5EF4-FFF2-40B4-BE49-F238E27FC236}">
                <a16:creationId xmlns:a16="http://schemas.microsoft.com/office/drawing/2014/main" id="{6E15A4B6-9220-43A7-9899-E1448EC590AC}"/>
              </a:ext>
            </a:extLst>
          </p:cNvPr>
          <p:cNvPicPr>
            <a:picLocks noGrp="1" noChangeAspect="1"/>
          </p:cNvPicPr>
          <p:nvPr>
            <p:ph type="pic" idx="1"/>
          </p:nvPr>
        </p:nvPicPr>
        <p:blipFill rotWithShape="1">
          <a:blip r:embed="rId2"/>
          <a:srcRect l="694" r="694"/>
          <a:stretch/>
        </p:blipFill>
        <p:spPr>
          <a:xfrm>
            <a:off x="4679980" y="455463"/>
            <a:ext cx="6905445" cy="5419964"/>
          </a:xfrm>
        </p:spPr>
      </p:pic>
    </p:spTree>
    <p:extLst>
      <p:ext uri="{BB962C8B-B14F-4D97-AF65-F5344CB8AC3E}">
        <p14:creationId xmlns:p14="http://schemas.microsoft.com/office/powerpoint/2010/main" val="157125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a:bodyPr>
          <a:lstStyle/>
          <a:p>
            <a:pPr algn="ctr"/>
            <a:r>
              <a:rPr lang="en-IN" sz="2400" b="1" dirty="0">
                <a:latin typeface="Calibri"/>
                <a:ea typeface="Source Sans Pro"/>
                <a:cs typeface="Calibri"/>
              </a:rPr>
              <a:t>Fig.44(Central Air vs Sales Price)</a:t>
            </a:r>
            <a:endParaRPr lang="en-US" dirty="0"/>
          </a:p>
          <a:p>
            <a:r>
              <a:rPr lang="en-IN" sz="2400" b="1" dirty="0">
                <a:latin typeface="Calibri"/>
                <a:ea typeface="Source Sans Pro"/>
                <a:cs typeface="Calibri"/>
              </a:rPr>
              <a:t>Houses with Central air conditioning will be more expensive.</a:t>
            </a:r>
            <a:endParaRPr lang="en-IN" dirty="0"/>
          </a:p>
          <a:p>
            <a:pPr algn="ctr"/>
            <a:endParaRPr lang="en-IN" sz="2400" b="1" dirty="0">
              <a:latin typeface="Calibri"/>
              <a:ea typeface="Source Sans Pro"/>
              <a:cs typeface="Calibri"/>
            </a:endParaRPr>
          </a:p>
        </p:txBody>
      </p:sp>
      <p:pic>
        <p:nvPicPr>
          <p:cNvPr id="7" name="Picture 7" descr="Chart, box and whisker chart&#10;&#10;Description automatically generated">
            <a:extLst>
              <a:ext uri="{FF2B5EF4-FFF2-40B4-BE49-F238E27FC236}">
                <a16:creationId xmlns:a16="http://schemas.microsoft.com/office/drawing/2014/main" id="{526CCEEC-D1D4-4313-97B9-925B7276CAC3}"/>
              </a:ext>
            </a:extLst>
          </p:cNvPr>
          <p:cNvPicPr>
            <a:picLocks noGrp="1" noChangeAspect="1"/>
          </p:cNvPicPr>
          <p:nvPr>
            <p:ph type="pic" idx="1"/>
          </p:nvPr>
        </p:nvPicPr>
        <p:blipFill rotWithShape="1">
          <a:blip r:embed="rId2"/>
          <a:srcRect t="255" b="255"/>
          <a:stretch/>
        </p:blipFill>
        <p:spPr>
          <a:xfrm>
            <a:off x="4896979" y="512972"/>
            <a:ext cx="6902767" cy="5477474"/>
          </a:xfrm>
        </p:spPr>
      </p:pic>
    </p:spTree>
    <p:extLst>
      <p:ext uri="{BB962C8B-B14F-4D97-AF65-F5344CB8AC3E}">
        <p14:creationId xmlns:p14="http://schemas.microsoft.com/office/powerpoint/2010/main" val="226355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a:bodyPr>
          <a:lstStyle/>
          <a:p>
            <a:pPr algn="ctr"/>
            <a:r>
              <a:rPr lang="en-IN" sz="2400" b="1" dirty="0">
                <a:latin typeface="Calibri"/>
                <a:ea typeface="Source Sans Pro"/>
                <a:cs typeface="Calibri"/>
              </a:rPr>
              <a:t>Fig.44(Garage vs Sales Price)</a:t>
            </a:r>
            <a:endParaRPr lang="en-US" dirty="0"/>
          </a:p>
          <a:p>
            <a:r>
              <a:rPr lang="en-IN" sz="2400" b="1" dirty="0">
                <a:latin typeface="Calibri"/>
                <a:ea typeface="Source Sans Pro"/>
                <a:cs typeface="Calibri"/>
              </a:rPr>
              <a:t>Houses with Built-in Built In (Garage part of house – typically has room above garage) will be more expensive </a:t>
            </a:r>
            <a:endParaRPr lang="en-IN"/>
          </a:p>
          <a:p>
            <a:pPr algn="ctr"/>
            <a:endParaRPr lang="en-IN" sz="2400" b="1" dirty="0">
              <a:latin typeface="Calibri"/>
              <a:ea typeface="Source Sans Pro"/>
              <a:cs typeface="Calibri"/>
            </a:endParaRPr>
          </a:p>
        </p:txBody>
      </p:sp>
      <p:pic>
        <p:nvPicPr>
          <p:cNvPr id="6" name="Picture 7" descr="Chart, box and whisker chart&#10;&#10;Description automatically generated">
            <a:extLst>
              <a:ext uri="{FF2B5EF4-FFF2-40B4-BE49-F238E27FC236}">
                <a16:creationId xmlns:a16="http://schemas.microsoft.com/office/drawing/2014/main" id="{C042BE8C-2136-4532-9AFC-D8A6D703BBB9}"/>
              </a:ext>
            </a:extLst>
          </p:cNvPr>
          <p:cNvPicPr>
            <a:picLocks noGrp="1" noChangeAspect="1"/>
          </p:cNvPicPr>
          <p:nvPr>
            <p:ph type="pic" idx="1"/>
          </p:nvPr>
        </p:nvPicPr>
        <p:blipFill rotWithShape="1">
          <a:blip r:embed="rId2"/>
          <a:srcRect l="1715" r="1715"/>
          <a:stretch/>
        </p:blipFill>
        <p:spPr>
          <a:xfrm>
            <a:off x="4665603" y="352134"/>
            <a:ext cx="7293633" cy="5569112"/>
          </a:xfrm>
        </p:spPr>
      </p:pic>
    </p:spTree>
    <p:extLst>
      <p:ext uri="{BB962C8B-B14F-4D97-AF65-F5344CB8AC3E}">
        <p14:creationId xmlns:p14="http://schemas.microsoft.com/office/powerpoint/2010/main" val="3085613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a:bodyPr>
          <a:lstStyle/>
          <a:p>
            <a:pPr algn="ctr"/>
            <a:r>
              <a:rPr lang="en-IN" sz="2400" b="1" dirty="0">
                <a:latin typeface="Calibri"/>
                <a:ea typeface="Source Sans Pro"/>
                <a:cs typeface="Calibri"/>
              </a:rPr>
              <a:t>Fig.45(</a:t>
            </a:r>
            <a:r>
              <a:rPr lang="en-IN" sz="2400" b="1" dirty="0" err="1">
                <a:latin typeface="Calibri"/>
                <a:ea typeface="Source Sans Pro"/>
                <a:cs typeface="Calibri"/>
              </a:rPr>
              <a:t>Yrsold</a:t>
            </a:r>
            <a:r>
              <a:rPr lang="en-IN" sz="2400" b="1" dirty="0">
                <a:latin typeface="Calibri"/>
                <a:ea typeface="Source Sans Pro"/>
                <a:cs typeface="Calibri"/>
              </a:rPr>
              <a:t> vs Sales Price)</a:t>
            </a:r>
            <a:endParaRPr lang="en-US" dirty="0"/>
          </a:p>
          <a:p>
            <a:r>
              <a:rPr lang="en-IN" sz="2400" b="1" dirty="0">
                <a:latin typeface="Calibri"/>
                <a:ea typeface="Source Sans Pro"/>
                <a:cs typeface="Calibri"/>
              </a:rPr>
              <a:t>In 2007 House sale prices were very high as compared to all other years.</a:t>
            </a:r>
            <a:endParaRPr lang="en-IN" dirty="0"/>
          </a:p>
          <a:p>
            <a:pPr algn="ctr"/>
            <a:endParaRPr lang="en-IN" sz="2400" b="1" dirty="0">
              <a:latin typeface="Calibri"/>
              <a:ea typeface="Source Sans Pro"/>
              <a:cs typeface="Calibri"/>
            </a:endParaRPr>
          </a:p>
        </p:txBody>
      </p:sp>
      <p:pic>
        <p:nvPicPr>
          <p:cNvPr id="7" name="Picture 7" descr="Chart, line chart&#10;&#10;Description automatically generated">
            <a:extLst>
              <a:ext uri="{FF2B5EF4-FFF2-40B4-BE49-F238E27FC236}">
                <a16:creationId xmlns:a16="http://schemas.microsoft.com/office/drawing/2014/main" id="{D03B0B1E-8B3B-4B22-8E1D-2C99BD794F26}"/>
              </a:ext>
            </a:extLst>
          </p:cNvPr>
          <p:cNvPicPr>
            <a:picLocks noGrp="1" noChangeAspect="1"/>
          </p:cNvPicPr>
          <p:nvPr>
            <p:ph type="pic" idx="1"/>
          </p:nvPr>
        </p:nvPicPr>
        <p:blipFill rotWithShape="1">
          <a:blip r:embed="rId2"/>
          <a:srcRect l="18038" r="18038"/>
          <a:stretch/>
        </p:blipFill>
        <p:spPr>
          <a:xfrm>
            <a:off x="4554897" y="1718094"/>
            <a:ext cx="7342516" cy="3699833"/>
          </a:xfrm>
        </p:spPr>
      </p:pic>
    </p:spTree>
    <p:extLst>
      <p:ext uri="{BB962C8B-B14F-4D97-AF65-F5344CB8AC3E}">
        <p14:creationId xmlns:p14="http://schemas.microsoft.com/office/powerpoint/2010/main" val="101667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a:bodyPr>
          <a:lstStyle/>
          <a:p>
            <a:pPr algn="ctr"/>
            <a:r>
              <a:rPr lang="en-IN" sz="2400" b="1" dirty="0">
                <a:latin typeface="Calibri"/>
                <a:ea typeface="Source Sans Pro"/>
                <a:cs typeface="Calibri"/>
              </a:rPr>
              <a:t>Fig.45(</a:t>
            </a:r>
            <a:r>
              <a:rPr lang="en-IN" sz="2400" b="1" dirty="0" err="1">
                <a:latin typeface="Calibri"/>
                <a:ea typeface="Source Sans Pro"/>
                <a:cs typeface="Calibri"/>
              </a:rPr>
              <a:t>Ybuilt</a:t>
            </a:r>
            <a:r>
              <a:rPr lang="en-IN" sz="2400" b="1" dirty="0">
                <a:latin typeface="Calibri"/>
                <a:ea typeface="Source Sans Pro"/>
                <a:cs typeface="Calibri"/>
              </a:rPr>
              <a:t> vs Sales Price)</a:t>
            </a:r>
            <a:endParaRPr lang="en-US" dirty="0"/>
          </a:p>
          <a:p>
            <a:r>
              <a:rPr lang="en-IN" sz="2400" b="1" dirty="0">
                <a:latin typeface="Calibri"/>
                <a:ea typeface="Source Sans Pro"/>
                <a:cs typeface="Calibri"/>
              </a:rPr>
              <a:t>Some of the houses around the year 1900 are very expensive.</a:t>
            </a:r>
            <a:endParaRPr lang="en-IN" dirty="0"/>
          </a:p>
          <a:p>
            <a:r>
              <a:rPr lang="en-IN" sz="2400" b="1" dirty="0">
                <a:latin typeface="Calibri"/>
                <a:ea typeface="Source Sans Pro"/>
                <a:cs typeface="Calibri"/>
              </a:rPr>
              <a:t>The newer the house the more expensive it will be.</a:t>
            </a:r>
            <a:endParaRPr lang="en-IN" dirty="0"/>
          </a:p>
          <a:p>
            <a:pPr algn="ctr"/>
            <a:endParaRPr lang="en-IN" sz="2400" b="1" dirty="0">
              <a:latin typeface="Calibri"/>
              <a:ea typeface="Source Sans Pro"/>
              <a:cs typeface="Calibri"/>
            </a:endParaRPr>
          </a:p>
        </p:txBody>
      </p:sp>
      <p:pic>
        <p:nvPicPr>
          <p:cNvPr id="6" name="Picture 7" descr="Chart&#10;&#10;Description automatically generated">
            <a:extLst>
              <a:ext uri="{FF2B5EF4-FFF2-40B4-BE49-F238E27FC236}">
                <a16:creationId xmlns:a16="http://schemas.microsoft.com/office/drawing/2014/main" id="{27861A7A-6676-4913-930A-2F675CB81024}"/>
              </a:ext>
            </a:extLst>
          </p:cNvPr>
          <p:cNvPicPr>
            <a:picLocks noGrp="1" noChangeAspect="1"/>
          </p:cNvPicPr>
          <p:nvPr>
            <p:ph type="pic" idx="1"/>
          </p:nvPr>
        </p:nvPicPr>
        <p:blipFill rotWithShape="1">
          <a:blip r:embed="rId2"/>
          <a:srcRect l="7785" r="7785"/>
          <a:stretch/>
        </p:blipFill>
        <p:spPr>
          <a:xfrm>
            <a:off x="4579339" y="978648"/>
            <a:ext cx="7336766" cy="4891177"/>
          </a:xfrm>
        </p:spPr>
      </p:pic>
    </p:spTree>
    <p:extLst>
      <p:ext uri="{BB962C8B-B14F-4D97-AF65-F5344CB8AC3E}">
        <p14:creationId xmlns:p14="http://schemas.microsoft.com/office/powerpoint/2010/main" val="322102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C4EC383D-59C3-4565-9311-BE009CC0C212}"/>
              </a:ext>
            </a:extLst>
          </p:cNvPr>
          <p:cNvSpPr>
            <a:spLocks noGrp="1"/>
          </p:cNvSpPr>
          <p:nvPr>
            <p:ph type="title"/>
          </p:nvPr>
        </p:nvSpPr>
        <p:spPr>
          <a:xfrm>
            <a:off x="838200" y="3698999"/>
            <a:ext cx="3200400" cy="2477964"/>
          </a:xfrm>
        </p:spPr>
        <p:txBody>
          <a:bodyPr>
            <a:normAutofit/>
          </a:bodyPr>
          <a:lstStyle/>
          <a:p>
            <a:r>
              <a:rPr lang="en-US" dirty="0">
                <a:ea typeface="+mj-lt"/>
                <a:cs typeface="+mj-lt"/>
              </a:rPr>
              <a:t>Agenda / Topics</a:t>
            </a:r>
          </a:p>
          <a:p>
            <a:endParaRPr lang="en-US" dirty="0">
              <a:ea typeface="Source Sans Pro"/>
            </a:endParaRPr>
          </a:p>
        </p:txBody>
      </p:sp>
      <p:graphicFrame>
        <p:nvGraphicFramePr>
          <p:cNvPr id="5" name="Content Placeholder 2">
            <a:extLst>
              <a:ext uri="{FF2B5EF4-FFF2-40B4-BE49-F238E27FC236}">
                <a16:creationId xmlns:a16="http://schemas.microsoft.com/office/drawing/2014/main" id="{4C8936CA-8E6E-4CCE-82F8-30E64D8563E1}"/>
              </a:ext>
            </a:extLst>
          </p:cNvPr>
          <p:cNvGraphicFramePr>
            <a:graphicFrameLocks noGrp="1"/>
          </p:cNvGraphicFramePr>
          <p:nvPr>
            <p:ph idx="1"/>
            <p:extLst>
              <p:ext uri="{D42A27DB-BD31-4B8C-83A1-F6EECF244321}">
                <p14:modId xmlns:p14="http://schemas.microsoft.com/office/powerpoint/2010/main" val="3298008017"/>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886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a:bodyPr>
          <a:lstStyle/>
          <a:p>
            <a:pPr algn="ctr"/>
            <a:r>
              <a:rPr lang="en-IN" sz="2400" b="1" dirty="0">
                <a:latin typeface="Calibri"/>
                <a:ea typeface="Source Sans Pro"/>
                <a:cs typeface="Calibri"/>
              </a:rPr>
              <a:t>Fig.46(Kitchen Quality vs Sales Price)</a:t>
            </a:r>
            <a:endParaRPr lang="en-US" dirty="0"/>
          </a:p>
          <a:p>
            <a:r>
              <a:rPr lang="en-IN" sz="2400" b="1" dirty="0">
                <a:latin typeface="Calibri"/>
                <a:ea typeface="Source Sans Pro"/>
                <a:cs typeface="Calibri"/>
              </a:rPr>
              <a:t>Houses with Kitchen Quality (Excellent) will be more expensive.</a:t>
            </a:r>
            <a:endParaRPr lang="en-IN" dirty="0"/>
          </a:p>
          <a:p>
            <a:pPr algn="ctr"/>
            <a:endParaRPr lang="en-IN" sz="2400" b="1" dirty="0">
              <a:latin typeface="Calibri"/>
              <a:ea typeface="Source Sans Pro"/>
              <a:cs typeface="Calibri"/>
            </a:endParaRPr>
          </a:p>
        </p:txBody>
      </p:sp>
      <p:pic>
        <p:nvPicPr>
          <p:cNvPr id="7" name="Picture 7" descr="Chart, box and whisker chart&#10;&#10;Description automatically generated">
            <a:extLst>
              <a:ext uri="{FF2B5EF4-FFF2-40B4-BE49-F238E27FC236}">
                <a16:creationId xmlns:a16="http://schemas.microsoft.com/office/drawing/2014/main" id="{32EC853F-C8A7-4C82-94A6-F8F6973D131C}"/>
              </a:ext>
            </a:extLst>
          </p:cNvPr>
          <p:cNvPicPr>
            <a:picLocks noGrp="1" noChangeAspect="1"/>
          </p:cNvPicPr>
          <p:nvPr>
            <p:ph type="pic" idx="1"/>
          </p:nvPr>
        </p:nvPicPr>
        <p:blipFill rotWithShape="1">
          <a:blip r:embed="rId2"/>
          <a:srcRect l="140" r="140"/>
          <a:stretch/>
        </p:blipFill>
        <p:spPr>
          <a:xfrm>
            <a:off x="4622471" y="548539"/>
            <a:ext cx="6905445" cy="5435094"/>
          </a:xfrm>
        </p:spPr>
      </p:pic>
    </p:spTree>
    <p:extLst>
      <p:ext uri="{BB962C8B-B14F-4D97-AF65-F5344CB8AC3E}">
        <p14:creationId xmlns:p14="http://schemas.microsoft.com/office/powerpoint/2010/main" val="925995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a:bodyPr>
          <a:lstStyle/>
          <a:p>
            <a:pPr algn="ctr"/>
            <a:r>
              <a:rPr lang="en-IN" sz="2400" b="1" dirty="0">
                <a:latin typeface="Calibri"/>
                <a:ea typeface="Source Sans Pro"/>
                <a:cs typeface="Calibri"/>
              </a:rPr>
              <a:t>Fig.47(Wood Deck SF vs Sales Price)</a:t>
            </a:r>
            <a:endParaRPr lang="en-US" dirty="0"/>
          </a:p>
          <a:p>
            <a:r>
              <a:rPr lang="en-IN" sz="2400" b="1" dirty="0">
                <a:latin typeface="Calibri"/>
                <a:ea typeface="Source Sans Pro"/>
                <a:cs typeface="Calibri"/>
              </a:rPr>
              <a:t>We can clearly observe that, with more Wood deck area per square feet the total selling price of the house increases.</a:t>
            </a:r>
            <a:endParaRPr lang="en-IN" dirty="0"/>
          </a:p>
          <a:p>
            <a:pPr algn="ctr"/>
            <a:endParaRPr lang="en-IN" sz="2400" b="1" dirty="0">
              <a:latin typeface="Calibri"/>
              <a:ea typeface="Source Sans Pro"/>
              <a:cs typeface="Calibri"/>
            </a:endParaRPr>
          </a:p>
        </p:txBody>
      </p:sp>
      <p:pic>
        <p:nvPicPr>
          <p:cNvPr id="6" name="Picture 7" descr="Chart, scatter chart&#10;&#10;Description automatically generated">
            <a:extLst>
              <a:ext uri="{FF2B5EF4-FFF2-40B4-BE49-F238E27FC236}">
                <a16:creationId xmlns:a16="http://schemas.microsoft.com/office/drawing/2014/main" id="{D7BBDE66-1F96-4CD0-BCFE-EE11B7425B4E}"/>
              </a:ext>
            </a:extLst>
          </p:cNvPr>
          <p:cNvPicPr>
            <a:picLocks noGrp="1" noChangeAspect="1"/>
          </p:cNvPicPr>
          <p:nvPr>
            <p:ph type="pic" idx="1"/>
          </p:nvPr>
        </p:nvPicPr>
        <p:blipFill rotWithShape="1">
          <a:blip r:embed="rId2"/>
          <a:srcRect l="363" r="363"/>
          <a:stretch/>
        </p:blipFill>
        <p:spPr>
          <a:xfrm>
            <a:off x="4665603" y="386896"/>
            <a:ext cx="7192992" cy="5657740"/>
          </a:xfrm>
        </p:spPr>
      </p:pic>
    </p:spTree>
    <p:extLst>
      <p:ext uri="{BB962C8B-B14F-4D97-AF65-F5344CB8AC3E}">
        <p14:creationId xmlns:p14="http://schemas.microsoft.com/office/powerpoint/2010/main" val="4125931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a:xfrm>
            <a:off x="336580" y="2057400"/>
            <a:ext cx="3932237" cy="3811588"/>
          </a:xfrm>
        </p:spPr>
        <p:txBody>
          <a:bodyPr vert="horz" lIns="91440" tIns="45720" rIns="91440" bIns="45720" rtlCol="0" anchor="t">
            <a:normAutofit/>
          </a:bodyPr>
          <a:lstStyle/>
          <a:p>
            <a:pPr algn="ctr"/>
            <a:r>
              <a:rPr lang="en-IN" sz="2400" b="1" dirty="0">
                <a:latin typeface="Calibri"/>
                <a:ea typeface="Source Sans Pro"/>
                <a:cs typeface="Calibri"/>
              </a:rPr>
              <a:t>Fig.48(Month Sold)</a:t>
            </a:r>
            <a:endParaRPr lang="en-US" dirty="0"/>
          </a:p>
          <a:p>
            <a:r>
              <a:rPr lang="en-IN" sz="2400" b="1" dirty="0">
                <a:latin typeface="Calibri"/>
                <a:ea typeface="Source Sans Pro"/>
                <a:cs typeface="Calibri"/>
              </a:rPr>
              <a:t>Highest number of Houses were sold in the month of June and July. </a:t>
            </a:r>
            <a:endParaRPr lang="en-IN"/>
          </a:p>
          <a:p>
            <a:pPr algn="ctr"/>
            <a:endParaRPr lang="en-IN" sz="2400" b="1" dirty="0">
              <a:latin typeface="Calibri"/>
              <a:ea typeface="Source Sans Pro"/>
              <a:cs typeface="Calibri"/>
            </a:endParaRPr>
          </a:p>
        </p:txBody>
      </p:sp>
      <p:pic>
        <p:nvPicPr>
          <p:cNvPr id="7" name="Picture 7" descr="Chart, bar chart&#10;&#10;Description automatically generated">
            <a:extLst>
              <a:ext uri="{FF2B5EF4-FFF2-40B4-BE49-F238E27FC236}">
                <a16:creationId xmlns:a16="http://schemas.microsoft.com/office/drawing/2014/main" id="{BC1C7F16-E65E-4115-AA89-456B8A94FD4A}"/>
              </a:ext>
            </a:extLst>
          </p:cNvPr>
          <p:cNvPicPr>
            <a:picLocks noGrp="1" noChangeAspect="1"/>
          </p:cNvPicPr>
          <p:nvPr>
            <p:ph type="pic" idx="1"/>
          </p:nvPr>
        </p:nvPicPr>
        <p:blipFill rotWithShape="1">
          <a:blip r:embed="rId2"/>
          <a:srcRect l="363" r="363"/>
          <a:stretch/>
        </p:blipFill>
        <p:spPr>
          <a:xfrm>
            <a:off x="4665603" y="516292"/>
            <a:ext cx="7034841" cy="5513966"/>
          </a:xfrm>
        </p:spPr>
      </p:pic>
    </p:spTree>
    <p:extLst>
      <p:ext uri="{BB962C8B-B14F-4D97-AF65-F5344CB8AC3E}">
        <p14:creationId xmlns:p14="http://schemas.microsoft.com/office/powerpoint/2010/main" val="11156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DF4F-4081-4DCA-A0F4-266D0CB9D6D9}"/>
              </a:ext>
            </a:extLst>
          </p:cNvPr>
          <p:cNvSpPr>
            <a:spLocks noGrp="1"/>
          </p:cNvSpPr>
          <p:nvPr>
            <p:ph type="title"/>
          </p:nvPr>
        </p:nvSpPr>
        <p:spPr/>
        <p:txBody>
          <a:bodyPr/>
          <a:lstStyle/>
          <a:p>
            <a:pPr marL="285750" indent="-285750">
              <a:lnSpc>
                <a:spcPct val="100000"/>
              </a:lnSpc>
              <a:spcBef>
                <a:spcPts val="0"/>
              </a:spcBef>
              <a:buFont typeface="Arial"/>
              <a:buChar char="•"/>
            </a:pPr>
            <a:r>
              <a:rPr lang="en-US" dirty="0">
                <a:ea typeface="+mj-lt"/>
                <a:cs typeface="+mj-lt"/>
              </a:rPr>
              <a:t>Pre-processing Pipeline</a:t>
            </a:r>
          </a:p>
          <a:p>
            <a:endParaRPr lang="en-US" dirty="0">
              <a:ea typeface="Source Sans Pro"/>
            </a:endParaRPr>
          </a:p>
        </p:txBody>
      </p:sp>
      <p:sp>
        <p:nvSpPr>
          <p:cNvPr id="4" name="Text Placeholder 3">
            <a:extLst>
              <a:ext uri="{FF2B5EF4-FFF2-40B4-BE49-F238E27FC236}">
                <a16:creationId xmlns:a16="http://schemas.microsoft.com/office/drawing/2014/main" id="{9D4D6356-0338-4846-9CFA-F1D8B667BBE2}"/>
              </a:ext>
            </a:extLst>
          </p:cNvPr>
          <p:cNvSpPr>
            <a:spLocks noGrp="1"/>
          </p:cNvSpPr>
          <p:nvPr>
            <p:ph type="body" sz="half" idx="2"/>
          </p:nvPr>
        </p:nvSpPr>
        <p:spPr/>
        <p:txBody>
          <a:bodyPr vert="horz" lIns="91440" tIns="45720" rIns="91440" bIns="45720" rtlCol="0" anchor="t">
            <a:normAutofit/>
          </a:bodyPr>
          <a:lstStyle/>
          <a:p>
            <a:r>
              <a:rPr lang="en-IN" sz="2400" b="1" dirty="0">
                <a:ea typeface="+mn-lt"/>
                <a:cs typeface="+mn-lt"/>
              </a:rPr>
              <a:t>Sample of some of the  Null values in the data set.</a:t>
            </a:r>
            <a:endParaRPr lang="en-US" sz="2400" dirty="0"/>
          </a:p>
          <a:p>
            <a:endParaRPr lang="en-US" dirty="0">
              <a:ea typeface="Source Sans Pro"/>
            </a:endParaRPr>
          </a:p>
        </p:txBody>
      </p:sp>
      <p:pic>
        <p:nvPicPr>
          <p:cNvPr id="8" name="Picture 8" descr="Table&#10;&#10;Description automatically generated">
            <a:extLst>
              <a:ext uri="{FF2B5EF4-FFF2-40B4-BE49-F238E27FC236}">
                <a16:creationId xmlns:a16="http://schemas.microsoft.com/office/drawing/2014/main" id="{31697DD1-591B-4B91-835D-37AFD7674A37}"/>
              </a:ext>
            </a:extLst>
          </p:cNvPr>
          <p:cNvPicPr>
            <a:picLocks noGrp="1" noChangeAspect="1"/>
          </p:cNvPicPr>
          <p:nvPr>
            <p:ph type="pic" idx="1"/>
          </p:nvPr>
        </p:nvPicPr>
        <p:blipFill rotWithShape="1">
          <a:blip r:embed="rId2"/>
          <a:srcRect t="5775" b="5775"/>
          <a:stretch/>
        </p:blipFill>
        <p:spPr>
          <a:xfrm>
            <a:off x="5649913" y="1085850"/>
            <a:ext cx="5828221" cy="5194359"/>
          </a:xfrm>
        </p:spPr>
      </p:pic>
    </p:spTree>
    <p:extLst>
      <p:ext uri="{BB962C8B-B14F-4D97-AF65-F5344CB8AC3E}">
        <p14:creationId xmlns:p14="http://schemas.microsoft.com/office/powerpoint/2010/main" val="232250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DF4F-4081-4DCA-A0F4-266D0CB9D6D9}"/>
              </a:ext>
            </a:extLst>
          </p:cNvPr>
          <p:cNvSpPr>
            <a:spLocks noGrp="1"/>
          </p:cNvSpPr>
          <p:nvPr>
            <p:ph type="title"/>
          </p:nvPr>
        </p:nvSpPr>
        <p:spPr/>
        <p:txBody>
          <a:bodyPr/>
          <a:lstStyle/>
          <a:p>
            <a:pPr marL="285750" indent="-285750">
              <a:lnSpc>
                <a:spcPct val="100000"/>
              </a:lnSpc>
              <a:spcBef>
                <a:spcPts val="0"/>
              </a:spcBef>
              <a:buFont typeface="Arial"/>
              <a:buChar char="•"/>
            </a:pPr>
            <a:r>
              <a:rPr lang="en-US" dirty="0">
                <a:ea typeface="+mj-lt"/>
                <a:cs typeface="+mj-lt"/>
              </a:rPr>
              <a:t>Pre-processing Pipeline</a:t>
            </a:r>
          </a:p>
          <a:p>
            <a:endParaRPr lang="en-US" dirty="0">
              <a:ea typeface="Source Sans Pro"/>
            </a:endParaRPr>
          </a:p>
        </p:txBody>
      </p:sp>
      <p:sp>
        <p:nvSpPr>
          <p:cNvPr id="18" name="Picture Placeholder 17">
            <a:extLst>
              <a:ext uri="{FF2B5EF4-FFF2-40B4-BE49-F238E27FC236}">
                <a16:creationId xmlns:a16="http://schemas.microsoft.com/office/drawing/2014/main" id="{24A6A22A-EE02-48A1-A18C-ED084A8ABEAB}"/>
              </a:ext>
            </a:extLst>
          </p:cNvPr>
          <p:cNvSpPr>
            <a:spLocks noGrp="1"/>
          </p:cNvSpPr>
          <p:nvPr>
            <p:ph idx="1"/>
          </p:nvPr>
        </p:nvSpPr>
        <p:spPr/>
        <p:txBody>
          <a:bodyPr vert="horz" lIns="91440" tIns="45720" rIns="91440" bIns="45720" rtlCol="0" anchor="t">
            <a:normAutofit/>
          </a:bodyPr>
          <a:lstStyle/>
          <a:p>
            <a:r>
              <a:rPr lang="en-IN" b="1" dirty="0">
                <a:ea typeface="Source Sans Pro"/>
              </a:rPr>
              <a:t>There were no duplicated values in the dataset.</a:t>
            </a:r>
            <a:endParaRPr lang="en-US" dirty="0">
              <a:ea typeface="+mn-lt"/>
              <a:cs typeface="+mn-lt"/>
            </a:endParaRPr>
          </a:p>
          <a:p>
            <a:endParaRPr lang="en-IN" b="1" dirty="0">
              <a:ea typeface="Source Sans Pro"/>
            </a:endParaRPr>
          </a:p>
          <a:p>
            <a:r>
              <a:rPr lang="en-IN" b="1" dirty="0">
                <a:ea typeface="Source Sans Pro"/>
              </a:rPr>
              <a:t>We can drop the Id column as it has no special significance in predicting the house prices.</a:t>
            </a:r>
            <a:endParaRPr lang="en-IN" dirty="0">
              <a:ea typeface="+mn-lt"/>
              <a:cs typeface="+mn-lt"/>
            </a:endParaRPr>
          </a:p>
          <a:p>
            <a:endParaRPr lang="en-IN" b="1" dirty="0">
              <a:ea typeface="Source Sans Pro"/>
            </a:endParaRPr>
          </a:p>
          <a:p>
            <a:r>
              <a:rPr lang="en-IN" b="1" dirty="0">
                <a:ea typeface="Source Sans Pro"/>
              </a:rPr>
              <a:t> We can drop </a:t>
            </a:r>
            <a:r>
              <a:rPr lang="en-IN" b="1" dirty="0" err="1">
                <a:ea typeface="Source Sans Pro"/>
              </a:rPr>
              <a:t>PoolQC</a:t>
            </a:r>
            <a:r>
              <a:rPr lang="en-IN" b="1" dirty="0">
                <a:ea typeface="Source Sans Pro"/>
              </a:rPr>
              <a:t>, Fence, Alley and </a:t>
            </a:r>
            <a:r>
              <a:rPr lang="en-IN" b="1" dirty="0" err="1">
                <a:ea typeface="Source Sans Pro"/>
              </a:rPr>
              <a:t>MiscFeature</a:t>
            </a:r>
            <a:r>
              <a:rPr lang="en-IN" b="1" dirty="0">
                <a:ea typeface="Source Sans Pro"/>
              </a:rPr>
              <a:t> columns as they have more then 75 % of missing data.</a:t>
            </a:r>
            <a:endParaRPr lang="en-IN" dirty="0">
              <a:ea typeface="+mn-lt"/>
              <a:cs typeface="+mn-lt"/>
            </a:endParaRPr>
          </a:p>
          <a:p>
            <a:endParaRPr lang="en-US" dirty="0">
              <a:ea typeface="Source Sans Pro"/>
            </a:endParaRPr>
          </a:p>
        </p:txBody>
      </p:sp>
      <p:sp>
        <p:nvSpPr>
          <p:cNvPr id="4" name="Text Placeholder 3">
            <a:extLst>
              <a:ext uri="{FF2B5EF4-FFF2-40B4-BE49-F238E27FC236}">
                <a16:creationId xmlns:a16="http://schemas.microsoft.com/office/drawing/2014/main" id="{9D4D6356-0338-4846-9CFA-F1D8B667BBE2}"/>
              </a:ext>
            </a:extLst>
          </p:cNvPr>
          <p:cNvSpPr>
            <a:spLocks noGrp="1"/>
          </p:cNvSpPr>
          <p:nvPr>
            <p:ph type="body" sz="half" idx="4294967295"/>
          </p:nvPr>
        </p:nvSpPr>
        <p:spPr>
          <a:xfrm>
            <a:off x="1265208" y="6413739"/>
            <a:ext cx="8949936" cy="246004"/>
          </a:xfrm>
        </p:spPr>
        <p:txBody>
          <a:bodyPr vert="horz" lIns="91440" tIns="45720" rIns="91440" bIns="45720" rtlCol="0" anchor="t">
            <a:normAutofit fontScale="55000" lnSpcReduction="20000"/>
          </a:bodyPr>
          <a:lstStyle/>
          <a:p>
            <a:endParaRPr lang="en-IN" sz="2400" b="1" dirty="0">
              <a:ea typeface="Source Sans Pro"/>
            </a:endParaRPr>
          </a:p>
        </p:txBody>
      </p:sp>
    </p:spTree>
    <p:extLst>
      <p:ext uri="{BB962C8B-B14F-4D97-AF65-F5344CB8AC3E}">
        <p14:creationId xmlns:p14="http://schemas.microsoft.com/office/powerpoint/2010/main" val="618381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1" name="Rectangle 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7" descr="Graphical user interface, text, application, email&#10;&#10;Description automatically generated">
            <a:extLst>
              <a:ext uri="{FF2B5EF4-FFF2-40B4-BE49-F238E27FC236}">
                <a16:creationId xmlns:a16="http://schemas.microsoft.com/office/drawing/2014/main" id="{9EC55AF0-EF71-47F2-9F0F-1F3A435D3BA8}"/>
              </a:ext>
            </a:extLst>
          </p:cNvPr>
          <p:cNvPicPr>
            <a:picLocks noGrp="1" noChangeAspect="1"/>
          </p:cNvPicPr>
          <p:nvPr>
            <p:ph type="pic" idx="1"/>
          </p:nvPr>
        </p:nvPicPr>
        <p:blipFill rotWithShape="1">
          <a:blip r:embed="rId2"/>
          <a:srcRect l="16382" r="34474" b="-2"/>
          <a:stretch/>
        </p:blipFill>
        <p:spPr>
          <a:xfrm>
            <a:off x="2511713" y="3104705"/>
            <a:ext cx="5489353" cy="3217333"/>
          </a:xfrm>
          <a:prstGeom prst="rect">
            <a:avLst/>
          </a:prstGeom>
        </p:spPr>
      </p:pic>
      <p:grpSp>
        <p:nvGrpSpPr>
          <p:cNvPr id="33" name="Group 32">
            <a:extLst>
              <a:ext uri="{FF2B5EF4-FFF2-40B4-BE49-F238E27FC236}">
                <a16:creationId xmlns:a16="http://schemas.microsoft.com/office/drawing/2014/main" id="{89C6B508-0B2C-4D80-99F6-BC8C9C6934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34" name="Rectangle 33">
              <a:extLst>
                <a:ext uri="{FF2B5EF4-FFF2-40B4-BE49-F238E27FC236}">
                  <a16:creationId xmlns:a16="http://schemas.microsoft.com/office/drawing/2014/main" id="{EA54034F-F9B1-4048-9AEF-C7AB99053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583F029-E06B-49B5-9779-2E8CEFD77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7" name="Rectangle 36">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FDF4F-4081-4DCA-A0F4-266D0CB9D6D9}"/>
              </a:ext>
            </a:extLst>
          </p:cNvPr>
          <p:cNvSpPr>
            <a:spLocks noGrp="1"/>
          </p:cNvSpPr>
          <p:nvPr>
            <p:ph type="title"/>
          </p:nvPr>
        </p:nvSpPr>
        <p:spPr>
          <a:xfrm>
            <a:off x="740584" y="859808"/>
            <a:ext cx="3543197" cy="2878986"/>
          </a:xfrm>
        </p:spPr>
        <p:txBody>
          <a:bodyPr vert="horz" lIns="91440" tIns="45720" rIns="91440" bIns="45720" rtlCol="0" anchor="ctr">
            <a:normAutofit/>
          </a:bodyPr>
          <a:lstStyle/>
          <a:p>
            <a:pPr marL="285750" indent="-285750" algn="ctr"/>
            <a:r>
              <a:rPr lang="en-US" sz="4400"/>
              <a:t>Pre-processing Pipeline</a:t>
            </a:r>
          </a:p>
          <a:p>
            <a:pPr algn="ctr"/>
            <a:endParaRPr lang="en-US" sz="4400"/>
          </a:p>
        </p:txBody>
      </p:sp>
      <p:grpSp>
        <p:nvGrpSpPr>
          <p:cNvPr id="39"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solidFill>
        </p:grpSpPr>
        <p:sp>
          <p:nvSpPr>
            <p:cNvPr id="40" name="Freeform: Shape 39">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43" name="Graphic 38">
            <a:extLst>
              <a:ext uri="{FF2B5EF4-FFF2-40B4-BE49-F238E27FC236}">
                <a16:creationId xmlns:a16="http://schemas.microsoft.com/office/drawing/2014/main" id="{36C5CE76-F42E-4B75-84C4-A9B2C8CE8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17004"/>
            <a:ext cx="1370098" cy="508993"/>
            <a:chOff x="2267504" y="2540250"/>
            <a:chExt cx="1990951" cy="739640"/>
          </a:xfrm>
          <a:solidFill>
            <a:schemeClr val="tx1">
              <a:alpha val="60000"/>
            </a:schemeClr>
          </a:solidFill>
        </p:grpSpPr>
        <p:sp>
          <p:nvSpPr>
            <p:cNvPr id="44" name="Freeform: Shape 43">
              <a:extLst>
                <a:ext uri="{FF2B5EF4-FFF2-40B4-BE49-F238E27FC236}">
                  <a16:creationId xmlns:a16="http://schemas.microsoft.com/office/drawing/2014/main" id="{F62D2BF9-9B3C-4B4B-B525-BFABA8B44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5022D0D2-0602-4CB2-97D5-418641B4F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47"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rgbClr val="FFFFFF"/>
          </a:solidFill>
        </p:grpSpPr>
        <p:sp>
          <p:nvSpPr>
            <p:cNvPr id="48" name="Freeform: Shape 47">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62" name="Graphic 4">
            <a:extLst>
              <a:ext uri="{FF2B5EF4-FFF2-40B4-BE49-F238E27FC236}">
                <a16:creationId xmlns:a16="http://schemas.microsoft.com/office/drawing/2014/main" id="{DDFA5A3F-B050-4826-ACB4-F634DD12C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445529"/>
            <a:ext cx="849365" cy="849366"/>
            <a:chOff x="5829300" y="3162300"/>
            <a:chExt cx="532256" cy="532257"/>
          </a:xfrm>
          <a:solidFill>
            <a:schemeClr val="tx1"/>
          </a:solidFill>
        </p:grpSpPr>
        <p:sp>
          <p:nvSpPr>
            <p:cNvPr id="63" name="Freeform: Shape 62">
              <a:extLst>
                <a:ext uri="{FF2B5EF4-FFF2-40B4-BE49-F238E27FC236}">
                  <a16:creationId xmlns:a16="http://schemas.microsoft.com/office/drawing/2014/main" id="{C45D7489-248E-4EB2-A887-30A9C396E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B6BF832-C29A-4992-8772-6B33118C5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E06C84D-D026-40FC-A1FB-0482450B6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32D9620B-AA48-430C-BACC-01BF1B128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C7842E4-3E00-4846-B285-345F6B32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F120E203-7898-4AE9-A9E5-F5C364415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6A5C8C3-E77D-410A-8D95-0B15B8E61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E9CE1FB-B266-47D2-A0AC-79D1DDBA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8862FCB-5370-44C9-803F-017FF893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1EC218E-7E2A-4304-96EA-1A7AA046E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C6904051-0B1B-4340-8A1F-FC345A500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D8B68CD-1F5B-4E19-A474-4290A7386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219F1BA-F2AD-4C0B-B881-AF7702BFA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 name="Text Placeholder 3">
            <a:extLst>
              <a:ext uri="{FF2B5EF4-FFF2-40B4-BE49-F238E27FC236}">
                <a16:creationId xmlns:a16="http://schemas.microsoft.com/office/drawing/2014/main" id="{9D4D6356-0338-4846-9CFA-F1D8B667BBE2}"/>
              </a:ext>
            </a:extLst>
          </p:cNvPr>
          <p:cNvSpPr>
            <a:spLocks noGrp="1"/>
          </p:cNvSpPr>
          <p:nvPr>
            <p:ph type="body" sz="half" idx="2"/>
          </p:nvPr>
        </p:nvSpPr>
        <p:spPr>
          <a:xfrm>
            <a:off x="6477270" y="1130846"/>
            <a:ext cx="4974771" cy="4351338"/>
          </a:xfrm>
        </p:spPr>
        <p:txBody>
          <a:bodyPr vert="horz" lIns="91440" tIns="45720" rIns="91440" bIns="45720" rtlCol="0">
            <a:normAutofit/>
          </a:bodyPr>
          <a:lstStyle/>
          <a:p>
            <a:pPr indent="-228600">
              <a:buFont typeface="Arial" panose="020B0604020202020204" pitchFamily="34" charset="0"/>
              <a:buChar char="•"/>
            </a:pPr>
            <a:r>
              <a:rPr lang="en-US" b="1"/>
              <a:t>Most of the missing values were replaced with mean , median and mode of the data if the variable was continuous in nature then it was replaced by (Mean or Median) and if the data was categorical it was replaced by mode of the data. Similar steps were followed for test data.</a:t>
            </a:r>
            <a:endParaRPr lang="en-US"/>
          </a:p>
          <a:p>
            <a:pPr indent="-228600">
              <a:buFont typeface="Arial" panose="020B0604020202020204" pitchFamily="34" charset="0"/>
              <a:buChar char="•"/>
            </a:pPr>
            <a:endParaRPr lang="en-US" b="1"/>
          </a:p>
          <a:p>
            <a:pPr indent="-228600">
              <a:buFont typeface="Arial" panose="020B0604020202020204" pitchFamily="34" charset="0"/>
              <a:buChar char="•"/>
            </a:pPr>
            <a:endParaRPr lang="en-US"/>
          </a:p>
        </p:txBody>
      </p:sp>
    </p:spTree>
    <p:extLst>
      <p:ext uri="{BB962C8B-B14F-4D97-AF65-F5344CB8AC3E}">
        <p14:creationId xmlns:p14="http://schemas.microsoft.com/office/powerpoint/2010/main" val="2485980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lstStyle/>
          <a:p>
            <a:pPr marL="285750" indent="-285750" algn="ctr"/>
            <a:r>
              <a:rPr lang="en-US" dirty="0">
                <a:ea typeface="+mj-lt"/>
                <a:cs typeface="+mj-lt"/>
              </a:rPr>
              <a:t>Pre-processing Pipeline</a:t>
            </a:r>
          </a:p>
          <a:p>
            <a:pPr algn="ctr"/>
            <a:r>
              <a:rPr lang="en-US" sz="2000" dirty="0">
                <a:ea typeface="+mj-lt"/>
                <a:cs typeface="+mj-lt"/>
              </a:rPr>
              <a:t>No more null values</a:t>
            </a:r>
          </a:p>
          <a:p>
            <a:endParaRPr lang="en-US" dirty="0">
              <a:ea typeface="Source Sans Pro"/>
            </a:endParaRPr>
          </a:p>
        </p:txBody>
      </p:sp>
      <p:pic>
        <p:nvPicPr>
          <p:cNvPr id="5" name="Picture 5" descr="Graphical user interface, text, application&#10;&#10;Description automatically generated">
            <a:extLst>
              <a:ext uri="{FF2B5EF4-FFF2-40B4-BE49-F238E27FC236}">
                <a16:creationId xmlns:a16="http://schemas.microsoft.com/office/drawing/2014/main" id="{DF11B6D8-E8E4-492C-83C8-6E08CC67CFFE}"/>
              </a:ext>
            </a:extLst>
          </p:cNvPr>
          <p:cNvPicPr>
            <a:picLocks noGrp="1" noChangeAspect="1"/>
          </p:cNvPicPr>
          <p:nvPr>
            <p:ph idx="1"/>
          </p:nvPr>
        </p:nvPicPr>
        <p:blipFill>
          <a:blip r:embed="rId2"/>
          <a:stretch>
            <a:fillRect/>
          </a:stretch>
        </p:blipFill>
        <p:spPr>
          <a:xfrm>
            <a:off x="842603" y="2302429"/>
            <a:ext cx="10823095" cy="3987200"/>
          </a:xfrm>
        </p:spPr>
      </p:pic>
    </p:spTree>
    <p:extLst>
      <p:ext uri="{BB962C8B-B14F-4D97-AF65-F5344CB8AC3E}">
        <p14:creationId xmlns:p14="http://schemas.microsoft.com/office/powerpoint/2010/main" val="164170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r>
              <a:rPr lang="en-US" dirty="0">
                <a:ea typeface="+mj-lt"/>
                <a:cs typeface="+mj-lt"/>
              </a:rPr>
              <a:t>Pre-processing Pipeline</a:t>
            </a:r>
          </a:p>
          <a:p>
            <a:r>
              <a:rPr lang="en-IN" sz="2000" b="1" dirty="0">
                <a:latin typeface="Calibri"/>
                <a:ea typeface="+mj-lt"/>
                <a:cs typeface="Calibri"/>
              </a:rPr>
              <a:t>The train and test data was combined in order to perform further pre-processing.</a:t>
            </a:r>
            <a:endParaRPr lang="en-US" dirty="0"/>
          </a:p>
          <a:p>
            <a:pPr algn="ctr"/>
            <a:endParaRPr lang="en-US" sz="2000" dirty="0">
              <a:ea typeface="+mj-lt"/>
              <a:cs typeface="+mj-lt"/>
            </a:endParaRPr>
          </a:p>
          <a:p>
            <a:endParaRPr lang="en-US" dirty="0">
              <a:ea typeface="Source Sans Pro"/>
            </a:endParaRPr>
          </a:p>
        </p:txBody>
      </p:sp>
      <p:pic>
        <p:nvPicPr>
          <p:cNvPr id="6" name="Picture 6" descr="Table&#10;&#10;Description automatically generated">
            <a:extLst>
              <a:ext uri="{FF2B5EF4-FFF2-40B4-BE49-F238E27FC236}">
                <a16:creationId xmlns:a16="http://schemas.microsoft.com/office/drawing/2014/main" id="{EA27E61F-6CCF-4BF3-A19B-908464DA92E1}"/>
              </a:ext>
            </a:extLst>
          </p:cNvPr>
          <p:cNvPicPr>
            <a:picLocks noGrp="1" noChangeAspect="1"/>
          </p:cNvPicPr>
          <p:nvPr>
            <p:ph idx="1"/>
          </p:nvPr>
        </p:nvPicPr>
        <p:blipFill>
          <a:blip r:embed="rId2"/>
          <a:stretch>
            <a:fillRect/>
          </a:stretch>
        </p:blipFill>
        <p:spPr>
          <a:xfrm>
            <a:off x="954799" y="1825625"/>
            <a:ext cx="10282401" cy="4351338"/>
          </a:xfrm>
        </p:spPr>
      </p:pic>
    </p:spTree>
    <p:extLst>
      <p:ext uri="{BB962C8B-B14F-4D97-AF65-F5344CB8AC3E}">
        <p14:creationId xmlns:p14="http://schemas.microsoft.com/office/powerpoint/2010/main" val="2122888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r>
              <a:rPr lang="en-US" dirty="0">
                <a:ea typeface="+mj-lt"/>
                <a:cs typeface="+mj-lt"/>
              </a:rPr>
              <a:t>Pre-processing Pipeline</a:t>
            </a:r>
          </a:p>
          <a:p>
            <a:r>
              <a:rPr lang="en-IN" sz="2000" b="1" dirty="0">
                <a:latin typeface="Calibri"/>
                <a:ea typeface="+mj-lt"/>
                <a:cs typeface="Calibri"/>
              </a:rPr>
              <a:t>Using Histograms, QQ Plots and Box Plots to understand the distribution of data, to know if the data was Normal , Skewed or Highly Skewed.</a:t>
            </a:r>
            <a:endParaRPr lang="en-IN" dirty="0"/>
          </a:p>
          <a:p>
            <a:endParaRPr lang="en-IN" sz="20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5" name="Picture 6" descr="Chart&#10;&#10;Description automatically generated">
            <a:extLst>
              <a:ext uri="{FF2B5EF4-FFF2-40B4-BE49-F238E27FC236}">
                <a16:creationId xmlns:a16="http://schemas.microsoft.com/office/drawing/2014/main" id="{390672F4-94CF-4D7E-BD7A-607DA914D1F0}"/>
              </a:ext>
            </a:extLst>
          </p:cNvPr>
          <p:cNvPicPr>
            <a:picLocks noGrp="1" noChangeAspect="1"/>
          </p:cNvPicPr>
          <p:nvPr>
            <p:ph idx="1"/>
          </p:nvPr>
        </p:nvPicPr>
        <p:blipFill>
          <a:blip r:embed="rId2"/>
          <a:stretch>
            <a:fillRect/>
          </a:stretch>
        </p:blipFill>
        <p:spPr>
          <a:xfrm>
            <a:off x="1407386" y="1825625"/>
            <a:ext cx="9377228" cy="4351338"/>
          </a:xfrm>
        </p:spPr>
      </p:pic>
    </p:spTree>
    <p:extLst>
      <p:ext uri="{BB962C8B-B14F-4D97-AF65-F5344CB8AC3E}">
        <p14:creationId xmlns:p14="http://schemas.microsoft.com/office/powerpoint/2010/main" val="3999869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r>
              <a:rPr lang="en-US" dirty="0">
                <a:ea typeface="+mj-lt"/>
                <a:cs typeface="+mj-lt"/>
              </a:rPr>
              <a:t>Pre-processing Pipeline</a:t>
            </a:r>
          </a:p>
          <a:p>
            <a:r>
              <a:rPr lang="en-IN" sz="2400" b="1" dirty="0">
                <a:latin typeface="Calibri"/>
                <a:ea typeface="Source Sans Pro"/>
                <a:cs typeface="Calibri"/>
              </a:rPr>
              <a:t>Handling Outliers in the features</a:t>
            </a:r>
          </a:p>
          <a:p>
            <a:pPr algn="ctr"/>
            <a:endParaRPr lang="en-US" sz="2000" dirty="0">
              <a:ea typeface="+mj-lt"/>
              <a:cs typeface="+mj-lt"/>
            </a:endParaRPr>
          </a:p>
          <a:p>
            <a:endParaRPr lang="en-US" dirty="0">
              <a:ea typeface="Source Sans Pro"/>
            </a:endParaRPr>
          </a:p>
        </p:txBody>
      </p:sp>
      <p:pic>
        <p:nvPicPr>
          <p:cNvPr id="6" name="Picture 6" descr="Graphical user interface, text, application, email&#10;&#10;Description automatically generated">
            <a:extLst>
              <a:ext uri="{FF2B5EF4-FFF2-40B4-BE49-F238E27FC236}">
                <a16:creationId xmlns:a16="http://schemas.microsoft.com/office/drawing/2014/main" id="{4A3038B1-A07C-4FC5-876C-1D9E604115FB}"/>
              </a:ext>
            </a:extLst>
          </p:cNvPr>
          <p:cNvPicPr>
            <a:picLocks noGrp="1" noChangeAspect="1"/>
          </p:cNvPicPr>
          <p:nvPr>
            <p:ph idx="1"/>
          </p:nvPr>
        </p:nvPicPr>
        <p:blipFill>
          <a:blip r:embed="rId2"/>
          <a:stretch>
            <a:fillRect/>
          </a:stretch>
        </p:blipFill>
        <p:spPr>
          <a:xfrm>
            <a:off x="612475" y="2517956"/>
            <a:ext cx="11110821" cy="2857258"/>
          </a:xfrm>
        </p:spPr>
      </p:pic>
    </p:spTree>
    <p:extLst>
      <p:ext uri="{BB962C8B-B14F-4D97-AF65-F5344CB8AC3E}">
        <p14:creationId xmlns:p14="http://schemas.microsoft.com/office/powerpoint/2010/main" val="238235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D36E1040-8B86-4F41-982B-959B62F0DA64}"/>
              </a:ext>
            </a:extLst>
          </p:cNvPr>
          <p:cNvSpPr>
            <a:spLocks noGrp="1"/>
          </p:cNvSpPr>
          <p:nvPr>
            <p:ph type="title"/>
          </p:nvPr>
        </p:nvSpPr>
        <p:spPr>
          <a:xfrm>
            <a:off x="838200" y="3698999"/>
            <a:ext cx="3200400" cy="2477964"/>
          </a:xfrm>
        </p:spPr>
        <p:txBody>
          <a:bodyPr>
            <a:normAutofit/>
          </a:bodyPr>
          <a:lstStyle/>
          <a:p>
            <a:r>
              <a:rPr lang="en-US" b="1" dirty="0">
                <a:ea typeface="+mj-lt"/>
                <a:cs typeface="+mj-lt"/>
              </a:rPr>
              <a:t>Problem Definition</a:t>
            </a:r>
            <a:endParaRPr lang="en-US" dirty="0">
              <a:ea typeface="+mj-lt"/>
              <a:cs typeface="+mj-lt"/>
            </a:endParaRPr>
          </a:p>
          <a:p>
            <a:endParaRPr lang="en-US" dirty="0">
              <a:ea typeface="Source Sans Pro"/>
            </a:endParaRPr>
          </a:p>
        </p:txBody>
      </p:sp>
      <p:graphicFrame>
        <p:nvGraphicFramePr>
          <p:cNvPr id="5" name="Content Placeholder 2">
            <a:extLst>
              <a:ext uri="{FF2B5EF4-FFF2-40B4-BE49-F238E27FC236}">
                <a16:creationId xmlns:a16="http://schemas.microsoft.com/office/drawing/2014/main" id="{44325243-1743-44D3-B20F-E2C7D78128D0}"/>
              </a:ext>
            </a:extLst>
          </p:cNvPr>
          <p:cNvGraphicFramePr>
            <a:graphicFrameLocks noGrp="1"/>
          </p:cNvGraphicFramePr>
          <p:nvPr>
            <p:ph idx="1"/>
            <p:extLst>
              <p:ext uri="{D42A27DB-BD31-4B8C-83A1-F6EECF244321}">
                <p14:modId xmlns:p14="http://schemas.microsoft.com/office/powerpoint/2010/main" val="4044207022"/>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509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br>
              <a:rPr lang="en-US" dirty="0">
                <a:ea typeface="+mj-lt"/>
                <a:cs typeface="+mj-lt"/>
              </a:rPr>
            </a:br>
            <a:r>
              <a:rPr lang="en-US" dirty="0">
                <a:ea typeface="+mj-lt"/>
                <a:cs typeface="+mj-lt"/>
              </a:rPr>
              <a:t>Pre-processing Pipeline</a:t>
            </a:r>
          </a:p>
          <a:p>
            <a:br>
              <a:rPr lang="en-IN" sz="2400" b="1" dirty="0">
                <a:ea typeface="+mj-lt"/>
                <a:cs typeface="+mj-lt"/>
              </a:rPr>
            </a:br>
            <a:r>
              <a:rPr lang="en-IN" sz="2400" b="1" dirty="0">
                <a:ea typeface="+mj-lt"/>
                <a:cs typeface="+mj-lt"/>
              </a:rPr>
              <a:t>If the skewness of the data is still high after outlier removal then various transformation methods are used to reduce skewness like Log Transformation, reciprocal Transformation, Square root and exponential Transformation.</a:t>
            </a:r>
            <a:endParaRPr lang="en-IN" dirty="0"/>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5" name="Picture 6" descr="Graphical user interface, application&#10;&#10;Description automatically generated">
            <a:extLst>
              <a:ext uri="{FF2B5EF4-FFF2-40B4-BE49-F238E27FC236}">
                <a16:creationId xmlns:a16="http://schemas.microsoft.com/office/drawing/2014/main" id="{C86A2381-CBA1-4129-A07F-D1EA43AE3232}"/>
              </a:ext>
            </a:extLst>
          </p:cNvPr>
          <p:cNvPicPr>
            <a:picLocks noGrp="1" noChangeAspect="1"/>
          </p:cNvPicPr>
          <p:nvPr>
            <p:ph idx="1"/>
          </p:nvPr>
        </p:nvPicPr>
        <p:blipFill>
          <a:blip r:embed="rId2"/>
          <a:stretch>
            <a:fillRect/>
          </a:stretch>
        </p:blipFill>
        <p:spPr>
          <a:xfrm>
            <a:off x="607533" y="2904482"/>
            <a:ext cx="10976933" cy="2193624"/>
          </a:xfrm>
        </p:spPr>
      </p:pic>
    </p:spTree>
    <p:extLst>
      <p:ext uri="{BB962C8B-B14F-4D97-AF65-F5344CB8AC3E}">
        <p14:creationId xmlns:p14="http://schemas.microsoft.com/office/powerpoint/2010/main" val="786382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br>
              <a:rPr lang="en-US" dirty="0">
                <a:ea typeface="+mj-lt"/>
                <a:cs typeface="+mj-lt"/>
              </a:rPr>
            </a:br>
            <a:r>
              <a:rPr lang="en-US" dirty="0">
                <a:ea typeface="+mj-lt"/>
                <a:cs typeface="+mj-lt"/>
              </a:rPr>
              <a:t>Pre-processing Pipeline</a:t>
            </a:r>
          </a:p>
          <a:p>
            <a:br>
              <a:rPr lang="en-IN" sz="2400" b="1" dirty="0">
                <a:ea typeface="+mj-lt"/>
                <a:cs typeface="+mj-lt"/>
              </a:rPr>
            </a:br>
            <a:r>
              <a:rPr lang="en-IN" sz="2400" b="1" dirty="0">
                <a:latin typeface="Calibri"/>
                <a:ea typeface="Source Sans Pro"/>
                <a:cs typeface="Calibri"/>
              </a:rPr>
              <a:t>After Handling transformations and outliers Continuous and categorical data is separated in order to perform encoding on categorical data. </a:t>
            </a:r>
            <a:endParaRPr lang="en-IN" sz="2400" b="1">
              <a:ea typeface="Source Sans Pro"/>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6" name="Picture 6" descr="Graphical user interface, text, application&#10;&#10;Description automatically generated">
            <a:extLst>
              <a:ext uri="{FF2B5EF4-FFF2-40B4-BE49-F238E27FC236}">
                <a16:creationId xmlns:a16="http://schemas.microsoft.com/office/drawing/2014/main" id="{4EE6FF37-D708-4E20-BC87-7FA2AAEEBB91}"/>
              </a:ext>
            </a:extLst>
          </p:cNvPr>
          <p:cNvPicPr>
            <a:picLocks noGrp="1" noChangeAspect="1"/>
          </p:cNvPicPr>
          <p:nvPr>
            <p:ph idx="1"/>
          </p:nvPr>
        </p:nvPicPr>
        <p:blipFill>
          <a:blip r:embed="rId2"/>
          <a:stretch>
            <a:fillRect/>
          </a:stretch>
        </p:blipFill>
        <p:spPr>
          <a:xfrm>
            <a:off x="559998" y="2105728"/>
            <a:ext cx="10885098" cy="3920525"/>
          </a:xfrm>
        </p:spPr>
      </p:pic>
    </p:spTree>
    <p:extLst>
      <p:ext uri="{BB962C8B-B14F-4D97-AF65-F5344CB8AC3E}">
        <p14:creationId xmlns:p14="http://schemas.microsoft.com/office/powerpoint/2010/main" val="2662750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br>
              <a:rPr lang="en-US" dirty="0">
                <a:ea typeface="+mj-lt"/>
                <a:cs typeface="+mj-lt"/>
              </a:rPr>
            </a:br>
            <a:r>
              <a:rPr lang="en-US" dirty="0">
                <a:ea typeface="+mj-lt"/>
                <a:cs typeface="+mj-lt"/>
              </a:rPr>
              <a:t>Pre-processing Pipeline</a:t>
            </a:r>
          </a:p>
          <a:p>
            <a:r>
              <a:rPr lang="en-IN" sz="2400" b="1" dirty="0">
                <a:latin typeface="Calibri"/>
                <a:ea typeface="+mj-lt"/>
                <a:cs typeface="Calibri"/>
              </a:rPr>
              <a:t>Using</a:t>
            </a:r>
            <a:r>
              <a:rPr lang="en-IN" sz="2400" b="1" dirty="0">
                <a:latin typeface="Calibri"/>
                <a:ea typeface="Source Sans Pro"/>
                <a:cs typeface="Calibri"/>
              </a:rPr>
              <a:t> Sklearn’s Standard Scaler to scale the data </a:t>
            </a:r>
            <a:endParaRPr lang="en-IN"/>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5" name="Picture 6" descr="Table&#10;&#10;Description automatically generated">
            <a:extLst>
              <a:ext uri="{FF2B5EF4-FFF2-40B4-BE49-F238E27FC236}">
                <a16:creationId xmlns:a16="http://schemas.microsoft.com/office/drawing/2014/main" id="{DCB20799-C4CF-4DF4-B8E3-5EDECCA7281E}"/>
              </a:ext>
            </a:extLst>
          </p:cNvPr>
          <p:cNvPicPr>
            <a:picLocks noGrp="1" noChangeAspect="1"/>
          </p:cNvPicPr>
          <p:nvPr>
            <p:ph idx="1"/>
          </p:nvPr>
        </p:nvPicPr>
        <p:blipFill>
          <a:blip r:embed="rId2"/>
          <a:stretch>
            <a:fillRect/>
          </a:stretch>
        </p:blipFill>
        <p:spPr>
          <a:xfrm>
            <a:off x="482630" y="1459018"/>
            <a:ext cx="11226740" cy="4236288"/>
          </a:xfrm>
        </p:spPr>
      </p:pic>
    </p:spTree>
    <p:extLst>
      <p:ext uri="{BB962C8B-B14F-4D97-AF65-F5344CB8AC3E}">
        <p14:creationId xmlns:p14="http://schemas.microsoft.com/office/powerpoint/2010/main" val="369144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br>
              <a:rPr lang="en-US" dirty="0">
                <a:ea typeface="+mj-lt"/>
                <a:cs typeface="+mj-lt"/>
              </a:rPr>
            </a:br>
            <a:r>
              <a:rPr lang="en-US" dirty="0">
                <a:ea typeface="+mj-lt"/>
                <a:cs typeface="+mj-lt"/>
              </a:rPr>
              <a:t>Pre-processing Pipeline</a:t>
            </a:r>
          </a:p>
          <a:p>
            <a:r>
              <a:rPr lang="en-IN" sz="2400" b="1" dirty="0">
                <a:latin typeface="Calibri"/>
                <a:ea typeface="Source Sans Pro"/>
                <a:cs typeface="Calibri"/>
              </a:rPr>
              <a:t>Highly correlated features with the target variable (Sale Price)</a:t>
            </a: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6" name="Picture 6" descr="Table&#10;&#10;Description automatically generated">
            <a:extLst>
              <a:ext uri="{FF2B5EF4-FFF2-40B4-BE49-F238E27FC236}">
                <a16:creationId xmlns:a16="http://schemas.microsoft.com/office/drawing/2014/main" id="{D4CA423F-799A-4051-BC5D-2E409492A155}"/>
              </a:ext>
            </a:extLst>
          </p:cNvPr>
          <p:cNvPicPr>
            <a:picLocks noGrp="1" noChangeAspect="1"/>
          </p:cNvPicPr>
          <p:nvPr>
            <p:ph idx="1"/>
          </p:nvPr>
        </p:nvPicPr>
        <p:blipFill>
          <a:blip r:embed="rId2"/>
          <a:stretch>
            <a:fillRect/>
          </a:stretch>
        </p:blipFill>
        <p:spPr>
          <a:xfrm>
            <a:off x="1243012" y="1986756"/>
            <a:ext cx="9705975" cy="4029075"/>
          </a:xfrm>
        </p:spPr>
      </p:pic>
    </p:spTree>
    <p:extLst>
      <p:ext uri="{BB962C8B-B14F-4D97-AF65-F5344CB8AC3E}">
        <p14:creationId xmlns:p14="http://schemas.microsoft.com/office/powerpoint/2010/main" val="489119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br>
              <a:rPr lang="en-US" dirty="0">
                <a:ea typeface="+mj-lt"/>
                <a:cs typeface="+mj-lt"/>
              </a:rPr>
            </a:br>
            <a:br>
              <a:rPr lang="en-US" dirty="0">
                <a:ea typeface="+mj-lt"/>
                <a:cs typeface="+mj-lt"/>
              </a:rPr>
            </a:br>
            <a:r>
              <a:rPr lang="en-US" dirty="0">
                <a:ea typeface="+mj-lt"/>
                <a:cs typeface="+mj-lt"/>
              </a:rPr>
              <a:t>Pre-processing Pipeline</a:t>
            </a:r>
          </a:p>
          <a:p>
            <a:r>
              <a:rPr lang="en-IN" sz="2400" b="1" dirty="0">
                <a:latin typeface="Calibri"/>
                <a:ea typeface="Source Sans Pro"/>
                <a:cs typeface="Calibri"/>
              </a:rPr>
              <a:t>No we need to remove some features which are highly correlated to each other, removing features which have more than 80 % correlation between them. </a:t>
            </a:r>
            <a:endParaRPr lang="en-IN" dirty="0"/>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5" name="Picture 6" descr="Graphical user interface, text, application, email&#10;&#10;Description automatically generated">
            <a:extLst>
              <a:ext uri="{FF2B5EF4-FFF2-40B4-BE49-F238E27FC236}">
                <a16:creationId xmlns:a16="http://schemas.microsoft.com/office/drawing/2014/main" id="{2401DBB6-692A-4ABA-B6D5-77B725B8F632}"/>
              </a:ext>
            </a:extLst>
          </p:cNvPr>
          <p:cNvPicPr>
            <a:picLocks noGrp="1" noChangeAspect="1"/>
          </p:cNvPicPr>
          <p:nvPr>
            <p:ph idx="1"/>
          </p:nvPr>
        </p:nvPicPr>
        <p:blipFill>
          <a:blip r:embed="rId2"/>
          <a:stretch>
            <a:fillRect/>
          </a:stretch>
        </p:blipFill>
        <p:spPr>
          <a:xfrm>
            <a:off x="928687" y="1991519"/>
            <a:ext cx="10334625" cy="4019550"/>
          </a:xfrm>
        </p:spPr>
      </p:pic>
    </p:spTree>
    <p:extLst>
      <p:ext uri="{BB962C8B-B14F-4D97-AF65-F5344CB8AC3E}">
        <p14:creationId xmlns:p14="http://schemas.microsoft.com/office/powerpoint/2010/main" val="569182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br>
              <a:rPr lang="en-US" dirty="0">
                <a:ea typeface="+mj-lt"/>
                <a:cs typeface="+mj-lt"/>
              </a:rPr>
            </a:br>
            <a:br>
              <a:rPr lang="en-US" dirty="0">
                <a:ea typeface="+mj-lt"/>
                <a:cs typeface="+mj-lt"/>
              </a:rPr>
            </a:br>
            <a:r>
              <a:rPr lang="en-US" dirty="0">
                <a:ea typeface="+mj-lt"/>
                <a:cs typeface="+mj-lt"/>
              </a:rPr>
              <a:t>Pre-processing Pipeline</a:t>
            </a:r>
          </a:p>
          <a:p>
            <a:r>
              <a:rPr lang="en-IN" sz="2400" b="1" dirty="0">
                <a:latin typeface="Calibri"/>
                <a:ea typeface="Source Sans Pro"/>
                <a:cs typeface="Calibri"/>
              </a:rPr>
              <a:t>Using mutual info regression from sk-learn’s feature selection library to find out the features with high weight-age </a:t>
            </a:r>
            <a:endParaRPr lang="en-IN"/>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12" name="Picture 12" descr="Graphical user interface, text, application&#10;&#10;Description automatically generated">
            <a:extLst>
              <a:ext uri="{FF2B5EF4-FFF2-40B4-BE49-F238E27FC236}">
                <a16:creationId xmlns:a16="http://schemas.microsoft.com/office/drawing/2014/main" id="{8E188602-EB5F-4211-BD2B-243370DA4888}"/>
              </a:ext>
            </a:extLst>
          </p:cNvPr>
          <p:cNvPicPr>
            <a:picLocks noGrp="1" noChangeAspect="1"/>
          </p:cNvPicPr>
          <p:nvPr>
            <p:ph idx="1"/>
          </p:nvPr>
        </p:nvPicPr>
        <p:blipFill>
          <a:blip r:embed="rId2"/>
          <a:stretch>
            <a:fillRect/>
          </a:stretch>
        </p:blipFill>
        <p:spPr>
          <a:xfrm>
            <a:off x="1072695" y="1825625"/>
            <a:ext cx="10377289" cy="4495111"/>
          </a:xfrm>
        </p:spPr>
      </p:pic>
    </p:spTree>
    <p:extLst>
      <p:ext uri="{BB962C8B-B14F-4D97-AF65-F5344CB8AC3E}">
        <p14:creationId xmlns:p14="http://schemas.microsoft.com/office/powerpoint/2010/main" val="1270856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Pre-processing Pipeline</a:t>
            </a:r>
          </a:p>
          <a:p>
            <a:r>
              <a:rPr lang="en-IN" sz="2400" b="1" dirty="0">
                <a:latin typeface="Calibri"/>
                <a:ea typeface="Source Sans Pro"/>
                <a:cs typeface="Calibri"/>
              </a:rPr>
              <a:t>Using Select Percentile from sk-learn’s feature selection library to find </a:t>
            </a:r>
            <a:endParaRPr lang="en-IN"/>
          </a:p>
          <a:p>
            <a:r>
              <a:rPr lang="en-IN" sz="2400" b="1" dirty="0">
                <a:latin typeface="Calibri"/>
                <a:ea typeface="Source Sans Pro"/>
                <a:cs typeface="Calibri"/>
              </a:rPr>
              <a:t>find top 50% of the most important features which impact the Sale Price of the house</a:t>
            </a:r>
            <a:endParaRPr lang="en-IN" dirty="0"/>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5" name="Picture 5" descr="Graphical user interface, text, application, email&#10;&#10;Description automatically generated">
            <a:extLst>
              <a:ext uri="{FF2B5EF4-FFF2-40B4-BE49-F238E27FC236}">
                <a16:creationId xmlns:a16="http://schemas.microsoft.com/office/drawing/2014/main" id="{FF7E3A34-8CAC-4907-8F26-611A9F8CBB64}"/>
              </a:ext>
            </a:extLst>
          </p:cNvPr>
          <p:cNvPicPr>
            <a:picLocks noGrp="1" noChangeAspect="1"/>
          </p:cNvPicPr>
          <p:nvPr>
            <p:ph idx="1"/>
          </p:nvPr>
        </p:nvPicPr>
        <p:blipFill>
          <a:blip r:embed="rId2"/>
          <a:stretch>
            <a:fillRect/>
          </a:stretch>
        </p:blipFill>
        <p:spPr>
          <a:xfrm>
            <a:off x="838110" y="2272506"/>
            <a:ext cx="10975854" cy="3615725"/>
          </a:xfrm>
        </p:spPr>
      </p:pic>
    </p:spTree>
    <p:extLst>
      <p:ext uri="{BB962C8B-B14F-4D97-AF65-F5344CB8AC3E}">
        <p14:creationId xmlns:p14="http://schemas.microsoft.com/office/powerpoint/2010/main" val="35311647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gn="ct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Pre-processing Pipeline</a:t>
            </a:r>
          </a:p>
          <a:p>
            <a:r>
              <a:rPr lang="en-IN" sz="2400" b="1" dirty="0">
                <a:latin typeface="Calibri"/>
                <a:ea typeface="Source Sans Pro"/>
                <a:cs typeface="Calibri"/>
              </a:rPr>
              <a:t>Sklearn’s Train Test split was used. And the initial random state was taken as zero.</a:t>
            </a:r>
            <a:endParaRPr lang="en-IN" dirty="0"/>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7" name="Picture 7" descr="Graphical user interface, text, application, email&#10;&#10;Description automatically generated">
            <a:extLst>
              <a:ext uri="{FF2B5EF4-FFF2-40B4-BE49-F238E27FC236}">
                <a16:creationId xmlns:a16="http://schemas.microsoft.com/office/drawing/2014/main" id="{3D38B3FF-A14C-4C8D-826F-6D07B08F67F7}"/>
              </a:ext>
            </a:extLst>
          </p:cNvPr>
          <p:cNvPicPr>
            <a:picLocks noGrp="1" noChangeAspect="1"/>
          </p:cNvPicPr>
          <p:nvPr>
            <p:ph idx="1"/>
          </p:nvPr>
        </p:nvPicPr>
        <p:blipFill>
          <a:blip r:embed="rId2"/>
          <a:stretch>
            <a:fillRect/>
          </a:stretch>
        </p:blipFill>
        <p:spPr>
          <a:xfrm>
            <a:off x="838200" y="2102776"/>
            <a:ext cx="10515600" cy="3797036"/>
          </a:xfrm>
        </p:spPr>
      </p:pic>
    </p:spTree>
    <p:extLst>
      <p:ext uri="{BB962C8B-B14F-4D97-AF65-F5344CB8AC3E}">
        <p14:creationId xmlns:p14="http://schemas.microsoft.com/office/powerpoint/2010/main" val="2940589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996351" y="4259716"/>
            <a:ext cx="3200400" cy="2477964"/>
          </a:xfrm>
        </p:spPr>
        <p:txBody>
          <a:bodyPr>
            <a:normAutofit/>
          </a:bodyPr>
          <a:lstStyle/>
          <a:p>
            <a:pPr marL="285750" indent="-285750">
              <a:spcBef>
                <a:spcPts val="0"/>
              </a:spcBef>
              <a:buFont typeface="Arial"/>
              <a:buChar char="•"/>
            </a:pPr>
            <a:br>
              <a:rPr lang="en-US" sz="2400">
                <a:ea typeface="+mj-lt"/>
                <a:cs typeface="+mj-lt"/>
              </a:rPr>
            </a:br>
            <a:br>
              <a:rPr lang="en-US" sz="2400">
                <a:ea typeface="+mj-lt"/>
                <a:cs typeface="+mj-lt"/>
              </a:rPr>
            </a:br>
            <a:br>
              <a:rPr lang="en-US" sz="2400">
                <a:ea typeface="+mj-lt"/>
                <a:cs typeface="+mj-lt"/>
              </a:rPr>
            </a:br>
            <a:br>
              <a:rPr lang="en-US" sz="2400">
                <a:ea typeface="+mj-lt"/>
                <a:cs typeface="+mj-lt"/>
              </a:rPr>
            </a:br>
            <a:br>
              <a:rPr lang="en-US" sz="2400">
                <a:ea typeface="+mj-lt"/>
                <a:cs typeface="+mj-lt"/>
              </a:rPr>
            </a:br>
            <a:r>
              <a:rPr lang="en-US" sz="2400">
                <a:ea typeface="+mj-lt"/>
                <a:cs typeface="+mj-lt"/>
              </a:rPr>
              <a:t>Building Machine Learning Models</a:t>
            </a:r>
          </a:p>
          <a:p>
            <a:pPr marL="285750" indent="-285750"/>
            <a:endParaRPr lang="en-US" sz="2400">
              <a:ea typeface="+mj-lt"/>
              <a:cs typeface="+mj-lt"/>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endParaRPr lang="en-US" sz="2400">
              <a:ea typeface="+mj-lt"/>
              <a:cs typeface="+mj-lt"/>
            </a:endParaRPr>
          </a:p>
          <a:p>
            <a:endParaRPr lang="en-US" sz="2400">
              <a:ea typeface="Source Sans Pro"/>
            </a:endParaRPr>
          </a:p>
        </p:txBody>
      </p:sp>
      <p:graphicFrame>
        <p:nvGraphicFramePr>
          <p:cNvPr id="6" name="Content Placeholder 3">
            <a:extLst>
              <a:ext uri="{FF2B5EF4-FFF2-40B4-BE49-F238E27FC236}">
                <a16:creationId xmlns:a16="http://schemas.microsoft.com/office/drawing/2014/main" id="{6EF7297B-0622-47CC-9B7A-14BE51B32F72}"/>
              </a:ext>
            </a:extLst>
          </p:cNvPr>
          <p:cNvGraphicFramePr>
            <a:graphicFrameLocks noGrp="1"/>
          </p:cNvGraphicFramePr>
          <p:nvPr>
            <p:ph idx="1"/>
            <p:extLst>
              <p:ext uri="{D42A27DB-BD31-4B8C-83A1-F6EECF244321}">
                <p14:modId xmlns:p14="http://schemas.microsoft.com/office/powerpoint/2010/main" val="937813044"/>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031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nSpc>
                <a:spcPct val="100000"/>
              </a:lnSpc>
              <a:spcBef>
                <a:spcPts val="0"/>
              </a:spcBef>
              <a:buFont typeface="Arial"/>
              <a:buChar char="•"/>
            </a:pP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Building Machine Learning Models</a:t>
            </a:r>
          </a:p>
          <a:p>
            <a:pPr marL="285750" indent="-285750"/>
            <a:r>
              <a:rPr lang="en-US" sz="2400" b="1" dirty="0">
                <a:ea typeface="+mj-lt"/>
                <a:cs typeface="+mj-lt"/>
              </a:rPr>
              <a:t>Linear Regression</a:t>
            </a: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3" name="Picture 4" descr="Text&#10;&#10;Description automatically generated">
            <a:extLst>
              <a:ext uri="{FF2B5EF4-FFF2-40B4-BE49-F238E27FC236}">
                <a16:creationId xmlns:a16="http://schemas.microsoft.com/office/drawing/2014/main" id="{76711E4D-8999-4D4A-A725-87C57EEA08D1}"/>
              </a:ext>
            </a:extLst>
          </p:cNvPr>
          <p:cNvPicPr>
            <a:picLocks noGrp="1" noChangeAspect="1"/>
          </p:cNvPicPr>
          <p:nvPr>
            <p:ph idx="1"/>
          </p:nvPr>
        </p:nvPicPr>
        <p:blipFill>
          <a:blip r:embed="rId2"/>
          <a:stretch>
            <a:fillRect/>
          </a:stretch>
        </p:blipFill>
        <p:spPr>
          <a:xfrm>
            <a:off x="895350" y="1894921"/>
            <a:ext cx="10832620" cy="3939575"/>
          </a:xfrm>
        </p:spPr>
      </p:pic>
    </p:spTree>
    <p:extLst>
      <p:ext uri="{BB962C8B-B14F-4D97-AF65-F5344CB8AC3E}">
        <p14:creationId xmlns:p14="http://schemas.microsoft.com/office/powerpoint/2010/main" val="91529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2607E86B-9D4E-4478-A5FF-09222900D2AF}"/>
              </a:ext>
            </a:extLst>
          </p:cNvPr>
          <p:cNvSpPr>
            <a:spLocks noGrp="1"/>
          </p:cNvSpPr>
          <p:nvPr>
            <p:ph type="title"/>
          </p:nvPr>
        </p:nvSpPr>
        <p:spPr>
          <a:xfrm>
            <a:off x="838200" y="3698999"/>
            <a:ext cx="3200400" cy="2477964"/>
          </a:xfrm>
        </p:spPr>
        <p:txBody>
          <a:bodyPr>
            <a:normAutofit/>
          </a:bodyPr>
          <a:lstStyle/>
          <a:p>
            <a:r>
              <a:rPr lang="en-US" dirty="0">
                <a:ea typeface="+mj-lt"/>
                <a:cs typeface="+mj-lt"/>
              </a:rPr>
              <a:t>Data Analysis</a:t>
            </a:r>
          </a:p>
        </p:txBody>
      </p:sp>
      <p:graphicFrame>
        <p:nvGraphicFramePr>
          <p:cNvPr id="5" name="Content Placeholder 2">
            <a:extLst>
              <a:ext uri="{FF2B5EF4-FFF2-40B4-BE49-F238E27FC236}">
                <a16:creationId xmlns:a16="http://schemas.microsoft.com/office/drawing/2014/main" id="{FBFCAC5F-7C8A-448B-B918-AC3A4A371F51}"/>
              </a:ext>
            </a:extLst>
          </p:cNvPr>
          <p:cNvGraphicFramePr>
            <a:graphicFrameLocks noGrp="1"/>
          </p:cNvGraphicFramePr>
          <p:nvPr>
            <p:ph idx="1"/>
            <p:extLst>
              <p:ext uri="{D42A27DB-BD31-4B8C-83A1-F6EECF244321}">
                <p14:modId xmlns:p14="http://schemas.microsoft.com/office/powerpoint/2010/main" val="3341873369"/>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857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nSpc>
                <a:spcPct val="100000"/>
              </a:lnSpc>
              <a:spcBef>
                <a:spcPts val="0"/>
              </a:spcBef>
              <a:buFont typeface="Arial"/>
              <a:buChar char="•"/>
            </a:pP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Building Machine Learning Models</a:t>
            </a:r>
          </a:p>
          <a:p>
            <a:r>
              <a:rPr lang="en-IN" sz="2400" b="1" dirty="0">
                <a:latin typeface="Calibri"/>
                <a:ea typeface="+mj-lt"/>
                <a:cs typeface="Calibri"/>
              </a:rPr>
              <a:t>Random Forest Regression.</a:t>
            </a:r>
            <a:endParaRPr lang="en-US" dirty="0"/>
          </a:p>
          <a:p>
            <a:pPr marL="285750" indent="-285750"/>
            <a:endParaRPr lang="en-US" sz="2400" b="1" dirty="0">
              <a:ea typeface="+mj-lt"/>
              <a:cs typeface="+mj-lt"/>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6" name="Picture 6" descr="Text, letter&#10;&#10;Description automatically generated">
            <a:extLst>
              <a:ext uri="{FF2B5EF4-FFF2-40B4-BE49-F238E27FC236}">
                <a16:creationId xmlns:a16="http://schemas.microsoft.com/office/drawing/2014/main" id="{F604DA0F-F0B9-4CA5-9CFB-5FF7A8C9EFFC}"/>
              </a:ext>
            </a:extLst>
          </p:cNvPr>
          <p:cNvPicPr>
            <a:picLocks noGrp="1" noChangeAspect="1"/>
          </p:cNvPicPr>
          <p:nvPr>
            <p:ph idx="1"/>
          </p:nvPr>
        </p:nvPicPr>
        <p:blipFill>
          <a:blip r:embed="rId2"/>
          <a:stretch>
            <a:fillRect/>
          </a:stretch>
        </p:blipFill>
        <p:spPr>
          <a:xfrm>
            <a:off x="919162" y="2010569"/>
            <a:ext cx="10684354" cy="4110846"/>
          </a:xfrm>
        </p:spPr>
      </p:pic>
    </p:spTree>
    <p:extLst>
      <p:ext uri="{BB962C8B-B14F-4D97-AF65-F5344CB8AC3E}">
        <p14:creationId xmlns:p14="http://schemas.microsoft.com/office/powerpoint/2010/main" val="2136135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nSpc>
                <a:spcPct val="100000"/>
              </a:lnSpc>
              <a:spcBef>
                <a:spcPts val="0"/>
              </a:spcBef>
              <a:buFont typeface="Arial"/>
              <a:buChar char="•"/>
            </a:pP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Building Machine Learning Models</a:t>
            </a:r>
          </a:p>
          <a:p>
            <a:r>
              <a:rPr lang="en-IN" sz="2400" b="1" dirty="0">
                <a:latin typeface="Calibri"/>
                <a:ea typeface="Source Sans Pro"/>
                <a:cs typeface="Calibri"/>
              </a:rPr>
              <a:t>Bagging Regressor.</a:t>
            </a:r>
            <a:endParaRPr lang="en-IN" dirty="0"/>
          </a:p>
          <a:p>
            <a:endParaRPr lang="en-IN" sz="2400" b="1" dirty="0">
              <a:latin typeface="Calibri"/>
              <a:ea typeface="Source Sans Pro"/>
              <a:cs typeface="Calibri"/>
            </a:endParaRPr>
          </a:p>
          <a:p>
            <a:pPr marL="285750" indent="-285750"/>
            <a:endParaRPr lang="en-US" sz="2400" b="1" dirty="0">
              <a:ea typeface="+mj-lt"/>
              <a:cs typeface="+mj-lt"/>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5" name="Picture 6" descr="Text, letter&#10;&#10;Description automatically generated">
            <a:extLst>
              <a:ext uri="{FF2B5EF4-FFF2-40B4-BE49-F238E27FC236}">
                <a16:creationId xmlns:a16="http://schemas.microsoft.com/office/drawing/2014/main" id="{9F6E4453-9A59-431B-ACA0-3D073F452723}"/>
              </a:ext>
            </a:extLst>
          </p:cNvPr>
          <p:cNvPicPr>
            <a:picLocks noGrp="1" noChangeAspect="1"/>
          </p:cNvPicPr>
          <p:nvPr>
            <p:ph idx="1"/>
          </p:nvPr>
        </p:nvPicPr>
        <p:blipFill>
          <a:blip r:embed="rId2"/>
          <a:stretch>
            <a:fillRect/>
          </a:stretch>
        </p:blipFill>
        <p:spPr>
          <a:xfrm>
            <a:off x="838200" y="2146960"/>
            <a:ext cx="10918166" cy="3852441"/>
          </a:xfrm>
        </p:spPr>
      </p:pic>
    </p:spTree>
    <p:extLst>
      <p:ext uri="{BB962C8B-B14F-4D97-AF65-F5344CB8AC3E}">
        <p14:creationId xmlns:p14="http://schemas.microsoft.com/office/powerpoint/2010/main" val="1669411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nSpc>
                <a:spcPct val="100000"/>
              </a:lnSpc>
              <a:spcBef>
                <a:spcPts val="0"/>
              </a:spcBef>
              <a:buFont typeface="Arial"/>
              <a:buChar char="•"/>
            </a:pP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Building Machine Learning Models</a:t>
            </a:r>
          </a:p>
          <a:p>
            <a:r>
              <a:rPr lang="en-IN" sz="2400" b="1" dirty="0">
                <a:latin typeface="Calibri"/>
                <a:ea typeface="Source Sans Pro"/>
                <a:cs typeface="Calibri"/>
              </a:rPr>
              <a:t>XGB Regressor.</a:t>
            </a:r>
            <a:endParaRPr lang="en-IN" dirty="0"/>
          </a:p>
          <a:p>
            <a:endParaRPr lang="en-IN" sz="2400" b="1" dirty="0">
              <a:latin typeface="Calibri"/>
              <a:ea typeface="Source Sans Pro"/>
              <a:cs typeface="Calibri"/>
            </a:endParaRPr>
          </a:p>
          <a:p>
            <a:endParaRPr lang="en-IN" sz="2400" b="1" dirty="0">
              <a:latin typeface="Calibri"/>
              <a:ea typeface="Source Sans Pro"/>
              <a:cs typeface="Calibri"/>
            </a:endParaRPr>
          </a:p>
          <a:p>
            <a:pPr marL="285750" indent="-285750"/>
            <a:endParaRPr lang="en-US" sz="2400" b="1" dirty="0">
              <a:ea typeface="+mj-lt"/>
              <a:cs typeface="+mj-lt"/>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ea typeface="+mj-lt"/>
              <a:cs typeface="+mj-lt"/>
            </a:endParaRPr>
          </a:p>
          <a:p>
            <a:endParaRPr lang="en-IN" sz="2400" b="1" dirty="0">
              <a:latin typeface="Calibri"/>
              <a:ea typeface="Source Sans Pro"/>
              <a:cs typeface="Calibri"/>
            </a:endParaRPr>
          </a:p>
          <a:p>
            <a:pPr algn="ctr"/>
            <a:endParaRPr lang="en-US" sz="2000" dirty="0">
              <a:ea typeface="+mj-lt"/>
              <a:cs typeface="+mj-lt"/>
            </a:endParaRPr>
          </a:p>
          <a:p>
            <a:endParaRPr lang="en-US" dirty="0">
              <a:ea typeface="Source Sans Pro"/>
            </a:endParaRPr>
          </a:p>
        </p:txBody>
      </p:sp>
      <p:pic>
        <p:nvPicPr>
          <p:cNvPr id="6" name="Picture 6" descr="Text&#10;&#10;Description automatically generated">
            <a:extLst>
              <a:ext uri="{FF2B5EF4-FFF2-40B4-BE49-F238E27FC236}">
                <a16:creationId xmlns:a16="http://schemas.microsoft.com/office/drawing/2014/main" id="{865A039D-DE8F-47FE-A66F-01CDF6F8A017}"/>
              </a:ext>
            </a:extLst>
          </p:cNvPr>
          <p:cNvPicPr>
            <a:picLocks noGrp="1" noChangeAspect="1"/>
          </p:cNvPicPr>
          <p:nvPr>
            <p:ph idx="1"/>
          </p:nvPr>
        </p:nvPicPr>
        <p:blipFill>
          <a:blip r:embed="rId2"/>
          <a:stretch>
            <a:fillRect/>
          </a:stretch>
        </p:blipFill>
        <p:spPr>
          <a:xfrm>
            <a:off x="838200" y="1972214"/>
            <a:ext cx="10760015" cy="4158800"/>
          </a:xfrm>
        </p:spPr>
      </p:pic>
    </p:spTree>
    <p:extLst>
      <p:ext uri="{BB962C8B-B14F-4D97-AF65-F5344CB8AC3E}">
        <p14:creationId xmlns:p14="http://schemas.microsoft.com/office/powerpoint/2010/main" val="3203465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nSpc>
                <a:spcPct val="100000"/>
              </a:lnSpc>
              <a:spcBef>
                <a:spcPts val="0"/>
              </a:spcBef>
              <a:buFont typeface="Arial"/>
              <a:buChar char="•"/>
            </a:pP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Building Machine Learning Models</a:t>
            </a:r>
          </a:p>
          <a:p>
            <a:r>
              <a:rPr lang="en-IN" sz="2400" b="1" dirty="0">
                <a:latin typeface="Calibri"/>
                <a:ea typeface="Source Sans Pro"/>
                <a:cs typeface="Calibri"/>
              </a:rPr>
              <a:t>ADA Boost Regressor.</a:t>
            </a:r>
            <a:endParaRPr lang="en-IN" dirty="0"/>
          </a:p>
          <a:p>
            <a:endParaRPr lang="en-IN" sz="2400" b="1" dirty="0">
              <a:latin typeface="Calibri"/>
              <a:ea typeface="Source Sans Pro"/>
              <a:cs typeface="Calibri"/>
            </a:endParaRPr>
          </a:p>
          <a:p>
            <a:endParaRPr lang="en-IN" sz="2400" b="1" dirty="0">
              <a:latin typeface="Calibri"/>
              <a:ea typeface="Source Sans Pro"/>
              <a:cs typeface="Calibri"/>
            </a:endParaRPr>
          </a:p>
          <a:p>
            <a:pPr marL="285750" indent="-285750"/>
            <a:endParaRPr lang="en-US" sz="2400" b="1" dirty="0">
              <a:latin typeface="Source Sans Pro"/>
              <a:ea typeface="Source Sans Pro"/>
              <a:cs typeface="Calibri"/>
            </a:endParaRPr>
          </a:p>
          <a:p>
            <a:endParaRPr lang="en-IN" sz="2400" b="1" dirty="0">
              <a:latin typeface="Calibri"/>
              <a:ea typeface="+mj-lt"/>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Source Sans Pro"/>
              <a:ea typeface="Source Sans Pro"/>
              <a:cs typeface="Calibri"/>
            </a:endParaRPr>
          </a:p>
          <a:p>
            <a:endParaRPr lang="en-IN" sz="2400" b="1" dirty="0">
              <a:latin typeface="Calibri"/>
              <a:ea typeface="+mj-lt"/>
              <a:cs typeface="Calibri"/>
            </a:endParaRPr>
          </a:p>
          <a:p>
            <a:pPr algn="ctr"/>
            <a:endParaRPr lang="en-US" sz="2000" dirty="0">
              <a:latin typeface="Source Sans Pro"/>
              <a:ea typeface="Source Sans Pro"/>
              <a:cs typeface="Calibri"/>
            </a:endParaRPr>
          </a:p>
          <a:p>
            <a:endParaRPr lang="en-US" dirty="0">
              <a:ea typeface="+mj-lt"/>
              <a:cs typeface="+mj-lt"/>
            </a:endParaRPr>
          </a:p>
        </p:txBody>
      </p:sp>
      <p:pic>
        <p:nvPicPr>
          <p:cNvPr id="5" name="Picture 6" descr="Text, letter&#10;&#10;Description automatically generated">
            <a:extLst>
              <a:ext uri="{FF2B5EF4-FFF2-40B4-BE49-F238E27FC236}">
                <a16:creationId xmlns:a16="http://schemas.microsoft.com/office/drawing/2014/main" id="{C1542707-2FF6-4354-82C8-B06A93AA9720}"/>
              </a:ext>
            </a:extLst>
          </p:cNvPr>
          <p:cNvPicPr>
            <a:picLocks noGrp="1" noChangeAspect="1"/>
          </p:cNvPicPr>
          <p:nvPr>
            <p:ph idx="1"/>
          </p:nvPr>
        </p:nvPicPr>
        <p:blipFill>
          <a:blip r:embed="rId2"/>
          <a:stretch>
            <a:fillRect/>
          </a:stretch>
        </p:blipFill>
        <p:spPr>
          <a:xfrm>
            <a:off x="838200" y="2153444"/>
            <a:ext cx="10659373" cy="3738832"/>
          </a:xfrm>
        </p:spPr>
      </p:pic>
    </p:spTree>
    <p:extLst>
      <p:ext uri="{BB962C8B-B14F-4D97-AF65-F5344CB8AC3E}">
        <p14:creationId xmlns:p14="http://schemas.microsoft.com/office/powerpoint/2010/main" val="4245162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nSpc>
                <a:spcPct val="100000"/>
              </a:lnSpc>
              <a:spcBef>
                <a:spcPts val="0"/>
              </a:spcBef>
              <a:buFont typeface="Arial"/>
              <a:buChar char="•"/>
            </a:pP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Building Machine Learning Models</a:t>
            </a:r>
          </a:p>
          <a:p>
            <a:r>
              <a:rPr lang="en-IN" sz="2400" b="1" dirty="0">
                <a:latin typeface="Calibri"/>
                <a:ea typeface="Source Sans Pro"/>
                <a:cs typeface="Calibri"/>
              </a:rPr>
              <a:t>Regularization(Lasso).</a:t>
            </a:r>
            <a:endParaRPr lang="en-IN" dirty="0"/>
          </a:p>
          <a:p>
            <a:endParaRPr lang="en-IN" sz="2400" b="1" dirty="0">
              <a:latin typeface="Calibri"/>
              <a:ea typeface="Source Sans Pro"/>
              <a:cs typeface="Calibri"/>
            </a:endParaRPr>
          </a:p>
          <a:p>
            <a:pPr marL="285750" indent="-285750"/>
            <a:endParaRPr lang="en-US" sz="2400" b="1" dirty="0">
              <a:latin typeface="Source Sans Pro"/>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mj-lt"/>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Source Sans Pro"/>
              <a:ea typeface="Source Sans Pro"/>
              <a:cs typeface="Calibri"/>
            </a:endParaRPr>
          </a:p>
          <a:p>
            <a:endParaRPr lang="en-IN" sz="2400" b="1" dirty="0">
              <a:latin typeface="Calibri"/>
              <a:ea typeface="Source Sans Pro"/>
              <a:cs typeface="Calibri"/>
            </a:endParaRPr>
          </a:p>
          <a:p>
            <a:pPr algn="ctr"/>
            <a:endParaRPr lang="en-US" sz="2000" dirty="0">
              <a:latin typeface="Source Sans Pro"/>
              <a:ea typeface="Source Sans Pro"/>
              <a:cs typeface="Calibri"/>
            </a:endParaRPr>
          </a:p>
          <a:p>
            <a:endParaRPr lang="en-US" dirty="0">
              <a:latin typeface="Source Sans Pro"/>
              <a:ea typeface="+mj-lt"/>
              <a:cs typeface="Calibri"/>
            </a:endParaRPr>
          </a:p>
        </p:txBody>
      </p:sp>
      <p:pic>
        <p:nvPicPr>
          <p:cNvPr id="6" name="Picture 6" descr="Text, letter&#10;&#10;Description automatically generated">
            <a:extLst>
              <a:ext uri="{FF2B5EF4-FFF2-40B4-BE49-F238E27FC236}">
                <a16:creationId xmlns:a16="http://schemas.microsoft.com/office/drawing/2014/main" id="{F653EEB8-AB0D-41C9-A1F2-8F8EEC00F840}"/>
              </a:ext>
            </a:extLst>
          </p:cNvPr>
          <p:cNvPicPr>
            <a:picLocks noGrp="1" noChangeAspect="1"/>
          </p:cNvPicPr>
          <p:nvPr>
            <p:ph idx="1"/>
          </p:nvPr>
        </p:nvPicPr>
        <p:blipFill>
          <a:blip r:embed="rId2"/>
          <a:stretch>
            <a:fillRect/>
          </a:stretch>
        </p:blipFill>
        <p:spPr>
          <a:xfrm>
            <a:off x="947737" y="2096294"/>
            <a:ext cx="10526562" cy="3910641"/>
          </a:xfrm>
        </p:spPr>
      </p:pic>
    </p:spTree>
    <p:extLst>
      <p:ext uri="{BB962C8B-B14F-4D97-AF65-F5344CB8AC3E}">
        <p14:creationId xmlns:p14="http://schemas.microsoft.com/office/powerpoint/2010/main" val="2789415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nSpc>
                <a:spcPct val="100000"/>
              </a:lnSpc>
              <a:spcBef>
                <a:spcPts val="0"/>
              </a:spcBef>
              <a:buFont typeface="Arial"/>
              <a:buChar char="•"/>
            </a:pP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Building Machine Learning Models</a:t>
            </a:r>
          </a:p>
          <a:p>
            <a:r>
              <a:rPr lang="en-IN" sz="2400" b="1" dirty="0">
                <a:latin typeface="Calibri"/>
                <a:ea typeface="Source Sans Pro"/>
                <a:cs typeface="Calibri"/>
              </a:rPr>
              <a:t>Regularization(Ridge)</a:t>
            </a:r>
            <a:endParaRPr lang="en-IN" dirty="0"/>
          </a:p>
          <a:p>
            <a:endParaRPr lang="en-IN" sz="2400" b="1" dirty="0">
              <a:latin typeface="Calibri"/>
              <a:ea typeface="Source Sans Pro"/>
              <a:cs typeface="Calibri"/>
            </a:endParaRPr>
          </a:p>
          <a:p>
            <a:pPr marL="285750" indent="-285750"/>
            <a:endParaRPr lang="en-US" sz="2400" b="1" dirty="0">
              <a:latin typeface="Source Sans Pro"/>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mj-lt"/>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Source Sans Pro"/>
              <a:ea typeface="Source Sans Pro"/>
              <a:cs typeface="Calibri"/>
            </a:endParaRPr>
          </a:p>
          <a:p>
            <a:endParaRPr lang="en-IN" sz="2400" b="1" dirty="0">
              <a:latin typeface="Calibri"/>
              <a:ea typeface="Source Sans Pro"/>
              <a:cs typeface="Calibri"/>
            </a:endParaRPr>
          </a:p>
          <a:p>
            <a:pPr algn="ctr"/>
            <a:endParaRPr lang="en-US" sz="2000" dirty="0">
              <a:latin typeface="Source Sans Pro"/>
              <a:ea typeface="Source Sans Pro"/>
              <a:cs typeface="Calibri"/>
            </a:endParaRPr>
          </a:p>
          <a:p>
            <a:endParaRPr lang="en-US" dirty="0">
              <a:latin typeface="Source Sans Pro"/>
              <a:ea typeface="Source Sans Pro"/>
              <a:cs typeface="Calibri"/>
            </a:endParaRPr>
          </a:p>
        </p:txBody>
      </p:sp>
      <p:pic>
        <p:nvPicPr>
          <p:cNvPr id="5" name="Picture 6" descr="Text&#10;&#10;Description automatically generated">
            <a:extLst>
              <a:ext uri="{FF2B5EF4-FFF2-40B4-BE49-F238E27FC236}">
                <a16:creationId xmlns:a16="http://schemas.microsoft.com/office/drawing/2014/main" id="{1880588C-7620-4933-A4BC-9B4440724320}"/>
              </a:ext>
            </a:extLst>
          </p:cNvPr>
          <p:cNvPicPr>
            <a:picLocks noGrp="1" noChangeAspect="1"/>
          </p:cNvPicPr>
          <p:nvPr>
            <p:ph idx="1"/>
          </p:nvPr>
        </p:nvPicPr>
        <p:blipFill>
          <a:blip r:embed="rId2"/>
          <a:stretch>
            <a:fillRect/>
          </a:stretch>
        </p:blipFill>
        <p:spPr>
          <a:xfrm>
            <a:off x="966787" y="2129631"/>
            <a:ext cx="10819141" cy="3944608"/>
          </a:xfrm>
        </p:spPr>
      </p:pic>
    </p:spTree>
    <p:extLst>
      <p:ext uri="{BB962C8B-B14F-4D97-AF65-F5344CB8AC3E}">
        <p14:creationId xmlns:p14="http://schemas.microsoft.com/office/powerpoint/2010/main" val="3336943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a:xfrm>
            <a:off x="838200" y="206975"/>
            <a:ext cx="10515600" cy="1498090"/>
          </a:xfrm>
        </p:spPr>
        <p:txBody>
          <a:bodyPr>
            <a:normAutofit fontScale="90000"/>
          </a:bodyPr>
          <a:lstStyle/>
          <a:p>
            <a:pPr marL="285750" indent="-285750">
              <a:lnSpc>
                <a:spcPct val="100000"/>
              </a:lnSpc>
              <a:spcBef>
                <a:spcPts val="0"/>
              </a:spcBef>
              <a:buFont typeface="Arial"/>
              <a:buChar char="•"/>
            </a:pP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br>
              <a:rPr lang="en-US" dirty="0">
                <a:ea typeface="+mj-lt"/>
                <a:cs typeface="+mj-lt"/>
              </a:rPr>
            </a:br>
            <a:r>
              <a:rPr lang="en-US" dirty="0">
                <a:ea typeface="+mj-lt"/>
                <a:cs typeface="+mj-lt"/>
              </a:rPr>
              <a:t>Building Machine Learning Models</a:t>
            </a:r>
          </a:p>
          <a:p>
            <a:r>
              <a:rPr lang="en-IN" sz="2400" b="1" dirty="0">
                <a:latin typeface="Calibri"/>
                <a:ea typeface="Source Sans Pro"/>
                <a:cs typeface="Calibri"/>
              </a:rPr>
              <a:t>Gradient Boosting Regressor.</a:t>
            </a:r>
            <a:endParaRPr lang="en-IN" dirty="0"/>
          </a:p>
          <a:p>
            <a:endParaRPr lang="en-IN" sz="2400" b="1" dirty="0">
              <a:latin typeface="Calibri"/>
              <a:ea typeface="Source Sans Pro"/>
              <a:cs typeface="Calibri"/>
            </a:endParaRPr>
          </a:p>
          <a:p>
            <a:pPr marL="285750" indent="-285750"/>
            <a:endParaRPr lang="en-US" sz="2400" b="1" dirty="0">
              <a:latin typeface="Source Sans Pro"/>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Calibri"/>
              <a:ea typeface="+mj-lt"/>
              <a:cs typeface="Calibri"/>
            </a:endParaRPr>
          </a:p>
          <a:p>
            <a:endParaRPr lang="en-IN" sz="2400" b="1" dirty="0">
              <a:latin typeface="Calibri"/>
              <a:ea typeface="Source Sans Pro"/>
              <a:cs typeface="Calibri"/>
            </a:endParaRPr>
          </a:p>
          <a:p>
            <a:endParaRPr lang="en-IN" sz="2400" b="1" dirty="0">
              <a:latin typeface="Calibri"/>
              <a:ea typeface="Source Sans Pro"/>
              <a:cs typeface="Calibri"/>
            </a:endParaRPr>
          </a:p>
          <a:p>
            <a:endParaRPr lang="en-IN" sz="2400" b="1" dirty="0">
              <a:latin typeface="Source Sans Pro"/>
              <a:ea typeface="Source Sans Pro"/>
              <a:cs typeface="Calibri"/>
            </a:endParaRPr>
          </a:p>
          <a:p>
            <a:endParaRPr lang="en-IN" sz="2400" b="1" dirty="0">
              <a:latin typeface="Calibri"/>
              <a:ea typeface="Source Sans Pro"/>
              <a:cs typeface="Calibri"/>
            </a:endParaRPr>
          </a:p>
          <a:p>
            <a:pPr algn="ctr"/>
            <a:endParaRPr lang="en-US" sz="2000" dirty="0">
              <a:latin typeface="Source Sans Pro"/>
              <a:ea typeface="Source Sans Pro"/>
              <a:cs typeface="Calibri"/>
            </a:endParaRPr>
          </a:p>
          <a:p>
            <a:endParaRPr lang="en-US" dirty="0">
              <a:latin typeface="Source Sans Pro"/>
              <a:ea typeface="Source Sans Pro"/>
              <a:cs typeface="Calibri"/>
            </a:endParaRPr>
          </a:p>
        </p:txBody>
      </p:sp>
      <p:pic>
        <p:nvPicPr>
          <p:cNvPr id="6" name="Picture 6" descr="Text, letter&#10;&#10;Description automatically generated">
            <a:extLst>
              <a:ext uri="{FF2B5EF4-FFF2-40B4-BE49-F238E27FC236}">
                <a16:creationId xmlns:a16="http://schemas.microsoft.com/office/drawing/2014/main" id="{91DE59C3-D3A9-4953-AEC4-CD0A49D4787D}"/>
              </a:ext>
            </a:extLst>
          </p:cNvPr>
          <p:cNvPicPr>
            <a:picLocks noGrp="1" noChangeAspect="1"/>
          </p:cNvPicPr>
          <p:nvPr>
            <p:ph idx="1"/>
          </p:nvPr>
        </p:nvPicPr>
        <p:blipFill>
          <a:blip r:embed="rId2"/>
          <a:stretch>
            <a:fillRect/>
          </a:stretch>
        </p:blipFill>
        <p:spPr>
          <a:xfrm>
            <a:off x="909637" y="1924844"/>
            <a:ext cx="10372725" cy="4152900"/>
          </a:xfrm>
        </p:spPr>
      </p:pic>
    </p:spTree>
    <p:extLst>
      <p:ext uri="{BB962C8B-B14F-4D97-AF65-F5344CB8AC3E}">
        <p14:creationId xmlns:p14="http://schemas.microsoft.com/office/powerpoint/2010/main" val="1254842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a:bodyPr>
          <a:lstStyle/>
          <a:p>
            <a:r>
              <a:rPr lang="en-US" b="1" dirty="0">
                <a:latin typeface="Calibri"/>
                <a:ea typeface="Source Sans Pro"/>
                <a:cs typeface="Calibri"/>
              </a:rPr>
              <a:t>Hyper parametric Tuning</a:t>
            </a:r>
            <a:endParaRPr lang="en-US" dirty="0"/>
          </a:p>
        </p:txBody>
      </p:sp>
      <p:sp>
        <p:nvSpPr>
          <p:cNvPr id="3" name="Content Placeholder 2">
            <a:extLst>
              <a:ext uri="{FF2B5EF4-FFF2-40B4-BE49-F238E27FC236}">
                <a16:creationId xmlns:a16="http://schemas.microsoft.com/office/drawing/2014/main" id="{A727795F-27A1-41DE-8E30-6C273DA87D07}"/>
              </a:ext>
            </a:extLst>
          </p:cNvPr>
          <p:cNvSpPr>
            <a:spLocks noGrp="1"/>
          </p:cNvSpPr>
          <p:nvPr>
            <p:ph idx="1"/>
          </p:nvPr>
        </p:nvSpPr>
        <p:spPr/>
        <p:txBody>
          <a:bodyPr vert="horz" lIns="91440" tIns="45720" rIns="91440" bIns="45720" rtlCol="0" anchor="t">
            <a:normAutofit/>
          </a:bodyPr>
          <a:lstStyle/>
          <a:p>
            <a:pPr>
              <a:spcBef>
                <a:spcPct val="0"/>
              </a:spcBef>
            </a:pPr>
            <a:r>
              <a:rPr lang="en-US" b="1" dirty="0">
                <a:latin typeface="Calibri"/>
                <a:cs typeface="Calibri"/>
              </a:rPr>
              <a:t>Gradient Boosting Regression(Hyper parametric Tuning)</a:t>
            </a:r>
            <a:endParaRPr lang="en-US" dirty="0">
              <a:ea typeface="+mn-lt"/>
              <a:cs typeface="+mn-lt"/>
            </a:endParaRPr>
          </a:p>
          <a:p>
            <a:pPr>
              <a:spcBef>
                <a:spcPct val="0"/>
              </a:spcBef>
            </a:pPr>
            <a:r>
              <a:rPr lang="en-US" b="1" dirty="0">
                <a:latin typeface="Calibri"/>
                <a:cs typeface="Calibri"/>
              </a:rPr>
              <a:t>After applying Hyper parametric Tuning for Gradient Boosting regression we get the following results:</a:t>
            </a:r>
            <a:endParaRPr lang="en-US" dirty="0">
              <a:ea typeface="+mn-lt"/>
              <a:cs typeface="+mn-lt"/>
            </a:endParaRPr>
          </a:p>
          <a:p>
            <a:pPr>
              <a:spcBef>
                <a:spcPct val="0"/>
              </a:spcBef>
            </a:pPr>
            <a:endParaRPr lang="en-US" dirty="0">
              <a:ea typeface="+mn-lt"/>
              <a:cs typeface="+mn-lt"/>
            </a:endParaRPr>
          </a:p>
          <a:p>
            <a:endParaRPr lang="en-US" dirty="0">
              <a:ea typeface="Source Sans Pro"/>
            </a:endParaRPr>
          </a:p>
        </p:txBody>
      </p:sp>
      <p:pic>
        <p:nvPicPr>
          <p:cNvPr id="5" name="Picture 5" descr="Table&#10;&#10;Description automatically generated">
            <a:extLst>
              <a:ext uri="{FF2B5EF4-FFF2-40B4-BE49-F238E27FC236}">
                <a16:creationId xmlns:a16="http://schemas.microsoft.com/office/drawing/2014/main" id="{05664761-BBC5-4EDF-AF6D-BA3ECC5FB7DD}"/>
              </a:ext>
            </a:extLst>
          </p:cNvPr>
          <p:cNvPicPr>
            <a:picLocks noChangeAspect="1"/>
          </p:cNvPicPr>
          <p:nvPr/>
        </p:nvPicPr>
        <p:blipFill>
          <a:blip r:embed="rId2"/>
          <a:stretch>
            <a:fillRect/>
          </a:stretch>
        </p:blipFill>
        <p:spPr>
          <a:xfrm>
            <a:off x="583721" y="3499244"/>
            <a:ext cx="11197086" cy="1656681"/>
          </a:xfrm>
          <a:prstGeom prst="rect">
            <a:avLst/>
          </a:prstGeom>
        </p:spPr>
      </p:pic>
    </p:spTree>
    <p:extLst>
      <p:ext uri="{BB962C8B-B14F-4D97-AF65-F5344CB8AC3E}">
        <p14:creationId xmlns:p14="http://schemas.microsoft.com/office/powerpoint/2010/main" val="453240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a:bodyPr>
          <a:lstStyle/>
          <a:p>
            <a:r>
              <a:rPr lang="en-US" b="1" dirty="0">
                <a:ea typeface="+mj-lt"/>
                <a:cs typeface="+mj-lt"/>
              </a:rPr>
              <a:t>Concluding Remarks</a:t>
            </a:r>
            <a:endParaRPr lang="en-US" b="1" dirty="0"/>
          </a:p>
        </p:txBody>
      </p:sp>
      <p:sp>
        <p:nvSpPr>
          <p:cNvPr id="3" name="Content Placeholder 2">
            <a:extLst>
              <a:ext uri="{FF2B5EF4-FFF2-40B4-BE49-F238E27FC236}">
                <a16:creationId xmlns:a16="http://schemas.microsoft.com/office/drawing/2014/main" id="{A727795F-27A1-41DE-8E30-6C273DA87D07}"/>
              </a:ext>
            </a:extLst>
          </p:cNvPr>
          <p:cNvSpPr>
            <a:spLocks noGrp="1"/>
          </p:cNvSpPr>
          <p:nvPr>
            <p:ph idx="1"/>
          </p:nvPr>
        </p:nvSpPr>
        <p:spPr/>
        <p:txBody>
          <a:bodyPr vert="horz" lIns="91440" tIns="45720" rIns="91440" bIns="45720" rtlCol="0" anchor="t">
            <a:normAutofit/>
          </a:bodyPr>
          <a:lstStyle/>
          <a:p>
            <a:pPr>
              <a:spcBef>
                <a:spcPct val="0"/>
              </a:spcBef>
            </a:pPr>
            <a:r>
              <a:rPr lang="en-US" b="1" dirty="0">
                <a:latin typeface="Calibri"/>
                <a:ea typeface="+mn-lt"/>
                <a:cs typeface="Calibri"/>
              </a:rPr>
              <a:t>The first step I took, was to visualize the distribution of each feature and its effect on the Sale Price (dependent variable). From the analysis, I conclude that some of the most useful features for predictions were“ Overall Quality”, “</a:t>
            </a:r>
            <a:r>
              <a:rPr lang="en-US" b="1" dirty="0" err="1">
                <a:latin typeface="Calibri"/>
                <a:ea typeface="+mn-lt"/>
                <a:cs typeface="Calibri"/>
              </a:rPr>
              <a:t>GrLivArea</a:t>
            </a:r>
            <a:r>
              <a:rPr lang="en-US" b="1" dirty="0">
                <a:latin typeface="Calibri"/>
                <a:ea typeface="+mn-lt"/>
                <a:cs typeface="Calibri"/>
              </a:rPr>
              <a:t>”, “</a:t>
            </a:r>
            <a:r>
              <a:rPr lang="en-US" b="1" dirty="0" err="1">
                <a:latin typeface="Calibri"/>
                <a:ea typeface="+mn-lt"/>
                <a:cs typeface="Calibri"/>
              </a:rPr>
              <a:t>TotalBsmtSF</a:t>
            </a:r>
            <a:r>
              <a:rPr lang="en-US" b="1" dirty="0">
                <a:latin typeface="Calibri"/>
                <a:ea typeface="+mn-lt"/>
                <a:cs typeface="Calibri"/>
              </a:rPr>
              <a:t>”, “</a:t>
            </a:r>
            <a:r>
              <a:rPr lang="en-US" b="1" dirty="0" err="1">
                <a:latin typeface="Calibri"/>
                <a:ea typeface="+mn-lt"/>
                <a:cs typeface="Calibri"/>
              </a:rPr>
              <a:t>GarageCar</a:t>
            </a:r>
            <a:r>
              <a:rPr lang="en-US" b="1" dirty="0">
                <a:latin typeface="Calibri"/>
                <a:ea typeface="+mn-lt"/>
                <a:cs typeface="Calibri"/>
              </a:rPr>
              <a:t>”, “Kitchen Quality” and “Year Built”. The Gradient Boosting Regression Algorithm proved to be the best model for regression based on the Cross-Validation scores. An accuracy(r2 score) of 0.88 % was achieved by hyper parametric tuning of the model.</a:t>
            </a:r>
          </a:p>
          <a:p>
            <a:pPr>
              <a:spcBef>
                <a:spcPct val="0"/>
              </a:spcBef>
            </a:pPr>
            <a:endParaRPr lang="en-US" b="1" dirty="0">
              <a:latin typeface="Calibri"/>
              <a:ea typeface="+mn-lt"/>
              <a:cs typeface="Calibri"/>
            </a:endParaRPr>
          </a:p>
          <a:p>
            <a:pPr>
              <a:spcBef>
                <a:spcPct val="0"/>
              </a:spcBef>
            </a:pPr>
            <a:endParaRPr lang="en-US" dirty="0">
              <a:ea typeface="+mn-lt"/>
              <a:cs typeface="+mn-lt"/>
            </a:endParaRPr>
          </a:p>
          <a:p>
            <a:endParaRPr lang="en-US" dirty="0">
              <a:ea typeface="Source Sans Pro"/>
            </a:endParaRPr>
          </a:p>
        </p:txBody>
      </p:sp>
    </p:spTree>
    <p:extLst>
      <p:ext uri="{BB962C8B-B14F-4D97-AF65-F5344CB8AC3E}">
        <p14:creationId xmlns:p14="http://schemas.microsoft.com/office/powerpoint/2010/main" val="2745551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a:bodyPr>
          <a:lstStyle/>
          <a:p>
            <a:r>
              <a:rPr lang="en-US" b="1" dirty="0">
                <a:ea typeface="+mj-lt"/>
                <a:cs typeface="+mj-lt"/>
              </a:rPr>
              <a:t>Concluding Remarks</a:t>
            </a:r>
            <a:br>
              <a:rPr lang="en-US" b="1" dirty="0">
                <a:ea typeface="+mj-lt"/>
                <a:cs typeface="+mj-lt"/>
              </a:rPr>
            </a:br>
            <a:r>
              <a:rPr lang="en-US" sz="2800" b="1" dirty="0">
                <a:ea typeface="Source Sans Pro"/>
              </a:rPr>
              <a:t>Actual values vs Predicted values</a:t>
            </a:r>
          </a:p>
        </p:txBody>
      </p:sp>
      <p:pic>
        <p:nvPicPr>
          <p:cNvPr id="4" name="Picture 4" descr="Chart, scatter chart&#10;&#10;Description automatically generated">
            <a:extLst>
              <a:ext uri="{FF2B5EF4-FFF2-40B4-BE49-F238E27FC236}">
                <a16:creationId xmlns:a16="http://schemas.microsoft.com/office/drawing/2014/main" id="{360D8AA4-6900-4369-B8A3-722E9F0653D9}"/>
              </a:ext>
            </a:extLst>
          </p:cNvPr>
          <p:cNvPicPr>
            <a:picLocks noGrp="1" noChangeAspect="1"/>
          </p:cNvPicPr>
          <p:nvPr>
            <p:ph idx="1"/>
          </p:nvPr>
        </p:nvPicPr>
        <p:blipFill>
          <a:blip r:embed="rId2"/>
          <a:stretch>
            <a:fillRect/>
          </a:stretch>
        </p:blipFill>
        <p:spPr>
          <a:xfrm>
            <a:off x="1987131" y="1704061"/>
            <a:ext cx="7556380" cy="4723861"/>
          </a:xfrm>
        </p:spPr>
      </p:pic>
    </p:spTree>
    <p:extLst>
      <p:ext uri="{BB962C8B-B14F-4D97-AF65-F5344CB8AC3E}">
        <p14:creationId xmlns:p14="http://schemas.microsoft.com/office/powerpoint/2010/main" val="3594143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3127E384-D40D-4745-9179-8D8B6F96464B}"/>
              </a:ext>
            </a:extLst>
          </p:cNvPr>
          <p:cNvSpPr>
            <a:spLocks noGrp="1"/>
          </p:cNvSpPr>
          <p:nvPr>
            <p:ph type="title"/>
          </p:nvPr>
        </p:nvSpPr>
        <p:spPr>
          <a:xfrm>
            <a:off x="838200" y="3698999"/>
            <a:ext cx="3200400" cy="2477964"/>
          </a:xfrm>
        </p:spPr>
        <p:txBody>
          <a:bodyPr>
            <a:normAutofit/>
          </a:bodyPr>
          <a:lstStyle/>
          <a:p>
            <a:r>
              <a:rPr lang="en-US" dirty="0">
                <a:ea typeface="Source Sans Pro"/>
              </a:rPr>
              <a:t>Data Analysis</a:t>
            </a:r>
            <a:endParaRPr lang="en-US" dirty="0">
              <a:ea typeface="+mj-lt"/>
              <a:cs typeface="+mj-lt"/>
            </a:endParaRPr>
          </a:p>
          <a:p>
            <a:endParaRPr lang="en-US" dirty="0">
              <a:ea typeface="Source Sans Pro"/>
            </a:endParaRPr>
          </a:p>
        </p:txBody>
      </p:sp>
      <p:graphicFrame>
        <p:nvGraphicFramePr>
          <p:cNvPr id="5" name="Content Placeholder 2">
            <a:extLst>
              <a:ext uri="{FF2B5EF4-FFF2-40B4-BE49-F238E27FC236}">
                <a16:creationId xmlns:a16="http://schemas.microsoft.com/office/drawing/2014/main" id="{66AAD12C-6B60-40E3-A466-87AFAAC792D0}"/>
              </a:ext>
            </a:extLst>
          </p:cNvPr>
          <p:cNvGraphicFramePr>
            <a:graphicFrameLocks noGrp="1"/>
          </p:cNvGraphicFramePr>
          <p:nvPr>
            <p:ph idx="1"/>
            <p:extLst>
              <p:ext uri="{D42A27DB-BD31-4B8C-83A1-F6EECF244321}">
                <p14:modId xmlns:p14="http://schemas.microsoft.com/office/powerpoint/2010/main" val="2575424743"/>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1685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a:bodyPr>
          <a:lstStyle/>
          <a:p>
            <a:r>
              <a:rPr lang="en-US" b="1" dirty="0">
                <a:ea typeface="+mj-lt"/>
                <a:cs typeface="+mj-lt"/>
              </a:rPr>
              <a:t>Concluding Remarks</a:t>
            </a:r>
            <a:br>
              <a:rPr lang="en-US" b="1" dirty="0">
                <a:ea typeface="+mj-lt"/>
                <a:cs typeface="+mj-lt"/>
              </a:rPr>
            </a:br>
            <a:r>
              <a:rPr lang="en-US" b="1" dirty="0">
                <a:ea typeface="Source Sans Pro"/>
              </a:rPr>
              <a:t>Best Performing ML Algorithm</a:t>
            </a:r>
            <a:endParaRPr lang="en-US" sz="2800" b="1" dirty="0">
              <a:ea typeface="Source Sans Pro"/>
            </a:endParaRPr>
          </a:p>
        </p:txBody>
      </p:sp>
      <p:pic>
        <p:nvPicPr>
          <p:cNvPr id="6" name="Picture 6" descr="Chart, bar chart&#10;&#10;Description automatically generated">
            <a:extLst>
              <a:ext uri="{FF2B5EF4-FFF2-40B4-BE49-F238E27FC236}">
                <a16:creationId xmlns:a16="http://schemas.microsoft.com/office/drawing/2014/main" id="{8CD456C1-EB36-4726-8FD2-20F1166D97CB}"/>
              </a:ext>
            </a:extLst>
          </p:cNvPr>
          <p:cNvPicPr>
            <a:picLocks noGrp="1" noChangeAspect="1"/>
          </p:cNvPicPr>
          <p:nvPr>
            <p:ph idx="1"/>
          </p:nvPr>
        </p:nvPicPr>
        <p:blipFill>
          <a:blip r:embed="rId2"/>
          <a:stretch>
            <a:fillRect/>
          </a:stretch>
        </p:blipFill>
        <p:spPr>
          <a:xfrm>
            <a:off x="1438545" y="1919723"/>
            <a:ext cx="8984231" cy="4680729"/>
          </a:xfrm>
        </p:spPr>
      </p:pic>
    </p:spTree>
    <p:extLst>
      <p:ext uri="{BB962C8B-B14F-4D97-AF65-F5344CB8AC3E}">
        <p14:creationId xmlns:p14="http://schemas.microsoft.com/office/powerpoint/2010/main" val="4764185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a:bodyPr>
          <a:lstStyle/>
          <a:p>
            <a:r>
              <a:rPr lang="en-US" b="1" dirty="0">
                <a:ea typeface="+mj-lt"/>
                <a:cs typeface="+mj-lt"/>
              </a:rPr>
              <a:t>Concluding Remarks</a:t>
            </a:r>
          </a:p>
        </p:txBody>
      </p:sp>
      <p:sp>
        <p:nvSpPr>
          <p:cNvPr id="4" name="Content Placeholder 3">
            <a:extLst>
              <a:ext uri="{FF2B5EF4-FFF2-40B4-BE49-F238E27FC236}">
                <a16:creationId xmlns:a16="http://schemas.microsoft.com/office/drawing/2014/main" id="{3947D379-D4B5-4BBB-B9CC-24572946618A}"/>
              </a:ext>
            </a:extLst>
          </p:cNvPr>
          <p:cNvSpPr>
            <a:spLocks noGrp="1"/>
          </p:cNvSpPr>
          <p:nvPr>
            <p:ph idx="1"/>
          </p:nvPr>
        </p:nvSpPr>
        <p:spPr/>
        <p:txBody>
          <a:bodyPr vert="horz" lIns="91440" tIns="45720" rIns="91440" bIns="45720" rtlCol="0" anchor="t">
            <a:normAutofit lnSpcReduction="10000"/>
          </a:bodyPr>
          <a:lstStyle/>
          <a:p>
            <a:r>
              <a:rPr lang="en-IN" b="1" dirty="0">
                <a:latin typeface="Calibri"/>
                <a:cs typeface="Calibri"/>
              </a:rPr>
              <a:t>New Skills Acquired: Learned a new approach to feature engineering (mutual info regression) from </a:t>
            </a:r>
            <a:r>
              <a:rPr lang="en-IN" b="1" dirty="0" err="1">
                <a:latin typeface="Calibri"/>
                <a:cs typeface="Calibri"/>
              </a:rPr>
              <a:t>sklearn’s</a:t>
            </a:r>
            <a:r>
              <a:rPr lang="en-IN" b="1" dirty="0">
                <a:latin typeface="Calibri"/>
                <a:cs typeface="Calibri"/>
              </a:rPr>
              <a:t> Feature Selection Library</a:t>
            </a:r>
            <a:endParaRPr lang="en-US" dirty="0">
              <a:latin typeface="Source Sans Pro"/>
              <a:ea typeface="Source Sans Pro"/>
              <a:cs typeface="Calibri"/>
            </a:endParaRPr>
          </a:p>
          <a:p>
            <a:endParaRPr lang="en-IN" b="1" dirty="0">
              <a:latin typeface="Calibri"/>
              <a:cs typeface="Calibri"/>
            </a:endParaRPr>
          </a:p>
          <a:p>
            <a:r>
              <a:rPr lang="en-IN" b="1" dirty="0">
                <a:latin typeface="Calibri"/>
                <a:cs typeface="Calibri"/>
              </a:rPr>
              <a:t>Algorithms Used: Linear regression, Gradient Boosting, Random Forest regression, XGB Regression, Ada Boost, Lasso Regression, Ridge Regression, Bagging regression.</a:t>
            </a:r>
            <a:endParaRPr lang="en-US" dirty="0">
              <a:ea typeface="Source Sans Pro"/>
            </a:endParaRPr>
          </a:p>
          <a:p>
            <a:endParaRPr lang="en-US" dirty="0"/>
          </a:p>
          <a:p>
            <a:r>
              <a:rPr lang="en-IN" b="1" dirty="0">
                <a:latin typeface="Calibri"/>
                <a:cs typeface="Calibri"/>
              </a:rPr>
              <a:t>Challenges Faced: The Feature Engineering ,Feature Selection and data pre-processing was quit challenging as there were a lot of non-realistic values in the dataset.</a:t>
            </a:r>
            <a:endParaRPr lang="en-US" dirty="0"/>
          </a:p>
          <a:p>
            <a:endParaRPr lang="en-US" dirty="0">
              <a:ea typeface="Source Sans Pro"/>
            </a:endParaRPr>
          </a:p>
        </p:txBody>
      </p:sp>
    </p:spTree>
    <p:extLst>
      <p:ext uri="{BB962C8B-B14F-4D97-AF65-F5344CB8AC3E}">
        <p14:creationId xmlns:p14="http://schemas.microsoft.com/office/powerpoint/2010/main" val="334987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55A8-BE7E-43ED-8111-07C7224397B1}"/>
              </a:ext>
            </a:extLst>
          </p:cNvPr>
          <p:cNvSpPr>
            <a:spLocks noGrp="1"/>
          </p:cNvSpPr>
          <p:nvPr>
            <p:ph type="title"/>
          </p:nvPr>
        </p:nvSpPr>
        <p:spPr/>
        <p:txBody>
          <a:bodyPr/>
          <a:lstStyle/>
          <a:p>
            <a:r>
              <a:rPr lang="en-US" dirty="0">
                <a:ea typeface="Source Sans Pro"/>
              </a:rPr>
              <a:t>Data Analysis</a:t>
            </a:r>
            <a:endParaRPr lang="en-US" dirty="0">
              <a:ea typeface="+mj-lt"/>
              <a:cs typeface="+mj-lt"/>
            </a:endParaRPr>
          </a:p>
          <a:p>
            <a:r>
              <a:rPr lang="en-US" sz="2400" dirty="0">
                <a:ea typeface="+mj-lt"/>
                <a:cs typeface="+mj-lt"/>
              </a:rPr>
              <a:t>Sample of Data Frame</a:t>
            </a:r>
          </a:p>
          <a:p>
            <a:endParaRPr lang="en-US" dirty="0">
              <a:ea typeface="Source Sans Pro"/>
            </a:endParaRPr>
          </a:p>
        </p:txBody>
      </p:sp>
      <p:pic>
        <p:nvPicPr>
          <p:cNvPr id="4" name="Picture 4" descr="Table&#10;&#10;Description automatically generated">
            <a:extLst>
              <a:ext uri="{FF2B5EF4-FFF2-40B4-BE49-F238E27FC236}">
                <a16:creationId xmlns:a16="http://schemas.microsoft.com/office/drawing/2014/main" id="{9E8A6F91-4CCF-464F-983E-13BD9B2A5F2A}"/>
              </a:ext>
            </a:extLst>
          </p:cNvPr>
          <p:cNvPicPr>
            <a:picLocks noGrp="1" noChangeAspect="1"/>
          </p:cNvPicPr>
          <p:nvPr>
            <p:ph idx="1"/>
          </p:nvPr>
        </p:nvPicPr>
        <p:blipFill>
          <a:blip r:embed="rId2"/>
          <a:stretch>
            <a:fillRect/>
          </a:stretch>
        </p:blipFill>
        <p:spPr>
          <a:xfrm>
            <a:off x="843592" y="1913252"/>
            <a:ext cx="10533571" cy="4017932"/>
          </a:xfrm>
        </p:spPr>
      </p:pic>
    </p:spTree>
    <p:extLst>
      <p:ext uri="{BB962C8B-B14F-4D97-AF65-F5344CB8AC3E}">
        <p14:creationId xmlns:p14="http://schemas.microsoft.com/office/powerpoint/2010/main" val="276083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235A-5FCD-4545-B4F0-87F10DF3E114}"/>
              </a:ext>
            </a:extLst>
          </p:cNvPr>
          <p:cNvSpPr>
            <a:spLocks noGrp="1"/>
          </p:cNvSpPr>
          <p:nvPr>
            <p:ph type="title"/>
          </p:nvPr>
        </p:nvSpPr>
        <p:spPr/>
        <p:txBody>
          <a:bodyPr>
            <a:normAutofit fontScale="90000"/>
          </a:bodyPr>
          <a:lstStyle/>
          <a:p>
            <a:pPr marL="285750" indent="-285750">
              <a:lnSpc>
                <a:spcPct val="100000"/>
              </a:lnSpc>
              <a:spcBef>
                <a:spcPts val="0"/>
              </a:spcBef>
              <a:buFont typeface="Arial"/>
              <a:buChar char="•"/>
            </a:pPr>
            <a:r>
              <a:rPr lang="en-US" dirty="0">
                <a:ea typeface="+mj-lt"/>
                <a:cs typeface="+mj-lt"/>
              </a:rPr>
              <a:t>EDA (Exploratory Data Analysis)</a:t>
            </a:r>
          </a:p>
          <a:p>
            <a:br>
              <a:rPr lang="en-IN" sz="2400" b="1" dirty="0">
                <a:ea typeface="+mj-lt"/>
                <a:cs typeface="+mj-lt"/>
              </a:rPr>
            </a:br>
            <a:endParaRPr lang="en-IN" sz="2400" b="1">
              <a:ea typeface="Source Sans Pro"/>
            </a:endParaRPr>
          </a:p>
          <a:p>
            <a:endParaRPr lang="en-US" dirty="0">
              <a:ea typeface="Source Sans Pro"/>
            </a:endParaRPr>
          </a:p>
        </p:txBody>
      </p:sp>
      <p:sp>
        <p:nvSpPr>
          <p:cNvPr id="8" name="Text Placeholder 7">
            <a:extLst>
              <a:ext uri="{FF2B5EF4-FFF2-40B4-BE49-F238E27FC236}">
                <a16:creationId xmlns:a16="http://schemas.microsoft.com/office/drawing/2014/main" id="{6716FFF3-1C93-4F39-8F9B-94B8B1AC3912}"/>
              </a:ext>
            </a:extLst>
          </p:cNvPr>
          <p:cNvSpPr>
            <a:spLocks noGrp="1"/>
          </p:cNvSpPr>
          <p:nvPr>
            <p:ph type="body" sz="half" idx="2"/>
          </p:nvPr>
        </p:nvSpPr>
        <p:spPr/>
        <p:txBody>
          <a:bodyPr vert="horz" lIns="91440" tIns="45720" rIns="91440" bIns="45720" rtlCol="0" anchor="t">
            <a:normAutofit/>
          </a:bodyPr>
          <a:lstStyle/>
          <a:p>
            <a:r>
              <a:rPr lang="en-IN" sz="2000" b="1" dirty="0" err="1">
                <a:latin typeface="Calibri"/>
                <a:cs typeface="Calibri"/>
              </a:rPr>
              <a:t>MSSubClass</a:t>
            </a:r>
            <a:r>
              <a:rPr lang="en-IN" sz="2000" b="1" dirty="0">
                <a:latin typeface="Calibri"/>
                <a:cs typeface="Calibri"/>
              </a:rPr>
              <a:t> count plot</a:t>
            </a:r>
            <a:endParaRPr lang="en-US" sz="2000" dirty="0">
              <a:ea typeface="Source Sans Pro"/>
            </a:endParaRPr>
          </a:p>
          <a:p>
            <a:r>
              <a:rPr lang="en-IN" sz="2000" b="1" dirty="0" err="1">
                <a:latin typeface="Calibri"/>
                <a:ea typeface="Source Sans Pro"/>
                <a:cs typeface="Calibri"/>
              </a:rPr>
              <a:t>MSSubClass</a:t>
            </a:r>
            <a:r>
              <a:rPr lang="en-IN" sz="2000" b="1" dirty="0">
                <a:latin typeface="Calibri"/>
                <a:ea typeface="Source Sans Pro"/>
                <a:cs typeface="Calibri"/>
              </a:rPr>
              <a:t> Identifies the type of dwelling(a house, flat, or other place of residence) involved in the sale.</a:t>
            </a:r>
            <a:endParaRPr lang="en-IN" dirty="0"/>
          </a:p>
          <a:p>
            <a:r>
              <a:rPr lang="en-IN" sz="2000" b="1" dirty="0">
                <a:latin typeface="Calibri"/>
                <a:ea typeface="Source Sans Pro"/>
                <a:cs typeface="Calibri"/>
              </a:rPr>
              <a:t>20 (1-STORY 1946 &amp; NEWER ALL STYLES) is the most acquainted dwelling.</a:t>
            </a:r>
            <a:endParaRPr lang="en-IN" dirty="0"/>
          </a:p>
          <a:p>
            <a:r>
              <a:rPr lang="en-IN" sz="2000" b="1" dirty="0">
                <a:latin typeface="Calibri"/>
                <a:ea typeface="Source Sans Pro"/>
                <a:cs typeface="Calibri"/>
              </a:rPr>
              <a:t>40 (1-STORY W/FINISHED ATTIC ALL AGES) is the least acquainted dwelling.</a:t>
            </a:r>
            <a:endParaRPr lang="en-IN" dirty="0"/>
          </a:p>
          <a:p>
            <a:endParaRPr lang="en-IN" sz="2000" b="1" dirty="0">
              <a:latin typeface="Calibri"/>
              <a:ea typeface="Source Sans Pro"/>
              <a:cs typeface="Calibri"/>
            </a:endParaRPr>
          </a:p>
          <a:p>
            <a:endParaRPr lang="en-US" dirty="0">
              <a:ea typeface="Source Sans Pro"/>
            </a:endParaRPr>
          </a:p>
        </p:txBody>
      </p:sp>
      <p:pic>
        <p:nvPicPr>
          <p:cNvPr id="55" name="Picture 424" descr="Chart, histogram&#10;&#10;Description automatically generated">
            <a:extLst>
              <a:ext uri="{FF2B5EF4-FFF2-40B4-BE49-F238E27FC236}">
                <a16:creationId xmlns:a16="http://schemas.microsoft.com/office/drawing/2014/main" id="{837AEE7E-0E66-4B93-9C5A-5BC966CE10F5}"/>
              </a:ext>
            </a:extLst>
          </p:cNvPr>
          <p:cNvPicPr>
            <a:picLocks noGrp="1" noChangeAspect="1"/>
          </p:cNvPicPr>
          <p:nvPr>
            <p:ph type="pic" idx="1"/>
          </p:nvPr>
        </p:nvPicPr>
        <p:blipFill rotWithShape="1">
          <a:blip r:embed="rId2"/>
          <a:srcRect t="9147" b="9147"/>
          <a:stretch/>
        </p:blipFill>
        <p:spPr>
          <a:xfrm>
            <a:off x="5776521" y="455463"/>
            <a:ext cx="5948817" cy="5491850"/>
          </a:xfrm>
        </p:spPr>
      </p:pic>
    </p:spTree>
    <p:extLst>
      <p:ext uri="{BB962C8B-B14F-4D97-AF65-F5344CB8AC3E}">
        <p14:creationId xmlns:p14="http://schemas.microsoft.com/office/powerpoint/2010/main" val="28423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235A-5FCD-4545-B4F0-87F10DF3E114}"/>
              </a:ext>
            </a:extLst>
          </p:cNvPr>
          <p:cNvSpPr>
            <a:spLocks noGrp="1"/>
          </p:cNvSpPr>
          <p:nvPr>
            <p:ph type="title"/>
          </p:nvPr>
        </p:nvSpPr>
        <p:spPr/>
        <p:txBody>
          <a:bodyPr>
            <a:normAutofit fontScale="90000"/>
          </a:bodyPr>
          <a:lstStyle/>
          <a:p>
            <a:pPr marL="285750" indent="-285750">
              <a:lnSpc>
                <a:spcPct val="100000"/>
              </a:lnSpc>
              <a:spcBef>
                <a:spcPts val="0"/>
              </a:spcBef>
              <a:buFont typeface="Arial"/>
              <a:buChar char="•"/>
            </a:pPr>
            <a:r>
              <a:rPr lang="en-US" dirty="0">
                <a:ea typeface="+mj-lt"/>
                <a:cs typeface="+mj-lt"/>
              </a:rPr>
              <a:t>EDA (Exploratory Data Analysis)</a:t>
            </a:r>
          </a:p>
          <a:p>
            <a:br>
              <a:rPr lang="en-IN" sz="2400" b="1" dirty="0">
                <a:ea typeface="+mj-lt"/>
                <a:cs typeface="+mj-lt"/>
              </a:rPr>
            </a:br>
            <a:endParaRPr lang="en-IN" sz="2400" b="1">
              <a:ea typeface="Source Sans Pro"/>
            </a:endParaRPr>
          </a:p>
          <a:p>
            <a:endParaRPr lang="en-US" dirty="0">
              <a:ea typeface="Source Sans Pro"/>
            </a:endParaRPr>
          </a:p>
        </p:txBody>
      </p:sp>
      <p:sp>
        <p:nvSpPr>
          <p:cNvPr id="8" name="Text Placeholder 7">
            <a:extLst>
              <a:ext uri="{FF2B5EF4-FFF2-40B4-BE49-F238E27FC236}">
                <a16:creationId xmlns:a16="http://schemas.microsoft.com/office/drawing/2014/main" id="{6716FFF3-1C93-4F39-8F9B-94B8B1AC3912}"/>
              </a:ext>
            </a:extLst>
          </p:cNvPr>
          <p:cNvSpPr>
            <a:spLocks noGrp="1"/>
          </p:cNvSpPr>
          <p:nvPr>
            <p:ph type="body" sz="half" idx="2"/>
          </p:nvPr>
        </p:nvSpPr>
        <p:spPr/>
        <p:txBody>
          <a:bodyPr vert="horz" lIns="91440" tIns="45720" rIns="91440" bIns="45720" rtlCol="0" anchor="t">
            <a:normAutofit/>
          </a:bodyPr>
          <a:lstStyle/>
          <a:p>
            <a:pPr algn="ctr"/>
            <a:r>
              <a:rPr lang="en-IN" sz="2000" b="1" dirty="0">
                <a:latin typeface="Calibri"/>
                <a:ea typeface="Source Sans Pro"/>
                <a:cs typeface="Calibri"/>
              </a:rPr>
              <a:t>Ms-subclass vs Sales Price</a:t>
            </a:r>
            <a:endParaRPr lang="en-US" dirty="0"/>
          </a:p>
          <a:p>
            <a:r>
              <a:rPr lang="en-IN" sz="2000" b="1" dirty="0">
                <a:ea typeface="+mn-lt"/>
                <a:cs typeface="+mn-lt"/>
              </a:rPr>
              <a:t>The dwelling type 60 (2-STORY 1946 &amp; NEWER) in terms of price is the most expensive one.</a:t>
            </a:r>
            <a:endParaRPr lang="en-IN" dirty="0"/>
          </a:p>
          <a:p>
            <a:r>
              <a:rPr lang="en-IN" sz="2000" b="1" dirty="0">
                <a:ea typeface="+mn-lt"/>
                <a:cs typeface="+mn-lt"/>
              </a:rPr>
              <a:t>30 (1-STORY 1945 &amp; OLDER) type dwelling is the cheapest one</a:t>
            </a:r>
            <a:endParaRPr lang="en-IN" dirty="0"/>
          </a:p>
          <a:p>
            <a:r>
              <a:rPr lang="en-IN" sz="2000" b="1" dirty="0">
                <a:ea typeface="+mn-lt"/>
                <a:cs typeface="+mn-lt"/>
              </a:rPr>
              <a:t>Basically Newer dwelling more expensive than older dwelling.</a:t>
            </a:r>
            <a:endParaRPr lang="en-IN" dirty="0"/>
          </a:p>
          <a:p>
            <a:endParaRPr lang="en-IN" sz="2000" b="1" dirty="0">
              <a:latin typeface="Calibri"/>
              <a:ea typeface="Source Sans Pro"/>
              <a:cs typeface="Calibri"/>
            </a:endParaRPr>
          </a:p>
        </p:txBody>
      </p:sp>
      <p:pic>
        <p:nvPicPr>
          <p:cNvPr id="5" name="Picture 5" descr="Chart, box and whisker chart&#10;&#10;Description automatically generated">
            <a:extLst>
              <a:ext uri="{FF2B5EF4-FFF2-40B4-BE49-F238E27FC236}">
                <a16:creationId xmlns:a16="http://schemas.microsoft.com/office/drawing/2014/main" id="{C716D063-7279-4B17-AE8D-E7C52CD011ED}"/>
              </a:ext>
            </a:extLst>
          </p:cNvPr>
          <p:cNvPicPr>
            <a:picLocks noGrp="1" noChangeAspect="1"/>
          </p:cNvPicPr>
          <p:nvPr>
            <p:ph type="pic" idx="1"/>
          </p:nvPr>
        </p:nvPicPr>
        <p:blipFill rotWithShape="1">
          <a:blip r:embed="rId2"/>
          <a:srcRect t="8324" b="8324"/>
          <a:stretch/>
        </p:blipFill>
        <p:spPr>
          <a:xfrm>
            <a:off x="5183188" y="987425"/>
            <a:ext cx="6531633" cy="5304945"/>
          </a:xfrm>
        </p:spPr>
      </p:pic>
    </p:spTree>
    <p:extLst>
      <p:ext uri="{BB962C8B-B14F-4D97-AF65-F5344CB8AC3E}">
        <p14:creationId xmlns:p14="http://schemas.microsoft.com/office/powerpoint/2010/main" val="364694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3A0B-EF9B-47A2-85A6-2E38C1DB6705}"/>
              </a:ext>
            </a:extLst>
          </p:cNvPr>
          <p:cNvSpPr>
            <a:spLocks noGrp="1"/>
          </p:cNvSpPr>
          <p:nvPr>
            <p:ph type="title"/>
          </p:nvPr>
        </p:nvSpPr>
        <p:spPr/>
        <p:txBody>
          <a:bodyPr>
            <a:normAutofit fontScale="90000"/>
          </a:bodyPr>
          <a:lstStyle/>
          <a:p>
            <a:pPr marL="285750" indent="-285750">
              <a:lnSpc>
                <a:spcPct val="100000"/>
              </a:lnSpc>
              <a:spcBef>
                <a:spcPts val="0"/>
              </a:spcBef>
              <a:buFont typeface="Arial,Sans-Serif"/>
              <a:buChar char="•"/>
            </a:pPr>
            <a:endParaRPr lang="en-US" dirty="0">
              <a:ea typeface="+mj-lt"/>
              <a:cs typeface="Calibri"/>
            </a:endParaRPr>
          </a:p>
          <a:p>
            <a:br>
              <a:rPr lang="en-IN" dirty="0">
                <a:ea typeface="+mj-lt"/>
                <a:cs typeface="+mj-lt"/>
              </a:rPr>
            </a:br>
            <a:endParaRPr lang="en-IN" dirty="0">
              <a:ea typeface="+mj-lt"/>
              <a:cs typeface="+mj-lt"/>
            </a:endParaRPr>
          </a:p>
          <a:p>
            <a:r>
              <a:rPr lang="en-US" dirty="0">
                <a:ea typeface="+mj-lt"/>
                <a:cs typeface="+mj-lt"/>
              </a:rPr>
              <a:t>EDA (Exploratory Data Analysis)</a:t>
            </a:r>
            <a:endParaRPr lang="en-US" dirty="0"/>
          </a:p>
          <a:p>
            <a:pPr algn="ctr"/>
            <a:endParaRPr lang="en-IN" b="1" dirty="0">
              <a:latin typeface="Calibri"/>
              <a:ea typeface="Source Sans Pro"/>
              <a:cs typeface="Calibri"/>
            </a:endParaRPr>
          </a:p>
        </p:txBody>
      </p:sp>
      <p:pic>
        <p:nvPicPr>
          <p:cNvPr id="5" name="Picture 5" descr="Chart, scatter chart&#10;&#10;Description automatically generated">
            <a:extLst>
              <a:ext uri="{FF2B5EF4-FFF2-40B4-BE49-F238E27FC236}">
                <a16:creationId xmlns:a16="http://schemas.microsoft.com/office/drawing/2014/main" id="{1E9D5FD0-4887-4BEF-8FFE-353F0F63244B}"/>
              </a:ext>
            </a:extLst>
          </p:cNvPr>
          <p:cNvPicPr>
            <a:picLocks noGrp="1" noChangeAspect="1"/>
          </p:cNvPicPr>
          <p:nvPr>
            <p:ph type="pic" idx="1"/>
          </p:nvPr>
        </p:nvPicPr>
        <p:blipFill rotWithShape="1">
          <a:blip r:embed="rId2"/>
          <a:srcRect t="8324" b="8324"/>
          <a:stretch/>
        </p:blipFill>
        <p:spPr>
          <a:xfrm>
            <a:off x="5183188" y="987425"/>
            <a:ext cx="6560388" cy="5175549"/>
          </a:xfrm>
        </p:spPr>
      </p:pic>
      <p:sp>
        <p:nvSpPr>
          <p:cNvPr id="4" name="Text Placeholder 3">
            <a:extLst>
              <a:ext uri="{FF2B5EF4-FFF2-40B4-BE49-F238E27FC236}">
                <a16:creationId xmlns:a16="http://schemas.microsoft.com/office/drawing/2014/main" id="{B75DAE65-E1AF-4CD6-8115-9A0D1450B720}"/>
              </a:ext>
            </a:extLst>
          </p:cNvPr>
          <p:cNvSpPr>
            <a:spLocks noGrp="1"/>
          </p:cNvSpPr>
          <p:nvPr>
            <p:ph type="body" sz="half" idx="2"/>
          </p:nvPr>
        </p:nvSpPr>
        <p:spPr/>
        <p:txBody>
          <a:bodyPr vert="horz" lIns="91440" tIns="45720" rIns="91440" bIns="45720" rtlCol="0" anchor="t">
            <a:normAutofit fontScale="92500"/>
          </a:bodyPr>
          <a:lstStyle/>
          <a:p>
            <a:pPr algn="ctr"/>
            <a:r>
              <a:rPr lang="en-IN" sz="2400" b="1" dirty="0">
                <a:latin typeface="Calibri"/>
                <a:cs typeface="Calibri"/>
              </a:rPr>
              <a:t>Fig.37(Lot Frontage vs Sales Price)</a:t>
            </a:r>
            <a:endParaRPr lang="en-US" dirty="0"/>
          </a:p>
          <a:p>
            <a:endParaRPr lang="en-US" sz="2400" b="1" dirty="0">
              <a:latin typeface="Calibri"/>
              <a:cs typeface="Calibri"/>
            </a:endParaRPr>
          </a:p>
          <a:p>
            <a:r>
              <a:rPr lang="en-US" sz="2400" b="1" dirty="0">
                <a:latin typeface="Calibri"/>
                <a:cs typeface="Calibri"/>
              </a:rPr>
              <a:t>Most of the houses in price range 100000$, 300000$ are having Linear feet of street connected to property between (25 feet to 100 feet)</a:t>
            </a:r>
            <a:endParaRPr lang="en-US" sz="2400">
              <a:ea typeface="Source Sans Pro"/>
            </a:endParaRPr>
          </a:p>
          <a:p>
            <a:r>
              <a:rPr lang="en-US" sz="2400" b="1" dirty="0">
                <a:latin typeface="Calibri"/>
                <a:cs typeface="Calibri"/>
              </a:rPr>
              <a:t>There are some very expensive houses with Lot Frontage range between(100 feet to 200 feet)</a:t>
            </a:r>
            <a:endParaRPr lang="en-US" sz="2400" dirty="0">
              <a:ea typeface="Source Sans Pro"/>
            </a:endParaRPr>
          </a:p>
          <a:p>
            <a:endParaRPr lang="en-US" dirty="0">
              <a:ea typeface="Source Sans Pro"/>
            </a:endParaRPr>
          </a:p>
        </p:txBody>
      </p:sp>
    </p:spTree>
    <p:extLst>
      <p:ext uri="{BB962C8B-B14F-4D97-AF65-F5344CB8AC3E}">
        <p14:creationId xmlns:p14="http://schemas.microsoft.com/office/powerpoint/2010/main" val="1822688608"/>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FunkyShapesDarkVTI</vt:lpstr>
      <vt:lpstr>HOUSING: PRICE PREDICTION  </vt:lpstr>
      <vt:lpstr>Agenda / Topics </vt:lpstr>
      <vt:lpstr>Problem Definition </vt:lpstr>
      <vt:lpstr>Data Analysis</vt:lpstr>
      <vt:lpstr>Data Analysis </vt:lpstr>
      <vt:lpstr>Data Analysis Sample of Data Frame </vt:lpstr>
      <vt:lpstr>EDA (Exploratory Data Analysis)   </vt:lpstr>
      <vt:lpstr>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   EDA (Exploratory Data Analysis) </vt:lpstr>
      <vt:lpstr>Pre-processing Pipeline </vt:lpstr>
      <vt:lpstr>Pre-processing Pipeline </vt:lpstr>
      <vt:lpstr>Pre-processing Pipeline </vt:lpstr>
      <vt:lpstr>Pre-processing Pipeline No more null values </vt:lpstr>
      <vt:lpstr> Pre-processing Pipeline The train and test data was combined in order to perform further pre-processing.  </vt:lpstr>
      <vt:lpstr> Pre-processing Pipeline Using Histograms, QQ Plots and Box Plots to understand the distribution of data, to know if the data was Normal , Skewed or Highly Skewed.   </vt:lpstr>
      <vt:lpstr> Pre-processing Pipeline Handling Outliers in the features  </vt:lpstr>
      <vt:lpstr>  Pre-processing Pipeline  If the skewness of the data is still high after outlier removal then various transformation methods are used to reduce skewness like Log Transformation, reciprocal Transformation, Square root and exponential Transformation.   </vt:lpstr>
      <vt:lpstr>  Pre-processing Pipeline  After Handling transformations and outliers Continuous and categorical data is separated in order to perform encoding on categorical data.     </vt:lpstr>
      <vt:lpstr>  Pre-processing Pipeline Using Sklearn’s Standard Scaler to scale the data      </vt:lpstr>
      <vt:lpstr>  Pre-processing Pipeline Highly correlated features with the target variable (Sale Price)     </vt:lpstr>
      <vt:lpstr>   Pre-processing Pipeline No we need to remove some features which are highly correlated to each other, removing features which have more than 80 % correlation between them.       </vt:lpstr>
      <vt:lpstr>   Pre-processing Pipeline Using mutual info regression from sk-learn’s feature selection library to find out the features with high weight-age        </vt:lpstr>
      <vt:lpstr>    Pre-processing Pipeline Using Select Percentile from sk-learn’s feature selection library to find  find top 50% of the most important features which impact the Sale Price of the house        </vt:lpstr>
      <vt:lpstr>    Pre-processing Pipeline Sklearn’s Train Test split was used. And the initial random state was taken as zero.         </vt:lpstr>
      <vt:lpstr>     Building Machine Learning Models           </vt:lpstr>
      <vt:lpstr>     Building Machine Learning Models Linear Regression          </vt:lpstr>
      <vt:lpstr>     Building Machine Learning Models Random Forest Regression.           </vt:lpstr>
      <vt:lpstr>      Building Machine Learning Models Bagging Regressor.            </vt:lpstr>
      <vt:lpstr>      Building Machine Learning Models XGB Regressor.             </vt:lpstr>
      <vt:lpstr>      Building Machine Learning Models ADA Boost Regressor.             </vt:lpstr>
      <vt:lpstr>      Building Machine Learning Models Regularization(Lasso).            </vt:lpstr>
      <vt:lpstr>      Building Machine Learning Models Regularization(Ridge)            </vt:lpstr>
      <vt:lpstr>      Building Machine Learning Models Gradient Boosting Regressor.            </vt:lpstr>
      <vt:lpstr>Hyper parametric Tuning</vt:lpstr>
      <vt:lpstr>Concluding Remarks</vt:lpstr>
      <vt:lpstr>Concluding Remarks Actual values vs Predicted values</vt:lpstr>
      <vt:lpstr>Concluding Remarks Best Performing ML Algorithm</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413</cp:revision>
  <dcterms:created xsi:type="dcterms:W3CDTF">2021-07-02T11:13:29Z</dcterms:created>
  <dcterms:modified xsi:type="dcterms:W3CDTF">2021-07-02T13:03:35Z</dcterms:modified>
</cp:coreProperties>
</file>