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sldIdLst>
    <p:sldId id="256" r:id="rId2"/>
    <p:sldId id="257" r:id="rId3"/>
    <p:sldId id="258" r:id="rId4"/>
    <p:sldId id="259" r:id="rId5"/>
    <p:sldId id="270" r:id="rId6"/>
    <p:sldId id="271" r:id="rId7"/>
    <p:sldId id="260"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72"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261" r:id="rId48"/>
    <p:sldId id="311" r:id="rId49"/>
    <p:sldId id="312" r:id="rId50"/>
    <p:sldId id="313" r:id="rId51"/>
    <p:sldId id="314" r:id="rId52"/>
    <p:sldId id="315" r:id="rId53"/>
    <p:sldId id="316" r:id="rId54"/>
    <p:sldId id="317" r:id="rId55"/>
    <p:sldId id="318" r:id="rId56"/>
    <p:sldId id="319" r:id="rId57"/>
    <p:sldId id="262" r:id="rId58"/>
    <p:sldId id="263" r:id="rId59"/>
    <p:sldId id="264"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B368E1-C972-43D5-8D1A-97EA056C1673}" v="931" dt="2021-08-22T07:05:37.2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8/21/2021</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3746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8/21/2021</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811020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8/21/2021</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61202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8/21/2021</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5005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8/21/2021</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792004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8/21/2021</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20462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8/21/2021</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120555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8/21/2021</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77019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8/21/2021</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7810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8/21/2021</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21081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8/21/2021</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771978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8/21/2021</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722185742"/>
      </p:ext>
    </p:extLst>
  </p:cSld>
  <p:clrMap bg1="dk1" tx1="lt1" bg2="dk2" tx2="lt2" accent1="accent1" accent2="accent2" accent3="accent3" accent4="accent4" accent5="accent5" accent6="accent6" hlink="hlink" folHlink="folHlink"/>
  <p:sldLayoutIdLst>
    <p:sldLayoutId id="2147483679" r:id="rId1"/>
    <p:sldLayoutId id="2147483678" r:id="rId2"/>
    <p:sldLayoutId id="2147483677" r:id="rId3"/>
    <p:sldLayoutId id="2147483671" r:id="rId4"/>
    <p:sldLayoutId id="2147483672" r:id="rId5"/>
    <p:sldLayoutId id="2147483666" r:id="rId6"/>
    <p:sldLayoutId id="2147483676" r:id="rId7"/>
    <p:sldLayoutId id="2147483663" r:id="rId8"/>
    <p:sldLayoutId id="2147483675" r:id="rId9"/>
    <p:sldLayoutId id="2147483665" r:id="rId10"/>
    <p:sldLayoutId id="2147483674"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0105F5E-5B61-4F51-927C-5B28DB7DD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8EFF44B-42C1-49F3-890B-CE3A8B25A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60890" y="1061686"/>
            <a:ext cx="9850010" cy="3793336"/>
          </a:xfrm>
        </p:spPr>
        <p:txBody>
          <a:bodyPr anchor="t">
            <a:normAutofit/>
          </a:bodyPr>
          <a:lstStyle/>
          <a:p>
            <a:r>
              <a:rPr lang="en-US" sz="6600" b="1">
                <a:latin typeface="Bahnschrift"/>
              </a:rPr>
              <a:t>Car Price Prediction Project </a:t>
            </a:r>
            <a:endParaRPr lang="en-US" sz="6600"/>
          </a:p>
          <a:p>
            <a:endParaRPr lang="en-US" sz="6600"/>
          </a:p>
        </p:txBody>
      </p:sp>
      <p:sp>
        <p:nvSpPr>
          <p:cNvPr id="3" name="Subtitle 2"/>
          <p:cNvSpPr>
            <a:spLocks noGrp="1"/>
          </p:cNvSpPr>
          <p:nvPr>
            <p:ph type="subTitle" idx="1"/>
          </p:nvPr>
        </p:nvSpPr>
        <p:spPr>
          <a:xfrm>
            <a:off x="1143000" y="5439204"/>
            <a:ext cx="4496783" cy="732996"/>
          </a:xfrm>
        </p:spPr>
        <p:txBody>
          <a:bodyPr anchor="t">
            <a:normAutofit/>
          </a:bodyPr>
          <a:lstStyle/>
          <a:p>
            <a:r>
              <a:rPr lang="en-US" dirty="0"/>
              <a:t>Aaron Dsouza</a:t>
            </a:r>
          </a:p>
        </p:txBody>
      </p:sp>
      <p:cxnSp>
        <p:nvCxnSpPr>
          <p:cNvPr id="12" name="Straight Connector 11">
            <a:extLst>
              <a:ext uri="{FF2B5EF4-FFF2-40B4-BE49-F238E27FC236}">
                <a16:creationId xmlns:a16="http://schemas.microsoft.com/office/drawing/2014/main" id="{336FDCA7-0AF2-4082-9481-EF2C115F2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3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9D3A-F721-461F-87FA-D7007473A576}"/>
              </a:ext>
            </a:extLst>
          </p:cNvPr>
          <p:cNvSpPr>
            <a:spLocks noGrp="1"/>
          </p:cNvSpPr>
          <p:nvPr>
            <p:ph type="title"/>
          </p:nvPr>
        </p:nvSpPr>
        <p:spPr>
          <a:xfrm>
            <a:off x="1143000" y="168444"/>
            <a:ext cx="9905999" cy="1102106"/>
          </a:xfrm>
        </p:spPr>
        <p:txBody>
          <a:bodyPr/>
          <a:lstStyle/>
          <a:p>
            <a:r>
              <a:rPr lang="en-US">
                <a:latin typeface="Source Sans Pro"/>
                <a:ea typeface="Source Sans Pro"/>
              </a:rPr>
              <a:t>EDA (Exploratory Data Analysis)</a:t>
            </a:r>
            <a:endParaRPr lang="en-US"/>
          </a:p>
        </p:txBody>
      </p:sp>
      <p:sp>
        <p:nvSpPr>
          <p:cNvPr id="5" name="TextBox 4">
            <a:extLst>
              <a:ext uri="{FF2B5EF4-FFF2-40B4-BE49-F238E27FC236}">
                <a16:creationId xmlns:a16="http://schemas.microsoft.com/office/drawing/2014/main" id="{EA36601F-D620-4EF7-9A4D-115BB450082A}"/>
              </a:ext>
            </a:extLst>
          </p:cNvPr>
          <p:cNvSpPr txBox="1"/>
          <p:nvPr/>
        </p:nvSpPr>
        <p:spPr>
          <a:xfrm>
            <a:off x="8232475" y="2668438"/>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rPr>
              <a:t>From the plot above we can clearly say that, most of the used cars are single owner cars.</a:t>
            </a:r>
            <a:endParaRPr lang="en-US"/>
          </a:p>
          <a:p>
            <a:endParaRPr lang="en-US" dirty="0">
              <a:latin typeface="Bahnschrift"/>
            </a:endParaRPr>
          </a:p>
        </p:txBody>
      </p:sp>
      <p:pic>
        <p:nvPicPr>
          <p:cNvPr id="7" name="Picture 7" descr="Chart, bar chart&#10;&#10;Description automatically generated">
            <a:extLst>
              <a:ext uri="{FF2B5EF4-FFF2-40B4-BE49-F238E27FC236}">
                <a16:creationId xmlns:a16="http://schemas.microsoft.com/office/drawing/2014/main" id="{DD8F6B2E-C138-48D4-B961-7CE0837617B2}"/>
              </a:ext>
            </a:extLst>
          </p:cNvPr>
          <p:cNvPicPr>
            <a:picLocks noGrp="1" noChangeAspect="1"/>
          </p:cNvPicPr>
          <p:nvPr>
            <p:ph idx="1"/>
          </p:nvPr>
        </p:nvPicPr>
        <p:blipFill>
          <a:blip r:embed="rId2"/>
          <a:stretch>
            <a:fillRect/>
          </a:stretch>
        </p:blipFill>
        <p:spPr>
          <a:xfrm>
            <a:off x="1233171" y="1009309"/>
            <a:ext cx="5354938" cy="5148627"/>
          </a:xfrm>
        </p:spPr>
      </p:pic>
    </p:spTree>
    <p:extLst>
      <p:ext uri="{BB962C8B-B14F-4D97-AF65-F5344CB8AC3E}">
        <p14:creationId xmlns:p14="http://schemas.microsoft.com/office/powerpoint/2010/main" val="3161335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9D3A-F721-461F-87FA-D7007473A576}"/>
              </a:ext>
            </a:extLst>
          </p:cNvPr>
          <p:cNvSpPr>
            <a:spLocks noGrp="1"/>
          </p:cNvSpPr>
          <p:nvPr>
            <p:ph type="title"/>
          </p:nvPr>
        </p:nvSpPr>
        <p:spPr>
          <a:xfrm>
            <a:off x="1143000" y="168444"/>
            <a:ext cx="9905999" cy="1102106"/>
          </a:xfrm>
        </p:spPr>
        <p:txBody>
          <a:bodyPr/>
          <a:lstStyle/>
          <a:p>
            <a:r>
              <a:rPr lang="en-US">
                <a:latin typeface="Source Sans Pro"/>
                <a:ea typeface="Source Sans Pro"/>
              </a:rPr>
              <a:t>EDA (Exploratory Data Analysis)</a:t>
            </a:r>
            <a:endParaRPr lang="en-US"/>
          </a:p>
        </p:txBody>
      </p:sp>
      <p:sp>
        <p:nvSpPr>
          <p:cNvPr id="5" name="TextBox 4">
            <a:extLst>
              <a:ext uri="{FF2B5EF4-FFF2-40B4-BE49-F238E27FC236}">
                <a16:creationId xmlns:a16="http://schemas.microsoft.com/office/drawing/2014/main" id="{EA36601F-D620-4EF7-9A4D-115BB450082A}"/>
              </a:ext>
            </a:extLst>
          </p:cNvPr>
          <p:cNvSpPr txBox="1"/>
          <p:nvPr/>
        </p:nvSpPr>
        <p:spPr>
          <a:xfrm>
            <a:off x="8232475" y="2668438"/>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rPr>
              <a:t>Most of the cars were purchased in the year 2017</a:t>
            </a:r>
            <a:endParaRPr lang="en-US"/>
          </a:p>
          <a:p>
            <a:endParaRPr lang="en-US" dirty="0">
              <a:latin typeface="Bahnschrift"/>
            </a:endParaRPr>
          </a:p>
        </p:txBody>
      </p:sp>
      <p:pic>
        <p:nvPicPr>
          <p:cNvPr id="6" name="Picture 7" descr="Chart, bar chart&#10;&#10;Description automatically generated">
            <a:extLst>
              <a:ext uri="{FF2B5EF4-FFF2-40B4-BE49-F238E27FC236}">
                <a16:creationId xmlns:a16="http://schemas.microsoft.com/office/drawing/2014/main" id="{09557DA7-90F8-4534-82C2-F7F04B6C31D5}"/>
              </a:ext>
            </a:extLst>
          </p:cNvPr>
          <p:cNvPicPr>
            <a:picLocks noGrp="1" noChangeAspect="1"/>
          </p:cNvPicPr>
          <p:nvPr>
            <p:ph idx="1"/>
          </p:nvPr>
        </p:nvPicPr>
        <p:blipFill>
          <a:blip r:embed="rId2"/>
          <a:stretch>
            <a:fillRect/>
          </a:stretch>
        </p:blipFill>
        <p:spPr>
          <a:xfrm>
            <a:off x="1233171" y="1052441"/>
            <a:ext cx="5326184" cy="5105495"/>
          </a:xfrm>
        </p:spPr>
      </p:pic>
    </p:spTree>
    <p:extLst>
      <p:ext uri="{BB962C8B-B14F-4D97-AF65-F5344CB8AC3E}">
        <p14:creationId xmlns:p14="http://schemas.microsoft.com/office/powerpoint/2010/main" val="2172904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9D3A-F721-461F-87FA-D7007473A576}"/>
              </a:ext>
            </a:extLst>
          </p:cNvPr>
          <p:cNvSpPr>
            <a:spLocks noGrp="1"/>
          </p:cNvSpPr>
          <p:nvPr>
            <p:ph type="title"/>
          </p:nvPr>
        </p:nvSpPr>
        <p:spPr>
          <a:xfrm>
            <a:off x="1143000" y="168444"/>
            <a:ext cx="9905999" cy="1102106"/>
          </a:xfrm>
        </p:spPr>
        <p:txBody>
          <a:bodyPr/>
          <a:lstStyle/>
          <a:p>
            <a:r>
              <a:rPr lang="en-US">
                <a:latin typeface="Source Sans Pro"/>
                <a:ea typeface="Source Sans Pro"/>
              </a:rPr>
              <a:t>EDA (Exploratory Data Analysis)</a:t>
            </a:r>
            <a:endParaRPr lang="en-US"/>
          </a:p>
        </p:txBody>
      </p:sp>
      <p:sp>
        <p:nvSpPr>
          <p:cNvPr id="5" name="TextBox 4">
            <a:extLst>
              <a:ext uri="{FF2B5EF4-FFF2-40B4-BE49-F238E27FC236}">
                <a16:creationId xmlns:a16="http://schemas.microsoft.com/office/drawing/2014/main" id="{EA36601F-D620-4EF7-9A4D-115BB450082A}"/>
              </a:ext>
            </a:extLst>
          </p:cNvPr>
          <p:cNvSpPr txBox="1"/>
          <p:nvPr/>
        </p:nvSpPr>
        <p:spPr>
          <a:xfrm>
            <a:off x="8232475" y="2668438"/>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rPr>
              <a:t>From the above plot we can conclude that, most of the used cars are petrol variant.</a:t>
            </a:r>
            <a:endParaRPr lang="en-US"/>
          </a:p>
          <a:p>
            <a:endParaRPr lang="en-US" dirty="0">
              <a:latin typeface="Bahnschrift"/>
            </a:endParaRPr>
          </a:p>
        </p:txBody>
      </p:sp>
      <p:pic>
        <p:nvPicPr>
          <p:cNvPr id="7" name="Picture 7" descr="Chart, bar chart&#10;&#10;Description automatically generated">
            <a:extLst>
              <a:ext uri="{FF2B5EF4-FFF2-40B4-BE49-F238E27FC236}">
                <a16:creationId xmlns:a16="http://schemas.microsoft.com/office/drawing/2014/main" id="{B08875E6-5C87-41C0-97E2-566921FFAF32}"/>
              </a:ext>
            </a:extLst>
          </p:cNvPr>
          <p:cNvPicPr>
            <a:picLocks noGrp="1" noChangeAspect="1"/>
          </p:cNvPicPr>
          <p:nvPr>
            <p:ph idx="1"/>
          </p:nvPr>
        </p:nvPicPr>
        <p:blipFill>
          <a:blip r:embed="rId2"/>
          <a:stretch>
            <a:fillRect/>
          </a:stretch>
        </p:blipFill>
        <p:spPr>
          <a:xfrm>
            <a:off x="1190039" y="1038064"/>
            <a:ext cx="5354938" cy="5134250"/>
          </a:xfrm>
        </p:spPr>
      </p:pic>
    </p:spTree>
    <p:extLst>
      <p:ext uri="{BB962C8B-B14F-4D97-AF65-F5344CB8AC3E}">
        <p14:creationId xmlns:p14="http://schemas.microsoft.com/office/powerpoint/2010/main" val="401929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9D3A-F721-461F-87FA-D7007473A576}"/>
              </a:ext>
            </a:extLst>
          </p:cNvPr>
          <p:cNvSpPr>
            <a:spLocks noGrp="1"/>
          </p:cNvSpPr>
          <p:nvPr>
            <p:ph type="title"/>
          </p:nvPr>
        </p:nvSpPr>
        <p:spPr>
          <a:xfrm>
            <a:off x="1143000" y="168444"/>
            <a:ext cx="9905999" cy="1102106"/>
          </a:xfrm>
        </p:spPr>
        <p:txBody>
          <a:bodyPr/>
          <a:lstStyle/>
          <a:p>
            <a:r>
              <a:rPr lang="en-US">
                <a:latin typeface="Source Sans Pro"/>
                <a:ea typeface="Source Sans Pro"/>
              </a:rPr>
              <a:t>EDA (Exploratory Data Analysis)</a:t>
            </a:r>
            <a:endParaRPr lang="en-US"/>
          </a:p>
        </p:txBody>
      </p:sp>
      <p:sp>
        <p:nvSpPr>
          <p:cNvPr id="5" name="TextBox 4">
            <a:extLst>
              <a:ext uri="{FF2B5EF4-FFF2-40B4-BE49-F238E27FC236}">
                <a16:creationId xmlns:a16="http://schemas.microsoft.com/office/drawing/2014/main" id="{EA36601F-D620-4EF7-9A4D-115BB450082A}"/>
              </a:ext>
            </a:extLst>
          </p:cNvPr>
          <p:cNvSpPr txBox="1"/>
          <p:nvPr/>
        </p:nvSpPr>
        <p:spPr>
          <a:xfrm>
            <a:off x="8232475" y="2668438"/>
            <a:ext cx="27432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rPr>
              <a:t>Cars running on fuel type petrol have fewer running kilometres as compared to other fuel types. Fuel type Petrol + LPG have the highest running kilometres more than 80,000 km.</a:t>
            </a:r>
            <a:endParaRPr lang="en-US"/>
          </a:p>
          <a:p>
            <a:endParaRPr lang="en-US" dirty="0">
              <a:latin typeface="Bahnschrift"/>
            </a:endParaRPr>
          </a:p>
          <a:p>
            <a:endParaRPr lang="en-US" dirty="0">
              <a:latin typeface="Bahnschrift"/>
            </a:endParaRPr>
          </a:p>
        </p:txBody>
      </p:sp>
      <p:pic>
        <p:nvPicPr>
          <p:cNvPr id="6" name="Picture 7" descr="Chart, box and whisker chart&#10;&#10;Description automatically generated">
            <a:extLst>
              <a:ext uri="{FF2B5EF4-FFF2-40B4-BE49-F238E27FC236}">
                <a16:creationId xmlns:a16="http://schemas.microsoft.com/office/drawing/2014/main" id="{2DC6C13A-36C1-4893-B3EB-192BD50FE3B1}"/>
              </a:ext>
            </a:extLst>
          </p:cNvPr>
          <p:cNvPicPr>
            <a:picLocks noGrp="1" noChangeAspect="1"/>
          </p:cNvPicPr>
          <p:nvPr>
            <p:ph idx="1"/>
          </p:nvPr>
        </p:nvPicPr>
        <p:blipFill>
          <a:blip r:embed="rId2"/>
          <a:stretch>
            <a:fillRect/>
          </a:stretch>
        </p:blipFill>
        <p:spPr>
          <a:xfrm>
            <a:off x="1234701" y="1038064"/>
            <a:ext cx="5581917" cy="5119872"/>
          </a:xfrm>
        </p:spPr>
      </p:pic>
    </p:spTree>
    <p:extLst>
      <p:ext uri="{BB962C8B-B14F-4D97-AF65-F5344CB8AC3E}">
        <p14:creationId xmlns:p14="http://schemas.microsoft.com/office/powerpoint/2010/main" val="2248899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9D3A-F721-461F-87FA-D7007473A576}"/>
              </a:ext>
            </a:extLst>
          </p:cNvPr>
          <p:cNvSpPr>
            <a:spLocks noGrp="1"/>
          </p:cNvSpPr>
          <p:nvPr>
            <p:ph type="title"/>
          </p:nvPr>
        </p:nvSpPr>
        <p:spPr>
          <a:xfrm>
            <a:off x="1143000" y="168444"/>
            <a:ext cx="9905999" cy="1102106"/>
          </a:xfrm>
        </p:spPr>
        <p:txBody>
          <a:bodyPr/>
          <a:lstStyle/>
          <a:p>
            <a:r>
              <a:rPr lang="en-US">
                <a:latin typeface="Source Sans Pro"/>
                <a:ea typeface="Source Sans Pro"/>
              </a:rPr>
              <a:t>EDA (Exploratory Data Analysis)</a:t>
            </a:r>
            <a:endParaRPr lang="en-US"/>
          </a:p>
        </p:txBody>
      </p:sp>
      <p:sp>
        <p:nvSpPr>
          <p:cNvPr id="5" name="TextBox 4">
            <a:extLst>
              <a:ext uri="{FF2B5EF4-FFF2-40B4-BE49-F238E27FC236}">
                <a16:creationId xmlns:a16="http://schemas.microsoft.com/office/drawing/2014/main" id="{EA36601F-D620-4EF7-9A4D-115BB450082A}"/>
              </a:ext>
            </a:extLst>
          </p:cNvPr>
          <p:cNvSpPr txBox="1"/>
          <p:nvPr/>
        </p:nvSpPr>
        <p:spPr>
          <a:xfrm>
            <a:off x="8232475" y="2668438"/>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rPr>
              <a:t>Mumbai has the highest number of used cars recorded in this dataset. Kolkata has the lowest number of used cars.</a:t>
            </a:r>
            <a:endParaRPr lang="en-US"/>
          </a:p>
          <a:p>
            <a:endParaRPr lang="en-US" dirty="0">
              <a:latin typeface="Bahnschrift"/>
            </a:endParaRPr>
          </a:p>
        </p:txBody>
      </p:sp>
      <p:pic>
        <p:nvPicPr>
          <p:cNvPr id="7" name="Picture 7" descr="Chart, bar chart&#10;&#10;Description automatically generated">
            <a:extLst>
              <a:ext uri="{FF2B5EF4-FFF2-40B4-BE49-F238E27FC236}">
                <a16:creationId xmlns:a16="http://schemas.microsoft.com/office/drawing/2014/main" id="{11C4164E-6F45-4296-9D4B-A84AEE8B51BF}"/>
              </a:ext>
            </a:extLst>
          </p:cNvPr>
          <p:cNvPicPr>
            <a:picLocks noGrp="1" noChangeAspect="1"/>
          </p:cNvPicPr>
          <p:nvPr>
            <p:ph idx="1"/>
          </p:nvPr>
        </p:nvPicPr>
        <p:blipFill>
          <a:blip r:embed="rId2"/>
          <a:stretch>
            <a:fillRect/>
          </a:stretch>
        </p:blipFill>
        <p:spPr>
          <a:xfrm>
            <a:off x="1288211" y="1025177"/>
            <a:ext cx="5273615" cy="5109571"/>
          </a:xfrm>
        </p:spPr>
      </p:pic>
    </p:spTree>
    <p:extLst>
      <p:ext uri="{BB962C8B-B14F-4D97-AF65-F5344CB8AC3E}">
        <p14:creationId xmlns:p14="http://schemas.microsoft.com/office/powerpoint/2010/main" val="3460247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9D3A-F721-461F-87FA-D7007473A576}"/>
              </a:ext>
            </a:extLst>
          </p:cNvPr>
          <p:cNvSpPr>
            <a:spLocks noGrp="1"/>
          </p:cNvSpPr>
          <p:nvPr>
            <p:ph type="title"/>
          </p:nvPr>
        </p:nvSpPr>
        <p:spPr>
          <a:xfrm>
            <a:off x="1143000" y="168444"/>
            <a:ext cx="9905999" cy="1102106"/>
          </a:xfrm>
        </p:spPr>
        <p:txBody>
          <a:bodyPr/>
          <a:lstStyle/>
          <a:p>
            <a:r>
              <a:rPr lang="en-US">
                <a:latin typeface="Source Sans Pro"/>
                <a:ea typeface="Source Sans Pro"/>
              </a:rPr>
              <a:t>EDA (Exploratory Data Analysis)</a:t>
            </a:r>
            <a:endParaRPr lang="en-US"/>
          </a:p>
        </p:txBody>
      </p:sp>
      <p:sp>
        <p:nvSpPr>
          <p:cNvPr id="5" name="TextBox 4">
            <a:extLst>
              <a:ext uri="{FF2B5EF4-FFF2-40B4-BE49-F238E27FC236}">
                <a16:creationId xmlns:a16="http://schemas.microsoft.com/office/drawing/2014/main" id="{EA36601F-D620-4EF7-9A4D-115BB450082A}"/>
              </a:ext>
            </a:extLst>
          </p:cNvPr>
          <p:cNvSpPr txBox="1"/>
          <p:nvPr/>
        </p:nvSpPr>
        <p:spPr>
          <a:xfrm>
            <a:off x="8232475" y="2668438"/>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rPr>
              <a:t>Most of the customers prefer Manual transmission cars.</a:t>
            </a:r>
            <a:endParaRPr lang="en-US"/>
          </a:p>
          <a:p>
            <a:endParaRPr lang="en-US" dirty="0">
              <a:latin typeface="Bahnschrift"/>
            </a:endParaRPr>
          </a:p>
        </p:txBody>
      </p:sp>
      <p:pic>
        <p:nvPicPr>
          <p:cNvPr id="6" name="Picture 7" descr="Chart, bar chart&#10;&#10;Description automatically generated">
            <a:extLst>
              <a:ext uri="{FF2B5EF4-FFF2-40B4-BE49-F238E27FC236}">
                <a16:creationId xmlns:a16="http://schemas.microsoft.com/office/drawing/2014/main" id="{5A69D305-F663-4F42-8528-1D1EACFA933B}"/>
              </a:ext>
            </a:extLst>
          </p:cNvPr>
          <p:cNvPicPr>
            <a:picLocks noGrp="1" noChangeAspect="1"/>
          </p:cNvPicPr>
          <p:nvPr>
            <p:ph idx="1"/>
          </p:nvPr>
        </p:nvPicPr>
        <p:blipFill>
          <a:blip r:embed="rId2"/>
          <a:stretch>
            <a:fillRect/>
          </a:stretch>
        </p:blipFill>
        <p:spPr>
          <a:xfrm>
            <a:off x="1233172" y="1009309"/>
            <a:ext cx="5354938" cy="5134250"/>
          </a:xfrm>
        </p:spPr>
      </p:pic>
    </p:spTree>
    <p:extLst>
      <p:ext uri="{BB962C8B-B14F-4D97-AF65-F5344CB8AC3E}">
        <p14:creationId xmlns:p14="http://schemas.microsoft.com/office/powerpoint/2010/main" val="3360747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9D3A-F721-461F-87FA-D7007473A576}"/>
              </a:ext>
            </a:extLst>
          </p:cNvPr>
          <p:cNvSpPr>
            <a:spLocks noGrp="1"/>
          </p:cNvSpPr>
          <p:nvPr>
            <p:ph type="title"/>
          </p:nvPr>
        </p:nvSpPr>
        <p:spPr>
          <a:xfrm>
            <a:off x="1143000" y="168444"/>
            <a:ext cx="9905999" cy="1102106"/>
          </a:xfrm>
        </p:spPr>
        <p:txBody>
          <a:bodyPr/>
          <a:lstStyle/>
          <a:p>
            <a:r>
              <a:rPr lang="en-US">
                <a:latin typeface="Source Sans Pro"/>
                <a:ea typeface="Source Sans Pro"/>
              </a:rPr>
              <a:t>EDA (Exploratory Data Analysis)</a:t>
            </a:r>
            <a:endParaRPr lang="en-US"/>
          </a:p>
        </p:txBody>
      </p:sp>
      <p:sp>
        <p:nvSpPr>
          <p:cNvPr id="5" name="TextBox 4">
            <a:extLst>
              <a:ext uri="{FF2B5EF4-FFF2-40B4-BE49-F238E27FC236}">
                <a16:creationId xmlns:a16="http://schemas.microsoft.com/office/drawing/2014/main" id="{EA36601F-D620-4EF7-9A4D-115BB450082A}"/>
              </a:ext>
            </a:extLst>
          </p:cNvPr>
          <p:cNvSpPr txBox="1"/>
          <p:nvPr/>
        </p:nvSpPr>
        <p:spPr>
          <a:xfrm>
            <a:off x="8232475" y="2668438"/>
            <a:ext cx="27432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rPr>
              <a:t>We can clearly observe that Luxury brands like Land-rover, Jaguar, and Mercedes are quite expensive. But there are also a lot of cars available for average customers.</a:t>
            </a:r>
            <a:endParaRPr lang="en-US"/>
          </a:p>
          <a:p>
            <a:endParaRPr lang="en-US" dirty="0">
              <a:latin typeface="Bahnschrift"/>
            </a:endParaRPr>
          </a:p>
        </p:txBody>
      </p:sp>
      <p:pic>
        <p:nvPicPr>
          <p:cNvPr id="7" name="Picture 7" descr="Chart, bar chart&#10;&#10;Description automatically generated">
            <a:extLst>
              <a:ext uri="{FF2B5EF4-FFF2-40B4-BE49-F238E27FC236}">
                <a16:creationId xmlns:a16="http://schemas.microsoft.com/office/drawing/2014/main" id="{0E0D5A63-0616-4EDF-90A1-2747B04D58FE}"/>
              </a:ext>
            </a:extLst>
          </p:cNvPr>
          <p:cNvPicPr>
            <a:picLocks noGrp="1" noChangeAspect="1"/>
          </p:cNvPicPr>
          <p:nvPr>
            <p:ph idx="1"/>
          </p:nvPr>
        </p:nvPicPr>
        <p:blipFill>
          <a:blip r:embed="rId2"/>
          <a:stretch>
            <a:fillRect/>
          </a:stretch>
        </p:blipFill>
        <p:spPr>
          <a:xfrm>
            <a:off x="1220413" y="994932"/>
            <a:ext cx="5610492" cy="5191759"/>
          </a:xfrm>
        </p:spPr>
      </p:pic>
    </p:spTree>
    <p:extLst>
      <p:ext uri="{BB962C8B-B14F-4D97-AF65-F5344CB8AC3E}">
        <p14:creationId xmlns:p14="http://schemas.microsoft.com/office/powerpoint/2010/main" val="3240389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9D3A-F721-461F-87FA-D7007473A576}"/>
              </a:ext>
            </a:extLst>
          </p:cNvPr>
          <p:cNvSpPr>
            <a:spLocks noGrp="1"/>
          </p:cNvSpPr>
          <p:nvPr>
            <p:ph type="title"/>
          </p:nvPr>
        </p:nvSpPr>
        <p:spPr>
          <a:xfrm>
            <a:off x="1143000" y="168444"/>
            <a:ext cx="9905999" cy="1102106"/>
          </a:xfrm>
        </p:spPr>
        <p:txBody>
          <a:bodyPr/>
          <a:lstStyle/>
          <a:p>
            <a:r>
              <a:rPr lang="en-US">
                <a:latin typeface="Source Sans Pro"/>
                <a:ea typeface="Source Sans Pro"/>
              </a:rPr>
              <a:t>EDA (Exploratory Data Analysis)</a:t>
            </a:r>
            <a:endParaRPr lang="en-US"/>
          </a:p>
        </p:txBody>
      </p:sp>
      <p:sp>
        <p:nvSpPr>
          <p:cNvPr id="5" name="TextBox 4">
            <a:extLst>
              <a:ext uri="{FF2B5EF4-FFF2-40B4-BE49-F238E27FC236}">
                <a16:creationId xmlns:a16="http://schemas.microsoft.com/office/drawing/2014/main" id="{EA36601F-D620-4EF7-9A4D-115BB450082A}"/>
              </a:ext>
            </a:extLst>
          </p:cNvPr>
          <p:cNvSpPr txBox="1"/>
          <p:nvPr/>
        </p:nvSpPr>
        <p:spPr>
          <a:xfrm>
            <a:off x="8232475" y="2668438"/>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rPr>
              <a:t>Most of the cars with only one previous owner, are petrol variant cars.</a:t>
            </a:r>
            <a:endParaRPr lang="en-US"/>
          </a:p>
          <a:p>
            <a:endParaRPr lang="en-US" dirty="0">
              <a:latin typeface="Bahnschrift"/>
            </a:endParaRPr>
          </a:p>
        </p:txBody>
      </p:sp>
      <p:pic>
        <p:nvPicPr>
          <p:cNvPr id="6" name="Picture 7" descr="Chart&#10;&#10;Description automatically generated">
            <a:extLst>
              <a:ext uri="{FF2B5EF4-FFF2-40B4-BE49-F238E27FC236}">
                <a16:creationId xmlns:a16="http://schemas.microsoft.com/office/drawing/2014/main" id="{53B33C51-06B4-444E-AC0F-F74E69700A3C}"/>
              </a:ext>
            </a:extLst>
          </p:cNvPr>
          <p:cNvPicPr>
            <a:picLocks noGrp="1" noChangeAspect="1"/>
          </p:cNvPicPr>
          <p:nvPr>
            <p:ph idx="1"/>
          </p:nvPr>
        </p:nvPicPr>
        <p:blipFill>
          <a:blip r:embed="rId2"/>
          <a:stretch>
            <a:fillRect/>
          </a:stretch>
        </p:blipFill>
        <p:spPr>
          <a:xfrm>
            <a:off x="1277833" y="1038064"/>
            <a:ext cx="5596294" cy="5134250"/>
          </a:xfrm>
        </p:spPr>
      </p:pic>
    </p:spTree>
    <p:extLst>
      <p:ext uri="{BB962C8B-B14F-4D97-AF65-F5344CB8AC3E}">
        <p14:creationId xmlns:p14="http://schemas.microsoft.com/office/powerpoint/2010/main" val="1734739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9D3A-F721-461F-87FA-D7007473A576}"/>
              </a:ext>
            </a:extLst>
          </p:cNvPr>
          <p:cNvSpPr>
            <a:spLocks noGrp="1"/>
          </p:cNvSpPr>
          <p:nvPr>
            <p:ph type="title"/>
          </p:nvPr>
        </p:nvSpPr>
        <p:spPr>
          <a:xfrm>
            <a:off x="1143000" y="168444"/>
            <a:ext cx="9905999" cy="1102106"/>
          </a:xfrm>
        </p:spPr>
        <p:txBody>
          <a:bodyPr/>
          <a:lstStyle/>
          <a:p>
            <a:r>
              <a:rPr lang="en-US">
                <a:latin typeface="Source Sans Pro"/>
                <a:ea typeface="Source Sans Pro"/>
              </a:rPr>
              <a:t>EDA (Exploratory Data Analysis)</a:t>
            </a:r>
            <a:endParaRPr lang="en-US"/>
          </a:p>
        </p:txBody>
      </p:sp>
      <p:sp>
        <p:nvSpPr>
          <p:cNvPr id="5" name="TextBox 4">
            <a:extLst>
              <a:ext uri="{FF2B5EF4-FFF2-40B4-BE49-F238E27FC236}">
                <a16:creationId xmlns:a16="http://schemas.microsoft.com/office/drawing/2014/main" id="{EA36601F-D620-4EF7-9A4D-115BB450082A}"/>
              </a:ext>
            </a:extLst>
          </p:cNvPr>
          <p:cNvSpPr txBox="1"/>
          <p:nvPr/>
        </p:nvSpPr>
        <p:spPr>
          <a:xfrm>
            <a:off x="8232475" y="2668438"/>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rPr>
              <a:t>Most of the cars with only one previous owner, are petrol variant cars.</a:t>
            </a:r>
            <a:endParaRPr lang="en-US"/>
          </a:p>
          <a:p>
            <a:endParaRPr lang="en-US" dirty="0">
              <a:latin typeface="Bahnschrift"/>
            </a:endParaRPr>
          </a:p>
        </p:txBody>
      </p:sp>
      <p:pic>
        <p:nvPicPr>
          <p:cNvPr id="7" name="Picture 7" descr="Chart, bar chart&#10;&#10;Description automatically generated">
            <a:extLst>
              <a:ext uri="{FF2B5EF4-FFF2-40B4-BE49-F238E27FC236}">
                <a16:creationId xmlns:a16="http://schemas.microsoft.com/office/drawing/2014/main" id="{C60F00EF-3A7E-4CAF-86C4-1B54041EDF76}"/>
              </a:ext>
            </a:extLst>
          </p:cNvPr>
          <p:cNvPicPr>
            <a:picLocks noGrp="1" noChangeAspect="1"/>
          </p:cNvPicPr>
          <p:nvPr>
            <p:ph idx="1"/>
          </p:nvPr>
        </p:nvPicPr>
        <p:blipFill>
          <a:blip r:embed="rId2"/>
          <a:stretch>
            <a:fillRect/>
          </a:stretch>
        </p:blipFill>
        <p:spPr>
          <a:xfrm>
            <a:off x="1234701" y="966177"/>
            <a:ext cx="5668181" cy="5206136"/>
          </a:xfrm>
        </p:spPr>
      </p:pic>
    </p:spTree>
    <p:extLst>
      <p:ext uri="{BB962C8B-B14F-4D97-AF65-F5344CB8AC3E}">
        <p14:creationId xmlns:p14="http://schemas.microsoft.com/office/powerpoint/2010/main" val="91486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9D3A-F721-461F-87FA-D7007473A576}"/>
              </a:ext>
            </a:extLst>
          </p:cNvPr>
          <p:cNvSpPr>
            <a:spLocks noGrp="1"/>
          </p:cNvSpPr>
          <p:nvPr>
            <p:ph type="title"/>
          </p:nvPr>
        </p:nvSpPr>
        <p:spPr>
          <a:xfrm>
            <a:off x="1143000" y="168444"/>
            <a:ext cx="9905999" cy="1102106"/>
          </a:xfrm>
        </p:spPr>
        <p:txBody>
          <a:bodyPr/>
          <a:lstStyle/>
          <a:p>
            <a:r>
              <a:rPr lang="en-US">
                <a:latin typeface="Source Sans Pro"/>
                <a:ea typeface="Source Sans Pro"/>
              </a:rPr>
              <a:t>EDA (Exploratory Data Analysis)</a:t>
            </a:r>
            <a:endParaRPr lang="en-US"/>
          </a:p>
        </p:txBody>
      </p:sp>
      <p:sp>
        <p:nvSpPr>
          <p:cNvPr id="5" name="TextBox 4">
            <a:extLst>
              <a:ext uri="{FF2B5EF4-FFF2-40B4-BE49-F238E27FC236}">
                <a16:creationId xmlns:a16="http://schemas.microsoft.com/office/drawing/2014/main" id="{EA36601F-D620-4EF7-9A4D-115BB450082A}"/>
              </a:ext>
            </a:extLst>
          </p:cNvPr>
          <p:cNvSpPr txBox="1"/>
          <p:nvPr/>
        </p:nvSpPr>
        <p:spPr>
          <a:xfrm>
            <a:off x="8232475" y="2668438"/>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rPr>
              <a:t>Diesel cars are more expensive than any other fuel type including petrol, LPG and CNG.</a:t>
            </a:r>
            <a:endParaRPr lang="en-US"/>
          </a:p>
          <a:p>
            <a:endParaRPr lang="en-US" dirty="0">
              <a:latin typeface="Bahnschrift"/>
            </a:endParaRPr>
          </a:p>
        </p:txBody>
      </p:sp>
      <p:pic>
        <p:nvPicPr>
          <p:cNvPr id="6" name="Picture 7" descr="Chart, box and whisker chart&#10;&#10;Description automatically generated">
            <a:extLst>
              <a:ext uri="{FF2B5EF4-FFF2-40B4-BE49-F238E27FC236}">
                <a16:creationId xmlns:a16="http://schemas.microsoft.com/office/drawing/2014/main" id="{E0A9EC8E-AF96-4C3D-8F9A-50FE1F3AC9C8}"/>
              </a:ext>
            </a:extLst>
          </p:cNvPr>
          <p:cNvPicPr>
            <a:picLocks noGrp="1" noChangeAspect="1"/>
          </p:cNvPicPr>
          <p:nvPr>
            <p:ph idx="1"/>
          </p:nvPr>
        </p:nvPicPr>
        <p:blipFill>
          <a:blip r:embed="rId2"/>
          <a:stretch>
            <a:fillRect/>
          </a:stretch>
        </p:blipFill>
        <p:spPr>
          <a:xfrm>
            <a:off x="1234701" y="994932"/>
            <a:ext cx="5639426" cy="5177382"/>
          </a:xfrm>
        </p:spPr>
      </p:pic>
    </p:spTree>
    <p:extLst>
      <p:ext uri="{BB962C8B-B14F-4D97-AF65-F5344CB8AC3E}">
        <p14:creationId xmlns:p14="http://schemas.microsoft.com/office/powerpoint/2010/main" val="58864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798B7D97-1FE0-4BA9-801E-2CE19FD25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1660"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141C55-53F1-4586-B942-24D69613359A}"/>
              </a:ext>
            </a:extLst>
          </p:cNvPr>
          <p:cNvSpPr>
            <a:spLocks noGrp="1"/>
          </p:cNvSpPr>
          <p:nvPr>
            <p:ph type="title"/>
          </p:nvPr>
        </p:nvSpPr>
        <p:spPr>
          <a:xfrm>
            <a:off x="1143000" y="1207441"/>
            <a:ext cx="3824111" cy="1916773"/>
          </a:xfrm>
        </p:spPr>
        <p:txBody>
          <a:bodyPr anchor="t">
            <a:normAutofit/>
          </a:bodyPr>
          <a:lstStyle/>
          <a:p>
            <a:r>
              <a:rPr lang="en-US">
                <a:latin typeface="Source Sans Pro"/>
                <a:ea typeface="Source Sans Pro"/>
              </a:rPr>
              <a:t>Agenda / Topics</a:t>
            </a:r>
            <a:endParaRPr lang="en-US">
              <a:ea typeface="+mj-lt"/>
              <a:cs typeface="+mj-lt"/>
            </a:endParaRPr>
          </a:p>
          <a:p>
            <a:endParaRPr lang="en-US">
              <a:ea typeface="+mj-lt"/>
              <a:cs typeface="+mj-lt"/>
            </a:endParaRPr>
          </a:p>
          <a:p>
            <a:endParaRPr lang="en-US" dirty="0"/>
          </a:p>
        </p:txBody>
      </p:sp>
      <p:sp>
        <p:nvSpPr>
          <p:cNvPr id="3" name="Content Placeholder 2">
            <a:extLst>
              <a:ext uri="{FF2B5EF4-FFF2-40B4-BE49-F238E27FC236}">
                <a16:creationId xmlns:a16="http://schemas.microsoft.com/office/drawing/2014/main" id="{4C3B41B9-51AC-4A91-99D2-8477A46DD098}"/>
              </a:ext>
            </a:extLst>
          </p:cNvPr>
          <p:cNvSpPr>
            <a:spLocks noGrp="1"/>
          </p:cNvSpPr>
          <p:nvPr>
            <p:ph idx="1"/>
          </p:nvPr>
        </p:nvSpPr>
        <p:spPr>
          <a:xfrm>
            <a:off x="6478384" y="2489201"/>
            <a:ext cx="4570615" cy="3225798"/>
          </a:xfrm>
        </p:spPr>
        <p:txBody>
          <a:bodyPr vert="horz" lIns="91440" tIns="45720" rIns="91440" bIns="45720" rtlCol="0" anchor="b">
            <a:noAutofit/>
          </a:bodyPr>
          <a:lstStyle/>
          <a:p>
            <a:pPr algn="r">
              <a:lnSpc>
                <a:spcPct val="110000"/>
              </a:lnSpc>
              <a:spcBef>
                <a:spcPts val="0"/>
              </a:spcBef>
            </a:pPr>
            <a:r>
              <a:rPr lang="en-US" sz="2200">
                <a:ea typeface="+mn-lt"/>
                <a:cs typeface="+mn-lt"/>
              </a:rPr>
              <a:t>Problem Definition</a:t>
            </a:r>
            <a:endParaRPr lang="en-US" sz="2200" dirty="0"/>
          </a:p>
          <a:p>
            <a:pPr marL="0" indent="0" algn="r">
              <a:lnSpc>
                <a:spcPct val="110000"/>
              </a:lnSpc>
              <a:spcBef>
                <a:spcPts val="0"/>
              </a:spcBef>
              <a:buNone/>
            </a:pPr>
            <a:endParaRPr lang="en-US" sz="2200" dirty="0">
              <a:ea typeface="+mn-lt"/>
              <a:cs typeface="+mn-lt"/>
            </a:endParaRPr>
          </a:p>
          <a:p>
            <a:pPr algn="r">
              <a:lnSpc>
                <a:spcPct val="110000"/>
              </a:lnSpc>
              <a:spcBef>
                <a:spcPts val="0"/>
              </a:spcBef>
            </a:pPr>
            <a:r>
              <a:rPr lang="en-US" sz="2200">
                <a:ea typeface="+mn-lt"/>
                <a:cs typeface="+mn-lt"/>
              </a:rPr>
              <a:t>Data Analysis</a:t>
            </a:r>
            <a:endParaRPr lang="en-US" sz="2200" dirty="0">
              <a:ea typeface="+mn-lt"/>
              <a:cs typeface="+mn-lt"/>
            </a:endParaRPr>
          </a:p>
          <a:p>
            <a:pPr algn="r">
              <a:lnSpc>
                <a:spcPct val="110000"/>
              </a:lnSpc>
              <a:spcBef>
                <a:spcPts val="0"/>
              </a:spcBef>
            </a:pPr>
            <a:endParaRPr lang="en-US" sz="2200" dirty="0">
              <a:ea typeface="+mn-lt"/>
              <a:cs typeface="+mn-lt"/>
            </a:endParaRPr>
          </a:p>
          <a:p>
            <a:pPr algn="r">
              <a:lnSpc>
                <a:spcPct val="110000"/>
              </a:lnSpc>
              <a:spcBef>
                <a:spcPts val="0"/>
              </a:spcBef>
            </a:pPr>
            <a:r>
              <a:rPr lang="en-US" sz="2200">
                <a:ea typeface="+mn-lt"/>
                <a:cs typeface="+mn-lt"/>
              </a:rPr>
              <a:t>EDA (Exploratory Data Analysis)</a:t>
            </a:r>
            <a:endParaRPr lang="en-US" sz="2200" dirty="0">
              <a:ea typeface="+mn-lt"/>
              <a:cs typeface="+mn-lt"/>
            </a:endParaRPr>
          </a:p>
          <a:p>
            <a:pPr algn="r">
              <a:lnSpc>
                <a:spcPct val="110000"/>
              </a:lnSpc>
              <a:spcBef>
                <a:spcPts val="0"/>
              </a:spcBef>
            </a:pPr>
            <a:endParaRPr lang="en-US" sz="2200" dirty="0">
              <a:ea typeface="+mn-lt"/>
              <a:cs typeface="+mn-lt"/>
            </a:endParaRPr>
          </a:p>
          <a:p>
            <a:pPr algn="r">
              <a:lnSpc>
                <a:spcPct val="110000"/>
              </a:lnSpc>
              <a:spcBef>
                <a:spcPts val="0"/>
              </a:spcBef>
            </a:pPr>
            <a:r>
              <a:rPr lang="en-US" sz="2200">
                <a:ea typeface="+mn-lt"/>
                <a:cs typeface="+mn-lt"/>
              </a:rPr>
              <a:t>Pre-processing Pipeline</a:t>
            </a:r>
            <a:endParaRPr lang="en-US" sz="2200" dirty="0">
              <a:ea typeface="+mn-lt"/>
              <a:cs typeface="+mn-lt"/>
            </a:endParaRPr>
          </a:p>
          <a:p>
            <a:pPr algn="r">
              <a:lnSpc>
                <a:spcPct val="110000"/>
              </a:lnSpc>
              <a:spcBef>
                <a:spcPts val="0"/>
              </a:spcBef>
            </a:pPr>
            <a:endParaRPr lang="en-US" sz="2200" dirty="0">
              <a:ea typeface="+mn-lt"/>
              <a:cs typeface="+mn-lt"/>
            </a:endParaRPr>
          </a:p>
          <a:p>
            <a:pPr algn="r">
              <a:lnSpc>
                <a:spcPct val="110000"/>
              </a:lnSpc>
              <a:spcBef>
                <a:spcPts val="0"/>
              </a:spcBef>
            </a:pPr>
            <a:r>
              <a:rPr lang="en-US" sz="2200">
                <a:ea typeface="+mn-lt"/>
                <a:cs typeface="+mn-lt"/>
              </a:rPr>
              <a:t>Building Machine Learning Models</a:t>
            </a:r>
            <a:endParaRPr lang="en-US" sz="2200" dirty="0">
              <a:ea typeface="+mn-lt"/>
              <a:cs typeface="+mn-lt"/>
            </a:endParaRPr>
          </a:p>
          <a:p>
            <a:pPr marL="0" indent="0" algn="r">
              <a:lnSpc>
                <a:spcPct val="110000"/>
              </a:lnSpc>
              <a:spcBef>
                <a:spcPts val="0"/>
              </a:spcBef>
              <a:buNone/>
            </a:pPr>
            <a:endParaRPr lang="en-US" sz="2200" dirty="0">
              <a:ea typeface="+mn-lt"/>
              <a:cs typeface="+mn-lt"/>
            </a:endParaRPr>
          </a:p>
          <a:p>
            <a:pPr algn="r">
              <a:lnSpc>
                <a:spcPct val="110000"/>
              </a:lnSpc>
              <a:spcBef>
                <a:spcPts val="0"/>
              </a:spcBef>
            </a:pPr>
            <a:r>
              <a:rPr lang="en-US" sz="2200">
                <a:ea typeface="+mn-lt"/>
                <a:cs typeface="+mn-lt"/>
              </a:rPr>
              <a:t>Concluding Remarks</a:t>
            </a:r>
            <a:endParaRPr lang="en-US" sz="2200" dirty="0">
              <a:ea typeface="+mn-lt"/>
              <a:cs typeface="+mn-lt"/>
            </a:endParaRPr>
          </a:p>
          <a:p>
            <a:pPr marL="0" indent="0" algn="r">
              <a:lnSpc>
                <a:spcPct val="110000"/>
              </a:lnSpc>
              <a:buNone/>
            </a:pPr>
            <a:endParaRPr lang="en-US" sz="2200" dirty="0"/>
          </a:p>
        </p:txBody>
      </p:sp>
      <p:cxnSp>
        <p:nvCxnSpPr>
          <p:cNvPr id="7" name="Straight Connector 11">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602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9D3A-F721-461F-87FA-D7007473A576}"/>
              </a:ext>
            </a:extLst>
          </p:cNvPr>
          <p:cNvSpPr>
            <a:spLocks noGrp="1"/>
          </p:cNvSpPr>
          <p:nvPr>
            <p:ph type="title"/>
          </p:nvPr>
        </p:nvSpPr>
        <p:spPr>
          <a:xfrm>
            <a:off x="1143000" y="168444"/>
            <a:ext cx="9905999" cy="1102106"/>
          </a:xfrm>
        </p:spPr>
        <p:txBody>
          <a:bodyPr/>
          <a:lstStyle/>
          <a:p>
            <a:r>
              <a:rPr lang="en-US">
                <a:latin typeface="Source Sans Pro"/>
                <a:ea typeface="Source Sans Pro"/>
              </a:rPr>
              <a:t>EDA (Exploratory Data Analysis)</a:t>
            </a:r>
            <a:endParaRPr lang="en-US"/>
          </a:p>
        </p:txBody>
      </p:sp>
      <p:sp>
        <p:nvSpPr>
          <p:cNvPr id="5" name="TextBox 4">
            <a:extLst>
              <a:ext uri="{FF2B5EF4-FFF2-40B4-BE49-F238E27FC236}">
                <a16:creationId xmlns:a16="http://schemas.microsoft.com/office/drawing/2014/main" id="{EA36601F-D620-4EF7-9A4D-115BB450082A}"/>
              </a:ext>
            </a:extLst>
          </p:cNvPr>
          <p:cNvSpPr txBox="1"/>
          <p:nvPr/>
        </p:nvSpPr>
        <p:spPr>
          <a:xfrm>
            <a:off x="8232475" y="2668438"/>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rPr>
              <a:t>From the above plot we can say that some of the used cars with less kilometres will be more expensive.</a:t>
            </a:r>
            <a:endParaRPr lang="en-US"/>
          </a:p>
          <a:p>
            <a:endParaRPr lang="en-US" dirty="0">
              <a:latin typeface="Bahnschrift"/>
            </a:endParaRPr>
          </a:p>
        </p:txBody>
      </p:sp>
      <p:pic>
        <p:nvPicPr>
          <p:cNvPr id="7" name="Picture 7" descr="Chart, scatter chart&#10;&#10;Description automatically generated">
            <a:extLst>
              <a:ext uri="{FF2B5EF4-FFF2-40B4-BE49-F238E27FC236}">
                <a16:creationId xmlns:a16="http://schemas.microsoft.com/office/drawing/2014/main" id="{B623F8EB-1F48-4D50-85C8-2F4F23E36AAA}"/>
              </a:ext>
            </a:extLst>
          </p:cNvPr>
          <p:cNvPicPr>
            <a:picLocks noGrp="1" noChangeAspect="1"/>
          </p:cNvPicPr>
          <p:nvPr>
            <p:ph idx="1"/>
          </p:nvPr>
        </p:nvPicPr>
        <p:blipFill>
          <a:blip r:embed="rId2"/>
          <a:stretch>
            <a:fillRect/>
          </a:stretch>
        </p:blipFill>
        <p:spPr>
          <a:xfrm>
            <a:off x="1273834" y="1022612"/>
            <a:ext cx="5417388" cy="5143455"/>
          </a:xfrm>
        </p:spPr>
      </p:pic>
    </p:spTree>
    <p:extLst>
      <p:ext uri="{BB962C8B-B14F-4D97-AF65-F5344CB8AC3E}">
        <p14:creationId xmlns:p14="http://schemas.microsoft.com/office/powerpoint/2010/main" val="1890376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9D3A-F721-461F-87FA-D7007473A576}"/>
              </a:ext>
            </a:extLst>
          </p:cNvPr>
          <p:cNvSpPr>
            <a:spLocks noGrp="1"/>
          </p:cNvSpPr>
          <p:nvPr>
            <p:ph type="title"/>
          </p:nvPr>
        </p:nvSpPr>
        <p:spPr>
          <a:xfrm>
            <a:off x="1143000" y="168444"/>
            <a:ext cx="9905999" cy="1102106"/>
          </a:xfrm>
        </p:spPr>
        <p:txBody>
          <a:bodyPr/>
          <a:lstStyle/>
          <a:p>
            <a:r>
              <a:rPr lang="en-US">
                <a:latin typeface="Source Sans Pro"/>
                <a:ea typeface="Source Sans Pro"/>
              </a:rPr>
              <a:t>EDA (Exploratory Data Analysis)</a:t>
            </a:r>
            <a:endParaRPr lang="en-US"/>
          </a:p>
        </p:txBody>
      </p:sp>
      <p:sp>
        <p:nvSpPr>
          <p:cNvPr id="5" name="TextBox 4">
            <a:extLst>
              <a:ext uri="{FF2B5EF4-FFF2-40B4-BE49-F238E27FC236}">
                <a16:creationId xmlns:a16="http://schemas.microsoft.com/office/drawing/2014/main" id="{EA36601F-D620-4EF7-9A4D-115BB450082A}"/>
              </a:ext>
            </a:extLst>
          </p:cNvPr>
          <p:cNvSpPr txBox="1"/>
          <p:nvPr/>
        </p:nvSpPr>
        <p:spPr>
          <a:xfrm>
            <a:off x="8232475" y="2668438"/>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rPr>
              <a:t>Used cars from location Hyderabad have the highest running kilometres of more than 65,000 km</a:t>
            </a:r>
            <a:endParaRPr lang="en-US"/>
          </a:p>
          <a:p>
            <a:endParaRPr lang="en-US" dirty="0">
              <a:latin typeface="Bahnschrift"/>
            </a:endParaRPr>
          </a:p>
        </p:txBody>
      </p:sp>
      <p:pic>
        <p:nvPicPr>
          <p:cNvPr id="6" name="Picture 7" descr="Chart, box and whisker chart&#10;&#10;Description automatically generated">
            <a:extLst>
              <a:ext uri="{FF2B5EF4-FFF2-40B4-BE49-F238E27FC236}">
                <a16:creationId xmlns:a16="http://schemas.microsoft.com/office/drawing/2014/main" id="{7029A19A-99E1-45C6-8D84-A3A5F0E775AE}"/>
              </a:ext>
            </a:extLst>
          </p:cNvPr>
          <p:cNvPicPr>
            <a:picLocks noGrp="1" noChangeAspect="1"/>
          </p:cNvPicPr>
          <p:nvPr>
            <p:ph idx="1"/>
          </p:nvPr>
        </p:nvPicPr>
        <p:blipFill>
          <a:blip r:embed="rId2"/>
          <a:stretch>
            <a:fillRect/>
          </a:stretch>
        </p:blipFill>
        <p:spPr>
          <a:xfrm>
            <a:off x="1275856" y="1023686"/>
            <a:ext cx="5585872" cy="5163004"/>
          </a:xfrm>
        </p:spPr>
      </p:pic>
    </p:spTree>
    <p:extLst>
      <p:ext uri="{BB962C8B-B14F-4D97-AF65-F5344CB8AC3E}">
        <p14:creationId xmlns:p14="http://schemas.microsoft.com/office/powerpoint/2010/main" val="2202259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9D3A-F721-461F-87FA-D7007473A576}"/>
              </a:ext>
            </a:extLst>
          </p:cNvPr>
          <p:cNvSpPr>
            <a:spLocks noGrp="1"/>
          </p:cNvSpPr>
          <p:nvPr>
            <p:ph type="title"/>
          </p:nvPr>
        </p:nvSpPr>
        <p:spPr>
          <a:xfrm>
            <a:off x="1143000" y="168444"/>
            <a:ext cx="9905999" cy="1102106"/>
          </a:xfrm>
        </p:spPr>
        <p:txBody>
          <a:bodyPr/>
          <a:lstStyle/>
          <a:p>
            <a:r>
              <a:rPr lang="en-US">
                <a:latin typeface="Source Sans Pro"/>
                <a:ea typeface="Source Sans Pro"/>
              </a:rPr>
              <a:t>EDA (Exploratory Data Analysis)</a:t>
            </a:r>
            <a:endParaRPr lang="en-US"/>
          </a:p>
        </p:txBody>
      </p:sp>
      <p:sp>
        <p:nvSpPr>
          <p:cNvPr id="5" name="TextBox 4">
            <a:extLst>
              <a:ext uri="{FF2B5EF4-FFF2-40B4-BE49-F238E27FC236}">
                <a16:creationId xmlns:a16="http://schemas.microsoft.com/office/drawing/2014/main" id="{EA36601F-D620-4EF7-9A4D-115BB450082A}"/>
              </a:ext>
            </a:extLst>
          </p:cNvPr>
          <p:cNvSpPr txBox="1"/>
          <p:nvPr/>
        </p:nvSpPr>
        <p:spPr>
          <a:xfrm>
            <a:off x="8232475" y="2668438"/>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rPr>
              <a:t>Used Cars with transmission type Automatic have higher running kilometres as compared to transmission type Manual</a:t>
            </a:r>
            <a:endParaRPr lang="en-US"/>
          </a:p>
          <a:p>
            <a:endParaRPr lang="en-US" dirty="0">
              <a:latin typeface="Bahnschrift"/>
            </a:endParaRPr>
          </a:p>
        </p:txBody>
      </p:sp>
      <p:pic>
        <p:nvPicPr>
          <p:cNvPr id="8" name="Picture 8" descr="Chart, box and whisker chart&#10;&#10;Description automatically generated">
            <a:extLst>
              <a:ext uri="{FF2B5EF4-FFF2-40B4-BE49-F238E27FC236}">
                <a16:creationId xmlns:a16="http://schemas.microsoft.com/office/drawing/2014/main" id="{38DF7452-BB80-46E3-B9F7-A0F86AABE782}"/>
              </a:ext>
            </a:extLst>
          </p:cNvPr>
          <p:cNvPicPr>
            <a:picLocks noGrp="1" noChangeAspect="1"/>
          </p:cNvPicPr>
          <p:nvPr>
            <p:ph idx="1"/>
          </p:nvPr>
        </p:nvPicPr>
        <p:blipFill>
          <a:blip r:embed="rId2"/>
          <a:stretch>
            <a:fillRect/>
          </a:stretch>
        </p:blipFill>
        <p:spPr>
          <a:xfrm>
            <a:off x="1072335" y="1857573"/>
            <a:ext cx="6941819" cy="3567118"/>
          </a:xfrm>
        </p:spPr>
      </p:pic>
    </p:spTree>
    <p:extLst>
      <p:ext uri="{BB962C8B-B14F-4D97-AF65-F5344CB8AC3E}">
        <p14:creationId xmlns:p14="http://schemas.microsoft.com/office/powerpoint/2010/main" val="1846600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9D3A-F721-461F-87FA-D7007473A576}"/>
              </a:ext>
            </a:extLst>
          </p:cNvPr>
          <p:cNvSpPr>
            <a:spLocks noGrp="1"/>
          </p:cNvSpPr>
          <p:nvPr>
            <p:ph type="title"/>
          </p:nvPr>
        </p:nvSpPr>
        <p:spPr>
          <a:xfrm>
            <a:off x="1143000" y="168444"/>
            <a:ext cx="9905999" cy="1102106"/>
          </a:xfrm>
        </p:spPr>
        <p:txBody>
          <a:bodyPr/>
          <a:lstStyle/>
          <a:p>
            <a:r>
              <a:rPr lang="en-US">
                <a:latin typeface="Source Sans Pro"/>
                <a:ea typeface="Source Sans Pro"/>
              </a:rPr>
              <a:t>EDA (Exploratory Data Analysis)</a:t>
            </a:r>
            <a:endParaRPr lang="en-US"/>
          </a:p>
        </p:txBody>
      </p:sp>
      <p:sp>
        <p:nvSpPr>
          <p:cNvPr id="5" name="TextBox 4">
            <a:extLst>
              <a:ext uri="{FF2B5EF4-FFF2-40B4-BE49-F238E27FC236}">
                <a16:creationId xmlns:a16="http://schemas.microsoft.com/office/drawing/2014/main" id="{EA36601F-D620-4EF7-9A4D-115BB450082A}"/>
              </a:ext>
            </a:extLst>
          </p:cNvPr>
          <p:cNvSpPr txBox="1"/>
          <p:nvPr/>
        </p:nvSpPr>
        <p:spPr>
          <a:xfrm>
            <a:off x="8232475" y="2668438"/>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rPr>
              <a:t>We can clearly observe that, the newer the used car is the more expensive it will be.</a:t>
            </a:r>
            <a:endParaRPr lang="en-US"/>
          </a:p>
          <a:p>
            <a:endParaRPr lang="en-US" dirty="0">
              <a:latin typeface="Bahnschrift"/>
            </a:endParaRPr>
          </a:p>
        </p:txBody>
      </p:sp>
      <p:pic>
        <p:nvPicPr>
          <p:cNvPr id="6" name="Picture 6" descr="Chart, scatter chart&#10;&#10;Description automatically generated">
            <a:extLst>
              <a:ext uri="{FF2B5EF4-FFF2-40B4-BE49-F238E27FC236}">
                <a16:creationId xmlns:a16="http://schemas.microsoft.com/office/drawing/2014/main" id="{E5A18206-0518-42F9-849A-DCF6A0B89FFC}"/>
              </a:ext>
            </a:extLst>
          </p:cNvPr>
          <p:cNvPicPr>
            <a:picLocks noGrp="1" noChangeAspect="1"/>
          </p:cNvPicPr>
          <p:nvPr>
            <p:ph idx="1"/>
          </p:nvPr>
        </p:nvPicPr>
        <p:blipFill>
          <a:blip r:embed="rId2"/>
          <a:stretch>
            <a:fillRect/>
          </a:stretch>
        </p:blipFill>
        <p:spPr>
          <a:xfrm>
            <a:off x="1274921" y="1023686"/>
            <a:ext cx="5199552" cy="5105495"/>
          </a:xfrm>
        </p:spPr>
      </p:pic>
    </p:spTree>
    <p:extLst>
      <p:ext uri="{BB962C8B-B14F-4D97-AF65-F5344CB8AC3E}">
        <p14:creationId xmlns:p14="http://schemas.microsoft.com/office/powerpoint/2010/main" val="2519207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9D3A-F721-461F-87FA-D7007473A576}"/>
              </a:ext>
            </a:extLst>
          </p:cNvPr>
          <p:cNvSpPr>
            <a:spLocks noGrp="1"/>
          </p:cNvSpPr>
          <p:nvPr>
            <p:ph type="title"/>
          </p:nvPr>
        </p:nvSpPr>
        <p:spPr>
          <a:xfrm>
            <a:off x="1143000" y="168444"/>
            <a:ext cx="9905999" cy="1102106"/>
          </a:xfrm>
        </p:spPr>
        <p:txBody>
          <a:bodyPr/>
          <a:lstStyle/>
          <a:p>
            <a:r>
              <a:rPr lang="en-US">
                <a:latin typeface="Source Sans Pro"/>
                <a:ea typeface="Source Sans Pro"/>
              </a:rPr>
              <a:t>EDA (Exploratory Data Analysis)</a:t>
            </a:r>
            <a:endParaRPr lang="en-US"/>
          </a:p>
        </p:txBody>
      </p:sp>
      <p:sp>
        <p:nvSpPr>
          <p:cNvPr id="5" name="TextBox 4">
            <a:extLst>
              <a:ext uri="{FF2B5EF4-FFF2-40B4-BE49-F238E27FC236}">
                <a16:creationId xmlns:a16="http://schemas.microsoft.com/office/drawing/2014/main" id="{EA36601F-D620-4EF7-9A4D-115BB450082A}"/>
              </a:ext>
            </a:extLst>
          </p:cNvPr>
          <p:cNvSpPr txBox="1"/>
          <p:nvPr/>
        </p:nvSpPr>
        <p:spPr>
          <a:xfrm>
            <a:off x="8232475" y="2668438"/>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rPr>
              <a:t>Average running kilometres per car is ~ 48,688. Lowest running km for a car is about 648 km</a:t>
            </a:r>
            <a:endParaRPr lang="en-US"/>
          </a:p>
          <a:p>
            <a:endParaRPr lang="en-US" dirty="0">
              <a:latin typeface="Bahnschrift"/>
            </a:endParaRPr>
          </a:p>
        </p:txBody>
      </p:sp>
      <p:pic>
        <p:nvPicPr>
          <p:cNvPr id="7" name="Picture 7" descr="Chart, histogram&#10;&#10;Description automatically generated">
            <a:extLst>
              <a:ext uri="{FF2B5EF4-FFF2-40B4-BE49-F238E27FC236}">
                <a16:creationId xmlns:a16="http://schemas.microsoft.com/office/drawing/2014/main" id="{F86C1493-A88A-4698-9916-5C253FC2D479}"/>
              </a:ext>
            </a:extLst>
          </p:cNvPr>
          <p:cNvPicPr>
            <a:picLocks noGrp="1" noChangeAspect="1"/>
          </p:cNvPicPr>
          <p:nvPr>
            <p:ph idx="1"/>
          </p:nvPr>
        </p:nvPicPr>
        <p:blipFill>
          <a:blip r:embed="rId2"/>
          <a:stretch>
            <a:fillRect/>
          </a:stretch>
        </p:blipFill>
        <p:spPr>
          <a:xfrm>
            <a:off x="1229396" y="980554"/>
            <a:ext cx="6340149" cy="5163004"/>
          </a:xfrm>
        </p:spPr>
      </p:pic>
    </p:spTree>
    <p:extLst>
      <p:ext uri="{BB962C8B-B14F-4D97-AF65-F5344CB8AC3E}">
        <p14:creationId xmlns:p14="http://schemas.microsoft.com/office/powerpoint/2010/main" val="2125996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9D3A-F721-461F-87FA-D7007473A576}"/>
              </a:ext>
            </a:extLst>
          </p:cNvPr>
          <p:cNvSpPr>
            <a:spLocks noGrp="1"/>
          </p:cNvSpPr>
          <p:nvPr>
            <p:ph type="title"/>
          </p:nvPr>
        </p:nvSpPr>
        <p:spPr>
          <a:xfrm>
            <a:off x="1143000" y="168444"/>
            <a:ext cx="9905999" cy="1102106"/>
          </a:xfrm>
        </p:spPr>
        <p:txBody>
          <a:bodyPr/>
          <a:lstStyle/>
          <a:p>
            <a:r>
              <a:rPr lang="en-US">
                <a:latin typeface="Source Sans Pro"/>
                <a:ea typeface="Source Sans Pro"/>
              </a:rPr>
              <a:t>EDA (Exploratory Data Analysis)</a:t>
            </a:r>
            <a:endParaRPr lang="en-US"/>
          </a:p>
        </p:txBody>
      </p:sp>
      <p:sp>
        <p:nvSpPr>
          <p:cNvPr id="5" name="TextBox 4">
            <a:extLst>
              <a:ext uri="{FF2B5EF4-FFF2-40B4-BE49-F238E27FC236}">
                <a16:creationId xmlns:a16="http://schemas.microsoft.com/office/drawing/2014/main" id="{EA36601F-D620-4EF7-9A4D-115BB450082A}"/>
              </a:ext>
            </a:extLst>
          </p:cNvPr>
          <p:cNvSpPr txBox="1"/>
          <p:nvPr/>
        </p:nvSpPr>
        <p:spPr>
          <a:xfrm>
            <a:off x="8232475" y="2668438"/>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rPr>
              <a:t>Average price for used cars is about Rs ~ 5,72,921. The price variable looks normally distributed.</a:t>
            </a:r>
            <a:endParaRPr lang="en-US"/>
          </a:p>
          <a:p>
            <a:endParaRPr lang="en-US" dirty="0">
              <a:latin typeface="Bahnschrift"/>
            </a:endParaRPr>
          </a:p>
        </p:txBody>
      </p:sp>
      <p:pic>
        <p:nvPicPr>
          <p:cNvPr id="6" name="Picture 7" descr="Chart, histogram&#10;&#10;Description automatically generated">
            <a:extLst>
              <a:ext uri="{FF2B5EF4-FFF2-40B4-BE49-F238E27FC236}">
                <a16:creationId xmlns:a16="http://schemas.microsoft.com/office/drawing/2014/main" id="{9EAD4FC6-EE9D-45C4-8250-58F38919E318}"/>
              </a:ext>
            </a:extLst>
          </p:cNvPr>
          <p:cNvPicPr>
            <a:picLocks noGrp="1" noChangeAspect="1"/>
          </p:cNvPicPr>
          <p:nvPr>
            <p:ph idx="1"/>
          </p:nvPr>
        </p:nvPicPr>
        <p:blipFill>
          <a:blip r:embed="rId2"/>
          <a:stretch>
            <a:fillRect/>
          </a:stretch>
        </p:blipFill>
        <p:spPr>
          <a:xfrm>
            <a:off x="1225216" y="980554"/>
            <a:ext cx="6219114" cy="5177382"/>
          </a:xfrm>
        </p:spPr>
      </p:pic>
    </p:spTree>
    <p:extLst>
      <p:ext uri="{BB962C8B-B14F-4D97-AF65-F5344CB8AC3E}">
        <p14:creationId xmlns:p14="http://schemas.microsoft.com/office/powerpoint/2010/main" val="2194921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9036-17DE-4AE4-B6CE-B9268B825F31}"/>
              </a:ext>
            </a:extLst>
          </p:cNvPr>
          <p:cNvSpPr>
            <a:spLocks noGrp="1"/>
          </p:cNvSpPr>
          <p:nvPr>
            <p:ph type="title"/>
          </p:nvPr>
        </p:nvSpPr>
        <p:spPr>
          <a:xfrm>
            <a:off x="1171755" y="197200"/>
            <a:ext cx="9905999" cy="1360898"/>
          </a:xfrm>
        </p:spPr>
        <p:txBody>
          <a:bodyPr/>
          <a:lstStyle/>
          <a:p>
            <a:pPr marL="285750" indent="-285750">
              <a:spcBef>
                <a:spcPts val="0"/>
              </a:spcBef>
              <a:buFont typeface="Arial,Sans-Serif"/>
              <a:buChar char="•"/>
            </a:pPr>
            <a:r>
              <a:rPr lang="en-US">
                <a:latin typeface="Source Sans Pro"/>
                <a:ea typeface="Source Sans Pro"/>
              </a:rPr>
              <a:t>Pre-processing Pipeline</a:t>
            </a:r>
            <a:endParaRPr lang="en-US" dirty="0">
              <a:ea typeface="+mj-lt"/>
              <a:cs typeface="+mj-lt"/>
            </a:endParaRPr>
          </a:p>
          <a:p>
            <a:pPr>
              <a:lnSpc>
                <a:spcPct val="90000"/>
              </a:lnSpc>
            </a:pPr>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429AEE7E-EA5C-47D8-BF1C-E8F8BE43D54D}"/>
              </a:ext>
            </a:extLst>
          </p:cNvPr>
          <p:cNvSpPr>
            <a:spLocks noGrp="1"/>
          </p:cNvSpPr>
          <p:nvPr>
            <p:ph idx="1"/>
          </p:nvPr>
        </p:nvSpPr>
        <p:spPr>
          <a:xfrm>
            <a:off x="1114245" y="951799"/>
            <a:ext cx="9905999" cy="4659797"/>
          </a:xfrm>
        </p:spPr>
        <p:txBody>
          <a:bodyPr vert="horz" lIns="91440" tIns="45720" rIns="91440" bIns="45720" rtlCol="0" anchor="t">
            <a:normAutofit/>
          </a:bodyPr>
          <a:lstStyle/>
          <a:p>
            <a:r>
              <a:rPr lang="en-US" sz="2400">
                <a:latin typeface="Bahnschrift"/>
              </a:rPr>
              <a:t>Step – 1</a:t>
            </a:r>
            <a:endParaRPr lang="en-US" sz="2400">
              <a:latin typeface="Walbaum Display"/>
            </a:endParaRPr>
          </a:p>
          <a:p>
            <a:pPr marL="0" indent="0">
              <a:buNone/>
            </a:pPr>
            <a:r>
              <a:rPr lang="en-US" sz="2400">
                <a:latin typeface="Bahnschrift"/>
              </a:rPr>
              <a:t>We can drop the Accidental column as it only has one value and it will not have any significant affect on the target variable.</a:t>
            </a:r>
            <a:endParaRPr lang="en-US" sz="2400"/>
          </a:p>
          <a:p>
            <a:endParaRPr lang="en-US" dirty="0"/>
          </a:p>
        </p:txBody>
      </p:sp>
      <p:pic>
        <p:nvPicPr>
          <p:cNvPr id="4" name="Picture 4" descr="Graphical user interface, text&#10;&#10;Description automatically generated">
            <a:extLst>
              <a:ext uri="{FF2B5EF4-FFF2-40B4-BE49-F238E27FC236}">
                <a16:creationId xmlns:a16="http://schemas.microsoft.com/office/drawing/2014/main" id="{B2969EF1-5789-4B4D-9E7D-C816933B9DD3}"/>
              </a:ext>
            </a:extLst>
          </p:cNvPr>
          <p:cNvPicPr>
            <a:picLocks noChangeAspect="1"/>
          </p:cNvPicPr>
          <p:nvPr/>
        </p:nvPicPr>
        <p:blipFill>
          <a:blip r:embed="rId2"/>
          <a:stretch>
            <a:fillRect/>
          </a:stretch>
        </p:blipFill>
        <p:spPr>
          <a:xfrm>
            <a:off x="1058174" y="3227458"/>
            <a:ext cx="9975011" cy="1193838"/>
          </a:xfrm>
          <a:prstGeom prst="rect">
            <a:avLst/>
          </a:prstGeom>
        </p:spPr>
      </p:pic>
    </p:spTree>
    <p:extLst>
      <p:ext uri="{BB962C8B-B14F-4D97-AF65-F5344CB8AC3E}">
        <p14:creationId xmlns:p14="http://schemas.microsoft.com/office/powerpoint/2010/main" val="1942039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9036-17DE-4AE4-B6CE-B9268B825F31}"/>
              </a:ext>
            </a:extLst>
          </p:cNvPr>
          <p:cNvSpPr>
            <a:spLocks noGrp="1"/>
          </p:cNvSpPr>
          <p:nvPr>
            <p:ph type="title"/>
          </p:nvPr>
        </p:nvSpPr>
        <p:spPr>
          <a:xfrm>
            <a:off x="1171755" y="197200"/>
            <a:ext cx="9905999" cy="1360898"/>
          </a:xfrm>
        </p:spPr>
        <p:txBody>
          <a:bodyPr/>
          <a:lstStyle/>
          <a:p>
            <a:pPr marL="285750" indent="-285750">
              <a:spcBef>
                <a:spcPts val="0"/>
              </a:spcBef>
              <a:buFont typeface="Arial,Sans-Serif"/>
              <a:buChar char="•"/>
            </a:pPr>
            <a:r>
              <a:rPr lang="en-US">
                <a:latin typeface="Source Sans Pro"/>
                <a:ea typeface="Source Sans Pro"/>
              </a:rPr>
              <a:t>Pre-processing Pipeline</a:t>
            </a:r>
            <a:endParaRPr lang="en-US" dirty="0">
              <a:ea typeface="+mj-lt"/>
              <a:cs typeface="+mj-lt"/>
            </a:endParaRPr>
          </a:p>
          <a:p>
            <a:pPr>
              <a:lnSpc>
                <a:spcPct val="90000"/>
              </a:lnSpc>
            </a:pPr>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429AEE7E-EA5C-47D8-BF1C-E8F8BE43D54D}"/>
              </a:ext>
            </a:extLst>
          </p:cNvPr>
          <p:cNvSpPr>
            <a:spLocks noGrp="1"/>
          </p:cNvSpPr>
          <p:nvPr>
            <p:ph idx="1"/>
          </p:nvPr>
        </p:nvSpPr>
        <p:spPr>
          <a:xfrm>
            <a:off x="1114245" y="951799"/>
            <a:ext cx="9905999" cy="4659797"/>
          </a:xfrm>
        </p:spPr>
        <p:txBody>
          <a:bodyPr vert="horz" lIns="91440" tIns="45720" rIns="91440" bIns="45720" rtlCol="0" anchor="t">
            <a:normAutofit/>
          </a:bodyPr>
          <a:lstStyle/>
          <a:p>
            <a:r>
              <a:rPr lang="en-US" sz="2400">
                <a:latin typeface="Bahnschrift"/>
              </a:rPr>
              <a:t>Step – 2</a:t>
            </a:r>
            <a:endParaRPr lang="en-US" sz="2400">
              <a:latin typeface="Walbaum Display"/>
            </a:endParaRPr>
          </a:p>
          <a:p>
            <a:pPr marL="0" indent="0">
              <a:buNone/>
            </a:pPr>
            <a:r>
              <a:rPr lang="en-US" sz="2400">
                <a:latin typeface="Bahnschrift"/>
              </a:rPr>
              <a:t>We create two new columns Brand and Car_name from Name column.</a:t>
            </a:r>
            <a:endParaRPr lang="en-US"/>
          </a:p>
          <a:p>
            <a:pPr marL="0" indent="0">
              <a:buNone/>
            </a:pPr>
            <a:endParaRPr lang="en-US" sz="2400" dirty="0">
              <a:latin typeface="Bahnschrift"/>
            </a:endParaRPr>
          </a:p>
          <a:p>
            <a:endParaRPr lang="en-US" dirty="0"/>
          </a:p>
        </p:txBody>
      </p:sp>
      <p:pic>
        <p:nvPicPr>
          <p:cNvPr id="5" name="Picture 5" descr="Graphical user interface, text, application&#10;&#10;Description automatically generated">
            <a:extLst>
              <a:ext uri="{FF2B5EF4-FFF2-40B4-BE49-F238E27FC236}">
                <a16:creationId xmlns:a16="http://schemas.microsoft.com/office/drawing/2014/main" id="{F0244E0F-A130-487C-A407-B6868358C644}"/>
              </a:ext>
            </a:extLst>
          </p:cNvPr>
          <p:cNvPicPr>
            <a:picLocks noChangeAspect="1"/>
          </p:cNvPicPr>
          <p:nvPr/>
        </p:nvPicPr>
        <p:blipFill>
          <a:blip r:embed="rId2"/>
          <a:stretch>
            <a:fillRect/>
          </a:stretch>
        </p:blipFill>
        <p:spPr>
          <a:xfrm>
            <a:off x="1173192" y="2501053"/>
            <a:ext cx="9730596" cy="2402234"/>
          </a:xfrm>
          <a:prstGeom prst="rect">
            <a:avLst/>
          </a:prstGeom>
        </p:spPr>
      </p:pic>
    </p:spTree>
    <p:extLst>
      <p:ext uri="{BB962C8B-B14F-4D97-AF65-F5344CB8AC3E}">
        <p14:creationId xmlns:p14="http://schemas.microsoft.com/office/powerpoint/2010/main" val="4109730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9036-17DE-4AE4-B6CE-B9268B825F31}"/>
              </a:ext>
            </a:extLst>
          </p:cNvPr>
          <p:cNvSpPr>
            <a:spLocks noGrp="1"/>
          </p:cNvSpPr>
          <p:nvPr>
            <p:ph type="title"/>
          </p:nvPr>
        </p:nvSpPr>
        <p:spPr>
          <a:xfrm>
            <a:off x="1171755" y="197200"/>
            <a:ext cx="9905999" cy="1360898"/>
          </a:xfrm>
        </p:spPr>
        <p:txBody>
          <a:bodyPr/>
          <a:lstStyle/>
          <a:p>
            <a:pPr marL="285750" indent="-285750">
              <a:spcBef>
                <a:spcPts val="0"/>
              </a:spcBef>
              <a:buFont typeface="Arial,Sans-Serif"/>
              <a:buChar char="•"/>
            </a:pPr>
            <a:r>
              <a:rPr lang="en-US">
                <a:latin typeface="Source Sans Pro"/>
                <a:ea typeface="Source Sans Pro"/>
              </a:rPr>
              <a:t>Pre-processing Pipeline</a:t>
            </a:r>
            <a:endParaRPr lang="en-US" dirty="0">
              <a:ea typeface="+mj-lt"/>
              <a:cs typeface="+mj-lt"/>
            </a:endParaRPr>
          </a:p>
          <a:p>
            <a:pPr>
              <a:lnSpc>
                <a:spcPct val="90000"/>
              </a:lnSpc>
            </a:pPr>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429AEE7E-EA5C-47D8-BF1C-E8F8BE43D54D}"/>
              </a:ext>
            </a:extLst>
          </p:cNvPr>
          <p:cNvSpPr>
            <a:spLocks noGrp="1"/>
          </p:cNvSpPr>
          <p:nvPr>
            <p:ph idx="1"/>
          </p:nvPr>
        </p:nvSpPr>
        <p:spPr>
          <a:xfrm>
            <a:off x="1114245" y="951799"/>
            <a:ext cx="9905999" cy="4659797"/>
          </a:xfrm>
        </p:spPr>
        <p:txBody>
          <a:bodyPr vert="horz" lIns="91440" tIns="45720" rIns="91440" bIns="45720" rtlCol="0" anchor="t">
            <a:normAutofit/>
          </a:bodyPr>
          <a:lstStyle/>
          <a:p>
            <a:r>
              <a:rPr lang="en-US" sz="2400">
                <a:latin typeface="Bahnschrift"/>
              </a:rPr>
              <a:t>Step – 3</a:t>
            </a:r>
            <a:endParaRPr lang="en-US" sz="2400">
              <a:latin typeface="Walbaum Display"/>
            </a:endParaRPr>
          </a:p>
          <a:p>
            <a:pPr marL="0" indent="0">
              <a:buNone/>
            </a:pPr>
            <a:r>
              <a:rPr lang="en-US" sz="2400">
                <a:latin typeface="Bahnschrift"/>
              </a:rPr>
              <a:t>We can drop the name column now as we have already created two new columns from it.</a:t>
            </a:r>
            <a:endParaRPr lang="en-US"/>
          </a:p>
          <a:p>
            <a:endParaRPr lang="en-US" sz="2400" dirty="0">
              <a:latin typeface="Bahnschrift"/>
            </a:endParaRPr>
          </a:p>
        </p:txBody>
      </p:sp>
      <p:pic>
        <p:nvPicPr>
          <p:cNvPr id="4" name="Picture 5" descr="Graphical user interface, text, application&#10;&#10;Description automatically generated">
            <a:extLst>
              <a:ext uri="{FF2B5EF4-FFF2-40B4-BE49-F238E27FC236}">
                <a16:creationId xmlns:a16="http://schemas.microsoft.com/office/drawing/2014/main" id="{0C3EBF3B-2FDE-4DA7-9D63-1E4009CCD8BE}"/>
              </a:ext>
            </a:extLst>
          </p:cNvPr>
          <p:cNvPicPr>
            <a:picLocks noChangeAspect="1"/>
          </p:cNvPicPr>
          <p:nvPr/>
        </p:nvPicPr>
        <p:blipFill>
          <a:blip r:embed="rId2"/>
          <a:stretch>
            <a:fillRect/>
          </a:stretch>
        </p:blipFill>
        <p:spPr>
          <a:xfrm>
            <a:off x="1173192" y="2914544"/>
            <a:ext cx="9859992" cy="1302081"/>
          </a:xfrm>
          <a:prstGeom prst="rect">
            <a:avLst/>
          </a:prstGeom>
        </p:spPr>
      </p:pic>
    </p:spTree>
    <p:extLst>
      <p:ext uri="{BB962C8B-B14F-4D97-AF65-F5344CB8AC3E}">
        <p14:creationId xmlns:p14="http://schemas.microsoft.com/office/powerpoint/2010/main" val="1874874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9036-17DE-4AE4-B6CE-B9268B825F31}"/>
              </a:ext>
            </a:extLst>
          </p:cNvPr>
          <p:cNvSpPr>
            <a:spLocks noGrp="1"/>
          </p:cNvSpPr>
          <p:nvPr>
            <p:ph type="title"/>
          </p:nvPr>
        </p:nvSpPr>
        <p:spPr>
          <a:xfrm>
            <a:off x="1171755" y="197200"/>
            <a:ext cx="9905999" cy="1360898"/>
          </a:xfrm>
        </p:spPr>
        <p:txBody>
          <a:bodyPr/>
          <a:lstStyle/>
          <a:p>
            <a:pPr marL="285750" indent="-285750">
              <a:spcBef>
                <a:spcPts val="0"/>
              </a:spcBef>
              <a:buFont typeface="Arial,Sans-Serif"/>
              <a:buChar char="•"/>
            </a:pPr>
            <a:r>
              <a:rPr lang="en-US">
                <a:latin typeface="Source Sans Pro"/>
                <a:ea typeface="Source Sans Pro"/>
              </a:rPr>
              <a:t>Pre-processing Pipeline</a:t>
            </a:r>
            <a:endParaRPr lang="en-US" dirty="0">
              <a:ea typeface="+mj-lt"/>
              <a:cs typeface="+mj-lt"/>
            </a:endParaRPr>
          </a:p>
          <a:p>
            <a:pPr>
              <a:lnSpc>
                <a:spcPct val="90000"/>
              </a:lnSpc>
            </a:pPr>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429AEE7E-EA5C-47D8-BF1C-E8F8BE43D54D}"/>
              </a:ext>
            </a:extLst>
          </p:cNvPr>
          <p:cNvSpPr>
            <a:spLocks noGrp="1"/>
          </p:cNvSpPr>
          <p:nvPr>
            <p:ph idx="1"/>
          </p:nvPr>
        </p:nvSpPr>
        <p:spPr>
          <a:xfrm>
            <a:off x="1114245" y="951799"/>
            <a:ext cx="9905999" cy="4659797"/>
          </a:xfrm>
        </p:spPr>
        <p:txBody>
          <a:bodyPr vert="horz" lIns="91440" tIns="45720" rIns="91440" bIns="45720" rtlCol="0" anchor="t">
            <a:normAutofit/>
          </a:bodyPr>
          <a:lstStyle/>
          <a:p>
            <a:r>
              <a:rPr lang="en-US" sz="2400">
                <a:latin typeface="Bahnschrift"/>
              </a:rPr>
              <a:t>Step – 4</a:t>
            </a:r>
            <a:endParaRPr lang="en-US" sz="2400">
              <a:latin typeface="Walbaum Display"/>
            </a:endParaRPr>
          </a:p>
          <a:p>
            <a:pPr marL="0" indent="0">
              <a:buNone/>
            </a:pPr>
            <a:r>
              <a:rPr lang="en-US" sz="2400">
                <a:latin typeface="Bahnschrift"/>
              </a:rPr>
              <a:t>Now we need to extract Transmission type(Manual or Automatic ) from Variant column to create a new column name Transmission</a:t>
            </a:r>
            <a:endParaRPr lang="en-US"/>
          </a:p>
          <a:p>
            <a:endParaRPr lang="en-US" sz="2400" dirty="0">
              <a:latin typeface="Bahnschrift"/>
            </a:endParaRPr>
          </a:p>
          <a:p>
            <a:endParaRPr lang="en-US" sz="2400" dirty="0">
              <a:latin typeface="Bahnschrift"/>
            </a:endParaRPr>
          </a:p>
        </p:txBody>
      </p:sp>
      <p:pic>
        <p:nvPicPr>
          <p:cNvPr id="5" name="Picture 5" descr="Text&#10;&#10;Description automatically generated">
            <a:extLst>
              <a:ext uri="{FF2B5EF4-FFF2-40B4-BE49-F238E27FC236}">
                <a16:creationId xmlns:a16="http://schemas.microsoft.com/office/drawing/2014/main" id="{B8AC5AD6-7534-46A2-92E5-8191639AE5C2}"/>
              </a:ext>
            </a:extLst>
          </p:cNvPr>
          <p:cNvPicPr>
            <a:picLocks noChangeAspect="1"/>
          </p:cNvPicPr>
          <p:nvPr/>
        </p:nvPicPr>
        <p:blipFill>
          <a:blip r:embed="rId2"/>
          <a:stretch>
            <a:fillRect/>
          </a:stretch>
        </p:blipFill>
        <p:spPr>
          <a:xfrm>
            <a:off x="1173192" y="3125625"/>
            <a:ext cx="10061275" cy="1339995"/>
          </a:xfrm>
          <a:prstGeom prst="rect">
            <a:avLst/>
          </a:prstGeom>
        </p:spPr>
      </p:pic>
    </p:spTree>
    <p:extLst>
      <p:ext uri="{BB962C8B-B14F-4D97-AF65-F5344CB8AC3E}">
        <p14:creationId xmlns:p14="http://schemas.microsoft.com/office/powerpoint/2010/main" val="3409327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1432D-E963-459F-B802-FFF3F2EA8FCC}"/>
              </a:ext>
            </a:extLst>
          </p:cNvPr>
          <p:cNvSpPr>
            <a:spLocks noGrp="1"/>
          </p:cNvSpPr>
          <p:nvPr>
            <p:ph type="title"/>
          </p:nvPr>
        </p:nvSpPr>
        <p:spPr>
          <a:xfrm>
            <a:off x="1143000" y="614143"/>
            <a:ext cx="9905999" cy="1360898"/>
          </a:xfrm>
        </p:spPr>
        <p:txBody>
          <a:bodyPr/>
          <a:lstStyle/>
          <a:p>
            <a:pPr>
              <a:lnSpc>
                <a:spcPct val="90000"/>
              </a:lnSpc>
            </a:pPr>
            <a:r>
              <a:rPr lang="en-US" b="1">
                <a:latin typeface="Source Sans Pro"/>
                <a:ea typeface="Source Sans Pro"/>
              </a:rPr>
              <a:t>Problem Definition</a:t>
            </a:r>
            <a:endParaRPr lang="en-US" dirty="0">
              <a:ea typeface="+mj-lt"/>
              <a:cs typeface="+mj-lt"/>
            </a:endParaRPr>
          </a:p>
          <a:p>
            <a:pPr>
              <a:lnSpc>
                <a:spcPct val="90000"/>
              </a:lnSpc>
            </a:pPr>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3460D267-7C36-42BF-ACFC-DE6234707671}"/>
              </a:ext>
            </a:extLst>
          </p:cNvPr>
          <p:cNvSpPr>
            <a:spLocks noGrp="1"/>
          </p:cNvSpPr>
          <p:nvPr>
            <p:ph idx="1"/>
          </p:nvPr>
        </p:nvSpPr>
        <p:spPr>
          <a:xfrm>
            <a:off x="1143000" y="1296856"/>
            <a:ext cx="9905999" cy="4817947"/>
          </a:xfrm>
        </p:spPr>
        <p:txBody>
          <a:bodyPr vert="horz" lIns="91440" tIns="45720" rIns="91440" bIns="45720" rtlCol="0" anchor="t">
            <a:normAutofit/>
          </a:bodyPr>
          <a:lstStyle/>
          <a:p>
            <a:r>
              <a:rPr lang="en-US">
                <a:latin typeface="Bahnschrift"/>
              </a:rPr>
              <a:t>A car price prediction has been a high interest research area, as it requires noticeable effort and knowledge of the field expert.</a:t>
            </a:r>
            <a:endParaRPr lang="en-US"/>
          </a:p>
          <a:p>
            <a:r>
              <a:rPr lang="en-US">
                <a:latin typeface="Bahnschrift"/>
              </a:rPr>
              <a:t>Accurate car price prediction involves expert knowledge, because price usually depends on many distinctive features and factors.</a:t>
            </a:r>
            <a:endParaRPr lang="en-US" dirty="0"/>
          </a:p>
          <a:p>
            <a:r>
              <a:rPr lang="en-US">
                <a:latin typeface="Bahnschrift"/>
              </a:rPr>
              <a:t>With the COVID 19 impact in the market, we have seen lot of changes in the car market. Now some cars are in demand hence making them costly and some are not in demand hence cheaper.</a:t>
            </a:r>
            <a:endParaRPr lang="en-US" dirty="0"/>
          </a:p>
          <a:p>
            <a:r>
              <a:rPr lang="en-US">
                <a:latin typeface="Bahnschrift"/>
              </a:rPr>
              <a:t>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lang="en-US" dirty="0"/>
          </a:p>
          <a:p>
            <a:endParaRPr lang="en-US" dirty="0"/>
          </a:p>
        </p:txBody>
      </p:sp>
    </p:spTree>
    <p:extLst>
      <p:ext uri="{BB962C8B-B14F-4D97-AF65-F5344CB8AC3E}">
        <p14:creationId xmlns:p14="http://schemas.microsoft.com/office/powerpoint/2010/main" val="1184068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9036-17DE-4AE4-B6CE-B9268B825F31}"/>
              </a:ext>
            </a:extLst>
          </p:cNvPr>
          <p:cNvSpPr>
            <a:spLocks noGrp="1"/>
          </p:cNvSpPr>
          <p:nvPr>
            <p:ph type="title"/>
          </p:nvPr>
        </p:nvSpPr>
        <p:spPr>
          <a:xfrm>
            <a:off x="1171755" y="197200"/>
            <a:ext cx="9905999" cy="1360898"/>
          </a:xfrm>
        </p:spPr>
        <p:txBody>
          <a:bodyPr/>
          <a:lstStyle/>
          <a:p>
            <a:pPr marL="285750" indent="-285750">
              <a:spcBef>
                <a:spcPts val="0"/>
              </a:spcBef>
              <a:buFont typeface="Arial,Sans-Serif"/>
              <a:buChar char="•"/>
            </a:pPr>
            <a:r>
              <a:rPr lang="en-US">
                <a:latin typeface="Source Sans Pro"/>
                <a:ea typeface="Source Sans Pro"/>
              </a:rPr>
              <a:t>Pre-processing Pipeline</a:t>
            </a:r>
            <a:endParaRPr lang="en-US" dirty="0">
              <a:ea typeface="+mj-lt"/>
              <a:cs typeface="+mj-lt"/>
            </a:endParaRPr>
          </a:p>
          <a:p>
            <a:pPr>
              <a:lnSpc>
                <a:spcPct val="90000"/>
              </a:lnSpc>
            </a:pPr>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429AEE7E-EA5C-47D8-BF1C-E8F8BE43D54D}"/>
              </a:ext>
            </a:extLst>
          </p:cNvPr>
          <p:cNvSpPr>
            <a:spLocks noGrp="1"/>
          </p:cNvSpPr>
          <p:nvPr>
            <p:ph idx="1"/>
          </p:nvPr>
        </p:nvSpPr>
        <p:spPr>
          <a:xfrm>
            <a:off x="1114245" y="951799"/>
            <a:ext cx="9905999" cy="4659797"/>
          </a:xfrm>
        </p:spPr>
        <p:txBody>
          <a:bodyPr vert="horz" lIns="91440" tIns="45720" rIns="91440" bIns="45720" rtlCol="0" anchor="t">
            <a:normAutofit/>
          </a:bodyPr>
          <a:lstStyle/>
          <a:p>
            <a:r>
              <a:rPr lang="en-US" sz="2400">
                <a:latin typeface="Bahnschrift"/>
              </a:rPr>
              <a:t>Step – 5</a:t>
            </a:r>
            <a:endParaRPr lang="en-US" sz="2400">
              <a:latin typeface="Walbaum Display"/>
            </a:endParaRPr>
          </a:p>
          <a:p>
            <a:pPr marL="0" indent="0">
              <a:buNone/>
            </a:pPr>
            <a:r>
              <a:rPr lang="en-US" sz="2400">
                <a:latin typeface="Bahnschrift"/>
              </a:rPr>
              <a:t>We need to remove the string km from Kilometres column as we only need the numerical data.</a:t>
            </a:r>
            <a:endParaRPr lang="en-US"/>
          </a:p>
          <a:p>
            <a:endParaRPr lang="en-US" sz="2400" dirty="0">
              <a:latin typeface="Bahnschrift"/>
            </a:endParaRPr>
          </a:p>
          <a:p>
            <a:endParaRPr lang="en-US" sz="2400" dirty="0">
              <a:latin typeface="Bahnschrift"/>
            </a:endParaRPr>
          </a:p>
          <a:p>
            <a:endParaRPr lang="en-US" sz="2400" dirty="0">
              <a:latin typeface="Bahnschrift"/>
            </a:endParaRPr>
          </a:p>
        </p:txBody>
      </p:sp>
      <p:pic>
        <p:nvPicPr>
          <p:cNvPr id="4" name="Picture 5" descr="Graphical user interface, text, application&#10;&#10;Description automatically generated">
            <a:extLst>
              <a:ext uri="{FF2B5EF4-FFF2-40B4-BE49-F238E27FC236}">
                <a16:creationId xmlns:a16="http://schemas.microsoft.com/office/drawing/2014/main" id="{C18CBE19-8D79-483E-827C-705ED2CDDD3E}"/>
              </a:ext>
            </a:extLst>
          </p:cNvPr>
          <p:cNvPicPr>
            <a:picLocks noChangeAspect="1"/>
          </p:cNvPicPr>
          <p:nvPr/>
        </p:nvPicPr>
        <p:blipFill>
          <a:blip r:embed="rId2"/>
          <a:stretch>
            <a:fillRect/>
          </a:stretch>
        </p:blipFill>
        <p:spPr>
          <a:xfrm>
            <a:off x="1173192" y="2955625"/>
            <a:ext cx="9859992" cy="1205541"/>
          </a:xfrm>
          <a:prstGeom prst="rect">
            <a:avLst/>
          </a:prstGeom>
        </p:spPr>
      </p:pic>
    </p:spTree>
    <p:extLst>
      <p:ext uri="{BB962C8B-B14F-4D97-AF65-F5344CB8AC3E}">
        <p14:creationId xmlns:p14="http://schemas.microsoft.com/office/powerpoint/2010/main" val="3772208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9036-17DE-4AE4-B6CE-B9268B825F31}"/>
              </a:ext>
            </a:extLst>
          </p:cNvPr>
          <p:cNvSpPr>
            <a:spLocks noGrp="1"/>
          </p:cNvSpPr>
          <p:nvPr>
            <p:ph type="title"/>
          </p:nvPr>
        </p:nvSpPr>
        <p:spPr>
          <a:xfrm>
            <a:off x="1171755" y="197200"/>
            <a:ext cx="9905999" cy="1360898"/>
          </a:xfrm>
        </p:spPr>
        <p:txBody>
          <a:bodyPr/>
          <a:lstStyle/>
          <a:p>
            <a:pPr marL="285750" indent="-285750">
              <a:spcBef>
                <a:spcPts val="0"/>
              </a:spcBef>
              <a:buFont typeface="Arial,Sans-Serif"/>
              <a:buChar char="•"/>
            </a:pPr>
            <a:r>
              <a:rPr lang="en-US">
                <a:latin typeface="Source Sans Pro"/>
                <a:ea typeface="Source Sans Pro"/>
              </a:rPr>
              <a:t>Pre-processing Pipeline</a:t>
            </a:r>
            <a:endParaRPr lang="en-US" dirty="0">
              <a:ea typeface="+mj-lt"/>
              <a:cs typeface="+mj-lt"/>
            </a:endParaRPr>
          </a:p>
          <a:p>
            <a:pPr>
              <a:lnSpc>
                <a:spcPct val="90000"/>
              </a:lnSpc>
            </a:pPr>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429AEE7E-EA5C-47D8-BF1C-E8F8BE43D54D}"/>
              </a:ext>
            </a:extLst>
          </p:cNvPr>
          <p:cNvSpPr>
            <a:spLocks noGrp="1"/>
          </p:cNvSpPr>
          <p:nvPr>
            <p:ph idx="1"/>
          </p:nvPr>
        </p:nvSpPr>
        <p:spPr>
          <a:xfrm>
            <a:off x="1114245" y="951799"/>
            <a:ext cx="9905999" cy="4659797"/>
          </a:xfrm>
        </p:spPr>
        <p:txBody>
          <a:bodyPr vert="horz" lIns="91440" tIns="45720" rIns="91440" bIns="45720" rtlCol="0" anchor="t">
            <a:normAutofit/>
          </a:bodyPr>
          <a:lstStyle/>
          <a:p>
            <a:r>
              <a:rPr lang="en-US" sz="2400">
                <a:latin typeface="Bahnschrift"/>
              </a:rPr>
              <a:t>Step – 6</a:t>
            </a:r>
            <a:endParaRPr lang="en-US" sz="2400">
              <a:latin typeface="Walbaum Display"/>
            </a:endParaRPr>
          </a:p>
          <a:p>
            <a:pPr marL="0" indent="0">
              <a:buNone/>
            </a:pPr>
            <a:r>
              <a:rPr lang="en-US" sz="2400">
                <a:latin typeface="Bahnschrift"/>
              </a:rPr>
              <a:t>We can remove the month name and only keep the year data.</a:t>
            </a:r>
            <a:endParaRPr lang="en-US"/>
          </a:p>
          <a:p>
            <a:endParaRPr lang="en-US" sz="2400" dirty="0">
              <a:latin typeface="Bahnschrift"/>
            </a:endParaRPr>
          </a:p>
          <a:p>
            <a:endParaRPr lang="en-US" sz="2400" dirty="0">
              <a:latin typeface="Bahnschrift"/>
            </a:endParaRPr>
          </a:p>
          <a:p>
            <a:endParaRPr lang="en-US" sz="2400" dirty="0">
              <a:latin typeface="Bahnschrift"/>
            </a:endParaRPr>
          </a:p>
          <a:p>
            <a:endParaRPr lang="en-US" sz="2400" dirty="0">
              <a:latin typeface="Bahnschrift"/>
            </a:endParaRPr>
          </a:p>
        </p:txBody>
      </p:sp>
      <p:pic>
        <p:nvPicPr>
          <p:cNvPr id="5" name="Picture 5">
            <a:extLst>
              <a:ext uri="{FF2B5EF4-FFF2-40B4-BE49-F238E27FC236}">
                <a16:creationId xmlns:a16="http://schemas.microsoft.com/office/drawing/2014/main" id="{955BBE67-1A2E-4E0A-AC44-A6954EDF1A97}"/>
              </a:ext>
            </a:extLst>
          </p:cNvPr>
          <p:cNvPicPr>
            <a:picLocks noChangeAspect="1"/>
          </p:cNvPicPr>
          <p:nvPr/>
        </p:nvPicPr>
        <p:blipFill>
          <a:blip r:embed="rId2"/>
          <a:stretch>
            <a:fillRect/>
          </a:stretch>
        </p:blipFill>
        <p:spPr>
          <a:xfrm>
            <a:off x="1173192" y="2717596"/>
            <a:ext cx="9859992" cy="1293413"/>
          </a:xfrm>
          <a:prstGeom prst="rect">
            <a:avLst/>
          </a:prstGeom>
        </p:spPr>
      </p:pic>
    </p:spTree>
    <p:extLst>
      <p:ext uri="{BB962C8B-B14F-4D97-AF65-F5344CB8AC3E}">
        <p14:creationId xmlns:p14="http://schemas.microsoft.com/office/powerpoint/2010/main" val="1658160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9036-17DE-4AE4-B6CE-B9268B825F31}"/>
              </a:ext>
            </a:extLst>
          </p:cNvPr>
          <p:cNvSpPr>
            <a:spLocks noGrp="1"/>
          </p:cNvSpPr>
          <p:nvPr>
            <p:ph type="title"/>
          </p:nvPr>
        </p:nvSpPr>
        <p:spPr>
          <a:xfrm>
            <a:off x="1171755" y="197200"/>
            <a:ext cx="9905999" cy="1360898"/>
          </a:xfrm>
        </p:spPr>
        <p:txBody>
          <a:bodyPr/>
          <a:lstStyle/>
          <a:p>
            <a:pPr marL="285750" indent="-285750">
              <a:spcBef>
                <a:spcPts val="0"/>
              </a:spcBef>
              <a:buFont typeface="Arial,Sans-Serif"/>
              <a:buChar char="•"/>
            </a:pPr>
            <a:r>
              <a:rPr lang="en-US">
                <a:latin typeface="Source Sans Pro"/>
                <a:ea typeface="Source Sans Pro"/>
              </a:rPr>
              <a:t>Pre-processing Pipeline</a:t>
            </a:r>
            <a:endParaRPr lang="en-US" dirty="0">
              <a:ea typeface="+mj-lt"/>
              <a:cs typeface="+mj-lt"/>
            </a:endParaRPr>
          </a:p>
          <a:p>
            <a:pPr>
              <a:lnSpc>
                <a:spcPct val="90000"/>
              </a:lnSpc>
            </a:pPr>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429AEE7E-EA5C-47D8-BF1C-E8F8BE43D54D}"/>
              </a:ext>
            </a:extLst>
          </p:cNvPr>
          <p:cNvSpPr>
            <a:spLocks noGrp="1"/>
          </p:cNvSpPr>
          <p:nvPr>
            <p:ph idx="1"/>
          </p:nvPr>
        </p:nvSpPr>
        <p:spPr>
          <a:xfrm>
            <a:off x="1114245" y="951799"/>
            <a:ext cx="9905999" cy="4659797"/>
          </a:xfrm>
        </p:spPr>
        <p:txBody>
          <a:bodyPr vert="horz" lIns="91440" tIns="45720" rIns="91440" bIns="45720" rtlCol="0" anchor="t">
            <a:normAutofit/>
          </a:bodyPr>
          <a:lstStyle/>
          <a:p>
            <a:r>
              <a:rPr lang="en-US" sz="2400">
                <a:latin typeface="Bahnschrift"/>
              </a:rPr>
              <a:t>Step – 7</a:t>
            </a:r>
            <a:endParaRPr lang="en-US" sz="2400">
              <a:latin typeface="Walbaum Display"/>
            </a:endParaRPr>
          </a:p>
          <a:p>
            <a:pPr marL="0" indent="0">
              <a:buNone/>
            </a:pPr>
            <a:r>
              <a:rPr lang="en-US" sz="2400">
                <a:latin typeface="Bahnschrift"/>
              </a:rPr>
              <a:t>Removing the owner text from owner column as we only need the numerical data (1, 2 or more)</a:t>
            </a:r>
            <a:endParaRPr lang="en-US"/>
          </a:p>
          <a:p>
            <a:endParaRPr lang="en-US" sz="2400" dirty="0">
              <a:latin typeface="Bahnschrift"/>
            </a:endParaRPr>
          </a:p>
          <a:p>
            <a:endParaRPr lang="en-US" sz="2400" dirty="0">
              <a:latin typeface="Bahnschrift"/>
            </a:endParaRPr>
          </a:p>
          <a:p>
            <a:endParaRPr lang="en-US" sz="2400" dirty="0">
              <a:latin typeface="Bahnschrift"/>
            </a:endParaRPr>
          </a:p>
          <a:p>
            <a:endParaRPr lang="en-US" sz="2400" dirty="0">
              <a:latin typeface="Bahnschrift"/>
            </a:endParaRPr>
          </a:p>
          <a:p>
            <a:endParaRPr lang="en-US" sz="2400" dirty="0">
              <a:latin typeface="Bahnschrift"/>
            </a:endParaRPr>
          </a:p>
        </p:txBody>
      </p:sp>
      <p:pic>
        <p:nvPicPr>
          <p:cNvPr id="4" name="Picture 5" descr="Graphical user interface, text, application&#10;&#10;Description automatically generated">
            <a:extLst>
              <a:ext uri="{FF2B5EF4-FFF2-40B4-BE49-F238E27FC236}">
                <a16:creationId xmlns:a16="http://schemas.microsoft.com/office/drawing/2014/main" id="{D228E6C8-D1A5-4E65-B5B0-5A7A8EEDC1B8}"/>
              </a:ext>
            </a:extLst>
          </p:cNvPr>
          <p:cNvPicPr>
            <a:picLocks noChangeAspect="1"/>
          </p:cNvPicPr>
          <p:nvPr/>
        </p:nvPicPr>
        <p:blipFill>
          <a:blip r:embed="rId2"/>
          <a:stretch>
            <a:fillRect/>
          </a:stretch>
        </p:blipFill>
        <p:spPr>
          <a:xfrm>
            <a:off x="1173192" y="3008624"/>
            <a:ext cx="9816860" cy="1487734"/>
          </a:xfrm>
          <a:prstGeom prst="rect">
            <a:avLst/>
          </a:prstGeom>
        </p:spPr>
      </p:pic>
    </p:spTree>
    <p:extLst>
      <p:ext uri="{BB962C8B-B14F-4D97-AF65-F5344CB8AC3E}">
        <p14:creationId xmlns:p14="http://schemas.microsoft.com/office/powerpoint/2010/main" val="1654873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9036-17DE-4AE4-B6CE-B9268B825F31}"/>
              </a:ext>
            </a:extLst>
          </p:cNvPr>
          <p:cNvSpPr>
            <a:spLocks noGrp="1"/>
          </p:cNvSpPr>
          <p:nvPr>
            <p:ph type="title"/>
          </p:nvPr>
        </p:nvSpPr>
        <p:spPr>
          <a:xfrm>
            <a:off x="1171755" y="197200"/>
            <a:ext cx="9905999" cy="1360898"/>
          </a:xfrm>
        </p:spPr>
        <p:txBody>
          <a:bodyPr/>
          <a:lstStyle/>
          <a:p>
            <a:pPr marL="285750" indent="-285750">
              <a:spcBef>
                <a:spcPts val="0"/>
              </a:spcBef>
              <a:buFont typeface="Arial,Sans-Serif"/>
              <a:buChar char="•"/>
            </a:pPr>
            <a:r>
              <a:rPr lang="en-US">
                <a:latin typeface="Source Sans Pro"/>
                <a:ea typeface="Source Sans Pro"/>
              </a:rPr>
              <a:t>Pre-processing Pipeline</a:t>
            </a:r>
            <a:endParaRPr lang="en-US" dirty="0">
              <a:ea typeface="+mj-lt"/>
              <a:cs typeface="+mj-lt"/>
            </a:endParaRPr>
          </a:p>
          <a:p>
            <a:pPr>
              <a:lnSpc>
                <a:spcPct val="90000"/>
              </a:lnSpc>
            </a:pPr>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429AEE7E-EA5C-47D8-BF1C-E8F8BE43D54D}"/>
              </a:ext>
            </a:extLst>
          </p:cNvPr>
          <p:cNvSpPr>
            <a:spLocks noGrp="1"/>
          </p:cNvSpPr>
          <p:nvPr>
            <p:ph idx="1"/>
          </p:nvPr>
        </p:nvSpPr>
        <p:spPr>
          <a:xfrm>
            <a:off x="1114245" y="951799"/>
            <a:ext cx="9905999" cy="4659797"/>
          </a:xfrm>
        </p:spPr>
        <p:txBody>
          <a:bodyPr vert="horz" lIns="91440" tIns="45720" rIns="91440" bIns="45720" rtlCol="0" anchor="t">
            <a:normAutofit/>
          </a:bodyPr>
          <a:lstStyle/>
          <a:p>
            <a:r>
              <a:rPr lang="en-US" sz="2400">
                <a:latin typeface="Bahnschrift"/>
              </a:rPr>
              <a:t>Step – 8</a:t>
            </a:r>
            <a:endParaRPr lang="en-US" sz="2400">
              <a:latin typeface="Walbaum Display"/>
            </a:endParaRPr>
          </a:p>
          <a:p>
            <a:pPr marL="0" indent="0">
              <a:buNone/>
            </a:pPr>
            <a:r>
              <a:rPr lang="en-US" sz="2400">
                <a:latin typeface="Bahnschrift"/>
              </a:rPr>
              <a:t>We need to remove the rupee symbol from the Price column.</a:t>
            </a:r>
            <a:endParaRPr lang="en-US"/>
          </a:p>
          <a:p>
            <a:endParaRPr lang="en-US" sz="2400" dirty="0">
              <a:latin typeface="Bahnschrift"/>
            </a:endParaRPr>
          </a:p>
          <a:p>
            <a:endParaRPr lang="en-US" sz="2400" dirty="0">
              <a:latin typeface="Bahnschrift"/>
            </a:endParaRPr>
          </a:p>
          <a:p>
            <a:endParaRPr lang="en-US" sz="2400" dirty="0">
              <a:latin typeface="Bahnschrift"/>
            </a:endParaRPr>
          </a:p>
          <a:p>
            <a:endParaRPr lang="en-US" sz="2400" dirty="0">
              <a:latin typeface="Bahnschrift"/>
            </a:endParaRPr>
          </a:p>
          <a:p>
            <a:endParaRPr lang="en-US" sz="2400" dirty="0">
              <a:latin typeface="Bahnschrift"/>
            </a:endParaRPr>
          </a:p>
          <a:p>
            <a:endParaRPr lang="en-US" sz="2400" dirty="0">
              <a:latin typeface="Bahnschrift"/>
            </a:endParaRPr>
          </a:p>
        </p:txBody>
      </p:sp>
      <p:pic>
        <p:nvPicPr>
          <p:cNvPr id="5" name="Picture 5" descr="Graphical user interface, text, application&#10;&#10;Description automatically generated">
            <a:extLst>
              <a:ext uri="{FF2B5EF4-FFF2-40B4-BE49-F238E27FC236}">
                <a16:creationId xmlns:a16="http://schemas.microsoft.com/office/drawing/2014/main" id="{8702E878-E9D8-4E97-A691-DF3554E3BF24}"/>
              </a:ext>
            </a:extLst>
          </p:cNvPr>
          <p:cNvPicPr>
            <a:picLocks noChangeAspect="1"/>
          </p:cNvPicPr>
          <p:nvPr/>
        </p:nvPicPr>
        <p:blipFill>
          <a:blip r:embed="rId2"/>
          <a:stretch>
            <a:fillRect/>
          </a:stretch>
        </p:blipFill>
        <p:spPr>
          <a:xfrm>
            <a:off x="1072551" y="2638651"/>
            <a:ext cx="9859992" cy="1307528"/>
          </a:xfrm>
          <a:prstGeom prst="rect">
            <a:avLst/>
          </a:prstGeom>
        </p:spPr>
      </p:pic>
    </p:spTree>
    <p:extLst>
      <p:ext uri="{BB962C8B-B14F-4D97-AF65-F5344CB8AC3E}">
        <p14:creationId xmlns:p14="http://schemas.microsoft.com/office/powerpoint/2010/main" val="23999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9036-17DE-4AE4-B6CE-B9268B825F31}"/>
              </a:ext>
            </a:extLst>
          </p:cNvPr>
          <p:cNvSpPr>
            <a:spLocks noGrp="1"/>
          </p:cNvSpPr>
          <p:nvPr>
            <p:ph type="title"/>
          </p:nvPr>
        </p:nvSpPr>
        <p:spPr>
          <a:xfrm>
            <a:off x="1171755" y="197200"/>
            <a:ext cx="9905999" cy="1360898"/>
          </a:xfrm>
        </p:spPr>
        <p:txBody>
          <a:bodyPr/>
          <a:lstStyle/>
          <a:p>
            <a:pPr marL="285750" indent="-285750">
              <a:spcBef>
                <a:spcPts val="0"/>
              </a:spcBef>
              <a:buFont typeface="Arial,Sans-Serif"/>
              <a:buChar char="•"/>
            </a:pPr>
            <a:r>
              <a:rPr lang="en-US">
                <a:latin typeface="Source Sans Pro"/>
                <a:ea typeface="Source Sans Pro"/>
              </a:rPr>
              <a:t>Pre-processing Pipeline</a:t>
            </a:r>
            <a:endParaRPr lang="en-US" dirty="0">
              <a:ea typeface="+mj-lt"/>
              <a:cs typeface="+mj-lt"/>
            </a:endParaRPr>
          </a:p>
          <a:p>
            <a:pPr>
              <a:lnSpc>
                <a:spcPct val="90000"/>
              </a:lnSpc>
            </a:pPr>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429AEE7E-EA5C-47D8-BF1C-E8F8BE43D54D}"/>
              </a:ext>
            </a:extLst>
          </p:cNvPr>
          <p:cNvSpPr>
            <a:spLocks noGrp="1"/>
          </p:cNvSpPr>
          <p:nvPr>
            <p:ph idx="1"/>
          </p:nvPr>
        </p:nvSpPr>
        <p:spPr>
          <a:xfrm>
            <a:off x="1114245" y="951799"/>
            <a:ext cx="9905999" cy="4659797"/>
          </a:xfrm>
        </p:spPr>
        <p:txBody>
          <a:bodyPr vert="horz" lIns="91440" tIns="45720" rIns="91440" bIns="45720" rtlCol="0" anchor="t">
            <a:normAutofit/>
          </a:bodyPr>
          <a:lstStyle/>
          <a:p>
            <a:pPr>
              <a:buNone/>
            </a:pPr>
            <a:r>
              <a:rPr lang="en-US" sz="2400">
                <a:latin typeface="Bahnschrift"/>
              </a:rPr>
              <a:t>Step – 9</a:t>
            </a:r>
            <a:endParaRPr lang="en-US"/>
          </a:p>
          <a:p>
            <a:pPr>
              <a:buNone/>
            </a:pPr>
            <a:r>
              <a:rPr lang="en-US" sz="2400">
                <a:latin typeface="Bahnschrift"/>
              </a:rPr>
              <a:t>Checking for null values We can drop the null values as there are only 14 </a:t>
            </a:r>
            <a:r>
              <a:rPr lang="en-US" sz="2400" dirty="0">
                <a:latin typeface="Bahnschrift"/>
              </a:rPr>
              <a:t>null values, so it won’t have a significant effect on the target variable.</a:t>
            </a:r>
            <a:endParaRPr lang="en-US" dirty="0">
              <a:latin typeface="Walbaum Display"/>
            </a:endParaRPr>
          </a:p>
          <a:p>
            <a:pPr>
              <a:buNone/>
            </a:pPr>
            <a:endParaRPr lang="en-US" sz="2400" dirty="0">
              <a:latin typeface="Bahnschrift"/>
            </a:endParaRPr>
          </a:p>
          <a:p>
            <a:pPr marL="0" indent="0">
              <a:buNone/>
            </a:pPr>
            <a:endParaRPr lang="en-US" sz="2400" dirty="0">
              <a:latin typeface="Bahnschrift"/>
            </a:endParaRPr>
          </a:p>
          <a:p>
            <a:endParaRPr lang="en-US" sz="2400" dirty="0">
              <a:latin typeface="Bahnschrift"/>
            </a:endParaRPr>
          </a:p>
          <a:p>
            <a:endParaRPr lang="en-US" sz="2400" dirty="0">
              <a:latin typeface="Bahnschrift"/>
            </a:endParaRPr>
          </a:p>
          <a:p>
            <a:endParaRPr lang="en-US" sz="2400" dirty="0">
              <a:latin typeface="Bahnschrift"/>
            </a:endParaRPr>
          </a:p>
          <a:p>
            <a:endParaRPr lang="en-US" sz="2400" dirty="0">
              <a:latin typeface="Bahnschrift"/>
            </a:endParaRPr>
          </a:p>
          <a:p>
            <a:endParaRPr lang="en-US" sz="2400" dirty="0">
              <a:latin typeface="Bahnschrift"/>
            </a:endParaRPr>
          </a:p>
          <a:p>
            <a:endParaRPr lang="en-US" sz="2400" dirty="0">
              <a:latin typeface="Bahnschrift"/>
            </a:endParaRPr>
          </a:p>
        </p:txBody>
      </p:sp>
      <p:pic>
        <p:nvPicPr>
          <p:cNvPr id="4" name="Picture 5">
            <a:extLst>
              <a:ext uri="{FF2B5EF4-FFF2-40B4-BE49-F238E27FC236}">
                <a16:creationId xmlns:a16="http://schemas.microsoft.com/office/drawing/2014/main" id="{C80C7AED-BC4C-4E53-AB20-EE6C6FEE20DE}"/>
              </a:ext>
            </a:extLst>
          </p:cNvPr>
          <p:cNvPicPr>
            <a:picLocks noChangeAspect="1"/>
          </p:cNvPicPr>
          <p:nvPr/>
        </p:nvPicPr>
        <p:blipFill>
          <a:blip r:embed="rId2"/>
          <a:stretch>
            <a:fillRect/>
          </a:stretch>
        </p:blipFill>
        <p:spPr>
          <a:xfrm>
            <a:off x="2668439" y="2574873"/>
            <a:ext cx="6912633" cy="3548556"/>
          </a:xfrm>
          <a:prstGeom prst="rect">
            <a:avLst/>
          </a:prstGeom>
        </p:spPr>
      </p:pic>
    </p:spTree>
    <p:extLst>
      <p:ext uri="{BB962C8B-B14F-4D97-AF65-F5344CB8AC3E}">
        <p14:creationId xmlns:p14="http://schemas.microsoft.com/office/powerpoint/2010/main" val="2722140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9036-17DE-4AE4-B6CE-B9268B825F31}"/>
              </a:ext>
            </a:extLst>
          </p:cNvPr>
          <p:cNvSpPr>
            <a:spLocks noGrp="1"/>
          </p:cNvSpPr>
          <p:nvPr>
            <p:ph type="title"/>
          </p:nvPr>
        </p:nvSpPr>
        <p:spPr>
          <a:xfrm>
            <a:off x="1171755" y="197200"/>
            <a:ext cx="9905999" cy="1360898"/>
          </a:xfrm>
        </p:spPr>
        <p:txBody>
          <a:bodyPr/>
          <a:lstStyle/>
          <a:p>
            <a:pPr marL="285750" indent="-285750">
              <a:spcBef>
                <a:spcPts val="0"/>
              </a:spcBef>
              <a:buFont typeface="Arial,Sans-Serif"/>
              <a:buChar char="•"/>
            </a:pPr>
            <a:r>
              <a:rPr lang="en-US">
                <a:latin typeface="Source Sans Pro"/>
                <a:ea typeface="Source Sans Pro"/>
              </a:rPr>
              <a:t>Pre-processing Pipeline</a:t>
            </a:r>
            <a:endParaRPr lang="en-US" dirty="0">
              <a:ea typeface="+mj-lt"/>
              <a:cs typeface="+mj-lt"/>
            </a:endParaRPr>
          </a:p>
          <a:p>
            <a:pPr>
              <a:lnSpc>
                <a:spcPct val="90000"/>
              </a:lnSpc>
            </a:pPr>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429AEE7E-EA5C-47D8-BF1C-E8F8BE43D54D}"/>
              </a:ext>
            </a:extLst>
          </p:cNvPr>
          <p:cNvSpPr>
            <a:spLocks noGrp="1"/>
          </p:cNvSpPr>
          <p:nvPr>
            <p:ph idx="1"/>
          </p:nvPr>
        </p:nvSpPr>
        <p:spPr>
          <a:xfrm>
            <a:off x="1114245" y="951799"/>
            <a:ext cx="9905999" cy="4659797"/>
          </a:xfrm>
        </p:spPr>
        <p:txBody>
          <a:bodyPr vert="horz" lIns="91440" tIns="45720" rIns="91440" bIns="45720" rtlCol="0" anchor="t">
            <a:normAutofit/>
          </a:bodyPr>
          <a:lstStyle/>
          <a:p>
            <a:pPr>
              <a:buNone/>
            </a:pPr>
            <a:r>
              <a:rPr lang="en-US" sz="2400">
                <a:latin typeface="Bahnschrift"/>
              </a:rPr>
              <a:t>Step – 10</a:t>
            </a:r>
            <a:endParaRPr lang="en-US"/>
          </a:p>
          <a:p>
            <a:pPr>
              <a:buNone/>
            </a:pPr>
            <a:r>
              <a:rPr lang="en-US" sz="2400">
                <a:latin typeface="Bahnschrift"/>
              </a:rPr>
              <a:t>All the data-types are Objects so we need to convert (Kilometres, Purchase_date, Owners and Price to Float)</a:t>
            </a:r>
            <a:endParaRPr lang="en-US"/>
          </a:p>
          <a:p>
            <a:pPr>
              <a:buNone/>
            </a:pPr>
            <a:endParaRPr lang="en-US" sz="2400" dirty="0">
              <a:latin typeface="Bahnschrift"/>
            </a:endParaRPr>
          </a:p>
          <a:p>
            <a:pPr marL="0" indent="0">
              <a:buNone/>
            </a:pPr>
            <a:endParaRPr lang="en-US" sz="2400" dirty="0">
              <a:latin typeface="Bahnschrift"/>
            </a:endParaRPr>
          </a:p>
          <a:p>
            <a:endParaRPr lang="en-US" sz="2400" dirty="0">
              <a:latin typeface="Bahnschrift"/>
            </a:endParaRPr>
          </a:p>
          <a:p>
            <a:endParaRPr lang="en-US" sz="2400" dirty="0">
              <a:latin typeface="Bahnschrift"/>
            </a:endParaRPr>
          </a:p>
          <a:p>
            <a:endParaRPr lang="en-US" sz="2400" dirty="0">
              <a:latin typeface="Bahnschrift"/>
            </a:endParaRPr>
          </a:p>
          <a:p>
            <a:endParaRPr lang="en-US" sz="2400" dirty="0">
              <a:latin typeface="Bahnschrift"/>
            </a:endParaRPr>
          </a:p>
          <a:p>
            <a:endParaRPr lang="en-US" sz="2400" dirty="0">
              <a:latin typeface="Bahnschrift"/>
            </a:endParaRPr>
          </a:p>
          <a:p>
            <a:endParaRPr lang="en-US" sz="2400" dirty="0">
              <a:latin typeface="Bahnschrift"/>
            </a:endParaRPr>
          </a:p>
        </p:txBody>
      </p:sp>
      <p:pic>
        <p:nvPicPr>
          <p:cNvPr id="5" name="Picture 5" descr="Graphical user interface, text, application&#10;&#10;Description automatically generated">
            <a:extLst>
              <a:ext uri="{FF2B5EF4-FFF2-40B4-BE49-F238E27FC236}">
                <a16:creationId xmlns:a16="http://schemas.microsoft.com/office/drawing/2014/main" id="{F258889E-5AD7-42B6-A648-28819D85D3A1}"/>
              </a:ext>
            </a:extLst>
          </p:cNvPr>
          <p:cNvPicPr>
            <a:picLocks noChangeAspect="1"/>
          </p:cNvPicPr>
          <p:nvPr/>
        </p:nvPicPr>
        <p:blipFill>
          <a:blip r:embed="rId2"/>
          <a:stretch>
            <a:fillRect/>
          </a:stretch>
        </p:blipFill>
        <p:spPr>
          <a:xfrm>
            <a:off x="1173192" y="2854915"/>
            <a:ext cx="8939841" cy="2226471"/>
          </a:xfrm>
          <a:prstGeom prst="rect">
            <a:avLst/>
          </a:prstGeom>
        </p:spPr>
      </p:pic>
    </p:spTree>
    <p:extLst>
      <p:ext uri="{BB962C8B-B14F-4D97-AF65-F5344CB8AC3E}">
        <p14:creationId xmlns:p14="http://schemas.microsoft.com/office/powerpoint/2010/main" val="1445908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9036-17DE-4AE4-B6CE-B9268B825F31}"/>
              </a:ext>
            </a:extLst>
          </p:cNvPr>
          <p:cNvSpPr>
            <a:spLocks noGrp="1"/>
          </p:cNvSpPr>
          <p:nvPr>
            <p:ph type="title"/>
          </p:nvPr>
        </p:nvSpPr>
        <p:spPr>
          <a:xfrm>
            <a:off x="1171755" y="197200"/>
            <a:ext cx="9905999" cy="1360898"/>
          </a:xfrm>
        </p:spPr>
        <p:txBody>
          <a:bodyPr/>
          <a:lstStyle/>
          <a:p>
            <a:pPr marL="285750" indent="-285750">
              <a:spcBef>
                <a:spcPts val="0"/>
              </a:spcBef>
              <a:buFont typeface="Arial,Sans-Serif"/>
              <a:buChar char="•"/>
            </a:pPr>
            <a:r>
              <a:rPr lang="en-US">
                <a:latin typeface="Source Sans Pro"/>
                <a:ea typeface="Source Sans Pro"/>
              </a:rPr>
              <a:t>Pre-processing Pipeline</a:t>
            </a:r>
            <a:endParaRPr lang="en-US" dirty="0">
              <a:ea typeface="+mj-lt"/>
              <a:cs typeface="+mj-lt"/>
            </a:endParaRPr>
          </a:p>
          <a:p>
            <a:pPr>
              <a:lnSpc>
                <a:spcPct val="90000"/>
              </a:lnSpc>
            </a:pPr>
            <a:endParaRPr lang="en-US" dirty="0">
              <a:ea typeface="+mj-lt"/>
              <a:cs typeface="+mj-lt"/>
            </a:endParaRPr>
          </a:p>
          <a:p>
            <a:endParaRPr lang="en-US" dirty="0"/>
          </a:p>
        </p:txBody>
      </p:sp>
      <p:pic>
        <p:nvPicPr>
          <p:cNvPr id="7" name="Picture 7" descr="Chart, bar chart&#10;&#10;Description automatically generated">
            <a:extLst>
              <a:ext uri="{FF2B5EF4-FFF2-40B4-BE49-F238E27FC236}">
                <a16:creationId xmlns:a16="http://schemas.microsoft.com/office/drawing/2014/main" id="{66CEC6FF-1388-4A77-B81B-71E41B0AC677}"/>
              </a:ext>
            </a:extLst>
          </p:cNvPr>
          <p:cNvPicPr>
            <a:picLocks noGrp="1" noChangeAspect="1"/>
          </p:cNvPicPr>
          <p:nvPr>
            <p:ph idx="1"/>
          </p:nvPr>
        </p:nvPicPr>
        <p:blipFill>
          <a:blip r:embed="rId2"/>
          <a:stretch>
            <a:fillRect/>
          </a:stretch>
        </p:blipFill>
        <p:spPr>
          <a:xfrm>
            <a:off x="1218570" y="971795"/>
            <a:ext cx="6505575" cy="4591050"/>
          </a:xfrm>
        </p:spPr>
      </p:pic>
      <p:sp>
        <p:nvSpPr>
          <p:cNvPr id="8" name="TextBox 7">
            <a:extLst>
              <a:ext uri="{FF2B5EF4-FFF2-40B4-BE49-F238E27FC236}">
                <a16:creationId xmlns:a16="http://schemas.microsoft.com/office/drawing/2014/main" id="{5432EB50-D492-4B08-AADB-D18EB131C44F}"/>
              </a:ext>
            </a:extLst>
          </p:cNvPr>
          <p:cNvSpPr txBox="1"/>
          <p:nvPr/>
        </p:nvSpPr>
        <p:spPr>
          <a:xfrm>
            <a:off x="8865079" y="1719532"/>
            <a:ext cx="27432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rPr>
              <a:t>Step – 11</a:t>
            </a:r>
            <a:endParaRPr lang="en-US"/>
          </a:p>
          <a:p>
            <a:r>
              <a:rPr lang="en-US">
                <a:latin typeface="Bahnschrift"/>
              </a:rPr>
              <a:t>We need to handle outliers and transformations. Fortunately Except Kilometres we don’t have to worry about other independent variables as they are categorical in nature. Using box-plot to visually detect outliers. </a:t>
            </a:r>
            <a:endParaRPr lang="en-US"/>
          </a:p>
          <a:p>
            <a:pPr algn="l"/>
            <a:endParaRPr lang="en-US" dirty="0"/>
          </a:p>
        </p:txBody>
      </p:sp>
    </p:spTree>
    <p:extLst>
      <p:ext uri="{BB962C8B-B14F-4D97-AF65-F5344CB8AC3E}">
        <p14:creationId xmlns:p14="http://schemas.microsoft.com/office/powerpoint/2010/main" val="20717637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9036-17DE-4AE4-B6CE-B9268B825F31}"/>
              </a:ext>
            </a:extLst>
          </p:cNvPr>
          <p:cNvSpPr>
            <a:spLocks noGrp="1"/>
          </p:cNvSpPr>
          <p:nvPr>
            <p:ph type="title"/>
          </p:nvPr>
        </p:nvSpPr>
        <p:spPr>
          <a:xfrm>
            <a:off x="1171755" y="197200"/>
            <a:ext cx="9905999" cy="1360898"/>
          </a:xfrm>
        </p:spPr>
        <p:txBody>
          <a:bodyPr/>
          <a:lstStyle/>
          <a:p>
            <a:pPr marL="285750" indent="-285750">
              <a:spcBef>
                <a:spcPts val="0"/>
              </a:spcBef>
              <a:buFont typeface="Arial,Sans-Serif"/>
              <a:buChar char="•"/>
            </a:pPr>
            <a:r>
              <a:rPr lang="en-US">
                <a:latin typeface="Source Sans Pro"/>
                <a:ea typeface="Source Sans Pro"/>
              </a:rPr>
              <a:t>Pre-processing Pipeline</a:t>
            </a:r>
            <a:endParaRPr lang="en-US" dirty="0">
              <a:ea typeface="+mj-lt"/>
              <a:cs typeface="+mj-lt"/>
            </a:endParaRPr>
          </a:p>
          <a:p>
            <a:pPr>
              <a:lnSpc>
                <a:spcPct val="90000"/>
              </a:lnSpc>
            </a:pPr>
            <a:endParaRPr lang="en-US" dirty="0">
              <a:ea typeface="+mj-lt"/>
              <a:cs typeface="+mj-lt"/>
            </a:endParaRPr>
          </a:p>
          <a:p>
            <a:endParaRPr lang="en-US" dirty="0"/>
          </a:p>
        </p:txBody>
      </p:sp>
      <p:pic>
        <p:nvPicPr>
          <p:cNvPr id="4" name="Picture 4" descr="Chart, histogram&#10;&#10;Description automatically generated">
            <a:extLst>
              <a:ext uri="{FF2B5EF4-FFF2-40B4-BE49-F238E27FC236}">
                <a16:creationId xmlns:a16="http://schemas.microsoft.com/office/drawing/2014/main" id="{00CD9859-87FE-4C01-9A35-AB0354C8725A}"/>
              </a:ext>
            </a:extLst>
          </p:cNvPr>
          <p:cNvPicPr>
            <a:picLocks noGrp="1" noChangeAspect="1"/>
          </p:cNvPicPr>
          <p:nvPr>
            <p:ph idx="1"/>
          </p:nvPr>
        </p:nvPicPr>
        <p:blipFill>
          <a:blip r:embed="rId2"/>
          <a:stretch>
            <a:fillRect/>
          </a:stretch>
        </p:blipFill>
        <p:spPr>
          <a:xfrm>
            <a:off x="1281871" y="693007"/>
            <a:ext cx="5631350" cy="5436174"/>
          </a:xfrm>
        </p:spPr>
      </p:pic>
      <p:sp>
        <p:nvSpPr>
          <p:cNvPr id="5" name="TextBox 4">
            <a:extLst>
              <a:ext uri="{FF2B5EF4-FFF2-40B4-BE49-F238E27FC236}">
                <a16:creationId xmlns:a16="http://schemas.microsoft.com/office/drawing/2014/main" id="{A816E0B2-0D00-4B10-90A3-550DFE0E971E}"/>
              </a:ext>
            </a:extLst>
          </p:cNvPr>
          <p:cNvSpPr txBox="1"/>
          <p:nvPr/>
        </p:nvSpPr>
        <p:spPr>
          <a:xfrm>
            <a:off x="8433758" y="2452777"/>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rPr>
              <a:t>Step – 12</a:t>
            </a:r>
            <a:endParaRPr lang="en-US"/>
          </a:p>
          <a:p>
            <a:r>
              <a:rPr lang="en-US">
                <a:latin typeface="Bahnschrift"/>
              </a:rPr>
              <a:t>Using hist-plot to understand the distribution of the variable, The distribution for Kilometres seems to be right-skewed</a:t>
            </a:r>
            <a:endParaRPr lang="en-US"/>
          </a:p>
          <a:p>
            <a:pPr algn="l"/>
            <a:endParaRPr lang="en-US" dirty="0"/>
          </a:p>
        </p:txBody>
      </p:sp>
    </p:spTree>
    <p:extLst>
      <p:ext uri="{BB962C8B-B14F-4D97-AF65-F5344CB8AC3E}">
        <p14:creationId xmlns:p14="http://schemas.microsoft.com/office/powerpoint/2010/main" val="64826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9036-17DE-4AE4-B6CE-B9268B825F31}"/>
              </a:ext>
            </a:extLst>
          </p:cNvPr>
          <p:cNvSpPr>
            <a:spLocks noGrp="1"/>
          </p:cNvSpPr>
          <p:nvPr>
            <p:ph type="title"/>
          </p:nvPr>
        </p:nvSpPr>
        <p:spPr>
          <a:xfrm>
            <a:off x="1171755" y="197200"/>
            <a:ext cx="9905999" cy="1360898"/>
          </a:xfrm>
        </p:spPr>
        <p:txBody>
          <a:bodyPr/>
          <a:lstStyle/>
          <a:p>
            <a:pPr marL="285750" indent="-285750">
              <a:spcBef>
                <a:spcPts val="0"/>
              </a:spcBef>
              <a:buFont typeface="Arial,Sans-Serif"/>
              <a:buChar char="•"/>
            </a:pPr>
            <a:r>
              <a:rPr lang="en-US">
                <a:latin typeface="Source Sans Pro"/>
                <a:ea typeface="Source Sans Pro"/>
              </a:rPr>
              <a:t>Pre-processing Pipeline</a:t>
            </a:r>
            <a:endParaRPr lang="en-US" dirty="0">
              <a:ea typeface="+mj-lt"/>
              <a:cs typeface="+mj-lt"/>
            </a:endParaRPr>
          </a:p>
          <a:p>
            <a:pPr>
              <a:lnSpc>
                <a:spcPct val="90000"/>
              </a:lnSpc>
            </a:pPr>
            <a:endParaRPr lang="en-US" dirty="0">
              <a:ea typeface="+mj-lt"/>
              <a:cs typeface="+mj-lt"/>
            </a:endParaRPr>
          </a:p>
          <a:p>
            <a:endParaRPr lang="en-US" dirty="0"/>
          </a:p>
        </p:txBody>
      </p:sp>
      <p:sp>
        <p:nvSpPr>
          <p:cNvPr id="5" name="TextBox 4">
            <a:extLst>
              <a:ext uri="{FF2B5EF4-FFF2-40B4-BE49-F238E27FC236}">
                <a16:creationId xmlns:a16="http://schemas.microsoft.com/office/drawing/2014/main" id="{A816E0B2-0D00-4B10-90A3-550DFE0E971E}"/>
              </a:ext>
            </a:extLst>
          </p:cNvPr>
          <p:cNvSpPr txBox="1"/>
          <p:nvPr/>
        </p:nvSpPr>
        <p:spPr>
          <a:xfrm>
            <a:off x="8865079" y="2395268"/>
            <a:ext cx="27432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rPr>
              <a:t>Step – 13</a:t>
            </a:r>
            <a:endParaRPr lang="en-US"/>
          </a:p>
          <a:p>
            <a:r>
              <a:rPr lang="en-US">
                <a:latin typeface="Bahnschrift"/>
              </a:rPr>
              <a:t>Checking the distribution using Q-Q plot, we can clearly see that the distribution is right-skewed so we need to reduce the skewness and try to make the plot normally distributed.</a:t>
            </a:r>
            <a:endParaRPr lang="en-US"/>
          </a:p>
          <a:p>
            <a:endParaRPr lang="en-US" dirty="0">
              <a:latin typeface="Bahnschrift"/>
            </a:endParaRPr>
          </a:p>
        </p:txBody>
      </p:sp>
      <p:pic>
        <p:nvPicPr>
          <p:cNvPr id="7" name="Picture 7" descr="Chart, line chart&#10;&#10;Description automatically generated">
            <a:extLst>
              <a:ext uri="{FF2B5EF4-FFF2-40B4-BE49-F238E27FC236}">
                <a16:creationId xmlns:a16="http://schemas.microsoft.com/office/drawing/2014/main" id="{DFB85832-03AD-4CFA-9A85-B910E6BA2C6D}"/>
              </a:ext>
            </a:extLst>
          </p:cNvPr>
          <p:cNvPicPr>
            <a:picLocks noGrp="1" noChangeAspect="1"/>
          </p:cNvPicPr>
          <p:nvPr>
            <p:ph idx="1"/>
          </p:nvPr>
        </p:nvPicPr>
        <p:blipFill>
          <a:blip r:embed="rId2"/>
          <a:stretch>
            <a:fillRect/>
          </a:stretch>
        </p:blipFill>
        <p:spPr>
          <a:xfrm>
            <a:off x="431943" y="1555649"/>
            <a:ext cx="8136339" cy="3883419"/>
          </a:xfrm>
        </p:spPr>
      </p:pic>
    </p:spTree>
    <p:extLst>
      <p:ext uri="{BB962C8B-B14F-4D97-AF65-F5344CB8AC3E}">
        <p14:creationId xmlns:p14="http://schemas.microsoft.com/office/powerpoint/2010/main" val="14370169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9036-17DE-4AE4-B6CE-B9268B825F31}"/>
              </a:ext>
            </a:extLst>
          </p:cNvPr>
          <p:cNvSpPr>
            <a:spLocks noGrp="1"/>
          </p:cNvSpPr>
          <p:nvPr>
            <p:ph type="title"/>
          </p:nvPr>
        </p:nvSpPr>
        <p:spPr>
          <a:xfrm>
            <a:off x="1171755" y="197200"/>
            <a:ext cx="9905999" cy="1360898"/>
          </a:xfrm>
        </p:spPr>
        <p:txBody>
          <a:bodyPr/>
          <a:lstStyle/>
          <a:p>
            <a:pPr marL="285750" indent="-285750">
              <a:spcBef>
                <a:spcPts val="0"/>
              </a:spcBef>
              <a:buFont typeface="Arial,Sans-Serif"/>
              <a:buChar char="•"/>
            </a:pPr>
            <a:r>
              <a:rPr lang="en-US">
                <a:latin typeface="Source Sans Pro"/>
                <a:ea typeface="Source Sans Pro"/>
              </a:rPr>
              <a:t>Pre-processing Pipeline</a:t>
            </a:r>
            <a:endParaRPr lang="en-US" dirty="0">
              <a:ea typeface="+mj-lt"/>
              <a:cs typeface="+mj-lt"/>
            </a:endParaRPr>
          </a:p>
          <a:p>
            <a:pPr>
              <a:lnSpc>
                <a:spcPct val="90000"/>
              </a:lnSpc>
            </a:pPr>
            <a:endParaRPr lang="en-US" dirty="0">
              <a:ea typeface="+mj-lt"/>
              <a:cs typeface="+mj-lt"/>
            </a:endParaRPr>
          </a:p>
          <a:p>
            <a:endParaRPr lang="en-US" dirty="0"/>
          </a:p>
        </p:txBody>
      </p:sp>
      <p:sp>
        <p:nvSpPr>
          <p:cNvPr id="5" name="TextBox 4">
            <a:extLst>
              <a:ext uri="{FF2B5EF4-FFF2-40B4-BE49-F238E27FC236}">
                <a16:creationId xmlns:a16="http://schemas.microsoft.com/office/drawing/2014/main" id="{A816E0B2-0D00-4B10-90A3-550DFE0E971E}"/>
              </a:ext>
            </a:extLst>
          </p:cNvPr>
          <p:cNvSpPr txBox="1"/>
          <p:nvPr/>
        </p:nvSpPr>
        <p:spPr>
          <a:xfrm>
            <a:off x="8865079" y="2395268"/>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rPr>
              <a:t>Step - 14</a:t>
            </a:r>
            <a:endParaRPr lang="en-US" dirty="0">
              <a:latin typeface="Bahnschrift"/>
            </a:endParaRPr>
          </a:p>
          <a:p>
            <a:r>
              <a:rPr lang="en-US">
                <a:latin typeface="Bahnschrift"/>
              </a:rPr>
              <a:t>Checking Outliers and replacing them.</a:t>
            </a:r>
            <a:endParaRPr lang="en-US"/>
          </a:p>
          <a:p>
            <a:endParaRPr lang="en-US" dirty="0">
              <a:latin typeface="Bahnschrift"/>
            </a:endParaRPr>
          </a:p>
        </p:txBody>
      </p:sp>
      <p:pic>
        <p:nvPicPr>
          <p:cNvPr id="6" name="Picture 7" descr="Graphical user interface, text, application, email&#10;&#10;Description automatically generated">
            <a:extLst>
              <a:ext uri="{FF2B5EF4-FFF2-40B4-BE49-F238E27FC236}">
                <a16:creationId xmlns:a16="http://schemas.microsoft.com/office/drawing/2014/main" id="{A6A0C2F4-458F-431C-A74E-C88156F30D41}"/>
              </a:ext>
            </a:extLst>
          </p:cNvPr>
          <p:cNvPicPr>
            <a:picLocks noGrp="1" noChangeAspect="1"/>
          </p:cNvPicPr>
          <p:nvPr>
            <p:ph idx="1"/>
          </p:nvPr>
        </p:nvPicPr>
        <p:blipFill>
          <a:blip r:embed="rId2"/>
          <a:stretch>
            <a:fillRect/>
          </a:stretch>
        </p:blipFill>
        <p:spPr>
          <a:xfrm>
            <a:off x="894002" y="1854835"/>
            <a:ext cx="7873580" cy="2192367"/>
          </a:xfrm>
        </p:spPr>
      </p:pic>
    </p:spTree>
    <p:extLst>
      <p:ext uri="{BB962C8B-B14F-4D97-AF65-F5344CB8AC3E}">
        <p14:creationId xmlns:p14="http://schemas.microsoft.com/office/powerpoint/2010/main" val="75945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AF115-D8BA-40E5-BF7F-F450C956D2E6}"/>
              </a:ext>
            </a:extLst>
          </p:cNvPr>
          <p:cNvSpPr>
            <a:spLocks noGrp="1"/>
          </p:cNvSpPr>
          <p:nvPr>
            <p:ph type="title"/>
          </p:nvPr>
        </p:nvSpPr>
        <p:spPr>
          <a:xfrm>
            <a:off x="1085491" y="225954"/>
            <a:ext cx="9905999" cy="1360898"/>
          </a:xfrm>
        </p:spPr>
        <p:txBody>
          <a:bodyPr/>
          <a:lstStyle/>
          <a:p>
            <a:r>
              <a:rPr lang="en-US">
                <a:latin typeface="Source Sans Pro"/>
                <a:ea typeface="Source Sans Pro"/>
              </a:rPr>
              <a:t>Data Analysis</a:t>
            </a:r>
            <a:endParaRPr lang="en-US">
              <a:ea typeface="+mj-lt"/>
              <a:cs typeface="+mj-lt"/>
            </a:endParaRPr>
          </a:p>
          <a:p>
            <a:endParaRPr lang="en-US" dirty="0"/>
          </a:p>
        </p:txBody>
      </p:sp>
      <p:sp>
        <p:nvSpPr>
          <p:cNvPr id="3" name="Content Placeholder 2">
            <a:extLst>
              <a:ext uri="{FF2B5EF4-FFF2-40B4-BE49-F238E27FC236}">
                <a16:creationId xmlns:a16="http://schemas.microsoft.com/office/drawing/2014/main" id="{39710F9C-FA98-4651-A146-77911FC8D600}"/>
              </a:ext>
            </a:extLst>
          </p:cNvPr>
          <p:cNvSpPr>
            <a:spLocks noGrp="1"/>
          </p:cNvSpPr>
          <p:nvPr>
            <p:ph idx="1"/>
          </p:nvPr>
        </p:nvSpPr>
        <p:spPr>
          <a:xfrm>
            <a:off x="1085491" y="1713800"/>
            <a:ext cx="9905999" cy="3567118"/>
          </a:xfrm>
        </p:spPr>
        <p:txBody>
          <a:bodyPr vert="horz" lIns="91440" tIns="45720" rIns="91440" bIns="45720" rtlCol="0" anchor="t">
            <a:normAutofit/>
          </a:bodyPr>
          <a:lstStyle/>
          <a:p>
            <a:r>
              <a:rPr lang="en-IN">
                <a:latin typeface="Bahnschrift"/>
              </a:rPr>
              <a:t>As an aspiring Data Scientist, the goal is to create a model that will predict the used car prices with the available independent variables.</a:t>
            </a:r>
            <a:endParaRPr lang="en-US"/>
          </a:p>
          <a:p>
            <a:r>
              <a:rPr lang="en-IN">
                <a:latin typeface="Bahnschrift"/>
              </a:rPr>
              <a:t>This model will then be used by the management to understand how exactly the prices vary with the variables.</a:t>
            </a:r>
            <a:endParaRPr lang="en-US" dirty="0"/>
          </a:p>
          <a:p>
            <a:r>
              <a:rPr lang="en-IN">
                <a:latin typeface="Bahnschrift"/>
              </a:rPr>
              <a:t>The company can accordingly manipulate the strategy of the firm and concentrate on areas that will yield high returns.</a:t>
            </a:r>
            <a:endParaRPr lang="en-US" dirty="0"/>
          </a:p>
          <a:p>
            <a:r>
              <a:rPr lang="en-IN">
                <a:latin typeface="Bahnschrift"/>
              </a:rPr>
              <a:t>Further, the model will be a good way for the management to understand the pricing dynamics of a new market.</a:t>
            </a:r>
            <a:endParaRPr lang="en-US" dirty="0"/>
          </a:p>
          <a:p>
            <a:endParaRPr lang="en-US" dirty="0"/>
          </a:p>
        </p:txBody>
      </p:sp>
    </p:spTree>
    <p:extLst>
      <p:ext uri="{BB962C8B-B14F-4D97-AF65-F5344CB8AC3E}">
        <p14:creationId xmlns:p14="http://schemas.microsoft.com/office/powerpoint/2010/main" val="358728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9036-17DE-4AE4-B6CE-B9268B825F31}"/>
              </a:ext>
            </a:extLst>
          </p:cNvPr>
          <p:cNvSpPr>
            <a:spLocks noGrp="1"/>
          </p:cNvSpPr>
          <p:nvPr>
            <p:ph type="title"/>
          </p:nvPr>
        </p:nvSpPr>
        <p:spPr>
          <a:xfrm>
            <a:off x="1171755" y="197200"/>
            <a:ext cx="9905999" cy="1360898"/>
          </a:xfrm>
        </p:spPr>
        <p:txBody>
          <a:bodyPr/>
          <a:lstStyle/>
          <a:p>
            <a:pPr marL="285750" indent="-285750">
              <a:spcBef>
                <a:spcPts val="0"/>
              </a:spcBef>
              <a:buFont typeface="Arial,Sans-Serif"/>
              <a:buChar char="•"/>
            </a:pPr>
            <a:r>
              <a:rPr lang="en-US">
                <a:latin typeface="Source Sans Pro"/>
                <a:ea typeface="Source Sans Pro"/>
              </a:rPr>
              <a:t>Pre-processing Pipeline</a:t>
            </a:r>
            <a:endParaRPr lang="en-US" dirty="0">
              <a:ea typeface="+mj-lt"/>
              <a:cs typeface="+mj-lt"/>
            </a:endParaRPr>
          </a:p>
          <a:p>
            <a:pPr>
              <a:lnSpc>
                <a:spcPct val="90000"/>
              </a:lnSpc>
            </a:pPr>
            <a:endParaRPr lang="en-US" dirty="0">
              <a:ea typeface="+mj-lt"/>
              <a:cs typeface="+mj-lt"/>
            </a:endParaRPr>
          </a:p>
          <a:p>
            <a:endParaRPr lang="en-US" dirty="0"/>
          </a:p>
        </p:txBody>
      </p:sp>
      <p:sp>
        <p:nvSpPr>
          <p:cNvPr id="5" name="TextBox 4">
            <a:extLst>
              <a:ext uri="{FF2B5EF4-FFF2-40B4-BE49-F238E27FC236}">
                <a16:creationId xmlns:a16="http://schemas.microsoft.com/office/drawing/2014/main" id="{A816E0B2-0D00-4B10-90A3-550DFE0E971E}"/>
              </a:ext>
            </a:extLst>
          </p:cNvPr>
          <p:cNvSpPr txBox="1"/>
          <p:nvPr/>
        </p:nvSpPr>
        <p:spPr>
          <a:xfrm>
            <a:off x="8865079" y="2395268"/>
            <a:ext cx="27432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rPr>
              <a:t>Step – 15</a:t>
            </a:r>
            <a:endParaRPr lang="en-US" dirty="0">
              <a:latin typeface="Bahnschrift"/>
            </a:endParaRPr>
          </a:p>
          <a:p>
            <a:r>
              <a:rPr lang="en-US">
                <a:latin typeface="Bahnschrift"/>
              </a:rPr>
              <a:t>Checking the Q-Q plot after outlier removal. We can clearly observe that the plots looks more like normally distributed and the skewness has been reduced significantly.</a:t>
            </a:r>
            <a:endParaRPr lang="en-US"/>
          </a:p>
          <a:p>
            <a:endParaRPr lang="en-US" dirty="0">
              <a:latin typeface="Bahnschrift"/>
            </a:endParaRPr>
          </a:p>
          <a:p>
            <a:endParaRPr lang="en-US" dirty="0">
              <a:latin typeface="Bahnschrift"/>
            </a:endParaRPr>
          </a:p>
        </p:txBody>
      </p:sp>
      <p:pic>
        <p:nvPicPr>
          <p:cNvPr id="7" name="Picture 7" descr="Chart, histogram&#10;&#10;Description automatically generated">
            <a:extLst>
              <a:ext uri="{FF2B5EF4-FFF2-40B4-BE49-F238E27FC236}">
                <a16:creationId xmlns:a16="http://schemas.microsoft.com/office/drawing/2014/main" id="{C79B6E4F-3F0C-48EF-A200-DB43E86368BB}"/>
              </a:ext>
            </a:extLst>
          </p:cNvPr>
          <p:cNvPicPr>
            <a:picLocks noGrp="1" noChangeAspect="1"/>
          </p:cNvPicPr>
          <p:nvPr>
            <p:ph idx="1"/>
          </p:nvPr>
        </p:nvPicPr>
        <p:blipFill>
          <a:blip r:embed="rId2"/>
          <a:stretch>
            <a:fillRect/>
          </a:stretch>
        </p:blipFill>
        <p:spPr>
          <a:xfrm>
            <a:off x="641230" y="1831523"/>
            <a:ext cx="8120332" cy="3611896"/>
          </a:xfrm>
        </p:spPr>
      </p:pic>
    </p:spTree>
    <p:extLst>
      <p:ext uri="{BB962C8B-B14F-4D97-AF65-F5344CB8AC3E}">
        <p14:creationId xmlns:p14="http://schemas.microsoft.com/office/powerpoint/2010/main" val="2440569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9036-17DE-4AE4-B6CE-B9268B825F31}"/>
              </a:ext>
            </a:extLst>
          </p:cNvPr>
          <p:cNvSpPr>
            <a:spLocks noGrp="1"/>
          </p:cNvSpPr>
          <p:nvPr>
            <p:ph type="title"/>
          </p:nvPr>
        </p:nvSpPr>
        <p:spPr>
          <a:xfrm>
            <a:off x="1171755" y="197200"/>
            <a:ext cx="9905999" cy="1360898"/>
          </a:xfrm>
        </p:spPr>
        <p:txBody>
          <a:bodyPr/>
          <a:lstStyle/>
          <a:p>
            <a:pPr marL="285750" indent="-285750">
              <a:spcBef>
                <a:spcPts val="0"/>
              </a:spcBef>
              <a:buFont typeface="Arial,Sans-Serif"/>
              <a:buChar char="•"/>
            </a:pPr>
            <a:r>
              <a:rPr lang="en-US">
                <a:latin typeface="Source Sans Pro"/>
                <a:ea typeface="Source Sans Pro"/>
              </a:rPr>
              <a:t>Pre-processing Pipeline</a:t>
            </a:r>
            <a:endParaRPr lang="en-US" dirty="0">
              <a:ea typeface="+mj-lt"/>
              <a:cs typeface="+mj-lt"/>
            </a:endParaRPr>
          </a:p>
          <a:p>
            <a:pPr>
              <a:lnSpc>
                <a:spcPct val="90000"/>
              </a:lnSpc>
            </a:pPr>
            <a:endParaRPr lang="en-US" dirty="0">
              <a:ea typeface="+mj-lt"/>
              <a:cs typeface="+mj-lt"/>
            </a:endParaRPr>
          </a:p>
          <a:p>
            <a:endParaRPr lang="en-US" dirty="0"/>
          </a:p>
        </p:txBody>
      </p:sp>
      <p:sp>
        <p:nvSpPr>
          <p:cNvPr id="5" name="TextBox 4">
            <a:extLst>
              <a:ext uri="{FF2B5EF4-FFF2-40B4-BE49-F238E27FC236}">
                <a16:creationId xmlns:a16="http://schemas.microsoft.com/office/drawing/2014/main" id="{A816E0B2-0D00-4B10-90A3-550DFE0E971E}"/>
              </a:ext>
            </a:extLst>
          </p:cNvPr>
          <p:cNvSpPr txBox="1"/>
          <p:nvPr/>
        </p:nvSpPr>
        <p:spPr>
          <a:xfrm>
            <a:off x="8865079" y="2395268"/>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rPr>
              <a:t>Step – 16</a:t>
            </a:r>
            <a:endParaRPr lang="en-US" dirty="0">
              <a:latin typeface="Bahnschrift"/>
            </a:endParaRPr>
          </a:p>
          <a:p>
            <a:r>
              <a:rPr lang="en-US">
                <a:latin typeface="Bahnschrift"/>
              </a:rPr>
              <a:t>Trying to further reduce the skewness using Square root transformations</a:t>
            </a:r>
            <a:endParaRPr lang="en-US"/>
          </a:p>
          <a:p>
            <a:endParaRPr lang="en-US" dirty="0">
              <a:latin typeface="Bahnschrift"/>
            </a:endParaRPr>
          </a:p>
          <a:p>
            <a:endParaRPr lang="en-US" dirty="0">
              <a:latin typeface="Bahnschrift"/>
            </a:endParaRPr>
          </a:p>
        </p:txBody>
      </p:sp>
      <p:pic>
        <p:nvPicPr>
          <p:cNvPr id="10" name="Picture 10" descr="Graphical user interface, text, application, chat or text message&#10;&#10;Description automatically generated">
            <a:extLst>
              <a:ext uri="{FF2B5EF4-FFF2-40B4-BE49-F238E27FC236}">
                <a16:creationId xmlns:a16="http://schemas.microsoft.com/office/drawing/2014/main" id="{E2295AF7-E78D-457D-AEF9-262A7B7820B4}"/>
              </a:ext>
            </a:extLst>
          </p:cNvPr>
          <p:cNvPicPr>
            <a:picLocks noGrp="1" noChangeAspect="1"/>
          </p:cNvPicPr>
          <p:nvPr>
            <p:ph idx="1"/>
          </p:nvPr>
        </p:nvPicPr>
        <p:blipFill>
          <a:blip r:embed="rId2"/>
          <a:stretch>
            <a:fillRect/>
          </a:stretch>
        </p:blipFill>
        <p:spPr>
          <a:xfrm>
            <a:off x="1176157" y="1711600"/>
            <a:ext cx="7568061" cy="3053930"/>
          </a:xfrm>
        </p:spPr>
      </p:pic>
    </p:spTree>
    <p:extLst>
      <p:ext uri="{BB962C8B-B14F-4D97-AF65-F5344CB8AC3E}">
        <p14:creationId xmlns:p14="http://schemas.microsoft.com/office/powerpoint/2010/main" val="7725931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9036-17DE-4AE4-B6CE-B9268B825F31}"/>
              </a:ext>
            </a:extLst>
          </p:cNvPr>
          <p:cNvSpPr>
            <a:spLocks noGrp="1"/>
          </p:cNvSpPr>
          <p:nvPr>
            <p:ph type="title"/>
          </p:nvPr>
        </p:nvSpPr>
        <p:spPr>
          <a:xfrm>
            <a:off x="1171755" y="197200"/>
            <a:ext cx="9905999" cy="1360898"/>
          </a:xfrm>
        </p:spPr>
        <p:txBody>
          <a:bodyPr/>
          <a:lstStyle/>
          <a:p>
            <a:pPr marL="285750" indent="-285750">
              <a:spcBef>
                <a:spcPts val="0"/>
              </a:spcBef>
              <a:buFont typeface="Arial,Sans-Serif"/>
              <a:buChar char="•"/>
            </a:pPr>
            <a:r>
              <a:rPr lang="en-US">
                <a:latin typeface="Source Sans Pro"/>
                <a:ea typeface="Source Sans Pro"/>
              </a:rPr>
              <a:t>Pre-processing Pipeline</a:t>
            </a:r>
            <a:endParaRPr lang="en-US" dirty="0">
              <a:ea typeface="+mj-lt"/>
              <a:cs typeface="+mj-lt"/>
            </a:endParaRPr>
          </a:p>
          <a:p>
            <a:pPr>
              <a:lnSpc>
                <a:spcPct val="90000"/>
              </a:lnSpc>
            </a:pPr>
            <a:endParaRPr lang="en-US" dirty="0">
              <a:ea typeface="+mj-lt"/>
              <a:cs typeface="+mj-lt"/>
            </a:endParaRPr>
          </a:p>
          <a:p>
            <a:endParaRPr lang="en-US" dirty="0"/>
          </a:p>
        </p:txBody>
      </p:sp>
      <p:sp>
        <p:nvSpPr>
          <p:cNvPr id="5" name="TextBox 4">
            <a:extLst>
              <a:ext uri="{FF2B5EF4-FFF2-40B4-BE49-F238E27FC236}">
                <a16:creationId xmlns:a16="http://schemas.microsoft.com/office/drawing/2014/main" id="{A816E0B2-0D00-4B10-90A3-550DFE0E971E}"/>
              </a:ext>
            </a:extLst>
          </p:cNvPr>
          <p:cNvSpPr txBox="1"/>
          <p:nvPr/>
        </p:nvSpPr>
        <p:spPr>
          <a:xfrm>
            <a:off x="8865079" y="2395268"/>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rPr>
              <a:t>Step – 17</a:t>
            </a:r>
            <a:endParaRPr lang="en-US" dirty="0">
              <a:latin typeface="Bahnschrift"/>
            </a:endParaRPr>
          </a:p>
          <a:p>
            <a:r>
              <a:rPr lang="en-US">
                <a:latin typeface="Bahnschrift"/>
              </a:rPr>
              <a:t>After using square root transformation let’s check the Q-Q plot.</a:t>
            </a:r>
            <a:endParaRPr lang="en-US"/>
          </a:p>
          <a:p>
            <a:endParaRPr lang="en-US" dirty="0">
              <a:latin typeface="Bahnschrift"/>
            </a:endParaRPr>
          </a:p>
          <a:p>
            <a:endParaRPr lang="en-US" dirty="0">
              <a:latin typeface="Bahnschrift"/>
            </a:endParaRPr>
          </a:p>
          <a:p>
            <a:endParaRPr lang="en-US" dirty="0">
              <a:latin typeface="Bahnschrift"/>
            </a:endParaRPr>
          </a:p>
        </p:txBody>
      </p:sp>
      <p:pic>
        <p:nvPicPr>
          <p:cNvPr id="6" name="Picture 6" descr="Chart, histogram&#10;&#10;Description automatically generated">
            <a:extLst>
              <a:ext uri="{FF2B5EF4-FFF2-40B4-BE49-F238E27FC236}">
                <a16:creationId xmlns:a16="http://schemas.microsoft.com/office/drawing/2014/main" id="{BB515D65-80F6-442A-B481-2E1F98679700}"/>
              </a:ext>
            </a:extLst>
          </p:cNvPr>
          <p:cNvPicPr>
            <a:picLocks noGrp="1" noChangeAspect="1"/>
          </p:cNvPicPr>
          <p:nvPr>
            <p:ph idx="1"/>
          </p:nvPr>
        </p:nvPicPr>
        <p:blipFill>
          <a:blip r:embed="rId2"/>
          <a:stretch>
            <a:fillRect/>
          </a:stretch>
        </p:blipFill>
        <p:spPr>
          <a:xfrm>
            <a:off x="517034" y="1627535"/>
            <a:ext cx="8081177" cy="3567118"/>
          </a:xfrm>
        </p:spPr>
      </p:pic>
    </p:spTree>
    <p:extLst>
      <p:ext uri="{BB962C8B-B14F-4D97-AF65-F5344CB8AC3E}">
        <p14:creationId xmlns:p14="http://schemas.microsoft.com/office/powerpoint/2010/main" val="2388952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9036-17DE-4AE4-B6CE-B9268B825F31}"/>
              </a:ext>
            </a:extLst>
          </p:cNvPr>
          <p:cNvSpPr>
            <a:spLocks noGrp="1"/>
          </p:cNvSpPr>
          <p:nvPr>
            <p:ph type="title"/>
          </p:nvPr>
        </p:nvSpPr>
        <p:spPr>
          <a:xfrm>
            <a:off x="1171755" y="197200"/>
            <a:ext cx="9905999" cy="1360898"/>
          </a:xfrm>
        </p:spPr>
        <p:txBody>
          <a:bodyPr/>
          <a:lstStyle/>
          <a:p>
            <a:pPr marL="285750" indent="-285750">
              <a:spcBef>
                <a:spcPts val="0"/>
              </a:spcBef>
              <a:buFont typeface="Arial,Sans-Serif"/>
              <a:buChar char="•"/>
            </a:pPr>
            <a:r>
              <a:rPr lang="en-US">
                <a:latin typeface="Source Sans Pro"/>
                <a:ea typeface="Source Sans Pro"/>
              </a:rPr>
              <a:t>Pre-processing Pipeline</a:t>
            </a:r>
            <a:endParaRPr lang="en-US" dirty="0">
              <a:ea typeface="+mj-lt"/>
              <a:cs typeface="+mj-lt"/>
            </a:endParaRPr>
          </a:p>
          <a:p>
            <a:pPr>
              <a:lnSpc>
                <a:spcPct val="90000"/>
              </a:lnSpc>
            </a:pPr>
            <a:endParaRPr lang="en-US" dirty="0">
              <a:ea typeface="+mj-lt"/>
              <a:cs typeface="+mj-lt"/>
            </a:endParaRPr>
          </a:p>
          <a:p>
            <a:endParaRPr lang="en-US" dirty="0"/>
          </a:p>
        </p:txBody>
      </p:sp>
      <p:sp>
        <p:nvSpPr>
          <p:cNvPr id="5" name="TextBox 4">
            <a:extLst>
              <a:ext uri="{FF2B5EF4-FFF2-40B4-BE49-F238E27FC236}">
                <a16:creationId xmlns:a16="http://schemas.microsoft.com/office/drawing/2014/main" id="{A816E0B2-0D00-4B10-90A3-550DFE0E971E}"/>
              </a:ext>
            </a:extLst>
          </p:cNvPr>
          <p:cNvSpPr txBox="1"/>
          <p:nvPr/>
        </p:nvSpPr>
        <p:spPr>
          <a:xfrm>
            <a:off x="4494362" y="3660476"/>
            <a:ext cx="27432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rPr>
              <a:t>Step – 18</a:t>
            </a:r>
            <a:endParaRPr lang="en-US" dirty="0">
              <a:latin typeface="Bahnschrift"/>
            </a:endParaRPr>
          </a:p>
          <a:p>
            <a:r>
              <a:rPr lang="en-US">
                <a:latin typeface="Bahnschrift"/>
              </a:rPr>
              <a:t>We need to encode the categorical data.</a:t>
            </a:r>
            <a:endParaRPr lang="en-US"/>
          </a:p>
          <a:p>
            <a:r>
              <a:rPr lang="en-US">
                <a:latin typeface="Bahnschrift"/>
              </a:rPr>
              <a:t>Using Target encoding on Car_name and Variant columns.</a:t>
            </a:r>
            <a:endParaRPr lang="en-US"/>
          </a:p>
          <a:p>
            <a:endParaRPr lang="en-US" dirty="0">
              <a:latin typeface="Bahnschrift"/>
            </a:endParaRPr>
          </a:p>
          <a:p>
            <a:endParaRPr lang="en-US" dirty="0">
              <a:latin typeface="Bahnschrift"/>
            </a:endParaRPr>
          </a:p>
          <a:p>
            <a:endParaRPr lang="en-US" dirty="0">
              <a:latin typeface="Bahnschrift"/>
            </a:endParaRPr>
          </a:p>
        </p:txBody>
      </p:sp>
      <p:pic>
        <p:nvPicPr>
          <p:cNvPr id="7" name="Picture 7" descr="Graphical user interface, text, application, email&#10;&#10;Description automatically generated">
            <a:extLst>
              <a:ext uri="{FF2B5EF4-FFF2-40B4-BE49-F238E27FC236}">
                <a16:creationId xmlns:a16="http://schemas.microsoft.com/office/drawing/2014/main" id="{0C5D7941-D02E-4600-B122-DAACC28CEE79}"/>
              </a:ext>
            </a:extLst>
          </p:cNvPr>
          <p:cNvPicPr>
            <a:picLocks noGrp="1" noChangeAspect="1"/>
          </p:cNvPicPr>
          <p:nvPr>
            <p:ph idx="1"/>
          </p:nvPr>
        </p:nvPicPr>
        <p:blipFill>
          <a:blip r:embed="rId2"/>
          <a:stretch>
            <a:fillRect/>
          </a:stretch>
        </p:blipFill>
        <p:spPr>
          <a:xfrm>
            <a:off x="1461728" y="1227174"/>
            <a:ext cx="9153525" cy="1981200"/>
          </a:xfrm>
        </p:spPr>
      </p:pic>
    </p:spTree>
    <p:extLst>
      <p:ext uri="{BB962C8B-B14F-4D97-AF65-F5344CB8AC3E}">
        <p14:creationId xmlns:p14="http://schemas.microsoft.com/office/powerpoint/2010/main" val="7004713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9036-17DE-4AE4-B6CE-B9268B825F31}"/>
              </a:ext>
            </a:extLst>
          </p:cNvPr>
          <p:cNvSpPr>
            <a:spLocks noGrp="1"/>
          </p:cNvSpPr>
          <p:nvPr>
            <p:ph type="title"/>
          </p:nvPr>
        </p:nvSpPr>
        <p:spPr>
          <a:xfrm>
            <a:off x="1171755" y="197200"/>
            <a:ext cx="9905999" cy="1360898"/>
          </a:xfrm>
        </p:spPr>
        <p:txBody>
          <a:bodyPr/>
          <a:lstStyle/>
          <a:p>
            <a:pPr marL="285750" indent="-285750">
              <a:spcBef>
                <a:spcPts val="0"/>
              </a:spcBef>
              <a:buFont typeface="Arial,Sans-Serif"/>
              <a:buChar char="•"/>
            </a:pPr>
            <a:r>
              <a:rPr lang="en-US">
                <a:latin typeface="Source Sans Pro"/>
                <a:ea typeface="Source Sans Pro"/>
              </a:rPr>
              <a:t>Pre-processing Pipeline</a:t>
            </a:r>
            <a:endParaRPr lang="en-US" dirty="0">
              <a:ea typeface="+mj-lt"/>
              <a:cs typeface="+mj-lt"/>
            </a:endParaRPr>
          </a:p>
          <a:p>
            <a:pPr>
              <a:lnSpc>
                <a:spcPct val="90000"/>
              </a:lnSpc>
            </a:pPr>
            <a:endParaRPr lang="en-US" dirty="0">
              <a:ea typeface="+mj-lt"/>
              <a:cs typeface="+mj-lt"/>
            </a:endParaRPr>
          </a:p>
          <a:p>
            <a:endParaRPr lang="en-US" dirty="0"/>
          </a:p>
        </p:txBody>
      </p:sp>
      <p:sp>
        <p:nvSpPr>
          <p:cNvPr id="5" name="TextBox 4">
            <a:extLst>
              <a:ext uri="{FF2B5EF4-FFF2-40B4-BE49-F238E27FC236}">
                <a16:creationId xmlns:a16="http://schemas.microsoft.com/office/drawing/2014/main" id="{A816E0B2-0D00-4B10-90A3-550DFE0E971E}"/>
              </a:ext>
            </a:extLst>
          </p:cNvPr>
          <p:cNvSpPr txBox="1"/>
          <p:nvPr/>
        </p:nvSpPr>
        <p:spPr>
          <a:xfrm>
            <a:off x="4494362" y="3660476"/>
            <a:ext cx="27432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rPr>
              <a:t>Step – 19</a:t>
            </a:r>
            <a:endParaRPr lang="en-US" dirty="0">
              <a:latin typeface="Bahnschrift"/>
            </a:endParaRPr>
          </a:p>
          <a:p>
            <a:r>
              <a:rPr lang="en-US">
                <a:latin typeface="Bahnschrift"/>
              </a:rPr>
              <a:t>Using pandas get_dummies method on rest of the categorical columns.</a:t>
            </a:r>
            <a:endParaRPr lang="en-US"/>
          </a:p>
          <a:p>
            <a:endParaRPr lang="en-US" dirty="0">
              <a:latin typeface="Bahnschrift"/>
            </a:endParaRPr>
          </a:p>
          <a:p>
            <a:endParaRPr lang="en-US" dirty="0">
              <a:latin typeface="Bahnschrift"/>
            </a:endParaRPr>
          </a:p>
          <a:p>
            <a:endParaRPr lang="en-US" dirty="0">
              <a:latin typeface="Bahnschrift"/>
            </a:endParaRPr>
          </a:p>
          <a:p>
            <a:endParaRPr lang="en-US" dirty="0">
              <a:latin typeface="Bahnschrift"/>
            </a:endParaRPr>
          </a:p>
        </p:txBody>
      </p:sp>
      <p:pic>
        <p:nvPicPr>
          <p:cNvPr id="6" name="Picture 7" descr="Graphical user interface, text, application&#10;&#10;Description automatically generated">
            <a:extLst>
              <a:ext uri="{FF2B5EF4-FFF2-40B4-BE49-F238E27FC236}">
                <a16:creationId xmlns:a16="http://schemas.microsoft.com/office/drawing/2014/main" id="{EC021720-6B4F-4C8B-A283-117FF43AB072}"/>
              </a:ext>
            </a:extLst>
          </p:cNvPr>
          <p:cNvPicPr>
            <a:picLocks noGrp="1" noChangeAspect="1"/>
          </p:cNvPicPr>
          <p:nvPr>
            <p:ph idx="1"/>
          </p:nvPr>
        </p:nvPicPr>
        <p:blipFill>
          <a:blip r:embed="rId2"/>
          <a:stretch>
            <a:fillRect/>
          </a:stretch>
        </p:blipFill>
        <p:spPr>
          <a:xfrm>
            <a:off x="1371689" y="1267610"/>
            <a:ext cx="9448620" cy="1655912"/>
          </a:xfrm>
        </p:spPr>
      </p:pic>
    </p:spTree>
    <p:extLst>
      <p:ext uri="{BB962C8B-B14F-4D97-AF65-F5344CB8AC3E}">
        <p14:creationId xmlns:p14="http://schemas.microsoft.com/office/powerpoint/2010/main" val="12002700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9036-17DE-4AE4-B6CE-B9268B825F31}"/>
              </a:ext>
            </a:extLst>
          </p:cNvPr>
          <p:cNvSpPr>
            <a:spLocks noGrp="1"/>
          </p:cNvSpPr>
          <p:nvPr>
            <p:ph type="title"/>
          </p:nvPr>
        </p:nvSpPr>
        <p:spPr>
          <a:xfrm>
            <a:off x="1171755" y="197200"/>
            <a:ext cx="9905999" cy="1360898"/>
          </a:xfrm>
        </p:spPr>
        <p:txBody>
          <a:bodyPr/>
          <a:lstStyle/>
          <a:p>
            <a:pPr marL="285750" indent="-285750">
              <a:spcBef>
                <a:spcPts val="0"/>
              </a:spcBef>
              <a:buFont typeface="Arial,Sans-Serif"/>
              <a:buChar char="•"/>
            </a:pPr>
            <a:r>
              <a:rPr lang="en-US">
                <a:latin typeface="Source Sans Pro"/>
                <a:ea typeface="Source Sans Pro"/>
              </a:rPr>
              <a:t>Pre-processing Pipeline</a:t>
            </a:r>
            <a:endParaRPr lang="en-US" dirty="0">
              <a:ea typeface="+mj-lt"/>
              <a:cs typeface="+mj-lt"/>
            </a:endParaRPr>
          </a:p>
          <a:p>
            <a:pPr>
              <a:lnSpc>
                <a:spcPct val="90000"/>
              </a:lnSpc>
            </a:pPr>
            <a:endParaRPr lang="en-US" dirty="0">
              <a:ea typeface="+mj-lt"/>
              <a:cs typeface="+mj-lt"/>
            </a:endParaRPr>
          </a:p>
          <a:p>
            <a:endParaRPr lang="en-US" dirty="0"/>
          </a:p>
        </p:txBody>
      </p:sp>
      <p:sp>
        <p:nvSpPr>
          <p:cNvPr id="5" name="TextBox 4">
            <a:extLst>
              <a:ext uri="{FF2B5EF4-FFF2-40B4-BE49-F238E27FC236}">
                <a16:creationId xmlns:a16="http://schemas.microsoft.com/office/drawing/2014/main" id="{A816E0B2-0D00-4B10-90A3-550DFE0E971E}"/>
              </a:ext>
            </a:extLst>
          </p:cNvPr>
          <p:cNvSpPr txBox="1"/>
          <p:nvPr/>
        </p:nvSpPr>
        <p:spPr>
          <a:xfrm>
            <a:off x="4494362" y="3660476"/>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rPr>
              <a:t>Step – 20</a:t>
            </a:r>
            <a:endParaRPr lang="en-US" dirty="0">
              <a:latin typeface="Bahnschrift"/>
            </a:endParaRPr>
          </a:p>
          <a:p>
            <a:r>
              <a:rPr lang="en-US">
                <a:latin typeface="Bahnschrift"/>
              </a:rPr>
              <a:t>Using Train Test Split on Data-frame</a:t>
            </a:r>
            <a:endParaRPr lang="en-US"/>
          </a:p>
          <a:p>
            <a:endParaRPr lang="en-US" dirty="0">
              <a:latin typeface="Bahnschrift"/>
            </a:endParaRPr>
          </a:p>
          <a:p>
            <a:endParaRPr lang="en-US" dirty="0">
              <a:latin typeface="Bahnschrift"/>
            </a:endParaRPr>
          </a:p>
          <a:p>
            <a:endParaRPr lang="en-US" dirty="0">
              <a:latin typeface="Bahnschrift"/>
            </a:endParaRPr>
          </a:p>
          <a:p>
            <a:endParaRPr lang="en-US" dirty="0">
              <a:latin typeface="Bahnschrift"/>
            </a:endParaRPr>
          </a:p>
          <a:p>
            <a:endParaRPr lang="en-US" dirty="0">
              <a:latin typeface="Bahnschrift"/>
            </a:endParaRPr>
          </a:p>
        </p:txBody>
      </p:sp>
      <p:pic>
        <p:nvPicPr>
          <p:cNvPr id="8" name="Picture 8" descr="Graphical user interface, text, application, chat or text message&#10;&#10;Description automatically generated">
            <a:extLst>
              <a:ext uri="{FF2B5EF4-FFF2-40B4-BE49-F238E27FC236}">
                <a16:creationId xmlns:a16="http://schemas.microsoft.com/office/drawing/2014/main" id="{7CF2A8A5-5B29-4672-B303-D310D4E359EF}"/>
              </a:ext>
            </a:extLst>
          </p:cNvPr>
          <p:cNvPicPr>
            <a:picLocks noGrp="1" noChangeAspect="1"/>
          </p:cNvPicPr>
          <p:nvPr>
            <p:ph idx="1"/>
          </p:nvPr>
        </p:nvPicPr>
        <p:blipFill>
          <a:blip r:embed="rId2"/>
          <a:stretch>
            <a:fillRect/>
          </a:stretch>
        </p:blipFill>
        <p:spPr>
          <a:xfrm>
            <a:off x="1378339" y="867470"/>
            <a:ext cx="9334679" cy="2571210"/>
          </a:xfrm>
        </p:spPr>
      </p:pic>
    </p:spTree>
    <p:extLst>
      <p:ext uri="{BB962C8B-B14F-4D97-AF65-F5344CB8AC3E}">
        <p14:creationId xmlns:p14="http://schemas.microsoft.com/office/powerpoint/2010/main" val="19193891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9036-17DE-4AE4-B6CE-B9268B825F31}"/>
              </a:ext>
            </a:extLst>
          </p:cNvPr>
          <p:cNvSpPr>
            <a:spLocks noGrp="1"/>
          </p:cNvSpPr>
          <p:nvPr>
            <p:ph type="title"/>
          </p:nvPr>
        </p:nvSpPr>
        <p:spPr>
          <a:xfrm>
            <a:off x="1171755" y="197200"/>
            <a:ext cx="9905999" cy="1360898"/>
          </a:xfrm>
        </p:spPr>
        <p:txBody>
          <a:bodyPr/>
          <a:lstStyle/>
          <a:p>
            <a:pPr marL="285750" indent="-285750">
              <a:spcBef>
                <a:spcPts val="0"/>
              </a:spcBef>
              <a:buFont typeface="Arial,Sans-Serif"/>
              <a:buChar char="•"/>
            </a:pPr>
            <a:r>
              <a:rPr lang="en-US">
                <a:latin typeface="Source Sans Pro"/>
                <a:ea typeface="Source Sans Pro"/>
              </a:rPr>
              <a:t>Pre-processing Pipeline</a:t>
            </a:r>
            <a:endParaRPr lang="en-US" dirty="0">
              <a:ea typeface="+mj-lt"/>
              <a:cs typeface="+mj-lt"/>
            </a:endParaRPr>
          </a:p>
          <a:p>
            <a:pPr>
              <a:lnSpc>
                <a:spcPct val="90000"/>
              </a:lnSpc>
            </a:pPr>
            <a:endParaRPr lang="en-US" dirty="0">
              <a:ea typeface="+mj-lt"/>
              <a:cs typeface="+mj-lt"/>
            </a:endParaRPr>
          </a:p>
          <a:p>
            <a:endParaRPr lang="en-US" dirty="0"/>
          </a:p>
        </p:txBody>
      </p:sp>
      <p:sp>
        <p:nvSpPr>
          <p:cNvPr id="5" name="TextBox 4">
            <a:extLst>
              <a:ext uri="{FF2B5EF4-FFF2-40B4-BE49-F238E27FC236}">
                <a16:creationId xmlns:a16="http://schemas.microsoft.com/office/drawing/2014/main" id="{A816E0B2-0D00-4B10-90A3-550DFE0E971E}"/>
              </a:ext>
            </a:extLst>
          </p:cNvPr>
          <p:cNvSpPr txBox="1"/>
          <p:nvPr/>
        </p:nvSpPr>
        <p:spPr>
          <a:xfrm>
            <a:off x="4494362" y="4278702"/>
            <a:ext cx="27432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rPr>
              <a:t>Step – 21</a:t>
            </a:r>
            <a:endParaRPr lang="en-US" dirty="0">
              <a:latin typeface="Bahnschrift"/>
            </a:endParaRPr>
          </a:p>
          <a:p>
            <a:r>
              <a:rPr lang="en-US">
                <a:latin typeface="Bahnschrift"/>
              </a:rPr>
              <a:t>Scaling the data using StandardScalar() method</a:t>
            </a:r>
            <a:endParaRPr lang="en-US"/>
          </a:p>
          <a:p>
            <a:endParaRPr lang="en-US" dirty="0">
              <a:latin typeface="Bahnschrift"/>
            </a:endParaRPr>
          </a:p>
          <a:p>
            <a:endParaRPr lang="en-US" dirty="0">
              <a:latin typeface="Bahnschrift"/>
            </a:endParaRPr>
          </a:p>
          <a:p>
            <a:endParaRPr lang="en-US" dirty="0">
              <a:latin typeface="Bahnschrift"/>
            </a:endParaRPr>
          </a:p>
          <a:p>
            <a:endParaRPr lang="en-US" dirty="0">
              <a:latin typeface="Bahnschrift"/>
            </a:endParaRPr>
          </a:p>
          <a:p>
            <a:endParaRPr lang="en-US" dirty="0">
              <a:latin typeface="Bahnschrift"/>
            </a:endParaRPr>
          </a:p>
          <a:p>
            <a:endParaRPr lang="en-US" dirty="0">
              <a:latin typeface="Bahnschrift"/>
            </a:endParaRPr>
          </a:p>
        </p:txBody>
      </p:sp>
      <p:pic>
        <p:nvPicPr>
          <p:cNvPr id="6" name="Picture 6" descr="Graphical user interface, text, application, email&#10;&#10;Description automatically generated">
            <a:extLst>
              <a:ext uri="{FF2B5EF4-FFF2-40B4-BE49-F238E27FC236}">
                <a16:creationId xmlns:a16="http://schemas.microsoft.com/office/drawing/2014/main" id="{6779407B-8A7F-4CC0-A948-DA45A62BECF2}"/>
              </a:ext>
            </a:extLst>
          </p:cNvPr>
          <p:cNvPicPr>
            <a:picLocks noGrp="1" noChangeAspect="1"/>
          </p:cNvPicPr>
          <p:nvPr>
            <p:ph idx="1"/>
          </p:nvPr>
        </p:nvPicPr>
        <p:blipFill>
          <a:blip r:embed="rId2"/>
          <a:stretch>
            <a:fillRect/>
          </a:stretch>
        </p:blipFill>
        <p:spPr>
          <a:xfrm>
            <a:off x="1858453" y="929742"/>
            <a:ext cx="8719508" cy="2849233"/>
          </a:xfrm>
        </p:spPr>
      </p:pic>
    </p:spTree>
    <p:extLst>
      <p:ext uri="{BB962C8B-B14F-4D97-AF65-F5344CB8AC3E}">
        <p14:creationId xmlns:p14="http://schemas.microsoft.com/office/powerpoint/2010/main" val="36271201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B3EC-D568-47FC-A8B6-41DE51B3B5D2}"/>
              </a:ext>
            </a:extLst>
          </p:cNvPr>
          <p:cNvSpPr>
            <a:spLocks noGrp="1"/>
          </p:cNvSpPr>
          <p:nvPr>
            <p:ph type="title"/>
          </p:nvPr>
        </p:nvSpPr>
        <p:spPr>
          <a:xfrm>
            <a:off x="1157377" y="369727"/>
            <a:ext cx="9905999" cy="1360898"/>
          </a:xfrm>
        </p:spPr>
        <p:txBody>
          <a:bodyPr/>
          <a:lstStyle/>
          <a:p>
            <a:r>
              <a:rPr lang="en-US">
                <a:latin typeface="Source Sans Pro"/>
                <a:ea typeface="Source Sans Pro"/>
              </a:rPr>
              <a:t>Building Machine Learning Models</a:t>
            </a:r>
            <a:endParaRPr lang="en-US"/>
          </a:p>
        </p:txBody>
      </p:sp>
      <p:sp>
        <p:nvSpPr>
          <p:cNvPr id="3" name="Content Placeholder 2">
            <a:extLst>
              <a:ext uri="{FF2B5EF4-FFF2-40B4-BE49-F238E27FC236}">
                <a16:creationId xmlns:a16="http://schemas.microsoft.com/office/drawing/2014/main" id="{AD900742-F9B4-4E42-8076-408419EDADF4}"/>
              </a:ext>
            </a:extLst>
          </p:cNvPr>
          <p:cNvSpPr>
            <a:spLocks noGrp="1"/>
          </p:cNvSpPr>
          <p:nvPr>
            <p:ph idx="1"/>
          </p:nvPr>
        </p:nvSpPr>
        <p:spPr>
          <a:xfrm>
            <a:off x="1157377" y="1526894"/>
            <a:ext cx="9905999" cy="3567118"/>
          </a:xfrm>
        </p:spPr>
        <p:txBody>
          <a:bodyPr vert="horz" lIns="91440" tIns="45720" rIns="91440" bIns="45720" rtlCol="0" anchor="t">
            <a:noAutofit/>
          </a:bodyPr>
          <a:lstStyle/>
          <a:p>
            <a:pPr>
              <a:lnSpc>
                <a:spcPct val="100000"/>
              </a:lnSpc>
              <a:spcBef>
                <a:spcPts val="0"/>
              </a:spcBef>
            </a:pPr>
            <a:r>
              <a:rPr lang="en-IN" sz="2200">
                <a:ea typeface="+mn-lt"/>
                <a:cs typeface="+mn-lt"/>
              </a:rPr>
              <a:t>A total of 8 regression models were used in order to predict the target variable Price. </a:t>
            </a:r>
            <a:endParaRPr lang="en-US" sz="2200">
              <a:ea typeface="+mn-lt"/>
              <a:cs typeface="+mn-lt"/>
            </a:endParaRPr>
          </a:p>
          <a:p>
            <a:pPr>
              <a:lnSpc>
                <a:spcPct val="100000"/>
              </a:lnSpc>
              <a:spcBef>
                <a:spcPts val="0"/>
              </a:spcBef>
            </a:pPr>
            <a:endParaRPr lang="en-IN" sz="2200" dirty="0">
              <a:ea typeface="+mn-lt"/>
              <a:cs typeface="+mn-lt"/>
            </a:endParaRPr>
          </a:p>
          <a:p>
            <a:pPr>
              <a:lnSpc>
                <a:spcPct val="100000"/>
              </a:lnSpc>
              <a:spcBef>
                <a:spcPts val="0"/>
              </a:spcBef>
            </a:pPr>
            <a:r>
              <a:rPr lang="en-IN" sz="2200">
                <a:ea typeface="+mn-lt"/>
                <a:cs typeface="+mn-lt"/>
              </a:rPr>
              <a:t>Linear Regression.</a:t>
            </a:r>
            <a:endParaRPr lang="en-US" sz="2200">
              <a:ea typeface="+mn-lt"/>
              <a:cs typeface="+mn-lt"/>
            </a:endParaRPr>
          </a:p>
          <a:p>
            <a:pPr>
              <a:lnSpc>
                <a:spcPct val="100000"/>
              </a:lnSpc>
              <a:spcBef>
                <a:spcPts val="0"/>
              </a:spcBef>
            </a:pPr>
            <a:r>
              <a:rPr lang="en-IN" sz="2200">
                <a:ea typeface="+mn-lt"/>
                <a:cs typeface="+mn-lt"/>
              </a:rPr>
              <a:t>Random Forest Regression.</a:t>
            </a:r>
            <a:endParaRPr lang="en-US" sz="2200">
              <a:ea typeface="+mn-lt"/>
              <a:cs typeface="+mn-lt"/>
            </a:endParaRPr>
          </a:p>
          <a:p>
            <a:pPr>
              <a:lnSpc>
                <a:spcPct val="100000"/>
              </a:lnSpc>
              <a:spcBef>
                <a:spcPts val="0"/>
              </a:spcBef>
            </a:pPr>
            <a:r>
              <a:rPr lang="en-IN" sz="2200">
                <a:ea typeface="+mn-lt"/>
                <a:cs typeface="+mn-lt"/>
              </a:rPr>
              <a:t>Bagging Regressor.</a:t>
            </a:r>
            <a:endParaRPr lang="en-US" sz="2200">
              <a:ea typeface="+mn-lt"/>
              <a:cs typeface="+mn-lt"/>
            </a:endParaRPr>
          </a:p>
          <a:p>
            <a:pPr>
              <a:lnSpc>
                <a:spcPct val="100000"/>
              </a:lnSpc>
              <a:spcBef>
                <a:spcPts val="0"/>
              </a:spcBef>
            </a:pPr>
            <a:r>
              <a:rPr lang="en-IN" sz="2200">
                <a:ea typeface="+mn-lt"/>
                <a:cs typeface="+mn-lt"/>
              </a:rPr>
              <a:t>XGB Regressor.</a:t>
            </a:r>
            <a:endParaRPr lang="en-US" sz="2200">
              <a:ea typeface="+mn-lt"/>
              <a:cs typeface="+mn-lt"/>
            </a:endParaRPr>
          </a:p>
          <a:p>
            <a:pPr>
              <a:lnSpc>
                <a:spcPct val="100000"/>
              </a:lnSpc>
              <a:spcBef>
                <a:spcPts val="0"/>
              </a:spcBef>
            </a:pPr>
            <a:r>
              <a:rPr lang="en-IN" sz="2200">
                <a:ea typeface="+mn-lt"/>
                <a:cs typeface="+mn-lt"/>
              </a:rPr>
              <a:t>ADA Boost Regressor.</a:t>
            </a:r>
            <a:endParaRPr lang="en-US" sz="2200">
              <a:ea typeface="+mn-lt"/>
              <a:cs typeface="+mn-lt"/>
            </a:endParaRPr>
          </a:p>
          <a:p>
            <a:pPr>
              <a:lnSpc>
                <a:spcPct val="100000"/>
              </a:lnSpc>
              <a:spcBef>
                <a:spcPts val="0"/>
              </a:spcBef>
            </a:pPr>
            <a:r>
              <a:rPr lang="en-IN" sz="2200">
                <a:ea typeface="+mn-lt"/>
                <a:cs typeface="+mn-lt"/>
              </a:rPr>
              <a:t>Regularization(Lasso).</a:t>
            </a:r>
            <a:endParaRPr lang="en-US" sz="2200">
              <a:ea typeface="+mn-lt"/>
              <a:cs typeface="+mn-lt"/>
            </a:endParaRPr>
          </a:p>
          <a:p>
            <a:pPr>
              <a:lnSpc>
                <a:spcPct val="100000"/>
              </a:lnSpc>
              <a:spcBef>
                <a:spcPts val="0"/>
              </a:spcBef>
            </a:pPr>
            <a:r>
              <a:rPr lang="en-IN" sz="2200">
                <a:ea typeface="+mn-lt"/>
                <a:cs typeface="+mn-lt"/>
              </a:rPr>
              <a:t>Regularization(Ridge)</a:t>
            </a:r>
            <a:endParaRPr lang="en-US" sz="2200">
              <a:ea typeface="+mn-lt"/>
              <a:cs typeface="+mn-lt"/>
            </a:endParaRPr>
          </a:p>
          <a:p>
            <a:pPr>
              <a:lnSpc>
                <a:spcPct val="100000"/>
              </a:lnSpc>
              <a:spcBef>
                <a:spcPts val="0"/>
              </a:spcBef>
            </a:pPr>
            <a:r>
              <a:rPr lang="en-IN" sz="2200">
                <a:ea typeface="+mn-lt"/>
                <a:cs typeface="+mn-lt"/>
              </a:rPr>
              <a:t>Gradient Boosting Regressor.</a:t>
            </a:r>
            <a:endParaRPr lang="en-US" sz="2200">
              <a:ea typeface="+mn-lt"/>
              <a:cs typeface="+mn-lt"/>
            </a:endParaRPr>
          </a:p>
          <a:p>
            <a:endParaRPr lang="en-US" dirty="0"/>
          </a:p>
        </p:txBody>
      </p:sp>
    </p:spTree>
    <p:extLst>
      <p:ext uri="{BB962C8B-B14F-4D97-AF65-F5344CB8AC3E}">
        <p14:creationId xmlns:p14="http://schemas.microsoft.com/office/powerpoint/2010/main" val="25960507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B3EC-D568-47FC-A8B6-41DE51B3B5D2}"/>
              </a:ext>
            </a:extLst>
          </p:cNvPr>
          <p:cNvSpPr>
            <a:spLocks noGrp="1"/>
          </p:cNvSpPr>
          <p:nvPr>
            <p:ph type="title"/>
          </p:nvPr>
        </p:nvSpPr>
        <p:spPr>
          <a:xfrm>
            <a:off x="1157377" y="369727"/>
            <a:ext cx="9905999" cy="828936"/>
          </a:xfrm>
        </p:spPr>
        <p:txBody>
          <a:bodyPr>
            <a:normAutofit fontScale="90000"/>
          </a:bodyPr>
          <a:lstStyle/>
          <a:p>
            <a:r>
              <a:rPr lang="en-US">
                <a:latin typeface="Source Sans Pro"/>
                <a:ea typeface="Source Sans Pro"/>
              </a:rPr>
              <a:t>Building Machine Learning Models</a:t>
            </a:r>
            <a:br>
              <a:rPr lang="en-US" dirty="0">
                <a:latin typeface="Source Sans Pro"/>
                <a:ea typeface="Source Sans Pro"/>
              </a:rPr>
            </a:br>
            <a:endParaRPr lang="en-US"/>
          </a:p>
        </p:txBody>
      </p:sp>
      <p:pic>
        <p:nvPicPr>
          <p:cNvPr id="5" name="Picture 5" descr="Text, letter&#10;&#10;Description automatically generated">
            <a:extLst>
              <a:ext uri="{FF2B5EF4-FFF2-40B4-BE49-F238E27FC236}">
                <a16:creationId xmlns:a16="http://schemas.microsoft.com/office/drawing/2014/main" id="{B2312DFC-9302-4458-B960-4070340C7782}"/>
              </a:ext>
            </a:extLst>
          </p:cNvPr>
          <p:cNvPicPr>
            <a:picLocks noGrp="1" noChangeAspect="1"/>
          </p:cNvPicPr>
          <p:nvPr>
            <p:ph idx="1"/>
          </p:nvPr>
        </p:nvPicPr>
        <p:blipFill>
          <a:blip r:embed="rId2"/>
          <a:stretch>
            <a:fillRect/>
          </a:stretch>
        </p:blipFill>
        <p:spPr>
          <a:xfrm>
            <a:off x="1235553" y="1834346"/>
            <a:ext cx="9807154" cy="3340400"/>
          </a:xfrm>
        </p:spPr>
      </p:pic>
      <p:sp>
        <p:nvSpPr>
          <p:cNvPr id="4" name="TextBox 3">
            <a:extLst>
              <a:ext uri="{FF2B5EF4-FFF2-40B4-BE49-F238E27FC236}">
                <a16:creationId xmlns:a16="http://schemas.microsoft.com/office/drawing/2014/main" id="{C6AB734B-26DE-4B56-B9CD-36EFB45F93A2}"/>
              </a:ext>
            </a:extLst>
          </p:cNvPr>
          <p:cNvSpPr txBox="1"/>
          <p:nvPr/>
        </p:nvSpPr>
        <p:spPr>
          <a:xfrm>
            <a:off x="1144438" y="118757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latin typeface="Bahnschrift"/>
              </a:rPr>
              <a:t>Linear Regression</a:t>
            </a:r>
            <a:endParaRPr lang="en-US"/>
          </a:p>
          <a:p>
            <a:pPr algn="l"/>
            <a:endParaRPr lang="en-US" dirty="0"/>
          </a:p>
        </p:txBody>
      </p:sp>
    </p:spTree>
    <p:extLst>
      <p:ext uri="{BB962C8B-B14F-4D97-AF65-F5344CB8AC3E}">
        <p14:creationId xmlns:p14="http://schemas.microsoft.com/office/powerpoint/2010/main" val="5597453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B3EC-D568-47FC-A8B6-41DE51B3B5D2}"/>
              </a:ext>
            </a:extLst>
          </p:cNvPr>
          <p:cNvSpPr>
            <a:spLocks noGrp="1"/>
          </p:cNvSpPr>
          <p:nvPr>
            <p:ph type="title"/>
          </p:nvPr>
        </p:nvSpPr>
        <p:spPr>
          <a:xfrm>
            <a:off x="1157377" y="369727"/>
            <a:ext cx="9905999" cy="828936"/>
          </a:xfrm>
        </p:spPr>
        <p:txBody>
          <a:bodyPr>
            <a:normAutofit fontScale="90000"/>
          </a:bodyPr>
          <a:lstStyle/>
          <a:p>
            <a:r>
              <a:rPr lang="en-US">
                <a:latin typeface="Source Sans Pro"/>
                <a:ea typeface="Source Sans Pro"/>
              </a:rPr>
              <a:t>Building Machine Learning Models</a:t>
            </a:r>
            <a:br>
              <a:rPr lang="en-US" dirty="0">
                <a:latin typeface="Source Sans Pro"/>
                <a:ea typeface="Source Sans Pro"/>
              </a:rPr>
            </a:br>
            <a:endParaRPr lang="en-US"/>
          </a:p>
        </p:txBody>
      </p:sp>
      <p:sp>
        <p:nvSpPr>
          <p:cNvPr id="4" name="TextBox 3">
            <a:extLst>
              <a:ext uri="{FF2B5EF4-FFF2-40B4-BE49-F238E27FC236}">
                <a16:creationId xmlns:a16="http://schemas.microsoft.com/office/drawing/2014/main" id="{C6AB734B-26DE-4B56-B9CD-36EFB45F93A2}"/>
              </a:ext>
            </a:extLst>
          </p:cNvPr>
          <p:cNvSpPr txBox="1"/>
          <p:nvPr/>
        </p:nvSpPr>
        <p:spPr>
          <a:xfrm>
            <a:off x="1144438" y="118757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latin typeface="Bahnschrift"/>
              </a:rPr>
              <a:t>Random Forest Regression</a:t>
            </a:r>
            <a:endParaRPr lang="en-US"/>
          </a:p>
          <a:p>
            <a:pPr algn="l"/>
            <a:endParaRPr lang="en-IN" dirty="0">
              <a:latin typeface="Bahnschrift"/>
            </a:endParaRPr>
          </a:p>
        </p:txBody>
      </p:sp>
      <p:pic>
        <p:nvPicPr>
          <p:cNvPr id="7" name="Picture 7" descr="Text, letter&#10;&#10;Description automatically generated">
            <a:extLst>
              <a:ext uri="{FF2B5EF4-FFF2-40B4-BE49-F238E27FC236}">
                <a16:creationId xmlns:a16="http://schemas.microsoft.com/office/drawing/2014/main" id="{A9F5480C-B14C-4832-BBD9-4A191D49B74F}"/>
              </a:ext>
            </a:extLst>
          </p:cNvPr>
          <p:cNvPicPr>
            <a:picLocks noGrp="1" noChangeAspect="1"/>
          </p:cNvPicPr>
          <p:nvPr>
            <p:ph idx="1"/>
          </p:nvPr>
        </p:nvPicPr>
        <p:blipFill>
          <a:blip r:embed="rId2"/>
          <a:stretch>
            <a:fillRect/>
          </a:stretch>
        </p:blipFill>
        <p:spPr>
          <a:xfrm>
            <a:off x="1493986" y="2581970"/>
            <a:ext cx="9117761" cy="3167871"/>
          </a:xfrm>
        </p:spPr>
      </p:pic>
    </p:spTree>
    <p:extLst>
      <p:ext uri="{BB962C8B-B14F-4D97-AF65-F5344CB8AC3E}">
        <p14:creationId xmlns:p14="http://schemas.microsoft.com/office/powerpoint/2010/main" val="2912051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AF115-D8BA-40E5-BF7F-F450C956D2E6}"/>
              </a:ext>
            </a:extLst>
          </p:cNvPr>
          <p:cNvSpPr>
            <a:spLocks noGrp="1"/>
          </p:cNvSpPr>
          <p:nvPr>
            <p:ph type="title"/>
          </p:nvPr>
        </p:nvSpPr>
        <p:spPr>
          <a:xfrm>
            <a:off x="1085491" y="225954"/>
            <a:ext cx="9905999" cy="1360898"/>
          </a:xfrm>
        </p:spPr>
        <p:txBody>
          <a:bodyPr/>
          <a:lstStyle/>
          <a:p>
            <a:r>
              <a:rPr lang="en-US">
                <a:latin typeface="Source Sans Pro"/>
                <a:ea typeface="Source Sans Pro"/>
              </a:rPr>
              <a:t>Data Analysis</a:t>
            </a:r>
            <a:endParaRPr lang="en-US">
              <a:ea typeface="+mj-lt"/>
              <a:cs typeface="+mj-lt"/>
            </a:endParaRPr>
          </a:p>
          <a:p>
            <a:endParaRPr lang="en-US" dirty="0"/>
          </a:p>
        </p:txBody>
      </p:sp>
      <p:sp>
        <p:nvSpPr>
          <p:cNvPr id="3" name="Content Placeholder 2">
            <a:extLst>
              <a:ext uri="{FF2B5EF4-FFF2-40B4-BE49-F238E27FC236}">
                <a16:creationId xmlns:a16="http://schemas.microsoft.com/office/drawing/2014/main" id="{39710F9C-FA98-4651-A146-77911FC8D600}"/>
              </a:ext>
            </a:extLst>
          </p:cNvPr>
          <p:cNvSpPr>
            <a:spLocks noGrp="1"/>
          </p:cNvSpPr>
          <p:nvPr>
            <p:ph idx="1"/>
          </p:nvPr>
        </p:nvSpPr>
        <p:spPr>
          <a:xfrm>
            <a:off x="1085491" y="1713800"/>
            <a:ext cx="9905999" cy="3567118"/>
          </a:xfrm>
        </p:spPr>
        <p:txBody>
          <a:bodyPr vert="horz" lIns="91440" tIns="45720" rIns="91440" bIns="45720" rtlCol="0" anchor="t">
            <a:normAutofit/>
          </a:bodyPr>
          <a:lstStyle/>
          <a:p>
            <a:r>
              <a:rPr lang="en-US">
                <a:latin typeface="Bahnschrift"/>
              </a:rPr>
              <a:t>The sample data was scrapped from Cars24.com by using selenium web-driver in python programming language.</a:t>
            </a:r>
            <a:endParaRPr lang="en-IN" dirty="0">
              <a:latin typeface="Bahnschrift"/>
            </a:endParaRPr>
          </a:p>
          <a:p>
            <a:r>
              <a:rPr lang="en-US">
                <a:latin typeface="Bahnschrift"/>
              </a:rPr>
              <a:t>A total of three data types in the data set Int and Object.</a:t>
            </a:r>
            <a:r>
              <a:rPr lang="en-IN" dirty="0">
                <a:latin typeface="Bahnschrift"/>
              </a:rPr>
              <a:t> </a:t>
            </a:r>
          </a:p>
          <a:p>
            <a:r>
              <a:rPr lang="en-US">
                <a:latin typeface="Bahnschrift"/>
              </a:rPr>
              <a:t>The data collected was saved in .CSV (comma-separated values) format.</a:t>
            </a:r>
            <a:endParaRPr lang="en-IN" dirty="0">
              <a:latin typeface="Bahnschrift"/>
            </a:endParaRPr>
          </a:p>
          <a:p>
            <a:r>
              <a:rPr lang="en-US">
                <a:latin typeface="Bahnschrift"/>
              </a:rPr>
              <a:t>The data set has a total of 10 columns</a:t>
            </a:r>
            <a:endParaRPr lang="en-US" dirty="0">
              <a:latin typeface="Bahnschrift"/>
            </a:endParaRPr>
          </a:p>
          <a:p>
            <a:endParaRPr lang="en-US" dirty="0">
              <a:latin typeface="Bahnschrift"/>
            </a:endParaRPr>
          </a:p>
          <a:p>
            <a:endParaRPr lang="en-IN" dirty="0">
              <a:latin typeface="Bahnschrift"/>
            </a:endParaRPr>
          </a:p>
        </p:txBody>
      </p:sp>
    </p:spTree>
    <p:extLst>
      <p:ext uri="{BB962C8B-B14F-4D97-AF65-F5344CB8AC3E}">
        <p14:creationId xmlns:p14="http://schemas.microsoft.com/office/powerpoint/2010/main" val="24966289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B3EC-D568-47FC-A8B6-41DE51B3B5D2}"/>
              </a:ext>
            </a:extLst>
          </p:cNvPr>
          <p:cNvSpPr>
            <a:spLocks noGrp="1"/>
          </p:cNvSpPr>
          <p:nvPr>
            <p:ph type="title"/>
          </p:nvPr>
        </p:nvSpPr>
        <p:spPr>
          <a:xfrm>
            <a:off x="1157377" y="369727"/>
            <a:ext cx="9905999" cy="828936"/>
          </a:xfrm>
        </p:spPr>
        <p:txBody>
          <a:bodyPr>
            <a:normAutofit fontScale="90000"/>
          </a:bodyPr>
          <a:lstStyle/>
          <a:p>
            <a:r>
              <a:rPr lang="en-US">
                <a:latin typeface="Source Sans Pro"/>
                <a:ea typeface="Source Sans Pro"/>
              </a:rPr>
              <a:t>Building Machine Learning Models</a:t>
            </a:r>
            <a:br>
              <a:rPr lang="en-US" dirty="0">
                <a:latin typeface="Source Sans Pro"/>
                <a:ea typeface="Source Sans Pro"/>
              </a:rPr>
            </a:br>
            <a:endParaRPr lang="en-US"/>
          </a:p>
        </p:txBody>
      </p:sp>
      <p:sp>
        <p:nvSpPr>
          <p:cNvPr id="4" name="TextBox 3">
            <a:extLst>
              <a:ext uri="{FF2B5EF4-FFF2-40B4-BE49-F238E27FC236}">
                <a16:creationId xmlns:a16="http://schemas.microsoft.com/office/drawing/2014/main" id="{C6AB734B-26DE-4B56-B9CD-36EFB45F93A2}"/>
              </a:ext>
            </a:extLst>
          </p:cNvPr>
          <p:cNvSpPr txBox="1"/>
          <p:nvPr/>
        </p:nvSpPr>
        <p:spPr>
          <a:xfrm>
            <a:off x="1144438" y="118757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latin typeface="Bahnschrift"/>
              </a:rPr>
              <a:t>Bagging Regressor</a:t>
            </a:r>
            <a:endParaRPr lang="en-US"/>
          </a:p>
          <a:p>
            <a:pPr algn="l"/>
            <a:endParaRPr lang="en-IN" dirty="0">
              <a:latin typeface="Bahnschrift"/>
            </a:endParaRPr>
          </a:p>
        </p:txBody>
      </p:sp>
      <p:pic>
        <p:nvPicPr>
          <p:cNvPr id="6" name="Picture 7" descr="Text&#10;&#10;Description automatically generated">
            <a:extLst>
              <a:ext uri="{FF2B5EF4-FFF2-40B4-BE49-F238E27FC236}">
                <a16:creationId xmlns:a16="http://schemas.microsoft.com/office/drawing/2014/main" id="{2376B9AE-A958-4705-BDB0-CA1A6A170699}"/>
              </a:ext>
            </a:extLst>
          </p:cNvPr>
          <p:cNvPicPr>
            <a:picLocks noGrp="1" noChangeAspect="1"/>
          </p:cNvPicPr>
          <p:nvPr>
            <p:ph idx="1"/>
          </p:nvPr>
        </p:nvPicPr>
        <p:blipFill>
          <a:blip r:embed="rId2"/>
          <a:stretch>
            <a:fillRect/>
          </a:stretch>
        </p:blipFill>
        <p:spPr>
          <a:xfrm>
            <a:off x="1542330" y="2136182"/>
            <a:ext cx="9351752" cy="3168050"/>
          </a:xfrm>
        </p:spPr>
      </p:pic>
    </p:spTree>
    <p:extLst>
      <p:ext uri="{BB962C8B-B14F-4D97-AF65-F5344CB8AC3E}">
        <p14:creationId xmlns:p14="http://schemas.microsoft.com/office/powerpoint/2010/main" val="39852171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B3EC-D568-47FC-A8B6-41DE51B3B5D2}"/>
              </a:ext>
            </a:extLst>
          </p:cNvPr>
          <p:cNvSpPr>
            <a:spLocks noGrp="1"/>
          </p:cNvSpPr>
          <p:nvPr>
            <p:ph type="title"/>
          </p:nvPr>
        </p:nvSpPr>
        <p:spPr>
          <a:xfrm>
            <a:off x="1157377" y="369727"/>
            <a:ext cx="9905999" cy="828936"/>
          </a:xfrm>
        </p:spPr>
        <p:txBody>
          <a:bodyPr>
            <a:normAutofit fontScale="90000"/>
          </a:bodyPr>
          <a:lstStyle/>
          <a:p>
            <a:r>
              <a:rPr lang="en-US">
                <a:latin typeface="Source Sans Pro"/>
                <a:ea typeface="Source Sans Pro"/>
              </a:rPr>
              <a:t>Building Machine Learning Models</a:t>
            </a:r>
            <a:br>
              <a:rPr lang="en-US" dirty="0">
                <a:latin typeface="Source Sans Pro"/>
                <a:ea typeface="Source Sans Pro"/>
              </a:rPr>
            </a:br>
            <a:endParaRPr lang="en-US"/>
          </a:p>
        </p:txBody>
      </p:sp>
      <p:sp>
        <p:nvSpPr>
          <p:cNvPr id="4" name="TextBox 3">
            <a:extLst>
              <a:ext uri="{FF2B5EF4-FFF2-40B4-BE49-F238E27FC236}">
                <a16:creationId xmlns:a16="http://schemas.microsoft.com/office/drawing/2014/main" id="{C6AB734B-26DE-4B56-B9CD-36EFB45F93A2}"/>
              </a:ext>
            </a:extLst>
          </p:cNvPr>
          <p:cNvSpPr txBox="1"/>
          <p:nvPr/>
        </p:nvSpPr>
        <p:spPr>
          <a:xfrm>
            <a:off x="1144438" y="118757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latin typeface="Bahnschrift"/>
              </a:rPr>
              <a:t>XGB Regressor</a:t>
            </a:r>
            <a:endParaRPr lang="en-US"/>
          </a:p>
          <a:p>
            <a:endParaRPr lang="en-IN" dirty="0">
              <a:latin typeface="Bahnschrift"/>
            </a:endParaRPr>
          </a:p>
        </p:txBody>
      </p:sp>
      <p:pic>
        <p:nvPicPr>
          <p:cNvPr id="7" name="Picture 7" descr="Text&#10;&#10;Description automatically generated">
            <a:extLst>
              <a:ext uri="{FF2B5EF4-FFF2-40B4-BE49-F238E27FC236}">
                <a16:creationId xmlns:a16="http://schemas.microsoft.com/office/drawing/2014/main" id="{5869AF9E-7EEC-41DC-9DC0-4B32137ADF88}"/>
              </a:ext>
            </a:extLst>
          </p:cNvPr>
          <p:cNvPicPr>
            <a:picLocks noGrp="1" noChangeAspect="1"/>
          </p:cNvPicPr>
          <p:nvPr>
            <p:ph idx="1"/>
          </p:nvPr>
        </p:nvPicPr>
        <p:blipFill>
          <a:blip r:embed="rId2"/>
          <a:stretch>
            <a:fillRect/>
          </a:stretch>
        </p:blipFill>
        <p:spPr>
          <a:xfrm>
            <a:off x="1543049" y="2520147"/>
            <a:ext cx="9105900" cy="3190875"/>
          </a:xfrm>
        </p:spPr>
      </p:pic>
    </p:spTree>
    <p:extLst>
      <p:ext uri="{BB962C8B-B14F-4D97-AF65-F5344CB8AC3E}">
        <p14:creationId xmlns:p14="http://schemas.microsoft.com/office/powerpoint/2010/main" val="37043684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B3EC-D568-47FC-A8B6-41DE51B3B5D2}"/>
              </a:ext>
            </a:extLst>
          </p:cNvPr>
          <p:cNvSpPr>
            <a:spLocks noGrp="1"/>
          </p:cNvSpPr>
          <p:nvPr>
            <p:ph type="title"/>
          </p:nvPr>
        </p:nvSpPr>
        <p:spPr>
          <a:xfrm>
            <a:off x="1157377" y="369727"/>
            <a:ext cx="9905999" cy="828936"/>
          </a:xfrm>
        </p:spPr>
        <p:txBody>
          <a:bodyPr>
            <a:normAutofit fontScale="90000"/>
          </a:bodyPr>
          <a:lstStyle/>
          <a:p>
            <a:r>
              <a:rPr lang="en-US">
                <a:latin typeface="Source Sans Pro"/>
                <a:ea typeface="Source Sans Pro"/>
              </a:rPr>
              <a:t>Building Machine Learning Models</a:t>
            </a:r>
            <a:br>
              <a:rPr lang="en-US" dirty="0">
                <a:latin typeface="Source Sans Pro"/>
                <a:ea typeface="Source Sans Pro"/>
              </a:rPr>
            </a:br>
            <a:endParaRPr lang="en-US"/>
          </a:p>
        </p:txBody>
      </p:sp>
      <p:sp>
        <p:nvSpPr>
          <p:cNvPr id="4" name="TextBox 3">
            <a:extLst>
              <a:ext uri="{FF2B5EF4-FFF2-40B4-BE49-F238E27FC236}">
                <a16:creationId xmlns:a16="http://schemas.microsoft.com/office/drawing/2014/main" id="{C6AB734B-26DE-4B56-B9CD-36EFB45F93A2}"/>
              </a:ext>
            </a:extLst>
          </p:cNvPr>
          <p:cNvSpPr txBox="1"/>
          <p:nvPr/>
        </p:nvSpPr>
        <p:spPr>
          <a:xfrm>
            <a:off x="1144438" y="118757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latin typeface="Bahnschrift"/>
              </a:rPr>
              <a:t>ADA Boost Regressor</a:t>
            </a:r>
            <a:endParaRPr lang="en-US"/>
          </a:p>
          <a:p>
            <a:endParaRPr lang="en-IN" dirty="0">
              <a:latin typeface="Bahnschrift"/>
            </a:endParaRPr>
          </a:p>
        </p:txBody>
      </p:sp>
      <p:pic>
        <p:nvPicPr>
          <p:cNvPr id="6" name="Picture 7" descr="Text&#10;&#10;Description automatically generated">
            <a:extLst>
              <a:ext uri="{FF2B5EF4-FFF2-40B4-BE49-F238E27FC236}">
                <a16:creationId xmlns:a16="http://schemas.microsoft.com/office/drawing/2014/main" id="{BBFB71E3-6CE7-4FF9-81DB-E21DC4A20CF6}"/>
              </a:ext>
            </a:extLst>
          </p:cNvPr>
          <p:cNvPicPr>
            <a:picLocks noGrp="1" noChangeAspect="1"/>
          </p:cNvPicPr>
          <p:nvPr>
            <p:ph idx="1"/>
          </p:nvPr>
        </p:nvPicPr>
        <p:blipFill>
          <a:blip r:embed="rId2"/>
          <a:stretch>
            <a:fillRect/>
          </a:stretch>
        </p:blipFill>
        <p:spPr>
          <a:xfrm>
            <a:off x="1719262" y="2563010"/>
            <a:ext cx="8753475" cy="3105150"/>
          </a:xfrm>
        </p:spPr>
      </p:pic>
    </p:spTree>
    <p:extLst>
      <p:ext uri="{BB962C8B-B14F-4D97-AF65-F5344CB8AC3E}">
        <p14:creationId xmlns:p14="http://schemas.microsoft.com/office/powerpoint/2010/main" val="9031510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B3EC-D568-47FC-A8B6-41DE51B3B5D2}"/>
              </a:ext>
            </a:extLst>
          </p:cNvPr>
          <p:cNvSpPr>
            <a:spLocks noGrp="1"/>
          </p:cNvSpPr>
          <p:nvPr>
            <p:ph type="title"/>
          </p:nvPr>
        </p:nvSpPr>
        <p:spPr>
          <a:xfrm>
            <a:off x="1157377" y="369727"/>
            <a:ext cx="9905999" cy="828936"/>
          </a:xfrm>
        </p:spPr>
        <p:txBody>
          <a:bodyPr>
            <a:normAutofit fontScale="90000"/>
          </a:bodyPr>
          <a:lstStyle/>
          <a:p>
            <a:r>
              <a:rPr lang="en-US">
                <a:latin typeface="Source Sans Pro"/>
                <a:ea typeface="Source Sans Pro"/>
              </a:rPr>
              <a:t>Building Machine Learning Models</a:t>
            </a:r>
            <a:br>
              <a:rPr lang="en-US" dirty="0">
                <a:latin typeface="Source Sans Pro"/>
                <a:ea typeface="Source Sans Pro"/>
              </a:rPr>
            </a:br>
            <a:endParaRPr lang="en-US"/>
          </a:p>
        </p:txBody>
      </p:sp>
      <p:sp>
        <p:nvSpPr>
          <p:cNvPr id="4" name="TextBox 3">
            <a:extLst>
              <a:ext uri="{FF2B5EF4-FFF2-40B4-BE49-F238E27FC236}">
                <a16:creationId xmlns:a16="http://schemas.microsoft.com/office/drawing/2014/main" id="{C6AB734B-26DE-4B56-B9CD-36EFB45F93A2}"/>
              </a:ext>
            </a:extLst>
          </p:cNvPr>
          <p:cNvSpPr txBox="1"/>
          <p:nvPr/>
        </p:nvSpPr>
        <p:spPr>
          <a:xfrm>
            <a:off x="1144438" y="118757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latin typeface="Bahnschrift"/>
              </a:rPr>
              <a:t>Regularization (Lasso)</a:t>
            </a:r>
            <a:endParaRPr lang="en-US"/>
          </a:p>
          <a:p>
            <a:endParaRPr lang="en-IN" dirty="0">
              <a:latin typeface="Bahnschrift"/>
              <a:ea typeface="+mn-lt"/>
              <a:cs typeface="+mn-lt"/>
            </a:endParaRPr>
          </a:p>
        </p:txBody>
      </p:sp>
      <p:pic>
        <p:nvPicPr>
          <p:cNvPr id="7" name="Picture 7" descr="Text&#10;&#10;Description automatically generated">
            <a:extLst>
              <a:ext uri="{FF2B5EF4-FFF2-40B4-BE49-F238E27FC236}">
                <a16:creationId xmlns:a16="http://schemas.microsoft.com/office/drawing/2014/main" id="{DE9FAC83-A6CD-4A95-BCA6-DC008393304A}"/>
              </a:ext>
            </a:extLst>
          </p:cNvPr>
          <p:cNvPicPr>
            <a:picLocks noGrp="1" noChangeAspect="1"/>
          </p:cNvPicPr>
          <p:nvPr>
            <p:ph idx="1"/>
          </p:nvPr>
        </p:nvPicPr>
        <p:blipFill>
          <a:blip r:embed="rId2"/>
          <a:stretch>
            <a:fillRect/>
          </a:stretch>
        </p:blipFill>
        <p:spPr>
          <a:xfrm>
            <a:off x="1273833" y="2004531"/>
            <a:ext cx="9399916" cy="3460108"/>
          </a:xfrm>
        </p:spPr>
      </p:pic>
    </p:spTree>
    <p:extLst>
      <p:ext uri="{BB962C8B-B14F-4D97-AF65-F5344CB8AC3E}">
        <p14:creationId xmlns:p14="http://schemas.microsoft.com/office/powerpoint/2010/main" val="35816446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B3EC-D568-47FC-A8B6-41DE51B3B5D2}"/>
              </a:ext>
            </a:extLst>
          </p:cNvPr>
          <p:cNvSpPr>
            <a:spLocks noGrp="1"/>
          </p:cNvSpPr>
          <p:nvPr>
            <p:ph type="title"/>
          </p:nvPr>
        </p:nvSpPr>
        <p:spPr>
          <a:xfrm>
            <a:off x="1157377" y="369727"/>
            <a:ext cx="9905999" cy="828936"/>
          </a:xfrm>
        </p:spPr>
        <p:txBody>
          <a:bodyPr>
            <a:normAutofit fontScale="90000"/>
          </a:bodyPr>
          <a:lstStyle/>
          <a:p>
            <a:r>
              <a:rPr lang="en-US">
                <a:latin typeface="Source Sans Pro"/>
                <a:ea typeface="Source Sans Pro"/>
              </a:rPr>
              <a:t>Building Machine Learning Models</a:t>
            </a:r>
            <a:br>
              <a:rPr lang="en-US" dirty="0">
                <a:latin typeface="Source Sans Pro"/>
                <a:ea typeface="Source Sans Pro"/>
              </a:rPr>
            </a:br>
            <a:endParaRPr lang="en-US"/>
          </a:p>
        </p:txBody>
      </p:sp>
      <p:sp>
        <p:nvSpPr>
          <p:cNvPr id="4" name="TextBox 3">
            <a:extLst>
              <a:ext uri="{FF2B5EF4-FFF2-40B4-BE49-F238E27FC236}">
                <a16:creationId xmlns:a16="http://schemas.microsoft.com/office/drawing/2014/main" id="{C6AB734B-26DE-4B56-B9CD-36EFB45F93A2}"/>
              </a:ext>
            </a:extLst>
          </p:cNvPr>
          <p:cNvSpPr txBox="1"/>
          <p:nvPr/>
        </p:nvSpPr>
        <p:spPr>
          <a:xfrm>
            <a:off x="1144438" y="118757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latin typeface="Bahnschrift"/>
              </a:rPr>
              <a:t>Regularization (Ridge)</a:t>
            </a:r>
            <a:endParaRPr lang="en-US"/>
          </a:p>
          <a:p>
            <a:endParaRPr lang="en-IN" dirty="0">
              <a:latin typeface="Bahnschrift"/>
              <a:ea typeface="+mn-lt"/>
              <a:cs typeface="+mn-lt"/>
            </a:endParaRPr>
          </a:p>
        </p:txBody>
      </p:sp>
      <p:pic>
        <p:nvPicPr>
          <p:cNvPr id="6" name="Picture 7" descr="Text&#10;&#10;Description automatically generated">
            <a:extLst>
              <a:ext uri="{FF2B5EF4-FFF2-40B4-BE49-F238E27FC236}">
                <a16:creationId xmlns:a16="http://schemas.microsoft.com/office/drawing/2014/main" id="{0BDC9D82-73C2-4FEE-B7BF-5051F86840BE}"/>
              </a:ext>
            </a:extLst>
          </p:cNvPr>
          <p:cNvPicPr>
            <a:picLocks noGrp="1" noChangeAspect="1"/>
          </p:cNvPicPr>
          <p:nvPr>
            <p:ph idx="1"/>
          </p:nvPr>
        </p:nvPicPr>
        <p:blipFill>
          <a:blip r:embed="rId2"/>
          <a:stretch>
            <a:fillRect/>
          </a:stretch>
        </p:blipFill>
        <p:spPr>
          <a:xfrm>
            <a:off x="1628774" y="2510622"/>
            <a:ext cx="8934450" cy="3209925"/>
          </a:xfrm>
        </p:spPr>
      </p:pic>
    </p:spTree>
    <p:extLst>
      <p:ext uri="{BB962C8B-B14F-4D97-AF65-F5344CB8AC3E}">
        <p14:creationId xmlns:p14="http://schemas.microsoft.com/office/powerpoint/2010/main" val="31225112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B3EC-D568-47FC-A8B6-41DE51B3B5D2}"/>
              </a:ext>
            </a:extLst>
          </p:cNvPr>
          <p:cNvSpPr>
            <a:spLocks noGrp="1"/>
          </p:cNvSpPr>
          <p:nvPr>
            <p:ph type="title"/>
          </p:nvPr>
        </p:nvSpPr>
        <p:spPr>
          <a:xfrm>
            <a:off x="1157377" y="369727"/>
            <a:ext cx="9905999" cy="828936"/>
          </a:xfrm>
        </p:spPr>
        <p:txBody>
          <a:bodyPr>
            <a:normAutofit fontScale="90000"/>
          </a:bodyPr>
          <a:lstStyle/>
          <a:p>
            <a:r>
              <a:rPr lang="en-US">
                <a:latin typeface="Source Sans Pro"/>
                <a:ea typeface="Source Sans Pro"/>
              </a:rPr>
              <a:t>Building Machine Learning Models</a:t>
            </a:r>
            <a:br>
              <a:rPr lang="en-US" dirty="0">
                <a:latin typeface="Source Sans Pro"/>
                <a:ea typeface="Source Sans Pro"/>
              </a:rPr>
            </a:br>
            <a:endParaRPr lang="en-US"/>
          </a:p>
        </p:txBody>
      </p:sp>
      <p:sp>
        <p:nvSpPr>
          <p:cNvPr id="4" name="TextBox 3">
            <a:extLst>
              <a:ext uri="{FF2B5EF4-FFF2-40B4-BE49-F238E27FC236}">
                <a16:creationId xmlns:a16="http://schemas.microsoft.com/office/drawing/2014/main" id="{C6AB734B-26DE-4B56-B9CD-36EFB45F93A2}"/>
              </a:ext>
            </a:extLst>
          </p:cNvPr>
          <p:cNvSpPr txBox="1"/>
          <p:nvPr/>
        </p:nvSpPr>
        <p:spPr>
          <a:xfrm>
            <a:off x="1144438" y="118757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latin typeface="Bahnschrift"/>
              </a:rPr>
              <a:t>Gradient Boosting Regressor</a:t>
            </a:r>
            <a:endParaRPr lang="en-US"/>
          </a:p>
          <a:p>
            <a:endParaRPr lang="en-IN" dirty="0">
              <a:latin typeface="Bahnschrift"/>
              <a:ea typeface="+mn-lt"/>
              <a:cs typeface="+mn-lt"/>
            </a:endParaRPr>
          </a:p>
        </p:txBody>
      </p:sp>
      <p:pic>
        <p:nvPicPr>
          <p:cNvPr id="7" name="Picture 7" descr="Text, letter&#10;&#10;Description automatically generated">
            <a:extLst>
              <a:ext uri="{FF2B5EF4-FFF2-40B4-BE49-F238E27FC236}">
                <a16:creationId xmlns:a16="http://schemas.microsoft.com/office/drawing/2014/main" id="{9FF07F25-C82A-4D18-BCEC-8EF74DE520E2}"/>
              </a:ext>
            </a:extLst>
          </p:cNvPr>
          <p:cNvPicPr>
            <a:picLocks noGrp="1" noChangeAspect="1"/>
          </p:cNvPicPr>
          <p:nvPr>
            <p:ph idx="1"/>
          </p:nvPr>
        </p:nvPicPr>
        <p:blipFill>
          <a:blip r:embed="rId2"/>
          <a:stretch>
            <a:fillRect/>
          </a:stretch>
        </p:blipFill>
        <p:spPr>
          <a:xfrm>
            <a:off x="1624012" y="2529672"/>
            <a:ext cx="8943975" cy="3171825"/>
          </a:xfrm>
        </p:spPr>
      </p:pic>
    </p:spTree>
    <p:extLst>
      <p:ext uri="{BB962C8B-B14F-4D97-AF65-F5344CB8AC3E}">
        <p14:creationId xmlns:p14="http://schemas.microsoft.com/office/powerpoint/2010/main" val="24220965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B3EC-D568-47FC-A8B6-41DE51B3B5D2}"/>
              </a:ext>
            </a:extLst>
          </p:cNvPr>
          <p:cNvSpPr>
            <a:spLocks noGrp="1"/>
          </p:cNvSpPr>
          <p:nvPr>
            <p:ph type="title"/>
          </p:nvPr>
        </p:nvSpPr>
        <p:spPr>
          <a:xfrm>
            <a:off x="1157377" y="369727"/>
            <a:ext cx="9905999" cy="828936"/>
          </a:xfrm>
        </p:spPr>
        <p:txBody>
          <a:bodyPr>
            <a:normAutofit fontScale="90000"/>
          </a:bodyPr>
          <a:lstStyle/>
          <a:p>
            <a:r>
              <a:rPr lang="en-US">
                <a:latin typeface="Source Sans Pro"/>
                <a:ea typeface="Source Sans Pro"/>
              </a:rPr>
              <a:t>Building Machine Learning Models</a:t>
            </a:r>
            <a:br>
              <a:rPr lang="en-US" dirty="0">
                <a:latin typeface="Source Sans Pro"/>
                <a:ea typeface="Source Sans Pro"/>
              </a:rPr>
            </a:br>
            <a:endParaRPr lang="en-US"/>
          </a:p>
        </p:txBody>
      </p:sp>
      <p:sp>
        <p:nvSpPr>
          <p:cNvPr id="4" name="TextBox 3">
            <a:extLst>
              <a:ext uri="{FF2B5EF4-FFF2-40B4-BE49-F238E27FC236}">
                <a16:creationId xmlns:a16="http://schemas.microsoft.com/office/drawing/2014/main" id="{C6AB734B-26DE-4B56-B9CD-36EFB45F93A2}"/>
              </a:ext>
            </a:extLst>
          </p:cNvPr>
          <p:cNvSpPr txBox="1"/>
          <p:nvPr/>
        </p:nvSpPr>
        <p:spPr>
          <a:xfrm>
            <a:off x="1158815" y="1187570"/>
            <a:ext cx="9371162" cy="1538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Calibri"/>
                <a:cs typeface="Calibri"/>
              </a:rPr>
              <a:t>Hyper parametric Tuning</a:t>
            </a:r>
            <a:endParaRPr lang="en-US" sz="2000" b="1">
              <a:latin typeface="Calibri"/>
              <a:ea typeface="+mn-lt"/>
              <a:cs typeface="Calibri"/>
            </a:endParaRPr>
          </a:p>
          <a:p>
            <a:pPr marL="285750" indent="-285750">
              <a:lnSpc>
                <a:spcPct val="90000"/>
              </a:lnSpc>
              <a:spcBef>
                <a:spcPct val="0"/>
              </a:spcBef>
              <a:buFont typeface="Arial"/>
              <a:buChar char="•"/>
            </a:pPr>
            <a:r>
              <a:rPr lang="en-US" sz="2000" b="1">
                <a:latin typeface="Calibri"/>
                <a:ea typeface="+mn-lt"/>
                <a:cs typeface="Calibri"/>
              </a:rPr>
              <a:t>Gradient Boosting Regression(Hyper parametric Tuning)</a:t>
            </a:r>
            <a:endParaRPr lang="en-US" sz="2000">
              <a:ea typeface="+mn-lt"/>
              <a:cs typeface="+mn-lt"/>
            </a:endParaRPr>
          </a:p>
          <a:p>
            <a:pPr marL="285750" indent="-285750">
              <a:lnSpc>
                <a:spcPct val="90000"/>
              </a:lnSpc>
              <a:spcBef>
                <a:spcPct val="0"/>
              </a:spcBef>
              <a:buFont typeface="Arial"/>
              <a:buChar char="•"/>
            </a:pPr>
            <a:r>
              <a:rPr lang="en-US" sz="2000" b="1">
                <a:latin typeface="Calibri"/>
                <a:ea typeface="+mn-lt"/>
                <a:cs typeface="Calibri"/>
              </a:rPr>
              <a:t>After applying Hyper parametric Tuning for Gradient Boosting regression we get the following results:</a:t>
            </a:r>
            <a:endParaRPr lang="en-US" sz="2000"/>
          </a:p>
          <a:p>
            <a:endParaRPr lang="en-IN" sz="2000" dirty="0">
              <a:latin typeface="Bahnschrift"/>
              <a:ea typeface="+mn-lt"/>
              <a:cs typeface="+mn-lt"/>
            </a:endParaRPr>
          </a:p>
        </p:txBody>
      </p:sp>
      <p:pic>
        <p:nvPicPr>
          <p:cNvPr id="6" name="Picture 7" descr="A picture containing table&#10;&#10;Description automatically generated">
            <a:extLst>
              <a:ext uri="{FF2B5EF4-FFF2-40B4-BE49-F238E27FC236}">
                <a16:creationId xmlns:a16="http://schemas.microsoft.com/office/drawing/2014/main" id="{D0C52265-1331-46EC-B37A-08AC1765916B}"/>
              </a:ext>
            </a:extLst>
          </p:cNvPr>
          <p:cNvPicPr>
            <a:picLocks noGrp="1" noChangeAspect="1"/>
          </p:cNvPicPr>
          <p:nvPr>
            <p:ph idx="1"/>
          </p:nvPr>
        </p:nvPicPr>
        <p:blipFill>
          <a:blip r:embed="rId2"/>
          <a:stretch>
            <a:fillRect/>
          </a:stretch>
        </p:blipFill>
        <p:spPr>
          <a:xfrm>
            <a:off x="886993" y="3217000"/>
            <a:ext cx="10259862" cy="1150188"/>
          </a:xfrm>
        </p:spPr>
      </p:pic>
    </p:spTree>
    <p:extLst>
      <p:ext uri="{BB962C8B-B14F-4D97-AF65-F5344CB8AC3E}">
        <p14:creationId xmlns:p14="http://schemas.microsoft.com/office/powerpoint/2010/main" val="15458760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F908-ACC9-476C-94E6-AAE00E1BC8DC}"/>
              </a:ext>
            </a:extLst>
          </p:cNvPr>
          <p:cNvSpPr>
            <a:spLocks noGrp="1"/>
          </p:cNvSpPr>
          <p:nvPr>
            <p:ph type="title"/>
          </p:nvPr>
        </p:nvSpPr>
        <p:spPr/>
        <p:txBody>
          <a:bodyPr/>
          <a:lstStyle/>
          <a:p>
            <a:r>
              <a:rPr lang="en-US" b="1">
                <a:latin typeface="Source Sans Pro"/>
                <a:ea typeface="Source Sans Pro"/>
              </a:rPr>
              <a:t>Concluding Remarks</a:t>
            </a:r>
            <a:endParaRPr lang="en-US">
              <a:ea typeface="+mj-lt"/>
              <a:cs typeface="+mj-lt"/>
            </a:endParaRPr>
          </a:p>
          <a:p>
            <a:endParaRPr lang="en-US" dirty="0"/>
          </a:p>
        </p:txBody>
      </p:sp>
      <p:sp>
        <p:nvSpPr>
          <p:cNvPr id="3" name="Content Placeholder 2">
            <a:extLst>
              <a:ext uri="{FF2B5EF4-FFF2-40B4-BE49-F238E27FC236}">
                <a16:creationId xmlns:a16="http://schemas.microsoft.com/office/drawing/2014/main" id="{1611508F-2F3E-4106-8E23-DBCBF78B7FA0}"/>
              </a:ext>
            </a:extLst>
          </p:cNvPr>
          <p:cNvSpPr>
            <a:spLocks noGrp="1"/>
          </p:cNvSpPr>
          <p:nvPr>
            <p:ph idx="1"/>
          </p:nvPr>
        </p:nvSpPr>
        <p:spPr/>
        <p:txBody>
          <a:bodyPr vert="horz" lIns="91440" tIns="45720" rIns="91440" bIns="45720" rtlCol="0" anchor="t">
            <a:normAutofit/>
          </a:bodyPr>
          <a:lstStyle/>
          <a:p>
            <a:r>
              <a:rPr lang="en-US">
                <a:latin typeface="Bahnschrift"/>
              </a:rPr>
              <a:t>In this project, eight different machine learning techniques have been used to forecast the price of used cars in Indian market. The first step I took, was to visualize the distribution of each feature and its effect on the Price (dependent variable). From the analysis, I conclude that some of the most useful features for predictions were "Car Name”, “Variant”, “Purchase Year”, “Kilometers”. The Gradient Boosting Regression Algorithm proved to be the best model for regression based on the Cross-Validation scores. An accuracy (r2 score) of 0.96 % was achieved by hyper parametric tuning of the model.</a:t>
            </a:r>
            <a:endParaRPr lang="en-US"/>
          </a:p>
          <a:p>
            <a:endParaRPr lang="en-US" dirty="0"/>
          </a:p>
        </p:txBody>
      </p:sp>
    </p:spTree>
    <p:extLst>
      <p:ext uri="{BB962C8B-B14F-4D97-AF65-F5344CB8AC3E}">
        <p14:creationId xmlns:p14="http://schemas.microsoft.com/office/powerpoint/2010/main" val="2204324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22668-844A-4591-9470-D153EA80747A}"/>
              </a:ext>
            </a:extLst>
          </p:cNvPr>
          <p:cNvSpPr>
            <a:spLocks noGrp="1"/>
          </p:cNvSpPr>
          <p:nvPr>
            <p:ph type="title"/>
          </p:nvPr>
        </p:nvSpPr>
        <p:spPr/>
        <p:txBody>
          <a:bodyPr/>
          <a:lstStyle/>
          <a:p>
            <a:r>
              <a:rPr lang="en-US" b="1">
                <a:latin typeface="Source Sans Pro"/>
                <a:ea typeface="Source Sans Pro"/>
              </a:rPr>
              <a:t>Concluding Remarks</a:t>
            </a:r>
            <a:br>
              <a:rPr lang="en-US" b="1" dirty="0">
                <a:latin typeface="Source Sans Pro"/>
                <a:ea typeface="Source Sans Pro"/>
              </a:rPr>
            </a:br>
            <a:r>
              <a:rPr lang="en-US" b="1">
                <a:latin typeface="Source Sans Pro"/>
                <a:ea typeface="Source Sans Pro"/>
              </a:rPr>
              <a:t>Actual values vs Predicted values</a:t>
            </a:r>
            <a:endParaRPr lang="en-US">
              <a:ea typeface="+mj-lt"/>
              <a:cs typeface="+mj-lt"/>
            </a:endParaRPr>
          </a:p>
          <a:p>
            <a:endParaRPr lang="en-US" dirty="0"/>
          </a:p>
        </p:txBody>
      </p:sp>
      <p:pic>
        <p:nvPicPr>
          <p:cNvPr id="4" name="Picture 4" descr="Chart, scatter chart&#10;&#10;Description automatically generated">
            <a:extLst>
              <a:ext uri="{FF2B5EF4-FFF2-40B4-BE49-F238E27FC236}">
                <a16:creationId xmlns:a16="http://schemas.microsoft.com/office/drawing/2014/main" id="{2766E904-B764-4E7E-A83C-B44172D1D5B0}"/>
              </a:ext>
            </a:extLst>
          </p:cNvPr>
          <p:cNvPicPr>
            <a:picLocks noGrp="1" noChangeAspect="1"/>
          </p:cNvPicPr>
          <p:nvPr>
            <p:ph idx="1"/>
          </p:nvPr>
        </p:nvPicPr>
        <p:blipFill>
          <a:blip r:embed="rId2"/>
          <a:stretch>
            <a:fillRect/>
          </a:stretch>
        </p:blipFill>
        <p:spPr>
          <a:xfrm>
            <a:off x="2867923" y="1967248"/>
            <a:ext cx="5866681" cy="4167277"/>
          </a:xfrm>
        </p:spPr>
      </p:pic>
    </p:spTree>
    <p:extLst>
      <p:ext uri="{BB962C8B-B14F-4D97-AF65-F5344CB8AC3E}">
        <p14:creationId xmlns:p14="http://schemas.microsoft.com/office/powerpoint/2010/main" val="22631897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578C0-473F-47B3-812A-2C485DB165EC}"/>
              </a:ext>
            </a:extLst>
          </p:cNvPr>
          <p:cNvSpPr>
            <a:spLocks noGrp="1"/>
          </p:cNvSpPr>
          <p:nvPr>
            <p:ph type="title"/>
          </p:nvPr>
        </p:nvSpPr>
        <p:spPr/>
        <p:txBody>
          <a:bodyPr/>
          <a:lstStyle/>
          <a:p>
            <a:r>
              <a:rPr lang="en-US" b="1">
                <a:latin typeface="Source Sans Pro"/>
                <a:ea typeface="Source Sans Pro"/>
              </a:rPr>
              <a:t>Concluding Remarks</a:t>
            </a:r>
            <a:endParaRPr lang="en-US">
              <a:ea typeface="+mj-lt"/>
              <a:cs typeface="+mj-lt"/>
            </a:endParaRPr>
          </a:p>
          <a:p>
            <a:endParaRPr lang="en-US" dirty="0"/>
          </a:p>
        </p:txBody>
      </p:sp>
      <p:sp>
        <p:nvSpPr>
          <p:cNvPr id="3" name="Content Placeholder 2">
            <a:extLst>
              <a:ext uri="{FF2B5EF4-FFF2-40B4-BE49-F238E27FC236}">
                <a16:creationId xmlns:a16="http://schemas.microsoft.com/office/drawing/2014/main" id="{F90A64A1-D375-4847-AE00-97074C56AEBD}"/>
              </a:ext>
            </a:extLst>
          </p:cNvPr>
          <p:cNvSpPr>
            <a:spLocks noGrp="1"/>
          </p:cNvSpPr>
          <p:nvPr>
            <p:ph idx="1"/>
          </p:nvPr>
        </p:nvSpPr>
        <p:spPr/>
        <p:txBody>
          <a:bodyPr vert="horz" lIns="91440" tIns="45720" rIns="91440" bIns="45720" rtlCol="0" anchor="t">
            <a:normAutofit/>
          </a:bodyPr>
          <a:lstStyle/>
          <a:p>
            <a:r>
              <a:rPr lang="en-US">
                <a:latin typeface="Bahnschrift"/>
              </a:rPr>
              <a:t>The main limitation of this study is the low number of records that have been used. As future work, we intend to collect more data and to use more advanced techniques like artificial neural networks, fuzzy logic and genetic algorithms to predict car prices.</a:t>
            </a:r>
            <a:endParaRPr lang="en-US"/>
          </a:p>
          <a:p>
            <a:endParaRPr lang="en-US" dirty="0"/>
          </a:p>
        </p:txBody>
      </p:sp>
    </p:spTree>
    <p:extLst>
      <p:ext uri="{BB962C8B-B14F-4D97-AF65-F5344CB8AC3E}">
        <p14:creationId xmlns:p14="http://schemas.microsoft.com/office/powerpoint/2010/main" val="1820439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AF115-D8BA-40E5-BF7F-F450C956D2E6}"/>
              </a:ext>
            </a:extLst>
          </p:cNvPr>
          <p:cNvSpPr>
            <a:spLocks noGrp="1"/>
          </p:cNvSpPr>
          <p:nvPr>
            <p:ph type="title"/>
          </p:nvPr>
        </p:nvSpPr>
        <p:spPr>
          <a:xfrm>
            <a:off x="1085491" y="225954"/>
            <a:ext cx="9905999" cy="1360898"/>
          </a:xfrm>
        </p:spPr>
        <p:txBody>
          <a:bodyPr/>
          <a:lstStyle/>
          <a:p>
            <a:r>
              <a:rPr lang="en-US">
                <a:latin typeface="Source Sans Pro"/>
                <a:ea typeface="Source Sans Pro"/>
              </a:rPr>
              <a:t>Data Analysis</a:t>
            </a:r>
            <a:endParaRPr lang="en-US">
              <a:ea typeface="+mj-lt"/>
              <a:cs typeface="+mj-lt"/>
            </a:endParaRPr>
          </a:p>
          <a:p>
            <a:r>
              <a:rPr lang="en-US" sz="2400"/>
              <a:t>Dataframe Sample</a:t>
            </a:r>
            <a:endParaRPr lang="en-US" sz="2400" dirty="0"/>
          </a:p>
        </p:txBody>
      </p:sp>
      <p:pic>
        <p:nvPicPr>
          <p:cNvPr id="4" name="Picture 4" descr="Table&#10;&#10;Description automatically generated">
            <a:extLst>
              <a:ext uri="{FF2B5EF4-FFF2-40B4-BE49-F238E27FC236}">
                <a16:creationId xmlns:a16="http://schemas.microsoft.com/office/drawing/2014/main" id="{12E871E7-3995-4EA2-BECB-D48310CB3175}"/>
              </a:ext>
            </a:extLst>
          </p:cNvPr>
          <p:cNvPicPr>
            <a:picLocks noGrp="1" noChangeAspect="1"/>
          </p:cNvPicPr>
          <p:nvPr>
            <p:ph idx="1"/>
          </p:nvPr>
        </p:nvPicPr>
        <p:blipFill>
          <a:blip r:embed="rId2"/>
          <a:stretch>
            <a:fillRect/>
          </a:stretch>
        </p:blipFill>
        <p:spPr>
          <a:xfrm>
            <a:off x="1030744" y="1641913"/>
            <a:ext cx="9957982" cy="3840287"/>
          </a:xfrm>
        </p:spPr>
      </p:pic>
    </p:spTree>
    <p:extLst>
      <p:ext uri="{BB962C8B-B14F-4D97-AF65-F5344CB8AC3E}">
        <p14:creationId xmlns:p14="http://schemas.microsoft.com/office/powerpoint/2010/main" val="1978418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9D3A-F721-461F-87FA-D7007473A576}"/>
              </a:ext>
            </a:extLst>
          </p:cNvPr>
          <p:cNvSpPr>
            <a:spLocks noGrp="1"/>
          </p:cNvSpPr>
          <p:nvPr>
            <p:ph type="title"/>
          </p:nvPr>
        </p:nvSpPr>
        <p:spPr>
          <a:xfrm>
            <a:off x="1143000" y="168444"/>
            <a:ext cx="9905999" cy="1102106"/>
          </a:xfrm>
        </p:spPr>
        <p:txBody>
          <a:bodyPr/>
          <a:lstStyle/>
          <a:p>
            <a:r>
              <a:rPr lang="en-US">
                <a:latin typeface="Source Sans Pro"/>
                <a:ea typeface="Source Sans Pro"/>
              </a:rPr>
              <a:t>EDA (Exploratory Data Analysis)</a:t>
            </a:r>
            <a:endParaRPr lang="en-US"/>
          </a:p>
        </p:txBody>
      </p:sp>
      <p:pic>
        <p:nvPicPr>
          <p:cNvPr id="4" name="Picture 4" descr="Chart, bar chart&#10;&#10;Description automatically generated">
            <a:extLst>
              <a:ext uri="{FF2B5EF4-FFF2-40B4-BE49-F238E27FC236}">
                <a16:creationId xmlns:a16="http://schemas.microsoft.com/office/drawing/2014/main" id="{449E3E4B-7C9E-4C83-A20E-451B93518DFB}"/>
              </a:ext>
            </a:extLst>
          </p:cNvPr>
          <p:cNvPicPr>
            <a:picLocks noGrp="1" noChangeAspect="1"/>
          </p:cNvPicPr>
          <p:nvPr>
            <p:ph idx="1"/>
          </p:nvPr>
        </p:nvPicPr>
        <p:blipFill>
          <a:blip r:embed="rId2"/>
          <a:stretch>
            <a:fillRect/>
          </a:stretch>
        </p:blipFill>
        <p:spPr>
          <a:xfrm>
            <a:off x="1228402" y="1426253"/>
            <a:ext cx="5306969" cy="4717306"/>
          </a:xfrm>
        </p:spPr>
      </p:pic>
      <p:sp>
        <p:nvSpPr>
          <p:cNvPr id="5" name="TextBox 4">
            <a:extLst>
              <a:ext uri="{FF2B5EF4-FFF2-40B4-BE49-F238E27FC236}">
                <a16:creationId xmlns:a16="http://schemas.microsoft.com/office/drawing/2014/main" id="{EA36601F-D620-4EF7-9A4D-115BB450082A}"/>
              </a:ext>
            </a:extLst>
          </p:cNvPr>
          <p:cNvSpPr txBox="1"/>
          <p:nvPr/>
        </p:nvSpPr>
        <p:spPr>
          <a:xfrm>
            <a:off x="8232475" y="2668438"/>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rPr>
              <a:t>From the above plot, we can conclude that Maruti is the most trusted brand for buying cars in India.</a:t>
            </a:r>
            <a:endParaRPr lang="en-US"/>
          </a:p>
          <a:p>
            <a:pPr algn="l"/>
            <a:endParaRPr lang="en-US" dirty="0"/>
          </a:p>
        </p:txBody>
      </p:sp>
    </p:spTree>
    <p:extLst>
      <p:ext uri="{BB962C8B-B14F-4D97-AF65-F5344CB8AC3E}">
        <p14:creationId xmlns:p14="http://schemas.microsoft.com/office/powerpoint/2010/main" val="3959794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9D3A-F721-461F-87FA-D7007473A576}"/>
              </a:ext>
            </a:extLst>
          </p:cNvPr>
          <p:cNvSpPr>
            <a:spLocks noGrp="1"/>
          </p:cNvSpPr>
          <p:nvPr>
            <p:ph type="title"/>
          </p:nvPr>
        </p:nvSpPr>
        <p:spPr>
          <a:xfrm>
            <a:off x="1143000" y="168444"/>
            <a:ext cx="9905999" cy="1102106"/>
          </a:xfrm>
        </p:spPr>
        <p:txBody>
          <a:bodyPr/>
          <a:lstStyle/>
          <a:p>
            <a:r>
              <a:rPr lang="en-US">
                <a:latin typeface="Source Sans Pro"/>
                <a:ea typeface="Source Sans Pro"/>
              </a:rPr>
              <a:t>EDA (Exploratory Data Analysis)</a:t>
            </a:r>
            <a:endParaRPr lang="en-US"/>
          </a:p>
        </p:txBody>
      </p:sp>
      <p:sp>
        <p:nvSpPr>
          <p:cNvPr id="5" name="TextBox 4">
            <a:extLst>
              <a:ext uri="{FF2B5EF4-FFF2-40B4-BE49-F238E27FC236}">
                <a16:creationId xmlns:a16="http://schemas.microsoft.com/office/drawing/2014/main" id="{EA36601F-D620-4EF7-9A4D-115BB450082A}"/>
              </a:ext>
            </a:extLst>
          </p:cNvPr>
          <p:cNvSpPr txBox="1"/>
          <p:nvPr/>
        </p:nvSpPr>
        <p:spPr>
          <a:xfrm>
            <a:off x="8232475" y="2668438"/>
            <a:ext cx="27432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rPr>
              <a:t>Most of the used cars which are for sale have fuel type Petrol. There are some rare cars with fuel type Petrol + CNG or Petrol + LPG. Maybe customers in India mostly prefer to buy petrol variant cars.</a:t>
            </a:r>
            <a:endParaRPr lang="en-US"/>
          </a:p>
          <a:p>
            <a:endParaRPr lang="en-US" dirty="0">
              <a:latin typeface="Bahnschrift"/>
            </a:endParaRPr>
          </a:p>
        </p:txBody>
      </p:sp>
      <p:pic>
        <p:nvPicPr>
          <p:cNvPr id="7" name="Picture 7" descr="Chart&#10;&#10;Description automatically generated">
            <a:extLst>
              <a:ext uri="{FF2B5EF4-FFF2-40B4-BE49-F238E27FC236}">
                <a16:creationId xmlns:a16="http://schemas.microsoft.com/office/drawing/2014/main" id="{060B4445-A5DC-410F-B62E-896D9DCEDF6E}"/>
              </a:ext>
            </a:extLst>
          </p:cNvPr>
          <p:cNvPicPr>
            <a:picLocks noGrp="1" noChangeAspect="1"/>
          </p:cNvPicPr>
          <p:nvPr>
            <p:ph idx="1"/>
          </p:nvPr>
        </p:nvPicPr>
        <p:blipFill>
          <a:blip r:embed="rId2"/>
          <a:stretch>
            <a:fillRect/>
          </a:stretch>
        </p:blipFill>
        <p:spPr>
          <a:xfrm>
            <a:off x="1226535" y="1124327"/>
            <a:ext cx="5813909" cy="5062363"/>
          </a:xfrm>
        </p:spPr>
      </p:pic>
    </p:spTree>
    <p:extLst>
      <p:ext uri="{BB962C8B-B14F-4D97-AF65-F5344CB8AC3E}">
        <p14:creationId xmlns:p14="http://schemas.microsoft.com/office/powerpoint/2010/main" val="3903046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9D3A-F721-461F-87FA-D7007473A576}"/>
              </a:ext>
            </a:extLst>
          </p:cNvPr>
          <p:cNvSpPr>
            <a:spLocks noGrp="1"/>
          </p:cNvSpPr>
          <p:nvPr>
            <p:ph type="title"/>
          </p:nvPr>
        </p:nvSpPr>
        <p:spPr>
          <a:xfrm>
            <a:off x="1143000" y="168444"/>
            <a:ext cx="9905999" cy="1102106"/>
          </a:xfrm>
        </p:spPr>
        <p:txBody>
          <a:bodyPr/>
          <a:lstStyle/>
          <a:p>
            <a:r>
              <a:rPr lang="en-US">
                <a:latin typeface="Source Sans Pro"/>
                <a:ea typeface="Source Sans Pro"/>
              </a:rPr>
              <a:t>EDA (Exploratory Data Analysis)</a:t>
            </a:r>
            <a:endParaRPr lang="en-US"/>
          </a:p>
        </p:txBody>
      </p:sp>
      <p:sp>
        <p:nvSpPr>
          <p:cNvPr id="5" name="TextBox 4">
            <a:extLst>
              <a:ext uri="{FF2B5EF4-FFF2-40B4-BE49-F238E27FC236}">
                <a16:creationId xmlns:a16="http://schemas.microsoft.com/office/drawing/2014/main" id="{EA36601F-D620-4EF7-9A4D-115BB450082A}"/>
              </a:ext>
            </a:extLst>
          </p:cNvPr>
          <p:cNvSpPr txBox="1"/>
          <p:nvPr/>
        </p:nvSpPr>
        <p:spPr>
          <a:xfrm>
            <a:off x="8232475" y="2668438"/>
            <a:ext cx="27432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rPr>
              <a:t>Car brands Toyota, Chevrolet, BMW and Fiat have the highest running kilometres of approximately more that 70,000 km. MG and Kia have the lowest running kilometres less than 20,000 km</a:t>
            </a:r>
            <a:endParaRPr lang="en-US"/>
          </a:p>
          <a:p>
            <a:endParaRPr lang="en-US" dirty="0">
              <a:latin typeface="Bahnschrift"/>
            </a:endParaRPr>
          </a:p>
        </p:txBody>
      </p:sp>
      <p:pic>
        <p:nvPicPr>
          <p:cNvPr id="6" name="Picture 7" descr="Chart&#10;&#10;Description automatically generated">
            <a:extLst>
              <a:ext uri="{FF2B5EF4-FFF2-40B4-BE49-F238E27FC236}">
                <a16:creationId xmlns:a16="http://schemas.microsoft.com/office/drawing/2014/main" id="{5C2F414D-1372-4C55-A5F0-A7A6A8884800}"/>
              </a:ext>
            </a:extLst>
          </p:cNvPr>
          <p:cNvPicPr>
            <a:picLocks noGrp="1" noChangeAspect="1"/>
          </p:cNvPicPr>
          <p:nvPr>
            <p:ph idx="1"/>
          </p:nvPr>
        </p:nvPicPr>
        <p:blipFill>
          <a:blip r:embed="rId2"/>
          <a:stretch>
            <a:fillRect/>
          </a:stretch>
        </p:blipFill>
        <p:spPr>
          <a:xfrm>
            <a:off x="1242778" y="1268101"/>
            <a:ext cx="5537008" cy="4904212"/>
          </a:xfrm>
        </p:spPr>
      </p:pic>
    </p:spTree>
    <p:extLst>
      <p:ext uri="{BB962C8B-B14F-4D97-AF65-F5344CB8AC3E}">
        <p14:creationId xmlns:p14="http://schemas.microsoft.com/office/powerpoint/2010/main" val="3036262148"/>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Widescreen</PresentationFormat>
  <Paragraphs>0</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RegattaVTI</vt:lpstr>
      <vt:lpstr>Car Price Prediction Project  </vt:lpstr>
      <vt:lpstr>Agenda / Topics  </vt:lpstr>
      <vt:lpstr>Problem Definition  </vt:lpstr>
      <vt:lpstr>Data Analysis </vt:lpstr>
      <vt:lpstr>Data Analysis </vt:lpstr>
      <vt:lpstr>Data Analysis Dataframe Sample</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Pre-processing Pipeline  </vt:lpstr>
      <vt:lpstr>Pre-processing Pipeline  </vt:lpstr>
      <vt:lpstr>Pre-processing Pipeline  </vt:lpstr>
      <vt:lpstr>Pre-processing Pipeline  </vt:lpstr>
      <vt:lpstr>Pre-processing Pipeline  </vt:lpstr>
      <vt:lpstr>Pre-processing Pipeline  </vt:lpstr>
      <vt:lpstr>Pre-processing Pipeline  </vt:lpstr>
      <vt:lpstr>Pre-processing Pipeline  </vt:lpstr>
      <vt:lpstr>Pre-processing Pipeline  </vt:lpstr>
      <vt:lpstr>Pre-processing Pipeline  </vt:lpstr>
      <vt:lpstr>Pre-processing Pipeline  </vt:lpstr>
      <vt:lpstr>Pre-processing Pipeline  </vt:lpstr>
      <vt:lpstr>Pre-processing Pipeline  </vt:lpstr>
      <vt:lpstr>Pre-processing Pipeline  </vt:lpstr>
      <vt:lpstr>Pre-processing Pipeline  </vt:lpstr>
      <vt:lpstr>Pre-processing Pipeline  </vt:lpstr>
      <vt:lpstr>Pre-processing Pipeline  </vt:lpstr>
      <vt:lpstr>Pre-processing Pipeline  </vt:lpstr>
      <vt:lpstr>Pre-processing Pipeline  </vt:lpstr>
      <vt:lpstr>Pre-processing Pipeline  </vt:lpstr>
      <vt:lpstr>Pre-processing Pipeline  </vt:lpstr>
      <vt:lpstr>Building Machine Learning Models</vt:lpstr>
      <vt:lpstr>Building Machine Learning Models </vt:lpstr>
      <vt:lpstr>Building Machine Learning Models </vt:lpstr>
      <vt:lpstr>Building Machine Learning Models </vt:lpstr>
      <vt:lpstr>Building Machine Learning Models </vt:lpstr>
      <vt:lpstr>Building Machine Learning Models </vt:lpstr>
      <vt:lpstr>Building Machine Learning Models </vt:lpstr>
      <vt:lpstr>Building Machine Learning Models </vt:lpstr>
      <vt:lpstr>Building Machine Learning Models </vt:lpstr>
      <vt:lpstr>Building Machine Learning Models </vt:lpstr>
      <vt:lpstr>Concluding Remarks </vt:lpstr>
      <vt:lpstr>Concluding Remarks Actual values vs Predicted values </vt:lpstr>
      <vt:lpstr>Concluding Remarks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347</cp:revision>
  <dcterms:created xsi:type="dcterms:W3CDTF">2021-08-22T04:33:57Z</dcterms:created>
  <dcterms:modified xsi:type="dcterms:W3CDTF">2021-08-22T07:10:35Z</dcterms:modified>
</cp:coreProperties>
</file>