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3" r:id="rId13"/>
    <p:sldId id="274" r:id="rId14"/>
    <p:sldId id="275" r:id="rId15"/>
    <p:sldId id="276" r:id="rId16"/>
    <p:sldId id="277" r:id="rId17"/>
    <p:sldId id="278" r:id="rId18"/>
    <p:sldId id="280" r:id="rId19"/>
    <p:sldId id="281" r:id="rId20"/>
    <p:sldId id="282" r:id="rId21"/>
    <p:sldId id="279" r:id="rId22"/>
    <p:sldId id="284" r:id="rId23"/>
    <p:sldId id="288" r:id="rId24"/>
    <p:sldId id="287" r:id="rId25"/>
    <p:sldId id="286" r:id="rId26"/>
    <p:sldId id="285" r:id="rId27"/>
    <p:sldId id="283" r:id="rId28"/>
    <p:sldId id="289" r:id="rId29"/>
    <p:sldId id="290" r:id="rId30"/>
    <p:sldId id="291" r:id="rId31"/>
    <p:sldId id="292" r:id="rId32"/>
    <p:sldId id="293" r:id="rId33"/>
    <p:sldId id="294" r:id="rId34"/>
    <p:sldId id="296" r:id="rId35"/>
    <p:sldId id="297" r:id="rId36"/>
    <p:sldId id="298" r:id="rId37"/>
    <p:sldId id="295"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91D811-571B-4EF8-A711-27D35625CAC9}" v="839" dt="2021-09-12T11:38:47.8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9/12/2021</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638364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9/12/2021</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77237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9/12/2021</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997281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9/12/2021</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38880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9/12/2021</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63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9/12/2021</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391306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9/12/2021</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94542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9/12/2021</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096510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9/12/2021</a:t>
            </a:fld>
            <a:endParaRPr lang="en-US" dirty="0"/>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948226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9/12/2021</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322707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9/12/2021</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00675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9/12/2021</a:t>
            </a:fld>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164936660"/>
      </p:ext>
    </p:extLst>
  </p:cSld>
  <p:clrMap bg1="lt1" tx1="dk1" bg2="lt2" tx2="dk2" accent1="accent1" accent2="accent2" accent3="accent3" accent4="accent4" accent5="accent5" accent6="accent6" hlink="hlink" folHlink="folHlink"/>
  <p:sldLayoutIdLst>
    <p:sldLayoutId id="2147483677" r:id="rId1"/>
    <p:sldLayoutId id="2147483669" r:id="rId2"/>
    <p:sldLayoutId id="2147483670" r:id="rId3"/>
    <p:sldLayoutId id="2147483671" r:id="rId4"/>
    <p:sldLayoutId id="2147483672" r:id="rId5"/>
    <p:sldLayoutId id="2147483676" r:id="rId6"/>
    <p:sldLayoutId id="2147483662" r:id="rId7"/>
    <p:sldLayoutId id="2147483675" r:id="rId8"/>
    <p:sldLayoutId id="2147483664" r:id="rId9"/>
    <p:sldLayoutId id="2147483665" r:id="rId10"/>
    <p:sldLayoutId id="2147483674"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042BC7E5-76DB-4826-8C07-4A49B6353F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861854" cy="717514"/>
            <a:chOff x="0" y="1479558"/>
            <a:chExt cx="1861854" cy="717514"/>
          </a:xfrm>
          <a:solidFill>
            <a:schemeClr val="tx1"/>
          </a:solidFill>
        </p:grpSpPr>
        <p:sp>
          <p:nvSpPr>
            <p:cNvPr id="11" name="Freeform: Shape 10">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14" name="Freeform: Shape 13">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8992" y="-10634"/>
            <a:ext cx="6655405" cy="633547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B06059C-C357-4011-82B9-9C0106301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5194" y="-1"/>
            <a:ext cx="6705251" cy="6318526"/>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7">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6886" y="-1"/>
            <a:ext cx="6705251" cy="62150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242409" y="895483"/>
            <a:ext cx="5786232" cy="3011190"/>
          </a:xfrm>
        </p:spPr>
        <p:txBody>
          <a:bodyPr>
            <a:normAutofit/>
          </a:bodyPr>
          <a:lstStyle/>
          <a:p>
            <a:r>
              <a:rPr lang="en-US" sz="4000" u="sng" dirty="0">
                <a:latin typeface="Bahnschrift SemiBold"/>
                <a:ea typeface="Source Sans Pro SemiBold"/>
              </a:rPr>
              <a:t>MALIGNANT COMMENTS CLASSIFICATION</a:t>
            </a:r>
            <a:endParaRPr lang="en-US" sz="4000">
              <a:ea typeface="Source Sans Pro SemiBold"/>
            </a:endParaRPr>
          </a:p>
          <a:p>
            <a:endParaRPr lang="en-US" sz="4000" dirty="0"/>
          </a:p>
        </p:txBody>
      </p:sp>
      <p:sp>
        <p:nvSpPr>
          <p:cNvPr id="3" name="Subtitle 2"/>
          <p:cNvSpPr>
            <a:spLocks noGrp="1"/>
          </p:cNvSpPr>
          <p:nvPr>
            <p:ph type="subTitle" idx="1"/>
          </p:nvPr>
        </p:nvSpPr>
        <p:spPr>
          <a:xfrm>
            <a:off x="2242409" y="3862332"/>
            <a:ext cx="5786232" cy="1334906"/>
          </a:xfrm>
        </p:spPr>
        <p:txBody>
          <a:bodyPr vert="horz" lIns="91440" tIns="45720" rIns="91440" bIns="45720" rtlCol="0" anchor="t">
            <a:normAutofit/>
          </a:bodyPr>
          <a:lstStyle/>
          <a:p>
            <a:r>
              <a:rPr lang="en-US" dirty="0"/>
              <a:t>Aaron Dsouza</a:t>
            </a:r>
          </a:p>
        </p:txBody>
      </p:sp>
      <p:sp>
        <p:nvSpPr>
          <p:cNvPr id="20"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218E095B-4870-4AD5-9C41-C16D5952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4"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83101" y="3578317"/>
            <a:ext cx="1054466" cy="469689"/>
            <a:chOff x="9841624" y="4115729"/>
            <a:chExt cx="602169" cy="268223"/>
          </a:xfrm>
          <a:solidFill>
            <a:schemeClr val="tx1"/>
          </a:solidFill>
        </p:grpSpPr>
        <p:sp>
          <p:nvSpPr>
            <p:cNvPr id="25" name="Freeform: Shape 24">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1" name="Oval 30">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Oval 32">
            <a:extLst>
              <a:ext uri="{FF2B5EF4-FFF2-40B4-BE49-F238E27FC236}">
                <a16:creationId xmlns:a16="http://schemas.microsoft.com/office/drawing/2014/main" id="{BE8CB2F0-2F5A-4EBD-B214-E0309C31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Freeform: Shape 34">
            <a:extLst>
              <a:ext uri="{FF2B5EF4-FFF2-40B4-BE49-F238E27FC236}">
                <a16:creationId xmlns:a16="http://schemas.microsoft.com/office/drawing/2014/main" id="{FFD3887D-244B-4EC4-9208-E304984C5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 name="Freeform: Shape 36">
            <a:extLst>
              <a:ext uri="{FF2B5EF4-FFF2-40B4-BE49-F238E27FC236}">
                <a16:creationId xmlns:a16="http://schemas.microsoft.com/office/drawing/2014/main" id="{97224C31-855E-4593-8A58-5B2B0CC4F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8"/>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402371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714"/>
          </a:xfrm>
        </p:spPr>
        <p:txBody>
          <a:bodyPr>
            <a:normAutofit/>
          </a:bodyPr>
          <a:lstStyle/>
          <a:p>
            <a:r>
              <a:rPr lang="en-US" sz="4000" dirty="0">
                <a:solidFill>
                  <a:schemeClr val="tx1">
                    <a:lumMod val="95000"/>
                    <a:lumOff val="5000"/>
                  </a:schemeClr>
                </a:solidFill>
                <a:latin typeface="Source Sans Pro"/>
                <a:ea typeface="Source Sans Pro"/>
                <a:cs typeface="+mj-lt"/>
              </a:rPr>
              <a:t>EDA (Exploratory Data Analysis)</a:t>
            </a:r>
            <a:endParaRPr lang="en-US" dirty="0"/>
          </a:p>
        </p:txBody>
      </p:sp>
      <p:sp>
        <p:nvSpPr>
          <p:cNvPr id="5" name="TextBox 4">
            <a:extLst>
              <a:ext uri="{FF2B5EF4-FFF2-40B4-BE49-F238E27FC236}">
                <a16:creationId xmlns:a16="http://schemas.microsoft.com/office/drawing/2014/main" id="{FAFAEF30-6D51-4956-B869-5F5B383F1AB1}"/>
              </a:ext>
            </a:extLst>
          </p:cNvPr>
          <p:cNvSpPr txBox="1"/>
          <p:nvPr/>
        </p:nvSpPr>
        <p:spPr>
          <a:xfrm>
            <a:off x="4249948" y="5256362"/>
            <a:ext cx="27432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FF0000"/>
                </a:solidFill>
              </a:rPr>
              <a:t>Word clouds for cleaned and toxic words</a:t>
            </a:r>
          </a:p>
        </p:txBody>
      </p:sp>
      <p:pic>
        <p:nvPicPr>
          <p:cNvPr id="7" name="Picture 7" descr="Text&#10;&#10;Description automatically generated">
            <a:extLst>
              <a:ext uri="{FF2B5EF4-FFF2-40B4-BE49-F238E27FC236}">
                <a16:creationId xmlns:a16="http://schemas.microsoft.com/office/drawing/2014/main" id="{7F08F623-EEA3-4D30-B091-3A88A53E52BF}"/>
              </a:ext>
            </a:extLst>
          </p:cNvPr>
          <p:cNvPicPr>
            <a:picLocks noGrp="1" noChangeAspect="1"/>
          </p:cNvPicPr>
          <p:nvPr>
            <p:ph idx="1"/>
          </p:nvPr>
        </p:nvPicPr>
        <p:blipFill>
          <a:blip r:embed="rId2"/>
          <a:stretch>
            <a:fillRect/>
          </a:stretch>
        </p:blipFill>
        <p:spPr>
          <a:xfrm>
            <a:off x="936056" y="1908939"/>
            <a:ext cx="10319888" cy="2732596"/>
          </a:xfrm>
        </p:spPr>
      </p:pic>
    </p:spTree>
    <p:extLst>
      <p:ext uri="{BB962C8B-B14F-4D97-AF65-F5344CB8AC3E}">
        <p14:creationId xmlns:p14="http://schemas.microsoft.com/office/powerpoint/2010/main" val="779641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A5459-F65B-4870-968A-D935FD9BD89D}"/>
              </a:ext>
            </a:extLst>
          </p:cNvPr>
          <p:cNvSpPr>
            <a:spLocks noGrp="1"/>
          </p:cNvSpPr>
          <p:nvPr>
            <p:ph type="title"/>
          </p:nvPr>
        </p:nvSpPr>
        <p:spPr/>
        <p:txBody>
          <a:bodyPr>
            <a:normAutofit/>
          </a:bodyPr>
          <a:lstStyle/>
          <a:p>
            <a:br>
              <a:rPr lang="en-US" dirty="0">
                <a:solidFill>
                  <a:schemeClr val="tx2"/>
                </a:solidFill>
                <a:ea typeface="+mj-lt"/>
                <a:cs typeface="+mj-lt"/>
              </a:rPr>
            </a:br>
            <a:r>
              <a:rPr lang="en-US" dirty="0">
                <a:solidFill>
                  <a:schemeClr val="tx2"/>
                </a:solidFill>
                <a:ea typeface="+mj-lt"/>
                <a:cs typeface="+mj-lt"/>
              </a:rPr>
              <a:t>Pre-processing Pipeline</a:t>
            </a:r>
          </a:p>
          <a:p>
            <a:endParaRPr lang="en-US" dirty="0">
              <a:ea typeface="+mj-lt"/>
              <a:cs typeface="+mj-lt"/>
            </a:endParaRPr>
          </a:p>
          <a:p>
            <a:endParaRPr lang="en-US" dirty="0"/>
          </a:p>
        </p:txBody>
      </p:sp>
      <p:pic>
        <p:nvPicPr>
          <p:cNvPr id="4" name="Picture 4" descr="Chart, bar chart&#10;&#10;Description automatically generated">
            <a:extLst>
              <a:ext uri="{FF2B5EF4-FFF2-40B4-BE49-F238E27FC236}">
                <a16:creationId xmlns:a16="http://schemas.microsoft.com/office/drawing/2014/main" id="{DF6DBA7F-943C-46D4-AE78-3F03AFFA6864}"/>
              </a:ext>
            </a:extLst>
          </p:cNvPr>
          <p:cNvPicPr>
            <a:picLocks noGrp="1" noChangeAspect="1"/>
          </p:cNvPicPr>
          <p:nvPr>
            <p:ph idx="1"/>
          </p:nvPr>
        </p:nvPicPr>
        <p:blipFill>
          <a:blip r:embed="rId2"/>
          <a:stretch>
            <a:fillRect/>
          </a:stretch>
        </p:blipFill>
        <p:spPr>
          <a:xfrm>
            <a:off x="1352099" y="1607644"/>
            <a:ext cx="5922213" cy="4801678"/>
          </a:xfrm>
        </p:spPr>
      </p:pic>
      <p:sp>
        <p:nvSpPr>
          <p:cNvPr id="5" name="TextBox 4">
            <a:extLst>
              <a:ext uri="{FF2B5EF4-FFF2-40B4-BE49-F238E27FC236}">
                <a16:creationId xmlns:a16="http://schemas.microsoft.com/office/drawing/2014/main" id="{14B62520-A87F-4B7B-A545-13E7641AAF5A}"/>
              </a:ext>
            </a:extLst>
          </p:cNvPr>
          <p:cNvSpPr txBox="1"/>
          <p:nvPr/>
        </p:nvSpPr>
        <p:spPr>
          <a:xfrm>
            <a:off x="8505645" y="2927230"/>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a:solidFill>
                  <a:srgbClr val="FF0000"/>
                </a:solidFill>
                <a:latin typeface="Bahnschrift SemiBold, serif"/>
                <a:ea typeface="Bahnschrift SemiBold, serif"/>
                <a:cs typeface="Bahnschrift SemiBold, serif"/>
              </a:rPr>
              <a:t>Checking for null values in the dataset</a:t>
            </a:r>
            <a:endParaRPr lang="en-US" sz="2000">
              <a:solidFill>
                <a:srgbClr val="FF0000"/>
              </a:solidFill>
            </a:endParaRPr>
          </a:p>
        </p:txBody>
      </p:sp>
    </p:spTree>
    <p:extLst>
      <p:ext uri="{BB962C8B-B14F-4D97-AF65-F5344CB8AC3E}">
        <p14:creationId xmlns:p14="http://schemas.microsoft.com/office/powerpoint/2010/main" val="1454406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A5459-F65B-4870-968A-D935FD9BD89D}"/>
              </a:ext>
            </a:extLst>
          </p:cNvPr>
          <p:cNvSpPr>
            <a:spLocks noGrp="1"/>
          </p:cNvSpPr>
          <p:nvPr>
            <p:ph type="title"/>
          </p:nvPr>
        </p:nvSpPr>
        <p:spPr/>
        <p:txBody>
          <a:bodyPr>
            <a:normAutofit/>
          </a:bodyPr>
          <a:lstStyle/>
          <a:p>
            <a:br>
              <a:rPr lang="en-US" dirty="0">
                <a:solidFill>
                  <a:schemeClr val="tx2"/>
                </a:solidFill>
                <a:ea typeface="+mj-lt"/>
                <a:cs typeface="+mj-lt"/>
              </a:rPr>
            </a:br>
            <a:r>
              <a:rPr lang="en-US" dirty="0">
                <a:solidFill>
                  <a:schemeClr val="tx2"/>
                </a:solidFill>
                <a:ea typeface="+mj-lt"/>
                <a:cs typeface="+mj-lt"/>
              </a:rPr>
              <a:t>Pre-processing Pipeline</a:t>
            </a:r>
          </a:p>
          <a:p>
            <a:endParaRPr lang="en-US" dirty="0">
              <a:ea typeface="+mj-lt"/>
              <a:cs typeface="+mj-lt"/>
            </a:endParaRPr>
          </a:p>
          <a:p>
            <a:endParaRPr lang="en-US" dirty="0"/>
          </a:p>
        </p:txBody>
      </p:sp>
      <p:sp>
        <p:nvSpPr>
          <p:cNvPr id="5" name="TextBox 4">
            <a:extLst>
              <a:ext uri="{FF2B5EF4-FFF2-40B4-BE49-F238E27FC236}">
                <a16:creationId xmlns:a16="http://schemas.microsoft.com/office/drawing/2014/main" id="{14B62520-A87F-4B7B-A545-13E7641AAF5A}"/>
              </a:ext>
            </a:extLst>
          </p:cNvPr>
          <p:cNvSpPr txBox="1"/>
          <p:nvPr/>
        </p:nvSpPr>
        <p:spPr>
          <a:xfrm>
            <a:off x="4681268" y="4652513"/>
            <a:ext cx="27432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FF0000"/>
                </a:solidFill>
                <a:latin typeface="Bahnschrift SemiBold"/>
              </a:rPr>
              <a:t>Creating a single column which will have two values Toxic or Non-Toxic</a:t>
            </a:r>
            <a:endParaRPr lang="en-US" dirty="0">
              <a:solidFill>
                <a:srgbClr val="FF0000"/>
              </a:solidFill>
            </a:endParaRPr>
          </a:p>
          <a:p>
            <a:pPr algn="l"/>
            <a:endParaRPr lang="en-US" sz="2000" dirty="0">
              <a:solidFill>
                <a:srgbClr val="FF0000"/>
              </a:solidFill>
              <a:latin typeface="Bahnschrift SemiBold, serif"/>
            </a:endParaRPr>
          </a:p>
        </p:txBody>
      </p:sp>
      <p:pic>
        <p:nvPicPr>
          <p:cNvPr id="7" name="Picture 7" descr="Graphical user interface, text, application, email&#10;&#10;Description automatically generated">
            <a:extLst>
              <a:ext uri="{FF2B5EF4-FFF2-40B4-BE49-F238E27FC236}">
                <a16:creationId xmlns:a16="http://schemas.microsoft.com/office/drawing/2014/main" id="{18E59C80-71C1-4D6B-8DAD-09268FB601BA}"/>
              </a:ext>
            </a:extLst>
          </p:cNvPr>
          <p:cNvPicPr>
            <a:picLocks noGrp="1" noChangeAspect="1"/>
          </p:cNvPicPr>
          <p:nvPr>
            <p:ph idx="1"/>
          </p:nvPr>
        </p:nvPicPr>
        <p:blipFill>
          <a:blip r:embed="rId2"/>
          <a:stretch>
            <a:fillRect/>
          </a:stretch>
        </p:blipFill>
        <p:spPr>
          <a:xfrm>
            <a:off x="997789" y="1877937"/>
            <a:ext cx="10613366" cy="1931957"/>
          </a:xfrm>
        </p:spPr>
      </p:pic>
    </p:spTree>
    <p:extLst>
      <p:ext uri="{BB962C8B-B14F-4D97-AF65-F5344CB8AC3E}">
        <p14:creationId xmlns:p14="http://schemas.microsoft.com/office/powerpoint/2010/main" val="3801830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A5459-F65B-4870-968A-D935FD9BD89D}"/>
              </a:ext>
            </a:extLst>
          </p:cNvPr>
          <p:cNvSpPr>
            <a:spLocks noGrp="1"/>
          </p:cNvSpPr>
          <p:nvPr>
            <p:ph type="title"/>
          </p:nvPr>
        </p:nvSpPr>
        <p:spPr/>
        <p:txBody>
          <a:bodyPr>
            <a:normAutofit/>
          </a:bodyPr>
          <a:lstStyle/>
          <a:p>
            <a:br>
              <a:rPr lang="en-US" dirty="0">
                <a:solidFill>
                  <a:schemeClr val="tx2"/>
                </a:solidFill>
                <a:ea typeface="+mj-lt"/>
                <a:cs typeface="+mj-lt"/>
              </a:rPr>
            </a:br>
            <a:r>
              <a:rPr lang="en-US" dirty="0">
                <a:solidFill>
                  <a:schemeClr val="tx2"/>
                </a:solidFill>
                <a:ea typeface="+mj-lt"/>
                <a:cs typeface="+mj-lt"/>
              </a:rPr>
              <a:t>Pre-processing Pipeline</a:t>
            </a:r>
          </a:p>
          <a:p>
            <a:endParaRPr lang="en-US" dirty="0">
              <a:ea typeface="+mj-lt"/>
              <a:cs typeface="+mj-lt"/>
            </a:endParaRPr>
          </a:p>
          <a:p>
            <a:endParaRPr lang="en-US" dirty="0"/>
          </a:p>
        </p:txBody>
      </p:sp>
      <p:sp>
        <p:nvSpPr>
          <p:cNvPr id="5" name="TextBox 4">
            <a:extLst>
              <a:ext uri="{FF2B5EF4-FFF2-40B4-BE49-F238E27FC236}">
                <a16:creationId xmlns:a16="http://schemas.microsoft.com/office/drawing/2014/main" id="{14B62520-A87F-4B7B-A545-13E7641AAF5A}"/>
              </a:ext>
            </a:extLst>
          </p:cNvPr>
          <p:cNvSpPr txBox="1"/>
          <p:nvPr/>
        </p:nvSpPr>
        <p:spPr>
          <a:xfrm>
            <a:off x="8793192" y="3071004"/>
            <a:ext cx="27432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FF0000"/>
                </a:solidFill>
                <a:latin typeface="Bahnschrift SemiBold"/>
              </a:rPr>
              <a:t>The Dataset is highly imbalanced.</a:t>
            </a:r>
            <a:endParaRPr lang="en-US">
              <a:solidFill>
                <a:srgbClr val="FF0000"/>
              </a:solidFill>
            </a:endParaRPr>
          </a:p>
          <a:p>
            <a:pPr algn="l"/>
            <a:endParaRPr lang="en-US" sz="2000" dirty="0">
              <a:solidFill>
                <a:srgbClr val="FF0000"/>
              </a:solidFill>
              <a:latin typeface="Bahnschrift SemiBold, serif"/>
            </a:endParaRPr>
          </a:p>
        </p:txBody>
      </p:sp>
      <p:pic>
        <p:nvPicPr>
          <p:cNvPr id="7" name="Picture 7" descr="Text&#10;&#10;Description automatically generated">
            <a:extLst>
              <a:ext uri="{FF2B5EF4-FFF2-40B4-BE49-F238E27FC236}">
                <a16:creationId xmlns:a16="http://schemas.microsoft.com/office/drawing/2014/main" id="{41281BE8-82E8-450E-B739-2B39D1E425BA}"/>
              </a:ext>
            </a:extLst>
          </p:cNvPr>
          <p:cNvPicPr>
            <a:picLocks noGrp="1" noChangeAspect="1"/>
          </p:cNvPicPr>
          <p:nvPr>
            <p:ph idx="1"/>
          </p:nvPr>
        </p:nvPicPr>
        <p:blipFill>
          <a:blip r:embed="rId2"/>
          <a:stretch>
            <a:fillRect/>
          </a:stretch>
        </p:blipFill>
        <p:spPr>
          <a:xfrm>
            <a:off x="682745" y="2110851"/>
            <a:ext cx="7807265" cy="3608356"/>
          </a:xfrm>
        </p:spPr>
      </p:pic>
    </p:spTree>
    <p:extLst>
      <p:ext uri="{BB962C8B-B14F-4D97-AF65-F5344CB8AC3E}">
        <p14:creationId xmlns:p14="http://schemas.microsoft.com/office/powerpoint/2010/main" val="3531181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A5459-F65B-4870-968A-D935FD9BD89D}"/>
              </a:ext>
            </a:extLst>
          </p:cNvPr>
          <p:cNvSpPr>
            <a:spLocks noGrp="1"/>
          </p:cNvSpPr>
          <p:nvPr>
            <p:ph type="title"/>
          </p:nvPr>
        </p:nvSpPr>
        <p:spPr/>
        <p:txBody>
          <a:bodyPr>
            <a:normAutofit/>
          </a:bodyPr>
          <a:lstStyle/>
          <a:p>
            <a:br>
              <a:rPr lang="en-US" dirty="0">
                <a:solidFill>
                  <a:schemeClr val="tx2"/>
                </a:solidFill>
                <a:ea typeface="+mj-lt"/>
                <a:cs typeface="+mj-lt"/>
              </a:rPr>
            </a:br>
            <a:r>
              <a:rPr lang="en-US" dirty="0">
                <a:solidFill>
                  <a:schemeClr val="tx2"/>
                </a:solidFill>
                <a:ea typeface="+mj-lt"/>
                <a:cs typeface="+mj-lt"/>
              </a:rPr>
              <a:t>Pre-processing Pipeline</a:t>
            </a:r>
          </a:p>
          <a:p>
            <a:endParaRPr lang="en-US" dirty="0">
              <a:ea typeface="+mj-lt"/>
              <a:cs typeface="+mj-lt"/>
            </a:endParaRPr>
          </a:p>
          <a:p>
            <a:endParaRPr lang="en-US" dirty="0"/>
          </a:p>
        </p:txBody>
      </p:sp>
      <p:sp>
        <p:nvSpPr>
          <p:cNvPr id="5" name="TextBox 4">
            <a:extLst>
              <a:ext uri="{FF2B5EF4-FFF2-40B4-BE49-F238E27FC236}">
                <a16:creationId xmlns:a16="http://schemas.microsoft.com/office/drawing/2014/main" id="{14B62520-A87F-4B7B-A545-13E7641AAF5A}"/>
              </a:ext>
            </a:extLst>
          </p:cNvPr>
          <p:cNvSpPr txBox="1"/>
          <p:nvPr/>
        </p:nvSpPr>
        <p:spPr>
          <a:xfrm>
            <a:off x="8505645" y="2927230"/>
            <a:ext cx="27432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FF0000"/>
                </a:solidFill>
                <a:latin typeface="Bahnschrift SemiBold"/>
              </a:rPr>
              <a:t>Text cleaning functions that replace short forms to full forms</a:t>
            </a:r>
            <a:endParaRPr lang="en-US">
              <a:solidFill>
                <a:srgbClr val="FF0000"/>
              </a:solidFill>
            </a:endParaRPr>
          </a:p>
          <a:p>
            <a:pPr algn="l"/>
            <a:endParaRPr lang="en-US" sz="2000" dirty="0">
              <a:solidFill>
                <a:srgbClr val="FF0000"/>
              </a:solidFill>
              <a:latin typeface="Bahnschrift SemiBold, serif"/>
            </a:endParaRPr>
          </a:p>
        </p:txBody>
      </p:sp>
      <p:pic>
        <p:nvPicPr>
          <p:cNvPr id="7" name="Picture 7" descr="Text&#10;&#10;Description automatically generated">
            <a:extLst>
              <a:ext uri="{FF2B5EF4-FFF2-40B4-BE49-F238E27FC236}">
                <a16:creationId xmlns:a16="http://schemas.microsoft.com/office/drawing/2014/main" id="{33582E26-54A2-4ED9-85C4-8D406A64588E}"/>
              </a:ext>
            </a:extLst>
          </p:cNvPr>
          <p:cNvPicPr>
            <a:picLocks noGrp="1" noChangeAspect="1"/>
          </p:cNvPicPr>
          <p:nvPr>
            <p:ph idx="1"/>
          </p:nvPr>
        </p:nvPicPr>
        <p:blipFill>
          <a:blip r:embed="rId2"/>
          <a:stretch>
            <a:fillRect/>
          </a:stretch>
        </p:blipFill>
        <p:spPr>
          <a:xfrm>
            <a:off x="959329" y="1585898"/>
            <a:ext cx="7167832" cy="4528867"/>
          </a:xfrm>
        </p:spPr>
      </p:pic>
    </p:spTree>
    <p:extLst>
      <p:ext uri="{BB962C8B-B14F-4D97-AF65-F5344CB8AC3E}">
        <p14:creationId xmlns:p14="http://schemas.microsoft.com/office/powerpoint/2010/main" val="390049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A5459-F65B-4870-968A-D935FD9BD89D}"/>
              </a:ext>
            </a:extLst>
          </p:cNvPr>
          <p:cNvSpPr>
            <a:spLocks noGrp="1"/>
          </p:cNvSpPr>
          <p:nvPr>
            <p:ph type="title"/>
          </p:nvPr>
        </p:nvSpPr>
        <p:spPr/>
        <p:txBody>
          <a:bodyPr>
            <a:normAutofit/>
          </a:bodyPr>
          <a:lstStyle/>
          <a:p>
            <a:br>
              <a:rPr lang="en-US" dirty="0">
                <a:solidFill>
                  <a:schemeClr val="tx2"/>
                </a:solidFill>
                <a:ea typeface="+mj-lt"/>
                <a:cs typeface="+mj-lt"/>
              </a:rPr>
            </a:br>
            <a:r>
              <a:rPr lang="en-US" dirty="0">
                <a:solidFill>
                  <a:schemeClr val="tx2"/>
                </a:solidFill>
                <a:ea typeface="+mj-lt"/>
                <a:cs typeface="+mj-lt"/>
              </a:rPr>
              <a:t>Pre-processing Pipeline</a:t>
            </a:r>
          </a:p>
          <a:p>
            <a:endParaRPr lang="en-US" dirty="0">
              <a:ea typeface="+mj-lt"/>
              <a:cs typeface="+mj-lt"/>
            </a:endParaRPr>
          </a:p>
          <a:p>
            <a:endParaRPr lang="en-US" dirty="0"/>
          </a:p>
        </p:txBody>
      </p:sp>
      <p:sp>
        <p:nvSpPr>
          <p:cNvPr id="5" name="TextBox 4">
            <a:extLst>
              <a:ext uri="{FF2B5EF4-FFF2-40B4-BE49-F238E27FC236}">
                <a16:creationId xmlns:a16="http://schemas.microsoft.com/office/drawing/2014/main" id="{14B62520-A87F-4B7B-A545-13E7641AAF5A}"/>
              </a:ext>
            </a:extLst>
          </p:cNvPr>
          <p:cNvSpPr txBox="1"/>
          <p:nvPr/>
        </p:nvSpPr>
        <p:spPr>
          <a:xfrm>
            <a:off x="4321834" y="4681268"/>
            <a:ext cx="27432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FF0000"/>
                </a:solidFill>
                <a:latin typeface="Bahnschrift SemiBold"/>
              </a:rPr>
              <a:t>To remove the &lt;.?/; and any numerical values from the text and applying the function.</a:t>
            </a:r>
            <a:endParaRPr lang="en-US" dirty="0">
              <a:solidFill>
                <a:srgbClr val="FF0000"/>
              </a:solidFill>
            </a:endParaRPr>
          </a:p>
          <a:p>
            <a:pPr algn="l"/>
            <a:endParaRPr lang="en-US" sz="2000" dirty="0">
              <a:solidFill>
                <a:srgbClr val="FF0000"/>
              </a:solidFill>
              <a:latin typeface="Bahnschrift SemiBold, serif"/>
            </a:endParaRPr>
          </a:p>
        </p:txBody>
      </p:sp>
      <p:pic>
        <p:nvPicPr>
          <p:cNvPr id="7" name="Picture 7" descr="Graphical user interface, text, application, email&#10;&#10;Description automatically generated">
            <a:extLst>
              <a:ext uri="{FF2B5EF4-FFF2-40B4-BE49-F238E27FC236}">
                <a16:creationId xmlns:a16="http://schemas.microsoft.com/office/drawing/2014/main" id="{89E0E395-E0D7-44DF-97D0-11D8875FE83F}"/>
              </a:ext>
            </a:extLst>
          </p:cNvPr>
          <p:cNvPicPr>
            <a:picLocks noGrp="1" noChangeAspect="1"/>
          </p:cNvPicPr>
          <p:nvPr>
            <p:ph idx="1"/>
          </p:nvPr>
        </p:nvPicPr>
        <p:blipFill>
          <a:blip r:embed="rId2"/>
          <a:stretch>
            <a:fillRect/>
          </a:stretch>
        </p:blipFill>
        <p:spPr>
          <a:xfrm>
            <a:off x="982423" y="1528388"/>
            <a:ext cx="10672852" cy="2142226"/>
          </a:xfrm>
        </p:spPr>
      </p:pic>
    </p:spTree>
    <p:extLst>
      <p:ext uri="{BB962C8B-B14F-4D97-AF65-F5344CB8AC3E}">
        <p14:creationId xmlns:p14="http://schemas.microsoft.com/office/powerpoint/2010/main" val="2020903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A5459-F65B-4870-968A-D935FD9BD89D}"/>
              </a:ext>
            </a:extLst>
          </p:cNvPr>
          <p:cNvSpPr>
            <a:spLocks noGrp="1"/>
          </p:cNvSpPr>
          <p:nvPr>
            <p:ph type="title"/>
          </p:nvPr>
        </p:nvSpPr>
        <p:spPr/>
        <p:txBody>
          <a:bodyPr>
            <a:normAutofit/>
          </a:bodyPr>
          <a:lstStyle/>
          <a:p>
            <a:br>
              <a:rPr lang="en-US" dirty="0">
                <a:solidFill>
                  <a:schemeClr val="tx2"/>
                </a:solidFill>
                <a:ea typeface="+mj-lt"/>
                <a:cs typeface="+mj-lt"/>
              </a:rPr>
            </a:br>
            <a:r>
              <a:rPr lang="en-US" dirty="0">
                <a:solidFill>
                  <a:schemeClr val="tx2"/>
                </a:solidFill>
                <a:ea typeface="+mj-lt"/>
                <a:cs typeface="+mj-lt"/>
              </a:rPr>
              <a:t>Pre-processing Pipeline</a:t>
            </a:r>
          </a:p>
          <a:p>
            <a:endParaRPr lang="en-US" dirty="0">
              <a:ea typeface="+mj-lt"/>
              <a:cs typeface="+mj-lt"/>
            </a:endParaRPr>
          </a:p>
          <a:p>
            <a:endParaRPr lang="en-US" dirty="0"/>
          </a:p>
        </p:txBody>
      </p:sp>
      <p:sp>
        <p:nvSpPr>
          <p:cNvPr id="5" name="TextBox 4">
            <a:extLst>
              <a:ext uri="{FF2B5EF4-FFF2-40B4-BE49-F238E27FC236}">
                <a16:creationId xmlns:a16="http://schemas.microsoft.com/office/drawing/2014/main" id="{14B62520-A87F-4B7B-A545-13E7641AAF5A}"/>
              </a:ext>
            </a:extLst>
          </p:cNvPr>
          <p:cNvSpPr txBox="1"/>
          <p:nvPr/>
        </p:nvSpPr>
        <p:spPr>
          <a:xfrm>
            <a:off x="4321834" y="4681268"/>
            <a:ext cx="274320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FF0000"/>
                </a:solidFill>
                <a:latin typeface="Bahnschrift SemiBold"/>
              </a:rPr>
              <a:t>Removing Stop-words from the user comments.</a:t>
            </a:r>
            <a:endParaRPr lang="en-US">
              <a:solidFill>
                <a:srgbClr val="FF0000"/>
              </a:solidFill>
            </a:endParaRPr>
          </a:p>
          <a:p>
            <a:endParaRPr lang="en-US" sz="2000" dirty="0">
              <a:solidFill>
                <a:srgbClr val="FF0000"/>
              </a:solidFill>
              <a:latin typeface="Bahnschrift SemiBold"/>
            </a:endParaRPr>
          </a:p>
        </p:txBody>
      </p:sp>
      <p:pic>
        <p:nvPicPr>
          <p:cNvPr id="6" name="Picture 7" descr="Graphical user interface, text, application, email&#10;&#10;Description automatically generated">
            <a:extLst>
              <a:ext uri="{FF2B5EF4-FFF2-40B4-BE49-F238E27FC236}">
                <a16:creationId xmlns:a16="http://schemas.microsoft.com/office/drawing/2014/main" id="{4BDA9D4E-8B84-4E43-8CB0-2F5D70DE6C8D}"/>
              </a:ext>
            </a:extLst>
          </p:cNvPr>
          <p:cNvPicPr>
            <a:picLocks noGrp="1" noChangeAspect="1"/>
          </p:cNvPicPr>
          <p:nvPr>
            <p:ph idx="1"/>
          </p:nvPr>
        </p:nvPicPr>
        <p:blipFill>
          <a:blip r:embed="rId2"/>
          <a:stretch>
            <a:fillRect/>
          </a:stretch>
        </p:blipFill>
        <p:spPr>
          <a:xfrm>
            <a:off x="1574411" y="1410942"/>
            <a:ext cx="8899405" cy="2937833"/>
          </a:xfrm>
        </p:spPr>
      </p:pic>
    </p:spTree>
    <p:extLst>
      <p:ext uri="{BB962C8B-B14F-4D97-AF65-F5344CB8AC3E}">
        <p14:creationId xmlns:p14="http://schemas.microsoft.com/office/powerpoint/2010/main" val="471812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A5459-F65B-4870-968A-D935FD9BD89D}"/>
              </a:ext>
            </a:extLst>
          </p:cNvPr>
          <p:cNvSpPr>
            <a:spLocks noGrp="1"/>
          </p:cNvSpPr>
          <p:nvPr>
            <p:ph type="title"/>
          </p:nvPr>
        </p:nvSpPr>
        <p:spPr/>
        <p:txBody>
          <a:bodyPr>
            <a:normAutofit/>
          </a:bodyPr>
          <a:lstStyle/>
          <a:p>
            <a:br>
              <a:rPr lang="en-US" dirty="0">
                <a:solidFill>
                  <a:schemeClr val="tx2"/>
                </a:solidFill>
                <a:ea typeface="+mj-lt"/>
                <a:cs typeface="+mj-lt"/>
              </a:rPr>
            </a:br>
            <a:r>
              <a:rPr lang="en-US" dirty="0">
                <a:solidFill>
                  <a:schemeClr val="tx2"/>
                </a:solidFill>
                <a:ea typeface="+mj-lt"/>
                <a:cs typeface="+mj-lt"/>
              </a:rPr>
              <a:t>Pre-processing Pipeline</a:t>
            </a:r>
          </a:p>
          <a:p>
            <a:endParaRPr lang="en-US" dirty="0">
              <a:ea typeface="+mj-lt"/>
              <a:cs typeface="+mj-lt"/>
            </a:endParaRPr>
          </a:p>
          <a:p>
            <a:endParaRPr lang="en-US" dirty="0"/>
          </a:p>
        </p:txBody>
      </p:sp>
      <p:sp>
        <p:nvSpPr>
          <p:cNvPr id="5" name="TextBox 4">
            <a:extLst>
              <a:ext uri="{FF2B5EF4-FFF2-40B4-BE49-F238E27FC236}">
                <a16:creationId xmlns:a16="http://schemas.microsoft.com/office/drawing/2014/main" id="{14B62520-A87F-4B7B-A545-13E7641AAF5A}"/>
              </a:ext>
            </a:extLst>
          </p:cNvPr>
          <p:cNvSpPr txBox="1"/>
          <p:nvPr/>
        </p:nvSpPr>
        <p:spPr>
          <a:xfrm>
            <a:off x="4321834" y="4681268"/>
            <a:ext cx="27432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FF0000"/>
                </a:solidFill>
                <a:latin typeface="Bahnschrift SemiBold"/>
              </a:rPr>
              <a:t>Applying </a:t>
            </a:r>
            <a:r>
              <a:rPr lang="en-US" sz="2000" dirty="0" err="1">
                <a:solidFill>
                  <a:srgbClr val="FF0000"/>
                </a:solidFill>
                <a:latin typeface="Bahnschrift SemiBold"/>
              </a:rPr>
              <a:t>Lemmatizer</a:t>
            </a:r>
            <a:r>
              <a:rPr lang="en-US" sz="2000" dirty="0">
                <a:solidFill>
                  <a:srgbClr val="FF0000"/>
                </a:solidFill>
                <a:latin typeface="Bahnschrift SemiBold"/>
              </a:rPr>
              <a:t> on user comments.</a:t>
            </a:r>
            <a:endParaRPr lang="en-US" dirty="0">
              <a:solidFill>
                <a:srgbClr val="FF0000"/>
              </a:solidFill>
            </a:endParaRPr>
          </a:p>
          <a:p>
            <a:endParaRPr lang="en-US" sz="2000" dirty="0">
              <a:solidFill>
                <a:srgbClr val="FF0000"/>
              </a:solidFill>
              <a:latin typeface="Bahnschrift SemiBold"/>
            </a:endParaRPr>
          </a:p>
        </p:txBody>
      </p:sp>
      <p:pic>
        <p:nvPicPr>
          <p:cNvPr id="7" name="Picture 7" descr="Graphical user interface, application&#10;&#10;Description automatically generated">
            <a:extLst>
              <a:ext uri="{FF2B5EF4-FFF2-40B4-BE49-F238E27FC236}">
                <a16:creationId xmlns:a16="http://schemas.microsoft.com/office/drawing/2014/main" id="{143623CD-939E-443C-A6AC-BFEC3093141B}"/>
              </a:ext>
            </a:extLst>
          </p:cNvPr>
          <p:cNvPicPr>
            <a:picLocks noGrp="1" noChangeAspect="1"/>
          </p:cNvPicPr>
          <p:nvPr>
            <p:ph idx="1"/>
          </p:nvPr>
        </p:nvPicPr>
        <p:blipFill>
          <a:blip r:embed="rId2"/>
          <a:stretch>
            <a:fillRect/>
          </a:stretch>
        </p:blipFill>
        <p:spPr>
          <a:xfrm>
            <a:off x="737379" y="1663086"/>
            <a:ext cx="10875393" cy="2045358"/>
          </a:xfrm>
        </p:spPr>
      </p:pic>
    </p:spTree>
    <p:extLst>
      <p:ext uri="{BB962C8B-B14F-4D97-AF65-F5344CB8AC3E}">
        <p14:creationId xmlns:p14="http://schemas.microsoft.com/office/powerpoint/2010/main" val="3905708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A5459-F65B-4870-968A-D935FD9BD89D}"/>
              </a:ext>
            </a:extLst>
          </p:cNvPr>
          <p:cNvSpPr>
            <a:spLocks noGrp="1"/>
          </p:cNvSpPr>
          <p:nvPr>
            <p:ph type="title"/>
          </p:nvPr>
        </p:nvSpPr>
        <p:spPr/>
        <p:txBody>
          <a:bodyPr>
            <a:normAutofit/>
          </a:bodyPr>
          <a:lstStyle/>
          <a:p>
            <a:br>
              <a:rPr lang="en-US" dirty="0">
                <a:solidFill>
                  <a:schemeClr val="tx2"/>
                </a:solidFill>
                <a:ea typeface="+mj-lt"/>
                <a:cs typeface="+mj-lt"/>
              </a:rPr>
            </a:br>
            <a:r>
              <a:rPr lang="en-US" dirty="0">
                <a:solidFill>
                  <a:schemeClr val="tx2"/>
                </a:solidFill>
                <a:ea typeface="+mj-lt"/>
                <a:cs typeface="+mj-lt"/>
              </a:rPr>
              <a:t>Pre-processing Pipeline</a:t>
            </a:r>
          </a:p>
          <a:p>
            <a:endParaRPr lang="en-US" dirty="0">
              <a:ea typeface="+mj-lt"/>
              <a:cs typeface="+mj-lt"/>
            </a:endParaRPr>
          </a:p>
          <a:p>
            <a:endParaRPr lang="en-US" dirty="0"/>
          </a:p>
        </p:txBody>
      </p:sp>
      <p:sp>
        <p:nvSpPr>
          <p:cNvPr id="5" name="TextBox 4">
            <a:extLst>
              <a:ext uri="{FF2B5EF4-FFF2-40B4-BE49-F238E27FC236}">
                <a16:creationId xmlns:a16="http://schemas.microsoft.com/office/drawing/2014/main" id="{14B62520-A87F-4B7B-A545-13E7641AAF5A}"/>
              </a:ext>
            </a:extLst>
          </p:cNvPr>
          <p:cNvSpPr txBox="1"/>
          <p:nvPr/>
        </p:nvSpPr>
        <p:spPr>
          <a:xfrm>
            <a:off x="4321834" y="4681268"/>
            <a:ext cx="27432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FF0000"/>
                </a:solidFill>
                <a:latin typeface="Bahnschrift SemiBold"/>
              </a:rPr>
              <a:t>Train Test Splitting of data.</a:t>
            </a:r>
            <a:endParaRPr lang="en-US" dirty="0">
              <a:solidFill>
                <a:srgbClr val="FF0000"/>
              </a:solidFill>
            </a:endParaRPr>
          </a:p>
          <a:p>
            <a:endParaRPr lang="en-US" sz="2000" dirty="0">
              <a:solidFill>
                <a:srgbClr val="FF0000"/>
              </a:solidFill>
              <a:latin typeface="Bahnschrift SemiBold"/>
            </a:endParaRPr>
          </a:p>
        </p:txBody>
      </p:sp>
      <p:pic>
        <p:nvPicPr>
          <p:cNvPr id="6" name="Picture 7" descr="Text&#10;&#10;Description automatically generated">
            <a:extLst>
              <a:ext uri="{FF2B5EF4-FFF2-40B4-BE49-F238E27FC236}">
                <a16:creationId xmlns:a16="http://schemas.microsoft.com/office/drawing/2014/main" id="{030DF257-04A0-4641-B707-55A4BAD37B9E}"/>
              </a:ext>
            </a:extLst>
          </p:cNvPr>
          <p:cNvPicPr>
            <a:picLocks noGrp="1" noChangeAspect="1"/>
          </p:cNvPicPr>
          <p:nvPr>
            <p:ph idx="1"/>
          </p:nvPr>
        </p:nvPicPr>
        <p:blipFill>
          <a:blip r:embed="rId2"/>
          <a:stretch>
            <a:fillRect/>
          </a:stretch>
        </p:blipFill>
        <p:spPr>
          <a:xfrm>
            <a:off x="920061" y="1709992"/>
            <a:ext cx="10768821" cy="1951546"/>
          </a:xfrm>
        </p:spPr>
      </p:pic>
    </p:spTree>
    <p:extLst>
      <p:ext uri="{BB962C8B-B14F-4D97-AF65-F5344CB8AC3E}">
        <p14:creationId xmlns:p14="http://schemas.microsoft.com/office/powerpoint/2010/main" val="1465386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A5459-F65B-4870-968A-D935FD9BD89D}"/>
              </a:ext>
            </a:extLst>
          </p:cNvPr>
          <p:cNvSpPr>
            <a:spLocks noGrp="1"/>
          </p:cNvSpPr>
          <p:nvPr>
            <p:ph type="title"/>
          </p:nvPr>
        </p:nvSpPr>
        <p:spPr/>
        <p:txBody>
          <a:bodyPr>
            <a:normAutofit/>
          </a:bodyPr>
          <a:lstStyle/>
          <a:p>
            <a:br>
              <a:rPr lang="en-US" dirty="0">
                <a:solidFill>
                  <a:schemeClr val="tx2"/>
                </a:solidFill>
                <a:ea typeface="+mj-lt"/>
                <a:cs typeface="+mj-lt"/>
              </a:rPr>
            </a:br>
            <a:r>
              <a:rPr lang="en-US" dirty="0">
                <a:solidFill>
                  <a:schemeClr val="tx2"/>
                </a:solidFill>
                <a:ea typeface="+mj-lt"/>
                <a:cs typeface="+mj-lt"/>
              </a:rPr>
              <a:t>Pre-processing Pipeline</a:t>
            </a:r>
          </a:p>
          <a:p>
            <a:endParaRPr lang="en-US" dirty="0">
              <a:ea typeface="+mj-lt"/>
              <a:cs typeface="+mj-lt"/>
            </a:endParaRPr>
          </a:p>
          <a:p>
            <a:endParaRPr lang="en-US" dirty="0"/>
          </a:p>
        </p:txBody>
      </p:sp>
      <p:sp>
        <p:nvSpPr>
          <p:cNvPr id="5" name="TextBox 4">
            <a:extLst>
              <a:ext uri="{FF2B5EF4-FFF2-40B4-BE49-F238E27FC236}">
                <a16:creationId xmlns:a16="http://schemas.microsoft.com/office/drawing/2014/main" id="{14B62520-A87F-4B7B-A545-13E7641AAF5A}"/>
              </a:ext>
            </a:extLst>
          </p:cNvPr>
          <p:cNvSpPr txBox="1"/>
          <p:nvPr/>
        </p:nvSpPr>
        <p:spPr>
          <a:xfrm>
            <a:off x="4321834" y="4681268"/>
            <a:ext cx="2743200"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FF0000"/>
                </a:solidFill>
                <a:latin typeface="Bahnschrift SemiBold"/>
              </a:rPr>
              <a:t>Applying TF-IDF vectorizer. TF-IDF vectorizer has been used as it is far better than bag of words approach.</a:t>
            </a:r>
            <a:endParaRPr lang="en-US" dirty="0">
              <a:solidFill>
                <a:srgbClr val="FF0000"/>
              </a:solidFill>
            </a:endParaRPr>
          </a:p>
          <a:p>
            <a:endParaRPr lang="en-US" sz="2000" dirty="0">
              <a:solidFill>
                <a:srgbClr val="FF0000"/>
              </a:solidFill>
              <a:latin typeface="Bahnschrift SemiBold"/>
            </a:endParaRPr>
          </a:p>
        </p:txBody>
      </p:sp>
      <p:pic>
        <p:nvPicPr>
          <p:cNvPr id="7" name="Picture 7" descr="Graphical user interface, text, application, email&#10;&#10;Description automatically generated">
            <a:extLst>
              <a:ext uri="{FF2B5EF4-FFF2-40B4-BE49-F238E27FC236}">
                <a16:creationId xmlns:a16="http://schemas.microsoft.com/office/drawing/2014/main" id="{314B6570-0145-45D0-A83C-07ABC3583FD8}"/>
              </a:ext>
            </a:extLst>
          </p:cNvPr>
          <p:cNvPicPr>
            <a:picLocks noGrp="1" noChangeAspect="1"/>
          </p:cNvPicPr>
          <p:nvPr>
            <p:ph idx="1"/>
          </p:nvPr>
        </p:nvPicPr>
        <p:blipFill>
          <a:blip r:embed="rId2"/>
          <a:stretch>
            <a:fillRect/>
          </a:stretch>
        </p:blipFill>
        <p:spPr>
          <a:xfrm>
            <a:off x="915299" y="1472226"/>
            <a:ext cx="10217629" cy="2182662"/>
          </a:xfrm>
        </p:spPr>
      </p:pic>
    </p:spTree>
    <p:extLst>
      <p:ext uri="{BB962C8B-B14F-4D97-AF65-F5344CB8AC3E}">
        <p14:creationId xmlns:p14="http://schemas.microsoft.com/office/powerpoint/2010/main" val="2445037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tx2"/>
                </a:solidFill>
                <a:ea typeface="+mj-lt"/>
                <a:cs typeface="+mj-lt"/>
              </a:rPr>
              <a:t>Agenda / Topics</a:t>
            </a:r>
            <a:endParaRPr lang="en-US" dirty="0"/>
          </a:p>
        </p:txBody>
      </p:sp>
      <p:sp>
        <p:nvSpPr>
          <p:cNvPr id="3" name="Subtitle 2"/>
          <p:cNvSpPr>
            <a:spLocks noGrp="1"/>
          </p:cNvSpPr>
          <p:nvPr>
            <p:ph idx="1"/>
          </p:nvPr>
        </p:nvSpPr>
        <p:spPr/>
        <p:txBody>
          <a:bodyPr vert="horz" lIns="91440" tIns="45720" rIns="91440" bIns="45720" rtlCol="0" anchor="t">
            <a:normAutofit/>
          </a:bodyPr>
          <a:lstStyle/>
          <a:p>
            <a:pPr>
              <a:lnSpc>
                <a:spcPct val="90000"/>
              </a:lnSpc>
              <a:spcBef>
                <a:spcPct val="0"/>
              </a:spcBef>
            </a:pPr>
            <a:r>
              <a:rPr lang="en-US" dirty="0">
                <a:solidFill>
                  <a:schemeClr val="tx2"/>
                </a:solidFill>
                <a:ea typeface="+mn-lt"/>
                <a:cs typeface="+mn-lt"/>
              </a:rPr>
              <a:t>Problem Definition</a:t>
            </a:r>
          </a:p>
          <a:p>
            <a:pPr>
              <a:lnSpc>
                <a:spcPct val="90000"/>
              </a:lnSpc>
              <a:spcBef>
                <a:spcPct val="0"/>
              </a:spcBef>
            </a:pPr>
            <a:r>
              <a:rPr lang="en-US" dirty="0">
                <a:solidFill>
                  <a:schemeClr val="tx2"/>
                </a:solidFill>
                <a:ea typeface="+mn-lt"/>
                <a:cs typeface="+mn-lt"/>
              </a:rPr>
              <a:t>Data Analysis</a:t>
            </a:r>
          </a:p>
          <a:p>
            <a:pPr>
              <a:lnSpc>
                <a:spcPct val="90000"/>
              </a:lnSpc>
              <a:spcBef>
                <a:spcPct val="0"/>
              </a:spcBef>
            </a:pPr>
            <a:r>
              <a:rPr lang="en-US" dirty="0">
                <a:solidFill>
                  <a:schemeClr val="tx2"/>
                </a:solidFill>
                <a:ea typeface="+mn-lt"/>
                <a:cs typeface="+mn-lt"/>
              </a:rPr>
              <a:t>EDA (Exploratory Data Analysis)</a:t>
            </a:r>
          </a:p>
          <a:p>
            <a:pPr>
              <a:lnSpc>
                <a:spcPct val="90000"/>
              </a:lnSpc>
              <a:spcBef>
                <a:spcPct val="0"/>
              </a:spcBef>
            </a:pPr>
            <a:r>
              <a:rPr lang="en-US" dirty="0">
                <a:solidFill>
                  <a:schemeClr val="tx2"/>
                </a:solidFill>
                <a:ea typeface="+mn-lt"/>
                <a:cs typeface="+mn-lt"/>
              </a:rPr>
              <a:t>Pre-processing Pipeline</a:t>
            </a:r>
          </a:p>
          <a:p>
            <a:pPr>
              <a:lnSpc>
                <a:spcPct val="90000"/>
              </a:lnSpc>
              <a:spcBef>
                <a:spcPct val="0"/>
              </a:spcBef>
            </a:pPr>
            <a:r>
              <a:rPr lang="en-US" dirty="0">
                <a:solidFill>
                  <a:schemeClr val="tx2"/>
                </a:solidFill>
                <a:ea typeface="+mn-lt"/>
                <a:cs typeface="+mn-lt"/>
              </a:rPr>
              <a:t>Building Machine Learning Models</a:t>
            </a:r>
          </a:p>
          <a:p>
            <a:pPr>
              <a:lnSpc>
                <a:spcPct val="90000"/>
              </a:lnSpc>
              <a:spcBef>
                <a:spcPct val="0"/>
              </a:spcBef>
            </a:pPr>
            <a:r>
              <a:rPr lang="en-US" dirty="0">
                <a:solidFill>
                  <a:schemeClr val="tx2"/>
                </a:solidFill>
                <a:ea typeface="+mn-lt"/>
                <a:cs typeface="+mn-lt"/>
              </a:rPr>
              <a:t>Concluding Remarks</a:t>
            </a:r>
          </a:p>
        </p:txBody>
      </p:sp>
    </p:spTree>
    <p:extLst>
      <p:ext uri="{BB962C8B-B14F-4D97-AF65-F5344CB8AC3E}">
        <p14:creationId xmlns:p14="http://schemas.microsoft.com/office/powerpoint/2010/main" val="849761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A5459-F65B-4870-968A-D935FD9BD89D}"/>
              </a:ext>
            </a:extLst>
          </p:cNvPr>
          <p:cNvSpPr>
            <a:spLocks noGrp="1"/>
          </p:cNvSpPr>
          <p:nvPr>
            <p:ph type="title"/>
          </p:nvPr>
        </p:nvSpPr>
        <p:spPr/>
        <p:txBody>
          <a:bodyPr>
            <a:normAutofit/>
          </a:bodyPr>
          <a:lstStyle/>
          <a:p>
            <a:br>
              <a:rPr lang="en-US" dirty="0">
                <a:solidFill>
                  <a:schemeClr val="tx2"/>
                </a:solidFill>
                <a:ea typeface="+mj-lt"/>
                <a:cs typeface="+mj-lt"/>
              </a:rPr>
            </a:br>
            <a:r>
              <a:rPr lang="en-US" dirty="0">
                <a:solidFill>
                  <a:schemeClr val="tx2"/>
                </a:solidFill>
                <a:ea typeface="+mj-lt"/>
                <a:cs typeface="+mj-lt"/>
              </a:rPr>
              <a:t>Pre-processing Pipeline</a:t>
            </a:r>
          </a:p>
          <a:p>
            <a:endParaRPr lang="en-US" dirty="0">
              <a:ea typeface="+mj-lt"/>
              <a:cs typeface="+mj-lt"/>
            </a:endParaRPr>
          </a:p>
          <a:p>
            <a:endParaRPr lang="en-US" dirty="0"/>
          </a:p>
        </p:txBody>
      </p:sp>
      <p:sp>
        <p:nvSpPr>
          <p:cNvPr id="5" name="TextBox 4">
            <a:extLst>
              <a:ext uri="{FF2B5EF4-FFF2-40B4-BE49-F238E27FC236}">
                <a16:creationId xmlns:a16="http://schemas.microsoft.com/office/drawing/2014/main" id="{14B62520-A87F-4B7B-A545-13E7641AAF5A}"/>
              </a:ext>
            </a:extLst>
          </p:cNvPr>
          <p:cNvSpPr txBox="1"/>
          <p:nvPr/>
        </p:nvSpPr>
        <p:spPr>
          <a:xfrm>
            <a:off x="4321834" y="4681268"/>
            <a:ext cx="274320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FF0000"/>
                </a:solidFill>
                <a:latin typeface="Bahnschrift SemiBold"/>
              </a:rPr>
              <a:t>Applying SMOTE for the synthetic data points generation because of the class imbalance problem.</a:t>
            </a:r>
            <a:endParaRPr lang="en-US">
              <a:solidFill>
                <a:srgbClr val="FF0000"/>
              </a:solidFill>
            </a:endParaRPr>
          </a:p>
          <a:p>
            <a:endParaRPr lang="en-US" sz="2000" dirty="0">
              <a:solidFill>
                <a:srgbClr val="FF0000"/>
              </a:solidFill>
              <a:latin typeface="Bahnschrift SemiBold"/>
            </a:endParaRPr>
          </a:p>
        </p:txBody>
      </p:sp>
      <p:pic>
        <p:nvPicPr>
          <p:cNvPr id="6" name="Picture 7" descr="Graphical user interface, text, application&#10;&#10;Description automatically generated">
            <a:extLst>
              <a:ext uri="{FF2B5EF4-FFF2-40B4-BE49-F238E27FC236}">
                <a16:creationId xmlns:a16="http://schemas.microsoft.com/office/drawing/2014/main" id="{0266CFEE-5353-47D6-9757-EFF578560B20}"/>
              </a:ext>
            </a:extLst>
          </p:cNvPr>
          <p:cNvPicPr>
            <a:picLocks noGrp="1" noChangeAspect="1"/>
          </p:cNvPicPr>
          <p:nvPr>
            <p:ph idx="1"/>
          </p:nvPr>
        </p:nvPicPr>
        <p:blipFill>
          <a:blip r:embed="rId2"/>
          <a:stretch>
            <a:fillRect/>
          </a:stretch>
        </p:blipFill>
        <p:spPr>
          <a:xfrm>
            <a:off x="943963" y="1844151"/>
            <a:ext cx="10375959" cy="1827002"/>
          </a:xfrm>
        </p:spPr>
      </p:pic>
    </p:spTree>
    <p:extLst>
      <p:ext uri="{BB962C8B-B14F-4D97-AF65-F5344CB8AC3E}">
        <p14:creationId xmlns:p14="http://schemas.microsoft.com/office/powerpoint/2010/main" val="3168419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0A2FF-1E39-4161-A6AE-3E383C563CBD}"/>
              </a:ext>
            </a:extLst>
          </p:cNvPr>
          <p:cNvSpPr>
            <a:spLocks noGrp="1"/>
          </p:cNvSpPr>
          <p:nvPr>
            <p:ph type="title"/>
          </p:nvPr>
        </p:nvSpPr>
        <p:spPr/>
        <p:txBody>
          <a:bodyPr/>
          <a:lstStyle/>
          <a:p>
            <a:r>
              <a:rPr lang="en-US" dirty="0">
                <a:solidFill>
                  <a:schemeClr val="tx2"/>
                </a:solidFill>
                <a:ea typeface="+mj-lt"/>
                <a:cs typeface="+mj-lt"/>
              </a:rPr>
              <a:t>Building Machine Learning Models</a:t>
            </a:r>
          </a:p>
          <a:p>
            <a:endParaRPr lang="en-US" dirty="0"/>
          </a:p>
        </p:txBody>
      </p:sp>
      <p:pic>
        <p:nvPicPr>
          <p:cNvPr id="4" name="Picture 4" descr="Text&#10;&#10;Description automatically generated">
            <a:extLst>
              <a:ext uri="{FF2B5EF4-FFF2-40B4-BE49-F238E27FC236}">
                <a16:creationId xmlns:a16="http://schemas.microsoft.com/office/drawing/2014/main" id="{45E23593-3317-4296-9A40-FA486E1B87BC}"/>
              </a:ext>
            </a:extLst>
          </p:cNvPr>
          <p:cNvPicPr>
            <a:picLocks noGrp="1" noChangeAspect="1"/>
          </p:cNvPicPr>
          <p:nvPr>
            <p:ph idx="1"/>
          </p:nvPr>
        </p:nvPicPr>
        <p:blipFill>
          <a:blip r:embed="rId2"/>
          <a:stretch>
            <a:fillRect/>
          </a:stretch>
        </p:blipFill>
        <p:spPr>
          <a:xfrm>
            <a:off x="991768" y="1318029"/>
            <a:ext cx="9460841" cy="4029434"/>
          </a:xfrm>
        </p:spPr>
      </p:pic>
      <p:sp>
        <p:nvSpPr>
          <p:cNvPr id="5" name="TextBox 4">
            <a:extLst>
              <a:ext uri="{FF2B5EF4-FFF2-40B4-BE49-F238E27FC236}">
                <a16:creationId xmlns:a16="http://schemas.microsoft.com/office/drawing/2014/main" id="{528C861A-BC97-47AE-9E6F-EC9E066C5C6E}"/>
              </a:ext>
            </a:extLst>
          </p:cNvPr>
          <p:cNvSpPr txBox="1"/>
          <p:nvPr/>
        </p:nvSpPr>
        <p:spPr>
          <a:xfrm>
            <a:off x="1230702" y="5428890"/>
            <a:ext cx="274320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FF0000"/>
                </a:solidFill>
                <a:latin typeface="Bahnschrift SemiBold"/>
              </a:rPr>
              <a:t>Logistic Regression </a:t>
            </a:r>
            <a:endParaRPr lang="en-US" sz="2000" dirty="0">
              <a:solidFill>
                <a:srgbClr val="FF0000"/>
              </a:solidFill>
            </a:endParaRPr>
          </a:p>
          <a:p>
            <a:r>
              <a:rPr lang="en-US" sz="2000" dirty="0">
                <a:solidFill>
                  <a:srgbClr val="FF0000"/>
                </a:solidFill>
                <a:latin typeface="Bahnschrift SemiBold"/>
              </a:rPr>
              <a:t>Hyper-parametric Tuning</a:t>
            </a:r>
            <a:endParaRPr lang="en-US" sz="2000" dirty="0">
              <a:solidFill>
                <a:srgbClr val="FF0000"/>
              </a:solidFill>
            </a:endParaRPr>
          </a:p>
          <a:p>
            <a:pPr algn="l"/>
            <a:endParaRPr lang="en-US" sz="2000" dirty="0">
              <a:solidFill>
                <a:srgbClr val="FF0000"/>
              </a:solidFill>
            </a:endParaRPr>
          </a:p>
        </p:txBody>
      </p:sp>
    </p:spTree>
    <p:extLst>
      <p:ext uri="{BB962C8B-B14F-4D97-AF65-F5344CB8AC3E}">
        <p14:creationId xmlns:p14="http://schemas.microsoft.com/office/powerpoint/2010/main" val="3124532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0A2FF-1E39-4161-A6AE-3E383C563CBD}"/>
              </a:ext>
            </a:extLst>
          </p:cNvPr>
          <p:cNvSpPr>
            <a:spLocks noGrp="1"/>
          </p:cNvSpPr>
          <p:nvPr>
            <p:ph type="title"/>
          </p:nvPr>
        </p:nvSpPr>
        <p:spPr/>
        <p:txBody>
          <a:bodyPr/>
          <a:lstStyle/>
          <a:p>
            <a:r>
              <a:rPr lang="en-US" dirty="0">
                <a:solidFill>
                  <a:schemeClr val="tx2"/>
                </a:solidFill>
                <a:ea typeface="+mj-lt"/>
                <a:cs typeface="+mj-lt"/>
              </a:rPr>
              <a:t>Building Machine Learning Models</a:t>
            </a:r>
          </a:p>
          <a:p>
            <a:endParaRPr lang="en-US" dirty="0"/>
          </a:p>
        </p:txBody>
      </p:sp>
      <p:sp>
        <p:nvSpPr>
          <p:cNvPr id="5" name="TextBox 4">
            <a:extLst>
              <a:ext uri="{FF2B5EF4-FFF2-40B4-BE49-F238E27FC236}">
                <a16:creationId xmlns:a16="http://schemas.microsoft.com/office/drawing/2014/main" id="{528C861A-BC97-47AE-9E6F-EC9E066C5C6E}"/>
              </a:ext>
            </a:extLst>
          </p:cNvPr>
          <p:cNvSpPr txBox="1"/>
          <p:nvPr/>
        </p:nvSpPr>
        <p:spPr>
          <a:xfrm>
            <a:off x="928778" y="5587041"/>
            <a:ext cx="846538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FF0000"/>
                </a:solidFill>
                <a:latin typeface="Bahnschrift SemiBold"/>
              </a:rPr>
              <a:t>Best Parameters, estimators and best score for Logistic regression.</a:t>
            </a:r>
            <a:endParaRPr lang="en-US" dirty="0">
              <a:solidFill>
                <a:srgbClr val="FF0000"/>
              </a:solidFill>
            </a:endParaRPr>
          </a:p>
          <a:p>
            <a:pPr algn="l"/>
            <a:endParaRPr lang="en-US" sz="2000" dirty="0">
              <a:solidFill>
                <a:srgbClr val="FF0000"/>
              </a:solidFill>
              <a:latin typeface="Bahnschrift SemiBold"/>
            </a:endParaRPr>
          </a:p>
        </p:txBody>
      </p:sp>
      <p:pic>
        <p:nvPicPr>
          <p:cNvPr id="7" name="Picture 7" descr="Text&#10;&#10;Description automatically generated">
            <a:extLst>
              <a:ext uri="{FF2B5EF4-FFF2-40B4-BE49-F238E27FC236}">
                <a16:creationId xmlns:a16="http://schemas.microsoft.com/office/drawing/2014/main" id="{401B4382-7A10-4B75-AF6A-3D8726DB18C6}"/>
              </a:ext>
            </a:extLst>
          </p:cNvPr>
          <p:cNvPicPr>
            <a:picLocks noGrp="1" noChangeAspect="1"/>
          </p:cNvPicPr>
          <p:nvPr>
            <p:ph idx="1"/>
          </p:nvPr>
        </p:nvPicPr>
        <p:blipFill>
          <a:blip r:embed="rId2"/>
          <a:stretch>
            <a:fillRect/>
          </a:stretch>
        </p:blipFill>
        <p:spPr>
          <a:xfrm>
            <a:off x="998147" y="1117556"/>
            <a:ext cx="8053477" cy="4214722"/>
          </a:xfrm>
        </p:spPr>
      </p:pic>
    </p:spTree>
    <p:extLst>
      <p:ext uri="{BB962C8B-B14F-4D97-AF65-F5344CB8AC3E}">
        <p14:creationId xmlns:p14="http://schemas.microsoft.com/office/powerpoint/2010/main" val="2696451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0A2FF-1E39-4161-A6AE-3E383C563CBD}"/>
              </a:ext>
            </a:extLst>
          </p:cNvPr>
          <p:cNvSpPr>
            <a:spLocks noGrp="1"/>
          </p:cNvSpPr>
          <p:nvPr>
            <p:ph type="title"/>
          </p:nvPr>
        </p:nvSpPr>
        <p:spPr/>
        <p:txBody>
          <a:bodyPr/>
          <a:lstStyle/>
          <a:p>
            <a:r>
              <a:rPr lang="en-US" dirty="0">
                <a:solidFill>
                  <a:schemeClr val="tx2"/>
                </a:solidFill>
                <a:ea typeface="+mj-lt"/>
                <a:cs typeface="+mj-lt"/>
              </a:rPr>
              <a:t>Building Machine Learning Models</a:t>
            </a:r>
          </a:p>
          <a:p>
            <a:endParaRPr lang="en-US" dirty="0"/>
          </a:p>
        </p:txBody>
      </p:sp>
      <p:sp>
        <p:nvSpPr>
          <p:cNvPr id="5" name="TextBox 4">
            <a:extLst>
              <a:ext uri="{FF2B5EF4-FFF2-40B4-BE49-F238E27FC236}">
                <a16:creationId xmlns:a16="http://schemas.microsoft.com/office/drawing/2014/main" id="{528C861A-BC97-47AE-9E6F-EC9E066C5C6E}"/>
              </a:ext>
            </a:extLst>
          </p:cNvPr>
          <p:cNvSpPr txBox="1"/>
          <p:nvPr/>
        </p:nvSpPr>
        <p:spPr>
          <a:xfrm>
            <a:off x="1230702" y="5428890"/>
            <a:ext cx="799093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FF0000"/>
                </a:solidFill>
                <a:latin typeface="Bahnschrift SemiBold"/>
              </a:rPr>
              <a:t>Classification Report for Logistic Regression</a:t>
            </a:r>
            <a:endParaRPr lang="en-US" dirty="0">
              <a:solidFill>
                <a:srgbClr val="FF0000"/>
              </a:solidFill>
              <a:latin typeface="Avenir Next LT Pro"/>
            </a:endParaRPr>
          </a:p>
        </p:txBody>
      </p:sp>
      <p:pic>
        <p:nvPicPr>
          <p:cNvPr id="7" name="Picture 7" descr="Table&#10;&#10;Description automatically generated">
            <a:extLst>
              <a:ext uri="{FF2B5EF4-FFF2-40B4-BE49-F238E27FC236}">
                <a16:creationId xmlns:a16="http://schemas.microsoft.com/office/drawing/2014/main" id="{9B752C95-4332-4ED0-BF90-1DDAB423E2C6}"/>
              </a:ext>
            </a:extLst>
          </p:cNvPr>
          <p:cNvPicPr>
            <a:picLocks noGrp="1" noChangeAspect="1"/>
          </p:cNvPicPr>
          <p:nvPr>
            <p:ph idx="1"/>
          </p:nvPr>
        </p:nvPicPr>
        <p:blipFill>
          <a:blip r:embed="rId2"/>
          <a:stretch>
            <a:fillRect/>
          </a:stretch>
        </p:blipFill>
        <p:spPr>
          <a:xfrm>
            <a:off x="960946" y="1141637"/>
            <a:ext cx="7926597" cy="4037162"/>
          </a:xfrm>
        </p:spPr>
      </p:pic>
    </p:spTree>
    <p:extLst>
      <p:ext uri="{BB962C8B-B14F-4D97-AF65-F5344CB8AC3E}">
        <p14:creationId xmlns:p14="http://schemas.microsoft.com/office/powerpoint/2010/main" val="1099282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0A2FF-1E39-4161-A6AE-3E383C563CBD}"/>
              </a:ext>
            </a:extLst>
          </p:cNvPr>
          <p:cNvSpPr>
            <a:spLocks noGrp="1"/>
          </p:cNvSpPr>
          <p:nvPr>
            <p:ph type="title"/>
          </p:nvPr>
        </p:nvSpPr>
        <p:spPr/>
        <p:txBody>
          <a:bodyPr/>
          <a:lstStyle/>
          <a:p>
            <a:r>
              <a:rPr lang="en-US" dirty="0">
                <a:solidFill>
                  <a:schemeClr val="tx2"/>
                </a:solidFill>
                <a:ea typeface="+mj-lt"/>
                <a:cs typeface="+mj-lt"/>
              </a:rPr>
              <a:t>Building Machine Learning Models</a:t>
            </a:r>
          </a:p>
          <a:p>
            <a:endParaRPr lang="en-US" dirty="0"/>
          </a:p>
        </p:txBody>
      </p:sp>
      <p:sp>
        <p:nvSpPr>
          <p:cNvPr id="5" name="TextBox 4">
            <a:extLst>
              <a:ext uri="{FF2B5EF4-FFF2-40B4-BE49-F238E27FC236}">
                <a16:creationId xmlns:a16="http://schemas.microsoft.com/office/drawing/2014/main" id="{528C861A-BC97-47AE-9E6F-EC9E066C5C6E}"/>
              </a:ext>
            </a:extLst>
          </p:cNvPr>
          <p:cNvSpPr txBox="1"/>
          <p:nvPr/>
        </p:nvSpPr>
        <p:spPr>
          <a:xfrm>
            <a:off x="8836325" y="2639682"/>
            <a:ext cx="27432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FF0000"/>
                </a:solidFill>
                <a:latin typeface="Bahnschrift SemiBold"/>
              </a:rPr>
              <a:t>Confusion matrix for Logistic Regression:</a:t>
            </a:r>
            <a:endParaRPr lang="en-US">
              <a:solidFill>
                <a:srgbClr val="FF0000"/>
              </a:solidFill>
            </a:endParaRPr>
          </a:p>
          <a:p>
            <a:endParaRPr lang="en-US" sz="2000" dirty="0">
              <a:solidFill>
                <a:srgbClr val="FF0000"/>
              </a:solidFill>
              <a:latin typeface="Bahnschrift SemiBold"/>
            </a:endParaRPr>
          </a:p>
        </p:txBody>
      </p:sp>
      <p:pic>
        <p:nvPicPr>
          <p:cNvPr id="7" name="Picture 7" descr="Chart, treemap chart&#10;&#10;Description automatically generated">
            <a:extLst>
              <a:ext uri="{FF2B5EF4-FFF2-40B4-BE49-F238E27FC236}">
                <a16:creationId xmlns:a16="http://schemas.microsoft.com/office/drawing/2014/main" id="{AA2449E6-D5D7-4D89-B457-713AD7654247}"/>
              </a:ext>
            </a:extLst>
          </p:cNvPr>
          <p:cNvPicPr>
            <a:picLocks noGrp="1" noChangeAspect="1"/>
          </p:cNvPicPr>
          <p:nvPr>
            <p:ph idx="1"/>
          </p:nvPr>
        </p:nvPicPr>
        <p:blipFill>
          <a:blip r:embed="rId2"/>
          <a:stretch>
            <a:fillRect/>
          </a:stretch>
        </p:blipFill>
        <p:spPr>
          <a:xfrm>
            <a:off x="1236633" y="1571968"/>
            <a:ext cx="6972659" cy="4772384"/>
          </a:xfrm>
        </p:spPr>
      </p:pic>
    </p:spTree>
    <p:extLst>
      <p:ext uri="{BB962C8B-B14F-4D97-AF65-F5344CB8AC3E}">
        <p14:creationId xmlns:p14="http://schemas.microsoft.com/office/powerpoint/2010/main" val="1077337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0A2FF-1E39-4161-A6AE-3E383C563CBD}"/>
              </a:ext>
            </a:extLst>
          </p:cNvPr>
          <p:cNvSpPr>
            <a:spLocks noGrp="1"/>
          </p:cNvSpPr>
          <p:nvPr>
            <p:ph type="title"/>
          </p:nvPr>
        </p:nvSpPr>
        <p:spPr/>
        <p:txBody>
          <a:bodyPr/>
          <a:lstStyle/>
          <a:p>
            <a:r>
              <a:rPr lang="en-US" dirty="0">
                <a:solidFill>
                  <a:schemeClr val="tx2"/>
                </a:solidFill>
                <a:ea typeface="+mj-lt"/>
                <a:cs typeface="+mj-lt"/>
              </a:rPr>
              <a:t>Building Machine Learning Models</a:t>
            </a:r>
          </a:p>
          <a:p>
            <a:endParaRPr lang="en-US" dirty="0"/>
          </a:p>
        </p:txBody>
      </p:sp>
      <p:sp>
        <p:nvSpPr>
          <p:cNvPr id="5" name="TextBox 4">
            <a:extLst>
              <a:ext uri="{FF2B5EF4-FFF2-40B4-BE49-F238E27FC236}">
                <a16:creationId xmlns:a16="http://schemas.microsoft.com/office/drawing/2014/main" id="{528C861A-BC97-47AE-9E6F-EC9E066C5C6E}"/>
              </a:ext>
            </a:extLst>
          </p:cNvPr>
          <p:cNvSpPr txBox="1"/>
          <p:nvPr/>
        </p:nvSpPr>
        <p:spPr>
          <a:xfrm>
            <a:off x="1230702" y="5428890"/>
            <a:ext cx="9601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FF0000"/>
                </a:solidFill>
                <a:latin typeface="Bahnschrift SemiBold"/>
              </a:rPr>
              <a:t>Random Forest Classification Hyper-parametric Tuning:</a:t>
            </a:r>
            <a:endParaRPr lang="en-US">
              <a:solidFill>
                <a:srgbClr val="FF0000"/>
              </a:solidFill>
            </a:endParaRPr>
          </a:p>
          <a:p>
            <a:endParaRPr lang="en-US" sz="2000" dirty="0">
              <a:solidFill>
                <a:srgbClr val="FF0000"/>
              </a:solidFill>
              <a:latin typeface="Bahnschrift SemiBold"/>
            </a:endParaRPr>
          </a:p>
        </p:txBody>
      </p:sp>
      <p:pic>
        <p:nvPicPr>
          <p:cNvPr id="7" name="Picture 7" descr="Graphical user interface, text, application&#10;&#10;Description automatically generated">
            <a:extLst>
              <a:ext uri="{FF2B5EF4-FFF2-40B4-BE49-F238E27FC236}">
                <a16:creationId xmlns:a16="http://schemas.microsoft.com/office/drawing/2014/main" id="{DB6A321A-FF6C-4292-9F09-9BE120A36D67}"/>
              </a:ext>
            </a:extLst>
          </p:cNvPr>
          <p:cNvPicPr>
            <a:picLocks noGrp="1" noChangeAspect="1"/>
          </p:cNvPicPr>
          <p:nvPr>
            <p:ph idx="1"/>
          </p:nvPr>
        </p:nvPicPr>
        <p:blipFill>
          <a:blip r:embed="rId2"/>
          <a:stretch>
            <a:fillRect/>
          </a:stretch>
        </p:blipFill>
        <p:spPr>
          <a:xfrm>
            <a:off x="916557" y="1961686"/>
            <a:ext cx="10876471" cy="2454574"/>
          </a:xfrm>
        </p:spPr>
      </p:pic>
    </p:spTree>
    <p:extLst>
      <p:ext uri="{BB962C8B-B14F-4D97-AF65-F5344CB8AC3E}">
        <p14:creationId xmlns:p14="http://schemas.microsoft.com/office/powerpoint/2010/main" val="772176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0A2FF-1E39-4161-A6AE-3E383C563CBD}"/>
              </a:ext>
            </a:extLst>
          </p:cNvPr>
          <p:cNvSpPr>
            <a:spLocks noGrp="1"/>
          </p:cNvSpPr>
          <p:nvPr>
            <p:ph type="title"/>
          </p:nvPr>
        </p:nvSpPr>
        <p:spPr/>
        <p:txBody>
          <a:bodyPr/>
          <a:lstStyle/>
          <a:p>
            <a:r>
              <a:rPr lang="en-US" dirty="0">
                <a:solidFill>
                  <a:schemeClr val="tx2"/>
                </a:solidFill>
                <a:ea typeface="+mj-lt"/>
                <a:cs typeface="+mj-lt"/>
              </a:rPr>
              <a:t>Building Machine Learning Models</a:t>
            </a:r>
          </a:p>
          <a:p>
            <a:endParaRPr lang="en-US" dirty="0"/>
          </a:p>
        </p:txBody>
      </p:sp>
      <p:sp>
        <p:nvSpPr>
          <p:cNvPr id="5" name="TextBox 4">
            <a:extLst>
              <a:ext uri="{FF2B5EF4-FFF2-40B4-BE49-F238E27FC236}">
                <a16:creationId xmlns:a16="http://schemas.microsoft.com/office/drawing/2014/main" id="{528C861A-BC97-47AE-9E6F-EC9E066C5C6E}"/>
              </a:ext>
            </a:extLst>
          </p:cNvPr>
          <p:cNvSpPr txBox="1"/>
          <p:nvPr/>
        </p:nvSpPr>
        <p:spPr>
          <a:xfrm>
            <a:off x="1230702" y="5428890"/>
            <a:ext cx="934240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FF0000"/>
                </a:solidFill>
                <a:latin typeface="Bahnschrift SemiBold"/>
              </a:rPr>
              <a:t>Best Parameters, estimators and best score for Random forest classification.</a:t>
            </a:r>
            <a:endParaRPr lang="en-US">
              <a:solidFill>
                <a:srgbClr val="FF0000"/>
              </a:solidFill>
            </a:endParaRPr>
          </a:p>
          <a:p>
            <a:endParaRPr lang="en-US" sz="2000" dirty="0">
              <a:solidFill>
                <a:srgbClr val="FF0000"/>
              </a:solidFill>
              <a:latin typeface="Bahnschrift SemiBold"/>
            </a:endParaRPr>
          </a:p>
        </p:txBody>
      </p:sp>
      <p:pic>
        <p:nvPicPr>
          <p:cNvPr id="7" name="Picture 7" descr="Graphical user interface, text, email&#10;&#10;Description automatically generated">
            <a:extLst>
              <a:ext uri="{FF2B5EF4-FFF2-40B4-BE49-F238E27FC236}">
                <a16:creationId xmlns:a16="http://schemas.microsoft.com/office/drawing/2014/main" id="{DC29B8A3-1DEF-40F7-9170-C2B4331A1AF0}"/>
              </a:ext>
            </a:extLst>
          </p:cNvPr>
          <p:cNvPicPr>
            <a:picLocks noGrp="1" noChangeAspect="1"/>
          </p:cNvPicPr>
          <p:nvPr>
            <p:ph idx="1"/>
          </p:nvPr>
        </p:nvPicPr>
        <p:blipFill>
          <a:blip r:embed="rId2"/>
          <a:stretch>
            <a:fillRect/>
          </a:stretch>
        </p:blipFill>
        <p:spPr>
          <a:xfrm>
            <a:off x="922128" y="1302304"/>
            <a:ext cx="9988310" cy="3370771"/>
          </a:xfrm>
        </p:spPr>
      </p:pic>
    </p:spTree>
    <p:extLst>
      <p:ext uri="{BB962C8B-B14F-4D97-AF65-F5344CB8AC3E}">
        <p14:creationId xmlns:p14="http://schemas.microsoft.com/office/powerpoint/2010/main" val="29430583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0A2FF-1E39-4161-A6AE-3E383C563CBD}"/>
              </a:ext>
            </a:extLst>
          </p:cNvPr>
          <p:cNvSpPr>
            <a:spLocks noGrp="1"/>
          </p:cNvSpPr>
          <p:nvPr>
            <p:ph type="title"/>
          </p:nvPr>
        </p:nvSpPr>
        <p:spPr/>
        <p:txBody>
          <a:bodyPr/>
          <a:lstStyle/>
          <a:p>
            <a:r>
              <a:rPr lang="en-US" dirty="0">
                <a:solidFill>
                  <a:schemeClr val="tx2"/>
                </a:solidFill>
                <a:ea typeface="+mj-lt"/>
                <a:cs typeface="+mj-lt"/>
              </a:rPr>
              <a:t>Building Machine Learning Models</a:t>
            </a:r>
          </a:p>
          <a:p>
            <a:endParaRPr lang="en-US" dirty="0"/>
          </a:p>
        </p:txBody>
      </p:sp>
      <p:sp>
        <p:nvSpPr>
          <p:cNvPr id="5" name="TextBox 4">
            <a:extLst>
              <a:ext uri="{FF2B5EF4-FFF2-40B4-BE49-F238E27FC236}">
                <a16:creationId xmlns:a16="http://schemas.microsoft.com/office/drawing/2014/main" id="{528C861A-BC97-47AE-9E6F-EC9E066C5C6E}"/>
              </a:ext>
            </a:extLst>
          </p:cNvPr>
          <p:cNvSpPr txBox="1"/>
          <p:nvPr/>
        </p:nvSpPr>
        <p:spPr>
          <a:xfrm>
            <a:off x="842513" y="5443267"/>
            <a:ext cx="671135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FF0000"/>
                </a:solidFill>
                <a:latin typeface="Bahnschrift SemiBold"/>
              </a:rPr>
              <a:t>Classification Report for Random forest classification</a:t>
            </a:r>
            <a:endParaRPr lang="en-US">
              <a:solidFill>
                <a:srgbClr val="FF0000"/>
              </a:solidFill>
            </a:endParaRPr>
          </a:p>
          <a:p>
            <a:endParaRPr lang="en-US" sz="2000" dirty="0">
              <a:solidFill>
                <a:srgbClr val="FF0000"/>
              </a:solidFill>
              <a:latin typeface="Bahnschrift SemiBold"/>
            </a:endParaRPr>
          </a:p>
        </p:txBody>
      </p:sp>
      <p:pic>
        <p:nvPicPr>
          <p:cNvPr id="7" name="Picture 7" descr="Table&#10;&#10;Description automatically generated">
            <a:extLst>
              <a:ext uri="{FF2B5EF4-FFF2-40B4-BE49-F238E27FC236}">
                <a16:creationId xmlns:a16="http://schemas.microsoft.com/office/drawing/2014/main" id="{E44A6525-6B54-493A-9CA8-621672DA5D9A}"/>
              </a:ext>
            </a:extLst>
          </p:cNvPr>
          <p:cNvPicPr>
            <a:picLocks noGrp="1" noChangeAspect="1"/>
          </p:cNvPicPr>
          <p:nvPr>
            <p:ph idx="1"/>
          </p:nvPr>
        </p:nvPicPr>
        <p:blipFill>
          <a:blip r:embed="rId2"/>
          <a:stretch>
            <a:fillRect/>
          </a:stretch>
        </p:blipFill>
        <p:spPr>
          <a:xfrm>
            <a:off x="836852" y="1188004"/>
            <a:ext cx="9051805" cy="3872541"/>
          </a:xfrm>
        </p:spPr>
      </p:pic>
    </p:spTree>
    <p:extLst>
      <p:ext uri="{BB962C8B-B14F-4D97-AF65-F5344CB8AC3E}">
        <p14:creationId xmlns:p14="http://schemas.microsoft.com/office/powerpoint/2010/main" val="682021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0A2FF-1E39-4161-A6AE-3E383C563CBD}"/>
              </a:ext>
            </a:extLst>
          </p:cNvPr>
          <p:cNvSpPr>
            <a:spLocks noGrp="1"/>
          </p:cNvSpPr>
          <p:nvPr>
            <p:ph type="title"/>
          </p:nvPr>
        </p:nvSpPr>
        <p:spPr/>
        <p:txBody>
          <a:bodyPr/>
          <a:lstStyle/>
          <a:p>
            <a:r>
              <a:rPr lang="en-US" dirty="0">
                <a:solidFill>
                  <a:schemeClr val="tx2"/>
                </a:solidFill>
                <a:ea typeface="+mj-lt"/>
                <a:cs typeface="+mj-lt"/>
              </a:rPr>
              <a:t>Building Machine Learning Models</a:t>
            </a:r>
          </a:p>
          <a:p>
            <a:endParaRPr lang="en-US" dirty="0"/>
          </a:p>
        </p:txBody>
      </p:sp>
      <p:sp>
        <p:nvSpPr>
          <p:cNvPr id="5" name="TextBox 4">
            <a:extLst>
              <a:ext uri="{FF2B5EF4-FFF2-40B4-BE49-F238E27FC236}">
                <a16:creationId xmlns:a16="http://schemas.microsoft.com/office/drawing/2014/main" id="{528C861A-BC97-47AE-9E6F-EC9E066C5C6E}"/>
              </a:ext>
            </a:extLst>
          </p:cNvPr>
          <p:cNvSpPr txBox="1"/>
          <p:nvPr/>
        </p:nvSpPr>
        <p:spPr>
          <a:xfrm>
            <a:off x="8361871" y="3142890"/>
            <a:ext cx="255629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FF0000"/>
                </a:solidFill>
                <a:latin typeface="Bahnschrift SemiBold, serif"/>
                <a:ea typeface="Bahnschrift SemiBold, serif"/>
                <a:cs typeface="Bahnschrift SemiBold, serif"/>
              </a:rPr>
              <a:t>Confusion matrix for Random Forest Classification</a:t>
            </a:r>
            <a:endParaRPr lang="en-US" sz="2000" dirty="0">
              <a:solidFill>
                <a:srgbClr val="FF0000"/>
              </a:solidFill>
              <a:latin typeface="Bahnschrift SemiBold"/>
            </a:endParaRPr>
          </a:p>
        </p:txBody>
      </p:sp>
      <p:pic>
        <p:nvPicPr>
          <p:cNvPr id="6" name="Picture 7" descr="Chart, treemap chart&#10;&#10;Description automatically generated">
            <a:extLst>
              <a:ext uri="{FF2B5EF4-FFF2-40B4-BE49-F238E27FC236}">
                <a16:creationId xmlns:a16="http://schemas.microsoft.com/office/drawing/2014/main" id="{9FDED585-41F7-45DC-88BD-8E1B106E4ACA}"/>
              </a:ext>
            </a:extLst>
          </p:cNvPr>
          <p:cNvPicPr>
            <a:picLocks noGrp="1" noChangeAspect="1"/>
          </p:cNvPicPr>
          <p:nvPr>
            <p:ph idx="1"/>
          </p:nvPr>
        </p:nvPicPr>
        <p:blipFill>
          <a:blip r:embed="rId2"/>
          <a:stretch>
            <a:fillRect/>
          </a:stretch>
        </p:blipFill>
        <p:spPr>
          <a:xfrm>
            <a:off x="843861" y="1696963"/>
            <a:ext cx="6320466" cy="4464888"/>
          </a:xfrm>
        </p:spPr>
      </p:pic>
    </p:spTree>
    <p:extLst>
      <p:ext uri="{BB962C8B-B14F-4D97-AF65-F5344CB8AC3E}">
        <p14:creationId xmlns:p14="http://schemas.microsoft.com/office/powerpoint/2010/main" val="1535001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0A2FF-1E39-4161-A6AE-3E383C563CBD}"/>
              </a:ext>
            </a:extLst>
          </p:cNvPr>
          <p:cNvSpPr>
            <a:spLocks noGrp="1"/>
          </p:cNvSpPr>
          <p:nvPr>
            <p:ph type="title"/>
          </p:nvPr>
        </p:nvSpPr>
        <p:spPr/>
        <p:txBody>
          <a:bodyPr/>
          <a:lstStyle/>
          <a:p>
            <a:r>
              <a:rPr lang="en-US" dirty="0">
                <a:solidFill>
                  <a:schemeClr val="tx2"/>
                </a:solidFill>
                <a:ea typeface="+mj-lt"/>
                <a:cs typeface="+mj-lt"/>
              </a:rPr>
              <a:t>Building Machine Learning Models</a:t>
            </a:r>
          </a:p>
          <a:p>
            <a:endParaRPr lang="en-US" dirty="0"/>
          </a:p>
        </p:txBody>
      </p:sp>
      <p:sp>
        <p:nvSpPr>
          <p:cNvPr id="5" name="TextBox 4">
            <a:extLst>
              <a:ext uri="{FF2B5EF4-FFF2-40B4-BE49-F238E27FC236}">
                <a16:creationId xmlns:a16="http://schemas.microsoft.com/office/drawing/2014/main" id="{528C861A-BC97-47AE-9E6F-EC9E066C5C6E}"/>
              </a:ext>
            </a:extLst>
          </p:cNvPr>
          <p:cNvSpPr txBox="1"/>
          <p:nvPr/>
        </p:nvSpPr>
        <p:spPr>
          <a:xfrm>
            <a:off x="986286" y="4738776"/>
            <a:ext cx="451161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FF0000"/>
                </a:solidFill>
                <a:latin typeface="Bahnschrift SemiBold"/>
              </a:rPr>
              <a:t>Linear SVC Hyper-parametric Tuning</a:t>
            </a:r>
            <a:endParaRPr lang="en-US">
              <a:solidFill>
                <a:srgbClr val="FF0000"/>
              </a:solidFill>
            </a:endParaRPr>
          </a:p>
          <a:p>
            <a:endParaRPr lang="en-US" sz="2000" dirty="0">
              <a:solidFill>
                <a:srgbClr val="FF0000"/>
              </a:solidFill>
              <a:latin typeface="Bahnschrift SemiBold, serif"/>
            </a:endParaRPr>
          </a:p>
        </p:txBody>
      </p:sp>
      <p:pic>
        <p:nvPicPr>
          <p:cNvPr id="7" name="Picture 7" descr="Graphical user interface, text&#10;&#10;Description automatically generated">
            <a:extLst>
              <a:ext uri="{FF2B5EF4-FFF2-40B4-BE49-F238E27FC236}">
                <a16:creationId xmlns:a16="http://schemas.microsoft.com/office/drawing/2014/main" id="{28B698CA-A613-453E-9134-750894DD8A09}"/>
              </a:ext>
            </a:extLst>
          </p:cNvPr>
          <p:cNvPicPr>
            <a:picLocks noGrp="1" noChangeAspect="1"/>
          </p:cNvPicPr>
          <p:nvPr>
            <p:ph idx="1"/>
          </p:nvPr>
        </p:nvPicPr>
        <p:blipFill>
          <a:blip r:embed="rId2"/>
          <a:stretch>
            <a:fillRect/>
          </a:stretch>
        </p:blipFill>
        <p:spPr>
          <a:xfrm>
            <a:off x="981255" y="1287477"/>
            <a:ext cx="10171981" cy="3055368"/>
          </a:xfrm>
        </p:spPr>
      </p:pic>
    </p:spTree>
    <p:extLst>
      <p:ext uri="{BB962C8B-B14F-4D97-AF65-F5344CB8AC3E}">
        <p14:creationId xmlns:p14="http://schemas.microsoft.com/office/powerpoint/2010/main" val="2202208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tx2"/>
                </a:solidFill>
                <a:ea typeface="+mj-lt"/>
                <a:cs typeface="+mj-lt"/>
              </a:rPr>
              <a:t>Problem Definition</a:t>
            </a:r>
            <a:endParaRPr lang="en-US" sz="4000">
              <a:solidFill>
                <a:schemeClr val="tx2"/>
              </a:solidFill>
              <a:ea typeface="+mj-lt"/>
              <a:cs typeface="+mj-lt"/>
            </a:endParaRPr>
          </a:p>
          <a:p>
            <a:endParaRPr lang="en-US" sz="4000" dirty="0">
              <a:solidFill>
                <a:schemeClr val="tx2"/>
              </a:solidFill>
            </a:endParaRPr>
          </a:p>
        </p:txBody>
      </p:sp>
      <p:sp>
        <p:nvSpPr>
          <p:cNvPr id="3" name="Subtitle 2"/>
          <p:cNvSpPr>
            <a:spLocks noGrp="1"/>
          </p:cNvSpPr>
          <p:nvPr>
            <p:ph idx="1"/>
          </p:nvPr>
        </p:nvSpPr>
        <p:spPr>
          <a:xfrm>
            <a:off x="838200" y="1207399"/>
            <a:ext cx="11047562" cy="5285865"/>
          </a:xfrm>
        </p:spPr>
        <p:txBody>
          <a:bodyPr vert="horz" lIns="91440" tIns="45720" rIns="91440" bIns="45720" rtlCol="0" anchor="t">
            <a:normAutofit fontScale="85000" lnSpcReduction="10000"/>
          </a:bodyPr>
          <a:lstStyle/>
          <a:p>
            <a:pPr>
              <a:lnSpc>
                <a:spcPct val="90000"/>
              </a:lnSpc>
              <a:spcBef>
                <a:spcPct val="0"/>
              </a:spcBef>
            </a:pPr>
            <a:r>
              <a:rPr lang="en-US" dirty="0">
                <a:latin typeface="Bahnschrift SemiBold"/>
                <a:ea typeface="+mn-lt"/>
                <a:cs typeface="+mn-lt"/>
              </a:rPr>
              <a:t>Nowadays users leave numerous comments on different social networks, news portals, and forums. Some of the comments are toxic or abusive. </a:t>
            </a:r>
            <a:endParaRPr lang="en-US" dirty="0">
              <a:solidFill>
                <a:schemeClr val="tx2"/>
              </a:solidFill>
              <a:ea typeface="+mn-lt"/>
              <a:cs typeface="+mn-lt"/>
            </a:endParaRPr>
          </a:p>
          <a:p>
            <a:r>
              <a:rPr lang="en-US" dirty="0">
                <a:latin typeface="Bahnschrift SemiBold"/>
                <a:ea typeface="+mn-lt"/>
                <a:cs typeface="+mn-lt"/>
              </a:rPr>
              <a:t>Due to numbers of comments, it is unfeasible to manually moderate them, so most of the systems use some kind of automatic discovery of toxicity using machine learning models.</a:t>
            </a:r>
            <a:endParaRPr lang="en-US" dirty="0">
              <a:solidFill>
                <a:schemeClr val="tx2"/>
              </a:solidFill>
              <a:ea typeface="+mn-lt"/>
              <a:cs typeface="+mn-lt"/>
            </a:endParaRPr>
          </a:p>
          <a:p>
            <a:r>
              <a:rPr lang="en-US" dirty="0">
                <a:latin typeface="Bahnschrift SemiBold"/>
                <a:ea typeface="+mn-lt"/>
                <a:cs typeface="+mn-lt"/>
              </a:rPr>
              <a:t>Toxic comments are defined as comments that are rude, disrespectful, or that tend to force users to leave the discussion.</a:t>
            </a:r>
            <a:endParaRPr lang="en-US" dirty="0"/>
          </a:p>
          <a:p>
            <a:r>
              <a:rPr lang="en-US" dirty="0">
                <a:latin typeface="Bahnschrift SemiBold"/>
                <a:ea typeface="+mn-lt"/>
                <a:cs typeface="+mn-lt"/>
              </a:rPr>
              <a:t>If these toxic comment can be automatically identified, we could have safer discussions on various social networks, news portals, or online forums.</a:t>
            </a:r>
            <a:endParaRPr lang="en-US" dirty="0"/>
          </a:p>
          <a:p>
            <a:r>
              <a:rPr lang="en-US" dirty="0">
                <a:latin typeface="Bahnschrift SemiBold"/>
                <a:ea typeface="+mn-lt"/>
                <a:cs typeface="+mn-lt"/>
              </a:rPr>
              <a:t>Manual moderation of comments is costly, in effective, and sometimes infeasible. Automatic or semi-automatic detection of toxic comment is done by using different machine learning methods.</a:t>
            </a:r>
            <a:endParaRPr lang="en-US" dirty="0"/>
          </a:p>
          <a:p>
            <a:pPr>
              <a:lnSpc>
                <a:spcPct val="90000"/>
              </a:lnSpc>
              <a:spcBef>
                <a:spcPct val="0"/>
              </a:spcBef>
            </a:pPr>
            <a:endParaRPr lang="en-US" dirty="0">
              <a:solidFill>
                <a:schemeClr val="tx2"/>
              </a:solidFill>
              <a:ea typeface="+mn-lt"/>
              <a:cs typeface="+mn-lt"/>
            </a:endParaRPr>
          </a:p>
        </p:txBody>
      </p:sp>
    </p:spTree>
    <p:extLst>
      <p:ext uri="{BB962C8B-B14F-4D97-AF65-F5344CB8AC3E}">
        <p14:creationId xmlns:p14="http://schemas.microsoft.com/office/powerpoint/2010/main" val="33928738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0A2FF-1E39-4161-A6AE-3E383C563CBD}"/>
              </a:ext>
            </a:extLst>
          </p:cNvPr>
          <p:cNvSpPr>
            <a:spLocks noGrp="1"/>
          </p:cNvSpPr>
          <p:nvPr>
            <p:ph type="title"/>
          </p:nvPr>
        </p:nvSpPr>
        <p:spPr/>
        <p:txBody>
          <a:bodyPr/>
          <a:lstStyle/>
          <a:p>
            <a:r>
              <a:rPr lang="en-US" dirty="0">
                <a:solidFill>
                  <a:schemeClr val="tx2"/>
                </a:solidFill>
                <a:ea typeface="+mj-lt"/>
                <a:cs typeface="+mj-lt"/>
              </a:rPr>
              <a:t>Building Machine Learning Models</a:t>
            </a:r>
          </a:p>
          <a:p>
            <a:endParaRPr lang="en-US" dirty="0"/>
          </a:p>
        </p:txBody>
      </p:sp>
      <p:sp>
        <p:nvSpPr>
          <p:cNvPr id="5" name="TextBox 4">
            <a:extLst>
              <a:ext uri="{FF2B5EF4-FFF2-40B4-BE49-F238E27FC236}">
                <a16:creationId xmlns:a16="http://schemas.microsoft.com/office/drawing/2014/main" id="{528C861A-BC97-47AE-9E6F-EC9E066C5C6E}"/>
              </a:ext>
            </a:extLst>
          </p:cNvPr>
          <p:cNvSpPr txBox="1"/>
          <p:nvPr/>
        </p:nvSpPr>
        <p:spPr>
          <a:xfrm>
            <a:off x="928776" y="5112587"/>
            <a:ext cx="709953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FF0000"/>
                </a:solidFill>
                <a:latin typeface="Bahnschrift SemiBold"/>
              </a:rPr>
              <a:t>Best Parameters, estimators and best score for Linear SVC</a:t>
            </a:r>
            <a:endParaRPr lang="en-US" dirty="0">
              <a:solidFill>
                <a:srgbClr val="FF0000"/>
              </a:solidFill>
            </a:endParaRPr>
          </a:p>
          <a:p>
            <a:endParaRPr lang="en-US" sz="2000" dirty="0">
              <a:solidFill>
                <a:srgbClr val="FF0000"/>
              </a:solidFill>
              <a:latin typeface="Bahnschrift SemiBold"/>
            </a:endParaRPr>
          </a:p>
        </p:txBody>
      </p:sp>
      <p:pic>
        <p:nvPicPr>
          <p:cNvPr id="6" name="Picture 7" descr="Graphical user interface, text, email&#10;&#10;Description automatically generated">
            <a:extLst>
              <a:ext uri="{FF2B5EF4-FFF2-40B4-BE49-F238E27FC236}">
                <a16:creationId xmlns:a16="http://schemas.microsoft.com/office/drawing/2014/main" id="{3FB82243-68D6-41A6-84DD-2673A8FBFF71}"/>
              </a:ext>
            </a:extLst>
          </p:cNvPr>
          <p:cNvPicPr>
            <a:picLocks noGrp="1" noChangeAspect="1"/>
          </p:cNvPicPr>
          <p:nvPr>
            <p:ph idx="1"/>
          </p:nvPr>
        </p:nvPicPr>
        <p:blipFill>
          <a:blip r:embed="rId2"/>
          <a:stretch>
            <a:fillRect/>
          </a:stretch>
        </p:blipFill>
        <p:spPr>
          <a:xfrm>
            <a:off x="931383" y="1277593"/>
            <a:ext cx="8905875" cy="3420193"/>
          </a:xfrm>
        </p:spPr>
      </p:pic>
    </p:spTree>
    <p:extLst>
      <p:ext uri="{BB962C8B-B14F-4D97-AF65-F5344CB8AC3E}">
        <p14:creationId xmlns:p14="http://schemas.microsoft.com/office/powerpoint/2010/main" val="4270691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0A2FF-1E39-4161-A6AE-3E383C563CBD}"/>
              </a:ext>
            </a:extLst>
          </p:cNvPr>
          <p:cNvSpPr>
            <a:spLocks noGrp="1"/>
          </p:cNvSpPr>
          <p:nvPr>
            <p:ph type="title"/>
          </p:nvPr>
        </p:nvSpPr>
        <p:spPr/>
        <p:txBody>
          <a:bodyPr/>
          <a:lstStyle/>
          <a:p>
            <a:r>
              <a:rPr lang="en-US" dirty="0">
                <a:solidFill>
                  <a:schemeClr val="tx2"/>
                </a:solidFill>
                <a:ea typeface="+mj-lt"/>
                <a:cs typeface="+mj-lt"/>
              </a:rPr>
              <a:t>Building Machine Learning Models</a:t>
            </a:r>
          </a:p>
          <a:p>
            <a:endParaRPr lang="en-US" dirty="0"/>
          </a:p>
        </p:txBody>
      </p:sp>
      <p:sp>
        <p:nvSpPr>
          <p:cNvPr id="5" name="TextBox 4">
            <a:extLst>
              <a:ext uri="{FF2B5EF4-FFF2-40B4-BE49-F238E27FC236}">
                <a16:creationId xmlns:a16="http://schemas.microsoft.com/office/drawing/2014/main" id="{528C861A-BC97-47AE-9E6F-EC9E066C5C6E}"/>
              </a:ext>
            </a:extLst>
          </p:cNvPr>
          <p:cNvSpPr txBox="1"/>
          <p:nvPr/>
        </p:nvSpPr>
        <p:spPr>
          <a:xfrm>
            <a:off x="928776" y="5112587"/>
            <a:ext cx="709953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FF0000"/>
                </a:solidFill>
                <a:latin typeface="Bahnschrift SemiBold"/>
              </a:rPr>
              <a:t>Classification Report for Linear SVC</a:t>
            </a:r>
            <a:endParaRPr lang="en-US" dirty="0">
              <a:solidFill>
                <a:srgbClr val="FF0000"/>
              </a:solidFill>
            </a:endParaRPr>
          </a:p>
          <a:p>
            <a:endParaRPr lang="en-US" sz="2000" dirty="0">
              <a:solidFill>
                <a:srgbClr val="FF0000"/>
              </a:solidFill>
              <a:latin typeface="Bahnschrift SemiBold"/>
            </a:endParaRPr>
          </a:p>
        </p:txBody>
      </p:sp>
      <p:pic>
        <p:nvPicPr>
          <p:cNvPr id="7" name="Picture 7" descr="Table&#10;&#10;Description automatically generated">
            <a:extLst>
              <a:ext uri="{FF2B5EF4-FFF2-40B4-BE49-F238E27FC236}">
                <a16:creationId xmlns:a16="http://schemas.microsoft.com/office/drawing/2014/main" id="{6362FB2E-5E4D-471A-A43F-F11A1C5D9FE5}"/>
              </a:ext>
            </a:extLst>
          </p:cNvPr>
          <p:cNvPicPr>
            <a:picLocks noGrp="1" noChangeAspect="1"/>
          </p:cNvPicPr>
          <p:nvPr>
            <p:ph idx="1"/>
          </p:nvPr>
        </p:nvPicPr>
        <p:blipFill>
          <a:blip r:embed="rId2"/>
          <a:stretch>
            <a:fillRect/>
          </a:stretch>
        </p:blipFill>
        <p:spPr>
          <a:xfrm>
            <a:off x="933719" y="1168684"/>
            <a:ext cx="8599277" cy="3465482"/>
          </a:xfrm>
        </p:spPr>
      </p:pic>
    </p:spTree>
    <p:extLst>
      <p:ext uri="{BB962C8B-B14F-4D97-AF65-F5344CB8AC3E}">
        <p14:creationId xmlns:p14="http://schemas.microsoft.com/office/powerpoint/2010/main" val="40314935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0A2FF-1E39-4161-A6AE-3E383C563CBD}"/>
              </a:ext>
            </a:extLst>
          </p:cNvPr>
          <p:cNvSpPr>
            <a:spLocks noGrp="1"/>
          </p:cNvSpPr>
          <p:nvPr>
            <p:ph type="title"/>
          </p:nvPr>
        </p:nvSpPr>
        <p:spPr/>
        <p:txBody>
          <a:bodyPr/>
          <a:lstStyle/>
          <a:p>
            <a:r>
              <a:rPr lang="en-US" dirty="0">
                <a:solidFill>
                  <a:schemeClr val="tx2"/>
                </a:solidFill>
                <a:ea typeface="+mj-lt"/>
                <a:cs typeface="+mj-lt"/>
              </a:rPr>
              <a:t>Building Machine Learning Models</a:t>
            </a:r>
          </a:p>
          <a:p>
            <a:endParaRPr lang="en-US" dirty="0"/>
          </a:p>
        </p:txBody>
      </p:sp>
      <p:sp>
        <p:nvSpPr>
          <p:cNvPr id="5" name="TextBox 4">
            <a:extLst>
              <a:ext uri="{FF2B5EF4-FFF2-40B4-BE49-F238E27FC236}">
                <a16:creationId xmlns:a16="http://schemas.microsoft.com/office/drawing/2014/main" id="{528C861A-BC97-47AE-9E6F-EC9E066C5C6E}"/>
              </a:ext>
            </a:extLst>
          </p:cNvPr>
          <p:cNvSpPr txBox="1"/>
          <p:nvPr/>
        </p:nvSpPr>
        <p:spPr>
          <a:xfrm>
            <a:off x="7643002" y="2840964"/>
            <a:ext cx="2541916"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FF0000"/>
                </a:solidFill>
                <a:latin typeface="Bahnschrift SemiBold"/>
              </a:rPr>
              <a:t>Confusion Matrix for Linear SVC</a:t>
            </a:r>
            <a:endParaRPr lang="en-US" dirty="0">
              <a:solidFill>
                <a:srgbClr val="FF0000"/>
              </a:solidFill>
            </a:endParaRPr>
          </a:p>
          <a:p>
            <a:endParaRPr lang="en-US" sz="2000" dirty="0">
              <a:solidFill>
                <a:srgbClr val="FF0000"/>
              </a:solidFill>
              <a:latin typeface="Bahnschrift SemiBold"/>
            </a:endParaRPr>
          </a:p>
        </p:txBody>
      </p:sp>
      <p:pic>
        <p:nvPicPr>
          <p:cNvPr id="6" name="Picture 7" descr="Chart, treemap chart&#10;&#10;Description automatically generated">
            <a:extLst>
              <a:ext uri="{FF2B5EF4-FFF2-40B4-BE49-F238E27FC236}">
                <a16:creationId xmlns:a16="http://schemas.microsoft.com/office/drawing/2014/main" id="{AEF1425B-C115-420D-91D3-501CBB77B1EC}"/>
              </a:ext>
            </a:extLst>
          </p:cNvPr>
          <p:cNvPicPr>
            <a:picLocks noGrp="1" noChangeAspect="1"/>
          </p:cNvPicPr>
          <p:nvPr>
            <p:ph idx="1"/>
          </p:nvPr>
        </p:nvPicPr>
        <p:blipFill>
          <a:blip r:embed="rId2"/>
          <a:stretch>
            <a:fillRect/>
          </a:stretch>
        </p:blipFill>
        <p:spPr>
          <a:xfrm>
            <a:off x="833348" y="1423343"/>
            <a:ext cx="6312738" cy="4552051"/>
          </a:xfrm>
        </p:spPr>
      </p:pic>
    </p:spTree>
    <p:extLst>
      <p:ext uri="{BB962C8B-B14F-4D97-AF65-F5344CB8AC3E}">
        <p14:creationId xmlns:p14="http://schemas.microsoft.com/office/powerpoint/2010/main" val="20709129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0A2FF-1E39-4161-A6AE-3E383C563CBD}"/>
              </a:ext>
            </a:extLst>
          </p:cNvPr>
          <p:cNvSpPr>
            <a:spLocks noGrp="1"/>
          </p:cNvSpPr>
          <p:nvPr>
            <p:ph type="title"/>
          </p:nvPr>
        </p:nvSpPr>
        <p:spPr/>
        <p:txBody>
          <a:bodyPr/>
          <a:lstStyle/>
          <a:p>
            <a:r>
              <a:rPr lang="en-US" dirty="0">
                <a:solidFill>
                  <a:schemeClr val="tx2"/>
                </a:solidFill>
                <a:ea typeface="+mj-lt"/>
                <a:cs typeface="+mj-lt"/>
              </a:rPr>
              <a:t>Building Machine Learning Models</a:t>
            </a:r>
          </a:p>
          <a:p>
            <a:endParaRPr lang="en-US" dirty="0"/>
          </a:p>
        </p:txBody>
      </p:sp>
      <p:sp>
        <p:nvSpPr>
          <p:cNvPr id="5" name="TextBox 4">
            <a:extLst>
              <a:ext uri="{FF2B5EF4-FFF2-40B4-BE49-F238E27FC236}">
                <a16:creationId xmlns:a16="http://schemas.microsoft.com/office/drawing/2014/main" id="{528C861A-BC97-47AE-9E6F-EC9E066C5C6E}"/>
              </a:ext>
            </a:extLst>
          </p:cNvPr>
          <p:cNvSpPr txBox="1"/>
          <p:nvPr/>
        </p:nvSpPr>
        <p:spPr>
          <a:xfrm>
            <a:off x="943153" y="4911304"/>
            <a:ext cx="643818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FF0000"/>
                </a:solidFill>
                <a:latin typeface="Bahnschrift SemiBold"/>
              </a:rPr>
              <a:t>Naive Bayes Hyper-parametric Tuning</a:t>
            </a:r>
            <a:endParaRPr lang="en-US">
              <a:solidFill>
                <a:srgbClr val="FF0000"/>
              </a:solidFill>
            </a:endParaRPr>
          </a:p>
          <a:p>
            <a:endParaRPr lang="en-US" sz="2000" dirty="0">
              <a:solidFill>
                <a:srgbClr val="FF0000"/>
              </a:solidFill>
              <a:latin typeface="Bahnschrift SemiBold"/>
            </a:endParaRPr>
          </a:p>
        </p:txBody>
      </p:sp>
      <p:pic>
        <p:nvPicPr>
          <p:cNvPr id="7" name="Picture 7" descr="Text&#10;&#10;Description automatically generated">
            <a:extLst>
              <a:ext uri="{FF2B5EF4-FFF2-40B4-BE49-F238E27FC236}">
                <a16:creationId xmlns:a16="http://schemas.microsoft.com/office/drawing/2014/main" id="{F749785C-33A0-464B-838C-9E80AF00283B}"/>
              </a:ext>
            </a:extLst>
          </p:cNvPr>
          <p:cNvPicPr>
            <a:picLocks noGrp="1" noChangeAspect="1"/>
          </p:cNvPicPr>
          <p:nvPr>
            <p:ph idx="1"/>
          </p:nvPr>
        </p:nvPicPr>
        <p:blipFill>
          <a:blip r:embed="rId2"/>
          <a:stretch>
            <a:fillRect/>
          </a:stretch>
        </p:blipFill>
        <p:spPr>
          <a:xfrm>
            <a:off x="831820" y="1548696"/>
            <a:ext cx="9823868" cy="2662326"/>
          </a:xfrm>
        </p:spPr>
      </p:pic>
    </p:spTree>
    <p:extLst>
      <p:ext uri="{BB962C8B-B14F-4D97-AF65-F5344CB8AC3E}">
        <p14:creationId xmlns:p14="http://schemas.microsoft.com/office/powerpoint/2010/main" val="22469011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0A2FF-1E39-4161-A6AE-3E383C563CBD}"/>
              </a:ext>
            </a:extLst>
          </p:cNvPr>
          <p:cNvSpPr>
            <a:spLocks noGrp="1"/>
          </p:cNvSpPr>
          <p:nvPr>
            <p:ph type="title"/>
          </p:nvPr>
        </p:nvSpPr>
        <p:spPr/>
        <p:txBody>
          <a:bodyPr/>
          <a:lstStyle/>
          <a:p>
            <a:r>
              <a:rPr lang="en-US" dirty="0">
                <a:solidFill>
                  <a:schemeClr val="tx2"/>
                </a:solidFill>
                <a:ea typeface="+mj-lt"/>
                <a:cs typeface="+mj-lt"/>
              </a:rPr>
              <a:t>Building Machine Learning Models</a:t>
            </a:r>
          </a:p>
          <a:p>
            <a:endParaRPr lang="en-US" dirty="0"/>
          </a:p>
        </p:txBody>
      </p:sp>
      <p:sp>
        <p:nvSpPr>
          <p:cNvPr id="5" name="TextBox 4">
            <a:extLst>
              <a:ext uri="{FF2B5EF4-FFF2-40B4-BE49-F238E27FC236}">
                <a16:creationId xmlns:a16="http://schemas.microsoft.com/office/drawing/2014/main" id="{528C861A-BC97-47AE-9E6F-EC9E066C5C6E}"/>
              </a:ext>
            </a:extLst>
          </p:cNvPr>
          <p:cNvSpPr txBox="1"/>
          <p:nvPr/>
        </p:nvSpPr>
        <p:spPr>
          <a:xfrm>
            <a:off x="943153" y="5285115"/>
            <a:ext cx="732957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FF0000"/>
                </a:solidFill>
                <a:latin typeface="Bahnschrift SemiBold"/>
              </a:rPr>
              <a:t>Best Parameters, estimators and best score for Naive Bayes</a:t>
            </a:r>
            <a:endParaRPr lang="en-US">
              <a:solidFill>
                <a:srgbClr val="FF0000"/>
              </a:solidFill>
            </a:endParaRPr>
          </a:p>
          <a:p>
            <a:endParaRPr lang="en-US" sz="2000" dirty="0">
              <a:solidFill>
                <a:srgbClr val="FF0000"/>
              </a:solidFill>
              <a:latin typeface="Bahnschrift SemiBold"/>
            </a:endParaRPr>
          </a:p>
        </p:txBody>
      </p:sp>
      <p:pic>
        <p:nvPicPr>
          <p:cNvPr id="6" name="Picture 7" descr="Text&#10;&#10;Description automatically generated">
            <a:extLst>
              <a:ext uri="{FF2B5EF4-FFF2-40B4-BE49-F238E27FC236}">
                <a16:creationId xmlns:a16="http://schemas.microsoft.com/office/drawing/2014/main" id="{43C57664-2876-4093-9868-A1E143F436A3}"/>
              </a:ext>
            </a:extLst>
          </p:cNvPr>
          <p:cNvPicPr>
            <a:picLocks noGrp="1" noChangeAspect="1"/>
          </p:cNvPicPr>
          <p:nvPr>
            <p:ph idx="1"/>
          </p:nvPr>
        </p:nvPicPr>
        <p:blipFill>
          <a:blip r:embed="rId2"/>
          <a:stretch>
            <a:fillRect/>
          </a:stretch>
        </p:blipFill>
        <p:spPr>
          <a:xfrm>
            <a:off x="937673" y="1282625"/>
            <a:ext cx="8116916" cy="3812695"/>
          </a:xfrm>
        </p:spPr>
      </p:pic>
    </p:spTree>
    <p:extLst>
      <p:ext uri="{BB962C8B-B14F-4D97-AF65-F5344CB8AC3E}">
        <p14:creationId xmlns:p14="http://schemas.microsoft.com/office/powerpoint/2010/main" val="16111572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0A2FF-1E39-4161-A6AE-3E383C563CBD}"/>
              </a:ext>
            </a:extLst>
          </p:cNvPr>
          <p:cNvSpPr>
            <a:spLocks noGrp="1"/>
          </p:cNvSpPr>
          <p:nvPr>
            <p:ph type="title"/>
          </p:nvPr>
        </p:nvSpPr>
        <p:spPr/>
        <p:txBody>
          <a:bodyPr/>
          <a:lstStyle/>
          <a:p>
            <a:r>
              <a:rPr lang="en-US" dirty="0">
                <a:solidFill>
                  <a:schemeClr val="tx2"/>
                </a:solidFill>
                <a:ea typeface="+mj-lt"/>
                <a:cs typeface="+mj-lt"/>
              </a:rPr>
              <a:t>Building Machine Learning Models</a:t>
            </a:r>
          </a:p>
          <a:p>
            <a:endParaRPr lang="en-US" dirty="0"/>
          </a:p>
        </p:txBody>
      </p:sp>
      <p:sp>
        <p:nvSpPr>
          <p:cNvPr id="5" name="TextBox 4">
            <a:extLst>
              <a:ext uri="{FF2B5EF4-FFF2-40B4-BE49-F238E27FC236}">
                <a16:creationId xmlns:a16="http://schemas.microsoft.com/office/drawing/2014/main" id="{528C861A-BC97-47AE-9E6F-EC9E066C5C6E}"/>
              </a:ext>
            </a:extLst>
          </p:cNvPr>
          <p:cNvSpPr txBox="1"/>
          <p:nvPr/>
        </p:nvSpPr>
        <p:spPr>
          <a:xfrm>
            <a:off x="943153" y="5285115"/>
            <a:ext cx="732957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FF0000"/>
                </a:solidFill>
                <a:latin typeface="Bahnschrift SemiBold"/>
              </a:rPr>
              <a:t>Classification Report for Naive Bayes</a:t>
            </a:r>
            <a:endParaRPr lang="en-US" dirty="0">
              <a:solidFill>
                <a:srgbClr val="FF0000"/>
              </a:solidFill>
            </a:endParaRPr>
          </a:p>
          <a:p>
            <a:endParaRPr lang="en-US" sz="2000" dirty="0">
              <a:solidFill>
                <a:srgbClr val="FF0000"/>
              </a:solidFill>
              <a:latin typeface="Bahnschrift SemiBold"/>
            </a:endParaRPr>
          </a:p>
        </p:txBody>
      </p:sp>
      <p:pic>
        <p:nvPicPr>
          <p:cNvPr id="7" name="Picture 7" descr="Table&#10;&#10;Description automatically generated">
            <a:extLst>
              <a:ext uri="{FF2B5EF4-FFF2-40B4-BE49-F238E27FC236}">
                <a16:creationId xmlns:a16="http://schemas.microsoft.com/office/drawing/2014/main" id="{B9F52AB2-1286-48F1-9896-884D59939BC1}"/>
              </a:ext>
            </a:extLst>
          </p:cNvPr>
          <p:cNvPicPr>
            <a:picLocks noGrp="1" noChangeAspect="1"/>
          </p:cNvPicPr>
          <p:nvPr>
            <p:ph idx="1"/>
          </p:nvPr>
        </p:nvPicPr>
        <p:blipFill>
          <a:blip r:embed="rId2"/>
          <a:stretch>
            <a:fillRect/>
          </a:stretch>
        </p:blipFill>
        <p:spPr>
          <a:xfrm>
            <a:off x="941717" y="1264564"/>
            <a:ext cx="8367622" cy="3618781"/>
          </a:xfrm>
        </p:spPr>
      </p:pic>
    </p:spTree>
    <p:extLst>
      <p:ext uri="{BB962C8B-B14F-4D97-AF65-F5344CB8AC3E}">
        <p14:creationId xmlns:p14="http://schemas.microsoft.com/office/powerpoint/2010/main" val="33537500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0A2FF-1E39-4161-A6AE-3E383C563CBD}"/>
              </a:ext>
            </a:extLst>
          </p:cNvPr>
          <p:cNvSpPr>
            <a:spLocks noGrp="1"/>
          </p:cNvSpPr>
          <p:nvPr>
            <p:ph type="title"/>
          </p:nvPr>
        </p:nvSpPr>
        <p:spPr/>
        <p:txBody>
          <a:bodyPr/>
          <a:lstStyle/>
          <a:p>
            <a:r>
              <a:rPr lang="en-US" dirty="0">
                <a:solidFill>
                  <a:schemeClr val="tx2"/>
                </a:solidFill>
                <a:ea typeface="+mj-lt"/>
                <a:cs typeface="+mj-lt"/>
              </a:rPr>
              <a:t>Building Machine Learning Models</a:t>
            </a:r>
          </a:p>
          <a:p>
            <a:endParaRPr lang="en-US" dirty="0"/>
          </a:p>
        </p:txBody>
      </p:sp>
      <p:sp>
        <p:nvSpPr>
          <p:cNvPr id="5" name="TextBox 4">
            <a:extLst>
              <a:ext uri="{FF2B5EF4-FFF2-40B4-BE49-F238E27FC236}">
                <a16:creationId xmlns:a16="http://schemas.microsoft.com/office/drawing/2014/main" id="{528C861A-BC97-47AE-9E6F-EC9E066C5C6E}"/>
              </a:ext>
            </a:extLst>
          </p:cNvPr>
          <p:cNvSpPr txBox="1"/>
          <p:nvPr/>
        </p:nvSpPr>
        <p:spPr>
          <a:xfrm>
            <a:off x="8189341" y="3329794"/>
            <a:ext cx="2786332"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FF0000"/>
                </a:solidFill>
                <a:latin typeface="Bahnschrift SemiBold"/>
              </a:rPr>
              <a:t>Confusion Matrix for Naive Bayes(Multinomial)</a:t>
            </a:r>
            <a:endParaRPr lang="en-US">
              <a:solidFill>
                <a:srgbClr val="FF0000"/>
              </a:solidFill>
            </a:endParaRPr>
          </a:p>
          <a:p>
            <a:endParaRPr lang="en-US" sz="2000" dirty="0">
              <a:solidFill>
                <a:srgbClr val="FF0000"/>
              </a:solidFill>
              <a:latin typeface="Bahnschrift SemiBold"/>
            </a:endParaRPr>
          </a:p>
        </p:txBody>
      </p:sp>
      <p:pic>
        <p:nvPicPr>
          <p:cNvPr id="6" name="Picture 7" descr="Chart, treemap chart&#10;&#10;Description automatically generated">
            <a:extLst>
              <a:ext uri="{FF2B5EF4-FFF2-40B4-BE49-F238E27FC236}">
                <a16:creationId xmlns:a16="http://schemas.microsoft.com/office/drawing/2014/main" id="{B2577955-6E0A-40C3-952F-D9058F79F615}"/>
              </a:ext>
            </a:extLst>
          </p:cNvPr>
          <p:cNvPicPr>
            <a:picLocks noGrp="1" noChangeAspect="1"/>
          </p:cNvPicPr>
          <p:nvPr>
            <p:ph idx="1"/>
          </p:nvPr>
        </p:nvPicPr>
        <p:blipFill>
          <a:blip r:embed="rId2"/>
          <a:stretch>
            <a:fillRect/>
          </a:stretch>
        </p:blipFill>
        <p:spPr>
          <a:xfrm>
            <a:off x="996261" y="1720506"/>
            <a:ext cx="6231326" cy="4504066"/>
          </a:xfrm>
        </p:spPr>
      </p:pic>
    </p:spTree>
    <p:extLst>
      <p:ext uri="{BB962C8B-B14F-4D97-AF65-F5344CB8AC3E}">
        <p14:creationId xmlns:p14="http://schemas.microsoft.com/office/powerpoint/2010/main" val="20282052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3FCCC-0CF0-42AF-8D7A-D0E0298F34B8}"/>
              </a:ext>
            </a:extLst>
          </p:cNvPr>
          <p:cNvSpPr>
            <a:spLocks noGrp="1"/>
          </p:cNvSpPr>
          <p:nvPr>
            <p:ph type="title"/>
          </p:nvPr>
        </p:nvSpPr>
        <p:spPr/>
        <p:txBody>
          <a:bodyPr/>
          <a:lstStyle/>
          <a:p>
            <a:r>
              <a:rPr lang="en-US" dirty="0">
                <a:solidFill>
                  <a:schemeClr val="tx2"/>
                </a:solidFill>
                <a:ea typeface="+mj-lt"/>
                <a:cs typeface="+mj-lt"/>
              </a:rPr>
              <a:t>Concluding Remarks</a:t>
            </a:r>
            <a:endParaRPr lang="en-US" dirty="0">
              <a:ea typeface="+mj-lt"/>
              <a:cs typeface="+mj-lt"/>
            </a:endParaRPr>
          </a:p>
          <a:p>
            <a:endParaRPr lang="en-US" dirty="0"/>
          </a:p>
        </p:txBody>
      </p:sp>
      <p:sp>
        <p:nvSpPr>
          <p:cNvPr id="3" name="Content Placeholder 2">
            <a:extLst>
              <a:ext uri="{FF2B5EF4-FFF2-40B4-BE49-F238E27FC236}">
                <a16:creationId xmlns:a16="http://schemas.microsoft.com/office/drawing/2014/main" id="{25EEFF9F-10F9-434C-B6CE-C4CD78E9DDAE}"/>
              </a:ext>
            </a:extLst>
          </p:cNvPr>
          <p:cNvSpPr>
            <a:spLocks noGrp="1"/>
          </p:cNvSpPr>
          <p:nvPr>
            <p:ph idx="1"/>
          </p:nvPr>
        </p:nvSpPr>
        <p:spPr/>
        <p:txBody>
          <a:bodyPr vert="horz" lIns="91440" tIns="45720" rIns="91440" bIns="45720" rtlCol="0" anchor="t">
            <a:normAutofit/>
          </a:bodyPr>
          <a:lstStyle/>
          <a:p>
            <a:r>
              <a:rPr lang="en-US" dirty="0">
                <a:latin typeface="Bahnschrift SemiBold"/>
              </a:rPr>
              <a:t>This project has discussed four approaches to discuss four machine learning algorithms (classification) and compared various metrics like Accuracy, F1 score, Recall and Precision.</a:t>
            </a:r>
            <a:endParaRPr lang="en-US" dirty="0"/>
          </a:p>
          <a:p>
            <a:r>
              <a:rPr lang="en-US" dirty="0">
                <a:latin typeface="Bahnschrift SemiBold"/>
              </a:rPr>
              <a:t>Four classification algorithms were used Logistic Regression, Naive Bayes (Multinomial), Linear SVC and Random Forest classifier out of this four algorithms Naive Bayes (Multinomial) gave the best results.</a:t>
            </a:r>
            <a:endParaRPr lang="en-US" dirty="0"/>
          </a:p>
          <a:p>
            <a:endParaRPr lang="en-US" dirty="0"/>
          </a:p>
        </p:txBody>
      </p:sp>
    </p:spTree>
    <p:extLst>
      <p:ext uri="{BB962C8B-B14F-4D97-AF65-F5344CB8AC3E}">
        <p14:creationId xmlns:p14="http://schemas.microsoft.com/office/powerpoint/2010/main" val="4090174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tx2"/>
                </a:solidFill>
                <a:ea typeface="+mj-lt"/>
                <a:cs typeface="+mj-lt"/>
              </a:rPr>
              <a:t>Data Analysis</a:t>
            </a:r>
            <a:endParaRPr lang="en-US" sz="4000">
              <a:solidFill>
                <a:schemeClr val="tx2"/>
              </a:solidFill>
              <a:ea typeface="+mj-lt"/>
              <a:cs typeface="+mj-lt"/>
            </a:endParaRPr>
          </a:p>
          <a:p>
            <a:endParaRPr lang="en-US" sz="4000" dirty="0">
              <a:solidFill>
                <a:schemeClr val="tx2"/>
              </a:solidFill>
            </a:endParaRPr>
          </a:p>
        </p:txBody>
      </p:sp>
      <p:sp>
        <p:nvSpPr>
          <p:cNvPr id="3" name="Subtitle 2"/>
          <p:cNvSpPr>
            <a:spLocks noGrp="1"/>
          </p:cNvSpPr>
          <p:nvPr>
            <p:ph idx="1"/>
          </p:nvPr>
        </p:nvSpPr>
        <p:spPr>
          <a:xfrm>
            <a:off x="838200" y="1207399"/>
            <a:ext cx="11047562" cy="5285865"/>
          </a:xfrm>
        </p:spPr>
        <p:txBody>
          <a:bodyPr vert="horz" lIns="91440" tIns="45720" rIns="91440" bIns="45720" rtlCol="0" anchor="t">
            <a:normAutofit/>
          </a:bodyPr>
          <a:lstStyle/>
          <a:p>
            <a:pPr>
              <a:lnSpc>
                <a:spcPct val="90000"/>
              </a:lnSpc>
              <a:spcBef>
                <a:spcPct val="0"/>
              </a:spcBef>
            </a:pPr>
            <a:r>
              <a:rPr lang="en-US" sz="2600" dirty="0">
                <a:latin typeface="Bahnschrift SemiBold"/>
                <a:ea typeface="+mn-lt"/>
                <a:cs typeface="+mn-lt"/>
              </a:rPr>
              <a:t>The proliferation of social media enables people to express their opinions widely online. However, at the same time, this has resulted in the emergence of conflict and hate, making online environments uninviting for users. </a:t>
            </a:r>
            <a:endParaRPr lang="en-US" sz="2600" dirty="0">
              <a:solidFill>
                <a:srgbClr val="000000"/>
              </a:solidFill>
              <a:latin typeface="Bahnschrift SemiBold"/>
              <a:ea typeface="+mn-lt"/>
              <a:cs typeface="+mn-lt"/>
            </a:endParaRPr>
          </a:p>
          <a:p>
            <a:r>
              <a:rPr lang="en-US" sz="2600" dirty="0">
                <a:latin typeface="Bahnschrift SemiBold"/>
                <a:ea typeface="+mn-lt"/>
                <a:cs typeface="+mn-lt"/>
              </a:rPr>
              <a:t>Many celebrities and influences are facing backlashes from people and have to come across hateful and offensive comments. This can take a toll on anyone and affect them mentally leading to depression, mental illness, self-hatred and suicidal thoughts.</a:t>
            </a:r>
            <a:endParaRPr lang="en-US" sz="2600" dirty="0">
              <a:solidFill>
                <a:srgbClr val="000000"/>
              </a:solidFill>
              <a:latin typeface="Bahnschrift SemiBold"/>
              <a:ea typeface="+mn-lt"/>
              <a:cs typeface="+mn-lt"/>
            </a:endParaRPr>
          </a:p>
          <a:p>
            <a:r>
              <a:rPr lang="en-US" sz="2600" dirty="0">
                <a:latin typeface="Bahnschrift SemiBold"/>
                <a:ea typeface="+mn-lt"/>
                <a:cs typeface="+mn-lt"/>
              </a:rPr>
              <a:t>Our goal is to build a prototype of online hate and abuse comment classifier which can used to classify hate and offensive comments so that it can be controlled and restricted from spreading hatred and cyberbullying. </a:t>
            </a:r>
            <a:endParaRPr lang="en-US" sz="2600"/>
          </a:p>
          <a:p>
            <a:pPr>
              <a:lnSpc>
                <a:spcPct val="90000"/>
              </a:lnSpc>
              <a:spcBef>
                <a:spcPct val="0"/>
              </a:spcBef>
            </a:pPr>
            <a:endParaRPr lang="en-US" sz="2600" dirty="0">
              <a:solidFill>
                <a:srgbClr val="000000"/>
              </a:solidFill>
              <a:latin typeface="Bahnschrift SemiBold"/>
              <a:ea typeface="+mn-lt"/>
              <a:cs typeface="+mn-lt"/>
            </a:endParaRPr>
          </a:p>
        </p:txBody>
      </p:sp>
    </p:spTree>
    <p:extLst>
      <p:ext uri="{BB962C8B-B14F-4D97-AF65-F5344CB8AC3E}">
        <p14:creationId xmlns:p14="http://schemas.microsoft.com/office/powerpoint/2010/main" val="367897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tx2"/>
                </a:solidFill>
                <a:ea typeface="+mj-lt"/>
                <a:cs typeface="+mj-lt"/>
              </a:rPr>
              <a:t>Data Analysis</a:t>
            </a:r>
            <a:endParaRPr lang="en-US" sz="4000">
              <a:solidFill>
                <a:schemeClr val="tx2"/>
              </a:solidFill>
              <a:ea typeface="+mj-lt"/>
              <a:cs typeface="+mj-lt"/>
            </a:endParaRPr>
          </a:p>
          <a:p>
            <a:endParaRPr lang="en-US" sz="4000" dirty="0">
              <a:solidFill>
                <a:schemeClr val="tx2"/>
              </a:solidFill>
            </a:endParaRPr>
          </a:p>
        </p:txBody>
      </p:sp>
      <p:sp>
        <p:nvSpPr>
          <p:cNvPr id="3" name="Subtitle 2"/>
          <p:cNvSpPr>
            <a:spLocks noGrp="1"/>
          </p:cNvSpPr>
          <p:nvPr>
            <p:ph idx="1"/>
          </p:nvPr>
        </p:nvSpPr>
        <p:spPr>
          <a:xfrm>
            <a:off x="838200" y="1207399"/>
            <a:ext cx="11047562" cy="5285865"/>
          </a:xfrm>
        </p:spPr>
        <p:txBody>
          <a:bodyPr vert="horz" lIns="91440" tIns="45720" rIns="91440" bIns="45720" rtlCol="0" anchor="t">
            <a:normAutofit lnSpcReduction="10000"/>
          </a:bodyPr>
          <a:lstStyle/>
          <a:p>
            <a:r>
              <a:rPr lang="en-US" sz="2600" dirty="0">
                <a:latin typeface="Bahnschrift SemiBold"/>
                <a:ea typeface="+mn-lt"/>
                <a:cs typeface="+mn-lt"/>
              </a:rPr>
              <a:t>Although researchers have found that hate is a problem across multiple platforms, there is a lack of models for online hate detection.</a:t>
            </a:r>
            <a:endParaRPr lang="en-US" sz="2600" dirty="0">
              <a:solidFill>
                <a:srgbClr val="000000"/>
              </a:solidFill>
              <a:latin typeface="Bahnschrift SemiBold"/>
              <a:ea typeface="+mn-lt"/>
              <a:cs typeface="+mn-lt"/>
            </a:endParaRPr>
          </a:p>
          <a:p>
            <a:pPr marL="0" indent="0">
              <a:buNone/>
            </a:pPr>
            <a:endParaRPr lang="en-US" sz="2600" dirty="0">
              <a:latin typeface="Bahnschrift SemiBold"/>
              <a:ea typeface="+mn-lt"/>
              <a:cs typeface="+mn-lt"/>
            </a:endParaRPr>
          </a:p>
          <a:p>
            <a:r>
              <a:rPr lang="en-US" sz="2600" dirty="0">
                <a:latin typeface="Bahnschrift SemiBold"/>
                <a:ea typeface="+mn-lt"/>
                <a:cs typeface="+mn-lt"/>
              </a:rPr>
              <a:t>Online hate, described as abusive language, aggression, cyberbullying, hatefulness and many others has been identified as a major threat on online social media platforms. Social media platforms are the most prominent grounds for such toxic behavior.</a:t>
            </a:r>
            <a:endParaRPr lang="en-US" sz="2600"/>
          </a:p>
          <a:p>
            <a:pPr marL="0" indent="0">
              <a:buNone/>
            </a:pPr>
            <a:endParaRPr lang="en-US" sz="2600" dirty="0">
              <a:latin typeface="Bahnschrift SemiBold"/>
              <a:ea typeface="+mn-lt"/>
              <a:cs typeface="+mn-lt"/>
            </a:endParaRPr>
          </a:p>
          <a:p>
            <a:pPr>
              <a:lnSpc>
                <a:spcPct val="90000"/>
              </a:lnSpc>
              <a:spcBef>
                <a:spcPct val="0"/>
              </a:spcBef>
            </a:pPr>
            <a:r>
              <a:rPr lang="en-US" sz="2600" dirty="0">
                <a:latin typeface="Bahnschrift SemiBold"/>
                <a:ea typeface="+mn-lt"/>
                <a:cs typeface="+mn-lt"/>
              </a:rPr>
              <a:t>Lately there has been many cases in which the growing menace of hate and negativity has been witnessed in the online platforms especially social media as such, many governments around the world has seen the rise of causes related to cyber bullying that has led to spread of hatred and violence. </a:t>
            </a:r>
            <a:endParaRPr lang="en-US" sz="2600" dirty="0">
              <a:solidFill>
                <a:srgbClr val="000000"/>
              </a:solidFill>
              <a:latin typeface="Bahnschrift SemiBold"/>
              <a:ea typeface="+mn-lt"/>
              <a:cs typeface="+mn-lt"/>
            </a:endParaRPr>
          </a:p>
          <a:p>
            <a:pPr>
              <a:lnSpc>
                <a:spcPct val="90000"/>
              </a:lnSpc>
              <a:spcBef>
                <a:spcPct val="0"/>
              </a:spcBef>
            </a:pPr>
            <a:endParaRPr lang="en-US" sz="2600" dirty="0">
              <a:solidFill>
                <a:srgbClr val="000000"/>
              </a:solidFill>
              <a:latin typeface="Bahnschrift SemiBold"/>
              <a:ea typeface="+mn-lt"/>
              <a:cs typeface="+mn-lt"/>
            </a:endParaRPr>
          </a:p>
        </p:txBody>
      </p:sp>
    </p:spTree>
    <p:extLst>
      <p:ext uri="{BB962C8B-B14F-4D97-AF65-F5344CB8AC3E}">
        <p14:creationId xmlns:p14="http://schemas.microsoft.com/office/powerpoint/2010/main" val="1737177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tx2"/>
                </a:solidFill>
                <a:ea typeface="+mj-lt"/>
                <a:cs typeface="+mj-lt"/>
              </a:rPr>
              <a:t>Data Analysis</a:t>
            </a:r>
            <a:endParaRPr lang="en-US" sz="4000">
              <a:solidFill>
                <a:schemeClr val="tx2"/>
              </a:solidFill>
              <a:ea typeface="+mj-lt"/>
              <a:cs typeface="+mj-lt"/>
            </a:endParaRPr>
          </a:p>
          <a:p>
            <a:endParaRPr lang="en-US" sz="4000" dirty="0">
              <a:solidFill>
                <a:schemeClr val="tx2"/>
              </a:solidFill>
            </a:endParaRPr>
          </a:p>
        </p:txBody>
      </p:sp>
      <p:pic>
        <p:nvPicPr>
          <p:cNvPr id="4" name="Picture 4">
            <a:extLst>
              <a:ext uri="{FF2B5EF4-FFF2-40B4-BE49-F238E27FC236}">
                <a16:creationId xmlns:a16="http://schemas.microsoft.com/office/drawing/2014/main" id="{203BA1BA-6D3C-401C-A19B-FCE937899F48}"/>
              </a:ext>
            </a:extLst>
          </p:cNvPr>
          <p:cNvPicPr>
            <a:picLocks noGrp="1" noChangeAspect="1"/>
          </p:cNvPicPr>
          <p:nvPr>
            <p:ph idx="1"/>
          </p:nvPr>
        </p:nvPicPr>
        <p:blipFill>
          <a:blip r:embed="rId2"/>
          <a:stretch>
            <a:fillRect/>
          </a:stretch>
        </p:blipFill>
        <p:spPr>
          <a:xfrm>
            <a:off x="310191" y="1959708"/>
            <a:ext cx="11485352" cy="3119885"/>
          </a:xfrm>
        </p:spPr>
      </p:pic>
      <p:sp>
        <p:nvSpPr>
          <p:cNvPr id="5" name="TextBox 4">
            <a:extLst>
              <a:ext uri="{FF2B5EF4-FFF2-40B4-BE49-F238E27FC236}">
                <a16:creationId xmlns:a16="http://schemas.microsoft.com/office/drawing/2014/main" id="{FAFAEF30-6D51-4956-B869-5F5B383F1AB1}"/>
              </a:ext>
            </a:extLst>
          </p:cNvPr>
          <p:cNvSpPr txBox="1"/>
          <p:nvPr/>
        </p:nvSpPr>
        <p:spPr>
          <a:xfrm>
            <a:off x="5055079" y="554390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FF0000"/>
                </a:solidFill>
              </a:rPr>
              <a:t>Data-frame Sample</a:t>
            </a:r>
          </a:p>
        </p:txBody>
      </p:sp>
    </p:spTree>
    <p:extLst>
      <p:ext uri="{BB962C8B-B14F-4D97-AF65-F5344CB8AC3E}">
        <p14:creationId xmlns:p14="http://schemas.microsoft.com/office/powerpoint/2010/main" val="1728481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714"/>
          </a:xfrm>
        </p:spPr>
        <p:txBody>
          <a:bodyPr>
            <a:normAutofit/>
          </a:bodyPr>
          <a:lstStyle/>
          <a:p>
            <a:r>
              <a:rPr lang="en-US" sz="4000" dirty="0">
                <a:solidFill>
                  <a:schemeClr val="tx1">
                    <a:lumMod val="95000"/>
                    <a:lumOff val="5000"/>
                  </a:schemeClr>
                </a:solidFill>
                <a:latin typeface="Source Sans Pro"/>
                <a:ea typeface="Source Sans Pro"/>
                <a:cs typeface="+mj-lt"/>
              </a:rPr>
              <a:t>EDA (Exploratory Data Analysis)</a:t>
            </a:r>
            <a:endParaRPr lang="en-US" dirty="0"/>
          </a:p>
        </p:txBody>
      </p:sp>
      <p:sp>
        <p:nvSpPr>
          <p:cNvPr id="5" name="TextBox 4">
            <a:extLst>
              <a:ext uri="{FF2B5EF4-FFF2-40B4-BE49-F238E27FC236}">
                <a16:creationId xmlns:a16="http://schemas.microsoft.com/office/drawing/2014/main" id="{FAFAEF30-6D51-4956-B869-5F5B383F1AB1}"/>
              </a:ext>
            </a:extLst>
          </p:cNvPr>
          <p:cNvSpPr txBox="1"/>
          <p:nvPr/>
        </p:nvSpPr>
        <p:spPr>
          <a:xfrm>
            <a:off x="7671759" y="3430437"/>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FF0000"/>
                </a:solidFill>
              </a:rPr>
              <a:t>The following plot shows the Toxic Comment Distribution</a:t>
            </a:r>
          </a:p>
        </p:txBody>
      </p:sp>
      <p:pic>
        <p:nvPicPr>
          <p:cNvPr id="10" name="Picture 10" descr="Chart, line chart&#10;&#10;Description automatically generated">
            <a:extLst>
              <a:ext uri="{FF2B5EF4-FFF2-40B4-BE49-F238E27FC236}">
                <a16:creationId xmlns:a16="http://schemas.microsoft.com/office/drawing/2014/main" id="{30F70E68-B711-4C35-B535-13A61FD95C9F}"/>
              </a:ext>
            </a:extLst>
          </p:cNvPr>
          <p:cNvPicPr>
            <a:picLocks noGrp="1" noChangeAspect="1"/>
          </p:cNvPicPr>
          <p:nvPr>
            <p:ph idx="1"/>
          </p:nvPr>
        </p:nvPicPr>
        <p:blipFill>
          <a:blip r:embed="rId2"/>
          <a:stretch>
            <a:fillRect/>
          </a:stretch>
        </p:blipFill>
        <p:spPr>
          <a:xfrm>
            <a:off x="1116041" y="919852"/>
            <a:ext cx="5100368" cy="5760318"/>
          </a:xfrm>
        </p:spPr>
      </p:pic>
    </p:spTree>
    <p:extLst>
      <p:ext uri="{BB962C8B-B14F-4D97-AF65-F5344CB8AC3E}">
        <p14:creationId xmlns:p14="http://schemas.microsoft.com/office/powerpoint/2010/main" val="108217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714"/>
          </a:xfrm>
        </p:spPr>
        <p:txBody>
          <a:bodyPr>
            <a:normAutofit/>
          </a:bodyPr>
          <a:lstStyle/>
          <a:p>
            <a:r>
              <a:rPr lang="en-US" sz="4000" dirty="0">
                <a:solidFill>
                  <a:schemeClr val="tx1">
                    <a:lumMod val="95000"/>
                    <a:lumOff val="5000"/>
                  </a:schemeClr>
                </a:solidFill>
                <a:latin typeface="Source Sans Pro"/>
                <a:ea typeface="Source Sans Pro"/>
                <a:cs typeface="+mj-lt"/>
              </a:rPr>
              <a:t>EDA (Exploratory Data Analysis)</a:t>
            </a:r>
            <a:endParaRPr lang="en-US" dirty="0"/>
          </a:p>
        </p:txBody>
      </p:sp>
      <p:sp>
        <p:nvSpPr>
          <p:cNvPr id="5" name="TextBox 4">
            <a:extLst>
              <a:ext uri="{FF2B5EF4-FFF2-40B4-BE49-F238E27FC236}">
                <a16:creationId xmlns:a16="http://schemas.microsoft.com/office/drawing/2014/main" id="{FAFAEF30-6D51-4956-B869-5F5B383F1AB1}"/>
              </a:ext>
            </a:extLst>
          </p:cNvPr>
          <p:cNvSpPr txBox="1"/>
          <p:nvPr/>
        </p:nvSpPr>
        <p:spPr>
          <a:xfrm>
            <a:off x="7671759" y="3430437"/>
            <a:ext cx="274320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FF0000"/>
                </a:solidFill>
                <a:latin typeface="Consolas"/>
              </a:rPr>
              <a:t>Mean length of comment before cleaning data: 394.139</a:t>
            </a:r>
            <a:endParaRPr lang="en-US" sz="2000" b="1">
              <a:solidFill>
                <a:srgbClr val="FF0000"/>
              </a:solidFill>
            </a:endParaRPr>
          </a:p>
        </p:txBody>
      </p:sp>
      <p:pic>
        <p:nvPicPr>
          <p:cNvPr id="9" name="Picture 10" descr="Chart, histogram&#10;&#10;Description automatically generated">
            <a:extLst>
              <a:ext uri="{FF2B5EF4-FFF2-40B4-BE49-F238E27FC236}">
                <a16:creationId xmlns:a16="http://schemas.microsoft.com/office/drawing/2014/main" id="{25E67AC0-FED1-4BB4-A764-FB22AE6E391F}"/>
              </a:ext>
            </a:extLst>
          </p:cNvPr>
          <p:cNvPicPr>
            <a:picLocks noGrp="1" noChangeAspect="1"/>
          </p:cNvPicPr>
          <p:nvPr>
            <p:ph idx="1"/>
          </p:nvPr>
        </p:nvPicPr>
        <p:blipFill>
          <a:blip r:embed="rId2"/>
          <a:stretch>
            <a:fillRect/>
          </a:stretch>
        </p:blipFill>
        <p:spPr>
          <a:xfrm>
            <a:off x="587495" y="1756809"/>
            <a:ext cx="6804444" cy="4373951"/>
          </a:xfrm>
        </p:spPr>
      </p:pic>
    </p:spTree>
    <p:extLst>
      <p:ext uri="{BB962C8B-B14F-4D97-AF65-F5344CB8AC3E}">
        <p14:creationId xmlns:p14="http://schemas.microsoft.com/office/powerpoint/2010/main" val="3016636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714"/>
          </a:xfrm>
        </p:spPr>
        <p:txBody>
          <a:bodyPr>
            <a:normAutofit/>
          </a:bodyPr>
          <a:lstStyle/>
          <a:p>
            <a:r>
              <a:rPr lang="en-US" sz="4000" dirty="0">
                <a:solidFill>
                  <a:schemeClr val="tx1">
                    <a:lumMod val="95000"/>
                    <a:lumOff val="5000"/>
                  </a:schemeClr>
                </a:solidFill>
                <a:latin typeface="Source Sans Pro"/>
                <a:ea typeface="Source Sans Pro"/>
                <a:cs typeface="+mj-lt"/>
              </a:rPr>
              <a:t>EDA (Exploratory Data Analysis)</a:t>
            </a:r>
            <a:endParaRPr lang="en-US" dirty="0"/>
          </a:p>
        </p:txBody>
      </p:sp>
      <p:sp>
        <p:nvSpPr>
          <p:cNvPr id="5" name="TextBox 4">
            <a:extLst>
              <a:ext uri="{FF2B5EF4-FFF2-40B4-BE49-F238E27FC236}">
                <a16:creationId xmlns:a16="http://schemas.microsoft.com/office/drawing/2014/main" id="{FAFAEF30-6D51-4956-B869-5F5B383F1AB1}"/>
              </a:ext>
            </a:extLst>
          </p:cNvPr>
          <p:cNvSpPr txBox="1"/>
          <p:nvPr/>
        </p:nvSpPr>
        <p:spPr>
          <a:xfrm>
            <a:off x="8433759" y="2970362"/>
            <a:ext cx="274320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FF0000"/>
                </a:solidFill>
                <a:ea typeface="+mn-lt"/>
                <a:cs typeface="+mn-lt"/>
              </a:rPr>
              <a:t>Clean comments have higher word length then toxic comments.</a:t>
            </a:r>
            <a:endParaRPr lang="en-US" b="1">
              <a:solidFill>
                <a:srgbClr val="FF0000"/>
              </a:solidFill>
            </a:endParaRPr>
          </a:p>
        </p:txBody>
      </p:sp>
      <p:pic>
        <p:nvPicPr>
          <p:cNvPr id="6" name="Picture 6" descr="Chart, box and whisker chart&#10;&#10;Description automatically generated">
            <a:extLst>
              <a:ext uri="{FF2B5EF4-FFF2-40B4-BE49-F238E27FC236}">
                <a16:creationId xmlns:a16="http://schemas.microsoft.com/office/drawing/2014/main" id="{A543D8B0-412E-486D-B14F-AABF3506166F}"/>
              </a:ext>
            </a:extLst>
          </p:cNvPr>
          <p:cNvPicPr>
            <a:picLocks noGrp="1" noChangeAspect="1"/>
          </p:cNvPicPr>
          <p:nvPr>
            <p:ph idx="1"/>
          </p:nvPr>
        </p:nvPicPr>
        <p:blipFill>
          <a:blip r:embed="rId2"/>
          <a:stretch>
            <a:fillRect/>
          </a:stretch>
        </p:blipFill>
        <p:spPr>
          <a:xfrm>
            <a:off x="878816" y="2099080"/>
            <a:ext cx="7127575" cy="3387485"/>
          </a:xfrm>
        </p:spPr>
      </p:pic>
    </p:spTree>
    <p:extLst>
      <p:ext uri="{BB962C8B-B14F-4D97-AF65-F5344CB8AC3E}">
        <p14:creationId xmlns:p14="http://schemas.microsoft.com/office/powerpoint/2010/main" val="4170547700"/>
      </p:ext>
    </p:extLst>
  </p:cSld>
  <p:clrMapOvr>
    <a:masterClrMapping/>
  </p:clrMapOvr>
</p:sld>
</file>

<file path=ppt/theme/theme1.xml><?xml version="1.0" encoding="utf-8"?>
<a:theme xmlns:a="http://schemas.openxmlformats.org/drawingml/2006/main" name="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docProps/app.xml><?xml version="1.0" encoding="utf-8"?>
<Properties xmlns="http://schemas.openxmlformats.org/officeDocument/2006/extended-properties" xmlns:vt="http://schemas.openxmlformats.org/officeDocument/2006/docPropsVTypes">
  <Template>TC104033937[[fn=Vapor Trail]]</Template>
  <TotalTime>0</TotalTime>
  <Words>0</Words>
  <Application>Microsoft Office PowerPoint</Application>
  <PresentationFormat>Widescreen</PresentationFormat>
  <Paragraphs>0</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FunkyShapesVTI</vt:lpstr>
      <vt:lpstr>MALIGNANT COMMENTS CLASSIFICATION </vt:lpstr>
      <vt:lpstr>Agenda / Topics</vt:lpstr>
      <vt:lpstr>Problem Definition </vt:lpstr>
      <vt:lpstr>Data Analysis </vt:lpstr>
      <vt:lpstr>Data Analysis </vt:lpstr>
      <vt:lpstr>Data Analysis </vt:lpstr>
      <vt:lpstr>EDA (Exploratory Data Analysis)</vt:lpstr>
      <vt:lpstr>EDA (Exploratory Data Analysis)</vt:lpstr>
      <vt:lpstr>EDA (Exploratory Data Analysis)</vt:lpstr>
      <vt:lpstr>EDA (Exploratory Data Analysis)</vt:lpstr>
      <vt:lpstr> Pre-processing Pipeline  </vt:lpstr>
      <vt:lpstr> Pre-processing Pipeline  </vt:lpstr>
      <vt:lpstr> Pre-processing Pipeline  </vt:lpstr>
      <vt:lpstr> Pre-processing Pipeline  </vt:lpstr>
      <vt:lpstr> Pre-processing Pipeline  </vt:lpstr>
      <vt:lpstr> Pre-processing Pipeline  </vt:lpstr>
      <vt:lpstr> Pre-processing Pipeline  </vt:lpstr>
      <vt:lpstr> Pre-processing Pipeline  </vt:lpstr>
      <vt:lpstr> Pre-processing Pipeline  </vt:lpstr>
      <vt:lpstr> Pre-processing Pipeline  </vt:lpstr>
      <vt:lpstr>Building Machine Learning Models </vt:lpstr>
      <vt:lpstr>Building Machine Learning Models </vt:lpstr>
      <vt:lpstr>Building Machine Learning Models </vt:lpstr>
      <vt:lpstr>Building Machine Learning Models </vt:lpstr>
      <vt:lpstr>Building Machine Learning Models </vt:lpstr>
      <vt:lpstr>Building Machine Learning Models </vt:lpstr>
      <vt:lpstr>Building Machine Learning Models </vt:lpstr>
      <vt:lpstr>Building Machine Learning Models </vt:lpstr>
      <vt:lpstr>Building Machine Learning Models </vt:lpstr>
      <vt:lpstr>Building Machine Learning Models </vt:lpstr>
      <vt:lpstr>Building Machine Learning Models </vt:lpstr>
      <vt:lpstr>Building Machine Learning Models </vt:lpstr>
      <vt:lpstr>Building Machine Learning Models </vt:lpstr>
      <vt:lpstr>Building Machine Learning Models </vt:lpstr>
      <vt:lpstr>Building Machine Learning Models </vt:lpstr>
      <vt:lpstr>Building Machine Learning Models </vt:lpstr>
      <vt:lpstr>Concluding Remarks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252</cp:revision>
  <dcterms:created xsi:type="dcterms:W3CDTF">2021-09-12T10:45:54Z</dcterms:created>
  <dcterms:modified xsi:type="dcterms:W3CDTF">2021-09-12T11:39:58Z</dcterms:modified>
</cp:coreProperties>
</file>