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89" r:id="rId4"/>
  </p:sldMasterIdLst>
  <p:notesMasterIdLst>
    <p:notesMasterId r:id="rId24"/>
  </p:notesMasterIdLst>
  <p:handoutMasterIdLst>
    <p:handoutMasterId r:id="rId25"/>
  </p:handoutMasterIdLst>
  <p:sldIdLst>
    <p:sldId id="270" r:id="rId5"/>
    <p:sldId id="511" r:id="rId6"/>
    <p:sldId id="528" r:id="rId7"/>
    <p:sldId id="544" r:id="rId8"/>
    <p:sldId id="545" r:id="rId9"/>
    <p:sldId id="537" r:id="rId10"/>
    <p:sldId id="530" r:id="rId11"/>
    <p:sldId id="550" r:id="rId12"/>
    <p:sldId id="551" r:id="rId13"/>
    <p:sldId id="548" r:id="rId14"/>
    <p:sldId id="552" r:id="rId15"/>
    <p:sldId id="553" r:id="rId16"/>
    <p:sldId id="556" r:id="rId17"/>
    <p:sldId id="538" r:id="rId18"/>
    <p:sldId id="549" r:id="rId19"/>
    <p:sldId id="542" r:id="rId20"/>
    <p:sldId id="539" r:id="rId21"/>
    <p:sldId id="541" r:id="rId22"/>
    <p:sldId id="540" r:id="rId23"/>
  </p:sldIdLst>
  <p:sldSz cx="12192000" cy="6858000"/>
  <p:notesSz cx="6997700" cy="9271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9" userDrawn="1">
          <p15:clr>
            <a:srgbClr val="A4A3A4"/>
          </p15:clr>
        </p15:guide>
        <p15:guide id="2" pos="22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my Tsang" initials="TT" lastIdx="1" clrIdx="0">
    <p:extLst>
      <p:ext uri="{19B8F6BF-5375-455C-9EA6-DF929625EA0E}">
        <p15:presenceInfo xmlns:p15="http://schemas.microsoft.com/office/powerpoint/2012/main" userId="b7eda030d1a7167a" providerId="Windows Live"/>
      </p:ext>
    </p:extLst>
  </p:cmAuthor>
  <p:cmAuthor id="2" name="William Lynch" initials="WL" lastIdx="8" clrIdx="1"/>
  <p:cmAuthor id="3" name="Tsang, Chun Yuen" initials="TCY" lastIdx="4" clrIdx="2">
    <p:extLst>
      <p:ext uri="{19B8F6BF-5375-455C-9EA6-DF929625EA0E}">
        <p15:presenceInfo xmlns:p15="http://schemas.microsoft.com/office/powerpoint/2012/main" userId="S-1-5-21-2139319003-1153703952-439713625-322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8DC"/>
    <a:srgbClr val="C75E0B"/>
    <a:srgbClr val="3E6F33"/>
    <a:srgbClr val="064308"/>
    <a:srgbClr val="E6E6DC"/>
    <a:srgbClr val="0F0C8F"/>
    <a:srgbClr val="CC0000"/>
    <a:srgbClr val="FFAE1A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Objects="1">
      <p:cViewPr>
        <p:scale>
          <a:sx n="80" d="100"/>
          <a:sy n="80" d="100"/>
        </p:scale>
        <p:origin x="96" y="9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3" d="100"/>
          <a:sy n="83" d="100"/>
        </p:scale>
        <p:origin x="-2916" y="-96"/>
      </p:cViewPr>
      <p:guideLst>
        <p:guide orient="horz" pos="2919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my Tsang" userId="b7eda030d1a7167a" providerId="LiveId" clId="{ED611AAB-4987-4236-886B-E635F9290EC7}"/>
    <pc:docChg chg="custSel modSld">
      <pc:chgData name="Tommy Tsang" userId="b7eda030d1a7167a" providerId="LiveId" clId="{ED611AAB-4987-4236-886B-E635F9290EC7}" dt="2017-11-02T07:13:29.420" v="41" actId="1076"/>
      <pc:docMkLst>
        <pc:docMk/>
      </pc:docMkLst>
      <pc:sldChg chg="addSp delSp modSp">
        <pc:chgData name="Tommy Tsang" userId="b7eda030d1a7167a" providerId="LiveId" clId="{ED611AAB-4987-4236-886B-E635F9290EC7}" dt="2017-11-02T07:09:12.207" v="35" actId="1076"/>
        <pc:sldMkLst>
          <pc:docMk/>
          <pc:sldMk cId="3707633337" sldId="548"/>
        </pc:sldMkLst>
        <pc:spChg chg="mod">
          <ac:chgData name="Tommy Tsang" userId="b7eda030d1a7167a" providerId="LiveId" clId="{ED611AAB-4987-4236-886B-E635F9290EC7}" dt="2017-11-02T07:08:06.528" v="15" actId="20577"/>
          <ac:spMkLst>
            <pc:docMk/>
            <pc:sldMk cId="3707633337" sldId="548"/>
            <ac:spMk id="3" creationId="{00000000-0000-0000-0000-000000000000}"/>
          </ac:spMkLst>
        </pc:spChg>
        <pc:spChg chg="del">
          <ac:chgData name="Tommy Tsang" userId="b7eda030d1a7167a" providerId="LiveId" clId="{ED611AAB-4987-4236-886B-E635F9290EC7}" dt="2017-11-02T07:07:33.976" v="0" actId="478"/>
          <ac:spMkLst>
            <pc:docMk/>
            <pc:sldMk cId="3707633337" sldId="548"/>
            <ac:spMk id="12" creationId="{16BE9EC4-F28B-42A8-A315-8C054E535BB0}"/>
          </ac:spMkLst>
        </pc:spChg>
        <pc:picChg chg="del">
          <ac:chgData name="Tommy Tsang" userId="b7eda030d1a7167a" providerId="LiveId" clId="{ED611AAB-4987-4236-886B-E635F9290EC7}" dt="2017-11-02T07:07:38.935" v="1" actId="478"/>
          <ac:picMkLst>
            <pc:docMk/>
            <pc:sldMk cId="3707633337" sldId="548"/>
            <ac:picMk id="10" creationId="{D54612AD-79FF-4024-9C2D-F7E3DF277C5D}"/>
          </ac:picMkLst>
        </pc:picChg>
        <pc:picChg chg="add mod modCrop">
          <ac:chgData name="Tommy Tsang" userId="b7eda030d1a7167a" providerId="LiveId" clId="{ED611AAB-4987-4236-886B-E635F9290EC7}" dt="2017-11-02T07:09:12.207" v="35" actId="1076"/>
          <ac:picMkLst>
            <pc:docMk/>
            <pc:sldMk cId="3707633337" sldId="548"/>
            <ac:picMk id="14" creationId="{C71F4996-1D35-473F-AB99-6DB577DCA0EF}"/>
          </ac:picMkLst>
        </pc:picChg>
      </pc:sldChg>
      <pc:sldChg chg="addSp delSp modSp">
        <pc:chgData name="Tommy Tsang" userId="b7eda030d1a7167a" providerId="LiveId" clId="{ED611AAB-4987-4236-886B-E635F9290EC7}" dt="2017-11-02T07:13:29.420" v="41" actId="1076"/>
        <pc:sldMkLst>
          <pc:docMk/>
          <pc:sldMk cId="538568981" sldId="551"/>
        </pc:sldMkLst>
        <pc:spChg chg="mod">
          <ac:chgData name="Tommy Tsang" userId="b7eda030d1a7167a" providerId="LiveId" clId="{ED611AAB-4987-4236-886B-E635F9290EC7}" dt="2017-11-02T07:08:12.207" v="25" actId="20577"/>
          <ac:spMkLst>
            <pc:docMk/>
            <pc:sldMk cId="538568981" sldId="551"/>
            <ac:spMk id="2" creationId="{129FEFB5-DAE5-4F32-B89B-138ADE134BE0}"/>
          </ac:spMkLst>
        </pc:spChg>
        <pc:picChg chg="del">
          <ac:chgData name="Tommy Tsang" userId="b7eda030d1a7167a" providerId="LiveId" clId="{ED611AAB-4987-4236-886B-E635F9290EC7}" dt="2017-11-02T07:13:09.684" v="36" actId="478"/>
          <ac:picMkLst>
            <pc:docMk/>
            <pc:sldMk cId="538568981" sldId="551"/>
            <ac:picMk id="7" creationId="{B4B05694-BABB-44B6-AD27-5FBF422E808C}"/>
          </ac:picMkLst>
        </pc:picChg>
        <pc:picChg chg="add mod modCrop">
          <ac:chgData name="Tommy Tsang" userId="b7eda030d1a7167a" providerId="LiveId" clId="{ED611AAB-4987-4236-886B-E635F9290EC7}" dt="2017-11-02T07:13:29.420" v="41" actId="1076"/>
          <ac:picMkLst>
            <pc:docMk/>
            <pc:sldMk cId="538568981" sldId="551"/>
            <ac:picMk id="9" creationId="{A5DD8442-9F96-40A6-A783-D079C56DD388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5710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3471"/>
          </a:xfrm>
          <a:prstGeom prst="rect">
            <a:avLst/>
          </a:prstGeom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49" charset="0"/>
                <a:ea typeface="ヒラギノ角ゴ Pro W3" pitchFamily="49" charset="-128"/>
                <a:cs typeface="ヒラギノ角ゴ Pro W3" pitchFamily="4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3471"/>
          </a:xfrm>
          <a:prstGeom prst="rect">
            <a:avLst/>
          </a:prstGeom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ヒラギノ角ゴ Pro W3" pitchFamily="-112" charset="-128"/>
                <a:cs typeface="+mn-cs"/>
              </a:defRPr>
            </a:lvl1pPr>
          </a:lstStyle>
          <a:p>
            <a:pPr>
              <a:defRPr/>
            </a:pPr>
            <a:fld id="{58165478-8271-4537-9DBA-6DB278E2C8C0}" type="datetime1">
              <a:rPr lang="en-US"/>
              <a:pPr>
                <a:defRPr/>
              </a:pPr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5325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2400" tIns="46200" rIns="92400" bIns="462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3765"/>
            <a:ext cx="5598160" cy="4171233"/>
          </a:xfrm>
          <a:prstGeom prst="rect">
            <a:avLst/>
          </a:prstGeom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937"/>
            <a:ext cx="3032337" cy="463470"/>
          </a:xfrm>
          <a:prstGeom prst="rect">
            <a:avLst/>
          </a:prstGeom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49" charset="0"/>
                <a:ea typeface="ヒラギノ角ゴ Pro W3" pitchFamily="49" charset="-128"/>
                <a:cs typeface="ヒラギノ角ゴ Pro W3" pitchFamily="4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05937"/>
            <a:ext cx="3032337" cy="463470"/>
          </a:xfrm>
          <a:prstGeom prst="rect">
            <a:avLst/>
          </a:prstGeom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ヒラギノ角ゴ Pro W3" pitchFamily="-112" charset="-128"/>
                <a:cs typeface="+mn-cs"/>
              </a:defRPr>
            </a:lvl1pPr>
          </a:lstStyle>
          <a:p>
            <a:pPr>
              <a:defRPr/>
            </a:pPr>
            <a:fld id="{74EB2CD8-9047-43A5-BEAD-229CAC8CF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316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 pitchFamily="-65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pitchFamily="-65" charset="-128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50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9575" y="695325"/>
            <a:ext cx="6178550" cy="34766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2051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6408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7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pt_bkg1.png"/>
          <p:cNvPicPr>
            <a:picLocks noChangeAspect="1"/>
          </p:cNvPicPr>
          <p:nvPr/>
        </p:nvPicPr>
        <p:blipFill>
          <a:blip r:embed="rId2" cstate="print"/>
          <a:srcRect t="2948"/>
          <a:stretch>
            <a:fillRect/>
          </a:stretch>
        </p:blipFill>
        <p:spPr bwMode="auto">
          <a:xfrm>
            <a:off x="94750" y="0"/>
            <a:ext cx="12002508" cy="665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50699" y="1238250"/>
            <a:ext cx="9986635" cy="4539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86447" tIns="43223" rIns="86447" bIns="43223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sz="2600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032000" y="4071938"/>
            <a:ext cx="8128000" cy="1143000"/>
          </a:xfrm>
        </p:spPr>
        <p:txBody>
          <a:bodyPr/>
          <a:lstStyle>
            <a:lvl1pPr marL="0" indent="0" algn="ctr">
              <a:buNone/>
              <a:defRPr/>
            </a:lvl1pPr>
            <a:lvl2pPr marL="432235" indent="0" algn="ctr">
              <a:buNone/>
              <a:defRPr/>
            </a:lvl2pPr>
            <a:lvl3pPr marL="864469" indent="0" algn="ctr">
              <a:buNone/>
              <a:defRPr/>
            </a:lvl3pPr>
            <a:lvl4pPr marL="1296702" indent="0" algn="ctr">
              <a:buNone/>
              <a:defRPr/>
            </a:lvl4pPr>
            <a:lvl5pPr marL="1728938" indent="0" algn="ctr">
              <a:buNone/>
              <a:defRPr/>
            </a:lvl5pPr>
            <a:lvl6pPr marL="2161172" indent="0" algn="ctr">
              <a:buNone/>
              <a:defRPr/>
            </a:lvl6pPr>
            <a:lvl7pPr marL="2593406" indent="0" algn="ctr">
              <a:buNone/>
              <a:defRPr/>
            </a:lvl7pPr>
            <a:lvl8pPr marL="3025640" indent="0" algn="ctr">
              <a:buNone/>
              <a:defRPr/>
            </a:lvl8pPr>
            <a:lvl9pPr marL="34578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203200" y="6387149"/>
            <a:ext cx="12598400" cy="348941"/>
          </a:xfrm>
          <a:prstGeom prst="rect">
            <a:avLst/>
          </a:prstGeom>
          <a:noFill/>
        </p:spPr>
        <p:txBody>
          <a:bodyPr wrap="square" lIns="86486" tIns="43243" rIns="86486" bIns="43243" rtlCol="0">
            <a:spAutoFit/>
          </a:bodyPr>
          <a:lstStyle/>
          <a:p>
            <a:pPr algn="ctr"/>
            <a:r>
              <a:rPr lang="en-US" sz="850" kern="1200" dirty="0">
                <a:solidFill>
                  <a:schemeClr val="tx1"/>
                </a:solidFill>
                <a:latin typeface="+mn-lt"/>
                <a:ea typeface="ヒラギノ角ゴ Pro W3"/>
                <a:cs typeface="ヒラギノ角ゴ Pro W3"/>
              </a:rPr>
              <a:t>This material is based upon work supported by the U.S. Department of Energy Office of Science under Cooperative Agreement DE-SC0000661, the State of Michigan and</a:t>
            </a:r>
            <a:r>
              <a:rPr lang="en-US" sz="850" kern="1200" baseline="0" dirty="0">
                <a:solidFill>
                  <a:schemeClr val="tx1"/>
                </a:solidFill>
                <a:latin typeface="+mn-lt"/>
                <a:ea typeface="ヒラギノ角ゴ Pro W3"/>
                <a:cs typeface="ヒラギノ角ゴ Pro W3"/>
              </a:rPr>
              <a:t> Michigan </a:t>
            </a:r>
          </a:p>
          <a:p>
            <a:pPr algn="ctr"/>
            <a:r>
              <a:rPr lang="en-US" sz="850" kern="1200" baseline="0" dirty="0">
                <a:solidFill>
                  <a:schemeClr val="tx1"/>
                </a:solidFill>
                <a:latin typeface="+mn-lt"/>
                <a:ea typeface="ヒラギノ角ゴ Pro W3"/>
                <a:cs typeface="ヒラギノ角ゴ Pro W3"/>
              </a:rPr>
              <a:t>  State University. </a:t>
            </a:r>
            <a:r>
              <a:rPr lang="en-US" sz="850" kern="1200" dirty="0">
                <a:solidFill>
                  <a:schemeClr val="tx1"/>
                </a:solidFill>
                <a:latin typeface="+mn-lt"/>
                <a:ea typeface="ヒラギノ角ゴ Pro W3"/>
                <a:cs typeface="ヒラギノ角ゴ Pro W3"/>
              </a:rPr>
              <a:t>Michigan State University designs and establishes FRIB as a DOE Office of Science National User Facility in support of the mission of the Office of Nuclear Physics.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015216" y="415239"/>
            <a:ext cx="3657600" cy="20999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2" t="8897" r="10389" b="17117"/>
          <a:stretch/>
        </p:blipFill>
        <p:spPr>
          <a:xfrm>
            <a:off x="4767954" y="974969"/>
            <a:ext cx="2152124" cy="181585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Chun Yuen Tsang, Novermber ISNET-5 workshop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, Slide </a:t>
            </a:r>
            <a:fld id="{D30A2C6D-39BC-4576-856C-8743CF76CC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725"/>
            <a:ext cx="12192000" cy="731276"/>
          </a:xfrm>
          <a:prstGeom prst="rect">
            <a:avLst/>
          </a:prstGeom>
        </p:spPr>
      </p:pic>
      <p:pic>
        <p:nvPicPr>
          <p:cNvPr id="5" name="Picture 7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93037" y="1320108"/>
            <a:ext cx="10486572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87207" y="3009306"/>
            <a:ext cx="12192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067100"/>
            <a:ext cx="11987896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1600" y="285756"/>
            <a:ext cx="11988800" cy="485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Chun Yuen Tsang, Novermber ISNET-5 workshop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, Slide </a:t>
            </a:r>
            <a:fld id="{35AD4620-7552-4207-8973-898801ED21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132576"/>
            <a:ext cx="12191999" cy="725425"/>
          </a:xfrm>
          <a:prstGeom prst="rect">
            <a:avLst/>
          </a:prstGeom>
        </p:spPr>
      </p:pic>
      <p:pic>
        <p:nvPicPr>
          <p:cNvPr id="5" name="Picture 7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93037" y="1320108"/>
            <a:ext cx="10486572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87207" y="3009306"/>
            <a:ext cx="12192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067100"/>
            <a:ext cx="11987896" cy="426690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1600" y="285756"/>
            <a:ext cx="11988800" cy="485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Chun Yuen Tsang, Novermber ISNET-5 workshop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176001" y="6371254"/>
            <a:ext cx="1016000" cy="36462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35AD4620-7552-4207-8973-898801ED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5447409"/>
            <a:ext cx="121920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1399" tIns="45700" rIns="91399" bIns="45700" anchor="ctr"/>
          <a:lstStyle/>
          <a:p>
            <a:endParaRPr lang="en-US" dirty="0"/>
          </a:p>
        </p:txBody>
      </p:sp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0" y="6057009"/>
            <a:ext cx="12192000" cy="76200"/>
          </a:xfrm>
          <a:prstGeom prst="rect">
            <a:avLst/>
          </a:prstGeom>
          <a:solidFill>
            <a:srgbClr val="0066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399" tIns="45700" rIns="91399" bIns="45700" anchor="ctr"/>
          <a:lstStyle/>
          <a:p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5460114"/>
            <a:ext cx="12089496" cy="584200"/>
          </a:xfrm>
        </p:spPr>
        <p:txBody>
          <a:bodyPr anchor="ctr"/>
          <a:lstStyle>
            <a:lvl1pPr marL="137099" indent="0">
              <a:spcBef>
                <a:spcPts val="0"/>
              </a:spcBef>
              <a:buNone/>
              <a:defRPr b="1" baseline="0"/>
            </a:lvl1pPr>
          </a:lstStyle>
          <a:p>
            <a:pPr lvl="0"/>
            <a:r>
              <a:rPr lang="en-US" dirty="0"/>
              <a:t>Add takeaway message</a:t>
            </a:r>
          </a:p>
        </p:txBody>
      </p:sp>
    </p:spTree>
    <p:extLst>
      <p:ext uri="{BB962C8B-B14F-4D97-AF65-F5344CB8AC3E}">
        <p14:creationId xmlns:p14="http://schemas.microsoft.com/office/powerpoint/2010/main" val="19100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2576"/>
            <a:ext cx="12192000" cy="725425"/>
          </a:xfrm>
          <a:prstGeom prst="rect">
            <a:avLst/>
          </a:prstGeom>
        </p:spPr>
      </p:pic>
      <p:pic>
        <p:nvPicPr>
          <p:cNvPr id="6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93037" y="1320108"/>
            <a:ext cx="10486572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87207" y="3009306"/>
            <a:ext cx="12192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2" y="281882"/>
            <a:ext cx="11988797" cy="4863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1067100"/>
            <a:ext cx="5897640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192765" y="1071569"/>
            <a:ext cx="5897636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Chun Yuen Tsang, Novermber ISNET-5 workshop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4F88C639-55E7-4D97-AC8D-4B42A6736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2576"/>
            <a:ext cx="12192000" cy="725425"/>
          </a:xfrm>
          <a:prstGeom prst="rect">
            <a:avLst/>
          </a:prstGeom>
        </p:spPr>
      </p:pic>
      <p:pic>
        <p:nvPicPr>
          <p:cNvPr id="6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93037" y="1320108"/>
            <a:ext cx="10486572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87207" y="3009306"/>
            <a:ext cx="12192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281882"/>
            <a:ext cx="11988800" cy="4863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067100"/>
            <a:ext cx="11988805" cy="2433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101600" y="3581401"/>
            <a:ext cx="11988805" cy="2433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Chun Yuen Tsang, Novermber ISNET-5 workshop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BCDB990A-6268-4898-A641-7F04AAB15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2576"/>
            <a:ext cx="12192000" cy="725425"/>
          </a:xfrm>
          <a:prstGeom prst="rect">
            <a:avLst/>
          </a:prstGeom>
        </p:spPr>
      </p:pic>
      <p:pic>
        <p:nvPicPr>
          <p:cNvPr id="8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93037" y="1320108"/>
            <a:ext cx="10486572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487207" y="3009306"/>
            <a:ext cx="12192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2" y="281882"/>
            <a:ext cx="11988797" cy="4863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1067100"/>
            <a:ext cx="5892800" cy="2433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6167374" y="1067100"/>
            <a:ext cx="5923033" cy="2433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101609" y="3581401"/>
            <a:ext cx="5892799" cy="2433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6167374" y="3581401"/>
            <a:ext cx="5923033" cy="2433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Chun Yuen Tsang, Novermber ISNET-5 workshop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74887700-F8AD-4E75-9DA6-99EB4D276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286"/>
            <a:ext cx="12192000" cy="731715"/>
          </a:xfrm>
          <a:prstGeom prst="rect">
            <a:avLst/>
          </a:prstGeom>
        </p:spPr>
      </p:pic>
      <p:pic>
        <p:nvPicPr>
          <p:cNvPr id="4" name="Picture 5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93037" y="1320108"/>
            <a:ext cx="10486572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487207" y="3009306"/>
            <a:ext cx="12192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281882"/>
            <a:ext cx="11988800" cy="4863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Chun Yuen Tsang, Novermber ISNET-5 workshop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CF988859-7953-4624-98C4-717249B46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clea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IB_ppt_to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93037" y="1320108"/>
            <a:ext cx="10486572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87207" y="3009306"/>
            <a:ext cx="12192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281882"/>
            <a:ext cx="11988800" cy="4863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Chun Yuen Tsang, Novermber ISNET-5 workshop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888FC917-2F4D-45AC-AA7A-EF80FFB23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795" y="75904"/>
            <a:ext cx="11990413" cy="486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6076" tIns="22431" rIns="56076" bIns="22431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95" y="1067100"/>
            <a:ext cx="11990413" cy="502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20907" y="6356450"/>
            <a:ext cx="5655095" cy="364628"/>
          </a:xfrm>
          <a:prstGeom prst="rect">
            <a:avLst/>
          </a:prstGeom>
        </p:spPr>
        <p:txBody>
          <a:bodyPr lIns="0" tIns="45712" rIns="0" bIns="45712" anchor="b"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Chun Yuen Tsang, Novermber ISNET-5 workshop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76000" y="6356450"/>
            <a:ext cx="1016000" cy="364628"/>
          </a:xfrm>
          <a:prstGeom prst="rect">
            <a:avLst/>
          </a:prstGeom>
        </p:spPr>
        <p:txBody>
          <a:bodyPr vert="horz" wrap="square" lIns="0" tIns="45712" rIns="0" bIns="45712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defRPr sz="1000">
                <a:solidFill>
                  <a:srgbClr val="064308"/>
                </a:solidFill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, Slide </a:t>
            </a:r>
            <a:fld id="{D30A2C6D-39BC-4576-856C-8743CF76C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4007" r:id="rId3"/>
    <p:sldLayoutId id="2147483992" r:id="rId4"/>
    <p:sldLayoutId id="2147483993" r:id="rId5"/>
    <p:sldLayoutId id="2147483994" r:id="rId6"/>
    <p:sldLayoutId id="2147483995" r:id="rId7"/>
    <p:sldLayoutId id="2147483996" r:id="rId8"/>
  </p:sldLayoutIdLst>
  <p:hf sldNum="0" hdr="0" dt="0"/>
  <p:txStyles>
    <p:titleStyle>
      <a:lvl1pPr algn="ctr" defTabSz="803293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1pPr>
      <a:lvl2pPr algn="ctr" defTabSz="803293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2pPr>
      <a:lvl3pPr algn="ctr" defTabSz="803293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3pPr>
      <a:lvl4pPr algn="ctr" defTabSz="803293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4pPr>
      <a:lvl5pPr algn="ctr" defTabSz="803293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5pPr>
      <a:lvl6pPr marL="457036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6pPr>
      <a:lvl7pPr marL="914074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7pPr>
      <a:lvl8pPr marL="1371109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8pPr>
      <a:lvl9pPr marL="1828148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9pPr>
    </p:titleStyle>
    <p:bodyStyle>
      <a:lvl1pPr marL="180178" indent="-180178" algn="l" defTabSz="803293" rtl="0" eaLnBrk="1" fontAlgn="base" hangingPunct="1">
        <a:lnSpc>
          <a:spcPct val="90000"/>
        </a:lnSpc>
        <a:spcBef>
          <a:spcPts val="1206"/>
        </a:spcBef>
        <a:spcAft>
          <a:spcPct val="0"/>
        </a:spcAft>
        <a:buSzPct val="100000"/>
        <a:buFont typeface="Wingdings" pitchFamily="2" charset="2"/>
        <a:buChar char="§"/>
        <a:defRPr sz="2200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1pPr>
      <a:lvl2pPr marL="363359" indent="-151650" algn="l" defTabSz="803293" rtl="0" eaLnBrk="1" fontAlgn="base" hangingPunct="1">
        <a:lnSpc>
          <a:spcPct val="90000"/>
        </a:lnSpc>
        <a:spcBef>
          <a:spcPts val="201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591584" indent="-160658" algn="l" defTabSz="803293" rtl="0" eaLnBrk="1" fontAlgn="base" hangingPunct="1">
        <a:lnSpc>
          <a:spcPct val="90000"/>
        </a:lnSpc>
        <a:spcBef>
          <a:spcPts val="201"/>
        </a:spcBef>
        <a:spcAft>
          <a:spcPct val="0"/>
        </a:spcAft>
        <a:buSzPct val="100000"/>
        <a:buFont typeface="Lucida Grande" charset="0"/>
        <a:buChar char="»"/>
        <a:defRPr>
          <a:solidFill>
            <a:schemeClr val="tx1"/>
          </a:solidFill>
          <a:latin typeface="Arial" charset="0"/>
          <a:ea typeface="ヒラギノ角ゴ Pro W3" pitchFamily="-111" charset="-128"/>
          <a:cs typeface="ヒラギノ角ゴ Pro W3" pitchFamily="-111" charset="-128"/>
        </a:defRPr>
      </a:lvl3pPr>
      <a:lvl4pPr marL="728219" indent="-133632" algn="l" defTabSz="803293" rtl="0" eaLnBrk="1" fontAlgn="base" hangingPunct="1">
        <a:lnSpc>
          <a:spcPct val="90000"/>
        </a:lnSpc>
        <a:spcBef>
          <a:spcPts val="201"/>
        </a:spcBef>
        <a:spcAft>
          <a:spcPct val="0"/>
        </a:spcAft>
        <a:buClr>
          <a:srgbClr val="999999"/>
        </a:buClr>
        <a:buSzPct val="10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ヒラギノ角ゴ Pro W3" pitchFamily="-111" charset="-128"/>
          <a:cs typeface="ヒラギノ角ゴ Pro W3"/>
        </a:defRPr>
      </a:lvl4pPr>
      <a:lvl5pPr marL="1002991" indent="-180178" algn="l" defTabSz="803293" rtl="0" eaLnBrk="1" fontAlgn="base" hangingPunct="1">
        <a:lnSpc>
          <a:spcPct val="90000"/>
        </a:lnSpc>
        <a:spcBef>
          <a:spcPts val="201"/>
        </a:spcBef>
        <a:spcAft>
          <a:spcPct val="0"/>
        </a:spcAft>
        <a:buClr>
          <a:srgbClr val="999999"/>
        </a:buClr>
        <a:buSzPct val="100000"/>
        <a:buFont typeface="Lucida Grande" charset="0"/>
        <a:buChar char="»"/>
        <a:defRPr sz="1400">
          <a:solidFill>
            <a:schemeClr val="tx1"/>
          </a:solidFill>
          <a:latin typeface="+mn-lt"/>
          <a:ea typeface="ヒラギノ角ゴ Pro W3" pitchFamily="-111" charset="-128"/>
          <a:cs typeface="ヒラギノ角ゴ Pro W3"/>
        </a:defRPr>
      </a:lvl5pPr>
      <a:lvl6pPr marL="2223294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6pPr>
      <a:lvl7pPr marL="2680333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137372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8pPr>
      <a:lvl9pPr marL="3594407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4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09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48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8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24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60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9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tmp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ea typeface="ＭＳ Ｐゴシック"/>
                <a:cs typeface="ＭＳ Ｐゴシック"/>
              </a:rPr>
              <a:t>Chun Yuen Tsang</a:t>
            </a:r>
            <a:br>
              <a:rPr lang="en-US" dirty="0">
                <a:latin typeface="Arial" pitchFamily="34" charset="0"/>
                <a:ea typeface="ＭＳ Ｐゴシック"/>
                <a:cs typeface="ＭＳ Ｐゴシック"/>
              </a:rPr>
            </a:br>
            <a:endParaRPr lang="en-US" dirty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219" name="Title 5"/>
          <p:cNvSpPr>
            <a:spLocks noGrp="1"/>
          </p:cNvSpPr>
          <p:nvPr>
            <p:ph type="title" idx="4294967295"/>
          </p:nvPr>
        </p:nvSpPr>
        <p:spPr>
          <a:xfrm>
            <a:off x="1595438" y="2930622"/>
            <a:ext cx="9001124" cy="911935"/>
          </a:xfrm>
        </p:spPr>
        <p:txBody>
          <a:bodyPr/>
          <a:lstStyle/>
          <a:p>
            <a:r>
              <a:rPr lang="en-US" altLang="zh-HK" dirty="0"/>
              <a:t>Constraining the symmetry energy with heavy-ion collisions and Bayesian analysis</a:t>
            </a:r>
            <a:endParaRPr lang="en-US" dirty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15000" y="5486400"/>
            <a:ext cx="4881562" cy="838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 descr="Image result for n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404" y="4895042"/>
            <a:ext cx="1452562" cy="145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Emulator vs left out training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optimization</a:t>
            </a:r>
          </a:p>
          <a:p>
            <a:pPr lvl="1"/>
            <a:r>
              <a:rPr lang="en-US" dirty="0"/>
              <a:t>Scale = 0.633</a:t>
            </a:r>
          </a:p>
          <a:p>
            <a:pPr lvl="1"/>
            <a:r>
              <a:rPr lang="en-US" dirty="0"/>
              <a:t>Nugget = 0.248</a:t>
            </a:r>
          </a:p>
          <a:p>
            <a:r>
              <a:rPr lang="en-US" dirty="0"/>
              <a:t>Reduced chi-square</a:t>
            </a:r>
          </a:p>
          <a:p>
            <a:r>
              <a:rPr lang="en-US" dirty="0"/>
              <a:t>(Arguably) intercept is closer to 0 and slope is closer to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Default value (before optimization)</a:t>
            </a:r>
          </a:p>
          <a:p>
            <a:pPr lvl="1"/>
            <a:r>
              <a:rPr lang="en-US" dirty="0"/>
              <a:t>Scale = 0.01</a:t>
            </a:r>
          </a:p>
          <a:p>
            <a:pPr lvl="1"/>
            <a:r>
              <a:rPr lang="en-US" dirty="0"/>
              <a:t>Nugget = 0.001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Chun Yuen Tsang, Novermber ISNET-5 workshop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657777"/>
              </p:ext>
            </p:extLst>
          </p:nvPr>
        </p:nvGraphicFramePr>
        <p:xfrm>
          <a:off x="6680199" y="3275113"/>
          <a:ext cx="5400675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5400498" imgH="2790720" progId="AcroExch.Document.2015">
                  <p:embed/>
                </p:oleObj>
              </mc:Choice>
              <mc:Fallback>
                <p:oleObj name="Acrobat Document" r:id="rId3" imgW="5400498" imgH="2790720" progId="AcroExch.Document.2015">
                  <p:embed/>
                  <p:pic>
                    <p:nvPicPr>
                      <p:cNvPr id="7" name="Content Placeholder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80199" y="3275113"/>
                        <a:ext cx="5400675" cy="279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33432" y="6181368"/>
            <a:ext cx="4505367" cy="676632"/>
          </a:xfrm>
          <a:prstGeom prst="rect">
            <a:avLst/>
          </a:prstGeom>
          <a:solidFill>
            <a:srgbClr val="E6E8D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42C4EA6-024D-4B7B-A34F-52911421105E}"/>
              </a:ext>
            </a:extLst>
          </p:cNvPr>
          <p:cNvSpPr/>
          <p:nvPr/>
        </p:nvSpPr>
        <p:spPr>
          <a:xfrm>
            <a:off x="3886200" y="3276600"/>
            <a:ext cx="1524000" cy="153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14" name="圖片 13" descr="c1">
            <a:extLst>
              <a:ext uri="{FF2B5EF4-FFF2-40B4-BE49-F238E27FC236}">
                <a16:creationId xmlns:a16="http://schemas.microsoft.com/office/drawing/2014/main" id="{C71F4996-1D35-473F-AB99-6DB577DCA0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62" t="11416" r="1962" b="2679"/>
          <a:stretch/>
        </p:blipFill>
        <p:spPr>
          <a:xfrm>
            <a:off x="980320" y="3238057"/>
            <a:ext cx="4201280" cy="28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3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472106-39AE-42E8-8768-DD04D1F30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Gradient descent into the max. log likelihood with validation sets</a:t>
            </a:r>
          </a:p>
          <a:p>
            <a:r>
              <a:rPr lang="en-US" altLang="zh-HK" dirty="0"/>
              <a:t>Plot testing sets log likelihood</a:t>
            </a:r>
          </a:p>
          <a:p>
            <a:r>
              <a:rPr lang="en-US" altLang="zh-HK" dirty="0"/>
              <a:t>Caution: </a:t>
            </a:r>
          </a:p>
          <a:p>
            <a:pPr lvl="1"/>
            <a:r>
              <a:rPr lang="en-US" altLang="zh-HK" dirty="0"/>
              <a:t>testing sets was not involved in the validation sets log likelihood!</a:t>
            </a:r>
          </a:p>
          <a:p>
            <a:pPr lvl="1"/>
            <a:r>
              <a:rPr lang="en-US" altLang="zh-HK" dirty="0"/>
              <a:t>If overfit, testing sets log likelihood may decrease even when validation sets log likelihood decreases.</a:t>
            </a:r>
          </a:p>
          <a:p>
            <a:endParaRPr lang="zh-HK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7AE1D53-1212-47F6-86F6-AE8FE1D3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Log likelihood of testing set</a:t>
            </a:r>
            <a:endParaRPr lang="zh-HK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E37D08A-13B6-4585-ABF3-BBEFD503A1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Chun Yuen Tsang, Novermber ISNET-5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0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472106-39AE-42E8-8768-DD04D1F30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Gradient descent into the max. log likelihood with validation sets</a:t>
            </a:r>
          </a:p>
          <a:p>
            <a:r>
              <a:rPr lang="en-US" altLang="zh-HK" dirty="0"/>
              <a:t>Plot testing sets log likelihood</a:t>
            </a:r>
          </a:p>
          <a:p>
            <a:r>
              <a:rPr lang="en-US" altLang="zh-HK" dirty="0"/>
              <a:t>Caution: </a:t>
            </a:r>
          </a:p>
          <a:p>
            <a:pPr lvl="1"/>
            <a:r>
              <a:rPr lang="en-US" altLang="zh-HK" dirty="0"/>
              <a:t>testing sets was not involved in the validation sets log likelihood!</a:t>
            </a:r>
          </a:p>
          <a:p>
            <a:pPr lvl="1"/>
            <a:r>
              <a:rPr lang="en-US" altLang="zh-HK" dirty="0"/>
              <a:t>If overfit, testing sets log likelihood may decrease even when validation sets log likelihood decreases.</a:t>
            </a:r>
          </a:p>
          <a:p>
            <a:endParaRPr lang="zh-HK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7AE1D53-1212-47F6-86F6-AE8FE1D3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Log likelihood of testing set</a:t>
            </a:r>
            <a:endParaRPr lang="zh-HK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E37D08A-13B6-4585-ABF3-BBEFD503A1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Chun Yuen Tsang, Novermber ISNET-5 workshop</a:t>
            </a:r>
            <a:endParaRPr lang="en-US" dirty="0"/>
          </a:p>
        </p:txBody>
      </p:sp>
      <p:pic>
        <p:nvPicPr>
          <p:cNvPr id="14" name="圖片 13" descr="c1_n2">
            <a:extLst>
              <a:ext uri="{FF2B5EF4-FFF2-40B4-BE49-F238E27FC236}">
                <a16:creationId xmlns:a16="http://schemas.microsoft.com/office/drawing/2014/main" id="{C2E15C0E-9486-4158-9DBB-7C7FF1CC2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2" t="17351" r="1962" b="1027"/>
          <a:stretch/>
        </p:blipFill>
        <p:spPr>
          <a:xfrm>
            <a:off x="685800" y="3004860"/>
            <a:ext cx="4831096" cy="3089654"/>
          </a:xfrm>
          <a:prstGeom prst="rect">
            <a:avLst/>
          </a:prstGeom>
        </p:spPr>
      </p:pic>
      <p:pic>
        <p:nvPicPr>
          <p:cNvPr id="16" name="圖片 15" descr="c1_n3">
            <a:extLst>
              <a:ext uri="{FF2B5EF4-FFF2-40B4-BE49-F238E27FC236}">
                <a16:creationId xmlns:a16="http://schemas.microsoft.com/office/drawing/2014/main" id="{3FB79191-BC64-4703-9EEE-2E7F17CD75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2" t="11415" r="3080" b="3995"/>
          <a:stretch/>
        </p:blipFill>
        <p:spPr>
          <a:xfrm>
            <a:off x="7239000" y="3125402"/>
            <a:ext cx="4427621" cy="296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63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472106-39AE-42E8-8768-DD04D1F30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Gradient descent into the max. log likelihood with validation sets</a:t>
            </a:r>
          </a:p>
          <a:p>
            <a:r>
              <a:rPr lang="en-US" altLang="zh-HK" dirty="0"/>
              <a:t>Plot testing sets log likelihood</a:t>
            </a:r>
          </a:p>
          <a:p>
            <a:r>
              <a:rPr lang="en-US" altLang="zh-HK" dirty="0"/>
              <a:t>Caution: </a:t>
            </a:r>
          </a:p>
          <a:p>
            <a:pPr lvl="1"/>
            <a:r>
              <a:rPr lang="en-US" altLang="zh-HK" dirty="0"/>
              <a:t>testing sets was not involved in the validation sets log likelihood!</a:t>
            </a:r>
          </a:p>
          <a:p>
            <a:pPr lvl="1"/>
            <a:r>
              <a:rPr lang="en-US" altLang="zh-HK" dirty="0"/>
              <a:t>If overfit, testing sets log likelihood may decrease even when validation sets log likelihood decreases.</a:t>
            </a:r>
          </a:p>
          <a:p>
            <a:endParaRPr lang="zh-HK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7AE1D53-1212-47F6-86F6-AE8FE1D3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Log likelihood of testing set</a:t>
            </a:r>
            <a:endParaRPr lang="zh-HK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E37D08A-13B6-4585-ABF3-BBEFD503A1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Chun Yuen Tsang, Novermber ISNET-5 workshop</a:t>
            </a:r>
            <a:endParaRPr lang="en-US" dirty="0"/>
          </a:p>
        </p:txBody>
      </p:sp>
      <p:pic>
        <p:nvPicPr>
          <p:cNvPr id="14" name="圖片 13" descr="c1_n2">
            <a:extLst>
              <a:ext uri="{FF2B5EF4-FFF2-40B4-BE49-F238E27FC236}">
                <a16:creationId xmlns:a16="http://schemas.microsoft.com/office/drawing/2014/main" id="{C2E15C0E-9486-4158-9DBB-7C7FF1CC2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2" t="17351" r="1962" b="1027"/>
          <a:stretch/>
        </p:blipFill>
        <p:spPr>
          <a:xfrm>
            <a:off x="685800" y="3004860"/>
            <a:ext cx="4831096" cy="3089654"/>
          </a:xfrm>
          <a:prstGeom prst="rect">
            <a:avLst/>
          </a:prstGeom>
        </p:spPr>
      </p:pic>
      <p:pic>
        <p:nvPicPr>
          <p:cNvPr id="16" name="圖片 15" descr="c1_n3">
            <a:extLst>
              <a:ext uri="{FF2B5EF4-FFF2-40B4-BE49-F238E27FC236}">
                <a16:creationId xmlns:a16="http://schemas.microsoft.com/office/drawing/2014/main" id="{3FB79191-BC64-4703-9EEE-2E7F17CD75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2" t="11415" r="3080" b="3995"/>
          <a:stretch/>
        </p:blipFill>
        <p:spPr>
          <a:xfrm>
            <a:off x="7239000" y="3125402"/>
            <a:ext cx="4427621" cy="296911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0676F10-1630-4607-A0DB-E85AE7B4DDE1}"/>
              </a:ext>
            </a:extLst>
          </p:cNvPr>
          <p:cNvSpPr txBox="1"/>
          <p:nvPr/>
        </p:nvSpPr>
        <p:spPr>
          <a:xfrm>
            <a:off x="3576053" y="2627985"/>
            <a:ext cx="4800600" cy="11079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HK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HOWEVER</a:t>
            </a:r>
            <a:endParaRPr lang="zh-HK" altLang="en-US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72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Xming X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" t="6063" r="1215" b="1484"/>
          <a:stretch/>
        </p:blipFill>
        <p:spPr>
          <a:xfrm>
            <a:off x="1676400" y="1371601"/>
            <a:ext cx="8915400" cy="4648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00" y="72670"/>
            <a:ext cx="11988800" cy="911948"/>
          </a:xfrm>
        </p:spPr>
        <p:txBody>
          <a:bodyPr/>
          <a:lstStyle/>
          <a:p>
            <a:r>
              <a:rPr lang="en-US" dirty="0"/>
              <a:t>New Correlations</a:t>
            </a:r>
            <a:br>
              <a:rPr lang="en-US" dirty="0"/>
            </a:br>
            <a:r>
              <a:rPr lang="en-US" dirty="0"/>
              <a:t>Scale = 0.91, nugget = 0.14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Chun Yuen Tsang, Novermber ISNET-5 workshop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75558" y="1371600"/>
            <a:ext cx="609600" cy="4800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92628" y="2910373"/>
            <a:ext cx="462743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-25000" dirty="0"/>
              <a:t>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4799" y="4029517"/>
            <a:ext cx="620587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-25000" dirty="0"/>
              <a:t>mv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5029593"/>
            <a:ext cx="462743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-25000" dirty="0"/>
              <a:t>fi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2628" y="1799303"/>
            <a:ext cx="64493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-25000" dirty="0"/>
              <a:t>S0</a:t>
            </a:r>
          </a:p>
        </p:txBody>
      </p:sp>
      <p:sp>
        <p:nvSpPr>
          <p:cNvPr id="12" name="Rectangle 7"/>
          <p:cNvSpPr/>
          <p:nvPr/>
        </p:nvSpPr>
        <p:spPr>
          <a:xfrm>
            <a:off x="1937558" y="5912280"/>
            <a:ext cx="9035242" cy="183722"/>
          </a:xfrm>
          <a:custGeom>
            <a:avLst/>
            <a:gdLst>
              <a:gd name="connsiteX0" fmla="*/ 0 w 9035242"/>
              <a:gd name="connsiteY0" fmla="*/ 0 h 228601"/>
              <a:gd name="connsiteX1" fmla="*/ 9035242 w 9035242"/>
              <a:gd name="connsiteY1" fmla="*/ 0 h 228601"/>
              <a:gd name="connsiteX2" fmla="*/ 9035242 w 9035242"/>
              <a:gd name="connsiteY2" fmla="*/ 228601 h 228601"/>
              <a:gd name="connsiteX3" fmla="*/ 0 w 9035242"/>
              <a:gd name="connsiteY3" fmla="*/ 228601 h 228601"/>
              <a:gd name="connsiteX4" fmla="*/ 0 w 9035242"/>
              <a:gd name="connsiteY4" fmla="*/ 0 h 228601"/>
              <a:gd name="connsiteX0" fmla="*/ 16829 w 9035242"/>
              <a:gd name="connsiteY0" fmla="*/ 44879 h 228601"/>
              <a:gd name="connsiteX1" fmla="*/ 9035242 w 9035242"/>
              <a:gd name="connsiteY1" fmla="*/ 0 h 228601"/>
              <a:gd name="connsiteX2" fmla="*/ 9035242 w 9035242"/>
              <a:gd name="connsiteY2" fmla="*/ 228601 h 228601"/>
              <a:gd name="connsiteX3" fmla="*/ 0 w 9035242"/>
              <a:gd name="connsiteY3" fmla="*/ 228601 h 228601"/>
              <a:gd name="connsiteX4" fmla="*/ 16829 w 9035242"/>
              <a:gd name="connsiteY4" fmla="*/ 44879 h 228601"/>
              <a:gd name="connsiteX0" fmla="*/ 16829 w 9035242"/>
              <a:gd name="connsiteY0" fmla="*/ 44879 h 228601"/>
              <a:gd name="connsiteX1" fmla="*/ 9035242 w 9035242"/>
              <a:gd name="connsiteY1" fmla="*/ 0 h 228601"/>
              <a:gd name="connsiteX2" fmla="*/ 9035242 w 9035242"/>
              <a:gd name="connsiteY2" fmla="*/ 228601 h 228601"/>
              <a:gd name="connsiteX3" fmla="*/ 0 w 9035242"/>
              <a:gd name="connsiteY3" fmla="*/ 228601 h 228601"/>
              <a:gd name="connsiteX4" fmla="*/ 16829 w 9035242"/>
              <a:gd name="connsiteY4" fmla="*/ 44879 h 228601"/>
              <a:gd name="connsiteX0" fmla="*/ 16829 w 9035242"/>
              <a:gd name="connsiteY0" fmla="*/ 0 h 183722"/>
              <a:gd name="connsiteX1" fmla="*/ 9035242 w 9035242"/>
              <a:gd name="connsiteY1" fmla="*/ 5610 h 183722"/>
              <a:gd name="connsiteX2" fmla="*/ 9035242 w 9035242"/>
              <a:gd name="connsiteY2" fmla="*/ 183722 h 183722"/>
              <a:gd name="connsiteX3" fmla="*/ 0 w 9035242"/>
              <a:gd name="connsiteY3" fmla="*/ 183722 h 183722"/>
              <a:gd name="connsiteX4" fmla="*/ 16829 w 9035242"/>
              <a:gd name="connsiteY4" fmla="*/ 0 h 183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5242" h="183722">
                <a:moveTo>
                  <a:pt x="16829" y="0"/>
                </a:moveTo>
                <a:lnTo>
                  <a:pt x="9035242" y="5610"/>
                </a:lnTo>
                <a:lnTo>
                  <a:pt x="9035242" y="183722"/>
                </a:lnTo>
                <a:lnTo>
                  <a:pt x="0" y="183722"/>
                </a:lnTo>
                <a:lnTo>
                  <a:pt x="1682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70207" y="5809486"/>
            <a:ext cx="64493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-25000" dirty="0"/>
              <a:t>S0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00629" y="5818958"/>
            <a:ext cx="462743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-25000" dirty="0"/>
              <a:t>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70853" y="5818958"/>
            <a:ext cx="620587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-25000" dirty="0"/>
              <a:t>mv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98921" y="5799277"/>
            <a:ext cx="462743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-25000" dirty="0"/>
              <a:t>fi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33432" y="6181368"/>
            <a:ext cx="4505367" cy="676632"/>
          </a:xfrm>
          <a:prstGeom prst="rect">
            <a:avLst/>
          </a:prstGeom>
          <a:solidFill>
            <a:srgbClr val="E6E8D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2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Xming X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063" r="388" b="1484"/>
          <a:stretch/>
        </p:blipFill>
        <p:spPr>
          <a:xfrm>
            <a:off x="1524000" y="1371600"/>
            <a:ext cx="9144000" cy="4648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00" y="72670"/>
            <a:ext cx="11988800" cy="911948"/>
          </a:xfrm>
        </p:spPr>
        <p:txBody>
          <a:bodyPr/>
          <a:lstStyle/>
          <a:p>
            <a:r>
              <a:rPr lang="en-US" dirty="0"/>
              <a:t>Correlation with all default values</a:t>
            </a:r>
            <a:br>
              <a:rPr lang="en-US" dirty="0"/>
            </a:br>
            <a:r>
              <a:rPr lang="en-US" dirty="0"/>
              <a:t>Scale = 0.001, nugget = 0.01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Chun Yuen Tsang, Novermber ISNET-5 workshop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75558" y="1371600"/>
            <a:ext cx="609600" cy="4800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92628" y="2910373"/>
            <a:ext cx="462743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-25000" dirty="0"/>
              <a:t>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0" y="111941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Parameters: S0, L, </a:t>
            </a:r>
            <a:r>
              <a:rPr lang="en-US" dirty="0" err="1"/>
              <a:t>ms</a:t>
            </a:r>
            <a:r>
              <a:rPr lang="en-US" dirty="0"/>
              <a:t>, mv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39787" y="448270"/>
            <a:ext cx="2872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Sn+Sn</a:t>
            </a:r>
            <a:endParaRPr lang="en-US" dirty="0"/>
          </a:p>
          <a:p>
            <a:r>
              <a:rPr lang="en-US" dirty="0"/>
              <a:t>E=120 MeV</a:t>
            </a:r>
          </a:p>
          <a:p>
            <a:r>
              <a:rPr lang="en-US" dirty="0"/>
              <a:t>n/p and DR data set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04799" y="4029517"/>
            <a:ext cx="620587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-25000" dirty="0"/>
              <a:t>mv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1600" y="5029593"/>
            <a:ext cx="462743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-25000" dirty="0"/>
              <a:t>fi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2628" y="1799303"/>
            <a:ext cx="64493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-25000" dirty="0"/>
              <a:t>S0</a:t>
            </a:r>
          </a:p>
        </p:txBody>
      </p:sp>
      <p:sp>
        <p:nvSpPr>
          <p:cNvPr id="8" name="Rectangle 7"/>
          <p:cNvSpPr/>
          <p:nvPr/>
        </p:nvSpPr>
        <p:spPr>
          <a:xfrm>
            <a:off x="1937558" y="5912280"/>
            <a:ext cx="9035242" cy="183722"/>
          </a:xfrm>
          <a:custGeom>
            <a:avLst/>
            <a:gdLst>
              <a:gd name="connsiteX0" fmla="*/ 0 w 9035242"/>
              <a:gd name="connsiteY0" fmla="*/ 0 h 228601"/>
              <a:gd name="connsiteX1" fmla="*/ 9035242 w 9035242"/>
              <a:gd name="connsiteY1" fmla="*/ 0 h 228601"/>
              <a:gd name="connsiteX2" fmla="*/ 9035242 w 9035242"/>
              <a:gd name="connsiteY2" fmla="*/ 228601 h 228601"/>
              <a:gd name="connsiteX3" fmla="*/ 0 w 9035242"/>
              <a:gd name="connsiteY3" fmla="*/ 228601 h 228601"/>
              <a:gd name="connsiteX4" fmla="*/ 0 w 9035242"/>
              <a:gd name="connsiteY4" fmla="*/ 0 h 228601"/>
              <a:gd name="connsiteX0" fmla="*/ 16829 w 9035242"/>
              <a:gd name="connsiteY0" fmla="*/ 44879 h 228601"/>
              <a:gd name="connsiteX1" fmla="*/ 9035242 w 9035242"/>
              <a:gd name="connsiteY1" fmla="*/ 0 h 228601"/>
              <a:gd name="connsiteX2" fmla="*/ 9035242 w 9035242"/>
              <a:gd name="connsiteY2" fmla="*/ 228601 h 228601"/>
              <a:gd name="connsiteX3" fmla="*/ 0 w 9035242"/>
              <a:gd name="connsiteY3" fmla="*/ 228601 h 228601"/>
              <a:gd name="connsiteX4" fmla="*/ 16829 w 9035242"/>
              <a:gd name="connsiteY4" fmla="*/ 44879 h 228601"/>
              <a:gd name="connsiteX0" fmla="*/ 16829 w 9035242"/>
              <a:gd name="connsiteY0" fmla="*/ 44879 h 228601"/>
              <a:gd name="connsiteX1" fmla="*/ 9035242 w 9035242"/>
              <a:gd name="connsiteY1" fmla="*/ 0 h 228601"/>
              <a:gd name="connsiteX2" fmla="*/ 9035242 w 9035242"/>
              <a:gd name="connsiteY2" fmla="*/ 228601 h 228601"/>
              <a:gd name="connsiteX3" fmla="*/ 0 w 9035242"/>
              <a:gd name="connsiteY3" fmla="*/ 228601 h 228601"/>
              <a:gd name="connsiteX4" fmla="*/ 16829 w 9035242"/>
              <a:gd name="connsiteY4" fmla="*/ 44879 h 228601"/>
              <a:gd name="connsiteX0" fmla="*/ 16829 w 9035242"/>
              <a:gd name="connsiteY0" fmla="*/ 0 h 183722"/>
              <a:gd name="connsiteX1" fmla="*/ 9035242 w 9035242"/>
              <a:gd name="connsiteY1" fmla="*/ 5610 h 183722"/>
              <a:gd name="connsiteX2" fmla="*/ 9035242 w 9035242"/>
              <a:gd name="connsiteY2" fmla="*/ 183722 h 183722"/>
              <a:gd name="connsiteX3" fmla="*/ 0 w 9035242"/>
              <a:gd name="connsiteY3" fmla="*/ 183722 h 183722"/>
              <a:gd name="connsiteX4" fmla="*/ 16829 w 9035242"/>
              <a:gd name="connsiteY4" fmla="*/ 0 h 183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5242" h="183722">
                <a:moveTo>
                  <a:pt x="16829" y="0"/>
                </a:moveTo>
                <a:lnTo>
                  <a:pt x="9035242" y="5610"/>
                </a:lnTo>
                <a:lnTo>
                  <a:pt x="9035242" y="183722"/>
                </a:lnTo>
                <a:lnTo>
                  <a:pt x="0" y="183722"/>
                </a:lnTo>
                <a:lnTo>
                  <a:pt x="1682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70207" y="5809486"/>
            <a:ext cx="64493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-25000" dirty="0"/>
              <a:t>S0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00629" y="5818958"/>
            <a:ext cx="462743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-25000" dirty="0"/>
              <a:t>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0853" y="5818958"/>
            <a:ext cx="620587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-25000" dirty="0"/>
              <a:t>mv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98921" y="5799277"/>
            <a:ext cx="462743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-25000" dirty="0"/>
              <a:t>fi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33432" y="6181368"/>
            <a:ext cx="4505367" cy="676632"/>
          </a:xfrm>
          <a:prstGeom prst="rect">
            <a:avLst/>
          </a:prstGeom>
          <a:solidFill>
            <a:srgbClr val="E6E8D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90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Chun Yuen Tsang, Novermber ISNET-5 workshop</a:t>
            </a:r>
            <a:endParaRPr lang="en-US" dirty="0"/>
          </a:p>
        </p:txBody>
      </p:sp>
      <p:pic>
        <p:nvPicPr>
          <p:cNvPr id="7" name="Content Placeholder 5" descr="Xming 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063" r="388" b="1484"/>
          <a:stretch/>
        </p:blipFill>
        <p:spPr bwMode="auto">
          <a:xfrm>
            <a:off x="6324600" y="1371600"/>
            <a:ext cx="5105400" cy="4200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7467600" y="1012951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Scale = 0.001, nuggets = 0.01</a:t>
            </a:r>
          </a:p>
        </p:txBody>
      </p:sp>
      <p:sp>
        <p:nvSpPr>
          <p:cNvPr id="8" name="Rectangle 7"/>
          <p:cNvSpPr/>
          <p:nvPr/>
        </p:nvSpPr>
        <p:spPr>
          <a:xfrm>
            <a:off x="982309" y="1045851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Scale = 0.91, nuggets = 0.47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ontent Placeholder 16" descr="Xming 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" t="6063" r="1215" b="1484"/>
          <a:stretch/>
        </p:blipFill>
        <p:spPr bwMode="auto">
          <a:xfrm>
            <a:off x="304800" y="1430748"/>
            <a:ext cx="6019800" cy="419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133432" y="6181368"/>
            <a:ext cx="4505367" cy="676632"/>
          </a:xfrm>
          <a:prstGeom prst="rect">
            <a:avLst/>
          </a:prstGeom>
          <a:solidFill>
            <a:srgbClr val="E6E8D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54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is sensitive to the emulator parameters: scale and nugget</a:t>
            </a:r>
          </a:p>
          <a:p>
            <a:pPr lvl="1"/>
            <a:r>
              <a:rPr lang="en-US" dirty="0"/>
              <a:t>Outcome is inconsistent with expectation</a:t>
            </a:r>
          </a:p>
          <a:p>
            <a:pPr lvl="1"/>
            <a:r>
              <a:rPr lang="en-US" dirty="0"/>
              <a:t>Further tests on the choice of </a:t>
            </a:r>
            <a:r>
              <a:rPr lang="en-US" dirty="0" err="1"/>
              <a:t>hyperparameters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Ways to test if the emulator does a good job?</a:t>
            </a:r>
          </a:p>
          <a:p>
            <a:pPr lvl="1"/>
            <a:r>
              <a:rPr lang="en-US" dirty="0"/>
              <a:t>Validation with other software?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Outlook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Chun Yuen Tsang, Novermber ISNET-5 workshop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3432" y="6181368"/>
            <a:ext cx="4505367" cy="676632"/>
          </a:xfrm>
          <a:prstGeom prst="rect">
            <a:avLst/>
          </a:prstGeom>
          <a:solidFill>
            <a:srgbClr val="E6E8D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18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7904" y="1067100"/>
            <a:ext cx="11987896" cy="502741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HiRA</a:t>
            </a:r>
            <a:r>
              <a:rPr lang="en-US" dirty="0"/>
              <a:t> group: Corinne Anderson, Jon Barney ,John Bromell, Kyle Brown, Giordano Cerizza, Jacob Crosby, Justin Estee, Genie Jhang, </a:t>
            </a:r>
            <a:r>
              <a:rPr lang="en-US" b="1" dirty="0"/>
              <a:t>Bill Lynch</a:t>
            </a:r>
            <a:r>
              <a:rPr lang="en-US" dirty="0"/>
              <a:t>, Juan Manfredi, Pierre Morfouace, Sean Sweany, </a:t>
            </a:r>
            <a:r>
              <a:rPr lang="en-US" b="1" dirty="0"/>
              <a:t>Betty Tsang</a:t>
            </a:r>
            <a:r>
              <a:rPr lang="en-US" dirty="0"/>
              <a:t>, Tommy C. Y. Tsang, Kuan Zhu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Chun Yuen Tsang, Novermber ISNET-5 workshop</a:t>
            </a:r>
            <a:endParaRPr lang="en-US" dirty="0"/>
          </a:p>
        </p:txBody>
      </p:sp>
      <p:pic>
        <p:nvPicPr>
          <p:cNvPr id="1026" name="Picture 2" descr="https://people.nscl.msu.edu/~tsang/group_photo_jan20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133600"/>
            <a:ext cx="5466353" cy="39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33432" y="6181368"/>
            <a:ext cx="4505367" cy="676632"/>
          </a:xfrm>
          <a:prstGeom prst="rect">
            <a:avLst/>
          </a:prstGeom>
          <a:solidFill>
            <a:srgbClr val="E6E8D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53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Chun Yuen Tsang, Novermber ISNET-5 workshop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3432" y="6181368"/>
            <a:ext cx="4505367" cy="676632"/>
          </a:xfrm>
          <a:prstGeom prst="rect">
            <a:avLst/>
          </a:prstGeom>
          <a:solidFill>
            <a:srgbClr val="E6E8D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3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5C03233B-D039-43B4-BAFB-8A98BC0A2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601" y="1067100"/>
                <a:ext cx="8051799" cy="5027414"/>
              </a:xfrm>
            </p:spPr>
            <p:txBody>
              <a:bodyPr/>
              <a:lstStyle/>
              <a:p>
                <a:r>
                  <a:rPr lang="en-US" altLang="zh-HK" dirty="0"/>
                  <a:t>MADAI is a statistical package that contains an </a:t>
                </a:r>
                <a:r>
                  <a:rPr lang="en-US" altLang="zh-HK" b="1" dirty="0"/>
                  <a:t>Gaussian emulator</a:t>
                </a:r>
                <a:r>
                  <a:rPr lang="en-US" altLang="zh-HK" dirty="0"/>
                  <a:t> and a  </a:t>
                </a:r>
                <a:r>
                  <a:rPr lang="en-US" altLang="zh-HK" b="1" dirty="0"/>
                  <a:t>Markov Chain Monte Carlo (MCMC) </a:t>
                </a:r>
                <a:r>
                  <a:rPr lang="en-US" altLang="zh-HK" dirty="0"/>
                  <a:t>sampler</a:t>
                </a:r>
              </a:p>
              <a:p>
                <a:r>
                  <a:rPr lang="en-US" altLang="zh-HK" dirty="0"/>
                  <a:t>Gaussian Emulator: a surrogate model.</a:t>
                </a:r>
              </a:p>
              <a:p>
                <a:pPr lvl="1"/>
                <a:r>
                  <a:rPr lang="en-US" altLang="zh-HK" dirty="0"/>
                  <a:t>A high dimensional interpolator with error estimates</a:t>
                </a:r>
              </a:p>
              <a:p>
                <a:pPr lvl="1"/>
                <a:r>
                  <a:rPr lang="en-US" altLang="zh-HK" dirty="0"/>
                  <a:t>Full Transport model simulations (</a:t>
                </a:r>
                <a:r>
                  <a:rPr lang="en-US" altLang="zh-HK" dirty="0" err="1"/>
                  <a:t>ImQMD</a:t>
                </a:r>
                <a:r>
                  <a:rPr lang="en-US" altLang="zh-HK" dirty="0"/>
                  <a:t>) of heavy ion collisions (e.g. 124Sn+124Sn) takes weeks to calculate.</a:t>
                </a:r>
              </a:p>
              <a:p>
                <a:pPr lvl="1"/>
                <a:r>
                  <a:rPr lang="en-US" altLang="zh-HK" dirty="0"/>
                  <a:t>Interpolated from 50 full </a:t>
                </a:r>
                <a:r>
                  <a:rPr lang="en-US" altLang="zh-HK" dirty="0" err="1"/>
                  <a:t>ImQMD</a:t>
                </a:r>
                <a:r>
                  <a:rPr lang="en-US" altLang="zh-HK" dirty="0"/>
                  <a:t> simulations</a:t>
                </a:r>
              </a:p>
              <a:p>
                <a:pPr lvl="1"/>
                <a:r>
                  <a:rPr lang="en-US" altLang="zh-HK" dirty="0"/>
                  <a:t>Optimizing 4 model parameters (S0, L, </a:t>
                </a:r>
                <a:r>
                  <a:rPr lang="en-US" altLang="zh-HK" dirty="0" err="1"/>
                  <a:t>ms</a:t>
                </a:r>
                <a:r>
                  <a:rPr lang="en-US" altLang="zh-HK" dirty="0"/>
                  <a:t>, mv)</a:t>
                </a:r>
              </a:p>
              <a:p>
                <a:r>
                  <a:rPr lang="en-US" altLang="zh-HK" dirty="0"/>
                  <a:t>MCMC: generate posterior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HK"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</m:sSub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H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H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US" altLang="zh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HK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HK" dirty="0"/>
                  <a:t> from Bayesian analysis is generated with MCMC algorithm</a:t>
                </a:r>
              </a:p>
              <a:p>
                <a:r>
                  <a:rPr lang="en-US" altLang="zh-HK" dirty="0"/>
                  <a:t>Work flow: </a:t>
                </a:r>
              </a:p>
              <a:p>
                <a:pPr marL="668909" lvl="1" indent="-457200">
                  <a:buFont typeface="+mj-lt"/>
                  <a:buAutoNum type="arabicPeriod"/>
                </a:pPr>
                <a:r>
                  <a:rPr lang="en-US" altLang="zh-HK" dirty="0"/>
                  <a:t>Generate 50 data points from </a:t>
                </a:r>
                <a:r>
                  <a:rPr lang="en-US" altLang="zh-HK" dirty="0" err="1"/>
                  <a:t>ImQMD</a:t>
                </a:r>
                <a:endParaRPr lang="en-US" altLang="zh-HK" dirty="0"/>
              </a:p>
              <a:p>
                <a:pPr marL="668909" lvl="1" indent="-457200">
                  <a:buFont typeface="+mj-lt"/>
                  <a:buAutoNum type="arabicPeriod"/>
                </a:pPr>
                <a:r>
                  <a:rPr lang="en-US" altLang="zh-HK" dirty="0"/>
                  <a:t>Use emulator to emulate </a:t>
                </a:r>
                <a:r>
                  <a:rPr lang="en-US" altLang="zh-HK" dirty="0" err="1"/>
                  <a:t>ImQMD</a:t>
                </a:r>
                <a:endParaRPr lang="en-US" altLang="zh-HK" dirty="0"/>
              </a:p>
              <a:p>
                <a:pPr marL="668909" lvl="1" indent="-457200">
                  <a:buFont typeface="+mj-lt"/>
                  <a:buAutoNum type="arabicPeriod"/>
                </a:pPr>
                <a:r>
                  <a:rPr lang="en-US" altLang="zh-HK" dirty="0"/>
                  <a:t>Generate posterior distribution</a:t>
                </a:r>
              </a:p>
              <a:p>
                <a:pPr lvl="1"/>
                <a:endParaRPr lang="en-US" altLang="zh-HK" dirty="0"/>
              </a:p>
              <a:p>
                <a:endParaRPr lang="en-US" altLang="zh-HK" dirty="0"/>
              </a:p>
              <a:p>
                <a:endParaRPr lang="en-US" altLang="zh-HK" dirty="0"/>
              </a:p>
              <a:p>
                <a:pPr lvl="1"/>
                <a:endParaRPr lang="en-US" altLang="zh-HK" dirty="0"/>
              </a:p>
              <a:p>
                <a:endParaRPr lang="zh-HK" altLang="en-US" b="1" dirty="0"/>
              </a:p>
            </p:txBody>
          </p:sp>
        </mc:Choice>
        <mc:Fallback xmlns="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C03233B-D039-43B4-BAFB-8A98BC0A2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601" y="1067100"/>
                <a:ext cx="8051799" cy="5027414"/>
              </a:xfrm>
              <a:blipFill rotWithShape="0">
                <a:blip r:embed="rId3"/>
                <a:stretch>
                  <a:fillRect l="-1968" t="-2303" r="-1968" b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>
            <a:extLst>
              <a:ext uri="{FF2B5EF4-FFF2-40B4-BE49-F238E27FC236}">
                <a16:creationId xmlns:a16="http://schemas.microsoft.com/office/drawing/2014/main" id="{3AE1ADC0-AA66-42B7-9D79-0ED59397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Models and Data Analysis Initiative (MADAI)</a:t>
            </a:r>
            <a:endParaRPr lang="zh-HK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501F4CA-1A83-4918-9E38-CEFDC9DB9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Chun Yuen Tsang, Novermber ISNET-5 workshop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80400" y="1033467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Demonstration of using a Gaussian emulator with 1D data points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50625" t="5556" r="624" b="5556"/>
          <a:stretch/>
        </p:blipFill>
        <p:spPr>
          <a:xfrm>
            <a:off x="7894267" y="1780540"/>
            <a:ext cx="4297733" cy="44079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33432" y="6181368"/>
            <a:ext cx="4505367" cy="676632"/>
          </a:xfrm>
          <a:prstGeom prst="rect">
            <a:avLst/>
          </a:prstGeom>
          <a:solidFill>
            <a:srgbClr val="E6E8D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2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Gaussian process assume each point from the function is distributed in a multivariate Gaussian distribution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acc>
                                        <m:accPr>
                                          <m:chr m:val="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acc>
                                        <m:accPr>
                                          <m:chr m:val="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acc>
                                        <m:accPr>
                                          <m:chr m:val="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acc>
                                        <m:accPr>
                                          <m:chr m:val="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K is the kernel matrix, f is the vector of training input, f</a:t>
                </a:r>
                <a:r>
                  <a:rPr lang="en-US" baseline="-25000" dirty="0"/>
                  <a:t>*</a:t>
                </a:r>
                <a:r>
                  <a:rPr lang="en-US" dirty="0"/>
                  <a:t> is the vector of training output</a:t>
                </a:r>
              </a:p>
              <a:p>
                <a:pPr lvl="1"/>
                <a:r>
                  <a:rPr lang="en-US" dirty="0"/>
                  <a:t>X</a:t>
                </a:r>
                <a:r>
                  <a:rPr lang="en-US" baseline="-25000" dirty="0"/>
                  <a:t>*</a:t>
                </a:r>
                <a:r>
                  <a:rPr lang="en-US" dirty="0"/>
                  <a:t> is the location of the training points and X is the location of the output</a:t>
                </a:r>
              </a:p>
              <a:p>
                <a:r>
                  <a:rPr lang="en-US" dirty="0"/>
                  <a:t>Kernel is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Training points are given, so we need conditional probability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22" t="-2303" r="-1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Chun Yuen Tsang, Novermber ISNET-5 workshop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94127" y="3646291"/>
            <a:ext cx="506673" cy="4024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38012" y="3314107"/>
            <a:ext cx="360447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26631" y="420266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Amplitude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66589" y="439947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</a:t>
            </a:r>
          </a:p>
        </p:txBody>
      </p: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 flipH="1">
            <a:off x="3531925" y="3847507"/>
            <a:ext cx="686311" cy="355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10" idx="0"/>
          </p:cNvCxnSpPr>
          <p:nvPr/>
        </p:nvCxnSpPr>
        <p:spPr>
          <a:xfrm flipH="1">
            <a:off x="6147463" y="4048723"/>
            <a:ext cx="1" cy="350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39627" y="3493262"/>
                <a:ext cx="3252373" cy="2458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Notation: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= training points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= emulator output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= training points parameters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= parameters where predications are made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627" y="3493262"/>
                <a:ext cx="3252373" cy="2458750"/>
              </a:xfrm>
              <a:prstGeom prst="rect">
                <a:avLst/>
              </a:prstGeom>
              <a:blipFill rotWithShape="0">
                <a:blip r:embed="rId3"/>
                <a:stretch>
                  <a:fillRect l="-1498" t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33432" y="6181368"/>
            <a:ext cx="4505367" cy="676632"/>
          </a:xfrm>
          <a:prstGeom prst="rect">
            <a:avLst/>
          </a:prstGeom>
          <a:solidFill>
            <a:srgbClr val="E6E8D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9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Gaussian process assume each point from the function is distributed in a multivariate Gaussian distribution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acc>
                                        <m:accPr>
                                          <m:chr m:val="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acc>
                                        <m:accPr>
                                          <m:chr m:val="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acc>
                                        <m:accPr>
                                          <m:chr m:val="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acc>
                                        <m:accPr>
                                          <m:chr m:val="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K is the kernel matrix, f is the vector of training input, f</a:t>
                </a:r>
                <a:r>
                  <a:rPr lang="en-US" baseline="-25000" dirty="0"/>
                  <a:t>*</a:t>
                </a:r>
                <a:r>
                  <a:rPr lang="en-US" dirty="0"/>
                  <a:t> is the vector of training output</a:t>
                </a:r>
              </a:p>
              <a:p>
                <a:pPr lvl="1"/>
                <a:r>
                  <a:rPr lang="en-US" dirty="0"/>
                  <a:t>X</a:t>
                </a:r>
                <a:r>
                  <a:rPr lang="en-US" baseline="-25000" dirty="0"/>
                  <a:t>*</a:t>
                </a:r>
                <a:r>
                  <a:rPr lang="en-US" dirty="0"/>
                  <a:t> is the location of the training points and X is the location of the output</a:t>
                </a:r>
              </a:p>
              <a:p>
                <a:r>
                  <a:rPr lang="en-US" dirty="0"/>
                  <a:t>Kernel is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Training points are given, so we need conditional probability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22" t="-2303" r="-1780" b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 (noisy input)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Chun Yuen Tsang, Novermber ISNET-5 workshop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94127" y="3646291"/>
            <a:ext cx="506673" cy="4024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38012" y="3314107"/>
            <a:ext cx="360447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26631" y="420266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Amplitude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66589" y="439947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</a:t>
            </a:r>
          </a:p>
        </p:txBody>
      </p: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 flipH="1">
            <a:off x="3531925" y="3847507"/>
            <a:ext cx="686311" cy="355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10" idx="0"/>
          </p:cNvCxnSpPr>
          <p:nvPr/>
        </p:nvCxnSpPr>
        <p:spPr>
          <a:xfrm flipH="1">
            <a:off x="6147463" y="4048723"/>
            <a:ext cx="1" cy="350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159034" y="1727455"/>
            <a:ext cx="3810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3"/>
            <a:endCxn id="16" idx="1"/>
          </p:cNvCxnSpPr>
          <p:nvPr/>
        </p:nvCxnSpPr>
        <p:spPr>
          <a:xfrm>
            <a:off x="3540034" y="1917955"/>
            <a:ext cx="2015707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55741" y="1917955"/>
            <a:ext cx="209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Nugget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939627" y="3493262"/>
                <a:ext cx="3252373" cy="2458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Notation: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= training points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= emulator output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= training points parameters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= parameters where predications are made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627" y="3493262"/>
                <a:ext cx="3252373" cy="2458750"/>
              </a:xfrm>
              <a:prstGeom prst="rect">
                <a:avLst/>
              </a:prstGeom>
              <a:blipFill rotWithShape="0">
                <a:blip r:embed="rId3"/>
                <a:stretch>
                  <a:fillRect l="-1498" t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133432" y="6181368"/>
            <a:ext cx="4505367" cy="676632"/>
          </a:xfrm>
          <a:prstGeom prst="rect">
            <a:avLst/>
          </a:prstGeom>
          <a:solidFill>
            <a:srgbClr val="E6E8D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1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Gaussian process assume each point from the function is distributed in a multivariate Gaussian distribution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acc>
                                        <m:accPr>
                                          <m:chr m:val="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acc>
                                        <m:accPr>
                                          <m:chr m:val="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acc>
                                        <m:accPr>
                                          <m:chr m:val="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acc>
                                        <m:accPr>
                                          <m:chr m:val="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K is the kernel matrix, f is the vector of training input, f</a:t>
                </a:r>
                <a:r>
                  <a:rPr lang="en-US" baseline="-25000" dirty="0"/>
                  <a:t>*</a:t>
                </a:r>
                <a:r>
                  <a:rPr lang="en-US" dirty="0"/>
                  <a:t> is the vector of training output</a:t>
                </a:r>
              </a:p>
              <a:p>
                <a:pPr lvl="1"/>
                <a:r>
                  <a:rPr lang="en-US" dirty="0"/>
                  <a:t>X</a:t>
                </a:r>
                <a:r>
                  <a:rPr lang="en-US" baseline="-25000" dirty="0"/>
                  <a:t>*</a:t>
                </a:r>
                <a:r>
                  <a:rPr lang="en-US" dirty="0"/>
                  <a:t> is the location of the training points and X is the location of the output</a:t>
                </a:r>
              </a:p>
              <a:p>
                <a:r>
                  <a:rPr lang="en-US" dirty="0"/>
                  <a:t>Kernel is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Training points are given, so we need conditional probability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22" t="-2303" r="-1780" b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summary (so far)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Chun Yuen Tsang, Novermber ISNET-5 workshop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94127" y="3646291"/>
            <a:ext cx="506673" cy="4024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38012" y="3314107"/>
            <a:ext cx="360447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26631" y="420266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Amplitude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66589" y="439947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</a:t>
            </a:r>
          </a:p>
        </p:txBody>
      </p: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 flipH="1">
            <a:off x="3531925" y="3847507"/>
            <a:ext cx="686311" cy="355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10" idx="0"/>
          </p:cNvCxnSpPr>
          <p:nvPr/>
        </p:nvCxnSpPr>
        <p:spPr>
          <a:xfrm flipH="1">
            <a:off x="6147463" y="4048723"/>
            <a:ext cx="1" cy="350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159034" y="1727455"/>
            <a:ext cx="3810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3"/>
            <a:endCxn id="16" idx="1"/>
          </p:cNvCxnSpPr>
          <p:nvPr/>
        </p:nvCxnSpPr>
        <p:spPr>
          <a:xfrm>
            <a:off x="3540034" y="1917955"/>
            <a:ext cx="2015707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55741" y="1917955"/>
            <a:ext cx="209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Nugget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939627" y="3493262"/>
                <a:ext cx="3252373" cy="2458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Notation: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= training points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= emulator output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= training points parameters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= parameters where predications are made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627" y="3493262"/>
                <a:ext cx="3252373" cy="2458750"/>
              </a:xfrm>
              <a:prstGeom prst="rect">
                <a:avLst/>
              </a:prstGeom>
              <a:blipFill rotWithShape="0">
                <a:blip r:embed="rId3"/>
                <a:stretch>
                  <a:fillRect l="-1498" t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1619" y="2594977"/>
            <a:ext cx="10591800" cy="166199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28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hyperparameters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scale and nugget will affect how the model is interpolated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Question: How to decide which values to use?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33432" y="6181368"/>
            <a:ext cx="4505367" cy="676632"/>
          </a:xfrm>
          <a:prstGeom prst="rect">
            <a:avLst/>
          </a:prstGeom>
          <a:solidFill>
            <a:srgbClr val="E6E8D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9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Xming X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063" r="388" b="1484"/>
          <a:stretch/>
        </p:blipFill>
        <p:spPr>
          <a:xfrm>
            <a:off x="1524000" y="1371600"/>
            <a:ext cx="9144000" cy="4648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00" y="72670"/>
            <a:ext cx="11988800" cy="911948"/>
          </a:xfrm>
        </p:spPr>
        <p:txBody>
          <a:bodyPr/>
          <a:lstStyle/>
          <a:p>
            <a:r>
              <a:rPr lang="en-US" dirty="0"/>
              <a:t>Correlation with all default values</a:t>
            </a:r>
            <a:br>
              <a:rPr lang="en-US" dirty="0"/>
            </a:br>
            <a:r>
              <a:rPr lang="en-US" dirty="0"/>
              <a:t>Scale = 0.001, nugget = 0.01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Chun Yuen Tsang, Novermber ISNET-5 workshop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75558" y="1371600"/>
            <a:ext cx="609600" cy="4800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92628" y="2910373"/>
            <a:ext cx="462743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-25000" dirty="0"/>
              <a:t>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0" y="111941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Parameters: S0, L, </a:t>
            </a:r>
            <a:r>
              <a:rPr lang="en-US" dirty="0" err="1"/>
              <a:t>ms</a:t>
            </a:r>
            <a:r>
              <a:rPr lang="en-US" dirty="0"/>
              <a:t>, mv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39787" y="448270"/>
            <a:ext cx="2872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Sn+Sn</a:t>
            </a:r>
            <a:endParaRPr lang="en-US" dirty="0"/>
          </a:p>
          <a:p>
            <a:r>
              <a:rPr lang="en-US" dirty="0"/>
              <a:t>E=120 MeV</a:t>
            </a:r>
          </a:p>
          <a:p>
            <a:r>
              <a:rPr lang="en-US" dirty="0"/>
              <a:t>n/p and DR data set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04799" y="4029517"/>
            <a:ext cx="620587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-25000" dirty="0"/>
              <a:t>mv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1600" y="5029593"/>
            <a:ext cx="462743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-25000" dirty="0"/>
              <a:t>fi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2628" y="1799303"/>
            <a:ext cx="64493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-25000" dirty="0"/>
              <a:t>S0</a:t>
            </a:r>
          </a:p>
        </p:txBody>
      </p:sp>
      <p:sp>
        <p:nvSpPr>
          <p:cNvPr id="8" name="Rectangle 7"/>
          <p:cNvSpPr/>
          <p:nvPr/>
        </p:nvSpPr>
        <p:spPr>
          <a:xfrm>
            <a:off x="1937558" y="5912280"/>
            <a:ext cx="9035242" cy="183722"/>
          </a:xfrm>
          <a:custGeom>
            <a:avLst/>
            <a:gdLst>
              <a:gd name="connsiteX0" fmla="*/ 0 w 9035242"/>
              <a:gd name="connsiteY0" fmla="*/ 0 h 228601"/>
              <a:gd name="connsiteX1" fmla="*/ 9035242 w 9035242"/>
              <a:gd name="connsiteY1" fmla="*/ 0 h 228601"/>
              <a:gd name="connsiteX2" fmla="*/ 9035242 w 9035242"/>
              <a:gd name="connsiteY2" fmla="*/ 228601 h 228601"/>
              <a:gd name="connsiteX3" fmla="*/ 0 w 9035242"/>
              <a:gd name="connsiteY3" fmla="*/ 228601 h 228601"/>
              <a:gd name="connsiteX4" fmla="*/ 0 w 9035242"/>
              <a:gd name="connsiteY4" fmla="*/ 0 h 228601"/>
              <a:gd name="connsiteX0" fmla="*/ 16829 w 9035242"/>
              <a:gd name="connsiteY0" fmla="*/ 44879 h 228601"/>
              <a:gd name="connsiteX1" fmla="*/ 9035242 w 9035242"/>
              <a:gd name="connsiteY1" fmla="*/ 0 h 228601"/>
              <a:gd name="connsiteX2" fmla="*/ 9035242 w 9035242"/>
              <a:gd name="connsiteY2" fmla="*/ 228601 h 228601"/>
              <a:gd name="connsiteX3" fmla="*/ 0 w 9035242"/>
              <a:gd name="connsiteY3" fmla="*/ 228601 h 228601"/>
              <a:gd name="connsiteX4" fmla="*/ 16829 w 9035242"/>
              <a:gd name="connsiteY4" fmla="*/ 44879 h 228601"/>
              <a:gd name="connsiteX0" fmla="*/ 16829 w 9035242"/>
              <a:gd name="connsiteY0" fmla="*/ 44879 h 228601"/>
              <a:gd name="connsiteX1" fmla="*/ 9035242 w 9035242"/>
              <a:gd name="connsiteY1" fmla="*/ 0 h 228601"/>
              <a:gd name="connsiteX2" fmla="*/ 9035242 w 9035242"/>
              <a:gd name="connsiteY2" fmla="*/ 228601 h 228601"/>
              <a:gd name="connsiteX3" fmla="*/ 0 w 9035242"/>
              <a:gd name="connsiteY3" fmla="*/ 228601 h 228601"/>
              <a:gd name="connsiteX4" fmla="*/ 16829 w 9035242"/>
              <a:gd name="connsiteY4" fmla="*/ 44879 h 228601"/>
              <a:gd name="connsiteX0" fmla="*/ 16829 w 9035242"/>
              <a:gd name="connsiteY0" fmla="*/ 0 h 183722"/>
              <a:gd name="connsiteX1" fmla="*/ 9035242 w 9035242"/>
              <a:gd name="connsiteY1" fmla="*/ 5610 h 183722"/>
              <a:gd name="connsiteX2" fmla="*/ 9035242 w 9035242"/>
              <a:gd name="connsiteY2" fmla="*/ 183722 h 183722"/>
              <a:gd name="connsiteX3" fmla="*/ 0 w 9035242"/>
              <a:gd name="connsiteY3" fmla="*/ 183722 h 183722"/>
              <a:gd name="connsiteX4" fmla="*/ 16829 w 9035242"/>
              <a:gd name="connsiteY4" fmla="*/ 0 h 183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5242" h="183722">
                <a:moveTo>
                  <a:pt x="16829" y="0"/>
                </a:moveTo>
                <a:lnTo>
                  <a:pt x="9035242" y="5610"/>
                </a:lnTo>
                <a:lnTo>
                  <a:pt x="9035242" y="183722"/>
                </a:lnTo>
                <a:lnTo>
                  <a:pt x="0" y="183722"/>
                </a:lnTo>
                <a:lnTo>
                  <a:pt x="1682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70207" y="5809486"/>
            <a:ext cx="64493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-25000" dirty="0"/>
              <a:t>S0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00629" y="5818958"/>
            <a:ext cx="462743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-25000" dirty="0"/>
              <a:t>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0853" y="5818958"/>
            <a:ext cx="620587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-25000" dirty="0"/>
              <a:t>mv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98921" y="5799277"/>
            <a:ext cx="462743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-25000" dirty="0"/>
              <a:t>fi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33432" y="6181368"/>
            <a:ext cx="4505367" cy="676632"/>
          </a:xfrm>
          <a:prstGeom prst="rect">
            <a:avLst/>
          </a:prstGeom>
          <a:solidFill>
            <a:srgbClr val="E6E8D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4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Leave a certain group of calculations out of training set and compare the result from emulator to those leaved out set.</a:t>
                </a:r>
              </a:p>
              <a:p>
                <a:r>
                  <a:rPr lang="en-US" dirty="0"/>
                  <a:t>Predictive log probability (excluding set v):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Total predictive probability: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Goal: Maximizing L</a:t>
                </a:r>
                <a:r>
                  <a:rPr lang="en-US" baseline="-25000" dirty="0"/>
                  <a:t>CV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22" t="-2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Chun Yuen Tsang, Novermber ISNET-5 workshop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3432" y="6181368"/>
            <a:ext cx="4505367" cy="676632"/>
          </a:xfrm>
          <a:prstGeom prst="rect">
            <a:avLst/>
          </a:prstGeom>
          <a:solidFill>
            <a:srgbClr val="E6E8D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5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2E1EE3B-A094-4964-84D2-898548409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b="1" dirty="0"/>
              <a:t>Testing sets</a:t>
            </a:r>
            <a:r>
              <a:rPr lang="en-US" altLang="zh-HK" dirty="0"/>
              <a:t>: Sets that are NEVER involved in training</a:t>
            </a:r>
          </a:p>
          <a:p>
            <a:pPr lvl="1"/>
            <a:r>
              <a:rPr lang="en-US" altLang="zh-HK" dirty="0"/>
              <a:t>i.e. Emulator is oblivious to the testing sets</a:t>
            </a:r>
          </a:p>
          <a:p>
            <a:pPr lvl="1"/>
            <a:r>
              <a:rPr lang="en-US" altLang="zh-HK" dirty="0"/>
              <a:t>Goal: Test the accuracy of the emulator’s prediction</a:t>
            </a:r>
          </a:p>
          <a:p>
            <a:pPr lvl="1"/>
            <a:r>
              <a:rPr lang="en-US" altLang="zh-HK" dirty="0"/>
              <a:t>Goal: Test if the emulator overfit the training data</a:t>
            </a:r>
          </a:p>
          <a:p>
            <a:r>
              <a:rPr lang="en-US" altLang="zh-HK" b="1" dirty="0"/>
              <a:t>Validation sets</a:t>
            </a:r>
            <a:r>
              <a:rPr lang="en-US" altLang="zh-HK" dirty="0"/>
              <a:t>: will be left out sequentially and compare emulator’s result and validation sets</a:t>
            </a:r>
          </a:p>
          <a:p>
            <a:pPr lvl="1"/>
            <a:r>
              <a:rPr lang="en-US" altLang="zh-HK" dirty="0"/>
              <a:t>Groups of 5 sets will be left out each time</a:t>
            </a:r>
          </a:p>
          <a:p>
            <a:pPr lvl="1"/>
            <a:r>
              <a:rPr lang="en-US" altLang="zh-HK" dirty="0"/>
              <a:t>Repeat until every single run in the validation set will be left out at lease once</a:t>
            </a:r>
          </a:p>
          <a:p>
            <a:pPr lvl="1"/>
            <a:endParaRPr lang="en-US" altLang="zh-HK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3474D5C-FCCE-40A1-86FF-5B4ADEC7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Segregate training data for cross validation</a:t>
            </a:r>
            <a:endParaRPr lang="zh-HK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0A34EA-EC9B-48B5-B470-5100AD4B1E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Chun Yuen Tsang, Novermber ISNET-5 workshop</a:t>
            </a:r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7A2A013-0DFD-4D16-8A22-CC239E12A1C0}"/>
              </a:ext>
            </a:extLst>
          </p:cNvPr>
          <p:cNvSpPr txBox="1"/>
          <p:nvPr/>
        </p:nvSpPr>
        <p:spPr>
          <a:xfrm>
            <a:off x="558217" y="3657600"/>
            <a:ext cx="228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K" dirty="0"/>
              <a:t>5 sets of simulations will be taken out</a:t>
            </a:r>
            <a:endParaRPr lang="zh-HK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1F8E7C2-11AD-4747-9D1C-BD156B4515D3}"/>
              </a:ext>
            </a:extLst>
          </p:cNvPr>
          <p:cNvSpPr txBox="1"/>
          <p:nvPr/>
        </p:nvSpPr>
        <p:spPr>
          <a:xfrm>
            <a:off x="3162067" y="3657600"/>
            <a:ext cx="2743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K" dirty="0"/>
              <a:t>Train emulator with the remaining sets</a:t>
            </a:r>
            <a:endParaRPr lang="zh-HK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B996699-2CED-47C1-B1A2-44936C461997}"/>
              </a:ext>
            </a:extLst>
          </p:cNvPr>
          <p:cNvSpPr txBox="1"/>
          <p:nvPr/>
        </p:nvSpPr>
        <p:spPr>
          <a:xfrm>
            <a:off x="6227429" y="3380600"/>
            <a:ext cx="243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K" dirty="0"/>
              <a:t>Ask emulator to extrapolate to where the 5 sets are supposed to be</a:t>
            </a:r>
            <a:endParaRPr lang="zh-HK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ED58806-15AB-416C-8794-878C0B4FA446}"/>
              </a:ext>
            </a:extLst>
          </p:cNvPr>
          <p:cNvSpPr txBox="1"/>
          <p:nvPr/>
        </p:nvSpPr>
        <p:spPr>
          <a:xfrm>
            <a:off x="8987991" y="3375164"/>
            <a:ext cx="243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K" dirty="0"/>
              <a:t>Sum up the log likelihood of those 5 sets given emulator output</a:t>
            </a:r>
            <a:endParaRPr lang="zh-HK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BC67F91-1123-4513-AC3C-3DD0D712ADCA}"/>
              </a:ext>
            </a:extLst>
          </p:cNvPr>
          <p:cNvSpPr txBox="1"/>
          <p:nvPr/>
        </p:nvSpPr>
        <p:spPr>
          <a:xfrm>
            <a:off x="8492691" y="4755917"/>
            <a:ext cx="3429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K" dirty="0"/>
              <a:t>All runs have been left out at least once?</a:t>
            </a:r>
            <a:endParaRPr lang="zh-HK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17374A5-41D8-4F6A-98CE-DF531EE96F8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844217" y="3980766"/>
            <a:ext cx="317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21CC2AE-C8AA-47B7-8CF2-24B512D77D5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905267" y="3980765"/>
            <a:ext cx="32216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80746EC-F86D-4128-89FD-3E68D0BE5B5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665829" y="3975329"/>
            <a:ext cx="322162" cy="5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C9C41E7-691B-4B36-91D2-92061F7FEAC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0207191" y="4575493"/>
            <a:ext cx="0" cy="180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33F5C57-AFEA-4ADF-95DC-47331B965DEC}"/>
              </a:ext>
            </a:extLst>
          </p:cNvPr>
          <p:cNvSpPr txBox="1"/>
          <p:nvPr/>
        </p:nvSpPr>
        <p:spPr>
          <a:xfrm>
            <a:off x="443917" y="4617529"/>
            <a:ext cx="25145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K" dirty="0"/>
              <a:t>Put the taken out sets back in and choose another 5 sets</a:t>
            </a:r>
            <a:endParaRPr lang="zh-HK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69E3CF5-7A54-471A-AF86-96692AE5DA0A}"/>
              </a:ext>
            </a:extLst>
          </p:cNvPr>
          <p:cNvCxnSpPr>
            <a:cxnSpLocks/>
            <a:stCxn id="10" idx="1"/>
            <a:endCxn id="23" idx="3"/>
          </p:cNvCxnSpPr>
          <p:nvPr/>
        </p:nvCxnSpPr>
        <p:spPr>
          <a:xfrm flipH="1">
            <a:off x="2958516" y="5079083"/>
            <a:ext cx="5534175" cy="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F42EDDA-78CF-470D-8E67-8ACEE517969E}"/>
              </a:ext>
            </a:extLst>
          </p:cNvPr>
          <p:cNvCxnSpPr>
            <a:cxnSpLocks/>
            <a:stCxn id="23" idx="0"/>
            <a:endCxn id="6" idx="2"/>
          </p:cNvCxnSpPr>
          <p:nvPr/>
        </p:nvCxnSpPr>
        <p:spPr>
          <a:xfrm flipV="1">
            <a:off x="1701217" y="4303931"/>
            <a:ext cx="0" cy="313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19CC3F5-AD2C-42A1-80DC-FAE004AE5E7E}"/>
              </a:ext>
            </a:extLst>
          </p:cNvPr>
          <p:cNvSpPr txBox="1"/>
          <p:nvPr/>
        </p:nvSpPr>
        <p:spPr>
          <a:xfrm>
            <a:off x="7542346" y="5208752"/>
            <a:ext cx="1066800" cy="36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No?</a:t>
            </a:r>
            <a:endParaRPr lang="zh-HK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3D2EB1A-506C-4331-B782-7221220DD266}"/>
              </a:ext>
            </a:extLst>
          </p:cNvPr>
          <p:cNvSpPr txBox="1"/>
          <p:nvPr/>
        </p:nvSpPr>
        <p:spPr>
          <a:xfrm>
            <a:off x="10181789" y="5844264"/>
            <a:ext cx="1066800" cy="36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Yes?</a:t>
            </a:r>
            <a:endParaRPr lang="zh-HK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AD0E287-91AF-464C-9C94-9C2264209273}"/>
              </a:ext>
            </a:extLst>
          </p:cNvPr>
          <p:cNvSpPr txBox="1"/>
          <p:nvPr/>
        </p:nvSpPr>
        <p:spPr>
          <a:xfrm>
            <a:off x="4267200" y="5682521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K" dirty="0"/>
              <a:t>Output total log likelihood</a:t>
            </a:r>
            <a:endParaRPr lang="zh-HK" altLang="en-US" dirty="0"/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22DDD13B-6A60-4A9D-96F0-5DB4C50FA4E3}"/>
              </a:ext>
            </a:extLst>
          </p:cNvPr>
          <p:cNvCxnSpPr>
            <a:stCxn id="10" idx="2"/>
            <a:endCxn id="35" idx="3"/>
          </p:cNvCxnSpPr>
          <p:nvPr/>
        </p:nvCxnSpPr>
        <p:spPr>
          <a:xfrm rot="5400000">
            <a:off x="8414427" y="4074422"/>
            <a:ext cx="464939" cy="31205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00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29FEFB5-DAE5-4F32-B89B-138ADE134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067100"/>
            <a:ext cx="5296375" cy="5027414"/>
          </a:xfrm>
        </p:spPr>
        <p:txBody>
          <a:bodyPr/>
          <a:lstStyle/>
          <a:p>
            <a:r>
              <a:rPr lang="en-US" altLang="zh-HK" dirty="0"/>
              <a:t>What we have : 49 </a:t>
            </a:r>
            <a:r>
              <a:rPr lang="en-US" altLang="zh-HK" dirty="0" err="1"/>
              <a:t>ImQMD</a:t>
            </a:r>
            <a:r>
              <a:rPr lang="en-US" altLang="zh-HK" dirty="0"/>
              <a:t> full simulation sets.</a:t>
            </a:r>
          </a:p>
          <a:p>
            <a:r>
              <a:rPr lang="en-US" altLang="zh-HK" dirty="0"/>
              <a:t>Segregation of data: </a:t>
            </a:r>
          </a:p>
          <a:p>
            <a:pPr lvl="1"/>
            <a:r>
              <a:rPr lang="en-US" altLang="zh-HK" dirty="0"/>
              <a:t>Testing sets: set 1 – 5</a:t>
            </a:r>
          </a:p>
          <a:p>
            <a:pPr lvl="1"/>
            <a:r>
              <a:rPr lang="en-US" altLang="zh-HK" dirty="0"/>
              <a:t>Validation sets: any 5 sets from set 6 – 49</a:t>
            </a:r>
          </a:p>
          <a:p>
            <a:r>
              <a:rPr lang="en-US" altLang="zh-HK" dirty="0"/>
              <a:t>Log likelihood from all validation sets (set 6 – 49) is shown </a:t>
            </a:r>
          </a:p>
          <a:p>
            <a:r>
              <a:rPr lang="en-US" altLang="zh-HK" dirty="0"/>
              <a:t>Predicted highest likelihood is located at:</a:t>
            </a:r>
          </a:p>
          <a:p>
            <a:pPr lvl="1"/>
            <a:r>
              <a:rPr lang="en-US" altLang="zh-HK" dirty="0"/>
              <a:t>scale = 0.633, </a:t>
            </a:r>
          </a:p>
          <a:p>
            <a:pPr lvl="1"/>
            <a:r>
              <a:rPr lang="en-US" altLang="zh-HK" dirty="0"/>
              <a:t>nugget = 0.248</a:t>
            </a:r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endParaRPr lang="zh-HK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C4D744C-CB5A-4475-8159-3F8EF836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Segregate training data for cross validation</a:t>
            </a:r>
            <a:endParaRPr lang="zh-HK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F277A0-ECF8-4502-8337-B22495BEEF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Chun Yuen Tsang, Novermber ISNET-5 workshop</a:t>
            </a:r>
            <a:endParaRPr lang="en-US" dirty="0"/>
          </a:p>
        </p:txBody>
      </p:sp>
      <p:pic>
        <p:nvPicPr>
          <p:cNvPr id="9" name="圖片 8" descr="c1">
            <a:extLst>
              <a:ext uri="{FF2B5EF4-FFF2-40B4-BE49-F238E27FC236}">
                <a16:creationId xmlns:a16="http://schemas.microsoft.com/office/drawing/2014/main" id="{A5DD8442-9F96-40A6-A783-D079C56DD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9" t="17351" r="845" b="2512"/>
          <a:stretch/>
        </p:blipFill>
        <p:spPr>
          <a:xfrm>
            <a:off x="5520907" y="1506590"/>
            <a:ext cx="6553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68981"/>
      </p:ext>
    </p:extLst>
  </p:cSld>
  <p:clrMapOvr>
    <a:masterClrMapping/>
  </p:clrMapOvr>
</p:sld>
</file>

<file path=ppt/theme/theme1.xml><?xml version="1.0" encoding="utf-8"?>
<a:theme xmlns:a="http://schemas.openxmlformats.org/drawingml/2006/main" name="FRIB3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10_CKG FRIB no-line h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KG FRIB no-line 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KG FRIB no-line 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8">
        <a:dk1>
          <a:srgbClr val="000000"/>
        </a:dk1>
        <a:lt1>
          <a:srgbClr val="FFFFFF"/>
        </a:lt1>
        <a:dk2>
          <a:srgbClr val="1F1DE8"/>
        </a:dk2>
        <a:lt2>
          <a:srgbClr val="007469"/>
        </a:lt2>
        <a:accent1>
          <a:srgbClr val="FC0128"/>
        </a:accent1>
        <a:accent2>
          <a:srgbClr val="CF16CE"/>
        </a:accent2>
        <a:accent3>
          <a:srgbClr val="FFFFFF"/>
        </a:accent3>
        <a:accent4>
          <a:srgbClr val="000000"/>
        </a:accent4>
        <a:accent5>
          <a:srgbClr val="FDAAAC"/>
        </a:accent5>
        <a:accent6>
          <a:srgbClr val="BB13BA"/>
        </a:accent6>
        <a:hlink>
          <a:srgbClr val="F39FD1"/>
        </a:hlink>
        <a:folHlink>
          <a:srgbClr val="7C0F5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5517064C-0430-47DD-8B23-EE6727B5E978}" vid="{507676DB-CB10-4B91-9F05-0217F5728A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rchive_x0020_Date xmlns="31ac3772-10db-466f-87b2-5ca6a813de61" xsi:nil="true"/>
    <EmailTo xmlns="http://schemas.microsoft.com/sharepoint/v3" xsi:nil="true"/>
    <EmailHeaders xmlns="http://schemas.microsoft.com/sharepoint/v4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64A49F64DF79428F509E137829B888" ma:contentTypeVersion="12" ma:contentTypeDescription="Create a new document." ma:contentTypeScope="" ma:versionID="f78492142974c4de333a7b90d3569bca">
  <xsd:schema xmlns:xsd="http://www.w3.org/2001/XMLSchema" xmlns:xs="http://www.w3.org/2001/XMLSchema" xmlns:p="http://schemas.microsoft.com/office/2006/metadata/properties" xmlns:ns1="http://schemas.microsoft.com/sharepoint/v3" xmlns:ns3="31ac3772-10db-466f-87b2-5ca6a813de61" xmlns:ns4="http://schemas.microsoft.com/sharepoint/v4" targetNamespace="http://schemas.microsoft.com/office/2006/metadata/properties" ma:root="true" ma:fieldsID="55db7e5ff2f0921c7a8e51d838ec3469" ns1:_="" ns3:_="" ns4:_="">
    <xsd:import namespace="http://schemas.microsoft.com/sharepoint/v3"/>
    <xsd:import namespace="31ac3772-10db-466f-87b2-5ca6a813de61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3:Archive_x0020_Date" minOccurs="0"/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  <xsd:element ref="ns4:EmailHead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EmailSender" ma:index="12" nillable="true" ma:displayName="E-Mail Sender" ma:hidden="true" ma:internalName="EmailSender">
      <xsd:simpleType>
        <xsd:restriction base="dms:Note">
          <xsd:maxLength value="255"/>
        </xsd:restriction>
      </xsd:simpleType>
    </xsd:element>
    <xsd:element name="EmailTo" ma:index="13" nillable="true" ma:displayName="E-Mail To" ma:hidden="true" ma:internalName="EmailTo">
      <xsd:simpleType>
        <xsd:restriction base="dms:Note">
          <xsd:maxLength value="255"/>
        </xsd:restriction>
      </xsd:simpleType>
    </xsd:element>
    <xsd:element name="EmailCc" ma:index="14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15" nillable="true" ma:displayName="E-Mail From" ma:hidden="true" ma:internalName="EmailFrom">
      <xsd:simpleType>
        <xsd:restriction base="dms:Text"/>
      </xsd:simpleType>
    </xsd:element>
    <xsd:element name="EmailSubject" ma:index="16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ac3772-10db-466f-87b2-5ca6a813de61" elementFormDefault="qualified">
    <xsd:import namespace="http://schemas.microsoft.com/office/2006/documentManagement/types"/>
    <xsd:import namespace="http://schemas.microsoft.com/office/infopath/2007/PartnerControls"/>
    <xsd:element name="Archive_x0020_Date" ma:index="11" nillable="true" ma:displayName="Archive Date" ma:format="DateOnly" ma:internalName="Archive_x0020_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EmailHeaders" ma:index="17" nillable="true" ma:displayName="E-Mail Headers" ma:hidden="true" ma:internalName="EmailHeader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BA702D-F6E6-4314-8945-369A109C75F9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sharepoint/v3"/>
    <ds:schemaRef ds:uri="http://purl.org/dc/terms/"/>
    <ds:schemaRef ds:uri="http://purl.org/dc/elements/1.1/"/>
    <ds:schemaRef ds:uri="31ac3772-10db-466f-87b2-5ca6a813de61"/>
    <ds:schemaRef ds:uri="http://schemas.openxmlformats.org/package/2006/metadata/core-properties"/>
    <ds:schemaRef ds:uri="http://schemas.microsoft.com/sharepoint/v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E469EA4-592B-4633-99F9-8AEF755DA6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1ac3772-10db-466f-87b2-5ca6a813de61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76CD61-6042-403B-B3F6-04E51A8FF7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2993</TotalTime>
  <Words>1292</Words>
  <Application>Microsoft Office PowerPoint</Application>
  <PresentationFormat>寬螢幕</PresentationFormat>
  <Paragraphs>204</Paragraphs>
  <Slides>19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9" baseType="lpstr">
      <vt:lpstr>Lucida Grande</vt:lpstr>
      <vt:lpstr>ＭＳ Ｐゴシック</vt:lpstr>
      <vt:lpstr>ヒラギノ角ゴ Pro W3</vt:lpstr>
      <vt:lpstr>Arial</vt:lpstr>
      <vt:lpstr>Calibri</vt:lpstr>
      <vt:lpstr>Cambria Math</vt:lpstr>
      <vt:lpstr>Helvetica</vt:lpstr>
      <vt:lpstr>Wingdings</vt:lpstr>
      <vt:lpstr>FRIB3</vt:lpstr>
      <vt:lpstr>Acrobat Document</vt:lpstr>
      <vt:lpstr>Constraining the symmetry energy with heavy-ion collisions and Bayesian analysis</vt:lpstr>
      <vt:lpstr>Models and Data Analysis Initiative (MADAI)</vt:lpstr>
      <vt:lpstr>Gaussian process</vt:lpstr>
      <vt:lpstr>Gaussian process (noisy input)</vt:lpstr>
      <vt:lpstr>Short summary (so far)</vt:lpstr>
      <vt:lpstr>Correlation with all default values Scale = 0.001, nugget = 0.01</vt:lpstr>
      <vt:lpstr>Cross validation</vt:lpstr>
      <vt:lpstr>Segregate training data for cross validation</vt:lpstr>
      <vt:lpstr>Segregate training data for cross validation</vt:lpstr>
      <vt:lpstr>Emulator vs left out training points</vt:lpstr>
      <vt:lpstr>Log likelihood of testing set</vt:lpstr>
      <vt:lpstr>Log likelihood of testing set</vt:lpstr>
      <vt:lpstr>Log likelihood of testing set</vt:lpstr>
      <vt:lpstr>New Correlations Scale = 0.91, nugget = 0.14</vt:lpstr>
      <vt:lpstr>Correlation with all default values Scale = 0.001, nugget = 0.01</vt:lpstr>
      <vt:lpstr>Comparison</vt:lpstr>
      <vt:lpstr>Summary and Outlook</vt:lpstr>
      <vt:lpstr>Acknowledgment</vt:lpstr>
      <vt:lpstr>PowerPoint 簡報</vt:lpstr>
    </vt:vector>
  </TitlesOfParts>
  <Company>NSCL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 of Presentation]</dc:title>
  <dc:creator>Kankula, Angie</dc:creator>
  <cp:lastModifiedBy>Tommy Tsang</cp:lastModifiedBy>
  <cp:revision>169</cp:revision>
  <cp:lastPrinted>2017-10-17T18:30:56Z</cp:lastPrinted>
  <dcterms:created xsi:type="dcterms:W3CDTF">2015-04-05T15:12:25Z</dcterms:created>
  <dcterms:modified xsi:type="dcterms:W3CDTF">2017-11-02T07:13:32Z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0x010100F664A49F64DF79428F509E137829B888</vt:lpwstr>
  </property>
  <property fmtid="{D5CDD505-2E9C-101B-9397-08002B2CF9AE}" pid="3" name="TemplateUrl">
    <vt:lpwstr/>
  </property>
  <property fmtid="{D5CDD505-2E9C-101B-9397-08002B2CF9AE}" pid="4" name="xd_Signature">
    <vt:bool>false</vt:bool>
  </property>
  <property fmtid="{D5CDD505-2E9C-101B-9397-08002B2CF9AE}" pid="5" name="xd_ProgID">
    <vt:lpwstr/>
  </property>
</Properties>
</file>