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3" r:id="rId2"/>
    <p:sldId id="544" r:id="rId3"/>
    <p:sldId id="559" r:id="rId4"/>
    <p:sldId id="552" r:id="rId5"/>
    <p:sldId id="553" r:id="rId6"/>
    <p:sldId id="554" r:id="rId7"/>
    <p:sldId id="548" r:id="rId8"/>
    <p:sldId id="555" r:id="rId9"/>
    <p:sldId id="547" r:id="rId10"/>
    <p:sldId id="561" r:id="rId11"/>
    <p:sldId id="562" r:id="rId12"/>
    <p:sldId id="563" r:id="rId13"/>
    <p:sldId id="564" r:id="rId14"/>
    <p:sldId id="565" r:id="rId15"/>
    <p:sldId id="566" r:id="rId16"/>
    <p:sldId id="560" r:id="rId17"/>
    <p:sldId id="558" r:id="rId18"/>
    <p:sldId id="557" r:id="rId19"/>
    <p:sldId id="567" r:id="rId20"/>
    <p:sldId id="55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 varScale="1">
        <p:scale>
          <a:sx n="63" d="100"/>
          <a:sy n="63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AA4F3-0964-494E-AE04-79151531843F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E4403-FC88-4D0E-A7EF-39E1EC752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1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E4403-FC88-4D0E-A7EF-39E1EC752A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040E-12B8-4937-AACA-647D9DFF3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57798-4401-4521-A616-8CDC3A11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1B79-4A29-4DA8-9CBD-639B38BD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90A5-DA44-4966-BE7B-475B5E4AD956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545-39D8-4340-BE40-C13E8D40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9215-7D98-4AE3-BFB1-E974F4CA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137-50C3-46A1-B0C4-8955F0FE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ABA2-BA5F-48DC-9FF7-97536C55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15FE-2929-4EB4-ABC9-C5AB3E38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F8A0-5701-4145-A2ED-EB6B7C0CDA49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5003-E62A-4BFC-967D-649B533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AB8F-5EE4-4130-9E42-F3A9ECE5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C2302-1669-4A42-B9C8-C9A0B03D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E69D-67E1-468A-988B-7C94B6FA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7B9B-EA03-43E2-B6B9-8160B72D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C7C-4F3C-4BA8-8850-566B61BCDFC5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4144-3BB1-4DE3-8911-268DAAD1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3773-21DC-4E58-B392-892A3195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003D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tjernigan\Desktop\KUMC_ppt_template\murphy5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7"/>
          <a:stretch/>
        </p:blipFill>
        <p:spPr bwMode="auto">
          <a:xfrm>
            <a:off x="913050" y="0"/>
            <a:ext cx="1127895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-7796" y="-2275"/>
            <a:ext cx="5001453" cy="6860276"/>
          </a:xfrm>
          <a:custGeom>
            <a:avLst/>
            <a:gdLst>
              <a:gd name="connsiteX0" fmla="*/ 0 w 3128749"/>
              <a:gd name="connsiteY0" fmla="*/ 0 h 6858000"/>
              <a:gd name="connsiteX1" fmla="*/ 3128749 w 3128749"/>
              <a:gd name="connsiteY1" fmla="*/ 0 h 6858000"/>
              <a:gd name="connsiteX2" fmla="*/ 3128749 w 3128749"/>
              <a:gd name="connsiteY2" fmla="*/ 6858000 h 6858000"/>
              <a:gd name="connsiteX3" fmla="*/ 0 w 3128749"/>
              <a:gd name="connsiteY3" fmla="*/ 6858000 h 6858000"/>
              <a:gd name="connsiteX4" fmla="*/ 0 w 3128749"/>
              <a:gd name="connsiteY4" fmla="*/ 0 h 6858000"/>
              <a:gd name="connsiteX0" fmla="*/ 0 w 4998492"/>
              <a:gd name="connsiteY0" fmla="*/ 0 h 6858000"/>
              <a:gd name="connsiteX1" fmla="*/ 4998492 w 4998492"/>
              <a:gd name="connsiteY1" fmla="*/ 0 h 6858000"/>
              <a:gd name="connsiteX2" fmla="*/ 3128749 w 4998492"/>
              <a:gd name="connsiteY2" fmla="*/ 6858000 h 6858000"/>
              <a:gd name="connsiteX3" fmla="*/ 0 w 4998492"/>
              <a:gd name="connsiteY3" fmla="*/ 6858000 h 6858000"/>
              <a:gd name="connsiteX4" fmla="*/ 0 w 49984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492" h="6858000">
                <a:moveTo>
                  <a:pt x="0" y="0"/>
                </a:moveTo>
                <a:lnTo>
                  <a:pt x="4998492" y="0"/>
                </a:lnTo>
                <a:lnTo>
                  <a:pt x="312874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CF0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8382595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855453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872648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8898423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H="1">
            <a:off x="9070366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flipH="1">
            <a:off x="9242309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flipH="1">
            <a:off x="9414252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>
            <a:off x="9586194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H="1">
            <a:off x="9758137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>
            <a:off x="9930080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10102023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0273966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1044590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1061785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10789794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10961737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11133679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11305622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flipH="1">
            <a:off x="11477565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flipH="1">
            <a:off x="11649508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flipH="1">
            <a:off x="11821461" y="-228600"/>
            <a:ext cx="295907" cy="1219199"/>
          </a:xfrm>
          <a:prstGeom prst="line">
            <a:avLst/>
          </a:prstGeom>
          <a:ln w="15875">
            <a:solidFill>
              <a:srgbClr val="DFE3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tjernigan\Desktop\KUMC_ppt_template\dk blue confetti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63"/>
          <a:stretch/>
        </p:blipFill>
        <p:spPr bwMode="auto">
          <a:xfrm>
            <a:off x="597056" y="1"/>
            <a:ext cx="1203638" cy="99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tjernigan\Desktop\KUMC_ppt_template\ku red confetti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03"/>
          <a:stretch/>
        </p:blipFill>
        <p:spPr bwMode="auto">
          <a:xfrm>
            <a:off x="8153936" y="5715001"/>
            <a:ext cx="1203638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S:\PMP\Printing\EPS Files\Med Center Logos NEW\KUMC Logos\KUMC\MedCntr_REV_UnitHorz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113" y="5917596"/>
            <a:ext cx="2132733" cy="58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9CD05-73A1-4B89-B097-55F3F79BB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DCDF0-F398-4635-B56B-4E26C7A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0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0037" y="429904"/>
            <a:ext cx="10181218" cy="478435"/>
          </a:xfrm>
          <a:custGeom>
            <a:avLst/>
            <a:gdLst>
              <a:gd name="connsiteX0" fmla="*/ 0 w 7467600"/>
              <a:gd name="connsiteY0" fmla="*/ 0 h 685800"/>
              <a:gd name="connsiteX1" fmla="*/ 7467600 w 7467600"/>
              <a:gd name="connsiteY1" fmla="*/ 0 h 685800"/>
              <a:gd name="connsiteX2" fmla="*/ 7467600 w 7467600"/>
              <a:gd name="connsiteY2" fmla="*/ 685800 h 685800"/>
              <a:gd name="connsiteX3" fmla="*/ 0 w 7467600"/>
              <a:gd name="connsiteY3" fmla="*/ 685800 h 685800"/>
              <a:gd name="connsiteX4" fmla="*/ 0 w 7467600"/>
              <a:gd name="connsiteY4" fmla="*/ 0 h 685800"/>
              <a:gd name="connsiteX0" fmla="*/ 0 w 7647308"/>
              <a:gd name="connsiteY0" fmla="*/ 5286 h 691086"/>
              <a:gd name="connsiteX1" fmla="*/ 7647308 w 7647308"/>
              <a:gd name="connsiteY1" fmla="*/ 0 h 691086"/>
              <a:gd name="connsiteX2" fmla="*/ 7467600 w 7647308"/>
              <a:gd name="connsiteY2" fmla="*/ 691086 h 691086"/>
              <a:gd name="connsiteX3" fmla="*/ 0 w 7647308"/>
              <a:gd name="connsiteY3" fmla="*/ 691086 h 691086"/>
              <a:gd name="connsiteX4" fmla="*/ 0 w 7647308"/>
              <a:gd name="connsiteY4" fmla="*/ 5286 h 691086"/>
              <a:gd name="connsiteX0" fmla="*/ 0 w 7647308"/>
              <a:gd name="connsiteY0" fmla="*/ 5286 h 691086"/>
              <a:gd name="connsiteX1" fmla="*/ 7647308 w 7647308"/>
              <a:gd name="connsiteY1" fmla="*/ 0 h 691086"/>
              <a:gd name="connsiteX2" fmla="*/ 7467600 w 7647308"/>
              <a:gd name="connsiteY2" fmla="*/ 691086 h 691086"/>
              <a:gd name="connsiteX3" fmla="*/ 0 w 7647308"/>
              <a:gd name="connsiteY3" fmla="*/ 478435 h 691086"/>
              <a:gd name="connsiteX4" fmla="*/ 0 w 7647308"/>
              <a:gd name="connsiteY4" fmla="*/ 5286 h 691086"/>
              <a:gd name="connsiteX0" fmla="*/ 0 w 7647308"/>
              <a:gd name="connsiteY0" fmla="*/ 5286 h 478435"/>
              <a:gd name="connsiteX1" fmla="*/ 7647308 w 7647308"/>
              <a:gd name="connsiteY1" fmla="*/ 0 h 478435"/>
              <a:gd name="connsiteX2" fmla="*/ 7520763 w 7647308"/>
              <a:gd name="connsiteY2" fmla="*/ 467802 h 478435"/>
              <a:gd name="connsiteX3" fmla="*/ 0 w 7647308"/>
              <a:gd name="connsiteY3" fmla="*/ 478435 h 478435"/>
              <a:gd name="connsiteX4" fmla="*/ 0 w 7647308"/>
              <a:gd name="connsiteY4" fmla="*/ 5286 h 478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7308" h="478435">
                <a:moveTo>
                  <a:pt x="0" y="5286"/>
                </a:moveTo>
                <a:lnTo>
                  <a:pt x="7647308" y="0"/>
                </a:lnTo>
                <a:lnTo>
                  <a:pt x="7520763" y="467802"/>
                </a:lnTo>
                <a:lnTo>
                  <a:pt x="0" y="478435"/>
                </a:lnTo>
                <a:lnTo>
                  <a:pt x="0" y="5286"/>
                </a:ln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CF0A2C"/>
              </a:solidFill>
            </a:endParaRPr>
          </a:p>
        </p:txBody>
      </p:sp>
      <p:pic>
        <p:nvPicPr>
          <p:cNvPr id="10242" name="Picture 2" descr="C:\Users\tjernigan\Desktop\KUMC_ppt_template\ku red confett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2" y="5317"/>
            <a:ext cx="495300" cy="13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:\PMP\Printing\EPS Files\Med Center Logos NEW\KUMC Logos\KUMC\MedCntr_1C_UnitHorz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181" y="6125323"/>
            <a:ext cx="1563665" cy="4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 rot="900000" flipV="1">
            <a:off x="76061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900000" flipV="1">
            <a:off x="94430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900000" flipV="1">
            <a:off x="112800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900000" flipV="1">
            <a:off x="131169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900000" flipV="1">
            <a:off x="149539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900000" flipV="1">
            <a:off x="1679089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900000" flipV="1">
            <a:off x="186278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900000" flipV="1">
            <a:off x="2046481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900000" flipV="1">
            <a:off x="2230177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900000" flipV="1">
            <a:off x="241387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900000" flipV="1">
            <a:off x="259756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900000" flipV="1">
            <a:off x="296496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900000" flipV="1">
            <a:off x="333235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900000" flipV="1">
            <a:off x="3883439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900000" flipV="1">
            <a:off x="406713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900000" flipV="1">
            <a:off x="4250831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900000" flipV="1">
            <a:off x="4434527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900000" flipV="1">
            <a:off x="461822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900000" flipV="1">
            <a:off x="480191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900000" flipV="1">
            <a:off x="4985614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900000" flipV="1">
            <a:off x="5169310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900000" flipV="1">
            <a:off x="535300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rot="900000" flipV="1">
            <a:off x="5536702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rot="900000" flipV="1">
            <a:off x="572039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rot="900000" flipV="1">
            <a:off x="5904105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rot="900000" flipV="1">
            <a:off x="2781264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900000" flipV="1">
            <a:off x="3148656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rot="900000" flipV="1">
            <a:off x="3516048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 rot="900000" flipV="1">
            <a:off x="3699743" y="6562726"/>
            <a:ext cx="0" cy="304801"/>
          </a:xfrm>
          <a:prstGeom prst="line">
            <a:avLst/>
          </a:prstGeom>
          <a:ln w="15875">
            <a:solidFill>
              <a:srgbClr val="CF0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5C3E3C-9386-4231-9E9E-3C7E5E3742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DCDF0-F398-4635-B56B-4E26C7AF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49A9-9DC2-4DA1-AE03-C09643F7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464C-8E11-4400-8925-10676E40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DF83-2803-4A63-81EF-1160597A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C7B1-7D6A-4ECF-9BB8-72E95D015977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384B-A041-4AAB-96E4-248230A2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B511-10EB-4A54-9BF2-41D536E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A505-E4AA-423B-9A04-32472690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1415-7997-4C20-A1C0-936A14EB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F4435-85BA-4806-BE56-5331AAD0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8855-726C-4101-A870-0BFAF9602074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8D38-5D7E-4CB6-9B1F-A78437E8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A345C-5C2F-4560-9EE4-D4215BC8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FB1-452F-4448-BD4B-29AC3EDC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666-3A3A-4CDB-AEBA-B286E28F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3D48-A4C9-4CF7-9893-D277C1B9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0FFBD-6E49-4DCD-A307-A8794002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462A-EC09-42CC-93BF-545A92CBBB65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441F-64BB-4332-A83D-D45A825E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2B4E-1B9F-432C-B71C-A1880037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8D5-8514-4D84-9F83-87463F7E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48B5-374B-410F-8E70-A76F421BB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B45D-5128-4CF4-BED9-5800BCA94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A2C77-7E7E-4741-992D-272D5011D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961F1-AAA9-4727-907D-CC95F02ED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0159A-010C-49BB-9CA7-906B8037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157AE-0329-4BBF-896C-3A62190CA93A}" type="datetime1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7F3F0-9149-4271-AFD9-E739031B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65C4A-260B-46BD-9AC3-EDCA8740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A1EB-7566-4D03-8A6D-7F4665DF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CC016-E8AF-43A9-9116-2CC7D42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2BC0-7A3D-40A7-8386-178279F9069A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034B3-1463-485C-ACD1-DA6D7D9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68C9-DDBE-4356-B431-896D4543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844DE-1DEC-4457-B83A-B95BAF35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D68F-669C-423D-A37B-A2CDC3D1EF9E}" type="datetime1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AE432-2332-4D5E-B5D1-3EB654B2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54D8-B21F-4C14-9DE5-277AC288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907D-5CBF-42C7-AE44-6EC68A3D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4EC8-1B1F-4C14-9230-802D5E97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D06EE-67BB-4882-B3C6-69FD3418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849AE-2A30-40E2-AA18-6F74C6F2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074D-F3DB-4019-9989-3DDF00C7EAA2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1EA1-6211-4063-99E5-896F1FF0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826EB-F9B8-4FEF-BC16-D22ABB75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1896-78B9-4106-88DA-5E4CBC27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60D22-9EF6-4FA2-8B60-460B6F822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3CC0-B262-445E-B405-58544F959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DC2A9-117B-4F43-92BA-6EA6717E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28F4-728A-44FB-A0B9-BB9E1B3C674B}" type="datetime1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D36F-6C02-4C38-9D4E-022E0AE2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Biostatistics and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CB7E7-1ECF-4D74-BE8E-87126E9D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4A28A-4242-44F7-8F40-190D6C4F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E02A-7822-4CAA-9E8C-43DE5DF6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03FB-2277-4444-B656-65110A032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9DF5-A4BF-4D5A-8D23-1945987DF605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4B43-8067-42A6-8610-175E9BA6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Biostatistics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F67F-A0BD-4860-A154-AF2B4B549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412E6-2A57-473A-95B9-5BA2C4DC1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6028" y="623985"/>
            <a:ext cx="6624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FF"/>
                </a:solidFill>
                <a:latin typeface="Arial" charset="0"/>
                <a:ea typeface="Gotham Medium" charset="0"/>
                <a:cs typeface="Gotham Medium" charset="0"/>
              </a:rPr>
              <a:t>DEPARTMENT OF BIOSTATISTICS &amp;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CB00E-AD10-4A57-BB6C-5995413C32C0}"/>
              </a:ext>
            </a:extLst>
          </p:cNvPr>
          <p:cNvSpPr txBox="1"/>
          <p:nvPr/>
        </p:nvSpPr>
        <p:spPr>
          <a:xfrm>
            <a:off x="2783759" y="4358977"/>
            <a:ext cx="6624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Arial" charset="0"/>
                <a:ea typeface="Gotham Medium" charset="0"/>
                <a:cs typeface="Gotham Medium" charset="0"/>
              </a:rPr>
              <a:t>Naima Alam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Arial" charset="0"/>
                <a:ea typeface="Gotham Medium" charset="0"/>
                <a:cs typeface="Gotham Medium" charset="0"/>
              </a:rPr>
              <a:t>FACTS Working Group</a:t>
            </a:r>
          </a:p>
          <a:p>
            <a:pPr algn="ctr"/>
            <a:r>
              <a:rPr lang="en-US" sz="2800" dirty="0"/>
              <a:t>10/13/2023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9F916-BFF4-422E-9144-50EEEF1D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35" y="2071328"/>
            <a:ext cx="855232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/>
              <a:t>Estimating the Best Commute:</a:t>
            </a:r>
          </a:p>
          <a:p>
            <a:pPr indent="45720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/>
              <a:t>Trial Design and Execution</a:t>
            </a:r>
            <a:endParaRPr lang="en-US" altLang="en-US" sz="4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863"/>
    </mc:Choice>
    <mc:Fallback xmlns="">
      <p:transition advTm="188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592073"/>
              </p:ext>
            </p:extLst>
          </p:nvPr>
        </p:nvGraphicFramePr>
        <p:xfrm>
          <a:off x="2245122" y="952300"/>
          <a:ext cx="770175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7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628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C2FBE54-35E3-4EC8-9846-AC0A8CE54E87}"/>
              </a:ext>
            </a:extLst>
          </p:cNvPr>
          <p:cNvSpPr/>
          <p:nvPr/>
        </p:nvSpPr>
        <p:spPr>
          <a:xfrm>
            <a:off x="10033000" y="2937934"/>
            <a:ext cx="2074333" cy="14139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Deterministic accrual, Aggressive type 1 error, Very competitive operating characteristics, lots of early sample savings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C47C2-B0E8-4F42-8D3F-34D30C307730}"/>
              </a:ext>
            </a:extLst>
          </p:cNvPr>
          <p:cNvSpPr/>
          <p:nvPr/>
        </p:nvSpPr>
        <p:spPr>
          <a:xfrm rot="2662679">
            <a:off x="9900564" y="2263112"/>
            <a:ext cx="1217053" cy="32000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1545939"/>
              </p:ext>
            </p:extLst>
          </p:nvPr>
        </p:nvGraphicFramePr>
        <p:xfrm>
          <a:off x="2245122" y="952300"/>
          <a:ext cx="770175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7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60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B1033B81-5978-471F-8F08-36DE7DF0701F}"/>
              </a:ext>
            </a:extLst>
          </p:cNvPr>
          <p:cNvSpPr/>
          <p:nvPr/>
        </p:nvSpPr>
        <p:spPr>
          <a:xfrm>
            <a:off x="10065013" y="3770668"/>
            <a:ext cx="2055867" cy="15736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Allows to choose among the active routes, </a:t>
            </a:r>
            <a:r>
              <a:rPr lang="en-US" sz="1400" dirty="0">
                <a:solidFill>
                  <a:schemeClr val="tx1"/>
                </a:solidFill>
              </a:rPr>
              <a:t>not so much  early sample savings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E6C0EDE-24F7-47D3-BBA8-95653B7D0EAF}"/>
              </a:ext>
            </a:extLst>
          </p:cNvPr>
          <p:cNvSpPr/>
          <p:nvPr/>
        </p:nvSpPr>
        <p:spPr>
          <a:xfrm rot="2512655">
            <a:off x="9908332" y="3049798"/>
            <a:ext cx="1179604" cy="37505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18693"/>
              </p:ext>
            </p:extLst>
          </p:nvPr>
        </p:nvGraphicFramePr>
        <p:xfrm>
          <a:off x="2245121" y="952300"/>
          <a:ext cx="7701755" cy="547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82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86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27F83635-A3D3-4446-83FD-EBCC0810523B}"/>
              </a:ext>
            </a:extLst>
          </p:cNvPr>
          <p:cNvSpPr/>
          <p:nvPr/>
        </p:nvSpPr>
        <p:spPr>
          <a:xfrm>
            <a:off x="10083539" y="1510980"/>
            <a:ext cx="1986541" cy="16500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schemeClr val="tx1"/>
                </a:solidFill>
              </a:rPr>
              <a:t>Gives better driving experience, not so much  early sample savings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3A2B1BF-D634-44CF-A0F9-97FD547AFED3}"/>
              </a:ext>
            </a:extLst>
          </p:cNvPr>
          <p:cNvSpPr/>
          <p:nvPr/>
        </p:nvSpPr>
        <p:spPr>
          <a:xfrm rot="19976693">
            <a:off x="9957278" y="3343225"/>
            <a:ext cx="1091273" cy="2560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358375"/>
              </p:ext>
            </p:extLst>
          </p:nvPr>
        </p:nvGraphicFramePr>
        <p:xfrm>
          <a:off x="2245122" y="952300"/>
          <a:ext cx="7701755" cy="546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82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69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B58989D-4CF1-4141-B3A9-940200B438D7}"/>
              </a:ext>
            </a:extLst>
          </p:cNvPr>
          <p:cNvSpPr/>
          <p:nvPr/>
        </p:nvSpPr>
        <p:spPr>
          <a:xfrm>
            <a:off x="10048240" y="2500642"/>
            <a:ext cx="2024043" cy="12953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Competitive power,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No early sample savings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A48DEC-C449-4C40-B98A-650CAC707604}"/>
              </a:ext>
            </a:extLst>
          </p:cNvPr>
          <p:cNvSpPr/>
          <p:nvPr/>
        </p:nvSpPr>
        <p:spPr>
          <a:xfrm rot="19143237">
            <a:off x="9948439" y="4051563"/>
            <a:ext cx="1184036" cy="3769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6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582325"/>
              </p:ext>
            </p:extLst>
          </p:nvPr>
        </p:nvGraphicFramePr>
        <p:xfrm>
          <a:off x="2245122" y="952300"/>
          <a:ext cx="770175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736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685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0B1A3F5-0993-4F34-82A8-DCE8C41DAE30}"/>
              </a:ext>
            </a:extLst>
          </p:cNvPr>
          <p:cNvSpPr/>
          <p:nvPr/>
        </p:nvSpPr>
        <p:spPr>
          <a:xfrm>
            <a:off x="10201485" y="2896306"/>
            <a:ext cx="1737360" cy="12382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Competitive operating characteristics but higher interims.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B09201-371F-46ED-9CEB-13C5C2F414A9}"/>
              </a:ext>
            </a:extLst>
          </p:cNvPr>
          <p:cNvSpPr/>
          <p:nvPr/>
        </p:nvSpPr>
        <p:spPr>
          <a:xfrm rot="18594840">
            <a:off x="9856479" y="4569897"/>
            <a:ext cx="1306953" cy="36743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635563"/>
              </p:ext>
            </p:extLst>
          </p:nvPr>
        </p:nvGraphicFramePr>
        <p:xfrm>
          <a:off x="2245122" y="952300"/>
          <a:ext cx="7701755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48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601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FF7B48AB-9F00-443C-96C8-07B16D6BCBF2}"/>
              </a:ext>
            </a:extLst>
          </p:cNvPr>
          <p:cNvSpPr/>
          <p:nvPr/>
        </p:nvSpPr>
        <p:spPr>
          <a:xfrm>
            <a:off x="10231121" y="3800322"/>
            <a:ext cx="1818104" cy="10904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Good operating characteristics, higher interims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580510-E658-4D77-B603-42256064507E}"/>
              </a:ext>
            </a:extLst>
          </p:cNvPr>
          <p:cNvSpPr/>
          <p:nvPr/>
        </p:nvSpPr>
        <p:spPr>
          <a:xfrm rot="19380263">
            <a:off x="9917843" y="5288014"/>
            <a:ext cx="1419272" cy="29599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BC9020-C071-4A65-B561-48D68707F73E}"/>
              </a:ext>
            </a:extLst>
          </p:cNvPr>
          <p:cNvSpPr/>
          <p:nvPr/>
        </p:nvSpPr>
        <p:spPr>
          <a:xfrm>
            <a:off x="372035" y="2828835"/>
            <a:ext cx="11447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7200" dirty="0">
                <a:latin typeface="Calibri" panose="020F0502020204030204" pitchFamily="34" charset="0"/>
              </a:rPr>
              <a:t>TEAM DIAS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5414C-62EA-4508-A882-46D05496E354}"/>
              </a:ext>
            </a:extLst>
          </p:cNvPr>
          <p:cNvSpPr/>
          <p:nvPr/>
        </p:nvSpPr>
        <p:spPr>
          <a:xfrm>
            <a:off x="886086" y="375627"/>
            <a:ext cx="863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Final Design Selection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003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8E66A4-4EA4-4A56-BA2B-16491877D9D6}"/>
              </a:ext>
            </a:extLst>
          </p:cNvPr>
          <p:cNvSpPr/>
          <p:nvPr/>
        </p:nvSpPr>
        <p:spPr>
          <a:xfrm>
            <a:off x="886086" y="375627"/>
            <a:ext cx="7899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Final Design: Design Proposed by Team DIAS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9020-C071-4A65-B561-48D68707F73E}"/>
              </a:ext>
            </a:extLst>
          </p:cNvPr>
          <p:cNvSpPr/>
          <p:nvPr/>
        </p:nvSpPr>
        <p:spPr>
          <a:xfrm>
            <a:off x="188259" y="1474439"/>
            <a:ext cx="112596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Best operating statistics.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Less interim analysis.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The power of the one best scenario is 94.4%, which is superior to any other design</a:t>
            </a:r>
            <a:r>
              <a:rPr lang="en-US" altLang="zh-CN" sz="2600" dirty="0"/>
              <a:t>’</a:t>
            </a:r>
            <a:r>
              <a:rPr lang="en-US" sz="2600" dirty="0"/>
              <a:t>s power.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The expected number of drives under all scenarios are the smallest (23.546, 23.587, and 25.113), which reduces the trial duration.</a:t>
            </a:r>
            <a:endParaRPr lang="en-US" altLang="zh-CN" sz="2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9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C40A-5B63-7FF3-5C62-FBA459B0264E}"/>
              </a:ext>
            </a:extLst>
          </p:cNvPr>
          <p:cNvSpPr txBox="1"/>
          <p:nvPr/>
        </p:nvSpPr>
        <p:spPr>
          <a:xfrm>
            <a:off x="838200" y="343928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chemeClr val="bg1"/>
                </a:solidFill>
              </a:rPr>
              <a:t>Milestones/Products</a:t>
            </a:r>
            <a:endParaRPr lang="en-US" sz="3400" b="1" dirty="0">
              <a:solidFill>
                <a:schemeClr val="bg1"/>
              </a:solidFill>
              <a:latin typeface="Calibri  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37C6-12C7-448D-B5BB-551C332CB970}"/>
              </a:ext>
            </a:extLst>
          </p:cNvPr>
          <p:cNvSpPr txBox="1">
            <a:spLocks/>
          </p:cNvSpPr>
          <p:nvPr/>
        </p:nvSpPr>
        <p:spPr>
          <a:xfrm>
            <a:off x="838200" y="1671513"/>
            <a:ext cx="1083945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Design (FACTS) (co-I: Elena)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Protocol (co-I: Geeth/Kate) – Nov 10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Statistical Analysis Plan (Geeth/Kate)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Data Capturing (RedCAP and a Shiny App for Randomization) (Sreejata/Fred)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Analysis (Kaustubh/JZ)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Paper(PI)</a:t>
            </a:r>
          </a:p>
        </p:txBody>
      </p:sp>
    </p:spTree>
    <p:extLst>
      <p:ext uri="{BB962C8B-B14F-4D97-AF65-F5344CB8AC3E}">
        <p14:creationId xmlns:p14="http://schemas.microsoft.com/office/powerpoint/2010/main" val="2172974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C40A-5B63-7FF3-5C62-FBA459B0264E}"/>
              </a:ext>
            </a:extLst>
          </p:cNvPr>
          <p:cNvSpPr txBox="1"/>
          <p:nvPr/>
        </p:nvSpPr>
        <p:spPr>
          <a:xfrm>
            <a:off x="838200" y="343928"/>
            <a:ext cx="876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chemeClr val="bg1"/>
                </a:solidFill>
              </a:rPr>
              <a:t>Milestones/Products</a:t>
            </a:r>
            <a:endParaRPr lang="en-US" sz="3400" b="1" dirty="0">
              <a:solidFill>
                <a:schemeClr val="bg1"/>
              </a:solidFill>
              <a:latin typeface="Calibri  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37C6-12C7-448D-B5BB-551C332CB970}"/>
              </a:ext>
            </a:extLst>
          </p:cNvPr>
          <p:cNvSpPr txBox="1">
            <a:spLocks/>
          </p:cNvSpPr>
          <p:nvPr/>
        </p:nvSpPr>
        <p:spPr>
          <a:xfrm>
            <a:off x="838200" y="1671513"/>
            <a:ext cx="1083945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Oct 27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Discuss questions related to the project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Dropouts, blinding, user </a:t>
            </a:r>
            <a:r>
              <a:rPr lang="en-US">
                <a:sym typeface="Wingdings" panose="05000000000000000000" pitchFamily="2" charset="2"/>
              </a:rPr>
              <a:t>access of </a:t>
            </a:r>
            <a:r>
              <a:rPr lang="en-US" dirty="0">
                <a:sym typeface="Wingdings" panose="05000000000000000000" pitchFamily="2" charset="2"/>
              </a:rPr>
              <a:t>REDCap and Shiny App, subject matter expert, human subject form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Nov 10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 Kate &amp; </a:t>
            </a:r>
            <a:r>
              <a:rPr lang="en-US" dirty="0" err="1">
                <a:sym typeface="Wingdings" panose="05000000000000000000" pitchFamily="2" charset="2"/>
              </a:rPr>
              <a:t>Geeth</a:t>
            </a:r>
            <a:r>
              <a:rPr lang="en-US" dirty="0">
                <a:sym typeface="Wingdings" panose="05000000000000000000" pitchFamily="2" charset="2"/>
              </a:rPr>
              <a:t> will be sending the protocol/ SAP for review via email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Nov 13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 Submit protocol and human subjects form to IRB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Elena will be discussing with Dr. Gajewski about re-scheduling meeting to Nov 17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Nov 17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 Fred &amp; Sreejata will be finalizing the data base/ Randomization/Shiny app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C40A-5B63-7FF3-5C62-FBA459B0264E}"/>
              </a:ext>
            </a:extLst>
          </p:cNvPr>
          <p:cNvSpPr txBox="1"/>
          <p:nvPr/>
        </p:nvSpPr>
        <p:spPr>
          <a:xfrm>
            <a:off x="1143000" y="334963"/>
            <a:ext cx="8763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400" b="1" dirty="0">
                <a:solidFill>
                  <a:schemeClr val="bg1"/>
                </a:solidFill>
                <a:latin typeface="Calibri  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A5A1ED-34A6-48E1-BFCA-A07AE34F0921}"/>
              </a:ext>
            </a:extLst>
          </p:cNvPr>
          <p:cNvSpPr/>
          <p:nvPr/>
        </p:nvSpPr>
        <p:spPr>
          <a:xfrm>
            <a:off x="1142999" y="1745517"/>
            <a:ext cx="985034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Reducing amount of time spent driving from home to work can help maximize productivity in the work place.</a:t>
            </a:r>
          </a:p>
          <a:p>
            <a:pPr algn="just"/>
            <a:endParaRPr lang="en-US" sz="2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Compare designs to determine the optimal driving route from Dr. Gajewski’s home to his work place at KUMC.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600" dirty="0"/>
              <a:t>Three route option: Plaza (control), Rainbow, Stateline. </a:t>
            </a:r>
          </a:p>
        </p:txBody>
      </p:sp>
    </p:spTree>
    <p:extLst>
      <p:ext uri="{BB962C8B-B14F-4D97-AF65-F5344CB8AC3E}">
        <p14:creationId xmlns:p14="http://schemas.microsoft.com/office/powerpoint/2010/main" val="32176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C40A-5B63-7FF3-5C62-FBA459B0264E}"/>
              </a:ext>
            </a:extLst>
          </p:cNvPr>
          <p:cNvSpPr txBox="1"/>
          <p:nvPr/>
        </p:nvSpPr>
        <p:spPr>
          <a:xfrm>
            <a:off x="1714500" y="3121223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7200" dirty="0">
                <a:latin typeface="Calibri  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5397395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E5C40A-5B63-7FF3-5C62-FBA459B0264E}"/>
              </a:ext>
            </a:extLst>
          </p:cNvPr>
          <p:cNvSpPr txBox="1"/>
          <p:nvPr/>
        </p:nvSpPr>
        <p:spPr>
          <a:xfrm>
            <a:off x="730622" y="379786"/>
            <a:ext cx="91106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000" b="1" dirty="0">
                <a:solidFill>
                  <a:schemeClr val="bg1"/>
                </a:solidFill>
              </a:rPr>
              <a:t>Groups</a:t>
            </a:r>
            <a:endParaRPr lang="en-US" sz="3000" b="1" dirty="0">
              <a:solidFill>
                <a:schemeClr val="bg1"/>
              </a:solidFill>
              <a:latin typeface="Calibri  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70196-3BB4-4369-B9DE-D87147F88E71}"/>
              </a:ext>
            </a:extLst>
          </p:cNvPr>
          <p:cNvSpPr txBox="1"/>
          <p:nvPr/>
        </p:nvSpPr>
        <p:spPr>
          <a:xfrm>
            <a:off x="1028677" y="1675888"/>
            <a:ext cx="998645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600" dirty="0"/>
              <a:t>DIAS</a:t>
            </a:r>
          </a:p>
          <a:p>
            <a:pPr marL="457200" indent="-457200">
              <a:buAutoNum type="arabicPeriod"/>
            </a:pPr>
            <a:r>
              <a:rPr lang="en-US" sz="2600" dirty="0"/>
              <a:t>The StarFish</a:t>
            </a:r>
          </a:p>
          <a:p>
            <a:pPr marL="457200" indent="-457200">
              <a:buAutoNum type="arabicPeriod"/>
            </a:pPr>
            <a:r>
              <a:rPr lang="en-US" sz="2600" dirty="0"/>
              <a:t>Lauren&amp;Elena</a:t>
            </a:r>
          </a:p>
          <a:p>
            <a:pPr marL="457200" indent="-457200">
              <a:buAutoNum type="arabicPeriod"/>
            </a:pPr>
            <a:r>
              <a:rPr lang="en-US" sz="2600" dirty="0"/>
              <a:t>JZ</a:t>
            </a:r>
          </a:p>
          <a:p>
            <a:pPr marL="457200" indent="-457200">
              <a:buAutoNum type="arabicPeriod"/>
            </a:pPr>
            <a:r>
              <a:rPr lang="en-US" sz="2600" dirty="0"/>
              <a:t>Byron</a:t>
            </a:r>
          </a:p>
          <a:p>
            <a:pPr marL="457200" indent="-457200">
              <a:buAutoNum type="arabicPeriod"/>
            </a:pPr>
            <a:endParaRPr lang="en-US" sz="2600" dirty="0"/>
          </a:p>
          <a:p>
            <a:r>
              <a:rPr lang="en-US" sz="1600" i="1" dirty="0"/>
              <a:t>*All designs considered Independent dose model. </a:t>
            </a:r>
          </a:p>
        </p:txBody>
      </p:sp>
    </p:spTree>
    <p:extLst>
      <p:ext uri="{BB962C8B-B14F-4D97-AF65-F5344CB8AC3E}">
        <p14:creationId xmlns:p14="http://schemas.microsoft.com/office/powerpoint/2010/main" val="282963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853DD4-3050-427C-87AC-3D90BFCC3D17}"/>
              </a:ext>
            </a:extLst>
          </p:cNvPr>
          <p:cNvSpPr/>
          <p:nvPr/>
        </p:nvSpPr>
        <p:spPr>
          <a:xfrm>
            <a:off x="879324" y="1531411"/>
            <a:ext cx="1054259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Deterministic accrual.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Final endpoint = 0.01 weeks.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No dropout rate.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Externally predefined accrual file.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Burn-in allocation ratio: 2:1:1 then RAR.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25% allocation to the control.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Block size = </a:t>
            </a:r>
            <a:r>
              <a:rPr lang="en-US" altLang="zh-CN" sz="2600" i="1" dirty="0">
                <a:latin typeface="Calibri" panose="020F0502020204030204" pitchFamily="34" charset="0"/>
              </a:rPr>
              <a:t>4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Interims </a:t>
            </a:r>
            <a:r>
              <a:rPr lang="en-US" altLang="zh-CN" sz="2600" i="1" dirty="0">
                <a:latin typeface="Calibri" panose="020F0502020204030204" pitchFamily="34" charset="0"/>
              </a:rPr>
              <a:t>3</a:t>
            </a:r>
            <a:r>
              <a:rPr lang="en-US" altLang="zh-CN" sz="2600" dirty="0">
                <a:latin typeface="Calibri" panose="020F0502020204030204" pitchFamily="34" charset="0"/>
              </a:rPr>
              <a:t> at </a:t>
            </a:r>
            <a:r>
              <a:rPr lang="en-US" altLang="zh-CN" sz="2600" i="1" dirty="0">
                <a:latin typeface="Calibri" panose="020F0502020204030204" pitchFamily="34" charset="0"/>
              </a:rPr>
              <a:t>8,16,24</a:t>
            </a:r>
            <a:r>
              <a:rPr lang="en-US" altLang="zh-CN" sz="2600" dirty="0">
                <a:latin typeface="Calibri" panose="020F0502020204030204" pitchFamily="34" charset="0"/>
              </a:rPr>
              <a:t> and final analysis at 33.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414CFB-F438-4F29-ADD1-66944EAA3E6E}"/>
              </a:ext>
            </a:extLst>
          </p:cNvPr>
          <p:cNvSpPr/>
          <p:nvPr/>
        </p:nvSpPr>
        <p:spPr>
          <a:xfrm>
            <a:off x="879324" y="357296"/>
            <a:ext cx="73400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400" b="1" dirty="0">
                <a:solidFill>
                  <a:schemeClr val="bg1"/>
                </a:solidFill>
                <a:latin typeface="Calibri" panose="020F0502020204030204" pitchFamily="34" charset="0"/>
              </a:rPr>
              <a:t>Design Proposed by DIAS group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8A9E5-0B17-4AA6-B3CE-693CE5B314F3}"/>
              </a:ext>
            </a:extLst>
          </p:cNvPr>
          <p:cNvSpPr/>
          <p:nvPr/>
        </p:nvSpPr>
        <p:spPr>
          <a:xfrm>
            <a:off x="797959" y="1585471"/>
            <a:ext cx="1081183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Continuous recruitment.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Weeks means days.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Dropout rate 0.05.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Burn-in allocation ratio 2:2:2.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Interims </a:t>
            </a:r>
            <a:r>
              <a:rPr lang="en-US" altLang="zh-CN" sz="2600" i="1" dirty="0">
                <a:latin typeface="Calibri" panose="020F0502020204030204" pitchFamily="34" charset="0"/>
              </a:rPr>
              <a:t>2</a:t>
            </a:r>
            <a:r>
              <a:rPr lang="en-US" altLang="zh-CN" sz="2600" dirty="0">
                <a:latin typeface="Calibri" panose="020F0502020204030204" pitchFamily="34" charset="0"/>
              </a:rPr>
              <a:t> at </a:t>
            </a:r>
            <a:r>
              <a:rPr lang="en-US" altLang="zh-CN" sz="2600" i="1" dirty="0">
                <a:latin typeface="Calibri" panose="020F0502020204030204" pitchFamily="34" charset="0"/>
              </a:rPr>
              <a:t>12, 24 </a:t>
            </a:r>
            <a:r>
              <a:rPr lang="en-US" altLang="zh-CN" sz="2600" dirty="0">
                <a:latin typeface="Calibri" panose="020F0502020204030204" pitchFamily="34" charset="0"/>
              </a:rPr>
              <a:t>and final analysis at 33.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Block  size = 6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Optimistic prior.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65DDD-2C07-4AC9-BA4D-EE3EEB4E1B1B}"/>
              </a:ext>
            </a:extLst>
          </p:cNvPr>
          <p:cNvSpPr/>
          <p:nvPr/>
        </p:nvSpPr>
        <p:spPr>
          <a:xfrm>
            <a:off x="670950" y="396523"/>
            <a:ext cx="70243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Design Proposed by Starfish group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8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D887D-6956-4930-B1AB-F53D56B9759A}"/>
              </a:ext>
            </a:extLst>
          </p:cNvPr>
          <p:cNvSpPr/>
          <p:nvPr/>
        </p:nvSpPr>
        <p:spPr>
          <a:xfrm>
            <a:off x="654121" y="1516219"/>
            <a:ext cx="1091931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Arm dropping.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One interim at 15 and final analysis at 33.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Only futility criteria.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Optimistic prior.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D83B-BA5C-4C7E-B6B2-039BCAABA943}"/>
              </a:ext>
            </a:extLst>
          </p:cNvPr>
          <p:cNvSpPr/>
          <p:nvPr/>
        </p:nvSpPr>
        <p:spPr>
          <a:xfrm>
            <a:off x="654121" y="367570"/>
            <a:ext cx="78631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Design Proposed by Lauren &amp; Elena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F0A1B-7DC8-4CFE-A219-1C1DD61508F2}"/>
              </a:ext>
            </a:extLst>
          </p:cNvPr>
          <p:cNvSpPr/>
          <p:nvPr/>
        </p:nvSpPr>
        <p:spPr>
          <a:xfrm>
            <a:off x="779140" y="388118"/>
            <a:ext cx="59401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Fixed Design Proposed by JZ 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9D7B7-2FA3-4F0B-B035-3B9D2B9B7357}"/>
              </a:ext>
            </a:extLst>
          </p:cNvPr>
          <p:cNvSpPr/>
          <p:nvPr/>
        </p:nvSpPr>
        <p:spPr>
          <a:xfrm>
            <a:off x="779140" y="1556522"/>
            <a:ext cx="104505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Continuous recruiting.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Dropout rate 0.1.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1:1:1 fixed allocation.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No interims, final analysis at 33.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Delta is about -1 minute.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Zero type I error rate.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Changed the continuous to deterministic.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Use externally predefined accrual file from the ‘DIAS’ group.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Changed dropout rate to 0. </a:t>
            </a:r>
          </a:p>
        </p:txBody>
      </p:sp>
    </p:spTree>
    <p:extLst>
      <p:ext uri="{BB962C8B-B14F-4D97-AF65-F5344CB8AC3E}">
        <p14:creationId xmlns:p14="http://schemas.microsoft.com/office/powerpoint/2010/main" val="281493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860DA-1EB0-4B3B-B641-C5B5F7A6AF7E}"/>
              </a:ext>
            </a:extLst>
          </p:cNvPr>
          <p:cNvSpPr/>
          <p:nvPr/>
        </p:nvSpPr>
        <p:spPr>
          <a:xfrm>
            <a:off x="664394" y="1483031"/>
            <a:ext cx="109865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altLang="zh-CN" sz="2600" b="1" dirty="0">
                <a:latin typeface="Calibri" panose="020F0502020204030204" pitchFamily="34" charset="0"/>
              </a:rPr>
              <a:t>Fixed control allocation throughout the trial:</a:t>
            </a:r>
            <a:r>
              <a:rPr lang="en-US" altLang="zh-CN" sz="2600" dirty="0">
                <a:latin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Deterministic accrual.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Final endpoint 0.01 weeks.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No dropout rate.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Burn-in allocation ratio 4:3:3 then RAR.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40% allocation to the control.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Block size = </a:t>
            </a:r>
            <a:r>
              <a:rPr lang="en-US" altLang="zh-CN" sz="2600" i="1" dirty="0">
                <a:latin typeface="Calibri" panose="020F0502020204030204" pitchFamily="34" charset="0"/>
              </a:rPr>
              <a:t>10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600" dirty="0">
                <a:latin typeface="Calibri" panose="020F0502020204030204" pitchFamily="34" charset="0"/>
              </a:rPr>
              <a:t>Interims </a:t>
            </a:r>
            <a:r>
              <a:rPr lang="en-US" altLang="zh-CN" sz="2600" i="1" dirty="0">
                <a:latin typeface="Calibri" panose="020F0502020204030204" pitchFamily="34" charset="0"/>
              </a:rPr>
              <a:t>5</a:t>
            </a:r>
            <a:r>
              <a:rPr lang="en-US" altLang="zh-CN" sz="2600" dirty="0">
                <a:latin typeface="Calibri" panose="020F0502020204030204" pitchFamily="34" charset="0"/>
              </a:rPr>
              <a:t> at </a:t>
            </a:r>
            <a:r>
              <a:rPr lang="en-US" altLang="zh-CN" sz="2600" i="1" dirty="0">
                <a:latin typeface="Calibri" panose="020F0502020204030204" pitchFamily="34" charset="0"/>
              </a:rPr>
              <a:t>10,15,20,25,30</a:t>
            </a:r>
            <a:r>
              <a:rPr lang="en-US" altLang="zh-CN" sz="2600" dirty="0">
                <a:latin typeface="Calibri" panose="020F0502020204030204" pitchFamily="34" charset="0"/>
              </a:rPr>
              <a:t> and final analysis at 33.</a:t>
            </a:r>
          </a:p>
          <a:p>
            <a:pPr algn="just"/>
            <a:endParaRPr lang="en-US" altLang="zh-CN" sz="2600" dirty="0">
              <a:latin typeface="Calibri" panose="020F0502020204030204" pitchFamily="34" charset="0"/>
            </a:endParaRPr>
          </a:p>
          <a:p>
            <a:pPr algn="just"/>
            <a:r>
              <a:rPr lang="en-US" altLang="zh-CN" sz="2600" b="1" dirty="0">
                <a:latin typeface="Calibri" panose="020F0502020204030204" pitchFamily="34" charset="0"/>
              </a:rPr>
              <a:t>2. No fixed control: </a:t>
            </a:r>
            <a:r>
              <a:rPr lang="en-US" altLang="zh-CN" sz="2600" dirty="0">
                <a:latin typeface="Calibri" panose="020F0502020204030204" pitchFamily="34" charset="0"/>
              </a:rPr>
              <a:t>Everything is same except no fixed allocation for control.</a:t>
            </a:r>
          </a:p>
          <a:p>
            <a:pPr algn="just"/>
            <a:endParaRPr lang="en-US" altLang="zh-CN" sz="2600" dirty="0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5790-7E0C-40D7-855A-55FAC5A94E41}"/>
              </a:ext>
            </a:extLst>
          </p:cNvPr>
          <p:cNvSpPr/>
          <p:nvPr/>
        </p:nvSpPr>
        <p:spPr>
          <a:xfrm>
            <a:off x="664394" y="352360"/>
            <a:ext cx="103289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Calibri" panose="020F0502020204030204" pitchFamily="34" charset="0"/>
              </a:rPr>
              <a:t>Two RAR Designs Proposed by Dr. </a:t>
            </a:r>
            <a:r>
              <a:rPr lang="en-US" altLang="zh-CN" sz="3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Gajewski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A22D3-22FD-43D9-9F16-8438C64370A8}"/>
              </a:ext>
            </a:extLst>
          </p:cNvPr>
          <p:cNvSpPr/>
          <p:nvPr/>
        </p:nvSpPr>
        <p:spPr>
          <a:xfrm>
            <a:off x="877120" y="336747"/>
            <a:ext cx="615735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Initial Designs &amp; Results</a:t>
            </a: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BC03792-5EE2-4C9E-A1EB-A8A1B1A73D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385953"/>
              </p:ext>
            </p:extLst>
          </p:nvPr>
        </p:nvGraphicFramePr>
        <p:xfrm>
          <a:off x="2245122" y="952300"/>
          <a:ext cx="7701755" cy="546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625">
                  <a:extLst>
                    <a:ext uri="{9D8B030D-6E8A-4147-A177-3AD203B41FA5}">
                      <a16:colId xmlns:a16="http://schemas.microsoft.com/office/drawing/2014/main" val="3514892364"/>
                    </a:ext>
                  </a:extLst>
                </a:gridCol>
                <a:gridCol w="1842763">
                  <a:extLst>
                    <a:ext uri="{9D8B030D-6E8A-4147-A177-3AD203B41FA5}">
                      <a16:colId xmlns:a16="http://schemas.microsoft.com/office/drawing/2014/main" val="3670835817"/>
                    </a:ext>
                  </a:extLst>
                </a:gridCol>
                <a:gridCol w="1305595">
                  <a:extLst>
                    <a:ext uri="{9D8B030D-6E8A-4147-A177-3AD203B41FA5}">
                      <a16:colId xmlns:a16="http://schemas.microsoft.com/office/drawing/2014/main" val="2416938607"/>
                    </a:ext>
                  </a:extLst>
                </a:gridCol>
                <a:gridCol w="1092006">
                  <a:extLst>
                    <a:ext uri="{9D8B030D-6E8A-4147-A177-3AD203B41FA5}">
                      <a16:colId xmlns:a16="http://schemas.microsoft.com/office/drawing/2014/main" val="3112776842"/>
                    </a:ext>
                  </a:extLst>
                </a:gridCol>
                <a:gridCol w="877507">
                  <a:extLst>
                    <a:ext uri="{9D8B030D-6E8A-4147-A177-3AD203B41FA5}">
                      <a16:colId xmlns:a16="http://schemas.microsoft.com/office/drawing/2014/main" val="2406000389"/>
                    </a:ext>
                  </a:extLst>
                </a:gridCol>
                <a:gridCol w="1277259">
                  <a:extLst>
                    <a:ext uri="{9D8B030D-6E8A-4147-A177-3AD203B41FA5}">
                      <a16:colId xmlns:a16="http://schemas.microsoft.com/office/drawing/2014/main" val="1151251614"/>
                    </a:ext>
                  </a:extLst>
                </a:gridCol>
              </a:tblGrid>
              <a:tr h="4769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to final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Mean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 error rate/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057473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DIAS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RAR, deterministic accrual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88777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7811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74839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TheStarFish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9086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7306"/>
                  </a:ext>
                </a:extLst>
              </a:tr>
              <a:tr h="282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03381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Lauren&amp;Elena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Adaptive, continuous, arm dropping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(“weeks” means “days”)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83159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32790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20698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JZ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Fixed, deterministic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54386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9108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53754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(fixed allocation to control)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74699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9377"/>
                  </a:ext>
                </a:extLst>
              </a:tr>
              <a:tr h="2523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81700"/>
                  </a:ext>
                </a:extLst>
              </a:tr>
              <a:tr h="25250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Byron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RAR, deterministic</a:t>
                      </a:r>
                    </a:p>
                    <a:p>
                      <a:pPr algn="ctr"/>
                      <a:r>
                        <a:rPr lang="en-US" sz="1400" dirty="0"/>
                        <a:t>(No fixed control arm)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66701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56957"/>
                  </a:ext>
                </a:extLst>
              </a:tr>
              <a:tr h="2525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1592</Words>
  <Application>Microsoft Office PowerPoint</Application>
  <PresentationFormat>Widescreen</PresentationFormat>
  <Paragraphs>681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  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Naima Alam</dc:creator>
  <cp:lastModifiedBy>Fred Shi</cp:lastModifiedBy>
  <cp:revision>353</cp:revision>
  <dcterms:created xsi:type="dcterms:W3CDTF">2023-09-22T20:35:20Z</dcterms:created>
  <dcterms:modified xsi:type="dcterms:W3CDTF">2023-10-13T20:01:47Z</dcterms:modified>
</cp:coreProperties>
</file>