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6A5B9-474E-4E52-9D2F-5B0D1E29CC1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1C2C-7DFA-4908-A9FA-866DA54B5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FA66-4A61-E843-D6F4-E3EAE3621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3F88B-4156-2CDE-1D9B-D7EB9F49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8DCB-0513-D058-30F5-FF369CEC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36409-8383-42D3-A32A-19138874B200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94EE-A365-5ED4-3F6D-273B7B1D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DD9C-5C66-27C5-581C-6E65F01A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0A40-CE19-6459-12AF-2E60278A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0DBBB-5517-2B8D-22DA-1B310A0B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A95A-6A61-D662-4D15-746097E7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6B09-065D-44C4-A6AE-2E425DBE47AE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79CC-E736-A319-407D-B8F67159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D8FA-B96D-363C-159A-80B032EF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6310A-95DD-1040-8698-FE3F02F04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1549F-9628-BC79-0E0C-C73165D06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B8B9-D81A-71DF-BDA3-E67B4DAF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9170-32D9-4A8A-9E73-57D3FBEE0731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EAFE-9789-04AD-FDF1-7C7E6754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694A-CCB0-A7BF-B9D1-1E3E0F2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A410-BD80-D10B-3CE4-AE7A2430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21AE-4DC9-94C8-C8AD-5E00F867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CED3-5B76-5D08-3897-D6227F48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84E2-2DC3-4C6F-897F-95B51664481F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F8C1-E20E-5F48-4D1C-6A561BF5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03E0-282E-C6EA-6EF2-A2BE52BA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CD19-6D1F-4823-F0F9-63EFE1ED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F0822-D7A3-917E-CD53-EDFE0D209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68BC-C092-D1D4-7DCC-51C03F41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3B44-2BCE-4D49-B941-DCB6329A5E40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CD33-8E2B-9B98-7894-46C8878F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E2A0-F765-E975-6A77-E7FAFCDC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6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D5CF-16CF-0A1D-9157-9CF62403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773B-54E2-3AEC-B018-8C9A1435E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05908-C6E6-09E1-21BD-6006679BA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661A-C8BE-A073-9536-42538CD2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788-2BEC-46C8-AC59-595420A6A8C5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4FE53-C7DC-CC42-11C3-E71C7705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A6FCC-D41B-9F35-FCB7-A12AA413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5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F0C3-5807-3E86-ADD0-2F57E799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1811-76FE-A934-CAA4-9F7C0CB3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62780-D7B6-932E-1F18-9D4E405C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8CFE7-B5A9-95C6-412C-3B4029E18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CC0B-FCAC-98F5-5558-712166468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65730-2857-F3BF-21FA-0FA8FE57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A45C-1E2B-4C46-BDC3-5522F4608DB8}" type="datetime1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25F55-38B9-350D-B723-5D721632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44DAC-A1AC-03D9-5E02-CE3AE4DA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1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EBEA-7595-DF95-40DA-6A39A88D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F5278-62D4-7BA5-D04C-B8102587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3F5E-D2A9-4650-9AA8-F800AEB914C6}" type="datetime1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BFAF8-FD22-CFF3-50DC-11A27A89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558B0-12A9-9FF1-B9C1-312374DB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83E8E-D78B-E8D4-D874-E8CEBCA0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34570-9375-483C-BDA0-E546016EE67E}" type="datetime1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68639-B305-ED76-8AEF-B1292C5E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3D108-B2E4-1464-1D25-633E2A04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7C1B-DD85-2763-532F-1995D5D5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72F3-03FB-8C91-8777-5598AA50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B9381-F120-6FBA-804B-E8E17967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73E5F-C372-29F9-1E75-3D194D79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5B85-A24C-4AD1-AABB-0D45232AAC4C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73B03-227C-3EC6-8CF1-077CCE9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6B63-F63C-4729-9123-9D8FBB12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13F3-CBC8-495B-C9FD-11E6F4C4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6C054-BDE7-74C9-585E-E72BCDD25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CE4F-269A-AAD0-501D-61EDA2B75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E649C-C7C8-6318-0669-DD73FF06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4DBD-370C-4F75-9B70-9499E269365D}" type="datetime1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84ED-8D53-BABF-FA32-B1239D3D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1DEBC-BE36-229B-E60A-D6EDC022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24847-CE89-4FCE-8BC6-E60A9A59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0821B-7910-D245-C8D6-741FF2E9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6EB1-E756-F5A9-4049-EBB368590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3580-11C2-4596-8516-871A3880C8E0}" type="datetime1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F493-5267-3147-DE6C-1110313E4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C73C-0306-0311-8623-BEB87F222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8F64-7EB4-4B25-BD8C-D3FD4F12A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5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A84C-0FE1-8969-5E6C-C1E5720CA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72" y="-213456"/>
            <a:ext cx="1033139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the Best Commute: Adaptive Trial Design and Execution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9A138-7748-9AC8-2EBF-513FC197E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Byron Gajewski</a:t>
            </a:r>
          </a:p>
          <a:p>
            <a:r>
              <a:rPr lang="en-US" dirty="0"/>
              <a:t>FACTS Working Group</a:t>
            </a:r>
          </a:p>
          <a:p>
            <a:r>
              <a:rPr lang="en-US" dirty="0"/>
              <a:t>9/1/2023</a:t>
            </a:r>
          </a:p>
          <a:p>
            <a:r>
              <a:rPr lang="en-US" dirty="0">
                <a:solidFill>
                  <a:srgbClr val="FF0000"/>
                </a:solidFill>
              </a:rPr>
              <a:t>9/15/2023 (slide 18)</a:t>
            </a:r>
          </a:p>
          <a:p>
            <a:r>
              <a:rPr lang="en-US" dirty="0">
                <a:solidFill>
                  <a:srgbClr val="FF0000"/>
                </a:solidFill>
              </a:rPr>
              <a:t>9/22/2023 (slide 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C6171-BB9A-5D6D-7A27-955FB9F6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774D-D80B-FFBA-AE1C-9CFAEFB0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Adaptive Design Choices?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893A-AF3C-EE66-D4C1-26CF90A5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Prior?</a:t>
            </a:r>
          </a:p>
          <a:p>
            <a:r>
              <a:rPr lang="en-US" dirty="0"/>
              <a:t>Randomization?  Response Adaptive Randomization</a:t>
            </a:r>
          </a:p>
          <a:p>
            <a:r>
              <a:rPr lang="en-US" dirty="0"/>
              <a:t>What’s the optimal allocation control? </a:t>
            </a:r>
          </a:p>
          <a:p>
            <a:r>
              <a:rPr lang="en-US" dirty="0"/>
              <a:t>Interim analyses? How many?</a:t>
            </a:r>
          </a:p>
          <a:p>
            <a:r>
              <a:rPr lang="en-US" dirty="0"/>
              <a:t>Success and futility rule? </a:t>
            </a:r>
          </a:p>
          <a:p>
            <a:r>
              <a:rPr lang="en-US" dirty="0"/>
              <a:t>Can we do better in the average number of drives, time, better route?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6C95C-D19A-3958-A465-7D7B2F1D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9ED8-1725-DE5D-45E4-5DA2D21B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C16C-9672-D6BA-4CF9-3E20D756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Design, conduct, and analyze this study.</a:t>
            </a:r>
          </a:p>
          <a:p>
            <a:r>
              <a:rPr lang="en-US" dirty="0"/>
              <a:t>Write-up for a journal (</a:t>
            </a:r>
            <a:r>
              <a:rPr lang="en-US" i="1" dirty="0"/>
              <a:t>Journal of Statistics and Data Science Education</a:t>
            </a:r>
            <a:r>
              <a:rPr lang="en-US" dirty="0"/>
              <a:t>), all of us co-authors</a:t>
            </a:r>
          </a:p>
          <a:p>
            <a:r>
              <a:rPr lang="en-US" dirty="0"/>
              <a:t>Need a Principal Investigator (PI) (</a:t>
            </a:r>
            <a:r>
              <a:rPr lang="fi-FI" dirty="0"/>
              <a:t>Naima Alam)</a:t>
            </a:r>
          </a:p>
          <a:p>
            <a:pPr lvl="1"/>
            <a:r>
              <a:rPr lang="fi-FI" dirty="0"/>
              <a:t>Leads the project, manages timelines, and works with Co-Investigators</a:t>
            </a:r>
          </a:p>
          <a:p>
            <a:pPr lvl="1"/>
            <a:r>
              <a:rPr lang="fi-FI" dirty="0"/>
              <a:t>Works with notes taker to have good notes</a:t>
            </a:r>
          </a:p>
          <a:p>
            <a:pPr lvl="1"/>
            <a:r>
              <a:rPr lang="fi-FI" dirty="0"/>
              <a:t>Responsible for leading the final write-up</a:t>
            </a:r>
          </a:p>
          <a:p>
            <a:r>
              <a:rPr lang="fi-FI" dirty="0"/>
              <a:t>Need milestone co-I (co-Investigators)</a:t>
            </a:r>
          </a:p>
          <a:p>
            <a:r>
              <a:rPr lang="fi-FI" dirty="0"/>
              <a:t>Who’s in?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DA9BD-81EB-8E88-E2B5-853A90A1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7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181C-F95D-4CB6-34CD-1A49E1B8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Milestones/Products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A6E2-88C2-D5C0-21A9-A5658462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Design (FACTS)  (co-I: Elena)</a:t>
            </a:r>
          </a:p>
          <a:p>
            <a:pPr marL="514350" indent="-514350">
              <a:buAutoNum type="arabicParenR"/>
            </a:pPr>
            <a:r>
              <a:rPr lang="en-US" dirty="0"/>
              <a:t>Protocol (co-I: </a:t>
            </a:r>
            <a:r>
              <a:rPr lang="en-US" dirty="0" err="1"/>
              <a:t>Geeth</a:t>
            </a:r>
            <a:r>
              <a:rPr lang="en-US"/>
              <a:t>/Kate)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Statistical Analysis Plan (</a:t>
            </a:r>
            <a:r>
              <a:rPr lang="en-US" dirty="0" err="1"/>
              <a:t>Geeth</a:t>
            </a:r>
            <a:r>
              <a:rPr lang="en-US" dirty="0"/>
              <a:t>/Kate)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Data Capturing (</a:t>
            </a:r>
            <a:r>
              <a:rPr lang="en-US" dirty="0" err="1"/>
              <a:t>RedCAP</a:t>
            </a:r>
            <a:r>
              <a:rPr lang="en-US" dirty="0"/>
              <a:t> and a Shiny App for Randomization) (Sreejata/Fred)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Analysis (Kaustubh/JZ)</a:t>
            </a:r>
          </a:p>
          <a:p>
            <a:pPr marL="514350" indent="-514350">
              <a:buAutoNum type="arabicParenR"/>
            </a:pPr>
            <a:r>
              <a:rPr lang="en-US" dirty="0"/>
              <a:t>Paper (PI)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8B1A8-4BA0-45BB-3AF0-A94A2A08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6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6D4B-BD25-CE44-9ABF-74232376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1: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BC5F-7515-862A-82D1-0E13E568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of you, with a partner, come up with a new design</a:t>
            </a:r>
          </a:p>
          <a:p>
            <a:pPr lvl="1"/>
            <a:r>
              <a:rPr lang="en-US" dirty="0"/>
              <a:t>Pair a rookie user with a veteran user of FACTS</a:t>
            </a:r>
          </a:p>
          <a:p>
            <a:pPr lvl="1"/>
            <a:r>
              <a:rPr lang="en-US" dirty="0"/>
              <a:t>FACTS, Core Design, Continuous</a:t>
            </a:r>
          </a:p>
          <a:p>
            <a:r>
              <a:rPr lang="en-US" dirty="0"/>
              <a:t>Calculate operating characteristics under various virtual subject responses (VSR)</a:t>
            </a:r>
          </a:p>
          <a:p>
            <a:r>
              <a:rPr lang="en-US" dirty="0"/>
              <a:t>Accrual (drive all workdays)</a:t>
            </a:r>
          </a:p>
          <a:p>
            <a:r>
              <a:rPr lang="en-US" dirty="0"/>
              <a:t>Endpoint (Driving time immediate)</a:t>
            </a:r>
          </a:p>
          <a:p>
            <a:r>
              <a:rPr lang="en-US" dirty="0"/>
              <a:t>When you have your design in FACTS:</a:t>
            </a:r>
          </a:p>
          <a:p>
            <a:pPr lvl="1"/>
            <a:r>
              <a:rPr lang="en-US" dirty="0"/>
              <a:t>S:\Biostats\BIO-STAT\BISR\FACTS Working Group\FACTS code\Case Study 22 Optimal Driving Route</a:t>
            </a:r>
          </a:p>
          <a:p>
            <a:pPr lvl="1"/>
            <a:r>
              <a:rPr lang="en-US" dirty="0"/>
              <a:t>Have done by September 15</a:t>
            </a:r>
          </a:p>
          <a:p>
            <a:pPr lvl="1"/>
            <a:r>
              <a:rPr lang="en-US" dirty="0"/>
              <a:t>Each will present brief overview, then we vote which one to build off of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1B466-453A-9BD4-E48B-64890815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98D1-07B0-BE1F-3A82-131CD9CE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Subject Responses (VSR): Average Driving Time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EE002D-F1E3-9494-C30D-64BD5F43C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6921"/>
              </p:ext>
            </p:extLst>
          </p:nvPr>
        </p:nvGraphicFramePr>
        <p:xfrm>
          <a:off x="1537915" y="2013447"/>
          <a:ext cx="70017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28959347"/>
                    </a:ext>
                  </a:extLst>
                </a:gridCol>
                <a:gridCol w="1589342">
                  <a:extLst>
                    <a:ext uri="{9D8B030D-6E8A-4147-A177-3AD203B41FA5}">
                      <a16:colId xmlns:a16="http://schemas.microsoft.com/office/drawing/2014/main" val="1784326318"/>
                    </a:ext>
                  </a:extLst>
                </a:gridCol>
                <a:gridCol w="1590785">
                  <a:extLst>
                    <a:ext uri="{9D8B030D-6E8A-4147-A177-3AD203B41FA5}">
                      <a16:colId xmlns:a16="http://schemas.microsoft.com/office/drawing/2014/main" val="419860927"/>
                    </a:ext>
                  </a:extLst>
                </a:gridCol>
                <a:gridCol w="1590785">
                  <a:extLst>
                    <a:ext uri="{9D8B030D-6E8A-4147-A177-3AD203B41FA5}">
                      <a16:colId xmlns:a16="http://schemas.microsoft.com/office/drawing/2014/main" val="3324602798"/>
                    </a:ext>
                  </a:extLst>
                </a:gridCol>
                <a:gridCol w="1590785">
                  <a:extLst>
                    <a:ext uri="{9D8B030D-6E8A-4147-A177-3AD203B41FA5}">
                      <a16:colId xmlns:a16="http://schemas.microsoft.com/office/drawing/2014/main" val="4272543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0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Plaza (Control)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4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Rainbow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623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87B1B6-E6E3-5D81-097D-990CB80EB785}"/>
              </a:ext>
            </a:extLst>
          </p:cNvPr>
          <p:cNvSpPr txBox="1"/>
          <p:nvPr/>
        </p:nvSpPr>
        <p:spPr>
          <a:xfrm>
            <a:off x="1537915" y="4134679"/>
            <a:ext cx="197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~1.2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0C2FF-27E9-28D4-5CE7-55AEB127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E869-EC71-D905-C1F3-FAC4CDC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0DB5-2E37-23BD-A54E-773A6284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our primary agenda for the FACTS Working Group until done</a:t>
            </a:r>
          </a:p>
          <a:p>
            <a:r>
              <a:rPr lang="en-US" dirty="0"/>
              <a:t>If it is a slow meeting day, will have presentations on other topics from Working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1B7A4-F821-7CCB-7925-6DD99D8D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4C28-3D7E-6114-DDDD-ECFC3A5A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22045-0933-8147-8031-B107EA1B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15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ECCB-26CF-51E1-9B49-A192F8FF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Alternate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663F-F39E-FDA1-F839-ABA6A041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x 2 factorial design</a:t>
            </a:r>
          </a:p>
          <a:p>
            <a:pPr lvl="1"/>
            <a:r>
              <a:rPr lang="en-US" dirty="0"/>
              <a:t>Route: Stateline vs. Rainbow</a:t>
            </a:r>
          </a:p>
          <a:p>
            <a:pPr lvl="1"/>
            <a:r>
              <a:rPr lang="en-US" dirty="0"/>
              <a:t>Elevator: Wescoe vs. Orr Major</a:t>
            </a:r>
          </a:p>
          <a:p>
            <a:pPr lvl="1"/>
            <a:r>
              <a:rPr lang="en-US" dirty="0"/>
              <a:t>Interesting: no interaction expected!!!!! </a:t>
            </a:r>
          </a:p>
          <a:p>
            <a:r>
              <a:rPr lang="en-US" dirty="0"/>
              <a:t>Endpoint: home-to-office travel time</a:t>
            </a:r>
          </a:p>
          <a:p>
            <a:r>
              <a:rPr lang="en-US" dirty="0"/>
              <a:t>Which one does the group prefer???</a:t>
            </a:r>
          </a:p>
          <a:p>
            <a:pPr lvl="1"/>
            <a:r>
              <a:rPr lang="en-US" dirty="0"/>
              <a:t>Three arms best driving (questionable control)</a:t>
            </a:r>
          </a:p>
          <a:p>
            <a:pPr lvl="1"/>
            <a:r>
              <a:rPr lang="en-US" dirty="0"/>
              <a:t>Four arms 2 x 2 factorial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5793C-CB0D-E527-869E-01CF5E06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DBBF-0220-A795-3C68-403BBA7D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-120140"/>
            <a:ext cx="10515600" cy="1325563"/>
          </a:xfrm>
        </p:spPr>
        <p:txBody>
          <a:bodyPr/>
          <a:lstStyle/>
          <a:p>
            <a:r>
              <a:rPr lang="en-US" dirty="0"/>
              <a:t>Initial Designs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962CE3-2413-8D68-F710-711E5B822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349752"/>
              </p:ext>
            </p:extLst>
          </p:nvPr>
        </p:nvGraphicFramePr>
        <p:xfrm>
          <a:off x="119270" y="799906"/>
          <a:ext cx="11998518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73">
                  <a:extLst>
                    <a:ext uri="{9D8B030D-6E8A-4147-A177-3AD203B41FA5}">
                      <a16:colId xmlns:a16="http://schemas.microsoft.com/office/drawing/2014/main" val="418210153"/>
                    </a:ext>
                  </a:extLst>
                </a:gridCol>
                <a:gridCol w="3853049">
                  <a:extLst>
                    <a:ext uri="{9D8B030D-6E8A-4147-A177-3AD203B41FA5}">
                      <a16:colId xmlns:a16="http://schemas.microsoft.com/office/drawing/2014/main" val="1930813566"/>
                    </a:ext>
                  </a:extLst>
                </a:gridCol>
                <a:gridCol w="6475696">
                  <a:extLst>
                    <a:ext uri="{9D8B030D-6E8A-4147-A177-3AD203B41FA5}">
                      <a16:colId xmlns:a16="http://schemas.microsoft.com/office/drawing/2014/main" val="969946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of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6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Adaptive (RAR, three interims, success/futility), EMAX and Independent, deterministic accrual!!! Fixed allocation for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dose structure no EMAX (over parameterized)</a:t>
                      </a:r>
                    </a:p>
                    <a:p>
                      <a:r>
                        <a:rPr lang="en-US" sz="1600" dirty="0"/>
                        <a:t>Independent model good, modify variance prior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Lauren&amp;Elena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Comparative (no control), adaptive (arm dropping), fixed sample size, drops an arm immediately. Always dropped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Prior needs fixing N(0,10) to N(13,10), variance prior needs fixing (prior sample size say .1)</a:t>
                      </a:r>
                    </a:p>
                    <a:p>
                      <a:r>
                        <a:rPr lang="en-US" sz="1600" dirty="0"/>
                        <a:t>The arm dropping is good, but let other have a chance to be dropped</a:t>
                      </a:r>
                    </a:p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I think they are comparing two active arms against each other, which is not a </a:t>
                      </a:r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goal Optimistic prior </a:t>
                      </a:r>
                      <a:endParaRPr 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62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TheStarFish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“weeks” means “days”</a:t>
                      </a:r>
                    </a:p>
                    <a:p>
                      <a:r>
                        <a:rPr lang="en-US" sz="1600" dirty="0"/>
                        <a:t>Adaptive (RAR, power .7, aggressive), control is not fixed allocation it allocates with the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I error needs to be lowered to .025; match the block size with the interim, Not a lot of early sample size savings. Allows one to choose among the active routes in addition to better than control. Optimistic prior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4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JZ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Fixed design with success criteria 1:1:1 allocation. “delta=1 min” decision making criteria (non-zero)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Byron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Two RAR’s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547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729E3-B792-62AF-FA18-06A4EC8A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0C4CD-C8BE-5BC4-9F21-A3AC428ABA0B}"/>
              </a:ext>
            </a:extLst>
          </p:cNvPr>
          <p:cNvSpPr txBox="1"/>
          <p:nvPr/>
        </p:nvSpPr>
        <p:spPr>
          <a:xfrm>
            <a:off x="63611" y="5852025"/>
            <a:ext cx="1248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Elena: for our next </a:t>
            </a:r>
            <a:r>
              <a:rPr lang="en-US">
                <a:solidFill>
                  <a:srgbClr val="FF0000"/>
                </a:solidFill>
              </a:rPr>
              <a:t>meeting we </a:t>
            </a:r>
            <a:r>
              <a:rPr lang="en-US" dirty="0">
                <a:solidFill>
                  <a:srgbClr val="FF0000"/>
                </a:solidFill>
              </a:rPr>
              <a:t>need you and your team to evaluate the designs above and give a recommendation of a final design</a:t>
            </a:r>
          </a:p>
          <a:p>
            <a:r>
              <a:rPr lang="en-US" dirty="0">
                <a:solidFill>
                  <a:srgbClr val="FF0000"/>
                </a:solidFill>
              </a:rPr>
              <a:t>to Naima with a 2-page rationale (by Oct 13). Naima will present and discuss the next steps (Elena can present too).  </a:t>
            </a:r>
          </a:p>
        </p:txBody>
      </p:sp>
    </p:spTree>
    <p:extLst>
      <p:ext uri="{BB962C8B-B14F-4D97-AF65-F5344CB8AC3E}">
        <p14:creationId xmlns:p14="http://schemas.microsoft.com/office/powerpoint/2010/main" val="7447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578-251C-7500-9A17-BB0334C5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6C4F-D054-75A3-6FCF-98080624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images come from me</a:t>
            </a:r>
          </a:p>
          <a:p>
            <a:r>
              <a:rPr lang="en-US" dirty="0"/>
              <a:t>However, Richard </a:t>
            </a:r>
            <a:r>
              <a:rPr lang="en-US" dirty="0" err="1"/>
              <a:t>Kinai</a:t>
            </a:r>
            <a:r>
              <a:rPr lang="en-US" dirty="0"/>
              <a:t> or </a:t>
            </a:r>
            <a:r>
              <a:rPr lang="en-US" dirty="0" err="1"/>
              <a:t>Jiawai</a:t>
            </a:r>
            <a:r>
              <a:rPr lang="en-US" dirty="0"/>
              <a:t> Duan contributed some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53AA-47C6-F750-0C6C-94C4E54D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2FC0D2-E199-57CD-0112-A5B7613C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97" y="0"/>
            <a:ext cx="10572405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A8EE-B30C-AD1B-11A3-3E82CF10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AF11-7B7C-B0BA-4AF8-9A0A33CD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1870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Plaza Route (Control)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AC61E-1BD3-8179-3854-7C72C3177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348" y="305670"/>
            <a:ext cx="5514575" cy="6246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9E5BB-6B49-2DA1-04D0-41049A734883}"/>
              </a:ext>
            </a:extLst>
          </p:cNvPr>
          <p:cNvSpPr txBox="1"/>
          <p:nvPr/>
        </p:nvSpPr>
        <p:spPr>
          <a:xfrm>
            <a:off x="435874" y="1690688"/>
            <a:ext cx="55224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Three lanes (faster speed)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Aesthetic (goes through Plaza)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First route when moving to KC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Indirect (slow?)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0086-09AD-AA12-C096-7C779733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AF11-7B7C-B0BA-4AF8-9A0A33CD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257801" cy="1325563"/>
          </a:xfrm>
        </p:spPr>
        <p:txBody>
          <a:bodyPr>
            <a:normAutofit/>
          </a:bodyPr>
          <a:lstStyle/>
          <a:p>
            <a:r>
              <a:rPr lang="en-US" dirty="0"/>
              <a:t>New route 1: Rainbow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267CB3-9B3C-E81A-1C4E-FB397AC6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884904"/>
            <a:ext cx="4212139" cy="52651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87EBC7-E080-EF4F-AD9A-61F7A737736A}"/>
              </a:ext>
            </a:extLst>
          </p:cNvPr>
          <p:cNvSpPr txBox="1"/>
          <p:nvPr/>
        </p:nvSpPr>
        <p:spPr>
          <a:xfrm>
            <a:off x="1113513" y="2139638"/>
            <a:ext cx="25771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Two 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Faster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Direct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FD93915-2747-82AE-A322-130E0CF7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AF11-7B7C-B0BA-4AF8-9A0A33CD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326627" cy="1325563"/>
          </a:xfrm>
        </p:spPr>
        <p:txBody>
          <a:bodyPr>
            <a:normAutofit/>
          </a:bodyPr>
          <a:lstStyle/>
          <a:p>
            <a:r>
              <a:rPr lang="en-US" dirty="0"/>
              <a:t>New route 2: Stateline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A274A-750D-2079-EDC0-7396B846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38" y="365125"/>
            <a:ext cx="4368075" cy="6454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723F4E-CB0D-FA1C-6598-48796BFDC2D9}"/>
              </a:ext>
            </a:extLst>
          </p:cNvPr>
          <p:cNvSpPr txBox="1"/>
          <p:nvPr/>
        </p:nvSpPr>
        <p:spPr>
          <a:xfrm>
            <a:off x="1428932" y="2083978"/>
            <a:ext cx="3609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Straight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One lane (slower?)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D5299-2B8C-BC59-345A-9E6B3DD2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1C86-0584-5168-9106-3185F998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see if there is a better route than Plaza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FF43AB-DFCD-21A0-89C3-95CF4495D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29296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289593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84326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0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Plaza (Control)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4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Rainbow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6237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20F16-356E-5A66-1E0F-0A974716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1C86-0584-5168-9106-3185F998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FF43AB-DFCD-21A0-89C3-95CF4495D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481164"/>
              </p:ext>
            </p:extLst>
          </p:nvPr>
        </p:nvGraphicFramePr>
        <p:xfrm>
          <a:off x="838200" y="1602988"/>
          <a:ext cx="7574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123">
                  <a:extLst>
                    <a:ext uri="{9D8B030D-6E8A-4147-A177-3AD203B41FA5}">
                      <a16:colId xmlns:a16="http://schemas.microsoft.com/office/drawing/2014/main" val="2828959347"/>
                    </a:ext>
                  </a:extLst>
                </a:gridCol>
                <a:gridCol w="1653384">
                  <a:extLst>
                    <a:ext uri="{9D8B030D-6E8A-4147-A177-3AD203B41FA5}">
                      <a16:colId xmlns:a16="http://schemas.microsoft.com/office/drawing/2014/main" val="1784326318"/>
                    </a:ext>
                  </a:extLst>
                </a:gridCol>
                <a:gridCol w="2638386">
                  <a:extLst>
                    <a:ext uri="{9D8B030D-6E8A-4147-A177-3AD203B41FA5}">
                      <a16:colId xmlns:a16="http://schemas.microsoft.com/office/drawing/2014/main" val="1139943112"/>
                    </a:ext>
                  </a:extLst>
                </a:gridCol>
                <a:gridCol w="2638386">
                  <a:extLst>
                    <a:ext uri="{9D8B030D-6E8A-4147-A177-3AD203B41FA5}">
                      <a16:colId xmlns:a16="http://schemas.microsoft.com/office/drawing/2014/main" val="41986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Driving Time (µ</a:t>
                      </a:r>
                      <a:r>
                        <a:rPr lang="en-US" baseline="-25000" dirty="0"/>
                        <a:t>j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0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Plaza (Control)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4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Rainbow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623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778B51-0DF0-65DA-291C-6085E5BB1F01}"/>
              </a:ext>
            </a:extLst>
          </p:cNvPr>
          <p:cNvSpPr txBox="1"/>
          <p:nvPr/>
        </p:nvSpPr>
        <p:spPr>
          <a:xfrm>
            <a:off x="1152939" y="4079019"/>
            <a:ext cx="428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~1.2 minutes (preliminary data)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7842-DB33-D8A9-7769-F641C220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FD63-0890-4B01-AF98-C3B51E9B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Design (Strawman)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AB45-D227-4D3E-0A46-8CF186ED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1:1:1 Allocation</a:t>
            </a:r>
          </a:p>
          <a:p>
            <a:r>
              <a:rPr lang="en-US" dirty="0"/>
              <a:t>One analysis</a:t>
            </a:r>
          </a:p>
          <a:p>
            <a:r>
              <a:rPr lang="en-US" dirty="0"/>
              <a:t>Compare two new arms to control </a:t>
            </a:r>
          </a:p>
          <a:p>
            <a:r>
              <a:rPr lang="en-US" dirty="0"/>
              <a:t>Type I error 2.5%, 1-sided, Bonferroni (2.5%/2=1.25%)</a:t>
            </a:r>
          </a:p>
          <a:p>
            <a:r>
              <a:rPr lang="en-US" dirty="0"/>
              <a:t>90% power -&gt; 11/group (n=33)</a:t>
            </a:r>
          </a:p>
          <a:p>
            <a:r>
              <a:rPr lang="en-US" dirty="0"/>
              <a:t>Will take about 6.5 weeks to implement (1 driver, 5 times/week)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FDD94-37B6-ACEC-B4F6-4A7B892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8F64-7EB4-4B25-BD8C-D3FD4F12A3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923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Estimating the Best Commute: Adaptive Trial Design and Execution</vt:lpstr>
      <vt:lpstr>Note</vt:lpstr>
      <vt:lpstr>PowerPoint Presentation</vt:lpstr>
      <vt:lpstr>Plaza Route (Control)   </vt:lpstr>
      <vt:lpstr>New route 1: Rainbow</vt:lpstr>
      <vt:lpstr>New route 2: Stateline</vt:lpstr>
      <vt:lpstr>I want to see if there is a better route than Plaza</vt:lpstr>
      <vt:lpstr>Assumptions</vt:lpstr>
      <vt:lpstr>Fixed Design (Strawman)</vt:lpstr>
      <vt:lpstr>Can we do better? Adaptive Design Choices?</vt:lpstr>
      <vt:lpstr>Goal</vt:lpstr>
      <vt:lpstr>Milestones/Products</vt:lpstr>
      <vt:lpstr>Milestone 1: Design</vt:lpstr>
      <vt:lpstr>Virtual Subject Responses (VSR): Average Driving Time</vt:lpstr>
      <vt:lpstr>Procedure</vt:lpstr>
      <vt:lpstr>Questions</vt:lpstr>
      <vt:lpstr>Appendix: Alternate</vt:lpstr>
      <vt:lpstr>Initial Designs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Best Commute</dc:title>
  <dc:creator>Byron Gajewski</dc:creator>
  <cp:lastModifiedBy>Byron Gajewski</cp:lastModifiedBy>
  <cp:revision>72</cp:revision>
  <dcterms:created xsi:type="dcterms:W3CDTF">2023-09-01T10:48:32Z</dcterms:created>
  <dcterms:modified xsi:type="dcterms:W3CDTF">2023-09-22T15:44:20Z</dcterms:modified>
</cp:coreProperties>
</file>