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9C7912-160A-429F-B805-6C2717B7371C}">
  <a:tblStyle styleId="{0A9C7912-160A-429F-B805-6C2717B7371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5.xml"/><Relationship Id="rId55" Type="http://schemas.openxmlformats.org/officeDocument/2006/relationships/font" Target="fonts/Lato-bold.fntdata"/><Relationship Id="rId10" Type="http://schemas.openxmlformats.org/officeDocument/2006/relationships/slide" Target="slides/slide4.xml"/><Relationship Id="rId54" Type="http://schemas.openxmlformats.org/officeDocument/2006/relationships/font" Target="fonts/Lato-regular.fntdata"/><Relationship Id="rId13" Type="http://schemas.openxmlformats.org/officeDocument/2006/relationships/slide" Target="slides/slide7.xml"/><Relationship Id="rId57" Type="http://schemas.openxmlformats.org/officeDocument/2006/relationships/font" Target="fonts/Lato-boldItalic.fntdata"/><Relationship Id="rId12" Type="http://schemas.openxmlformats.org/officeDocument/2006/relationships/slide" Target="slides/slide6.xml"/><Relationship Id="rId56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0156d2d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0156d2d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3044810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3044810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1aed9dd7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1aed9dd7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073f3570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073f357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073f357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073f357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073f357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073f357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1aed9dd7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1aed9dd7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073f357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073f357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1aed9dd7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1aed9dd7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1aed9dd7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1aed9dd7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b2df4e3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b2df4e3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1aed9dd7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1aed9dd7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073f3570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073f357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073f3570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073f3570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2dcc6a4b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2dcc6a4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073f357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073f357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3f3e6d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3f3e6d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3f3e6d9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3f3e6d9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3f3e6d9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3f3e6d9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41505e7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541505e7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41505e7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41505e7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45396b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45396b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41505e7c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41505e7c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41505e7c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541505e7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41505e7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41505e7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41505e7c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541505e7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41505e7c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541505e7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ff902c2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ff902c2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41505e7c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41505e7c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ff902c2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ff902c2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3f3e6d9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53f3e6d9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41505e7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41505e7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7b47517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7b47517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ff902c2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ff902c2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41505e7c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541505e7c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41505e7c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541505e7c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7b47517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7b47517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73f35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73f35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2df4e3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b2df4e3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2df4e3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b2df4e3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b2df4e3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b2df4e3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0156d2d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0156d2d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Adapters para Transfer-Learning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Valles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56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Adapters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271050" y="1539150"/>
            <a:ext cx="46575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Los adapters suponen una alternativa a full fine-tuning en la que los pesos </a:t>
            </a:r>
            <a:r>
              <a:rPr b="1" lang="es" sz="1500">
                <a:solidFill>
                  <a:srgbClr val="0000FF"/>
                </a:solidFill>
              </a:rPr>
              <a:t>pre-entrenados se conservan congelados</a:t>
            </a:r>
            <a:r>
              <a:rPr lang="es" sz="1500"/>
              <a:t> y solo se entrenan nuevas capas intermedias que se añaden al modelo.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Generalmente el número de parámetros de las nuevas capas </a:t>
            </a:r>
            <a:r>
              <a:rPr b="1" lang="es" sz="1500">
                <a:solidFill>
                  <a:srgbClr val="0000FF"/>
                </a:solidFill>
              </a:rPr>
              <a:t>representa menos del 10% de los parámetros</a:t>
            </a:r>
            <a:r>
              <a:rPr lang="es" sz="1500"/>
              <a:t> del modelo final.  Incluso puede llegar a ser menos del 1%.</a:t>
            </a:r>
            <a:endParaRPr sz="1500"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713" y="2949100"/>
            <a:ext cx="3325775" cy="193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2"/>
          <p:cNvCxnSpPr/>
          <p:nvPr/>
        </p:nvCxnSpPr>
        <p:spPr>
          <a:xfrm>
            <a:off x="5407713" y="2844375"/>
            <a:ext cx="3612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225" y="1084250"/>
            <a:ext cx="3416753" cy="16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8598400" y="1138950"/>
            <a:ext cx="4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[2]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8598400" y="2908825"/>
            <a:ext cx="4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[3]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900"/>
              <a:t>Motivación y primeras propuestas de Adapters</a:t>
            </a:r>
            <a:endParaRPr b="0" sz="3900"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Origen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7650" y="1347250"/>
            <a:ext cx="80199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Fueron propuestos por primera vez en dos artículos </a:t>
            </a:r>
            <a:r>
              <a:rPr lang="es" sz="1500"/>
              <a:t>de visión computacional</a:t>
            </a:r>
            <a:r>
              <a:rPr lang="es" sz="1500"/>
              <a:t> que se publicaron en 2017 y 2018 ([1] y [2]).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Trataban de resolver varias tareas de clasificación de imágenes simultáneamente con una misma arquitectura (ResNet).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925" y="3245350"/>
            <a:ext cx="4497350" cy="16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Origen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25" y="1324950"/>
            <a:ext cx="6890552" cy="37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ResNet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24550" y="1716713"/>
            <a:ext cx="56736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En su configuración más sencilla, una ResNet consiste en una cadena de varios bloques con la arquitectura que se muestra a la derecha.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gran mayoría de los parámetros se </a:t>
            </a:r>
            <a:r>
              <a:rPr lang="es" sz="1500"/>
              <a:t>concentran</a:t>
            </a:r>
            <a:r>
              <a:rPr lang="es" sz="1500"/>
              <a:t> en las capas convolucionales.</a:t>
            </a:r>
            <a:endParaRPr sz="1500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850" y="1068700"/>
            <a:ext cx="2731249" cy="3922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Capa Convolucional 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113" y="1408875"/>
            <a:ext cx="4995763" cy="37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Capa Convolucional (fine-tuned)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938" y="1271825"/>
            <a:ext cx="5012132" cy="37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 de los Adapters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727650" y="2071475"/>
            <a:ext cx="7890600" cy="27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pregunta es: </a:t>
            </a:r>
            <a:r>
              <a:rPr b="1" lang="es" sz="1500">
                <a:solidFill>
                  <a:srgbClr val="0000FF"/>
                </a:solidFill>
              </a:rPr>
              <a:t>¿cómo aproximar la capa G con la capa F sin hacer Full Fine-Tuning?</a:t>
            </a:r>
            <a:endParaRPr b="1" sz="15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propuesta fue: </a:t>
            </a:r>
            <a:r>
              <a:rPr b="1" lang="es" sz="1500">
                <a:solidFill>
                  <a:srgbClr val="0000FF"/>
                </a:solidFill>
              </a:rPr>
              <a:t>los filtros de la capa afinada (fine-tuned) se pueden aproximar mediante una TRANSFORMACIÓN LINEAL de los pre-entrenados</a:t>
            </a:r>
            <a:r>
              <a:rPr lang="es" sz="1500"/>
              <a:t>. </a:t>
            </a:r>
            <a:endParaRPr sz="1500"/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 de los Adapters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950" y="1240375"/>
            <a:ext cx="6622090" cy="37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Observación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222600" y="1595525"/>
            <a:ext cx="8698800" cy="24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entrenamiento se usa para encontrar los escalares, congelando los filtros pre-entrenados.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implementación del método parece compleja.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transformación anterior equivale </a:t>
            </a:r>
            <a:r>
              <a:rPr lang="es" sz="1500"/>
              <a:t>simplemente a agregar</a:t>
            </a:r>
            <a:r>
              <a:rPr lang="es" sz="1500"/>
              <a:t> una capa convolucional de filtros 1x1.</a:t>
            </a:r>
            <a:endParaRPr sz="1500"/>
          </a:p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5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Transfer-Learning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35950" y="1676475"/>
            <a:ext cx="58734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Modelos de Deep Learning cada vez requieren más recursos y tiempo de entrenamiento.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Usar como punto de partida modelos pre-entrenados permite desarrollar rápidamente modelos eficaces y resolver problemas complejos.  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A esto se le llama Transfer-Learning.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350" y="2662650"/>
            <a:ext cx="2644650" cy="21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Observación</a:t>
            </a: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4075"/>
            <a:ext cx="8839204" cy="283562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Series Adapter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505625" y="1953038"/>
            <a:ext cx="37551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 este tipo de adaptación se le llamó Series Adapter.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‘Series’ hace referencia a que el cálculo es secuencial.</a:t>
            </a:r>
            <a:endParaRPr sz="1500"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725" y="948001"/>
            <a:ext cx="2894775" cy="414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6500" y="985000"/>
            <a:ext cx="1766500" cy="189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 Adapter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295163" y="1303300"/>
            <a:ext cx="869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propuso también transformación afín: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88" y="1771900"/>
            <a:ext cx="5872927" cy="3446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 Adapter</a:t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00" y="1256475"/>
            <a:ext cx="8832000" cy="37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</a:t>
            </a:r>
            <a:r>
              <a:rPr lang="es"/>
              <a:t> Adapter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471825" y="1882450"/>
            <a:ext cx="42264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transformación anterior es equivalente a la arquitectura de la derecha.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 este tipo de adaptación se le llamó Parallel Adapter. </a:t>
            </a:r>
            <a:endParaRPr sz="1500"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225" y="861175"/>
            <a:ext cx="2838324" cy="40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325" y="940075"/>
            <a:ext cx="1733675" cy="132004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Adapters para Multi-Task Learning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57600" y="1749250"/>
            <a:ext cx="54417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Por cada task se crea una copia nueva de adapters, mientras que el modelo pre-entrenado se queda congelado y se utiliza para todas los tasks.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Una cabeza de clasificación para cada task.</a:t>
            </a:r>
            <a:endParaRPr sz="1500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550" y="490600"/>
            <a:ext cx="2730848" cy="465290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graphicFrame>
        <p:nvGraphicFramePr>
          <p:cNvPr id="280" name="Google Shape;280;p38"/>
          <p:cNvGraphicFramePr/>
          <p:nvPr/>
        </p:nvGraphicFramePr>
        <p:xfrm>
          <a:off x="547688" y="175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{0A9C7912-160A-429F-B805-6C2717B7371C}</a:tableStyleId>
              </a:tblPr>
              <a:tblGrid>
                <a:gridCol w="1181100"/>
                <a:gridCol w="695325"/>
                <a:gridCol w="571500"/>
                <a:gridCol w="504825"/>
                <a:gridCol w="504825"/>
                <a:gridCol w="504825"/>
                <a:gridCol w="504825"/>
                <a:gridCol w="598850"/>
                <a:gridCol w="410800"/>
                <a:gridCol w="504825"/>
                <a:gridCol w="609600"/>
                <a:gridCol w="504825"/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Model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#par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ImNet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Airc.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C100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DPed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DTD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GTSR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Flwr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OGlt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SVHN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UCF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mean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# Images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1.3m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30k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40k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26k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70k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Scratch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60.32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57.10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75.73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91.20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37.77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96.55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56.30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88.74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96.63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43.27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70.32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Scratch+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59.67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59.59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76.08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92.45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39.63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96.90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56.66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88.74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96.78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44.17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71.07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Feature Extractor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1x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60.32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23.31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63.11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80.33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45.37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68.16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73.69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58.79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43.54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26.80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54.28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Full Fine-Tuning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60.32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0000"/>
                          </a:solidFill>
                        </a:rPr>
                        <a:t>60.34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82.12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0000"/>
                          </a:solidFill>
                        </a:rPr>
                        <a:t>92.82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0000"/>
                          </a:solidFill>
                        </a:rPr>
                        <a:t>55.53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99.42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0000"/>
                          </a:solidFill>
                        </a:rPr>
                        <a:t>81.41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89.12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96.55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51.20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76.88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Series Adapters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60.32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61.87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81.22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93.88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57.13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99.27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81.67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89.62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96.57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50.12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77.17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Parallel Adapters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60.32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64.21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81.91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94.73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58.83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99.38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84.68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89.21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96.54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50.94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78.07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900"/>
              <a:t>Adapters para transformers</a:t>
            </a:r>
            <a:endParaRPr b="0" sz="3900"/>
          </a:p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Houlsby 2019 [4]</a:t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727650" y="1756650"/>
            <a:ext cx="54417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Primeros adapters para transformers.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Dos series adapters por capa.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Solo tareas de clasificación.</a:t>
            </a:r>
            <a:endParaRPr sz="1500"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400" y="1329025"/>
            <a:ext cx="4249650" cy="2975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Bapna 2019 [5] (Pfeiffer [6])</a:t>
            </a:r>
            <a:endParaRPr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654450" y="1394000"/>
            <a:ext cx="78351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Un serial adapter por capa</a:t>
            </a:r>
            <a:r>
              <a:rPr b="1" lang="es" sz="1500"/>
              <a:t>.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Usados para traducción máquina (cross-lingual).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Transformer completo.</a:t>
            </a:r>
            <a:endParaRPr sz="1500"/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013" y="2571750"/>
            <a:ext cx="4707567" cy="23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55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Transfer-Learning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676475"/>
            <a:ext cx="7688700" cy="2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Existen</a:t>
            </a:r>
            <a:r>
              <a:rPr lang="es" sz="6000"/>
              <a:t> varios métodos para hacer Transfer-Learning. 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Los más comunes son: </a:t>
            </a:r>
            <a:endParaRPr sz="6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6000"/>
              <a:t>Embeddings</a:t>
            </a:r>
            <a:endParaRPr sz="6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6000"/>
              <a:t>Feature Extractors</a:t>
            </a:r>
            <a:endParaRPr sz="6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6000"/>
              <a:t>Full-Fine Tuning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Hablaremos brevemente de cada uno de ellos y después sobre un método más reciente: </a:t>
            </a:r>
            <a:r>
              <a:rPr b="1" lang="es" sz="6000"/>
              <a:t>Adapters</a:t>
            </a:r>
            <a:r>
              <a:rPr lang="es" sz="6000"/>
              <a:t>.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9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9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Stickland 2019 [7]</a:t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727650" y="1756650"/>
            <a:ext cx="54417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Primeros parallel adapters para transformers.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Un parallel adapter por capa.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Solo tareas de clasificación.</a:t>
            </a:r>
            <a:endParaRPr sz="1500"/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622" y="815697"/>
            <a:ext cx="1571400" cy="40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Zhu 2021 [8]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727650" y="1756650"/>
            <a:ext cx="54417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Primer adapter para embeddings.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Dos parallel adapters por capa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Traducción máquina.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318" name="Google Shape;3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625" y="1104075"/>
            <a:ext cx="4154825" cy="35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Prefix Tuning 2021 [9]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727650" y="1628450"/>
            <a:ext cx="49857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Primeros en proponer el uso de Prefijos.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añaden vectores como prefijos a matrices K y V.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 posible modelarlo como un parallel adapter.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Tareas de generación de texto.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326" name="Google Shape;326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225" y="524875"/>
            <a:ext cx="2962522" cy="461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LoRA 2021 [10]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695400" y="1566575"/>
            <a:ext cx="49857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Primeros en añadir adapters al mecanismo de atención.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Parallel Adapters a las capas Wq y Wk</a:t>
            </a:r>
            <a:r>
              <a:rPr lang="es" sz="1500"/>
              <a:t>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Motivados por descomposición  W + BA.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Tareas de clasificación.</a:t>
            </a:r>
            <a:endParaRPr sz="1500"/>
          </a:p>
        </p:txBody>
      </p:sp>
      <p:sp>
        <p:nvSpPr>
          <p:cNvPr id="334" name="Google Shape;334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5" name="Google Shape;3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225" y="568875"/>
            <a:ext cx="2691000" cy="452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[]</a:t>
            </a:r>
            <a:endParaRPr/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825" y="480200"/>
            <a:ext cx="2985114" cy="466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804875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40"/>
              <a:t>¿Cuál es el mejor?</a:t>
            </a:r>
            <a:endParaRPr sz="3640"/>
          </a:p>
        </p:txBody>
      </p:sp>
      <p:sp>
        <p:nvSpPr>
          <p:cNvPr id="348" name="Google Shape;348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MAM 2022 [11]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727650" y="1561450"/>
            <a:ext cx="49857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Reescribieron Prefix Tuning como parallel adapter.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Primeros en probar empíricamente las variantes actuales.</a:t>
            </a:r>
            <a:endParaRPr b="1" i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Dos parallel adapters por  capa, con diferente cuello de botella.</a:t>
            </a:r>
            <a:endParaRPr sz="1500"/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350" y="1207850"/>
            <a:ext cx="3125852" cy="352508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UniPELT</a:t>
            </a:r>
            <a:r>
              <a:rPr lang="es"/>
              <a:t> 2022 [12]</a:t>
            </a:r>
            <a:endParaRPr/>
          </a:p>
        </p:txBody>
      </p:sp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727650" y="1682125"/>
            <a:ext cx="49857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Primeros en usar compuertas para adapters.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Series adapter, LoRA y prefix-tuning.</a:t>
            </a:r>
            <a:endParaRPr i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Tareas de clasificación.</a:t>
            </a:r>
            <a:endParaRPr sz="1500"/>
          </a:p>
        </p:txBody>
      </p:sp>
      <p:sp>
        <p:nvSpPr>
          <p:cNvPr id="363" name="Google Shape;363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625" y="568875"/>
            <a:ext cx="2983400" cy="43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900"/>
              <a:t>Composición de Adapters</a:t>
            </a:r>
            <a:endParaRPr b="0" sz="3900"/>
          </a:p>
        </p:txBody>
      </p:sp>
      <p:sp>
        <p:nvSpPr>
          <p:cNvPr id="370" name="Google Shape;370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Adapters Paralelos</a:t>
            </a:r>
            <a:endParaRPr/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57625" y="1857000"/>
            <a:ext cx="5119800" cy="1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Resolver varias tareas independientes con un mismo modelo base.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Utilizado desde las primeras propuestas de adapters.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8" name="Google Shape;3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650" y="490550"/>
            <a:ext cx="2730848" cy="465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4294967295" type="title"/>
          </p:nvPr>
        </p:nvSpPr>
        <p:spPr>
          <a:xfrm>
            <a:off x="729450" y="55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729450" y="1676475"/>
            <a:ext cx="76887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Ejemplos de Transfer-Learning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Motivación y primeras propuestas de Adapters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Adapters para Transformers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Composición de Adapters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9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9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Adapters Apilados (MAD-X) [6]</a:t>
            </a:r>
            <a:endParaRPr/>
          </a:p>
        </p:txBody>
      </p:sp>
      <p:sp>
        <p:nvSpPr>
          <p:cNvPr id="384" name="Google Shape;384;p52"/>
          <p:cNvSpPr txBox="1"/>
          <p:nvPr>
            <p:ph idx="1" type="body"/>
          </p:nvPr>
        </p:nvSpPr>
        <p:spPr>
          <a:xfrm>
            <a:off x="350200" y="1716875"/>
            <a:ext cx="45342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Originalmente propuestos para Cross-Lingual.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Un adapter para Masked Languange Modeling para un lenguaje específico.</a:t>
            </a:r>
            <a:endParaRPr i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Un adapter para una tarea de clasificación.</a:t>
            </a:r>
            <a:endParaRPr sz="1500"/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275" y="1355700"/>
            <a:ext cx="3836800" cy="31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Fusión de Adapters [13]</a:t>
            </a:r>
            <a:endParaRPr/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258050" y="1591050"/>
            <a:ext cx="45120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Para resolver problemas de Multi-Task Learning.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Los adapters de una tarea guardan conocimiento en esa tarea.</a:t>
            </a:r>
            <a:endParaRPr i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combina el conocimiento de distintas tareas con atención.</a:t>
            </a:r>
            <a:endParaRPr sz="1500"/>
          </a:p>
        </p:txBody>
      </p:sp>
      <p:pic>
        <p:nvPicPr>
          <p:cNvPr id="393" name="Google Shape;3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450" y="1275800"/>
            <a:ext cx="1530975" cy="25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825" y="1244700"/>
            <a:ext cx="2356850" cy="30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type="ctrTitle"/>
          </p:nvPr>
        </p:nvSpPr>
        <p:spPr>
          <a:xfrm>
            <a:off x="727950" y="2301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900"/>
              <a:t>Gracias por su atención</a:t>
            </a:r>
            <a:endParaRPr b="0" sz="3900"/>
          </a:p>
        </p:txBody>
      </p:sp>
      <p:sp>
        <p:nvSpPr>
          <p:cNvPr id="401" name="Google Shape;401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407" name="Google Shape;407;p55"/>
          <p:cNvSpPr txBox="1"/>
          <p:nvPr>
            <p:ph idx="1" type="body"/>
          </p:nvPr>
        </p:nvSpPr>
        <p:spPr>
          <a:xfrm>
            <a:off x="455450" y="1294153"/>
            <a:ext cx="83097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</a:t>
            </a:r>
            <a:r>
              <a:rPr lang="es"/>
              <a:t>ebuffi (2017). </a:t>
            </a:r>
            <a:r>
              <a:rPr i="1" lang="es"/>
              <a:t>Learning multiple visual domains with residual adapters</a:t>
            </a:r>
            <a:r>
              <a:rPr lang="es"/>
              <a:t>. CVPR.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Rebuffi (2018). </a:t>
            </a:r>
            <a:r>
              <a:rPr i="1" lang="es"/>
              <a:t>Efficient parametrization of multi-domain deep neural networks</a:t>
            </a:r>
            <a:r>
              <a:rPr lang="es"/>
              <a:t>. CVPR.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Sung (2022). </a:t>
            </a:r>
            <a:r>
              <a:rPr i="1" lang="es"/>
              <a:t>VL-ADAPTER: Parameter-Efficient Transfer Learning for Vision-and-Language Tasks. </a:t>
            </a:r>
            <a:r>
              <a:rPr lang="es"/>
              <a:t>CVPR.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Houlsby (2019). </a:t>
            </a:r>
            <a:r>
              <a:rPr i="1" lang="es"/>
              <a:t>Parameter-Efficient Transfer Learning for NLP</a:t>
            </a:r>
            <a:r>
              <a:rPr lang="es"/>
              <a:t>. PMLR.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Bapna (2019). </a:t>
            </a:r>
            <a:r>
              <a:rPr i="1" lang="es"/>
              <a:t>Simple, Scalable Adaptation for Neural Machine Translation</a:t>
            </a:r>
            <a:r>
              <a:rPr lang="es"/>
              <a:t>. EMNLP.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Pfeiffer (2020). </a:t>
            </a:r>
            <a:r>
              <a:rPr i="1" lang="es"/>
              <a:t>MAD-X: An Adapter-Based Framework for Multi-Task Cross-Lingual Transfer</a:t>
            </a:r>
            <a:r>
              <a:rPr lang="es"/>
              <a:t>. EMNLP.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Stickland (2019). </a:t>
            </a:r>
            <a:r>
              <a:rPr i="1" lang="es"/>
              <a:t>BERT and PALs: Projected Attention Layers for Efficient Adaptation in Multi-Task Learning</a:t>
            </a:r>
            <a:r>
              <a:rPr lang="es"/>
              <a:t>. PMLR.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Zhu (2021). </a:t>
            </a:r>
            <a:r>
              <a:rPr i="1" lang="es"/>
              <a:t>Counter-Interference Adapter for Multilingual Machine Translation</a:t>
            </a:r>
            <a:r>
              <a:rPr lang="es"/>
              <a:t>. EMNLP.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Li (2021). </a:t>
            </a:r>
            <a:r>
              <a:rPr i="1" lang="es"/>
              <a:t>Prefix-Tuning: Optimizing Continuous Prompts for Generation</a:t>
            </a:r>
            <a:r>
              <a:rPr lang="es"/>
              <a:t>. ACL.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Hu (2022). </a:t>
            </a:r>
            <a:r>
              <a:rPr i="1" lang="es"/>
              <a:t>LoRA: Low-Rank Adaptation of Large Language Models</a:t>
            </a:r>
            <a:r>
              <a:rPr lang="es"/>
              <a:t>. ICLR.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He (2022). </a:t>
            </a:r>
            <a:r>
              <a:rPr i="1" lang="es"/>
              <a:t>Towards a Unified View of Parameter-Efficient Transfer Learning</a:t>
            </a:r>
            <a:r>
              <a:rPr lang="es"/>
              <a:t>. ICLR.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Mao (2022). </a:t>
            </a:r>
            <a:r>
              <a:rPr i="1" lang="es"/>
              <a:t>UniPELT: A Unified Framework for Parameter-Efficient Language Model Tuning</a:t>
            </a:r>
            <a:r>
              <a:rPr lang="es"/>
              <a:t>. Preprint.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Pfeiffer (2021). </a:t>
            </a:r>
            <a:r>
              <a:rPr i="1" lang="es"/>
              <a:t>AdapterFusion: Non-Destructive Task Composition for Transfer Learning</a:t>
            </a:r>
            <a:r>
              <a:rPr lang="es"/>
              <a:t>. ACL.</a:t>
            </a:r>
            <a:endParaRPr sz="1100"/>
          </a:p>
        </p:txBody>
      </p:sp>
      <p:sp>
        <p:nvSpPr>
          <p:cNvPr id="408" name="Google Shape;408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900"/>
              <a:t>Ejemplos de Transfer-Learning</a:t>
            </a:r>
            <a:endParaRPr b="0" sz="3900"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59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Convención para la presentación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197675" y="1952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Inputs, outputs y tensores ocultos: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Parámetros pre-entrenados congelados: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Parámetros entrenables: </a:t>
            </a:r>
            <a:endParaRPr sz="15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975" y="3408625"/>
            <a:ext cx="805050" cy="8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975" y="2558325"/>
            <a:ext cx="805050" cy="8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5975" y="1753275"/>
            <a:ext cx="805050" cy="8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56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/>
              <a:t>Embeddings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1710525"/>
            <a:ext cx="5770500" cy="25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Los embeddings son útiles para representar datos discretos o categóricos en un espacio continuo.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Transfer-Learning con word-embeddings ha sido utilizado en NLP.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>
                <a:solidFill>
                  <a:srgbClr val="0000FF"/>
                </a:solidFill>
              </a:rPr>
              <a:t>Desventaja:</a:t>
            </a:r>
            <a:r>
              <a:rPr lang="es" sz="1500"/>
              <a:t> la representación vectorial de los tokens puede no ser muy útil para el nuevo vocabulario. </a:t>
            </a:r>
            <a:endParaRPr sz="15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950" y="1101800"/>
            <a:ext cx="2339249" cy="340019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56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b.   Feature Extractors (CV)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7650" y="1517675"/>
            <a:ext cx="58260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Modelos en visión computacional usualmente utilizan bloques de capas convolucionales.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Con una imagen como entrada, estos bloques de capas detectan patrones y características, llamados features. Éstos pueden usarse para clasificación.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>
                <a:solidFill>
                  <a:srgbClr val="0000FF"/>
                </a:solidFill>
              </a:rPr>
              <a:t>Desventaja:</a:t>
            </a:r>
            <a:r>
              <a:rPr lang="es" sz="1500"/>
              <a:t> los pesos pre-entrenados no siempre funcionan bien para nuevas tareas. Malos resultados.</a:t>
            </a:r>
            <a:endParaRPr sz="15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925" y="1101800"/>
            <a:ext cx="1865687" cy="373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56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c.   Full Fine-Tuning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1630875"/>
            <a:ext cx="4842000" cy="25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refiere a inicializar los pesos de un modelo con los de uno pre-entrenado con la misma arquitectura (o parte de ella) y entrenar el modelo completo.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 los métodos hasta ahora mencionados, es el más efectivo en cuanto a inferencia.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>
                <a:solidFill>
                  <a:srgbClr val="0000FF"/>
                </a:solidFill>
              </a:rPr>
              <a:t>Desventaja:</a:t>
            </a:r>
            <a:r>
              <a:rPr lang="es" sz="1500"/>
              <a:t> el tiempo y costo computacional de entrenamiento.</a:t>
            </a:r>
            <a:endParaRPr sz="15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450" y="1630875"/>
            <a:ext cx="3269551" cy="326674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