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Raleway"/>
      <p:regular r:id="rId50"/>
      <p:bold r:id="rId51"/>
      <p:italic r:id="rId52"/>
      <p:boldItalic r:id="rId53"/>
    </p:embeddedFont>
    <p:embeddedFont>
      <p:font typeface="Lat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0B89CD-F65F-4B08-9C04-597EED48411D}">
  <a:tblStyle styleId="{EA0B89CD-F65F-4B08-9C04-597EED48411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aleway-bold.fntdata"/><Relationship Id="rId50" Type="http://schemas.openxmlformats.org/officeDocument/2006/relationships/font" Target="fonts/Raleway-regular.fntdata"/><Relationship Id="rId53" Type="http://schemas.openxmlformats.org/officeDocument/2006/relationships/font" Target="fonts/Raleway-boldItalic.fntdata"/><Relationship Id="rId52" Type="http://schemas.openxmlformats.org/officeDocument/2006/relationships/font" Target="fonts/Raleway-italic.fntdata"/><Relationship Id="rId11" Type="http://schemas.openxmlformats.org/officeDocument/2006/relationships/slide" Target="slides/slide5.xml"/><Relationship Id="rId55" Type="http://schemas.openxmlformats.org/officeDocument/2006/relationships/font" Target="fonts/Lato-bold.fntdata"/><Relationship Id="rId10" Type="http://schemas.openxmlformats.org/officeDocument/2006/relationships/slide" Target="slides/slide4.xml"/><Relationship Id="rId54" Type="http://schemas.openxmlformats.org/officeDocument/2006/relationships/font" Target="fonts/Lato-regular.fntdata"/><Relationship Id="rId13" Type="http://schemas.openxmlformats.org/officeDocument/2006/relationships/slide" Target="slides/slide7.xml"/><Relationship Id="rId57" Type="http://schemas.openxmlformats.org/officeDocument/2006/relationships/font" Target="fonts/Lato-boldItalic.fntdata"/><Relationship Id="rId12" Type="http://schemas.openxmlformats.org/officeDocument/2006/relationships/slide" Target="slides/slide6.xml"/><Relationship Id="rId56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Adapters for Transfer Learning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/>
              <a:t>Jorge Valles</a:t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729450" y="5666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2340"/>
              <a:t>Adapters</a:t>
            </a:r>
            <a:endParaRPr sz="2340"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271050" y="1539150"/>
            <a:ext cx="4657500" cy="31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Adapters are an alternative to full fine-tuning in which pre-trained weights are kept frozen and only new intermediate layers are trained that are added to the model.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Generally the number of parameters of the new layers represents less than 10% of the parameters of the final model. It can even be less than 1%.</a:t>
            </a:r>
            <a:endParaRPr sz="1500"/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7713" y="2949100"/>
            <a:ext cx="3325775" cy="1931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22"/>
          <p:cNvCxnSpPr/>
          <p:nvPr/>
        </p:nvCxnSpPr>
        <p:spPr>
          <a:xfrm>
            <a:off x="5407713" y="2844375"/>
            <a:ext cx="3612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10</a:t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2225" y="1084250"/>
            <a:ext cx="3416753" cy="16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/>
        </p:nvSpPr>
        <p:spPr>
          <a:xfrm>
            <a:off x="8598400" y="1138950"/>
            <a:ext cx="42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[2]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8598400" y="2908825"/>
            <a:ext cx="42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[3]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0" lang="es" sz="3900"/>
              <a:t>Motivation and first proposals from adapters</a:t>
            </a:r>
            <a:endParaRPr b="0" sz="3900"/>
          </a:p>
        </p:txBody>
      </p:sp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11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2340"/>
              <a:t>Origin</a:t>
            </a:r>
            <a:endParaRPr sz="2340"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727650" y="1347250"/>
            <a:ext cx="8019900" cy="3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They were first proposed in two articles of computational vision that were published in 2017 and 2018 ([1] and [2]).</a:t>
            </a:r>
            <a:endParaRPr sz="15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They tried to solve several image sorting tasks simultaneously with the same architecture (ResNet).</a:t>
            </a:r>
            <a:endParaRPr sz="1500"/>
          </a:p>
        </p:txBody>
      </p:sp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12</a:t>
            </a:r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8925" y="3245350"/>
            <a:ext cx="4497350" cy="16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2340"/>
              <a:t>Origin</a:t>
            </a:r>
            <a:endParaRPr sz="2340"/>
          </a:p>
        </p:txBody>
      </p:sp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6725" y="1324950"/>
            <a:ext cx="6890552" cy="37346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13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2340"/>
              <a:t>ResNet</a:t>
            </a:r>
            <a:endParaRPr sz="2340"/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324550" y="1716713"/>
            <a:ext cx="56736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In its simplest configuration, a ResNet consists of a string of several blocks with the architecture shown on the right.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The vast majority of parameters are concentrated in the Convolutional layers.</a:t>
            </a:r>
            <a:endParaRPr sz="1500"/>
          </a:p>
        </p:txBody>
      </p:sp>
      <p:pic>
        <p:nvPicPr>
          <p:cNvPr id="190" name="Google Shape;19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3850" y="1068700"/>
            <a:ext cx="2731249" cy="392287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14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2340"/>
              <a:t>Convolutional layer</a:t>
            </a:r>
            <a:endParaRPr sz="2340"/>
          </a:p>
        </p:txBody>
      </p:sp>
      <p:pic>
        <p:nvPicPr>
          <p:cNvPr id="197" name="Google Shape;19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4113" y="1408875"/>
            <a:ext cx="4995763" cy="373462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15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2340"/>
              <a:t>Convolutional layer (fine-tuned)</a:t>
            </a:r>
            <a:endParaRPr sz="2340"/>
          </a:p>
        </p:txBody>
      </p:sp>
      <p:pic>
        <p:nvPicPr>
          <p:cNvPr id="204" name="Google Shape;20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5938" y="1271825"/>
            <a:ext cx="5012132" cy="37346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16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2340"/>
              <a:t>Adapters hypothesis</a:t>
            </a:r>
            <a:endParaRPr sz="2340"/>
          </a:p>
        </p:txBody>
      </p:sp>
      <p:sp>
        <p:nvSpPr>
          <p:cNvPr id="211" name="Google Shape;211;p29"/>
          <p:cNvSpPr txBox="1"/>
          <p:nvPr>
            <p:ph idx="1" type="body"/>
          </p:nvPr>
        </p:nvSpPr>
        <p:spPr>
          <a:xfrm>
            <a:off x="727650" y="2071475"/>
            <a:ext cx="7890600" cy="27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The question is: how to approximate layer G with layer F without making full Fine-Tuning?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The proposal was: fine-tuned filters can be approached by means of a linear transformation of the pre-trained.</a:t>
            </a:r>
            <a:endParaRPr sz="1500"/>
          </a:p>
        </p:txBody>
      </p:sp>
      <p:sp>
        <p:nvSpPr>
          <p:cNvPr id="212" name="Google Shape;212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17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2340"/>
              <a:t>Adapters hypothesis</a:t>
            </a:r>
            <a:endParaRPr sz="2340"/>
          </a:p>
        </p:txBody>
      </p:sp>
      <p:pic>
        <p:nvPicPr>
          <p:cNvPr id="218" name="Google Shape;21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0950" y="1240375"/>
            <a:ext cx="6622090" cy="373462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18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2340"/>
              <a:t>Observation</a:t>
            </a:r>
            <a:endParaRPr sz="2340"/>
          </a:p>
        </p:txBody>
      </p:sp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222600" y="1595525"/>
            <a:ext cx="8698800" cy="24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Training is used to find scalars, freezing pre-trained filters.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The implementation of the method seems complex.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The above transformation is simply equivalent to adding a Convolutional layer of 1x1 filters.</a:t>
            </a:r>
            <a:endParaRPr sz="1500"/>
          </a:p>
        </p:txBody>
      </p:sp>
      <p:sp>
        <p:nvSpPr>
          <p:cNvPr id="226" name="Google Shape;226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5527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2340"/>
              <a:t>Transfer-Learning</a:t>
            </a:r>
            <a:endParaRPr sz="2340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543325" y="1691200"/>
            <a:ext cx="5873400" cy="3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Deep Learning models increasingly require more resources and training time.</a:t>
            </a:r>
            <a:endParaRPr sz="15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Using pre-trained models as a starting point makes it possible to quickly develop effective models and solve complex problems.</a:t>
            </a:r>
            <a:endParaRPr sz="15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This is called Transfer Learning.</a:t>
            </a:r>
            <a:endParaRPr sz="1500"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2</a:t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9350" y="2662650"/>
            <a:ext cx="2644650" cy="213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2340"/>
              <a:t>Observation</a:t>
            </a:r>
            <a:endParaRPr sz="2340"/>
          </a:p>
        </p:txBody>
      </p:sp>
      <p:pic>
        <p:nvPicPr>
          <p:cNvPr id="232" name="Google Shape;23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724075"/>
            <a:ext cx="8839204" cy="2835623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20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2340"/>
              <a:t>Adapter Series</a:t>
            </a:r>
            <a:endParaRPr sz="2340"/>
          </a:p>
        </p:txBody>
      </p:sp>
      <p:sp>
        <p:nvSpPr>
          <p:cNvPr id="239" name="Google Shape;239;p33"/>
          <p:cNvSpPr txBox="1"/>
          <p:nvPr>
            <p:ph idx="1" type="body"/>
          </p:nvPr>
        </p:nvSpPr>
        <p:spPr>
          <a:xfrm>
            <a:off x="505625" y="1953038"/>
            <a:ext cx="3755100" cy="2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This type of adaptation was called Series adapter.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'Series' refers to the calculation being sequential.</a:t>
            </a:r>
            <a:endParaRPr sz="1500"/>
          </a:p>
        </p:txBody>
      </p:sp>
      <p:pic>
        <p:nvPicPr>
          <p:cNvPr id="240" name="Google Shape;24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1725" y="948001"/>
            <a:ext cx="2894775" cy="4149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6500" y="985000"/>
            <a:ext cx="1766500" cy="189644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21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2340"/>
              <a:t>Parallel adapter</a:t>
            </a:r>
            <a:endParaRPr sz="2340"/>
          </a:p>
        </p:txBody>
      </p:sp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295163" y="1303300"/>
            <a:ext cx="8698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" sz="1500"/>
              <a:t>Related transformation was also proposed:</a:t>
            </a:r>
            <a:endParaRPr sz="1500"/>
          </a:p>
        </p:txBody>
      </p:sp>
      <p:pic>
        <p:nvPicPr>
          <p:cNvPr id="249" name="Google Shape;24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8088" y="1771900"/>
            <a:ext cx="5872927" cy="344692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22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2340"/>
              <a:t>Parallel adapter</a:t>
            </a:r>
            <a:endParaRPr sz="2340"/>
          </a:p>
        </p:txBody>
      </p:sp>
      <p:pic>
        <p:nvPicPr>
          <p:cNvPr id="256" name="Google Shape;25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000" y="1256475"/>
            <a:ext cx="8832000" cy="373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23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2340"/>
              <a:t>Parallel adapter</a:t>
            </a:r>
            <a:endParaRPr sz="2340"/>
          </a:p>
        </p:txBody>
      </p:sp>
      <p:sp>
        <p:nvSpPr>
          <p:cNvPr id="263" name="Google Shape;263;p36"/>
          <p:cNvSpPr txBox="1"/>
          <p:nvPr>
            <p:ph idx="1" type="body"/>
          </p:nvPr>
        </p:nvSpPr>
        <p:spPr>
          <a:xfrm>
            <a:off x="471825" y="1882450"/>
            <a:ext cx="4226400" cy="2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The previous transformation is equivalent to the architecture on the right.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This type of adaptation was called parallel adapter.</a:t>
            </a:r>
            <a:endParaRPr sz="1500"/>
          </a:p>
        </p:txBody>
      </p:sp>
      <p:pic>
        <p:nvPicPr>
          <p:cNvPr id="264" name="Google Shape;26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8225" y="861175"/>
            <a:ext cx="2838324" cy="40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0325" y="940075"/>
            <a:ext cx="1733675" cy="1320048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24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2340"/>
              <a:t>Adapters for Multi-Task Learning</a:t>
            </a:r>
            <a:endParaRPr sz="2340"/>
          </a:p>
        </p:txBody>
      </p:sp>
      <p:sp>
        <p:nvSpPr>
          <p:cNvPr id="272" name="Google Shape;272;p37"/>
          <p:cNvSpPr txBox="1"/>
          <p:nvPr>
            <p:ph idx="1" type="body"/>
          </p:nvPr>
        </p:nvSpPr>
        <p:spPr>
          <a:xfrm>
            <a:off x="357600" y="1749250"/>
            <a:ext cx="5441700" cy="2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For each task a new copy of adapters is created, while the pre-trained model is frozen and used for all tasks.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A classification head for each task.</a:t>
            </a:r>
            <a:endParaRPr sz="1500"/>
          </a:p>
        </p:txBody>
      </p:sp>
      <p:pic>
        <p:nvPicPr>
          <p:cNvPr id="273" name="Google Shape;27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8550" y="490600"/>
            <a:ext cx="2730848" cy="4652902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25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2340"/>
              <a:t>Results</a:t>
            </a:r>
            <a:endParaRPr sz="2340"/>
          </a:p>
        </p:txBody>
      </p:sp>
      <p:graphicFrame>
        <p:nvGraphicFramePr>
          <p:cNvPr id="280" name="Google Shape;280;p38"/>
          <p:cNvGraphicFramePr/>
          <p:nvPr/>
        </p:nvGraphicFramePr>
        <p:xfrm>
          <a:off x="547688" y="175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{EA0B89CD-F65F-4B08-9C04-597EED48411D}</a:tableStyleId>
              </a:tblPr>
              <a:tblGrid>
                <a:gridCol w="1181100"/>
                <a:gridCol w="695325"/>
                <a:gridCol w="571500"/>
                <a:gridCol w="504825"/>
                <a:gridCol w="504825"/>
                <a:gridCol w="504825"/>
                <a:gridCol w="504825"/>
                <a:gridCol w="598850"/>
                <a:gridCol w="410800"/>
                <a:gridCol w="504825"/>
                <a:gridCol w="609600"/>
                <a:gridCol w="504825"/>
                <a:gridCol w="952500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Model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#par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ImNet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Airc.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C100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DPed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DTD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GTSR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Flwr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OGlt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SVHN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UCF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mean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# Images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1.3m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7k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50k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30k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4k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40k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2k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26k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70k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9k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Scratch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10x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60.32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57.10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75.73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91.20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37.77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96.55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56.30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88.74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96.63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43.27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70.32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Scratch+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11x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59.67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59.59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76.08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92.45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39.63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96.90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56.66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88.74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" sz="1000" u="none" cap="none" strike="noStrike"/>
                        <a:t>96.78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44.17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71.07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Feature Extractor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" sz="1000" u="none" cap="none" strike="noStrike"/>
                        <a:t>1x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60.32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23.31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63.11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80.33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45.37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68.16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73.69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58.79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43.54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26.80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54.28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Full Fine-Tuning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10x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60.32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" sz="1000" u="none" cap="none" strike="noStrike">
                          <a:solidFill>
                            <a:srgbClr val="FF0000"/>
                          </a:solidFill>
                        </a:rPr>
                        <a:t>60.34</a:t>
                      </a:r>
                      <a:endParaRPr b="1" sz="1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" sz="1000" u="none" cap="none" strike="noStrike"/>
                        <a:t>82.12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" sz="1000" u="none" cap="none" strike="noStrike">
                          <a:solidFill>
                            <a:srgbClr val="FF0000"/>
                          </a:solidFill>
                        </a:rPr>
                        <a:t>92.82</a:t>
                      </a:r>
                      <a:endParaRPr b="1" sz="1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" sz="1000" u="none" cap="none" strike="noStrike">
                          <a:solidFill>
                            <a:srgbClr val="FF0000"/>
                          </a:solidFill>
                        </a:rPr>
                        <a:t>55.53</a:t>
                      </a:r>
                      <a:endParaRPr b="1" sz="1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" sz="1000" u="none" cap="none" strike="noStrike"/>
                        <a:t>99.42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" sz="1000" u="none" cap="none" strike="noStrike">
                          <a:solidFill>
                            <a:srgbClr val="FF0000"/>
                          </a:solidFill>
                        </a:rPr>
                        <a:t>81.41</a:t>
                      </a:r>
                      <a:endParaRPr b="1" sz="10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89.12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96.55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" sz="1000" u="none" cap="none" strike="noStrike"/>
                        <a:t>51.20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76.88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Series Adapters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2x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60.32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61.87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81.22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93.88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57.13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99.27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81.67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" sz="1000" u="none" cap="none" strike="noStrike"/>
                        <a:t>89.62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96.57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50.12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77.17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Parallel Adapters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2x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60.32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" sz="1000" u="none" cap="none" strike="noStrike"/>
                        <a:t>64.21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81.91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" sz="1000" u="none" cap="none" strike="noStrike"/>
                        <a:t>94.73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" sz="1000" u="none" cap="none" strike="noStrike"/>
                        <a:t>58.83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99.38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" sz="1000" u="none" cap="none" strike="noStrike"/>
                        <a:t>84.68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89.21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96.54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/>
                        <a:t>50.94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" sz="1000" u="none" cap="none" strike="noStrike"/>
                        <a:t>78.07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1" name="Google Shape;281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26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0" lang="es" sz="3900"/>
              <a:t>Adapters for transformers</a:t>
            </a:r>
            <a:endParaRPr b="0" sz="3900"/>
          </a:p>
        </p:txBody>
      </p:sp>
      <p:sp>
        <p:nvSpPr>
          <p:cNvPr id="287" name="Google Shape;287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27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2340"/>
              <a:t>Houlsby 2019 [4]</a:t>
            </a:r>
            <a:endParaRPr sz="2340"/>
          </a:p>
        </p:txBody>
      </p:sp>
      <p:sp>
        <p:nvSpPr>
          <p:cNvPr id="293" name="Google Shape;293;p40"/>
          <p:cNvSpPr txBox="1"/>
          <p:nvPr>
            <p:ph idx="1" type="body"/>
          </p:nvPr>
        </p:nvSpPr>
        <p:spPr>
          <a:xfrm>
            <a:off x="727650" y="1756650"/>
            <a:ext cx="5441700" cy="2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s" sz="1500"/>
              <a:t>First adapters for transformers.</a:t>
            </a:r>
            <a:endParaRPr b="1"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s" sz="1500"/>
              <a:t>Two adapter series per layer.</a:t>
            </a:r>
            <a:endParaRPr b="1"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s" sz="1500"/>
              <a:t>Just sorting tasks.</a:t>
            </a:r>
            <a:endParaRPr b="1" sz="1500"/>
          </a:p>
        </p:txBody>
      </p:sp>
      <p:pic>
        <p:nvPicPr>
          <p:cNvPr id="294" name="Google Shape;29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3400" y="1329025"/>
            <a:ext cx="4249650" cy="297547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28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2340"/>
              <a:t>Bapna 2019 [5] (Pfeiffer [6])</a:t>
            </a:r>
            <a:endParaRPr sz="2340"/>
          </a:p>
        </p:txBody>
      </p:sp>
      <p:sp>
        <p:nvSpPr>
          <p:cNvPr id="301" name="Google Shape;301;p41"/>
          <p:cNvSpPr txBox="1"/>
          <p:nvPr>
            <p:ph idx="1" type="body"/>
          </p:nvPr>
        </p:nvSpPr>
        <p:spPr>
          <a:xfrm>
            <a:off x="654450" y="1394000"/>
            <a:ext cx="78351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s" sz="1500"/>
              <a:t>A serial adapter per layer.</a:t>
            </a:r>
            <a:endParaRPr b="1"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s" sz="1500"/>
              <a:t>Used for cross-linguistic translation.</a:t>
            </a:r>
            <a:endParaRPr b="1"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s" sz="1500"/>
              <a:t>Transformer complete.</a:t>
            </a:r>
            <a:endParaRPr b="1" sz="1500"/>
          </a:p>
        </p:txBody>
      </p:sp>
      <p:pic>
        <p:nvPicPr>
          <p:cNvPr id="302" name="Google Shape;30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8013" y="2571750"/>
            <a:ext cx="4707567" cy="23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29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5527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2340"/>
              <a:t>Transfer-Learning</a:t>
            </a:r>
            <a:endParaRPr sz="2340"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1676475"/>
            <a:ext cx="7688700" cy="3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There are several methods to make transfer-learning.</a:t>
            </a:r>
            <a:endParaRPr sz="15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The most common are: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Embeddings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Feature extractors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Full-Fine Tuning</a:t>
            </a:r>
            <a:endParaRPr sz="15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We will talk briefly about each of them and then about a more recent method: adapters.</a:t>
            </a:r>
            <a:endParaRPr sz="1500"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3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2340"/>
              <a:t>Stickland 2019 [7]</a:t>
            </a:r>
            <a:endParaRPr sz="2340"/>
          </a:p>
        </p:txBody>
      </p:sp>
      <p:sp>
        <p:nvSpPr>
          <p:cNvPr id="309" name="Google Shape;309;p42"/>
          <p:cNvSpPr txBox="1"/>
          <p:nvPr>
            <p:ph idx="1" type="body"/>
          </p:nvPr>
        </p:nvSpPr>
        <p:spPr>
          <a:xfrm>
            <a:off x="727650" y="1756650"/>
            <a:ext cx="5441700" cy="2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s" sz="1500"/>
              <a:t>First parallel adapters for transformers.</a:t>
            </a:r>
            <a:endParaRPr b="1"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s" sz="1500"/>
              <a:t>One parallel adapter per layer.</a:t>
            </a:r>
            <a:endParaRPr b="1"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s" sz="1500"/>
              <a:t>Just sorting tasks.</a:t>
            </a:r>
            <a:endParaRPr b="1" sz="1500"/>
          </a:p>
        </p:txBody>
      </p:sp>
      <p:pic>
        <p:nvPicPr>
          <p:cNvPr id="310" name="Google Shape;31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4622" y="815697"/>
            <a:ext cx="1571400" cy="4061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30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2340"/>
              <a:t>Zhu 2021 [8]</a:t>
            </a:r>
            <a:endParaRPr sz="2340"/>
          </a:p>
        </p:txBody>
      </p:sp>
      <p:sp>
        <p:nvSpPr>
          <p:cNvPr id="317" name="Google Shape;317;p43"/>
          <p:cNvSpPr txBox="1"/>
          <p:nvPr>
            <p:ph idx="1" type="body"/>
          </p:nvPr>
        </p:nvSpPr>
        <p:spPr>
          <a:xfrm>
            <a:off x="727650" y="1756650"/>
            <a:ext cx="5441700" cy="2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s" sz="1500"/>
              <a:t>First adapter for embeddings.</a:t>
            </a:r>
            <a:endParaRPr b="1" sz="15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s" sz="1500"/>
              <a:t>Two parallel adapters per layer</a:t>
            </a:r>
            <a:endParaRPr b="1" sz="15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s" sz="1500"/>
              <a:t>Machine translation.</a:t>
            </a:r>
            <a:endParaRPr b="1" sz="1500"/>
          </a:p>
        </p:txBody>
      </p:sp>
      <p:pic>
        <p:nvPicPr>
          <p:cNvPr id="318" name="Google Shape;31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8625" y="1104075"/>
            <a:ext cx="4154825" cy="35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31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4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2340"/>
              <a:t>Prefix Tuning 2021 [9]</a:t>
            </a:r>
            <a:endParaRPr sz="2340"/>
          </a:p>
        </p:txBody>
      </p:sp>
      <p:sp>
        <p:nvSpPr>
          <p:cNvPr id="325" name="Google Shape;325;p44"/>
          <p:cNvSpPr txBox="1"/>
          <p:nvPr>
            <p:ph idx="1" type="body"/>
          </p:nvPr>
        </p:nvSpPr>
        <p:spPr>
          <a:xfrm>
            <a:off x="727650" y="1628450"/>
            <a:ext cx="4985700" cy="29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s" sz="1500"/>
              <a:t>First to propose the use of prefixes.</a:t>
            </a:r>
            <a:endParaRPr b="1" sz="15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s" sz="1500"/>
              <a:t>Vectors are added as prefixes to K and V matrices.</a:t>
            </a:r>
            <a:endParaRPr b="1" sz="15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s" sz="1500"/>
              <a:t>It is possible to model it as an adapter parallel.</a:t>
            </a:r>
            <a:endParaRPr b="1" sz="15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s" sz="1500"/>
              <a:t>Text generation tasks.</a:t>
            </a:r>
            <a:endParaRPr b="1" sz="1500"/>
          </a:p>
        </p:txBody>
      </p:sp>
      <p:sp>
        <p:nvSpPr>
          <p:cNvPr id="326" name="Google Shape;326;p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32</a:t>
            </a:r>
            <a:endParaRPr/>
          </a:p>
        </p:txBody>
      </p:sp>
      <p:pic>
        <p:nvPicPr>
          <p:cNvPr id="327" name="Google Shape;32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8225" y="524875"/>
            <a:ext cx="2962522" cy="4618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5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2340"/>
              <a:t>Lora 2021 [10]</a:t>
            </a:r>
            <a:endParaRPr sz="2340"/>
          </a:p>
        </p:txBody>
      </p:sp>
      <p:sp>
        <p:nvSpPr>
          <p:cNvPr id="333" name="Google Shape;333;p45"/>
          <p:cNvSpPr txBox="1"/>
          <p:nvPr>
            <p:ph idx="1" type="body"/>
          </p:nvPr>
        </p:nvSpPr>
        <p:spPr>
          <a:xfrm>
            <a:off x="695400" y="1566575"/>
            <a:ext cx="4985700" cy="3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s" sz="1500"/>
              <a:t>First to add adapters to the care mechanism.</a:t>
            </a:r>
            <a:endParaRPr b="1"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s" sz="1500"/>
              <a:t>Parallel adapters to the Wq and Wk layers.</a:t>
            </a:r>
            <a:endParaRPr b="1"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s" sz="1500"/>
              <a:t>Motivated by decomposition W + BA.</a:t>
            </a:r>
            <a:endParaRPr b="1"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s" sz="1500"/>
              <a:t>Classification tasks.</a:t>
            </a:r>
            <a:endParaRPr b="1" sz="1500"/>
          </a:p>
        </p:txBody>
      </p:sp>
      <p:sp>
        <p:nvSpPr>
          <p:cNvPr id="334" name="Google Shape;334;p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33</a:t>
            </a:r>
            <a:endParaRPr/>
          </a:p>
        </p:txBody>
      </p:sp>
      <p:pic>
        <p:nvPicPr>
          <p:cNvPr id="335" name="Google Shape;33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1225" y="568875"/>
            <a:ext cx="2691000" cy="4527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6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2340"/>
              <a:t>Summary []</a:t>
            </a:r>
            <a:endParaRPr sz="2340"/>
          </a:p>
        </p:txBody>
      </p:sp>
      <p:pic>
        <p:nvPicPr>
          <p:cNvPr id="341" name="Google Shape;34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7825" y="480200"/>
            <a:ext cx="2985114" cy="4663301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34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7"/>
          <p:cNvSpPr txBox="1"/>
          <p:nvPr>
            <p:ph type="title"/>
          </p:nvPr>
        </p:nvSpPr>
        <p:spPr>
          <a:xfrm>
            <a:off x="804875" y="23041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640"/>
              <a:t>Which one's the best?</a:t>
            </a:r>
            <a:endParaRPr sz="3640"/>
          </a:p>
        </p:txBody>
      </p:sp>
      <p:sp>
        <p:nvSpPr>
          <p:cNvPr id="348" name="Google Shape;348;p4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35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2340"/>
              <a:t>MAM 2022 [11]</a:t>
            </a:r>
            <a:endParaRPr sz="2340"/>
          </a:p>
        </p:txBody>
      </p:sp>
      <p:sp>
        <p:nvSpPr>
          <p:cNvPr id="354" name="Google Shape;354;p48"/>
          <p:cNvSpPr txBox="1"/>
          <p:nvPr>
            <p:ph idx="1" type="body"/>
          </p:nvPr>
        </p:nvSpPr>
        <p:spPr>
          <a:xfrm>
            <a:off x="727650" y="1561450"/>
            <a:ext cx="4985700" cy="28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They rewrote prefix Tuning as a parallel adapter.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First to empirically test the current variants.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Two parallel adapters per layer, with different bottlenecks.</a:t>
            </a:r>
            <a:endParaRPr sz="1500"/>
          </a:p>
        </p:txBody>
      </p:sp>
      <p:pic>
        <p:nvPicPr>
          <p:cNvPr id="355" name="Google Shape;35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7350" y="1207850"/>
            <a:ext cx="3125852" cy="3525083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36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9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2340"/>
              <a:t>UniPELT 2022 [12]</a:t>
            </a:r>
            <a:endParaRPr sz="2340"/>
          </a:p>
        </p:txBody>
      </p:sp>
      <p:sp>
        <p:nvSpPr>
          <p:cNvPr id="362" name="Google Shape;362;p49"/>
          <p:cNvSpPr txBox="1"/>
          <p:nvPr>
            <p:ph idx="1" type="body"/>
          </p:nvPr>
        </p:nvSpPr>
        <p:spPr>
          <a:xfrm>
            <a:off x="727650" y="1682125"/>
            <a:ext cx="4985700" cy="28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s" sz="1500"/>
              <a:t>First to use floodgates for adapters.</a:t>
            </a:r>
            <a:endParaRPr b="1"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s" sz="1500"/>
              <a:t>Adapter series, Lora and prefix-tuning.</a:t>
            </a:r>
            <a:endParaRPr b="1"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s" sz="1500"/>
              <a:t>Classification tasks.</a:t>
            </a:r>
            <a:endParaRPr b="1" sz="1500"/>
          </a:p>
        </p:txBody>
      </p:sp>
      <p:sp>
        <p:nvSpPr>
          <p:cNvPr id="363" name="Google Shape;363;p4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37</a:t>
            </a:r>
            <a:endParaRPr/>
          </a:p>
        </p:txBody>
      </p:sp>
      <p:pic>
        <p:nvPicPr>
          <p:cNvPr id="364" name="Google Shape;36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9625" y="568875"/>
            <a:ext cx="2983400" cy="434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0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0" lang="es" sz="3900"/>
              <a:t>Combination of adapters </a:t>
            </a:r>
            <a:endParaRPr b="0" sz="3900"/>
          </a:p>
        </p:txBody>
      </p:sp>
      <p:sp>
        <p:nvSpPr>
          <p:cNvPr id="370" name="Google Shape;370;p5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38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2340"/>
              <a:t>Parallel adapters</a:t>
            </a:r>
            <a:endParaRPr sz="2340"/>
          </a:p>
        </p:txBody>
      </p:sp>
      <p:sp>
        <p:nvSpPr>
          <p:cNvPr id="376" name="Google Shape;376;p51"/>
          <p:cNvSpPr txBox="1"/>
          <p:nvPr>
            <p:ph idx="1" type="body"/>
          </p:nvPr>
        </p:nvSpPr>
        <p:spPr>
          <a:xfrm>
            <a:off x="357625" y="1857000"/>
            <a:ext cx="5119800" cy="19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Solve several independent tasks with the same base model.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Used from the first adapter proposals.</a:t>
            </a:r>
            <a:endParaRPr sz="1500"/>
          </a:p>
        </p:txBody>
      </p:sp>
      <p:sp>
        <p:nvSpPr>
          <p:cNvPr id="377" name="Google Shape;377;p5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39</a:t>
            </a:r>
            <a:endParaRPr/>
          </a:p>
        </p:txBody>
      </p:sp>
      <p:pic>
        <p:nvPicPr>
          <p:cNvPr id="378" name="Google Shape;37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4650" y="490550"/>
            <a:ext cx="2730848" cy="4652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4</a:t>
            </a:r>
            <a:endParaRPr/>
          </a:p>
        </p:txBody>
      </p:sp>
      <p:sp>
        <p:nvSpPr>
          <p:cNvPr id="109" name="Google Shape;109;p16"/>
          <p:cNvSpPr txBox="1"/>
          <p:nvPr>
            <p:ph idx="4294967295" type="title"/>
          </p:nvPr>
        </p:nvSpPr>
        <p:spPr>
          <a:xfrm>
            <a:off x="729450" y="5527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520"/>
              <a:t>Contents</a:t>
            </a:r>
            <a:endParaRPr sz="2520"/>
          </a:p>
        </p:txBody>
      </p:sp>
      <p:sp>
        <p:nvSpPr>
          <p:cNvPr id="110" name="Google Shape;110;p16"/>
          <p:cNvSpPr txBox="1"/>
          <p:nvPr>
            <p:ph idx="4294967295" type="body"/>
          </p:nvPr>
        </p:nvSpPr>
        <p:spPr>
          <a:xfrm>
            <a:off x="729450" y="1676475"/>
            <a:ext cx="7688700" cy="3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Examples of Transfer Learning</a:t>
            </a:r>
            <a:endParaRPr sz="15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Motivation and first proposals from adapters</a:t>
            </a:r>
            <a:endParaRPr sz="15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Adapters for transformers</a:t>
            </a:r>
            <a:endParaRPr sz="15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Combination of adapters</a:t>
            </a:r>
            <a:endParaRPr sz="15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2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2340"/>
              <a:t>Stacked adapters (MAD-X) [6]</a:t>
            </a:r>
            <a:endParaRPr sz="2340"/>
          </a:p>
        </p:txBody>
      </p:sp>
      <p:sp>
        <p:nvSpPr>
          <p:cNvPr id="384" name="Google Shape;384;p52"/>
          <p:cNvSpPr txBox="1"/>
          <p:nvPr>
            <p:ph idx="1" type="body"/>
          </p:nvPr>
        </p:nvSpPr>
        <p:spPr>
          <a:xfrm>
            <a:off x="350200" y="1716875"/>
            <a:ext cx="4534200" cy="28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Originally proposed for Cross-Lingual.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An adapter for Masked Languange Modeling for a specific language.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An adapter for a sorting task.</a:t>
            </a:r>
            <a:endParaRPr sz="1500"/>
          </a:p>
        </p:txBody>
      </p:sp>
      <p:pic>
        <p:nvPicPr>
          <p:cNvPr id="385" name="Google Shape;38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4275" y="1355700"/>
            <a:ext cx="3836800" cy="31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5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40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2340"/>
              <a:t>Fusion of adapters [13]</a:t>
            </a:r>
            <a:endParaRPr sz="2340"/>
          </a:p>
        </p:txBody>
      </p:sp>
      <p:sp>
        <p:nvSpPr>
          <p:cNvPr id="392" name="Google Shape;392;p53"/>
          <p:cNvSpPr txBox="1"/>
          <p:nvPr>
            <p:ph idx="1" type="body"/>
          </p:nvPr>
        </p:nvSpPr>
        <p:spPr>
          <a:xfrm>
            <a:off x="258050" y="1591050"/>
            <a:ext cx="4512000" cy="28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To solve multi-task learning problems.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The adapters of a task have knowledge in that task.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The knowledge of different tasks is combined with attention.</a:t>
            </a:r>
            <a:endParaRPr sz="1500"/>
          </a:p>
        </p:txBody>
      </p:sp>
      <p:pic>
        <p:nvPicPr>
          <p:cNvPr id="393" name="Google Shape;39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1450" y="1275800"/>
            <a:ext cx="1530975" cy="25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23825" y="1244700"/>
            <a:ext cx="2356850" cy="30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41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4"/>
          <p:cNvSpPr txBox="1"/>
          <p:nvPr>
            <p:ph type="ctrTitle"/>
          </p:nvPr>
        </p:nvSpPr>
        <p:spPr>
          <a:xfrm>
            <a:off x="727950" y="23018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0" lang="es" sz="3900"/>
              <a:t>Thank you for your attention.</a:t>
            </a:r>
            <a:endParaRPr b="0" sz="3900"/>
          </a:p>
        </p:txBody>
      </p:sp>
      <p:sp>
        <p:nvSpPr>
          <p:cNvPr id="401" name="Google Shape;401;p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42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5"/>
          <p:cNvSpPr txBox="1"/>
          <p:nvPr>
            <p:ph type="title"/>
          </p:nvPr>
        </p:nvSpPr>
        <p:spPr>
          <a:xfrm>
            <a:off x="727650" y="5688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2340"/>
              <a:t>References</a:t>
            </a:r>
            <a:endParaRPr sz="2340"/>
          </a:p>
        </p:txBody>
      </p:sp>
      <p:sp>
        <p:nvSpPr>
          <p:cNvPr id="407" name="Google Shape;407;p55"/>
          <p:cNvSpPr txBox="1"/>
          <p:nvPr>
            <p:ph idx="1" type="body"/>
          </p:nvPr>
        </p:nvSpPr>
        <p:spPr>
          <a:xfrm>
            <a:off x="455450" y="1294153"/>
            <a:ext cx="8309700" cy="3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43Rebuffi (2017). Learning multiple visual domains with residual adapters. CVPR.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Rebuffi (2018). Efficient parametrization of multi-domain deep neural networks. CVPR.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Sung (2022). VL-adapter: parameter-efficient Transfer Learning for vision-and-Language tasks. CVPR.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Houlsby (2019). Parameter-efficient Transfer Learning for NLP. PMLR.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Bapna (2019). Simple, scalable Adaptation for Neural machine Translation. EMNLP.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Pfeiffer (2020). MAD-X: an adapter-based Framework for Multi-Task Cross-Lingual Transfer. EMNLP.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Stickland (2019). Bert and PALs: project attention Layers for efficient Adaptation in Multi-Task Learning. PMLR.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Zhu (2021). Counter-interference adapt for multilingual machine Translation. EMNLP.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Li (2021). Prefix-Tuning: optimizing continuous Prompts for Generation. ACL.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Hu (2022). Lora: Low-rank Adaptation of large Language models. ICLR.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He (2022). Towards a Unified view of parameter-efficient Transfer Learning. ICLR.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Mao (2022). </a:t>
            </a:r>
            <a:r>
              <a:rPr i="1" lang="es"/>
              <a:t>UniPELT: A Unified Framework for Parameter-Efficient Language Model Tuning</a:t>
            </a:r>
            <a:r>
              <a:rPr lang="es"/>
              <a:t>. Preprint.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Pfeiffer (2021). </a:t>
            </a:r>
            <a:r>
              <a:rPr i="1" lang="es"/>
              <a:t>AdapterFusion: Non-Destructive Task Composition for Transfer Learning</a:t>
            </a:r>
            <a:r>
              <a:rPr lang="es"/>
              <a:t>. ACL.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0" lang="es" sz="3900"/>
              <a:t>Examples of Transfer Learning</a:t>
            </a:r>
            <a:endParaRPr b="0" sz="3900"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7650" y="5930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2340"/>
              <a:t>Convention for submission</a:t>
            </a:r>
            <a:endParaRPr sz="2340"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1197675" y="19525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Hidden inputs, outputs and tensors: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Pre-trained frozen parameters: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Training parameters:</a:t>
            </a:r>
            <a:endParaRPr sz="1500"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5975" y="3408625"/>
            <a:ext cx="805050" cy="8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5975" y="2558325"/>
            <a:ext cx="805050" cy="8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65975" y="1753275"/>
            <a:ext cx="805050" cy="8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5666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719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40"/>
              <a:buAutoNum type="alphaLcPeriod"/>
            </a:pPr>
            <a:r>
              <a:rPr lang="es" sz="2340"/>
              <a:t>Embeddings</a:t>
            </a:r>
            <a:endParaRPr sz="2340"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29450" y="1710525"/>
            <a:ext cx="57705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Embeddings are useful for representing discrete or categorical data in a continuous space.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Transfer-Learning with word-embeddings has been used in NLP.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Disadvantage: vector representation of tokens may not be very useful for the new vocabulary.</a:t>
            </a:r>
            <a:endParaRPr sz="1500"/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9950" y="1101800"/>
            <a:ext cx="2339249" cy="340019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7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9450" y="5666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2340"/>
              <a:t>B. Feature extractors (CV)</a:t>
            </a:r>
            <a:endParaRPr sz="2340"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7650" y="1517675"/>
            <a:ext cx="5826000" cy="30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Models in computational vision usually use convolutional layer blocks.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With an image as input, these layers blocks detect patterns and features, called features. These can be used for classification.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Disadvantage: pre-trained weights do not always work well for new tasks. Bad results.</a:t>
            </a:r>
            <a:endParaRPr sz="1500"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6925" y="1101800"/>
            <a:ext cx="1865687" cy="37369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8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729450" y="5666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2340"/>
              <a:t>C. Full Fine-Tuning</a:t>
            </a:r>
            <a:endParaRPr sz="2340"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729450" y="1630875"/>
            <a:ext cx="4842000" cy="3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It refers to initializing the weights of a model with those of a pre-trained model with the same architecture (or part of it) and training the entire model.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Of the methods so far mentioned, it is the most effective in terms of inference.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Disadvantage: the time and computational cost of training.</a:t>
            </a:r>
            <a:endParaRPr sz="1500"/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1450" y="1630875"/>
            <a:ext cx="3269551" cy="326674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