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7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27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25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3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1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73F8AC-99C7-4854-A097-CB179256BF7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9C385A-74B7-415B-BB31-F30A65E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17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8EDD-B533-48F6-A6C7-169DECA07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Protocols, Ports,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945D6-A3C0-4ADF-806C-689DE0E60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Baylor Infosec</a:t>
            </a:r>
          </a:p>
        </p:txBody>
      </p:sp>
    </p:spTree>
    <p:extLst>
      <p:ext uri="{BB962C8B-B14F-4D97-AF65-F5344CB8AC3E}">
        <p14:creationId xmlns:p14="http://schemas.microsoft.com/office/powerpoint/2010/main" val="129813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A77B9CB-EE78-4FE0-BE0A-CD70D7CF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4" y="1604378"/>
            <a:ext cx="9862452" cy="364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162F4-6EFC-41F4-9EF5-4E0CE3CA4D8D}"/>
              </a:ext>
            </a:extLst>
          </p:cNvPr>
          <p:cNvSpPr txBox="1"/>
          <p:nvPr/>
        </p:nvSpPr>
        <p:spPr>
          <a:xfrm>
            <a:off x="551543" y="197346"/>
            <a:ext cx="1070517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 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:"https:\/\/twitter.com\/Interior\/status\/507185938620219395",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author_name"</a:t>
            </a:r>
            <a:r>
              <a:rPr lang="en-US" dirty="0" err="1"/>
              <a:t>:"</a:t>
            </a:r>
            <a:r>
              <a:rPr lang="en-US" dirty="0" err="1">
                <a:highlight>
                  <a:srgbClr val="FF0000"/>
                </a:highlight>
              </a:rPr>
              <a:t>US</a:t>
            </a:r>
            <a:r>
              <a:rPr lang="en-US" dirty="0">
                <a:highlight>
                  <a:srgbClr val="FF0000"/>
                </a:highlight>
              </a:rPr>
              <a:t> Department of the Interior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"author_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:"https:\/\/twitter.com\/Interior",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"html"</a:t>
            </a:r>
            <a:r>
              <a:rPr lang="en-US" dirty="0"/>
              <a:t>:"\u003Cblockquote class=\"twitter-tweet\"\u003E\u003Cp </a:t>
            </a:r>
          </a:p>
          <a:p>
            <a:r>
              <a:rPr lang="en-US" dirty="0"/>
              <a:t>	</a:t>
            </a:r>
            <a:r>
              <a:rPr lang="en-US" dirty="0" err="1"/>
              <a:t>lang</a:t>
            </a:r>
            <a:r>
              <a:rPr lang="en-US" dirty="0"/>
              <a:t>=\"</a:t>
            </a:r>
            <a:r>
              <a:rPr lang="en-US" dirty="0" err="1"/>
              <a:t>en</a:t>
            </a:r>
            <a:r>
              <a:rPr lang="en-US" dirty="0"/>
              <a:t>\" </a:t>
            </a:r>
            <a:r>
              <a:rPr lang="en-US" dirty="0" err="1"/>
              <a:t>dir</a:t>
            </a:r>
            <a:r>
              <a:rPr lang="en-US" dirty="0"/>
              <a:t>=\"</a:t>
            </a:r>
            <a:r>
              <a:rPr lang="en-US" dirty="0" err="1"/>
              <a:t>ltr</a:t>
            </a:r>
            <a:r>
              <a:rPr lang="en-US" dirty="0"/>
              <a:t>\"\</a:t>
            </a:r>
            <a:r>
              <a:rPr lang="en-US" dirty="0">
                <a:highlight>
                  <a:srgbClr val="FF0000"/>
                </a:highlight>
              </a:rPr>
              <a:t>u003EHappy 50th anniversary to the Wilderness Act! Here&amp;#39;s </a:t>
            </a:r>
          </a:p>
          <a:p>
            <a:r>
              <a:rPr lang="en-US" dirty="0">
                <a:highlight>
                  <a:srgbClr val="FF0000"/>
                </a:highlight>
              </a:rPr>
              <a:t>	a great wilderness photo from</a:t>
            </a:r>
            <a:r>
              <a:rPr lang="en-US" dirty="0"/>
              <a:t> \u003Ca </a:t>
            </a:r>
            <a:r>
              <a:rPr lang="en-US" dirty="0" err="1"/>
              <a:t>href</a:t>
            </a:r>
            <a:r>
              <a:rPr lang="en-US" dirty="0"/>
              <a:t>=\"https:\/\/twitter.com\/</a:t>
            </a:r>
          </a:p>
          <a:p>
            <a:r>
              <a:rPr lang="en-US" dirty="0"/>
              <a:t>	</a:t>
            </a:r>
            <a:r>
              <a:rPr lang="en-US" dirty="0" err="1"/>
              <a:t>YosemiteNPS?ref_src</a:t>
            </a:r>
            <a:r>
              <a:rPr lang="en-US" dirty="0"/>
              <a:t>=twsrc%5Etfw\"\u003E@YosemiteNPS\u003C\/a\u003E. \u003Ca </a:t>
            </a:r>
          </a:p>
          <a:p>
            <a:r>
              <a:rPr lang="en-US" dirty="0"/>
              <a:t>	</a:t>
            </a:r>
            <a:r>
              <a:rPr lang="en-US" dirty="0" err="1"/>
              <a:t>href</a:t>
            </a:r>
            <a:r>
              <a:rPr lang="en-US" dirty="0"/>
              <a:t>=\"https:\/\/twitter.com\/hashtag\/Wilderness50?src=</a:t>
            </a:r>
            <a:r>
              <a:rPr lang="en-US" dirty="0" err="1"/>
              <a:t>hash&amp;amp;ref_src</a:t>
            </a:r>
            <a:r>
              <a:rPr lang="en-US" dirty="0"/>
              <a:t>=twsrc%5Etfw</a:t>
            </a:r>
          </a:p>
          <a:p>
            <a:r>
              <a:rPr lang="en-US" dirty="0"/>
              <a:t>	\"\u003E#Wilderness50\u003C\/a\u003E \u003Ca </a:t>
            </a:r>
            <a:r>
              <a:rPr lang="en-US" dirty="0" err="1"/>
              <a:t>href</a:t>
            </a:r>
            <a:r>
              <a:rPr lang="en-US" dirty="0"/>
              <a:t>=\"http:\/\/t.co\/HMhbyTg18X\“</a:t>
            </a:r>
          </a:p>
          <a:p>
            <a:r>
              <a:rPr lang="en-US" dirty="0"/>
              <a:t>	\u003Epic.twitter.com\/HMhbyTg18X\u003C\/a\u003E\u003C\/p\u003E&amp;mdash; </a:t>
            </a:r>
          </a:p>
          <a:p>
            <a:r>
              <a:rPr lang="en-US" dirty="0"/>
              <a:t>	US Department of the Interior (@Interior) \u003Ca </a:t>
            </a:r>
            <a:r>
              <a:rPr lang="en-US" dirty="0" err="1"/>
              <a:t>href</a:t>
            </a:r>
            <a:r>
              <a:rPr lang="en-US" dirty="0"/>
              <a:t>=\"https:\/\/twitter.com\/Interior</a:t>
            </a:r>
          </a:p>
          <a:p>
            <a:r>
              <a:rPr lang="en-US" dirty="0"/>
              <a:t>	\/status\/507185938620219395?ref_src=twsrc%5Etfw\"\u003ESeptember 3, 2014\u003C</a:t>
            </a:r>
          </a:p>
          <a:p>
            <a:r>
              <a:rPr lang="en-US" dirty="0"/>
              <a:t>	\/a\u003E\u003C\/blockquote\u003E\n\u003Cscript async </a:t>
            </a:r>
            <a:r>
              <a:rPr lang="en-US" dirty="0" err="1"/>
              <a:t>src</a:t>
            </a:r>
            <a:r>
              <a:rPr lang="en-US" dirty="0"/>
              <a:t>=\"https:\/</a:t>
            </a:r>
          </a:p>
          <a:p>
            <a:r>
              <a:rPr lang="en-US" dirty="0"/>
              <a:t>	\/platform.twitter.com\/widgets.js\" charset=\"utf-8\"\u003E\u003C\/script\u003E\n",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"width"</a:t>
            </a:r>
            <a:r>
              <a:rPr lang="en-US" dirty="0"/>
              <a:t>:550,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height"</a:t>
            </a:r>
            <a:r>
              <a:rPr lang="en-US" dirty="0" err="1"/>
              <a:t>:null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type"</a:t>
            </a:r>
            <a:r>
              <a:rPr lang="en-US" dirty="0" err="1"/>
              <a:t>:"rich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"cache_age"</a:t>
            </a:r>
            <a:r>
              <a:rPr lang="en-US" dirty="0"/>
              <a:t>:"3153600000",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provider_name"</a:t>
            </a:r>
            <a:r>
              <a:rPr lang="en-US" dirty="0" err="1"/>
              <a:t>:"Twitter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"provider_</a:t>
            </a:r>
            <a:r>
              <a:rPr lang="en-US" b="1" dirty="0" err="1"/>
              <a:t>url</a:t>
            </a:r>
            <a:r>
              <a:rPr lang="en-US" b="1" dirty="0"/>
              <a:t>"</a:t>
            </a:r>
            <a:r>
              <a:rPr lang="en-US" dirty="0"/>
              <a:t>:"https:\/\/twitter.com",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"version"</a:t>
            </a:r>
            <a:r>
              <a:rPr lang="en-US" dirty="0"/>
              <a:t>:"1.0"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1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51E85-DB7B-4CAF-B9C7-4C958B0B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5015"/>
            <a:ext cx="36576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2BDC66-7155-4F70-AAD5-5EF47D86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24233"/>
            <a:ext cx="5943601" cy="5308600"/>
          </a:xfrm>
        </p:spPr>
        <p:txBody>
          <a:bodyPr/>
          <a:lstStyle/>
          <a:p>
            <a:r>
              <a:rPr lang="en-US" dirty="0"/>
              <a:t>TCP – Transmission Control Protocol</a:t>
            </a:r>
          </a:p>
          <a:p>
            <a:r>
              <a:rPr lang="en-US" dirty="0"/>
              <a:t>HTTP\S – Hypertext Transfer Protocol\Secure</a:t>
            </a:r>
          </a:p>
          <a:p>
            <a:pPr lvl="1"/>
            <a:r>
              <a:rPr lang="en-US" dirty="0"/>
              <a:t>webpages</a:t>
            </a:r>
          </a:p>
          <a:p>
            <a:r>
              <a:rPr lang="en-US" dirty="0"/>
              <a:t>SMTP – Simple Mail Transfer Protocol</a:t>
            </a:r>
          </a:p>
          <a:p>
            <a:pPr lvl="1"/>
            <a:r>
              <a:rPr lang="en-US" dirty="0"/>
              <a:t>Email</a:t>
            </a:r>
          </a:p>
          <a:p>
            <a:endParaRPr lang="en-US" dirty="0"/>
          </a:p>
          <a:p>
            <a:r>
              <a:rPr lang="en-US" dirty="0"/>
              <a:t>And like a bajillion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27BDA-8A2D-495A-8800-E60852F8CCD9}"/>
              </a:ext>
            </a:extLst>
          </p:cNvPr>
          <p:cNvSpPr txBox="1"/>
          <p:nvPr/>
        </p:nvSpPr>
        <p:spPr>
          <a:xfrm>
            <a:off x="4404220" y="939567"/>
            <a:ext cx="55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for documentation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155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9220CFE-A3C6-448E-A8C7-CEAED932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C51E85-DB7B-4CAF-B9C7-4C958B0B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841" y="-106627"/>
            <a:ext cx="56272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Protocol Layering</a:t>
            </a:r>
          </a:p>
        </p:txBody>
      </p:sp>
      <p:sp>
        <p:nvSpPr>
          <p:cNvPr id="80" name="Snip Diagonal Corner Rectangle 25">
            <a:extLst>
              <a:ext uri="{FF2B5EF4-FFF2-40B4-BE49-F238E27FC236}">
                <a16:creationId xmlns:a16="http://schemas.microsoft.com/office/drawing/2014/main" id="{2E91ED80-632C-4328-8E5C-0CAF33E7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AFFD9281-CDFF-475C-8A5D-8A9B0F2A7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r="17340"/>
          <a:stretch/>
        </p:blipFill>
        <p:spPr bwMode="auto">
          <a:xfrm>
            <a:off x="800558" y="786117"/>
            <a:ext cx="3337560" cy="4956048"/>
          </a:xfrm>
          <a:custGeom>
            <a:avLst/>
            <a:gdLst>
              <a:gd name="connsiteX0" fmla="*/ 384420 w 3337560"/>
              <a:gd name="connsiteY0" fmla="*/ 0 h 4956048"/>
              <a:gd name="connsiteX1" fmla="*/ 3337560 w 3337560"/>
              <a:gd name="connsiteY1" fmla="*/ 0 h 4956048"/>
              <a:gd name="connsiteX2" fmla="*/ 3337560 w 3337560"/>
              <a:gd name="connsiteY2" fmla="*/ 4571628 h 4956048"/>
              <a:gd name="connsiteX3" fmla="*/ 2953140 w 3337560"/>
              <a:gd name="connsiteY3" fmla="*/ 4956048 h 4956048"/>
              <a:gd name="connsiteX4" fmla="*/ 0 w 3337560"/>
              <a:gd name="connsiteY4" fmla="*/ 4956048 h 4956048"/>
              <a:gd name="connsiteX5" fmla="*/ 0 w 3337560"/>
              <a:gd name="connsiteY5" fmla="*/ 384420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2BDC66-7155-4F70-AAD5-5EF47D86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841" y="1430072"/>
            <a:ext cx="625379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none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Abstraction of format, FTP doesn’t know about connection requirements from TCP or IP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A271B6-83F2-4E87-A6AD-450F042D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A433C90-9936-4ABD-B763-2CD6C421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D1147B-1DF4-4FA0-9601-3AB638E3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E30F5C-D28E-4B06-847C-1104626FC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1B65F81-D52E-422A-BA2A-0E3294D0C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992E9D3-9DB7-4C46-8AFB-E50194C8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78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B0E1-C801-4F97-B5D2-DEFA919E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7BEC-1568-4DD5-AE78-1A88D0EB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u="sng" dirty="0"/>
              <a:t>network</a:t>
            </a:r>
            <a:r>
              <a:rPr lang="en-US" dirty="0"/>
              <a:t> port is a process-specific or an application-specific software construct serving as a communication endpoint, which is used by the Transport Layer protocols of Internet Protocol suite</a:t>
            </a:r>
          </a:p>
          <a:p>
            <a:endParaRPr lang="en-US" dirty="0"/>
          </a:p>
          <a:p>
            <a:r>
              <a:rPr lang="en-US" dirty="0"/>
              <a:t>In real people speak…</a:t>
            </a:r>
          </a:p>
        </p:txBody>
      </p:sp>
      <p:pic>
        <p:nvPicPr>
          <p:cNvPr id="2050" name="Picture 2" descr="Image result for transport layer networking">
            <a:extLst>
              <a:ext uri="{FF2B5EF4-FFF2-40B4-BE49-F238E27FC236}">
                <a16:creationId xmlns:a16="http://schemas.microsoft.com/office/drawing/2014/main" id="{B1758C14-04A3-423A-87A9-CADC8414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311400"/>
            <a:ext cx="2305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1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B80E-3761-46A9-8C59-96399979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7" y="-314325"/>
            <a:ext cx="36576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Ports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FBBEE167-08D2-423D-AB9C-DBD108B1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8" y="1280886"/>
            <a:ext cx="9466264" cy="4296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EC7F87-7517-4093-86C4-195297FB68BE}"/>
              </a:ext>
            </a:extLst>
          </p:cNvPr>
          <p:cNvSpPr txBox="1"/>
          <p:nvPr/>
        </p:nvSpPr>
        <p:spPr>
          <a:xfrm>
            <a:off x="1567543" y="5907314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is just a  process that monitors or sends info over a port/</a:t>
            </a:r>
            <a:r>
              <a:rPr lang="en-US" dirty="0" err="1"/>
              <a:t>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8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3D90-16FD-40AB-9A92-9C20F0C3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82" y="206828"/>
            <a:ext cx="6369731" cy="1404258"/>
          </a:xfrm>
        </p:spPr>
        <p:txBody>
          <a:bodyPr/>
          <a:lstStyle/>
          <a:p>
            <a:r>
              <a:rPr lang="en-US" dirty="0"/>
              <a:t>Cool twitter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7133C-CE81-453A-85AA-E170D8A3B236}"/>
              </a:ext>
            </a:extLst>
          </p:cNvPr>
          <p:cNvSpPr txBox="1"/>
          <p:nvPr/>
        </p:nvSpPr>
        <p:spPr>
          <a:xfrm>
            <a:off x="1233714" y="2235200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download a tweet using ports, APIS, and protocols</a:t>
            </a:r>
          </a:p>
        </p:txBody>
      </p:sp>
    </p:spTree>
    <p:extLst>
      <p:ext uri="{BB962C8B-B14F-4D97-AF65-F5344CB8AC3E}">
        <p14:creationId xmlns:p14="http://schemas.microsoft.com/office/powerpoint/2010/main" val="194504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91486-A76C-437E-8A5A-C90776F85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61" y="1195075"/>
            <a:ext cx="1023127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5D2F-09DB-48BE-B033-1D2835F5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3657600" cy="1371600"/>
          </a:xfrm>
        </p:spPr>
        <p:txBody>
          <a:bodyPr/>
          <a:lstStyle/>
          <a:p>
            <a:r>
              <a:rPr lang="en-US" dirty="0"/>
              <a:t>So using the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8117-9AE8-4560-97F1-5A1B1CE8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456090"/>
            <a:ext cx="11507788" cy="15383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 just put this into a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A066F-5B51-445F-88B8-841584C08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14" y="2778548"/>
            <a:ext cx="9159583" cy="8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6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8E7F-B84A-4800-9155-6E7A07EA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57600" cy="1371600"/>
          </a:xfrm>
        </p:spPr>
        <p:txBody>
          <a:bodyPr/>
          <a:lstStyle/>
          <a:p>
            <a:r>
              <a:rPr lang="en-US" dirty="0"/>
              <a:t>This Thing</a:t>
            </a:r>
            <a:br>
              <a:rPr lang="en-US" dirty="0"/>
            </a:br>
            <a:r>
              <a:rPr lang="en-US" dirty="0"/>
              <a:t>F-12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8C4EEA-B59A-41BF-A163-4DDE8BF7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69" y="0"/>
            <a:ext cx="8911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154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102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Protocols, Ports, APIs</vt:lpstr>
      <vt:lpstr>Protocols</vt:lpstr>
      <vt:lpstr>Protocol Layering</vt:lpstr>
      <vt:lpstr>PORTS</vt:lpstr>
      <vt:lpstr>Ports</vt:lpstr>
      <vt:lpstr>Cool twitter example</vt:lpstr>
      <vt:lpstr>PowerPoint Presentation</vt:lpstr>
      <vt:lpstr>So using the API</vt:lpstr>
      <vt:lpstr>This Thing F-12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Protocols, Ports, APIs</dc:title>
  <dc:creator>Mark Fuller</dc:creator>
  <cp:lastModifiedBy>Mark Fuller</cp:lastModifiedBy>
  <cp:revision>6</cp:revision>
  <dcterms:created xsi:type="dcterms:W3CDTF">2019-10-23T18:53:51Z</dcterms:created>
  <dcterms:modified xsi:type="dcterms:W3CDTF">2019-10-23T19:49:52Z</dcterms:modified>
</cp:coreProperties>
</file>