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1686" r:id="rId3"/>
    <p:sldId id="266" r:id="rId4"/>
    <p:sldId id="258" r:id="rId5"/>
    <p:sldId id="1697" r:id="rId6"/>
    <p:sldId id="1698" r:id="rId7"/>
    <p:sldId id="1699" r:id="rId8"/>
    <p:sldId id="1700" r:id="rId9"/>
    <p:sldId id="1701" r:id="rId10"/>
    <p:sldId id="1702" r:id="rId11"/>
    <p:sldId id="1705" r:id="rId12"/>
    <p:sldId id="1706" r:id="rId13"/>
    <p:sldId id="1704" r:id="rId14"/>
    <p:sldId id="1703" r:id="rId15"/>
    <p:sldId id="1707" r:id="rId16"/>
    <p:sldId id="267" r:id="rId17"/>
    <p:sldId id="1708" r:id="rId18"/>
    <p:sldId id="26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35"/>
    <a:srgbClr val="F68A00"/>
    <a:srgbClr val="CC4A4A"/>
    <a:srgbClr val="FEF3D2"/>
    <a:srgbClr val="EAECE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4" autoAdjust="0"/>
    <p:restoredTop sz="81153" autoAdjust="0"/>
  </p:normalViewPr>
  <p:slideViewPr>
    <p:cSldViewPr snapToGrid="0">
      <p:cViewPr varScale="1">
        <p:scale>
          <a:sx n="92" d="100"/>
          <a:sy n="92" d="100"/>
        </p:scale>
        <p:origin x="68" y="136"/>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2023/6/5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对于一个</a:t>
            </a:r>
            <a:r>
              <a:rPr lang="en-US" altLang="zh-CN" dirty="0"/>
              <a:t>(n, w, h)</a:t>
            </a:r>
            <a:r>
              <a:rPr lang="zh-CN" altLang="en-US" dirty="0"/>
              <a:t>的图像，它作为输入时，需要设置多通道</a:t>
            </a:r>
            <a:r>
              <a:rPr lang="en-US" altLang="zh-CN" dirty="0"/>
              <a:t>CNN</a:t>
            </a:r>
            <a:r>
              <a:rPr lang="zh-CN" altLang="en-US" dirty="0"/>
              <a:t>的输入通道数为</a:t>
            </a:r>
            <a:r>
              <a:rPr lang="en-US" altLang="zh-CN" dirty="0"/>
              <a:t>n</a:t>
            </a:r>
            <a:r>
              <a:rPr lang="zh-CN" altLang="en-US" dirty="0"/>
              <a:t>，即每个卷积核的深度为</a:t>
            </a:r>
            <a:r>
              <a:rPr lang="en-US" altLang="zh-CN" dirty="0"/>
              <a:t>n</a:t>
            </a:r>
            <a:r>
              <a:rPr lang="zh-CN" altLang="en-US" dirty="0"/>
              <a:t>，卷积核的每一层与它对应的图像通道进行卷积运算，得到</a:t>
            </a:r>
            <a:r>
              <a:rPr lang="en-US" altLang="zh-CN" dirty="0"/>
              <a:t>n</a:t>
            </a:r>
            <a:r>
              <a:rPr lang="zh-CN" altLang="en-US" dirty="0"/>
              <a:t>个矩阵，</a:t>
            </a:r>
            <a:r>
              <a:rPr lang="en-US" altLang="zh-CN" dirty="0"/>
              <a:t>n</a:t>
            </a:r>
            <a:r>
              <a:rPr lang="zh-CN" altLang="en-US" dirty="0"/>
              <a:t>个矩阵相加，得到该卷积核对图像进行卷积的结果矩阵。若设置输出通道为</a:t>
            </a:r>
            <a:r>
              <a:rPr lang="en-US" altLang="zh-CN" dirty="0"/>
              <a:t>m</a:t>
            </a:r>
            <a:r>
              <a:rPr lang="zh-CN" altLang="en-US" dirty="0"/>
              <a:t>，即卷积核的个数为</a:t>
            </a:r>
            <a:r>
              <a:rPr lang="en-US" altLang="zh-CN" dirty="0"/>
              <a:t>m</a:t>
            </a:r>
            <a:r>
              <a:rPr lang="zh-CN" altLang="en-US" dirty="0"/>
              <a:t>，则</a:t>
            </a:r>
            <a:r>
              <a:rPr lang="en-US" altLang="zh-CN" dirty="0"/>
              <a:t>m</a:t>
            </a:r>
            <a:r>
              <a:rPr lang="zh-CN" altLang="en-US" dirty="0"/>
              <a:t>个卷积核对图像进行卷积后得到</a:t>
            </a:r>
            <a:r>
              <a:rPr lang="en-US" altLang="zh-CN" dirty="0"/>
              <a:t>m</a:t>
            </a:r>
            <a:r>
              <a:rPr lang="zh-CN" altLang="en-US" dirty="0"/>
              <a:t>个矩阵，将</a:t>
            </a:r>
            <a:r>
              <a:rPr lang="en-US" altLang="zh-CN" dirty="0"/>
              <a:t>m</a:t>
            </a:r>
            <a:r>
              <a:rPr lang="zh-CN" altLang="en-US" dirty="0"/>
              <a:t>个矩阵在通道维度上连接，得到</a:t>
            </a:r>
            <a:r>
              <a:rPr lang="en-US" altLang="zh-CN" dirty="0"/>
              <a:t>(m, w, h)</a:t>
            </a:r>
            <a:r>
              <a:rPr lang="zh-CN" altLang="en-US" dirty="0"/>
              <a:t>的输出图像</a:t>
            </a:r>
            <a:r>
              <a:rPr lang="en-US" altLang="zh-CN" dirty="0"/>
              <a:t>(</a:t>
            </a:r>
            <a:r>
              <a:rPr lang="zh-CN" altLang="en-US" dirty="0"/>
              <a:t>假设设置</a:t>
            </a:r>
            <a:r>
              <a:rPr lang="en-US" altLang="zh-CN" dirty="0" err="1"/>
              <a:t>k,p,s</a:t>
            </a:r>
            <a:r>
              <a:rPr lang="zh-CN" altLang="en-US" dirty="0"/>
              <a:t>使图像大小不变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408484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8" name="图片占位符 47">
            <a:extLst>
              <a:ext uri="{FF2B5EF4-FFF2-40B4-BE49-F238E27FC236}">
                <a16:creationId xmlns:a16="http://schemas.microsoft.com/office/drawing/2014/main" id="{76A7D343-2609-435C-BC17-890C25D3A604}"/>
              </a:ext>
            </a:extLst>
          </p:cNvPr>
          <p:cNvSpPr>
            <a:spLocks noGrp="1"/>
          </p:cNvSpPr>
          <p:nvPr>
            <p:ph type="pic" sz="quarter" idx="12"/>
          </p:nvPr>
        </p:nvSpPr>
        <p:spPr>
          <a:xfrm>
            <a:off x="0" y="0"/>
            <a:ext cx="6560457" cy="3243555"/>
          </a:xfrm>
          <a:custGeom>
            <a:avLst/>
            <a:gdLst>
              <a:gd name="connsiteX0" fmla="*/ 0 w 6560457"/>
              <a:gd name="connsiteY0" fmla="*/ 0 h 3243555"/>
              <a:gd name="connsiteX1" fmla="*/ 6560457 w 6560457"/>
              <a:gd name="connsiteY1" fmla="*/ 0 h 3243555"/>
              <a:gd name="connsiteX2" fmla="*/ 3547349 w 6560457"/>
              <a:gd name="connsiteY2" fmla="*/ 3033541 h 3243555"/>
              <a:gd name="connsiteX3" fmla="*/ 2519622 w 6560457"/>
              <a:gd name="connsiteY3" fmla="*/ 3033541 h 3243555"/>
              <a:gd name="connsiteX4" fmla="*/ 42783 w 6560457"/>
              <a:gd name="connsiteY4" fmla="*/ 539905 h 3243555"/>
              <a:gd name="connsiteX5" fmla="*/ 0 w 6560457"/>
              <a:gd name="connsiteY5" fmla="*/ 496833 h 324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0457" h="3243555">
                <a:moveTo>
                  <a:pt x="0" y="0"/>
                </a:moveTo>
                <a:lnTo>
                  <a:pt x="6560457" y="0"/>
                </a:lnTo>
                <a:cubicBezTo>
                  <a:pt x="3547349" y="3033541"/>
                  <a:pt x="3547349" y="3033541"/>
                  <a:pt x="3547349" y="3033541"/>
                </a:cubicBezTo>
                <a:cubicBezTo>
                  <a:pt x="3267060" y="3313560"/>
                  <a:pt x="2799911" y="3313560"/>
                  <a:pt x="2519622" y="3033541"/>
                </a:cubicBezTo>
                <a:cubicBezTo>
                  <a:pt x="1201387" y="1706367"/>
                  <a:pt x="459880" y="959831"/>
                  <a:pt x="42783" y="539905"/>
                </a:cubicBezTo>
                <a:lnTo>
                  <a:pt x="0" y="496833"/>
                </a:lnTo>
                <a:close/>
              </a:path>
            </a:pathLst>
          </a:custGeom>
        </p:spPr>
        <p:txBody>
          <a:bodyPr wrap="square">
            <a:noAutofit/>
          </a:bodyPr>
          <a:lstStyle/>
          <a:p>
            <a:endParaRPr lang="zh-CN" altLang="en-US"/>
          </a:p>
        </p:txBody>
      </p:sp>
      <p:sp>
        <p:nvSpPr>
          <p:cNvPr id="28" name="Freeform 20">
            <a:extLst>
              <a:ext uri="{FF2B5EF4-FFF2-40B4-BE49-F238E27FC236}">
                <a16:creationId xmlns:a16="http://schemas.microsoft.com/office/drawing/2014/main" id="{4DD01902-B5A0-478F-8E56-F3E9975DC82F}"/>
              </a:ext>
            </a:extLst>
          </p:cNvPr>
          <p:cNvSpPr>
            <a:spLocks/>
          </p:cNvSpPr>
          <p:nvPr userDrawn="1"/>
        </p:nvSpPr>
        <p:spPr bwMode="auto">
          <a:xfrm>
            <a:off x="6858652" y="6002210"/>
            <a:ext cx="1840093" cy="855790"/>
          </a:xfrm>
          <a:custGeom>
            <a:avLst/>
            <a:gdLst>
              <a:gd name="T0" fmla="*/ 0 w 303"/>
              <a:gd name="T1" fmla="*/ 141 h 141"/>
              <a:gd name="T2" fmla="*/ 130 w 303"/>
              <a:gd name="T3" fmla="*/ 12 h 141"/>
              <a:gd name="T4" fmla="*/ 173 w 303"/>
              <a:gd name="T5" fmla="*/ 12 h 141"/>
              <a:gd name="T6" fmla="*/ 303 w 303"/>
              <a:gd name="T7" fmla="*/ 141 h 141"/>
              <a:gd name="T8" fmla="*/ 0 w 303"/>
              <a:gd name="T9" fmla="*/ 141 h 141"/>
            </a:gdLst>
            <a:ahLst/>
            <a:cxnLst>
              <a:cxn ang="0">
                <a:pos x="T0" y="T1"/>
              </a:cxn>
              <a:cxn ang="0">
                <a:pos x="T2" y="T3"/>
              </a:cxn>
              <a:cxn ang="0">
                <a:pos x="T4" y="T5"/>
              </a:cxn>
              <a:cxn ang="0">
                <a:pos x="T6" y="T7"/>
              </a:cxn>
              <a:cxn ang="0">
                <a:pos x="T8" y="T9"/>
              </a:cxn>
            </a:cxnLst>
            <a:rect l="0" t="0" r="r" b="b"/>
            <a:pathLst>
              <a:path w="303" h="141">
                <a:moveTo>
                  <a:pt x="0" y="141"/>
                </a:moveTo>
                <a:cubicBezTo>
                  <a:pt x="130" y="12"/>
                  <a:pt x="130" y="12"/>
                  <a:pt x="130" y="12"/>
                </a:cubicBezTo>
                <a:cubicBezTo>
                  <a:pt x="142" y="0"/>
                  <a:pt x="161" y="0"/>
                  <a:pt x="173" y="12"/>
                </a:cubicBezTo>
                <a:cubicBezTo>
                  <a:pt x="303" y="141"/>
                  <a:pt x="303" y="141"/>
                  <a:pt x="303" y="141"/>
                </a:cubicBezTo>
                <a:lnTo>
                  <a:pt x="0" y="14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a:extLst>
              <a:ext uri="{FF2B5EF4-FFF2-40B4-BE49-F238E27FC236}">
                <a16:creationId xmlns:a16="http://schemas.microsoft.com/office/drawing/2014/main" id="{4EEE0F85-7499-4B48-9607-016DA6C8F784}"/>
              </a:ext>
            </a:extLst>
          </p:cNvPr>
          <p:cNvSpPr/>
          <p:nvPr userDrawn="1"/>
        </p:nvSpPr>
        <p:spPr>
          <a:xfrm rot="2700000">
            <a:off x="-2559703" y="3281251"/>
            <a:ext cx="7718094" cy="4054774"/>
          </a:xfrm>
          <a:custGeom>
            <a:avLst/>
            <a:gdLst>
              <a:gd name="connsiteX0" fmla="*/ 0 w 7718094"/>
              <a:gd name="connsiteY0" fmla="*/ 5889 h 4054774"/>
              <a:gd name="connsiteX1" fmla="*/ 58406 w 7718094"/>
              <a:gd name="connsiteY1" fmla="*/ 1 h 4054774"/>
              <a:gd name="connsiteX2" fmla="*/ 7225995 w 7718094"/>
              <a:gd name="connsiteY2" fmla="*/ 0 h 4054774"/>
              <a:gd name="connsiteX3" fmla="*/ 7694887 w 7718094"/>
              <a:gd name="connsiteY3" fmla="*/ 310803 h 4054774"/>
              <a:gd name="connsiteX4" fmla="*/ 7718094 w 7718094"/>
              <a:gd name="connsiteY4" fmla="*/ 385565 h 4054774"/>
              <a:gd name="connsiteX5" fmla="*/ 4048885 w 7718094"/>
              <a:gd name="connsiteY5" fmla="*/ 4054774 h 405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18094" h="4054774">
                <a:moveTo>
                  <a:pt x="0" y="5889"/>
                </a:moveTo>
                <a:lnTo>
                  <a:pt x="58406" y="1"/>
                </a:lnTo>
                <a:lnTo>
                  <a:pt x="7225995" y="0"/>
                </a:lnTo>
                <a:cubicBezTo>
                  <a:pt x="7436781" y="1"/>
                  <a:pt x="7617634" y="128158"/>
                  <a:pt x="7694887" y="310803"/>
                </a:cubicBezTo>
                <a:lnTo>
                  <a:pt x="7718094" y="385565"/>
                </a:lnTo>
                <a:lnTo>
                  <a:pt x="4048885" y="4054774"/>
                </a:lnTo>
                <a:close/>
              </a:path>
            </a:pathLst>
          </a:custGeom>
          <a:solidFill>
            <a:srgbClr val="FFB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43" name="任意多边形: 形状 42">
            <a:extLst>
              <a:ext uri="{FF2B5EF4-FFF2-40B4-BE49-F238E27FC236}">
                <a16:creationId xmlns:a16="http://schemas.microsoft.com/office/drawing/2014/main" id="{8B5D11FC-2191-4D5E-AB50-E7E8BED8ADCC}"/>
              </a:ext>
            </a:extLst>
          </p:cNvPr>
          <p:cNvSpPr/>
          <p:nvPr userDrawn="1"/>
        </p:nvSpPr>
        <p:spPr>
          <a:xfrm rot="2700000">
            <a:off x="6848592" y="-430955"/>
            <a:ext cx="8036305" cy="4586009"/>
          </a:xfrm>
          <a:custGeom>
            <a:avLst/>
            <a:gdLst>
              <a:gd name="connsiteX0" fmla="*/ 3599344 w 8036305"/>
              <a:gd name="connsiteY0" fmla="*/ 0 h 4586009"/>
              <a:gd name="connsiteX1" fmla="*/ 8036305 w 8036305"/>
              <a:gd name="connsiteY1" fmla="*/ 4436961 h 4586009"/>
              <a:gd name="connsiteX2" fmla="*/ 7960992 w 8036305"/>
              <a:gd name="connsiteY2" fmla="*/ 4499099 h 4586009"/>
              <a:gd name="connsiteX3" fmla="*/ 7676471 w 8036305"/>
              <a:gd name="connsiteY3" fmla="*/ 4586009 h 4586009"/>
              <a:gd name="connsiteX4" fmla="*/ 508883 w 8036305"/>
              <a:gd name="connsiteY4" fmla="*/ 4586009 h 4586009"/>
              <a:gd name="connsiteX5" fmla="*/ 1 w 8036305"/>
              <a:gd name="connsiteY5" fmla="*/ 4077126 h 4586009"/>
              <a:gd name="connsiteX6" fmla="*/ 1 w 8036305"/>
              <a:gd name="connsiteY6" fmla="*/ 3599343 h 458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36305" h="4586009">
                <a:moveTo>
                  <a:pt x="3599344" y="0"/>
                </a:moveTo>
                <a:lnTo>
                  <a:pt x="8036305" y="4436961"/>
                </a:lnTo>
                <a:lnTo>
                  <a:pt x="7960992" y="4499099"/>
                </a:lnTo>
                <a:cubicBezTo>
                  <a:pt x="7879773" y="4553970"/>
                  <a:pt x="7781863" y="4586009"/>
                  <a:pt x="7676471" y="4586009"/>
                </a:cubicBezTo>
                <a:lnTo>
                  <a:pt x="508883" y="4586009"/>
                </a:lnTo>
                <a:cubicBezTo>
                  <a:pt x="227835" y="4586009"/>
                  <a:pt x="0" y="4358174"/>
                  <a:pt x="1" y="4077126"/>
                </a:cubicBezTo>
                <a:lnTo>
                  <a:pt x="1" y="3599343"/>
                </a:lnTo>
                <a:close/>
              </a:path>
            </a:pathLst>
          </a:custGeom>
          <a:solidFill>
            <a:srgbClr val="00A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44" name="椭圆 43">
            <a:extLst>
              <a:ext uri="{FF2B5EF4-FFF2-40B4-BE49-F238E27FC236}">
                <a16:creationId xmlns:a16="http://schemas.microsoft.com/office/drawing/2014/main" id="{E5E910FD-A44C-40CD-8AC9-4B074539396F}"/>
              </a:ext>
            </a:extLst>
          </p:cNvPr>
          <p:cNvSpPr/>
          <p:nvPr userDrawn="1"/>
        </p:nvSpPr>
        <p:spPr>
          <a:xfrm>
            <a:off x="1015040" y="2228394"/>
            <a:ext cx="1279178" cy="1279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49C5429E-866F-4ED2-B971-2D14CDFCDAE0}"/>
              </a:ext>
            </a:extLst>
          </p:cNvPr>
          <p:cNvSpPr/>
          <p:nvPr userDrawn="1"/>
        </p:nvSpPr>
        <p:spPr>
          <a:xfrm>
            <a:off x="9940365" y="4150721"/>
            <a:ext cx="1279178" cy="1279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副标题 2">
            <a:extLst>
              <a:ext uri="{FF2B5EF4-FFF2-40B4-BE49-F238E27FC236}">
                <a16:creationId xmlns:a16="http://schemas.microsoft.com/office/drawing/2014/main" id="{91419A49-E41A-4506-B11A-AAF6EDC73E02}"/>
              </a:ext>
            </a:extLst>
          </p:cNvPr>
          <p:cNvSpPr>
            <a:spLocks noGrp="1"/>
          </p:cNvSpPr>
          <p:nvPr>
            <p:ph type="subTitle" idx="1"/>
          </p:nvPr>
        </p:nvSpPr>
        <p:spPr>
          <a:xfrm>
            <a:off x="2548966" y="3113072"/>
            <a:ext cx="7855511" cy="558799"/>
          </a:xfrm>
          <a:prstGeom prst="rect">
            <a:avLst/>
          </a:prstGeo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3" name="标题 1">
            <a:extLst>
              <a:ext uri="{FF2B5EF4-FFF2-40B4-BE49-F238E27FC236}">
                <a16:creationId xmlns:a16="http://schemas.microsoft.com/office/drawing/2014/main" id="{4BDA05EB-4F8F-46E0-9B4F-3321EBE4D200}"/>
              </a:ext>
            </a:extLst>
          </p:cNvPr>
          <p:cNvSpPr>
            <a:spLocks noGrp="1"/>
          </p:cNvSpPr>
          <p:nvPr>
            <p:ph type="ctrTitle"/>
          </p:nvPr>
        </p:nvSpPr>
        <p:spPr>
          <a:xfrm>
            <a:off x="2548966" y="2414481"/>
            <a:ext cx="7855511" cy="698591"/>
          </a:xfrm>
          <a:prstGeom prst="rect">
            <a:avLst/>
          </a:prstGeo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4" name="文本占位符 13">
            <a:extLst>
              <a:ext uri="{FF2B5EF4-FFF2-40B4-BE49-F238E27FC236}">
                <a16:creationId xmlns:a16="http://schemas.microsoft.com/office/drawing/2014/main" id="{27B17472-7EB9-4EEC-A740-4BEC6B6261E4}"/>
              </a:ext>
            </a:extLst>
          </p:cNvPr>
          <p:cNvSpPr>
            <a:spLocks noGrp="1"/>
          </p:cNvSpPr>
          <p:nvPr>
            <p:ph type="body" sz="quarter" idx="10" hasCustomPrompt="1"/>
          </p:nvPr>
        </p:nvSpPr>
        <p:spPr>
          <a:xfrm>
            <a:off x="2548966" y="4876380"/>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5" name="文本占位符 13">
            <a:extLst>
              <a:ext uri="{FF2B5EF4-FFF2-40B4-BE49-F238E27FC236}">
                <a16:creationId xmlns:a16="http://schemas.microsoft.com/office/drawing/2014/main" id="{6FC4442E-8B00-4444-952D-4149B02F21E9}"/>
              </a:ext>
            </a:extLst>
          </p:cNvPr>
          <p:cNvSpPr>
            <a:spLocks noGrp="1"/>
          </p:cNvSpPr>
          <p:nvPr>
            <p:ph type="body" sz="quarter" idx="11" hasCustomPrompt="1"/>
          </p:nvPr>
        </p:nvSpPr>
        <p:spPr>
          <a:xfrm>
            <a:off x="2548966" y="5172651"/>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12" name="任意多边形 11">
            <a:extLst>
              <a:ext uri="{FF2B5EF4-FFF2-40B4-BE49-F238E27FC236}">
                <a16:creationId xmlns:a16="http://schemas.microsoft.com/office/drawing/2014/main" id="{43A37DA0-8A8F-4AD6-9D55-172518540271}"/>
              </a:ext>
            </a:extLst>
          </p:cNvPr>
          <p:cNvSpPr/>
          <p:nvPr userDrawn="1"/>
        </p:nvSpPr>
        <p:spPr>
          <a:xfrm rot="2700000">
            <a:off x="433406" y="-1975008"/>
            <a:ext cx="3684469" cy="4609367"/>
          </a:xfrm>
          <a:custGeom>
            <a:avLst/>
            <a:gdLst>
              <a:gd name="connsiteX0" fmla="*/ 0 w 3684469"/>
              <a:gd name="connsiteY0" fmla="*/ 3680689 h 4609367"/>
              <a:gd name="connsiteX1" fmla="*/ 3680688 w 3684469"/>
              <a:gd name="connsiteY1" fmla="*/ 0 h 4609367"/>
              <a:gd name="connsiteX2" fmla="*/ 3684469 w 3684469"/>
              <a:gd name="connsiteY2" fmla="*/ 37506 h 4609367"/>
              <a:gd name="connsiteX3" fmla="*/ 3684469 w 3684469"/>
              <a:gd name="connsiteY3" fmla="*/ 3921500 h 4609367"/>
              <a:gd name="connsiteX4" fmla="*/ 2996602 w 3684469"/>
              <a:gd name="connsiteY4" fmla="*/ 4609367 h 4609367"/>
              <a:gd name="connsiteX5" fmla="*/ 928678 w 3684469"/>
              <a:gd name="connsiteY5" fmla="*/ 4609367 h 460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4469" h="4609367">
                <a:moveTo>
                  <a:pt x="0" y="3680689"/>
                </a:moveTo>
                <a:lnTo>
                  <a:pt x="3680688" y="0"/>
                </a:lnTo>
                <a:lnTo>
                  <a:pt x="3684469" y="37506"/>
                </a:lnTo>
                <a:lnTo>
                  <a:pt x="3684469" y="3921500"/>
                </a:lnTo>
                <a:cubicBezTo>
                  <a:pt x="3684469" y="4301398"/>
                  <a:pt x="3376500" y="4609367"/>
                  <a:pt x="2996602" y="4609367"/>
                </a:cubicBezTo>
                <a:lnTo>
                  <a:pt x="928678" y="46093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a:extLst>
              <a:ext uri="{FF2B5EF4-FFF2-40B4-BE49-F238E27FC236}">
                <a16:creationId xmlns:a16="http://schemas.microsoft.com/office/drawing/2014/main" id="{857DFE97-4A6D-47E9-B369-7E78A07FF284}"/>
              </a:ext>
            </a:extLst>
          </p:cNvPr>
          <p:cNvSpPr/>
          <p:nvPr userDrawn="1"/>
        </p:nvSpPr>
        <p:spPr>
          <a:xfrm>
            <a:off x="2210253" y="1188408"/>
            <a:ext cx="1704522" cy="17045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B320BFA-7657-4F95-A66F-35156712CC72}"/>
              </a:ext>
            </a:extLst>
          </p:cNvPr>
          <p:cNvSpPr/>
          <p:nvPr userDrawn="1"/>
        </p:nvSpPr>
        <p:spPr>
          <a:xfrm>
            <a:off x="2306941" y="1283175"/>
            <a:ext cx="1526620" cy="15266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AF1E61D3-A1CA-4069-949D-C5A747275B33}"/>
              </a:ext>
            </a:extLst>
          </p:cNvPr>
          <p:cNvSpPr>
            <a:spLocks noGrp="1"/>
          </p:cNvSpPr>
          <p:nvPr>
            <p:ph type="title"/>
          </p:nvPr>
        </p:nvSpPr>
        <p:spPr>
          <a:xfrm>
            <a:off x="3622098" y="2909082"/>
            <a:ext cx="5419185" cy="895350"/>
          </a:xfrm>
          <a:prstGeom prst="rect">
            <a:avLst/>
          </a:prstGeo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11" name="文本占位符 2">
            <a:extLst>
              <a:ext uri="{FF2B5EF4-FFF2-40B4-BE49-F238E27FC236}">
                <a16:creationId xmlns:a16="http://schemas.microsoft.com/office/drawing/2014/main" id="{36B72DB3-9BE5-4FDC-84D6-B577F9F20AE5}"/>
              </a:ext>
            </a:extLst>
          </p:cNvPr>
          <p:cNvSpPr>
            <a:spLocks noGrp="1"/>
          </p:cNvSpPr>
          <p:nvPr>
            <p:ph type="body" idx="1"/>
          </p:nvPr>
        </p:nvSpPr>
        <p:spPr>
          <a:xfrm>
            <a:off x="3623214" y="3804432"/>
            <a:ext cx="5419185" cy="1015623"/>
          </a:xfrm>
          <a:prstGeom prst="rect">
            <a:avLst/>
          </a:prstGeo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5390621" y="6240463"/>
            <a:ext cx="1388536" cy="206381"/>
          </a:xfrm>
          <a:prstGeom prst="rect">
            <a:avLst/>
          </a:prstGeom>
        </p:spPr>
        <p:txBody>
          <a:bodyPr/>
          <a:lstStyle/>
          <a:p>
            <a:fld id="{6489D9C7-5DC6-4263-87FF-7C99F6FB63C3}" type="datetime1">
              <a:rPr lang="zh-CN" altLang="en-US" smtClean="0"/>
              <a:pPr/>
              <a:t>2023/6/5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a:xfrm>
            <a:off x="658813" y="6240463"/>
            <a:ext cx="414020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a:xfrm>
            <a:off x="8599488" y="6240463"/>
            <a:ext cx="2909888"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33346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390621" y="6240463"/>
            <a:ext cx="1388536" cy="206381"/>
          </a:xfrm>
          <a:prstGeom prst="rect">
            <a:avLst/>
          </a:prstGeom>
        </p:spPr>
        <p:txBody>
          <a:bodyPr/>
          <a:lstStyle/>
          <a:p>
            <a:fld id="{6489D9C7-5DC6-4263-87FF-7C99F6FB63C3}" type="datetime1">
              <a:rPr lang="zh-CN" altLang="en-US" smtClean="0"/>
              <a:pPr/>
              <a:t>2023/6/5</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58813" y="6240463"/>
            <a:ext cx="414020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599488" y="62404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294542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69" name="图片占位符 68">
            <a:extLst>
              <a:ext uri="{FF2B5EF4-FFF2-40B4-BE49-F238E27FC236}">
                <a16:creationId xmlns:a16="http://schemas.microsoft.com/office/drawing/2014/main" id="{17DCCBA1-CDE1-4A2D-861B-782D47E49E72}"/>
              </a:ext>
            </a:extLst>
          </p:cNvPr>
          <p:cNvSpPr>
            <a:spLocks noGrp="1"/>
          </p:cNvSpPr>
          <p:nvPr>
            <p:ph type="pic" sz="quarter" idx="19"/>
          </p:nvPr>
        </p:nvSpPr>
        <p:spPr>
          <a:xfrm>
            <a:off x="0" y="0"/>
            <a:ext cx="4927057" cy="6866909"/>
          </a:xfrm>
          <a:custGeom>
            <a:avLst/>
            <a:gdLst>
              <a:gd name="connsiteX0" fmla="*/ 0 w 4927057"/>
              <a:gd name="connsiteY0" fmla="*/ 0 h 6866909"/>
              <a:gd name="connsiteX1" fmla="*/ 4547560 w 4927057"/>
              <a:gd name="connsiteY1" fmla="*/ 0 h 6866909"/>
              <a:gd name="connsiteX2" fmla="*/ 4816571 w 4927057"/>
              <a:gd name="connsiteY2" fmla="*/ 103308 h 6866909"/>
              <a:gd name="connsiteX3" fmla="*/ 4816571 w 4927057"/>
              <a:gd name="connsiteY3" fmla="*/ 613768 h 6866909"/>
              <a:gd name="connsiteX4" fmla="*/ 2331425 w 4927057"/>
              <a:gd name="connsiteY4" fmla="*/ 2971609 h 6866909"/>
              <a:gd name="connsiteX5" fmla="*/ 2331425 w 4927057"/>
              <a:gd name="connsiteY5" fmla="*/ 3475993 h 6866909"/>
              <a:gd name="connsiteX6" fmla="*/ 3843009 w 4927057"/>
              <a:gd name="connsiteY6" fmla="*/ 4916221 h 6866909"/>
              <a:gd name="connsiteX7" fmla="*/ 3843009 w 4927057"/>
              <a:gd name="connsiteY7" fmla="*/ 5420605 h 6866909"/>
              <a:gd name="connsiteX8" fmla="*/ 2433906 w 4927057"/>
              <a:gd name="connsiteY8" fmla="*/ 6763602 h 6866909"/>
              <a:gd name="connsiteX9" fmla="*/ 2164895 w 4927057"/>
              <a:gd name="connsiteY9" fmla="*/ 6866909 h 6866909"/>
              <a:gd name="connsiteX10" fmla="*/ 0 w 4927057"/>
              <a:gd name="connsiteY10" fmla="*/ 6866909 h 6866909"/>
              <a:gd name="connsiteX11" fmla="*/ 0 w 4927057"/>
              <a:gd name="connsiteY11" fmla="*/ 0 h 686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27057" h="6866909">
                <a:moveTo>
                  <a:pt x="0" y="0"/>
                </a:moveTo>
                <a:lnTo>
                  <a:pt x="4547560" y="0"/>
                </a:lnTo>
                <a:cubicBezTo>
                  <a:pt x="4650041" y="0"/>
                  <a:pt x="4746116" y="36462"/>
                  <a:pt x="4816571" y="103308"/>
                </a:cubicBezTo>
                <a:cubicBezTo>
                  <a:pt x="4963886" y="243077"/>
                  <a:pt x="4963886" y="473999"/>
                  <a:pt x="4816571" y="613768"/>
                </a:cubicBezTo>
                <a:cubicBezTo>
                  <a:pt x="4816571" y="613768"/>
                  <a:pt x="4816571" y="613768"/>
                  <a:pt x="2331425" y="2971609"/>
                </a:cubicBezTo>
                <a:cubicBezTo>
                  <a:pt x="2184110" y="3111379"/>
                  <a:pt x="2184110" y="3336224"/>
                  <a:pt x="2331425" y="3475993"/>
                </a:cubicBezTo>
                <a:cubicBezTo>
                  <a:pt x="2331425" y="3475993"/>
                  <a:pt x="2331425" y="3475993"/>
                  <a:pt x="3843009" y="4916221"/>
                </a:cubicBezTo>
                <a:cubicBezTo>
                  <a:pt x="3990324" y="5055990"/>
                  <a:pt x="3990324" y="5280836"/>
                  <a:pt x="3843009" y="5420605"/>
                </a:cubicBezTo>
                <a:cubicBezTo>
                  <a:pt x="3843009" y="5420605"/>
                  <a:pt x="3843009" y="5420605"/>
                  <a:pt x="2433906" y="6763602"/>
                </a:cubicBezTo>
                <a:cubicBezTo>
                  <a:pt x="2363450" y="6830448"/>
                  <a:pt x="2267375" y="6866909"/>
                  <a:pt x="2164895" y="6866909"/>
                </a:cubicBezTo>
                <a:cubicBezTo>
                  <a:pt x="2164895" y="6866909"/>
                  <a:pt x="2164895" y="6866909"/>
                  <a:pt x="0" y="6866909"/>
                </a:cubicBezTo>
                <a:cubicBezTo>
                  <a:pt x="0" y="6866909"/>
                  <a:pt x="0" y="6866909"/>
                  <a:pt x="0" y="0"/>
                </a:cubicBezTo>
                <a:close/>
              </a:path>
            </a:pathLst>
          </a:custGeom>
        </p:spPr>
        <p:txBody>
          <a:bodyPr wrap="square">
            <a:noAutofit/>
          </a:bodyPr>
          <a:lstStyle/>
          <a:p>
            <a:endParaRPr lang="zh-CN" altLang="en-US"/>
          </a:p>
        </p:txBody>
      </p:sp>
      <p:sp>
        <p:nvSpPr>
          <p:cNvPr id="66" name="任意多边形: 形状 65">
            <a:extLst>
              <a:ext uri="{FF2B5EF4-FFF2-40B4-BE49-F238E27FC236}">
                <a16:creationId xmlns:a16="http://schemas.microsoft.com/office/drawing/2014/main" id="{9E1C5DA2-4F8B-48E1-A5AD-97BD81CAFB01}"/>
              </a:ext>
            </a:extLst>
          </p:cNvPr>
          <p:cNvSpPr>
            <a:spLocks/>
          </p:cNvSpPr>
          <p:nvPr userDrawn="1"/>
        </p:nvSpPr>
        <p:spPr bwMode="auto">
          <a:xfrm>
            <a:off x="0" y="-8909"/>
            <a:ext cx="146229" cy="6866909"/>
          </a:xfrm>
          <a:custGeom>
            <a:avLst/>
            <a:gdLst>
              <a:gd name="connsiteX0" fmla="*/ 0 w 146229"/>
              <a:gd name="connsiteY0" fmla="*/ 0 h 6866909"/>
              <a:gd name="connsiteX1" fmla="*/ 146229 w 146229"/>
              <a:gd name="connsiteY1" fmla="*/ 0 h 6866909"/>
              <a:gd name="connsiteX2" fmla="*/ 146229 w 146229"/>
              <a:gd name="connsiteY2" fmla="*/ 6866909 h 6866909"/>
              <a:gd name="connsiteX3" fmla="*/ 0 w 146229"/>
              <a:gd name="connsiteY3" fmla="*/ 6866909 h 6866909"/>
              <a:gd name="connsiteX4" fmla="*/ 0 w 146229"/>
              <a:gd name="connsiteY4" fmla="*/ 0 h 686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229" h="6866909">
                <a:moveTo>
                  <a:pt x="0" y="0"/>
                </a:moveTo>
                <a:lnTo>
                  <a:pt x="146229" y="0"/>
                </a:lnTo>
                <a:cubicBezTo>
                  <a:pt x="146229" y="6866909"/>
                  <a:pt x="146229" y="6866909"/>
                  <a:pt x="146229" y="6866909"/>
                </a:cubicBezTo>
                <a:lnTo>
                  <a:pt x="0" y="6866909"/>
                </a:lnTo>
                <a:cubicBezTo>
                  <a:pt x="0" y="6866909"/>
                  <a:pt x="0" y="6866909"/>
                  <a:pt x="0" y="0"/>
                </a:cubicBezTo>
                <a:close/>
              </a:path>
            </a:pathLst>
          </a:custGeom>
          <a:solidFill>
            <a:srgbClr val="00A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5" name="任意多边形: 形状 64">
            <a:extLst>
              <a:ext uri="{FF2B5EF4-FFF2-40B4-BE49-F238E27FC236}">
                <a16:creationId xmlns:a16="http://schemas.microsoft.com/office/drawing/2014/main" id="{38B3C36C-0FBE-4F43-B2A7-D03D74F471D6}"/>
              </a:ext>
            </a:extLst>
          </p:cNvPr>
          <p:cNvSpPr>
            <a:spLocks/>
          </p:cNvSpPr>
          <p:nvPr userDrawn="1"/>
        </p:nvSpPr>
        <p:spPr bwMode="auto">
          <a:xfrm>
            <a:off x="2490525" y="0"/>
            <a:ext cx="2946441" cy="6866909"/>
          </a:xfrm>
          <a:custGeom>
            <a:avLst/>
            <a:gdLst>
              <a:gd name="connsiteX0" fmla="*/ 2253196 w 2946441"/>
              <a:gd name="connsiteY0" fmla="*/ 0 h 6866909"/>
              <a:gd name="connsiteX1" fmla="*/ 2592682 w 2946441"/>
              <a:gd name="connsiteY1" fmla="*/ 0 h 6866909"/>
              <a:gd name="connsiteX2" fmla="*/ 2841680 w 2946441"/>
              <a:gd name="connsiteY2" fmla="*/ 103307 h 6866909"/>
              <a:gd name="connsiteX3" fmla="*/ 2841680 w 2946441"/>
              <a:gd name="connsiteY3" fmla="*/ 613768 h 6866909"/>
              <a:gd name="connsiteX4" fmla="*/ 485308 w 2946441"/>
              <a:gd name="connsiteY4" fmla="*/ 2971609 h 6866909"/>
              <a:gd name="connsiteX5" fmla="*/ 485308 w 2946441"/>
              <a:gd name="connsiteY5" fmla="*/ 3475993 h 6866909"/>
              <a:gd name="connsiteX6" fmla="*/ 1924638 w 2946441"/>
              <a:gd name="connsiteY6" fmla="*/ 4916221 h 6866909"/>
              <a:gd name="connsiteX7" fmla="*/ 1924638 w 2946441"/>
              <a:gd name="connsiteY7" fmla="*/ 5420605 h 6866909"/>
              <a:gd name="connsiteX8" fmla="*/ 588551 w 2946441"/>
              <a:gd name="connsiteY8" fmla="*/ 6763602 h 6866909"/>
              <a:gd name="connsiteX9" fmla="*/ 333479 w 2946441"/>
              <a:gd name="connsiteY9" fmla="*/ 6866909 h 6866909"/>
              <a:gd name="connsiteX10" fmla="*/ 42616 w 2946441"/>
              <a:gd name="connsiteY10" fmla="*/ 6866909 h 6866909"/>
              <a:gd name="connsiteX11" fmla="*/ 0 w 2946441"/>
              <a:gd name="connsiteY11" fmla="*/ 6866909 h 6866909"/>
              <a:gd name="connsiteX12" fmla="*/ 255079 w 2946441"/>
              <a:gd name="connsiteY12" fmla="*/ 6763602 h 6866909"/>
              <a:gd name="connsiteX13" fmla="*/ 1591205 w 2946441"/>
              <a:gd name="connsiteY13" fmla="*/ 5420605 h 6866909"/>
              <a:gd name="connsiteX14" fmla="*/ 1591205 w 2946441"/>
              <a:gd name="connsiteY14" fmla="*/ 4916221 h 6866909"/>
              <a:gd name="connsiteX15" fmla="*/ 151833 w 2946441"/>
              <a:gd name="connsiteY15" fmla="*/ 3475993 h 6866909"/>
              <a:gd name="connsiteX16" fmla="*/ 151833 w 2946441"/>
              <a:gd name="connsiteY16" fmla="*/ 2971609 h 6866909"/>
              <a:gd name="connsiteX17" fmla="*/ 2508274 w 2946441"/>
              <a:gd name="connsiteY17" fmla="*/ 613768 h 6866909"/>
              <a:gd name="connsiteX18" fmla="*/ 2508274 w 2946441"/>
              <a:gd name="connsiteY18" fmla="*/ 103307 h 6866909"/>
              <a:gd name="connsiteX19" fmla="*/ 2253196 w 2946441"/>
              <a:gd name="connsiteY19" fmla="*/ 0 h 686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6441" h="6866909">
                <a:moveTo>
                  <a:pt x="2253196" y="0"/>
                </a:moveTo>
                <a:lnTo>
                  <a:pt x="2592682" y="0"/>
                </a:lnTo>
                <a:cubicBezTo>
                  <a:pt x="2683779" y="0"/>
                  <a:pt x="2774876" y="36461"/>
                  <a:pt x="2841680" y="103307"/>
                </a:cubicBezTo>
                <a:cubicBezTo>
                  <a:pt x="2981362" y="243076"/>
                  <a:pt x="2981362" y="473999"/>
                  <a:pt x="2841680" y="613768"/>
                </a:cubicBezTo>
                <a:cubicBezTo>
                  <a:pt x="2841680" y="613768"/>
                  <a:pt x="2841680" y="613768"/>
                  <a:pt x="485308" y="2971609"/>
                </a:cubicBezTo>
                <a:cubicBezTo>
                  <a:pt x="345626" y="3111378"/>
                  <a:pt x="345626" y="3336224"/>
                  <a:pt x="485308" y="3475993"/>
                </a:cubicBezTo>
                <a:cubicBezTo>
                  <a:pt x="485308" y="3475993"/>
                  <a:pt x="485308" y="3475993"/>
                  <a:pt x="1924638" y="4916221"/>
                </a:cubicBezTo>
                <a:cubicBezTo>
                  <a:pt x="2064320" y="5055990"/>
                  <a:pt x="2064320" y="5280836"/>
                  <a:pt x="1924638" y="5420605"/>
                </a:cubicBezTo>
                <a:cubicBezTo>
                  <a:pt x="1924638" y="5420605"/>
                  <a:pt x="1924638" y="5420605"/>
                  <a:pt x="588551" y="6763602"/>
                </a:cubicBezTo>
                <a:cubicBezTo>
                  <a:pt x="521746" y="6830448"/>
                  <a:pt x="430649" y="6866909"/>
                  <a:pt x="333479" y="6866909"/>
                </a:cubicBezTo>
                <a:cubicBezTo>
                  <a:pt x="333479" y="6866909"/>
                  <a:pt x="333479" y="6866909"/>
                  <a:pt x="42616" y="6866909"/>
                </a:cubicBezTo>
                <a:lnTo>
                  <a:pt x="0" y="6866909"/>
                </a:lnTo>
                <a:cubicBezTo>
                  <a:pt x="97173" y="6866909"/>
                  <a:pt x="188272" y="6830448"/>
                  <a:pt x="255079" y="6763602"/>
                </a:cubicBezTo>
                <a:cubicBezTo>
                  <a:pt x="1591205" y="5420605"/>
                  <a:pt x="1591205" y="5420605"/>
                  <a:pt x="1591205" y="5420605"/>
                </a:cubicBezTo>
                <a:cubicBezTo>
                  <a:pt x="1730891" y="5280836"/>
                  <a:pt x="1730891" y="5055990"/>
                  <a:pt x="1591205" y="4916221"/>
                </a:cubicBezTo>
                <a:cubicBezTo>
                  <a:pt x="151833" y="3475993"/>
                  <a:pt x="151833" y="3475993"/>
                  <a:pt x="151833" y="3475993"/>
                </a:cubicBezTo>
                <a:cubicBezTo>
                  <a:pt x="12147" y="3336224"/>
                  <a:pt x="12147" y="3111378"/>
                  <a:pt x="151833" y="2971609"/>
                </a:cubicBezTo>
                <a:cubicBezTo>
                  <a:pt x="2508274" y="613768"/>
                  <a:pt x="2508274" y="613768"/>
                  <a:pt x="2508274" y="613768"/>
                </a:cubicBezTo>
                <a:cubicBezTo>
                  <a:pt x="2647960" y="473999"/>
                  <a:pt x="2647960" y="243076"/>
                  <a:pt x="2508274" y="103307"/>
                </a:cubicBezTo>
                <a:cubicBezTo>
                  <a:pt x="2441468" y="36461"/>
                  <a:pt x="2350368" y="0"/>
                  <a:pt x="2253196" y="0"/>
                </a:cubicBezTo>
                <a:close/>
              </a:path>
            </a:pathLst>
          </a:custGeom>
          <a:solidFill>
            <a:srgbClr val="00A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59" name="Freeform 52">
            <a:extLst>
              <a:ext uri="{FF2B5EF4-FFF2-40B4-BE49-F238E27FC236}">
                <a16:creationId xmlns:a16="http://schemas.microsoft.com/office/drawing/2014/main" id="{140CA74E-FF57-4DED-95E1-15757996C113}"/>
              </a:ext>
            </a:extLst>
          </p:cNvPr>
          <p:cNvSpPr>
            <a:spLocks/>
          </p:cNvSpPr>
          <p:nvPr userDrawn="1"/>
        </p:nvSpPr>
        <p:spPr bwMode="auto">
          <a:xfrm>
            <a:off x="3497795" y="6004160"/>
            <a:ext cx="1836635" cy="862751"/>
          </a:xfrm>
          <a:custGeom>
            <a:avLst/>
            <a:gdLst>
              <a:gd name="T0" fmla="*/ 302 w 302"/>
              <a:gd name="T1" fmla="*/ 142 h 142"/>
              <a:gd name="T2" fmla="*/ 173 w 302"/>
              <a:gd name="T3" fmla="*/ 12 h 142"/>
              <a:gd name="T4" fmla="*/ 129 w 302"/>
              <a:gd name="T5" fmla="*/ 12 h 142"/>
              <a:gd name="T6" fmla="*/ 0 w 302"/>
              <a:gd name="T7" fmla="*/ 142 h 142"/>
              <a:gd name="T8" fmla="*/ 302 w 302"/>
              <a:gd name="T9" fmla="*/ 142 h 142"/>
            </a:gdLst>
            <a:ahLst/>
            <a:cxnLst>
              <a:cxn ang="0">
                <a:pos x="T0" y="T1"/>
              </a:cxn>
              <a:cxn ang="0">
                <a:pos x="T2" y="T3"/>
              </a:cxn>
              <a:cxn ang="0">
                <a:pos x="T4" y="T5"/>
              </a:cxn>
              <a:cxn ang="0">
                <a:pos x="T6" y="T7"/>
              </a:cxn>
              <a:cxn ang="0">
                <a:pos x="T8" y="T9"/>
              </a:cxn>
            </a:cxnLst>
            <a:rect l="0" t="0" r="r" b="b"/>
            <a:pathLst>
              <a:path w="302" h="142">
                <a:moveTo>
                  <a:pt x="302" y="142"/>
                </a:moveTo>
                <a:cubicBezTo>
                  <a:pt x="173" y="12"/>
                  <a:pt x="173" y="12"/>
                  <a:pt x="173" y="12"/>
                </a:cubicBezTo>
                <a:cubicBezTo>
                  <a:pt x="161" y="0"/>
                  <a:pt x="142" y="0"/>
                  <a:pt x="129" y="12"/>
                </a:cubicBezTo>
                <a:cubicBezTo>
                  <a:pt x="0" y="142"/>
                  <a:pt x="0" y="142"/>
                  <a:pt x="0" y="142"/>
                </a:cubicBezTo>
                <a:lnTo>
                  <a:pt x="302" y="14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1">
            <a:extLst>
              <a:ext uri="{FF2B5EF4-FFF2-40B4-BE49-F238E27FC236}">
                <a16:creationId xmlns:a16="http://schemas.microsoft.com/office/drawing/2014/main" id="{8E35EC59-7131-4881-8A77-09EF54507C3F}"/>
              </a:ext>
            </a:extLst>
          </p:cNvPr>
          <p:cNvSpPr>
            <a:spLocks/>
          </p:cNvSpPr>
          <p:nvPr userDrawn="1"/>
        </p:nvSpPr>
        <p:spPr bwMode="auto">
          <a:xfrm>
            <a:off x="8940801" y="-1"/>
            <a:ext cx="1121717" cy="521688"/>
          </a:xfrm>
          <a:custGeom>
            <a:avLst/>
            <a:gdLst>
              <a:gd name="T0" fmla="*/ 0 w 303"/>
              <a:gd name="T1" fmla="*/ 0 h 141"/>
              <a:gd name="T2" fmla="*/ 130 w 303"/>
              <a:gd name="T3" fmla="*/ 129 h 141"/>
              <a:gd name="T4" fmla="*/ 173 w 303"/>
              <a:gd name="T5" fmla="*/ 129 h 141"/>
              <a:gd name="T6" fmla="*/ 303 w 303"/>
              <a:gd name="T7" fmla="*/ 0 h 141"/>
              <a:gd name="T8" fmla="*/ 0 w 303"/>
              <a:gd name="T9" fmla="*/ 0 h 141"/>
            </a:gdLst>
            <a:ahLst/>
            <a:cxnLst>
              <a:cxn ang="0">
                <a:pos x="T0" y="T1"/>
              </a:cxn>
              <a:cxn ang="0">
                <a:pos x="T2" y="T3"/>
              </a:cxn>
              <a:cxn ang="0">
                <a:pos x="T4" y="T5"/>
              </a:cxn>
              <a:cxn ang="0">
                <a:pos x="T6" y="T7"/>
              </a:cxn>
              <a:cxn ang="0">
                <a:pos x="T8" y="T9"/>
              </a:cxn>
            </a:cxnLst>
            <a:rect l="0" t="0" r="r" b="b"/>
            <a:pathLst>
              <a:path w="303" h="141">
                <a:moveTo>
                  <a:pt x="0" y="0"/>
                </a:moveTo>
                <a:cubicBezTo>
                  <a:pt x="130" y="129"/>
                  <a:pt x="130" y="129"/>
                  <a:pt x="130" y="129"/>
                </a:cubicBezTo>
                <a:cubicBezTo>
                  <a:pt x="142" y="141"/>
                  <a:pt x="161" y="141"/>
                  <a:pt x="173" y="129"/>
                </a:cubicBezTo>
                <a:cubicBezTo>
                  <a:pt x="303" y="0"/>
                  <a:pt x="303" y="0"/>
                  <a:pt x="303" y="0"/>
                </a:cubicBez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3">
            <a:extLst>
              <a:ext uri="{FF2B5EF4-FFF2-40B4-BE49-F238E27FC236}">
                <a16:creationId xmlns:a16="http://schemas.microsoft.com/office/drawing/2014/main" id="{2868BB98-B4DA-4E11-918C-DB7C8B50DAB3}"/>
              </a:ext>
            </a:extLst>
          </p:cNvPr>
          <p:cNvSpPr>
            <a:spLocks/>
          </p:cNvSpPr>
          <p:nvPr userDrawn="1"/>
        </p:nvSpPr>
        <p:spPr bwMode="auto">
          <a:xfrm>
            <a:off x="9417976" y="-1"/>
            <a:ext cx="2774025" cy="3876157"/>
          </a:xfrm>
          <a:custGeom>
            <a:avLst/>
            <a:gdLst>
              <a:gd name="T0" fmla="*/ 23 w 750"/>
              <a:gd name="T1" fmla="*/ 237 h 1048"/>
              <a:gd name="T2" fmla="*/ 243 w 750"/>
              <a:gd name="T3" fmla="*/ 17 h 1048"/>
              <a:gd name="T4" fmla="*/ 285 w 750"/>
              <a:gd name="T5" fmla="*/ 0 h 1048"/>
              <a:gd name="T6" fmla="*/ 750 w 750"/>
              <a:gd name="T7" fmla="*/ 0 h 1048"/>
              <a:gd name="T8" fmla="*/ 750 w 750"/>
              <a:gd name="T9" fmla="*/ 1048 h 1048"/>
              <a:gd name="T10" fmla="*/ 23 w 750"/>
              <a:gd name="T11" fmla="*/ 321 h 1048"/>
              <a:gd name="T12" fmla="*/ 23 w 750"/>
              <a:gd name="T13" fmla="*/ 237 h 1048"/>
            </a:gdLst>
            <a:ahLst/>
            <a:cxnLst>
              <a:cxn ang="0">
                <a:pos x="T0" y="T1"/>
              </a:cxn>
              <a:cxn ang="0">
                <a:pos x="T2" y="T3"/>
              </a:cxn>
              <a:cxn ang="0">
                <a:pos x="T4" y="T5"/>
              </a:cxn>
              <a:cxn ang="0">
                <a:pos x="T6" y="T7"/>
              </a:cxn>
              <a:cxn ang="0">
                <a:pos x="T8" y="T9"/>
              </a:cxn>
              <a:cxn ang="0">
                <a:pos x="T10" y="T11"/>
              </a:cxn>
              <a:cxn ang="0">
                <a:pos x="T12" y="T13"/>
              </a:cxn>
            </a:cxnLst>
            <a:rect l="0" t="0" r="r" b="b"/>
            <a:pathLst>
              <a:path w="750" h="1048">
                <a:moveTo>
                  <a:pt x="23" y="237"/>
                </a:moveTo>
                <a:cubicBezTo>
                  <a:pt x="243" y="17"/>
                  <a:pt x="243" y="17"/>
                  <a:pt x="243" y="17"/>
                </a:cubicBezTo>
                <a:cubicBezTo>
                  <a:pt x="254" y="6"/>
                  <a:pt x="269" y="0"/>
                  <a:pt x="285" y="0"/>
                </a:cubicBezTo>
                <a:cubicBezTo>
                  <a:pt x="750" y="0"/>
                  <a:pt x="750" y="0"/>
                  <a:pt x="750" y="0"/>
                </a:cubicBezTo>
                <a:cubicBezTo>
                  <a:pt x="750" y="1048"/>
                  <a:pt x="750" y="1048"/>
                  <a:pt x="750" y="1048"/>
                </a:cubicBezTo>
                <a:cubicBezTo>
                  <a:pt x="23" y="321"/>
                  <a:pt x="23" y="321"/>
                  <a:pt x="23" y="321"/>
                </a:cubicBezTo>
                <a:cubicBezTo>
                  <a:pt x="0" y="298"/>
                  <a:pt x="0" y="260"/>
                  <a:pt x="23" y="237"/>
                </a:cubicBezTo>
                <a:close/>
              </a:path>
            </a:pathLst>
          </a:custGeom>
          <a:solidFill>
            <a:srgbClr val="FFB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椭圆 63">
            <a:extLst>
              <a:ext uri="{FF2B5EF4-FFF2-40B4-BE49-F238E27FC236}">
                <a16:creationId xmlns:a16="http://schemas.microsoft.com/office/drawing/2014/main" id="{9751308C-2CB1-459B-89DB-3A4531608854}"/>
              </a:ext>
            </a:extLst>
          </p:cNvPr>
          <p:cNvSpPr/>
          <p:nvPr userDrawn="1"/>
        </p:nvSpPr>
        <p:spPr>
          <a:xfrm>
            <a:off x="10062518" y="1675446"/>
            <a:ext cx="1279178" cy="1279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a:extLst>
              <a:ext uri="{FF2B5EF4-FFF2-40B4-BE49-F238E27FC236}">
                <a16:creationId xmlns:a16="http://schemas.microsoft.com/office/drawing/2014/main" id="{BFAEB5CF-34AC-49E0-88C9-BC61C99E740B}"/>
              </a:ext>
            </a:extLst>
          </p:cNvPr>
          <p:cNvSpPr>
            <a:spLocks noGrp="1"/>
          </p:cNvSpPr>
          <p:nvPr>
            <p:ph type="ctrTitle" hasCustomPrompt="1"/>
          </p:nvPr>
        </p:nvSpPr>
        <p:spPr>
          <a:xfrm>
            <a:off x="4475845" y="2368777"/>
            <a:ext cx="5426076" cy="1621509"/>
          </a:xfrm>
          <a:prstGeom prst="rect">
            <a:avLst/>
          </a:prstGeo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3" name="文本占位符 62">
            <a:extLst>
              <a:ext uri="{FF2B5EF4-FFF2-40B4-BE49-F238E27FC236}">
                <a16:creationId xmlns:a16="http://schemas.microsoft.com/office/drawing/2014/main" id="{E54A68FA-5892-4AED-9D99-BF7746D1E64F}"/>
              </a:ext>
            </a:extLst>
          </p:cNvPr>
          <p:cNvSpPr>
            <a:spLocks noGrp="1"/>
          </p:cNvSpPr>
          <p:nvPr>
            <p:ph type="body" sz="quarter" idx="18" hasCustomPrompt="1"/>
          </p:nvPr>
        </p:nvSpPr>
        <p:spPr>
          <a:xfrm>
            <a:off x="4475845" y="4675013"/>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4" name="文本占位符 13">
            <a:extLst>
              <a:ext uri="{FF2B5EF4-FFF2-40B4-BE49-F238E27FC236}">
                <a16:creationId xmlns:a16="http://schemas.microsoft.com/office/drawing/2014/main" id="{897B519E-C472-4AAF-98C8-9ED2D16BEA05}"/>
              </a:ext>
            </a:extLst>
          </p:cNvPr>
          <p:cNvSpPr>
            <a:spLocks noGrp="1"/>
          </p:cNvSpPr>
          <p:nvPr>
            <p:ph type="body" sz="quarter" idx="10" hasCustomPrompt="1"/>
          </p:nvPr>
        </p:nvSpPr>
        <p:spPr>
          <a:xfrm>
            <a:off x="4475846" y="4378742"/>
            <a:ext cx="5426076"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A3A308DC-D9A2-4CD1-A67D-C113A4C863ED}"/>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0" name="文本占位符 2">
            <a:extLst>
              <a:ext uri="{FF2B5EF4-FFF2-40B4-BE49-F238E27FC236}">
                <a16:creationId xmlns:a16="http://schemas.microsoft.com/office/drawing/2014/main" id="{91EBDFE1-4735-40CD-9A9A-D6CDB8908534}"/>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1" name="直接连接符 10">
            <a:extLst>
              <a:ext uri="{FF2B5EF4-FFF2-40B4-BE49-F238E27FC236}">
                <a16:creationId xmlns:a16="http://schemas.microsoft.com/office/drawing/2014/main" id="{6A84999E-46D2-4DF8-B5CF-032EE8420F42}"/>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日期占位符 3">
            <a:extLst>
              <a:ext uri="{FF2B5EF4-FFF2-40B4-BE49-F238E27FC236}">
                <a16:creationId xmlns:a16="http://schemas.microsoft.com/office/drawing/2014/main" id="{2078AD44-CFA4-4130-BF7C-4419FB83BDE0}"/>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2023/6/5</a:t>
            </a:fld>
            <a:endParaRPr lang="zh-CN" altLang="en-US"/>
          </a:p>
        </p:txBody>
      </p:sp>
      <p:sp>
        <p:nvSpPr>
          <p:cNvPr id="13" name="页脚占位符 4">
            <a:extLst>
              <a:ext uri="{FF2B5EF4-FFF2-40B4-BE49-F238E27FC236}">
                <a16:creationId xmlns:a16="http://schemas.microsoft.com/office/drawing/2014/main" id="{34C36216-262D-4DB0-A11F-8AB8BAF24643}"/>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4" name="灯片编号占位符 5">
            <a:extLst>
              <a:ext uri="{FF2B5EF4-FFF2-40B4-BE49-F238E27FC236}">
                <a16:creationId xmlns:a16="http://schemas.microsoft.com/office/drawing/2014/main" id="{CAE28F09-5D32-456A-984D-F19C5147AB8D}"/>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aggle.com/datasets/gpiosenka/cards-image-datasetclassification"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39">
            <a:extLst>
              <a:ext uri="{FF2B5EF4-FFF2-40B4-BE49-F238E27FC236}">
                <a16:creationId xmlns:a16="http://schemas.microsoft.com/office/drawing/2014/main" id="{12DE4167-313D-492D-8805-1D70D0B8916E}"/>
              </a:ext>
            </a:extLst>
          </p:cNvPr>
          <p:cNvSpPr>
            <a:spLocks noGrp="1"/>
          </p:cNvSpPr>
          <p:nvPr>
            <p:ph type="ctrTitle"/>
          </p:nvPr>
        </p:nvSpPr>
        <p:spPr>
          <a:xfrm>
            <a:off x="2905856" y="2730409"/>
            <a:ext cx="6380289" cy="698591"/>
          </a:xfrm>
        </p:spPr>
        <p:txBody>
          <a:bodyPr/>
          <a:lstStyle/>
          <a:p>
            <a:r>
              <a:rPr lang="zh-CN" altLang="en-US" dirty="0"/>
              <a:t>基于</a:t>
            </a:r>
            <a:r>
              <a:rPr lang="en-US" altLang="zh-CN" dirty="0"/>
              <a:t>CNN</a:t>
            </a:r>
            <a:r>
              <a:rPr lang="zh-CN" altLang="en-US" dirty="0"/>
              <a:t>的扑克牌图像分类</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9DFA1-E12E-6940-F612-78302C56CEF3}"/>
              </a:ext>
            </a:extLst>
          </p:cNvPr>
          <p:cNvSpPr>
            <a:spLocks noGrp="1"/>
          </p:cNvSpPr>
          <p:nvPr>
            <p:ph type="title"/>
          </p:nvPr>
        </p:nvSpPr>
        <p:spPr/>
        <p:txBody>
          <a:bodyPr/>
          <a:lstStyle/>
          <a:p>
            <a:r>
              <a:rPr lang="zh-CN" altLang="en-US" dirty="0"/>
              <a:t>网络改进</a:t>
            </a:r>
            <a:r>
              <a:rPr lang="en-US" altLang="zh-CN" dirty="0"/>
              <a:t>——</a:t>
            </a:r>
            <a:r>
              <a:rPr lang="zh-CN" altLang="en-US" dirty="0"/>
              <a:t>引入残差连接</a:t>
            </a:r>
          </a:p>
        </p:txBody>
      </p:sp>
      <p:sp>
        <p:nvSpPr>
          <p:cNvPr id="4" name="灯片编号占位符 3">
            <a:extLst>
              <a:ext uri="{FF2B5EF4-FFF2-40B4-BE49-F238E27FC236}">
                <a16:creationId xmlns:a16="http://schemas.microsoft.com/office/drawing/2014/main" id="{95EDD159-ACCC-1288-FF16-38D446D09737}"/>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pic>
        <p:nvPicPr>
          <p:cNvPr id="6" name="图片 5">
            <a:extLst>
              <a:ext uri="{FF2B5EF4-FFF2-40B4-BE49-F238E27FC236}">
                <a16:creationId xmlns:a16="http://schemas.microsoft.com/office/drawing/2014/main" id="{A6C3ECA6-F915-43AB-A8B3-3D86045E2491}"/>
              </a:ext>
            </a:extLst>
          </p:cNvPr>
          <p:cNvPicPr>
            <a:picLocks noChangeAspect="1"/>
          </p:cNvPicPr>
          <p:nvPr/>
        </p:nvPicPr>
        <p:blipFill>
          <a:blip r:embed="rId2"/>
          <a:stretch>
            <a:fillRect/>
          </a:stretch>
        </p:blipFill>
        <p:spPr>
          <a:xfrm>
            <a:off x="6240677" y="558476"/>
            <a:ext cx="4819898" cy="6299524"/>
          </a:xfrm>
          <a:prstGeom prst="rect">
            <a:avLst/>
          </a:prstGeom>
        </p:spPr>
      </p:pic>
      <p:grpSp>
        <p:nvGrpSpPr>
          <p:cNvPr id="12" name="组合 11">
            <a:extLst>
              <a:ext uri="{FF2B5EF4-FFF2-40B4-BE49-F238E27FC236}">
                <a16:creationId xmlns:a16="http://schemas.microsoft.com/office/drawing/2014/main" id="{1BAF2ED7-0266-763C-38F1-BFD00D738486}"/>
              </a:ext>
            </a:extLst>
          </p:cNvPr>
          <p:cNvGrpSpPr/>
          <p:nvPr/>
        </p:nvGrpSpPr>
        <p:grpSpPr>
          <a:xfrm>
            <a:off x="6240677" y="2757045"/>
            <a:ext cx="2674326" cy="3321538"/>
            <a:chOff x="6240677" y="2757045"/>
            <a:chExt cx="2674326" cy="3321538"/>
          </a:xfrm>
        </p:grpSpPr>
        <p:sp>
          <p:nvSpPr>
            <p:cNvPr id="7" name="矩形: 圆角 6">
              <a:extLst>
                <a:ext uri="{FF2B5EF4-FFF2-40B4-BE49-F238E27FC236}">
                  <a16:creationId xmlns:a16="http://schemas.microsoft.com/office/drawing/2014/main" id="{1314FE05-F311-1D70-91F3-9AD7C02F7377}"/>
                </a:ext>
              </a:extLst>
            </p:cNvPr>
            <p:cNvSpPr/>
            <p:nvPr/>
          </p:nvSpPr>
          <p:spPr>
            <a:xfrm>
              <a:off x="6240677" y="3126377"/>
              <a:ext cx="2674326" cy="2952206"/>
            </a:xfrm>
            <a:prstGeom prst="roundRect">
              <a:avLst/>
            </a:prstGeom>
            <a:noFill/>
            <a:ln w="25400">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67E6B55-55CA-4E2E-DCD3-9BF85A1BAC78}"/>
                </a:ext>
              </a:extLst>
            </p:cNvPr>
            <p:cNvSpPr txBox="1"/>
            <p:nvPr/>
          </p:nvSpPr>
          <p:spPr>
            <a:xfrm>
              <a:off x="6240677" y="2757045"/>
              <a:ext cx="877163" cy="369332"/>
            </a:xfrm>
            <a:prstGeom prst="rect">
              <a:avLst/>
            </a:prstGeom>
            <a:noFill/>
          </p:spPr>
          <p:txBody>
            <a:bodyPr wrap="none" rtlCol="0">
              <a:spAutoFit/>
            </a:bodyPr>
            <a:lstStyle/>
            <a:p>
              <a:r>
                <a:rPr lang="zh-CN" altLang="en-US" dirty="0">
                  <a:solidFill>
                    <a:srgbClr val="FF0000"/>
                  </a:solidFill>
                </a:rPr>
                <a:t>残差块</a:t>
              </a:r>
            </a:p>
          </p:txBody>
        </p:sp>
      </p:grpSp>
      <p:sp>
        <p:nvSpPr>
          <p:cNvPr id="9" name="文本框 8">
            <a:extLst>
              <a:ext uri="{FF2B5EF4-FFF2-40B4-BE49-F238E27FC236}">
                <a16:creationId xmlns:a16="http://schemas.microsoft.com/office/drawing/2014/main" id="{D4E5066E-DB24-7E94-BC2E-9CBFA5D1E0BB}"/>
              </a:ext>
            </a:extLst>
          </p:cNvPr>
          <p:cNvSpPr txBox="1"/>
          <p:nvPr/>
        </p:nvSpPr>
        <p:spPr>
          <a:xfrm>
            <a:off x="658813" y="1130877"/>
            <a:ext cx="5474576" cy="2118529"/>
          </a:xfrm>
          <a:prstGeom prst="rect">
            <a:avLst/>
          </a:prstGeom>
          <a:noFill/>
        </p:spPr>
        <p:txBody>
          <a:bodyPr wrap="none" rtlCol="0">
            <a:spAutoFit/>
          </a:bodyPr>
          <a:lstStyle/>
          <a:p>
            <a:pPr>
              <a:lnSpc>
                <a:spcPct val="150000"/>
              </a:lnSpc>
            </a:pPr>
            <a:r>
              <a:rPr lang="zh-CN" altLang="en-US" dirty="0"/>
              <a:t>主要模块</a:t>
            </a:r>
            <a:endParaRPr lang="en-US" altLang="zh-CN" dirty="0"/>
          </a:p>
          <a:p>
            <a:pPr marL="285750" indent="-285750">
              <a:lnSpc>
                <a:spcPct val="150000"/>
              </a:lnSpc>
              <a:buFont typeface="Arial" panose="020B0604020202020204" pitchFamily="34" charset="0"/>
              <a:buChar char="•"/>
            </a:pPr>
            <a:r>
              <a:rPr lang="en-US" altLang="zh-CN" dirty="0"/>
              <a:t>4</a:t>
            </a:r>
            <a:r>
              <a:rPr lang="zh-CN" altLang="en-US" dirty="0"/>
              <a:t>层卷积层</a:t>
            </a:r>
            <a:r>
              <a:rPr lang="en-US" altLang="zh-CN" dirty="0"/>
              <a:t>(3x3)</a:t>
            </a:r>
            <a:r>
              <a:rPr lang="zh-CN" altLang="en-US" dirty="0"/>
              <a:t>，</a:t>
            </a:r>
            <a:r>
              <a:rPr lang="en-US" altLang="zh-CN" dirty="0"/>
              <a:t>(stride, padding) = (1, 1)</a:t>
            </a:r>
          </a:p>
          <a:p>
            <a:pPr marL="285750" indent="-285750">
              <a:lnSpc>
                <a:spcPct val="150000"/>
              </a:lnSpc>
              <a:buFont typeface="Arial" panose="020B0604020202020204" pitchFamily="34" charset="0"/>
              <a:buChar char="•"/>
            </a:pPr>
            <a:r>
              <a:rPr lang="en-US" altLang="zh-CN" dirty="0"/>
              <a:t>2</a:t>
            </a:r>
            <a:r>
              <a:rPr lang="zh-CN" altLang="en-US" dirty="0"/>
              <a:t>层池化层</a:t>
            </a:r>
            <a:r>
              <a:rPr lang="en-US" altLang="zh-CN" dirty="0"/>
              <a:t>(2x2)</a:t>
            </a:r>
            <a:r>
              <a:rPr lang="zh-CN" altLang="en-US" dirty="0"/>
              <a:t>，</a:t>
            </a:r>
            <a:r>
              <a:rPr lang="en-US" altLang="zh-CN" dirty="0"/>
              <a:t>(stride, padding) = (2, 0)</a:t>
            </a:r>
          </a:p>
          <a:p>
            <a:pPr marL="285750" indent="-285750">
              <a:lnSpc>
                <a:spcPct val="150000"/>
              </a:lnSpc>
              <a:buFont typeface="Arial" panose="020B0604020202020204" pitchFamily="34" charset="0"/>
              <a:buChar char="•"/>
            </a:pPr>
            <a:r>
              <a:rPr lang="en-US" altLang="zh-CN" dirty="0"/>
              <a:t>1</a:t>
            </a:r>
            <a:r>
              <a:rPr lang="zh-CN" altLang="en-US" dirty="0"/>
              <a:t>个残差块，在第</a:t>
            </a:r>
            <a:r>
              <a:rPr lang="en-US" altLang="zh-CN" dirty="0"/>
              <a:t>2</a:t>
            </a:r>
            <a:r>
              <a:rPr lang="zh-CN" altLang="en-US" dirty="0"/>
              <a:t>、</a:t>
            </a:r>
            <a:r>
              <a:rPr lang="en-US" altLang="zh-CN" dirty="0"/>
              <a:t>3</a:t>
            </a:r>
            <a:r>
              <a:rPr lang="zh-CN" altLang="en-US" dirty="0"/>
              <a:t>层卷积层前后进行残差连接</a:t>
            </a:r>
            <a:endParaRPr lang="en-US" altLang="zh-CN" dirty="0"/>
          </a:p>
          <a:p>
            <a:pPr marL="285750" indent="-285750">
              <a:lnSpc>
                <a:spcPct val="150000"/>
              </a:lnSpc>
              <a:buFont typeface="Arial" panose="020B0604020202020204" pitchFamily="34" charset="0"/>
              <a:buChar char="•"/>
            </a:pPr>
            <a:r>
              <a:rPr lang="en-US" altLang="zh-CN" dirty="0"/>
              <a:t>4</a:t>
            </a:r>
            <a:r>
              <a:rPr lang="zh-CN" altLang="en-US" dirty="0"/>
              <a:t>层批标准化层</a:t>
            </a:r>
          </a:p>
        </p:txBody>
      </p:sp>
      <p:sp>
        <p:nvSpPr>
          <p:cNvPr id="10" name="文本框 9">
            <a:extLst>
              <a:ext uri="{FF2B5EF4-FFF2-40B4-BE49-F238E27FC236}">
                <a16:creationId xmlns:a16="http://schemas.microsoft.com/office/drawing/2014/main" id="{48B82E42-6418-7A0F-D80C-A6A9974784B2}"/>
              </a:ext>
            </a:extLst>
          </p:cNvPr>
          <p:cNvSpPr txBox="1"/>
          <p:nvPr/>
        </p:nvSpPr>
        <p:spPr>
          <a:xfrm>
            <a:off x="658813" y="3249406"/>
            <a:ext cx="3762568" cy="1289456"/>
          </a:xfrm>
          <a:prstGeom prst="rect">
            <a:avLst/>
          </a:prstGeom>
          <a:noFill/>
        </p:spPr>
        <p:txBody>
          <a:bodyPr wrap="none" rtlCol="0">
            <a:spAutoFit/>
          </a:bodyPr>
          <a:lstStyle/>
          <a:p>
            <a:pPr>
              <a:lnSpc>
                <a:spcPct val="150000"/>
              </a:lnSpc>
            </a:pPr>
            <a:r>
              <a:rPr lang="zh-CN" altLang="en-US" dirty="0"/>
              <a:t>主要问题</a:t>
            </a:r>
            <a:endParaRPr lang="en-US" altLang="zh-CN" dirty="0"/>
          </a:p>
          <a:p>
            <a:pPr marL="342900" indent="-342900">
              <a:lnSpc>
                <a:spcPct val="150000"/>
              </a:lnSpc>
              <a:buFont typeface="Arial" panose="020B0604020202020204" pitchFamily="34" charset="0"/>
              <a:buChar char="•"/>
            </a:pPr>
            <a:r>
              <a:rPr lang="zh-CN" altLang="en-US" dirty="0"/>
              <a:t>收敛速度慢</a:t>
            </a:r>
            <a:endParaRPr lang="en-US" altLang="zh-CN" dirty="0"/>
          </a:p>
          <a:p>
            <a:pPr marL="342900" indent="-342900">
              <a:lnSpc>
                <a:spcPct val="150000"/>
              </a:lnSpc>
              <a:buFont typeface="Arial" panose="020B0604020202020204" pitchFamily="34" charset="0"/>
              <a:buChar char="•"/>
            </a:pPr>
            <a:r>
              <a:rPr lang="zh-CN" altLang="en-US" dirty="0"/>
              <a:t>全连接层参数量大，计算耗时长</a:t>
            </a:r>
            <a:endParaRPr lang="en-US" altLang="zh-CN" dirty="0"/>
          </a:p>
        </p:txBody>
      </p:sp>
      <p:sp>
        <p:nvSpPr>
          <p:cNvPr id="13" name="文本框 12">
            <a:extLst>
              <a:ext uri="{FF2B5EF4-FFF2-40B4-BE49-F238E27FC236}">
                <a16:creationId xmlns:a16="http://schemas.microsoft.com/office/drawing/2014/main" id="{B7AC5E95-1D90-745F-F82E-DB7C8252C7D1}"/>
              </a:ext>
            </a:extLst>
          </p:cNvPr>
          <p:cNvSpPr txBox="1"/>
          <p:nvPr/>
        </p:nvSpPr>
        <p:spPr>
          <a:xfrm>
            <a:off x="658813" y="4602480"/>
            <a:ext cx="4249881" cy="458459"/>
          </a:xfrm>
          <a:prstGeom prst="rect">
            <a:avLst/>
          </a:prstGeom>
          <a:noFill/>
        </p:spPr>
        <p:txBody>
          <a:bodyPr wrap="none" rtlCol="0">
            <a:spAutoFit/>
          </a:bodyPr>
          <a:lstStyle/>
          <a:p>
            <a:pPr>
              <a:lnSpc>
                <a:spcPct val="150000"/>
              </a:lnSpc>
            </a:pPr>
            <a:r>
              <a:rPr lang="zh-CN" altLang="en-US" dirty="0"/>
              <a:t>改进措施：使用</a:t>
            </a:r>
            <a:r>
              <a:rPr lang="en-US" altLang="zh-CN" dirty="0"/>
              <a:t>1x1</a:t>
            </a:r>
            <a:r>
              <a:rPr lang="zh-CN" altLang="en-US" dirty="0"/>
              <a:t>卷积层替换全连接层</a:t>
            </a:r>
            <a:endParaRPr lang="en-US" altLang="zh-CN" dirty="0"/>
          </a:p>
        </p:txBody>
      </p:sp>
      <p:grpSp>
        <p:nvGrpSpPr>
          <p:cNvPr id="24" name="组合 23">
            <a:extLst>
              <a:ext uri="{FF2B5EF4-FFF2-40B4-BE49-F238E27FC236}">
                <a16:creationId xmlns:a16="http://schemas.microsoft.com/office/drawing/2014/main" id="{6498E280-CACC-2197-484C-41A1624C14F3}"/>
              </a:ext>
            </a:extLst>
          </p:cNvPr>
          <p:cNvGrpSpPr/>
          <p:nvPr/>
        </p:nvGrpSpPr>
        <p:grpSpPr>
          <a:xfrm>
            <a:off x="6863531" y="2307173"/>
            <a:ext cx="4013475" cy="1585498"/>
            <a:chOff x="6863531" y="2307173"/>
            <a:chExt cx="4013475" cy="1585498"/>
          </a:xfrm>
        </p:grpSpPr>
        <p:sp>
          <p:nvSpPr>
            <p:cNvPr id="14" name="矩形: 圆角 13">
              <a:extLst>
                <a:ext uri="{FF2B5EF4-FFF2-40B4-BE49-F238E27FC236}">
                  <a16:creationId xmlns:a16="http://schemas.microsoft.com/office/drawing/2014/main" id="{BC8056D2-BE3C-050C-2243-58D68B42A46F}"/>
                </a:ext>
              </a:extLst>
            </p:cNvPr>
            <p:cNvSpPr/>
            <p:nvPr/>
          </p:nvSpPr>
          <p:spPr>
            <a:xfrm>
              <a:off x="9318171" y="3437708"/>
              <a:ext cx="1558835" cy="454963"/>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AEE8E244-2E15-5636-0F07-6102360736C6}"/>
                </a:ext>
              </a:extLst>
            </p:cNvPr>
            <p:cNvSpPr/>
            <p:nvPr/>
          </p:nvSpPr>
          <p:spPr>
            <a:xfrm rot="8251619">
              <a:off x="8939247" y="2654014"/>
              <a:ext cx="299920" cy="830614"/>
            </a:xfrm>
            <a:custGeom>
              <a:avLst/>
              <a:gdLst>
                <a:gd name="connsiteX0" fmla="*/ 324691 w 649383"/>
                <a:gd name="connsiteY0" fmla="*/ 1538368 h 1538368"/>
                <a:gd name="connsiteX1" fmla="*/ 0 w 649383"/>
                <a:gd name="connsiteY1" fmla="*/ 803563 h 1538368"/>
                <a:gd name="connsiteX2" fmla="*/ 159838 w 649383"/>
                <a:gd name="connsiteY2" fmla="*/ 803563 h 1538368"/>
                <a:gd name="connsiteX3" fmla="*/ 324692 w 649383"/>
                <a:gd name="connsiteY3" fmla="*/ 0 h 1538368"/>
                <a:gd name="connsiteX4" fmla="*/ 489546 w 649383"/>
                <a:gd name="connsiteY4" fmla="*/ 803563 h 1538368"/>
                <a:gd name="connsiteX5" fmla="*/ 649383 w 649383"/>
                <a:gd name="connsiteY5" fmla="*/ 803563 h 15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383" h="1538368">
                  <a:moveTo>
                    <a:pt x="324691" y="1538368"/>
                  </a:moveTo>
                  <a:lnTo>
                    <a:pt x="0" y="803563"/>
                  </a:lnTo>
                  <a:lnTo>
                    <a:pt x="159838" y="803563"/>
                  </a:lnTo>
                  <a:lnTo>
                    <a:pt x="324692" y="0"/>
                  </a:lnTo>
                  <a:lnTo>
                    <a:pt x="489546" y="803563"/>
                  </a:lnTo>
                  <a:lnTo>
                    <a:pt x="649383" y="803563"/>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矩形: 圆角 22">
              <a:extLst>
                <a:ext uri="{FF2B5EF4-FFF2-40B4-BE49-F238E27FC236}">
                  <a16:creationId xmlns:a16="http://schemas.microsoft.com/office/drawing/2014/main" id="{66F4A076-EFBB-2E98-65DA-AEFE9CE4CA59}"/>
                </a:ext>
              </a:extLst>
            </p:cNvPr>
            <p:cNvSpPr/>
            <p:nvPr/>
          </p:nvSpPr>
          <p:spPr>
            <a:xfrm>
              <a:off x="6863531" y="2307173"/>
              <a:ext cx="2182091" cy="40344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替换为</a:t>
              </a:r>
              <a:r>
                <a:rPr lang="en-US" altLang="zh-CN" dirty="0"/>
                <a:t>1x1</a:t>
              </a:r>
              <a:r>
                <a:rPr lang="zh-CN" altLang="en-US" dirty="0"/>
                <a:t>卷积层</a:t>
              </a:r>
            </a:p>
          </p:txBody>
        </p:sp>
      </p:grpSp>
    </p:spTree>
    <p:extLst>
      <p:ext uri="{BB962C8B-B14F-4D97-AF65-F5344CB8AC3E}">
        <p14:creationId xmlns:p14="http://schemas.microsoft.com/office/powerpoint/2010/main" val="273603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1BB61-40C5-4319-9D9E-C95F937281E7}"/>
              </a:ext>
            </a:extLst>
          </p:cNvPr>
          <p:cNvSpPr>
            <a:spLocks noGrp="1"/>
          </p:cNvSpPr>
          <p:nvPr>
            <p:ph type="title"/>
          </p:nvPr>
        </p:nvSpPr>
        <p:spPr/>
        <p:txBody>
          <a:bodyPr/>
          <a:lstStyle/>
          <a:p>
            <a:r>
              <a:rPr lang="en-US" altLang="zh-CN" dirty="0"/>
              <a:t>1x1</a:t>
            </a:r>
            <a:r>
              <a:rPr lang="zh-CN" altLang="en-US" dirty="0"/>
              <a:t>卷积核与全连接</a:t>
            </a:r>
          </a:p>
        </p:txBody>
      </p:sp>
      <p:sp>
        <p:nvSpPr>
          <p:cNvPr id="4" name="灯片编号占位符 3">
            <a:extLst>
              <a:ext uri="{FF2B5EF4-FFF2-40B4-BE49-F238E27FC236}">
                <a16:creationId xmlns:a16="http://schemas.microsoft.com/office/drawing/2014/main" id="{358FF866-B896-8738-2311-2A0CE84B8547}"/>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1026" name="Picture 2" descr="升维">
            <a:extLst>
              <a:ext uri="{FF2B5EF4-FFF2-40B4-BE49-F238E27FC236}">
                <a16:creationId xmlns:a16="http://schemas.microsoft.com/office/drawing/2014/main" id="{EEE934C0-E08D-B739-8F8C-D9D93AED9C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55269" y="1809748"/>
            <a:ext cx="4867961" cy="391405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6EB7E6F-E4B5-3C94-4DCE-ED0B3A18BEAB}"/>
              </a:ext>
            </a:extLst>
          </p:cNvPr>
          <p:cNvPicPr>
            <a:picLocks noChangeAspect="1"/>
          </p:cNvPicPr>
          <p:nvPr/>
        </p:nvPicPr>
        <p:blipFill>
          <a:blip r:embed="rId3"/>
          <a:stretch>
            <a:fillRect/>
          </a:stretch>
        </p:blipFill>
        <p:spPr>
          <a:xfrm>
            <a:off x="661843" y="1619319"/>
            <a:ext cx="5693842" cy="2473688"/>
          </a:xfrm>
          <a:prstGeom prst="rect">
            <a:avLst/>
          </a:prstGeom>
        </p:spPr>
      </p:pic>
      <p:sp>
        <p:nvSpPr>
          <p:cNvPr id="7" name="文本框 6">
            <a:extLst>
              <a:ext uri="{FF2B5EF4-FFF2-40B4-BE49-F238E27FC236}">
                <a16:creationId xmlns:a16="http://schemas.microsoft.com/office/drawing/2014/main" id="{A41E0CAD-F992-6B2C-10A3-23CAB4D3D37C}"/>
              </a:ext>
            </a:extLst>
          </p:cNvPr>
          <p:cNvSpPr txBox="1"/>
          <p:nvPr/>
        </p:nvSpPr>
        <p:spPr>
          <a:xfrm>
            <a:off x="1079253" y="4460153"/>
            <a:ext cx="4859022" cy="1061829"/>
          </a:xfrm>
          <a:prstGeom prst="rect">
            <a:avLst/>
          </a:prstGeom>
          <a:noFill/>
        </p:spPr>
        <p:txBody>
          <a:bodyPr wrap="none" rtlCol="0">
            <a:spAutoFit/>
          </a:bodyPr>
          <a:lstStyle/>
          <a:p>
            <a:pPr>
              <a:lnSpc>
                <a:spcPct val="150000"/>
              </a:lnSpc>
            </a:pPr>
            <a:r>
              <a:rPr lang="zh-CN" altLang="en-US" dirty="0"/>
              <a:t>优点</a:t>
            </a:r>
            <a:endParaRPr lang="en-US" altLang="zh-CN" dirty="0"/>
          </a:p>
          <a:p>
            <a:pPr marL="285750" indent="-285750">
              <a:buFont typeface="Arial" panose="020B0604020202020204" pitchFamily="34" charset="0"/>
              <a:buChar char="•"/>
            </a:pPr>
            <a:r>
              <a:rPr lang="zh-CN" altLang="en-US" dirty="0"/>
              <a:t>保持图像大小，在通道维度提取或融合特征</a:t>
            </a:r>
            <a:endParaRPr lang="en-US" altLang="zh-CN" dirty="0"/>
          </a:p>
          <a:p>
            <a:pPr marL="285750" indent="-285750">
              <a:buFont typeface="Arial" panose="020B0604020202020204" pitchFamily="34" charset="0"/>
              <a:buChar char="•"/>
            </a:pPr>
            <a:r>
              <a:rPr lang="zh-CN" altLang="en-US" dirty="0"/>
              <a:t>参数共享，减少参数量，加速收敛</a:t>
            </a:r>
            <a:endParaRPr lang="en-US" altLang="zh-CN" dirty="0"/>
          </a:p>
        </p:txBody>
      </p:sp>
    </p:spTree>
    <p:extLst>
      <p:ext uri="{BB962C8B-B14F-4D97-AF65-F5344CB8AC3E}">
        <p14:creationId xmlns:p14="http://schemas.microsoft.com/office/powerpoint/2010/main" val="79219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1BB61-40C5-4319-9D9E-C95F937281E7}"/>
              </a:ext>
            </a:extLst>
          </p:cNvPr>
          <p:cNvSpPr>
            <a:spLocks noGrp="1"/>
          </p:cNvSpPr>
          <p:nvPr>
            <p:ph type="title"/>
          </p:nvPr>
        </p:nvSpPr>
        <p:spPr/>
        <p:txBody>
          <a:bodyPr/>
          <a:lstStyle/>
          <a:p>
            <a:r>
              <a:rPr lang="en-US" altLang="zh-CN" dirty="0"/>
              <a:t>1x1</a:t>
            </a:r>
            <a:r>
              <a:rPr lang="zh-CN" altLang="en-US" dirty="0"/>
              <a:t>卷积核与全连接</a:t>
            </a:r>
            <a:r>
              <a:rPr lang="en-US" altLang="zh-CN" dirty="0"/>
              <a:t>——</a:t>
            </a:r>
            <a:r>
              <a:rPr lang="zh-CN" altLang="en-US" dirty="0"/>
              <a:t>测试</a:t>
            </a:r>
          </a:p>
        </p:txBody>
      </p:sp>
      <p:sp>
        <p:nvSpPr>
          <p:cNvPr id="4" name="灯片编号占位符 3">
            <a:extLst>
              <a:ext uri="{FF2B5EF4-FFF2-40B4-BE49-F238E27FC236}">
                <a16:creationId xmlns:a16="http://schemas.microsoft.com/office/drawing/2014/main" id="{358FF866-B896-8738-2311-2A0CE84B8547}"/>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grpSp>
        <p:nvGrpSpPr>
          <p:cNvPr id="7" name="组合 6">
            <a:extLst>
              <a:ext uri="{FF2B5EF4-FFF2-40B4-BE49-F238E27FC236}">
                <a16:creationId xmlns:a16="http://schemas.microsoft.com/office/drawing/2014/main" id="{B487D6D1-6BB5-4402-4D56-BA3787888432}"/>
              </a:ext>
            </a:extLst>
          </p:cNvPr>
          <p:cNvGrpSpPr/>
          <p:nvPr/>
        </p:nvGrpSpPr>
        <p:grpSpPr>
          <a:xfrm>
            <a:off x="6096795" y="1601580"/>
            <a:ext cx="5749638" cy="3571715"/>
            <a:chOff x="346362" y="1786245"/>
            <a:chExt cx="5749638" cy="3571715"/>
          </a:xfrm>
        </p:grpSpPr>
        <p:pic>
          <p:nvPicPr>
            <p:cNvPr id="9" name="图片 8">
              <a:extLst>
                <a:ext uri="{FF2B5EF4-FFF2-40B4-BE49-F238E27FC236}">
                  <a16:creationId xmlns:a16="http://schemas.microsoft.com/office/drawing/2014/main" id="{DF77C3B1-5C62-B191-9A22-E102B5D2741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6362" y="1786245"/>
              <a:ext cx="5749638" cy="3285507"/>
            </a:xfrm>
            <a:prstGeom prst="rect">
              <a:avLst/>
            </a:prstGeom>
          </p:spPr>
        </p:pic>
        <p:sp>
          <p:nvSpPr>
            <p:cNvPr id="12" name="文本框 11">
              <a:extLst>
                <a:ext uri="{FF2B5EF4-FFF2-40B4-BE49-F238E27FC236}">
                  <a16:creationId xmlns:a16="http://schemas.microsoft.com/office/drawing/2014/main" id="{4DC4860E-D6E6-E53A-6E25-C9D37883B306}"/>
                </a:ext>
              </a:extLst>
            </p:cNvPr>
            <p:cNvSpPr txBox="1"/>
            <p:nvPr/>
          </p:nvSpPr>
          <p:spPr>
            <a:xfrm>
              <a:off x="1718205" y="4988628"/>
              <a:ext cx="3005951" cy="369332"/>
            </a:xfrm>
            <a:prstGeom prst="rect">
              <a:avLst/>
            </a:prstGeom>
            <a:noFill/>
          </p:spPr>
          <p:txBody>
            <a:bodyPr wrap="none" rtlCol="0">
              <a:spAutoFit/>
            </a:bodyPr>
            <a:lstStyle/>
            <a:p>
              <a:r>
                <a:rPr lang="en-US" altLang="zh-CN" dirty="0"/>
                <a:t>Loss</a:t>
              </a:r>
              <a:r>
                <a:rPr lang="zh-CN" altLang="en-US" dirty="0"/>
                <a:t>、</a:t>
              </a:r>
              <a:r>
                <a:rPr lang="en-US" altLang="zh-CN" dirty="0"/>
                <a:t>ACC</a:t>
              </a:r>
              <a:r>
                <a:rPr lang="zh-CN" altLang="en-US" dirty="0"/>
                <a:t>曲线</a:t>
              </a:r>
              <a:r>
                <a:rPr lang="en-US" altLang="zh-CN" dirty="0"/>
                <a:t>——</a:t>
              </a:r>
              <a:r>
                <a:rPr lang="zh-CN" altLang="en-US" dirty="0"/>
                <a:t>全连接</a:t>
              </a:r>
            </a:p>
          </p:txBody>
        </p:sp>
      </p:grpSp>
      <p:grpSp>
        <p:nvGrpSpPr>
          <p:cNvPr id="6" name="组合 5">
            <a:extLst>
              <a:ext uri="{FF2B5EF4-FFF2-40B4-BE49-F238E27FC236}">
                <a16:creationId xmlns:a16="http://schemas.microsoft.com/office/drawing/2014/main" id="{EDE377C4-F9E5-366D-5583-E87C0873E3BA}"/>
              </a:ext>
            </a:extLst>
          </p:cNvPr>
          <p:cNvGrpSpPr/>
          <p:nvPr/>
        </p:nvGrpSpPr>
        <p:grpSpPr>
          <a:xfrm>
            <a:off x="345567" y="1601579"/>
            <a:ext cx="5749638" cy="3571714"/>
            <a:chOff x="6096000" y="1786246"/>
            <a:chExt cx="5749638" cy="3571714"/>
          </a:xfrm>
        </p:grpSpPr>
        <p:pic>
          <p:nvPicPr>
            <p:cNvPr id="11" name="图片 10">
              <a:extLst>
                <a:ext uri="{FF2B5EF4-FFF2-40B4-BE49-F238E27FC236}">
                  <a16:creationId xmlns:a16="http://schemas.microsoft.com/office/drawing/2014/main" id="{17528EED-0C4A-B5DA-9AB2-0AC540ABA9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096000" y="1786246"/>
              <a:ext cx="5749638" cy="3285507"/>
            </a:xfrm>
            <a:prstGeom prst="rect">
              <a:avLst/>
            </a:prstGeom>
          </p:spPr>
        </p:pic>
        <p:sp>
          <p:nvSpPr>
            <p:cNvPr id="13" name="文本框 12">
              <a:extLst>
                <a:ext uri="{FF2B5EF4-FFF2-40B4-BE49-F238E27FC236}">
                  <a16:creationId xmlns:a16="http://schemas.microsoft.com/office/drawing/2014/main" id="{6C39633B-B133-A43D-722A-86AC41F6FEC7}"/>
                </a:ext>
              </a:extLst>
            </p:cNvPr>
            <p:cNvSpPr txBox="1"/>
            <p:nvPr/>
          </p:nvSpPr>
          <p:spPr>
            <a:xfrm>
              <a:off x="7281895" y="4988628"/>
              <a:ext cx="3377848" cy="369332"/>
            </a:xfrm>
            <a:prstGeom prst="rect">
              <a:avLst/>
            </a:prstGeom>
            <a:noFill/>
          </p:spPr>
          <p:txBody>
            <a:bodyPr wrap="none" rtlCol="0">
              <a:spAutoFit/>
            </a:bodyPr>
            <a:lstStyle/>
            <a:p>
              <a:r>
                <a:rPr lang="en-US" altLang="zh-CN" dirty="0"/>
                <a:t>Loss</a:t>
              </a:r>
              <a:r>
                <a:rPr lang="zh-CN" altLang="en-US" dirty="0"/>
                <a:t>、</a:t>
              </a:r>
              <a:r>
                <a:rPr lang="en-US" altLang="zh-CN" dirty="0"/>
                <a:t>ACC</a:t>
              </a:r>
              <a:r>
                <a:rPr lang="zh-CN" altLang="en-US" dirty="0"/>
                <a:t>曲线</a:t>
              </a:r>
              <a:r>
                <a:rPr lang="en-US" altLang="zh-CN" dirty="0"/>
                <a:t>——1x1</a:t>
              </a:r>
              <a:r>
                <a:rPr lang="zh-CN" altLang="en-US" dirty="0"/>
                <a:t>卷积核</a:t>
              </a:r>
            </a:p>
          </p:txBody>
        </p:sp>
      </p:grpSp>
      <p:sp>
        <p:nvSpPr>
          <p:cNvPr id="3" name="矩形: 圆角 2">
            <a:extLst>
              <a:ext uri="{FF2B5EF4-FFF2-40B4-BE49-F238E27FC236}">
                <a16:creationId xmlns:a16="http://schemas.microsoft.com/office/drawing/2014/main" id="{D8BB5CFF-A0BC-EC60-75AC-1F2B4F9FFDDC}"/>
              </a:ext>
            </a:extLst>
          </p:cNvPr>
          <p:cNvSpPr/>
          <p:nvPr/>
        </p:nvSpPr>
        <p:spPr>
          <a:xfrm>
            <a:off x="4530436" y="1383368"/>
            <a:ext cx="1205346" cy="43641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过拟合</a:t>
            </a:r>
          </a:p>
        </p:txBody>
      </p:sp>
      <p:sp>
        <p:nvSpPr>
          <p:cNvPr id="5" name="矩形: 圆角 4">
            <a:extLst>
              <a:ext uri="{FF2B5EF4-FFF2-40B4-BE49-F238E27FC236}">
                <a16:creationId xmlns:a16="http://schemas.microsoft.com/office/drawing/2014/main" id="{65FB9AD3-519B-CEDB-0C47-EB8D78F1F8AA}"/>
              </a:ext>
            </a:extLst>
          </p:cNvPr>
          <p:cNvSpPr/>
          <p:nvPr/>
        </p:nvSpPr>
        <p:spPr>
          <a:xfrm>
            <a:off x="6096795" y="1601580"/>
            <a:ext cx="5749638" cy="3571714"/>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en-US" dirty="0"/>
              <a:t>改进措施</a:t>
            </a:r>
            <a:endParaRPr lang="en-US" altLang="zh-CN" dirty="0"/>
          </a:p>
          <a:p>
            <a:pPr marL="285750" indent="-285750">
              <a:lnSpc>
                <a:spcPct val="150000"/>
              </a:lnSpc>
              <a:buFont typeface="Arial" panose="020B0604020202020204" pitchFamily="34" charset="0"/>
              <a:buChar char="•"/>
            </a:pPr>
            <a:r>
              <a:rPr lang="zh-CN" altLang="en-US" dirty="0"/>
              <a:t>添加</a:t>
            </a:r>
            <a:r>
              <a:rPr lang="en-US" altLang="zh-CN" dirty="0"/>
              <a:t>1</a:t>
            </a:r>
            <a:r>
              <a:rPr lang="zh-CN" altLang="en-US" dirty="0"/>
              <a:t>层</a:t>
            </a:r>
            <a:r>
              <a:rPr lang="en-US" altLang="zh-CN" dirty="0"/>
              <a:t>1x1</a:t>
            </a:r>
            <a:r>
              <a:rPr lang="zh-CN" altLang="en-US" dirty="0"/>
              <a:t>卷积层和批标准化层</a:t>
            </a:r>
            <a:endParaRPr lang="en-US" altLang="zh-CN" dirty="0"/>
          </a:p>
          <a:p>
            <a:pPr marL="285750" indent="-285750">
              <a:lnSpc>
                <a:spcPct val="150000"/>
              </a:lnSpc>
              <a:buFont typeface="Arial" panose="020B0604020202020204" pitchFamily="34" charset="0"/>
              <a:buChar char="•"/>
            </a:pPr>
            <a:r>
              <a:rPr lang="zh-CN" altLang="en-US" dirty="0"/>
              <a:t>调整</a:t>
            </a:r>
            <a:r>
              <a:rPr lang="en-US" altLang="zh-CN" dirty="0"/>
              <a:t>L2</a:t>
            </a:r>
            <a:r>
              <a:rPr lang="zh-CN" altLang="en-US" dirty="0"/>
              <a:t>正则化参数</a:t>
            </a:r>
            <a:endParaRPr lang="en-US" altLang="zh-CN" dirty="0"/>
          </a:p>
        </p:txBody>
      </p:sp>
    </p:spTree>
    <p:extLst>
      <p:ext uri="{BB962C8B-B14F-4D97-AF65-F5344CB8AC3E}">
        <p14:creationId xmlns:p14="http://schemas.microsoft.com/office/powerpoint/2010/main" val="32802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974ED-530C-B64F-B449-C75E500CB08D}"/>
              </a:ext>
            </a:extLst>
          </p:cNvPr>
          <p:cNvSpPr>
            <a:spLocks noGrp="1"/>
          </p:cNvSpPr>
          <p:nvPr>
            <p:ph type="title"/>
          </p:nvPr>
        </p:nvSpPr>
        <p:spPr/>
        <p:txBody>
          <a:bodyPr/>
          <a:lstStyle/>
          <a:p>
            <a:r>
              <a:rPr lang="zh-CN" altLang="en-US" dirty="0"/>
              <a:t>最终网络</a:t>
            </a:r>
            <a:r>
              <a:rPr lang="en-US" altLang="zh-CN" dirty="0"/>
              <a:t>——</a:t>
            </a:r>
            <a:r>
              <a:rPr lang="zh-CN" altLang="en-US" dirty="0"/>
              <a:t>使用</a:t>
            </a:r>
            <a:r>
              <a:rPr lang="en-US" altLang="zh-CN" dirty="0"/>
              <a:t>1x1</a:t>
            </a:r>
            <a:r>
              <a:rPr lang="zh-CN" altLang="en-US" dirty="0"/>
              <a:t>卷积层</a:t>
            </a:r>
          </a:p>
        </p:txBody>
      </p:sp>
      <p:sp>
        <p:nvSpPr>
          <p:cNvPr id="4" name="灯片编号占位符 3">
            <a:extLst>
              <a:ext uri="{FF2B5EF4-FFF2-40B4-BE49-F238E27FC236}">
                <a16:creationId xmlns:a16="http://schemas.microsoft.com/office/drawing/2014/main" id="{9AC00CF2-26CA-246E-AC06-0434C961CAB0}"/>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pic>
        <p:nvPicPr>
          <p:cNvPr id="6" name="图片 5">
            <a:extLst>
              <a:ext uri="{FF2B5EF4-FFF2-40B4-BE49-F238E27FC236}">
                <a16:creationId xmlns:a16="http://schemas.microsoft.com/office/drawing/2014/main" id="{DBF46D12-4C4C-8385-0BA3-8E3D88D7BEC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95205" y="1123950"/>
            <a:ext cx="4089525" cy="5500254"/>
          </a:xfrm>
          <a:prstGeom prst="rect">
            <a:avLst/>
          </a:prstGeom>
        </p:spPr>
      </p:pic>
      <p:sp>
        <p:nvSpPr>
          <p:cNvPr id="7" name="文本框 6">
            <a:extLst>
              <a:ext uri="{FF2B5EF4-FFF2-40B4-BE49-F238E27FC236}">
                <a16:creationId xmlns:a16="http://schemas.microsoft.com/office/drawing/2014/main" id="{14979F7A-755B-A3C6-6DDD-06DABBCEEA78}"/>
              </a:ext>
            </a:extLst>
          </p:cNvPr>
          <p:cNvSpPr txBox="1"/>
          <p:nvPr/>
        </p:nvSpPr>
        <p:spPr>
          <a:xfrm>
            <a:off x="658813" y="2161986"/>
            <a:ext cx="5012911" cy="2534027"/>
          </a:xfrm>
          <a:prstGeom prst="rect">
            <a:avLst/>
          </a:prstGeom>
          <a:noFill/>
        </p:spPr>
        <p:txBody>
          <a:bodyPr wrap="none" rtlCol="0">
            <a:spAutoFit/>
          </a:bodyPr>
          <a:lstStyle/>
          <a:p>
            <a:pPr>
              <a:lnSpc>
                <a:spcPct val="150000"/>
              </a:lnSpc>
            </a:pPr>
            <a:r>
              <a:rPr lang="zh-CN" altLang="en-US" dirty="0"/>
              <a:t>主要模块</a:t>
            </a:r>
            <a:endParaRPr lang="en-US" altLang="zh-CN" dirty="0"/>
          </a:p>
          <a:p>
            <a:pPr marL="285750" indent="-285750">
              <a:lnSpc>
                <a:spcPct val="150000"/>
              </a:lnSpc>
              <a:buFont typeface="Arial" panose="020B0604020202020204" pitchFamily="34" charset="0"/>
              <a:buChar char="•"/>
            </a:pPr>
            <a:r>
              <a:rPr lang="en-US" altLang="zh-CN" dirty="0"/>
              <a:t>4</a:t>
            </a:r>
            <a:r>
              <a:rPr lang="zh-CN" altLang="en-US" dirty="0"/>
              <a:t>层卷积层</a:t>
            </a:r>
            <a:r>
              <a:rPr lang="en-US" altLang="zh-CN" dirty="0"/>
              <a:t>(3x3)</a:t>
            </a:r>
            <a:r>
              <a:rPr lang="zh-CN" altLang="en-US" dirty="0"/>
              <a:t>，</a:t>
            </a:r>
            <a:r>
              <a:rPr lang="en-US" altLang="zh-CN" dirty="0"/>
              <a:t>(stride, padding) = (1, 1)</a:t>
            </a:r>
          </a:p>
          <a:p>
            <a:pPr marL="285750" indent="-285750">
              <a:lnSpc>
                <a:spcPct val="150000"/>
              </a:lnSpc>
              <a:buFont typeface="Arial" panose="020B0604020202020204" pitchFamily="34" charset="0"/>
              <a:buChar char="•"/>
            </a:pPr>
            <a:r>
              <a:rPr lang="en-US" altLang="zh-CN" dirty="0"/>
              <a:t>2</a:t>
            </a:r>
            <a:r>
              <a:rPr lang="zh-CN" altLang="en-US" dirty="0"/>
              <a:t>层池化层</a:t>
            </a:r>
            <a:r>
              <a:rPr lang="en-US" altLang="zh-CN" dirty="0"/>
              <a:t>(2x2)</a:t>
            </a:r>
            <a:r>
              <a:rPr lang="zh-CN" altLang="en-US" dirty="0"/>
              <a:t>，</a:t>
            </a:r>
            <a:r>
              <a:rPr lang="en-US" altLang="zh-CN" dirty="0"/>
              <a:t>(stride, padding) = (2, 0)</a:t>
            </a:r>
          </a:p>
          <a:p>
            <a:pPr marL="285750" indent="-285750">
              <a:lnSpc>
                <a:spcPct val="150000"/>
              </a:lnSpc>
              <a:buFont typeface="Arial" panose="020B0604020202020204" pitchFamily="34" charset="0"/>
              <a:buChar char="•"/>
            </a:pPr>
            <a:r>
              <a:rPr lang="en-US" altLang="zh-CN" dirty="0"/>
              <a:t>2</a:t>
            </a:r>
            <a:r>
              <a:rPr lang="zh-CN" altLang="en-US" dirty="0"/>
              <a:t>层卷积层</a:t>
            </a:r>
            <a:r>
              <a:rPr lang="en-US" altLang="zh-CN" dirty="0"/>
              <a:t>(1x1)</a:t>
            </a:r>
            <a:r>
              <a:rPr lang="zh-CN" altLang="en-US" dirty="0"/>
              <a:t>，</a:t>
            </a:r>
            <a:r>
              <a:rPr lang="en-US" altLang="zh-CN" dirty="0"/>
              <a:t>(stride, padding) = (1, 0)</a:t>
            </a:r>
          </a:p>
          <a:p>
            <a:pPr marL="285750" indent="-285750">
              <a:lnSpc>
                <a:spcPct val="150000"/>
              </a:lnSpc>
              <a:buFont typeface="Arial" panose="020B0604020202020204" pitchFamily="34" charset="0"/>
              <a:buChar char="•"/>
            </a:pPr>
            <a:r>
              <a:rPr lang="en-US" altLang="zh-CN" dirty="0"/>
              <a:t>1</a:t>
            </a:r>
            <a:r>
              <a:rPr lang="zh-CN" altLang="en-US" dirty="0"/>
              <a:t>个残差块，在第</a:t>
            </a:r>
            <a:r>
              <a:rPr lang="en-US" altLang="zh-CN" dirty="0"/>
              <a:t>2</a:t>
            </a:r>
            <a:r>
              <a:rPr lang="zh-CN" altLang="en-US" dirty="0"/>
              <a:t>、</a:t>
            </a:r>
            <a:r>
              <a:rPr lang="en-US" altLang="zh-CN" dirty="0"/>
              <a:t>3</a:t>
            </a:r>
            <a:r>
              <a:rPr lang="zh-CN" altLang="en-US" dirty="0"/>
              <a:t>层卷积层前后残差连接</a:t>
            </a:r>
            <a:endParaRPr lang="en-US" altLang="zh-CN" dirty="0"/>
          </a:p>
          <a:p>
            <a:pPr marL="285750" indent="-285750">
              <a:lnSpc>
                <a:spcPct val="150000"/>
              </a:lnSpc>
              <a:buFont typeface="Arial" panose="020B0604020202020204" pitchFamily="34" charset="0"/>
              <a:buChar char="•"/>
            </a:pPr>
            <a:r>
              <a:rPr lang="en-US" altLang="zh-CN" dirty="0"/>
              <a:t>6</a:t>
            </a:r>
            <a:r>
              <a:rPr lang="zh-CN" altLang="en-US" dirty="0"/>
              <a:t>层批标准化层</a:t>
            </a:r>
            <a:endParaRPr lang="en-US" altLang="zh-CN" dirty="0"/>
          </a:p>
        </p:txBody>
      </p:sp>
      <p:grpSp>
        <p:nvGrpSpPr>
          <p:cNvPr id="10" name="组合 9">
            <a:extLst>
              <a:ext uri="{FF2B5EF4-FFF2-40B4-BE49-F238E27FC236}">
                <a16:creationId xmlns:a16="http://schemas.microsoft.com/office/drawing/2014/main" id="{F21ACE39-22D4-8676-3207-53F6BB7275E9}"/>
              </a:ext>
            </a:extLst>
          </p:cNvPr>
          <p:cNvGrpSpPr/>
          <p:nvPr/>
        </p:nvGrpSpPr>
        <p:grpSpPr>
          <a:xfrm>
            <a:off x="6095205" y="3084873"/>
            <a:ext cx="2259086" cy="2872581"/>
            <a:chOff x="6095205" y="3084873"/>
            <a:chExt cx="2259086" cy="2872581"/>
          </a:xfrm>
        </p:grpSpPr>
        <p:sp>
          <p:nvSpPr>
            <p:cNvPr id="8" name="矩形: 圆角 7">
              <a:extLst>
                <a:ext uri="{FF2B5EF4-FFF2-40B4-BE49-F238E27FC236}">
                  <a16:creationId xmlns:a16="http://schemas.microsoft.com/office/drawing/2014/main" id="{2E7D185E-05C7-F072-9A12-F99E8A611811}"/>
                </a:ext>
              </a:extLst>
            </p:cNvPr>
            <p:cNvSpPr/>
            <p:nvPr/>
          </p:nvSpPr>
          <p:spPr>
            <a:xfrm>
              <a:off x="6095205" y="3423427"/>
              <a:ext cx="2259086" cy="2534027"/>
            </a:xfrm>
            <a:prstGeom prst="roundRect">
              <a:avLst/>
            </a:prstGeom>
            <a:noFill/>
            <a:ln w="25400">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E45931B-8E66-0A4F-BA2A-503C7E05ADC2}"/>
                </a:ext>
              </a:extLst>
            </p:cNvPr>
            <p:cNvSpPr txBox="1"/>
            <p:nvPr/>
          </p:nvSpPr>
          <p:spPr>
            <a:xfrm>
              <a:off x="6095205" y="3084873"/>
              <a:ext cx="800219" cy="338554"/>
            </a:xfrm>
            <a:prstGeom prst="rect">
              <a:avLst/>
            </a:prstGeom>
            <a:noFill/>
          </p:spPr>
          <p:txBody>
            <a:bodyPr wrap="none" rtlCol="0">
              <a:spAutoFit/>
            </a:bodyPr>
            <a:lstStyle/>
            <a:p>
              <a:r>
                <a:rPr lang="zh-CN" altLang="en-US" sz="1600" dirty="0">
                  <a:solidFill>
                    <a:srgbClr val="FF0000"/>
                  </a:solidFill>
                </a:rPr>
                <a:t>残差块</a:t>
              </a:r>
            </a:p>
          </p:txBody>
        </p:sp>
      </p:grpSp>
      <p:sp>
        <p:nvSpPr>
          <p:cNvPr id="11" name="矩形: 圆角 10">
            <a:extLst>
              <a:ext uri="{FF2B5EF4-FFF2-40B4-BE49-F238E27FC236}">
                <a16:creationId xmlns:a16="http://schemas.microsoft.com/office/drawing/2014/main" id="{0B5F39CA-4051-42A5-7E04-2C3FB0C0544E}"/>
              </a:ext>
            </a:extLst>
          </p:cNvPr>
          <p:cNvSpPr/>
          <p:nvPr/>
        </p:nvSpPr>
        <p:spPr>
          <a:xfrm>
            <a:off x="8659090" y="2771072"/>
            <a:ext cx="1453671" cy="2478211"/>
          </a:xfrm>
          <a:prstGeom prst="roundRect">
            <a:avLst/>
          </a:prstGeom>
          <a:noFill/>
          <a:ln w="25400">
            <a:solidFill>
              <a:srgbClr val="FF0000"/>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A4A3808-DA6F-5F3C-2B4D-ED8C2134B696}"/>
              </a:ext>
            </a:extLst>
          </p:cNvPr>
          <p:cNvSpPr txBox="1"/>
          <p:nvPr/>
        </p:nvSpPr>
        <p:spPr>
          <a:xfrm>
            <a:off x="10112761" y="3840900"/>
            <a:ext cx="1449436" cy="338554"/>
          </a:xfrm>
          <a:prstGeom prst="rect">
            <a:avLst/>
          </a:prstGeom>
          <a:noFill/>
        </p:spPr>
        <p:txBody>
          <a:bodyPr wrap="none" rtlCol="0">
            <a:spAutoFit/>
          </a:bodyPr>
          <a:lstStyle/>
          <a:p>
            <a:r>
              <a:rPr lang="en-US" altLang="zh-CN" sz="1600" dirty="0">
                <a:solidFill>
                  <a:srgbClr val="FF0000"/>
                </a:solidFill>
              </a:rPr>
              <a:t>2</a:t>
            </a:r>
            <a:r>
              <a:rPr lang="zh-CN" altLang="en-US" sz="1600" dirty="0">
                <a:solidFill>
                  <a:srgbClr val="FF0000"/>
                </a:solidFill>
              </a:rPr>
              <a:t>层</a:t>
            </a:r>
            <a:r>
              <a:rPr lang="en-US" altLang="zh-CN" sz="1600" dirty="0">
                <a:solidFill>
                  <a:srgbClr val="FF0000"/>
                </a:solidFill>
              </a:rPr>
              <a:t>1x1</a:t>
            </a:r>
            <a:r>
              <a:rPr lang="zh-CN" altLang="en-US" sz="1600" dirty="0">
                <a:solidFill>
                  <a:srgbClr val="FF0000"/>
                </a:solidFill>
              </a:rPr>
              <a:t>卷积层</a:t>
            </a:r>
          </a:p>
        </p:txBody>
      </p:sp>
    </p:spTree>
    <p:extLst>
      <p:ext uri="{BB962C8B-B14F-4D97-AF65-F5344CB8AC3E}">
        <p14:creationId xmlns:p14="http://schemas.microsoft.com/office/powerpoint/2010/main" val="228344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30CA7-C6ED-B18B-C023-0879E4C0C5FF}"/>
              </a:ext>
            </a:extLst>
          </p:cNvPr>
          <p:cNvSpPr>
            <a:spLocks noGrp="1"/>
          </p:cNvSpPr>
          <p:nvPr>
            <p:ph type="title"/>
          </p:nvPr>
        </p:nvSpPr>
        <p:spPr/>
        <p:txBody>
          <a:bodyPr/>
          <a:lstStyle/>
          <a:p>
            <a:r>
              <a:rPr lang="zh-CN" altLang="en-US" dirty="0"/>
              <a:t>训练环境</a:t>
            </a:r>
          </a:p>
        </p:txBody>
      </p:sp>
      <p:sp>
        <p:nvSpPr>
          <p:cNvPr id="4" name="灯片编号占位符 3">
            <a:extLst>
              <a:ext uri="{FF2B5EF4-FFF2-40B4-BE49-F238E27FC236}">
                <a16:creationId xmlns:a16="http://schemas.microsoft.com/office/drawing/2014/main" id="{204F0E27-73F8-BFBC-412D-7649A75193FD}"/>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5" name="文本框 4">
            <a:extLst>
              <a:ext uri="{FF2B5EF4-FFF2-40B4-BE49-F238E27FC236}">
                <a16:creationId xmlns:a16="http://schemas.microsoft.com/office/drawing/2014/main" id="{A45DACCA-BBDD-987E-12AB-CA49154AF2FB}"/>
              </a:ext>
            </a:extLst>
          </p:cNvPr>
          <p:cNvSpPr txBox="1"/>
          <p:nvPr/>
        </p:nvSpPr>
        <p:spPr>
          <a:xfrm>
            <a:off x="3942468" y="1537777"/>
            <a:ext cx="4305474" cy="378244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损失函数：交叉熵损失</a:t>
            </a:r>
            <a:r>
              <a:rPr lang="en-US" altLang="zh-CN" dirty="0"/>
              <a:t>+L2</a:t>
            </a:r>
            <a:r>
              <a:rPr lang="zh-CN" altLang="en-US" dirty="0"/>
              <a:t>正则化项</a:t>
            </a:r>
            <a:endParaRPr lang="en-US" altLang="zh-CN" dirty="0"/>
          </a:p>
          <a:p>
            <a:pPr marL="285750" indent="-285750">
              <a:lnSpc>
                <a:spcPct val="150000"/>
              </a:lnSpc>
              <a:buFont typeface="Arial" panose="020B0604020202020204" pitchFamily="34" charset="0"/>
              <a:buChar char="•"/>
            </a:pPr>
            <a:r>
              <a:rPr lang="zh-CN" altLang="en-US" dirty="0"/>
              <a:t>优化器：</a:t>
            </a:r>
            <a:r>
              <a:rPr lang="en-US" altLang="zh-CN" dirty="0"/>
              <a:t>Adam</a:t>
            </a:r>
            <a:r>
              <a:rPr lang="zh-CN" altLang="en-US" dirty="0"/>
              <a:t>优化器</a:t>
            </a:r>
            <a:endParaRPr lang="en-US" altLang="zh-CN" dirty="0"/>
          </a:p>
          <a:p>
            <a:pPr marL="285750" indent="-285750">
              <a:lnSpc>
                <a:spcPct val="150000"/>
              </a:lnSpc>
              <a:buFont typeface="Arial" panose="020B0604020202020204" pitchFamily="34" charset="0"/>
              <a:buChar char="•"/>
            </a:pPr>
            <a:r>
              <a:rPr lang="zh-CN" altLang="en-US" dirty="0"/>
              <a:t>超参数</a:t>
            </a:r>
            <a:endParaRPr lang="en-US" altLang="zh-CN" dirty="0"/>
          </a:p>
          <a:p>
            <a:pPr marL="742950" lvl="1" indent="-285750">
              <a:lnSpc>
                <a:spcPct val="150000"/>
              </a:lnSpc>
              <a:buFont typeface="Arial" panose="020B0604020202020204" pitchFamily="34" charset="0"/>
              <a:buChar char="•"/>
            </a:pPr>
            <a:r>
              <a:rPr lang="zh-CN" altLang="en-US" dirty="0"/>
              <a:t>训练轮次</a:t>
            </a:r>
            <a:r>
              <a:rPr lang="en-US" altLang="zh-CN" dirty="0"/>
              <a:t>Epoch: 120</a:t>
            </a:r>
          </a:p>
          <a:p>
            <a:pPr marL="742950" lvl="1" indent="-285750">
              <a:lnSpc>
                <a:spcPct val="150000"/>
              </a:lnSpc>
              <a:buFont typeface="Arial" panose="020B0604020202020204" pitchFamily="34" charset="0"/>
              <a:buChar char="•"/>
            </a:pPr>
            <a:r>
              <a:rPr lang="zh-CN" altLang="en-US" dirty="0"/>
              <a:t>训练批量</a:t>
            </a:r>
            <a:r>
              <a:rPr lang="en-US" altLang="zh-CN" dirty="0"/>
              <a:t>Batch: 64</a:t>
            </a:r>
          </a:p>
          <a:p>
            <a:pPr marL="742950" lvl="1" indent="-285750">
              <a:lnSpc>
                <a:spcPct val="150000"/>
              </a:lnSpc>
              <a:buFont typeface="Arial" panose="020B0604020202020204" pitchFamily="34" charset="0"/>
              <a:buChar char="•"/>
            </a:pPr>
            <a:r>
              <a:rPr lang="zh-CN" altLang="en-US" dirty="0"/>
              <a:t>学习率</a:t>
            </a:r>
            <a:r>
              <a:rPr lang="en-US" altLang="zh-CN" dirty="0"/>
              <a:t>LR:</a:t>
            </a:r>
            <a:r>
              <a:rPr lang="zh-CN" altLang="en-US" dirty="0"/>
              <a:t> </a:t>
            </a:r>
            <a:r>
              <a:rPr lang="en-US" altLang="zh-CN" dirty="0"/>
              <a:t>1e-4</a:t>
            </a:r>
          </a:p>
          <a:p>
            <a:pPr marL="742950" lvl="1" indent="-285750">
              <a:lnSpc>
                <a:spcPct val="150000"/>
              </a:lnSpc>
              <a:buFont typeface="Arial" panose="020B0604020202020204" pitchFamily="34" charset="0"/>
              <a:buChar char="•"/>
            </a:pPr>
            <a:r>
              <a:rPr lang="zh-CN" altLang="en-US" dirty="0"/>
              <a:t>正则化参数</a:t>
            </a:r>
            <a:r>
              <a:rPr lang="en-US" altLang="zh-CN" dirty="0"/>
              <a:t>Decay: 8.4e-3</a:t>
            </a:r>
          </a:p>
          <a:p>
            <a:pPr marL="742950" lvl="1" indent="-285750">
              <a:lnSpc>
                <a:spcPct val="150000"/>
              </a:lnSpc>
              <a:buFont typeface="Arial" panose="020B0604020202020204" pitchFamily="34" charset="0"/>
              <a:buChar char="•"/>
            </a:pPr>
            <a:r>
              <a:rPr lang="zh-CN" altLang="en-US" dirty="0"/>
              <a:t>随机数种子</a:t>
            </a:r>
            <a:r>
              <a:rPr lang="en-US" altLang="zh-CN" dirty="0"/>
              <a:t>Seed: 120</a:t>
            </a:r>
          </a:p>
          <a:p>
            <a:pPr marL="285750" indent="-285750">
              <a:lnSpc>
                <a:spcPct val="150000"/>
              </a:lnSpc>
              <a:buFont typeface="Arial" panose="020B0604020202020204" pitchFamily="34" charset="0"/>
              <a:buChar char="•"/>
            </a:pPr>
            <a:r>
              <a:rPr lang="zh-CN" altLang="en-US" dirty="0"/>
              <a:t>环境版本：</a:t>
            </a:r>
            <a:r>
              <a:rPr lang="en-US" altLang="zh-CN" dirty="0"/>
              <a:t>PyTorch1.11.0+CUDA11.3</a:t>
            </a:r>
          </a:p>
        </p:txBody>
      </p:sp>
    </p:spTree>
    <p:extLst>
      <p:ext uri="{BB962C8B-B14F-4D97-AF65-F5344CB8AC3E}">
        <p14:creationId xmlns:p14="http://schemas.microsoft.com/office/powerpoint/2010/main" val="206510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C61B4060-EB6D-4073-7D0B-D7E32A7B7889}"/>
              </a:ext>
            </a:extLst>
          </p:cNvPr>
          <p:cNvSpPr/>
          <p:nvPr/>
        </p:nvSpPr>
        <p:spPr>
          <a:xfrm>
            <a:off x="949036" y="1139534"/>
            <a:ext cx="10293927" cy="1212274"/>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25000"/>
              </a:lnSpc>
            </a:pPr>
            <a:r>
              <a:rPr lang="en-US" altLang="zh-CN" dirty="0"/>
              <a:t>F1</a:t>
            </a:r>
            <a:r>
              <a:rPr lang="zh-CN" altLang="en-US" dirty="0"/>
              <a:t>分数：</a:t>
            </a:r>
            <a:r>
              <a:rPr lang="zh-CN" altLang="en-US" b="0" i="0" dirty="0">
                <a:effectLst/>
                <a:latin typeface="-apple-system"/>
              </a:rPr>
              <a:t>精确率和召回率的调和平均数，范围为</a:t>
            </a:r>
            <a:r>
              <a:rPr lang="en-US" altLang="zh-CN" dirty="0">
                <a:latin typeface="-apple-system"/>
              </a:rPr>
              <a:t>(0, 1)</a:t>
            </a:r>
          </a:p>
          <a:p>
            <a:pPr>
              <a:lnSpc>
                <a:spcPct val="125000"/>
              </a:lnSpc>
            </a:pPr>
            <a:r>
              <a:rPr lang="zh-CN" altLang="en-US" dirty="0">
                <a:latin typeface="-apple-system"/>
              </a:rPr>
              <a:t>精确率：预测为正例且预测正确的样本在所有预测为正例的样本中所占的比例</a:t>
            </a:r>
            <a:endParaRPr lang="en-US" altLang="zh-CN" dirty="0">
              <a:latin typeface="-apple-system"/>
            </a:endParaRPr>
          </a:p>
          <a:p>
            <a:pPr>
              <a:lnSpc>
                <a:spcPct val="125000"/>
              </a:lnSpc>
            </a:pPr>
            <a:r>
              <a:rPr lang="zh-CN" altLang="en-US" dirty="0"/>
              <a:t>召回率：预测为正例且预测正确的样本在所有真实值为正例的样本中所占的比例</a:t>
            </a:r>
          </a:p>
        </p:txBody>
      </p:sp>
      <p:sp>
        <p:nvSpPr>
          <p:cNvPr id="12" name="矩形: 圆角 11">
            <a:extLst>
              <a:ext uri="{FF2B5EF4-FFF2-40B4-BE49-F238E27FC236}">
                <a16:creationId xmlns:a16="http://schemas.microsoft.com/office/drawing/2014/main" id="{EB3299DC-49E5-4954-1C0A-86AF3F55561F}"/>
              </a:ext>
            </a:extLst>
          </p:cNvPr>
          <p:cNvSpPr/>
          <p:nvPr/>
        </p:nvSpPr>
        <p:spPr>
          <a:xfrm>
            <a:off x="948241" y="1137804"/>
            <a:ext cx="10293927" cy="1212274"/>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25000"/>
              </a:lnSpc>
            </a:pPr>
            <a:r>
              <a:rPr lang="zh-CN" altLang="en-US" dirty="0"/>
              <a:t>取最后</a:t>
            </a:r>
            <a:r>
              <a:rPr lang="en-US" altLang="zh-CN" dirty="0"/>
              <a:t>10</a:t>
            </a:r>
            <a:r>
              <a:rPr lang="zh-CN" altLang="en-US" dirty="0"/>
              <a:t>轮准确率和</a:t>
            </a:r>
            <a:r>
              <a:rPr lang="en-US" altLang="zh-CN" dirty="0"/>
              <a:t>F1</a:t>
            </a:r>
            <a:r>
              <a:rPr lang="zh-CN" altLang="en-US" dirty="0"/>
              <a:t>分数平均值</a:t>
            </a:r>
            <a:endParaRPr lang="en-US" altLang="zh-CN" dirty="0"/>
          </a:p>
          <a:p>
            <a:pPr>
              <a:lnSpc>
                <a:spcPct val="125000"/>
              </a:lnSpc>
            </a:pPr>
            <a:r>
              <a:rPr lang="zh-CN" altLang="en-US" dirty="0"/>
              <a:t>准确率：训练集为</a:t>
            </a:r>
            <a:r>
              <a:rPr lang="en-US" altLang="zh-CN" dirty="0"/>
              <a:t>99.7%</a:t>
            </a:r>
            <a:r>
              <a:rPr lang="zh-CN" altLang="en-US" dirty="0"/>
              <a:t>，验证集为</a:t>
            </a:r>
            <a:r>
              <a:rPr lang="en-US" altLang="zh-CN" dirty="0"/>
              <a:t>92.8%</a:t>
            </a:r>
          </a:p>
          <a:p>
            <a:pPr>
              <a:lnSpc>
                <a:spcPct val="125000"/>
              </a:lnSpc>
            </a:pPr>
            <a:r>
              <a:rPr lang="en-US" altLang="zh-CN" dirty="0"/>
              <a:t>Macro-F1</a:t>
            </a:r>
            <a:r>
              <a:rPr lang="zh-CN" altLang="en-US" dirty="0"/>
              <a:t>分数：训练集为</a:t>
            </a:r>
            <a:r>
              <a:rPr lang="en-US" altLang="zh-CN" dirty="0"/>
              <a:t>0.997</a:t>
            </a:r>
            <a:r>
              <a:rPr lang="zh-CN" altLang="en-US" dirty="0"/>
              <a:t>，验证集为</a:t>
            </a:r>
            <a:r>
              <a:rPr lang="en-US" altLang="zh-CN" dirty="0"/>
              <a:t>0.926</a:t>
            </a:r>
            <a:endParaRPr lang="zh-CN" altLang="en-US" dirty="0"/>
          </a:p>
        </p:txBody>
      </p:sp>
      <p:sp>
        <p:nvSpPr>
          <p:cNvPr id="2" name="标题 1">
            <a:extLst>
              <a:ext uri="{FF2B5EF4-FFF2-40B4-BE49-F238E27FC236}">
                <a16:creationId xmlns:a16="http://schemas.microsoft.com/office/drawing/2014/main" id="{56FCB0D2-CBB8-94EB-BF69-65E8A22FAF0F}"/>
              </a:ext>
            </a:extLst>
          </p:cNvPr>
          <p:cNvSpPr>
            <a:spLocks noGrp="1"/>
          </p:cNvSpPr>
          <p:nvPr>
            <p:ph type="title"/>
          </p:nvPr>
        </p:nvSpPr>
        <p:spPr/>
        <p:txBody>
          <a:bodyPr/>
          <a:lstStyle/>
          <a:p>
            <a:r>
              <a:rPr lang="zh-CN" altLang="en-US" dirty="0"/>
              <a:t>训练与验证</a:t>
            </a:r>
          </a:p>
        </p:txBody>
      </p:sp>
      <p:sp>
        <p:nvSpPr>
          <p:cNvPr id="4" name="灯片编号占位符 3">
            <a:extLst>
              <a:ext uri="{FF2B5EF4-FFF2-40B4-BE49-F238E27FC236}">
                <a16:creationId xmlns:a16="http://schemas.microsoft.com/office/drawing/2014/main" id="{FE7897C0-44A4-7F57-A488-6EE97E56E069}"/>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pic>
        <p:nvPicPr>
          <p:cNvPr id="14" name="图片 13">
            <a:extLst>
              <a:ext uri="{FF2B5EF4-FFF2-40B4-BE49-F238E27FC236}">
                <a16:creationId xmlns:a16="http://schemas.microsoft.com/office/drawing/2014/main" id="{CEB39003-E61D-B217-F588-A537808E30E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3204" y="2582863"/>
            <a:ext cx="9144000" cy="3657600"/>
          </a:xfrm>
          <a:prstGeom prst="rect">
            <a:avLst/>
          </a:prstGeom>
        </p:spPr>
      </p:pic>
    </p:spTree>
    <p:extLst>
      <p:ext uri="{BB962C8B-B14F-4D97-AF65-F5344CB8AC3E}">
        <p14:creationId xmlns:p14="http://schemas.microsoft.com/office/powerpoint/2010/main" val="41634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ACE3B69C-7B00-4E19-8A33-B8981633BDA2}"/>
              </a:ext>
            </a:extLst>
          </p:cNvPr>
          <p:cNvSpPr>
            <a:spLocks noGrp="1"/>
          </p:cNvSpPr>
          <p:nvPr>
            <p:ph type="title"/>
          </p:nvPr>
        </p:nvSpPr>
        <p:spPr>
          <a:xfrm>
            <a:off x="4897067" y="3094326"/>
            <a:ext cx="2397865" cy="669348"/>
          </a:xfrm>
        </p:spPr>
        <p:txBody>
          <a:bodyPr>
            <a:normAutofit/>
          </a:bodyPr>
          <a:lstStyle/>
          <a:p>
            <a:pPr algn="ctr"/>
            <a:r>
              <a:rPr lang="zh-CN" altLang="en-US" sz="4000" dirty="0"/>
              <a:t>模型测试</a:t>
            </a:r>
          </a:p>
        </p:txBody>
      </p:sp>
      <p:sp>
        <p:nvSpPr>
          <p:cNvPr id="9" name="文本框 8">
            <a:extLst>
              <a:ext uri="{FF2B5EF4-FFF2-40B4-BE49-F238E27FC236}">
                <a16:creationId xmlns:a16="http://schemas.microsoft.com/office/drawing/2014/main" id="{247B30BB-737D-444D-B750-58BA0349157D}"/>
              </a:ext>
            </a:extLst>
          </p:cNvPr>
          <p:cNvSpPr txBox="1"/>
          <p:nvPr/>
        </p:nvSpPr>
        <p:spPr>
          <a:xfrm>
            <a:off x="2524348" y="16128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1550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CDBA995-C980-EDC2-EF92-4D40AEF50CE3}"/>
              </a:ext>
            </a:extLst>
          </p:cNvPr>
          <p:cNvSpPr>
            <a:spLocks noGrp="1"/>
          </p:cNvSpPr>
          <p:nvPr>
            <p:ph type="title"/>
          </p:nvPr>
        </p:nvSpPr>
        <p:spPr/>
        <p:txBody>
          <a:bodyPr/>
          <a:lstStyle/>
          <a:p>
            <a:r>
              <a:rPr lang="zh-CN" altLang="en-US" dirty="0"/>
              <a:t>模型测试</a:t>
            </a:r>
          </a:p>
        </p:txBody>
      </p:sp>
      <p:graphicFrame>
        <p:nvGraphicFramePr>
          <p:cNvPr id="5" name="表格 4">
            <a:extLst>
              <a:ext uri="{FF2B5EF4-FFF2-40B4-BE49-F238E27FC236}">
                <a16:creationId xmlns:a16="http://schemas.microsoft.com/office/drawing/2014/main" id="{9E808758-12C3-D39C-EB45-346CEEB0DD9F}"/>
              </a:ext>
            </a:extLst>
          </p:cNvPr>
          <p:cNvGraphicFramePr>
            <a:graphicFrameLocks noGrp="1"/>
          </p:cNvGraphicFramePr>
          <p:nvPr>
            <p:extLst>
              <p:ext uri="{D42A27DB-BD31-4B8C-83A1-F6EECF244321}">
                <p14:modId xmlns:p14="http://schemas.microsoft.com/office/powerpoint/2010/main" val="3337006311"/>
              </p:ext>
            </p:extLst>
          </p:nvPr>
        </p:nvGraphicFramePr>
        <p:xfrm>
          <a:off x="669924" y="2914650"/>
          <a:ext cx="6179924" cy="1028700"/>
        </p:xfrm>
        <a:graphic>
          <a:graphicData uri="http://schemas.openxmlformats.org/drawingml/2006/table">
            <a:tbl>
              <a:tblPr firstRow="1" bandRow="1">
                <a:tableStyleId>{10A1B5D5-9B99-4C35-A422-299274C87663}</a:tableStyleId>
              </a:tblPr>
              <a:tblGrid>
                <a:gridCol w="1544981">
                  <a:extLst>
                    <a:ext uri="{9D8B030D-6E8A-4147-A177-3AD203B41FA5}">
                      <a16:colId xmlns:a16="http://schemas.microsoft.com/office/drawing/2014/main" val="1467551642"/>
                    </a:ext>
                  </a:extLst>
                </a:gridCol>
                <a:gridCol w="1544981">
                  <a:extLst>
                    <a:ext uri="{9D8B030D-6E8A-4147-A177-3AD203B41FA5}">
                      <a16:colId xmlns:a16="http://schemas.microsoft.com/office/drawing/2014/main" val="70481366"/>
                    </a:ext>
                  </a:extLst>
                </a:gridCol>
                <a:gridCol w="1544981">
                  <a:extLst>
                    <a:ext uri="{9D8B030D-6E8A-4147-A177-3AD203B41FA5}">
                      <a16:colId xmlns:a16="http://schemas.microsoft.com/office/drawing/2014/main" val="41349319"/>
                    </a:ext>
                  </a:extLst>
                </a:gridCol>
                <a:gridCol w="1544981">
                  <a:extLst>
                    <a:ext uri="{9D8B030D-6E8A-4147-A177-3AD203B41FA5}">
                      <a16:colId xmlns:a16="http://schemas.microsoft.com/office/drawing/2014/main" val="2444269800"/>
                    </a:ext>
                  </a:extLst>
                </a:gridCol>
              </a:tblGrid>
              <a:tr h="514350">
                <a:tc>
                  <a:txBody>
                    <a:bodyPr/>
                    <a:lstStyle/>
                    <a:p>
                      <a:pPr algn="ctr"/>
                      <a:r>
                        <a:rPr lang="en-US" sz="1400" kern="100" dirty="0">
                          <a:effectLst/>
                        </a:rPr>
                        <a:t>Accuracy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rPr>
                        <a:t>Macro-F1 Score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rPr>
                        <a:t>Precision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a:effectLst/>
                        </a:rPr>
                        <a:t>Recall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97167486"/>
                  </a:ext>
                </a:extLst>
              </a:tr>
              <a:tr h="514350">
                <a:tc>
                  <a:txBody>
                    <a:bodyPr/>
                    <a:lstStyle/>
                    <a:p>
                      <a:pPr marL="0" algn="ctr" defTabSz="914354" rtl="0" eaLnBrk="1" latinLnBrk="0" hangingPunct="1"/>
                      <a:r>
                        <a:rPr lang="en-US" sz="1400" b="1" kern="100" dirty="0">
                          <a:solidFill>
                            <a:schemeClr val="dk1"/>
                          </a:solidFill>
                          <a:effectLst/>
                          <a:latin typeface="+mn-lt"/>
                          <a:ea typeface="+mn-ea"/>
                          <a:cs typeface="+mn-cs"/>
                        </a:rPr>
                        <a:t>0.883019</a:t>
                      </a:r>
                      <a:endParaRPr lang="zh-CN" altLang="en-US" sz="1400" b="1" kern="100" dirty="0">
                        <a:solidFill>
                          <a:schemeClr val="dk1"/>
                        </a:solidFill>
                        <a:effectLst/>
                        <a:latin typeface="+mn-lt"/>
                        <a:ea typeface="+mn-ea"/>
                        <a:cs typeface="+mn-cs"/>
                      </a:endParaRPr>
                    </a:p>
                  </a:txBody>
                  <a:tcPr marL="68580" marR="68580" marT="0" marB="0" anchor="ctr"/>
                </a:tc>
                <a:tc>
                  <a:txBody>
                    <a:bodyPr/>
                    <a:lstStyle/>
                    <a:p>
                      <a:pPr marL="0" algn="ctr" defTabSz="914354" rtl="0" eaLnBrk="1" latinLnBrk="0" hangingPunct="1"/>
                      <a:r>
                        <a:rPr lang="en-US" sz="1400" b="1" kern="100" dirty="0">
                          <a:solidFill>
                            <a:schemeClr val="dk1"/>
                          </a:solidFill>
                          <a:effectLst/>
                          <a:latin typeface="+mn-lt"/>
                          <a:ea typeface="+mn-ea"/>
                          <a:cs typeface="+mn-cs"/>
                        </a:rPr>
                        <a:t>0.881309</a:t>
                      </a:r>
                      <a:endParaRPr lang="zh-CN" altLang="en-US" sz="1400" b="1" kern="100" dirty="0">
                        <a:solidFill>
                          <a:schemeClr val="dk1"/>
                        </a:solidFill>
                        <a:effectLst/>
                        <a:latin typeface="+mn-lt"/>
                        <a:ea typeface="+mn-ea"/>
                        <a:cs typeface="+mn-cs"/>
                      </a:endParaRPr>
                    </a:p>
                  </a:txBody>
                  <a:tcPr marL="68580" marR="68580" marT="0" marB="0" anchor="ctr"/>
                </a:tc>
                <a:tc>
                  <a:txBody>
                    <a:bodyPr/>
                    <a:lstStyle/>
                    <a:p>
                      <a:pPr algn="ctr"/>
                      <a:r>
                        <a:rPr lang="en-US" sz="1400" b="1" kern="100" dirty="0">
                          <a:effectLst/>
                        </a:rPr>
                        <a:t>0.905548</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400" b="1" kern="100" dirty="0">
                          <a:effectLst/>
                        </a:rPr>
                        <a:t>0.883019</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8112282"/>
                  </a:ext>
                </a:extLst>
              </a:tr>
            </a:tbl>
          </a:graphicData>
        </a:graphic>
      </p:graphicFrame>
      <p:pic>
        <p:nvPicPr>
          <p:cNvPr id="9" name="图片 8">
            <a:extLst>
              <a:ext uri="{FF2B5EF4-FFF2-40B4-BE49-F238E27FC236}">
                <a16:creationId xmlns:a16="http://schemas.microsoft.com/office/drawing/2014/main" id="{238305BC-A176-3CC5-1040-09E9E49798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48487" y="1143000"/>
            <a:ext cx="4572000" cy="4572000"/>
          </a:xfrm>
          <a:prstGeom prst="rect">
            <a:avLst/>
          </a:prstGeom>
        </p:spPr>
      </p:pic>
      <p:sp>
        <p:nvSpPr>
          <p:cNvPr id="10" name="文本框 9">
            <a:extLst>
              <a:ext uri="{FF2B5EF4-FFF2-40B4-BE49-F238E27FC236}">
                <a16:creationId xmlns:a16="http://schemas.microsoft.com/office/drawing/2014/main" id="{201198C9-3E11-C155-8B2A-77E5DF35D11B}"/>
              </a:ext>
            </a:extLst>
          </p:cNvPr>
          <p:cNvSpPr txBox="1"/>
          <p:nvPr/>
        </p:nvSpPr>
        <p:spPr>
          <a:xfrm>
            <a:off x="833444" y="2410691"/>
            <a:ext cx="5852884" cy="369332"/>
          </a:xfrm>
          <a:prstGeom prst="rect">
            <a:avLst/>
          </a:prstGeom>
          <a:noFill/>
        </p:spPr>
        <p:txBody>
          <a:bodyPr wrap="none" rtlCol="0">
            <a:spAutoFit/>
          </a:bodyPr>
          <a:lstStyle/>
          <a:p>
            <a:r>
              <a:rPr lang="zh-CN" altLang="en-US" dirty="0"/>
              <a:t>测试集每个类别有</a:t>
            </a:r>
            <a:r>
              <a:rPr lang="en-US" altLang="zh-CN" dirty="0"/>
              <a:t>5</a:t>
            </a:r>
            <a:r>
              <a:rPr lang="zh-CN" altLang="en-US" dirty="0"/>
              <a:t>个样本，对每一类别的指标值取平均</a:t>
            </a:r>
          </a:p>
        </p:txBody>
      </p:sp>
    </p:spTree>
    <p:extLst>
      <p:ext uri="{BB962C8B-B14F-4D97-AF65-F5344CB8AC3E}">
        <p14:creationId xmlns:p14="http://schemas.microsoft.com/office/powerpoint/2010/main" val="122495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62854" y="2690617"/>
            <a:ext cx="2604181" cy="1131566"/>
            <a:chOff x="2855913" y="-477838"/>
            <a:chExt cx="5757862" cy="2501900"/>
          </a:xfrm>
          <a:solidFill>
            <a:schemeClr val="accent3"/>
          </a:solidFill>
        </p:grpSpPr>
        <p:sp>
          <p:nvSpPr>
            <p:cNvPr id="10" name="Freeform 5"/>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1" name="Freeform 6"/>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2" name="Freeform 7"/>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3" name="Freeform 8"/>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4" name="Freeform 9"/>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pic>
        <p:nvPicPr>
          <p:cNvPr id="18" name="图片占位符 17">
            <a:extLst>
              <a:ext uri="{FF2B5EF4-FFF2-40B4-BE49-F238E27FC236}">
                <a16:creationId xmlns:a16="http://schemas.microsoft.com/office/drawing/2014/main" id="{485818D3-7ECA-9881-FD54-B6413A147570}"/>
              </a:ext>
            </a:extLst>
          </p:cNvPr>
          <p:cNvPicPr>
            <a:picLocks noGrp="1" noChangeAspect="1"/>
          </p:cNvPicPr>
          <p:nvPr>
            <p:ph type="pic" sz="quarter" idx="19"/>
          </p:nvPr>
        </p:nvPicPr>
        <p:blipFill>
          <a:blip r:embed="rId3" cstate="email">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24803b5-69a7-4e17-b995-28a1a393039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4E0AE9E-59AA-4E4D-811C-2A7C0B2AF1E3}"/>
              </a:ext>
            </a:extLst>
          </p:cNvPr>
          <p:cNvGrpSpPr>
            <a:grpSpLocks noChangeAspect="1"/>
          </p:cNvGrpSpPr>
          <p:nvPr>
            <p:custDataLst>
              <p:tags r:id="rId1"/>
            </p:custDataLst>
          </p:nvPr>
        </p:nvGrpSpPr>
        <p:grpSpPr>
          <a:xfrm>
            <a:off x="0" y="1461217"/>
            <a:ext cx="11523518" cy="3574490"/>
            <a:chOff x="0" y="1461217"/>
            <a:chExt cx="11523518" cy="3574490"/>
          </a:xfrm>
        </p:grpSpPr>
        <p:sp>
          <p:nvSpPr>
            <p:cNvPr id="6" name="iṡḷîḑé">
              <a:extLst>
                <a:ext uri="{FF2B5EF4-FFF2-40B4-BE49-F238E27FC236}">
                  <a16:creationId xmlns:a16="http://schemas.microsoft.com/office/drawing/2014/main" id="{09675D12-C115-43C8-9B4F-24CE53A40B03}"/>
                </a:ext>
              </a:extLst>
            </p:cNvPr>
            <p:cNvSpPr/>
            <p:nvPr/>
          </p:nvSpPr>
          <p:spPr bwMode="auto">
            <a:xfrm>
              <a:off x="4468605" y="3190418"/>
              <a:ext cx="252494" cy="252494"/>
            </a:xfrm>
            <a:prstGeom prst="rect">
              <a:avLst/>
            </a:prstGeom>
            <a:solidFill>
              <a:schemeClr val="tx2"/>
            </a:solidFill>
            <a:ln w="19050">
              <a:noFill/>
              <a:round/>
              <a:headEnd/>
              <a:tailEnd/>
            </a:ln>
          </p:spPr>
          <p:txBody>
            <a:bodyPr anchor="ctr"/>
            <a:lstStyle/>
            <a:p>
              <a:pPr algn="ctr"/>
              <a:endParaRPr/>
            </a:p>
          </p:txBody>
        </p:sp>
        <p:sp>
          <p:nvSpPr>
            <p:cNvPr id="7" name="îšḷïḓé">
              <a:extLst>
                <a:ext uri="{FF2B5EF4-FFF2-40B4-BE49-F238E27FC236}">
                  <a16:creationId xmlns:a16="http://schemas.microsoft.com/office/drawing/2014/main" id="{DCAC3355-EB60-4D44-A671-2917DC27BE27}"/>
                </a:ext>
              </a:extLst>
            </p:cNvPr>
            <p:cNvSpPr/>
            <p:nvPr/>
          </p:nvSpPr>
          <p:spPr bwMode="auto">
            <a:xfrm>
              <a:off x="4726665" y="3131414"/>
              <a:ext cx="53437" cy="53437"/>
            </a:xfrm>
            <a:prstGeom prst="rect">
              <a:avLst/>
            </a:prstGeom>
            <a:solidFill>
              <a:schemeClr val="tx2"/>
            </a:solidFill>
            <a:ln w="19050">
              <a:noFill/>
              <a:round/>
              <a:headEnd/>
              <a:tailEnd/>
            </a:ln>
          </p:spPr>
          <p:txBody>
            <a:bodyPr anchor="ctr"/>
            <a:lstStyle/>
            <a:p>
              <a:pPr algn="ctr"/>
              <a:endParaRPr/>
            </a:p>
          </p:txBody>
        </p:sp>
        <p:sp>
          <p:nvSpPr>
            <p:cNvPr id="8" name="ïSlïḋê">
              <a:extLst>
                <a:ext uri="{FF2B5EF4-FFF2-40B4-BE49-F238E27FC236}">
                  <a16:creationId xmlns:a16="http://schemas.microsoft.com/office/drawing/2014/main" id="{4B1EC6A5-52AA-4209-B3F8-30A76E333DFF}"/>
                </a:ext>
              </a:extLst>
            </p:cNvPr>
            <p:cNvSpPr/>
            <p:nvPr/>
          </p:nvSpPr>
          <p:spPr bwMode="auto">
            <a:xfrm>
              <a:off x="4349743" y="3448477"/>
              <a:ext cx="113295" cy="113295"/>
            </a:xfrm>
            <a:prstGeom prst="rect">
              <a:avLst/>
            </a:prstGeom>
            <a:solidFill>
              <a:schemeClr val="tx2"/>
            </a:solidFill>
            <a:ln w="19050">
              <a:noFill/>
              <a:round/>
              <a:headEnd/>
              <a:tailEnd/>
            </a:ln>
          </p:spPr>
          <p:txBody>
            <a:bodyPr anchor="ctr"/>
            <a:lstStyle/>
            <a:p>
              <a:pPr algn="ctr"/>
              <a:endParaRPr/>
            </a:p>
          </p:txBody>
        </p:sp>
        <p:sp>
          <p:nvSpPr>
            <p:cNvPr id="9" name="íṥľïḓé">
              <a:extLst>
                <a:ext uri="{FF2B5EF4-FFF2-40B4-BE49-F238E27FC236}">
                  <a16:creationId xmlns:a16="http://schemas.microsoft.com/office/drawing/2014/main" id="{7E0AD2DC-D0E9-465E-BE95-D4EED3463134}"/>
                </a:ext>
              </a:extLst>
            </p:cNvPr>
            <p:cNvSpPr/>
            <p:nvPr/>
          </p:nvSpPr>
          <p:spPr bwMode="auto">
            <a:xfrm>
              <a:off x="4328590" y="3358748"/>
              <a:ext cx="53437" cy="53437"/>
            </a:xfrm>
            <a:prstGeom prst="rect">
              <a:avLst/>
            </a:prstGeom>
            <a:solidFill>
              <a:schemeClr val="tx2"/>
            </a:solidFill>
            <a:ln w="19050">
              <a:noFill/>
              <a:round/>
              <a:headEnd/>
              <a:tailEnd/>
            </a:ln>
          </p:spPr>
          <p:txBody>
            <a:bodyPr anchor="ctr"/>
            <a:lstStyle/>
            <a:p>
              <a:pPr algn="ctr"/>
              <a:endParaRPr/>
            </a:p>
          </p:txBody>
        </p:sp>
        <p:cxnSp>
          <p:nvCxnSpPr>
            <p:cNvPr id="10" name="直接连接符 9">
              <a:extLst>
                <a:ext uri="{FF2B5EF4-FFF2-40B4-BE49-F238E27FC236}">
                  <a16:creationId xmlns:a16="http://schemas.microsoft.com/office/drawing/2014/main" id="{A975A2CA-379C-4558-BF00-4F24AC77F27E}"/>
                </a:ext>
              </a:extLst>
            </p:cNvPr>
            <p:cNvCxnSpPr>
              <a:cxnSpLocks/>
            </p:cNvCxnSpPr>
            <p:nvPr/>
          </p:nvCxnSpPr>
          <p:spPr>
            <a:xfrm>
              <a:off x="0" y="3429075"/>
              <a:ext cx="4131969" cy="0"/>
            </a:xfrm>
            <a:prstGeom prst="line">
              <a:avLst/>
            </a:prstGeom>
            <a:ln>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íṩļiḋè">
              <a:extLst>
                <a:ext uri="{FF2B5EF4-FFF2-40B4-BE49-F238E27FC236}">
                  <a16:creationId xmlns:a16="http://schemas.microsoft.com/office/drawing/2014/main" id="{E4A11ABF-5F14-49C1-AD9A-AD01F8E723C2}"/>
                </a:ext>
              </a:extLst>
            </p:cNvPr>
            <p:cNvSpPr/>
            <p:nvPr/>
          </p:nvSpPr>
          <p:spPr bwMode="auto">
            <a:xfrm>
              <a:off x="4111855" y="3406215"/>
              <a:ext cx="45719" cy="45720"/>
            </a:xfrm>
            <a:prstGeom prst="rect">
              <a:avLst/>
            </a:prstGeom>
            <a:solidFill>
              <a:schemeClr val="tx2"/>
            </a:solidFill>
            <a:ln w="19050">
              <a:noFill/>
              <a:round/>
              <a:headEnd/>
              <a:tailEnd/>
            </a:ln>
          </p:spPr>
          <p:txBody>
            <a:bodyPr anchor="ctr"/>
            <a:lstStyle/>
            <a:p>
              <a:pPr algn="ctr"/>
              <a:endParaRPr/>
            </a:p>
          </p:txBody>
        </p:sp>
        <p:sp>
          <p:nvSpPr>
            <p:cNvPr id="12" name="iṡḷiḑè">
              <a:extLst>
                <a:ext uri="{FF2B5EF4-FFF2-40B4-BE49-F238E27FC236}">
                  <a16:creationId xmlns:a16="http://schemas.microsoft.com/office/drawing/2014/main" id="{5737D2F9-5F13-4ABC-B3E3-B33D7789D361}"/>
                </a:ext>
              </a:extLst>
            </p:cNvPr>
            <p:cNvSpPr txBox="1"/>
            <p:nvPr/>
          </p:nvSpPr>
          <p:spPr>
            <a:xfrm>
              <a:off x="4947000" y="3561772"/>
              <a:ext cx="1296144" cy="239233"/>
            </a:xfrm>
            <a:prstGeom prst="rect">
              <a:avLst/>
            </a:prstGeom>
            <a:noFill/>
          </p:spPr>
          <p:txBody>
            <a:bodyPr wrap="square" lIns="0" tIns="0" rIns="0" bIns="0" anchor="ctr">
              <a:normAutofit fontScale="92500" lnSpcReduction="10000"/>
            </a:bodyPr>
            <a:lstStyle/>
            <a:p>
              <a:pPr algn="ctr"/>
              <a:r>
                <a:rPr lang="en-US" altLang="zh-CN" dirty="0">
                  <a:solidFill>
                    <a:schemeClr val="tx2"/>
                  </a:solidFill>
                </a:rPr>
                <a:t>CATALOG</a:t>
              </a:r>
            </a:p>
          </p:txBody>
        </p:sp>
        <p:sp>
          <p:nvSpPr>
            <p:cNvPr id="13" name="işliḓe">
              <a:extLst>
                <a:ext uri="{FF2B5EF4-FFF2-40B4-BE49-F238E27FC236}">
                  <a16:creationId xmlns:a16="http://schemas.microsoft.com/office/drawing/2014/main" id="{7A24509E-CBB0-4C66-98A8-000EA90DB755}"/>
                </a:ext>
              </a:extLst>
            </p:cNvPr>
            <p:cNvSpPr txBox="1"/>
            <p:nvPr/>
          </p:nvSpPr>
          <p:spPr>
            <a:xfrm>
              <a:off x="4947000" y="2946219"/>
              <a:ext cx="1296144" cy="615553"/>
            </a:xfrm>
            <a:prstGeom prst="rect">
              <a:avLst/>
            </a:prstGeom>
            <a:noFill/>
          </p:spPr>
          <p:txBody>
            <a:bodyPr wrap="square" lIns="0" tIns="0" rIns="0" bIns="0">
              <a:normAutofit/>
            </a:bodyPr>
            <a:lstStyle/>
            <a:p>
              <a:pPr algn="dist"/>
              <a:r>
                <a:rPr lang="zh-CN" altLang="en-US" sz="4000" b="1" dirty="0">
                  <a:solidFill>
                    <a:schemeClr val="tx2"/>
                  </a:solidFill>
                </a:rPr>
                <a:t>目录</a:t>
              </a:r>
            </a:p>
          </p:txBody>
        </p:sp>
        <p:sp>
          <p:nvSpPr>
            <p:cNvPr id="15" name="iṥḻïḍè">
              <a:extLst>
                <a:ext uri="{FF2B5EF4-FFF2-40B4-BE49-F238E27FC236}">
                  <a16:creationId xmlns:a16="http://schemas.microsoft.com/office/drawing/2014/main" id="{E623861A-ACE9-4169-B56A-EE3A07AB89AC}"/>
                </a:ext>
              </a:extLst>
            </p:cNvPr>
            <p:cNvSpPr txBox="1"/>
            <p:nvPr/>
          </p:nvSpPr>
          <p:spPr bwMode="auto">
            <a:xfrm>
              <a:off x="8121000" y="1494065"/>
              <a:ext cx="2006673" cy="42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图像分类与</a:t>
              </a:r>
              <a:r>
                <a:rPr lang="en-US" altLang="zh-CN" sz="2000" b="1" dirty="0"/>
                <a:t>CNN</a:t>
              </a:r>
            </a:p>
          </p:txBody>
        </p:sp>
        <p:sp>
          <p:nvSpPr>
            <p:cNvPr id="16" name="ïsļiḋe">
              <a:extLst>
                <a:ext uri="{FF2B5EF4-FFF2-40B4-BE49-F238E27FC236}">
                  <a16:creationId xmlns:a16="http://schemas.microsoft.com/office/drawing/2014/main" id="{EB946A5A-24D7-4D57-8FBD-3AFBD610C6AD}"/>
                </a:ext>
              </a:extLst>
            </p:cNvPr>
            <p:cNvSpPr txBox="1"/>
            <p:nvPr/>
          </p:nvSpPr>
          <p:spPr>
            <a:xfrm>
              <a:off x="7616881" y="1461217"/>
              <a:ext cx="446918" cy="482304"/>
            </a:xfrm>
            <a:prstGeom prst="rect">
              <a:avLst/>
            </a:prstGeom>
            <a:noFill/>
          </p:spPr>
          <p:txBody>
            <a:bodyPr wrap="none" anchor="ctr">
              <a:prstTxWarp prst="textPlain">
                <a:avLst/>
              </a:prstTxWarp>
              <a:normAutofit fontScale="77500" lnSpcReduction="20000"/>
            </a:bodyPr>
            <a:lstStyle/>
            <a:p>
              <a:pPr algn="ctr"/>
              <a:r>
                <a:rPr lang="en-US" altLang="zh-CN" sz="4000" dirty="0">
                  <a:solidFill>
                    <a:schemeClr val="accent1">
                      <a:lumMod val="100000"/>
                    </a:schemeClr>
                  </a:solidFill>
                  <a:latin typeface="Impact" panose="020B0806030902050204" pitchFamily="34" charset="0"/>
                </a:rPr>
                <a:t>01</a:t>
              </a:r>
            </a:p>
          </p:txBody>
        </p:sp>
        <p:cxnSp>
          <p:nvCxnSpPr>
            <p:cNvPr id="17" name="直接连接符 16">
              <a:extLst>
                <a:ext uri="{FF2B5EF4-FFF2-40B4-BE49-F238E27FC236}">
                  <a16:creationId xmlns:a16="http://schemas.microsoft.com/office/drawing/2014/main" id="{E5868C43-3D2C-4919-A9E8-2828C40F39BF}"/>
                </a:ext>
              </a:extLst>
            </p:cNvPr>
            <p:cNvCxnSpPr>
              <a:cxnSpLocks/>
            </p:cNvCxnSpPr>
            <p:nvPr/>
          </p:nvCxnSpPr>
          <p:spPr>
            <a:xfrm>
              <a:off x="7616881" y="2167389"/>
              <a:ext cx="3906637" cy="0"/>
            </a:xfrm>
            <a:prstGeom prst="line">
              <a:avLst/>
            </a:prstGeom>
            <a:ln>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ïṣľîḓè">
              <a:extLst>
                <a:ext uri="{FF2B5EF4-FFF2-40B4-BE49-F238E27FC236}">
                  <a16:creationId xmlns:a16="http://schemas.microsoft.com/office/drawing/2014/main" id="{962C4D8E-6027-4A05-9422-6C8D2B53188F}"/>
                </a:ext>
              </a:extLst>
            </p:cNvPr>
            <p:cNvSpPr txBox="1"/>
            <p:nvPr/>
          </p:nvSpPr>
          <p:spPr bwMode="auto">
            <a:xfrm>
              <a:off x="8121000" y="2457457"/>
              <a:ext cx="339948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数据集介绍</a:t>
              </a:r>
              <a:endParaRPr lang="en-US" altLang="zh-CN" sz="2000" b="1" dirty="0"/>
            </a:p>
          </p:txBody>
        </p:sp>
        <p:sp>
          <p:nvSpPr>
            <p:cNvPr id="20" name="îśḷídê">
              <a:extLst>
                <a:ext uri="{FF2B5EF4-FFF2-40B4-BE49-F238E27FC236}">
                  <a16:creationId xmlns:a16="http://schemas.microsoft.com/office/drawing/2014/main" id="{66613D2D-7EB2-4B24-A9CD-E29B153C3D10}"/>
                </a:ext>
              </a:extLst>
            </p:cNvPr>
            <p:cNvSpPr txBox="1"/>
            <p:nvPr/>
          </p:nvSpPr>
          <p:spPr>
            <a:xfrm>
              <a:off x="7616881" y="2417323"/>
              <a:ext cx="446918" cy="482304"/>
            </a:xfrm>
            <a:prstGeom prst="rect">
              <a:avLst/>
            </a:prstGeom>
            <a:noFill/>
          </p:spPr>
          <p:txBody>
            <a:bodyPr wrap="none" anchor="ctr">
              <a:prstTxWarp prst="textPlain">
                <a:avLst/>
              </a:prstTxWarp>
              <a:normAutofit fontScale="77500" lnSpcReduction="20000"/>
            </a:bodyPr>
            <a:lstStyle/>
            <a:p>
              <a:pPr algn="ctr"/>
              <a:r>
                <a:rPr lang="en-US" altLang="zh-CN" sz="4000" dirty="0">
                  <a:solidFill>
                    <a:schemeClr val="accent1">
                      <a:lumMod val="100000"/>
                    </a:schemeClr>
                  </a:solidFill>
                  <a:latin typeface="Impact" panose="020B0806030902050204" pitchFamily="34" charset="0"/>
                </a:rPr>
                <a:t>02</a:t>
              </a:r>
            </a:p>
          </p:txBody>
        </p:sp>
        <p:cxnSp>
          <p:nvCxnSpPr>
            <p:cNvPr id="21" name="直接连接符 20">
              <a:extLst>
                <a:ext uri="{FF2B5EF4-FFF2-40B4-BE49-F238E27FC236}">
                  <a16:creationId xmlns:a16="http://schemas.microsoft.com/office/drawing/2014/main" id="{3C6D7DDC-2F68-4C96-8325-3AADF592F5F1}"/>
                </a:ext>
              </a:extLst>
            </p:cNvPr>
            <p:cNvCxnSpPr>
              <a:cxnSpLocks/>
            </p:cNvCxnSpPr>
            <p:nvPr/>
          </p:nvCxnSpPr>
          <p:spPr>
            <a:xfrm>
              <a:off x="7616881" y="3123495"/>
              <a:ext cx="3906637" cy="0"/>
            </a:xfrm>
            <a:prstGeom prst="line">
              <a:avLst/>
            </a:prstGeom>
            <a:ln>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ḻíḍè">
              <a:extLst>
                <a:ext uri="{FF2B5EF4-FFF2-40B4-BE49-F238E27FC236}">
                  <a16:creationId xmlns:a16="http://schemas.microsoft.com/office/drawing/2014/main" id="{B5FB9046-5E28-4031-93A3-C092D6F41003}"/>
                </a:ext>
              </a:extLst>
            </p:cNvPr>
            <p:cNvSpPr txBox="1"/>
            <p:nvPr/>
          </p:nvSpPr>
          <p:spPr bwMode="auto">
            <a:xfrm>
              <a:off x="8121000" y="3413562"/>
              <a:ext cx="339948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000" b="1" dirty="0"/>
                <a:t>模型构建、训练与验证</a:t>
              </a:r>
              <a:endParaRPr lang="en-US" altLang="zh-CN" sz="2000" b="1" dirty="0"/>
            </a:p>
          </p:txBody>
        </p:sp>
        <p:sp>
          <p:nvSpPr>
            <p:cNvPr id="24" name="ïşļidè">
              <a:extLst>
                <a:ext uri="{FF2B5EF4-FFF2-40B4-BE49-F238E27FC236}">
                  <a16:creationId xmlns:a16="http://schemas.microsoft.com/office/drawing/2014/main" id="{9516C93A-EA07-4C5D-B216-3A84A118C8BD}"/>
                </a:ext>
              </a:extLst>
            </p:cNvPr>
            <p:cNvSpPr txBox="1"/>
            <p:nvPr/>
          </p:nvSpPr>
          <p:spPr>
            <a:xfrm>
              <a:off x="7616881" y="3373429"/>
              <a:ext cx="446918" cy="482304"/>
            </a:xfrm>
            <a:prstGeom prst="rect">
              <a:avLst/>
            </a:prstGeom>
            <a:noFill/>
          </p:spPr>
          <p:txBody>
            <a:bodyPr wrap="none" anchor="ctr">
              <a:prstTxWarp prst="textPlain">
                <a:avLst/>
              </a:prstTxWarp>
              <a:normAutofit fontScale="77500" lnSpcReduction="20000"/>
            </a:bodyPr>
            <a:lstStyle/>
            <a:p>
              <a:pPr algn="ctr"/>
              <a:r>
                <a:rPr lang="en-US" altLang="zh-CN" sz="4000" dirty="0">
                  <a:solidFill>
                    <a:schemeClr val="accent1">
                      <a:lumMod val="100000"/>
                    </a:schemeClr>
                  </a:solidFill>
                  <a:latin typeface="Impact" panose="020B0806030902050204" pitchFamily="34" charset="0"/>
                </a:rPr>
                <a:t>03</a:t>
              </a:r>
            </a:p>
          </p:txBody>
        </p:sp>
        <p:cxnSp>
          <p:nvCxnSpPr>
            <p:cNvPr id="25" name="直接连接符 24">
              <a:extLst>
                <a:ext uri="{FF2B5EF4-FFF2-40B4-BE49-F238E27FC236}">
                  <a16:creationId xmlns:a16="http://schemas.microsoft.com/office/drawing/2014/main" id="{B4FF7023-2981-4FED-BB29-217E24A4853C}"/>
                </a:ext>
              </a:extLst>
            </p:cNvPr>
            <p:cNvCxnSpPr>
              <a:cxnSpLocks/>
            </p:cNvCxnSpPr>
            <p:nvPr/>
          </p:nvCxnSpPr>
          <p:spPr>
            <a:xfrm>
              <a:off x="7616881" y="4079601"/>
              <a:ext cx="3906637" cy="0"/>
            </a:xfrm>
            <a:prstGeom prst="line">
              <a:avLst/>
            </a:prstGeom>
            <a:ln>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ṥḷîḋe">
              <a:extLst>
                <a:ext uri="{FF2B5EF4-FFF2-40B4-BE49-F238E27FC236}">
                  <a16:creationId xmlns:a16="http://schemas.microsoft.com/office/drawing/2014/main" id="{93273191-CAAE-4CB5-A249-1E835AD78A0D}"/>
                </a:ext>
              </a:extLst>
            </p:cNvPr>
            <p:cNvSpPr txBox="1"/>
            <p:nvPr/>
          </p:nvSpPr>
          <p:spPr bwMode="auto">
            <a:xfrm>
              <a:off x="8121000" y="4364247"/>
              <a:ext cx="339948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00000"/>
                </a:lnSpc>
                <a:spcBef>
                  <a:spcPct val="0"/>
                </a:spcBef>
                <a:buFontTx/>
                <a:buNone/>
              </a:pPr>
              <a:r>
                <a:rPr lang="zh-CN" altLang="en-US" sz="2000" b="1" dirty="0"/>
                <a:t>模型测试</a:t>
              </a:r>
              <a:endParaRPr lang="en-US" altLang="zh-CN" sz="2000" b="1" dirty="0"/>
            </a:p>
          </p:txBody>
        </p:sp>
        <p:sp>
          <p:nvSpPr>
            <p:cNvPr id="28" name="îṩḻïďè">
              <a:extLst>
                <a:ext uri="{FF2B5EF4-FFF2-40B4-BE49-F238E27FC236}">
                  <a16:creationId xmlns:a16="http://schemas.microsoft.com/office/drawing/2014/main" id="{F8B17883-D0D9-46DF-BD5A-65A1E840C304}"/>
                </a:ext>
              </a:extLst>
            </p:cNvPr>
            <p:cNvSpPr txBox="1"/>
            <p:nvPr/>
          </p:nvSpPr>
          <p:spPr>
            <a:xfrm>
              <a:off x="7616881" y="4329535"/>
              <a:ext cx="446918" cy="482304"/>
            </a:xfrm>
            <a:prstGeom prst="rect">
              <a:avLst/>
            </a:prstGeom>
            <a:noFill/>
          </p:spPr>
          <p:txBody>
            <a:bodyPr wrap="none" anchor="ctr">
              <a:prstTxWarp prst="textPlain">
                <a:avLst/>
              </a:prstTxWarp>
              <a:normAutofit fontScale="77500" lnSpcReduction="20000"/>
            </a:bodyPr>
            <a:lstStyle/>
            <a:p>
              <a:pPr algn="ctr"/>
              <a:r>
                <a:rPr lang="en-US" altLang="zh-CN" sz="4000" dirty="0">
                  <a:solidFill>
                    <a:schemeClr val="accent1">
                      <a:lumMod val="100000"/>
                    </a:schemeClr>
                  </a:solidFill>
                  <a:latin typeface="Impact" panose="020B0806030902050204" pitchFamily="34" charset="0"/>
                </a:rPr>
                <a:t>04</a:t>
              </a:r>
            </a:p>
          </p:txBody>
        </p:sp>
        <p:cxnSp>
          <p:nvCxnSpPr>
            <p:cNvPr id="29" name="直接连接符 28">
              <a:extLst>
                <a:ext uri="{FF2B5EF4-FFF2-40B4-BE49-F238E27FC236}">
                  <a16:creationId xmlns:a16="http://schemas.microsoft.com/office/drawing/2014/main" id="{D0BCBF25-6901-47B0-A424-B648BE7DBC31}"/>
                </a:ext>
              </a:extLst>
            </p:cNvPr>
            <p:cNvCxnSpPr>
              <a:cxnSpLocks/>
            </p:cNvCxnSpPr>
            <p:nvPr/>
          </p:nvCxnSpPr>
          <p:spPr>
            <a:xfrm>
              <a:off x="7616881" y="5035707"/>
              <a:ext cx="3906637" cy="0"/>
            </a:xfrm>
            <a:prstGeom prst="line">
              <a:avLst/>
            </a:prstGeom>
            <a:ln>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3509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ACE3B69C-7B00-4E19-8A33-B8981633BDA2}"/>
              </a:ext>
            </a:extLst>
          </p:cNvPr>
          <p:cNvSpPr>
            <a:spLocks noGrp="1"/>
          </p:cNvSpPr>
          <p:nvPr>
            <p:ph type="title"/>
          </p:nvPr>
        </p:nvSpPr>
        <p:spPr>
          <a:xfrm>
            <a:off x="4148922" y="3087254"/>
            <a:ext cx="3894156" cy="683491"/>
          </a:xfrm>
        </p:spPr>
        <p:txBody>
          <a:bodyPr/>
          <a:lstStyle/>
          <a:p>
            <a:pPr algn="ctr"/>
            <a:r>
              <a:rPr lang="zh-CN" altLang="en-US" sz="4000" dirty="0"/>
              <a:t>图像分类与</a:t>
            </a:r>
            <a:r>
              <a:rPr lang="en-US" altLang="zh-CN" sz="4000" dirty="0"/>
              <a:t>CNN</a:t>
            </a:r>
            <a:endParaRPr lang="zh-CN" altLang="en-US" sz="4000" dirty="0"/>
          </a:p>
        </p:txBody>
      </p:sp>
      <p:sp>
        <p:nvSpPr>
          <p:cNvPr id="9" name="文本框 8">
            <a:extLst>
              <a:ext uri="{FF2B5EF4-FFF2-40B4-BE49-F238E27FC236}">
                <a16:creationId xmlns:a16="http://schemas.microsoft.com/office/drawing/2014/main" id="{247B30BB-737D-444D-B750-58BA0349157D}"/>
              </a:ext>
            </a:extLst>
          </p:cNvPr>
          <p:cNvSpPr txBox="1"/>
          <p:nvPr/>
        </p:nvSpPr>
        <p:spPr>
          <a:xfrm>
            <a:off x="2524348" y="16128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90505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ACE3B69C-7B00-4E19-8A33-B8981633BDA2}"/>
              </a:ext>
            </a:extLst>
          </p:cNvPr>
          <p:cNvSpPr>
            <a:spLocks noGrp="1"/>
          </p:cNvSpPr>
          <p:nvPr>
            <p:ph type="title"/>
          </p:nvPr>
        </p:nvSpPr>
        <p:spPr/>
        <p:txBody>
          <a:bodyPr>
            <a:normAutofit/>
          </a:bodyPr>
          <a:lstStyle/>
          <a:p>
            <a:r>
              <a:rPr lang="zh-CN" altLang="en-US" dirty="0"/>
              <a:t>图像分类与</a:t>
            </a:r>
            <a:r>
              <a:rPr lang="en-US" altLang="zh-CN" dirty="0"/>
              <a:t>CNN</a:t>
            </a:r>
            <a:endParaRPr lang="zh-CN" altLang="en-US" dirty="0"/>
          </a:p>
        </p:txBody>
      </p:sp>
      <p:sp>
        <p:nvSpPr>
          <p:cNvPr id="9" name="文本框 8">
            <a:extLst>
              <a:ext uri="{FF2B5EF4-FFF2-40B4-BE49-F238E27FC236}">
                <a16:creationId xmlns:a16="http://schemas.microsoft.com/office/drawing/2014/main" id="{247B30BB-737D-444D-B750-58BA0349157D}"/>
              </a:ext>
            </a:extLst>
          </p:cNvPr>
          <p:cNvSpPr txBox="1"/>
          <p:nvPr/>
        </p:nvSpPr>
        <p:spPr>
          <a:xfrm>
            <a:off x="2524348" y="16128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453E515B-FF5F-F9F7-7376-E442B01717F5}"/>
              </a:ext>
            </a:extLst>
          </p:cNvPr>
          <p:cNvSpPr txBox="1"/>
          <p:nvPr/>
        </p:nvSpPr>
        <p:spPr>
          <a:xfrm>
            <a:off x="658813" y="1137804"/>
            <a:ext cx="10850564" cy="2120902"/>
          </a:xfrm>
          <a:prstGeom prst="rect">
            <a:avLst/>
          </a:prstGeom>
          <a:noFill/>
        </p:spPr>
        <p:txBody>
          <a:bodyPr wrap="square" rtlCol="0">
            <a:spAutoFit/>
          </a:bodyPr>
          <a:lstStyle/>
          <a:p>
            <a:pPr>
              <a:lnSpc>
                <a:spcPct val="150000"/>
              </a:lnSpc>
            </a:pPr>
            <a:r>
              <a:rPr lang="en-US" altLang="zh-CN" dirty="0">
                <a:latin typeface="+mj-ea"/>
                <a:ea typeface="+mj-ea"/>
              </a:rPr>
              <a:t>	</a:t>
            </a:r>
            <a:r>
              <a:rPr lang="zh-CN" altLang="en-US" b="0" i="0" dirty="0">
                <a:effectLst/>
                <a:latin typeface="+mj-ea"/>
                <a:ea typeface="+mj-ea"/>
              </a:rPr>
              <a:t>图像分类是计算机视觉领域的重要问题，而卷积神经网络（</a:t>
            </a:r>
            <a:r>
              <a:rPr lang="en-US" altLang="zh-CN" b="0" i="0" dirty="0">
                <a:effectLst/>
                <a:latin typeface="+mj-ea"/>
                <a:ea typeface="+mj-ea"/>
              </a:rPr>
              <a:t>CNN</a:t>
            </a:r>
            <a:r>
              <a:rPr lang="zh-CN" altLang="en-US" b="0" i="0" dirty="0">
                <a:effectLst/>
                <a:latin typeface="+mj-ea"/>
                <a:ea typeface="+mj-ea"/>
              </a:rPr>
              <a:t>）是一种广泛应用于图像分类任务的深度学习模型。</a:t>
            </a:r>
            <a:r>
              <a:rPr lang="zh-CN" altLang="en-US" dirty="0"/>
              <a:t>卷积神经网络是由纽约大学的 </a:t>
            </a:r>
            <a:r>
              <a:rPr lang="en-US" altLang="zh-CN" dirty="0"/>
              <a:t>Yann </a:t>
            </a:r>
            <a:r>
              <a:rPr lang="en-US" altLang="zh-CN" dirty="0" err="1"/>
              <a:t>Lecun</a:t>
            </a:r>
            <a:r>
              <a:rPr lang="en-US" altLang="zh-CN" dirty="0"/>
              <a:t> </a:t>
            </a:r>
            <a:r>
              <a:rPr lang="zh-CN" altLang="en-US" dirty="0"/>
              <a:t>于 </a:t>
            </a:r>
            <a:r>
              <a:rPr lang="en-US" altLang="zh-CN" dirty="0"/>
              <a:t>1998 </a:t>
            </a:r>
            <a:r>
              <a:rPr lang="zh-CN" altLang="en-US" dirty="0"/>
              <a:t>年提出，其本质是一个多层感知机，成功的原因在于其所采用的局部连接和权值共享的方式。该优点在网络的输入是图像时表现的更为明显，使得图像可以直接作为网络的输入，避免了传统识别算法中复杂的特征提取和数据重建的过程，在二维图像的处理过程中有很大的优势。</a:t>
            </a:r>
            <a:endParaRPr lang="zh-CN" altLang="en-US" dirty="0">
              <a:latin typeface="+mj-ea"/>
              <a:ea typeface="+mj-ea"/>
            </a:endParaRPr>
          </a:p>
        </p:txBody>
      </p:sp>
      <p:pic>
        <p:nvPicPr>
          <p:cNvPr id="4" name="图片 3">
            <a:extLst>
              <a:ext uri="{FF2B5EF4-FFF2-40B4-BE49-F238E27FC236}">
                <a16:creationId xmlns:a16="http://schemas.microsoft.com/office/drawing/2014/main" id="{6D12EA77-E57D-9CA3-9722-C807467FF224}"/>
              </a:ext>
            </a:extLst>
          </p:cNvPr>
          <p:cNvPicPr>
            <a:picLocks noChangeAspect="1"/>
          </p:cNvPicPr>
          <p:nvPr/>
        </p:nvPicPr>
        <p:blipFill rotWithShape="1">
          <a:blip r:embed="rId3"/>
          <a:srcRect l="19765" t="6881" r="781" b="6653"/>
          <a:stretch/>
        </p:blipFill>
        <p:spPr>
          <a:xfrm>
            <a:off x="2013742" y="3258706"/>
            <a:ext cx="8162926" cy="3042034"/>
          </a:xfrm>
          <a:prstGeom prst="rect">
            <a:avLst/>
          </a:prstGeom>
        </p:spPr>
      </p:pic>
    </p:spTree>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57F04EF-B937-E52A-C06C-5C30ECBB404F}"/>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标题 3">
            <a:extLst>
              <a:ext uri="{FF2B5EF4-FFF2-40B4-BE49-F238E27FC236}">
                <a16:creationId xmlns:a16="http://schemas.microsoft.com/office/drawing/2014/main" id="{2BA5B853-3F73-5F34-438E-26169D98A997}"/>
              </a:ext>
            </a:extLst>
          </p:cNvPr>
          <p:cNvSpPr>
            <a:spLocks noGrp="1"/>
          </p:cNvSpPr>
          <p:nvPr>
            <p:ph type="title"/>
          </p:nvPr>
        </p:nvSpPr>
        <p:spPr/>
        <p:txBody>
          <a:bodyPr/>
          <a:lstStyle/>
          <a:p>
            <a:r>
              <a:rPr lang="zh-CN" altLang="en-US" dirty="0"/>
              <a:t>多通道</a:t>
            </a:r>
            <a:r>
              <a:rPr lang="en-US" altLang="zh-CN" dirty="0"/>
              <a:t>CNN</a:t>
            </a:r>
            <a:endParaRPr lang="zh-CN" altLang="en-US" dirty="0"/>
          </a:p>
        </p:txBody>
      </p:sp>
      <p:sp>
        <p:nvSpPr>
          <p:cNvPr id="8" name="文本框 7">
            <a:extLst>
              <a:ext uri="{FF2B5EF4-FFF2-40B4-BE49-F238E27FC236}">
                <a16:creationId xmlns:a16="http://schemas.microsoft.com/office/drawing/2014/main" id="{0B5602A3-0055-2C6A-14F7-5AC507D974A6}"/>
              </a:ext>
            </a:extLst>
          </p:cNvPr>
          <p:cNvSpPr txBox="1"/>
          <p:nvPr/>
        </p:nvSpPr>
        <p:spPr>
          <a:xfrm>
            <a:off x="658813" y="1225957"/>
            <a:ext cx="10861675" cy="1704954"/>
          </a:xfrm>
          <a:prstGeom prst="rect">
            <a:avLst/>
          </a:prstGeom>
          <a:noFill/>
        </p:spPr>
        <p:txBody>
          <a:bodyPr wrap="square" rtlCol="0">
            <a:spAutoFit/>
          </a:bodyPr>
          <a:lstStyle/>
          <a:p>
            <a:pPr>
              <a:lnSpc>
                <a:spcPct val="150000"/>
              </a:lnSpc>
            </a:pPr>
            <a:r>
              <a:rPr lang="zh-CN" altLang="en-US" dirty="0"/>
              <a:t>图像通常具有</a:t>
            </a:r>
            <a:r>
              <a:rPr lang="en-US" altLang="zh-CN" dirty="0"/>
              <a:t>RGB</a:t>
            </a:r>
            <a:r>
              <a:rPr lang="zh-CN" altLang="en-US" dirty="0"/>
              <a:t>三通道，因此需要一个多通道的卷积层接收图像的多通道信息并进行特征提取或融合。</a:t>
            </a:r>
            <a:endParaRPr lang="en-US" altLang="zh-CN" dirty="0"/>
          </a:p>
          <a:p>
            <a:pPr marL="285750" indent="-285750">
              <a:lnSpc>
                <a:spcPct val="150000"/>
              </a:lnSpc>
              <a:buFont typeface="Arial" panose="020B0604020202020204" pitchFamily="34" charset="0"/>
              <a:buChar char="•"/>
            </a:pPr>
            <a:r>
              <a:rPr lang="zh-CN" altLang="en-US" dirty="0"/>
              <a:t>输入图像的通道数</a:t>
            </a:r>
            <a:r>
              <a:rPr lang="en-US" altLang="zh-CN" dirty="0"/>
              <a:t> = </a:t>
            </a:r>
            <a:r>
              <a:rPr lang="zh-CN" altLang="en-US" dirty="0"/>
              <a:t>卷积层的输入通道数 </a:t>
            </a:r>
            <a:r>
              <a:rPr lang="en-US" altLang="zh-CN" dirty="0"/>
              <a:t>= </a:t>
            </a:r>
            <a:r>
              <a:rPr lang="zh-CN" altLang="en-US" dirty="0"/>
              <a:t>每个卷积核的深度</a:t>
            </a:r>
            <a:endParaRPr lang="en-US" altLang="zh-CN" dirty="0"/>
          </a:p>
          <a:p>
            <a:pPr marL="285750" indent="-285750">
              <a:lnSpc>
                <a:spcPct val="150000"/>
              </a:lnSpc>
              <a:buFont typeface="Arial" panose="020B0604020202020204" pitchFamily="34" charset="0"/>
              <a:buChar char="•"/>
            </a:pPr>
            <a:r>
              <a:rPr lang="zh-CN" altLang="en-US" dirty="0"/>
              <a:t>输出图像的通道数</a:t>
            </a:r>
            <a:r>
              <a:rPr lang="en-US" altLang="zh-CN" dirty="0"/>
              <a:t> = </a:t>
            </a:r>
            <a:r>
              <a:rPr lang="zh-CN" altLang="en-US" dirty="0"/>
              <a:t>卷积层的输出通道数 </a:t>
            </a:r>
            <a:r>
              <a:rPr lang="en-US" altLang="zh-CN" dirty="0"/>
              <a:t>= </a:t>
            </a:r>
            <a:r>
              <a:rPr lang="zh-CN" altLang="en-US" dirty="0"/>
              <a:t>卷积核的个数</a:t>
            </a:r>
            <a:endParaRPr lang="en-US" altLang="zh-CN" dirty="0"/>
          </a:p>
          <a:p>
            <a:pPr>
              <a:lnSpc>
                <a:spcPct val="150000"/>
              </a:lnSpc>
            </a:pPr>
            <a:r>
              <a:rPr lang="zh-CN" altLang="en-US" dirty="0"/>
              <a:t>通过设置不同的输入通道数和输出通道数，实现通道维度上的特征提取或特征融合</a:t>
            </a:r>
          </a:p>
        </p:txBody>
      </p:sp>
      <p:sp>
        <p:nvSpPr>
          <p:cNvPr id="11" name="AutoShape 6">
            <a:extLst>
              <a:ext uri="{FF2B5EF4-FFF2-40B4-BE49-F238E27FC236}">
                <a16:creationId xmlns:a16="http://schemas.microsoft.com/office/drawing/2014/main" id="{0FE05BB1-51BF-3492-D6B2-D79113BAF903}"/>
              </a:ext>
            </a:extLst>
          </p:cNvPr>
          <p:cNvSpPr>
            <a:spLocks noChangeAspect="1" noChangeArrowheads="1"/>
          </p:cNvSpPr>
          <p:nvPr/>
        </p:nvSpPr>
        <p:spPr bwMode="auto">
          <a:xfrm>
            <a:off x="2618509" y="3276599"/>
            <a:ext cx="3629891" cy="36298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 name="图片 17">
            <a:extLst>
              <a:ext uri="{FF2B5EF4-FFF2-40B4-BE49-F238E27FC236}">
                <a16:creationId xmlns:a16="http://schemas.microsoft.com/office/drawing/2014/main" id="{9CFD8F10-AD10-83BF-A224-4E7E90DB46E1}"/>
              </a:ext>
            </a:extLst>
          </p:cNvPr>
          <p:cNvPicPr>
            <a:picLocks noChangeAspect="1"/>
          </p:cNvPicPr>
          <p:nvPr/>
        </p:nvPicPr>
        <p:blipFill>
          <a:blip r:embed="rId3"/>
          <a:stretch>
            <a:fillRect/>
          </a:stretch>
        </p:blipFill>
        <p:spPr>
          <a:xfrm>
            <a:off x="2269928" y="2935114"/>
            <a:ext cx="7639443" cy="3511730"/>
          </a:xfrm>
          <a:prstGeom prst="rect">
            <a:avLst/>
          </a:prstGeom>
        </p:spPr>
      </p:pic>
    </p:spTree>
    <p:extLst>
      <p:ext uri="{BB962C8B-B14F-4D97-AF65-F5344CB8AC3E}">
        <p14:creationId xmlns:p14="http://schemas.microsoft.com/office/powerpoint/2010/main" val="52606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ACE3B69C-7B00-4E19-8A33-B8981633BDA2}"/>
              </a:ext>
            </a:extLst>
          </p:cNvPr>
          <p:cNvSpPr>
            <a:spLocks noGrp="1"/>
          </p:cNvSpPr>
          <p:nvPr>
            <p:ph type="title"/>
          </p:nvPr>
        </p:nvSpPr>
        <p:spPr>
          <a:xfrm>
            <a:off x="4626904" y="3108036"/>
            <a:ext cx="2938192" cy="641927"/>
          </a:xfrm>
        </p:spPr>
        <p:txBody>
          <a:bodyPr/>
          <a:lstStyle/>
          <a:p>
            <a:pPr algn="ctr"/>
            <a:r>
              <a:rPr lang="zh-CN" altLang="en-US" sz="4000" dirty="0"/>
              <a:t>数据集介绍</a:t>
            </a:r>
          </a:p>
        </p:txBody>
      </p:sp>
      <p:sp>
        <p:nvSpPr>
          <p:cNvPr id="9" name="文本框 8">
            <a:extLst>
              <a:ext uri="{FF2B5EF4-FFF2-40B4-BE49-F238E27FC236}">
                <a16:creationId xmlns:a16="http://schemas.microsoft.com/office/drawing/2014/main" id="{247B30BB-737D-444D-B750-58BA0349157D}"/>
              </a:ext>
            </a:extLst>
          </p:cNvPr>
          <p:cNvSpPr txBox="1"/>
          <p:nvPr/>
        </p:nvSpPr>
        <p:spPr>
          <a:xfrm>
            <a:off x="2524348" y="16128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15760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F20F147-A0A2-E9B9-BF59-AECD155002F5}"/>
              </a:ext>
            </a:extLst>
          </p:cNvPr>
          <p:cNvSpPr>
            <a:spLocks noGrp="1"/>
          </p:cNvSpPr>
          <p:nvPr>
            <p:ph type="title"/>
          </p:nvPr>
        </p:nvSpPr>
        <p:spPr/>
        <p:txBody>
          <a:bodyPr/>
          <a:lstStyle/>
          <a:p>
            <a:r>
              <a:rPr lang="zh-CN" altLang="en-US" dirty="0"/>
              <a:t>数据集介绍</a:t>
            </a:r>
          </a:p>
        </p:txBody>
      </p:sp>
      <p:sp>
        <p:nvSpPr>
          <p:cNvPr id="8" name="文本框 7">
            <a:extLst>
              <a:ext uri="{FF2B5EF4-FFF2-40B4-BE49-F238E27FC236}">
                <a16:creationId xmlns:a16="http://schemas.microsoft.com/office/drawing/2014/main" id="{F2DFF8D6-D3A8-0579-5F5A-5B399B090377}"/>
              </a:ext>
            </a:extLst>
          </p:cNvPr>
          <p:cNvSpPr txBox="1"/>
          <p:nvPr/>
        </p:nvSpPr>
        <p:spPr>
          <a:xfrm>
            <a:off x="759978" y="1840744"/>
            <a:ext cx="5725416" cy="3176511"/>
          </a:xfrm>
          <a:prstGeom prst="rect">
            <a:avLst/>
          </a:prstGeom>
          <a:noFill/>
        </p:spPr>
        <p:txBody>
          <a:bodyPr wrap="square">
            <a:spAutoFit/>
          </a:bodyPr>
          <a:lstStyle/>
          <a:p>
            <a:pPr algn="l">
              <a:lnSpc>
                <a:spcPct val="125000"/>
              </a:lnSpc>
            </a:pPr>
            <a:r>
              <a:rPr lang="zh-CN" altLang="en-US" dirty="0"/>
              <a:t>数据集源自</a:t>
            </a:r>
            <a:r>
              <a:rPr lang="en-US" altLang="zh-CN" dirty="0"/>
              <a:t>Kaggle</a:t>
            </a:r>
            <a:r>
              <a:rPr lang="zh-CN" altLang="en-US" dirty="0"/>
              <a:t>的公开数据集</a:t>
            </a:r>
            <a:endParaRPr lang="en-US" altLang="zh-CN" dirty="0"/>
          </a:p>
          <a:p>
            <a:pPr algn="l">
              <a:lnSpc>
                <a:spcPct val="125000"/>
              </a:lnSpc>
            </a:pPr>
            <a:r>
              <a:rPr lang="en-US" altLang="zh-CN" dirty="0">
                <a:solidFill>
                  <a:schemeClr val="accent2"/>
                </a:solidFill>
                <a:hlinkClick r:id="rId2">
                  <a:extLst>
                    <a:ext uri="{A12FA001-AC4F-418D-AE19-62706E023703}">
                      <ahyp:hlinkClr xmlns:ahyp="http://schemas.microsoft.com/office/drawing/2018/hyperlinkcolor" val="tx"/>
                    </a:ext>
                  </a:extLst>
                </a:hlinkClick>
              </a:rPr>
              <a:t>Cards Image Dataset-Classification</a:t>
            </a:r>
            <a:endParaRPr lang="zh-CN" altLang="en-US" dirty="0">
              <a:solidFill>
                <a:schemeClr val="accent2"/>
              </a:solidFill>
            </a:endParaRPr>
          </a:p>
          <a:p>
            <a:pPr algn="l">
              <a:lnSpc>
                <a:spcPct val="125000"/>
              </a:lnSpc>
            </a:pPr>
            <a:r>
              <a:rPr lang="zh-CN" altLang="en-US" dirty="0"/>
              <a:t>其中标签有</a:t>
            </a:r>
            <a:r>
              <a:rPr lang="en-US" altLang="zh-CN" dirty="0"/>
              <a:t>53</a:t>
            </a:r>
            <a:r>
              <a:rPr lang="zh-CN" altLang="en-US" dirty="0"/>
              <a:t>类，训练集图像</a:t>
            </a:r>
            <a:r>
              <a:rPr lang="en-US" altLang="zh-CN" dirty="0"/>
              <a:t>7624</a:t>
            </a:r>
            <a:r>
              <a:rPr lang="zh-CN" altLang="en-US" dirty="0"/>
              <a:t>张，验证集图像</a:t>
            </a:r>
            <a:r>
              <a:rPr lang="en-US" altLang="zh-CN" dirty="0"/>
              <a:t>265</a:t>
            </a:r>
            <a:r>
              <a:rPr lang="zh-CN" altLang="en-US" dirty="0"/>
              <a:t>张，测试集图像</a:t>
            </a:r>
            <a:r>
              <a:rPr lang="en-US" altLang="zh-CN" dirty="0"/>
              <a:t>265</a:t>
            </a:r>
            <a:r>
              <a:rPr lang="zh-CN" altLang="en-US" dirty="0"/>
              <a:t>张，类别分布较均衡</a:t>
            </a:r>
          </a:p>
          <a:p>
            <a:pPr algn="l">
              <a:lnSpc>
                <a:spcPct val="125000"/>
              </a:lnSpc>
            </a:pPr>
            <a:r>
              <a:rPr lang="zh-CN" altLang="en-US" dirty="0"/>
              <a:t>图像大小均为</a:t>
            </a:r>
            <a:r>
              <a:rPr lang="en-US" altLang="zh-CN" dirty="0"/>
              <a:t>224*224</a:t>
            </a:r>
            <a:r>
              <a:rPr lang="zh-CN" altLang="en-US" dirty="0"/>
              <a:t>，包含</a:t>
            </a:r>
            <a:r>
              <a:rPr lang="en-US" altLang="zh-CN" dirty="0"/>
              <a:t>RGB</a:t>
            </a:r>
            <a:r>
              <a:rPr lang="zh-CN" altLang="en-US" dirty="0"/>
              <a:t>三通道</a:t>
            </a:r>
          </a:p>
          <a:p>
            <a:pPr algn="l">
              <a:lnSpc>
                <a:spcPct val="125000"/>
              </a:lnSpc>
            </a:pPr>
            <a:r>
              <a:rPr lang="zh-CN" altLang="en-US" dirty="0"/>
              <a:t>对图像进行归一化和转置后得</a:t>
            </a:r>
          </a:p>
          <a:p>
            <a:pPr marL="285750" indent="-285750" algn="l">
              <a:lnSpc>
                <a:spcPct val="125000"/>
              </a:lnSpc>
              <a:buFont typeface="Arial" panose="020B0604020202020204" pitchFamily="34" charset="0"/>
              <a:buChar char="•"/>
            </a:pPr>
            <a:r>
              <a:rPr lang="zh-CN" altLang="en-US" dirty="0"/>
              <a:t>训练集</a:t>
            </a:r>
            <a:r>
              <a:rPr lang="en-US" altLang="zh-CN" dirty="0"/>
              <a:t>Tensor(7624, 3, 224, 224)</a:t>
            </a:r>
          </a:p>
          <a:p>
            <a:pPr marL="285750" indent="-285750" algn="l">
              <a:lnSpc>
                <a:spcPct val="125000"/>
              </a:lnSpc>
              <a:buFont typeface="Arial" panose="020B0604020202020204" pitchFamily="34" charset="0"/>
              <a:buChar char="•"/>
            </a:pPr>
            <a:r>
              <a:rPr lang="zh-CN" altLang="en-US" dirty="0"/>
              <a:t>验证集</a:t>
            </a:r>
            <a:r>
              <a:rPr lang="en-US" altLang="zh-CN" dirty="0"/>
              <a:t>Tensor(265, 3, 224, 224)</a:t>
            </a:r>
          </a:p>
          <a:p>
            <a:pPr marL="285750" indent="-285750" algn="l">
              <a:lnSpc>
                <a:spcPct val="125000"/>
              </a:lnSpc>
              <a:buFont typeface="Arial" panose="020B0604020202020204" pitchFamily="34" charset="0"/>
              <a:buChar char="•"/>
            </a:pPr>
            <a:r>
              <a:rPr lang="zh-CN" altLang="en-US" dirty="0"/>
              <a:t>测试集</a:t>
            </a:r>
            <a:r>
              <a:rPr lang="en-US" altLang="zh-CN" dirty="0"/>
              <a:t>Tensor(265, 3, 224, 224)</a:t>
            </a:r>
          </a:p>
        </p:txBody>
      </p:sp>
      <p:pic>
        <p:nvPicPr>
          <p:cNvPr id="20" name="图片 19">
            <a:extLst>
              <a:ext uri="{FF2B5EF4-FFF2-40B4-BE49-F238E27FC236}">
                <a16:creationId xmlns:a16="http://schemas.microsoft.com/office/drawing/2014/main" id="{12EB0493-7638-5AB5-E58C-F7F7FC64F93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58576" y="1035628"/>
            <a:ext cx="3886199" cy="5822371"/>
          </a:xfrm>
          <a:prstGeom prst="rect">
            <a:avLst/>
          </a:prstGeom>
        </p:spPr>
      </p:pic>
      <p:pic>
        <p:nvPicPr>
          <p:cNvPr id="22" name="图片 21">
            <a:extLst>
              <a:ext uri="{FF2B5EF4-FFF2-40B4-BE49-F238E27FC236}">
                <a16:creationId xmlns:a16="http://schemas.microsoft.com/office/drawing/2014/main" id="{3129C834-89B5-7C33-8097-B589E9E39FD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85394" y="1123950"/>
            <a:ext cx="4572000" cy="5569527"/>
          </a:xfrm>
          <a:prstGeom prst="rect">
            <a:avLst/>
          </a:prstGeom>
        </p:spPr>
      </p:pic>
    </p:spTree>
    <p:extLst>
      <p:ext uri="{BB962C8B-B14F-4D97-AF65-F5344CB8AC3E}">
        <p14:creationId xmlns:p14="http://schemas.microsoft.com/office/powerpoint/2010/main" val="108767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2"/>
                                        </p:tgtEl>
                                        <p:attrNameLst>
                                          <p:attrName>style.visibility</p:attrName>
                                        </p:attrNameLst>
                                      </p:cBhvr>
                                      <p:to>
                                        <p:strVal val="visible"/>
                                      </p:to>
                                    </p:set>
                                    <p:animEffect transition="in" filter="wipe(left)">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ACE3B69C-7B00-4E19-8A33-B8981633BDA2}"/>
              </a:ext>
            </a:extLst>
          </p:cNvPr>
          <p:cNvSpPr>
            <a:spLocks noGrp="1"/>
          </p:cNvSpPr>
          <p:nvPr>
            <p:ph type="title"/>
          </p:nvPr>
        </p:nvSpPr>
        <p:spPr>
          <a:xfrm>
            <a:off x="3386407" y="3073400"/>
            <a:ext cx="5419185" cy="711200"/>
          </a:xfrm>
        </p:spPr>
        <p:txBody>
          <a:bodyPr/>
          <a:lstStyle/>
          <a:p>
            <a:pPr algn="ctr"/>
            <a:r>
              <a:rPr lang="zh-CN" altLang="en-US" sz="4000" dirty="0"/>
              <a:t>模型构建、训练与验证</a:t>
            </a:r>
          </a:p>
        </p:txBody>
      </p:sp>
      <p:sp>
        <p:nvSpPr>
          <p:cNvPr id="9" name="文本框 8">
            <a:extLst>
              <a:ext uri="{FF2B5EF4-FFF2-40B4-BE49-F238E27FC236}">
                <a16:creationId xmlns:a16="http://schemas.microsoft.com/office/drawing/2014/main" id="{247B30BB-737D-444D-B750-58BA0349157D}"/>
              </a:ext>
            </a:extLst>
          </p:cNvPr>
          <p:cNvSpPr txBox="1"/>
          <p:nvPr/>
        </p:nvSpPr>
        <p:spPr>
          <a:xfrm>
            <a:off x="2524348" y="16128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47200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41A0700-5331-957D-18BD-81A6BA86976D}"/>
              </a:ext>
            </a:extLst>
          </p:cNvPr>
          <p:cNvSpPr>
            <a:spLocks noGrp="1"/>
          </p:cNvSpPr>
          <p:nvPr>
            <p:ph type="title"/>
          </p:nvPr>
        </p:nvSpPr>
        <p:spPr/>
        <p:txBody>
          <a:bodyPr/>
          <a:lstStyle/>
          <a:p>
            <a:r>
              <a:rPr lang="zh-CN" altLang="en-US" dirty="0"/>
              <a:t>初始网络构建</a:t>
            </a:r>
          </a:p>
        </p:txBody>
      </p:sp>
      <p:sp>
        <p:nvSpPr>
          <p:cNvPr id="6" name="文本框 5">
            <a:extLst>
              <a:ext uri="{FF2B5EF4-FFF2-40B4-BE49-F238E27FC236}">
                <a16:creationId xmlns:a16="http://schemas.microsoft.com/office/drawing/2014/main" id="{0E422598-1B80-8DEB-D9E8-54769A649686}"/>
              </a:ext>
            </a:extLst>
          </p:cNvPr>
          <p:cNvSpPr txBox="1"/>
          <p:nvPr/>
        </p:nvSpPr>
        <p:spPr>
          <a:xfrm>
            <a:off x="1436793" y="1123950"/>
            <a:ext cx="4750018" cy="1704954"/>
          </a:xfrm>
          <a:prstGeom prst="rect">
            <a:avLst/>
          </a:prstGeom>
          <a:noFill/>
        </p:spPr>
        <p:txBody>
          <a:bodyPr wrap="none" rtlCol="0">
            <a:spAutoFit/>
          </a:bodyPr>
          <a:lstStyle/>
          <a:p>
            <a:pPr>
              <a:lnSpc>
                <a:spcPct val="150000"/>
              </a:lnSpc>
            </a:pPr>
            <a:r>
              <a:rPr lang="zh-CN" altLang="en-US" dirty="0"/>
              <a:t>主要模块</a:t>
            </a:r>
            <a:endParaRPr lang="en-US" altLang="zh-CN" dirty="0"/>
          </a:p>
          <a:p>
            <a:pPr marL="285750" indent="-285750">
              <a:lnSpc>
                <a:spcPct val="150000"/>
              </a:lnSpc>
              <a:buFont typeface="Arial" panose="020B0604020202020204" pitchFamily="34" charset="0"/>
              <a:buChar char="•"/>
            </a:pPr>
            <a:r>
              <a:rPr lang="en-US" altLang="zh-CN" dirty="0"/>
              <a:t>3</a:t>
            </a:r>
            <a:r>
              <a:rPr lang="zh-CN" altLang="en-US" dirty="0"/>
              <a:t>层卷积层</a:t>
            </a:r>
            <a:r>
              <a:rPr lang="en-US" altLang="zh-CN" dirty="0"/>
              <a:t>(3x3)</a:t>
            </a:r>
            <a:r>
              <a:rPr lang="zh-CN" altLang="en-US" dirty="0"/>
              <a:t>，</a:t>
            </a:r>
            <a:r>
              <a:rPr lang="en-US" altLang="zh-CN" dirty="0"/>
              <a:t>(stride, padding) = (1</a:t>
            </a:r>
            <a:r>
              <a:rPr lang="en-US" altLang="zh-CN"/>
              <a:t>, 1)</a:t>
            </a:r>
            <a:endParaRPr lang="en-US" altLang="zh-CN" dirty="0"/>
          </a:p>
          <a:p>
            <a:pPr marL="285750" indent="-285750">
              <a:lnSpc>
                <a:spcPct val="150000"/>
              </a:lnSpc>
              <a:buFont typeface="Arial" panose="020B0604020202020204" pitchFamily="34" charset="0"/>
              <a:buChar char="•"/>
            </a:pPr>
            <a:r>
              <a:rPr lang="en-US" altLang="zh-CN" dirty="0"/>
              <a:t>3</a:t>
            </a:r>
            <a:r>
              <a:rPr lang="zh-CN" altLang="en-US" dirty="0"/>
              <a:t>层池化层</a:t>
            </a:r>
            <a:r>
              <a:rPr lang="en-US" altLang="zh-CN" dirty="0"/>
              <a:t>(2x2)</a:t>
            </a:r>
            <a:r>
              <a:rPr lang="zh-CN" altLang="en-US" dirty="0"/>
              <a:t>，</a:t>
            </a:r>
            <a:r>
              <a:rPr lang="en-US" altLang="zh-CN" dirty="0"/>
              <a:t>(stride, padding) = (1, 0)</a:t>
            </a:r>
          </a:p>
          <a:p>
            <a:pPr marL="285750" indent="-285750">
              <a:lnSpc>
                <a:spcPct val="150000"/>
              </a:lnSpc>
              <a:buFont typeface="Arial" panose="020B0604020202020204" pitchFamily="34" charset="0"/>
              <a:buChar char="•"/>
            </a:pPr>
            <a:r>
              <a:rPr lang="en-US" altLang="zh-CN" dirty="0"/>
              <a:t>2</a:t>
            </a:r>
            <a:r>
              <a:rPr lang="zh-CN" altLang="en-US" dirty="0"/>
              <a:t>层全连接层</a:t>
            </a:r>
          </a:p>
        </p:txBody>
      </p:sp>
      <p:sp>
        <p:nvSpPr>
          <p:cNvPr id="7" name="文本框 6">
            <a:extLst>
              <a:ext uri="{FF2B5EF4-FFF2-40B4-BE49-F238E27FC236}">
                <a16:creationId xmlns:a16="http://schemas.microsoft.com/office/drawing/2014/main" id="{03142E5C-8989-AB85-6B9E-E31ABB835889}"/>
              </a:ext>
            </a:extLst>
          </p:cNvPr>
          <p:cNvSpPr txBox="1"/>
          <p:nvPr/>
        </p:nvSpPr>
        <p:spPr>
          <a:xfrm>
            <a:off x="1436793" y="2828904"/>
            <a:ext cx="3839732" cy="1289456"/>
          </a:xfrm>
          <a:prstGeom prst="rect">
            <a:avLst/>
          </a:prstGeom>
          <a:noFill/>
        </p:spPr>
        <p:txBody>
          <a:bodyPr wrap="square" rtlCol="0">
            <a:spAutoFit/>
          </a:bodyPr>
          <a:lstStyle/>
          <a:p>
            <a:pPr>
              <a:lnSpc>
                <a:spcPct val="150000"/>
              </a:lnSpc>
            </a:pPr>
            <a:r>
              <a:rPr lang="zh-CN" altLang="en-US" dirty="0"/>
              <a:t>主要问题</a:t>
            </a:r>
            <a:endParaRPr lang="en-US" altLang="zh-CN" dirty="0"/>
          </a:p>
          <a:p>
            <a:pPr marL="285750" indent="-285750">
              <a:lnSpc>
                <a:spcPct val="150000"/>
              </a:lnSpc>
              <a:buFont typeface="Arial" panose="020B0604020202020204" pitchFamily="34" charset="0"/>
              <a:buChar char="•"/>
            </a:pPr>
            <a:r>
              <a:rPr lang="zh-CN" altLang="en-US" dirty="0"/>
              <a:t>无法收敛，高偏差，准确率低</a:t>
            </a:r>
            <a:endParaRPr lang="en-US" altLang="zh-CN" dirty="0"/>
          </a:p>
          <a:p>
            <a:pPr marL="285750" indent="-285750">
              <a:lnSpc>
                <a:spcPct val="150000"/>
              </a:lnSpc>
              <a:buFont typeface="Arial" panose="020B0604020202020204" pitchFamily="34" charset="0"/>
              <a:buChar char="•"/>
            </a:pPr>
            <a:r>
              <a:rPr lang="zh-CN" altLang="en-US" dirty="0"/>
              <a:t>梯度消失，损失值不下降</a:t>
            </a:r>
            <a:endParaRPr lang="en-US" altLang="zh-CN" dirty="0"/>
          </a:p>
        </p:txBody>
      </p:sp>
      <p:sp>
        <p:nvSpPr>
          <p:cNvPr id="8" name="文本框 7">
            <a:extLst>
              <a:ext uri="{FF2B5EF4-FFF2-40B4-BE49-F238E27FC236}">
                <a16:creationId xmlns:a16="http://schemas.microsoft.com/office/drawing/2014/main" id="{82D616D2-95F8-6F02-7847-A6BF59C8D7C5}"/>
              </a:ext>
            </a:extLst>
          </p:cNvPr>
          <p:cNvSpPr txBox="1"/>
          <p:nvPr/>
        </p:nvSpPr>
        <p:spPr>
          <a:xfrm>
            <a:off x="1436793" y="4118360"/>
            <a:ext cx="4397358" cy="1289456"/>
          </a:xfrm>
          <a:prstGeom prst="rect">
            <a:avLst/>
          </a:prstGeom>
          <a:noFill/>
        </p:spPr>
        <p:txBody>
          <a:bodyPr wrap="none" rtlCol="0">
            <a:spAutoFit/>
          </a:bodyPr>
          <a:lstStyle/>
          <a:p>
            <a:pPr>
              <a:lnSpc>
                <a:spcPct val="150000"/>
              </a:lnSpc>
            </a:pPr>
            <a:r>
              <a:rPr lang="zh-CN" altLang="en-US" dirty="0"/>
              <a:t>改进措施</a:t>
            </a:r>
            <a:endParaRPr lang="en-US" altLang="zh-CN" dirty="0"/>
          </a:p>
          <a:p>
            <a:pPr marL="285750" indent="-285750">
              <a:lnSpc>
                <a:spcPct val="150000"/>
              </a:lnSpc>
              <a:buFont typeface="Arial" panose="020B0604020202020204" pitchFamily="34" charset="0"/>
              <a:buChar char="•"/>
            </a:pPr>
            <a:r>
              <a:rPr lang="zh-CN" altLang="en-US" dirty="0"/>
              <a:t>去除部分池化层，增加卷积层输出通道</a:t>
            </a:r>
            <a:endParaRPr lang="en-US" altLang="zh-CN" dirty="0"/>
          </a:p>
          <a:p>
            <a:pPr marL="285750" indent="-285750">
              <a:lnSpc>
                <a:spcPct val="150000"/>
              </a:lnSpc>
              <a:buFont typeface="Arial" panose="020B0604020202020204" pitchFamily="34" charset="0"/>
              <a:buChar char="•"/>
            </a:pPr>
            <a:r>
              <a:rPr lang="zh-CN" altLang="en-US" dirty="0"/>
              <a:t>引入残差连接</a:t>
            </a:r>
          </a:p>
        </p:txBody>
      </p:sp>
      <p:pic>
        <p:nvPicPr>
          <p:cNvPr id="10" name="图片 9">
            <a:extLst>
              <a:ext uri="{FF2B5EF4-FFF2-40B4-BE49-F238E27FC236}">
                <a16:creationId xmlns:a16="http://schemas.microsoft.com/office/drawing/2014/main" id="{03AD5AC8-67F4-96C5-8168-319F3C30F844}"/>
              </a:ext>
            </a:extLst>
          </p:cNvPr>
          <p:cNvPicPr>
            <a:picLocks noChangeAspect="1"/>
          </p:cNvPicPr>
          <p:nvPr/>
        </p:nvPicPr>
        <p:blipFill>
          <a:blip r:embed="rId2"/>
          <a:stretch>
            <a:fillRect/>
          </a:stretch>
        </p:blipFill>
        <p:spPr>
          <a:xfrm>
            <a:off x="6186811" y="1123950"/>
            <a:ext cx="4572235" cy="5207268"/>
          </a:xfrm>
          <a:prstGeom prst="rect">
            <a:avLst/>
          </a:prstGeom>
        </p:spPr>
      </p:pic>
    </p:spTree>
    <p:extLst>
      <p:ext uri="{BB962C8B-B14F-4D97-AF65-F5344CB8AC3E}">
        <p14:creationId xmlns:p14="http://schemas.microsoft.com/office/powerpoint/2010/main" val="382976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1129a22e-a5b3-487b-af29-28f4aa8a399a"/>
</p:tagLst>
</file>

<file path=ppt/tags/tag2.xml><?xml version="1.0" encoding="utf-8"?>
<p:tagLst xmlns:a="http://schemas.openxmlformats.org/drawingml/2006/main" xmlns:r="http://schemas.openxmlformats.org/officeDocument/2006/relationships" xmlns:p="http://schemas.openxmlformats.org/presentationml/2006/main">
  <p:tag name="ISLIDE.DIAGRAM" val="a24803b5-69a7-4e17-b995-28a1a3930395"/>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FFB535"/>
      </a:accent1>
      <a:accent2>
        <a:srgbClr val="00ADEF"/>
      </a:accent2>
      <a:accent3>
        <a:srgbClr val="4D4D4D"/>
      </a:accent3>
      <a:accent4>
        <a:srgbClr val="567BAE"/>
      </a:accent4>
      <a:accent5>
        <a:srgbClr val="FFB535"/>
      </a:accent5>
      <a:accent6>
        <a:srgbClr val="00ADE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
    <a:dk1>
      <a:srgbClr val="000000"/>
    </a:dk1>
    <a:lt1>
      <a:srgbClr val="FFFFFF"/>
    </a:lt1>
    <a:dk2>
      <a:srgbClr val="778495"/>
    </a:dk2>
    <a:lt2>
      <a:srgbClr val="F0F0F0"/>
    </a:lt2>
    <a:accent1>
      <a:srgbClr val="FFB535"/>
    </a:accent1>
    <a:accent2>
      <a:srgbClr val="00ADEF"/>
    </a:accent2>
    <a:accent3>
      <a:srgbClr val="4D4D4D"/>
    </a:accent3>
    <a:accent4>
      <a:srgbClr val="567BAE"/>
    </a:accent4>
    <a:accent5>
      <a:srgbClr val="FFB535"/>
    </a:accent5>
    <a:accent6>
      <a:srgbClr val="00ADEF"/>
    </a:accent6>
    <a:hlink>
      <a:srgbClr val="475F77"/>
    </a:hlink>
    <a:folHlink>
      <a:srgbClr val="BFBFBF"/>
    </a:folHlink>
  </a:clrScheme>
</a:themeOverride>
</file>

<file path=ppt/theme/themeOverride2.xml><?xml version="1.0" encoding="utf-8"?>
<a:themeOverride xmlns:a="http://schemas.openxmlformats.org/drawingml/2006/main">
  <a:clrScheme name="1">
    <a:dk1>
      <a:srgbClr val="000000"/>
    </a:dk1>
    <a:lt1>
      <a:srgbClr val="FFFFFF"/>
    </a:lt1>
    <a:dk2>
      <a:srgbClr val="778495"/>
    </a:dk2>
    <a:lt2>
      <a:srgbClr val="F0F0F0"/>
    </a:lt2>
    <a:accent1>
      <a:srgbClr val="FFB535"/>
    </a:accent1>
    <a:accent2>
      <a:srgbClr val="00ADEF"/>
    </a:accent2>
    <a:accent3>
      <a:srgbClr val="4D4D4D"/>
    </a:accent3>
    <a:accent4>
      <a:srgbClr val="567BAE"/>
    </a:accent4>
    <a:accent5>
      <a:srgbClr val="FFB535"/>
    </a:accent5>
    <a:accent6>
      <a:srgbClr val="00ADEF"/>
    </a:accent6>
    <a:hlink>
      <a:srgbClr val="475F77"/>
    </a:hlink>
    <a:folHlink>
      <a:srgbClr val="BFBFBF"/>
    </a:folHlink>
  </a:clrScheme>
</a:themeOverride>
</file>

<file path=ppt/theme/themeOverride3.xml><?xml version="1.0" encoding="utf-8"?>
<a:themeOverride xmlns:a="http://schemas.openxmlformats.org/drawingml/2006/main">
  <a:clrScheme name="1">
    <a:dk1>
      <a:srgbClr val="000000"/>
    </a:dk1>
    <a:lt1>
      <a:srgbClr val="FFFFFF"/>
    </a:lt1>
    <a:dk2>
      <a:srgbClr val="778495"/>
    </a:dk2>
    <a:lt2>
      <a:srgbClr val="F0F0F0"/>
    </a:lt2>
    <a:accent1>
      <a:srgbClr val="FFB535"/>
    </a:accent1>
    <a:accent2>
      <a:srgbClr val="00ADEF"/>
    </a:accent2>
    <a:accent3>
      <a:srgbClr val="4D4D4D"/>
    </a:accent3>
    <a:accent4>
      <a:srgbClr val="567BAE"/>
    </a:accent4>
    <a:accent5>
      <a:srgbClr val="FFB535"/>
    </a:accent5>
    <a:accent6>
      <a:srgbClr val="00ADEF"/>
    </a:accent6>
    <a:hlink>
      <a:srgbClr val="475F77"/>
    </a:hlink>
    <a:folHlink>
      <a:srgbClr val="BFBFBF"/>
    </a:folHlink>
  </a:clrScheme>
</a:themeOverride>
</file>

<file path=ppt/theme/themeOverride4.xml><?xml version="1.0" encoding="utf-8"?>
<a:themeOverride xmlns:a="http://schemas.openxmlformats.org/drawingml/2006/main">
  <a:clrScheme name="1">
    <a:dk1>
      <a:srgbClr val="000000"/>
    </a:dk1>
    <a:lt1>
      <a:srgbClr val="FFFFFF"/>
    </a:lt1>
    <a:dk2>
      <a:srgbClr val="778495"/>
    </a:dk2>
    <a:lt2>
      <a:srgbClr val="F0F0F0"/>
    </a:lt2>
    <a:accent1>
      <a:srgbClr val="FFB535"/>
    </a:accent1>
    <a:accent2>
      <a:srgbClr val="00ADEF"/>
    </a:accent2>
    <a:accent3>
      <a:srgbClr val="4D4D4D"/>
    </a:accent3>
    <a:accent4>
      <a:srgbClr val="567BAE"/>
    </a:accent4>
    <a:accent5>
      <a:srgbClr val="FFB535"/>
    </a:accent5>
    <a:accent6>
      <a:srgbClr val="00ADEF"/>
    </a:accent6>
    <a:hlink>
      <a:srgbClr val="475F77"/>
    </a:hlink>
    <a:folHlink>
      <a:srgbClr val="BFBFBF"/>
    </a:folHlink>
  </a:clrScheme>
</a:themeOverride>
</file>

<file path=ppt/theme/themeOverride5.xml><?xml version="1.0" encoding="utf-8"?>
<a:themeOverride xmlns:a="http://schemas.openxmlformats.org/drawingml/2006/main">
  <a:clrScheme name="1">
    <a:dk1>
      <a:srgbClr val="000000"/>
    </a:dk1>
    <a:lt1>
      <a:srgbClr val="FFFFFF"/>
    </a:lt1>
    <a:dk2>
      <a:srgbClr val="778495"/>
    </a:dk2>
    <a:lt2>
      <a:srgbClr val="F0F0F0"/>
    </a:lt2>
    <a:accent1>
      <a:srgbClr val="FFB535"/>
    </a:accent1>
    <a:accent2>
      <a:srgbClr val="00ADEF"/>
    </a:accent2>
    <a:accent3>
      <a:srgbClr val="4D4D4D"/>
    </a:accent3>
    <a:accent4>
      <a:srgbClr val="567BAE"/>
    </a:accent4>
    <a:accent5>
      <a:srgbClr val="FFB535"/>
    </a:accent5>
    <a:accent6>
      <a:srgbClr val="00ADEF"/>
    </a:accent6>
    <a:hlink>
      <a:srgbClr val="475F77"/>
    </a:hlink>
    <a:folHlink>
      <a:srgbClr val="BFBFBF"/>
    </a:folHlink>
  </a:clrScheme>
</a:themeOverride>
</file>

<file path=ppt/theme/themeOverride6.xml><?xml version="1.0" encoding="utf-8"?>
<a:themeOverride xmlns:a="http://schemas.openxmlformats.org/drawingml/2006/main">
  <a:clrScheme name="1">
    <a:dk1>
      <a:srgbClr val="000000"/>
    </a:dk1>
    <a:lt1>
      <a:srgbClr val="FFFFFF"/>
    </a:lt1>
    <a:dk2>
      <a:srgbClr val="778495"/>
    </a:dk2>
    <a:lt2>
      <a:srgbClr val="F0F0F0"/>
    </a:lt2>
    <a:accent1>
      <a:srgbClr val="FFB535"/>
    </a:accent1>
    <a:accent2>
      <a:srgbClr val="00ADEF"/>
    </a:accent2>
    <a:accent3>
      <a:srgbClr val="4D4D4D"/>
    </a:accent3>
    <a:accent4>
      <a:srgbClr val="567BAE"/>
    </a:accent4>
    <a:accent5>
      <a:srgbClr val="FFB535"/>
    </a:accent5>
    <a:accent6>
      <a:srgbClr val="00ADEF"/>
    </a:accent6>
    <a:hlink>
      <a:srgbClr val="475F7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2972</TotalTime>
  <Words>1034</Words>
  <Application>Microsoft Office PowerPoint</Application>
  <PresentationFormat>宽屏</PresentationFormat>
  <Paragraphs>116</Paragraphs>
  <Slides>18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微软雅黑</vt:lpstr>
      <vt:lpstr>Arial</vt:lpstr>
      <vt:lpstr>Calibri</vt:lpstr>
      <vt:lpstr>Impact</vt:lpstr>
      <vt:lpstr>Times New Roman</vt:lpstr>
      <vt:lpstr>主题5</vt:lpstr>
      <vt:lpstr>基于CNN的扑克牌图像分类</vt:lpstr>
      <vt:lpstr>PowerPoint 演示文稿</vt:lpstr>
      <vt:lpstr>图像分类与CNN</vt:lpstr>
      <vt:lpstr>图像分类与CNN</vt:lpstr>
      <vt:lpstr>多通道CNN</vt:lpstr>
      <vt:lpstr>数据集介绍</vt:lpstr>
      <vt:lpstr>数据集介绍</vt:lpstr>
      <vt:lpstr>模型构建、训练与验证</vt:lpstr>
      <vt:lpstr>初始网络构建</vt:lpstr>
      <vt:lpstr>网络改进——引入残差连接</vt:lpstr>
      <vt:lpstr>1x1卷积核与全连接</vt:lpstr>
      <vt:lpstr>1x1卷积核与全连接——测试</vt:lpstr>
      <vt:lpstr>最终网络——使用1x1卷积层</vt:lpstr>
      <vt:lpstr>训练环境</vt:lpstr>
      <vt:lpstr>训练与验证</vt:lpstr>
      <vt:lpstr>模型测试</vt:lpstr>
      <vt:lpstr>模型测试</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Jake Wei</cp:lastModifiedBy>
  <cp:revision>98</cp:revision>
  <cp:lastPrinted>2017-09-28T16:00:00Z</cp:lastPrinted>
  <dcterms:created xsi:type="dcterms:W3CDTF">2017-09-28T16:00:00Z</dcterms:created>
  <dcterms:modified xsi:type="dcterms:W3CDTF">2023-06-05T12:33:01Z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2018-08-30T09:09:17.0011623Z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