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481" r:id="rId2"/>
    <p:sldId id="257" r:id="rId3"/>
    <p:sldId id="258" r:id="rId4"/>
    <p:sldId id="489" r:id="rId5"/>
    <p:sldId id="550" r:id="rId6"/>
    <p:sldId id="484" r:id="rId7"/>
    <p:sldId id="551" r:id="rId8"/>
    <p:sldId id="553" r:id="rId9"/>
    <p:sldId id="554" r:id="rId10"/>
    <p:sldId id="555" r:id="rId11"/>
    <p:sldId id="556" r:id="rId12"/>
    <p:sldId id="557" r:id="rId13"/>
    <p:sldId id="534" r:id="rId14"/>
    <p:sldId id="558" r:id="rId15"/>
    <p:sldId id="559" r:id="rId16"/>
    <p:sldId id="560" r:id="rId17"/>
    <p:sldId id="561" r:id="rId18"/>
    <p:sldId id="546" r:id="rId19"/>
    <p:sldId id="562" r:id="rId20"/>
    <p:sldId id="563" r:id="rId21"/>
    <p:sldId id="564" r:id="rId22"/>
    <p:sldId id="565" r:id="rId23"/>
    <p:sldId id="566" r:id="rId24"/>
    <p:sldId id="567" r:id="rId25"/>
    <p:sldId id="568" r:id="rId26"/>
    <p:sldId id="547" r:id="rId27"/>
    <p:sldId id="569" r:id="rId28"/>
    <p:sldId id="570" r:id="rId29"/>
    <p:sldId id="571" r:id="rId30"/>
    <p:sldId id="572" r:id="rId31"/>
    <p:sldId id="548" r:id="rId32"/>
    <p:sldId id="573" r:id="rId33"/>
    <p:sldId id="549" r:id="rId34"/>
  </p:sldIdLst>
  <p:sldSz cx="12192000" cy="6858000"/>
  <p:notesSz cx="6858000" cy="9144000"/>
  <p:custDataLst>
    <p:tags r:id="rId3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3C88"/>
    <a:srgbClr val="4061D4"/>
    <a:srgbClr val="FADE40"/>
    <a:srgbClr val="E9EAEF"/>
    <a:srgbClr val="1AA2C2"/>
    <a:srgbClr val="5B74D1"/>
    <a:srgbClr val="E8E9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72" autoAdjust="0"/>
    <p:restoredTop sz="94660"/>
  </p:normalViewPr>
  <p:slideViewPr>
    <p:cSldViewPr snapToGrid="0">
      <p:cViewPr varScale="1">
        <p:scale>
          <a:sx n="90" d="100"/>
          <a:sy n="90" d="100"/>
        </p:scale>
        <p:origin x="92" y="128"/>
      </p:cViewPr>
      <p:guideLst/>
    </p:cSldViewPr>
  </p:slideViewPr>
  <p:notesTextViewPr>
    <p:cViewPr>
      <p:scale>
        <a:sx n="1" d="1"/>
        <a:sy n="1" d="1"/>
      </p:scale>
      <p:origin x="0" y="0"/>
    </p:cViewPr>
  </p:notesTextViewPr>
  <p:sorterViewPr>
    <p:cViewPr>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78B995-4818-4CC4-9904-7C51E69FE1E0}" type="datetimeFigureOut">
              <a:rPr lang="zh-CN" altLang="en-US" smtClean="0"/>
              <a:t>2024/7/30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F969B2-FC8F-40E9-BEE9-914C18BA1C47}" type="slidenum">
              <a:rPr lang="zh-CN" altLang="en-US" smtClean="0"/>
              <a:t>‹#›</a:t>
            </a:fld>
            <a:endParaRPr lang="zh-CN" altLang="en-US"/>
          </a:p>
        </p:txBody>
      </p:sp>
    </p:spTree>
    <p:extLst>
      <p:ext uri="{BB962C8B-B14F-4D97-AF65-F5344CB8AC3E}">
        <p14:creationId xmlns:p14="http://schemas.microsoft.com/office/powerpoint/2010/main" val="2220666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DF969B2-FC8F-40E9-BEE9-914C18BA1C47}" type="slidenum">
              <a:rPr lang="zh-CN" altLang="en-US" smtClean="0"/>
              <a:t>1</a:t>
            </a:fld>
            <a:endParaRPr lang="zh-CN" altLang="en-US"/>
          </a:p>
        </p:txBody>
      </p:sp>
    </p:spTree>
    <p:extLst>
      <p:ext uri="{BB962C8B-B14F-4D97-AF65-F5344CB8AC3E}">
        <p14:creationId xmlns:p14="http://schemas.microsoft.com/office/powerpoint/2010/main" val="29761870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10E760-5C97-4FCD-9D15-1D6CBDC7045F}" type="slidenum">
              <a:rPr lang="en-US" smtClean="0"/>
              <a:t>10</a:t>
            </a:fld>
            <a:endParaRPr lang="en-US" dirty="0"/>
          </a:p>
        </p:txBody>
      </p:sp>
    </p:spTree>
    <p:extLst>
      <p:ext uri="{BB962C8B-B14F-4D97-AF65-F5344CB8AC3E}">
        <p14:creationId xmlns:p14="http://schemas.microsoft.com/office/powerpoint/2010/main" val="10150375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10E760-5C97-4FCD-9D15-1D6CBDC7045F}" type="slidenum">
              <a:rPr lang="en-US" smtClean="0"/>
              <a:t>11</a:t>
            </a:fld>
            <a:endParaRPr lang="en-US" dirty="0"/>
          </a:p>
        </p:txBody>
      </p:sp>
    </p:spTree>
    <p:extLst>
      <p:ext uri="{BB962C8B-B14F-4D97-AF65-F5344CB8AC3E}">
        <p14:creationId xmlns:p14="http://schemas.microsoft.com/office/powerpoint/2010/main" val="37154366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10E760-5C97-4FCD-9D15-1D6CBDC7045F}" type="slidenum">
              <a:rPr lang="en-US" smtClean="0"/>
              <a:t>12</a:t>
            </a:fld>
            <a:endParaRPr lang="en-US" dirty="0"/>
          </a:p>
        </p:txBody>
      </p:sp>
    </p:spTree>
    <p:extLst>
      <p:ext uri="{BB962C8B-B14F-4D97-AF65-F5344CB8AC3E}">
        <p14:creationId xmlns:p14="http://schemas.microsoft.com/office/powerpoint/2010/main" val="18933864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DF969B2-FC8F-40E9-BEE9-914C18BA1C47}" type="slidenum">
              <a:rPr lang="zh-CN" altLang="en-US" smtClean="0"/>
              <a:t>13</a:t>
            </a:fld>
            <a:endParaRPr lang="zh-CN" altLang="en-US"/>
          </a:p>
        </p:txBody>
      </p:sp>
    </p:spTree>
    <p:extLst>
      <p:ext uri="{BB962C8B-B14F-4D97-AF65-F5344CB8AC3E}">
        <p14:creationId xmlns:p14="http://schemas.microsoft.com/office/powerpoint/2010/main" val="41419274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10E760-5C97-4FCD-9D15-1D6CBDC7045F}" type="slidenum">
              <a:rPr lang="en-US" smtClean="0"/>
              <a:t>14</a:t>
            </a:fld>
            <a:endParaRPr lang="en-US" dirty="0"/>
          </a:p>
        </p:txBody>
      </p:sp>
    </p:spTree>
    <p:extLst>
      <p:ext uri="{BB962C8B-B14F-4D97-AF65-F5344CB8AC3E}">
        <p14:creationId xmlns:p14="http://schemas.microsoft.com/office/powerpoint/2010/main" val="6221674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10E760-5C97-4FCD-9D15-1D6CBDC7045F}" type="slidenum">
              <a:rPr lang="en-US" smtClean="0"/>
              <a:t>15</a:t>
            </a:fld>
            <a:endParaRPr lang="en-US" dirty="0"/>
          </a:p>
        </p:txBody>
      </p:sp>
    </p:spTree>
    <p:extLst>
      <p:ext uri="{BB962C8B-B14F-4D97-AF65-F5344CB8AC3E}">
        <p14:creationId xmlns:p14="http://schemas.microsoft.com/office/powerpoint/2010/main" val="8635081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10E760-5C97-4FCD-9D15-1D6CBDC7045F}" type="slidenum">
              <a:rPr lang="en-US" smtClean="0"/>
              <a:t>16</a:t>
            </a:fld>
            <a:endParaRPr lang="en-US" dirty="0"/>
          </a:p>
        </p:txBody>
      </p:sp>
    </p:spTree>
    <p:extLst>
      <p:ext uri="{BB962C8B-B14F-4D97-AF65-F5344CB8AC3E}">
        <p14:creationId xmlns:p14="http://schemas.microsoft.com/office/powerpoint/2010/main" val="37870270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10E760-5C97-4FCD-9D15-1D6CBDC7045F}" type="slidenum">
              <a:rPr lang="en-US" smtClean="0"/>
              <a:t>17</a:t>
            </a:fld>
            <a:endParaRPr lang="en-US" dirty="0"/>
          </a:p>
        </p:txBody>
      </p:sp>
    </p:spTree>
    <p:extLst>
      <p:ext uri="{BB962C8B-B14F-4D97-AF65-F5344CB8AC3E}">
        <p14:creationId xmlns:p14="http://schemas.microsoft.com/office/powerpoint/2010/main" val="35319326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DF969B2-FC8F-40E9-BEE9-914C18BA1C47}" type="slidenum">
              <a:rPr lang="zh-CN" altLang="en-US" smtClean="0"/>
              <a:t>18</a:t>
            </a:fld>
            <a:endParaRPr lang="zh-CN" altLang="en-US"/>
          </a:p>
        </p:txBody>
      </p:sp>
    </p:spTree>
    <p:extLst>
      <p:ext uri="{BB962C8B-B14F-4D97-AF65-F5344CB8AC3E}">
        <p14:creationId xmlns:p14="http://schemas.microsoft.com/office/powerpoint/2010/main" val="42454799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10E760-5C97-4FCD-9D15-1D6CBDC7045F}" type="slidenum">
              <a:rPr lang="en-US" smtClean="0"/>
              <a:t>19</a:t>
            </a:fld>
            <a:endParaRPr lang="en-US" dirty="0"/>
          </a:p>
        </p:txBody>
      </p:sp>
    </p:spTree>
    <p:extLst>
      <p:ext uri="{BB962C8B-B14F-4D97-AF65-F5344CB8AC3E}">
        <p14:creationId xmlns:p14="http://schemas.microsoft.com/office/powerpoint/2010/main" val="2934669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DF969B2-FC8F-40E9-BEE9-914C18BA1C47}" type="slidenum">
              <a:rPr lang="zh-CN" altLang="en-US" smtClean="0"/>
              <a:t>2</a:t>
            </a:fld>
            <a:endParaRPr lang="zh-CN" altLang="en-US"/>
          </a:p>
        </p:txBody>
      </p:sp>
    </p:spTree>
    <p:extLst>
      <p:ext uri="{BB962C8B-B14F-4D97-AF65-F5344CB8AC3E}">
        <p14:creationId xmlns:p14="http://schemas.microsoft.com/office/powerpoint/2010/main" val="17436847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10E760-5C97-4FCD-9D15-1D6CBDC7045F}" type="slidenum">
              <a:rPr lang="en-US" smtClean="0"/>
              <a:t>20</a:t>
            </a:fld>
            <a:endParaRPr lang="en-US" dirty="0"/>
          </a:p>
        </p:txBody>
      </p:sp>
    </p:spTree>
    <p:extLst>
      <p:ext uri="{BB962C8B-B14F-4D97-AF65-F5344CB8AC3E}">
        <p14:creationId xmlns:p14="http://schemas.microsoft.com/office/powerpoint/2010/main" val="27135866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10E760-5C97-4FCD-9D15-1D6CBDC7045F}" type="slidenum">
              <a:rPr lang="en-US" smtClean="0"/>
              <a:t>21</a:t>
            </a:fld>
            <a:endParaRPr lang="en-US" dirty="0"/>
          </a:p>
        </p:txBody>
      </p:sp>
    </p:spTree>
    <p:extLst>
      <p:ext uri="{BB962C8B-B14F-4D97-AF65-F5344CB8AC3E}">
        <p14:creationId xmlns:p14="http://schemas.microsoft.com/office/powerpoint/2010/main" val="18661653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10E760-5C97-4FCD-9D15-1D6CBDC7045F}" type="slidenum">
              <a:rPr lang="en-US" smtClean="0"/>
              <a:t>22</a:t>
            </a:fld>
            <a:endParaRPr lang="en-US" dirty="0"/>
          </a:p>
        </p:txBody>
      </p:sp>
    </p:spTree>
    <p:extLst>
      <p:ext uri="{BB962C8B-B14F-4D97-AF65-F5344CB8AC3E}">
        <p14:creationId xmlns:p14="http://schemas.microsoft.com/office/powerpoint/2010/main" val="39102127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10E760-5C97-4FCD-9D15-1D6CBDC7045F}" type="slidenum">
              <a:rPr lang="en-US" smtClean="0"/>
              <a:t>23</a:t>
            </a:fld>
            <a:endParaRPr lang="en-US" dirty="0"/>
          </a:p>
        </p:txBody>
      </p:sp>
    </p:spTree>
    <p:extLst>
      <p:ext uri="{BB962C8B-B14F-4D97-AF65-F5344CB8AC3E}">
        <p14:creationId xmlns:p14="http://schemas.microsoft.com/office/powerpoint/2010/main" val="37708117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10E760-5C97-4FCD-9D15-1D6CBDC7045F}" type="slidenum">
              <a:rPr lang="en-US" smtClean="0"/>
              <a:t>24</a:t>
            </a:fld>
            <a:endParaRPr lang="en-US" dirty="0"/>
          </a:p>
        </p:txBody>
      </p:sp>
    </p:spTree>
    <p:extLst>
      <p:ext uri="{BB962C8B-B14F-4D97-AF65-F5344CB8AC3E}">
        <p14:creationId xmlns:p14="http://schemas.microsoft.com/office/powerpoint/2010/main" val="26269722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10E760-5C97-4FCD-9D15-1D6CBDC7045F}" type="slidenum">
              <a:rPr lang="en-US" smtClean="0"/>
              <a:t>25</a:t>
            </a:fld>
            <a:endParaRPr lang="en-US" dirty="0"/>
          </a:p>
        </p:txBody>
      </p:sp>
    </p:spTree>
    <p:extLst>
      <p:ext uri="{BB962C8B-B14F-4D97-AF65-F5344CB8AC3E}">
        <p14:creationId xmlns:p14="http://schemas.microsoft.com/office/powerpoint/2010/main" val="37965330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DF969B2-FC8F-40E9-BEE9-914C18BA1C47}" type="slidenum">
              <a:rPr lang="zh-CN" altLang="en-US" smtClean="0"/>
              <a:t>26</a:t>
            </a:fld>
            <a:endParaRPr lang="zh-CN" altLang="en-US"/>
          </a:p>
        </p:txBody>
      </p:sp>
    </p:spTree>
    <p:extLst>
      <p:ext uri="{BB962C8B-B14F-4D97-AF65-F5344CB8AC3E}">
        <p14:creationId xmlns:p14="http://schemas.microsoft.com/office/powerpoint/2010/main" val="5657297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10E760-5C97-4FCD-9D15-1D6CBDC7045F}" type="slidenum">
              <a:rPr lang="en-US" smtClean="0"/>
              <a:t>27</a:t>
            </a:fld>
            <a:endParaRPr lang="en-US" dirty="0"/>
          </a:p>
        </p:txBody>
      </p:sp>
    </p:spTree>
    <p:extLst>
      <p:ext uri="{BB962C8B-B14F-4D97-AF65-F5344CB8AC3E}">
        <p14:creationId xmlns:p14="http://schemas.microsoft.com/office/powerpoint/2010/main" val="17680419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10E760-5C97-4FCD-9D15-1D6CBDC7045F}" type="slidenum">
              <a:rPr lang="en-US" smtClean="0"/>
              <a:t>28</a:t>
            </a:fld>
            <a:endParaRPr lang="en-US" dirty="0"/>
          </a:p>
        </p:txBody>
      </p:sp>
    </p:spTree>
    <p:extLst>
      <p:ext uri="{BB962C8B-B14F-4D97-AF65-F5344CB8AC3E}">
        <p14:creationId xmlns:p14="http://schemas.microsoft.com/office/powerpoint/2010/main" val="4493618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10E760-5C97-4FCD-9D15-1D6CBDC7045F}" type="slidenum">
              <a:rPr lang="en-US" smtClean="0"/>
              <a:t>29</a:t>
            </a:fld>
            <a:endParaRPr lang="en-US" dirty="0"/>
          </a:p>
        </p:txBody>
      </p:sp>
    </p:spTree>
    <p:extLst>
      <p:ext uri="{BB962C8B-B14F-4D97-AF65-F5344CB8AC3E}">
        <p14:creationId xmlns:p14="http://schemas.microsoft.com/office/powerpoint/2010/main" val="2825034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DF969B2-FC8F-40E9-BEE9-914C18BA1C47}" type="slidenum">
              <a:rPr lang="zh-CN" altLang="en-US" smtClean="0"/>
              <a:t>3</a:t>
            </a:fld>
            <a:endParaRPr lang="zh-CN" altLang="en-US"/>
          </a:p>
        </p:txBody>
      </p:sp>
    </p:spTree>
    <p:extLst>
      <p:ext uri="{BB962C8B-B14F-4D97-AF65-F5344CB8AC3E}">
        <p14:creationId xmlns:p14="http://schemas.microsoft.com/office/powerpoint/2010/main" val="2157300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10E760-5C97-4FCD-9D15-1D6CBDC7045F}" type="slidenum">
              <a:rPr lang="en-US" smtClean="0"/>
              <a:t>30</a:t>
            </a:fld>
            <a:endParaRPr lang="en-US" dirty="0"/>
          </a:p>
        </p:txBody>
      </p:sp>
    </p:spTree>
    <p:extLst>
      <p:ext uri="{BB962C8B-B14F-4D97-AF65-F5344CB8AC3E}">
        <p14:creationId xmlns:p14="http://schemas.microsoft.com/office/powerpoint/2010/main" val="20264671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DF969B2-FC8F-40E9-BEE9-914C18BA1C47}" type="slidenum">
              <a:rPr lang="zh-CN" altLang="en-US" smtClean="0"/>
              <a:t>31</a:t>
            </a:fld>
            <a:endParaRPr lang="zh-CN" altLang="en-US"/>
          </a:p>
        </p:txBody>
      </p:sp>
    </p:spTree>
    <p:extLst>
      <p:ext uri="{BB962C8B-B14F-4D97-AF65-F5344CB8AC3E}">
        <p14:creationId xmlns:p14="http://schemas.microsoft.com/office/powerpoint/2010/main" val="12505337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10E760-5C97-4FCD-9D15-1D6CBDC7045F}" type="slidenum">
              <a:rPr lang="en-US" smtClean="0"/>
              <a:t>32</a:t>
            </a:fld>
            <a:endParaRPr lang="en-US" dirty="0"/>
          </a:p>
        </p:txBody>
      </p:sp>
    </p:spTree>
    <p:extLst>
      <p:ext uri="{BB962C8B-B14F-4D97-AF65-F5344CB8AC3E}">
        <p14:creationId xmlns:p14="http://schemas.microsoft.com/office/powerpoint/2010/main" val="32606835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DF969B2-FC8F-40E9-BEE9-914C18BA1C47}" type="slidenum">
              <a:rPr lang="zh-CN" altLang="en-US" smtClean="0"/>
              <a:t>33</a:t>
            </a:fld>
            <a:endParaRPr lang="zh-CN" altLang="en-US"/>
          </a:p>
        </p:txBody>
      </p:sp>
    </p:spTree>
    <p:extLst>
      <p:ext uri="{BB962C8B-B14F-4D97-AF65-F5344CB8AC3E}">
        <p14:creationId xmlns:p14="http://schemas.microsoft.com/office/powerpoint/2010/main" val="2188732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10E760-5C97-4FCD-9D15-1D6CBDC7045F}" type="slidenum">
              <a:rPr lang="en-US" smtClean="0"/>
              <a:t>4</a:t>
            </a:fld>
            <a:endParaRPr lang="en-US" dirty="0"/>
          </a:p>
        </p:txBody>
      </p:sp>
    </p:spTree>
    <p:extLst>
      <p:ext uri="{BB962C8B-B14F-4D97-AF65-F5344CB8AC3E}">
        <p14:creationId xmlns:p14="http://schemas.microsoft.com/office/powerpoint/2010/main" val="765769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10E760-5C97-4FCD-9D15-1D6CBDC7045F}" type="slidenum">
              <a:rPr lang="en-US" smtClean="0"/>
              <a:t>5</a:t>
            </a:fld>
            <a:endParaRPr lang="en-US" dirty="0"/>
          </a:p>
        </p:txBody>
      </p:sp>
    </p:spTree>
    <p:extLst>
      <p:ext uri="{BB962C8B-B14F-4D97-AF65-F5344CB8AC3E}">
        <p14:creationId xmlns:p14="http://schemas.microsoft.com/office/powerpoint/2010/main" val="1024841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DF969B2-FC8F-40E9-BEE9-914C18BA1C47}" type="slidenum">
              <a:rPr lang="zh-CN" altLang="en-US" smtClean="0"/>
              <a:t>6</a:t>
            </a:fld>
            <a:endParaRPr lang="zh-CN" altLang="en-US"/>
          </a:p>
        </p:txBody>
      </p:sp>
    </p:spTree>
    <p:extLst>
      <p:ext uri="{BB962C8B-B14F-4D97-AF65-F5344CB8AC3E}">
        <p14:creationId xmlns:p14="http://schemas.microsoft.com/office/powerpoint/2010/main" val="946464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10E760-5C97-4FCD-9D15-1D6CBDC7045F}" type="slidenum">
              <a:rPr lang="en-US" smtClean="0"/>
              <a:t>7</a:t>
            </a:fld>
            <a:endParaRPr lang="en-US" dirty="0"/>
          </a:p>
        </p:txBody>
      </p:sp>
    </p:spTree>
    <p:extLst>
      <p:ext uri="{BB962C8B-B14F-4D97-AF65-F5344CB8AC3E}">
        <p14:creationId xmlns:p14="http://schemas.microsoft.com/office/powerpoint/2010/main" val="2766155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10E760-5C97-4FCD-9D15-1D6CBDC7045F}" type="slidenum">
              <a:rPr lang="en-US" smtClean="0"/>
              <a:t>8</a:t>
            </a:fld>
            <a:endParaRPr lang="en-US" dirty="0"/>
          </a:p>
        </p:txBody>
      </p:sp>
    </p:spTree>
    <p:extLst>
      <p:ext uri="{BB962C8B-B14F-4D97-AF65-F5344CB8AC3E}">
        <p14:creationId xmlns:p14="http://schemas.microsoft.com/office/powerpoint/2010/main" val="13521159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10E760-5C97-4FCD-9D15-1D6CBDC7045F}" type="slidenum">
              <a:rPr lang="en-US" smtClean="0"/>
              <a:t>9</a:t>
            </a:fld>
            <a:endParaRPr lang="en-US" dirty="0"/>
          </a:p>
        </p:txBody>
      </p:sp>
    </p:spTree>
    <p:extLst>
      <p:ext uri="{BB962C8B-B14F-4D97-AF65-F5344CB8AC3E}">
        <p14:creationId xmlns:p14="http://schemas.microsoft.com/office/powerpoint/2010/main" val="2084554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2024/7/30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51827620"/>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2024/7/30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2024/7/30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4574566" y="1284246"/>
            <a:ext cx="3042868" cy="3293166"/>
          </a:xfrm>
          <a:custGeom>
            <a:avLst/>
            <a:gdLst>
              <a:gd name="connsiteX0" fmla="*/ 1521434 w 3042868"/>
              <a:gd name="connsiteY0" fmla="*/ 0 h 3293166"/>
              <a:gd name="connsiteX1" fmla="*/ 1861081 w 3042868"/>
              <a:gd name="connsiteY1" fmla="*/ 81125 h 3293166"/>
              <a:gd name="connsiteX2" fmla="*/ 2703082 w 3042868"/>
              <a:gd name="connsiteY2" fmla="*/ 568801 h 3293166"/>
              <a:gd name="connsiteX3" fmla="*/ 3042868 w 3042868"/>
              <a:gd name="connsiteY3" fmla="*/ 1157978 h 3293166"/>
              <a:gd name="connsiteX4" fmla="*/ 3042868 w 3042868"/>
              <a:gd name="connsiteY4" fmla="*/ 2135189 h 3293166"/>
              <a:gd name="connsiteX5" fmla="*/ 2703082 w 3042868"/>
              <a:gd name="connsiteY5" fmla="*/ 2724367 h 3293166"/>
              <a:gd name="connsiteX6" fmla="*/ 1861081 w 3042868"/>
              <a:gd name="connsiteY6" fmla="*/ 3212043 h 3293166"/>
              <a:gd name="connsiteX7" fmla="*/ 1181789 w 3042868"/>
              <a:gd name="connsiteY7" fmla="*/ 3212043 h 3293166"/>
              <a:gd name="connsiteX8" fmla="*/ 339788 w 3042868"/>
              <a:gd name="connsiteY8" fmla="*/ 2724367 h 3293166"/>
              <a:gd name="connsiteX9" fmla="*/ 0 w 3042868"/>
              <a:gd name="connsiteY9" fmla="*/ 2135189 h 3293166"/>
              <a:gd name="connsiteX10" fmla="*/ 0 w 3042868"/>
              <a:gd name="connsiteY10" fmla="*/ 1157978 h 3293166"/>
              <a:gd name="connsiteX11" fmla="*/ 339788 w 3042868"/>
              <a:gd name="connsiteY11" fmla="*/ 568801 h 3293166"/>
              <a:gd name="connsiteX12" fmla="*/ 1181789 w 3042868"/>
              <a:gd name="connsiteY12" fmla="*/ 81125 h 3293166"/>
              <a:gd name="connsiteX13" fmla="*/ 1521434 w 3042868"/>
              <a:gd name="connsiteY13" fmla="*/ 0 h 3293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42868" h="3293166">
                <a:moveTo>
                  <a:pt x="1521434" y="0"/>
                </a:moveTo>
                <a:cubicBezTo>
                  <a:pt x="1644560" y="0"/>
                  <a:pt x="1767681" y="27042"/>
                  <a:pt x="1861081" y="81125"/>
                </a:cubicBezTo>
                <a:lnTo>
                  <a:pt x="2703082" y="568801"/>
                </a:lnTo>
                <a:cubicBezTo>
                  <a:pt x="2890021" y="676966"/>
                  <a:pt x="3042868" y="942112"/>
                  <a:pt x="3042868" y="1157978"/>
                </a:cubicBezTo>
                <a:lnTo>
                  <a:pt x="3042868" y="2135189"/>
                </a:lnTo>
                <a:cubicBezTo>
                  <a:pt x="3042868" y="2351057"/>
                  <a:pt x="2890021" y="2616200"/>
                  <a:pt x="2703082" y="2724367"/>
                </a:cubicBezTo>
                <a:lnTo>
                  <a:pt x="1861081" y="3212043"/>
                </a:lnTo>
                <a:cubicBezTo>
                  <a:pt x="1674283" y="3320208"/>
                  <a:pt x="1368587" y="3320208"/>
                  <a:pt x="1181789" y="3212043"/>
                </a:cubicBezTo>
                <a:lnTo>
                  <a:pt x="339788" y="2724367"/>
                </a:lnTo>
                <a:cubicBezTo>
                  <a:pt x="152849" y="2616200"/>
                  <a:pt x="0" y="2351057"/>
                  <a:pt x="0" y="2135189"/>
                </a:cubicBezTo>
                <a:lnTo>
                  <a:pt x="0" y="1157978"/>
                </a:lnTo>
                <a:cubicBezTo>
                  <a:pt x="0" y="942112"/>
                  <a:pt x="152849" y="676966"/>
                  <a:pt x="339788" y="568801"/>
                </a:cubicBezTo>
                <a:lnTo>
                  <a:pt x="1181789" y="81125"/>
                </a:lnTo>
                <a:cubicBezTo>
                  <a:pt x="1275189" y="27042"/>
                  <a:pt x="1398311" y="0"/>
                  <a:pt x="1521434" y="0"/>
                </a:cubicBezTo>
                <a:close/>
              </a:path>
            </a:pathLst>
          </a:custGeom>
          <a:solidFill>
            <a:schemeClr val="bg1">
              <a:lumMod val="95000"/>
            </a:schemeClr>
          </a:solidFill>
        </p:spPr>
        <p:txBody>
          <a:bodyPr wrap="square">
            <a:noAutofit/>
          </a:bodyPr>
          <a:lstStyle/>
          <a:p>
            <a:endParaRPr lang="en-US"/>
          </a:p>
        </p:txBody>
      </p:sp>
    </p:spTree>
    <p:extLst>
      <p:ext uri="{BB962C8B-B14F-4D97-AF65-F5344CB8AC3E}">
        <p14:creationId xmlns:p14="http://schemas.microsoft.com/office/powerpoint/2010/main" val="3322074103"/>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2024/7/30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98653943"/>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2024/7/30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12184157"/>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2024/7/30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05825717"/>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2024/7/30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8117047"/>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2024/7/30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4406021"/>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2024/7/30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2024/7/30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4758376"/>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2024/7/30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2024/7/30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等腰三角形 24">
            <a:extLst>
              <a:ext uri="{FF2B5EF4-FFF2-40B4-BE49-F238E27FC236}">
                <a16:creationId xmlns:a16="http://schemas.microsoft.com/office/drawing/2014/main" id="{40FE27DD-99C3-4751-BFC9-62794242AB56}"/>
              </a:ext>
            </a:extLst>
          </p:cNvPr>
          <p:cNvSpPr/>
          <p:nvPr/>
        </p:nvSpPr>
        <p:spPr>
          <a:xfrm flipH="1" flipV="1">
            <a:off x="-767029" y="-29126"/>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a:extLst>
              <a:ext uri="{FF2B5EF4-FFF2-40B4-BE49-F238E27FC236}">
                <a16:creationId xmlns:a16="http://schemas.microsoft.com/office/drawing/2014/main" id="{D623D9DC-2E1F-47AF-9B37-54D3433D4576}"/>
              </a:ext>
            </a:extLst>
          </p:cNvPr>
          <p:cNvSpPr/>
          <p:nvPr/>
        </p:nvSpPr>
        <p:spPr>
          <a:xfrm flipH="1" flipV="1">
            <a:off x="1413539" y="0"/>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a:extLst>
              <a:ext uri="{FF2B5EF4-FFF2-40B4-BE49-F238E27FC236}">
                <a16:creationId xmlns:a16="http://schemas.microsoft.com/office/drawing/2014/main" id="{160348E1-AACD-4C3B-8B7A-A09DB9654E1E}"/>
              </a:ext>
            </a:extLst>
          </p:cNvPr>
          <p:cNvSpPr/>
          <p:nvPr/>
        </p:nvSpPr>
        <p:spPr>
          <a:xfrm>
            <a:off x="6096000" y="4317611"/>
            <a:ext cx="5426766" cy="2559507"/>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a:extLst>
              <a:ext uri="{FF2B5EF4-FFF2-40B4-BE49-F238E27FC236}">
                <a16:creationId xmlns:a16="http://schemas.microsoft.com/office/drawing/2014/main" id="{6A9909FF-2928-4E61-A224-74F8398EFC77}"/>
              </a:ext>
            </a:extLst>
          </p:cNvPr>
          <p:cNvSpPr/>
          <p:nvPr/>
        </p:nvSpPr>
        <p:spPr>
          <a:xfrm>
            <a:off x="7741543" y="3609725"/>
            <a:ext cx="6887119" cy="3248275"/>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a:extLst>
              <a:ext uri="{FF2B5EF4-FFF2-40B4-BE49-F238E27FC236}">
                <a16:creationId xmlns:a16="http://schemas.microsoft.com/office/drawing/2014/main" id="{8B5FEDF7-936F-420F-BB04-EB0AC81F792A}"/>
              </a:ext>
            </a:extLst>
          </p:cNvPr>
          <p:cNvGrpSpPr/>
          <p:nvPr/>
        </p:nvGrpSpPr>
        <p:grpSpPr>
          <a:xfrm>
            <a:off x="1320619" y="3708447"/>
            <a:ext cx="9609742" cy="165568"/>
            <a:chOff x="2101845" y="3387257"/>
            <a:chExt cx="7551038" cy="105497"/>
          </a:xfrm>
        </p:grpSpPr>
        <p:cxnSp>
          <p:nvCxnSpPr>
            <p:cNvPr id="16" name="直接连接符 15">
              <a:extLst>
                <a:ext uri="{FF2B5EF4-FFF2-40B4-BE49-F238E27FC236}">
                  <a16:creationId xmlns:a16="http://schemas.microsoft.com/office/drawing/2014/main" id="{072BEF5B-28CC-4831-AA66-E031C67CD4CC}"/>
                </a:ext>
              </a:extLst>
            </p:cNvPr>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椭圆 16">
              <a:extLst>
                <a:ext uri="{FF2B5EF4-FFF2-40B4-BE49-F238E27FC236}">
                  <a16:creationId xmlns:a16="http://schemas.microsoft.com/office/drawing/2014/main" id="{EE83FB29-ADA4-421D-ADC3-D9A37F060788}"/>
                </a:ext>
              </a:extLst>
            </p:cNvPr>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文本框 18">
            <a:extLst>
              <a:ext uri="{FF2B5EF4-FFF2-40B4-BE49-F238E27FC236}">
                <a16:creationId xmlns:a16="http://schemas.microsoft.com/office/drawing/2014/main" id="{77088CCD-927A-495C-B2BE-CC9BDBA88059}"/>
              </a:ext>
            </a:extLst>
          </p:cNvPr>
          <p:cNvSpPr txBox="1"/>
          <p:nvPr/>
        </p:nvSpPr>
        <p:spPr>
          <a:xfrm>
            <a:off x="521962" y="2757141"/>
            <a:ext cx="11148076" cy="954107"/>
          </a:xfrm>
          <a:prstGeom prst="rect">
            <a:avLst/>
          </a:prstGeom>
          <a:noFill/>
        </p:spPr>
        <p:txBody>
          <a:bodyPr wrap="square" rtlCol="0">
            <a:spAutoFit/>
          </a:bodyPr>
          <a:lstStyle/>
          <a:p>
            <a:pPr algn="ctr"/>
            <a:r>
              <a:rPr lang="en-US" altLang="zh-CN" sz="2800" dirty="0">
                <a:solidFill>
                  <a:srgbClr val="263C88"/>
                </a:solidFill>
                <a:latin typeface="思源黑体 CN Heavy" panose="020B0A00000000000000" pitchFamily="34" charset="-122"/>
                <a:ea typeface="思源黑体 CN Heavy" panose="020B0A00000000000000" pitchFamily="34" charset="-122"/>
                <a:cs typeface="+mn-ea"/>
                <a:sym typeface="思源黑体 CN Medium" panose="020B0600000000000000" pitchFamily="34" charset="-122"/>
              </a:rPr>
              <a:t>A Survey of Graph Neural Networks for Recommender Systems: Challenges, Methods, and Directions</a:t>
            </a:r>
            <a:endParaRPr lang="zh-CN" altLang="en-US" sz="2800" dirty="0">
              <a:solidFill>
                <a:srgbClr val="263C88"/>
              </a:solidFill>
              <a:latin typeface="思源黑体 CN Heavy" panose="020B0A00000000000000" pitchFamily="34" charset="-122"/>
              <a:ea typeface="思源黑体 CN Heavy" panose="020B0A00000000000000" pitchFamily="34" charset="-122"/>
              <a:cs typeface="+mn-ea"/>
              <a:sym typeface="思源黑体 CN Medium" panose="020B0600000000000000" pitchFamily="34" charset="-122"/>
            </a:endParaRPr>
          </a:p>
        </p:txBody>
      </p:sp>
      <p:sp>
        <p:nvSpPr>
          <p:cNvPr id="21" name="文本框 20">
            <a:extLst>
              <a:ext uri="{FF2B5EF4-FFF2-40B4-BE49-F238E27FC236}">
                <a16:creationId xmlns:a16="http://schemas.microsoft.com/office/drawing/2014/main" id="{A485EE97-2069-48CC-AF07-1285BCF2A9C5}"/>
              </a:ext>
            </a:extLst>
          </p:cNvPr>
          <p:cNvSpPr txBox="1"/>
          <p:nvPr/>
        </p:nvSpPr>
        <p:spPr bwMode="auto">
          <a:xfrm>
            <a:off x="4517375" y="4069433"/>
            <a:ext cx="2906112" cy="510524"/>
          </a:xfrm>
          <a:prstGeom prst="rect">
            <a:avLst/>
          </a:prstGeom>
          <a:noFill/>
        </p:spPr>
        <p:txBody>
          <a:bodyPr wrap="square">
            <a:spAutoFit/>
          </a:bodyPr>
          <a:lstStyle/>
          <a:p>
            <a:pPr algn="ctr">
              <a:lnSpc>
                <a:spcPct val="200000"/>
              </a:lnSpc>
              <a:defRPr/>
            </a:pPr>
            <a:r>
              <a:rPr lang="zh-CN" altLang="en-US" sz="16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汇报人</a:t>
            </a:r>
          </a:p>
        </p:txBody>
      </p:sp>
      <p:sp>
        <p:nvSpPr>
          <p:cNvPr id="8" name="十字形 7">
            <a:extLst>
              <a:ext uri="{FF2B5EF4-FFF2-40B4-BE49-F238E27FC236}">
                <a16:creationId xmlns:a16="http://schemas.microsoft.com/office/drawing/2014/main" id="{6FE5C645-3180-4E7A-8658-D639DC70CB92}"/>
              </a:ext>
            </a:extLst>
          </p:cNvPr>
          <p:cNvSpPr/>
          <p:nvPr/>
        </p:nvSpPr>
        <p:spPr>
          <a:xfrm>
            <a:off x="178904" y="183874"/>
            <a:ext cx="367748" cy="367748"/>
          </a:xfrm>
          <a:prstGeom prst="plus">
            <a:avLst>
              <a:gd name="adj" fmla="val 41216"/>
            </a:avLst>
          </a:prstGeom>
          <a:solidFill>
            <a:srgbClr val="263C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0">
            <a:extLst>
              <a:ext uri="{FF2B5EF4-FFF2-40B4-BE49-F238E27FC236}">
                <a16:creationId xmlns:a16="http://schemas.microsoft.com/office/drawing/2014/main" id="{AC015729-0E9C-A443-A5DF-03DA9F677E66}"/>
              </a:ext>
            </a:extLst>
          </p:cNvPr>
          <p:cNvSpPr txBox="1"/>
          <p:nvPr/>
        </p:nvSpPr>
        <p:spPr bwMode="auto">
          <a:xfrm>
            <a:off x="-125568" y="4601373"/>
            <a:ext cx="12191999" cy="510524"/>
          </a:xfrm>
          <a:prstGeom prst="rect">
            <a:avLst/>
          </a:prstGeom>
          <a:noFill/>
        </p:spPr>
        <p:txBody>
          <a:bodyPr wrap="square">
            <a:spAutoFit/>
          </a:bodyPr>
          <a:lstStyle/>
          <a:p>
            <a:pPr algn="ctr">
              <a:lnSpc>
                <a:spcPct val="200000"/>
              </a:lnSpc>
              <a:defRPr/>
            </a:pPr>
            <a:r>
              <a:rPr lang="en-US" altLang="zh-CN" sz="16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2024.7.29</a:t>
            </a:r>
            <a:endParaRPr lang="zh-CN" altLang="en-US" sz="16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Tree>
    <p:extLst>
      <p:ext uri="{BB962C8B-B14F-4D97-AF65-F5344CB8AC3E}">
        <p14:creationId xmlns:p14="http://schemas.microsoft.com/office/powerpoint/2010/main" val="596037419"/>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D64BCF3E-CC3E-3993-4386-2B0CA6F072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6937" y="2076638"/>
            <a:ext cx="5024255" cy="2704724"/>
          </a:xfrm>
          <a:prstGeom prst="rect">
            <a:avLst/>
          </a:prstGeom>
          <a:noFill/>
          <a:extLst>
            <a:ext uri="{909E8E84-426E-40DD-AFC4-6F175D3DCCD1}">
              <a14:hiddenFill xmlns:a14="http://schemas.microsoft.com/office/drawing/2010/main">
                <a:solidFill>
                  <a:srgbClr val="FFFFFF"/>
                </a:solidFill>
              </a14:hiddenFill>
            </a:ext>
          </a:extLst>
        </p:spPr>
      </p:pic>
      <p:sp>
        <p:nvSpPr>
          <p:cNvPr id="40" name="Pentagon 6_1">
            <a:extLst>
              <a:ext uri="{FF2B5EF4-FFF2-40B4-BE49-F238E27FC236}">
                <a16:creationId xmlns:a16="http://schemas.microsoft.com/office/drawing/2014/main" id="{F04D16D6-3AF0-45CC-9C2D-D6B6070A56A6}"/>
              </a:ext>
            </a:extLst>
          </p:cNvPr>
          <p:cNvSpPr/>
          <p:nvPr/>
        </p:nvSpPr>
        <p:spPr>
          <a:xfrm>
            <a:off x="0" y="531656"/>
            <a:ext cx="1543691" cy="701648"/>
          </a:xfrm>
          <a:prstGeom prst="homePlate">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Group 7_1">
            <a:extLst>
              <a:ext uri="{FF2B5EF4-FFF2-40B4-BE49-F238E27FC236}">
                <a16:creationId xmlns:a16="http://schemas.microsoft.com/office/drawing/2014/main" id="{640203D0-E8DA-4E75-A832-E72D5EE8B8BC}"/>
              </a:ext>
            </a:extLst>
          </p:cNvPr>
          <p:cNvGrpSpPr/>
          <p:nvPr/>
        </p:nvGrpSpPr>
        <p:grpSpPr>
          <a:xfrm>
            <a:off x="218081" y="239268"/>
            <a:ext cx="7421313" cy="975876"/>
            <a:chOff x="5223162" y="745220"/>
            <a:chExt cx="4426210" cy="975876"/>
          </a:xfrm>
        </p:grpSpPr>
        <p:sp>
          <p:nvSpPr>
            <p:cNvPr id="42" name="文本框 41">
              <a:extLst>
                <a:ext uri="{FF2B5EF4-FFF2-40B4-BE49-F238E27FC236}">
                  <a16:creationId xmlns:a16="http://schemas.microsoft.com/office/drawing/2014/main" id="{E02761C3-FBA0-4A59-8002-71F7CBC2E905}"/>
                </a:ext>
              </a:extLst>
            </p:cNvPr>
            <p:cNvSpPr txBox="1"/>
            <p:nvPr/>
          </p:nvSpPr>
          <p:spPr>
            <a:xfrm>
              <a:off x="5223164" y="745220"/>
              <a:ext cx="4426208" cy="584775"/>
            </a:xfrm>
            <a:prstGeom prst="rect">
              <a:avLst/>
            </a:prstGeom>
            <a:noFill/>
          </p:spPr>
          <p:txBody>
            <a:bodyPr wrap="square" rtlCol="0">
              <a:spAutoFit/>
            </a:bodyPr>
            <a:lstStyle/>
            <a:p>
              <a:r>
                <a:rPr lang="en-US" altLang="zh-CN" sz="3200" dirty="0">
                  <a:latin typeface="思源黑体 CN Medium" panose="020B0600000000000000" pitchFamily="34" charset="-122"/>
                  <a:ea typeface="思源黑体 CN Medium" panose="020B0600000000000000" pitchFamily="34" charset="-122"/>
                  <a:sym typeface="Arial" panose="020B0604020202020204" pitchFamily="34" charset="0"/>
                </a:rPr>
                <a:t>Challenges</a:t>
              </a:r>
              <a:endParaRPr lang="zh-CN" altLang="en-US" sz="3200" dirty="0">
                <a:latin typeface="思源黑体 CN Medium" panose="020B0600000000000000" pitchFamily="34" charset="-122"/>
                <a:ea typeface="思源黑体 CN Medium" panose="020B0600000000000000" pitchFamily="34" charset="-122"/>
                <a:sym typeface="Arial" panose="020B0604020202020204" pitchFamily="34" charset="0"/>
              </a:endParaRPr>
            </a:p>
          </p:txBody>
        </p:sp>
        <p:sp>
          <p:nvSpPr>
            <p:cNvPr id="43" name="文本框 42">
              <a:extLst>
                <a:ext uri="{FF2B5EF4-FFF2-40B4-BE49-F238E27FC236}">
                  <a16:creationId xmlns:a16="http://schemas.microsoft.com/office/drawing/2014/main" id="{2A69AE86-C14E-4BD0-9435-E90771BE319D}"/>
                </a:ext>
              </a:extLst>
            </p:cNvPr>
            <p:cNvSpPr txBox="1"/>
            <p:nvPr/>
          </p:nvSpPr>
          <p:spPr>
            <a:xfrm>
              <a:off x="5223162" y="1259431"/>
              <a:ext cx="2198952" cy="461665"/>
            </a:xfrm>
            <a:prstGeom prst="rect">
              <a:avLst/>
            </a:prstGeom>
            <a:noFill/>
          </p:spPr>
          <p:txBody>
            <a:bodyPr wrap="square" rtlCol="0">
              <a:spAutoFit/>
            </a:bodyPr>
            <a:lstStyle/>
            <a:p>
              <a:r>
                <a:rPr lang="zh-CN" altLang="en-US" sz="2400" dirty="0">
                  <a:latin typeface="思源黑体 CN Medium" panose="020B0600000000000000" pitchFamily="34" charset="-122"/>
                  <a:ea typeface="思源黑体 CN Medium" panose="020B0600000000000000" pitchFamily="34" charset="-122"/>
                  <a:sym typeface="Arial" panose="020B0604020202020204" pitchFamily="34" charset="0"/>
                </a:rPr>
                <a:t>模型优化</a:t>
              </a:r>
            </a:p>
          </p:txBody>
        </p:sp>
      </p:grpSp>
      <p:sp>
        <p:nvSpPr>
          <p:cNvPr id="7" name="文本框 6">
            <a:extLst>
              <a:ext uri="{FF2B5EF4-FFF2-40B4-BE49-F238E27FC236}">
                <a16:creationId xmlns:a16="http://schemas.microsoft.com/office/drawing/2014/main" id="{EFFDB454-6C23-AF7D-0199-E1C9A9967A29}"/>
              </a:ext>
            </a:extLst>
          </p:cNvPr>
          <p:cNvSpPr txBox="1"/>
          <p:nvPr/>
        </p:nvSpPr>
        <p:spPr>
          <a:xfrm>
            <a:off x="322548" y="1525692"/>
            <a:ext cx="7212381" cy="4203074"/>
          </a:xfrm>
          <a:prstGeom prst="rect">
            <a:avLst/>
          </a:prstGeom>
          <a:noFill/>
        </p:spPr>
        <p:txBody>
          <a:bodyPr wrap="square" rtlCol="0">
            <a:spAutoFit/>
          </a:bodyPr>
          <a:lstStyle/>
          <a:p>
            <a:pPr>
              <a:lnSpc>
                <a:spcPct val="150000"/>
              </a:lnSpc>
            </a:pPr>
            <a:r>
              <a:rPr lang="zh-CN" altLang="en-US" dirty="0"/>
              <a:t>主要方面</a:t>
            </a:r>
            <a:endParaRPr lang="en-US" altLang="zh-CN" dirty="0"/>
          </a:p>
          <a:p>
            <a:pPr marL="285750" indent="-285750">
              <a:lnSpc>
                <a:spcPct val="150000"/>
              </a:lnSpc>
              <a:buFont typeface="Arial" panose="020B0604020202020204" pitchFamily="34" charset="0"/>
              <a:buChar char="•"/>
            </a:pPr>
            <a:r>
              <a:rPr lang="zh-CN" altLang="en-US" dirty="0"/>
              <a:t>损失函数</a:t>
            </a:r>
            <a:endParaRPr lang="en-US" altLang="zh-CN" dirty="0"/>
          </a:p>
          <a:p>
            <a:pPr lvl="1">
              <a:lnSpc>
                <a:spcPct val="150000"/>
              </a:lnSpc>
            </a:pPr>
            <a:r>
              <a:rPr lang="zh-CN" altLang="en-US" dirty="0"/>
              <a:t>为了优化基于图神经网络的推荐模型，需要将传统的损失函数转变为图学习损失</a:t>
            </a:r>
            <a:endParaRPr lang="en-US" altLang="zh-CN" dirty="0"/>
          </a:p>
          <a:p>
            <a:pPr marL="285750" indent="-285750">
              <a:lnSpc>
                <a:spcPct val="150000"/>
              </a:lnSpc>
              <a:buFont typeface="Arial" panose="020B0604020202020204" pitchFamily="34" charset="0"/>
              <a:buChar char="•"/>
            </a:pPr>
            <a:r>
              <a:rPr lang="zh-CN" altLang="en-US" dirty="0"/>
              <a:t>样本采样</a:t>
            </a:r>
            <a:endParaRPr lang="en-US" altLang="zh-CN" dirty="0"/>
          </a:p>
          <a:p>
            <a:pPr lvl="1">
              <a:lnSpc>
                <a:spcPct val="150000"/>
              </a:lnSpc>
            </a:pPr>
            <a:r>
              <a:rPr lang="zh-CN" altLang="en-US" dirty="0"/>
              <a:t>为了对正负项目进行采样，在基于</a:t>
            </a:r>
            <a:r>
              <a:rPr lang="en-US" altLang="zh-CN" dirty="0"/>
              <a:t>GNN</a:t>
            </a:r>
            <a:r>
              <a:rPr lang="zh-CN" altLang="en-US" dirty="0"/>
              <a:t>的推荐中，采样方式会高度依赖于图结构</a:t>
            </a:r>
            <a:endParaRPr lang="en-US" altLang="zh-CN" dirty="0"/>
          </a:p>
          <a:p>
            <a:pPr marL="285750" indent="-285750">
              <a:lnSpc>
                <a:spcPct val="150000"/>
              </a:lnSpc>
              <a:buFont typeface="Arial" panose="020B0604020202020204" pitchFamily="34" charset="0"/>
              <a:buChar char="•"/>
            </a:pPr>
            <a:r>
              <a:rPr lang="zh-CN" altLang="en-US" dirty="0"/>
              <a:t>多任务学习</a:t>
            </a:r>
            <a:endParaRPr lang="en-US" altLang="zh-CN" dirty="0"/>
          </a:p>
          <a:p>
            <a:pPr lvl="1">
              <a:lnSpc>
                <a:spcPct val="150000"/>
              </a:lnSpc>
            </a:pPr>
            <a:r>
              <a:rPr lang="zh-CN" altLang="en-US" dirty="0"/>
              <a:t>有时基于</a:t>
            </a:r>
            <a:r>
              <a:rPr lang="en-US" altLang="zh-CN" dirty="0"/>
              <a:t>GNN</a:t>
            </a:r>
            <a:r>
              <a:rPr lang="zh-CN" altLang="en-US" dirty="0"/>
              <a:t>的推荐可能涉及多个任务，如何平衡各项任务，使其相互促进，具有挑战性</a:t>
            </a:r>
          </a:p>
        </p:txBody>
      </p:sp>
    </p:spTree>
    <p:extLst>
      <p:ext uri="{BB962C8B-B14F-4D97-AF65-F5344CB8AC3E}">
        <p14:creationId xmlns:p14="http://schemas.microsoft.com/office/powerpoint/2010/main" val="1351950786"/>
      </p:ext>
    </p:extLst>
  </p:cSld>
  <p:clrMapOvr>
    <a:masterClrMapping/>
  </p:clrMapOvr>
  <mc:AlternateContent xmlns:mc="http://schemas.openxmlformats.org/markup-compatibility/2006" xmlns:p14="http://schemas.microsoft.com/office/powerpoint/2010/main">
    <mc:Choice Requires="p14">
      <p:transition p14:dur="10" advTm="3000"/>
    </mc:Choice>
    <mc:Fallback xmlns="">
      <p:transition advTm="3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Pentagon 6_1">
            <a:extLst>
              <a:ext uri="{FF2B5EF4-FFF2-40B4-BE49-F238E27FC236}">
                <a16:creationId xmlns:a16="http://schemas.microsoft.com/office/drawing/2014/main" id="{F04D16D6-3AF0-45CC-9C2D-D6B6070A56A6}"/>
              </a:ext>
            </a:extLst>
          </p:cNvPr>
          <p:cNvSpPr/>
          <p:nvPr/>
        </p:nvSpPr>
        <p:spPr>
          <a:xfrm>
            <a:off x="0" y="531656"/>
            <a:ext cx="1543691" cy="701648"/>
          </a:xfrm>
          <a:prstGeom prst="homePlate">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Group 7_1">
            <a:extLst>
              <a:ext uri="{FF2B5EF4-FFF2-40B4-BE49-F238E27FC236}">
                <a16:creationId xmlns:a16="http://schemas.microsoft.com/office/drawing/2014/main" id="{640203D0-E8DA-4E75-A832-E72D5EE8B8BC}"/>
              </a:ext>
            </a:extLst>
          </p:cNvPr>
          <p:cNvGrpSpPr/>
          <p:nvPr/>
        </p:nvGrpSpPr>
        <p:grpSpPr>
          <a:xfrm>
            <a:off x="218081" y="239268"/>
            <a:ext cx="7421313" cy="975876"/>
            <a:chOff x="5223162" y="745220"/>
            <a:chExt cx="4426210" cy="975876"/>
          </a:xfrm>
        </p:grpSpPr>
        <p:sp>
          <p:nvSpPr>
            <p:cNvPr id="42" name="文本框 41">
              <a:extLst>
                <a:ext uri="{FF2B5EF4-FFF2-40B4-BE49-F238E27FC236}">
                  <a16:creationId xmlns:a16="http://schemas.microsoft.com/office/drawing/2014/main" id="{E02761C3-FBA0-4A59-8002-71F7CBC2E905}"/>
                </a:ext>
              </a:extLst>
            </p:cNvPr>
            <p:cNvSpPr txBox="1"/>
            <p:nvPr/>
          </p:nvSpPr>
          <p:spPr>
            <a:xfrm>
              <a:off x="5223164" y="745220"/>
              <a:ext cx="4426208" cy="584775"/>
            </a:xfrm>
            <a:prstGeom prst="rect">
              <a:avLst/>
            </a:prstGeom>
            <a:noFill/>
          </p:spPr>
          <p:txBody>
            <a:bodyPr wrap="square" rtlCol="0">
              <a:spAutoFit/>
            </a:bodyPr>
            <a:lstStyle/>
            <a:p>
              <a:r>
                <a:rPr lang="en-US" altLang="zh-CN" sz="3200" dirty="0">
                  <a:latin typeface="思源黑体 CN Medium" panose="020B0600000000000000" pitchFamily="34" charset="-122"/>
                  <a:ea typeface="思源黑体 CN Medium" panose="020B0600000000000000" pitchFamily="34" charset="-122"/>
                  <a:sym typeface="Arial" panose="020B0604020202020204" pitchFamily="34" charset="0"/>
                </a:rPr>
                <a:t>Challenges</a:t>
              </a:r>
              <a:endParaRPr lang="zh-CN" altLang="en-US" sz="3200" dirty="0">
                <a:latin typeface="思源黑体 CN Medium" panose="020B0600000000000000" pitchFamily="34" charset="-122"/>
                <a:ea typeface="思源黑体 CN Medium" panose="020B0600000000000000" pitchFamily="34" charset="-122"/>
                <a:sym typeface="Arial" panose="020B0604020202020204" pitchFamily="34" charset="0"/>
              </a:endParaRPr>
            </a:p>
          </p:txBody>
        </p:sp>
        <p:sp>
          <p:nvSpPr>
            <p:cNvPr id="43" name="文本框 42">
              <a:extLst>
                <a:ext uri="{FF2B5EF4-FFF2-40B4-BE49-F238E27FC236}">
                  <a16:creationId xmlns:a16="http://schemas.microsoft.com/office/drawing/2014/main" id="{2A69AE86-C14E-4BD0-9435-E90771BE319D}"/>
                </a:ext>
              </a:extLst>
            </p:cNvPr>
            <p:cNvSpPr txBox="1"/>
            <p:nvPr/>
          </p:nvSpPr>
          <p:spPr>
            <a:xfrm>
              <a:off x="5223162" y="1259431"/>
              <a:ext cx="2198952" cy="461665"/>
            </a:xfrm>
            <a:prstGeom prst="rect">
              <a:avLst/>
            </a:prstGeom>
            <a:noFill/>
          </p:spPr>
          <p:txBody>
            <a:bodyPr wrap="square" rtlCol="0">
              <a:spAutoFit/>
            </a:bodyPr>
            <a:lstStyle/>
            <a:p>
              <a:r>
                <a:rPr lang="zh-CN" altLang="en-US" sz="2400" dirty="0">
                  <a:latin typeface="思源黑体 CN Medium" panose="020B0600000000000000" pitchFamily="34" charset="-122"/>
                  <a:ea typeface="思源黑体 CN Medium" panose="020B0600000000000000" pitchFamily="34" charset="-122"/>
                  <a:sym typeface="Arial" panose="020B0604020202020204" pitchFamily="34" charset="0"/>
                </a:rPr>
                <a:t>计算效率</a:t>
              </a:r>
            </a:p>
          </p:txBody>
        </p:sp>
      </p:grpSp>
      <p:sp>
        <p:nvSpPr>
          <p:cNvPr id="7" name="文本框 6">
            <a:extLst>
              <a:ext uri="{FF2B5EF4-FFF2-40B4-BE49-F238E27FC236}">
                <a16:creationId xmlns:a16="http://schemas.microsoft.com/office/drawing/2014/main" id="{EFFDB454-6C23-AF7D-0199-E1C9A9967A29}"/>
              </a:ext>
            </a:extLst>
          </p:cNvPr>
          <p:cNvSpPr txBox="1"/>
          <p:nvPr/>
        </p:nvSpPr>
        <p:spPr>
          <a:xfrm>
            <a:off x="1054892" y="1887744"/>
            <a:ext cx="10082216" cy="3082511"/>
          </a:xfrm>
          <a:prstGeom prst="rect">
            <a:avLst/>
          </a:prstGeom>
          <a:noFill/>
        </p:spPr>
        <p:txBody>
          <a:bodyPr wrap="square" rtlCol="0">
            <a:spAutoFit/>
          </a:bodyPr>
          <a:lstStyle/>
          <a:p>
            <a:pPr>
              <a:lnSpc>
                <a:spcPct val="200000"/>
              </a:lnSpc>
            </a:pPr>
            <a:r>
              <a:rPr lang="en-US" altLang="zh-CN" sz="2000" dirty="0"/>
              <a:t>	</a:t>
            </a:r>
            <a:r>
              <a:rPr lang="zh-CN" altLang="en-US" sz="2000" dirty="0"/>
              <a:t>在现实世界中，推荐系统应该被高效地训练</a:t>
            </a:r>
            <a:r>
              <a:rPr lang="en-US" altLang="zh-CN" sz="2000" dirty="0"/>
              <a:t>/</a:t>
            </a:r>
            <a:r>
              <a:rPr lang="zh-CN" altLang="en-US" sz="2000" dirty="0"/>
              <a:t>推理。因此，为了保证基于</a:t>
            </a:r>
            <a:r>
              <a:rPr lang="en-US" altLang="zh-CN" sz="2000" dirty="0"/>
              <a:t>GNN</a:t>
            </a:r>
            <a:r>
              <a:rPr lang="zh-CN" altLang="en-US" sz="2000" dirty="0"/>
              <a:t>的推荐模型的应用价值，需要保证其计算效率。但基于</a:t>
            </a:r>
            <a:r>
              <a:rPr lang="en-US" altLang="zh-CN" sz="2000" dirty="0"/>
              <a:t>GNN</a:t>
            </a:r>
            <a:r>
              <a:rPr lang="zh-CN" altLang="en-US" sz="2000" dirty="0"/>
              <a:t>的推荐系统与传统的非</a:t>
            </a:r>
            <a:r>
              <a:rPr lang="en-US" altLang="zh-CN" sz="2000" dirty="0"/>
              <a:t>GNN</a:t>
            </a:r>
            <a:r>
              <a:rPr lang="zh-CN" altLang="en-US" sz="2000" dirty="0"/>
              <a:t>推荐方法相比，</a:t>
            </a:r>
            <a:r>
              <a:rPr lang="en-US" altLang="zh-CN" sz="2000" dirty="0"/>
              <a:t>GNN</a:t>
            </a:r>
            <a:r>
              <a:rPr lang="zh-CN" altLang="en-US" sz="2000" dirty="0"/>
              <a:t>模型的计算成本要高得多。</a:t>
            </a:r>
            <a:endParaRPr lang="en-US" altLang="zh-CN" sz="2000" dirty="0"/>
          </a:p>
          <a:p>
            <a:pPr>
              <a:lnSpc>
                <a:spcPct val="200000"/>
              </a:lnSpc>
            </a:pPr>
            <a:r>
              <a:rPr lang="en-US" altLang="zh-CN" sz="2000" dirty="0"/>
              <a:t>	</a:t>
            </a:r>
            <a:r>
              <a:rPr lang="zh-CN" altLang="en-US" sz="2000" dirty="0"/>
              <a:t>此时，可以通过在邻居之间进行采样或对图结构进行剪枝，可以减小一些计算成本，但也会造成推荐性能的下降，需要在二者之间权衡来保证效率。</a:t>
            </a:r>
          </a:p>
        </p:txBody>
      </p:sp>
    </p:spTree>
    <p:extLst>
      <p:ext uri="{BB962C8B-B14F-4D97-AF65-F5344CB8AC3E}">
        <p14:creationId xmlns:p14="http://schemas.microsoft.com/office/powerpoint/2010/main" val="2438914972"/>
      </p:ext>
    </p:extLst>
  </p:cSld>
  <p:clrMapOvr>
    <a:masterClrMapping/>
  </p:clrMapOvr>
  <mc:AlternateContent xmlns:mc="http://schemas.openxmlformats.org/markup-compatibility/2006" xmlns:p14="http://schemas.microsoft.com/office/powerpoint/2010/main">
    <mc:Choice Requires="p14">
      <p:transition p14:dur="10" advTm="3000"/>
    </mc:Choice>
    <mc:Fallback xmlns="">
      <p:transition advTm="3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Pentagon 6_1">
            <a:extLst>
              <a:ext uri="{FF2B5EF4-FFF2-40B4-BE49-F238E27FC236}">
                <a16:creationId xmlns:a16="http://schemas.microsoft.com/office/drawing/2014/main" id="{F04D16D6-3AF0-45CC-9C2D-D6B6070A56A6}"/>
              </a:ext>
            </a:extLst>
          </p:cNvPr>
          <p:cNvSpPr/>
          <p:nvPr/>
        </p:nvSpPr>
        <p:spPr>
          <a:xfrm>
            <a:off x="0" y="531656"/>
            <a:ext cx="1543691" cy="701648"/>
          </a:xfrm>
          <a:prstGeom prst="homePlate">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a:extLst>
              <a:ext uri="{FF2B5EF4-FFF2-40B4-BE49-F238E27FC236}">
                <a16:creationId xmlns:a16="http://schemas.microsoft.com/office/drawing/2014/main" id="{E02761C3-FBA0-4A59-8002-71F7CBC2E905}"/>
              </a:ext>
            </a:extLst>
          </p:cNvPr>
          <p:cNvSpPr txBox="1"/>
          <p:nvPr/>
        </p:nvSpPr>
        <p:spPr>
          <a:xfrm>
            <a:off x="183448" y="590092"/>
            <a:ext cx="7421310" cy="584775"/>
          </a:xfrm>
          <a:prstGeom prst="rect">
            <a:avLst/>
          </a:prstGeom>
          <a:noFill/>
        </p:spPr>
        <p:txBody>
          <a:bodyPr wrap="square" rtlCol="0">
            <a:spAutoFit/>
          </a:bodyPr>
          <a:lstStyle/>
          <a:p>
            <a:r>
              <a:rPr lang="en-US" altLang="zh-CN" sz="3200" dirty="0">
                <a:latin typeface="思源黑体 CN Medium" panose="020B0600000000000000" pitchFamily="34" charset="-122"/>
                <a:ea typeface="思源黑体 CN Medium" panose="020B0600000000000000" pitchFamily="34" charset="-122"/>
                <a:sym typeface="Arial" panose="020B0604020202020204" pitchFamily="34" charset="0"/>
              </a:rPr>
              <a:t>Taxonomy</a:t>
            </a:r>
            <a:endParaRPr lang="zh-CN" altLang="en-US" sz="3200" dirty="0">
              <a:latin typeface="思源黑体 CN Medium" panose="020B0600000000000000" pitchFamily="34" charset="-122"/>
              <a:ea typeface="思源黑体 CN Medium" panose="020B0600000000000000" pitchFamily="34" charset="-122"/>
              <a:sym typeface="Arial" panose="020B0604020202020204" pitchFamily="34" charset="0"/>
            </a:endParaRPr>
          </a:p>
        </p:txBody>
      </p:sp>
      <p:pic>
        <p:nvPicPr>
          <p:cNvPr id="3" name="图片 2">
            <a:extLst>
              <a:ext uri="{FF2B5EF4-FFF2-40B4-BE49-F238E27FC236}">
                <a16:creationId xmlns:a16="http://schemas.microsoft.com/office/drawing/2014/main" id="{ADB02DA6-0790-6B22-B53D-FDD99699E13C}"/>
              </a:ext>
            </a:extLst>
          </p:cNvPr>
          <p:cNvPicPr>
            <a:picLocks noChangeAspect="1"/>
          </p:cNvPicPr>
          <p:nvPr/>
        </p:nvPicPr>
        <p:blipFill>
          <a:blip r:embed="rId3"/>
          <a:stretch>
            <a:fillRect/>
          </a:stretch>
        </p:blipFill>
        <p:spPr>
          <a:xfrm>
            <a:off x="2146805" y="1579520"/>
            <a:ext cx="7898390" cy="4370573"/>
          </a:xfrm>
          <a:prstGeom prst="rect">
            <a:avLst/>
          </a:prstGeom>
        </p:spPr>
      </p:pic>
    </p:spTree>
    <p:extLst>
      <p:ext uri="{BB962C8B-B14F-4D97-AF65-F5344CB8AC3E}">
        <p14:creationId xmlns:p14="http://schemas.microsoft.com/office/powerpoint/2010/main" val="669811226"/>
      </p:ext>
    </p:extLst>
  </p:cSld>
  <p:clrMapOvr>
    <a:masterClrMapping/>
  </p:clrMapOvr>
  <mc:AlternateContent xmlns:mc="http://schemas.openxmlformats.org/markup-compatibility/2006" xmlns:p14="http://schemas.microsoft.com/office/powerpoint/2010/main">
    <mc:Choice Requires="p14">
      <p:transition p14:dur="10" advTm="3000"/>
    </mc:Choice>
    <mc:Fallback xmlns="">
      <p:transition advTm="3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a:extLst>
              <a:ext uri="{FF2B5EF4-FFF2-40B4-BE49-F238E27FC236}">
                <a16:creationId xmlns:a16="http://schemas.microsoft.com/office/drawing/2014/main" id="{B069C05A-E88A-40F9-9156-D588A6488CBD}"/>
              </a:ext>
            </a:extLst>
          </p:cNvPr>
          <p:cNvSpPr/>
          <p:nvPr/>
        </p:nvSpPr>
        <p:spPr>
          <a:xfrm>
            <a:off x="-2632701" y="0"/>
            <a:ext cx="9595241" cy="7623313"/>
          </a:xfrm>
          <a:prstGeom prst="parallelogram">
            <a:avLst>
              <a:gd name="adj" fmla="val 82944"/>
            </a:avLst>
          </a:prstGeom>
          <a:solidFill>
            <a:srgbClr val="E9EAEF">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平行四边形 2">
            <a:extLst>
              <a:ext uri="{FF2B5EF4-FFF2-40B4-BE49-F238E27FC236}">
                <a16:creationId xmlns:a16="http://schemas.microsoft.com/office/drawing/2014/main" id="{C0394FB9-C2C7-4F54-9928-72FF5EC7DEC1}"/>
              </a:ext>
            </a:extLst>
          </p:cNvPr>
          <p:cNvSpPr/>
          <p:nvPr/>
        </p:nvSpPr>
        <p:spPr>
          <a:xfrm>
            <a:off x="-3806686" y="1820393"/>
            <a:ext cx="7488283" cy="5949358"/>
          </a:xfrm>
          <a:prstGeom prst="parallelogram">
            <a:avLst>
              <a:gd name="adj" fmla="val 82944"/>
            </a:avLst>
          </a:prstGeom>
          <a:solidFill>
            <a:srgbClr val="E9EAEF">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平行四边形 3">
            <a:extLst>
              <a:ext uri="{FF2B5EF4-FFF2-40B4-BE49-F238E27FC236}">
                <a16:creationId xmlns:a16="http://schemas.microsoft.com/office/drawing/2014/main" id="{EF62A6E7-C2D1-45CA-8B8A-B5303378758A}"/>
              </a:ext>
            </a:extLst>
          </p:cNvPr>
          <p:cNvSpPr/>
          <p:nvPr/>
        </p:nvSpPr>
        <p:spPr>
          <a:xfrm>
            <a:off x="-2776439" y="4297996"/>
            <a:ext cx="7488283" cy="5949358"/>
          </a:xfrm>
          <a:prstGeom prst="parallelogram">
            <a:avLst>
              <a:gd name="adj" fmla="val 82944"/>
            </a:avLst>
          </a:prstGeom>
          <a:solidFill>
            <a:srgbClr val="E9EAEF">
              <a:alpha val="4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a:extLst>
              <a:ext uri="{FF2B5EF4-FFF2-40B4-BE49-F238E27FC236}">
                <a16:creationId xmlns:a16="http://schemas.microsoft.com/office/drawing/2014/main" id="{3CF625F6-21E5-49D3-9BF3-A2A44FC939F9}"/>
              </a:ext>
            </a:extLst>
          </p:cNvPr>
          <p:cNvGrpSpPr/>
          <p:nvPr/>
        </p:nvGrpSpPr>
        <p:grpSpPr>
          <a:xfrm flipH="1">
            <a:off x="2320481" y="3664511"/>
            <a:ext cx="7551038" cy="105497"/>
            <a:chOff x="2101845" y="3387257"/>
            <a:chExt cx="7551038" cy="105497"/>
          </a:xfrm>
        </p:grpSpPr>
        <p:cxnSp>
          <p:nvCxnSpPr>
            <p:cNvPr id="15" name="直接连接符 14">
              <a:extLst>
                <a:ext uri="{FF2B5EF4-FFF2-40B4-BE49-F238E27FC236}">
                  <a16:creationId xmlns:a16="http://schemas.microsoft.com/office/drawing/2014/main" id="{D9D08EBA-45CF-48F1-9F8E-F58B5FDC140B}"/>
                </a:ext>
              </a:extLst>
            </p:cNvPr>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872127F4-0276-4F8F-935F-FBDD32E8F999}"/>
                </a:ext>
              </a:extLst>
            </p:cNvPr>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a:extLst>
              <a:ext uri="{FF2B5EF4-FFF2-40B4-BE49-F238E27FC236}">
                <a16:creationId xmlns:a16="http://schemas.microsoft.com/office/drawing/2014/main" id="{308EF2B9-F5D8-4504-9042-2226BB74972B}"/>
              </a:ext>
            </a:extLst>
          </p:cNvPr>
          <p:cNvSpPr txBox="1"/>
          <p:nvPr/>
        </p:nvSpPr>
        <p:spPr>
          <a:xfrm>
            <a:off x="2412720" y="3070928"/>
            <a:ext cx="2095382" cy="646331"/>
          </a:xfrm>
          <a:prstGeom prst="rect">
            <a:avLst/>
          </a:prstGeom>
          <a:noFill/>
        </p:spPr>
        <p:txBody>
          <a:bodyPr wrap="none" rtlCol="0">
            <a:spAutoFit/>
          </a:bodyPr>
          <a:lstStyle/>
          <a:p>
            <a:r>
              <a:rPr kumimoji="1" lang="en-US" altLang="zh-CN" sz="3600" dirty="0">
                <a:solidFill>
                  <a:srgbClr val="263C88"/>
                </a:solidFill>
                <a:latin typeface="思源黑体 CN Heavy" panose="020B0A00000000000000" pitchFamily="34" charset="-122"/>
                <a:ea typeface="思源黑体 CN Heavy" panose="020B0A00000000000000" pitchFamily="34" charset="-122"/>
              </a:rPr>
              <a:t>PART</a:t>
            </a:r>
            <a:r>
              <a:rPr kumimoji="1" lang="zh-CN" altLang="en-US" sz="3600" dirty="0">
                <a:solidFill>
                  <a:srgbClr val="263C88"/>
                </a:solidFill>
                <a:latin typeface="思源黑体 CN Heavy" panose="020B0A00000000000000" pitchFamily="34" charset="-122"/>
                <a:ea typeface="思源黑体 CN Heavy" panose="020B0A00000000000000" pitchFamily="34" charset="-122"/>
              </a:rPr>
              <a:t> </a:t>
            </a:r>
            <a:r>
              <a:rPr kumimoji="1" lang="en-US" altLang="zh-CN" sz="3600" dirty="0">
                <a:solidFill>
                  <a:srgbClr val="263C88"/>
                </a:solidFill>
                <a:latin typeface="思源黑体 CN Heavy" panose="020B0A00000000000000" pitchFamily="34" charset="-122"/>
                <a:ea typeface="思源黑体 CN Heavy" panose="020B0A00000000000000" pitchFamily="34" charset="-122"/>
              </a:rPr>
              <a:t>03.</a:t>
            </a:r>
            <a:endParaRPr kumimoji="1" lang="zh-CN" altLang="en-US" sz="3600" dirty="0">
              <a:solidFill>
                <a:srgbClr val="263C88"/>
              </a:solidFill>
              <a:latin typeface="思源黑体 CN Heavy" panose="020B0A00000000000000" pitchFamily="34" charset="-122"/>
              <a:ea typeface="思源黑体 CN Heavy" panose="020B0A00000000000000" pitchFamily="34" charset="-122"/>
            </a:endParaRPr>
          </a:p>
        </p:txBody>
      </p:sp>
      <p:sp>
        <p:nvSpPr>
          <p:cNvPr id="19" name="文本框 18">
            <a:extLst>
              <a:ext uri="{FF2B5EF4-FFF2-40B4-BE49-F238E27FC236}">
                <a16:creationId xmlns:a16="http://schemas.microsoft.com/office/drawing/2014/main" id="{9364C6A2-F9F9-426F-B3FC-E51469F7A96B}"/>
              </a:ext>
            </a:extLst>
          </p:cNvPr>
          <p:cNvSpPr txBox="1"/>
          <p:nvPr/>
        </p:nvSpPr>
        <p:spPr>
          <a:xfrm>
            <a:off x="7834527" y="2886262"/>
            <a:ext cx="1985547" cy="830997"/>
          </a:xfrm>
          <a:prstGeom prst="rect">
            <a:avLst/>
          </a:prstGeom>
          <a:noFill/>
        </p:spPr>
        <p:txBody>
          <a:bodyPr wrap="square" rtlCol="0">
            <a:spAutoFit/>
          </a:bodyPr>
          <a:lstStyle/>
          <a:p>
            <a:r>
              <a:rPr lang="en-US" altLang="zh-CN" sz="4800" b="1" dirty="0">
                <a:latin typeface="思源黑体 CN Medium" panose="020B0600000000000000" pitchFamily="34" charset="-122"/>
                <a:ea typeface="思源黑体 CN Medium" panose="020B0600000000000000" pitchFamily="34" charset="-122"/>
                <a:sym typeface="Arial" panose="020B0604020202020204" pitchFamily="34" charset="0"/>
              </a:rPr>
              <a:t>Stage</a:t>
            </a:r>
            <a:endParaRPr lang="zh-CN" altLang="en-US" sz="4800" b="1" dirty="0">
              <a:latin typeface="思源黑体 CN Medium" panose="020B0600000000000000" pitchFamily="34" charset="-122"/>
              <a:ea typeface="思源黑体 CN Medium" panose="020B0600000000000000" pitchFamily="34" charset="-122"/>
              <a:sym typeface="Arial" panose="020B0604020202020204" pitchFamily="34" charset="0"/>
            </a:endParaRPr>
          </a:p>
        </p:txBody>
      </p:sp>
      <p:sp>
        <p:nvSpPr>
          <p:cNvPr id="11" name="十字形 10">
            <a:extLst>
              <a:ext uri="{FF2B5EF4-FFF2-40B4-BE49-F238E27FC236}">
                <a16:creationId xmlns:a16="http://schemas.microsoft.com/office/drawing/2014/main" id="{A4A498EA-F73F-4722-BA61-53FD241AE9A4}"/>
              </a:ext>
            </a:extLst>
          </p:cNvPr>
          <p:cNvSpPr/>
          <p:nvPr/>
        </p:nvSpPr>
        <p:spPr>
          <a:xfrm>
            <a:off x="11208461" y="5931568"/>
            <a:ext cx="594517" cy="594517"/>
          </a:xfrm>
          <a:prstGeom prst="plus">
            <a:avLst>
              <a:gd name="adj" fmla="val 41216"/>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99175923"/>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Pentagon 6_1">
            <a:extLst>
              <a:ext uri="{FF2B5EF4-FFF2-40B4-BE49-F238E27FC236}">
                <a16:creationId xmlns:a16="http://schemas.microsoft.com/office/drawing/2014/main" id="{F04D16D6-3AF0-45CC-9C2D-D6B6070A56A6}"/>
              </a:ext>
            </a:extLst>
          </p:cNvPr>
          <p:cNvSpPr/>
          <p:nvPr/>
        </p:nvSpPr>
        <p:spPr>
          <a:xfrm>
            <a:off x="0" y="531656"/>
            <a:ext cx="1543691" cy="701648"/>
          </a:xfrm>
          <a:prstGeom prst="homePlate">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Group 7_1">
            <a:extLst>
              <a:ext uri="{FF2B5EF4-FFF2-40B4-BE49-F238E27FC236}">
                <a16:creationId xmlns:a16="http://schemas.microsoft.com/office/drawing/2014/main" id="{640203D0-E8DA-4E75-A832-E72D5EE8B8BC}"/>
              </a:ext>
            </a:extLst>
          </p:cNvPr>
          <p:cNvGrpSpPr/>
          <p:nvPr/>
        </p:nvGrpSpPr>
        <p:grpSpPr>
          <a:xfrm>
            <a:off x="218081" y="239268"/>
            <a:ext cx="7421313" cy="975876"/>
            <a:chOff x="5223162" y="745220"/>
            <a:chExt cx="4426210" cy="975876"/>
          </a:xfrm>
        </p:grpSpPr>
        <p:sp>
          <p:nvSpPr>
            <p:cNvPr id="42" name="文本框 41">
              <a:extLst>
                <a:ext uri="{FF2B5EF4-FFF2-40B4-BE49-F238E27FC236}">
                  <a16:creationId xmlns:a16="http://schemas.microsoft.com/office/drawing/2014/main" id="{E02761C3-FBA0-4A59-8002-71F7CBC2E905}"/>
                </a:ext>
              </a:extLst>
            </p:cNvPr>
            <p:cNvSpPr txBox="1"/>
            <p:nvPr/>
          </p:nvSpPr>
          <p:spPr>
            <a:xfrm>
              <a:off x="5223164" y="745220"/>
              <a:ext cx="4426208" cy="584775"/>
            </a:xfrm>
            <a:prstGeom prst="rect">
              <a:avLst/>
            </a:prstGeom>
            <a:noFill/>
          </p:spPr>
          <p:txBody>
            <a:bodyPr wrap="square" rtlCol="0">
              <a:spAutoFit/>
            </a:bodyPr>
            <a:lstStyle/>
            <a:p>
              <a:r>
                <a:rPr lang="en-US" altLang="zh-CN" sz="3200" dirty="0">
                  <a:latin typeface="思源黑体 CN Medium" panose="020B0600000000000000" pitchFamily="34" charset="-122"/>
                  <a:ea typeface="思源黑体 CN Medium" panose="020B0600000000000000" pitchFamily="34" charset="-122"/>
                  <a:sym typeface="Arial" panose="020B0604020202020204" pitchFamily="34" charset="0"/>
                </a:rPr>
                <a:t>Stage</a:t>
              </a:r>
              <a:endParaRPr lang="zh-CN" altLang="en-US" sz="3200" dirty="0">
                <a:latin typeface="思源黑体 CN Medium" panose="020B0600000000000000" pitchFamily="34" charset="-122"/>
                <a:ea typeface="思源黑体 CN Medium" panose="020B0600000000000000" pitchFamily="34" charset="-122"/>
                <a:sym typeface="Arial" panose="020B0604020202020204" pitchFamily="34" charset="0"/>
              </a:endParaRPr>
            </a:p>
          </p:txBody>
        </p:sp>
        <p:sp>
          <p:nvSpPr>
            <p:cNvPr id="43" name="文本框 42">
              <a:extLst>
                <a:ext uri="{FF2B5EF4-FFF2-40B4-BE49-F238E27FC236}">
                  <a16:creationId xmlns:a16="http://schemas.microsoft.com/office/drawing/2014/main" id="{2A69AE86-C14E-4BD0-9435-E90771BE319D}"/>
                </a:ext>
              </a:extLst>
            </p:cNvPr>
            <p:cNvSpPr txBox="1"/>
            <p:nvPr/>
          </p:nvSpPr>
          <p:spPr>
            <a:xfrm>
              <a:off x="5223162" y="1259431"/>
              <a:ext cx="2198952" cy="461665"/>
            </a:xfrm>
            <a:prstGeom prst="rect">
              <a:avLst/>
            </a:prstGeom>
            <a:noFill/>
          </p:spPr>
          <p:txBody>
            <a:bodyPr wrap="square" rtlCol="0">
              <a:spAutoFit/>
            </a:bodyPr>
            <a:lstStyle/>
            <a:p>
              <a:r>
                <a:rPr lang="zh-CN" altLang="en-US" sz="2400" dirty="0">
                  <a:latin typeface="思源黑体 CN Medium" panose="020B0600000000000000" pitchFamily="34" charset="-122"/>
                  <a:ea typeface="思源黑体 CN Medium" panose="020B0600000000000000" pitchFamily="34" charset="-122"/>
                  <a:sym typeface="Arial" panose="020B0604020202020204" pitchFamily="34" charset="0"/>
                </a:rPr>
                <a:t>背景</a:t>
              </a:r>
            </a:p>
          </p:txBody>
        </p:sp>
      </p:grpSp>
      <p:pic>
        <p:nvPicPr>
          <p:cNvPr id="3" name="图片 2">
            <a:extLst>
              <a:ext uri="{FF2B5EF4-FFF2-40B4-BE49-F238E27FC236}">
                <a16:creationId xmlns:a16="http://schemas.microsoft.com/office/drawing/2014/main" id="{4BFE48D2-C131-B055-606E-28C936977DBC}"/>
              </a:ext>
            </a:extLst>
          </p:cNvPr>
          <p:cNvPicPr>
            <a:picLocks noChangeAspect="1"/>
          </p:cNvPicPr>
          <p:nvPr/>
        </p:nvPicPr>
        <p:blipFill>
          <a:blip r:embed="rId3"/>
          <a:stretch>
            <a:fillRect/>
          </a:stretch>
        </p:blipFill>
        <p:spPr>
          <a:xfrm>
            <a:off x="1823604" y="3116272"/>
            <a:ext cx="8544792" cy="3490031"/>
          </a:xfrm>
          <a:prstGeom prst="rect">
            <a:avLst/>
          </a:prstGeom>
        </p:spPr>
      </p:pic>
      <p:sp>
        <p:nvSpPr>
          <p:cNvPr id="4" name="文本框 3">
            <a:extLst>
              <a:ext uri="{FF2B5EF4-FFF2-40B4-BE49-F238E27FC236}">
                <a16:creationId xmlns:a16="http://schemas.microsoft.com/office/drawing/2014/main" id="{5882F1F8-83E5-42EB-EE96-E1C5D82BBFD8}"/>
              </a:ext>
            </a:extLst>
          </p:cNvPr>
          <p:cNvSpPr txBox="1"/>
          <p:nvPr/>
        </p:nvSpPr>
        <p:spPr>
          <a:xfrm>
            <a:off x="1691986" y="753479"/>
            <a:ext cx="8808028" cy="2125582"/>
          </a:xfrm>
          <a:prstGeom prst="rect">
            <a:avLst/>
          </a:prstGeom>
          <a:noFill/>
        </p:spPr>
        <p:txBody>
          <a:bodyPr wrap="square" rtlCol="0">
            <a:spAutoFit/>
          </a:bodyPr>
          <a:lstStyle/>
          <a:p>
            <a:pPr>
              <a:lnSpc>
                <a:spcPct val="150000"/>
              </a:lnSpc>
            </a:pPr>
            <a:r>
              <a:rPr lang="zh-CN" altLang="en-US" dirty="0"/>
              <a:t>一般的推荐系统分为三个阶段，将</a:t>
            </a:r>
            <a:r>
              <a:rPr lang="en-US" altLang="zh-CN" dirty="0"/>
              <a:t>item pool</a:t>
            </a:r>
            <a:r>
              <a:rPr lang="zh-CN" altLang="en-US" dirty="0"/>
              <a:t>中的</a:t>
            </a:r>
            <a:r>
              <a:rPr lang="en-US" altLang="zh-CN" dirty="0"/>
              <a:t>item</a:t>
            </a:r>
            <a:r>
              <a:rPr lang="zh-CN" altLang="en-US" dirty="0"/>
              <a:t>一个阶段一个阶段地过滤</a:t>
            </a:r>
            <a:endParaRPr lang="en-US" altLang="zh-CN" dirty="0"/>
          </a:p>
          <a:p>
            <a:pPr marL="285750" indent="-285750">
              <a:lnSpc>
                <a:spcPct val="150000"/>
              </a:lnSpc>
              <a:buFont typeface="Arial" panose="020B0604020202020204" pitchFamily="34" charset="0"/>
              <a:buChar char="•"/>
            </a:pPr>
            <a:r>
              <a:rPr lang="en-US" altLang="zh-CN" b="1" dirty="0"/>
              <a:t>Matching</a:t>
            </a:r>
            <a:r>
              <a:rPr lang="zh-CN" altLang="en-US" dirty="0"/>
              <a:t>：该阶段从巨大的</a:t>
            </a:r>
            <a:r>
              <a:rPr lang="en-US" altLang="zh-CN" dirty="0"/>
              <a:t>item pool</a:t>
            </a:r>
            <a:r>
              <a:rPr lang="zh-CN" altLang="en-US" dirty="0"/>
              <a:t>中求候选的</a:t>
            </a:r>
            <a:r>
              <a:rPr lang="en-US" altLang="zh-CN" dirty="0"/>
              <a:t>item</a:t>
            </a:r>
          </a:p>
          <a:p>
            <a:pPr marL="285750" indent="-285750">
              <a:lnSpc>
                <a:spcPct val="150000"/>
              </a:lnSpc>
              <a:buFont typeface="Arial" panose="020B0604020202020204" pitchFamily="34" charset="0"/>
              <a:buChar char="•"/>
            </a:pPr>
            <a:r>
              <a:rPr lang="en-US" altLang="zh-CN" b="1" dirty="0"/>
              <a:t>Ranking</a:t>
            </a:r>
            <a:r>
              <a:rPr lang="zh-CN" altLang="en-US" dirty="0"/>
              <a:t>：将来自不同</a:t>
            </a:r>
            <a:r>
              <a:rPr lang="en-US" altLang="zh-CN" dirty="0"/>
              <a:t>Matching</a:t>
            </a:r>
            <a:r>
              <a:rPr lang="zh-CN" altLang="en-US" dirty="0"/>
              <a:t>阶段的多个来源的候选</a:t>
            </a:r>
            <a:r>
              <a:rPr lang="en-US" altLang="zh-CN" dirty="0"/>
              <a:t>item</a:t>
            </a:r>
            <a:r>
              <a:rPr lang="zh-CN" altLang="en-US" dirty="0"/>
              <a:t>合并成一个列表，然后通过单一的排序模型进行评分，选出排名前列的</a:t>
            </a:r>
            <a:r>
              <a:rPr lang="en-US" altLang="zh-CN" dirty="0"/>
              <a:t>item</a:t>
            </a:r>
          </a:p>
          <a:p>
            <a:pPr marL="285750" indent="-285750">
              <a:lnSpc>
                <a:spcPct val="150000"/>
              </a:lnSpc>
              <a:buFont typeface="Arial" panose="020B0604020202020204" pitchFamily="34" charset="0"/>
              <a:buChar char="•"/>
            </a:pPr>
            <a:r>
              <a:rPr lang="en-US" altLang="zh-CN" b="1" dirty="0"/>
              <a:t>Re-ranking</a:t>
            </a:r>
            <a:r>
              <a:rPr lang="zh-CN" altLang="en-US" dirty="0"/>
              <a:t>：删除某些项目或改变列表的顺序，以满足额外的标准，满足业务需求</a:t>
            </a:r>
          </a:p>
        </p:txBody>
      </p:sp>
    </p:spTree>
    <p:extLst>
      <p:ext uri="{BB962C8B-B14F-4D97-AF65-F5344CB8AC3E}">
        <p14:creationId xmlns:p14="http://schemas.microsoft.com/office/powerpoint/2010/main" val="247214284"/>
      </p:ext>
    </p:extLst>
  </p:cSld>
  <p:clrMapOvr>
    <a:masterClrMapping/>
  </p:clrMapOvr>
  <mc:AlternateContent xmlns:mc="http://schemas.openxmlformats.org/markup-compatibility/2006" xmlns:p14="http://schemas.microsoft.com/office/powerpoint/2010/main">
    <mc:Choice Requires="p14">
      <p:transition p14:dur="10" advTm="3000"/>
    </mc:Choice>
    <mc:Fallback xmlns="">
      <p:transition advTm="3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Pentagon 6_1">
            <a:extLst>
              <a:ext uri="{FF2B5EF4-FFF2-40B4-BE49-F238E27FC236}">
                <a16:creationId xmlns:a16="http://schemas.microsoft.com/office/drawing/2014/main" id="{F04D16D6-3AF0-45CC-9C2D-D6B6070A56A6}"/>
              </a:ext>
            </a:extLst>
          </p:cNvPr>
          <p:cNvSpPr/>
          <p:nvPr/>
        </p:nvSpPr>
        <p:spPr>
          <a:xfrm>
            <a:off x="0" y="531656"/>
            <a:ext cx="1543691" cy="701648"/>
          </a:xfrm>
          <a:prstGeom prst="homePlate">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Group 7_1">
            <a:extLst>
              <a:ext uri="{FF2B5EF4-FFF2-40B4-BE49-F238E27FC236}">
                <a16:creationId xmlns:a16="http://schemas.microsoft.com/office/drawing/2014/main" id="{640203D0-E8DA-4E75-A832-E72D5EE8B8BC}"/>
              </a:ext>
            </a:extLst>
          </p:cNvPr>
          <p:cNvGrpSpPr/>
          <p:nvPr/>
        </p:nvGrpSpPr>
        <p:grpSpPr>
          <a:xfrm>
            <a:off x="218081" y="239268"/>
            <a:ext cx="7421313" cy="975876"/>
            <a:chOff x="5223162" y="745220"/>
            <a:chExt cx="4426210" cy="975876"/>
          </a:xfrm>
        </p:grpSpPr>
        <p:sp>
          <p:nvSpPr>
            <p:cNvPr id="42" name="文本框 41">
              <a:extLst>
                <a:ext uri="{FF2B5EF4-FFF2-40B4-BE49-F238E27FC236}">
                  <a16:creationId xmlns:a16="http://schemas.microsoft.com/office/drawing/2014/main" id="{E02761C3-FBA0-4A59-8002-71F7CBC2E905}"/>
                </a:ext>
              </a:extLst>
            </p:cNvPr>
            <p:cNvSpPr txBox="1"/>
            <p:nvPr/>
          </p:nvSpPr>
          <p:spPr>
            <a:xfrm>
              <a:off x="5223164" y="745220"/>
              <a:ext cx="4426208" cy="584775"/>
            </a:xfrm>
            <a:prstGeom prst="rect">
              <a:avLst/>
            </a:prstGeom>
            <a:noFill/>
          </p:spPr>
          <p:txBody>
            <a:bodyPr wrap="square" rtlCol="0">
              <a:spAutoFit/>
            </a:bodyPr>
            <a:lstStyle/>
            <a:p>
              <a:r>
                <a:rPr lang="en-US" altLang="zh-CN" sz="3200" dirty="0">
                  <a:latin typeface="思源黑体 CN Medium" panose="020B0600000000000000" pitchFamily="34" charset="-122"/>
                  <a:ea typeface="思源黑体 CN Medium" panose="020B0600000000000000" pitchFamily="34" charset="-122"/>
                  <a:sym typeface="Arial" panose="020B0604020202020204" pitchFamily="34" charset="0"/>
                </a:rPr>
                <a:t>Stage</a:t>
              </a:r>
              <a:endParaRPr lang="zh-CN" altLang="en-US" sz="3200" dirty="0">
                <a:latin typeface="思源黑体 CN Medium" panose="020B0600000000000000" pitchFamily="34" charset="-122"/>
                <a:ea typeface="思源黑体 CN Medium" panose="020B0600000000000000" pitchFamily="34" charset="-122"/>
                <a:sym typeface="Arial" panose="020B0604020202020204" pitchFamily="34" charset="0"/>
              </a:endParaRPr>
            </a:p>
          </p:txBody>
        </p:sp>
        <p:sp>
          <p:nvSpPr>
            <p:cNvPr id="43" name="文本框 42">
              <a:extLst>
                <a:ext uri="{FF2B5EF4-FFF2-40B4-BE49-F238E27FC236}">
                  <a16:creationId xmlns:a16="http://schemas.microsoft.com/office/drawing/2014/main" id="{2A69AE86-C14E-4BD0-9435-E90771BE319D}"/>
                </a:ext>
              </a:extLst>
            </p:cNvPr>
            <p:cNvSpPr txBox="1"/>
            <p:nvPr/>
          </p:nvSpPr>
          <p:spPr>
            <a:xfrm>
              <a:off x="5223162" y="1259431"/>
              <a:ext cx="2198952" cy="461665"/>
            </a:xfrm>
            <a:prstGeom prst="rect">
              <a:avLst/>
            </a:prstGeom>
            <a:noFill/>
          </p:spPr>
          <p:txBody>
            <a:bodyPr wrap="square" rtlCol="0">
              <a:spAutoFit/>
            </a:bodyPr>
            <a:lstStyle/>
            <a:p>
              <a:r>
                <a:rPr lang="zh-CN" altLang="en-US" sz="2400" dirty="0">
                  <a:latin typeface="思源黑体 CN Medium" panose="020B0600000000000000" pitchFamily="34" charset="-122"/>
                  <a:ea typeface="思源黑体 CN Medium" panose="020B0600000000000000" pitchFamily="34" charset="-122"/>
                  <a:sym typeface="Arial" panose="020B0604020202020204" pitchFamily="34" charset="0"/>
                </a:rPr>
                <a:t>已有方法</a:t>
              </a:r>
              <a:r>
                <a:rPr lang="en-US" altLang="zh-CN" sz="2400" dirty="0">
                  <a:latin typeface="思源黑体 CN Medium" panose="020B0600000000000000" pitchFamily="34" charset="-122"/>
                  <a:ea typeface="思源黑体 CN Medium" panose="020B0600000000000000" pitchFamily="34" charset="-122"/>
                  <a:sym typeface="Arial" panose="020B0604020202020204" pitchFamily="34" charset="0"/>
                </a:rPr>
                <a:t>——Matching</a:t>
              </a:r>
              <a:endParaRPr lang="zh-CN" altLang="en-US" sz="2400" dirty="0">
                <a:latin typeface="思源黑体 CN Medium" panose="020B0600000000000000" pitchFamily="34" charset="-122"/>
                <a:ea typeface="思源黑体 CN Medium" panose="020B0600000000000000" pitchFamily="34" charset="-122"/>
                <a:sym typeface="Arial" panose="020B0604020202020204" pitchFamily="34" charset="0"/>
              </a:endParaRPr>
            </a:p>
          </p:txBody>
        </p:sp>
      </p:grpSp>
      <p:sp>
        <p:nvSpPr>
          <p:cNvPr id="3" name="文本框 2">
            <a:extLst>
              <a:ext uri="{FF2B5EF4-FFF2-40B4-BE49-F238E27FC236}">
                <a16:creationId xmlns:a16="http://schemas.microsoft.com/office/drawing/2014/main" id="{8568E018-CB0A-9A30-0240-12F5A43331EF}"/>
              </a:ext>
            </a:extLst>
          </p:cNvPr>
          <p:cNvSpPr txBox="1"/>
          <p:nvPr/>
        </p:nvSpPr>
        <p:spPr>
          <a:xfrm>
            <a:off x="856936" y="1650475"/>
            <a:ext cx="10478125" cy="369332"/>
          </a:xfrm>
          <a:prstGeom prst="rect">
            <a:avLst/>
          </a:prstGeom>
          <a:noFill/>
        </p:spPr>
        <p:txBody>
          <a:bodyPr wrap="none" rtlCol="0">
            <a:spAutoFit/>
          </a:bodyPr>
          <a:lstStyle/>
          <a:p>
            <a:r>
              <a:rPr lang="zh-CN" altLang="en-US" dirty="0"/>
              <a:t>在</a:t>
            </a:r>
            <a:r>
              <a:rPr lang="en-US" altLang="zh-CN" dirty="0"/>
              <a:t>Matching</a:t>
            </a:r>
            <a:r>
              <a:rPr lang="zh-CN" altLang="en-US" dirty="0"/>
              <a:t>阶段，基于</a:t>
            </a:r>
            <a:r>
              <a:rPr lang="en-US" altLang="zh-CN" dirty="0"/>
              <a:t>GNN</a:t>
            </a:r>
            <a:r>
              <a:rPr lang="zh-CN" altLang="en-US" dirty="0"/>
              <a:t>的模型可以看作是嵌入匹配，通常在</a:t>
            </a:r>
            <a:r>
              <a:rPr lang="en-US" altLang="zh-CN" dirty="0"/>
              <a:t>user-item</a:t>
            </a:r>
            <a:r>
              <a:rPr lang="zh-CN" altLang="en-US" dirty="0"/>
              <a:t>二部图上设计专门的</a:t>
            </a:r>
            <a:r>
              <a:rPr lang="en-US" altLang="zh-CN" dirty="0"/>
              <a:t>GNN</a:t>
            </a:r>
            <a:r>
              <a:rPr lang="zh-CN" altLang="en-US" dirty="0"/>
              <a:t>架构</a:t>
            </a:r>
          </a:p>
        </p:txBody>
      </p:sp>
      <p:pic>
        <p:nvPicPr>
          <p:cNvPr id="2052" name="Picture 4">
            <a:extLst>
              <a:ext uri="{FF2B5EF4-FFF2-40B4-BE49-F238E27FC236}">
                <a16:creationId xmlns:a16="http://schemas.microsoft.com/office/drawing/2014/main" id="{11A6D9BB-C97C-400E-8C73-790C18D6AD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3576" y="2436978"/>
            <a:ext cx="10384844" cy="3258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6132927"/>
      </p:ext>
    </p:extLst>
  </p:cSld>
  <p:clrMapOvr>
    <a:masterClrMapping/>
  </p:clrMapOvr>
  <mc:AlternateContent xmlns:mc="http://schemas.openxmlformats.org/markup-compatibility/2006" xmlns:p14="http://schemas.microsoft.com/office/powerpoint/2010/main">
    <mc:Choice Requires="p14">
      <p:transition p14:dur="10" advTm="3000"/>
    </mc:Choice>
    <mc:Fallback xmlns="">
      <p:transition advTm="3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Pentagon 6_1">
            <a:extLst>
              <a:ext uri="{FF2B5EF4-FFF2-40B4-BE49-F238E27FC236}">
                <a16:creationId xmlns:a16="http://schemas.microsoft.com/office/drawing/2014/main" id="{F04D16D6-3AF0-45CC-9C2D-D6B6070A56A6}"/>
              </a:ext>
            </a:extLst>
          </p:cNvPr>
          <p:cNvSpPr/>
          <p:nvPr/>
        </p:nvSpPr>
        <p:spPr>
          <a:xfrm>
            <a:off x="0" y="531656"/>
            <a:ext cx="1543691" cy="701648"/>
          </a:xfrm>
          <a:prstGeom prst="homePlate">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Group 7_1">
            <a:extLst>
              <a:ext uri="{FF2B5EF4-FFF2-40B4-BE49-F238E27FC236}">
                <a16:creationId xmlns:a16="http://schemas.microsoft.com/office/drawing/2014/main" id="{640203D0-E8DA-4E75-A832-E72D5EE8B8BC}"/>
              </a:ext>
            </a:extLst>
          </p:cNvPr>
          <p:cNvGrpSpPr/>
          <p:nvPr/>
        </p:nvGrpSpPr>
        <p:grpSpPr>
          <a:xfrm>
            <a:off x="218081" y="239268"/>
            <a:ext cx="7421313" cy="975876"/>
            <a:chOff x="5223162" y="745220"/>
            <a:chExt cx="4426210" cy="975876"/>
          </a:xfrm>
        </p:grpSpPr>
        <p:sp>
          <p:nvSpPr>
            <p:cNvPr id="42" name="文本框 41">
              <a:extLst>
                <a:ext uri="{FF2B5EF4-FFF2-40B4-BE49-F238E27FC236}">
                  <a16:creationId xmlns:a16="http://schemas.microsoft.com/office/drawing/2014/main" id="{E02761C3-FBA0-4A59-8002-71F7CBC2E905}"/>
                </a:ext>
              </a:extLst>
            </p:cNvPr>
            <p:cNvSpPr txBox="1"/>
            <p:nvPr/>
          </p:nvSpPr>
          <p:spPr>
            <a:xfrm>
              <a:off x="5223164" y="745220"/>
              <a:ext cx="4426208" cy="584775"/>
            </a:xfrm>
            <a:prstGeom prst="rect">
              <a:avLst/>
            </a:prstGeom>
            <a:noFill/>
          </p:spPr>
          <p:txBody>
            <a:bodyPr wrap="square" rtlCol="0">
              <a:spAutoFit/>
            </a:bodyPr>
            <a:lstStyle/>
            <a:p>
              <a:r>
                <a:rPr lang="en-US" altLang="zh-CN" sz="3200" dirty="0">
                  <a:latin typeface="思源黑体 CN Medium" panose="020B0600000000000000" pitchFamily="34" charset="-122"/>
                  <a:ea typeface="思源黑体 CN Medium" panose="020B0600000000000000" pitchFamily="34" charset="-122"/>
                  <a:sym typeface="Arial" panose="020B0604020202020204" pitchFamily="34" charset="0"/>
                </a:rPr>
                <a:t>Stage</a:t>
              </a:r>
              <a:endParaRPr lang="zh-CN" altLang="en-US" sz="3200" dirty="0">
                <a:latin typeface="思源黑体 CN Medium" panose="020B0600000000000000" pitchFamily="34" charset="-122"/>
                <a:ea typeface="思源黑体 CN Medium" panose="020B0600000000000000" pitchFamily="34" charset="-122"/>
                <a:sym typeface="Arial" panose="020B0604020202020204" pitchFamily="34" charset="0"/>
              </a:endParaRPr>
            </a:p>
          </p:txBody>
        </p:sp>
        <p:sp>
          <p:nvSpPr>
            <p:cNvPr id="43" name="文本框 42">
              <a:extLst>
                <a:ext uri="{FF2B5EF4-FFF2-40B4-BE49-F238E27FC236}">
                  <a16:creationId xmlns:a16="http://schemas.microsoft.com/office/drawing/2014/main" id="{2A69AE86-C14E-4BD0-9435-E90771BE319D}"/>
                </a:ext>
              </a:extLst>
            </p:cNvPr>
            <p:cNvSpPr txBox="1"/>
            <p:nvPr/>
          </p:nvSpPr>
          <p:spPr>
            <a:xfrm>
              <a:off x="5223162" y="1259431"/>
              <a:ext cx="2198952" cy="461665"/>
            </a:xfrm>
            <a:prstGeom prst="rect">
              <a:avLst/>
            </a:prstGeom>
            <a:noFill/>
          </p:spPr>
          <p:txBody>
            <a:bodyPr wrap="square" rtlCol="0">
              <a:spAutoFit/>
            </a:bodyPr>
            <a:lstStyle/>
            <a:p>
              <a:r>
                <a:rPr lang="zh-CN" altLang="en-US" sz="2400" dirty="0">
                  <a:latin typeface="思源黑体 CN Medium" panose="020B0600000000000000" pitchFamily="34" charset="-122"/>
                  <a:ea typeface="思源黑体 CN Medium" panose="020B0600000000000000" pitchFamily="34" charset="-122"/>
                  <a:sym typeface="Arial" panose="020B0604020202020204" pitchFamily="34" charset="0"/>
                </a:rPr>
                <a:t>已有方法</a:t>
              </a:r>
              <a:r>
                <a:rPr lang="en-US" altLang="zh-CN" sz="2400" dirty="0">
                  <a:latin typeface="思源黑体 CN Medium" panose="020B0600000000000000" pitchFamily="34" charset="-122"/>
                  <a:ea typeface="思源黑体 CN Medium" panose="020B0600000000000000" pitchFamily="34" charset="-122"/>
                  <a:sym typeface="Arial" panose="020B0604020202020204" pitchFamily="34" charset="0"/>
                </a:rPr>
                <a:t>——Ranking</a:t>
              </a:r>
              <a:endParaRPr lang="zh-CN" altLang="en-US" sz="2400" dirty="0">
                <a:latin typeface="思源黑体 CN Medium" panose="020B0600000000000000" pitchFamily="34" charset="-122"/>
                <a:ea typeface="思源黑体 CN Medium" panose="020B0600000000000000" pitchFamily="34" charset="-122"/>
                <a:sym typeface="Arial" panose="020B0604020202020204" pitchFamily="34" charset="0"/>
              </a:endParaRPr>
            </a:p>
          </p:txBody>
        </p:sp>
      </p:grpSp>
      <p:sp>
        <p:nvSpPr>
          <p:cNvPr id="3" name="文本框 2">
            <a:extLst>
              <a:ext uri="{FF2B5EF4-FFF2-40B4-BE49-F238E27FC236}">
                <a16:creationId xmlns:a16="http://schemas.microsoft.com/office/drawing/2014/main" id="{8568E018-CB0A-9A30-0240-12F5A43331EF}"/>
              </a:ext>
            </a:extLst>
          </p:cNvPr>
          <p:cNvSpPr txBox="1"/>
          <p:nvPr/>
        </p:nvSpPr>
        <p:spPr>
          <a:xfrm>
            <a:off x="1543691" y="1464675"/>
            <a:ext cx="9567233" cy="2125582"/>
          </a:xfrm>
          <a:prstGeom prst="rect">
            <a:avLst/>
          </a:prstGeom>
          <a:noFill/>
        </p:spPr>
        <p:txBody>
          <a:bodyPr wrap="square" rtlCol="0">
            <a:spAutoFit/>
          </a:bodyPr>
          <a:lstStyle/>
          <a:p>
            <a:pPr>
              <a:lnSpc>
                <a:spcPct val="150000"/>
              </a:lnSpc>
            </a:pPr>
            <a:r>
              <a:rPr lang="zh-CN" altLang="en-US" dirty="0"/>
              <a:t>现有的</a:t>
            </a:r>
            <a:r>
              <a:rPr lang="en-US" altLang="zh-CN" dirty="0"/>
              <a:t>Ranking</a:t>
            </a:r>
            <a:r>
              <a:rPr lang="zh-CN" altLang="en-US" dirty="0"/>
              <a:t>模型通常先将稀疏特征转化为</a:t>
            </a:r>
            <a:r>
              <a:rPr lang="en-US" altLang="zh-CN" dirty="0"/>
              <a:t>one-hot</a:t>
            </a:r>
            <a:r>
              <a:rPr lang="zh-CN" altLang="en-US" dirty="0"/>
              <a:t>编码，再转化为稠密嵌入向量，将这些</a:t>
            </a:r>
          </a:p>
          <a:p>
            <a:pPr>
              <a:lnSpc>
                <a:spcPct val="150000"/>
              </a:lnSpc>
            </a:pPr>
            <a:r>
              <a:rPr lang="zh-CN" altLang="en-US" dirty="0"/>
              <a:t>向量直接拼接，以非结构的形式输入到</a:t>
            </a:r>
            <a:r>
              <a:rPr lang="en-US" altLang="zh-CN" dirty="0"/>
              <a:t>DNN</a:t>
            </a:r>
            <a:r>
              <a:rPr lang="zh-CN" altLang="en-US" dirty="0"/>
              <a:t>或专门设计的模型中</a:t>
            </a:r>
            <a:endParaRPr lang="en-US" altLang="zh-CN" dirty="0"/>
          </a:p>
          <a:p>
            <a:pPr>
              <a:lnSpc>
                <a:spcPct val="150000"/>
              </a:lnSpc>
            </a:pPr>
            <a:r>
              <a:rPr lang="zh-CN" altLang="en-US" dirty="0"/>
              <a:t>基于</a:t>
            </a:r>
            <a:r>
              <a:rPr lang="en-US" altLang="zh-CN" dirty="0"/>
              <a:t>GNN</a:t>
            </a:r>
            <a:r>
              <a:rPr lang="zh-CN" altLang="en-US" dirty="0"/>
              <a:t>的排序模型通常由</a:t>
            </a:r>
            <a:r>
              <a:rPr lang="en-US" altLang="zh-CN" dirty="0"/>
              <a:t>encoder</a:t>
            </a:r>
            <a:r>
              <a:rPr lang="zh-CN" altLang="en-US" dirty="0"/>
              <a:t>和</a:t>
            </a:r>
            <a:r>
              <a:rPr lang="en-US" altLang="zh-CN" dirty="0"/>
              <a:t>predictor</a:t>
            </a:r>
            <a:r>
              <a:rPr lang="zh-CN" altLang="en-US" dirty="0"/>
              <a:t>两个组件组成，它们从不同的方向处理特征交互</a:t>
            </a:r>
            <a:endParaRPr lang="en-US" altLang="zh-CN" dirty="0"/>
          </a:p>
          <a:p>
            <a:pPr marL="285750" indent="-285750">
              <a:lnSpc>
                <a:spcPct val="150000"/>
              </a:lnSpc>
              <a:buFont typeface="Arial" panose="020B0604020202020204" pitchFamily="34" charset="0"/>
              <a:buChar char="•"/>
            </a:pPr>
            <a:r>
              <a:rPr lang="zh-CN" altLang="en-US" dirty="0"/>
              <a:t>设计特殊的图结构来捕获</a:t>
            </a:r>
            <a:r>
              <a:rPr lang="en-US" altLang="zh-CN" dirty="0"/>
              <a:t>encoder</a:t>
            </a:r>
            <a:r>
              <a:rPr lang="zh-CN" altLang="en-US" dirty="0"/>
              <a:t>中所需的特征交互</a:t>
            </a:r>
          </a:p>
          <a:p>
            <a:pPr marL="285750" indent="-285750">
              <a:lnSpc>
                <a:spcPct val="150000"/>
              </a:lnSpc>
              <a:buFont typeface="Arial" panose="020B0604020202020204" pitchFamily="34" charset="0"/>
              <a:buChar char="•"/>
            </a:pPr>
            <a:r>
              <a:rPr lang="zh-CN" altLang="en-US" dirty="0"/>
              <a:t>在</a:t>
            </a:r>
            <a:r>
              <a:rPr lang="en-US" altLang="zh-CN" dirty="0"/>
              <a:t>predictor</a:t>
            </a:r>
            <a:r>
              <a:rPr lang="zh-CN" altLang="en-US" dirty="0"/>
              <a:t>中可以考虑特征交互，通过集成来自</a:t>
            </a:r>
            <a:r>
              <a:rPr lang="en-US" altLang="zh-CN" dirty="0"/>
              <a:t>encoder</a:t>
            </a:r>
            <a:r>
              <a:rPr lang="zh-CN" altLang="en-US" dirty="0"/>
              <a:t>的不同特征嵌入来估计排名分数</a:t>
            </a:r>
          </a:p>
        </p:txBody>
      </p:sp>
      <p:pic>
        <p:nvPicPr>
          <p:cNvPr id="6146" name="Picture 2">
            <a:extLst>
              <a:ext uri="{FF2B5EF4-FFF2-40B4-BE49-F238E27FC236}">
                <a16:creationId xmlns:a16="http://schemas.microsoft.com/office/drawing/2014/main" id="{81CE9830-F517-CD67-BA3C-DDA1D21A12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9330" y="3647654"/>
            <a:ext cx="8046460" cy="2761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2116968"/>
      </p:ext>
    </p:extLst>
  </p:cSld>
  <p:clrMapOvr>
    <a:masterClrMapping/>
  </p:clrMapOvr>
  <mc:AlternateContent xmlns:mc="http://schemas.openxmlformats.org/markup-compatibility/2006" xmlns:p14="http://schemas.microsoft.com/office/powerpoint/2010/main">
    <mc:Choice Requires="p14">
      <p:transition p14:dur="10" advTm="3000"/>
    </mc:Choice>
    <mc:Fallback xmlns="">
      <p:transition advTm="3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Pentagon 6_1">
            <a:extLst>
              <a:ext uri="{FF2B5EF4-FFF2-40B4-BE49-F238E27FC236}">
                <a16:creationId xmlns:a16="http://schemas.microsoft.com/office/drawing/2014/main" id="{F04D16D6-3AF0-45CC-9C2D-D6B6070A56A6}"/>
              </a:ext>
            </a:extLst>
          </p:cNvPr>
          <p:cNvSpPr/>
          <p:nvPr/>
        </p:nvSpPr>
        <p:spPr>
          <a:xfrm>
            <a:off x="0" y="531656"/>
            <a:ext cx="1543691" cy="701648"/>
          </a:xfrm>
          <a:prstGeom prst="homePlate">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Group 7_1">
            <a:extLst>
              <a:ext uri="{FF2B5EF4-FFF2-40B4-BE49-F238E27FC236}">
                <a16:creationId xmlns:a16="http://schemas.microsoft.com/office/drawing/2014/main" id="{640203D0-E8DA-4E75-A832-E72D5EE8B8BC}"/>
              </a:ext>
            </a:extLst>
          </p:cNvPr>
          <p:cNvGrpSpPr/>
          <p:nvPr/>
        </p:nvGrpSpPr>
        <p:grpSpPr>
          <a:xfrm>
            <a:off x="218081" y="239268"/>
            <a:ext cx="7421313" cy="975876"/>
            <a:chOff x="5223162" y="745220"/>
            <a:chExt cx="4426210" cy="975876"/>
          </a:xfrm>
        </p:grpSpPr>
        <p:sp>
          <p:nvSpPr>
            <p:cNvPr id="42" name="文本框 41">
              <a:extLst>
                <a:ext uri="{FF2B5EF4-FFF2-40B4-BE49-F238E27FC236}">
                  <a16:creationId xmlns:a16="http://schemas.microsoft.com/office/drawing/2014/main" id="{E02761C3-FBA0-4A59-8002-71F7CBC2E905}"/>
                </a:ext>
              </a:extLst>
            </p:cNvPr>
            <p:cNvSpPr txBox="1"/>
            <p:nvPr/>
          </p:nvSpPr>
          <p:spPr>
            <a:xfrm>
              <a:off x="5223164" y="745220"/>
              <a:ext cx="4426208" cy="584775"/>
            </a:xfrm>
            <a:prstGeom prst="rect">
              <a:avLst/>
            </a:prstGeom>
            <a:noFill/>
          </p:spPr>
          <p:txBody>
            <a:bodyPr wrap="square" rtlCol="0">
              <a:spAutoFit/>
            </a:bodyPr>
            <a:lstStyle/>
            <a:p>
              <a:r>
                <a:rPr lang="en-US" altLang="zh-CN" sz="3200" dirty="0">
                  <a:latin typeface="思源黑体 CN Medium" panose="020B0600000000000000" pitchFamily="34" charset="-122"/>
                  <a:ea typeface="思源黑体 CN Medium" panose="020B0600000000000000" pitchFamily="34" charset="-122"/>
                  <a:sym typeface="Arial" panose="020B0604020202020204" pitchFamily="34" charset="0"/>
                </a:rPr>
                <a:t>Stage</a:t>
              </a:r>
              <a:endParaRPr lang="zh-CN" altLang="en-US" sz="3200" dirty="0">
                <a:latin typeface="思源黑体 CN Medium" panose="020B0600000000000000" pitchFamily="34" charset="-122"/>
                <a:ea typeface="思源黑体 CN Medium" panose="020B0600000000000000" pitchFamily="34" charset="-122"/>
                <a:sym typeface="Arial" panose="020B0604020202020204" pitchFamily="34" charset="0"/>
              </a:endParaRPr>
            </a:p>
          </p:txBody>
        </p:sp>
        <p:sp>
          <p:nvSpPr>
            <p:cNvPr id="43" name="文本框 42">
              <a:extLst>
                <a:ext uri="{FF2B5EF4-FFF2-40B4-BE49-F238E27FC236}">
                  <a16:creationId xmlns:a16="http://schemas.microsoft.com/office/drawing/2014/main" id="{2A69AE86-C14E-4BD0-9435-E90771BE319D}"/>
                </a:ext>
              </a:extLst>
            </p:cNvPr>
            <p:cNvSpPr txBox="1"/>
            <p:nvPr/>
          </p:nvSpPr>
          <p:spPr>
            <a:xfrm>
              <a:off x="5223162" y="1259431"/>
              <a:ext cx="2198952" cy="461665"/>
            </a:xfrm>
            <a:prstGeom prst="rect">
              <a:avLst/>
            </a:prstGeom>
            <a:noFill/>
          </p:spPr>
          <p:txBody>
            <a:bodyPr wrap="square" rtlCol="0">
              <a:spAutoFit/>
            </a:bodyPr>
            <a:lstStyle/>
            <a:p>
              <a:r>
                <a:rPr lang="zh-CN" altLang="en-US" sz="2400" dirty="0">
                  <a:latin typeface="思源黑体 CN Medium" panose="020B0600000000000000" pitchFamily="34" charset="-122"/>
                  <a:ea typeface="思源黑体 CN Medium" panose="020B0600000000000000" pitchFamily="34" charset="-122"/>
                  <a:sym typeface="Arial" panose="020B0604020202020204" pitchFamily="34" charset="0"/>
                </a:rPr>
                <a:t>已有方法</a:t>
              </a:r>
              <a:r>
                <a:rPr lang="en-US" altLang="zh-CN" sz="2400" dirty="0">
                  <a:latin typeface="思源黑体 CN Medium" panose="020B0600000000000000" pitchFamily="34" charset="-122"/>
                  <a:ea typeface="思源黑体 CN Medium" panose="020B0600000000000000" pitchFamily="34" charset="-122"/>
                  <a:sym typeface="Arial" panose="020B0604020202020204" pitchFamily="34" charset="0"/>
                </a:rPr>
                <a:t>——Re-ranking</a:t>
              </a:r>
              <a:endParaRPr lang="zh-CN" altLang="en-US" sz="2400" dirty="0">
                <a:latin typeface="思源黑体 CN Medium" panose="020B0600000000000000" pitchFamily="34" charset="-122"/>
                <a:ea typeface="思源黑体 CN Medium" panose="020B0600000000000000" pitchFamily="34" charset="-122"/>
                <a:sym typeface="Arial" panose="020B0604020202020204" pitchFamily="34" charset="0"/>
              </a:endParaRPr>
            </a:p>
          </p:txBody>
        </p:sp>
      </p:grpSp>
      <p:sp>
        <p:nvSpPr>
          <p:cNvPr id="3" name="文本框 2">
            <a:extLst>
              <a:ext uri="{FF2B5EF4-FFF2-40B4-BE49-F238E27FC236}">
                <a16:creationId xmlns:a16="http://schemas.microsoft.com/office/drawing/2014/main" id="{8568E018-CB0A-9A30-0240-12F5A43331EF}"/>
              </a:ext>
            </a:extLst>
          </p:cNvPr>
          <p:cNvSpPr txBox="1"/>
          <p:nvPr/>
        </p:nvSpPr>
        <p:spPr>
          <a:xfrm>
            <a:off x="1204800" y="1999519"/>
            <a:ext cx="9782400" cy="3372077"/>
          </a:xfrm>
          <a:prstGeom prst="rect">
            <a:avLst/>
          </a:prstGeom>
          <a:noFill/>
        </p:spPr>
        <p:txBody>
          <a:bodyPr wrap="square" rtlCol="0">
            <a:spAutoFit/>
          </a:bodyPr>
          <a:lstStyle/>
          <a:p>
            <a:pPr>
              <a:lnSpc>
                <a:spcPct val="150000"/>
              </a:lnSpc>
            </a:pPr>
            <a:r>
              <a:rPr lang="en-US" altLang="zh-CN" dirty="0"/>
              <a:t>Re-ranking</a:t>
            </a:r>
            <a:r>
              <a:rPr lang="zh-CN" altLang="en-US" dirty="0"/>
              <a:t>的主要挑战是如何融合多个</a:t>
            </a:r>
            <a:r>
              <a:rPr lang="en-US" altLang="zh-CN" dirty="0"/>
              <a:t>Re-ranking</a:t>
            </a:r>
            <a:r>
              <a:rPr lang="zh-CN" altLang="en-US" dirty="0"/>
              <a:t>目标</a:t>
            </a:r>
            <a:endParaRPr lang="en-US" altLang="zh-CN" dirty="0"/>
          </a:p>
          <a:p>
            <a:pPr>
              <a:lnSpc>
                <a:spcPct val="150000"/>
              </a:lnSpc>
            </a:pPr>
            <a:r>
              <a:rPr lang="zh-CN" altLang="en-US" dirty="0"/>
              <a:t>两个考虑因素</a:t>
            </a:r>
          </a:p>
          <a:p>
            <a:pPr marL="285750" indent="-285750">
              <a:lnSpc>
                <a:spcPct val="150000"/>
              </a:lnSpc>
              <a:buFont typeface="Arial" panose="020B0604020202020204" pitchFamily="34" charset="0"/>
              <a:buChar char="•"/>
            </a:pPr>
            <a:r>
              <a:rPr lang="zh-CN" altLang="en-US" dirty="0"/>
              <a:t>不同的</a:t>
            </a:r>
            <a:r>
              <a:rPr lang="en-US" altLang="zh-CN" dirty="0"/>
              <a:t>item</a:t>
            </a:r>
            <a:r>
              <a:rPr lang="zh-CN" altLang="en-US" dirty="0"/>
              <a:t>之间可以通过一定的关系相互影响，比如替代性和互补性</a:t>
            </a:r>
            <a:endParaRPr lang="en-US" altLang="zh-CN" dirty="0"/>
          </a:p>
          <a:p>
            <a:pPr marL="285750" indent="-285750">
              <a:lnSpc>
                <a:spcPct val="150000"/>
              </a:lnSpc>
              <a:buFont typeface="Arial" panose="020B0604020202020204" pitchFamily="34" charset="0"/>
              <a:buChar char="•"/>
            </a:pPr>
            <a:r>
              <a:rPr lang="zh-CN" altLang="en-US" dirty="0"/>
              <a:t>不同用户有不同的偏好，</a:t>
            </a:r>
            <a:r>
              <a:rPr lang="en-US" altLang="zh-CN" dirty="0"/>
              <a:t>Re-ranking</a:t>
            </a:r>
            <a:r>
              <a:rPr lang="zh-CN" altLang="en-US" dirty="0"/>
              <a:t>需要实现个性化</a:t>
            </a:r>
            <a:endParaRPr lang="en-US" altLang="zh-CN" dirty="0"/>
          </a:p>
          <a:p>
            <a:pPr>
              <a:lnSpc>
                <a:spcPct val="150000"/>
              </a:lnSpc>
            </a:pPr>
            <a:endParaRPr lang="zh-CN" altLang="en-US" dirty="0"/>
          </a:p>
          <a:p>
            <a:pPr>
              <a:lnSpc>
                <a:spcPct val="150000"/>
              </a:lnSpc>
            </a:pPr>
            <a:r>
              <a:rPr lang="en-US" altLang="zh-CN" dirty="0"/>
              <a:t>IRGPR</a:t>
            </a:r>
            <a:r>
              <a:rPr lang="zh-CN" altLang="en-US" dirty="0"/>
              <a:t>：提出了一个异构图来融合两个信息源、一个</a:t>
            </a:r>
            <a:r>
              <a:rPr lang="en-US" altLang="zh-CN" dirty="0"/>
              <a:t>item</a:t>
            </a:r>
            <a:r>
              <a:rPr lang="zh-CN" altLang="en-US" dirty="0"/>
              <a:t>关系图来捕获多个</a:t>
            </a:r>
            <a:r>
              <a:rPr lang="en-US" altLang="zh-CN" dirty="0"/>
              <a:t>item</a:t>
            </a:r>
            <a:r>
              <a:rPr lang="zh-CN" altLang="en-US" dirty="0"/>
              <a:t>的关系以及一个</a:t>
            </a:r>
            <a:r>
              <a:rPr lang="en-US" altLang="zh-CN" dirty="0"/>
              <a:t>user-item</a:t>
            </a:r>
            <a:r>
              <a:rPr lang="zh-CN" altLang="en-US" dirty="0"/>
              <a:t>评分图来包含初始</a:t>
            </a:r>
            <a:r>
              <a:rPr lang="en-US" altLang="zh-CN" dirty="0"/>
              <a:t>ranking</a:t>
            </a:r>
            <a:r>
              <a:rPr lang="zh-CN" altLang="en-US" dirty="0"/>
              <a:t>分数，经过多个消息传播层后得到</a:t>
            </a:r>
            <a:r>
              <a:rPr lang="en-US" altLang="zh-CN" dirty="0"/>
              <a:t>user</a:t>
            </a:r>
            <a:r>
              <a:rPr lang="zh-CN" altLang="en-US" dirty="0"/>
              <a:t>和</a:t>
            </a:r>
            <a:r>
              <a:rPr lang="en-US" altLang="zh-CN" dirty="0"/>
              <a:t>item</a:t>
            </a:r>
            <a:r>
              <a:rPr lang="zh-CN" altLang="en-US" dirty="0"/>
              <a:t>的嵌入，包括全局</a:t>
            </a:r>
            <a:r>
              <a:rPr lang="en-US" altLang="zh-CN" dirty="0"/>
              <a:t>item</a:t>
            </a:r>
            <a:r>
              <a:rPr lang="zh-CN" altLang="en-US" dirty="0"/>
              <a:t>关系传播和个性化意图传播，最后通过一个前馈神经网络生成</a:t>
            </a:r>
            <a:r>
              <a:rPr lang="en-US" altLang="zh-CN" dirty="0"/>
              <a:t>Re-ranking</a:t>
            </a:r>
            <a:r>
              <a:rPr lang="zh-CN" altLang="en-US" dirty="0"/>
              <a:t>的输出顺序</a:t>
            </a:r>
          </a:p>
        </p:txBody>
      </p:sp>
    </p:spTree>
    <p:extLst>
      <p:ext uri="{BB962C8B-B14F-4D97-AF65-F5344CB8AC3E}">
        <p14:creationId xmlns:p14="http://schemas.microsoft.com/office/powerpoint/2010/main" val="2348686637"/>
      </p:ext>
    </p:extLst>
  </p:cSld>
  <p:clrMapOvr>
    <a:masterClrMapping/>
  </p:clrMapOvr>
  <mc:AlternateContent xmlns:mc="http://schemas.openxmlformats.org/markup-compatibility/2006" xmlns:p14="http://schemas.microsoft.com/office/powerpoint/2010/main">
    <mc:Choice Requires="p14">
      <p:transition p14:dur="10" advTm="3000"/>
    </mc:Choice>
    <mc:Fallback xmlns="">
      <p:transition advTm="3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a:extLst>
              <a:ext uri="{FF2B5EF4-FFF2-40B4-BE49-F238E27FC236}">
                <a16:creationId xmlns:a16="http://schemas.microsoft.com/office/drawing/2014/main" id="{B069C05A-E88A-40F9-9156-D588A6488CBD}"/>
              </a:ext>
            </a:extLst>
          </p:cNvPr>
          <p:cNvSpPr/>
          <p:nvPr/>
        </p:nvSpPr>
        <p:spPr>
          <a:xfrm>
            <a:off x="-2632701" y="0"/>
            <a:ext cx="9595241" cy="7623313"/>
          </a:xfrm>
          <a:prstGeom prst="parallelogram">
            <a:avLst>
              <a:gd name="adj" fmla="val 82944"/>
            </a:avLst>
          </a:prstGeom>
          <a:solidFill>
            <a:srgbClr val="E9EAEF">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平行四边形 2">
            <a:extLst>
              <a:ext uri="{FF2B5EF4-FFF2-40B4-BE49-F238E27FC236}">
                <a16:creationId xmlns:a16="http://schemas.microsoft.com/office/drawing/2014/main" id="{C0394FB9-C2C7-4F54-9928-72FF5EC7DEC1}"/>
              </a:ext>
            </a:extLst>
          </p:cNvPr>
          <p:cNvSpPr/>
          <p:nvPr/>
        </p:nvSpPr>
        <p:spPr>
          <a:xfrm>
            <a:off x="-3806686" y="1820393"/>
            <a:ext cx="7488283" cy="5949358"/>
          </a:xfrm>
          <a:prstGeom prst="parallelogram">
            <a:avLst>
              <a:gd name="adj" fmla="val 82944"/>
            </a:avLst>
          </a:prstGeom>
          <a:solidFill>
            <a:srgbClr val="E9EAEF">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平行四边形 3">
            <a:extLst>
              <a:ext uri="{FF2B5EF4-FFF2-40B4-BE49-F238E27FC236}">
                <a16:creationId xmlns:a16="http://schemas.microsoft.com/office/drawing/2014/main" id="{EF62A6E7-C2D1-45CA-8B8A-B5303378758A}"/>
              </a:ext>
            </a:extLst>
          </p:cNvPr>
          <p:cNvSpPr/>
          <p:nvPr/>
        </p:nvSpPr>
        <p:spPr>
          <a:xfrm>
            <a:off x="-2776439" y="4297996"/>
            <a:ext cx="7488283" cy="5949358"/>
          </a:xfrm>
          <a:prstGeom prst="parallelogram">
            <a:avLst>
              <a:gd name="adj" fmla="val 82944"/>
            </a:avLst>
          </a:prstGeom>
          <a:solidFill>
            <a:srgbClr val="E9EAEF">
              <a:alpha val="4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a:extLst>
              <a:ext uri="{FF2B5EF4-FFF2-40B4-BE49-F238E27FC236}">
                <a16:creationId xmlns:a16="http://schemas.microsoft.com/office/drawing/2014/main" id="{3CF625F6-21E5-49D3-9BF3-A2A44FC939F9}"/>
              </a:ext>
            </a:extLst>
          </p:cNvPr>
          <p:cNvGrpSpPr/>
          <p:nvPr/>
        </p:nvGrpSpPr>
        <p:grpSpPr>
          <a:xfrm flipH="1">
            <a:off x="2320481" y="3664511"/>
            <a:ext cx="7551038" cy="105497"/>
            <a:chOff x="2101845" y="3387257"/>
            <a:chExt cx="7551038" cy="105497"/>
          </a:xfrm>
        </p:grpSpPr>
        <p:cxnSp>
          <p:nvCxnSpPr>
            <p:cNvPr id="15" name="直接连接符 14">
              <a:extLst>
                <a:ext uri="{FF2B5EF4-FFF2-40B4-BE49-F238E27FC236}">
                  <a16:creationId xmlns:a16="http://schemas.microsoft.com/office/drawing/2014/main" id="{D9D08EBA-45CF-48F1-9F8E-F58B5FDC140B}"/>
                </a:ext>
              </a:extLst>
            </p:cNvPr>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872127F4-0276-4F8F-935F-FBDD32E8F999}"/>
                </a:ext>
              </a:extLst>
            </p:cNvPr>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a:extLst>
              <a:ext uri="{FF2B5EF4-FFF2-40B4-BE49-F238E27FC236}">
                <a16:creationId xmlns:a16="http://schemas.microsoft.com/office/drawing/2014/main" id="{308EF2B9-F5D8-4504-9042-2226BB74972B}"/>
              </a:ext>
            </a:extLst>
          </p:cNvPr>
          <p:cNvSpPr txBox="1"/>
          <p:nvPr/>
        </p:nvSpPr>
        <p:spPr>
          <a:xfrm>
            <a:off x="2412720" y="3070928"/>
            <a:ext cx="2095382" cy="646331"/>
          </a:xfrm>
          <a:prstGeom prst="rect">
            <a:avLst/>
          </a:prstGeom>
          <a:noFill/>
        </p:spPr>
        <p:txBody>
          <a:bodyPr wrap="none" rtlCol="0">
            <a:spAutoFit/>
          </a:bodyPr>
          <a:lstStyle/>
          <a:p>
            <a:r>
              <a:rPr kumimoji="1" lang="en-US" altLang="zh-CN" sz="3600" dirty="0">
                <a:solidFill>
                  <a:srgbClr val="263C88"/>
                </a:solidFill>
                <a:latin typeface="思源黑体 CN Heavy" panose="020B0A00000000000000" pitchFamily="34" charset="-122"/>
                <a:ea typeface="思源黑体 CN Heavy" panose="020B0A00000000000000" pitchFamily="34" charset="-122"/>
              </a:rPr>
              <a:t>PART</a:t>
            </a:r>
            <a:r>
              <a:rPr kumimoji="1" lang="zh-CN" altLang="en-US" sz="3600" dirty="0">
                <a:solidFill>
                  <a:srgbClr val="263C88"/>
                </a:solidFill>
                <a:latin typeface="思源黑体 CN Heavy" panose="020B0A00000000000000" pitchFamily="34" charset="-122"/>
                <a:ea typeface="思源黑体 CN Heavy" panose="020B0A00000000000000" pitchFamily="34" charset="-122"/>
              </a:rPr>
              <a:t> </a:t>
            </a:r>
            <a:r>
              <a:rPr kumimoji="1" lang="en-US" altLang="zh-CN" sz="3600" dirty="0">
                <a:solidFill>
                  <a:srgbClr val="263C88"/>
                </a:solidFill>
                <a:latin typeface="思源黑体 CN Heavy" panose="020B0A00000000000000" pitchFamily="34" charset="-122"/>
                <a:ea typeface="思源黑体 CN Heavy" panose="020B0A00000000000000" pitchFamily="34" charset="-122"/>
              </a:rPr>
              <a:t>04.</a:t>
            </a:r>
            <a:endParaRPr kumimoji="1" lang="zh-CN" altLang="en-US" sz="3600" dirty="0">
              <a:solidFill>
                <a:srgbClr val="263C88"/>
              </a:solidFill>
              <a:latin typeface="思源黑体 CN Heavy" panose="020B0A00000000000000" pitchFamily="34" charset="-122"/>
              <a:ea typeface="思源黑体 CN Heavy" panose="020B0A00000000000000" pitchFamily="34" charset="-122"/>
            </a:endParaRPr>
          </a:p>
        </p:txBody>
      </p:sp>
      <p:sp>
        <p:nvSpPr>
          <p:cNvPr id="19" name="文本框 18">
            <a:extLst>
              <a:ext uri="{FF2B5EF4-FFF2-40B4-BE49-F238E27FC236}">
                <a16:creationId xmlns:a16="http://schemas.microsoft.com/office/drawing/2014/main" id="{9364C6A2-F9F9-426F-B3FC-E51469F7A96B}"/>
              </a:ext>
            </a:extLst>
          </p:cNvPr>
          <p:cNvSpPr txBox="1"/>
          <p:nvPr/>
        </p:nvSpPr>
        <p:spPr>
          <a:xfrm>
            <a:off x="6962541" y="2886262"/>
            <a:ext cx="2857534" cy="830997"/>
          </a:xfrm>
          <a:prstGeom prst="rect">
            <a:avLst/>
          </a:prstGeom>
          <a:noFill/>
        </p:spPr>
        <p:txBody>
          <a:bodyPr wrap="square" rtlCol="0">
            <a:spAutoFit/>
          </a:bodyPr>
          <a:lstStyle/>
          <a:p>
            <a:r>
              <a:rPr lang="en-US" altLang="zh-CN" sz="4800" b="1" dirty="0">
                <a:latin typeface="思源黑体 CN Medium" panose="020B0600000000000000" pitchFamily="34" charset="-122"/>
                <a:ea typeface="思源黑体 CN Medium" panose="020B0600000000000000" pitchFamily="34" charset="-122"/>
                <a:sym typeface="Arial" panose="020B0604020202020204" pitchFamily="34" charset="0"/>
              </a:rPr>
              <a:t>Scenario</a:t>
            </a:r>
            <a:endParaRPr lang="zh-CN" altLang="en-US" sz="4800" b="1" dirty="0">
              <a:latin typeface="思源黑体 CN Medium" panose="020B0600000000000000" pitchFamily="34" charset="-122"/>
              <a:ea typeface="思源黑体 CN Medium" panose="020B0600000000000000" pitchFamily="34" charset="-122"/>
              <a:sym typeface="Arial" panose="020B0604020202020204" pitchFamily="34" charset="0"/>
            </a:endParaRPr>
          </a:p>
        </p:txBody>
      </p:sp>
      <p:sp>
        <p:nvSpPr>
          <p:cNvPr id="11" name="十字形 10">
            <a:extLst>
              <a:ext uri="{FF2B5EF4-FFF2-40B4-BE49-F238E27FC236}">
                <a16:creationId xmlns:a16="http://schemas.microsoft.com/office/drawing/2014/main" id="{A4A498EA-F73F-4722-BA61-53FD241AE9A4}"/>
              </a:ext>
            </a:extLst>
          </p:cNvPr>
          <p:cNvSpPr/>
          <p:nvPr/>
        </p:nvSpPr>
        <p:spPr>
          <a:xfrm>
            <a:off x="11208461" y="5931568"/>
            <a:ext cx="594517" cy="594517"/>
          </a:xfrm>
          <a:prstGeom prst="plus">
            <a:avLst>
              <a:gd name="adj" fmla="val 41216"/>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64186608"/>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Pentagon 6_1">
            <a:extLst>
              <a:ext uri="{FF2B5EF4-FFF2-40B4-BE49-F238E27FC236}">
                <a16:creationId xmlns:a16="http://schemas.microsoft.com/office/drawing/2014/main" id="{F04D16D6-3AF0-45CC-9C2D-D6B6070A56A6}"/>
              </a:ext>
            </a:extLst>
          </p:cNvPr>
          <p:cNvSpPr/>
          <p:nvPr/>
        </p:nvSpPr>
        <p:spPr>
          <a:xfrm>
            <a:off x="0" y="531656"/>
            <a:ext cx="1543691" cy="701648"/>
          </a:xfrm>
          <a:prstGeom prst="homePlate">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Group 7_1">
            <a:extLst>
              <a:ext uri="{FF2B5EF4-FFF2-40B4-BE49-F238E27FC236}">
                <a16:creationId xmlns:a16="http://schemas.microsoft.com/office/drawing/2014/main" id="{640203D0-E8DA-4E75-A832-E72D5EE8B8BC}"/>
              </a:ext>
            </a:extLst>
          </p:cNvPr>
          <p:cNvGrpSpPr/>
          <p:nvPr/>
        </p:nvGrpSpPr>
        <p:grpSpPr>
          <a:xfrm>
            <a:off x="218081" y="239268"/>
            <a:ext cx="7421313" cy="975876"/>
            <a:chOff x="5223162" y="745220"/>
            <a:chExt cx="4426210" cy="975876"/>
          </a:xfrm>
        </p:grpSpPr>
        <p:sp>
          <p:nvSpPr>
            <p:cNvPr id="42" name="文本框 41">
              <a:extLst>
                <a:ext uri="{FF2B5EF4-FFF2-40B4-BE49-F238E27FC236}">
                  <a16:creationId xmlns:a16="http://schemas.microsoft.com/office/drawing/2014/main" id="{E02761C3-FBA0-4A59-8002-71F7CBC2E905}"/>
                </a:ext>
              </a:extLst>
            </p:cNvPr>
            <p:cNvSpPr txBox="1"/>
            <p:nvPr/>
          </p:nvSpPr>
          <p:spPr>
            <a:xfrm>
              <a:off x="5223164" y="745220"/>
              <a:ext cx="4426208" cy="584775"/>
            </a:xfrm>
            <a:prstGeom prst="rect">
              <a:avLst/>
            </a:prstGeom>
            <a:noFill/>
          </p:spPr>
          <p:txBody>
            <a:bodyPr wrap="square" rtlCol="0">
              <a:spAutoFit/>
            </a:bodyPr>
            <a:lstStyle/>
            <a:p>
              <a:r>
                <a:rPr lang="en-US" altLang="zh-CN" sz="3200" dirty="0">
                  <a:latin typeface="思源黑体 CN Medium" panose="020B0600000000000000" pitchFamily="34" charset="-122"/>
                  <a:ea typeface="思源黑体 CN Medium" panose="020B0600000000000000" pitchFamily="34" charset="-122"/>
                  <a:sym typeface="Arial" panose="020B0604020202020204" pitchFamily="34" charset="0"/>
                </a:rPr>
                <a:t>Scenario</a:t>
              </a:r>
              <a:endParaRPr lang="zh-CN" altLang="en-US" sz="3200" dirty="0">
                <a:latin typeface="思源黑体 CN Medium" panose="020B0600000000000000" pitchFamily="34" charset="-122"/>
                <a:ea typeface="思源黑体 CN Medium" panose="020B0600000000000000" pitchFamily="34" charset="-122"/>
                <a:sym typeface="Arial" panose="020B0604020202020204" pitchFamily="34" charset="0"/>
              </a:endParaRPr>
            </a:p>
          </p:txBody>
        </p:sp>
        <p:sp>
          <p:nvSpPr>
            <p:cNvPr id="43" name="文本框 42">
              <a:extLst>
                <a:ext uri="{FF2B5EF4-FFF2-40B4-BE49-F238E27FC236}">
                  <a16:creationId xmlns:a16="http://schemas.microsoft.com/office/drawing/2014/main" id="{2A69AE86-C14E-4BD0-9435-E90771BE319D}"/>
                </a:ext>
              </a:extLst>
            </p:cNvPr>
            <p:cNvSpPr txBox="1"/>
            <p:nvPr/>
          </p:nvSpPr>
          <p:spPr>
            <a:xfrm>
              <a:off x="5223162" y="1259431"/>
              <a:ext cx="2198952" cy="461665"/>
            </a:xfrm>
            <a:prstGeom prst="rect">
              <a:avLst/>
            </a:prstGeom>
            <a:noFill/>
          </p:spPr>
          <p:txBody>
            <a:bodyPr wrap="square" rtlCol="0">
              <a:spAutoFit/>
            </a:bodyPr>
            <a:lstStyle/>
            <a:p>
              <a:r>
                <a:rPr lang="zh-CN" altLang="en-US" sz="2400" dirty="0">
                  <a:latin typeface="思源黑体 CN Medium" panose="020B0600000000000000" pitchFamily="34" charset="-122"/>
                  <a:ea typeface="思源黑体 CN Medium" panose="020B0600000000000000" pitchFamily="34" charset="-122"/>
                  <a:sym typeface="Arial" panose="020B0604020202020204" pitchFamily="34" charset="0"/>
                </a:rPr>
                <a:t>背景</a:t>
              </a:r>
            </a:p>
          </p:txBody>
        </p:sp>
      </p:grpSp>
      <p:sp>
        <p:nvSpPr>
          <p:cNvPr id="4" name="矩形: 圆角 3">
            <a:extLst>
              <a:ext uri="{FF2B5EF4-FFF2-40B4-BE49-F238E27FC236}">
                <a16:creationId xmlns:a16="http://schemas.microsoft.com/office/drawing/2014/main" id="{E878AEBF-399F-CF59-AF19-DCAFF84CB15F}"/>
              </a:ext>
            </a:extLst>
          </p:cNvPr>
          <p:cNvSpPr/>
          <p:nvPr/>
        </p:nvSpPr>
        <p:spPr>
          <a:xfrm>
            <a:off x="1226127" y="1655618"/>
            <a:ext cx="2772000" cy="1692000"/>
          </a:xfrm>
          <a:prstGeom prst="roundRect">
            <a:avLst/>
          </a:prstGeom>
          <a:solidFill>
            <a:schemeClr val="bg2"/>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zh-CN" altLang="en-US" dirty="0"/>
              <a:t>社交推荐</a:t>
            </a:r>
            <a:endParaRPr lang="en-US" altLang="zh-CN" dirty="0"/>
          </a:p>
          <a:p>
            <a:pPr algn="ctr"/>
            <a:r>
              <a:rPr lang="zh-CN" altLang="en-US" sz="1400" dirty="0"/>
              <a:t>由于社交效应（个体的行为同时受到个人和社会的影响），社会关系通常被整合到推荐系统中，称为社交推荐</a:t>
            </a:r>
          </a:p>
        </p:txBody>
      </p:sp>
      <p:sp>
        <p:nvSpPr>
          <p:cNvPr id="5" name="矩形: 圆角 4">
            <a:extLst>
              <a:ext uri="{FF2B5EF4-FFF2-40B4-BE49-F238E27FC236}">
                <a16:creationId xmlns:a16="http://schemas.microsoft.com/office/drawing/2014/main" id="{FC9558CF-A9D5-6AF6-939E-3F250F5A8E20}"/>
              </a:ext>
            </a:extLst>
          </p:cNvPr>
          <p:cNvSpPr/>
          <p:nvPr/>
        </p:nvSpPr>
        <p:spPr>
          <a:xfrm>
            <a:off x="4623954" y="1655618"/>
            <a:ext cx="2772000" cy="1692000"/>
          </a:xfrm>
          <a:prstGeom prst="roundRect">
            <a:avLst/>
          </a:prstGeom>
          <a:solidFill>
            <a:schemeClr val="bg2"/>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zh-CN" altLang="en-US" dirty="0"/>
              <a:t>序列推荐</a:t>
            </a:r>
            <a:endParaRPr lang="en-US" altLang="zh-CN" dirty="0"/>
          </a:p>
          <a:p>
            <a:pPr algn="ctr"/>
            <a:r>
              <a:rPr lang="zh-CN" altLang="en-US" sz="1400" dirty="0"/>
              <a:t>用户通常随时间产生大量的交互行为，序列推荐则根据这个交互行为序列（</a:t>
            </a:r>
            <a:r>
              <a:rPr lang="en-US" altLang="zh-CN" sz="1400" dirty="0"/>
              <a:t>item</a:t>
            </a:r>
            <a:r>
              <a:rPr lang="zh-CN" altLang="en-US" sz="1400" dirty="0"/>
              <a:t>序列）来预测用户的下一个交互的</a:t>
            </a:r>
            <a:r>
              <a:rPr lang="en-US" altLang="zh-CN" sz="1400" dirty="0"/>
              <a:t>item</a:t>
            </a:r>
            <a:endParaRPr lang="zh-CN" altLang="en-US" sz="1400" dirty="0"/>
          </a:p>
        </p:txBody>
      </p:sp>
      <p:sp>
        <p:nvSpPr>
          <p:cNvPr id="6" name="矩形: 圆角 5">
            <a:extLst>
              <a:ext uri="{FF2B5EF4-FFF2-40B4-BE49-F238E27FC236}">
                <a16:creationId xmlns:a16="http://schemas.microsoft.com/office/drawing/2014/main" id="{630BBA07-3F39-E659-8574-8514D79DED09}"/>
              </a:ext>
            </a:extLst>
          </p:cNvPr>
          <p:cNvSpPr/>
          <p:nvPr/>
        </p:nvSpPr>
        <p:spPr>
          <a:xfrm>
            <a:off x="8021781" y="1655618"/>
            <a:ext cx="2772000" cy="1692000"/>
          </a:xfrm>
          <a:prstGeom prst="roundRect">
            <a:avLst/>
          </a:prstGeom>
          <a:solidFill>
            <a:schemeClr val="bg2"/>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zh-CN" altLang="en-US" dirty="0"/>
              <a:t>会话推荐</a:t>
            </a:r>
            <a:endParaRPr lang="en-US" altLang="zh-CN" dirty="0"/>
          </a:p>
          <a:p>
            <a:pPr algn="ctr"/>
            <a:r>
              <a:rPr lang="zh-CN" altLang="en-US" sz="1400" dirty="0"/>
              <a:t>用户信息和用户长期行为可能难以获取，只能获取到匿名用户提供的短期信息，因此需要根据匿名用户的短期行为来预测下一个</a:t>
            </a:r>
            <a:r>
              <a:rPr lang="en-US" altLang="zh-CN" sz="1400" dirty="0"/>
              <a:t>item</a:t>
            </a:r>
            <a:endParaRPr lang="zh-CN" altLang="en-US" sz="1400" dirty="0"/>
          </a:p>
        </p:txBody>
      </p:sp>
      <p:sp>
        <p:nvSpPr>
          <p:cNvPr id="7" name="矩形: 圆角 6">
            <a:extLst>
              <a:ext uri="{FF2B5EF4-FFF2-40B4-BE49-F238E27FC236}">
                <a16:creationId xmlns:a16="http://schemas.microsoft.com/office/drawing/2014/main" id="{187FB662-9777-2ADF-BBB2-D88F6F4D4C8D}"/>
              </a:ext>
            </a:extLst>
          </p:cNvPr>
          <p:cNvSpPr/>
          <p:nvPr/>
        </p:nvSpPr>
        <p:spPr>
          <a:xfrm>
            <a:off x="1226127" y="4052454"/>
            <a:ext cx="2772000" cy="1692000"/>
          </a:xfrm>
          <a:prstGeom prst="roundRect">
            <a:avLst/>
          </a:prstGeom>
          <a:solidFill>
            <a:schemeClr val="bg2"/>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zh-CN" altLang="en-US" dirty="0"/>
              <a:t>捆绑推荐</a:t>
            </a:r>
            <a:endParaRPr lang="en-US" altLang="zh-CN" dirty="0"/>
          </a:p>
          <a:p>
            <a:pPr algn="ctr"/>
            <a:r>
              <a:rPr lang="zh-CN" altLang="en-US" sz="1400" dirty="0"/>
              <a:t>不同之前的推荐系统只向用户推荐独立的</a:t>
            </a:r>
            <a:r>
              <a:rPr lang="en-US" altLang="zh-CN" sz="1400" dirty="0"/>
              <a:t>item</a:t>
            </a:r>
            <a:r>
              <a:rPr lang="zh-CN" altLang="en-US" sz="1400" dirty="0"/>
              <a:t>，捆绑推荐向用户推荐一个相关的</a:t>
            </a:r>
            <a:r>
              <a:rPr lang="en-US" altLang="zh-CN" sz="1400" dirty="0"/>
              <a:t>item</a:t>
            </a:r>
            <a:r>
              <a:rPr lang="zh-CN" altLang="en-US" sz="1400" dirty="0"/>
              <a:t>集合</a:t>
            </a:r>
          </a:p>
        </p:txBody>
      </p:sp>
      <p:sp>
        <p:nvSpPr>
          <p:cNvPr id="8" name="矩形: 圆角 7">
            <a:extLst>
              <a:ext uri="{FF2B5EF4-FFF2-40B4-BE49-F238E27FC236}">
                <a16:creationId xmlns:a16="http://schemas.microsoft.com/office/drawing/2014/main" id="{FFE0CD8B-BF20-4F47-4606-F55E0572023F}"/>
              </a:ext>
            </a:extLst>
          </p:cNvPr>
          <p:cNvSpPr/>
          <p:nvPr/>
        </p:nvSpPr>
        <p:spPr>
          <a:xfrm>
            <a:off x="4623954" y="4052454"/>
            <a:ext cx="2772000" cy="1692000"/>
          </a:xfrm>
          <a:prstGeom prst="roundRect">
            <a:avLst/>
          </a:prstGeom>
          <a:solidFill>
            <a:schemeClr val="bg2"/>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zh-CN" altLang="en-US" dirty="0"/>
              <a:t>跨域推荐</a:t>
            </a:r>
            <a:endParaRPr lang="en-US" altLang="zh-CN" dirty="0"/>
          </a:p>
          <a:p>
            <a:pPr algn="ctr"/>
            <a:r>
              <a:rPr lang="zh-CN" altLang="en-US" sz="1400" dirty="0"/>
              <a:t>跨域推荐用于解决冷启动和数据稀疏的问题，利用多个领域的信息可以提高性能</a:t>
            </a:r>
          </a:p>
        </p:txBody>
      </p:sp>
      <p:sp>
        <p:nvSpPr>
          <p:cNvPr id="9" name="矩形: 圆角 8">
            <a:extLst>
              <a:ext uri="{FF2B5EF4-FFF2-40B4-BE49-F238E27FC236}">
                <a16:creationId xmlns:a16="http://schemas.microsoft.com/office/drawing/2014/main" id="{DA8D98EA-EE0A-9755-685C-4ED9CB425099}"/>
              </a:ext>
            </a:extLst>
          </p:cNvPr>
          <p:cNvSpPr/>
          <p:nvPr/>
        </p:nvSpPr>
        <p:spPr>
          <a:xfrm>
            <a:off x="8021781" y="4054502"/>
            <a:ext cx="2772000" cy="1692000"/>
          </a:xfrm>
          <a:prstGeom prst="roundRect">
            <a:avLst/>
          </a:prstGeom>
          <a:solidFill>
            <a:schemeClr val="bg2"/>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zh-CN" altLang="en-US" dirty="0"/>
              <a:t>多行为推荐</a:t>
            </a:r>
            <a:endParaRPr lang="en-US" altLang="zh-CN" dirty="0"/>
          </a:p>
          <a:p>
            <a:pPr algn="ctr"/>
            <a:r>
              <a:rPr lang="zh-CN" altLang="en-US" sz="1400" dirty="0"/>
              <a:t>用户可能对同一个</a:t>
            </a:r>
            <a:r>
              <a:rPr lang="en-US" altLang="zh-CN" sz="1400" dirty="0"/>
              <a:t>item</a:t>
            </a:r>
            <a:r>
              <a:rPr lang="zh-CN" altLang="en-US" sz="1400" dirty="0"/>
              <a:t>进行多种类型的交互，需要提高对其中某种行为预测准确率</a:t>
            </a:r>
          </a:p>
        </p:txBody>
      </p:sp>
    </p:spTree>
    <p:extLst>
      <p:ext uri="{BB962C8B-B14F-4D97-AF65-F5344CB8AC3E}">
        <p14:creationId xmlns:p14="http://schemas.microsoft.com/office/powerpoint/2010/main" val="865663711"/>
      </p:ext>
    </p:extLst>
  </p:cSld>
  <p:clrMapOvr>
    <a:masterClrMapping/>
  </p:clrMapOvr>
  <mc:AlternateContent xmlns:mc="http://schemas.openxmlformats.org/markup-compatibility/2006" xmlns:p14="http://schemas.microsoft.com/office/powerpoint/2010/main">
    <mc:Choice Requires="p14">
      <p:transition p14:dur="10" advTm="3000"/>
    </mc:Choice>
    <mc:Fallback xmlns="">
      <p:transition advTm="3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平行四边形 13">
            <a:extLst>
              <a:ext uri="{FF2B5EF4-FFF2-40B4-BE49-F238E27FC236}">
                <a16:creationId xmlns:a16="http://schemas.microsoft.com/office/drawing/2014/main" id="{ED51FC8C-FC5A-49D8-AE4E-C8FD316E7CE6}"/>
              </a:ext>
            </a:extLst>
          </p:cNvPr>
          <p:cNvSpPr/>
          <p:nvPr/>
        </p:nvSpPr>
        <p:spPr>
          <a:xfrm>
            <a:off x="-2319321" y="0"/>
            <a:ext cx="5440640" cy="4322528"/>
          </a:xfrm>
          <a:prstGeom prst="parallelogram">
            <a:avLst>
              <a:gd name="adj" fmla="val 82944"/>
            </a:avLst>
          </a:prstGeom>
          <a:solidFill>
            <a:srgbClr val="E9EAE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a:extLst>
              <a:ext uri="{FF2B5EF4-FFF2-40B4-BE49-F238E27FC236}">
                <a16:creationId xmlns:a16="http://schemas.microsoft.com/office/drawing/2014/main" id="{B0FF47EE-AD68-435F-874B-76BF349E0101}"/>
              </a:ext>
            </a:extLst>
          </p:cNvPr>
          <p:cNvSpPr/>
          <p:nvPr/>
        </p:nvSpPr>
        <p:spPr>
          <a:xfrm>
            <a:off x="-2554547" y="1096427"/>
            <a:ext cx="5440640" cy="4322528"/>
          </a:xfrm>
          <a:prstGeom prst="parallelogram">
            <a:avLst>
              <a:gd name="adj" fmla="val 82944"/>
            </a:avLst>
          </a:prstGeom>
          <a:solidFill>
            <a:srgbClr val="E9EAEF">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a:extLst>
              <a:ext uri="{FF2B5EF4-FFF2-40B4-BE49-F238E27FC236}">
                <a16:creationId xmlns:a16="http://schemas.microsoft.com/office/drawing/2014/main" id="{4BC35265-5CDB-4F8D-ABAD-6ED9BFBADF03}"/>
              </a:ext>
            </a:extLst>
          </p:cNvPr>
          <p:cNvSpPr/>
          <p:nvPr/>
        </p:nvSpPr>
        <p:spPr>
          <a:xfrm>
            <a:off x="8022090" y="4782015"/>
            <a:ext cx="5440640" cy="4322528"/>
          </a:xfrm>
          <a:prstGeom prst="parallelogram">
            <a:avLst>
              <a:gd name="adj" fmla="val 82944"/>
            </a:avLst>
          </a:prstGeom>
          <a:solidFill>
            <a:srgbClr val="E9EAEF">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a:extLst>
              <a:ext uri="{FF2B5EF4-FFF2-40B4-BE49-F238E27FC236}">
                <a16:creationId xmlns:a16="http://schemas.microsoft.com/office/drawing/2014/main" id="{A1B48A6E-D424-4DEF-A1AB-8F2C656C1F5D}"/>
              </a:ext>
            </a:extLst>
          </p:cNvPr>
          <p:cNvSpPr/>
          <p:nvPr/>
        </p:nvSpPr>
        <p:spPr>
          <a:xfrm>
            <a:off x="6112748" y="5776168"/>
            <a:ext cx="5440640" cy="4322528"/>
          </a:xfrm>
          <a:prstGeom prst="parallelogram">
            <a:avLst>
              <a:gd name="adj" fmla="val 82944"/>
            </a:avLst>
          </a:prstGeom>
          <a:solidFill>
            <a:srgbClr val="E9EAEF">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a:extLst>
              <a:ext uri="{FF2B5EF4-FFF2-40B4-BE49-F238E27FC236}">
                <a16:creationId xmlns:a16="http://schemas.microsoft.com/office/drawing/2014/main" id="{321A66B0-FFB9-493F-8802-026549DC984B}"/>
              </a:ext>
            </a:extLst>
          </p:cNvPr>
          <p:cNvSpPr/>
          <p:nvPr/>
        </p:nvSpPr>
        <p:spPr>
          <a:xfrm>
            <a:off x="6924335" y="5336012"/>
            <a:ext cx="5440640" cy="4322528"/>
          </a:xfrm>
          <a:prstGeom prst="parallelogram">
            <a:avLst>
              <a:gd name="adj" fmla="val 82944"/>
            </a:avLst>
          </a:prstGeom>
          <a:solidFill>
            <a:srgbClr val="E9EAEF">
              <a:alpha val="4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箭头: 五边形 18">
            <a:extLst>
              <a:ext uri="{FF2B5EF4-FFF2-40B4-BE49-F238E27FC236}">
                <a16:creationId xmlns:a16="http://schemas.microsoft.com/office/drawing/2014/main" id="{A1D17B1D-3BD7-494A-865A-7839F03D8FC9}"/>
              </a:ext>
            </a:extLst>
          </p:cNvPr>
          <p:cNvSpPr/>
          <p:nvPr/>
        </p:nvSpPr>
        <p:spPr>
          <a:xfrm>
            <a:off x="829012" y="1129640"/>
            <a:ext cx="1543691" cy="701648"/>
          </a:xfrm>
          <a:prstGeom prst="homePlate">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a:extLst>
              <a:ext uri="{FF2B5EF4-FFF2-40B4-BE49-F238E27FC236}">
                <a16:creationId xmlns:a16="http://schemas.microsoft.com/office/drawing/2014/main" id="{5555536C-EF00-45D9-B39C-A146A8A5DB2C}"/>
              </a:ext>
            </a:extLst>
          </p:cNvPr>
          <p:cNvGrpSpPr/>
          <p:nvPr/>
        </p:nvGrpSpPr>
        <p:grpSpPr>
          <a:xfrm>
            <a:off x="1335852" y="596362"/>
            <a:ext cx="2926923" cy="1182870"/>
            <a:chOff x="5223164" y="476672"/>
            <a:chExt cx="1745672" cy="1182870"/>
          </a:xfrm>
        </p:grpSpPr>
        <p:sp>
          <p:nvSpPr>
            <p:cNvPr id="21" name="文本框 20">
              <a:extLst>
                <a:ext uri="{FF2B5EF4-FFF2-40B4-BE49-F238E27FC236}">
                  <a16:creationId xmlns:a16="http://schemas.microsoft.com/office/drawing/2014/main" id="{4E498E58-CB75-4F89-8F44-34A45C4A89EB}"/>
                </a:ext>
              </a:extLst>
            </p:cNvPr>
            <p:cNvSpPr txBox="1"/>
            <p:nvPr/>
          </p:nvSpPr>
          <p:spPr>
            <a:xfrm>
              <a:off x="5223164" y="476672"/>
              <a:ext cx="1745672" cy="923330"/>
            </a:xfrm>
            <a:prstGeom prst="rect">
              <a:avLst/>
            </a:prstGeom>
            <a:noFill/>
          </p:spPr>
          <p:txBody>
            <a:bodyPr wrap="square" rtlCol="0">
              <a:spAutoFit/>
            </a:bodyPr>
            <a:lstStyle/>
            <a:p>
              <a:r>
                <a:rPr lang="zh-CN" altLang="en-US" sz="5400" dirty="0">
                  <a:latin typeface="思源黑体 CN Medium" panose="020B0600000000000000" pitchFamily="34" charset="-122"/>
                  <a:ea typeface="思源黑体 CN Medium" panose="020B0600000000000000" pitchFamily="34" charset="-122"/>
                  <a:sym typeface="Arial" panose="020B0604020202020204" pitchFamily="34" charset="0"/>
                </a:rPr>
                <a:t>目 录</a:t>
              </a:r>
            </a:p>
          </p:txBody>
        </p:sp>
        <p:sp>
          <p:nvSpPr>
            <p:cNvPr id="22" name="文本框 21">
              <a:extLst>
                <a:ext uri="{FF2B5EF4-FFF2-40B4-BE49-F238E27FC236}">
                  <a16:creationId xmlns:a16="http://schemas.microsoft.com/office/drawing/2014/main" id="{B39CE33F-7692-4656-B8D1-DC428824018C}"/>
                </a:ext>
              </a:extLst>
            </p:cNvPr>
            <p:cNvSpPr txBox="1"/>
            <p:nvPr/>
          </p:nvSpPr>
          <p:spPr>
            <a:xfrm>
              <a:off x="5250873" y="1259432"/>
              <a:ext cx="1690254" cy="400110"/>
            </a:xfrm>
            <a:prstGeom prst="rect">
              <a:avLst/>
            </a:prstGeom>
            <a:noFill/>
          </p:spPr>
          <p:txBody>
            <a:bodyPr wrap="square" rtlCol="0">
              <a:spAutoFit/>
            </a:bodyPr>
            <a:lstStyle/>
            <a:p>
              <a:r>
                <a:rPr lang="en-US" altLang="zh-CN" sz="2000" spc="600" dirty="0">
                  <a:solidFill>
                    <a:schemeClr val="tx1">
                      <a:lumMod val="75000"/>
                      <a:lumOff val="25000"/>
                    </a:schemeClr>
                  </a:solidFill>
                  <a:latin typeface="思源黑体 CN Medium" panose="020B0600000000000000" pitchFamily="34" charset="-122"/>
                  <a:ea typeface="思源黑体 CN Medium" panose="020B0600000000000000" pitchFamily="34" charset="-122"/>
                  <a:sym typeface="Arial" panose="020B0604020202020204" pitchFamily="34" charset="0"/>
                </a:rPr>
                <a:t>CONTENTS</a:t>
              </a:r>
              <a:endParaRPr lang="zh-CN" altLang="en-US" sz="2000" spc="600" dirty="0">
                <a:solidFill>
                  <a:schemeClr val="tx1">
                    <a:lumMod val="75000"/>
                    <a:lumOff val="25000"/>
                  </a:schemeClr>
                </a:solidFill>
                <a:latin typeface="思源黑体 CN Medium" panose="020B0600000000000000" pitchFamily="34" charset="-122"/>
                <a:ea typeface="思源黑体 CN Medium" panose="020B0600000000000000" pitchFamily="34" charset="-122"/>
                <a:sym typeface="Arial" panose="020B0604020202020204" pitchFamily="34" charset="0"/>
              </a:endParaRPr>
            </a:p>
          </p:txBody>
        </p:sp>
      </p:grpSp>
      <p:sp>
        <p:nvSpPr>
          <p:cNvPr id="23" name="文本框 4">
            <a:extLst>
              <a:ext uri="{FF2B5EF4-FFF2-40B4-BE49-F238E27FC236}">
                <a16:creationId xmlns:a16="http://schemas.microsoft.com/office/drawing/2014/main" id="{FBF65CA3-8425-D74F-9435-C79B0E7404BA}"/>
              </a:ext>
            </a:extLst>
          </p:cNvPr>
          <p:cNvSpPr txBox="1"/>
          <p:nvPr/>
        </p:nvSpPr>
        <p:spPr>
          <a:xfrm>
            <a:off x="1860262" y="4058358"/>
            <a:ext cx="1543692" cy="461665"/>
          </a:xfrm>
          <a:prstGeom prst="rect">
            <a:avLst/>
          </a:prstGeom>
          <a:noFill/>
        </p:spPr>
        <p:txBody>
          <a:bodyPr wrap="none" rtlCol="0">
            <a:spAutoFit/>
          </a:bodyPr>
          <a:lstStyle/>
          <a:p>
            <a:r>
              <a:rPr kumimoji="1" lang="en-US" altLang="zh-CN" sz="2400" dirty="0">
                <a:solidFill>
                  <a:srgbClr val="263C88"/>
                </a:solidFill>
                <a:latin typeface="思源黑体 CN Heavy" panose="020B0A00000000000000" pitchFamily="34" charset="-122"/>
                <a:ea typeface="思源黑体 CN Heavy" panose="020B0A00000000000000" pitchFamily="34" charset="-122"/>
              </a:rPr>
              <a:t>PART</a:t>
            </a:r>
            <a:r>
              <a:rPr kumimoji="1" lang="zh-CN" altLang="en-US" sz="2400" dirty="0">
                <a:solidFill>
                  <a:srgbClr val="263C88"/>
                </a:solidFill>
                <a:latin typeface="思源黑体 CN Heavy" panose="020B0A00000000000000" pitchFamily="34" charset="-122"/>
                <a:ea typeface="思源黑体 CN Heavy" panose="020B0A00000000000000" pitchFamily="34" charset="-122"/>
              </a:rPr>
              <a:t> </a:t>
            </a:r>
            <a:r>
              <a:rPr kumimoji="1" lang="en-US" altLang="zh-CN" sz="2400" dirty="0">
                <a:solidFill>
                  <a:srgbClr val="263C88"/>
                </a:solidFill>
                <a:latin typeface="思源黑体 CN Heavy" panose="020B0A00000000000000" pitchFamily="34" charset="-122"/>
                <a:ea typeface="思源黑体 CN Heavy" panose="020B0A00000000000000" pitchFamily="34" charset="-122"/>
              </a:rPr>
              <a:t>02.</a:t>
            </a:r>
            <a:endParaRPr kumimoji="1" lang="zh-CN" altLang="en-US" sz="2400" dirty="0">
              <a:solidFill>
                <a:srgbClr val="263C88"/>
              </a:solidFill>
              <a:latin typeface="思源黑体 CN Heavy" panose="020B0A00000000000000" pitchFamily="34" charset="-122"/>
              <a:ea typeface="思源黑体 CN Heavy" panose="020B0A00000000000000" pitchFamily="34" charset="-122"/>
            </a:endParaRPr>
          </a:p>
        </p:txBody>
      </p:sp>
      <p:sp>
        <p:nvSpPr>
          <p:cNvPr id="27" name="文本框 5">
            <a:extLst>
              <a:ext uri="{FF2B5EF4-FFF2-40B4-BE49-F238E27FC236}">
                <a16:creationId xmlns:a16="http://schemas.microsoft.com/office/drawing/2014/main" id="{97B93BCD-A957-B540-A623-B78431E5DF3A}"/>
              </a:ext>
            </a:extLst>
          </p:cNvPr>
          <p:cNvSpPr txBox="1"/>
          <p:nvPr/>
        </p:nvSpPr>
        <p:spPr>
          <a:xfrm>
            <a:off x="1860262" y="4427690"/>
            <a:ext cx="2143536" cy="523220"/>
          </a:xfrm>
          <a:prstGeom prst="rect">
            <a:avLst/>
          </a:prstGeom>
          <a:noFill/>
        </p:spPr>
        <p:txBody>
          <a:bodyPr wrap="none" rtlCol="0">
            <a:spAutoFit/>
          </a:bodyPr>
          <a:lstStyle/>
          <a:p>
            <a:r>
              <a:rPr lang="en-US" altLang="zh-CN" sz="2800" b="1" dirty="0">
                <a:latin typeface="思源黑体 CN Medium" panose="020B0600000000000000" pitchFamily="34" charset="-122"/>
                <a:ea typeface="思源黑体 CN Medium" panose="020B0600000000000000" pitchFamily="34" charset="-122"/>
                <a:sym typeface="Arial" panose="020B0604020202020204" pitchFamily="34" charset="0"/>
              </a:rPr>
              <a:t>Challenges</a:t>
            </a:r>
            <a:endParaRPr lang="zh-CN" altLang="en-US" sz="2800" b="1" dirty="0">
              <a:latin typeface="思源黑体 CN Medium" panose="020B0600000000000000" pitchFamily="34" charset="-122"/>
              <a:ea typeface="思源黑体 CN Medium" panose="020B0600000000000000" pitchFamily="34" charset="-122"/>
              <a:sym typeface="Arial" panose="020B0604020202020204" pitchFamily="34" charset="0"/>
            </a:endParaRPr>
          </a:p>
        </p:txBody>
      </p:sp>
      <p:sp>
        <p:nvSpPr>
          <p:cNvPr id="2" name="文本框 1">
            <a:extLst>
              <a:ext uri="{FF2B5EF4-FFF2-40B4-BE49-F238E27FC236}">
                <a16:creationId xmlns:a16="http://schemas.microsoft.com/office/drawing/2014/main" id="{009CC900-BD65-40FA-AB46-83BF1067F81C}"/>
              </a:ext>
            </a:extLst>
          </p:cNvPr>
          <p:cNvSpPr txBox="1"/>
          <p:nvPr/>
        </p:nvSpPr>
        <p:spPr>
          <a:xfrm>
            <a:off x="1864118" y="2296773"/>
            <a:ext cx="1543692" cy="461665"/>
          </a:xfrm>
          <a:prstGeom prst="rect">
            <a:avLst/>
          </a:prstGeom>
          <a:noFill/>
        </p:spPr>
        <p:txBody>
          <a:bodyPr wrap="none" rtlCol="0">
            <a:spAutoFit/>
          </a:bodyPr>
          <a:lstStyle/>
          <a:p>
            <a:r>
              <a:rPr kumimoji="1" lang="en-US" altLang="zh-CN" sz="2400" dirty="0">
                <a:solidFill>
                  <a:srgbClr val="263C88"/>
                </a:solidFill>
                <a:latin typeface="思源黑体 CN Heavy" panose="020B0A00000000000000" pitchFamily="34" charset="-122"/>
                <a:ea typeface="思源黑体 CN Heavy" panose="020B0A00000000000000" pitchFamily="34" charset="-122"/>
              </a:rPr>
              <a:t>PART</a:t>
            </a:r>
            <a:r>
              <a:rPr kumimoji="1" lang="zh-CN" altLang="en-US" sz="2400" dirty="0">
                <a:solidFill>
                  <a:srgbClr val="263C88"/>
                </a:solidFill>
                <a:latin typeface="思源黑体 CN Heavy" panose="020B0A00000000000000" pitchFamily="34" charset="-122"/>
                <a:ea typeface="思源黑体 CN Heavy" panose="020B0A00000000000000" pitchFamily="34" charset="-122"/>
              </a:rPr>
              <a:t> </a:t>
            </a:r>
            <a:r>
              <a:rPr kumimoji="1" lang="en-US" altLang="zh-CN" sz="2400" dirty="0">
                <a:solidFill>
                  <a:srgbClr val="263C88"/>
                </a:solidFill>
                <a:latin typeface="思源黑体 CN Heavy" panose="020B0A00000000000000" pitchFamily="34" charset="-122"/>
                <a:ea typeface="思源黑体 CN Heavy" panose="020B0A00000000000000" pitchFamily="34" charset="-122"/>
              </a:rPr>
              <a:t>01.</a:t>
            </a:r>
            <a:endParaRPr kumimoji="1" lang="zh-CN" altLang="en-US" sz="2400" dirty="0">
              <a:solidFill>
                <a:srgbClr val="263C88"/>
              </a:solidFill>
              <a:latin typeface="思源黑体 CN Heavy" panose="020B0A00000000000000" pitchFamily="34" charset="-122"/>
              <a:ea typeface="思源黑体 CN Heavy" panose="020B0A00000000000000" pitchFamily="34" charset="-122"/>
            </a:endParaRPr>
          </a:p>
        </p:txBody>
      </p:sp>
      <p:sp>
        <p:nvSpPr>
          <p:cNvPr id="3" name="文本框 2">
            <a:extLst>
              <a:ext uri="{FF2B5EF4-FFF2-40B4-BE49-F238E27FC236}">
                <a16:creationId xmlns:a16="http://schemas.microsoft.com/office/drawing/2014/main" id="{A67E6397-F58E-408F-9B19-46C4ABFA4392}"/>
              </a:ext>
            </a:extLst>
          </p:cNvPr>
          <p:cNvSpPr txBox="1"/>
          <p:nvPr/>
        </p:nvSpPr>
        <p:spPr>
          <a:xfrm>
            <a:off x="1864118" y="2666105"/>
            <a:ext cx="2452787" cy="523220"/>
          </a:xfrm>
          <a:prstGeom prst="rect">
            <a:avLst/>
          </a:prstGeom>
          <a:noFill/>
        </p:spPr>
        <p:txBody>
          <a:bodyPr wrap="none" rtlCol="0">
            <a:spAutoFit/>
          </a:bodyPr>
          <a:lstStyle/>
          <a:p>
            <a:r>
              <a:rPr lang="en-US" altLang="zh-CN" sz="2800" b="1" dirty="0">
                <a:latin typeface="思源黑体 CN Medium" panose="020B0600000000000000" pitchFamily="34" charset="-122"/>
                <a:ea typeface="思源黑体 CN Medium" panose="020B0600000000000000" pitchFamily="34" charset="-122"/>
                <a:sym typeface="Arial" panose="020B0604020202020204" pitchFamily="34" charset="0"/>
              </a:rPr>
              <a:t>Introduction</a:t>
            </a:r>
            <a:endParaRPr lang="zh-CN" altLang="en-US" sz="2800" b="1" dirty="0">
              <a:latin typeface="思源黑体 CN Medium" panose="020B0600000000000000" pitchFamily="34" charset="-122"/>
              <a:ea typeface="思源黑体 CN Medium" panose="020B0600000000000000" pitchFamily="34" charset="-122"/>
              <a:sym typeface="Arial" panose="020B0604020202020204" pitchFamily="34" charset="0"/>
            </a:endParaRPr>
          </a:p>
        </p:txBody>
      </p:sp>
      <p:sp>
        <p:nvSpPr>
          <p:cNvPr id="4" name="文本框 4">
            <a:extLst>
              <a:ext uri="{FF2B5EF4-FFF2-40B4-BE49-F238E27FC236}">
                <a16:creationId xmlns:a16="http://schemas.microsoft.com/office/drawing/2014/main" id="{3B08689E-2065-8A9D-9C45-DFA606EAD884}"/>
              </a:ext>
            </a:extLst>
          </p:cNvPr>
          <p:cNvSpPr txBox="1"/>
          <p:nvPr/>
        </p:nvSpPr>
        <p:spPr>
          <a:xfrm>
            <a:off x="5632000" y="2296773"/>
            <a:ext cx="1458413" cy="461665"/>
          </a:xfrm>
          <a:prstGeom prst="rect">
            <a:avLst/>
          </a:prstGeom>
          <a:noFill/>
        </p:spPr>
        <p:txBody>
          <a:bodyPr wrap="none" rtlCol="0">
            <a:spAutoFit/>
          </a:bodyPr>
          <a:lstStyle/>
          <a:p>
            <a:r>
              <a:rPr kumimoji="1" lang="en-US" altLang="zh-CN" sz="2400" dirty="0">
                <a:solidFill>
                  <a:srgbClr val="263C88"/>
                </a:solidFill>
                <a:latin typeface="思源黑体 CN Heavy" panose="020B0A00000000000000" pitchFamily="34" charset="-122"/>
                <a:ea typeface="思源黑体 CN Heavy" panose="020B0A00000000000000" pitchFamily="34" charset="-122"/>
              </a:rPr>
              <a:t>PART</a:t>
            </a:r>
            <a:r>
              <a:rPr kumimoji="1" lang="zh-CN" altLang="en-US" sz="2400" dirty="0">
                <a:solidFill>
                  <a:srgbClr val="263C88"/>
                </a:solidFill>
                <a:latin typeface="思源黑体 CN Heavy" panose="020B0A00000000000000" pitchFamily="34" charset="-122"/>
                <a:ea typeface="思源黑体 CN Heavy" panose="020B0A00000000000000" pitchFamily="34" charset="-122"/>
              </a:rPr>
              <a:t> </a:t>
            </a:r>
            <a:r>
              <a:rPr kumimoji="1" lang="en-US" altLang="zh-CN" sz="2400" dirty="0">
                <a:solidFill>
                  <a:srgbClr val="263C88"/>
                </a:solidFill>
                <a:latin typeface="思源黑体 CN Heavy" panose="020B0A00000000000000" pitchFamily="34" charset="-122"/>
                <a:ea typeface="思源黑体 CN Heavy" panose="020B0A00000000000000" pitchFamily="34" charset="-122"/>
              </a:rPr>
              <a:t>03.</a:t>
            </a:r>
            <a:endParaRPr kumimoji="1" lang="zh-CN" altLang="en-US" sz="2400" dirty="0">
              <a:solidFill>
                <a:srgbClr val="263C88"/>
              </a:solidFill>
              <a:latin typeface="思源黑体 CN Heavy" panose="020B0A00000000000000" pitchFamily="34" charset="-122"/>
              <a:ea typeface="思源黑体 CN Heavy" panose="020B0A00000000000000" pitchFamily="34" charset="-122"/>
            </a:endParaRPr>
          </a:p>
        </p:txBody>
      </p:sp>
      <p:sp>
        <p:nvSpPr>
          <p:cNvPr id="5" name="文本框 5">
            <a:extLst>
              <a:ext uri="{FF2B5EF4-FFF2-40B4-BE49-F238E27FC236}">
                <a16:creationId xmlns:a16="http://schemas.microsoft.com/office/drawing/2014/main" id="{3011492E-77ED-E949-C06B-2155FB3C831F}"/>
              </a:ext>
            </a:extLst>
          </p:cNvPr>
          <p:cNvSpPr txBox="1"/>
          <p:nvPr/>
        </p:nvSpPr>
        <p:spPr>
          <a:xfrm>
            <a:off x="5632000" y="2666105"/>
            <a:ext cx="1194173" cy="523220"/>
          </a:xfrm>
          <a:prstGeom prst="rect">
            <a:avLst/>
          </a:prstGeom>
          <a:noFill/>
        </p:spPr>
        <p:txBody>
          <a:bodyPr wrap="none" rtlCol="0">
            <a:spAutoFit/>
          </a:bodyPr>
          <a:lstStyle/>
          <a:p>
            <a:r>
              <a:rPr lang="en-US" altLang="zh-CN" sz="2800" b="1" dirty="0">
                <a:latin typeface="思源黑体 CN Medium" panose="020B0600000000000000" pitchFamily="34" charset="-122"/>
                <a:ea typeface="思源黑体 CN Medium" panose="020B0600000000000000" pitchFamily="34" charset="-122"/>
                <a:sym typeface="Arial" panose="020B0604020202020204" pitchFamily="34" charset="0"/>
              </a:rPr>
              <a:t>Stage</a:t>
            </a:r>
            <a:endParaRPr lang="zh-CN" altLang="en-US" sz="2800" b="1" dirty="0">
              <a:latin typeface="思源黑体 CN Medium" panose="020B0600000000000000" pitchFamily="34" charset="-122"/>
              <a:ea typeface="思源黑体 CN Medium" panose="020B0600000000000000" pitchFamily="34" charset="-122"/>
              <a:sym typeface="Arial" panose="020B0604020202020204" pitchFamily="34" charset="0"/>
            </a:endParaRPr>
          </a:p>
        </p:txBody>
      </p:sp>
      <p:sp>
        <p:nvSpPr>
          <p:cNvPr id="6" name="文本框 4">
            <a:extLst>
              <a:ext uri="{FF2B5EF4-FFF2-40B4-BE49-F238E27FC236}">
                <a16:creationId xmlns:a16="http://schemas.microsoft.com/office/drawing/2014/main" id="{02A5D0BF-8BB6-F081-4F22-85041AAE010C}"/>
              </a:ext>
            </a:extLst>
          </p:cNvPr>
          <p:cNvSpPr txBox="1"/>
          <p:nvPr/>
        </p:nvSpPr>
        <p:spPr>
          <a:xfrm>
            <a:off x="5632000" y="4058358"/>
            <a:ext cx="1458413" cy="461665"/>
          </a:xfrm>
          <a:prstGeom prst="rect">
            <a:avLst/>
          </a:prstGeom>
          <a:noFill/>
        </p:spPr>
        <p:txBody>
          <a:bodyPr wrap="none" rtlCol="0">
            <a:spAutoFit/>
          </a:bodyPr>
          <a:lstStyle/>
          <a:p>
            <a:r>
              <a:rPr kumimoji="1" lang="en-US" altLang="zh-CN" sz="2400" dirty="0">
                <a:solidFill>
                  <a:srgbClr val="263C88"/>
                </a:solidFill>
                <a:latin typeface="思源黑体 CN Heavy" panose="020B0A00000000000000" pitchFamily="34" charset="-122"/>
                <a:ea typeface="思源黑体 CN Heavy" panose="020B0A00000000000000" pitchFamily="34" charset="-122"/>
              </a:rPr>
              <a:t>PART</a:t>
            </a:r>
            <a:r>
              <a:rPr kumimoji="1" lang="zh-CN" altLang="en-US" sz="2400" dirty="0">
                <a:solidFill>
                  <a:srgbClr val="263C88"/>
                </a:solidFill>
                <a:latin typeface="思源黑体 CN Heavy" panose="020B0A00000000000000" pitchFamily="34" charset="-122"/>
                <a:ea typeface="思源黑体 CN Heavy" panose="020B0A00000000000000" pitchFamily="34" charset="-122"/>
              </a:rPr>
              <a:t> </a:t>
            </a:r>
            <a:r>
              <a:rPr kumimoji="1" lang="en-US" altLang="zh-CN" sz="2400" dirty="0">
                <a:solidFill>
                  <a:srgbClr val="263C88"/>
                </a:solidFill>
                <a:latin typeface="思源黑体 CN Heavy" panose="020B0A00000000000000" pitchFamily="34" charset="-122"/>
                <a:ea typeface="思源黑体 CN Heavy" panose="020B0A00000000000000" pitchFamily="34" charset="-122"/>
              </a:rPr>
              <a:t>04.</a:t>
            </a:r>
            <a:endParaRPr kumimoji="1" lang="zh-CN" altLang="en-US" sz="2400" dirty="0">
              <a:solidFill>
                <a:srgbClr val="263C88"/>
              </a:solidFill>
              <a:latin typeface="思源黑体 CN Heavy" panose="020B0A00000000000000" pitchFamily="34" charset="-122"/>
              <a:ea typeface="思源黑体 CN Heavy" panose="020B0A00000000000000" pitchFamily="34" charset="-122"/>
            </a:endParaRPr>
          </a:p>
        </p:txBody>
      </p:sp>
      <p:sp>
        <p:nvSpPr>
          <p:cNvPr id="7" name="文本框 5">
            <a:extLst>
              <a:ext uri="{FF2B5EF4-FFF2-40B4-BE49-F238E27FC236}">
                <a16:creationId xmlns:a16="http://schemas.microsoft.com/office/drawing/2014/main" id="{37A990B7-C876-3820-7FF6-B17D050C4C10}"/>
              </a:ext>
            </a:extLst>
          </p:cNvPr>
          <p:cNvSpPr txBox="1"/>
          <p:nvPr/>
        </p:nvSpPr>
        <p:spPr>
          <a:xfrm>
            <a:off x="5632000" y="4427690"/>
            <a:ext cx="1729576" cy="523220"/>
          </a:xfrm>
          <a:prstGeom prst="rect">
            <a:avLst/>
          </a:prstGeom>
          <a:noFill/>
        </p:spPr>
        <p:txBody>
          <a:bodyPr wrap="none" rtlCol="0">
            <a:spAutoFit/>
          </a:bodyPr>
          <a:lstStyle/>
          <a:p>
            <a:r>
              <a:rPr lang="en-US" altLang="zh-CN" sz="2800" b="1" dirty="0">
                <a:latin typeface="思源黑体 CN Medium" panose="020B0600000000000000" pitchFamily="34" charset="-122"/>
                <a:ea typeface="思源黑体 CN Medium" panose="020B0600000000000000" pitchFamily="34" charset="-122"/>
                <a:sym typeface="Arial" panose="020B0604020202020204" pitchFamily="34" charset="0"/>
              </a:rPr>
              <a:t>Scenario</a:t>
            </a:r>
            <a:endParaRPr lang="zh-CN" altLang="en-US" sz="2800" b="1" dirty="0">
              <a:latin typeface="思源黑体 CN Medium" panose="020B0600000000000000" pitchFamily="34" charset="-122"/>
              <a:ea typeface="思源黑体 CN Medium" panose="020B0600000000000000" pitchFamily="34" charset="-122"/>
              <a:sym typeface="Arial" panose="020B0604020202020204" pitchFamily="34" charset="0"/>
            </a:endParaRPr>
          </a:p>
        </p:txBody>
      </p:sp>
      <p:sp>
        <p:nvSpPr>
          <p:cNvPr id="8" name="文本框 4">
            <a:extLst>
              <a:ext uri="{FF2B5EF4-FFF2-40B4-BE49-F238E27FC236}">
                <a16:creationId xmlns:a16="http://schemas.microsoft.com/office/drawing/2014/main" id="{F9E92C65-8E0A-E55B-4798-EDF14FE588E3}"/>
              </a:ext>
            </a:extLst>
          </p:cNvPr>
          <p:cNvSpPr txBox="1"/>
          <p:nvPr/>
        </p:nvSpPr>
        <p:spPr>
          <a:xfrm>
            <a:off x="8405508" y="2296773"/>
            <a:ext cx="1458413" cy="461665"/>
          </a:xfrm>
          <a:prstGeom prst="rect">
            <a:avLst/>
          </a:prstGeom>
          <a:noFill/>
        </p:spPr>
        <p:txBody>
          <a:bodyPr wrap="none" rtlCol="0">
            <a:spAutoFit/>
          </a:bodyPr>
          <a:lstStyle/>
          <a:p>
            <a:r>
              <a:rPr kumimoji="1" lang="en-US" altLang="zh-CN" sz="2400" dirty="0">
                <a:solidFill>
                  <a:srgbClr val="263C88"/>
                </a:solidFill>
                <a:latin typeface="思源黑体 CN Heavy" panose="020B0A00000000000000" pitchFamily="34" charset="-122"/>
                <a:ea typeface="思源黑体 CN Heavy" panose="020B0A00000000000000" pitchFamily="34" charset="-122"/>
              </a:rPr>
              <a:t>PART</a:t>
            </a:r>
            <a:r>
              <a:rPr kumimoji="1" lang="zh-CN" altLang="en-US" sz="2400" dirty="0">
                <a:solidFill>
                  <a:srgbClr val="263C88"/>
                </a:solidFill>
                <a:latin typeface="思源黑体 CN Heavy" panose="020B0A00000000000000" pitchFamily="34" charset="-122"/>
                <a:ea typeface="思源黑体 CN Heavy" panose="020B0A00000000000000" pitchFamily="34" charset="-122"/>
              </a:rPr>
              <a:t> </a:t>
            </a:r>
            <a:r>
              <a:rPr kumimoji="1" lang="en-US" altLang="zh-CN" sz="2400" dirty="0">
                <a:solidFill>
                  <a:srgbClr val="263C88"/>
                </a:solidFill>
                <a:latin typeface="思源黑体 CN Heavy" panose="020B0A00000000000000" pitchFamily="34" charset="-122"/>
                <a:ea typeface="思源黑体 CN Heavy" panose="020B0A00000000000000" pitchFamily="34" charset="-122"/>
              </a:rPr>
              <a:t>05.</a:t>
            </a:r>
            <a:endParaRPr kumimoji="1" lang="zh-CN" altLang="en-US" sz="2400" dirty="0">
              <a:solidFill>
                <a:srgbClr val="263C88"/>
              </a:solidFill>
              <a:latin typeface="思源黑体 CN Heavy" panose="020B0A00000000000000" pitchFamily="34" charset="-122"/>
              <a:ea typeface="思源黑体 CN Heavy" panose="020B0A00000000000000" pitchFamily="34" charset="-122"/>
            </a:endParaRPr>
          </a:p>
        </p:txBody>
      </p:sp>
      <p:sp>
        <p:nvSpPr>
          <p:cNvPr id="9" name="文本框 5">
            <a:extLst>
              <a:ext uri="{FF2B5EF4-FFF2-40B4-BE49-F238E27FC236}">
                <a16:creationId xmlns:a16="http://schemas.microsoft.com/office/drawing/2014/main" id="{1B1CBF65-8D51-0705-5B2D-0B0D369D8569}"/>
              </a:ext>
            </a:extLst>
          </p:cNvPr>
          <p:cNvSpPr txBox="1"/>
          <p:nvPr/>
        </p:nvSpPr>
        <p:spPr>
          <a:xfrm>
            <a:off x="8405508" y="2666105"/>
            <a:ext cx="1886414" cy="523220"/>
          </a:xfrm>
          <a:prstGeom prst="rect">
            <a:avLst/>
          </a:prstGeom>
          <a:noFill/>
        </p:spPr>
        <p:txBody>
          <a:bodyPr wrap="none" rtlCol="0">
            <a:spAutoFit/>
          </a:bodyPr>
          <a:lstStyle/>
          <a:p>
            <a:r>
              <a:rPr lang="en-US" altLang="zh-CN" sz="2800" b="1" dirty="0">
                <a:latin typeface="思源黑体 CN Medium" panose="020B0600000000000000" pitchFamily="34" charset="-122"/>
                <a:ea typeface="思源黑体 CN Medium" panose="020B0600000000000000" pitchFamily="34" charset="-122"/>
                <a:sym typeface="Arial" panose="020B0604020202020204" pitchFamily="34" charset="0"/>
              </a:rPr>
              <a:t>Objective</a:t>
            </a:r>
            <a:endParaRPr lang="zh-CN" altLang="en-US" sz="2800" b="1" dirty="0">
              <a:latin typeface="思源黑体 CN Medium" panose="020B0600000000000000" pitchFamily="34" charset="-122"/>
              <a:ea typeface="思源黑体 CN Medium" panose="020B0600000000000000" pitchFamily="34" charset="-122"/>
              <a:sym typeface="Arial" panose="020B0604020202020204" pitchFamily="34" charset="0"/>
            </a:endParaRPr>
          </a:p>
        </p:txBody>
      </p:sp>
      <p:sp>
        <p:nvSpPr>
          <p:cNvPr id="10" name="文本框 4">
            <a:extLst>
              <a:ext uri="{FF2B5EF4-FFF2-40B4-BE49-F238E27FC236}">
                <a16:creationId xmlns:a16="http://schemas.microsoft.com/office/drawing/2014/main" id="{E7720B32-8805-3B53-2E10-6036642E07FD}"/>
              </a:ext>
            </a:extLst>
          </p:cNvPr>
          <p:cNvSpPr txBox="1"/>
          <p:nvPr/>
        </p:nvSpPr>
        <p:spPr>
          <a:xfrm>
            <a:off x="8405508" y="4058358"/>
            <a:ext cx="1458413" cy="461665"/>
          </a:xfrm>
          <a:prstGeom prst="rect">
            <a:avLst/>
          </a:prstGeom>
          <a:noFill/>
        </p:spPr>
        <p:txBody>
          <a:bodyPr wrap="none" rtlCol="0">
            <a:spAutoFit/>
          </a:bodyPr>
          <a:lstStyle/>
          <a:p>
            <a:r>
              <a:rPr kumimoji="1" lang="en-US" altLang="zh-CN" sz="2400" dirty="0">
                <a:solidFill>
                  <a:srgbClr val="263C88"/>
                </a:solidFill>
                <a:latin typeface="思源黑体 CN Heavy" panose="020B0A00000000000000" pitchFamily="34" charset="-122"/>
                <a:ea typeface="思源黑体 CN Heavy" panose="020B0A00000000000000" pitchFamily="34" charset="-122"/>
              </a:rPr>
              <a:t>PART</a:t>
            </a:r>
            <a:r>
              <a:rPr kumimoji="1" lang="zh-CN" altLang="en-US" sz="2400" dirty="0">
                <a:solidFill>
                  <a:srgbClr val="263C88"/>
                </a:solidFill>
                <a:latin typeface="思源黑体 CN Heavy" panose="020B0A00000000000000" pitchFamily="34" charset="-122"/>
                <a:ea typeface="思源黑体 CN Heavy" panose="020B0A00000000000000" pitchFamily="34" charset="-122"/>
              </a:rPr>
              <a:t> </a:t>
            </a:r>
            <a:r>
              <a:rPr kumimoji="1" lang="en-US" altLang="zh-CN" sz="2400" dirty="0">
                <a:solidFill>
                  <a:srgbClr val="263C88"/>
                </a:solidFill>
                <a:latin typeface="思源黑体 CN Heavy" panose="020B0A00000000000000" pitchFamily="34" charset="-122"/>
                <a:ea typeface="思源黑体 CN Heavy" panose="020B0A00000000000000" pitchFamily="34" charset="-122"/>
              </a:rPr>
              <a:t>06.</a:t>
            </a:r>
            <a:endParaRPr kumimoji="1" lang="zh-CN" altLang="en-US" sz="2400" dirty="0">
              <a:solidFill>
                <a:srgbClr val="263C88"/>
              </a:solidFill>
              <a:latin typeface="思源黑体 CN Heavy" panose="020B0A00000000000000" pitchFamily="34" charset="-122"/>
              <a:ea typeface="思源黑体 CN Heavy" panose="020B0A00000000000000" pitchFamily="34" charset="-122"/>
            </a:endParaRPr>
          </a:p>
        </p:txBody>
      </p:sp>
      <p:sp>
        <p:nvSpPr>
          <p:cNvPr id="11" name="文本框 5">
            <a:extLst>
              <a:ext uri="{FF2B5EF4-FFF2-40B4-BE49-F238E27FC236}">
                <a16:creationId xmlns:a16="http://schemas.microsoft.com/office/drawing/2014/main" id="{B8328B85-1AFE-E56E-C067-19864CBC9579}"/>
              </a:ext>
            </a:extLst>
          </p:cNvPr>
          <p:cNvSpPr txBox="1"/>
          <p:nvPr/>
        </p:nvSpPr>
        <p:spPr>
          <a:xfrm>
            <a:off x="8405508" y="4427690"/>
            <a:ext cx="2258952" cy="523220"/>
          </a:xfrm>
          <a:prstGeom prst="rect">
            <a:avLst/>
          </a:prstGeom>
          <a:noFill/>
        </p:spPr>
        <p:txBody>
          <a:bodyPr wrap="none" rtlCol="0">
            <a:spAutoFit/>
          </a:bodyPr>
          <a:lstStyle/>
          <a:p>
            <a:r>
              <a:rPr lang="en-US" altLang="zh-CN" sz="2800" b="1" dirty="0">
                <a:latin typeface="思源黑体 CN Medium" panose="020B0600000000000000" pitchFamily="34" charset="-122"/>
                <a:ea typeface="思源黑体 CN Medium" panose="020B0600000000000000" pitchFamily="34" charset="-122"/>
                <a:sym typeface="Arial" panose="020B0604020202020204" pitchFamily="34" charset="0"/>
              </a:rPr>
              <a:t>Application</a:t>
            </a:r>
            <a:endParaRPr lang="zh-CN" altLang="en-US" sz="2800" b="1" dirty="0">
              <a:latin typeface="思源黑体 CN Medium" panose="020B0600000000000000" pitchFamily="34" charset="-122"/>
              <a:ea typeface="思源黑体 CN Medium" panose="020B0600000000000000" pitchFamily="34" charset="-122"/>
              <a:sym typeface="Arial" panose="020B0604020202020204" pitchFamily="34" charset="0"/>
            </a:endParaRPr>
          </a:p>
        </p:txBody>
      </p:sp>
    </p:spTree>
    <p:extLst>
      <p:ext uri="{BB962C8B-B14F-4D97-AF65-F5344CB8AC3E}">
        <p14:creationId xmlns:p14="http://schemas.microsoft.com/office/powerpoint/2010/main" val="2006443390"/>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Pentagon 6_1">
            <a:extLst>
              <a:ext uri="{FF2B5EF4-FFF2-40B4-BE49-F238E27FC236}">
                <a16:creationId xmlns:a16="http://schemas.microsoft.com/office/drawing/2014/main" id="{F04D16D6-3AF0-45CC-9C2D-D6B6070A56A6}"/>
              </a:ext>
            </a:extLst>
          </p:cNvPr>
          <p:cNvSpPr/>
          <p:nvPr/>
        </p:nvSpPr>
        <p:spPr>
          <a:xfrm>
            <a:off x="0" y="531656"/>
            <a:ext cx="1543691" cy="701648"/>
          </a:xfrm>
          <a:prstGeom prst="homePlate">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Group 7_1">
            <a:extLst>
              <a:ext uri="{FF2B5EF4-FFF2-40B4-BE49-F238E27FC236}">
                <a16:creationId xmlns:a16="http://schemas.microsoft.com/office/drawing/2014/main" id="{640203D0-E8DA-4E75-A832-E72D5EE8B8BC}"/>
              </a:ext>
            </a:extLst>
          </p:cNvPr>
          <p:cNvGrpSpPr/>
          <p:nvPr/>
        </p:nvGrpSpPr>
        <p:grpSpPr>
          <a:xfrm>
            <a:off x="218081" y="239268"/>
            <a:ext cx="7421313" cy="975876"/>
            <a:chOff x="5223162" y="745220"/>
            <a:chExt cx="4426210" cy="975876"/>
          </a:xfrm>
        </p:grpSpPr>
        <p:sp>
          <p:nvSpPr>
            <p:cNvPr id="42" name="文本框 41">
              <a:extLst>
                <a:ext uri="{FF2B5EF4-FFF2-40B4-BE49-F238E27FC236}">
                  <a16:creationId xmlns:a16="http://schemas.microsoft.com/office/drawing/2014/main" id="{E02761C3-FBA0-4A59-8002-71F7CBC2E905}"/>
                </a:ext>
              </a:extLst>
            </p:cNvPr>
            <p:cNvSpPr txBox="1"/>
            <p:nvPr/>
          </p:nvSpPr>
          <p:spPr>
            <a:xfrm>
              <a:off x="5223164" y="745220"/>
              <a:ext cx="4426208" cy="584775"/>
            </a:xfrm>
            <a:prstGeom prst="rect">
              <a:avLst/>
            </a:prstGeom>
            <a:noFill/>
          </p:spPr>
          <p:txBody>
            <a:bodyPr wrap="square" rtlCol="0">
              <a:spAutoFit/>
            </a:bodyPr>
            <a:lstStyle/>
            <a:p>
              <a:r>
                <a:rPr lang="en-US" altLang="zh-CN" sz="3200" dirty="0">
                  <a:latin typeface="思源黑体 CN Medium" panose="020B0600000000000000" pitchFamily="34" charset="-122"/>
                  <a:ea typeface="思源黑体 CN Medium" panose="020B0600000000000000" pitchFamily="34" charset="-122"/>
                  <a:sym typeface="Arial" panose="020B0604020202020204" pitchFamily="34" charset="0"/>
                </a:rPr>
                <a:t>Scenario</a:t>
              </a:r>
              <a:endParaRPr lang="zh-CN" altLang="en-US" sz="3200" dirty="0">
                <a:latin typeface="思源黑体 CN Medium" panose="020B0600000000000000" pitchFamily="34" charset="-122"/>
                <a:ea typeface="思源黑体 CN Medium" panose="020B0600000000000000" pitchFamily="34" charset="-122"/>
                <a:sym typeface="Arial" panose="020B0604020202020204" pitchFamily="34" charset="0"/>
              </a:endParaRPr>
            </a:p>
          </p:txBody>
        </p:sp>
        <p:sp>
          <p:nvSpPr>
            <p:cNvPr id="43" name="文本框 42">
              <a:extLst>
                <a:ext uri="{FF2B5EF4-FFF2-40B4-BE49-F238E27FC236}">
                  <a16:creationId xmlns:a16="http://schemas.microsoft.com/office/drawing/2014/main" id="{2A69AE86-C14E-4BD0-9435-E90771BE319D}"/>
                </a:ext>
              </a:extLst>
            </p:cNvPr>
            <p:cNvSpPr txBox="1"/>
            <p:nvPr/>
          </p:nvSpPr>
          <p:spPr>
            <a:xfrm>
              <a:off x="5223162" y="1259431"/>
              <a:ext cx="2198952" cy="461665"/>
            </a:xfrm>
            <a:prstGeom prst="rect">
              <a:avLst/>
            </a:prstGeom>
            <a:noFill/>
          </p:spPr>
          <p:txBody>
            <a:bodyPr wrap="square" rtlCol="0">
              <a:spAutoFit/>
            </a:bodyPr>
            <a:lstStyle/>
            <a:p>
              <a:r>
                <a:rPr lang="zh-CN" altLang="en-US" sz="2400" dirty="0">
                  <a:latin typeface="思源黑体 CN Medium" panose="020B0600000000000000" pitchFamily="34" charset="-122"/>
                  <a:ea typeface="思源黑体 CN Medium" panose="020B0600000000000000" pitchFamily="34" charset="-122"/>
                  <a:sym typeface="Arial" panose="020B0604020202020204" pitchFamily="34" charset="0"/>
                </a:rPr>
                <a:t>已有方法</a:t>
              </a:r>
              <a:r>
                <a:rPr lang="en-US" altLang="zh-CN" sz="2400" dirty="0">
                  <a:latin typeface="思源黑体 CN Medium" panose="020B0600000000000000" pitchFamily="34" charset="-122"/>
                  <a:ea typeface="思源黑体 CN Medium" panose="020B0600000000000000" pitchFamily="34" charset="-122"/>
                  <a:sym typeface="Arial" panose="020B0604020202020204" pitchFamily="34" charset="0"/>
                </a:rPr>
                <a:t>——</a:t>
              </a:r>
              <a:r>
                <a:rPr lang="zh-CN" altLang="en-US" sz="2400" dirty="0">
                  <a:latin typeface="思源黑体 CN Medium" panose="020B0600000000000000" pitchFamily="34" charset="-122"/>
                  <a:ea typeface="思源黑体 CN Medium" panose="020B0600000000000000" pitchFamily="34" charset="-122"/>
                  <a:sym typeface="Arial" panose="020B0604020202020204" pitchFamily="34" charset="0"/>
                </a:rPr>
                <a:t>社交推荐</a:t>
              </a:r>
            </a:p>
          </p:txBody>
        </p:sp>
      </p:grpSp>
      <p:pic>
        <p:nvPicPr>
          <p:cNvPr id="7170" name="Picture 2">
            <a:extLst>
              <a:ext uri="{FF2B5EF4-FFF2-40B4-BE49-F238E27FC236}">
                <a16:creationId xmlns:a16="http://schemas.microsoft.com/office/drawing/2014/main" id="{634500FC-80B1-4859-16F9-D04866E778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1890" y="1770836"/>
            <a:ext cx="6802704" cy="3563805"/>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44E8984E-5E2A-8352-7EA5-AEF28C41AA8C}"/>
              </a:ext>
            </a:extLst>
          </p:cNvPr>
          <p:cNvSpPr txBox="1"/>
          <p:nvPr/>
        </p:nvSpPr>
        <p:spPr>
          <a:xfrm>
            <a:off x="586305" y="1338254"/>
            <a:ext cx="4585585" cy="1576457"/>
          </a:xfrm>
          <a:prstGeom prst="rect">
            <a:avLst/>
          </a:prstGeom>
          <a:noFill/>
        </p:spPr>
        <p:txBody>
          <a:bodyPr wrap="square" rtlCol="0">
            <a:spAutoFit/>
          </a:bodyPr>
          <a:lstStyle/>
          <a:p>
            <a:pPr>
              <a:lnSpc>
                <a:spcPct val="150000"/>
              </a:lnSpc>
            </a:pPr>
            <a:r>
              <a:rPr lang="zh-CN" altLang="en-US" dirty="0"/>
              <a:t>社交推荐有两个关键要素</a:t>
            </a:r>
          </a:p>
          <a:p>
            <a:pPr marL="285750" indent="-285750">
              <a:lnSpc>
                <a:spcPct val="150000"/>
              </a:lnSpc>
              <a:buFont typeface="Arial" panose="020B0604020202020204" pitchFamily="34" charset="0"/>
              <a:buChar char="•"/>
            </a:pPr>
            <a:r>
              <a:rPr lang="zh-CN" altLang="en-US" sz="1600" dirty="0"/>
              <a:t>如何捕获社交因素</a:t>
            </a:r>
            <a:endParaRPr lang="en-US" altLang="zh-CN" sz="1600" dirty="0"/>
          </a:p>
          <a:p>
            <a:pPr marL="285750" indent="-285750">
              <a:lnSpc>
                <a:spcPct val="150000"/>
              </a:lnSpc>
              <a:buFont typeface="Arial" panose="020B0604020202020204" pitchFamily="34" charset="0"/>
              <a:buChar char="•"/>
            </a:pPr>
            <a:r>
              <a:rPr lang="zh-CN" altLang="en-US" sz="1600" dirty="0"/>
              <a:t>如何将来自朋友的社交因素和来自互动行为的用户偏好结合起来</a:t>
            </a:r>
            <a:endParaRPr lang="en-US" altLang="zh-CN" sz="1600" dirty="0"/>
          </a:p>
        </p:txBody>
      </p:sp>
      <p:sp>
        <p:nvSpPr>
          <p:cNvPr id="3" name="文本框 2">
            <a:extLst>
              <a:ext uri="{FF2B5EF4-FFF2-40B4-BE49-F238E27FC236}">
                <a16:creationId xmlns:a16="http://schemas.microsoft.com/office/drawing/2014/main" id="{5519175B-EF23-7A8C-7243-C149E89D97BB}"/>
              </a:ext>
            </a:extLst>
          </p:cNvPr>
          <p:cNvSpPr txBox="1"/>
          <p:nvPr/>
        </p:nvSpPr>
        <p:spPr>
          <a:xfrm>
            <a:off x="586305" y="3120156"/>
            <a:ext cx="4108817" cy="1207125"/>
          </a:xfrm>
          <a:prstGeom prst="rect">
            <a:avLst/>
          </a:prstGeom>
          <a:noFill/>
        </p:spPr>
        <p:txBody>
          <a:bodyPr wrap="none" rtlCol="0">
            <a:spAutoFit/>
          </a:bodyPr>
          <a:lstStyle/>
          <a:p>
            <a:pPr>
              <a:lnSpc>
                <a:spcPct val="150000"/>
              </a:lnSpc>
            </a:pPr>
            <a:r>
              <a:rPr lang="zh-CN" altLang="en-US" dirty="0"/>
              <a:t>目前的工作从两个角度来捕获社交因素</a:t>
            </a:r>
            <a:endParaRPr lang="en-US" altLang="zh-CN" dirty="0"/>
          </a:p>
          <a:p>
            <a:pPr marL="285750" indent="-285750">
              <a:lnSpc>
                <a:spcPct val="150000"/>
              </a:lnSpc>
              <a:buFont typeface="Arial" panose="020B0604020202020204" pitchFamily="34" charset="0"/>
              <a:buChar char="•"/>
            </a:pPr>
            <a:r>
              <a:rPr lang="zh-CN" altLang="en-US" sz="1600" dirty="0"/>
              <a:t>图结构：高阶关系、边缘信息</a:t>
            </a:r>
            <a:endParaRPr lang="en-US" altLang="zh-CN" sz="1600" dirty="0"/>
          </a:p>
          <a:p>
            <a:pPr marL="285750" indent="-285750">
              <a:lnSpc>
                <a:spcPct val="150000"/>
              </a:lnSpc>
              <a:buFont typeface="Arial" panose="020B0604020202020204" pitchFamily="34" charset="0"/>
              <a:buChar char="•"/>
            </a:pPr>
            <a:r>
              <a:rPr lang="zh-CN" altLang="en-US" sz="1600" dirty="0"/>
              <a:t>信息传播：</a:t>
            </a:r>
            <a:r>
              <a:rPr lang="en-US" altLang="zh-CN" sz="1600" dirty="0"/>
              <a:t>CAT</a:t>
            </a:r>
            <a:r>
              <a:rPr lang="zh-CN" altLang="en-US" sz="1600" dirty="0"/>
              <a:t>、</a:t>
            </a:r>
            <a:r>
              <a:rPr lang="en-US" altLang="zh-CN" sz="1600" dirty="0"/>
              <a:t>GCN</a:t>
            </a:r>
            <a:endParaRPr lang="zh-CN" altLang="en-US" sz="1600" dirty="0"/>
          </a:p>
        </p:txBody>
      </p:sp>
      <p:sp>
        <p:nvSpPr>
          <p:cNvPr id="10" name="文本框 9">
            <a:extLst>
              <a:ext uri="{FF2B5EF4-FFF2-40B4-BE49-F238E27FC236}">
                <a16:creationId xmlns:a16="http://schemas.microsoft.com/office/drawing/2014/main" id="{A7A30F43-7BDE-79D4-0E1A-2E41E86D8E3D}"/>
              </a:ext>
            </a:extLst>
          </p:cNvPr>
          <p:cNvSpPr txBox="1"/>
          <p:nvPr/>
        </p:nvSpPr>
        <p:spPr>
          <a:xfrm>
            <a:off x="586304" y="4486559"/>
            <a:ext cx="4585585" cy="1576457"/>
          </a:xfrm>
          <a:prstGeom prst="rect">
            <a:avLst/>
          </a:prstGeom>
          <a:noFill/>
        </p:spPr>
        <p:txBody>
          <a:bodyPr wrap="square" rtlCol="0">
            <a:spAutoFit/>
          </a:bodyPr>
          <a:lstStyle/>
          <a:p>
            <a:pPr>
              <a:lnSpc>
                <a:spcPct val="150000"/>
              </a:lnSpc>
            </a:pPr>
            <a:r>
              <a:rPr lang="zh-CN" altLang="en-US" dirty="0"/>
              <a:t>从社会影响和用户交互结合用户表示</a:t>
            </a:r>
            <a:endParaRPr lang="en-US" altLang="zh-CN" dirty="0"/>
          </a:p>
          <a:p>
            <a:pPr marL="285750" indent="-285750">
              <a:lnSpc>
                <a:spcPct val="150000"/>
              </a:lnSpc>
              <a:buFont typeface="Arial" panose="020B0604020202020204" pitchFamily="34" charset="0"/>
              <a:buChar char="•"/>
            </a:pPr>
            <a:r>
              <a:rPr lang="zh-CN" altLang="en-US" sz="1600" dirty="0"/>
              <a:t>分别从社交图和</a:t>
            </a:r>
            <a:r>
              <a:rPr lang="en-US" altLang="zh-CN" sz="1600" dirty="0"/>
              <a:t>user-item</a:t>
            </a:r>
            <a:r>
              <a:rPr lang="zh-CN" altLang="en-US" sz="1600" dirty="0"/>
              <a:t>二部图学习用户表示</a:t>
            </a:r>
            <a:endParaRPr lang="en-US" altLang="zh-CN" sz="1600" dirty="0"/>
          </a:p>
          <a:p>
            <a:pPr marL="285750" indent="-285750">
              <a:lnSpc>
                <a:spcPct val="150000"/>
              </a:lnSpc>
              <a:buFont typeface="Arial" panose="020B0604020202020204" pitchFamily="34" charset="0"/>
              <a:buChar char="•"/>
            </a:pPr>
            <a:r>
              <a:rPr lang="zh-CN" altLang="en-US" sz="1600" dirty="0"/>
              <a:t>从由社交图和</a:t>
            </a:r>
            <a:r>
              <a:rPr lang="en-US" altLang="zh-CN" sz="1600" dirty="0"/>
              <a:t>user-item</a:t>
            </a:r>
            <a:r>
              <a:rPr lang="zh-CN" altLang="en-US" sz="1600" dirty="0"/>
              <a:t>二部图组成的统一图中联合学习用户表示</a:t>
            </a:r>
          </a:p>
        </p:txBody>
      </p:sp>
    </p:spTree>
    <p:extLst>
      <p:ext uri="{BB962C8B-B14F-4D97-AF65-F5344CB8AC3E}">
        <p14:creationId xmlns:p14="http://schemas.microsoft.com/office/powerpoint/2010/main" val="1468714589"/>
      </p:ext>
    </p:extLst>
  </p:cSld>
  <p:clrMapOvr>
    <a:masterClrMapping/>
  </p:clrMapOvr>
  <mc:AlternateContent xmlns:mc="http://schemas.openxmlformats.org/markup-compatibility/2006" xmlns:p14="http://schemas.microsoft.com/office/powerpoint/2010/main">
    <mc:Choice Requires="p14">
      <p:transition p14:dur="10" advTm="3000"/>
    </mc:Choice>
    <mc:Fallback xmlns="">
      <p:transition advTm="3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Pentagon 6_1">
            <a:extLst>
              <a:ext uri="{FF2B5EF4-FFF2-40B4-BE49-F238E27FC236}">
                <a16:creationId xmlns:a16="http://schemas.microsoft.com/office/drawing/2014/main" id="{F04D16D6-3AF0-45CC-9C2D-D6B6070A56A6}"/>
              </a:ext>
            </a:extLst>
          </p:cNvPr>
          <p:cNvSpPr/>
          <p:nvPr/>
        </p:nvSpPr>
        <p:spPr>
          <a:xfrm>
            <a:off x="0" y="531656"/>
            <a:ext cx="1543691" cy="701648"/>
          </a:xfrm>
          <a:prstGeom prst="homePlate">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Group 7_1">
            <a:extLst>
              <a:ext uri="{FF2B5EF4-FFF2-40B4-BE49-F238E27FC236}">
                <a16:creationId xmlns:a16="http://schemas.microsoft.com/office/drawing/2014/main" id="{640203D0-E8DA-4E75-A832-E72D5EE8B8BC}"/>
              </a:ext>
            </a:extLst>
          </p:cNvPr>
          <p:cNvGrpSpPr/>
          <p:nvPr/>
        </p:nvGrpSpPr>
        <p:grpSpPr>
          <a:xfrm>
            <a:off x="218081" y="239268"/>
            <a:ext cx="7421313" cy="975876"/>
            <a:chOff x="5223162" y="745220"/>
            <a:chExt cx="4426210" cy="975876"/>
          </a:xfrm>
        </p:grpSpPr>
        <p:sp>
          <p:nvSpPr>
            <p:cNvPr id="42" name="文本框 41">
              <a:extLst>
                <a:ext uri="{FF2B5EF4-FFF2-40B4-BE49-F238E27FC236}">
                  <a16:creationId xmlns:a16="http://schemas.microsoft.com/office/drawing/2014/main" id="{E02761C3-FBA0-4A59-8002-71F7CBC2E905}"/>
                </a:ext>
              </a:extLst>
            </p:cNvPr>
            <p:cNvSpPr txBox="1"/>
            <p:nvPr/>
          </p:nvSpPr>
          <p:spPr>
            <a:xfrm>
              <a:off x="5223164" y="745220"/>
              <a:ext cx="4426208" cy="584775"/>
            </a:xfrm>
            <a:prstGeom prst="rect">
              <a:avLst/>
            </a:prstGeom>
            <a:noFill/>
          </p:spPr>
          <p:txBody>
            <a:bodyPr wrap="square" rtlCol="0">
              <a:spAutoFit/>
            </a:bodyPr>
            <a:lstStyle/>
            <a:p>
              <a:r>
                <a:rPr lang="en-US" altLang="zh-CN" sz="3200" dirty="0">
                  <a:latin typeface="思源黑体 CN Medium" panose="020B0600000000000000" pitchFamily="34" charset="-122"/>
                  <a:ea typeface="思源黑体 CN Medium" panose="020B0600000000000000" pitchFamily="34" charset="-122"/>
                  <a:sym typeface="Arial" panose="020B0604020202020204" pitchFamily="34" charset="0"/>
                </a:rPr>
                <a:t>Scenario</a:t>
              </a:r>
              <a:endParaRPr lang="zh-CN" altLang="en-US" sz="3200" dirty="0">
                <a:latin typeface="思源黑体 CN Medium" panose="020B0600000000000000" pitchFamily="34" charset="-122"/>
                <a:ea typeface="思源黑体 CN Medium" panose="020B0600000000000000" pitchFamily="34" charset="-122"/>
                <a:sym typeface="Arial" panose="020B0604020202020204" pitchFamily="34" charset="0"/>
              </a:endParaRPr>
            </a:p>
          </p:txBody>
        </p:sp>
        <p:sp>
          <p:nvSpPr>
            <p:cNvPr id="43" name="文本框 42">
              <a:extLst>
                <a:ext uri="{FF2B5EF4-FFF2-40B4-BE49-F238E27FC236}">
                  <a16:creationId xmlns:a16="http://schemas.microsoft.com/office/drawing/2014/main" id="{2A69AE86-C14E-4BD0-9435-E90771BE319D}"/>
                </a:ext>
              </a:extLst>
            </p:cNvPr>
            <p:cNvSpPr txBox="1"/>
            <p:nvPr/>
          </p:nvSpPr>
          <p:spPr>
            <a:xfrm>
              <a:off x="5223162" y="1259431"/>
              <a:ext cx="2198952" cy="461665"/>
            </a:xfrm>
            <a:prstGeom prst="rect">
              <a:avLst/>
            </a:prstGeom>
            <a:noFill/>
          </p:spPr>
          <p:txBody>
            <a:bodyPr wrap="square" rtlCol="0">
              <a:spAutoFit/>
            </a:bodyPr>
            <a:lstStyle/>
            <a:p>
              <a:r>
                <a:rPr lang="zh-CN" altLang="en-US" sz="2400" dirty="0">
                  <a:latin typeface="思源黑体 CN Medium" panose="020B0600000000000000" pitchFamily="34" charset="-122"/>
                  <a:ea typeface="思源黑体 CN Medium" panose="020B0600000000000000" pitchFamily="34" charset="-122"/>
                  <a:sym typeface="Arial" panose="020B0604020202020204" pitchFamily="34" charset="0"/>
                </a:rPr>
                <a:t>已有方法</a:t>
              </a:r>
              <a:r>
                <a:rPr lang="en-US" altLang="zh-CN" sz="2400" dirty="0">
                  <a:latin typeface="思源黑体 CN Medium" panose="020B0600000000000000" pitchFamily="34" charset="-122"/>
                  <a:ea typeface="思源黑体 CN Medium" panose="020B0600000000000000" pitchFamily="34" charset="-122"/>
                  <a:sym typeface="Arial" panose="020B0604020202020204" pitchFamily="34" charset="0"/>
                </a:rPr>
                <a:t>——</a:t>
              </a:r>
              <a:r>
                <a:rPr lang="zh-CN" altLang="en-US" sz="2400" dirty="0">
                  <a:latin typeface="思源黑体 CN Medium" panose="020B0600000000000000" pitchFamily="34" charset="-122"/>
                  <a:ea typeface="思源黑体 CN Medium" panose="020B0600000000000000" pitchFamily="34" charset="-122"/>
                  <a:sym typeface="Arial" panose="020B0604020202020204" pitchFamily="34" charset="0"/>
                </a:rPr>
                <a:t>序列推荐</a:t>
              </a:r>
            </a:p>
          </p:txBody>
        </p:sp>
      </p:grpSp>
      <p:sp>
        <p:nvSpPr>
          <p:cNvPr id="2" name="文本框 1">
            <a:extLst>
              <a:ext uri="{FF2B5EF4-FFF2-40B4-BE49-F238E27FC236}">
                <a16:creationId xmlns:a16="http://schemas.microsoft.com/office/drawing/2014/main" id="{F0CA0269-A6C6-DD41-0C91-CA8DA75E57FD}"/>
              </a:ext>
            </a:extLst>
          </p:cNvPr>
          <p:cNvSpPr txBox="1"/>
          <p:nvPr/>
        </p:nvSpPr>
        <p:spPr>
          <a:xfrm>
            <a:off x="2116282" y="1373078"/>
            <a:ext cx="7959436" cy="1710084"/>
          </a:xfrm>
          <a:prstGeom prst="rect">
            <a:avLst/>
          </a:prstGeom>
          <a:noFill/>
        </p:spPr>
        <p:txBody>
          <a:bodyPr wrap="square" rtlCol="0">
            <a:spAutoFit/>
          </a:bodyPr>
          <a:lstStyle/>
          <a:p>
            <a:pPr>
              <a:lnSpc>
                <a:spcPct val="150000"/>
              </a:lnSpc>
            </a:pPr>
            <a:r>
              <a:rPr lang="zh-CN" altLang="en-US" dirty="0"/>
              <a:t>对于序列推荐，为了提高推荐性能，需要从序列中提取尽可能多的有效信息，并学习序列中用户的兴趣，包括短期兴趣、长期兴趣、动态兴趣等，准确预测用户可能感兴趣的下一个</a:t>
            </a:r>
            <a:r>
              <a:rPr lang="en-US" altLang="zh-CN" dirty="0"/>
              <a:t>item</a:t>
            </a:r>
          </a:p>
          <a:p>
            <a:pPr>
              <a:lnSpc>
                <a:spcPct val="150000"/>
              </a:lnSpc>
            </a:pPr>
            <a:r>
              <a:rPr lang="zh-CN" altLang="en-US" dirty="0"/>
              <a:t>此外，还需要设计如何提取用户行为中的序列模式</a:t>
            </a:r>
            <a:endParaRPr lang="en-US" altLang="zh-CN" dirty="0"/>
          </a:p>
        </p:txBody>
      </p:sp>
      <p:pic>
        <p:nvPicPr>
          <p:cNvPr id="10242" name="Picture 2">
            <a:extLst>
              <a:ext uri="{FF2B5EF4-FFF2-40B4-BE49-F238E27FC236}">
                <a16:creationId xmlns:a16="http://schemas.microsoft.com/office/drawing/2014/main" id="{D12E7F59-0AAF-8D94-F246-48DBA53B5D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9909" y="3241096"/>
            <a:ext cx="7412182" cy="3143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8479634"/>
      </p:ext>
    </p:extLst>
  </p:cSld>
  <p:clrMapOvr>
    <a:masterClrMapping/>
  </p:clrMapOvr>
  <mc:AlternateContent xmlns:mc="http://schemas.openxmlformats.org/markup-compatibility/2006" xmlns:p14="http://schemas.microsoft.com/office/powerpoint/2010/main">
    <mc:Choice Requires="p14">
      <p:transition p14:dur="10" advTm="3000"/>
    </mc:Choice>
    <mc:Fallback xmlns="">
      <p:transition advTm="3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Pentagon 6_1">
            <a:extLst>
              <a:ext uri="{FF2B5EF4-FFF2-40B4-BE49-F238E27FC236}">
                <a16:creationId xmlns:a16="http://schemas.microsoft.com/office/drawing/2014/main" id="{F04D16D6-3AF0-45CC-9C2D-D6B6070A56A6}"/>
              </a:ext>
            </a:extLst>
          </p:cNvPr>
          <p:cNvSpPr/>
          <p:nvPr/>
        </p:nvSpPr>
        <p:spPr>
          <a:xfrm>
            <a:off x="0" y="531656"/>
            <a:ext cx="1543691" cy="701648"/>
          </a:xfrm>
          <a:prstGeom prst="homePlate">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Group 7_1">
            <a:extLst>
              <a:ext uri="{FF2B5EF4-FFF2-40B4-BE49-F238E27FC236}">
                <a16:creationId xmlns:a16="http://schemas.microsoft.com/office/drawing/2014/main" id="{640203D0-E8DA-4E75-A832-E72D5EE8B8BC}"/>
              </a:ext>
            </a:extLst>
          </p:cNvPr>
          <p:cNvGrpSpPr/>
          <p:nvPr/>
        </p:nvGrpSpPr>
        <p:grpSpPr>
          <a:xfrm>
            <a:off x="218081" y="239268"/>
            <a:ext cx="7421313" cy="975876"/>
            <a:chOff x="5223162" y="745220"/>
            <a:chExt cx="4426210" cy="975876"/>
          </a:xfrm>
        </p:grpSpPr>
        <p:sp>
          <p:nvSpPr>
            <p:cNvPr id="42" name="文本框 41">
              <a:extLst>
                <a:ext uri="{FF2B5EF4-FFF2-40B4-BE49-F238E27FC236}">
                  <a16:creationId xmlns:a16="http://schemas.microsoft.com/office/drawing/2014/main" id="{E02761C3-FBA0-4A59-8002-71F7CBC2E905}"/>
                </a:ext>
              </a:extLst>
            </p:cNvPr>
            <p:cNvSpPr txBox="1"/>
            <p:nvPr/>
          </p:nvSpPr>
          <p:spPr>
            <a:xfrm>
              <a:off x="5223164" y="745220"/>
              <a:ext cx="4426208" cy="584775"/>
            </a:xfrm>
            <a:prstGeom prst="rect">
              <a:avLst/>
            </a:prstGeom>
            <a:noFill/>
          </p:spPr>
          <p:txBody>
            <a:bodyPr wrap="square" rtlCol="0">
              <a:spAutoFit/>
            </a:bodyPr>
            <a:lstStyle/>
            <a:p>
              <a:r>
                <a:rPr lang="en-US" altLang="zh-CN" sz="3200" dirty="0">
                  <a:latin typeface="思源黑体 CN Medium" panose="020B0600000000000000" pitchFamily="34" charset="-122"/>
                  <a:ea typeface="思源黑体 CN Medium" panose="020B0600000000000000" pitchFamily="34" charset="-122"/>
                  <a:sym typeface="Arial" panose="020B0604020202020204" pitchFamily="34" charset="0"/>
                </a:rPr>
                <a:t>Scenario</a:t>
              </a:r>
              <a:endParaRPr lang="zh-CN" altLang="en-US" sz="3200" dirty="0">
                <a:latin typeface="思源黑体 CN Medium" panose="020B0600000000000000" pitchFamily="34" charset="-122"/>
                <a:ea typeface="思源黑体 CN Medium" panose="020B0600000000000000" pitchFamily="34" charset="-122"/>
                <a:sym typeface="Arial" panose="020B0604020202020204" pitchFamily="34" charset="0"/>
              </a:endParaRPr>
            </a:p>
          </p:txBody>
        </p:sp>
        <p:sp>
          <p:nvSpPr>
            <p:cNvPr id="43" name="文本框 42">
              <a:extLst>
                <a:ext uri="{FF2B5EF4-FFF2-40B4-BE49-F238E27FC236}">
                  <a16:creationId xmlns:a16="http://schemas.microsoft.com/office/drawing/2014/main" id="{2A69AE86-C14E-4BD0-9435-E90771BE319D}"/>
                </a:ext>
              </a:extLst>
            </p:cNvPr>
            <p:cNvSpPr txBox="1"/>
            <p:nvPr/>
          </p:nvSpPr>
          <p:spPr>
            <a:xfrm>
              <a:off x="5223162" y="1259431"/>
              <a:ext cx="2198952" cy="461665"/>
            </a:xfrm>
            <a:prstGeom prst="rect">
              <a:avLst/>
            </a:prstGeom>
            <a:noFill/>
          </p:spPr>
          <p:txBody>
            <a:bodyPr wrap="square" rtlCol="0">
              <a:spAutoFit/>
            </a:bodyPr>
            <a:lstStyle/>
            <a:p>
              <a:r>
                <a:rPr lang="zh-CN" altLang="en-US" sz="2400" dirty="0">
                  <a:latin typeface="思源黑体 CN Medium" panose="020B0600000000000000" pitchFamily="34" charset="-122"/>
                  <a:ea typeface="思源黑体 CN Medium" panose="020B0600000000000000" pitchFamily="34" charset="-122"/>
                  <a:sym typeface="Arial" panose="020B0604020202020204" pitchFamily="34" charset="0"/>
                </a:rPr>
                <a:t>已有方法</a:t>
              </a:r>
              <a:r>
                <a:rPr lang="en-US" altLang="zh-CN" sz="2400" dirty="0">
                  <a:latin typeface="思源黑体 CN Medium" panose="020B0600000000000000" pitchFamily="34" charset="-122"/>
                  <a:ea typeface="思源黑体 CN Medium" panose="020B0600000000000000" pitchFamily="34" charset="-122"/>
                  <a:sym typeface="Arial" panose="020B0604020202020204" pitchFamily="34" charset="0"/>
                </a:rPr>
                <a:t>——</a:t>
              </a:r>
              <a:r>
                <a:rPr lang="zh-CN" altLang="en-US" sz="2400" dirty="0">
                  <a:latin typeface="思源黑体 CN Medium" panose="020B0600000000000000" pitchFamily="34" charset="-122"/>
                  <a:ea typeface="思源黑体 CN Medium" panose="020B0600000000000000" pitchFamily="34" charset="-122"/>
                  <a:sym typeface="Arial" panose="020B0604020202020204" pitchFamily="34" charset="0"/>
                </a:rPr>
                <a:t>会话推荐</a:t>
              </a:r>
            </a:p>
          </p:txBody>
        </p:sp>
      </p:grpSp>
      <p:sp>
        <p:nvSpPr>
          <p:cNvPr id="2" name="文本框 1">
            <a:extLst>
              <a:ext uri="{FF2B5EF4-FFF2-40B4-BE49-F238E27FC236}">
                <a16:creationId xmlns:a16="http://schemas.microsoft.com/office/drawing/2014/main" id="{F0CA0269-A6C6-DD41-0C91-CA8DA75E57FD}"/>
              </a:ext>
            </a:extLst>
          </p:cNvPr>
          <p:cNvSpPr txBox="1"/>
          <p:nvPr/>
        </p:nvSpPr>
        <p:spPr>
          <a:xfrm>
            <a:off x="377537" y="1593626"/>
            <a:ext cx="5032147" cy="1710084"/>
          </a:xfrm>
          <a:prstGeom prst="rect">
            <a:avLst/>
          </a:prstGeom>
          <a:noFill/>
        </p:spPr>
        <p:txBody>
          <a:bodyPr wrap="square" rtlCol="0">
            <a:spAutoFit/>
          </a:bodyPr>
          <a:lstStyle/>
          <a:p>
            <a:pPr>
              <a:lnSpc>
                <a:spcPct val="150000"/>
              </a:lnSpc>
            </a:pPr>
            <a:r>
              <a:rPr lang="zh-CN" altLang="en-US" dirty="0"/>
              <a:t>在基于会话的推荐中，会话数据可能同时包含用户兴趣和噪声信号，需要考虑两个方面</a:t>
            </a:r>
          </a:p>
          <a:p>
            <a:pPr marL="285750" indent="-285750">
              <a:lnSpc>
                <a:spcPct val="150000"/>
              </a:lnSpc>
              <a:buFont typeface="Arial" panose="020B0604020202020204" pitchFamily="34" charset="0"/>
              <a:buChar char="•"/>
            </a:pPr>
            <a:r>
              <a:rPr lang="zh-CN" altLang="en-US" dirty="0"/>
              <a:t>如何对会话数据中的</a:t>
            </a:r>
            <a:r>
              <a:rPr lang="en-US" altLang="zh-CN" dirty="0"/>
              <a:t>item</a:t>
            </a:r>
            <a:r>
              <a:rPr lang="zh-CN" altLang="en-US" dirty="0"/>
              <a:t>转移模式进行建模</a:t>
            </a:r>
            <a:endParaRPr lang="en-US" altLang="zh-CN" dirty="0"/>
          </a:p>
          <a:p>
            <a:pPr marL="285750" indent="-285750">
              <a:lnSpc>
                <a:spcPct val="150000"/>
              </a:lnSpc>
              <a:buFont typeface="Arial" panose="020B0604020202020204" pitchFamily="34" charset="0"/>
              <a:buChar char="•"/>
            </a:pPr>
            <a:r>
              <a:rPr lang="zh-CN" altLang="en-US" dirty="0"/>
              <a:t>如何从嘈杂的数据中激活用户的核心兴趣</a:t>
            </a:r>
          </a:p>
        </p:txBody>
      </p:sp>
      <p:pic>
        <p:nvPicPr>
          <p:cNvPr id="10242" name="Picture 2">
            <a:extLst>
              <a:ext uri="{FF2B5EF4-FFF2-40B4-BE49-F238E27FC236}">
                <a16:creationId xmlns:a16="http://schemas.microsoft.com/office/drawing/2014/main" id="{D12E7F59-0AAF-8D94-F246-48DBA53B5D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0673" y="2092179"/>
            <a:ext cx="6463790" cy="2741575"/>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61195DE5-DCD3-0682-0F77-EC0E469879DF}"/>
              </a:ext>
            </a:extLst>
          </p:cNvPr>
          <p:cNvSpPr txBox="1"/>
          <p:nvPr/>
        </p:nvSpPr>
        <p:spPr>
          <a:xfrm>
            <a:off x="377536" y="3462967"/>
            <a:ext cx="5032147" cy="1294585"/>
          </a:xfrm>
          <a:prstGeom prst="rect">
            <a:avLst/>
          </a:prstGeom>
          <a:noFill/>
        </p:spPr>
        <p:txBody>
          <a:bodyPr wrap="square" rtlCol="0">
            <a:spAutoFit/>
          </a:bodyPr>
          <a:lstStyle/>
          <a:p>
            <a:pPr>
              <a:lnSpc>
                <a:spcPct val="150000"/>
              </a:lnSpc>
            </a:pPr>
            <a:r>
              <a:rPr lang="zh-CN" altLang="en-US" dirty="0"/>
              <a:t>基于会话的推荐中会话序列较短，用户行为受限</a:t>
            </a:r>
            <a:endParaRPr lang="en-US" altLang="zh-CN" dirty="0"/>
          </a:p>
          <a:p>
            <a:pPr marL="285750" indent="-285750">
              <a:lnSpc>
                <a:spcPct val="150000"/>
              </a:lnSpc>
              <a:buFont typeface="Arial" panose="020B0604020202020204" pitchFamily="34" charset="0"/>
              <a:buChar char="•"/>
            </a:pPr>
            <a:r>
              <a:rPr lang="zh-CN" altLang="en-US" dirty="0"/>
              <a:t>从其他会话中直接捕捉关系</a:t>
            </a:r>
            <a:endParaRPr lang="en-US" altLang="zh-CN" dirty="0"/>
          </a:p>
          <a:p>
            <a:pPr marL="285750" indent="-285750">
              <a:lnSpc>
                <a:spcPct val="150000"/>
              </a:lnSpc>
              <a:buFont typeface="Arial" panose="020B0604020202020204" pitchFamily="34" charset="0"/>
              <a:buChar char="•"/>
            </a:pPr>
            <a:r>
              <a:rPr lang="zh-CN" altLang="en-US" dirty="0"/>
              <a:t>在会话图中添加额外边</a:t>
            </a:r>
            <a:endParaRPr lang="en-US" altLang="zh-CN" dirty="0"/>
          </a:p>
        </p:txBody>
      </p:sp>
      <p:sp>
        <p:nvSpPr>
          <p:cNvPr id="5" name="文本框 4">
            <a:extLst>
              <a:ext uri="{FF2B5EF4-FFF2-40B4-BE49-F238E27FC236}">
                <a16:creationId xmlns:a16="http://schemas.microsoft.com/office/drawing/2014/main" id="{1309046D-21A4-1D26-13BB-CA92C588E20B}"/>
              </a:ext>
            </a:extLst>
          </p:cNvPr>
          <p:cNvSpPr txBox="1"/>
          <p:nvPr/>
        </p:nvSpPr>
        <p:spPr>
          <a:xfrm>
            <a:off x="377536" y="4993011"/>
            <a:ext cx="5756563" cy="879087"/>
          </a:xfrm>
          <a:prstGeom prst="rect">
            <a:avLst/>
          </a:prstGeom>
          <a:noFill/>
        </p:spPr>
        <p:txBody>
          <a:bodyPr wrap="square" rtlCol="0">
            <a:spAutoFit/>
          </a:bodyPr>
          <a:lstStyle/>
          <a:p>
            <a:pPr>
              <a:lnSpc>
                <a:spcPct val="150000"/>
              </a:lnSpc>
            </a:pPr>
            <a:r>
              <a:rPr lang="zh-CN" altLang="en-US" dirty="0"/>
              <a:t>对于构建的图上的信息传播，有四种传播机制用于基于会话的推荐，分别是门控</a:t>
            </a:r>
            <a:r>
              <a:rPr lang="en-US" altLang="zh-CN" dirty="0"/>
              <a:t>GNN</a:t>
            </a:r>
            <a:r>
              <a:rPr lang="zh-CN" altLang="en-US" dirty="0"/>
              <a:t>，</a:t>
            </a:r>
            <a:r>
              <a:rPr lang="en-US" altLang="zh-CN" dirty="0"/>
              <a:t>GCN</a:t>
            </a:r>
            <a:r>
              <a:rPr lang="zh-CN" altLang="en-US" dirty="0"/>
              <a:t>，</a:t>
            </a:r>
            <a:r>
              <a:rPr lang="en-US" altLang="zh-CN" dirty="0"/>
              <a:t>GAT</a:t>
            </a:r>
            <a:r>
              <a:rPr lang="zh-CN" altLang="en-US" dirty="0"/>
              <a:t>和</a:t>
            </a:r>
            <a:r>
              <a:rPr lang="en-US" altLang="zh-CN" dirty="0" err="1"/>
              <a:t>GraphSAGE</a:t>
            </a:r>
            <a:endParaRPr lang="en-US" altLang="zh-CN" dirty="0"/>
          </a:p>
        </p:txBody>
      </p:sp>
    </p:spTree>
    <p:extLst>
      <p:ext uri="{BB962C8B-B14F-4D97-AF65-F5344CB8AC3E}">
        <p14:creationId xmlns:p14="http://schemas.microsoft.com/office/powerpoint/2010/main" val="2968511907"/>
      </p:ext>
    </p:extLst>
  </p:cSld>
  <p:clrMapOvr>
    <a:masterClrMapping/>
  </p:clrMapOvr>
  <mc:AlternateContent xmlns:mc="http://schemas.openxmlformats.org/markup-compatibility/2006" xmlns:p14="http://schemas.microsoft.com/office/powerpoint/2010/main">
    <mc:Choice Requires="p14">
      <p:transition p14:dur="10" advTm="3000"/>
    </mc:Choice>
    <mc:Fallback xmlns="">
      <p:transition advTm="3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Pentagon 6_1">
            <a:extLst>
              <a:ext uri="{FF2B5EF4-FFF2-40B4-BE49-F238E27FC236}">
                <a16:creationId xmlns:a16="http://schemas.microsoft.com/office/drawing/2014/main" id="{F04D16D6-3AF0-45CC-9C2D-D6B6070A56A6}"/>
              </a:ext>
            </a:extLst>
          </p:cNvPr>
          <p:cNvSpPr/>
          <p:nvPr/>
        </p:nvSpPr>
        <p:spPr>
          <a:xfrm>
            <a:off x="0" y="531656"/>
            <a:ext cx="1543691" cy="701648"/>
          </a:xfrm>
          <a:prstGeom prst="homePlate">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Group 7_1">
            <a:extLst>
              <a:ext uri="{FF2B5EF4-FFF2-40B4-BE49-F238E27FC236}">
                <a16:creationId xmlns:a16="http://schemas.microsoft.com/office/drawing/2014/main" id="{640203D0-E8DA-4E75-A832-E72D5EE8B8BC}"/>
              </a:ext>
            </a:extLst>
          </p:cNvPr>
          <p:cNvGrpSpPr/>
          <p:nvPr/>
        </p:nvGrpSpPr>
        <p:grpSpPr>
          <a:xfrm>
            <a:off x="218081" y="239268"/>
            <a:ext cx="7421313" cy="975876"/>
            <a:chOff x="5223162" y="745220"/>
            <a:chExt cx="4426210" cy="975876"/>
          </a:xfrm>
        </p:grpSpPr>
        <p:sp>
          <p:nvSpPr>
            <p:cNvPr id="42" name="文本框 41">
              <a:extLst>
                <a:ext uri="{FF2B5EF4-FFF2-40B4-BE49-F238E27FC236}">
                  <a16:creationId xmlns:a16="http://schemas.microsoft.com/office/drawing/2014/main" id="{E02761C3-FBA0-4A59-8002-71F7CBC2E905}"/>
                </a:ext>
              </a:extLst>
            </p:cNvPr>
            <p:cNvSpPr txBox="1"/>
            <p:nvPr/>
          </p:nvSpPr>
          <p:spPr>
            <a:xfrm>
              <a:off x="5223164" y="745220"/>
              <a:ext cx="4426208" cy="584775"/>
            </a:xfrm>
            <a:prstGeom prst="rect">
              <a:avLst/>
            </a:prstGeom>
            <a:noFill/>
          </p:spPr>
          <p:txBody>
            <a:bodyPr wrap="square" rtlCol="0">
              <a:spAutoFit/>
            </a:bodyPr>
            <a:lstStyle/>
            <a:p>
              <a:r>
                <a:rPr lang="en-US" altLang="zh-CN" sz="3200" dirty="0">
                  <a:latin typeface="思源黑体 CN Medium" panose="020B0600000000000000" pitchFamily="34" charset="-122"/>
                  <a:ea typeface="思源黑体 CN Medium" panose="020B0600000000000000" pitchFamily="34" charset="-122"/>
                  <a:sym typeface="Arial" panose="020B0604020202020204" pitchFamily="34" charset="0"/>
                </a:rPr>
                <a:t>Scenario</a:t>
              </a:r>
              <a:endParaRPr lang="zh-CN" altLang="en-US" sz="3200" dirty="0">
                <a:latin typeface="思源黑体 CN Medium" panose="020B0600000000000000" pitchFamily="34" charset="-122"/>
                <a:ea typeface="思源黑体 CN Medium" panose="020B0600000000000000" pitchFamily="34" charset="-122"/>
                <a:sym typeface="Arial" panose="020B0604020202020204" pitchFamily="34" charset="0"/>
              </a:endParaRPr>
            </a:p>
          </p:txBody>
        </p:sp>
        <p:sp>
          <p:nvSpPr>
            <p:cNvPr id="43" name="文本框 42">
              <a:extLst>
                <a:ext uri="{FF2B5EF4-FFF2-40B4-BE49-F238E27FC236}">
                  <a16:creationId xmlns:a16="http://schemas.microsoft.com/office/drawing/2014/main" id="{2A69AE86-C14E-4BD0-9435-E90771BE319D}"/>
                </a:ext>
              </a:extLst>
            </p:cNvPr>
            <p:cNvSpPr txBox="1"/>
            <p:nvPr/>
          </p:nvSpPr>
          <p:spPr>
            <a:xfrm>
              <a:off x="5223162" y="1259431"/>
              <a:ext cx="2198952" cy="461665"/>
            </a:xfrm>
            <a:prstGeom prst="rect">
              <a:avLst/>
            </a:prstGeom>
            <a:noFill/>
          </p:spPr>
          <p:txBody>
            <a:bodyPr wrap="square" rtlCol="0">
              <a:spAutoFit/>
            </a:bodyPr>
            <a:lstStyle/>
            <a:p>
              <a:r>
                <a:rPr lang="zh-CN" altLang="en-US" sz="2400" dirty="0">
                  <a:latin typeface="思源黑体 CN Medium" panose="020B0600000000000000" pitchFamily="34" charset="-122"/>
                  <a:ea typeface="思源黑体 CN Medium" panose="020B0600000000000000" pitchFamily="34" charset="-122"/>
                  <a:sym typeface="Arial" panose="020B0604020202020204" pitchFamily="34" charset="0"/>
                </a:rPr>
                <a:t>已有方法</a:t>
              </a:r>
              <a:r>
                <a:rPr lang="en-US" altLang="zh-CN" sz="2400" dirty="0">
                  <a:latin typeface="思源黑体 CN Medium" panose="020B0600000000000000" pitchFamily="34" charset="-122"/>
                  <a:ea typeface="思源黑体 CN Medium" panose="020B0600000000000000" pitchFamily="34" charset="-122"/>
                  <a:sym typeface="Arial" panose="020B0604020202020204" pitchFamily="34" charset="0"/>
                </a:rPr>
                <a:t>——</a:t>
              </a:r>
              <a:r>
                <a:rPr lang="zh-CN" altLang="en-US" sz="2400" dirty="0">
                  <a:latin typeface="思源黑体 CN Medium" panose="020B0600000000000000" pitchFamily="34" charset="-122"/>
                  <a:ea typeface="思源黑体 CN Medium" panose="020B0600000000000000" pitchFamily="34" charset="-122"/>
                  <a:sym typeface="Arial" panose="020B0604020202020204" pitchFamily="34" charset="0"/>
                </a:rPr>
                <a:t>捆绑推荐</a:t>
              </a:r>
            </a:p>
          </p:txBody>
        </p:sp>
      </p:grpSp>
      <p:sp>
        <p:nvSpPr>
          <p:cNvPr id="2" name="文本框 1">
            <a:extLst>
              <a:ext uri="{FF2B5EF4-FFF2-40B4-BE49-F238E27FC236}">
                <a16:creationId xmlns:a16="http://schemas.microsoft.com/office/drawing/2014/main" id="{F0CA0269-A6C6-DD41-0C91-CA8DA75E57FD}"/>
              </a:ext>
            </a:extLst>
          </p:cNvPr>
          <p:cNvSpPr txBox="1"/>
          <p:nvPr/>
        </p:nvSpPr>
        <p:spPr>
          <a:xfrm>
            <a:off x="2823726" y="1713213"/>
            <a:ext cx="6544542" cy="1891287"/>
          </a:xfrm>
          <a:prstGeom prst="rect">
            <a:avLst/>
          </a:prstGeom>
          <a:noFill/>
        </p:spPr>
        <p:txBody>
          <a:bodyPr wrap="square" rtlCol="0">
            <a:spAutoFit/>
          </a:bodyPr>
          <a:lstStyle/>
          <a:p>
            <a:pPr>
              <a:lnSpc>
                <a:spcPct val="150000"/>
              </a:lnSpc>
            </a:pPr>
            <a:r>
              <a:rPr lang="zh-CN" altLang="en-US" sz="2000" dirty="0"/>
              <a:t>捆绑推荐面临的挑战</a:t>
            </a:r>
          </a:p>
          <a:p>
            <a:pPr marL="285750" indent="-285750">
              <a:lnSpc>
                <a:spcPct val="150000"/>
              </a:lnSpc>
              <a:buFont typeface="Arial" panose="020B0604020202020204" pitchFamily="34" charset="0"/>
              <a:buChar char="•"/>
            </a:pPr>
            <a:r>
              <a:rPr lang="zh-CN" altLang="en-US" sz="2000" dirty="0"/>
              <a:t>用户对捆绑集合的决策由捆绑集合所包含的</a:t>
            </a:r>
            <a:r>
              <a:rPr lang="en-US" altLang="zh-CN" sz="2000" dirty="0"/>
              <a:t>item</a:t>
            </a:r>
            <a:r>
              <a:rPr lang="zh-CN" altLang="en-US" sz="2000" dirty="0"/>
              <a:t>决定</a:t>
            </a:r>
            <a:endParaRPr lang="en-US" altLang="zh-CN" sz="2000" dirty="0"/>
          </a:p>
          <a:p>
            <a:pPr marL="285750" indent="-285750">
              <a:lnSpc>
                <a:spcPct val="150000"/>
              </a:lnSpc>
              <a:buFont typeface="Arial" panose="020B0604020202020204" pitchFamily="34" charset="0"/>
              <a:buChar char="•"/>
            </a:pPr>
            <a:r>
              <a:rPr lang="zh-CN" altLang="en-US" sz="2000" dirty="0"/>
              <a:t>利用稀疏的</a:t>
            </a:r>
            <a:r>
              <a:rPr lang="en-US" altLang="zh-CN" sz="2000" dirty="0"/>
              <a:t>user-bundle</a:t>
            </a:r>
            <a:r>
              <a:rPr lang="zh-CN" altLang="en-US" sz="2000" dirty="0"/>
              <a:t>交互学习</a:t>
            </a:r>
            <a:r>
              <a:rPr lang="en-US" altLang="zh-CN" sz="2000" dirty="0"/>
              <a:t>bundle</a:t>
            </a:r>
            <a:r>
              <a:rPr lang="zh-CN" altLang="en-US" sz="2000" dirty="0"/>
              <a:t>表示</a:t>
            </a:r>
            <a:endParaRPr lang="en-US" altLang="zh-CN" sz="2000" dirty="0"/>
          </a:p>
          <a:p>
            <a:pPr marL="285750" indent="-285750">
              <a:lnSpc>
                <a:spcPct val="150000"/>
              </a:lnSpc>
              <a:buFont typeface="Arial" panose="020B0604020202020204" pitchFamily="34" charset="0"/>
              <a:buChar char="•"/>
            </a:pPr>
            <a:r>
              <a:rPr lang="zh-CN" altLang="en-US" sz="2000" dirty="0"/>
              <a:t>高阶关系</a:t>
            </a:r>
          </a:p>
        </p:txBody>
      </p:sp>
      <p:pic>
        <p:nvPicPr>
          <p:cNvPr id="12290" name="Picture 2">
            <a:extLst>
              <a:ext uri="{FF2B5EF4-FFF2-40B4-BE49-F238E27FC236}">
                <a16:creationId xmlns:a16="http://schemas.microsoft.com/office/drawing/2014/main" id="{3980044B-A444-F5E2-58E1-9C8A60D624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418" y="3639494"/>
            <a:ext cx="11081159" cy="2125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8743271"/>
      </p:ext>
    </p:extLst>
  </p:cSld>
  <p:clrMapOvr>
    <a:masterClrMapping/>
  </p:clrMapOvr>
  <mc:AlternateContent xmlns:mc="http://schemas.openxmlformats.org/markup-compatibility/2006" xmlns:p14="http://schemas.microsoft.com/office/powerpoint/2010/main">
    <mc:Choice Requires="p14">
      <p:transition p14:dur="10" advTm="3000"/>
    </mc:Choice>
    <mc:Fallback xmlns="">
      <p:transition advTm="3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Pentagon 6_1">
            <a:extLst>
              <a:ext uri="{FF2B5EF4-FFF2-40B4-BE49-F238E27FC236}">
                <a16:creationId xmlns:a16="http://schemas.microsoft.com/office/drawing/2014/main" id="{F04D16D6-3AF0-45CC-9C2D-D6B6070A56A6}"/>
              </a:ext>
            </a:extLst>
          </p:cNvPr>
          <p:cNvSpPr/>
          <p:nvPr/>
        </p:nvSpPr>
        <p:spPr>
          <a:xfrm>
            <a:off x="0" y="531656"/>
            <a:ext cx="1543691" cy="701648"/>
          </a:xfrm>
          <a:prstGeom prst="homePlate">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Group 7_1">
            <a:extLst>
              <a:ext uri="{FF2B5EF4-FFF2-40B4-BE49-F238E27FC236}">
                <a16:creationId xmlns:a16="http://schemas.microsoft.com/office/drawing/2014/main" id="{640203D0-E8DA-4E75-A832-E72D5EE8B8BC}"/>
              </a:ext>
            </a:extLst>
          </p:cNvPr>
          <p:cNvGrpSpPr/>
          <p:nvPr/>
        </p:nvGrpSpPr>
        <p:grpSpPr>
          <a:xfrm>
            <a:off x="218081" y="239268"/>
            <a:ext cx="7421313" cy="975876"/>
            <a:chOff x="5223162" y="745220"/>
            <a:chExt cx="4426210" cy="975876"/>
          </a:xfrm>
        </p:grpSpPr>
        <p:sp>
          <p:nvSpPr>
            <p:cNvPr id="42" name="文本框 41">
              <a:extLst>
                <a:ext uri="{FF2B5EF4-FFF2-40B4-BE49-F238E27FC236}">
                  <a16:creationId xmlns:a16="http://schemas.microsoft.com/office/drawing/2014/main" id="{E02761C3-FBA0-4A59-8002-71F7CBC2E905}"/>
                </a:ext>
              </a:extLst>
            </p:cNvPr>
            <p:cNvSpPr txBox="1"/>
            <p:nvPr/>
          </p:nvSpPr>
          <p:spPr>
            <a:xfrm>
              <a:off x="5223164" y="745220"/>
              <a:ext cx="4426208" cy="584775"/>
            </a:xfrm>
            <a:prstGeom prst="rect">
              <a:avLst/>
            </a:prstGeom>
            <a:noFill/>
          </p:spPr>
          <p:txBody>
            <a:bodyPr wrap="square" rtlCol="0">
              <a:spAutoFit/>
            </a:bodyPr>
            <a:lstStyle/>
            <a:p>
              <a:r>
                <a:rPr lang="en-US" altLang="zh-CN" sz="3200" dirty="0">
                  <a:latin typeface="思源黑体 CN Medium" panose="020B0600000000000000" pitchFamily="34" charset="-122"/>
                  <a:ea typeface="思源黑体 CN Medium" panose="020B0600000000000000" pitchFamily="34" charset="-122"/>
                  <a:sym typeface="Arial" panose="020B0604020202020204" pitchFamily="34" charset="0"/>
                </a:rPr>
                <a:t>Scenario</a:t>
              </a:r>
              <a:endParaRPr lang="zh-CN" altLang="en-US" sz="3200" dirty="0">
                <a:latin typeface="思源黑体 CN Medium" panose="020B0600000000000000" pitchFamily="34" charset="-122"/>
                <a:ea typeface="思源黑体 CN Medium" panose="020B0600000000000000" pitchFamily="34" charset="-122"/>
                <a:sym typeface="Arial" panose="020B0604020202020204" pitchFamily="34" charset="0"/>
              </a:endParaRPr>
            </a:p>
          </p:txBody>
        </p:sp>
        <p:sp>
          <p:nvSpPr>
            <p:cNvPr id="43" name="文本框 42">
              <a:extLst>
                <a:ext uri="{FF2B5EF4-FFF2-40B4-BE49-F238E27FC236}">
                  <a16:creationId xmlns:a16="http://schemas.microsoft.com/office/drawing/2014/main" id="{2A69AE86-C14E-4BD0-9435-E90771BE319D}"/>
                </a:ext>
              </a:extLst>
            </p:cNvPr>
            <p:cNvSpPr txBox="1"/>
            <p:nvPr/>
          </p:nvSpPr>
          <p:spPr>
            <a:xfrm>
              <a:off x="5223162" y="1259431"/>
              <a:ext cx="2198952" cy="461665"/>
            </a:xfrm>
            <a:prstGeom prst="rect">
              <a:avLst/>
            </a:prstGeom>
            <a:noFill/>
          </p:spPr>
          <p:txBody>
            <a:bodyPr wrap="square" rtlCol="0">
              <a:spAutoFit/>
            </a:bodyPr>
            <a:lstStyle/>
            <a:p>
              <a:r>
                <a:rPr lang="zh-CN" altLang="en-US" sz="2400" dirty="0">
                  <a:latin typeface="思源黑体 CN Medium" panose="020B0600000000000000" pitchFamily="34" charset="-122"/>
                  <a:ea typeface="思源黑体 CN Medium" panose="020B0600000000000000" pitchFamily="34" charset="-122"/>
                  <a:sym typeface="Arial" panose="020B0604020202020204" pitchFamily="34" charset="0"/>
                </a:rPr>
                <a:t>已有方法</a:t>
              </a:r>
              <a:r>
                <a:rPr lang="en-US" altLang="zh-CN" sz="2400" dirty="0">
                  <a:latin typeface="思源黑体 CN Medium" panose="020B0600000000000000" pitchFamily="34" charset="-122"/>
                  <a:ea typeface="思源黑体 CN Medium" panose="020B0600000000000000" pitchFamily="34" charset="-122"/>
                  <a:sym typeface="Arial" panose="020B0604020202020204" pitchFamily="34" charset="0"/>
                </a:rPr>
                <a:t>——</a:t>
              </a:r>
              <a:r>
                <a:rPr lang="zh-CN" altLang="en-US" sz="2400" dirty="0">
                  <a:latin typeface="思源黑体 CN Medium" panose="020B0600000000000000" pitchFamily="34" charset="-122"/>
                  <a:ea typeface="思源黑体 CN Medium" panose="020B0600000000000000" pitchFamily="34" charset="-122"/>
                  <a:sym typeface="Arial" panose="020B0604020202020204" pitchFamily="34" charset="0"/>
                </a:rPr>
                <a:t>跨域推荐</a:t>
              </a:r>
            </a:p>
          </p:txBody>
        </p:sp>
      </p:grpSp>
      <p:sp>
        <p:nvSpPr>
          <p:cNvPr id="2" name="文本框 1">
            <a:extLst>
              <a:ext uri="{FF2B5EF4-FFF2-40B4-BE49-F238E27FC236}">
                <a16:creationId xmlns:a16="http://schemas.microsoft.com/office/drawing/2014/main" id="{F0CA0269-A6C6-DD41-0C91-CA8DA75E57FD}"/>
              </a:ext>
            </a:extLst>
          </p:cNvPr>
          <p:cNvSpPr txBox="1"/>
          <p:nvPr/>
        </p:nvSpPr>
        <p:spPr>
          <a:xfrm>
            <a:off x="2034345" y="1913504"/>
            <a:ext cx="8123310" cy="966547"/>
          </a:xfrm>
          <a:prstGeom prst="rect">
            <a:avLst/>
          </a:prstGeom>
          <a:noFill/>
        </p:spPr>
        <p:txBody>
          <a:bodyPr wrap="square" rtlCol="0">
            <a:spAutoFit/>
          </a:bodyPr>
          <a:lstStyle/>
          <a:p>
            <a:pPr>
              <a:lnSpc>
                <a:spcPct val="150000"/>
              </a:lnSpc>
            </a:pPr>
            <a:r>
              <a:rPr lang="zh-CN" altLang="en-US" sz="2000" dirty="0"/>
              <a:t>得益于强大的能力，基于</a:t>
            </a:r>
            <a:r>
              <a:rPr lang="en-US" altLang="zh-CN" sz="2000" dirty="0"/>
              <a:t>GNN</a:t>
            </a:r>
            <a:r>
              <a:rPr lang="zh-CN" altLang="en-US" sz="2000" dirty="0"/>
              <a:t>的推荐模型在跨领域推荐中逐渐崭露头角</a:t>
            </a:r>
            <a:endParaRPr lang="en-US" altLang="zh-CN" sz="2000" dirty="0"/>
          </a:p>
          <a:p>
            <a:pPr>
              <a:lnSpc>
                <a:spcPct val="150000"/>
              </a:lnSpc>
            </a:pPr>
            <a:r>
              <a:rPr lang="zh-CN" altLang="en-US" sz="2000" dirty="0"/>
              <a:t>面临的挑战包括如何构建图和设计网络架构来跨域传递信息</a:t>
            </a:r>
          </a:p>
        </p:txBody>
      </p:sp>
      <p:pic>
        <p:nvPicPr>
          <p:cNvPr id="13314" name="Picture 2">
            <a:extLst>
              <a:ext uri="{FF2B5EF4-FFF2-40B4-BE49-F238E27FC236}">
                <a16:creationId xmlns:a16="http://schemas.microsoft.com/office/drawing/2014/main" id="{8AD11A13-D82A-DFE8-556F-8B380F3427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5431" y="3578412"/>
            <a:ext cx="9101138" cy="198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7871411"/>
      </p:ext>
    </p:extLst>
  </p:cSld>
  <p:clrMapOvr>
    <a:masterClrMapping/>
  </p:clrMapOvr>
  <mc:AlternateContent xmlns:mc="http://schemas.openxmlformats.org/markup-compatibility/2006" xmlns:p14="http://schemas.microsoft.com/office/powerpoint/2010/main">
    <mc:Choice Requires="p14">
      <p:transition p14:dur="10" advTm="3000"/>
    </mc:Choice>
    <mc:Fallback xmlns="">
      <p:transition advTm="30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Pentagon 6_1">
            <a:extLst>
              <a:ext uri="{FF2B5EF4-FFF2-40B4-BE49-F238E27FC236}">
                <a16:creationId xmlns:a16="http://schemas.microsoft.com/office/drawing/2014/main" id="{F04D16D6-3AF0-45CC-9C2D-D6B6070A56A6}"/>
              </a:ext>
            </a:extLst>
          </p:cNvPr>
          <p:cNvSpPr/>
          <p:nvPr/>
        </p:nvSpPr>
        <p:spPr>
          <a:xfrm>
            <a:off x="0" y="531656"/>
            <a:ext cx="1543691" cy="701648"/>
          </a:xfrm>
          <a:prstGeom prst="homePlate">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Group 7_1">
            <a:extLst>
              <a:ext uri="{FF2B5EF4-FFF2-40B4-BE49-F238E27FC236}">
                <a16:creationId xmlns:a16="http://schemas.microsoft.com/office/drawing/2014/main" id="{640203D0-E8DA-4E75-A832-E72D5EE8B8BC}"/>
              </a:ext>
            </a:extLst>
          </p:cNvPr>
          <p:cNvGrpSpPr/>
          <p:nvPr/>
        </p:nvGrpSpPr>
        <p:grpSpPr>
          <a:xfrm>
            <a:off x="218081" y="239268"/>
            <a:ext cx="7421313" cy="975876"/>
            <a:chOff x="5223162" y="745220"/>
            <a:chExt cx="4426210" cy="975876"/>
          </a:xfrm>
        </p:grpSpPr>
        <p:sp>
          <p:nvSpPr>
            <p:cNvPr id="42" name="文本框 41">
              <a:extLst>
                <a:ext uri="{FF2B5EF4-FFF2-40B4-BE49-F238E27FC236}">
                  <a16:creationId xmlns:a16="http://schemas.microsoft.com/office/drawing/2014/main" id="{E02761C3-FBA0-4A59-8002-71F7CBC2E905}"/>
                </a:ext>
              </a:extLst>
            </p:cNvPr>
            <p:cNvSpPr txBox="1"/>
            <p:nvPr/>
          </p:nvSpPr>
          <p:spPr>
            <a:xfrm>
              <a:off x="5223164" y="745220"/>
              <a:ext cx="4426208" cy="584775"/>
            </a:xfrm>
            <a:prstGeom prst="rect">
              <a:avLst/>
            </a:prstGeom>
            <a:noFill/>
          </p:spPr>
          <p:txBody>
            <a:bodyPr wrap="square" rtlCol="0">
              <a:spAutoFit/>
            </a:bodyPr>
            <a:lstStyle/>
            <a:p>
              <a:r>
                <a:rPr lang="en-US" altLang="zh-CN" sz="3200" dirty="0">
                  <a:latin typeface="思源黑体 CN Medium" panose="020B0600000000000000" pitchFamily="34" charset="-122"/>
                  <a:ea typeface="思源黑体 CN Medium" panose="020B0600000000000000" pitchFamily="34" charset="-122"/>
                  <a:sym typeface="Arial" panose="020B0604020202020204" pitchFamily="34" charset="0"/>
                </a:rPr>
                <a:t>Scenario</a:t>
              </a:r>
              <a:endParaRPr lang="zh-CN" altLang="en-US" sz="3200" dirty="0">
                <a:latin typeface="思源黑体 CN Medium" panose="020B0600000000000000" pitchFamily="34" charset="-122"/>
                <a:ea typeface="思源黑体 CN Medium" panose="020B0600000000000000" pitchFamily="34" charset="-122"/>
                <a:sym typeface="Arial" panose="020B0604020202020204" pitchFamily="34" charset="0"/>
              </a:endParaRPr>
            </a:p>
          </p:txBody>
        </p:sp>
        <p:sp>
          <p:nvSpPr>
            <p:cNvPr id="43" name="文本框 42">
              <a:extLst>
                <a:ext uri="{FF2B5EF4-FFF2-40B4-BE49-F238E27FC236}">
                  <a16:creationId xmlns:a16="http://schemas.microsoft.com/office/drawing/2014/main" id="{2A69AE86-C14E-4BD0-9435-E90771BE319D}"/>
                </a:ext>
              </a:extLst>
            </p:cNvPr>
            <p:cNvSpPr txBox="1"/>
            <p:nvPr/>
          </p:nvSpPr>
          <p:spPr>
            <a:xfrm>
              <a:off x="5223162" y="1259431"/>
              <a:ext cx="2198952" cy="461665"/>
            </a:xfrm>
            <a:prstGeom prst="rect">
              <a:avLst/>
            </a:prstGeom>
            <a:noFill/>
          </p:spPr>
          <p:txBody>
            <a:bodyPr wrap="square" rtlCol="0">
              <a:spAutoFit/>
            </a:bodyPr>
            <a:lstStyle/>
            <a:p>
              <a:r>
                <a:rPr lang="zh-CN" altLang="en-US" sz="2400" dirty="0">
                  <a:latin typeface="思源黑体 CN Medium" panose="020B0600000000000000" pitchFamily="34" charset="-122"/>
                  <a:ea typeface="思源黑体 CN Medium" panose="020B0600000000000000" pitchFamily="34" charset="-122"/>
                  <a:sym typeface="Arial" panose="020B0604020202020204" pitchFamily="34" charset="0"/>
                </a:rPr>
                <a:t>已有方法</a:t>
              </a:r>
              <a:r>
                <a:rPr lang="en-US" altLang="zh-CN" sz="2400" dirty="0">
                  <a:latin typeface="思源黑体 CN Medium" panose="020B0600000000000000" pitchFamily="34" charset="-122"/>
                  <a:ea typeface="思源黑体 CN Medium" panose="020B0600000000000000" pitchFamily="34" charset="-122"/>
                  <a:sym typeface="Arial" panose="020B0604020202020204" pitchFamily="34" charset="0"/>
                </a:rPr>
                <a:t>——</a:t>
              </a:r>
              <a:r>
                <a:rPr lang="zh-CN" altLang="en-US" sz="2400" dirty="0">
                  <a:latin typeface="思源黑体 CN Medium" panose="020B0600000000000000" pitchFamily="34" charset="-122"/>
                  <a:ea typeface="思源黑体 CN Medium" panose="020B0600000000000000" pitchFamily="34" charset="-122"/>
                  <a:sym typeface="Arial" panose="020B0604020202020204" pitchFamily="34" charset="0"/>
                </a:rPr>
                <a:t>多行为推荐</a:t>
              </a:r>
            </a:p>
          </p:txBody>
        </p:sp>
      </p:grpSp>
      <p:sp>
        <p:nvSpPr>
          <p:cNvPr id="2" name="文本框 1">
            <a:extLst>
              <a:ext uri="{FF2B5EF4-FFF2-40B4-BE49-F238E27FC236}">
                <a16:creationId xmlns:a16="http://schemas.microsoft.com/office/drawing/2014/main" id="{F0CA0269-A6C6-DD41-0C91-CA8DA75E57FD}"/>
              </a:ext>
            </a:extLst>
          </p:cNvPr>
          <p:cNvSpPr txBox="1"/>
          <p:nvPr/>
        </p:nvSpPr>
        <p:spPr>
          <a:xfrm>
            <a:off x="1140842" y="1345872"/>
            <a:ext cx="9910312" cy="2125582"/>
          </a:xfrm>
          <a:prstGeom prst="rect">
            <a:avLst/>
          </a:prstGeom>
          <a:noFill/>
        </p:spPr>
        <p:txBody>
          <a:bodyPr wrap="square" rtlCol="0">
            <a:spAutoFit/>
          </a:bodyPr>
          <a:lstStyle/>
          <a:p>
            <a:pPr>
              <a:lnSpc>
                <a:spcPct val="150000"/>
              </a:lnSpc>
            </a:pPr>
            <a:r>
              <a:rPr lang="zh-CN" altLang="en-US" dirty="0"/>
              <a:t>多种类型的行为可以为推荐系统提供大量的信息，有助于更好地学习用户偏好，提高推荐性能</a:t>
            </a:r>
            <a:endParaRPr lang="en-US" altLang="zh-CN" dirty="0"/>
          </a:p>
          <a:p>
            <a:pPr>
              <a:lnSpc>
                <a:spcPct val="150000"/>
              </a:lnSpc>
            </a:pPr>
            <a:r>
              <a:rPr lang="zh-CN" altLang="en-US" dirty="0"/>
              <a:t>用户和</a:t>
            </a:r>
            <a:r>
              <a:rPr lang="en-US" altLang="zh-CN" dirty="0"/>
              <a:t>item</a:t>
            </a:r>
            <a:r>
              <a:rPr lang="zh-CN" altLang="en-US" dirty="0"/>
              <a:t>之间的多种类型行为自然可以建模为节点之间不同类型的边。因此，大多数基于</a:t>
            </a:r>
            <a:r>
              <a:rPr lang="en-US" altLang="zh-CN" dirty="0"/>
              <a:t>GNN</a:t>
            </a:r>
            <a:r>
              <a:rPr lang="zh-CN" altLang="en-US" dirty="0"/>
              <a:t>的多行为推荐方法都是基于异构图，需要关注两个因素</a:t>
            </a:r>
            <a:endParaRPr lang="en-US" altLang="zh-CN" dirty="0"/>
          </a:p>
          <a:p>
            <a:pPr marL="285750" indent="-285750">
              <a:lnSpc>
                <a:spcPct val="150000"/>
              </a:lnSpc>
              <a:buFont typeface="Arial" panose="020B0604020202020204" pitchFamily="34" charset="0"/>
              <a:buChar char="•"/>
            </a:pPr>
            <a:r>
              <a:rPr lang="zh-CN" altLang="en-US" dirty="0"/>
              <a:t>如何构建多种行为与目标行为的关系</a:t>
            </a:r>
            <a:endParaRPr lang="en-US" altLang="zh-CN" dirty="0"/>
          </a:p>
          <a:p>
            <a:pPr marL="285750" indent="-285750">
              <a:lnSpc>
                <a:spcPct val="150000"/>
              </a:lnSpc>
              <a:buFont typeface="Arial" panose="020B0604020202020204" pitchFamily="34" charset="0"/>
              <a:buChar char="•"/>
            </a:pPr>
            <a:r>
              <a:rPr lang="zh-CN" altLang="en-US" dirty="0"/>
              <a:t>如何通过行为构建</a:t>
            </a:r>
            <a:r>
              <a:rPr lang="en-US" altLang="zh-CN" dirty="0"/>
              <a:t>item</a:t>
            </a:r>
            <a:r>
              <a:rPr lang="zh-CN" altLang="en-US" dirty="0"/>
              <a:t>的语义</a:t>
            </a:r>
          </a:p>
        </p:txBody>
      </p:sp>
      <p:pic>
        <p:nvPicPr>
          <p:cNvPr id="14338" name="Picture 2">
            <a:extLst>
              <a:ext uri="{FF2B5EF4-FFF2-40B4-BE49-F238E27FC236}">
                <a16:creationId xmlns:a16="http://schemas.microsoft.com/office/drawing/2014/main" id="{B0859EE9-B678-3CA9-5AF7-85C379BDB2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4542" y="3602182"/>
            <a:ext cx="8362913" cy="2730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2602622"/>
      </p:ext>
    </p:extLst>
  </p:cSld>
  <p:clrMapOvr>
    <a:masterClrMapping/>
  </p:clrMapOvr>
  <mc:AlternateContent xmlns:mc="http://schemas.openxmlformats.org/markup-compatibility/2006" xmlns:p14="http://schemas.microsoft.com/office/powerpoint/2010/main">
    <mc:Choice Requires="p14">
      <p:transition p14:dur="10" advTm="3000"/>
    </mc:Choice>
    <mc:Fallback xmlns="">
      <p:transition advTm="30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a:extLst>
              <a:ext uri="{FF2B5EF4-FFF2-40B4-BE49-F238E27FC236}">
                <a16:creationId xmlns:a16="http://schemas.microsoft.com/office/drawing/2014/main" id="{B069C05A-E88A-40F9-9156-D588A6488CBD}"/>
              </a:ext>
            </a:extLst>
          </p:cNvPr>
          <p:cNvSpPr/>
          <p:nvPr/>
        </p:nvSpPr>
        <p:spPr>
          <a:xfrm>
            <a:off x="-2632701" y="0"/>
            <a:ext cx="9595241" cy="7623313"/>
          </a:xfrm>
          <a:prstGeom prst="parallelogram">
            <a:avLst>
              <a:gd name="adj" fmla="val 82944"/>
            </a:avLst>
          </a:prstGeom>
          <a:solidFill>
            <a:srgbClr val="E9EAEF">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平行四边形 2">
            <a:extLst>
              <a:ext uri="{FF2B5EF4-FFF2-40B4-BE49-F238E27FC236}">
                <a16:creationId xmlns:a16="http://schemas.microsoft.com/office/drawing/2014/main" id="{C0394FB9-C2C7-4F54-9928-72FF5EC7DEC1}"/>
              </a:ext>
            </a:extLst>
          </p:cNvPr>
          <p:cNvSpPr/>
          <p:nvPr/>
        </p:nvSpPr>
        <p:spPr>
          <a:xfrm>
            <a:off x="-3806686" y="1820393"/>
            <a:ext cx="7488283" cy="5949358"/>
          </a:xfrm>
          <a:prstGeom prst="parallelogram">
            <a:avLst>
              <a:gd name="adj" fmla="val 82944"/>
            </a:avLst>
          </a:prstGeom>
          <a:solidFill>
            <a:srgbClr val="E9EAEF">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平行四边形 3">
            <a:extLst>
              <a:ext uri="{FF2B5EF4-FFF2-40B4-BE49-F238E27FC236}">
                <a16:creationId xmlns:a16="http://schemas.microsoft.com/office/drawing/2014/main" id="{EF62A6E7-C2D1-45CA-8B8A-B5303378758A}"/>
              </a:ext>
            </a:extLst>
          </p:cNvPr>
          <p:cNvSpPr/>
          <p:nvPr/>
        </p:nvSpPr>
        <p:spPr>
          <a:xfrm>
            <a:off x="-2776439" y="4297996"/>
            <a:ext cx="7488283" cy="5949358"/>
          </a:xfrm>
          <a:prstGeom prst="parallelogram">
            <a:avLst>
              <a:gd name="adj" fmla="val 82944"/>
            </a:avLst>
          </a:prstGeom>
          <a:solidFill>
            <a:srgbClr val="E9EAEF">
              <a:alpha val="4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a:extLst>
              <a:ext uri="{FF2B5EF4-FFF2-40B4-BE49-F238E27FC236}">
                <a16:creationId xmlns:a16="http://schemas.microsoft.com/office/drawing/2014/main" id="{3CF625F6-21E5-49D3-9BF3-A2A44FC939F9}"/>
              </a:ext>
            </a:extLst>
          </p:cNvPr>
          <p:cNvGrpSpPr/>
          <p:nvPr/>
        </p:nvGrpSpPr>
        <p:grpSpPr>
          <a:xfrm flipH="1">
            <a:off x="2320481" y="3664511"/>
            <a:ext cx="7551038" cy="105497"/>
            <a:chOff x="2101845" y="3387257"/>
            <a:chExt cx="7551038" cy="105497"/>
          </a:xfrm>
        </p:grpSpPr>
        <p:cxnSp>
          <p:nvCxnSpPr>
            <p:cNvPr id="15" name="直接连接符 14">
              <a:extLst>
                <a:ext uri="{FF2B5EF4-FFF2-40B4-BE49-F238E27FC236}">
                  <a16:creationId xmlns:a16="http://schemas.microsoft.com/office/drawing/2014/main" id="{D9D08EBA-45CF-48F1-9F8E-F58B5FDC140B}"/>
                </a:ext>
              </a:extLst>
            </p:cNvPr>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872127F4-0276-4F8F-935F-FBDD32E8F999}"/>
                </a:ext>
              </a:extLst>
            </p:cNvPr>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a:extLst>
              <a:ext uri="{FF2B5EF4-FFF2-40B4-BE49-F238E27FC236}">
                <a16:creationId xmlns:a16="http://schemas.microsoft.com/office/drawing/2014/main" id="{308EF2B9-F5D8-4504-9042-2226BB74972B}"/>
              </a:ext>
            </a:extLst>
          </p:cNvPr>
          <p:cNvSpPr txBox="1"/>
          <p:nvPr/>
        </p:nvSpPr>
        <p:spPr>
          <a:xfrm>
            <a:off x="2412720" y="3070928"/>
            <a:ext cx="2095382" cy="646331"/>
          </a:xfrm>
          <a:prstGeom prst="rect">
            <a:avLst/>
          </a:prstGeom>
          <a:noFill/>
        </p:spPr>
        <p:txBody>
          <a:bodyPr wrap="none" rtlCol="0">
            <a:spAutoFit/>
          </a:bodyPr>
          <a:lstStyle/>
          <a:p>
            <a:r>
              <a:rPr kumimoji="1" lang="en-US" altLang="zh-CN" sz="3600" dirty="0">
                <a:solidFill>
                  <a:srgbClr val="263C88"/>
                </a:solidFill>
                <a:latin typeface="思源黑体 CN Heavy" panose="020B0A00000000000000" pitchFamily="34" charset="-122"/>
                <a:ea typeface="思源黑体 CN Heavy" panose="020B0A00000000000000" pitchFamily="34" charset="-122"/>
              </a:rPr>
              <a:t>PART</a:t>
            </a:r>
            <a:r>
              <a:rPr kumimoji="1" lang="zh-CN" altLang="en-US" sz="3600" dirty="0">
                <a:solidFill>
                  <a:srgbClr val="263C88"/>
                </a:solidFill>
                <a:latin typeface="思源黑体 CN Heavy" panose="020B0A00000000000000" pitchFamily="34" charset="-122"/>
                <a:ea typeface="思源黑体 CN Heavy" panose="020B0A00000000000000" pitchFamily="34" charset="-122"/>
              </a:rPr>
              <a:t> </a:t>
            </a:r>
            <a:r>
              <a:rPr kumimoji="1" lang="en-US" altLang="zh-CN" sz="3600" dirty="0">
                <a:solidFill>
                  <a:srgbClr val="263C88"/>
                </a:solidFill>
                <a:latin typeface="思源黑体 CN Heavy" panose="020B0A00000000000000" pitchFamily="34" charset="-122"/>
                <a:ea typeface="思源黑体 CN Heavy" panose="020B0A00000000000000" pitchFamily="34" charset="-122"/>
              </a:rPr>
              <a:t>05.</a:t>
            </a:r>
            <a:endParaRPr kumimoji="1" lang="zh-CN" altLang="en-US" sz="3600" dirty="0">
              <a:solidFill>
                <a:srgbClr val="263C88"/>
              </a:solidFill>
              <a:latin typeface="思源黑体 CN Heavy" panose="020B0A00000000000000" pitchFamily="34" charset="-122"/>
              <a:ea typeface="思源黑体 CN Heavy" panose="020B0A00000000000000" pitchFamily="34" charset="-122"/>
            </a:endParaRPr>
          </a:p>
        </p:txBody>
      </p:sp>
      <p:sp>
        <p:nvSpPr>
          <p:cNvPr id="19" name="文本框 18">
            <a:extLst>
              <a:ext uri="{FF2B5EF4-FFF2-40B4-BE49-F238E27FC236}">
                <a16:creationId xmlns:a16="http://schemas.microsoft.com/office/drawing/2014/main" id="{9364C6A2-F9F9-426F-B3FC-E51469F7A96B}"/>
              </a:ext>
            </a:extLst>
          </p:cNvPr>
          <p:cNvSpPr txBox="1"/>
          <p:nvPr/>
        </p:nvSpPr>
        <p:spPr>
          <a:xfrm>
            <a:off x="6737685" y="2886262"/>
            <a:ext cx="3082390" cy="830997"/>
          </a:xfrm>
          <a:prstGeom prst="rect">
            <a:avLst/>
          </a:prstGeom>
          <a:noFill/>
        </p:spPr>
        <p:txBody>
          <a:bodyPr wrap="square" rtlCol="0">
            <a:spAutoFit/>
          </a:bodyPr>
          <a:lstStyle/>
          <a:p>
            <a:r>
              <a:rPr lang="en-US" altLang="zh-CN" sz="4800" b="1" dirty="0">
                <a:latin typeface="思源黑体 CN Medium" panose="020B0600000000000000" pitchFamily="34" charset="-122"/>
                <a:ea typeface="思源黑体 CN Medium" panose="020B0600000000000000" pitchFamily="34" charset="-122"/>
                <a:sym typeface="Arial" panose="020B0604020202020204" pitchFamily="34" charset="0"/>
              </a:rPr>
              <a:t>Objective</a:t>
            </a:r>
            <a:endParaRPr lang="zh-CN" altLang="en-US" sz="4800" b="1" dirty="0">
              <a:latin typeface="思源黑体 CN Medium" panose="020B0600000000000000" pitchFamily="34" charset="-122"/>
              <a:ea typeface="思源黑体 CN Medium" panose="020B0600000000000000" pitchFamily="34" charset="-122"/>
              <a:sym typeface="Arial" panose="020B0604020202020204" pitchFamily="34" charset="0"/>
            </a:endParaRPr>
          </a:p>
        </p:txBody>
      </p:sp>
      <p:sp>
        <p:nvSpPr>
          <p:cNvPr id="11" name="十字形 10">
            <a:extLst>
              <a:ext uri="{FF2B5EF4-FFF2-40B4-BE49-F238E27FC236}">
                <a16:creationId xmlns:a16="http://schemas.microsoft.com/office/drawing/2014/main" id="{A4A498EA-F73F-4722-BA61-53FD241AE9A4}"/>
              </a:ext>
            </a:extLst>
          </p:cNvPr>
          <p:cNvSpPr/>
          <p:nvPr/>
        </p:nvSpPr>
        <p:spPr>
          <a:xfrm>
            <a:off x="11208461" y="5931568"/>
            <a:ext cx="594517" cy="594517"/>
          </a:xfrm>
          <a:prstGeom prst="plus">
            <a:avLst>
              <a:gd name="adj" fmla="val 41216"/>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72271011"/>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Pentagon 6_1">
            <a:extLst>
              <a:ext uri="{FF2B5EF4-FFF2-40B4-BE49-F238E27FC236}">
                <a16:creationId xmlns:a16="http://schemas.microsoft.com/office/drawing/2014/main" id="{F04D16D6-3AF0-45CC-9C2D-D6B6070A56A6}"/>
              </a:ext>
            </a:extLst>
          </p:cNvPr>
          <p:cNvSpPr/>
          <p:nvPr/>
        </p:nvSpPr>
        <p:spPr>
          <a:xfrm>
            <a:off x="0" y="531656"/>
            <a:ext cx="1543691" cy="701648"/>
          </a:xfrm>
          <a:prstGeom prst="homePlate">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Group 7_1">
            <a:extLst>
              <a:ext uri="{FF2B5EF4-FFF2-40B4-BE49-F238E27FC236}">
                <a16:creationId xmlns:a16="http://schemas.microsoft.com/office/drawing/2014/main" id="{640203D0-E8DA-4E75-A832-E72D5EE8B8BC}"/>
              </a:ext>
            </a:extLst>
          </p:cNvPr>
          <p:cNvGrpSpPr/>
          <p:nvPr/>
        </p:nvGrpSpPr>
        <p:grpSpPr>
          <a:xfrm>
            <a:off x="218081" y="239268"/>
            <a:ext cx="7421313" cy="975876"/>
            <a:chOff x="5223162" y="745220"/>
            <a:chExt cx="4426210" cy="975876"/>
          </a:xfrm>
        </p:grpSpPr>
        <p:sp>
          <p:nvSpPr>
            <p:cNvPr id="42" name="文本框 41">
              <a:extLst>
                <a:ext uri="{FF2B5EF4-FFF2-40B4-BE49-F238E27FC236}">
                  <a16:creationId xmlns:a16="http://schemas.microsoft.com/office/drawing/2014/main" id="{E02761C3-FBA0-4A59-8002-71F7CBC2E905}"/>
                </a:ext>
              </a:extLst>
            </p:cNvPr>
            <p:cNvSpPr txBox="1"/>
            <p:nvPr/>
          </p:nvSpPr>
          <p:spPr>
            <a:xfrm>
              <a:off x="5223164" y="745220"/>
              <a:ext cx="4426208" cy="584775"/>
            </a:xfrm>
            <a:prstGeom prst="rect">
              <a:avLst/>
            </a:prstGeom>
            <a:noFill/>
          </p:spPr>
          <p:txBody>
            <a:bodyPr wrap="square" rtlCol="0">
              <a:spAutoFit/>
            </a:bodyPr>
            <a:lstStyle/>
            <a:p>
              <a:r>
                <a:rPr lang="en-US" altLang="zh-CN" sz="3200" dirty="0">
                  <a:latin typeface="思源黑体 CN Medium" panose="020B0600000000000000" pitchFamily="34" charset="-122"/>
                  <a:ea typeface="思源黑体 CN Medium" panose="020B0600000000000000" pitchFamily="34" charset="-122"/>
                  <a:sym typeface="Arial" panose="020B0604020202020204" pitchFamily="34" charset="0"/>
                </a:rPr>
                <a:t>Objective</a:t>
              </a:r>
              <a:endParaRPr lang="zh-CN" altLang="en-US" sz="3200" dirty="0">
                <a:latin typeface="思源黑体 CN Medium" panose="020B0600000000000000" pitchFamily="34" charset="-122"/>
                <a:ea typeface="思源黑体 CN Medium" panose="020B0600000000000000" pitchFamily="34" charset="-122"/>
                <a:sym typeface="Arial" panose="020B0604020202020204" pitchFamily="34" charset="0"/>
              </a:endParaRPr>
            </a:p>
          </p:txBody>
        </p:sp>
        <p:sp>
          <p:nvSpPr>
            <p:cNvPr id="43" name="文本框 42">
              <a:extLst>
                <a:ext uri="{FF2B5EF4-FFF2-40B4-BE49-F238E27FC236}">
                  <a16:creationId xmlns:a16="http://schemas.microsoft.com/office/drawing/2014/main" id="{2A69AE86-C14E-4BD0-9435-E90771BE319D}"/>
                </a:ext>
              </a:extLst>
            </p:cNvPr>
            <p:cNvSpPr txBox="1"/>
            <p:nvPr/>
          </p:nvSpPr>
          <p:spPr>
            <a:xfrm>
              <a:off x="5223162" y="1259431"/>
              <a:ext cx="2198952" cy="461665"/>
            </a:xfrm>
            <a:prstGeom prst="rect">
              <a:avLst/>
            </a:prstGeom>
            <a:noFill/>
          </p:spPr>
          <p:txBody>
            <a:bodyPr wrap="square" rtlCol="0">
              <a:spAutoFit/>
            </a:bodyPr>
            <a:lstStyle/>
            <a:p>
              <a:r>
                <a:rPr lang="zh-CN" altLang="en-US" sz="2400" dirty="0">
                  <a:latin typeface="思源黑体 CN Medium" panose="020B0600000000000000" pitchFamily="34" charset="-122"/>
                  <a:ea typeface="思源黑体 CN Medium" panose="020B0600000000000000" pitchFamily="34" charset="-122"/>
                  <a:sym typeface="Arial" panose="020B0604020202020204" pitchFamily="34" charset="0"/>
                </a:rPr>
                <a:t>背景</a:t>
              </a:r>
            </a:p>
          </p:txBody>
        </p:sp>
      </p:grpSp>
      <p:sp>
        <p:nvSpPr>
          <p:cNvPr id="3" name="矩形: 圆角 2">
            <a:extLst>
              <a:ext uri="{FF2B5EF4-FFF2-40B4-BE49-F238E27FC236}">
                <a16:creationId xmlns:a16="http://schemas.microsoft.com/office/drawing/2014/main" id="{8589651F-DBF4-CF4E-3CFD-DA7B473E7C98}"/>
              </a:ext>
            </a:extLst>
          </p:cNvPr>
          <p:cNvSpPr/>
          <p:nvPr/>
        </p:nvSpPr>
        <p:spPr>
          <a:xfrm>
            <a:off x="218081" y="2143991"/>
            <a:ext cx="3686927" cy="2708564"/>
          </a:xfrm>
          <a:prstGeom prst="roundRect">
            <a:avLst/>
          </a:prstGeom>
          <a:solidFill>
            <a:schemeClr val="bg2"/>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ltLang="zh-CN" dirty="0"/>
          </a:p>
        </p:txBody>
      </p:sp>
      <p:sp>
        <p:nvSpPr>
          <p:cNvPr id="6" name="文本框 5">
            <a:extLst>
              <a:ext uri="{FF2B5EF4-FFF2-40B4-BE49-F238E27FC236}">
                <a16:creationId xmlns:a16="http://schemas.microsoft.com/office/drawing/2014/main" id="{BE11BA24-51F0-166D-D50E-D6B2C42F2230}"/>
              </a:ext>
            </a:extLst>
          </p:cNvPr>
          <p:cNvSpPr txBox="1"/>
          <p:nvPr/>
        </p:nvSpPr>
        <p:spPr>
          <a:xfrm>
            <a:off x="1562753" y="2350426"/>
            <a:ext cx="997581" cy="369332"/>
          </a:xfrm>
          <a:prstGeom prst="rect">
            <a:avLst/>
          </a:prstGeom>
          <a:noFill/>
        </p:spPr>
        <p:txBody>
          <a:bodyPr wrap="none" rtlCol="0">
            <a:spAutoFit/>
          </a:bodyPr>
          <a:lstStyle/>
          <a:p>
            <a:r>
              <a:rPr lang="en-US" altLang="zh-CN" dirty="0"/>
              <a:t>Diversity</a:t>
            </a:r>
          </a:p>
        </p:txBody>
      </p:sp>
      <p:sp>
        <p:nvSpPr>
          <p:cNvPr id="7" name="文本框 6">
            <a:extLst>
              <a:ext uri="{FF2B5EF4-FFF2-40B4-BE49-F238E27FC236}">
                <a16:creationId xmlns:a16="http://schemas.microsoft.com/office/drawing/2014/main" id="{3FEAC437-7B9F-7E58-ACA4-23522A6A8E48}"/>
              </a:ext>
            </a:extLst>
          </p:cNvPr>
          <p:cNvSpPr txBox="1"/>
          <p:nvPr/>
        </p:nvSpPr>
        <p:spPr>
          <a:xfrm>
            <a:off x="466878" y="2719758"/>
            <a:ext cx="2856820" cy="923330"/>
          </a:xfrm>
          <a:prstGeom prst="rect">
            <a:avLst/>
          </a:prstGeom>
          <a:noFill/>
        </p:spPr>
        <p:txBody>
          <a:bodyPr wrap="square" rtlCol="0">
            <a:spAutoFit/>
          </a:bodyPr>
          <a:lstStyle/>
          <a:p>
            <a:r>
              <a:rPr lang="zh-CN" altLang="en-US" sz="1600" dirty="0"/>
              <a:t>类型</a:t>
            </a:r>
            <a:endParaRPr lang="en-US" altLang="zh-CN" sz="1600" dirty="0"/>
          </a:p>
          <a:p>
            <a:pPr marL="285750" indent="-285750">
              <a:buFont typeface="Arial" panose="020B0604020202020204" pitchFamily="34" charset="0"/>
              <a:buChar char="•"/>
            </a:pPr>
            <a:r>
              <a:rPr lang="en-US" altLang="zh-CN" dirty="0"/>
              <a:t>individual-level diversity</a:t>
            </a:r>
          </a:p>
          <a:p>
            <a:pPr marL="285750" indent="-285750">
              <a:buFont typeface="Arial" panose="020B0604020202020204" pitchFamily="34" charset="0"/>
              <a:buChar char="•"/>
            </a:pPr>
            <a:r>
              <a:rPr lang="en-US" altLang="zh-CN" dirty="0"/>
              <a:t>system-level diversity</a:t>
            </a:r>
            <a:endParaRPr lang="zh-CN" altLang="en-US" dirty="0"/>
          </a:p>
        </p:txBody>
      </p:sp>
      <p:sp>
        <p:nvSpPr>
          <p:cNvPr id="8" name="文本框 7">
            <a:extLst>
              <a:ext uri="{FF2B5EF4-FFF2-40B4-BE49-F238E27FC236}">
                <a16:creationId xmlns:a16="http://schemas.microsoft.com/office/drawing/2014/main" id="{61E19092-3077-E794-ACB3-367CAFED8F5F}"/>
              </a:ext>
            </a:extLst>
          </p:cNvPr>
          <p:cNvSpPr txBox="1"/>
          <p:nvPr/>
        </p:nvSpPr>
        <p:spPr>
          <a:xfrm>
            <a:off x="466878" y="3643088"/>
            <a:ext cx="3189329" cy="861774"/>
          </a:xfrm>
          <a:prstGeom prst="rect">
            <a:avLst/>
          </a:prstGeom>
          <a:noFill/>
        </p:spPr>
        <p:txBody>
          <a:bodyPr wrap="square" rtlCol="0">
            <a:spAutoFit/>
          </a:bodyPr>
          <a:lstStyle/>
          <a:p>
            <a:r>
              <a:rPr lang="zh-CN" altLang="en-US" sz="1600" dirty="0"/>
              <a:t>面临挑战</a:t>
            </a:r>
            <a:endParaRPr lang="en-US" altLang="zh-CN" sz="1600" dirty="0"/>
          </a:p>
          <a:p>
            <a:pPr marL="285750" indent="-285750">
              <a:buFont typeface="Arial" panose="020B0604020202020204" pitchFamily="34" charset="0"/>
              <a:buChar char="•"/>
            </a:pPr>
            <a:r>
              <a:rPr lang="zh-CN" altLang="en-US" sz="1600" dirty="0"/>
              <a:t>不同</a:t>
            </a:r>
            <a:r>
              <a:rPr lang="en-US" altLang="zh-CN" sz="1600" dirty="0"/>
              <a:t>item</a:t>
            </a:r>
            <a:r>
              <a:rPr lang="zh-CN" altLang="en-US" sz="1600" dirty="0"/>
              <a:t>的信号强度差异很大</a:t>
            </a:r>
            <a:endParaRPr lang="en-US" altLang="zh-CN" sz="1600" dirty="0"/>
          </a:p>
          <a:p>
            <a:pPr marL="285750" indent="-285750">
              <a:buFont typeface="Arial" panose="020B0604020202020204" pitchFamily="34" charset="0"/>
              <a:buChar char="•"/>
            </a:pPr>
            <a:r>
              <a:rPr lang="zh-CN" altLang="en-US" sz="1600" dirty="0"/>
              <a:t>多样性和准确性可能产生矛盾</a:t>
            </a:r>
            <a:endParaRPr lang="en-US" altLang="zh-CN" sz="1600" dirty="0"/>
          </a:p>
        </p:txBody>
      </p:sp>
      <p:sp>
        <p:nvSpPr>
          <p:cNvPr id="11" name="矩形: 圆角 10">
            <a:extLst>
              <a:ext uri="{FF2B5EF4-FFF2-40B4-BE49-F238E27FC236}">
                <a16:creationId xmlns:a16="http://schemas.microsoft.com/office/drawing/2014/main" id="{F83617E3-2CCF-3C26-4478-6B0914915AA8}"/>
              </a:ext>
            </a:extLst>
          </p:cNvPr>
          <p:cNvSpPr/>
          <p:nvPr/>
        </p:nvSpPr>
        <p:spPr>
          <a:xfrm>
            <a:off x="4231958" y="2143991"/>
            <a:ext cx="3686927" cy="2708564"/>
          </a:xfrm>
          <a:prstGeom prst="roundRect">
            <a:avLst/>
          </a:prstGeom>
          <a:solidFill>
            <a:schemeClr val="bg2"/>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ltLang="zh-CN" dirty="0"/>
          </a:p>
        </p:txBody>
      </p:sp>
      <p:sp>
        <p:nvSpPr>
          <p:cNvPr id="12" name="文本框 11">
            <a:extLst>
              <a:ext uri="{FF2B5EF4-FFF2-40B4-BE49-F238E27FC236}">
                <a16:creationId xmlns:a16="http://schemas.microsoft.com/office/drawing/2014/main" id="{A8577C84-330A-5238-B81A-31C05BA60723}"/>
              </a:ext>
            </a:extLst>
          </p:cNvPr>
          <p:cNvSpPr txBox="1"/>
          <p:nvPr/>
        </p:nvSpPr>
        <p:spPr>
          <a:xfrm>
            <a:off x="5361121" y="2350426"/>
            <a:ext cx="1428596" cy="369332"/>
          </a:xfrm>
          <a:prstGeom prst="rect">
            <a:avLst/>
          </a:prstGeom>
          <a:noFill/>
        </p:spPr>
        <p:txBody>
          <a:bodyPr wrap="none" rtlCol="0">
            <a:spAutoFit/>
          </a:bodyPr>
          <a:lstStyle/>
          <a:p>
            <a:r>
              <a:rPr lang="en-US" altLang="zh-CN" dirty="0"/>
              <a:t>Explainability</a:t>
            </a:r>
          </a:p>
        </p:txBody>
      </p:sp>
      <p:sp>
        <p:nvSpPr>
          <p:cNvPr id="13" name="文本框 12">
            <a:extLst>
              <a:ext uri="{FF2B5EF4-FFF2-40B4-BE49-F238E27FC236}">
                <a16:creationId xmlns:a16="http://schemas.microsoft.com/office/drawing/2014/main" id="{8F1F1092-08AA-CC04-887E-77535AD85D02}"/>
              </a:ext>
            </a:extLst>
          </p:cNvPr>
          <p:cNvSpPr txBox="1"/>
          <p:nvPr/>
        </p:nvSpPr>
        <p:spPr>
          <a:xfrm>
            <a:off x="4409117" y="2719758"/>
            <a:ext cx="3332604" cy="830997"/>
          </a:xfrm>
          <a:prstGeom prst="rect">
            <a:avLst/>
          </a:prstGeom>
          <a:noFill/>
        </p:spPr>
        <p:txBody>
          <a:bodyPr wrap="square" rtlCol="0">
            <a:spAutoFit/>
          </a:bodyPr>
          <a:lstStyle/>
          <a:p>
            <a:r>
              <a:rPr lang="zh-CN" altLang="en-US" sz="1600" dirty="0"/>
              <a:t>可解释性推荐系统的关注点不仅在于产生准确的推荐结果，还在于解释</a:t>
            </a:r>
            <a:r>
              <a:rPr lang="en-US" altLang="zh-CN" sz="1600" dirty="0"/>
              <a:t>item</a:t>
            </a:r>
            <a:r>
              <a:rPr lang="zh-CN" altLang="en-US" sz="1600" dirty="0"/>
              <a:t>为什么被推荐给用户</a:t>
            </a:r>
          </a:p>
        </p:txBody>
      </p:sp>
      <p:sp>
        <p:nvSpPr>
          <p:cNvPr id="14" name="文本框 13">
            <a:extLst>
              <a:ext uri="{FF2B5EF4-FFF2-40B4-BE49-F238E27FC236}">
                <a16:creationId xmlns:a16="http://schemas.microsoft.com/office/drawing/2014/main" id="{6AC10A18-DD8D-DBF9-3382-A52C0E420716}"/>
              </a:ext>
            </a:extLst>
          </p:cNvPr>
          <p:cNvSpPr txBox="1"/>
          <p:nvPr/>
        </p:nvSpPr>
        <p:spPr>
          <a:xfrm>
            <a:off x="4409117" y="3618494"/>
            <a:ext cx="3332604" cy="1077218"/>
          </a:xfrm>
          <a:prstGeom prst="rect">
            <a:avLst/>
          </a:prstGeom>
          <a:noFill/>
        </p:spPr>
        <p:txBody>
          <a:bodyPr wrap="square" rtlCol="0">
            <a:spAutoFit/>
          </a:bodyPr>
          <a:lstStyle/>
          <a:p>
            <a:r>
              <a:rPr lang="zh-CN" altLang="en-US" sz="1600" dirty="0"/>
              <a:t>提升可解释性的两个方法</a:t>
            </a:r>
            <a:endParaRPr lang="en-US" altLang="zh-CN" sz="1600" dirty="0"/>
          </a:p>
          <a:p>
            <a:pPr marL="285750" indent="-285750">
              <a:buFont typeface="Arial" panose="020B0604020202020204" pitchFamily="34" charset="0"/>
              <a:buChar char="•"/>
            </a:pPr>
            <a:r>
              <a:rPr lang="zh-CN" altLang="en-US" sz="1600" dirty="0"/>
              <a:t>使用透明的逻辑来设计模型</a:t>
            </a:r>
            <a:endParaRPr lang="en-US" altLang="zh-CN" sz="1600" dirty="0"/>
          </a:p>
          <a:p>
            <a:pPr marL="285750" indent="-285750">
              <a:buFont typeface="Arial" panose="020B0604020202020204" pitchFamily="34" charset="0"/>
              <a:buChar char="•"/>
            </a:pPr>
            <a:r>
              <a:rPr lang="zh-CN" altLang="en-US" sz="1600" dirty="0"/>
              <a:t>使用额外的模型来解释黑箱模型产生的结果</a:t>
            </a:r>
            <a:endParaRPr lang="en-US" altLang="zh-CN" sz="1600" dirty="0"/>
          </a:p>
        </p:txBody>
      </p:sp>
      <p:sp>
        <p:nvSpPr>
          <p:cNvPr id="15" name="矩形: 圆角 14">
            <a:extLst>
              <a:ext uri="{FF2B5EF4-FFF2-40B4-BE49-F238E27FC236}">
                <a16:creationId xmlns:a16="http://schemas.microsoft.com/office/drawing/2014/main" id="{F611E10A-38D1-8F98-387B-2CBC93E758AA}"/>
              </a:ext>
            </a:extLst>
          </p:cNvPr>
          <p:cNvSpPr/>
          <p:nvPr/>
        </p:nvSpPr>
        <p:spPr>
          <a:xfrm>
            <a:off x="8245835" y="2143991"/>
            <a:ext cx="3686927" cy="2708564"/>
          </a:xfrm>
          <a:prstGeom prst="roundRect">
            <a:avLst/>
          </a:prstGeom>
          <a:solidFill>
            <a:schemeClr val="bg2"/>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ltLang="zh-CN" dirty="0"/>
          </a:p>
        </p:txBody>
      </p:sp>
      <p:sp>
        <p:nvSpPr>
          <p:cNvPr id="16" name="文本框 15">
            <a:extLst>
              <a:ext uri="{FF2B5EF4-FFF2-40B4-BE49-F238E27FC236}">
                <a16:creationId xmlns:a16="http://schemas.microsoft.com/office/drawing/2014/main" id="{E828C800-692A-CFC3-5219-A8D028F9D594}"/>
              </a:ext>
            </a:extLst>
          </p:cNvPr>
          <p:cNvSpPr txBox="1"/>
          <p:nvPr/>
        </p:nvSpPr>
        <p:spPr>
          <a:xfrm>
            <a:off x="9616957" y="2350426"/>
            <a:ext cx="944682" cy="369332"/>
          </a:xfrm>
          <a:prstGeom prst="rect">
            <a:avLst/>
          </a:prstGeom>
          <a:noFill/>
        </p:spPr>
        <p:txBody>
          <a:bodyPr wrap="none" rtlCol="0">
            <a:spAutoFit/>
          </a:bodyPr>
          <a:lstStyle/>
          <a:p>
            <a:r>
              <a:rPr lang="en-US" altLang="zh-CN" dirty="0"/>
              <a:t>Fairness</a:t>
            </a:r>
          </a:p>
        </p:txBody>
      </p:sp>
      <p:sp>
        <p:nvSpPr>
          <p:cNvPr id="17" name="文本框 16">
            <a:extLst>
              <a:ext uri="{FF2B5EF4-FFF2-40B4-BE49-F238E27FC236}">
                <a16:creationId xmlns:a16="http://schemas.microsoft.com/office/drawing/2014/main" id="{E046F578-EF9A-AA95-DB5F-B20B5D6E51BB}"/>
              </a:ext>
            </a:extLst>
          </p:cNvPr>
          <p:cNvSpPr txBox="1"/>
          <p:nvPr/>
        </p:nvSpPr>
        <p:spPr>
          <a:xfrm>
            <a:off x="8527198" y="2719758"/>
            <a:ext cx="3124200" cy="830997"/>
          </a:xfrm>
          <a:prstGeom prst="rect">
            <a:avLst/>
          </a:prstGeom>
          <a:noFill/>
        </p:spPr>
        <p:txBody>
          <a:bodyPr wrap="square" rtlCol="0">
            <a:spAutoFit/>
          </a:bodyPr>
          <a:lstStyle/>
          <a:p>
            <a:r>
              <a:rPr lang="zh-CN" altLang="en-US" sz="1600" dirty="0"/>
              <a:t>不同的数据和算法导致推荐系统有偏好，公平性分为</a:t>
            </a:r>
            <a:r>
              <a:rPr lang="en-US" altLang="zh-CN" sz="1600" dirty="0"/>
              <a:t>user fairness</a:t>
            </a:r>
            <a:r>
              <a:rPr lang="zh-CN" altLang="en-US" sz="1600" dirty="0"/>
              <a:t>和</a:t>
            </a:r>
            <a:r>
              <a:rPr lang="en-US" altLang="zh-CN" sz="1600" dirty="0"/>
              <a:t>item fairness</a:t>
            </a:r>
            <a:endParaRPr lang="zh-CN" altLang="en-US" sz="1600" dirty="0"/>
          </a:p>
        </p:txBody>
      </p:sp>
      <p:sp>
        <p:nvSpPr>
          <p:cNvPr id="18" name="文本框 17">
            <a:extLst>
              <a:ext uri="{FF2B5EF4-FFF2-40B4-BE49-F238E27FC236}">
                <a16:creationId xmlns:a16="http://schemas.microsoft.com/office/drawing/2014/main" id="{3FD71D58-EFE0-2912-1A8D-16769B0EB210}"/>
              </a:ext>
            </a:extLst>
          </p:cNvPr>
          <p:cNvSpPr txBox="1"/>
          <p:nvPr/>
        </p:nvSpPr>
        <p:spPr>
          <a:xfrm>
            <a:off x="8440772" y="3643088"/>
            <a:ext cx="3297051" cy="830997"/>
          </a:xfrm>
          <a:prstGeom prst="rect">
            <a:avLst/>
          </a:prstGeom>
          <a:noFill/>
        </p:spPr>
        <p:txBody>
          <a:bodyPr wrap="square" rtlCol="0">
            <a:spAutoFit/>
          </a:bodyPr>
          <a:lstStyle/>
          <a:p>
            <a:r>
              <a:rPr lang="zh-CN" altLang="en-US" sz="1600" dirty="0"/>
              <a:t>增强公平性的方法</a:t>
            </a:r>
            <a:endParaRPr lang="en-US" altLang="zh-CN" sz="1600" dirty="0"/>
          </a:p>
          <a:p>
            <a:pPr marL="285750" indent="-285750">
              <a:buFont typeface="Arial" panose="020B0604020202020204" pitchFamily="34" charset="0"/>
              <a:buChar char="•"/>
            </a:pPr>
            <a:r>
              <a:rPr lang="zh-CN" altLang="en-US" sz="1600" dirty="0"/>
              <a:t>接使用无偏好的推荐结果</a:t>
            </a:r>
            <a:endParaRPr lang="en-US" altLang="zh-CN" sz="1600" dirty="0"/>
          </a:p>
          <a:p>
            <a:pPr marL="285750" indent="-285750">
              <a:buFont typeface="Arial" panose="020B0604020202020204" pitchFamily="34" charset="0"/>
              <a:buChar char="•"/>
            </a:pPr>
            <a:r>
              <a:rPr lang="zh-CN" altLang="en-US" sz="1600" dirty="0"/>
              <a:t>对</a:t>
            </a:r>
            <a:r>
              <a:rPr lang="en-US" altLang="zh-CN" sz="1600" dirty="0"/>
              <a:t>item</a:t>
            </a:r>
            <a:r>
              <a:rPr lang="zh-CN" altLang="en-US" sz="1600" dirty="0"/>
              <a:t>进行排序来缓解不公平性</a:t>
            </a:r>
          </a:p>
        </p:txBody>
      </p:sp>
    </p:spTree>
    <p:extLst>
      <p:ext uri="{BB962C8B-B14F-4D97-AF65-F5344CB8AC3E}">
        <p14:creationId xmlns:p14="http://schemas.microsoft.com/office/powerpoint/2010/main" val="1449689414"/>
      </p:ext>
    </p:extLst>
  </p:cSld>
  <p:clrMapOvr>
    <a:masterClrMapping/>
  </p:clrMapOvr>
  <mc:AlternateContent xmlns:mc="http://schemas.openxmlformats.org/markup-compatibility/2006" xmlns:p14="http://schemas.microsoft.com/office/powerpoint/2010/main">
    <mc:Choice Requires="p14">
      <p:transition p14:dur="10" advTm="3000"/>
    </mc:Choice>
    <mc:Fallback xmlns="">
      <p:transition advTm="3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Pentagon 6_1">
            <a:extLst>
              <a:ext uri="{FF2B5EF4-FFF2-40B4-BE49-F238E27FC236}">
                <a16:creationId xmlns:a16="http://schemas.microsoft.com/office/drawing/2014/main" id="{F04D16D6-3AF0-45CC-9C2D-D6B6070A56A6}"/>
              </a:ext>
            </a:extLst>
          </p:cNvPr>
          <p:cNvSpPr/>
          <p:nvPr/>
        </p:nvSpPr>
        <p:spPr>
          <a:xfrm>
            <a:off x="0" y="531656"/>
            <a:ext cx="1543691" cy="701648"/>
          </a:xfrm>
          <a:prstGeom prst="homePlate">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Group 7_1">
            <a:extLst>
              <a:ext uri="{FF2B5EF4-FFF2-40B4-BE49-F238E27FC236}">
                <a16:creationId xmlns:a16="http://schemas.microsoft.com/office/drawing/2014/main" id="{640203D0-E8DA-4E75-A832-E72D5EE8B8BC}"/>
              </a:ext>
            </a:extLst>
          </p:cNvPr>
          <p:cNvGrpSpPr/>
          <p:nvPr/>
        </p:nvGrpSpPr>
        <p:grpSpPr>
          <a:xfrm>
            <a:off x="218081" y="239268"/>
            <a:ext cx="7421313" cy="975876"/>
            <a:chOff x="5223162" y="745220"/>
            <a:chExt cx="4426210" cy="975876"/>
          </a:xfrm>
        </p:grpSpPr>
        <p:sp>
          <p:nvSpPr>
            <p:cNvPr id="42" name="文本框 41">
              <a:extLst>
                <a:ext uri="{FF2B5EF4-FFF2-40B4-BE49-F238E27FC236}">
                  <a16:creationId xmlns:a16="http://schemas.microsoft.com/office/drawing/2014/main" id="{E02761C3-FBA0-4A59-8002-71F7CBC2E905}"/>
                </a:ext>
              </a:extLst>
            </p:cNvPr>
            <p:cNvSpPr txBox="1"/>
            <p:nvPr/>
          </p:nvSpPr>
          <p:spPr>
            <a:xfrm>
              <a:off x="5223164" y="745220"/>
              <a:ext cx="4426208" cy="584775"/>
            </a:xfrm>
            <a:prstGeom prst="rect">
              <a:avLst/>
            </a:prstGeom>
            <a:noFill/>
          </p:spPr>
          <p:txBody>
            <a:bodyPr wrap="square" rtlCol="0">
              <a:spAutoFit/>
            </a:bodyPr>
            <a:lstStyle/>
            <a:p>
              <a:r>
                <a:rPr lang="en-US" altLang="zh-CN" sz="3200" dirty="0">
                  <a:latin typeface="思源黑体 CN Medium" panose="020B0600000000000000" pitchFamily="34" charset="-122"/>
                  <a:ea typeface="思源黑体 CN Medium" panose="020B0600000000000000" pitchFamily="34" charset="-122"/>
                  <a:sym typeface="Arial" panose="020B0604020202020204" pitchFamily="34" charset="0"/>
                </a:rPr>
                <a:t>Objective</a:t>
              </a:r>
              <a:endParaRPr lang="zh-CN" altLang="en-US" sz="3200" dirty="0">
                <a:latin typeface="思源黑体 CN Medium" panose="020B0600000000000000" pitchFamily="34" charset="-122"/>
                <a:ea typeface="思源黑体 CN Medium" panose="020B0600000000000000" pitchFamily="34" charset="-122"/>
                <a:sym typeface="Arial" panose="020B0604020202020204" pitchFamily="34" charset="0"/>
              </a:endParaRPr>
            </a:p>
          </p:txBody>
        </p:sp>
        <p:sp>
          <p:nvSpPr>
            <p:cNvPr id="43" name="文本框 42">
              <a:extLst>
                <a:ext uri="{FF2B5EF4-FFF2-40B4-BE49-F238E27FC236}">
                  <a16:creationId xmlns:a16="http://schemas.microsoft.com/office/drawing/2014/main" id="{2A69AE86-C14E-4BD0-9435-E90771BE319D}"/>
                </a:ext>
              </a:extLst>
            </p:cNvPr>
            <p:cNvSpPr txBox="1"/>
            <p:nvPr/>
          </p:nvSpPr>
          <p:spPr>
            <a:xfrm>
              <a:off x="5223162" y="1259431"/>
              <a:ext cx="2198952" cy="461665"/>
            </a:xfrm>
            <a:prstGeom prst="rect">
              <a:avLst/>
            </a:prstGeom>
            <a:noFill/>
          </p:spPr>
          <p:txBody>
            <a:bodyPr wrap="square" rtlCol="0">
              <a:spAutoFit/>
            </a:bodyPr>
            <a:lstStyle/>
            <a:p>
              <a:r>
                <a:rPr lang="zh-CN" altLang="en-US" sz="2400" dirty="0">
                  <a:latin typeface="思源黑体 CN Medium" panose="020B0600000000000000" pitchFamily="34" charset="-122"/>
                  <a:ea typeface="思源黑体 CN Medium" panose="020B0600000000000000" pitchFamily="34" charset="-122"/>
                  <a:sym typeface="Arial" panose="020B0604020202020204" pitchFamily="34" charset="0"/>
                </a:rPr>
                <a:t>已有方法</a:t>
              </a:r>
              <a:r>
                <a:rPr lang="en-US" altLang="zh-CN" sz="2400" dirty="0">
                  <a:latin typeface="思源黑体 CN Medium" panose="020B0600000000000000" pitchFamily="34" charset="-122"/>
                  <a:ea typeface="思源黑体 CN Medium" panose="020B0600000000000000" pitchFamily="34" charset="-122"/>
                  <a:sym typeface="Arial" panose="020B0604020202020204" pitchFamily="34" charset="0"/>
                </a:rPr>
                <a:t>——</a:t>
              </a:r>
              <a:r>
                <a:rPr lang="zh-CN" altLang="en-US" sz="2400" dirty="0">
                  <a:latin typeface="思源黑体 CN Medium" panose="020B0600000000000000" pitchFamily="34" charset="-122"/>
                  <a:ea typeface="思源黑体 CN Medium" panose="020B0600000000000000" pitchFamily="34" charset="-122"/>
                  <a:sym typeface="Arial" panose="020B0604020202020204" pitchFamily="34" charset="0"/>
                </a:rPr>
                <a:t>多样性</a:t>
              </a:r>
            </a:p>
          </p:txBody>
        </p:sp>
      </p:grpSp>
      <p:sp>
        <p:nvSpPr>
          <p:cNvPr id="2" name="文本框 1">
            <a:extLst>
              <a:ext uri="{FF2B5EF4-FFF2-40B4-BE49-F238E27FC236}">
                <a16:creationId xmlns:a16="http://schemas.microsoft.com/office/drawing/2014/main" id="{7F95B82D-B783-EE71-9C1E-9E58EB6D5F1A}"/>
              </a:ext>
            </a:extLst>
          </p:cNvPr>
          <p:cNvSpPr txBox="1"/>
          <p:nvPr/>
        </p:nvSpPr>
        <p:spPr>
          <a:xfrm>
            <a:off x="2164772" y="1600576"/>
            <a:ext cx="7862455" cy="1889876"/>
          </a:xfrm>
          <a:prstGeom prst="rect">
            <a:avLst/>
          </a:prstGeom>
          <a:noFill/>
        </p:spPr>
        <p:txBody>
          <a:bodyPr wrap="square" rtlCol="0">
            <a:spAutoFit/>
          </a:bodyPr>
          <a:lstStyle/>
          <a:p>
            <a:pPr>
              <a:lnSpc>
                <a:spcPct val="150000"/>
              </a:lnSpc>
            </a:pPr>
            <a:r>
              <a:rPr lang="zh-CN" altLang="en-US" sz="2000" dirty="0"/>
              <a:t>利用</a:t>
            </a:r>
            <a:r>
              <a:rPr lang="en-US" altLang="zh-CN" sz="2000" dirty="0"/>
              <a:t>GNN</a:t>
            </a:r>
            <a:r>
              <a:rPr lang="zh-CN" altLang="en-US" sz="2000" dirty="0"/>
              <a:t>增加多样性，要求学习到的用户嵌入接近于具有不同主题的</a:t>
            </a:r>
            <a:r>
              <a:rPr lang="en-US" altLang="zh-CN" sz="2000" dirty="0"/>
              <a:t>item</a:t>
            </a:r>
            <a:r>
              <a:rPr lang="zh-CN" altLang="en-US" sz="2000" dirty="0"/>
              <a:t>嵌入，但是由于</a:t>
            </a:r>
            <a:r>
              <a:rPr lang="en-US" altLang="zh-CN" sz="2000" dirty="0"/>
              <a:t>GNN</a:t>
            </a:r>
            <a:r>
              <a:rPr lang="zh-CN" altLang="en-US" sz="2000" dirty="0"/>
              <a:t>中的嵌入聚合操作，使得用户嵌入接近于历史记录中交互</a:t>
            </a:r>
            <a:r>
              <a:rPr lang="en-US" altLang="zh-CN" sz="2000" dirty="0"/>
              <a:t>item</a:t>
            </a:r>
            <a:r>
              <a:rPr lang="zh-CN" altLang="en-US" sz="2000" dirty="0"/>
              <a:t>的嵌入，</a:t>
            </a:r>
            <a:r>
              <a:rPr lang="en-US" altLang="zh-CN" sz="2000" dirty="0"/>
              <a:t>GNN</a:t>
            </a:r>
            <a:r>
              <a:rPr lang="zh-CN" altLang="en-US" sz="2000" dirty="0"/>
              <a:t>可能会通过推荐太多属于用户交互历史中主导主题的相似</a:t>
            </a:r>
            <a:r>
              <a:rPr lang="en-US" altLang="zh-CN" sz="2000" dirty="0"/>
              <a:t>item</a:t>
            </a:r>
            <a:r>
              <a:rPr lang="zh-CN" altLang="en-US" sz="2000" dirty="0"/>
              <a:t>来抑制多样性</a:t>
            </a:r>
          </a:p>
        </p:txBody>
      </p:sp>
      <p:pic>
        <p:nvPicPr>
          <p:cNvPr id="15362" name="Picture 2">
            <a:extLst>
              <a:ext uri="{FF2B5EF4-FFF2-40B4-BE49-F238E27FC236}">
                <a16:creationId xmlns:a16="http://schemas.microsoft.com/office/drawing/2014/main" id="{BD85CDBB-3355-3A6D-682E-EDCD4F529C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7181" y="3875884"/>
            <a:ext cx="8317636" cy="1941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8747883"/>
      </p:ext>
    </p:extLst>
  </p:cSld>
  <p:clrMapOvr>
    <a:masterClrMapping/>
  </p:clrMapOvr>
  <mc:AlternateContent xmlns:mc="http://schemas.openxmlformats.org/markup-compatibility/2006" xmlns:p14="http://schemas.microsoft.com/office/powerpoint/2010/main">
    <mc:Choice Requires="p14">
      <p:transition p14:dur="10" advTm="3000"/>
    </mc:Choice>
    <mc:Fallback xmlns="">
      <p:transition advTm="300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Pentagon 6_1">
            <a:extLst>
              <a:ext uri="{FF2B5EF4-FFF2-40B4-BE49-F238E27FC236}">
                <a16:creationId xmlns:a16="http://schemas.microsoft.com/office/drawing/2014/main" id="{F04D16D6-3AF0-45CC-9C2D-D6B6070A56A6}"/>
              </a:ext>
            </a:extLst>
          </p:cNvPr>
          <p:cNvSpPr/>
          <p:nvPr/>
        </p:nvSpPr>
        <p:spPr>
          <a:xfrm>
            <a:off x="0" y="531656"/>
            <a:ext cx="1543691" cy="701648"/>
          </a:xfrm>
          <a:prstGeom prst="homePlate">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Group 7_1">
            <a:extLst>
              <a:ext uri="{FF2B5EF4-FFF2-40B4-BE49-F238E27FC236}">
                <a16:creationId xmlns:a16="http://schemas.microsoft.com/office/drawing/2014/main" id="{640203D0-E8DA-4E75-A832-E72D5EE8B8BC}"/>
              </a:ext>
            </a:extLst>
          </p:cNvPr>
          <p:cNvGrpSpPr/>
          <p:nvPr/>
        </p:nvGrpSpPr>
        <p:grpSpPr>
          <a:xfrm>
            <a:off x="218081" y="239268"/>
            <a:ext cx="7421313" cy="975876"/>
            <a:chOff x="5223162" y="745220"/>
            <a:chExt cx="4426210" cy="975876"/>
          </a:xfrm>
        </p:grpSpPr>
        <p:sp>
          <p:nvSpPr>
            <p:cNvPr id="42" name="文本框 41">
              <a:extLst>
                <a:ext uri="{FF2B5EF4-FFF2-40B4-BE49-F238E27FC236}">
                  <a16:creationId xmlns:a16="http://schemas.microsoft.com/office/drawing/2014/main" id="{E02761C3-FBA0-4A59-8002-71F7CBC2E905}"/>
                </a:ext>
              </a:extLst>
            </p:cNvPr>
            <p:cNvSpPr txBox="1"/>
            <p:nvPr/>
          </p:nvSpPr>
          <p:spPr>
            <a:xfrm>
              <a:off x="5223164" y="745220"/>
              <a:ext cx="4426208" cy="584775"/>
            </a:xfrm>
            <a:prstGeom prst="rect">
              <a:avLst/>
            </a:prstGeom>
            <a:noFill/>
          </p:spPr>
          <p:txBody>
            <a:bodyPr wrap="square" rtlCol="0">
              <a:spAutoFit/>
            </a:bodyPr>
            <a:lstStyle/>
            <a:p>
              <a:r>
                <a:rPr lang="en-US" altLang="zh-CN" sz="3200" dirty="0">
                  <a:latin typeface="思源黑体 CN Medium" panose="020B0600000000000000" pitchFamily="34" charset="-122"/>
                  <a:ea typeface="思源黑体 CN Medium" panose="020B0600000000000000" pitchFamily="34" charset="-122"/>
                  <a:sym typeface="Arial" panose="020B0604020202020204" pitchFamily="34" charset="0"/>
                </a:rPr>
                <a:t>Objective</a:t>
              </a:r>
              <a:endParaRPr lang="zh-CN" altLang="en-US" sz="3200" dirty="0">
                <a:latin typeface="思源黑体 CN Medium" panose="020B0600000000000000" pitchFamily="34" charset="-122"/>
                <a:ea typeface="思源黑体 CN Medium" panose="020B0600000000000000" pitchFamily="34" charset="-122"/>
                <a:sym typeface="Arial" panose="020B0604020202020204" pitchFamily="34" charset="0"/>
              </a:endParaRPr>
            </a:p>
          </p:txBody>
        </p:sp>
        <p:sp>
          <p:nvSpPr>
            <p:cNvPr id="43" name="文本框 42">
              <a:extLst>
                <a:ext uri="{FF2B5EF4-FFF2-40B4-BE49-F238E27FC236}">
                  <a16:creationId xmlns:a16="http://schemas.microsoft.com/office/drawing/2014/main" id="{2A69AE86-C14E-4BD0-9435-E90771BE319D}"/>
                </a:ext>
              </a:extLst>
            </p:cNvPr>
            <p:cNvSpPr txBox="1"/>
            <p:nvPr/>
          </p:nvSpPr>
          <p:spPr>
            <a:xfrm>
              <a:off x="5223162" y="1259431"/>
              <a:ext cx="2198952" cy="461665"/>
            </a:xfrm>
            <a:prstGeom prst="rect">
              <a:avLst/>
            </a:prstGeom>
            <a:noFill/>
          </p:spPr>
          <p:txBody>
            <a:bodyPr wrap="square" rtlCol="0">
              <a:spAutoFit/>
            </a:bodyPr>
            <a:lstStyle/>
            <a:p>
              <a:r>
                <a:rPr lang="zh-CN" altLang="en-US" sz="2400" dirty="0">
                  <a:latin typeface="思源黑体 CN Medium" panose="020B0600000000000000" pitchFamily="34" charset="-122"/>
                  <a:ea typeface="思源黑体 CN Medium" panose="020B0600000000000000" pitchFamily="34" charset="-122"/>
                  <a:sym typeface="Arial" panose="020B0604020202020204" pitchFamily="34" charset="0"/>
                </a:rPr>
                <a:t>已有方法</a:t>
              </a:r>
              <a:r>
                <a:rPr lang="en-US" altLang="zh-CN" sz="2400" dirty="0">
                  <a:latin typeface="思源黑体 CN Medium" panose="020B0600000000000000" pitchFamily="34" charset="-122"/>
                  <a:ea typeface="思源黑体 CN Medium" panose="020B0600000000000000" pitchFamily="34" charset="-122"/>
                  <a:sym typeface="Arial" panose="020B0604020202020204" pitchFamily="34" charset="0"/>
                </a:rPr>
                <a:t>——</a:t>
              </a:r>
              <a:r>
                <a:rPr lang="zh-CN" altLang="en-US" sz="2400" dirty="0">
                  <a:latin typeface="思源黑体 CN Medium" panose="020B0600000000000000" pitchFamily="34" charset="-122"/>
                  <a:ea typeface="思源黑体 CN Medium" panose="020B0600000000000000" pitchFamily="34" charset="-122"/>
                  <a:sym typeface="Arial" panose="020B0604020202020204" pitchFamily="34" charset="0"/>
                </a:rPr>
                <a:t>可解释性</a:t>
              </a:r>
            </a:p>
          </p:txBody>
        </p:sp>
      </p:grpSp>
      <p:sp>
        <p:nvSpPr>
          <p:cNvPr id="2" name="文本框 1">
            <a:extLst>
              <a:ext uri="{FF2B5EF4-FFF2-40B4-BE49-F238E27FC236}">
                <a16:creationId xmlns:a16="http://schemas.microsoft.com/office/drawing/2014/main" id="{7F95B82D-B783-EE71-9C1E-9E58EB6D5F1A}"/>
              </a:ext>
            </a:extLst>
          </p:cNvPr>
          <p:cNvSpPr txBox="1"/>
          <p:nvPr/>
        </p:nvSpPr>
        <p:spPr>
          <a:xfrm>
            <a:off x="2118012" y="1534190"/>
            <a:ext cx="7955973" cy="1889876"/>
          </a:xfrm>
          <a:prstGeom prst="rect">
            <a:avLst/>
          </a:prstGeom>
          <a:noFill/>
        </p:spPr>
        <p:txBody>
          <a:bodyPr wrap="square" rtlCol="0">
            <a:spAutoFit/>
          </a:bodyPr>
          <a:lstStyle/>
          <a:p>
            <a:pPr>
              <a:lnSpc>
                <a:spcPct val="150000"/>
              </a:lnSpc>
            </a:pPr>
            <a:r>
              <a:rPr lang="zh-CN" altLang="en-US" sz="2000" dirty="0"/>
              <a:t>随着</a:t>
            </a:r>
            <a:r>
              <a:rPr lang="en-US" altLang="zh-CN" sz="2000" dirty="0"/>
              <a:t>GNN</a:t>
            </a:r>
            <a:r>
              <a:rPr lang="zh-CN" altLang="en-US" sz="2000" dirty="0"/>
              <a:t>的普及，研究人员也利用</a:t>
            </a:r>
            <a:r>
              <a:rPr lang="en-US" altLang="zh-CN" sz="2000" dirty="0"/>
              <a:t>GNN</a:t>
            </a:r>
            <a:r>
              <a:rPr lang="zh-CN" altLang="en-US" sz="2000" dirty="0"/>
              <a:t>对逻辑关系的建模能力，努力提高推荐系统的可解释性</a:t>
            </a:r>
            <a:endParaRPr lang="en-US" altLang="zh-CN" sz="2000" dirty="0"/>
          </a:p>
          <a:p>
            <a:pPr>
              <a:lnSpc>
                <a:spcPct val="150000"/>
              </a:lnSpc>
            </a:pPr>
            <a:r>
              <a:rPr lang="zh-CN" altLang="en-US" sz="2000" dirty="0"/>
              <a:t>一般以知识图谱的形式组织，以增强可解释性。利用基于元路径的知识图谱也可以使其他特定的推荐任务受益，例如序列推荐</a:t>
            </a:r>
            <a:endParaRPr lang="en-US" altLang="zh-CN" sz="2000" dirty="0"/>
          </a:p>
        </p:txBody>
      </p:sp>
      <p:pic>
        <p:nvPicPr>
          <p:cNvPr id="17410" name="Picture 2">
            <a:extLst>
              <a:ext uri="{FF2B5EF4-FFF2-40B4-BE49-F238E27FC236}">
                <a16:creationId xmlns:a16="http://schemas.microsoft.com/office/drawing/2014/main" id="{0AD68648-16B7-268C-5B75-339A4D132C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9967" y="3743112"/>
            <a:ext cx="8212064" cy="2361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2686595"/>
      </p:ext>
    </p:extLst>
  </p:cSld>
  <p:clrMapOvr>
    <a:masterClrMapping/>
  </p:clrMapOvr>
  <mc:AlternateContent xmlns:mc="http://schemas.openxmlformats.org/markup-compatibility/2006" xmlns:p14="http://schemas.microsoft.com/office/powerpoint/2010/main">
    <mc:Choice Requires="p14">
      <p:transition p14:dur="10" advTm="3000"/>
    </mc:Choice>
    <mc:Fallback xmlns="">
      <p:transition advTm="3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a:extLst>
              <a:ext uri="{FF2B5EF4-FFF2-40B4-BE49-F238E27FC236}">
                <a16:creationId xmlns:a16="http://schemas.microsoft.com/office/drawing/2014/main" id="{B069C05A-E88A-40F9-9156-D588A6488CBD}"/>
              </a:ext>
            </a:extLst>
          </p:cNvPr>
          <p:cNvSpPr/>
          <p:nvPr/>
        </p:nvSpPr>
        <p:spPr>
          <a:xfrm>
            <a:off x="-2632701" y="0"/>
            <a:ext cx="9595241" cy="7623313"/>
          </a:xfrm>
          <a:prstGeom prst="parallelogram">
            <a:avLst>
              <a:gd name="adj" fmla="val 82944"/>
            </a:avLst>
          </a:prstGeom>
          <a:solidFill>
            <a:srgbClr val="E9EAEF">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平行四边形 2">
            <a:extLst>
              <a:ext uri="{FF2B5EF4-FFF2-40B4-BE49-F238E27FC236}">
                <a16:creationId xmlns:a16="http://schemas.microsoft.com/office/drawing/2014/main" id="{C0394FB9-C2C7-4F54-9928-72FF5EC7DEC1}"/>
              </a:ext>
            </a:extLst>
          </p:cNvPr>
          <p:cNvSpPr/>
          <p:nvPr/>
        </p:nvSpPr>
        <p:spPr>
          <a:xfrm>
            <a:off x="-3806686" y="1820393"/>
            <a:ext cx="7488283" cy="5949358"/>
          </a:xfrm>
          <a:prstGeom prst="parallelogram">
            <a:avLst>
              <a:gd name="adj" fmla="val 82944"/>
            </a:avLst>
          </a:prstGeom>
          <a:solidFill>
            <a:srgbClr val="E9EAEF">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平行四边形 3">
            <a:extLst>
              <a:ext uri="{FF2B5EF4-FFF2-40B4-BE49-F238E27FC236}">
                <a16:creationId xmlns:a16="http://schemas.microsoft.com/office/drawing/2014/main" id="{EF62A6E7-C2D1-45CA-8B8A-B5303378758A}"/>
              </a:ext>
            </a:extLst>
          </p:cNvPr>
          <p:cNvSpPr/>
          <p:nvPr/>
        </p:nvSpPr>
        <p:spPr>
          <a:xfrm>
            <a:off x="-2776439" y="4297996"/>
            <a:ext cx="7488283" cy="5949358"/>
          </a:xfrm>
          <a:prstGeom prst="parallelogram">
            <a:avLst>
              <a:gd name="adj" fmla="val 82944"/>
            </a:avLst>
          </a:prstGeom>
          <a:solidFill>
            <a:srgbClr val="E9EAEF">
              <a:alpha val="4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a:extLst>
              <a:ext uri="{FF2B5EF4-FFF2-40B4-BE49-F238E27FC236}">
                <a16:creationId xmlns:a16="http://schemas.microsoft.com/office/drawing/2014/main" id="{3CF625F6-21E5-49D3-9BF3-A2A44FC939F9}"/>
              </a:ext>
            </a:extLst>
          </p:cNvPr>
          <p:cNvGrpSpPr/>
          <p:nvPr/>
        </p:nvGrpSpPr>
        <p:grpSpPr>
          <a:xfrm flipH="1">
            <a:off x="2320481" y="3664511"/>
            <a:ext cx="7551038" cy="105497"/>
            <a:chOff x="2101845" y="3387257"/>
            <a:chExt cx="7551038" cy="105497"/>
          </a:xfrm>
        </p:grpSpPr>
        <p:cxnSp>
          <p:nvCxnSpPr>
            <p:cNvPr id="15" name="直接连接符 14">
              <a:extLst>
                <a:ext uri="{FF2B5EF4-FFF2-40B4-BE49-F238E27FC236}">
                  <a16:creationId xmlns:a16="http://schemas.microsoft.com/office/drawing/2014/main" id="{D9D08EBA-45CF-48F1-9F8E-F58B5FDC140B}"/>
                </a:ext>
              </a:extLst>
            </p:cNvPr>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872127F4-0276-4F8F-935F-FBDD32E8F999}"/>
                </a:ext>
              </a:extLst>
            </p:cNvPr>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a:extLst>
              <a:ext uri="{FF2B5EF4-FFF2-40B4-BE49-F238E27FC236}">
                <a16:creationId xmlns:a16="http://schemas.microsoft.com/office/drawing/2014/main" id="{308EF2B9-F5D8-4504-9042-2226BB74972B}"/>
              </a:ext>
            </a:extLst>
          </p:cNvPr>
          <p:cNvSpPr txBox="1"/>
          <p:nvPr/>
        </p:nvSpPr>
        <p:spPr>
          <a:xfrm>
            <a:off x="2412720" y="3070928"/>
            <a:ext cx="2220929" cy="646331"/>
          </a:xfrm>
          <a:prstGeom prst="rect">
            <a:avLst/>
          </a:prstGeom>
          <a:noFill/>
        </p:spPr>
        <p:txBody>
          <a:bodyPr wrap="none" rtlCol="0">
            <a:spAutoFit/>
          </a:bodyPr>
          <a:lstStyle/>
          <a:p>
            <a:r>
              <a:rPr kumimoji="1" lang="en-US" altLang="zh-CN" sz="3600" dirty="0">
                <a:solidFill>
                  <a:srgbClr val="263C88"/>
                </a:solidFill>
                <a:latin typeface="思源黑体 CN Heavy" panose="020B0A00000000000000" pitchFamily="34" charset="-122"/>
                <a:ea typeface="思源黑体 CN Heavy" panose="020B0A00000000000000" pitchFamily="34" charset="-122"/>
              </a:rPr>
              <a:t>PART</a:t>
            </a:r>
            <a:r>
              <a:rPr kumimoji="1" lang="zh-CN" altLang="en-US" sz="3600" dirty="0">
                <a:solidFill>
                  <a:srgbClr val="263C88"/>
                </a:solidFill>
                <a:latin typeface="思源黑体 CN Heavy" panose="020B0A00000000000000" pitchFamily="34" charset="-122"/>
                <a:ea typeface="思源黑体 CN Heavy" panose="020B0A00000000000000" pitchFamily="34" charset="-122"/>
              </a:rPr>
              <a:t> </a:t>
            </a:r>
            <a:r>
              <a:rPr kumimoji="1" lang="en-US" altLang="zh-CN" sz="3600" dirty="0">
                <a:solidFill>
                  <a:srgbClr val="263C88"/>
                </a:solidFill>
                <a:latin typeface="思源黑体 CN Heavy" panose="020B0A00000000000000" pitchFamily="34" charset="-122"/>
                <a:ea typeface="思源黑体 CN Heavy" panose="020B0A00000000000000" pitchFamily="34" charset="-122"/>
              </a:rPr>
              <a:t>01.</a:t>
            </a:r>
            <a:endParaRPr kumimoji="1" lang="zh-CN" altLang="en-US" sz="3600" dirty="0">
              <a:solidFill>
                <a:srgbClr val="263C88"/>
              </a:solidFill>
              <a:latin typeface="思源黑体 CN Heavy" panose="020B0A00000000000000" pitchFamily="34" charset="-122"/>
              <a:ea typeface="思源黑体 CN Heavy" panose="020B0A00000000000000" pitchFamily="34" charset="-122"/>
            </a:endParaRPr>
          </a:p>
        </p:txBody>
      </p:sp>
      <p:sp>
        <p:nvSpPr>
          <p:cNvPr id="19" name="文本框 18">
            <a:extLst>
              <a:ext uri="{FF2B5EF4-FFF2-40B4-BE49-F238E27FC236}">
                <a16:creationId xmlns:a16="http://schemas.microsoft.com/office/drawing/2014/main" id="{9364C6A2-F9F9-426F-B3FC-E51469F7A96B}"/>
              </a:ext>
            </a:extLst>
          </p:cNvPr>
          <p:cNvSpPr txBox="1"/>
          <p:nvPr/>
        </p:nvSpPr>
        <p:spPr>
          <a:xfrm>
            <a:off x="6036341" y="2947818"/>
            <a:ext cx="3782429" cy="769441"/>
          </a:xfrm>
          <a:prstGeom prst="rect">
            <a:avLst/>
          </a:prstGeom>
          <a:noFill/>
        </p:spPr>
        <p:txBody>
          <a:bodyPr wrap="square" rtlCol="0">
            <a:spAutoFit/>
          </a:bodyPr>
          <a:lstStyle/>
          <a:p>
            <a:r>
              <a:rPr lang="en-US" altLang="zh-CN" sz="4400" b="1" dirty="0">
                <a:latin typeface="思源黑体 CN Medium" panose="020B0600000000000000" pitchFamily="34" charset="-122"/>
                <a:ea typeface="思源黑体 CN Medium" panose="020B0600000000000000" pitchFamily="34" charset="-122"/>
                <a:sym typeface="Arial" panose="020B0604020202020204" pitchFamily="34" charset="0"/>
              </a:rPr>
              <a:t>Introduction</a:t>
            </a:r>
            <a:endParaRPr lang="zh-CN" altLang="en-US" sz="4400" b="1" dirty="0">
              <a:latin typeface="思源黑体 CN Medium" panose="020B0600000000000000" pitchFamily="34" charset="-122"/>
              <a:ea typeface="思源黑体 CN Medium" panose="020B0600000000000000" pitchFamily="34" charset="-122"/>
              <a:sym typeface="Arial" panose="020B0604020202020204" pitchFamily="34" charset="0"/>
            </a:endParaRPr>
          </a:p>
        </p:txBody>
      </p:sp>
      <p:sp>
        <p:nvSpPr>
          <p:cNvPr id="21" name="十字形 20">
            <a:extLst>
              <a:ext uri="{FF2B5EF4-FFF2-40B4-BE49-F238E27FC236}">
                <a16:creationId xmlns:a16="http://schemas.microsoft.com/office/drawing/2014/main" id="{13FF6163-D102-4E01-B621-1C1696CEAE9E}"/>
              </a:ext>
            </a:extLst>
          </p:cNvPr>
          <p:cNvSpPr/>
          <p:nvPr/>
        </p:nvSpPr>
        <p:spPr>
          <a:xfrm>
            <a:off x="11208461" y="5931568"/>
            <a:ext cx="594517" cy="594517"/>
          </a:xfrm>
          <a:prstGeom prst="plus">
            <a:avLst>
              <a:gd name="adj" fmla="val 41216"/>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54870947"/>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Pentagon 6_1">
            <a:extLst>
              <a:ext uri="{FF2B5EF4-FFF2-40B4-BE49-F238E27FC236}">
                <a16:creationId xmlns:a16="http://schemas.microsoft.com/office/drawing/2014/main" id="{F04D16D6-3AF0-45CC-9C2D-D6B6070A56A6}"/>
              </a:ext>
            </a:extLst>
          </p:cNvPr>
          <p:cNvSpPr/>
          <p:nvPr/>
        </p:nvSpPr>
        <p:spPr>
          <a:xfrm>
            <a:off x="0" y="531656"/>
            <a:ext cx="1543691" cy="701648"/>
          </a:xfrm>
          <a:prstGeom prst="homePlate">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Group 7_1">
            <a:extLst>
              <a:ext uri="{FF2B5EF4-FFF2-40B4-BE49-F238E27FC236}">
                <a16:creationId xmlns:a16="http://schemas.microsoft.com/office/drawing/2014/main" id="{640203D0-E8DA-4E75-A832-E72D5EE8B8BC}"/>
              </a:ext>
            </a:extLst>
          </p:cNvPr>
          <p:cNvGrpSpPr/>
          <p:nvPr/>
        </p:nvGrpSpPr>
        <p:grpSpPr>
          <a:xfrm>
            <a:off x="218081" y="239268"/>
            <a:ext cx="7421313" cy="975876"/>
            <a:chOff x="5223162" y="745220"/>
            <a:chExt cx="4426210" cy="975876"/>
          </a:xfrm>
        </p:grpSpPr>
        <p:sp>
          <p:nvSpPr>
            <p:cNvPr id="42" name="文本框 41">
              <a:extLst>
                <a:ext uri="{FF2B5EF4-FFF2-40B4-BE49-F238E27FC236}">
                  <a16:creationId xmlns:a16="http://schemas.microsoft.com/office/drawing/2014/main" id="{E02761C3-FBA0-4A59-8002-71F7CBC2E905}"/>
                </a:ext>
              </a:extLst>
            </p:cNvPr>
            <p:cNvSpPr txBox="1"/>
            <p:nvPr/>
          </p:nvSpPr>
          <p:spPr>
            <a:xfrm>
              <a:off x="5223164" y="745220"/>
              <a:ext cx="4426208" cy="584775"/>
            </a:xfrm>
            <a:prstGeom prst="rect">
              <a:avLst/>
            </a:prstGeom>
            <a:noFill/>
          </p:spPr>
          <p:txBody>
            <a:bodyPr wrap="square" rtlCol="0">
              <a:spAutoFit/>
            </a:bodyPr>
            <a:lstStyle/>
            <a:p>
              <a:r>
                <a:rPr lang="en-US" altLang="zh-CN" sz="3200" dirty="0">
                  <a:latin typeface="思源黑体 CN Medium" panose="020B0600000000000000" pitchFamily="34" charset="-122"/>
                  <a:ea typeface="思源黑体 CN Medium" panose="020B0600000000000000" pitchFamily="34" charset="-122"/>
                  <a:sym typeface="Arial" panose="020B0604020202020204" pitchFamily="34" charset="0"/>
                </a:rPr>
                <a:t>Objective</a:t>
              </a:r>
              <a:endParaRPr lang="zh-CN" altLang="en-US" sz="3200" dirty="0">
                <a:latin typeface="思源黑体 CN Medium" panose="020B0600000000000000" pitchFamily="34" charset="-122"/>
                <a:ea typeface="思源黑体 CN Medium" panose="020B0600000000000000" pitchFamily="34" charset="-122"/>
                <a:sym typeface="Arial" panose="020B0604020202020204" pitchFamily="34" charset="0"/>
              </a:endParaRPr>
            </a:p>
          </p:txBody>
        </p:sp>
        <p:sp>
          <p:nvSpPr>
            <p:cNvPr id="43" name="文本框 42">
              <a:extLst>
                <a:ext uri="{FF2B5EF4-FFF2-40B4-BE49-F238E27FC236}">
                  <a16:creationId xmlns:a16="http://schemas.microsoft.com/office/drawing/2014/main" id="{2A69AE86-C14E-4BD0-9435-E90771BE319D}"/>
                </a:ext>
              </a:extLst>
            </p:cNvPr>
            <p:cNvSpPr txBox="1"/>
            <p:nvPr/>
          </p:nvSpPr>
          <p:spPr>
            <a:xfrm>
              <a:off x="5223162" y="1259431"/>
              <a:ext cx="2198952" cy="461665"/>
            </a:xfrm>
            <a:prstGeom prst="rect">
              <a:avLst/>
            </a:prstGeom>
            <a:noFill/>
          </p:spPr>
          <p:txBody>
            <a:bodyPr wrap="square" rtlCol="0">
              <a:spAutoFit/>
            </a:bodyPr>
            <a:lstStyle/>
            <a:p>
              <a:r>
                <a:rPr lang="zh-CN" altLang="en-US" sz="2400" dirty="0">
                  <a:latin typeface="思源黑体 CN Medium" panose="020B0600000000000000" pitchFamily="34" charset="-122"/>
                  <a:ea typeface="思源黑体 CN Medium" panose="020B0600000000000000" pitchFamily="34" charset="-122"/>
                  <a:sym typeface="Arial" panose="020B0604020202020204" pitchFamily="34" charset="0"/>
                </a:rPr>
                <a:t>已有方法</a:t>
              </a:r>
              <a:r>
                <a:rPr lang="en-US" altLang="zh-CN" sz="2400" dirty="0">
                  <a:latin typeface="思源黑体 CN Medium" panose="020B0600000000000000" pitchFamily="34" charset="-122"/>
                  <a:ea typeface="思源黑体 CN Medium" panose="020B0600000000000000" pitchFamily="34" charset="-122"/>
                  <a:sym typeface="Arial" panose="020B0604020202020204" pitchFamily="34" charset="0"/>
                </a:rPr>
                <a:t>——</a:t>
              </a:r>
              <a:r>
                <a:rPr lang="zh-CN" altLang="en-US" sz="2400" dirty="0">
                  <a:latin typeface="思源黑体 CN Medium" panose="020B0600000000000000" pitchFamily="34" charset="-122"/>
                  <a:ea typeface="思源黑体 CN Medium" panose="020B0600000000000000" pitchFamily="34" charset="-122"/>
                  <a:sym typeface="Arial" panose="020B0604020202020204" pitchFamily="34" charset="0"/>
                </a:rPr>
                <a:t>公平性</a:t>
              </a:r>
            </a:p>
          </p:txBody>
        </p:sp>
      </p:grpSp>
      <p:sp>
        <p:nvSpPr>
          <p:cNvPr id="2" name="文本框 1">
            <a:extLst>
              <a:ext uri="{FF2B5EF4-FFF2-40B4-BE49-F238E27FC236}">
                <a16:creationId xmlns:a16="http://schemas.microsoft.com/office/drawing/2014/main" id="{7F95B82D-B783-EE71-9C1E-9E58EB6D5F1A}"/>
              </a:ext>
            </a:extLst>
          </p:cNvPr>
          <p:cNvSpPr txBox="1"/>
          <p:nvPr/>
        </p:nvSpPr>
        <p:spPr>
          <a:xfrm>
            <a:off x="2118010" y="1611246"/>
            <a:ext cx="7955973" cy="2126864"/>
          </a:xfrm>
          <a:prstGeom prst="rect">
            <a:avLst/>
          </a:prstGeom>
          <a:noFill/>
        </p:spPr>
        <p:txBody>
          <a:bodyPr wrap="square" rtlCol="0">
            <a:spAutoFit/>
          </a:bodyPr>
          <a:lstStyle/>
          <a:p>
            <a:pPr>
              <a:lnSpc>
                <a:spcPct val="150000"/>
              </a:lnSpc>
            </a:pPr>
            <a:r>
              <a:rPr lang="zh-CN" altLang="en-US" dirty="0"/>
              <a:t>尽管图数据在推荐中具有强大的力量，但它可能会继承甚至放大推荐中的偏见</a:t>
            </a:r>
          </a:p>
          <a:p>
            <a:pPr>
              <a:lnSpc>
                <a:spcPct val="150000"/>
              </a:lnSpc>
            </a:pPr>
            <a:r>
              <a:rPr lang="zh-CN" altLang="en-US" dirty="0"/>
              <a:t>过去的研究已经证明，与只采用顶点属性的模型相比，由于使用了图结构，用户的不公平性被放大了</a:t>
            </a:r>
            <a:endParaRPr lang="en-US" altLang="zh-CN" dirty="0"/>
          </a:p>
          <a:p>
            <a:pPr marL="285750" indent="-285750">
              <a:lnSpc>
                <a:spcPct val="150000"/>
              </a:lnSpc>
              <a:buFont typeface="Arial" panose="020B0604020202020204" pitchFamily="34" charset="0"/>
              <a:buChar char="•"/>
            </a:pPr>
            <a:r>
              <a:rPr lang="en-US" altLang="zh-CN" dirty="0"/>
              <a:t>fair graph embedding</a:t>
            </a:r>
          </a:p>
          <a:p>
            <a:pPr marL="285750" indent="-285750">
              <a:lnSpc>
                <a:spcPct val="150000"/>
              </a:lnSpc>
              <a:buFont typeface="Arial" panose="020B0604020202020204" pitchFamily="34" charset="0"/>
              <a:buChar char="•"/>
            </a:pPr>
            <a:r>
              <a:rPr lang="en-US" altLang="zh-CN" dirty="0"/>
              <a:t>fair GNN classifiers</a:t>
            </a:r>
            <a:endParaRPr lang="zh-CN" altLang="en-US" dirty="0"/>
          </a:p>
        </p:txBody>
      </p:sp>
      <p:pic>
        <p:nvPicPr>
          <p:cNvPr id="18434" name="Picture 2">
            <a:extLst>
              <a:ext uri="{FF2B5EF4-FFF2-40B4-BE49-F238E27FC236}">
                <a16:creationId xmlns:a16="http://schemas.microsoft.com/office/drawing/2014/main" id="{F87648B8-A575-F400-9ECB-58E2D41AF0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8157" y="4134212"/>
            <a:ext cx="8835677" cy="1690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2556798"/>
      </p:ext>
    </p:extLst>
  </p:cSld>
  <p:clrMapOvr>
    <a:masterClrMapping/>
  </p:clrMapOvr>
  <mc:AlternateContent xmlns:mc="http://schemas.openxmlformats.org/markup-compatibility/2006" xmlns:p14="http://schemas.microsoft.com/office/powerpoint/2010/main">
    <mc:Choice Requires="p14">
      <p:transition p14:dur="10" advTm="3000"/>
    </mc:Choice>
    <mc:Fallback xmlns="">
      <p:transition advTm="300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a:extLst>
              <a:ext uri="{FF2B5EF4-FFF2-40B4-BE49-F238E27FC236}">
                <a16:creationId xmlns:a16="http://schemas.microsoft.com/office/drawing/2014/main" id="{B069C05A-E88A-40F9-9156-D588A6488CBD}"/>
              </a:ext>
            </a:extLst>
          </p:cNvPr>
          <p:cNvSpPr/>
          <p:nvPr/>
        </p:nvSpPr>
        <p:spPr>
          <a:xfrm>
            <a:off x="-2632701" y="0"/>
            <a:ext cx="9595241" cy="7623313"/>
          </a:xfrm>
          <a:prstGeom prst="parallelogram">
            <a:avLst>
              <a:gd name="adj" fmla="val 82944"/>
            </a:avLst>
          </a:prstGeom>
          <a:solidFill>
            <a:srgbClr val="E9EAEF">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平行四边形 2">
            <a:extLst>
              <a:ext uri="{FF2B5EF4-FFF2-40B4-BE49-F238E27FC236}">
                <a16:creationId xmlns:a16="http://schemas.microsoft.com/office/drawing/2014/main" id="{C0394FB9-C2C7-4F54-9928-72FF5EC7DEC1}"/>
              </a:ext>
            </a:extLst>
          </p:cNvPr>
          <p:cNvSpPr/>
          <p:nvPr/>
        </p:nvSpPr>
        <p:spPr>
          <a:xfrm>
            <a:off x="-3806686" y="1820393"/>
            <a:ext cx="7488283" cy="5949358"/>
          </a:xfrm>
          <a:prstGeom prst="parallelogram">
            <a:avLst>
              <a:gd name="adj" fmla="val 82944"/>
            </a:avLst>
          </a:prstGeom>
          <a:solidFill>
            <a:srgbClr val="E9EAEF">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平行四边形 3">
            <a:extLst>
              <a:ext uri="{FF2B5EF4-FFF2-40B4-BE49-F238E27FC236}">
                <a16:creationId xmlns:a16="http://schemas.microsoft.com/office/drawing/2014/main" id="{EF62A6E7-C2D1-45CA-8B8A-B5303378758A}"/>
              </a:ext>
            </a:extLst>
          </p:cNvPr>
          <p:cNvSpPr/>
          <p:nvPr/>
        </p:nvSpPr>
        <p:spPr>
          <a:xfrm>
            <a:off x="-2776439" y="4297996"/>
            <a:ext cx="7488283" cy="5949358"/>
          </a:xfrm>
          <a:prstGeom prst="parallelogram">
            <a:avLst>
              <a:gd name="adj" fmla="val 82944"/>
            </a:avLst>
          </a:prstGeom>
          <a:solidFill>
            <a:srgbClr val="E9EAEF">
              <a:alpha val="4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a:extLst>
              <a:ext uri="{FF2B5EF4-FFF2-40B4-BE49-F238E27FC236}">
                <a16:creationId xmlns:a16="http://schemas.microsoft.com/office/drawing/2014/main" id="{3CF625F6-21E5-49D3-9BF3-A2A44FC939F9}"/>
              </a:ext>
            </a:extLst>
          </p:cNvPr>
          <p:cNvGrpSpPr/>
          <p:nvPr/>
        </p:nvGrpSpPr>
        <p:grpSpPr>
          <a:xfrm flipH="1">
            <a:off x="2320481" y="3664511"/>
            <a:ext cx="7551038" cy="105497"/>
            <a:chOff x="2101845" y="3387257"/>
            <a:chExt cx="7551038" cy="105497"/>
          </a:xfrm>
        </p:grpSpPr>
        <p:cxnSp>
          <p:nvCxnSpPr>
            <p:cNvPr id="15" name="直接连接符 14">
              <a:extLst>
                <a:ext uri="{FF2B5EF4-FFF2-40B4-BE49-F238E27FC236}">
                  <a16:creationId xmlns:a16="http://schemas.microsoft.com/office/drawing/2014/main" id="{D9D08EBA-45CF-48F1-9F8E-F58B5FDC140B}"/>
                </a:ext>
              </a:extLst>
            </p:cNvPr>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872127F4-0276-4F8F-935F-FBDD32E8F999}"/>
                </a:ext>
              </a:extLst>
            </p:cNvPr>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a:extLst>
              <a:ext uri="{FF2B5EF4-FFF2-40B4-BE49-F238E27FC236}">
                <a16:creationId xmlns:a16="http://schemas.microsoft.com/office/drawing/2014/main" id="{308EF2B9-F5D8-4504-9042-2226BB74972B}"/>
              </a:ext>
            </a:extLst>
          </p:cNvPr>
          <p:cNvSpPr txBox="1"/>
          <p:nvPr/>
        </p:nvSpPr>
        <p:spPr>
          <a:xfrm>
            <a:off x="2412720" y="3070928"/>
            <a:ext cx="2095382" cy="646331"/>
          </a:xfrm>
          <a:prstGeom prst="rect">
            <a:avLst/>
          </a:prstGeom>
          <a:noFill/>
        </p:spPr>
        <p:txBody>
          <a:bodyPr wrap="none" rtlCol="0">
            <a:spAutoFit/>
          </a:bodyPr>
          <a:lstStyle/>
          <a:p>
            <a:r>
              <a:rPr kumimoji="1" lang="en-US" altLang="zh-CN" sz="3600" dirty="0">
                <a:solidFill>
                  <a:srgbClr val="263C88"/>
                </a:solidFill>
                <a:latin typeface="思源黑体 CN Heavy" panose="020B0A00000000000000" pitchFamily="34" charset="-122"/>
                <a:ea typeface="思源黑体 CN Heavy" panose="020B0A00000000000000" pitchFamily="34" charset="-122"/>
              </a:rPr>
              <a:t>PART</a:t>
            </a:r>
            <a:r>
              <a:rPr kumimoji="1" lang="zh-CN" altLang="en-US" sz="3600" dirty="0">
                <a:solidFill>
                  <a:srgbClr val="263C88"/>
                </a:solidFill>
                <a:latin typeface="思源黑体 CN Heavy" panose="020B0A00000000000000" pitchFamily="34" charset="-122"/>
                <a:ea typeface="思源黑体 CN Heavy" panose="020B0A00000000000000" pitchFamily="34" charset="-122"/>
              </a:rPr>
              <a:t> </a:t>
            </a:r>
            <a:r>
              <a:rPr kumimoji="1" lang="en-US" altLang="zh-CN" sz="3600" dirty="0">
                <a:solidFill>
                  <a:srgbClr val="263C88"/>
                </a:solidFill>
                <a:latin typeface="思源黑体 CN Heavy" panose="020B0A00000000000000" pitchFamily="34" charset="-122"/>
                <a:ea typeface="思源黑体 CN Heavy" panose="020B0A00000000000000" pitchFamily="34" charset="-122"/>
              </a:rPr>
              <a:t>06.</a:t>
            </a:r>
            <a:endParaRPr kumimoji="1" lang="zh-CN" altLang="en-US" sz="3600" dirty="0">
              <a:solidFill>
                <a:srgbClr val="263C88"/>
              </a:solidFill>
              <a:latin typeface="思源黑体 CN Heavy" panose="020B0A00000000000000" pitchFamily="34" charset="-122"/>
              <a:ea typeface="思源黑体 CN Heavy" panose="020B0A00000000000000" pitchFamily="34" charset="-122"/>
            </a:endParaRPr>
          </a:p>
        </p:txBody>
      </p:sp>
      <p:sp>
        <p:nvSpPr>
          <p:cNvPr id="19" name="文本框 18">
            <a:extLst>
              <a:ext uri="{FF2B5EF4-FFF2-40B4-BE49-F238E27FC236}">
                <a16:creationId xmlns:a16="http://schemas.microsoft.com/office/drawing/2014/main" id="{9364C6A2-F9F9-426F-B3FC-E51469F7A96B}"/>
              </a:ext>
            </a:extLst>
          </p:cNvPr>
          <p:cNvSpPr txBox="1"/>
          <p:nvPr/>
        </p:nvSpPr>
        <p:spPr>
          <a:xfrm>
            <a:off x="6096001" y="2886262"/>
            <a:ext cx="3724074" cy="830997"/>
          </a:xfrm>
          <a:prstGeom prst="rect">
            <a:avLst/>
          </a:prstGeom>
          <a:noFill/>
        </p:spPr>
        <p:txBody>
          <a:bodyPr wrap="square" rtlCol="0">
            <a:spAutoFit/>
          </a:bodyPr>
          <a:lstStyle/>
          <a:p>
            <a:r>
              <a:rPr lang="en-US" altLang="zh-CN" sz="4800" b="1" dirty="0">
                <a:latin typeface="思源黑体 CN Medium" panose="020B0600000000000000" pitchFamily="34" charset="-122"/>
                <a:ea typeface="思源黑体 CN Medium" panose="020B0600000000000000" pitchFamily="34" charset="-122"/>
                <a:sym typeface="Arial" panose="020B0604020202020204" pitchFamily="34" charset="0"/>
              </a:rPr>
              <a:t>Application</a:t>
            </a:r>
            <a:endParaRPr lang="zh-CN" altLang="en-US" sz="4800" b="1" dirty="0">
              <a:latin typeface="思源黑体 CN Medium" panose="020B0600000000000000" pitchFamily="34" charset="-122"/>
              <a:ea typeface="思源黑体 CN Medium" panose="020B0600000000000000" pitchFamily="34" charset="-122"/>
              <a:sym typeface="Arial" panose="020B0604020202020204" pitchFamily="34" charset="0"/>
            </a:endParaRPr>
          </a:p>
        </p:txBody>
      </p:sp>
      <p:sp>
        <p:nvSpPr>
          <p:cNvPr id="11" name="十字形 10">
            <a:extLst>
              <a:ext uri="{FF2B5EF4-FFF2-40B4-BE49-F238E27FC236}">
                <a16:creationId xmlns:a16="http://schemas.microsoft.com/office/drawing/2014/main" id="{A4A498EA-F73F-4722-BA61-53FD241AE9A4}"/>
              </a:ext>
            </a:extLst>
          </p:cNvPr>
          <p:cNvSpPr/>
          <p:nvPr/>
        </p:nvSpPr>
        <p:spPr>
          <a:xfrm>
            <a:off x="11208461" y="5931568"/>
            <a:ext cx="594517" cy="594517"/>
          </a:xfrm>
          <a:prstGeom prst="plus">
            <a:avLst>
              <a:gd name="adj" fmla="val 41216"/>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6264739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Pentagon 6_1">
            <a:extLst>
              <a:ext uri="{FF2B5EF4-FFF2-40B4-BE49-F238E27FC236}">
                <a16:creationId xmlns:a16="http://schemas.microsoft.com/office/drawing/2014/main" id="{F04D16D6-3AF0-45CC-9C2D-D6B6070A56A6}"/>
              </a:ext>
            </a:extLst>
          </p:cNvPr>
          <p:cNvSpPr/>
          <p:nvPr/>
        </p:nvSpPr>
        <p:spPr>
          <a:xfrm>
            <a:off x="0" y="531656"/>
            <a:ext cx="1543691" cy="701648"/>
          </a:xfrm>
          <a:prstGeom prst="homePlate">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Group 7_1">
            <a:extLst>
              <a:ext uri="{FF2B5EF4-FFF2-40B4-BE49-F238E27FC236}">
                <a16:creationId xmlns:a16="http://schemas.microsoft.com/office/drawing/2014/main" id="{640203D0-E8DA-4E75-A832-E72D5EE8B8BC}"/>
              </a:ext>
            </a:extLst>
          </p:cNvPr>
          <p:cNvGrpSpPr/>
          <p:nvPr/>
        </p:nvGrpSpPr>
        <p:grpSpPr>
          <a:xfrm>
            <a:off x="218081" y="239268"/>
            <a:ext cx="7421313" cy="975876"/>
            <a:chOff x="5223162" y="745220"/>
            <a:chExt cx="4426210" cy="975876"/>
          </a:xfrm>
        </p:grpSpPr>
        <p:sp>
          <p:nvSpPr>
            <p:cNvPr id="42" name="文本框 41">
              <a:extLst>
                <a:ext uri="{FF2B5EF4-FFF2-40B4-BE49-F238E27FC236}">
                  <a16:creationId xmlns:a16="http://schemas.microsoft.com/office/drawing/2014/main" id="{E02761C3-FBA0-4A59-8002-71F7CBC2E905}"/>
                </a:ext>
              </a:extLst>
            </p:cNvPr>
            <p:cNvSpPr txBox="1"/>
            <p:nvPr/>
          </p:nvSpPr>
          <p:spPr>
            <a:xfrm>
              <a:off x="5223164" y="745220"/>
              <a:ext cx="4426208" cy="584775"/>
            </a:xfrm>
            <a:prstGeom prst="rect">
              <a:avLst/>
            </a:prstGeom>
            <a:noFill/>
          </p:spPr>
          <p:txBody>
            <a:bodyPr wrap="square" rtlCol="0">
              <a:spAutoFit/>
            </a:bodyPr>
            <a:lstStyle/>
            <a:p>
              <a:r>
                <a:rPr lang="en-US" altLang="zh-CN" sz="3200" dirty="0">
                  <a:latin typeface="思源黑体 CN Medium" panose="020B0600000000000000" pitchFamily="34" charset="-122"/>
                  <a:ea typeface="思源黑体 CN Medium" panose="020B0600000000000000" pitchFamily="34" charset="-122"/>
                  <a:sym typeface="Arial" panose="020B0604020202020204" pitchFamily="34" charset="0"/>
                </a:rPr>
                <a:t>Application</a:t>
              </a:r>
              <a:endParaRPr lang="zh-CN" altLang="en-US" sz="3200" dirty="0">
                <a:latin typeface="思源黑体 CN Medium" panose="020B0600000000000000" pitchFamily="34" charset="-122"/>
                <a:ea typeface="思源黑体 CN Medium" panose="020B0600000000000000" pitchFamily="34" charset="-122"/>
                <a:sym typeface="Arial" panose="020B0604020202020204" pitchFamily="34" charset="0"/>
              </a:endParaRPr>
            </a:p>
          </p:txBody>
        </p:sp>
        <p:sp>
          <p:nvSpPr>
            <p:cNvPr id="43" name="文本框 42">
              <a:extLst>
                <a:ext uri="{FF2B5EF4-FFF2-40B4-BE49-F238E27FC236}">
                  <a16:creationId xmlns:a16="http://schemas.microsoft.com/office/drawing/2014/main" id="{2A69AE86-C14E-4BD0-9435-E90771BE319D}"/>
                </a:ext>
              </a:extLst>
            </p:cNvPr>
            <p:cNvSpPr txBox="1"/>
            <p:nvPr/>
          </p:nvSpPr>
          <p:spPr>
            <a:xfrm>
              <a:off x="5223162" y="1259431"/>
              <a:ext cx="2198952" cy="461665"/>
            </a:xfrm>
            <a:prstGeom prst="rect">
              <a:avLst/>
            </a:prstGeom>
            <a:noFill/>
          </p:spPr>
          <p:txBody>
            <a:bodyPr wrap="square" rtlCol="0">
              <a:spAutoFit/>
            </a:bodyPr>
            <a:lstStyle/>
            <a:p>
              <a:r>
                <a:rPr lang="zh-CN" altLang="en-US" sz="2400" dirty="0">
                  <a:latin typeface="思源黑体 CN Medium" panose="020B0600000000000000" pitchFamily="34" charset="-122"/>
                  <a:ea typeface="思源黑体 CN Medium" panose="020B0600000000000000" pitchFamily="34" charset="-122"/>
                  <a:sym typeface="Arial" panose="020B0604020202020204" pitchFamily="34" charset="0"/>
                </a:rPr>
                <a:t>已有方法</a:t>
              </a:r>
            </a:p>
          </p:txBody>
        </p:sp>
      </p:grpSp>
      <p:sp>
        <p:nvSpPr>
          <p:cNvPr id="5" name="矩形: 对角圆角 4">
            <a:extLst>
              <a:ext uri="{FF2B5EF4-FFF2-40B4-BE49-F238E27FC236}">
                <a16:creationId xmlns:a16="http://schemas.microsoft.com/office/drawing/2014/main" id="{30CBA47B-DAB6-5EA4-5963-13E8A7835EA0}"/>
              </a:ext>
            </a:extLst>
          </p:cNvPr>
          <p:cNvSpPr/>
          <p:nvPr/>
        </p:nvSpPr>
        <p:spPr>
          <a:xfrm>
            <a:off x="1796302" y="1339544"/>
            <a:ext cx="8599395" cy="1515600"/>
          </a:xfrm>
          <a:prstGeom prst="round2DiagRect">
            <a:avLst>
              <a:gd name="adj1" fmla="val 31432"/>
              <a:gd name="adj2" fmla="val 0"/>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r>
              <a:rPr lang="zh-CN" altLang="en-US" dirty="0"/>
              <a:t>电子商务</a:t>
            </a:r>
            <a:endParaRPr lang="en-US" altLang="zh-CN" dirty="0"/>
          </a:p>
          <a:p>
            <a:pPr marL="285750" indent="-285750">
              <a:buFont typeface="Arial" panose="020B0604020202020204" pitchFamily="34" charset="0"/>
              <a:buChar char="•"/>
            </a:pPr>
            <a:r>
              <a:rPr lang="en-US" altLang="zh-CN" sz="1600" dirty="0"/>
              <a:t>Li</a:t>
            </a:r>
            <a:r>
              <a:rPr lang="zh-CN" altLang="en-US" sz="1600" dirty="0"/>
              <a:t>等人提出堆叠多个</a:t>
            </a:r>
            <a:r>
              <a:rPr lang="en-US" altLang="zh-CN" sz="1600" dirty="0"/>
              <a:t>GNN</a:t>
            </a:r>
            <a:r>
              <a:rPr lang="zh-CN" altLang="en-US" sz="1600" dirty="0"/>
              <a:t>模块并使用确定性聚类算法来帮助提高</a:t>
            </a:r>
            <a:r>
              <a:rPr lang="en-US" altLang="zh-CN" sz="1600" dirty="0"/>
              <a:t>GNN</a:t>
            </a:r>
            <a:r>
              <a:rPr lang="zh-CN" altLang="en-US" sz="1600" dirty="0"/>
              <a:t>在大规模电子商务应用中的效率</a:t>
            </a:r>
            <a:endParaRPr lang="en-US" altLang="zh-CN" sz="1600" dirty="0"/>
          </a:p>
          <a:p>
            <a:pPr marL="285750" indent="-285750">
              <a:buFont typeface="Arial" panose="020B0604020202020204" pitchFamily="34" charset="0"/>
              <a:buChar char="•"/>
            </a:pPr>
            <a:r>
              <a:rPr lang="en-US" altLang="zh-CN" sz="1600" dirty="0"/>
              <a:t>Liu</a:t>
            </a:r>
            <a:r>
              <a:rPr lang="zh-CN" altLang="en-US" sz="1600" dirty="0"/>
              <a:t>等人提出利用物品关系的拓扑结构来构建电子商务推荐中的</a:t>
            </a:r>
            <a:r>
              <a:rPr lang="en-US" altLang="zh-CN" sz="1600" dirty="0"/>
              <a:t>GNN</a:t>
            </a:r>
          </a:p>
        </p:txBody>
      </p:sp>
      <p:sp>
        <p:nvSpPr>
          <p:cNvPr id="6" name="矩形: 对角圆角 5">
            <a:extLst>
              <a:ext uri="{FF2B5EF4-FFF2-40B4-BE49-F238E27FC236}">
                <a16:creationId xmlns:a16="http://schemas.microsoft.com/office/drawing/2014/main" id="{B92CA6DE-E8E6-6AFF-9021-199548A75B9B}"/>
              </a:ext>
            </a:extLst>
          </p:cNvPr>
          <p:cNvSpPr/>
          <p:nvPr/>
        </p:nvSpPr>
        <p:spPr>
          <a:xfrm>
            <a:off x="1796302" y="3037199"/>
            <a:ext cx="8599395" cy="1515600"/>
          </a:xfrm>
          <a:prstGeom prst="round2DiagRect">
            <a:avLst>
              <a:gd name="adj1" fmla="val 31432"/>
              <a:gd name="adj2" fmla="val 0"/>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r>
              <a:rPr lang="en-US" altLang="zh-CN" dirty="0"/>
              <a:t>POI</a:t>
            </a:r>
          </a:p>
          <a:p>
            <a:pPr marL="285750" indent="-285750">
              <a:buFont typeface="Arial" panose="020B0604020202020204" pitchFamily="34" charset="0"/>
              <a:buChar char="•"/>
            </a:pPr>
            <a:r>
              <a:rPr lang="en-US" altLang="zh-CN" sz="1600" dirty="0"/>
              <a:t>GGLR</a:t>
            </a:r>
            <a:r>
              <a:rPr lang="zh-CN" altLang="en-US" sz="1600" dirty="0"/>
              <a:t>使用用户访问</a:t>
            </a:r>
            <a:r>
              <a:rPr lang="en-US" altLang="zh-CN" sz="1600" dirty="0"/>
              <a:t>POI</a:t>
            </a:r>
            <a:r>
              <a:rPr lang="zh-CN" altLang="en-US" sz="1600" dirty="0"/>
              <a:t>的序列来构建</a:t>
            </a:r>
            <a:r>
              <a:rPr lang="en-US" altLang="zh-CN" sz="1600" dirty="0"/>
              <a:t>POI-POI</a:t>
            </a:r>
            <a:r>
              <a:rPr lang="zh-CN" altLang="en-US" sz="1600" dirty="0"/>
              <a:t>图，其中</a:t>
            </a:r>
            <a:r>
              <a:rPr lang="en-US" altLang="zh-CN" sz="1600" dirty="0"/>
              <a:t>POI</a:t>
            </a:r>
            <a:r>
              <a:rPr lang="zh-CN" altLang="en-US" sz="1600" dirty="0"/>
              <a:t>之间的边表示用户连续访问两个</a:t>
            </a:r>
            <a:r>
              <a:rPr lang="en-US" altLang="zh-CN" sz="1600" dirty="0"/>
              <a:t>POI</a:t>
            </a:r>
            <a:r>
              <a:rPr lang="zh-CN" altLang="en-US" sz="1600" dirty="0"/>
              <a:t>的频率</a:t>
            </a:r>
            <a:endParaRPr lang="en-US" altLang="zh-CN" sz="1600" dirty="0"/>
          </a:p>
          <a:p>
            <a:pPr marL="285750" indent="-285750">
              <a:buFont typeface="Arial" panose="020B0604020202020204" pitchFamily="34" charset="0"/>
              <a:buChar char="•"/>
            </a:pPr>
            <a:r>
              <a:rPr lang="en-US" altLang="zh-CN" sz="1600" dirty="0"/>
              <a:t>Zhang</a:t>
            </a:r>
            <a:r>
              <a:rPr lang="zh-CN" altLang="en-US" sz="1600" dirty="0"/>
              <a:t>等人提出将社交网络和</a:t>
            </a:r>
            <a:r>
              <a:rPr lang="en-US" altLang="zh-CN" sz="1600" dirty="0"/>
              <a:t>user-item</a:t>
            </a:r>
            <a:r>
              <a:rPr lang="zh-CN" altLang="en-US" sz="1600" dirty="0"/>
              <a:t>交互结合在一起，在社交连接的用户和访问的兴趣点上都部署了嵌入聚合</a:t>
            </a:r>
          </a:p>
        </p:txBody>
      </p:sp>
      <p:sp>
        <p:nvSpPr>
          <p:cNvPr id="7" name="矩形: 对角圆角 6">
            <a:extLst>
              <a:ext uri="{FF2B5EF4-FFF2-40B4-BE49-F238E27FC236}">
                <a16:creationId xmlns:a16="http://schemas.microsoft.com/office/drawing/2014/main" id="{8F91423D-722A-6A30-3AB6-CFBD53DCF47E}"/>
              </a:ext>
            </a:extLst>
          </p:cNvPr>
          <p:cNvSpPr/>
          <p:nvPr/>
        </p:nvSpPr>
        <p:spPr>
          <a:xfrm>
            <a:off x="1796302" y="4734854"/>
            <a:ext cx="8599395" cy="1515600"/>
          </a:xfrm>
          <a:prstGeom prst="round2DiagRect">
            <a:avLst>
              <a:gd name="adj1" fmla="val 31432"/>
              <a:gd name="adj2" fmla="val 0"/>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r>
              <a:rPr lang="zh-CN" altLang="en-US" dirty="0"/>
              <a:t>新闻推荐</a:t>
            </a:r>
            <a:endParaRPr lang="en-US" altLang="zh-CN" dirty="0"/>
          </a:p>
          <a:p>
            <a:pPr marL="285750" indent="-285750">
              <a:buFont typeface="Arial" panose="020B0604020202020204" pitchFamily="34" charset="0"/>
              <a:buChar char="•"/>
            </a:pPr>
            <a:r>
              <a:rPr lang="en-US" altLang="zh-CN" sz="1600" dirty="0"/>
              <a:t>Hu</a:t>
            </a:r>
            <a:r>
              <a:rPr lang="zh-CN" altLang="en-US" sz="1600" dirty="0"/>
              <a:t>等人提出将偏好解耦引入到</a:t>
            </a:r>
            <a:r>
              <a:rPr lang="en-US" altLang="zh-CN" sz="1600" dirty="0"/>
              <a:t>user-news</a:t>
            </a:r>
            <a:r>
              <a:rPr lang="zh-CN" altLang="en-US" sz="1600" dirty="0"/>
              <a:t>嵌入传播中</a:t>
            </a:r>
          </a:p>
        </p:txBody>
      </p:sp>
    </p:spTree>
    <p:extLst>
      <p:ext uri="{BB962C8B-B14F-4D97-AF65-F5344CB8AC3E}">
        <p14:creationId xmlns:p14="http://schemas.microsoft.com/office/powerpoint/2010/main" val="2561144193"/>
      </p:ext>
    </p:extLst>
  </p:cSld>
  <p:clrMapOvr>
    <a:masterClrMapping/>
  </p:clrMapOvr>
  <mc:AlternateContent xmlns:mc="http://schemas.openxmlformats.org/markup-compatibility/2006" xmlns:p14="http://schemas.microsoft.com/office/powerpoint/2010/main">
    <mc:Choice Requires="p14">
      <p:transition p14:dur="10" advTm="3000"/>
    </mc:Choice>
    <mc:Fallback xmlns="">
      <p:transition advTm="300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等腰三角形 24">
            <a:extLst>
              <a:ext uri="{FF2B5EF4-FFF2-40B4-BE49-F238E27FC236}">
                <a16:creationId xmlns:a16="http://schemas.microsoft.com/office/drawing/2014/main" id="{40FE27DD-99C3-4751-BFC9-62794242AB56}"/>
              </a:ext>
            </a:extLst>
          </p:cNvPr>
          <p:cNvSpPr/>
          <p:nvPr/>
        </p:nvSpPr>
        <p:spPr>
          <a:xfrm flipH="1" flipV="1">
            <a:off x="-767029" y="-29126"/>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a:extLst>
              <a:ext uri="{FF2B5EF4-FFF2-40B4-BE49-F238E27FC236}">
                <a16:creationId xmlns:a16="http://schemas.microsoft.com/office/drawing/2014/main" id="{D623D9DC-2E1F-47AF-9B37-54D3433D4576}"/>
              </a:ext>
            </a:extLst>
          </p:cNvPr>
          <p:cNvSpPr/>
          <p:nvPr/>
        </p:nvSpPr>
        <p:spPr>
          <a:xfrm flipH="1" flipV="1">
            <a:off x="1413539" y="0"/>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a:extLst>
              <a:ext uri="{FF2B5EF4-FFF2-40B4-BE49-F238E27FC236}">
                <a16:creationId xmlns:a16="http://schemas.microsoft.com/office/drawing/2014/main" id="{160348E1-AACD-4C3B-8B7A-A09DB9654E1E}"/>
              </a:ext>
            </a:extLst>
          </p:cNvPr>
          <p:cNvSpPr/>
          <p:nvPr/>
        </p:nvSpPr>
        <p:spPr>
          <a:xfrm>
            <a:off x="6096000" y="4317611"/>
            <a:ext cx="5426766" cy="2559507"/>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a:extLst>
              <a:ext uri="{FF2B5EF4-FFF2-40B4-BE49-F238E27FC236}">
                <a16:creationId xmlns:a16="http://schemas.microsoft.com/office/drawing/2014/main" id="{6A9909FF-2928-4E61-A224-74F8398EFC77}"/>
              </a:ext>
            </a:extLst>
          </p:cNvPr>
          <p:cNvSpPr/>
          <p:nvPr/>
        </p:nvSpPr>
        <p:spPr>
          <a:xfrm>
            <a:off x="7741543" y="3609725"/>
            <a:ext cx="6887119" cy="3248275"/>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a:extLst>
              <a:ext uri="{FF2B5EF4-FFF2-40B4-BE49-F238E27FC236}">
                <a16:creationId xmlns:a16="http://schemas.microsoft.com/office/drawing/2014/main" id="{8B5FEDF7-936F-420F-BB04-EB0AC81F792A}"/>
              </a:ext>
            </a:extLst>
          </p:cNvPr>
          <p:cNvGrpSpPr/>
          <p:nvPr/>
        </p:nvGrpSpPr>
        <p:grpSpPr>
          <a:xfrm>
            <a:off x="1320619" y="3708447"/>
            <a:ext cx="9609742" cy="165568"/>
            <a:chOff x="2101845" y="3387257"/>
            <a:chExt cx="7551038" cy="105497"/>
          </a:xfrm>
        </p:grpSpPr>
        <p:cxnSp>
          <p:nvCxnSpPr>
            <p:cNvPr id="16" name="直接连接符 15">
              <a:extLst>
                <a:ext uri="{FF2B5EF4-FFF2-40B4-BE49-F238E27FC236}">
                  <a16:creationId xmlns:a16="http://schemas.microsoft.com/office/drawing/2014/main" id="{072BEF5B-28CC-4831-AA66-E031C67CD4CC}"/>
                </a:ext>
              </a:extLst>
            </p:cNvPr>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椭圆 16">
              <a:extLst>
                <a:ext uri="{FF2B5EF4-FFF2-40B4-BE49-F238E27FC236}">
                  <a16:creationId xmlns:a16="http://schemas.microsoft.com/office/drawing/2014/main" id="{EE83FB29-ADA4-421D-ADC3-D9A37F060788}"/>
                </a:ext>
              </a:extLst>
            </p:cNvPr>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文本框 18">
            <a:extLst>
              <a:ext uri="{FF2B5EF4-FFF2-40B4-BE49-F238E27FC236}">
                <a16:creationId xmlns:a16="http://schemas.microsoft.com/office/drawing/2014/main" id="{77088CCD-927A-495C-B2BE-CC9BDBA88059}"/>
              </a:ext>
            </a:extLst>
          </p:cNvPr>
          <p:cNvSpPr txBox="1"/>
          <p:nvPr/>
        </p:nvSpPr>
        <p:spPr>
          <a:xfrm>
            <a:off x="521962" y="2757141"/>
            <a:ext cx="11148076" cy="954107"/>
          </a:xfrm>
          <a:prstGeom prst="rect">
            <a:avLst/>
          </a:prstGeom>
          <a:noFill/>
        </p:spPr>
        <p:txBody>
          <a:bodyPr wrap="square" rtlCol="0">
            <a:spAutoFit/>
          </a:bodyPr>
          <a:lstStyle/>
          <a:p>
            <a:pPr algn="ctr"/>
            <a:r>
              <a:rPr lang="en-US" altLang="zh-CN" sz="2800" dirty="0">
                <a:solidFill>
                  <a:srgbClr val="263C88"/>
                </a:solidFill>
                <a:latin typeface="思源黑体 CN Heavy" panose="020B0A00000000000000" pitchFamily="34" charset="-122"/>
                <a:ea typeface="思源黑体 CN Heavy" panose="020B0A00000000000000" pitchFamily="34" charset="-122"/>
                <a:cs typeface="+mn-ea"/>
                <a:sym typeface="思源黑体 CN Medium" panose="020B0600000000000000" pitchFamily="34" charset="-122"/>
              </a:rPr>
              <a:t>A Survey of Graph Neural Networks for Recommender Systems: Challenges, Methods, and Directions</a:t>
            </a:r>
            <a:endParaRPr lang="zh-CN" altLang="en-US" sz="2800" dirty="0">
              <a:solidFill>
                <a:srgbClr val="263C88"/>
              </a:solidFill>
              <a:latin typeface="思源黑体 CN Heavy" panose="020B0A00000000000000" pitchFamily="34" charset="-122"/>
              <a:ea typeface="思源黑体 CN Heavy" panose="020B0A00000000000000" pitchFamily="34" charset="-122"/>
              <a:cs typeface="+mn-ea"/>
              <a:sym typeface="思源黑体 CN Medium" panose="020B0600000000000000" pitchFamily="34" charset="-122"/>
            </a:endParaRPr>
          </a:p>
        </p:txBody>
      </p:sp>
      <p:sp>
        <p:nvSpPr>
          <p:cNvPr id="8" name="十字形 7">
            <a:extLst>
              <a:ext uri="{FF2B5EF4-FFF2-40B4-BE49-F238E27FC236}">
                <a16:creationId xmlns:a16="http://schemas.microsoft.com/office/drawing/2014/main" id="{6FE5C645-3180-4E7A-8658-D639DC70CB92}"/>
              </a:ext>
            </a:extLst>
          </p:cNvPr>
          <p:cNvSpPr/>
          <p:nvPr/>
        </p:nvSpPr>
        <p:spPr>
          <a:xfrm>
            <a:off x="178904" y="183874"/>
            <a:ext cx="367748" cy="367748"/>
          </a:xfrm>
          <a:prstGeom prst="plus">
            <a:avLst>
              <a:gd name="adj" fmla="val 41216"/>
            </a:avLst>
          </a:prstGeom>
          <a:solidFill>
            <a:srgbClr val="263C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03B70351-5285-3174-27AF-472498BD7EF9}"/>
              </a:ext>
            </a:extLst>
          </p:cNvPr>
          <p:cNvSpPr txBox="1"/>
          <p:nvPr/>
        </p:nvSpPr>
        <p:spPr bwMode="auto">
          <a:xfrm>
            <a:off x="4740898" y="4501226"/>
            <a:ext cx="2906112" cy="510524"/>
          </a:xfrm>
          <a:prstGeom prst="rect">
            <a:avLst/>
          </a:prstGeom>
          <a:noFill/>
        </p:spPr>
        <p:txBody>
          <a:bodyPr wrap="square">
            <a:spAutoFit/>
          </a:bodyPr>
          <a:lstStyle/>
          <a:p>
            <a:pPr algn="ctr">
              <a:lnSpc>
                <a:spcPct val="200000"/>
              </a:lnSpc>
              <a:defRPr/>
            </a:pPr>
            <a:r>
              <a:rPr lang="zh-CN" altLang="en-US" sz="16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汇报人</a:t>
            </a:r>
          </a:p>
        </p:txBody>
      </p:sp>
      <p:sp>
        <p:nvSpPr>
          <p:cNvPr id="3" name="文本框 20">
            <a:extLst>
              <a:ext uri="{FF2B5EF4-FFF2-40B4-BE49-F238E27FC236}">
                <a16:creationId xmlns:a16="http://schemas.microsoft.com/office/drawing/2014/main" id="{F6850A1F-A147-0073-DFB1-248AD69BC986}"/>
              </a:ext>
            </a:extLst>
          </p:cNvPr>
          <p:cNvSpPr txBox="1"/>
          <p:nvPr/>
        </p:nvSpPr>
        <p:spPr bwMode="auto">
          <a:xfrm>
            <a:off x="4740898" y="5011750"/>
            <a:ext cx="2906112" cy="510524"/>
          </a:xfrm>
          <a:prstGeom prst="rect">
            <a:avLst/>
          </a:prstGeom>
          <a:noFill/>
        </p:spPr>
        <p:txBody>
          <a:bodyPr wrap="square">
            <a:spAutoFit/>
          </a:bodyPr>
          <a:lstStyle/>
          <a:p>
            <a:pPr algn="ctr">
              <a:lnSpc>
                <a:spcPct val="200000"/>
              </a:lnSpc>
              <a:defRPr/>
            </a:pPr>
            <a:r>
              <a:rPr lang="en-US" altLang="zh-CN" sz="16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2024.7.29</a:t>
            </a:r>
            <a:endParaRPr lang="zh-CN" altLang="en-US" sz="16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4" name="文本框 3">
            <a:extLst>
              <a:ext uri="{FF2B5EF4-FFF2-40B4-BE49-F238E27FC236}">
                <a16:creationId xmlns:a16="http://schemas.microsoft.com/office/drawing/2014/main" id="{4B2A0533-C8F1-2471-EC07-76E78A8E609A}"/>
              </a:ext>
            </a:extLst>
          </p:cNvPr>
          <p:cNvSpPr txBox="1"/>
          <p:nvPr/>
        </p:nvSpPr>
        <p:spPr bwMode="auto">
          <a:xfrm>
            <a:off x="4738527" y="3781670"/>
            <a:ext cx="2906112" cy="719556"/>
          </a:xfrm>
          <a:prstGeom prst="rect">
            <a:avLst/>
          </a:prstGeom>
          <a:noFill/>
        </p:spPr>
        <p:txBody>
          <a:bodyPr wrap="square">
            <a:spAutoFit/>
          </a:bodyPr>
          <a:lstStyle/>
          <a:p>
            <a:pPr algn="ctr">
              <a:lnSpc>
                <a:spcPct val="200000"/>
              </a:lnSpc>
              <a:defRPr/>
            </a:pPr>
            <a:r>
              <a:rPr lang="zh-CN" altLang="en-US" sz="2400" b="1"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感谢观看</a:t>
            </a:r>
          </a:p>
        </p:txBody>
      </p:sp>
    </p:spTree>
    <p:extLst>
      <p:ext uri="{BB962C8B-B14F-4D97-AF65-F5344CB8AC3E}">
        <p14:creationId xmlns:p14="http://schemas.microsoft.com/office/powerpoint/2010/main" val="2335570654"/>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Pentagon 6_1">
            <a:extLst>
              <a:ext uri="{FF2B5EF4-FFF2-40B4-BE49-F238E27FC236}">
                <a16:creationId xmlns:a16="http://schemas.microsoft.com/office/drawing/2014/main" id="{F04D16D6-3AF0-45CC-9C2D-D6B6070A56A6}"/>
              </a:ext>
            </a:extLst>
          </p:cNvPr>
          <p:cNvSpPr/>
          <p:nvPr/>
        </p:nvSpPr>
        <p:spPr>
          <a:xfrm>
            <a:off x="0" y="531656"/>
            <a:ext cx="1543691" cy="701648"/>
          </a:xfrm>
          <a:prstGeom prst="homePlate">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Group 7_1">
            <a:extLst>
              <a:ext uri="{FF2B5EF4-FFF2-40B4-BE49-F238E27FC236}">
                <a16:creationId xmlns:a16="http://schemas.microsoft.com/office/drawing/2014/main" id="{640203D0-E8DA-4E75-A832-E72D5EE8B8BC}"/>
              </a:ext>
            </a:extLst>
          </p:cNvPr>
          <p:cNvGrpSpPr/>
          <p:nvPr/>
        </p:nvGrpSpPr>
        <p:grpSpPr>
          <a:xfrm>
            <a:off x="218082" y="239268"/>
            <a:ext cx="7421311" cy="975876"/>
            <a:chOff x="5223163" y="745220"/>
            <a:chExt cx="4426209" cy="975876"/>
          </a:xfrm>
        </p:grpSpPr>
        <p:sp>
          <p:nvSpPr>
            <p:cNvPr id="42" name="文本框 41">
              <a:extLst>
                <a:ext uri="{FF2B5EF4-FFF2-40B4-BE49-F238E27FC236}">
                  <a16:creationId xmlns:a16="http://schemas.microsoft.com/office/drawing/2014/main" id="{E02761C3-FBA0-4A59-8002-71F7CBC2E905}"/>
                </a:ext>
              </a:extLst>
            </p:cNvPr>
            <p:cNvSpPr txBox="1"/>
            <p:nvPr/>
          </p:nvSpPr>
          <p:spPr>
            <a:xfrm>
              <a:off x="5223164" y="745220"/>
              <a:ext cx="4426208" cy="584775"/>
            </a:xfrm>
            <a:prstGeom prst="rect">
              <a:avLst/>
            </a:prstGeom>
            <a:noFill/>
          </p:spPr>
          <p:txBody>
            <a:bodyPr wrap="square" rtlCol="0">
              <a:spAutoFit/>
            </a:bodyPr>
            <a:lstStyle/>
            <a:p>
              <a:r>
                <a:rPr lang="en-US" altLang="zh-CN" sz="3200" dirty="0">
                  <a:latin typeface="思源黑体 CN Medium" panose="020B0600000000000000" pitchFamily="34" charset="-122"/>
                  <a:ea typeface="思源黑体 CN Medium" panose="020B0600000000000000" pitchFamily="34" charset="-122"/>
                  <a:sym typeface="Arial" panose="020B0604020202020204" pitchFamily="34" charset="0"/>
                </a:rPr>
                <a:t>Introduction</a:t>
              </a:r>
              <a:endParaRPr lang="zh-CN" altLang="en-US" sz="3200" dirty="0">
                <a:latin typeface="思源黑体 CN Medium" panose="020B0600000000000000" pitchFamily="34" charset="-122"/>
                <a:ea typeface="思源黑体 CN Medium" panose="020B0600000000000000" pitchFamily="34" charset="-122"/>
                <a:sym typeface="Arial" panose="020B0604020202020204" pitchFamily="34" charset="0"/>
              </a:endParaRPr>
            </a:p>
          </p:txBody>
        </p:sp>
        <p:sp>
          <p:nvSpPr>
            <p:cNvPr id="43" name="文本框 42">
              <a:extLst>
                <a:ext uri="{FF2B5EF4-FFF2-40B4-BE49-F238E27FC236}">
                  <a16:creationId xmlns:a16="http://schemas.microsoft.com/office/drawing/2014/main" id="{2A69AE86-C14E-4BD0-9435-E90771BE319D}"/>
                </a:ext>
              </a:extLst>
            </p:cNvPr>
            <p:cNvSpPr txBox="1"/>
            <p:nvPr/>
          </p:nvSpPr>
          <p:spPr>
            <a:xfrm>
              <a:off x="5223163" y="1259431"/>
              <a:ext cx="1842871" cy="461665"/>
            </a:xfrm>
            <a:prstGeom prst="rect">
              <a:avLst/>
            </a:prstGeom>
            <a:noFill/>
          </p:spPr>
          <p:txBody>
            <a:bodyPr wrap="square" rtlCol="0">
              <a:spAutoFit/>
            </a:bodyPr>
            <a:lstStyle/>
            <a:p>
              <a:pPr algn="dist"/>
              <a:r>
                <a:rPr lang="zh-CN" altLang="en-US" sz="2400" dirty="0">
                  <a:latin typeface="思源黑体 CN Medium" panose="020B0600000000000000" pitchFamily="34" charset="-122"/>
                  <a:ea typeface="思源黑体 CN Medium" panose="020B0600000000000000" pitchFamily="34" charset="-122"/>
                  <a:sym typeface="Arial" panose="020B0604020202020204" pitchFamily="34" charset="0"/>
                </a:rPr>
                <a:t>推荐系统的发展历程</a:t>
              </a:r>
            </a:p>
          </p:txBody>
        </p:sp>
      </p:grpSp>
      <p:sp>
        <p:nvSpPr>
          <p:cNvPr id="4" name="文本框 3">
            <a:extLst>
              <a:ext uri="{FF2B5EF4-FFF2-40B4-BE49-F238E27FC236}">
                <a16:creationId xmlns:a16="http://schemas.microsoft.com/office/drawing/2014/main" id="{99D231FC-F016-F2E5-B1D8-FF2EEC00E8BF}"/>
              </a:ext>
            </a:extLst>
          </p:cNvPr>
          <p:cNvSpPr txBox="1"/>
          <p:nvPr/>
        </p:nvSpPr>
        <p:spPr>
          <a:xfrm>
            <a:off x="1403817" y="1632641"/>
            <a:ext cx="9384366" cy="646331"/>
          </a:xfrm>
          <a:prstGeom prst="rect">
            <a:avLst/>
          </a:prstGeom>
          <a:noFill/>
        </p:spPr>
        <p:txBody>
          <a:bodyPr wrap="square">
            <a:spAutoFit/>
          </a:bodyPr>
          <a:lstStyle/>
          <a:p>
            <a:r>
              <a:rPr lang="zh-CN" altLang="en-US" dirty="0"/>
              <a:t>推荐系统定义：推荐系统是一种过滤系统，它的目标是向用户展示个性化的信息，从而提升</a:t>
            </a:r>
          </a:p>
          <a:p>
            <a:r>
              <a:rPr lang="zh-CN" altLang="en-US" dirty="0"/>
              <a:t>用户体验和提高业务利润</a:t>
            </a:r>
          </a:p>
        </p:txBody>
      </p:sp>
      <p:sp>
        <p:nvSpPr>
          <p:cNvPr id="5" name="矩形: 圆角 4">
            <a:extLst>
              <a:ext uri="{FF2B5EF4-FFF2-40B4-BE49-F238E27FC236}">
                <a16:creationId xmlns:a16="http://schemas.microsoft.com/office/drawing/2014/main" id="{E15705A0-0646-9EEF-F08E-D383EF5898D4}"/>
              </a:ext>
            </a:extLst>
          </p:cNvPr>
          <p:cNvSpPr/>
          <p:nvPr/>
        </p:nvSpPr>
        <p:spPr>
          <a:xfrm>
            <a:off x="771845" y="2678310"/>
            <a:ext cx="2944906" cy="3426210"/>
          </a:xfrm>
          <a:prstGeom prst="roundRect">
            <a:avLst/>
          </a:prstGeom>
          <a:solidFill>
            <a:schemeClr val="bg2"/>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solidFill>
                <a:schemeClr val="tx1"/>
              </a:solidFill>
            </a:endParaRPr>
          </a:p>
        </p:txBody>
      </p:sp>
      <p:sp>
        <p:nvSpPr>
          <p:cNvPr id="6" name="矩形: 圆角 5">
            <a:extLst>
              <a:ext uri="{FF2B5EF4-FFF2-40B4-BE49-F238E27FC236}">
                <a16:creationId xmlns:a16="http://schemas.microsoft.com/office/drawing/2014/main" id="{05BF7428-7D62-B1AC-6100-45A37A193932}"/>
              </a:ext>
            </a:extLst>
          </p:cNvPr>
          <p:cNvSpPr/>
          <p:nvPr/>
        </p:nvSpPr>
        <p:spPr>
          <a:xfrm>
            <a:off x="4536142" y="2678310"/>
            <a:ext cx="2944906" cy="3426211"/>
          </a:xfrm>
          <a:prstGeom prst="roundRect">
            <a:avLst/>
          </a:prstGeom>
          <a:solidFill>
            <a:schemeClr val="bg2"/>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7" name="矩形: 圆角 6">
            <a:extLst>
              <a:ext uri="{FF2B5EF4-FFF2-40B4-BE49-F238E27FC236}">
                <a16:creationId xmlns:a16="http://schemas.microsoft.com/office/drawing/2014/main" id="{4C839E48-A530-74D8-6B22-5B0ADF53C42D}"/>
              </a:ext>
            </a:extLst>
          </p:cNvPr>
          <p:cNvSpPr/>
          <p:nvPr/>
        </p:nvSpPr>
        <p:spPr>
          <a:xfrm>
            <a:off x="8192683" y="2678310"/>
            <a:ext cx="2944906" cy="3426210"/>
          </a:xfrm>
          <a:prstGeom prst="roundRect">
            <a:avLst/>
          </a:prstGeom>
          <a:solidFill>
            <a:schemeClr val="bg2"/>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C53567A4-1B7A-0FD8-872C-1469EEB75C00}"/>
              </a:ext>
            </a:extLst>
          </p:cNvPr>
          <p:cNvSpPr txBox="1"/>
          <p:nvPr/>
        </p:nvSpPr>
        <p:spPr>
          <a:xfrm>
            <a:off x="1425452" y="2904583"/>
            <a:ext cx="1637692" cy="369332"/>
          </a:xfrm>
          <a:prstGeom prst="rect">
            <a:avLst/>
          </a:prstGeom>
          <a:noFill/>
        </p:spPr>
        <p:txBody>
          <a:bodyPr wrap="none" rtlCol="0">
            <a:spAutoFit/>
          </a:bodyPr>
          <a:lstStyle/>
          <a:p>
            <a:r>
              <a:rPr lang="en-US" altLang="zh-CN" dirty="0"/>
              <a:t>shallow models</a:t>
            </a:r>
            <a:endParaRPr lang="zh-CN" altLang="en-US" dirty="0"/>
          </a:p>
        </p:txBody>
      </p:sp>
      <p:sp>
        <p:nvSpPr>
          <p:cNvPr id="9" name="文本框 8">
            <a:extLst>
              <a:ext uri="{FF2B5EF4-FFF2-40B4-BE49-F238E27FC236}">
                <a16:creationId xmlns:a16="http://schemas.microsoft.com/office/drawing/2014/main" id="{C8BCBA28-2600-EFE0-CD7A-541B09566762}"/>
              </a:ext>
            </a:extLst>
          </p:cNvPr>
          <p:cNvSpPr txBox="1"/>
          <p:nvPr/>
        </p:nvSpPr>
        <p:spPr>
          <a:xfrm>
            <a:off x="5247777" y="2904584"/>
            <a:ext cx="1521635" cy="369332"/>
          </a:xfrm>
          <a:prstGeom prst="rect">
            <a:avLst/>
          </a:prstGeom>
          <a:noFill/>
        </p:spPr>
        <p:txBody>
          <a:bodyPr wrap="none" rtlCol="0">
            <a:spAutoFit/>
          </a:bodyPr>
          <a:lstStyle/>
          <a:p>
            <a:r>
              <a:rPr lang="en-US" altLang="zh-CN" dirty="0"/>
              <a:t>neural models</a:t>
            </a:r>
            <a:endParaRPr lang="zh-CN" altLang="en-US" dirty="0"/>
          </a:p>
        </p:txBody>
      </p:sp>
      <p:sp>
        <p:nvSpPr>
          <p:cNvPr id="10" name="文本框 9">
            <a:extLst>
              <a:ext uri="{FF2B5EF4-FFF2-40B4-BE49-F238E27FC236}">
                <a16:creationId xmlns:a16="http://schemas.microsoft.com/office/drawing/2014/main" id="{50961A90-51A1-2FBA-AA92-48CF0429B803}"/>
              </a:ext>
            </a:extLst>
          </p:cNvPr>
          <p:cNvSpPr txBox="1"/>
          <p:nvPr/>
        </p:nvSpPr>
        <p:spPr>
          <a:xfrm>
            <a:off x="8666304" y="2904583"/>
            <a:ext cx="1997663" cy="369332"/>
          </a:xfrm>
          <a:prstGeom prst="rect">
            <a:avLst/>
          </a:prstGeom>
          <a:noFill/>
        </p:spPr>
        <p:txBody>
          <a:bodyPr wrap="none" rtlCol="0">
            <a:spAutoFit/>
          </a:bodyPr>
          <a:lstStyle/>
          <a:p>
            <a:r>
              <a:rPr lang="en-US" altLang="zh-CN" dirty="0"/>
              <a:t>GNN-based models</a:t>
            </a:r>
            <a:endParaRPr lang="zh-CN" altLang="en-US" dirty="0"/>
          </a:p>
        </p:txBody>
      </p:sp>
      <p:sp>
        <p:nvSpPr>
          <p:cNvPr id="13" name="文本框 12">
            <a:extLst>
              <a:ext uri="{FF2B5EF4-FFF2-40B4-BE49-F238E27FC236}">
                <a16:creationId xmlns:a16="http://schemas.microsoft.com/office/drawing/2014/main" id="{3CFDF78A-D0B6-BC6C-EA28-8EBF5C83DE2C}"/>
              </a:ext>
            </a:extLst>
          </p:cNvPr>
          <p:cNvSpPr txBox="1"/>
          <p:nvPr/>
        </p:nvSpPr>
        <p:spPr>
          <a:xfrm>
            <a:off x="960104" y="3374768"/>
            <a:ext cx="2568388" cy="1569660"/>
          </a:xfrm>
          <a:prstGeom prst="rect">
            <a:avLst/>
          </a:prstGeom>
          <a:noFill/>
        </p:spPr>
        <p:txBody>
          <a:bodyPr wrap="square">
            <a:spAutoFit/>
          </a:bodyPr>
          <a:lstStyle/>
          <a:p>
            <a:r>
              <a:rPr lang="zh-CN" altLang="en-US" sz="1600" dirty="0"/>
              <a:t>直接计算交互的相似度来获取协同过滤效应</a:t>
            </a:r>
            <a:endParaRPr lang="en-US" altLang="zh-CN" sz="1600" dirty="0"/>
          </a:p>
          <a:p>
            <a:pPr marL="285750" indent="-285750">
              <a:buFont typeface="Arial" panose="020B0604020202020204" pitchFamily="34" charset="0"/>
              <a:buChar char="•"/>
            </a:pPr>
            <a:r>
              <a:rPr lang="en-US" altLang="zh-CN" sz="1600" dirty="0"/>
              <a:t>MF</a:t>
            </a:r>
          </a:p>
          <a:p>
            <a:pPr marL="285750" indent="-285750">
              <a:buFont typeface="Arial" panose="020B0604020202020204" pitchFamily="34" charset="0"/>
              <a:buChar char="•"/>
            </a:pPr>
            <a:r>
              <a:rPr lang="en-US" altLang="zh-CN" sz="1600" dirty="0"/>
              <a:t>FM</a:t>
            </a:r>
          </a:p>
          <a:p>
            <a:r>
              <a:rPr lang="zh-CN" altLang="en-US" sz="1600" dirty="0"/>
              <a:t>弊端：难以处理复杂的用户行为和数据输入</a:t>
            </a:r>
          </a:p>
        </p:txBody>
      </p:sp>
      <p:sp>
        <p:nvSpPr>
          <p:cNvPr id="14" name="文本框 13">
            <a:extLst>
              <a:ext uri="{FF2B5EF4-FFF2-40B4-BE49-F238E27FC236}">
                <a16:creationId xmlns:a16="http://schemas.microsoft.com/office/drawing/2014/main" id="{A675E0B2-DA9E-E277-24F0-81877D064C7D}"/>
              </a:ext>
            </a:extLst>
          </p:cNvPr>
          <p:cNvSpPr txBox="1"/>
          <p:nvPr/>
        </p:nvSpPr>
        <p:spPr>
          <a:xfrm>
            <a:off x="4724400" y="3374769"/>
            <a:ext cx="2568388" cy="2554545"/>
          </a:xfrm>
          <a:prstGeom prst="rect">
            <a:avLst/>
          </a:prstGeom>
          <a:noFill/>
        </p:spPr>
        <p:txBody>
          <a:bodyPr wrap="square">
            <a:spAutoFit/>
          </a:bodyPr>
          <a:lstStyle/>
          <a:p>
            <a:r>
              <a:rPr lang="zh-CN" altLang="en-US" sz="1600" dirty="0"/>
              <a:t>将</a:t>
            </a:r>
            <a:r>
              <a:rPr lang="en-US" altLang="zh-CN" sz="1600" dirty="0"/>
              <a:t>shallow models</a:t>
            </a:r>
            <a:r>
              <a:rPr lang="zh-CN" altLang="en-US" sz="1600" dirty="0"/>
              <a:t>与神经网络结合</a:t>
            </a:r>
            <a:endParaRPr lang="en-US" altLang="zh-CN" sz="1600" dirty="0"/>
          </a:p>
          <a:p>
            <a:pPr marL="285750" indent="-285750">
              <a:buFont typeface="Arial" panose="020B0604020202020204" pitchFamily="34" charset="0"/>
              <a:buChar char="•"/>
            </a:pPr>
            <a:r>
              <a:rPr lang="en-US" altLang="zh-CN" sz="1600" dirty="0"/>
              <a:t>NCF</a:t>
            </a:r>
          </a:p>
          <a:p>
            <a:pPr marL="285750" indent="-285750">
              <a:buFont typeface="Arial" panose="020B0604020202020204" pitchFamily="34" charset="0"/>
              <a:buChar char="•"/>
            </a:pPr>
            <a:r>
              <a:rPr lang="en-US" altLang="zh-CN" sz="1600" dirty="0" err="1"/>
              <a:t>DeepFM</a:t>
            </a:r>
            <a:endParaRPr lang="en-US" altLang="zh-CN" sz="1600" dirty="0"/>
          </a:p>
          <a:p>
            <a:r>
              <a:rPr lang="zh-CN" altLang="en-US" sz="1600" dirty="0"/>
              <a:t>弊端</a:t>
            </a:r>
            <a:endParaRPr lang="en-US" altLang="zh-CN" sz="1600" dirty="0"/>
          </a:p>
          <a:p>
            <a:pPr marL="285750" indent="-285750">
              <a:buFont typeface="Arial" panose="020B0604020202020204" pitchFamily="34" charset="0"/>
              <a:buChar char="•"/>
            </a:pPr>
            <a:r>
              <a:rPr lang="zh-CN" altLang="en-US" sz="1600" dirty="0"/>
              <a:t>基于用户已经交互过的</a:t>
            </a:r>
            <a:r>
              <a:rPr lang="en-US" altLang="zh-CN" sz="1600" dirty="0"/>
              <a:t>item</a:t>
            </a:r>
            <a:r>
              <a:rPr lang="zh-CN" altLang="en-US" sz="1600" dirty="0"/>
              <a:t>来预测，无法包含未交互过的</a:t>
            </a:r>
            <a:r>
              <a:rPr lang="en-US" altLang="zh-CN" sz="1600" dirty="0"/>
              <a:t>item</a:t>
            </a:r>
          </a:p>
          <a:p>
            <a:pPr marL="285750" indent="-285750">
              <a:buFont typeface="Arial" panose="020B0604020202020204" pitchFamily="34" charset="0"/>
              <a:buChar char="•"/>
            </a:pPr>
            <a:r>
              <a:rPr lang="zh-CN" altLang="en-US" sz="1600" dirty="0"/>
              <a:t>在训练上忽略了数据中的高阶结构信息</a:t>
            </a:r>
          </a:p>
        </p:txBody>
      </p:sp>
      <p:sp>
        <p:nvSpPr>
          <p:cNvPr id="15" name="文本框 14">
            <a:extLst>
              <a:ext uri="{FF2B5EF4-FFF2-40B4-BE49-F238E27FC236}">
                <a16:creationId xmlns:a16="http://schemas.microsoft.com/office/drawing/2014/main" id="{747B5F32-3898-88A2-E5DA-25CDC59FCA8E}"/>
              </a:ext>
            </a:extLst>
          </p:cNvPr>
          <p:cNvSpPr txBox="1"/>
          <p:nvPr/>
        </p:nvSpPr>
        <p:spPr>
          <a:xfrm>
            <a:off x="8382343" y="3374768"/>
            <a:ext cx="2568388" cy="1569660"/>
          </a:xfrm>
          <a:prstGeom prst="rect">
            <a:avLst/>
          </a:prstGeom>
          <a:noFill/>
        </p:spPr>
        <p:txBody>
          <a:bodyPr wrap="square">
            <a:spAutoFit/>
          </a:bodyPr>
          <a:lstStyle/>
          <a:p>
            <a:r>
              <a:rPr lang="en-US" altLang="zh-CN" sz="1600" dirty="0"/>
              <a:t>GNN</a:t>
            </a:r>
            <a:r>
              <a:rPr lang="zh-CN" altLang="en-US" sz="1600" dirty="0"/>
              <a:t>采用嵌入传播迭代地聚合相邻的嵌入，通过堆叠传播层，每个节点可以</a:t>
            </a:r>
          </a:p>
          <a:p>
            <a:r>
              <a:rPr lang="zh-CN" altLang="en-US" sz="1600" dirty="0"/>
              <a:t>访问高阶邻居信息，而不是像传统方法那样只访问一阶邻居信息</a:t>
            </a:r>
            <a:endParaRPr lang="en-US" altLang="zh-CN" sz="1600" dirty="0"/>
          </a:p>
        </p:txBody>
      </p:sp>
      <p:sp>
        <p:nvSpPr>
          <p:cNvPr id="16" name="箭头: 右 15">
            <a:extLst>
              <a:ext uri="{FF2B5EF4-FFF2-40B4-BE49-F238E27FC236}">
                <a16:creationId xmlns:a16="http://schemas.microsoft.com/office/drawing/2014/main" id="{8B369DEE-F1F7-B746-C0EA-E88036E5CFB1}"/>
              </a:ext>
            </a:extLst>
          </p:cNvPr>
          <p:cNvSpPr/>
          <p:nvPr/>
        </p:nvSpPr>
        <p:spPr>
          <a:xfrm>
            <a:off x="3905009" y="4237446"/>
            <a:ext cx="442873" cy="307937"/>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7" name="箭头: 右 16">
            <a:extLst>
              <a:ext uri="{FF2B5EF4-FFF2-40B4-BE49-F238E27FC236}">
                <a16:creationId xmlns:a16="http://schemas.microsoft.com/office/drawing/2014/main" id="{9A07C7B4-7C0E-5B01-0196-B1DE1DBBA8AC}"/>
              </a:ext>
            </a:extLst>
          </p:cNvPr>
          <p:cNvSpPr/>
          <p:nvPr/>
        </p:nvSpPr>
        <p:spPr>
          <a:xfrm>
            <a:off x="7615429" y="4237446"/>
            <a:ext cx="442873" cy="307937"/>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74812870"/>
      </p:ext>
    </p:extLst>
  </p:cSld>
  <p:clrMapOvr>
    <a:masterClrMapping/>
  </p:clrMapOvr>
  <mc:AlternateContent xmlns:mc="http://schemas.openxmlformats.org/markup-compatibility/2006" xmlns:p14="http://schemas.microsoft.com/office/powerpoint/2010/main">
    <mc:Choice Requires="p14">
      <p:transition p14:dur="10" advTm="3000"/>
    </mc:Choice>
    <mc:Fallback xmlns="">
      <p:transition advTm="3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Pentagon 6_1">
            <a:extLst>
              <a:ext uri="{FF2B5EF4-FFF2-40B4-BE49-F238E27FC236}">
                <a16:creationId xmlns:a16="http://schemas.microsoft.com/office/drawing/2014/main" id="{F04D16D6-3AF0-45CC-9C2D-D6B6070A56A6}"/>
              </a:ext>
            </a:extLst>
          </p:cNvPr>
          <p:cNvSpPr/>
          <p:nvPr/>
        </p:nvSpPr>
        <p:spPr>
          <a:xfrm>
            <a:off x="0" y="531656"/>
            <a:ext cx="1543691" cy="701648"/>
          </a:xfrm>
          <a:prstGeom prst="homePlate">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Group 7_1">
            <a:extLst>
              <a:ext uri="{FF2B5EF4-FFF2-40B4-BE49-F238E27FC236}">
                <a16:creationId xmlns:a16="http://schemas.microsoft.com/office/drawing/2014/main" id="{640203D0-E8DA-4E75-A832-E72D5EE8B8BC}"/>
              </a:ext>
            </a:extLst>
          </p:cNvPr>
          <p:cNvGrpSpPr/>
          <p:nvPr/>
        </p:nvGrpSpPr>
        <p:grpSpPr>
          <a:xfrm>
            <a:off x="218081" y="239268"/>
            <a:ext cx="7421313" cy="975876"/>
            <a:chOff x="5223162" y="745220"/>
            <a:chExt cx="4426210" cy="975876"/>
          </a:xfrm>
        </p:grpSpPr>
        <p:sp>
          <p:nvSpPr>
            <p:cNvPr id="42" name="文本框 41">
              <a:extLst>
                <a:ext uri="{FF2B5EF4-FFF2-40B4-BE49-F238E27FC236}">
                  <a16:creationId xmlns:a16="http://schemas.microsoft.com/office/drawing/2014/main" id="{E02761C3-FBA0-4A59-8002-71F7CBC2E905}"/>
                </a:ext>
              </a:extLst>
            </p:cNvPr>
            <p:cNvSpPr txBox="1"/>
            <p:nvPr/>
          </p:nvSpPr>
          <p:spPr>
            <a:xfrm>
              <a:off x="5223164" y="745220"/>
              <a:ext cx="4426208" cy="584775"/>
            </a:xfrm>
            <a:prstGeom prst="rect">
              <a:avLst/>
            </a:prstGeom>
            <a:noFill/>
          </p:spPr>
          <p:txBody>
            <a:bodyPr wrap="square" rtlCol="0">
              <a:spAutoFit/>
            </a:bodyPr>
            <a:lstStyle/>
            <a:p>
              <a:r>
                <a:rPr lang="en-US" altLang="zh-CN" sz="3200" dirty="0">
                  <a:latin typeface="思源黑体 CN Medium" panose="020B0600000000000000" pitchFamily="34" charset="-122"/>
                  <a:ea typeface="思源黑体 CN Medium" panose="020B0600000000000000" pitchFamily="34" charset="-122"/>
                  <a:sym typeface="Arial" panose="020B0604020202020204" pitchFamily="34" charset="0"/>
                </a:rPr>
                <a:t>Introduction</a:t>
              </a:r>
              <a:endParaRPr lang="zh-CN" altLang="en-US" sz="3200" dirty="0">
                <a:latin typeface="思源黑体 CN Medium" panose="020B0600000000000000" pitchFamily="34" charset="-122"/>
                <a:ea typeface="思源黑体 CN Medium" panose="020B0600000000000000" pitchFamily="34" charset="-122"/>
                <a:sym typeface="Arial" panose="020B0604020202020204" pitchFamily="34" charset="0"/>
              </a:endParaRPr>
            </a:p>
          </p:txBody>
        </p:sp>
        <p:sp>
          <p:nvSpPr>
            <p:cNvPr id="43" name="文本框 42">
              <a:extLst>
                <a:ext uri="{FF2B5EF4-FFF2-40B4-BE49-F238E27FC236}">
                  <a16:creationId xmlns:a16="http://schemas.microsoft.com/office/drawing/2014/main" id="{2A69AE86-C14E-4BD0-9435-E90771BE319D}"/>
                </a:ext>
              </a:extLst>
            </p:cNvPr>
            <p:cNvSpPr txBox="1"/>
            <p:nvPr/>
          </p:nvSpPr>
          <p:spPr>
            <a:xfrm>
              <a:off x="5223162" y="1259431"/>
              <a:ext cx="2198952" cy="461665"/>
            </a:xfrm>
            <a:prstGeom prst="rect">
              <a:avLst/>
            </a:prstGeom>
            <a:noFill/>
          </p:spPr>
          <p:txBody>
            <a:bodyPr wrap="square" rtlCol="0">
              <a:spAutoFit/>
            </a:bodyPr>
            <a:lstStyle/>
            <a:p>
              <a:pPr algn="dist"/>
              <a:r>
                <a:rPr lang="zh-CN" altLang="en-US" sz="2400" dirty="0">
                  <a:latin typeface="思源黑体 CN Medium" panose="020B0600000000000000" pitchFamily="34" charset="-122"/>
                  <a:ea typeface="思源黑体 CN Medium" panose="020B0600000000000000" pitchFamily="34" charset="-122"/>
                  <a:sym typeface="Arial" panose="020B0604020202020204" pitchFamily="34" charset="0"/>
                </a:rPr>
                <a:t>为什么推荐系统需要</a:t>
              </a:r>
              <a:r>
                <a:rPr lang="en-US" altLang="zh-CN" sz="2400" dirty="0">
                  <a:latin typeface="思源黑体 CN Medium" panose="020B0600000000000000" pitchFamily="34" charset="-122"/>
                  <a:ea typeface="思源黑体 CN Medium" panose="020B0600000000000000" pitchFamily="34" charset="-122"/>
                  <a:sym typeface="Arial" panose="020B0604020202020204" pitchFamily="34" charset="0"/>
                </a:rPr>
                <a:t>GNN</a:t>
              </a:r>
              <a:endParaRPr lang="zh-CN" altLang="en-US" sz="2400" dirty="0">
                <a:latin typeface="思源黑体 CN Medium" panose="020B0600000000000000" pitchFamily="34" charset="-122"/>
                <a:ea typeface="思源黑体 CN Medium" panose="020B0600000000000000" pitchFamily="34" charset="-122"/>
                <a:sym typeface="Arial" panose="020B0604020202020204" pitchFamily="34" charset="0"/>
              </a:endParaRPr>
            </a:p>
          </p:txBody>
        </p:sp>
      </p:grpSp>
      <p:sp>
        <p:nvSpPr>
          <p:cNvPr id="11" name="矩形: 对角圆角 10">
            <a:extLst>
              <a:ext uri="{FF2B5EF4-FFF2-40B4-BE49-F238E27FC236}">
                <a16:creationId xmlns:a16="http://schemas.microsoft.com/office/drawing/2014/main" id="{0A0C8462-6CBF-6F81-F986-4EB9974202FA}"/>
              </a:ext>
            </a:extLst>
          </p:cNvPr>
          <p:cNvSpPr/>
          <p:nvPr/>
        </p:nvSpPr>
        <p:spPr>
          <a:xfrm>
            <a:off x="1869140" y="1338254"/>
            <a:ext cx="8599395" cy="1515600"/>
          </a:xfrm>
          <a:prstGeom prst="round2DiagRect">
            <a:avLst>
              <a:gd name="adj1" fmla="val 31432"/>
              <a:gd name="adj2" fmla="val 0"/>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r>
              <a:rPr lang="zh-CN" altLang="en-US" dirty="0"/>
              <a:t>结构化数据</a:t>
            </a:r>
            <a:endParaRPr lang="en-US" altLang="zh-CN"/>
          </a:p>
          <a:p>
            <a:pPr marL="285750" indent="-285750">
              <a:buFont typeface="Arial" panose="020B0604020202020204" pitchFamily="34" charset="0"/>
              <a:buChar char="•"/>
            </a:pPr>
            <a:r>
              <a:rPr lang="zh-CN" altLang="en-US"/>
              <a:t>传统</a:t>
            </a:r>
            <a:r>
              <a:rPr lang="zh-CN" altLang="en-US" dirty="0"/>
              <a:t>的推荐系统无法利用在线平台的多形式数据，通常只关注少许几个数据源</a:t>
            </a:r>
            <a:endParaRPr lang="en-US" altLang="zh-CN"/>
          </a:p>
          <a:p>
            <a:pPr marL="285750" indent="-285750">
              <a:buFont typeface="Arial" panose="020B0604020202020204" pitchFamily="34" charset="0"/>
              <a:buChar char="•"/>
            </a:pPr>
            <a:r>
              <a:rPr lang="en-US" altLang="zh-CN"/>
              <a:t>GNN</a:t>
            </a:r>
            <a:r>
              <a:rPr lang="zh-CN" altLang="en-US"/>
              <a:t>提供</a:t>
            </a:r>
            <a:r>
              <a:rPr lang="zh-CN" altLang="en-US" dirty="0"/>
              <a:t>了利用数据的统一方式并且在学习表示上非常强大</a:t>
            </a:r>
          </a:p>
        </p:txBody>
      </p:sp>
      <p:sp>
        <p:nvSpPr>
          <p:cNvPr id="12" name="矩形: 对角圆角 11">
            <a:extLst>
              <a:ext uri="{FF2B5EF4-FFF2-40B4-BE49-F238E27FC236}">
                <a16:creationId xmlns:a16="http://schemas.microsoft.com/office/drawing/2014/main" id="{5733CE03-4505-2B6A-9BE7-81E28C8489E1}"/>
              </a:ext>
            </a:extLst>
          </p:cNvPr>
          <p:cNvSpPr/>
          <p:nvPr/>
        </p:nvSpPr>
        <p:spPr>
          <a:xfrm>
            <a:off x="1869141" y="3044355"/>
            <a:ext cx="8599395" cy="1515034"/>
          </a:xfrm>
          <a:prstGeom prst="round2DiagRect">
            <a:avLst>
              <a:gd name="adj1" fmla="val 31432"/>
              <a:gd name="adj2" fmla="val 0"/>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r>
              <a:rPr lang="zh-CN" altLang="en-US" dirty="0"/>
              <a:t>高阶连接性</a:t>
            </a:r>
            <a:endParaRPr lang="en-US" altLang="zh-CN" dirty="0"/>
          </a:p>
          <a:p>
            <a:pPr marL="285750" indent="-285750">
              <a:buFont typeface="Arial" panose="020B0604020202020204" pitchFamily="34" charset="0"/>
              <a:buChar char="•"/>
            </a:pPr>
            <a:r>
              <a:rPr lang="zh-CN" altLang="en-US" dirty="0"/>
              <a:t>传统推荐系统只能捕获交互记录中的一阶连接性，忽略了高阶连接性</a:t>
            </a:r>
            <a:endParaRPr lang="en-US" altLang="zh-CN" dirty="0"/>
          </a:p>
          <a:p>
            <a:pPr marL="285750" indent="-285750">
              <a:buFont typeface="Arial" panose="020B0604020202020204" pitchFamily="34" charset="0"/>
              <a:buChar char="•"/>
            </a:pPr>
            <a:r>
              <a:rPr lang="zh-CN" altLang="en-US" dirty="0"/>
              <a:t>协同过滤效应可以自然地表示为多跳邻居顶点，它通过嵌入传播和聚合被整合到学习到的表示中</a:t>
            </a:r>
          </a:p>
        </p:txBody>
      </p:sp>
      <p:sp>
        <p:nvSpPr>
          <p:cNvPr id="18" name="矩形: 对角圆角 17">
            <a:extLst>
              <a:ext uri="{FF2B5EF4-FFF2-40B4-BE49-F238E27FC236}">
                <a16:creationId xmlns:a16="http://schemas.microsoft.com/office/drawing/2014/main" id="{F665D438-96E6-E9B4-41AE-7D47264FB477}"/>
              </a:ext>
            </a:extLst>
          </p:cNvPr>
          <p:cNvSpPr/>
          <p:nvPr/>
        </p:nvSpPr>
        <p:spPr>
          <a:xfrm>
            <a:off x="1869141" y="4749890"/>
            <a:ext cx="8599395" cy="1515034"/>
          </a:xfrm>
          <a:prstGeom prst="round2DiagRect">
            <a:avLst>
              <a:gd name="adj1" fmla="val 31432"/>
              <a:gd name="adj2" fmla="val 0"/>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r>
              <a:rPr lang="zh-CN" altLang="en-US" dirty="0"/>
              <a:t>监督信号</a:t>
            </a:r>
            <a:endParaRPr lang="en-US" altLang="zh-CN" dirty="0"/>
          </a:p>
          <a:p>
            <a:pPr marL="285750" indent="-285750">
              <a:buFont typeface="Arial" panose="020B0604020202020204" pitchFamily="34" charset="0"/>
              <a:buChar char="•"/>
            </a:pPr>
            <a:r>
              <a:rPr lang="zh-CN" altLang="en-US" dirty="0"/>
              <a:t>监督信号在采集的数据中通常是稀疏的，而基于</a:t>
            </a:r>
            <a:r>
              <a:rPr lang="en-US" altLang="zh-CN" dirty="0"/>
              <a:t>GNN</a:t>
            </a:r>
            <a:r>
              <a:rPr lang="zh-CN" altLang="en-US" dirty="0"/>
              <a:t>的模型可以在表示学习过程中利用半监督信号来缓解这一问题</a:t>
            </a:r>
            <a:endParaRPr lang="en-US" altLang="zh-CN" dirty="0"/>
          </a:p>
          <a:p>
            <a:pPr marL="285750" indent="-285750">
              <a:buFont typeface="Arial" panose="020B0604020202020204" pitchFamily="34" charset="0"/>
              <a:buChar char="•"/>
            </a:pPr>
            <a:r>
              <a:rPr lang="zh-CN" altLang="en-US" dirty="0"/>
              <a:t>通过在图上设计辅助任务，可以利用自监督信号，进一步提高推荐性能</a:t>
            </a:r>
          </a:p>
        </p:txBody>
      </p:sp>
    </p:spTree>
    <p:extLst>
      <p:ext uri="{BB962C8B-B14F-4D97-AF65-F5344CB8AC3E}">
        <p14:creationId xmlns:p14="http://schemas.microsoft.com/office/powerpoint/2010/main" val="3929050927"/>
      </p:ext>
    </p:extLst>
  </p:cSld>
  <p:clrMapOvr>
    <a:masterClrMapping/>
  </p:clrMapOvr>
  <mc:AlternateContent xmlns:mc="http://schemas.openxmlformats.org/markup-compatibility/2006" xmlns:p14="http://schemas.microsoft.com/office/powerpoint/2010/main">
    <mc:Choice Requires="p14">
      <p:transition p14:dur="10" advTm="3000"/>
    </mc:Choice>
    <mc:Fallback xmlns="">
      <p:transition advTm="3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a:extLst>
              <a:ext uri="{FF2B5EF4-FFF2-40B4-BE49-F238E27FC236}">
                <a16:creationId xmlns:a16="http://schemas.microsoft.com/office/drawing/2014/main" id="{B069C05A-E88A-40F9-9156-D588A6488CBD}"/>
              </a:ext>
            </a:extLst>
          </p:cNvPr>
          <p:cNvSpPr/>
          <p:nvPr/>
        </p:nvSpPr>
        <p:spPr>
          <a:xfrm>
            <a:off x="-2632701" y="0"/>
            <a:ext cx="9595241" cy="7623313"/>
          </a:xfrm>
          <a:prstGeom prst="parallelogram">
            <a:avLst>
              <a:gd name="adj" fmla="val 82944"/>
            </a:avLst>
          </a:prstGeom>
          <a:solidFill>
            <a:srgbClr val="E9EAEF">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平行四边形 2">
            <a:extLst>
              <a:ext uri="{FF2B5EF4-FFF2-40B4-BE49-F238E27FC236}">
                <a16:creationId xmlns:a16="http://schemas.microsoft.com/office/drawing/2014/main" id="{C0394FB9-C2C7-4F54-9928-72FF5EC7DEC1}"/>
              </a:ext>
            </a:extLst>
          </p:cNvPr>
          <p:cNvSpPr/>
          <p:nvPr/>
        </p:nvSpPr>
        <p:spPr>
          <a:xfrm>
            <a:off x="-3806686" y="1820393"/>
            <a:ext cx="7488283" cy="5949358"/>
          </a:xfrm>
          <a:prstGeom prst="parallelogram">
            <a:avLst>
              <a:gd name="adj" fmla="val 82944"/>
            </a:avLst>
          </a:prstGeom>
          <a:solidFill>
            <a:srgbClr val="E9EAEF">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平行四边形 3">
            <a:extLst>
              <a:ext uri="{FF2B5EF4-FFF2-40B4-BE49-F238E27FC236}">
                <a16:creationId xmlns:a16="http://schemas.microsoft.com/office/drawing/2014/main" id="{EF62A6E7-C2D1-45CA-8B8A-B5303378758A}"/>
              </a:ext>
            </a:extLst>
          </p:cNvPr>
          <p:cNvSpPr/>
          <p:nvPr/>
        </p:nvSpPr>
        <p:spPr>
          <a:xfrm>
            <a:off x="-2776439" y="4297996"/>
            <a:ext cx="7488283" cy="5949358"/>
          </a:xfrm>
          <a:prstGeom prst="parallelogram">
            <a:avLst>
              <a:gd name="adj" fmla="val 82944"/>
            </a:avLst>
          </a:prstGeom>
          <a:solidFill>
            <a:srgbClr val="E9EAEF">
              <a:alpha val="4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a:extLst>
              <a:ext uri="{FF2B5EF4-FFF2-40B4-BE49-F238E27FC236}">
                <a16:creationId xmlns:a16="http://schemas.microsoft.com/office/drawing/2014/main" id="{3CF625F6-21E5-49D3-9BF3-A2A44FC939F9}"/>
              </a:ext>
            </a:extLst>
          </p:cNvPr>
          <p:cNvGrpSpPr/>
          <p:nvPr/>
        </p:nvGrpSpPr>
        <p:grpSpPr>
          <a:xfrm flipH="1">
            <a:off x="2320481" y="3664511"/>
            <a:ext cx="7551038" cy="105497"/>
            <a:chOff x="2101845" y="3387257"/>
            <a:chExt cx="7551038" cy="105497"/>
          </a:xfrm>
        </p:grpSpPr>
        <p:cxnSp>
          <p:nvCxnSpPr>
            <p:cNvPr id="15" name="直接连接符 14">
              <a:extLst>
                <a:ext uri="{FF2B5EF4-FFF2-40B4-BE49-F238E27FC236}">
                  <a16:creationId xmlns:a16="http://schemas.microsoft.com/office/drawing/2014/main" id="{D9D08EBA-45CF-48F1-9F8E-F58B5FDC140B}"/>
                </a:ext>
              </a:extLst>
            </p:cNvPr>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872127F4-0276-4F8F-935F-FBDD32E8F999}"/>
                </a:ext>
              </a:extLst>
            </p:cNvPr>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a:extLst>
              <a:ext uri="{FF2B5EF4-FFF2-40B4-BE49-F238E27FC236}">
                <a16:creationId xmlns:a16="http://schemas.microsoft.com/office/drawing/2014/main" id="{308EF2B9-F5D8-4504-9042-2226BB74972B}"/>
              </a:ext>
            </a:extLst>
          </p:cNvPr>
          <p:cNvSpPr txBox="1"/>
          <p:nvPr/>
        </p:nvSpPr>
        <p:spPr>
          <a:xfrm>
            <a:off x="2412720" y="3070928"/>
            <a:ext cx="2220929" cy="646331"/>
          </a:xfrm>
          <a:prstGeom prst="rect">
            <a:avLst/>
          </a:prstGeom>
          <a:noFill/>
        </p:spPr>
        <p:txBody>
          <a:bodyPr wrap="none" rtlCol="0">
            <a:spAutoFit/>
          </a:bodyPr>
          <a:lstStyle/>
          <a:p>
            <a:r>
              <a:rPr kumimoji="1" lang="en-US" altLang="zh-CN" sz="3600" dirty="0">
                <a:solidFill>
                  <a:srgbClr val="263C88"/>
                </a:solidFill>
                <a:latin typeface="思源黑体 CN Heavy" panose="020B0A00000000000000" pitchFamily="34" charset="-122"/>
                <a:ea typeface="思源黑体 CN Heavy" panose="020B0A00000000000000" pitchFamily="34" charset="-122"/>
              </a:rPr>
              <a:t>PART</a:t>
            </a:r>
            <a:r>
              <a:rPr kumimoji="1" lang="zh-CN" altLang="en-US" sz="3600" dirty="0">
                <a:solidFill>
                  <a:srgbClr val="263C88"/>
                </a:solidFill>
                <a:latin typeface="思源黑体 CN Heavy" panose="020B0A00000000000000" pitchFamily="34" charset="-122"/>
                <a:ea typeface="思源黑体 CN Heavy" panose="020B0A00000000000000" pitchFamily="34" charset="-122"/>
              </a:rPr>
              <a:t> </a:t>
            </a:r>
            <a:r>
              <a:rPr kumimoji="1" lang="en-US" altLang="zh-CN" sz="3600" dirty="0">
                <a:solidFill>
                  <a:srgbClr val="263C88"/>
                </a:solidFill>
                <a:latin typeface="思源黑体 CN Heavy" panose="020B0A00000000000000" pitchFamily="34" charset="-122"/>
                <a:ea typeface="思源黑体 CN Heavy" panose="020B0A00000000000000" pitchFamily="34" charset="-122"/>
              </a:rPr>
              <a:t>02.</a:t>
            </a:r>
            <a:endParaRPr kumimoji="1" lang="zh-CN" altLang="en-US" sz="3600" dirty="0">
              <a:solidFill>
                <a:srgbClr val="263C88"/>
              </a:solidFill>
              <a:latin typeface="思源黑体 CN Heavy" panose="020B0A00000000000000" pitchFamily="34" charset="-122"/>
              <a:ea typeface="思源黑体 CN Heavy" panose="020B0A00000000000000" pitchFamily="34" charset="-122"/>
            </a:endParaRPr>
          </a:p>
        </p:txBody>
      </p:sp>
      <p:sp>
        <p:nvSpPr>
          <p:cNvPr id="19" name="文本框 18">
            <a:extLst>
              <a:ext uri="{FF2B5EF4-FFF2-40B4-BE49-F238E27FC236}">
                <a16:creationId xmlns:a16="http://schemas.microsoft.com/office/drawing/2014/main" id="{9364C6A2-F9F9-426F-B3FC-E51469F7A96B}"/>
              </a:ext>
            </a:extLst>
          </p:cNvPr>
          <p:cNvSpPr txBox="1"/>
          <p:nvPr/>
        </p:nvSpPr>
        <p:spPr>
          <a:xfrm>
            <a:off x="6203804" y="2886262"/>
            <a:ext cx="3614966" cy="830997"/>
          </a:xfrm>
          <a:prstGeom prst="rect">
            <a:avLst/>
          </a:prstGeom>
          <a:noFill/>
        </p:spPr>
        <p:txBody>
          <a:bodyPr wrap="square" rtlCol="0">
            <a:spAutoFit/>
          </a:bodyPr>
          <a:lstStyle/>
          <a:p>
            <a:r>
              <a:rPr lang="en-US" altLang="zh-CN" sz="4800" b="1" dirty="0">
                <a:latin typeface="思源黑体 CN Medium" panose="020B0600000000000000" pitchFamily="34" charset="-122"/>
                <a:ea typeface="思源黑体 CN Medium" panose="020B0600000000000000" pitchFamily="34" charset="-122"/>
                <a:sym typeface="Arial" panose="020B0604020202020204" pitchFamily="34" charset="0"/>
              </a:rPr>
              <a:t>Challenges</a:t>
            </a:r>
            <a:endParaRPr lang="zh-CN" altLang="en-US" sz="4800" b="1" dirty="0">
              <a:latin typeface="思源黑体 CN Medium" panose="020B0600000000000000" pitchFamily="34" charset="-122"/>
              <a:ea typeface="思源黑体 CN Medium" panose="020B0600000000000000" pitchFamily="34" charset="-122"/>
              <a:sym typeface="Arial" panose="020B0604020202020204" pitchFamily="34" charset="0"/>
            </a:endParaRPr>
          </a:p>
        </p:txBody>
      </p:sp>
      <p:sp>
        <p:nvSpPr>
          <p:cNvPr id="11" name="十字形 10">
            <a:extLst>
              <a:ext uri="{FF2B5EF4-FFF2-40B4-BE49-F238E27FC236}">
                <a16:creationId xmlns:a16="http://schemas.microsoft.com/office/drawing/2014/main" id="{A4A498EA-F73F-4722-BA61-53FD241AE9A4}"/>
              </a:ext>
            </a:extLst>
          </p:cNvPr>
          <p:cNvSpPr/>
          <p:nvPr/>
        </p:nvSpPr>
        <p:spPr>
          <a:xfrm>
            <a:off x="11208461" y="5931568"/>
            <a:ext cx="594517" cy="594517"/>
          </a:xfrm>
          <a:prstGeom prst="plus">
            <a:avLst>
              <a:gd name="adj" fmla="val 41216"/>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93561012"/>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24B06418-5C32-EA34-C2B0-DE8FB941872D}"/>
              </a:ext>
            </a:extLst>
          </p:cNvPr>
          <p:cNvPicPr>
            <a:picLocks noChangeAspect="1"/>
          </p:cNvPicPr>
          <p:nvPr/>
        </p:nvPicPr>
        <p:blipFill>
          <a:blip r:embed="rId3"/>
          <a:stretch>
            <a:fillRect/>
          </a:stretch>
        </p:blipFill>
        <p:spPr>
          <a:xfrm>
            <a:off x="554383" y="3429000"/>
            <a:ext cx="10865301" cy="2480123"/>
          </a:xfrm>
          <a:prstGeom prst="rect">
            <a:avLst/>
          </a:prstGeom>
        </p:spPr>
      </p:pic>
      <p:sp>
        <p:nvSpPr>
          <p:cNvPr id="40" name="Pentagon 6_1">
            <a:extLst>
              <a:ext uri="{FF2B5EF4-FFF2-40B4-BE49-F238E27FC236}">
                <a16:creationId xmlns:a16="http://schemas.microsoft.com/office/drawing/2014/main" id="{F04D16D6-3AF0-45CC-9C2D-D6B6070A56A6}"/>
              </a:ext>
            </a:extLst>
          </p:cNvPr>
          <p:cNvSpPr/>
          <p:nvPr/>
        </p:nvSpPr>
        <p:spPr>
          <a:xfrm>
            <a:off x="0" y="531656"/>
            <a:ext cx="1543691" cy="701648"/>
          </a:xfrm>
          <a:prstGeom prst="homePlate">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a:extLst>
              <a:ext uri="{FF2B5EF4-FFF2-40B4-BE49-F238E27FC236}">
                <a16:creationId xmlns:a16="http://schemas.microsoft.com/office/drawing/2014/main" id="{E02761C3-FBA0-4A59-8002-71F7CBC2E905}"/>
              </a:ext>
            </a:extLst>
          </p:cNvPr>
          <p:cNvSpPr txBox="1"/>
          <p:nvPr/>
        </p:nvSpPr>
        <p:spPr>
          <a:xfrm>
            <a:off x="157572" y="590092"/>
            <a:ext cx="2510001" cy="584775"/>
          </a:xfrm>
          <a:prstGeom prst="rect">
            <a:avLst/>
          </a:prstGeom>
          <a:noFill/>
        </p:spPr>
        <p:txBody>
          <a:bodyPr wrap="square" rtlCol="0">
            <a:spAutoFit/>
          </a:bodyPr>
          <a:lstStyle/>
          <a:p>
            <a:r>
              <a:rPr lang="en-US" altLang="zh-CN" sz="3200" dirty="0">
                <a:latin typeface="思源黑体 CN Medium" panose="020B0600000000000000" pitchFamily="34" charset="-122"/>
                <a:ea typeface="思源黑体 CN Medium" panose="020B0600000000000000" pitchFamily="34" charset="-122"/>
                <a:sym typeface="Arial" panose="020B0604020202020204" pitchFamily="34" charset="0"/>
              </a:rPr>
              <a:t>Challenges</a:t>
            </a:r>
            <a:endParaRPr lang="zh-CN" altLang="en-US" sz="3200" dirty="0">
              <a:latin typeface="思源黑体 CN Medium" panose="020B0600000000000000" pitchFamily="34" charset="-122"/>
              <a:ea typeface="思源黑体 CN Medium" panose="020B0600000000000000" pitchFamily="34" charset="-122"/>
              <a:sym typeface="Arial" panose="020B0604020202020204" pitchFamily="34" charset="0"/>
            </a:endParaRPr>
          </a:p>
        </p:txBody>
      </p:sp>
      <p:sp>
        <p:nvSpPr>
          <p:cNvPr id="7" name="矩形: 圆角 6">
            <a:extLst>
              <a:ext uri="{FF2B5EF4-FFF2-40B4-BE49-F238E27FC236}">
                <a16:creationId xmlns:a16="http://schemas.microsoft.com/office/drawing/2014/main" id="{1B235108-E72D-0B90-9C53-792094762A00}"/>
              </a:ext>
            </a:extLst>
          </p:cNvPr>
          <p:cNvSpPr/>
          <p:nvPr/>
        </p:nvSpPr>
        <p:spPr>
          <a:xfrm>
            <a:off x="831378" y="1876561"/>
            <a:ext cx="2183182" cy="1239982"/>
          </a:xfrm>
          <a:prstGeom prst="round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a:t>图结构</a:t>
            </a:r>
            <a:endParaRPr lang="en-US" altLang="zh-CN" b="1" dirty="0"/>
          </a:p>
          <a:p>
            <a:pPr algn="ctr"/>
            <a:r>
              <a:rPr lang="zh-CN" altLang="en-US" sz="1600" dirty="0"/>
              <a:t>如何针对特定任务设计合适的图结构</a:t>
            </a:r>
          </a:p>
        </p:txBody>
      </p:sp>
      <p:sp>
        <p:nvSpPr>
          <p:cNvPr id="8" name="矩形: 圆角 7">
            <a:extLst>
              <a:ext uri="{FF2B5EF4-FFF2-40B4-BE49-F238E27FC236}">
                <a16:creationId xmlns:a16="http://schemas.microsoft.com/office/drawing/2014/main" id="{3B83D293-9D2E-EC3D-009C-1ADBA5B763E1}"/>
              </a:ext>
            </a:extLst>
          </p:cNvPr>
          <p:cNvSpPr/>
          <p:nvPr/>
        </p:nvSpPr>
        <p:spPr>
          <a:xfrm>
            <a:off x="3633086" y="1875101"/>
            <a:ext cx="2183182" cy="1239982"/>
          </a:xfrm>
          <a:prstGeom prst="round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a:t>网络设计</a:t>
            </a:r>
            <a:endParaRPr lang="en-US" altLang="zh-CN" b="1" dirty="0"/>
          </a:p>
          <a:p>
            <a:pPr algn="ctr"/>
            <a:r>
              <a:rPr lang="zh-CN" altLang="en-US" sz="1600" dirty="0"/>
              <a:t>如何设计信息传播和聚合的机制</a:t>
            </a:r>
          </a:p>
        </p:txBody>
      </p:sp>
      <p:sp>
        <p:nvSpPr>
          <p:cNvPr id="9" name="矩形: 圆角 8">
            <a:extLst>
              <a:ext uri="{FF2B5EF4-FFF2-40B4-BE49-F238E27FC236}">
                <a16:creationId xmlns:a16="http://schemas.microsoft.com/office/drawing/2014/main" id="{15EC587C-EE4C-FF83-3B8E-FC00533999F9}"/>
              </a:ext>
            </a:extLst>
          </p:cNvPr>
          <p:cNvSpPr/>
          <p:nvPr/>
        </p:nvSpPr>
        <p:spPr>
          <a:xfrm>
            <a:off x="6434794" y="1875100"/>
            <a:ext cx="2183182" cy="1239982"/>
          </a:xfrm>
          <a:prstGeom prst="round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a:t>模型优化</a:t>
            </a:r>
            <a:endParaRPr lang="en-US" altLang="zh-CN" b="1" dirty="0"/>
          </a:p>
          <a:p>
            <a:pPr algn="ctr"/>
            <a:r>
              <a:rPr lang="zh-CN" altLang="en-US" sz="1600" dirty="0"/>
              <a:t>如何优化模型</a:t>
            </a:r>
          </a:p>
        </p:txBody>
      </p:sp>
      <p:sp>
        <p:nvSpPr>
          <p:cNvPr id="10" name="矩形: 圆角 9">
            <a:extLst>
              <a:ext uri="{FF2B5EF4-FFF2-40B4-BE49-F238E27FC236}">
                <a16:creationId xmlns:a16="http://schemas.microsoft.com/office/drawing/2014/main" id="{117A3FD8-CC80-3C1A-75E0-93853ECF6238}"/>
              </a:ext>
            </a:extLst>
          </p:cNvPr>
          <p:cNvSpPr/>
          <p:nvPr/>
        </p:nvSpPr>
        <p:spPr>
          <a:xfrm>
            <a:off x="9236502" y="1875100"/>
            <a:ext cx="2183182" cy="1239982"/>
          </a:xfrm>
          <a:prstGeom prst="round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a:t>计算效率</a:t>
            </a:r>
            <a:endParaRPr lang="en-US" altLang="zh-CN" b="1" dirty="0"/>
          </a:p>
          <a:p>
            <a:pPr algn="ctr"/>
            <a:r>
              <a:rPr lang="zh-CN" altLang="en-US" sz="1600" dirty="0"/>
              <a:t>如何保证模型训练和推理的性能</a:t>
            </a:r>
          </a:p>
        </p:txBody>
      </p:sp>
      <p:sp>
        <p:nvSpPr>
          <p:cNvPr id="13" name="箭头: 右 12">
            <a:extLst>
              <a:ext uri="{FF2B5EF4-FFF2-40B4-BE49-F238E27FC236}">
                <a16:creationId xmlns:a16="http://schemas.microsoft.com/office/drawing/2014/main" id="{DA501F2E-C14A-CB60-D975-4906C1A93B83}"/>
              </a:ext>
            </a:extLst>
          </p:cNvPr>
          <p:cNvSpPr/>
          <p:nvPr/>
        </p:nvSpPr>
        <p:spPr>
          <a:xfrm>
            <a:off x="3158028" y="2328467"/>
            <a:ext cx="331590" cy="336169"/>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6" name="箭头: 右 15">
            <a:extLst>
              <a:ext uri="{FF2B5EF4-FFF2-40B4-BE49-F238E27FC236}">
                <a16:creationId xmlns:a16="http://schemas.microsoft.com/office/drawing/2014/main" id="{090B8061-7FFE-CE39-D731-23464D8F252C}"/>
              </a:ext>
            </a:extLst>
          </p:cNvPr>
          <p:cNvSpPr/>
          <p:nvPr/>
        </p:nvSpPr>
        <p:spPr>
          <a:xfrm>
            <a:off x="5959736" y="2327007"/>
            <a:ext cx="331590" cy="336169"/>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7" name="箭头: 右 16">
            <a:extLst>
              <a:ext uri="{FF2B5EF4-FFF2-40B4-BE49-F238E27FC236}">
                <a16:creationId xmlns:a16="http://schemas.microsoft.com/office/drawing/2014/main" id="{0A7EFBEF-0A29-35E6-FE64-3B813A69C0FB}"/>
              </a:ext>
            </a:extLst>
          </p:cNvPr>
          <p:cNvSpPr/>
          <p:nvPr/>
        </p:nvSpPr>
        <p:spPr>
          <a:xfrm>
            <a:off x="8761444" y="2312237"/>
            <a:ext cx="331590" cy="336169"/>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32974555"/>
      </p:ext>
    </p:extLst>
  </p:cSld>
  <p:clrMapOvr>
    <a:masterClrMapping/>
  </p:clrMapOvr>
  <mc:AlternateContent xmlns:mc="http://schemas.openxmlformats.org/markup-compatibility/2006" xmlns:p14="http://schemas.microsoft.com/office/powerpoint/2010/main">
    <mc:Choice Requires="p14">
      <p:transition p14:dur="10" advTm="3000"/>
    </mc:Choice>
    <mc:Fallback xmlns="">
      <p:transition advTm="3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Pentagon 6_1">
            <a:extLst>
              <a:ext uri="{FF2B5EF4-FFF2-40B4-BE49-F238E27FC236}">
                <a16:creationId xmlns:a16="http://schemas.microsoft.com/office/drawing/2014/main" id="{F04D16D6-3AF0-45CC-9C2D-D6B6070A56A6}"/>
              </a:ext>
            </a:extLst>
          </p:cNvPr>
          <p:cNvSpPr/>
          <p:nvPr/>
        </p:nvSpPr>
        <p:spPr>
          <a:xfrm>
            <a:off x="0" y="531656"/>
            <a:ext cx="1543691" cy="701648"/>
          </a:xfrm>
          <a:prstGeom prst="homePlate">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Group 7_1">
            <a:extLst>
              <a:ext uri="{FF2B5EF4-FFF2-40B4-BE49-F238E27FC236}">
                <a16:creationId xmlns:a16="http://schemas.microsoft.com/office/drawing/2014/main" id="{640203D0-E8DA-4E75-A832-E72D5EE8B8BC}"/>
              </a:ext>
            </a:extLst>
          </p:cNvPr>
          <p:cNvGrpSpPr/>
          <p:nvPr/>
        </p:nvGrpSpPr>
        <p:grpSpPr>
          <a:xfrm>
            <a:off x="218081" y="239268"/>
            <a:ext cx="7421313" cy="975876"/>
            <a:chOff x="5223162" y="745220"/>
            <a:chExt cx="4426210" cy="975876"/>
          </a:xfrm>
        </p:grpSpPr>
        <p:sp>
          <p:nvSpPr>
            <p:cNvPr id="42" name="文本框 41">
              <a:extLst>
                <a:ext uri="{FF2B5EF4-FFF2-40B4-BE49-F238E27FC236}">
                  <a16:creationId xmlns:a16="http://schemas.microsoft.com/office/drawing/2014/main" id="{E02761C3-FBA0-4A59-8002-71F7CBC2E905}"/>
                </a:ext>
              </a:extLst>
            </p:cNvPr>
            <p:cNvSpPr txBox="1"/>
            <p:nvPr/>
          </p:nvSpPr>
          <p:spPr>
            <a:xfrm>
              <a:off x="5223164" y="745220"/>
              <a:ext cx="4426208" cy="584775"/>
            </a:xfrm>
            <a:prstGeom prst="rect">
              <a:avLst/>
            </a:prstGeom>
            <a:noFill/>
          </p:spPr>
          <p:txBody>
            <a:bodyPr wrap="square" rtlCol="0">
              <a:spAutoFit/>
            </a:bodyPr>
            <a:lstStyle/>
            <a:p>
              <a:r>
                <a:rPr lang="en-US" altLang="zh-CN" sz="3200" dirty="0">
                  <a:latin typeface="思源黑体 CN Medium" panose="020B0600000000000000" pitchFamily="34" charset="-122"/>
                  <a:ea typeface="思源黑体 CN Medium" panose="020B0600000000000000" pitchFamily="34" charset="-122"/>
                  <a:sym typeface="Arial" panose="020B0604020202020204" pitchFamily="34" charset="0"/>
                </a:rPr>
                <a:t>Challenges</a:t>
              </a:r>
              <a:endParaRPr lang="zh-CN" altLang="en-US" sz="3200" dirty="0">
                <a:latin typeface="思源黑体 CN Medium" panose="020B0600000000000000" pitchFamily="34" charset="-122"/>
                <a:ea typeface="思源黑体 CN Medium" panose="020B0600000000000000" pitchFamily="34" charset="-122"/>
                <a:sym typeface="Arial" panose="020B0604020202020204" pitchFamily="34" charset="0"/>
              </a:endParaRPr>
            </a:p>
          </p:txBody>
        </p:sp>
        <p:sp>
          <p:nvSpPr>
            <p:cNvPr id="43" name="文本框 42">
              <a:extLst>
                <a:ext uri="{FF2B5EF4-FFF2-40B4-BE49-F238E27FC236}">
                  <a16:creationId xmlns:a16="http://schemas.microsoft.com/office/drawing/2014/main" id="{2A69AE86-C14E-4BD0-9435-E90771BE319D}"/>
                </a:ext>
              </a:extLst>
            </p:cNvPr>
            <p:cNvSpPr txBox="1"/>
            <p:nvPr/>
          </p:nvSpPr>
          <p:spPr>
            <a:xfrm>
              <a:off x="5223162" y="1259431"/>
              <a:ext cx="2198952" cy="461665"/>
            </a:xfrm>
            <a:prstGeom prst="rect">
              <a:avLst/>
            </a:prstGeom>
            <a:noFill/>
          </p:spPr>
          <p:txBody>
            <a:bodyPr wrap="square" rtlCol="0">
              <a:spAutoFit/>
            </a:bodyPr>
            <a:lstStyle/>
            <a:p>
              <a:r>
                <a:rPr lang="zh-CN" altLang="en-US" sz="2400" dirty="0">
                  <a:latin typeface="思源黑体 CN Medium" panose="020B0600000000000000" pitchFamily="34" charset="-122"/>
                  <a:ea typeface="思源黑体 CN Medium" panose="020B0600000000000000" pitchFamily="34" charset="-122"/>
                  <a:sym typeface="Arial" panose="020B0604020202020204" pitchFamily="34" charset="0"/>
                </a:rPr>
                <a:t>构建图结构</a:t>
              </a:r>
            </a:p>
          </p:txBody>
        </p:sp>
      </p:grpSp>
      <p:pic>
        <p:nvPicPr>
          <p:cNvPr id="3" name="图片 2">
            <a:extLst>
              <a:ext uri="{FF2B5EF4-FFF2-40B4-BE49-F238E27FC236}">
                <a16:creationId xmlns:a16="http://schemas.microsoft.com/office/drawing/2014/main" id="{2738F280-0FA2-FE7C-50A2-E197F14B0F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8044" y="1814512"/>
            <a:ext cx="6210300" cy="3228975"/>
          </a:xfrm>
          <a:prstGeom prst="rect">
            <a:avLst/>
          </a:prstGeom>
        </p:spPr>
      </p:pic>
      <p:sp>
        <p:nvSpPr>
          <p:cNvPr id="4" name="文本框 3">
            <a:extLst>
              <a:ext uri="{FF2B5EF4-FFF2-40B4-BE49-F238E27FC236}">
                <a16:creationId xmlns:a16="http://schemas.microsoft.com/office/drawing/2014/main" id="{7C0ACCE8-BE74-2828-F85E-B1237A6223EC}"/>
              </a:ext>
            </a:extLst>
          </p:cNvPr>
          <p:cNvSpPr txBox="1"/>
          <p:nvPr/>
        </p:nvSpPr>
        <p:spPr>
          <a:xfrm>
            <a:off x="563766" y="1525692"/>
            <a:ext cx="4166525" cy="1294585"/>
          </a:xfrm>
          <a:prstGeom prst="rect">
            <a:avLst/>
          </a:prstGeom>
          <a:noFill/>
        </p:spPr>
        <p:txBody>
          <a:bodyPr wrap="none" rtlCol="0">
            <a:spAutoFit/>
          </a:bodyPr>
          <a:lstStyle/>
          <a:p>
            <a:pPr>
              <a:lnSpc>
                <a:spcPct val="150000"/>
              </a:lnSpc>
            </a:pPr>
            <a:r>
              <a:rPr lang="zh-CN" altLang="en-US" dirty="0"/>
              <a:t>主要步骤</a:t>
            </a:r>
            <a:endParaRPr lang="en-US" altLang="zh-CN" dirty="0"/>
          </a:p>
          <a:p>
            <a:pPr marL="285750" indent="-285750">
              <a:lnSpc>
                <a:spcPct val="150000"/>
              </a:lnSpc>
              <a:buFont typeface="Arial" panose="020B0604020202020204" pitchFamily="34" charset="0"/>
              <a:buChar char="•"/>
            </a:pPr>
            <a:r>
              <a:rPr lang="zh-CN" altLang="en-US" dirty="0"/>
              <a:t>将数据重建为图结构数据</a:t>
            </a:r>
            <a:endParaRPr lang="en-US" altLang="zh-CN" dirty="0"/>
          </a:p>
          <a:p>
            <a:pPr marL="285750" indent="-285750">
              <a:lnSpc>
                <a:spcPct val="150000"/>
              </a:lnSpc>
              <a:buFont typeface="Arial" panose="020B0604020202020204" pitchFamily="34" charset="0"/>
              <a:buChar char="•"/>
            </a:pPr>
            <a:r>
              <a:rPr lang="zh-CN" altLang="en-US" dirty="0"/>
              <a:t>将推荐的目标重新组织为图上的任务</a:t>
            </a:r>
          </a:p>
        </p:txBody>
      </p:sp>
      <p:sp>
        <p:nvSpPr>
          <p:cNvPr id="5" name="文本框 4">
            <a:extLst>
              <a:ext uri="{FF2B5EF4-FFF2-40B4-BE49-F238E27FC236}">
                <a16:creationId xmlns:a16="http://schemas.microsoft.com/office/drawing/2014/main" id="{F9AF2552-C3F2-5946-3504-FDBBEB1A25D1}"/>
              </a:ext>
            </a:extLst>
          </p:cNvPr>
          <p:cNvSpPr txBox="1"/>
          <p:nvPr/>
        </p:nvSpPr>
        <p:spPr>
          <a:xfrm>
            <a:off x="563766" y="2820276"/>
            <a:ext cx="5782352" cy="2956579"/>
          </a:xfrm>
          <a:prstGeom prst="rect">
            <a:avLst/>
          </a:prstGeom>
          <a:noFill/>
        </p:spPr>
        <p:txBody>
          <a:bodyPr wrap="none" rtlCol="0">
            <a:spAutoFit/>
          </a:bodyPr>
          <a:lstStyle/>
          <a:p>
            <a:pPr>
              <a:lnSpc>
                <a:spcPct val="150000"/>
              </a:lnSpc>
            </a:pPr>
            <a:r>
              <a:rPr lang="zh-CN" altLang="en-US" dirty="0"/>
              <a:t>核心要素</a:t>
            </a:r>
            <a:endParaRPr lang="en-US" altLang="zh-CN" dirty="0"/>
          </a:p>
          <a:p>
            <a:pPr marL="285750" indent="-285750">
              <a:lnSpc>
                <a:spcPct val="150000"/>
              </a:lnSpc>
              <a:buFont typeface="Arial" panose="020B0604020202020204" pitchFamily="34" charset="0"/>
              <a:buChar char="•"/>
            </a:pPr>
            <a:r>
              <a:rPr lang="zh-CN" altLang="en-US" dirty="0"/>
              <a:t>顶点</a:t>
            </a:r>
            <a:endParaRPr lang="en-US" altLang="zh-CN" dirty="0"/>
          </a:p>
          <a:p>
            <a:pPr marL="742950" lvl="1" indent="-285750">
              <a:lnSpc>
                <a:spcPct val="150000"/>
              </a:lnSpc>
              <a:buFont typeface="Arial" panose="020B0604020202020204" pitchFamily="34" charset="0"/>
              <a:buChar char="•"/>
            </a:pPr>
            <a:r>
              <a:rPr lang="zh-CN" altLang="en-US" dirty="0"/>
              <a:t>确定是否区分不同类型的顶点</a:t>
            </a:r>
            <a:endParaRPr lang="en-US" altLang="zh-CN" dirty="0"/>
          </a:p>
          <a:p>
            <a:pPr marL="742950" lvl="1" indent="-285750">
              <a:lnSpc>
                <a:spcPct val="150000"/>
              </a:lnSpc>
              <a:buFont typeface="Arial" panose="020B0604020202020204" pitchFamily="34" charset="0"/>
              <a:buChar char="•"/>
            </a:pPr>
            <a:r>
              <a:rPr lang="zh-CN" altLang="en-US" dirty="0"/>
              <a:t>处理连续型数据</a:t>
            </a:r>
            <a:endParaRPr lang="en-US" altLang="zh-CN" dirty="0"/>
          </a:p>
          <a:p>
            <a:pPr marL="285750" indent="-285750">
              <a:lnSpc>
                <a:spcPct val="150000"/>
              </a:lnSpc>
              <a:buFont typeface="Arial" panose="020B0604020202020204" pitchFamily="34" charset="0"/>
              <a:buChar char="•"/>
            </a:pPr>
            <a:r>
              <a:rPr lang="zh-CN" altLang="en-US" dirty="0"/>
              <a:t>边</a:t>
            </a:r>
            <a:endParaRPr lang="en-US" altLang="zh-CN" dirty="0"/>
          </a:p>
          <a:p>
            <a:pPr marL="742950" lvl="1" indent="-285750">
              <a:lnSpc>
                <a:spcPct val="150000"/>
              </a:lnSpc>
              <a:buFont typeface="Arial" panose="020B0604020202020204" pitchFamily="34" charset="0"/>
              <a:buChar char="•"/>
            </a:pPr>
            <a:r>
              <a:rPr lang="zh-CN" altLang="en-US" dirty="0"/>
              <a:t>当图过于稠密时，导致传播的嵌入不具有区分度</a:t>
            </a:r>
            <a:endParaRPr lang="en-US" altLang="zh-CN" dirty="0"/>
          </a:p>
          <a:p>
            <a:pPr marL="742950" lvl="1" indent="-285750">
              <a:lnSpc>
                <a:spcPct val="150000"/>
              </a:lnSpc>
              <a:buFont typeface="Arial" panose="020B0604020202020204" pitchFamily="34" charset="0"/>
              <a:buChar char="•"/>
            </a:pPr>
            <a:r>
              <a:rPr lang="zh-CN" altLang="en-US" dirty="0"/>
              <a:t>当图过于稀疏时，导致嵌入传播性能不高</a:t>
            </a:r>
            <a:endParaRPr lang="en-US" altLang="zh-CN" dirty="0"/>
          </a:p>
        </p:txBody>
      </p:sp>
    </p:spTree>
    <p:extLst>
      <p:ext uri="{BB962C8B-B14F-4D97-AF65-F5344CB8AC3E}">
        <p14:creationId xmlns:p14="http://schemas.microsoft.com/office/powerpoint/2010/main" val="3637901433"/>
      </p:ext>
    </p:extLst>
  </p:cSld>
  <p:clrMapOvr>
    <a:masterClrMapping/>
  </p:clrMapOvr>
  <mc:AlternateContent xmlns:mc="http://schemas.openxmlformats.org/markup-compatibility/2006" xmlns:p14="http://schemas.microsoft.com/office/powerpoint/2010/main">
    <mc:Choice Requires="p14">
      <p:transition p14:dur="10" advTm="3000"/>
    </mc:Choice>
    <mc:Fallback xmlns="">
      <p:transition advTm="3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Pentagon 6_1">
            <a:extLst>
              <a:ext uri="{FF2B5EF4-FFF2-40B4-BE49-F238E27FC236}">
                <a16:creationId xmlns:a16="http://schemas.microsoft.com/office/drawing/2014/main" id="{F04D16D6-3AF0-45CC-9C2D-D6B6070A56A6}"/>
              </a:ext>
            </a:extLst>
          </p:cNvPr>
          <p:cNvSpPr/>
          <p:nvPr/>
        </p:nvSpPr>
        <p:spPr>
          <a:xfrm>
            <a:off x="0" y="531656"/>
            <a:ext cx="1543691" cy="701648"/>
          </a:xfrm>
          <a:prstGeom prst="homePlate">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Group 7_1">
            <a:extLst>
              <a:ext uri="{FF2B5EF4-FFF2-40B4-BE49-F238E27FC236}">
                <a16:creationId xmlns:a16="http://schemas.microsoft.com/office/drawing/2014/main" id="{640203D0-E8DA-4E75-A832-E72D5EE8B8BC}"/>
              </a:ext>
            </a:extLst>
          </p:cNvPr>
          <p:cNvGrpSpPr/>
          <p:nvPr/>
        </p:nvGrpSpPr>
        <p:grpSpPr>
          <a:xfrm>
            <a:off x="218081" y="239268"/>
            <a:ext cx="7421313" cy="975876"/>
            <a:chOff x="5223162" y="745220"/>
            <a:chExt cx="4426210" cy="975876"/>
          </a:xfrm>
        </p:grpSpPr>
        <p:sp>
          <p:nvSpPr>
            <p:cNvPr id="42" name="文本框 41">
              <a:extLst>
                <a:ext uri="{FF2B5EF4-FFF2-40B4-BE49-F238E27FC236}">
                  <a16:creationId xmlns:a16="http://schemas.microsoft.com/office/drawing/2014/main" id="{E02761C3-FBA0-4A59-8002-71F7CBC2E905}"/>
                </a:ext>
              </a:extLst>
            </p:cNvPr>
            <p:cNvSpPr txBox="1"/>
            <p:nvPr/>
          </p:nvSpPr>
          <p:spPr>
            <a:xfrm>
              <a:off x="5223164" y="745220"/>
              <a:ext cx="4426208" cy="584775"/>
            </a:xfrm>
            <a:prstGeom prst="rect">
              <a:avLst/>
            </a:prstGeom>
            <a:noFill/>
          </p:spPr>
          <p:txBody>
            <a:bodyPr wrap="square" rtlCol="0">
              <a:spAutoFit/>
            </a:bodyPr>
            <a:lstStyle/>
            <a:p>
              <a:r>
                <a:rPr lang="en-US" altLang="zh-CN" sz="3200" dirty="0">
                  <a:latin typeface="思源黑体 CN Medium" panose="020B0600000000000000" pitchFamily="34" charset="-122"/>
                  <a:ea typeface="思源黑体 CN Medium" panose="020B0600000000000000" pitchFamily="34" charset="-122"/>
                  <a:sym typeface="Arial" panose="020B0604020202020204" pitchFamily="34" charset="0"/>
                </a:rPr>
                <a:t>Challenges</a:t>
              </a:r>
              <a:endParaRPr lang="zh-CN" altLang="en-US" sz="3200" dirty="0">
                <a:latin typeface="思源黑体 CN Medium" panose="020B0600000000000000" pitchFamily="34" charset="-122"/>
                <a:ea typeface="思源黑体 CN Medium" panose="020B0600000000000000" pitchFamily="34" charset="-122"/>
                <a:sym typeface="Arial" panose="020B0604020202020204" pitchFamily="34" charset="0"/>
              </a:endParaRPr>
            </a:p>
          </p:txBody>
        </p:sp>
        <p:sp>
          <p:nvSpPr>
            <p:cNvPr id="43" name="文本框 42">
              <a:extLst>
                <a:ext uri="{FF2B5EF4-FFF2-40B4-BE49-F238E27FC236}">
                  <a16:creationId xmlns:a16="http://schemas.microsoft.com/office/drawing/2014/main" id="{2A69AE86-C14E-4BD0-9435-E90771BE319D}"/>
                </a:ext>
              </a:extLst>
            </p:cNvPr>
            <p:cNvSpPr txBox="1"/>
            <p:nvPr/>
          </p:nvSpPr>
          <p:spPr>
            <a:xfrm>
              <a:off x="5223162" y="1259431"/>
              <a:ext cx="2198952" cy="461665"/>
            </a:xfrm>
            <a:prstGeom prst="rect">
              <a:avLst/>
            </a:prstGeom>
            <a:noFill/>
          </p:spPr>
          <p:txBody>
            <a:bodyPr wrap="square" rtlCol="0">
              <a:spAutoFit/>
            </a:bodyPr>
            <a:lstStyle/>
            <a:p>
              <a:r>
                <a:rPr lang="zh-CN" altLang="en-US" sz="2400" dirty="0">
                  <a:latin typeface="思源黑体 CN Medium" panose="020B0600000000000000" pitchFamily="34" charset="-122"/>
                  <a:ea typeface="思源黑体 CN Medium" panose="020B0600000000000000" pitchFamily="34" charset="-122"/>
                  <a:sym typeface="Arial" panose="020B0604020202020204" pitchFamily="34" charset="0"/>
                </a:rPr>
                <a:t>网络设计</a:t>
              </a:r>
            </a:p>
          </p:txBody>
        </p:sp>
      </p:grpSp>
      <p:pic>
        <p:nvPicPr>
          <p:cNvPr id="6" name="图片 5">
            <a:extLst>
              <a:ext uri="{FF2B5EF4-FFF2-40B4-BE49-F238E27FC236}">
                <a16:creationId xmlns:a16="http://schemas.microsoft.com/office/drawing/2014/main" id="{4F484CB0-6A6D-D8C5-9CB1-FD4C783E70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0564" y="2124884"/>
            <a:ext cx="4819650" cy="3295650"/>
          </a:xfrm>
          <a:prstGeom prst="rect">
            <a:avLst/>
          </a:prstGeom>
        </p:spPr>
      </p:pic>
      <p:sp>
        <p:nvSpPr>
          <p:cNvPr id="7" name="文本框 6">
            <a:extLst>
              <a:ext uri="{FF2B5EF4-FFF2-40B4-BE49-F238E27FC236}">
                <a16:creationId xmlns:a16="http://schemas.microsoft.com/office/drawing/2014/main" id="{EFFDB454-6C23-AF7D-0199-E1C9A9967A29}"/>
              </a:ext>
            </a:extLst>
          </p:cNvPr>
          <p:cNvSpPr txBox="1"/>
          <p:nvPr/>
        </p:nvSpPr>
        <p:spPr>
          <a:xfrm>
            <a:off x="322548" y="1671172"/>
            <a:ext cx="7212381" cy="4203074"/>
          </a:xfrm>
          <a:prstGeom prst="rect">
            <a:avLst/>
          </a:prstGeom>
          <a:noFill/>
        </p:spPr>
        <p:txBody>
          <a:bodyPr wrap="square" rtlCol="0">
            <a:spAutoFit/>
          </a:bodyPr>
          <a:lstStyle/>
          <a:p>
            <a:pPr>
              <a:lnSpc>
                <a:spcPct val="150000"/>
              </a:lnSpc>
            </a:pPr>
            <a:r>
              <a:rPr lang="zh-CN" altLang="en-US" dirty="0"/>
              <a:t>主要方面</a:t>
            </a:r>
            <a:endParaRPr lang="en-US" altLang="zh-CN" dirty="0"/>
          </a:p>
          <a:p>
            <a:pPr marL="285750" indent="-285750">
              <a:lnSpc>
                <a:spcPct val="150000"/>
              </a:lnSpc>
              <a:buFont typeface="Arial" panose="020B0604020202020204" pitchFamily="34" charset="0"/>
              <a:buChar char="•"/>
            </a:pPr>
            <a:r>
              <a:rPr lang="zh-CN" altLang="en-US" dirty="0"/>
              <a:t>嵌入传播</a:t>
            </a:r>
            <a:endParaRPr lang="en-US" altLang="zh-CN" dirty="0"/>
          </a:p>
          <a:p>
            <a:pPr marL="742950" lvl="1" indent="-285750">
              <a:lnSpc>
                <a:spcPct val="150000"/>
              </a:lnSpc>
              <a:buFont typeface="Arial" panose="020B0604020202020204" pitchFamily="34" charset="0"/>
              <a:buChar char="•"/>
            </a:pPr>
            <a:r>
              <a:rPr lang="zh-CN" altLang="en-US" dirty="0"/>
              <a:t>如何选择传播路径对于推荐系统中的高阶相似度建模至关重要</a:t>
            </a:r>
            <a:endParaRPr lang="en-US" altLang="zh-CN" dirty="0"/>
          </a:p>
          <a:p>
            <a:pPr marL="742950" lvl="1" indent="-285750">
              <a:lnSpc>
                <a:spcPct val="150000"/>
              </a:lnSpc>
              <a:buFont typeface="Arial" panose="020B0604020202020204" pitchFamily="34" charset="0"/>
              <a:buChar char="•"/>
            </a:pPr>
            <a:r>
              <a:rPr lang="zh-CN" altLang="en-US" dirty="0"/>
              <a:t>传播也可以是参数化的，即对不同的节点赋予不同的权重</a:t>
            </a:r>
            <a:endParaRPr lang="en-US" altLang="zh-CN" dirty="0"/>
          </a:p>
          <a:p>
            <a:pPr marL="285750" indent="-285750">
              <a:lnSpc>
                <a:spcPct val="150000"/>
              </a:lnSpc>
              <a:buFont typeface="Arial" panose="020B0604020202020204" pitchFamily="34" charset="0"/>
              <a:buChar char="•"/>
            </a:pPr>
            <a:r>
              <a:rPr lang="zh-CN" altLang="en-US" dirty="0"/>
              <a:t>嵌入聚合</a:t>
            </a:r>
            <a:endParaRPr lang="en-US" altLang="zh-CN" dirty="0"/>
          </a:p>
          <a:p>
            <a:pPr marL="742950" lvl="1" indent="-285750">
              <a:lnSpc>
                <a:spcPct val="150000"/>
              </a:lnSpc>
              <a:buFont typeface="Arial" panose="020B0604020202020204" pitchFamily="34" charset="0"/>
              <a:buChar char="•"/>
            </a:pPr>
            <a:r>
              <a:rPr lang="zh-CN" altLang="en-US" dirty="0"/>
              <a:t>由于在所有的推荐任务或不同的数据集中没有一个选择可以表现最好，因此设计一个特定的和合适的选择是至关重要的</a:t>
            </a:r>
            <a:endParaRPr lang="en-US" altLang="zh-CN" dirty="0"/>
          </a:p>
          <a:p>
            <a:pPr marL="285750" indent="-285750">
              <a:lnSpc>
                <a:spcPct val="150000"/>
              </a:lnSpc>
              <a:buFont typeface="Arial" panose="020B0604020202020204" pitchFamily="34" charset="0"/>
              <a:buChar char="•"/>
            </a:pPr>
            <a:r>
              <a:rPr lang="zh-CN" altLang="en-US" dirty="0"/>
              <a:t>传播</a:t>
            </a:r>
            <a:r>
              <a:rPr lang="en-US" altLang="zh-CN" dirty="0"/>
              <a:t>/</a:t>
            </a:r>
            <a:r>
              <a:rPr lang="zh-CN" altLang="en-US" dirty="0"/>
              <a:t>聚合层</a:t>
            </a:r>
            <a:endParaRPr lang="en-US" altLang="zh-CN" dirty="0"/>
          </a:p>
          <a:p>
            <a:pPr marL="742950" lvl="1" indent="-285750">
              <a:lnSpc>
                <a:spcPct val="150000"/>
              </a:lnSpc>
              <a:buFont typeface="Arial" panose="020B0604020202020204" pitchFamily="34" charset="0"/>
              <a:buChar char="•"/>
            </a:pPr>
            <a:r>
              <a:rPr lang="zh-CN" altLang="en-US" dirty="0"/>
              <a:t>过浅的层数导致模型无法构建高阶结构信息</a:t>
            </a:r>
          </a:p>
          <a:p>
            <a:pPr marL="742950" lvl="1" indent="-285750">
              <a:lnSpc>
                <a:spcPct val="150000"/>
              </a:lnSpc>
              <a:buFont typeface="Arial" panose="020B0604020202020204" pitchFamily="34" charset="0"/>
              <a:buChar char="•"/>
            </a:pPr>
            <a:r>
              <a:rPr lang="zh-CN" altLang="en-US" dirty="0"/>
              <a:t>过深的层数导致嵌入出现过平滑</a:t>
            </a:r>
          </a:p>
        </p:txBody>
      </p:sp>
    </p:spTree>
    <p:extLst>
      <p:ext uri="{BB962C8B-B14F-4D97-AF65-F5344CB8AC3E}">
        <p14:creationId xmlns:p14="http://schemas.microsoft.com/office/powerpoint/2010/main" val="200452191"/>
      </p:ext>
    </p:extLst>
  </p:cSld>
  <p:clrMapOvr>
    <a:masterClrMapping/>
  </p:clrMapOvr>
  <mc:AlternateContent xmlns:mc="http://schemas.openxmlformats.org/markup-compatibility/2006" xmlns:p14="http://schemas.microsoft.com/office/powerpoint/2010/main">
    <mc:Choice Requires="p14">
      <p:transition p14:dur="10" advTm="3000"/>
    </mc:Choice>
    <mc:Fallback xmlns="">
      <p:transition advTm="300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937"/>
</p:tagLst>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263C88"/>
      </a:accent1>
      <a:accent2>
        <a:srgbClr val="4061D3"/>
      </a:accent2>
      <a:accent3>
        <a:srgbClr val="4F609C"/>
      </a:accent3>
      <a:accent4>
        <a:srgbClr val="52555F"/>
      </a:accent4>
      <a:accent5>
        <a:srgbClr val="222E57"/>
      </a:accent5>
      <a:accent6>
        <a:srgbClr val="2E2E2E"/>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263C88"/>
    </a:accent1>
    <a:accent2>
      <a:srgbClr val="4061D3"/>
    </a:accent2>
    <a:accent3>
      <a:srgbClr val="4F609C"/>
    </a:accent3>
    <a:accent4>
      <a:srgbClr val="52555F"/>
    </a:accent4>
    <a:accent5>
      <a:srgbClr val="222E57"/>
    </a:accent5>
    <a:accent6>
      <a:srgbClr val="2E2E2E"/>
    </a:accent6>
    <a:hlink>
      <a:srgbClr val="0563C1"/>
    </a:hlink>
    <a:folHlink>
      <a:srgbClr val="954F72"/>
    </a:folHlink>
  </a:clrScheme>
</a:themeOverride>
</file>

<file path=ppt/theme/themeOverride2.xml><?xml version="1.0" encoding="utf-8"?>
<a:themeOverride xmlns:a="http://schemas.openxmlformats.org/drawingml/2006/main">
  <a:clrScheme name="Office">
    <a:dk1>
      <a:srgbClr val="000000"/>
    </a:dk1>
    <a:lt1>
      <a:srgbClr val="FFFFFF"/>
    </a:lt1>
    <a:dk2>
      <a:srgbClr val="44546A"/>
    </a:dk2>
    <a:lt2>
      <a:srgbClr val="E7E6E6"/>
    </a:lt2>
    <a:accent1>
      <a:srgbClr val="263C88"/>
    </a:accent1>
    <a:accent2>
      <a:srgbClr val="4061D3"/>
    </a:accent2>
    <a:accent3>
      <a:srgbClr val="4F609C"/>
    </a:accent3>
    <a:accent4>
      <a:srgbClr val="52555F"/>
    </a:accent4>
    <a:accent5>
      <a:srgbClr val="222E57"/>
    </a:accent5>
    <a:accent6>
      <a:srgbClr val="2E2E2E"/>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3868</TotalTime>
  <Words>2160</Words>
  <Application>Microsoft Office PowerPoint</Application>
  <PresentationFormat>宽屏</PresentationFormat>
  <Paragraphs>262</Paragraphs>
  <Slides>33</Slides>
  <Notes>33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33</vt:i4>
      </vt:variant>
    </vt:vector>
  </HeadingPairs>
  <TitlesOfParts>
    <vt:vector size="39" baseType="lpstr">
      <vt:lpstr>等线</vt:lpstr>
      <vt:lpstr>思源黑体 CN Heavy</vt:lpstr>
      <vt:lpstr>思源黑体 CN Medium</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937</dc:title>
  <dc:creator>Chen</dc:creator>
  <cp:lastModifiedBy>John Wei</cp:lastModifiedBy>
  <cp:revision>233</cp:revision>
  <dcterms:modified xsi:type="dcterms:W3CDTF">2024-07-30T13:43:37Z</dcterms:modified>
</cp:coreProperties>
</file>