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handoutMasterIdLst>
    <p:handoutMasterId r:id="rId54"/>
  </p:handoutMasterIdLst>
  <p:sldIdLst>
    <p:sldId id="319" r:id="rId5"/>
    <p:sldId id="320" r:id="rId6"/>
    <p:sldId id="321" r:id="rId7"/>
    <p:sldId id="322" r:id="rId8"/>
    <p:sldId id="324" r:id="rId9"/>
    <p:sldId id="325" r:id="rId10"/>
    <p:sldId id="326" r:id="rId11"/>
    <p:sldId id="327" r:id="rId12"/>
    <p:sldId id="328" r:id="rId13"/>
    <p:sldId id="329" r:id="rId14"/>
    <p:sldId id="330" r:id="rId15"/>
    <p:sldId id="338" r:id="rId16"/>
    <p:sldId id="331" r:id="rId17"/>
    <p:sldId id="333" r:id="rId18"/>
    <p:sldId id="332" r:id="rId19"/>
    <p:sldId id="334" r:id="rId20"/>
    <p:sldId id="335" r:id="rId21"/>
    <p:sldId id="336" r:id="rId22"/>
    <p:sldId id="337" r:id="rId23"/>
    <p:sldId id="318" r:id="rId24"/>
    <p:sldId id="256" r:id="rId25"/>
    <p:sldId id="305" r:id="rId26"/>
    <p:sldId id="313" r:id="rId27"/>
    <p:sldId id="257" r:id="rId28"/>
    <p:sldId id="286" r:id="rId29"/>
    <p:sldId id="317" r:id="rId30"/>
    <p:sldId id="294" r:id="rId31"/>
    <p:sldId id="295" r:id="rId32"/>
    <p:sldId id="302" r:id="rId33"/>
    <p:sldId id="292" r:id="rId34"/>
    <p:sldId id="268" r:id="rId35"/>
    <p:sldId id="297" r:id="rId36"/>
    <p:sldId id="288" r:id="rId37"/>
    <p:sldId id="290" r:id="rId38"/>
    <p:sldId id="291" r:id="rId39"/>
    <p:sldId id="301" r:id="rId40"/>
    <p:sldId id="289" r:id="rId41"/>
    <p:sldId id="316" r:id="rId42"/>
    <p:sldId id="314" r:id="rId43"/>
    <p:sldId id="309" r:id="rId44"/>
    <p:sldId id="315" r:id="rId45"/>
    <p:sldId id="260" r:id="rId46"/>
    <p:sldId id="267" r:id="rId47"/>
    <p:sldId id="261" r:id="rId48"/>
    <p:sldId id="298" r:id="rId49"/>
    <p:sldId id="312" r:id="rId50"/>
    <p:sldId id="300"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89282" autoAdjust="0"/>
  </p:normalViewPr>
  <p:slideViewPr>
    <p:cSldViewPr snapToGrid="0">
      <p:cViewPr varScale="1">
        <p:scale>
          <a:sx n="59" d="100"/>
          <a:sy n="59" d="100"/>
        </p:scale>
        <p:origin x="72" y="10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4/28/2022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7:15:27.843"/>
    </inkml:context>
    <inkml:brush xml:id="br0">
      <inkml:brushProperty name="width" value="0.2" units="cm"/>
      <inkml:brushProperty name="height" value="0.2" units="cm"/>
      <inkml:brushProperty name="color" value="#E71224"/>
    </inkml:brush>
  </inkml:definitions>
  <inkml:trace contextRef="#ctx0" brushRef="#br0">1 1 24575,'4'0'0,"7"0"0,6 0 0,4 0 0,-1 5 0,0 1 0,2 0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7:15:29.414"/>
    </inkml:context>
    <inkml:brush xml:id="br0">
      <inkml:brushProperty name="width" value="0.2" units="cm"/>
      <inkml:brushProperty name="height" value="0.2" units="cm"/>
      <inkml:brushProperty name="color" value="#E71224"/>
    </inkml:brush>
  </inkml:definitions>
  <inkml:trace contextRef="#ctx0" brushRef="#br0">1 1 24575,'4'0'0,"7"0"0,6 0 0,-1 4 0,3 2 0,1 0 0,4-1 0,0-2 0,2-1 0,1-1 0,1-1 0,-1 0 0,1 0 0,-1 0 0,0 0 0,-4-5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7:15:33.794"/>
    </inkml:context>
    <inkml:brush xml:id="br0">
      <inkml:brushProperty name="width" value="0.2" units="cm"/>
      <inkml:brushProperty name="height" value="0.2" units="cm"/>
      <inkml:brushProperty name="color" value="#E71224"/>
    </inkml:brush>
  </inkml:definitions>
  <inkml:trace contextRef="#ctx0" brushRef="#br0">0 0 24575,'5'0'0,"6"0"0,5 0 0,1 5 0,2 1 0,1 0 0,3-2 0,2 0 0,1 2 0,1 2 0,-4 3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7:15:37.060"/>
    </inkml:context>
    <inkml:brush xml:id="br0">
      <inkml:brushProperty name="width" value="0.2" units="cm"/>
      <inkml:brushProperty name="height" value="0.2" units="cm"/>
      <inkml:brushProperty name="color" value="#E71224"/>
    </inkml:brush>
  </inkml:definitions>
  <inkml:trace contextRef="#ctx0" brushRef="#br0">0 1 24575,'5'0'0,"5"0"0,7 4 0,4 2 0,3 0 0,-2 3 0,0 1 0,-4 2 0,-1 0 0,2-2 0,-3 1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definition* Another way to say this is game theory is how we calculate a player’s choice of action based on its dependencies to the possible actions another participant might choose from. For example, it is most likely that if I know “in advance” my teacher will assign an exam next class, I will make sure to study before class starts. Game theory begins as we continue to introduce more strategies and more players in the scenario we are observing, and as a result, it can be applied in other ways. When we think of war, for instance, game theory has been used to create an analysis of the Cuban Missile Crisis.</a:t>
            </a:r>
          </a:p>
          <a:p>
            <a:endParaRPr lang="en-US" dirty="0"/>
          </a:p>
          <a:p>
            <a:r>
              <a:rPr lang="en-US" dirty="0"/>
              <a:t>There are five different types of games, and you’ll notice that different aspects of these categories can be drawn to aspects of role-playing games. The first is cooperative and non-cooperative games; cooperative games are where players are convinced to adopt a particular strategy through negotiation and agreement. We will look at this type of game in the Prisoner’s Dilemma in just a moment.</a:t>
            </a:r>
          </a:p>
          <a:p>
            <a:endParaRPr lang="en-US" dirty="0"/>
          </a:p>
          <a:p>
            <a:r>
              <a:rPr lang="en-US" dirty="0"/>
              <a:t>There is then,  normal form and extensive form games. These are games where payoff and strategy can be formalized into different data structures. Specifically, a normal form game is where a matrix can be used to demonstrate the strategies adopted by different players of the game and their possible outcomes. Extensive form games host their description in the form of a decision tree. These help in the representation of events that can occur by chance. We will be exploring both types of games in this research.</a:t>
            </a:r>
          </a:p>
          <a:p>
            <a:endParaRPr lang="en-US" dirty="0"/>
          </a:p>
          <a:p>
            <a:r>
              <a:rPr lang="en-US" dirty="0"/>
              <a:t>Simultaneous move games and sequential games involve how movement occurs. Moving to the fourth type of game, these refer to how the sum of outcomes for all players can differ throughout game play. Finally, in the fifth type of game, symmetric games refer to when strategies adopted by all players are the same, whereas asymmetric games refer to when strategies adopted by players are different.</a:t>
            </a:r>
          </a:p>
          <a:p>
            <a:endParaRPr lang="en-US" dirty="0"/>
          </a:p>
          <a:p>
            <a:r>
              <a:rPr lang="en-US" dirty="0"/>
              <a:t>Thinking of the objective of this research, we can first and foremost define the nature of a role-playing game to be non-cooperative. Each player works towards their own goal, and they may also lack any incentive to change their strategy. When trying to model the dynamics of such a game, we can look to Nash Equilibrium to help us make the best decisions.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7101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Process of </a:t>
            </a:r>
            <a:r>
              <a:rPr lang="en-US" b="1" dirty="0"/>
              <a:t>reasoning backwards in time</a:t>
            </a:r>
            <a:r>
              <a:rPr lang="en-US" dirty="0"/>
              <a:t>, from the end of a problem to a situation, to determine a sequence of optimal actions</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28</a:t>
            </a:fld>
            <a:endParaRPr lang="en-US" noProof="0" dirty="0"/>
          </a:p>
        </p:txBody>
      </p:sp>
    </p:spTree>
    <p:extLst>
      <p:ext uri="{BB962C8B-B14F-4D97-AF65-F5344CB8AC3E}">
        <p14:creationId xmlns:p14="http://schemas.microsoft.com/office/powerpoint/2010/main" val="107445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Firm Investments is a sample of an extensive form game.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29</a:t>
            </a:fld>
            <a:endParaRPr lang="en-US" noProof="0" dirty="0"/>
          </a:p>
        </p:txBody>
      </p:sp>
    </p:spTree>
    <p:extLst>
      <p:ext uri="{BB962C8B-B14F-4D97-AF65-F5344CB8AC3E}">
        <p14:creationId xmlns:p14="http://schemas.microsoft.com/office/powerpoint/2010/main" val="279496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Example 3, this is often called an escalation of a game. These are best seen in crisis scenarios, players are assumed to have escalated their conflict and desire to stabilize it before it explodes. An increased threat is presented for consideration.</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30</a:t>
            </a:fld>
            <a:endParaRPr lang="en-US" noProof="0" dirty="0"/>
          </a:p>
        </p:txBody>
      </p:sp>
    </p:spTree>
    <p:extLst>
      <p:ext uri="{BB962C8B-B14F-4D97-AF65-F5344CB8AC3E}">
        <p14:creationId xmlns:p14="http://schemas.microsoft.com/office/powerpoint/2010/main" val="66862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37</a:t>
            </a:fld>
            <a:endParaRPr lang="en-US" noProof="0" dirty="0"/>
          </a:p>
        </p:txBody>
      </p:sp>
    </p:spTree>
    <p:extLst>
      <p:ext uri="{BB962C8B-B14F-4D97-AF65-F5344CB8AC3E}">
        <p14:creationId xmlns:p14="http://schemas.microsoft.com/office/powerpoint/2010/main" val="369308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38</a:t>
            </a:fld>
            <a:endParaRPr lang="en-US" noProof="0" dirty="0"/>
          </a:p>
        </p:txBody>
      </p:sp>
    </p:spTree>
    <p:extLst>
      <p:ext uri="{BB962C8B-B14F-4D97-AF65-F5344CB8AC3E}">
        <p14:creationId xmlns:p14="http://schemas.microsoft.com/office/powerpoint/2010/main" val="2967362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47</a:t>
            </a:fld>
            <a:endParaRPr lang="en-US" noProof="0" dirty="0"/>
          </a:p>
        </p:txBody>
      </p:sp>
    </p:spTree>
    <p:extLst>
      <p:ext uri="{BB962C8B-B14F-4D97-AF65-F5344CB8AC3E}">
        <p14:creationId xmlns:p14="http://schemas.microsoft.com/office/powerpoint/2010/main" val="342727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In role-playing games, especially when objectives can be achieved through more than one method, calculating for mixed strategy Nash Equilibrium.</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270462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241183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220892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323410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part of this research was inspired by first exposures to role-playing games like </a:t>
            </a:r>
            <a:r>
              <a:rPr lang="en-US" dirty="0" err="1"/>
              <a:t>DnD</a:t>
            </a:r>
            <a:r>
              <a:rPr lang="en-US" dirty="0"/>
              <a:t>; with a separate interest in game theory, I thought it would be fun to research the application of game theory in role-playing games. For example, how do we develop game dynamics and economical systems, especially for when there are games like </a:t>
            </a:r>
            <a:r>
              <a:rPr lang="en-US" dirty="0" err="1"/>
              <a:t>Dnd</a:t>
            </a:r>
            <a:r>
              <a:rPr lang="en-US" dirty="0"/>
              <a:t>, where the role of the Dungeon Master is to guide all “agents” (which includes players and opponents) in such a way that maximizes trade-off of one another. When done effectively, we can create a session that is fun, fair, and as challenging as the player would like it to be. However, to understand how we create the “thinking processes” through code – and what eventually leads into the MMORPGs – we need to first explore some concepts in game theory.</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23</a:t>
            </a:fld>
            <a:endParaRPr lang="en-US" noProof="0" dirty="0"/>
          </a:p>
        </p:txBody>
      </p:sp>
    </p:spTree>
    <p:extLst>
      <p:ext uri="{BB962C8B-B14F-4D97-AF65-F5344CB8AC3E}">
        <p14:creationId xmlns:p14="http://schemas.microsoft.com/office/powerpoint/2010/main" val="9404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definition* Another way to say this is game theory is how we calculate a player’s choice of action based on its dependencies to the possible actions another participant might choose from. For example, it is most likely that if I know “in advance” my teacher will assign an exam next class, I will make sure to study before class starts. Game theory begins as we continue to introduce more strategies and more players in the scenario we are observing, and as a result, it can be applied in other ways. When we think of war, for instance, game theory has been used to create an analysis of the Cuban Missile Crisis.</a:t>
            </a:r>
          </a:p>
          <a:p>
            <a:endParaRPr lang="en-US" dirty="0"/>
          </a:p>
          <a:p>
            <a:r>
              <a:rPr lang="en-US" dirty="0"/>
              <a:t>There are five different types of games, and you’ll notice that different aspects of these categories can be drawn to aspects of role-playing games. The first is cooperative and non-cooperative games; cooperative games are where players are convinced to adopt a particular strategy through negotiation and agreement. We will look at this type of game in the Prisoner’s Dilemma in just a moment.</a:t>
            </a:r>
          </a:p>
          <a:p>
            <a:endParaRPr lang="en-US" dirty="0"/>
          </a:p>
          <a:p>
            <a:r>
              <a:rPr lang="en-US" dirty="0"/>
              <a:t>There is then,  normal form and extensive form games. These are games where payoff and strategy can be formalized into different data structures. Specifically, a normal form game is where a matrix can be used to demonstrate the strategies adopted by different players of the game and their possible outcomes. Extensive form games host their description in the form of a decision tree. These help in the representation of events that can occur by chance. We will be exploring both types of games in this research.</a:t>
            </a:r>
          </a:p>
          <a:p>
            <a:endParaRPr lang="en-US" dirty="0"/>
          </a:p>
          <a:p>
            <a:r>
              <a:rPr lang="en-US" dirty="0"/>
              <a:t>Simultaneous move games and sequential games involve how movement occurs. Moving to the fourth type of game, these refer to how the sum of outcomes for all players can differ throughout game play. Finally, in the fifth type of game, symmetric games refer to when strategies adopted by all players are the same, whereas asymmetric games refer to when strategies adopted by players are different.</a:t>
            </a:r>
          </a:p>
          <a:p>
            <a:endParaRPr lang="en-US" dirty="0"/>
          </a:p>
          <a:p>
            <a:r>
              <a:rPr lang="en-US" dirty="0"/>
              <a:t>Thinking of the objective of this research, we can first and foremost define the nature of a role-playing game to be non-cooperative. Each player works towards their own goal, and they may also lack any incentive to change their strategy. When trying to model the dynamics of such a game, we can look to Nash Equilibrium to help us make the best decisions.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25</a:t>
            </a:fld>
            <a:endParaRPr lang="en-US" noProof="0" dirty="0"/>
          </a:p>
        </p:txBody>
      </p:sp>
    </p:spTree>
    <p:extLst>
      <p:ext uri="{BB962C8B-B14F-4D97-AF65-F5344CB8AC3E}">
        <p14:creationId xmlns:p14="http://schemas.microsoft.com/office/powerpoint/2010/main" val="165375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In role-playing games, especially when objectives can be achieved through more than one method, calculating for mixed strategy Nash Equilibrium.</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26</a:t>
            </a:fld>
            <a:endParaRPr lang="en-US" noProof="0" dirty="0"/>
          </a:p>
        </p:txBody>
      </p:sp>
    </p:spTree>
    <p:extLst>
      <p:ext uri="{BB962C8B-B14F-4D97-AF65-F5344CB8AC3E}">
        <p14:creationId xmlns:p14="http://schemas.microsoft.com/office/powerpoint/2010/main" val="4027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Prisoner’s Dilemma is a sample of different types of games:</a:t>
            </a:r>
          </a:p>
          <a:p>
            <a:r>
              <a:rPr lang="en-US" dirty="0"/>
              <a:t>Cooperative Game, Symmetric Game, Normal Form Game, and Sequential Moves Game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27</a:t>
            </a:fld>
            <a:endParaRPr lang="en-US" noProof="0" dirty="0"/>
          </a:p>
        </p:txBody>
      </p:sp>
    </p:spTree>
    <p:extLst>
      <p:ext uri="{BB962C8B-B14F-4D97-AF65-F5344CB8AC3E}">
        <p14:creationId xmlns:p14="http://schemas.microsoft.com/office/powerpoint/2010/main" val="417137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customXml" Target="../ink/ink4.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32305" y="3429000"/>
            <a:ext cx="8532154" cy="1243584"/>
          </a:xfrm>
        </p:spPr>
        <p:txBody>
          <a:bodyPr/>
          <a:lstStyle/>
          <a:p>
            <a:r>
              <a:rPr lang="en-US" sz="4400" dirty="0"/>
              <a:t>Implementation of Parallel Computation of  Multiple Subgame Perfect Equilibrium in N-Player Role-Playing Games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32305" y="4754880"/>
            <a:ext cx="7077456" cy="868680"/>
          </a:xfrm>
        </p:spPr>
        <p:txBody>
          <a:bodyPr/>
          <a:lstStyle/>
          <a:p>
            <a:pPr marL="0" indent="0">
              <a:buNone/>
            </a:pPr>
            <a:r>
              <a:rPr lang="en-US" dirty="0"/>
              <a:t>Geela Margo Ramos</a:t>
            </a:r>
          </a:p>
          <a:p>
            <a:pPr marL="0" indent="0">
              <a:buNone/>
            </a:pPr>
            <a:r>
              <a:rPr lang="en-US" dirty="0"/>
              <a:t>COP4520 Semester Project</a:t>
            </a:r>
          </a:p>
        </p:txBody>
      </p:sp>
    </p:spTree>
    <p:extLst>
      <p:ext uri="{BB962C8B-B14F-4D97-AF65-F5344CB8AC3E}">
        <p14:creationId xmlns:p14="http://schemas.microsoft.com/office/powerpoint/2010/main" val="26334235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Architecture Breakdown: Initial Approach</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11214100" cy="823912"/>
          </a:xfrm>
        </p:spPr>
        <p:txBody>
          <a:bodyPr/>
          <a:lstStyle/>
          <a:p>
            <a:r>
              <a:rPr lang="en-US" i="1" dirty="0"/>
              <a:t>The multiple subgames problem introduces (binary) game trees. We must conduct tree traversal.</a:t>
            </a:r>
          </a:p>
        </p:txBody>
      </p:sp>
      <p:pic>
        <p:nvPicPr>
          <p:cNvPr id="15" name="Picture 14">
            <a:extLst>
              <a:ext uri="{FF2B5EF4-FFF2-40B4-BE49-F238E27FC236}">
                <a16:creationId xmlns:a16="http://schemas.microsoft.com/office/drawing/2014/main" id="{1CCE1D3C-8539-4A1B-AD05-93AB1C62E619}"/>
              </a:ext>
            </a:extLst>
          </p:cNvPr>
          <p:cNvPicPr>
            <a:picLocks noChangeAspect="1"/>
          </p:cNvPicPr>
          <p:nvPr/>
        </p:nvPicPr>
        <p:blipFill>
          <a:blip r:embed="rId3"/>
          <a:stretch>
            <a:fillRect/>
          </a:stretch>
        </p:blipFill>
        <p:spPr>
          <a:xfrm>
            <a:off x="820964" y="2208950"/>
            <a:ext cx="3237239" cy="4649050"/>
          </a:xfrm>
          <a:prstGeom prst="rect">
            <a:avLst/>
          </a:prstGeom>
        </p:spPr>
      </p:pic>
      <p:pic>
        <p:nvPicPr>
          <p:cNvPr id="17" name="Picture 16">
            <a:extLst>
              <a:ext uri="{FF2B5EF4-FFF2-40B4-BE49-F238E27FC236}">
                <a16:creationId xmlns:a16="http://schemas.microsoft.com/office/drawing/2014/main" id="{E0A6C8C6-4196-4611-8811-3129DC34970C}"/>
              </a:ext>
            </a:extLst>
          </p:cNvPr>
          <p:cNvPicPr>
            <a:picLocks noChangeAspect="1"/>
          </p:cNvPicPr>
          <p:nvPr/>
        </p:nvPicPr>
        <p:blipFill>
          <a:blip r:embed="rId4"/>
          <a:stretch>
            <a:fillRect/>
          </a:stretch>
        </p:blipFill>
        <p:spPr>
          <a:xfrm>
            <a:off x="4450583" y="3712517"/>
            <a:ext cx="6920453" cy="2069767"/>
          </a:xfrm>
          <a:prstGeom prst="rect">
            <a:avLst/>
          </a:prstGeom>
        </p:spPr>
      </p:pic>
      <p:sp>
        <p:nvSpPr>
          <p:cNvPr id="18" name="Rectangle 17">
            <a:extLst>
              <a:ext uri="{FF2B5EF4-FFF2-40B4-BE49-F238E27FC236}">
                <a16:creationId xmlns:a16="http://schemas.microsoft.com/office/drawing/2014/main" id="{BEC257B8-12F4-4F01-86F7-776B628528A7}"/>
              </a:ext>
            </a:extLst>
          </p:cNvPr>
          <p:cNvSpPr/>
          <p:nvPr/>
        </p:nvSpPr>
        <p:spPr>
          <a:xfrm>
            <a:off x="3026677" y="2520582"/>
            <a:ext cx="2815979" cy="734336"/>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Iterative/No Recursion</a:t>
            </a:r>
          </a:p>
        </p:txBody>
      </p:sp>
      <p:sp>
        <p:nvSpPr>
          <p:cNvPr id="19" name="Rectangle 18">
            <a:extLst>
              <a:ext uri="{FF2B5EF4-FFF2-40B4-BE49-F238E27FC236}">
                <a16:creationId xmlns:a16="http://schemas.microsoft.com/office/drawing/2014/main" id="{B7BB99FB-5A86-4A28-B62D-B59F4C7FAAE2}"/>
              </a:ext>
            </a:extLst>
          </p:cNvPr>
          <p:cNvSpPr/>
          <p:nvPr/>
        </p:nvSpPr>
        <p:spPr>
          <a:xfrm>
            <a:off x="8436221" y="3145483"/>
            <a:ext cx="2815979" cy="734336"/>
          </a:xfrm>
          <a:prstGeom prst="rect">
            <a:avLst/>
          </a:prstGeom>
          <a:effectLst>
            <a:outerShdw blurRad="50800" dist="38100" dir="8100000" algn="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Recursive</a:t>
            </a:r>
          </a:p>
        </p:txBody>
      </p:sp>
    </p:spTree>
    <p:extLst>
      <p:ext uri="{BB962C8B-B14F-4D97-AF65-F5344CB8AC3E}">
        <p14:creationId xmlns:p14="http://schemas.microsoft.com/office/powerpoint/2010/main" val="19976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FC40-5E5F-4C15-82F8-00A888BEA40D}"/>
              </a:ext>
            </a:extLst>
          </p:cNvPr>
          <p:cNvSpPr>
            <a:spLocks noGrp="1"/>
          </p:cNvSpPr>
          <p:nvPr>
            <p:ph type="title"/>
          </p:nvPr>
        </p:nvSpPr>
        <p:spPr/>
        <p:txBody>
          <a:bodyPr/>
          <a:lstStyle/>
          <a:p>
            <a:r>
              <a:rPr lang="en-US" dirty="0"/>
              <a:t>Initial Approach Evaluation</a:t>
            </a:r>
          </a:p>
        </p:txBody>
      </p:sp>
      <p:sp>
        <p:nvSpPr>
          <p:cNvPr id="3" name="Slide Number Placeholder 2">
            <a:extLst>
              <a:ext uri="{FF2B5EF4-FFF2-40B4-BE49-F238E27FC236}">
                <a16:creationId xmlns:a16="http://schemas.microsoft.com/office/drawing/2014/main" id="{C4DBB1F9-ADF9-4F84-B901-5F26FE3FE6E9}"/>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8" name="TextBox 7">
            <a:extLst>
              <a:ext uri="{FF2B5EF4-FFF2-40B4-BE49-F238E27FC236}">
                <a16:creationId xmlns:a16="http://schemas.microsoft.com/office/drawing/2014/main" id="{1379F231-B1C0-42BF-92F3-ADA8B3A2D3DF}"/>
              </a:ext>
            </a:extLst>
          </p:cNvPr>
          <p:cNvSpPr txBox="1"/>
          <p:nvPr/>
        </p:nvSpPr>
        <p:spPr>
          <a:xfrm>
            <a:off x="7310336" y="1868320"/>
            <a:ext cx="4567136" cy="4124206"/>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Initial Approach:</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600" u="sng" dirty="0">
                <a:solidFill>
                  <a:schemeClr val="bg1"/>
                </a:solidFill>
              </a:rPr>
              <a:t>Nodes were </a:t>
            </a:r>
            <a:r>
              <a:rPr lang="en-US" sz="1600" u="sng" dirty="0">
                <a:solidFill>
                  <a:schemeClr val="bg1"/>
                </a:solidFill>
                <a:sym typeface="Wingdings" panose="05000000000000000000" pitchFamily="2" charset="2"/>
              </a:rPr>
              <a:t>assigned separate threads </a:t>
            </a:r>
            <a:r>
              <a:rPr lang="en-US" sz="1600" dirty="0">
                <a:solidFill>
                  <a:schemeClr val="bg1"/>
                </a:solidFill>
                <a:sym typeface="Wingdings" panose="05000000000000000000" pitchFamily="2" charset="2"/>
              </a:rPr>
              <a:t>to conduct calculation for mixed-strategy perfect equilibria.</a:t>
            </a:r>
          </a:p>
          <a:p>
            <a:pPr marL="285750" indent="-285750">
              <a:buFont typeface="Arial" panose="020B0604020202020204" pitchFamily="34" charset="0"/>
              <a:buChar char="•"/>
            </a:pPr>
            <a:r>
              <a:rPr lang="en-US" sz="1600" u="sng" dirty="0">
                <a:solidFill>
                  <a:schemeClr val="bg1"/>
                </a:solidFill>
                <a:sym typeface="Wingdings" panose="05000000000000000000" pitchFamily="2" charset="2"/>
              </a:rPr>
              <a:t>Post-order</a:t>
            </a:r>
            <a:r>
              <a:rPr lang="en-US" sz="1600" dirty="0">
                <a:solidFill>
                  <a:schemeClr val="bg1"/>
                </a:solidFill>
                <a:sym typeface="Wingdings" panose="05000000000000000000" pitchFamily="2" charset="2"/>
              </a:rPr>
              <a:t> is used for method calls, since calculations are dependent on children nodes’ trade-off values.</a:t>
            </a:r>
          </a:p>
          <a:p>
            <a:pPr marL="285750" indent="-285750">
              <a:buFont typeface="Arial" panose="020B0604020202020204" pitchFamily="34" charset="0"/>
              <a:buChar char="•"/>
            </a:pPr>
            <a:r>
              <a:rPr lang="en-US" sz="1600" dirty="0">
                <a:solidFill>
                  <a:schemeClr val="bg1"/>
                </a:solidFill>
                <a:sym typeface="Wingdings" panose="05000000000000000000" pitchFamily="2" charset="2"/>
              </a:rPr>
              <a:t>Two methods were attempted: </a:t>
            </a:r>
          </a:p>
          <a:p>
            <a:pPr marL="742950" lvl="1" indent="-285750">
              <a:buFont typeface="Arial" panose="020B0604020202020204" pitchFamily="34" charset="0"/>
              <a:buChar char="•"/>
            </a:pPr>
            <a:r>
              <a:rPr lang="en-US" sz="1600" dirty="0">
                <a:solidFill>
                  <a:schemeClr val="bg1"/>
                </a:solidFill>
                <a:sym typeface="Wingdings" panose="05000000000000000000" pitchFamily="2" charset="2"/>
              </a:rPr>
              <a:t>Applying a </a:t>
            </a:r>
            <a:r>
              <a:rPr lang="en-US" sz="1600" u="sng" dirty="0">
                <a:solidFill>
                  <a:schemeClr val="bg1"/>
                </a:solidFill>
                <a:sym typeface="Wingdings" panose="05000000000000000000" pitchFamily="2" charset="2"/>
              </a:rPr>
              <a:t>Semaphore lock</a:t>
            </a:r>
            <a:r>
              <a:rPr lang="en-US" sz="1600" dirty="0">
                <a:solidFill>
                  <a:schemeClr val="bg1"/>
                </a:solidFill>
                <a:sym typeface="Wingdings" panose="05000000000000000000" pitchFamily="2" charset="2"/>
              </a:rPr>
              <a:t> to the overall tree as each node conducts calculation</a:t>
            </a:r>
          </a:p>
          <a:p>
            <a:pPr marL="742950" lvl="1" indent="-285750">
              <a:buFont typeface="Arial" panose="020B0604020202020204" pitchFamily="34" charset="0"/>
              <a:buChar char="•"/>
            </a:pPr>
            <a:r>
              <a:rPr lang="en-US" sz="1600" dirty="0">
                <a:solidFill>
                  <a:schemeClr val="bg1"/>
                </a:solidFill>
                <a:sym typeface="Wingdings" panose="05000000000000000000" pitchFamily="2" charset="2"/>
              </a:rPr>
              <a:t>Applying the </a:t>
            </a:r>
            <a:r>
              <a:rPr lang="en-US" sz="1600" u="sng" dirty="0">
                <a:solidFill>
                  <a:schemeClr val="bg1"/>
                </a:solidFill>
                <a:sym typeface="Wingdings" panose="05000000000000000000" pitchFamily="2" charset="2"/>
              </a:rPr>
              <a:t>exponential backoff </a:t>
            </a:r>
            <a:r>
              <a:rPr lang="en-US" sz="1600" dirty="0">
                <a:solidFill>
                  <a:schemeClr val="bg1"/>
                </a:solidFill>
                <a:sym typeface="Wingdings" panose="05000000000000000000" pitchFamily="2" charset="2"/>
              </a:rPr>
              <a:t>method to individual nodes as each node conducts calculation</a:t>
            </a:r>
          </a:p>
          <a:p>
            <a:endParaRPr lang="en-US" b="1"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64BB8C7-7394-4D1F-8369-BCE2B9D5C8DD}"/>
              </a:ext>
            </a:extLst>
          </p:cNvPr>
          <p:cNvPicPr>
            <a:picLocks noChangeAspect="1"/>
          </p:cNvPicPr>
          <p:nvPr/>
        </p:nvPicPr>
        <p:blipFill>
          <a:blip r:embed="rId3"/>
          <a:stretch>
            <a:fillRect/>
          </a:stretch>
        </p:blipFill>
        <p:spPr>
          <a:xfrm>
            <a:off x="171794" y="1241351"/>
            <a:ext cx="6914806" cy="5616650"/>
          </a:xfrm>
          <a:prstGeom prst="rect">
            <a:avLst/>
          </a:prstGeom>
        </p:spPr>
      </p:pic>
    </p:spTree>
    <p:extLst>
      <p:ext uri="{BB962C8B-B14F-4D97-AF65-F5344CB8AC3E}">
        <p14:creationId xmlns:p14="http://schemas.microsoft.com/office/powerpoint/2010/main" val="33370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500"/>
                                        <p:tgtEl>
                                          <p:spTgt spid="8">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fade">
                                      <p:cBhvr>
                                        <p:cTn id="3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FC40-5E5F-4C15-82F8-00A888BEA40D}"/>
              </a:ext>
            </a:extLst>
          </p:cNvPr>
          <p:cNvSpPr>
            <a:spLocks noGrp="1"/>
          </p:cNvSpPr>
          <p:nvPr>
            <p:ph type="title"/>
          </p:nvPr>
        </p:nvSpPr>
        <p:spPr/>
        <p:txBody>
          <a:bodyPr/>
          <a:lstStyle/>
          <a:p>
            <a:r>
              <a:rPr lang="en-US" dirty="0"/>
              <a:t>Initial Approach Evaluation</a:t>
            </a:r>
          </a:p>
        </p:txBody>
      </p:sp>
      <p:sp>
        <p:nvSpPr>
          <p:cNvPr id="3" name="Slide Number Placeholder 2">
            <a:extLst>
              <a:ext uri="{FF2B5EF4-FFF2-40B4-BE49-F238E27FC236}">
                <a16:creationId xmlns:a16="http://schemas.microsoft.com/office/drawing/2014/main" id="{C4DBB1F9-ADF9-4F84-B901-5F26FE3FE6E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graphicFrame>
        <p:nvGraphicFramePr>
          <p:cNvPr id="4" name="Table 5">
            <a:extLst>
              <a:ext uri="{FF2B5EF4-FFF2-40B4-BE49-F238E27FC236}">
                <a16:creationId xmlns:a16="http://schemas.microsoft.com/office/drawing/2014/main" id="{77BA5DE6-22BA-4C00-AC4E-E01063D27461}"/>
              </a:ext>
            </a:extLst>
          </p:cNvPr>
          <p:cNvGraphicFramePr>
            <a:graphicFrameLocks noGrp="1"/>
          </p:cNvGraphicFramePr>
          <p:nvPr/>
        </p:nvGraphicFramePr>
        <p:xfrm>
          <a:off x="444500" y="1624520"/>
          <a:ext cx="10807700" cy="4693966"/>
        </p:xfrm>
        <a:graphic>
          <a:graphicData uri="http://schemas.openxmlformats.org/drawingml/2006/table">
            <a:tbl>
              <a:tblPr firstRow="1" bandRow="1">
                <a:tableStyleId>{5C22544A-7EE6-4342-B048-85BDC9FD1C3A}</a:tableStyleId>
              </a:tblPr>
              <a:tblGrid>
                <a:gridCol w="3387766">
                  <a:extLst>
                    <a:ext uri="{9D8B030D-6E8A-4147-A177-3AD203B41FA5}">
                      <a16:colId xmlns:a16="http://schemas.microsoft.com/office/drawing/2014/main" val="3466552840"/>
                    </a:ext>
                  </a:extLst>
                </a:gridCol>
                <a:gridCol w="1634679">
                  <a:extLst>
                    <a:ext uri="{9D8B030D-6E8A-4147-A177-3AD203B41FA5}">
                      <a16:colId xmlns:a16="http://schemas.microsoft.com/office/drawing/2014/main" val="3855297979"/>
                    </a:ext>
                  </a:extLst>
                </a:gridCol>
                <a:gridCol w="1682885">
                  <a:extLst>
                    <a:ext uri="{9D8B030D-6E8A-4147-A177-3AD203B41FA5}">
                      <a16:colId xmlns:a16="http://schemas.microsoft.com/office/drawing/2014/main" val="480015404"/>
                    </a:ext>
                  </a:extLst>
                </a:gridCol>
                <a:gridCol w="1848255">
                  <a:extLst>
                    <a:ext uri="{9D8B030D-6E8A-4147-A177-3AD203B41FA5}">
                      <a16:colId xmlns:a16="http://schemas.microsoft.com/office/drawing/2014/main" val="214748717"/>
                    </a:ext>
                  </a:extLst>
                </a:gridCol>
                <a:gridCol w="2254115">
                  <a:extLst>
                    <a:ext uri="{9D8B030D-6E8A-4147-A177-3AD203B41FA5}">
                      <a16:colId xmlns:a16="http://schemas.microsoft.com/office/drawing/2014/main" val="2903122678"/>
                    </a:ext>
                  </a:extLst>
                </a:gridCol>
              </a:tblGrid>
              <a:tr h="617335">
                <a:tc>
                  <a:txBody>
                    <a:bodyPr/>
                    <a:lstStyle/>
                    <a:p>
                      <a:endParaRPr lang="en-US" dirty="0"/>
                    </a:p>
                  </a:txBody>
                  <a:tcPr/>
                </a:tc>
                <a:tc>
                  <a:txBody>
                    <a:bodyPr/>
                    <a:lstStyle/>
                    <a:p>
                      <a:r>
                        <a:rPr lang="en-US" dirty="0"/>
                        <a:t>Iterative</a:t>
                      </a:r>
                    </a:p>
                  </a:txBody>
                  <a:tcPr/>
                </a:tc>
                <a:tc>
                  <a:txBody>
                    <a:bodyPr/>
                    <a:lstStyle/>
                    <a:p>
                      <a:r>
                        <a:rPr lang="en-US" dirty="0"/>
                        <a:t>Recursive</a:t>
                      </a:r>
                    </a:p>
                  </a:txBody>
                  <a:tcPr/>
                </a:tc>
                <a:tc>
                  <a:txBody>
                    <a:bodyPr/>
                    <a:lstStyle/>
                    <a:p>
                      <a:r>
                        <a:rPr lang="en-US" dirty="0"/>
                        <a:t>Parallel: Exponential Backoff</a:t>
                      </a:r>
                    </a:p>
                  </a:txBody>
                  <a:tcPr/>
                </a:tc>
                <a:tc>
                  <a:txBody>
                    <a:bodyPr/>
                    <a:lstStyle/>
                    <a:p>
                      <a:r>
                        <a:rPr lang="en-US" dirty="0"/>
                        <a:t>Parallel: Semaphore Lock</a:t>
                      </a:r>
                    </a:p>
                  </a:txBody>
                  <a:tcPr/>
                </a:tc>
                <a:extLst>
                  <a:ext uri="{0D108BD9-81ED-4DB2-BD59-A6C34878D82A}">
                    <a16:rowId xmlns:a16="http://schemas.microsoft.com/office/drawing/2014/main" val="568303610"/>
                  </a:ext>
                </a:extLst>
              </a:tr>
              <a:tr h="1889783">
                <a:tc>
                  <a:txBody>
                    <a:bodyPr/>
                    <a:lstStyle/>
                    <a:p>
                      <a:endParaRPr lang="en-US" dirty="0"/>
                    </a:p>
                    <a:p>
                      <a:endParaRPr lang="en-US" dirty="0"/>
                    </a:p>
                    <a:p>
                      <a:endParaRPr lang="en-US" dirty="0"/>
                    </a:p>
                    <a:p>
                      <a:endParaRPr lang="en-US" dirty="0"/>
                    </a:p>
                    <a:p>
                      <a:r>
                        <a:rPr lang="en-US" dirty="0"/>
                        <a:t>Task 1: Printing Information from the Node</a:t>
                      </a:r>
                    </a:p>
                  </a:txBody>
                  <a:tcPr/>
                </a:tc>
                <a:tc>
                  <a:txBody>
                    <a:bodyPr/>
                    <a:lstStyle/>
                    <a:p>
                      <a:pPr algn="ctr"/>
                      <a:endParaRPr lang="en-US" sz="1600" i="1" dirty="0"/>
                    </a:p>
                    <a:p>
                      <a:pPr algn="ctr"/>
                      <a:endParaRPr lang="en-US" sz="1600" i="1" dirty="0"/>
                    </a:p>
                    <a:p>
                      <a:pPr algn="ctr"/>
                      <a:r>
                        <a:rPr lang="en-US" sz="1600" i="1" dirty="0"/>
                        <a:t>Above 200,000 nanoseconds</a:t>
                      </a:r>
                    </a:p>
                  </a:txBody>
                  <a:tcPr/>
                </a:tc>
                <a:tc>
                  <a:txBody>
                    <a:bodyPr/>
                    <a:lstStyle/>
                    <a:p>
                      <a:pPr algn="ctr"/>
                      <a:endParaRPr lang="en-US" sz="1600" i="1" dirty="0"/>
                    </a:p>
                    <a:p>
                      <a:pPr algn="ctr"/>
                      <a:endParaRPr lang="en-US" sz="1600" i="1" dirty="0"/>
                    </a:p>
                    <a:p>
                      <a:pPr algn="ctr"/>
                      <a:r>
                        <a:rPr lang="en-US" sz="1600" i="1" dirty="0"/>
                        <a:t>Averaging 81,000 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algn="ctr"/>
                      <a:r>
                        <a:rPr lang="en-US" sz="1600" i="1" dirty="0">
                          <a:solidFill>
                            <a:srgbClr val="FF0000"/>
                          </a:solidFill>
                          <a:effectLst>
                            <a:outerShdw blurRad="38100" dist="38100" dir="2700000" algn="tl">
                              <a:srgbClr val="000000">
                                <a:alpha val="43137"/>
                              </a:srgbClr>
                            </a:outerShdw>
                          </a:effectLst>
                        </a:rPr>
                        <a:t>Above 800,000 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a:solidFill>
                            <a:srgbClr val="FF0000"/>
                          </a:solidFill>
                          <a:effectLst>
                            <a:outerShdw blurRad="38100" dist="38100" dir="2700000" algn="tl">
                              <a:srgbClr val="000000">
                                <a:alpha val="43137"/>
                              </a:srgbClr>
                            </a:outerShdw>
                          </a:effectLst>
                        </a:rPr>
                        <a:t>Above 700,000 nanoseconds</a:t>
                      </a:r>
                    </a:p>
                    <a:p>
                      <a:pPr algn="ctr"/>
                      <a:endParaRPr lang="en-US" sz="1600" i="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609437238"/>
                  </a:ext>
                </a:extLst>
              </a:tr>
              <a:tr h="1889783">
                <a:tc>
                  <a:txBody>
                    <a:bodyPr/>
                    <a:lstStyle/>
                    <a:p>
                      <a:endParaRPr lang="en-US" dirty="0"/>
                    </a:p>
                    <a:p>
                      <a:endParaRPr lang="en-US" dirty="0"/>
                    </a:p>
                    <a:p>
                      <a:endParaRPr lang="en-US" dirty="0"/>
                    </a:p>
                    <a:p>
                      <a:endParaRPr lang="en-US" dirty="0"/>
                    </a:p>
                    <a:p>
                      <a:r>
                        <a:rPr lang="en-US" dirty="0"/>
                        <a:t>Task 2: Subgame Perfect Equilibria Calculation</a:t>
                      </a:r>
                    </a:p>
                  </a:txBody>
                  <a:tcPr/>
                </a:tc>
                <a:tc>
                  <a:txBody>
                    <a:bodyPr/>
                    <a:lstStyle/>
                    <a:p>
                      <a:pPr algn="ctr"/>
                      <a:endParaRPr lang="en-US" sz="1600" i="1" dirty="0"/>
                    </a:p>
                    <a:p>
                      <a:pPr algn="ctr"/>
                      <a:endParaRPr lang="en-US" sz="1600" i="1" dirty="0"/>
                    </a:p>
                    <a:p>
                      <a:pPr algn="ctr"/>
                      <a:r>
                        <a:rPr lang="en-US" sz="1600" i="1" dirty="0"/>
                        <a:t>Averaging 7,700 </a:t>
                      </a:r>
                    </a:p>
                    <a:p>
                      <a:pPr algn="ctr"/>
                      <a:r>
                        <a:rPr lang="en-US" sz="1600" i="1" dirty="0"/>
                        <a:t>nanoseconds</a:t>
                      </a:r>
                    </a:p>
                  </a:txBody>
                  <a:tcPr/>
                </a:tc>
                <a:tc>
                  <a:txBody>
                    <a:bodyPr/>
                    <a:lstStyle/>
                    <a:p>
                      <a:pPr algn="ctr"/>
                      <a:endParaRPr lang="en-US" sz="1600" i="1" dirty="0"/>
                    </a:p>
                    <a:p>
                      <a:pPr algn="ctr"/>
                      <a:endParaRPr lang="en-US" sz="1600" i="1" dirty="0"/>
                    </a:p>
                    <a:p>
                      <a:pPr algn="ctr"/>
                      <a:r>
                        <a:rPr lang="en-US" sz="1600" i="1" dirty="0"/>
                        <a:t>Averaging</a:t>
                      </a:r>
                    </a:p>
                    <a:p>
                      <a:pPr algn="ctr"/>
                      <a:r>
                        <a:rPr lang="en-US" sz="1600" i="1" dirty="0"/>
                        <a:t> 2,800 </a:t>
                      </a:r>
                    </a:p>
                    <a:p>
                      <a:pPr algn="ctr"/>
                      <a:r>
                        <a:rPr lang="en-US" sz="1600" i="1" dirty="0"/>
                        <a:t>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algn="ctr"/>
                      <a:r>
                        <a:rPr lang="en-US" sz="1600" i="1" dirty="0">
                          <a:solidFill>
                            <a:srgbClr val="FF0000"/>
                          </a:solidFill>
                          <a:effectLst>
                            <a:outerShdw blurRad="38100" dist="38100" dir="2700000" algn="tl">
                              <a:srgbClr val="000000">
                                <a:alpha val="43137"/>
                              </a:srgbClr>
                            </a:outerShdw>
                          </a:effectLst>
                        </a:rPr>
                        <a:t>Above 600,000</a:t>
                      </a:r>
                    </a:p>
                    <a:p>
                      <a:pPr algn="ctr"/>
                      <a:r>
                        <a:rPr lang="en-US" sz="1600" i="1" dirty="0">
                          <a:solidFill>
                            <a:srgbClr val="FF0000"/>
                          </a:solidFill>
                          <a:effectLst>
                            <a:outerShdw blurRad="38100" dist="38100" dir="2700000" algn="tl">
                              <a:srgbClr val="000000">
                                <a:alpha val="43137"/>
                              </a:srgbClr>
                            </a:outerShdw>
                          </a:effectLst>
                        </a:rPr>
                        <a:t>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algn="ctr"/>
                      <a:r>
                        <a:rPr lang="en-US" sz="1600" i="1" dirty="0">
                          <a:solidFill>
                            <a:srgbClr val="FF0000"/>
                          </a:solidFill>
                          <a:effectLst>
                            <a:outerShdw blurRad="38100" dist="38100" dir="2700000" algn="tl">
                              <a:srgbClr val="000000">
                                <a:alpha val="43137"/>
                              </a:srgbClr>
                            </a:outerShdw>
                          </a:effectLst>
                        </a:rPr>
                        <a:t>Averaging 51,000</a:t>
                      </a:r>
                    </a:p>
                    <a:p>
                      <a:pPr algn="ctr"/>
                      <a:r>
                        <a:rPr lang="en-US" sz="1600" i="1" dirty="0">
                          <a:solidFill>
                            <a:srgbClr val="FF0000"/>
                          </a:solidFill>
                          <a:effectLst>
                            <a:outerShdw blurRad="38100" dist="38100" dir="2700000" algn="tl">
                              <a:srgbClr val="000000">
                                <a:alpha val="43137"/>
                              </a:srgbClr>
                            </a:outerShdw>
                          </a:effectLst>
                        </a:rPr>
                        <a:t>nanoseconds</a:t>
                      </a:r>
                    </a:p>
                    <a:p>
                      <a:pPr algn="ctr"/>
                      <a:endParaRPr lang="en-US" sz="1600" i="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894081992"/>
                  </a:ext>
                </a:extLst>
              </a:tr>
            </a:tbl>
          </a:graphicData>
        </a:graphic>
      </p:graphicFrame>
      <p:pic>
        <p:nvPicPr>
          <p:cNvPr id="5" name="Picture 4">
            <a:extLst>
              <a:ext uri="{FF2B5EF4-FFF2-40B4-BE49-F238E27FC236}">
                <a16:creationId xmlns:a16="http://schemas.microsoft.com/office/drawing/2014/main" id="{DA472048-97C0-4C16-A02C-F21EE5BE263E}"/>
              </a:ext>
            </a:extLst>
          </p:cNvPr>
          <p:cNvPicPr>
            <a:picLocks noChangeAspect="1"/>
          </p:cNvPicPr>
          <p:nvPr/>
        </p:nvPicPr>
        <p:blipFill>
          <a:blip r:embed="rId2"/>
          <a:stretch>
            <a:fillRect/>
          </a:stretch>
        </p:blipFill>
        <p:spPr>
          <a:xfrm>
            <a:off x="550695" y="2783033"/>
            <a:ext cx="1292105" cy="751657"/>
          </a:xfrm>
          <a:prstGeom prst="rect">
            <a:avLst/>
          </a:prstGeom>
        </p:spPr>
      </p:pic>
      <p:pic>
        <p:nvPicPr>
          <p:cNvPr id="7" name="Picture 6">
            <a:extLst>
              <a:ext uri="{FF2B5EF4-FFF2-40B4-BE49-F238E27FC236}">
                <a16:creationId xmlns:a16="http://schemas.microsoft.com/office/drawing/2014/main" id="{9AA6A478-FAD8-4609-8917-3676D7D40A35}"/>
              </a:ext>
            </a:extLst>
          </p:cNvPr>
          <p:cNvPicPr>
            <a:picLocks noChangeAspect="1"/>
          </p:cNvPicPr>
          <p:nvPr/>
        </p:nvPicPr>
        <p:blipFill>
          <a:blip r:embed="rId3"/>
          <a:stretch>
            <a:fillRect/>
          </a:stretch>
        </p:blipFill>
        <p:spPr>
          <a:xfrm>
            <a:off x="550695" y="4666649"/>
            <a:ext cx="1375557" cy="751657"/>
          </a:xfrm>
          <a:prstGeom prst="rect">
            <a:avLst/>
          </a:prstGeom>
        </p:spPr>
      </p:pic>
    </p:spTree>
    <p:extLst>
      <p:ext uri="{BB962C8B-B14F-4D97-AF65-F5344CB8AC3E}">
        <p14:creationId xmlns:p14="http://schemas.microsoft.com/office/powerpoint/2010/main" val="1813133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43346" y="4174958"/>
            <a:ext cx="7781544" cy="859055"/>
          </a:xfrm>
        </p:spPr>
        <p:txBody>
          <a:bodyPr>
            <a:normAutofit fontScale="90000"/>
          </a:bodyPr>
          <a:lstStyle/>
          <a:p>
            <a:r>
              <a:rPr lang="en-US" dirty="0"/>
              <a:t>Challenges and Current Research in Nash Equilibrium Applications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43345" y="5162349"/>
            <a:ext cx="7509791" cy="859055"/>
          </a:xfrm>
        </p:spPr>
        <p:txBody>
          <a:bodyPr>
            <a:normAutofit/>
          </a:bodyPr>
          <a:lstStyle/>
          <a:p>
            <a:r>
              <a:rPr lang="en-US" dirty="0"/>
              <a:t>What are the challenges to applying Nash Equilibrium to N-Player games and what is the potential of its application?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88464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a:bodyPr>
          <a:lstStyle/>
          <a:p>
            <a:r>
              <a:rPr lang="en-US" b="1" dirty="0"/>
              <a:t>Challenge 1: </a:t>
            </a:r>
            <a:r>
              <a:rPr lang="en-US" dirty="0"/>
              <a:t>How do we achieve better efficiency with Multiple Subgame Perfect Equilibria on a game tree?</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22290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i="1" dirty="0"/>
              <a:t>Current Research Provides…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lnSpcReduction="10000"/>
          </a:bodyPr>
          <a:lstStyle/>
          <a:p>
            <a:r>
              <a:rPr lang="en-US" dirty="0"/>
              <a:t>Multithread Pruned Tree Search in Distributed Systems – </a:t>
            </a:r>
            <a:r>
              <a:rPr lang="en-US" b="0" dirty="0" err="1"/>
              <a:t>Yaoqing</a:t>
            </a:r>
            <a:r>
              <a:rPr lang="en-US" b="0" dirty="0"/>
              <a:t> Gao and T.A. </a:t>
            </a:r>
            <a:r>
              <a:rPr lang="en-US" b="0" dirty="0" err="1"/>
              <a:t>Marsland</a:t>
            </a:r>
            <a:r>
              <a:rPr lang="en-US" b="0" dirty="0"/>
              <a:t>, University of Alberta</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lnSpcReduction="10000"/>
          </a:bodyPr>
          <a:lstStyle/>
          <a:p>
            <a:r>
              <a:rPr lang="en-US" dirty="0"/>
              <a:t>Efficiency of Parallel Minimax Algorithm for Game Tree Search – </a:t>
            </a:r>
            <a:r>
              <a:rPr lang="en-US" b="0" dirty="0" err="1"/>
              <a:t>Plamenka</a:t>
            </a:r>
            <a:r>
              <a:rPr lang="en-US" b="0" dirty="0"/>
              <a:t> </a:t>
            </a:r>
            <a:r>
              <a:rPr lang="en-US" b="0" dirty="0" err="1"/>
              <a:t>Borovska</a:t>
            </a:r>
            <a:r>
              <a:rPr lang="en-US" b="0" dirty="0"/>
              <a:t>, Milena </a:t>
            </a:r>
            <a:r>
              <a:rPr lang="en-US" b="0" dirty="0" err="1"/>
              <a:t>Lazarova</a:t>
            </a:r>
            <a:endParaRPr lang="en-US" b="0"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752927"/>
            <a:ext cx="5157787" cy="3436735"/>
          </a:xfrm>
        </p:spPr>
        <p:txBody>
          <a:bodyPr>
            <a:normAutofit/>
          </a:bodyPr>
          <a:lstStyle/>
          <a:p>
            <a:r>
              <a:rPr lang="en-US" dirty="0"/>
              <a:t>Pruning of a game tree involves ignoring subtrees that cannot affect the final value of the root node</a:t>
            </a:r>
          </a:p>
          <a:p>
            <a:pPr lvl="1"/>
            <a:r>
              <a:rPr lang="en-US" sz="1800" u="sng" dirty="0"/>
              <a:t>Window partitioning: </a:t>
            </a:r>
            <a:r>
              <a:rPr lang="en-US" sz="1800" dirty="0"/>
              <a:t>Search window is divided into a number of disjoint segments</a:t>
            </a:r>
            <a:endParaRPr lang="en-US" sz="1800" u="sng" dirty="0"/>
          </a:p>
          <a:p>
            <a:pPr lvl="1"/>
            <a:r>
              <a:rPr lang="en-US" sz="1800" u="sng" dirty="0"/>
              <a:t>Tree splitting:</a:t>
            </a:r>
            <a:r>
              <a:rPr lang="en-US" sz="1800" dirty="0"/>
              <a:t> Select nodes are split and assigned to different processors</a:t>
            </a:r>
          </a:p>
          <a:p>
            <a:pPr lvl="1"/>
            <a:r>
              <a:rPr lang="en-US" sz="1800" dirty="0"/>
              <a:t>Special hardware is used to generate and evaluate nodes in parallel</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752927"/>
            <a:ext cx="5183188" cy="3436736"/>
          </a:xfrm>
        </p:spPr>
        <p:txBody>
          <a:bodyPr/>
          <a:lstStyle/>
          <a:p>
            <a:r>
              <a:rPr lang="en-US" dirty="0"/>
              <a:t>Recursive algorithm for finding the next move of a given player, determining all possible continuations of a game to the desired level</a:t>
            </a:r>
          </a:p>
          <a:p>
            <a:r>
              <a:rPr lang="en-US" u="sng" dirty="0"/>
              <a:t>Amount of work generated increases exponentially given the depth of the tree</a:t>
            </a:r>
          </a:p>
          <a:p>
            <a:r>
              <a:rPr lang="en-US" dirty="0"/>
              <a:t>Search is restricted through alpha-beta cutoffs</a:t>
            </a:r>
          </a:p>
          <a:p>
            <a:r>
              <a:rPr lang="en-US" dirty="0"/>
              <a:t>Parallel implementation involves </a:t>
            </a:r>
            <a:r>
              <a:rPr lang="en-US" u="sng" dirty="0"/>
              <a:t>partitioning of sub-trees</a:t>
            </a:r>
            <a:r>
              <a:rPr lang="en-US" dirty="0"/>
              <a:t> and assigning to multiple processors for searching</a:t>
            </a:r>
          </a:p>
          <a:p>
            <a:endParaRPr lang="en-US" dirty="0"/>
          </a:p>
        </p:txBody>
      </p:sp>
    </p:spTree>
    <p:extLst>
      <p:ext uri="{BB962C8B-B14F-4D97-AF65-F5344CB8AC3E}">
        <p14:creationId xmlns:p14="http://schemas.microsoft.com/office/powerpoint/2010/main" val="8373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a:bodyPr>
          <a:lstStyle/>
          <a:p>
            <a:r>
              <a:rPr lang="en-US" b="1" dirty="0"/>
              <a:t>Challenge 2: </a:t>
            </a:r>
            <a:r>
              <a:rPr lang="en-US" dirty="0"/>
              <a:t>How do you extend the calculation algorithm to calculate an optimal outcome when there are n-number of players or k-number of strategies?</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0249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i="1" dirty="0"/>
              <a:t>Current Research Provides…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lnSpcReduction="10000"/>
          </a:bodyPr>
          <a:lstStyle/>
          <a:p>
            <a:r>
              <a:rPr lang="en-US" dirty="0"/>
              <a:t>Parallel Computation of Nash Equilibria in N-Player Games – </a:t>
            </a:r>
            <a:r>
              <a:rPr lang="en-US" b="0" dirty="0"/>
              <a:t>Jonathan </a:t>
            </a:r>
            <a:r>
              <a:rPr lang="en-US" b="0" dirty="0" err="1"/>
              <a:t>Widger</a:t>
            </a:r>
            <a:r>
              <a:rPr lang="en-US" b="0" dirty="0"/>
              <a:t>, Daniel </a:t>
            </a:r>
            <a:r>
              <a:rPr lang="en-US" b="0" dirty="0" err="1"/>
              <a:t>Grosu</a:t>
            </a:r>
            <a:r>
              <a:rPr lang="en-US" b="0" dirty="0"/>
              <a:t>, Wayne State University</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774714"/>
            <a:ext cx="6277313" cy="3156423"/>
          </a:xfrm>
        </p:spPr>
        <p:txBody>
          <a:bodyPr>
            <a:normAutofit lnSpcReduction="10000"/>
          </a:bodyPr>
          <a:lstStyle/>
          <a:p>
            <a:pPr marL="0" indent="0">
              <a:buNone/>
            </a:pPr>
            <a:r>
              <a:rPr lang="en-US" b="1" dirty="0"/>
              <a:t>For an n-k game, such that </a:t>
            </a:r>
            <a:r>
              <a:rPr lang="en-US" b="1" i="1" dirty="0"/>
              <a:t>n </a:t>
            </a:r>
            <a:r>
              <a:rPr lang="en-US" b="1" dirty="0"/>
              <a:t>represents the number of players and </a:t>
            </a:r>
            <a:r>
              <a:rPr lang="en-US" b="1" i="1" dirty="0"/>
              <a:t>k</a:t>
            </a:r>
            <a:r>
              <a:rPr lang="en-US" b="1" dirty="0"/>
              <a:t> represents the number of pure strategies:</a:t>
            </a:r>
          </a:p>
          <a:p>
            <a:r>
              <a:rPr lang="en-US" dirty="0"/>
              <a:t>Systems of multilinear equations can be built to solve for Nash Equilibrium</a:t>
            </a:r>
          </a:p>
          <a:p>
            <a:r>
              <a:rPr lang="en-US" u="sng" dirty="0"/>
              <a:t>Sequential Application:</a:t>
            </a:r>
            <a:r>
              <a:rPr lang="en-US" dirty="0"/>
              <a:t> Enumerate all possible totally mixed strategy profiles, while checking if a Nash Equilibrium exists</a:t>
            </a:r>
          </a:p>
          <a:p>
            <a:r>
              <a:rPr lang="en-US" u="sng" dirty="0"/>
              <a:t>Parallel Algorithm: </a:t>
            </a:r>
            <a:r>
              <a:rPr lang="en-US" dirty="0"/>
              <a:t>Mixed strategy profiles are processed independently</a:t>
            </a:r>
          </a:p>
          <a:p>
            <a:pPr lvl="1"/>
            <a:r>
              <a:rPr lang="en-US" dirty="0"/>
              <a:t>Combinations of players and pure strategies are constrained by the maximum number of totally mixed equilibria supported by an n-k game</a:t>
            </a:r>
          </a:p>
          <a:p>
            <a:endParaRPr lang="en-US" dirty="0"/>
          </a:p>
          <a:p>
            <a:endParaRPr lang="en-US" dirty="0"/>
          </a:p>
        </p:txBody>
      </p:sp>
      <p:pic>
        <p:nvPicPr>
          <p:cNvPr id="13" name="Picture 12">
            <a:extLst>
              <a:ext uri="{FF2B5EF4-FFF2-40B4-BE49-F238E27FC236}">
                <a16:creationId xmlns:a16="http://schemas.microsoft.com/office/drawing/2014/main" id="{5B35D5B7-8C3E-4619-AC5C-0B9B80178E10}"/>
              </a:ext>
            </a:extLst>
          </p:cNvPr>
          <p:cNvPicPr>
            <a:picLocks noChangeAspect="1"/>
          </p:cNvPicPr>
          <p:nvPr/>
        </p:nvPicPr>
        <p:blipFill>
          <a:blip r:embed="rId2"/>
          <a:stretch>
            <a:fillRect/>
          </a:stretch>
        </p:blipFill>
        <p:spPr>
          <a:xfrm>
            <a:off x="7217078" y="1681163"/>
            <a:ext cx="3882181" cy="4134453"/>
          </a:xfrm>
          <a:prstGeom prst="rect">
            <a:avLst/>
          </a:prstGeom>
        </p:spPr>
      </p:pic>
    </p:spTree>
    <p:extLst>
      <p:ext uri="{BB962C8B-B14F-4D97-AF65-F5344CB8AC3E}">
        <p14:creationId xmlns:p14="http://schemas.microsoft.com/office/powerpoint/2010/main" val="325746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44FE-ABD5-4461-BC02-B8AC65A8BF2B}"/>
              </a:ext>
            </a:extLst>
          </p:cNvPr>
          <p:cNvSpPr>
            <a:spLocks noGrp="1"/>
          </p:cNvSpPr>
          <p:nvPr>
            <p:ph type="title"/>
          </p:nvPr>
        </p:nvSpPr>
        <p:spPr>
          <a:xfrm>
            <a:off x="444500" y="1321176"/>
            <a:ext cx="11214100" cy="535531"/>
          </a:xfrm>
        </p:spPr>
        <p:txBody>
          <a:bodyPr/>
          <a:lstStyle/>
          <a:p>
            <a:r>
              <a:rPr lang="en-US" dirty="0"/>
              <a:t>Future Work and Investigation</a:t>
            </a:r>
          </a:p>
        </p:txBody>
      </p:sp>
      <p:sp>
        <p:nvSpPr>
          <p:cNvPr id="3" name="Slide Number Placeholder 2">
            <a:extLst>
              <a:ext uri="{FF2B5EF4-FFF2-40B4-BE49-F238E27FC236}">
                <a16:creationId xmlns:a16="http://schemas.microsoft.com/office/drawing/2014/main" id="{D000E8AB-2B8F-4A48-A523-20C06892F742}"/>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D6200331-FB70-46FC-B537-920884360DE7}"/>
              </a:ext>
            </a:extLst>
          </p:cNvPr>
          <p:cNvSpPr>
            <a:spLocks noGrp="1"/>
          </p:cNvSpPr>
          <p:nvPr>
            <p:ph type="body" sz="quarter" idx="13"/>
          </p:nvPr>
        </p:nvSpPr>
        <p:spPr>
          <a:xfrm>
            <a:off x="447675" y="2221832"/>
            <a:ext cx="10807700" cy="4093243"/>
          </a:xfrm>
        </p:spPr>
        <p:txBody>
          <a:bodyPr/>
          <a:lstStyle/>
          <a:p>
            <a:r>
              <a:rPr lang="en-US" sz="2000" b="1" dirty="0"/>
              <a:t>Application of the Minimax Algorithm</a:t>
            </a:r>
            <a:endParaRPr lang="en-US" sz="1800" b="1" dirty="0"/>
          </a:p>
          <a:p>
            <a:r>
              <a:rPr lang="en-US" sz="2000" b="1" dirty="0"/>
              <a:t>Experimental Evaluation Over an Extended Game</a:t>
            </a:r>
            <a:endParaRPr lang="en-US" sz="1800" dirty="0"/>
          </a:p>
          <a:p>
            <a:r>
              <a:rPr lang="en-US" sz="2000" b="1" dirty="0"/>
              <a:t>Final Development of the Simulation and Interface</a:t>
            </a:r>
          </a:p>
          <a:p>
            <a:pPr lvl="1">
              <a:spcAft>
                <a:spcPts val="0"/>
              </a:spcAft>
            </a:pPr>
            <a:r>
              <a:rPr lang="en-US" sz="1800" i="1" dirty="0"/>
              <a:t>Introduce dynamic probability to require re-calculation of Nash Equilibrium over duration of the game</a:t>
            </a:r>
          </a:p>
          <a:p>
            <a:pPr marL="457200" lvl="1" indent="0">
              <a:buNone/>
            </a:pPr>
            <a:endParaRPr lang="en-US" sz="1800" dirty="0"/>
          </a:p>
          <a:p>
            <a:pPr lvl="1"/>
            <a:endParaRPr lang="en-US" sz="1800" dirty="0"/>
          </a:p>
          <a:p>
            <a:pPr lvl="1"/>
            <a:endParaRPr lang="en-US" sz="1800" dirty="0"/>
          </a:p>
        </p:txBody>
      </p:sp>
      <p:pic>
        <p:nvPicPr>
          <p:cNvPr id="6" name="Picture 5">
            <a:extLst>
              <a:ext uri="{FF2B5EF4-FFF2-40B4-BE49-F238E27FC236}">
                <a16:creationId xmlns:a16="http://schemas.microsoft.com/office/drawing/2014/main" id="{425463E5-F985-4B40-893D-16EFEED6E79C}"/>
              </a:ext>
            </a:extLst>
          </p:cNvPr>
          <p:cNvPicPr>
            <a:picLocks noChangeAspect="1"/>
          </p:cNvPicPr>
          <p:nvPr/>
        </p:nvPicPr>
        <p:blipFill rotWithShape="1">
          <a:blip r:embed="rId3"/>
          <a:srcRect r="55196" b="5590"/>
          <a:stretch/>
        </p:blipFill>
        <p:spPr>
          <a:xfrm>
            <a:off x="939800" y="4422691"/>
            <a:ext cx="9823450" cy="297048"/>
          </a:xfrm>
          <a:prstGeom prst="rect">
            <a:avLst/>
          </a:prstGeom>
        </p:spPr>
      </p:pic>
    </p:spTree>
    <p:extLst>
      <p:ext uri="{BB962C8B-B14F-4D97-AF65-F5344CB8AC3E}">
        <p14:creationId xmlns:p14="http://schemas.microsoft.com/office/powerpoint/2010/main" val="24583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5D89-4034-41F9-8387-647BFFAA071C}"/>
              </a:ext>
            </a:extLst>
          </p:cNvPr>
          <p:cNvSpPr>
            <a:spLocks noGrp="1"/>
          </p:cNvSpPr>
          <p:nvPr>
            <p:ph type="ctrTitle"/>
          </p:nvPr>
        </p:nvSpPr>
        <p:spPr>
          <a:xfrm>
            <a:off x="6096000" y="4178300"/>
            <a:ext cx="4945598" cy="1243584"/>
          </a:xfrm>
        </p:spPr>
        <p:txBody>
          <a:bodyPr/>
          <a:lstStyle/>
          <a:p>
            <a:r>
              <a:rPr lang="en-US" dirty="0"/>
              <a:t>Questions?</a:t>
            </a:r>
          </a:p>
        </p:txBody>
      </p:sp>
      <p:sp>
        <p:nvSpPr>
          <p:cNvPr id="4" name="Text Placeholder 4">
            <a:extLst>
              <a:ext uri="{FF2B5EF4-FFF2-40B4-BE49-F238E27FC236}">
                <a16:creationId xmlns:a16="http://schemas.microsoft.com/office/drawing/2014/main" id="{D2E7FBBE-5F6F-4ACD-AB29-7BDCD3A4896E}"/>
              </a:ext>
            </a:extLst>
          </p:cNvPr>
          <p:cNvSpPr txBox="1">
            <a:spLocks/>
          </p:cNvSpPr>
          <p:nvPr/>
        </p:nvSpPr>
        <p:spPr>
          <a:xfrm>
            <a:off x="6096000" y="5243229"/>
            <a:ext cx="5222158" cy="859055"/>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lumMod val="20000"/>
                    <a:lumOff val="80000"/>
                  </a:schemeClr>
                </a:solidFill>
              </a:rPr>
              <a:t>Thank you so much for listening to this presentation!</a:t>
            </a:r>
          </a:p>
        </p:txBody>
      </p:sp>
    </p:spTree>
    <p:extLst>
      <p:ext uri="{BB962C8B-B14F-4D97-AF65-F5344CB8AC3E}">
        <p14:creationId xmlns:p14="http://schemas.microsoft.com/office/powerpoint/2010/main" val="151894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B205-0C8F-4168-AA16-EC03A03AE472}"/>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4624BA0E-A5FC-4328-BC14-0831D182F7AE}"/>
              </a:ext>
            </a:extLst>
          </p:cNvPr>
          <p:cNvSpPr>
            <a:spLocks noGrp="1"/>
          </p:cNvSpPr>
          <p:nvPr>
            <p:ph type="body" sz="quarter" idx="18"/>
          </p:nvPr>
        </p:nvSpPr>
        <p:spPr/>
        <p:txBody>
          <a:bodyPr/>
          <a:lstStyle/>
          <a:p>
            <a:pPr algn="ctr"/>
            <a:r>
              <a:rPr lang="en-US" b="1" dirty="0"/>
              <a:t>Section I: Introduction to Game Theory</a:t>
            </a:r>
          </a:p>
          <a:p>
            <a:pPr algn="ctr"/>
            <a:r>
              <a:rPr lang="en-US" i="1" dirty="0"/>
              <a:t>First, we’ll review the basic concepts that this project covers, including Nash Equilibrium, Subgame Perfect Nash Equilibrium, Escalation, and Back Induction.</a:t>
            </a:r>
          </a:p>
        </p:txBody>
      </p:sp>
      <p:sp>
        <p:nvSpPr>
          <p:cNvPr id="4" name="Slide Number Placeholder 3">
            <a:extLst>
              <a:ext uri="{FF2B5EF4-FFF2-40B4-BE49-F238E27FC236}">
                <a16:creationId xmlns:a16="http://schemas.microsoft.com/office/drawing/2014/main" id="{F313823C-3055-41D6-A73D-3E784DAED06F}"/>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Text Placeholder 5">
            <a:extLst>
              <a:ext uri="{FF2B5EF4-FFF2-40B4-BE49-F238E27FC236}">
                <a16:creationId xmlns:a16="http://schemas.microsoft.com/office/drawing/2014/main" id="{E398805D-EC3D-46A2-9DDB-8603C0E07798}"/>
              </a:ext>
            </a:extLst>
          </p:cNvPr>
          <p:cNvSpPr>
            <a:spLocks noGrp="1"/>
          </p:cNvSpPr>
          <p:nvPr>
            <p:ph type="body" sz="quarter" idx="20"/>
          </p:nvPr>
        </p:nvSpPr>
        <p:spPr/>
        <p:txBody>
          <a:bodyPr/>
          <a:lstStyle/>
          <a:p>
            <a:pPr algn="ctr"/>
            <a:r>
              <a:rPr lang="en-US" b="1" dirty="0"/>
              <a:t>Section II: Project Overview and Breakdown</a:t>
            </a:r>
          </a:p>
          <a:p>
            <a:pPr algn="ctr"/>
            <a:r>
              <a:rPr lang="en-US" i="1" dirty="0"/>
              <a:t>Then, we’ll cover how Nash Equilibrium plays a role in role-playing games, and breakdown of initial approach applied to calculating it throughout the game.</a:t>
            </a:r>
          </a:p>
        </p:txBody>
      </p:sp>
      <p:sp>
        <p:nvSpPr>
          <p:cNvPr id="7" name="Text Placeholder 6">
            <a:extLst>
              <a:ext uri="{FF2B5EF4-FFF2-40B4-BE49-F238E27FC236}">
                <a16:creationId xmlns:a16="http://schemas.microsoft.com/office/drawing/2014/main" id="{14C7B4B6-86E7-4C76-8EA2-C0CD7EE1351F}"/>
              </a:ext>
            </a:extLst>
          </p:cNvPr>
          <p:cNvSpPr>
            <a:spLocks noGrp="1"/>
          </p:cNvSpPr>
          <p:nvPr>
            <p:ph type="body" sz="quarter" idx="21"/>
          </p:nvPr>
        </p:nvSpPr>
        <p:spPr/>
        <p:txBody>
          <a:bodyPr/>
          <a:lstStyle/>
          <a:p>
            <a:pPr algn="ctr"/>
            <a:r>
              <a:rPr lang="en-US" b="1" dirty="0"/>
              <a:t>Section III: Current Research in Nash Equilibrium Applications</a:t>
            </a:r>
          </a:p>
          <a:p>
            <a:pPr algn="ctr"/>
            <a:r>
              <a:rPr lang="en-US" dirty="0"/>
              <a:t>Finally, we’ll take a look at the challenges faced with the approach, and how current research in other Nash Equilibrium applications can address these obstacles.</a:t>
            </a:r>
          </a:p>
        </p:txBody>
      </p:sp>
      <p:pic>
        <p:nvPicPr>
          <p:cNvPr id="2050" name="Picture 2" descr="Dungeons &amp; Dragons in 2021: Essential evolution makes the RPG bigger and  better than ever, but work remains | Dicebreaker">
            <a:extLst>
              <a:ext uri="{FF2B5EF4-FFF2-40B4-BE49-F238E27FC236}">
                <a16:creationId xmlns:a16="http://schemas.microsoft.com/office/drawing/2014/main" id="{6B23CD34-58AC-43AE-AE4B-6741F7BBBD55}"/>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3310" b="333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2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82E43A-81C3-4098-9F36-A40B55B52B48}"/>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Tree>
    <p:extLst>
      <p:ext uri="{BB962C8B-B14F-4D97-AF65-F5344CB8AC3E}">
        <p14:creationId xmlns:p14="http://schemas.microsoft.com/office/powerpoint/2010/main" val="427877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32305" y="3429000"/>
            <a:ext cx="8532154" cy="1243584"/>
          </a:xfrm>
        </p:spPr>
        <p:txBody>
          <a:bodyPr/>
          <a:lstStyle/>
          <a:p>
            <a:r>
              <a:rPr lang="en-US" sz="4400" dirty="0"/>
              <a:t>Implementation of Parallel Computation of  Multiple Subgame Perfect Equilibrium in N-Player Role-Playing Games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32305" y="4754880"/>
            <a:ext cx="7077456" cy="868680"/>
          </a:xfrm>
        </p:spPr>
        <p:txBody>
          <a:bodyPr/>
          <a:lstStyle/>
          <a:p>
            <a:pPr marL="0" indent="0">
              <a:buNone/>
            </a:pPr>
            <a:r>
              <a:rPr lang="en-US" dirty="0"/>
              <a:t>Geela Margo Ramos</a:t>
            </a:r>
          </a:p>
          <a:p>
            <a:pPr marL="0" indent="0">
              <a:buNone/>
            </a:pPr>
            <a:r>
              <a:rPr lang="en-US" dirty="0"/>
              <a:t>COP4520 Semester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B205-0C8F-4168-AA16-EC03A03AE472}"/>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4624BA0E-A5FC-4328-BC14-0831D182F7AE}"/>
              </a:ext>
            </a:extLst>
          </p:cNvPr>
          <p:cNvSpPr>
            <a:spLocks noGrp="1"/>
          </p:cNvSpPr>
          <p:nvPr>
            <p:ph type="body" sz="quarter" idx="18"/>
          </p:nvPr>
        </p:nvSpPr>
        <p:spPr/>
        <p:txBody>
          <a:bodyPr/>
          <a:lstStyle/>
          <a:p>
            <a:pPr algn="ctr"/>
            <a:r>
              <a:rPr lang="en-US" b="1" dirty="0"/>
              <a:t>Section I: Introduction to Game Theory</a:t>
            </a:r>
          </a:p>
          <a:p>
            <a:pPr algn="ctr"/>
            <a:r>
              <a:rPr lang="en-US" i="1" dirty="0"/>
              <a:t>First, we’ll review the basic concepts that this project covers, including Nash Equilibrium, Subgame Perfect Nash Equilibrium, Escalation, and Back Induction.</a:t>
            </a:r>
          </a:p>
        </p:txBody>
      </p:sp>
      <p:sp>
        <p:nvSpPr>
          <p:cNvPr id="4" name="Slide Number Placeholder 3">
            <a:extLst>
              <a:ext uri="{FF2B5EF4-FFF2-40B4-BE49-F238E27FC236}">
                <a16:creationId xmlns:a16="http://schemas.microsoft.com/office/drawing/2014/main" id="{F313823C-3055-41D6-A73D-3E784DAED06F}"/>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6" name="Text Placeholder 5">
            <a:extLst>
              <a:ext uri="{FF2B5EF4-FFF2-40B4-BE49-F238E27FC236}">
                <a16:creationId xmlns:a16="http://schemas.microsoft.com/office/drawing/2014/main" id="{E398805D-EC3D-46A2-9DDB-8603C0E07798}"/>
              </a:ext>
            </a:extLst>
          </p:cNvPr>
          <p:cNvSpPr>
            <a:spLocks noGrp="1"/>
          </p:cNvSpPr>
          <p:nvPr>
            <p:ph type="body" sz="quarter" idx="20"/>
          </p:nvPr>
        </p:nvSpPr>
        <p:spPr/>
        <p:txBody>
          <a:bodyPr/>
          <a:lstStyle/>
          <a:p>
            <a:pPr algn="ctr"/>
            <a:r>
              <a:rPr lang="en-US" b="1" dirty="0"/>
              <a:t>Section II: Project Overview and Breakdown</a:t>
            </a:r>
          </a:p>
          <a:p>
            <a:pPr algn="ctr"/>
            <a:r>
              <a:rPr lang="en-US" i="1" dirty="0"/>
              <a:t>Then, we’ll cover how Nash Equilibrium plays a role in role-playing games, and breakdown of initial approach applied to calculating it throughout the game.</a:t>
            </a:r>
          </a:p>
        </p:txBody>
      </p:sp>
      <p:sp>
        <p:nvSpPr>
          <p:cNvPr id="7" name="Text Placeholder 6">
            <a:extLst>
              <a:ext uri="{FF2B5EF4-FFF2-40B4-BE49-F238E27FC236}">
                <a16:creationId xmlns:a16="http://schemas.microsoft.com/office/drawing/2014/main" id="{14C7B4B6-86E7-4C76-8EA2-C0CD7EE1351F}"/>
              </a:ext>
            </a:extLst>
          </p:cNvPr>
          <p:cNvSpPr>
            <a:spLocks noGrp="1"/>
          </p:cNvSpPr>
          <p:nvPr>
            <p:ph type="body" sz="quarter" idx="21"/>
          </p:nvPr>
        </p:nvSpPr>
        <p:spPr/>
        <p:txBody>
          <a:bodyPr/>
          <a:lstStyle/>
          <a:p>
            <a:pPr algn="ctr"/>
            <a:r>
              <a:rPr lang="en-US" b="1" dirty="0"/>
              <a:t>Section III: Current Research in Nash Equilibrium Applications</a:t>
            </a:r>
          </a:p>
          <a:p>
            <a:pPr algn="ctr"/>
            <a:r>
              <a:rPr lang="en-US" dirty="0"/>
              <a:t>Finally, we’ll take a look at the challenges faced with the approach, and how current research in other Nash Equilibrium applications can address these obstacles.</a:t>
            </a:r>
          </a:p>
        </p:txBody>
      </p:sp>
      <p:pic>
        <p:nvPicPr>
          <p:cNvPr id="2050" name="Picture 2" descr="Dungeons &amp; Dragons in 2021: Essential evolution makes the RPG bigger and  better than ever, but work remains | Dicebreaker">
            <a:extLst>
              <a:ext uri="{FF2B5EF4-FFF2-40B4-BE49-F238E27FC236}">
                <a16:creationId xmlns:a16="http://schemas.microsoft.com/office/drawing/2014/main" id="{6B23CD34-58AC-43AE-AE4B-6741F7BBBD55}"/>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3310" b="333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0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F3C3-1204-478B-A224-449A812B6426}"/>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5CC9976A-5298-4486-AF94-2C9402FDACFF}"/>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a:extLst>
              <a:ext uri="{FF2B5EF4-FFF2-40B4-BE49-F238E27FC236}">
                <a16:creationId xmlns:a16="http://schemas.microsoft.com/office/drawing/2014/main" id="{4B6F6F90-CB5F-438E-B269-017ACFF6E4BE}"/>
              </a:ext>
            </a:extLst>
          </p:cNvPr>
          <p:cNvSpPr>
            <a:spLocks noGrp="1"/>
          </p:cNvSpPr>
          <p:nvPr>
            <p:ph type="body" sz="quarter" idx="13"/>
          </p:nvPr>
        </p:nvSpPr>
        <p:spPr>
          <a:xfrm>
            <a:off x="5489712" y="1828799"/>
            <a:ext cx="6168888" cy="3959157"/>
          </a:xfrm>
        </p:spPr>
        <p:txBody>
          <a:bodyPr>
            <a:normAutofit fontScale="70000" lnSpcReduction="20000"/>
          </a:bodyPr>
          <a:lstStyle/>
          <a:p>
            <a:pPr algn="l">
              <a:lnSpc>
                <a:spcPct val="120000"/>
              </a:lnSpc>
            </a:pPr>
            <a:r>
              <a:rPr lang="en-US" sz="2500" dirty="0"/>
              <a:t>“We’ve come from far away, we landed here by fate. And all our deeds and ventures will astound with </a:t>
            </a:r>
            <a:r>
              <a:rPr lang="en-US" sz="2500" dirty="0" err="1"/>
              <a:t>tellings</a:t>
            </a:r>
            <a:r>
              <a:rPr lang="en-US" sz="2500" dirty="0"/>
              <a:t> great. Imagine, if you will, that you have arrived in the middle of a vast desert. Filled with hungry beasts, and ruins lost by time, </a:t>
            </a:r>
            <a:r>
              <a:rPr lang="en-US" sz="2500" b="1" dirty="0"/>
              <a:t>you know you’re looking for ‘The Institute’</a:t>
            </a:r>
            <a:r>
              <a:rPr lang="en-US" sz="2500" dirty="0"/>
              <a:t> – a place of ancient magic that can help you achieve your dreams of mighty reign over the creatures that freely roam.”</a:t>
            </a:r>
          </a:p>
          <a:p>
            <a:pPr algn="l">
              <a:lnSpc>
                <a:spcPct val="120000"/>
              </a:lnSpc>
            </a:pPr>
            <a:endParaRPr lang="en-US" sz="2500" dirty="0"/>
          </a:p>
          <a:p>
            <a:pPr algn="l">
              <a:lnSpc>
                <a:spcPct val="120000"/>
              </a:lnSpc>
            </a:pPr>
            <a:r>
              <a:rPr lang="en-US" sz="2500" dirty="0"/>
              <a:t>“We thus begin the first page of your tale – of your tome. </a:t>
            </a:r>
            <a:r>
              <a:rPr lang="en-US" sz="2500" b="1" dirty="0"/>
              <a:t>Find your target, but beware. There are also monsters that are seeking you and call this place home</a:t>
            </a:r>
            <a:r>
              <a:rPr lang="en-US" sz="2500" dirty="0"/>
              <a:t>.”</a:t>
            </a:r>
          </a:p>
        </p:txBody>
      </p:sp>
      <p:pic>
        <p:nvPicPr>
          <p:cNvPr id="10242" name="Picture 2" descr="Dungeons &amp; Dragons in 2021: Essential evolution makes the RPG bigger and  better than ever, but work remains | Dicebreaker">
            <a:extLst>
              <a:ext uri="{FF2B5EF4-FFF2-40B4-BE49-F238E27FC236}">
                <a16:creationId xmlns:a16="http://schemas.microsoft.com/office/drawing/2014/main" id="{D3B08D0E-3602-448A-A41E-57DAB9C982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73" r="13483"/>
          <a:stretch/>
        </p:blipFill>
        <p:spPr bwMode="auto">
          <a:xfrm>
            <a:off x="279130" y="1828799"/>
            <a:ext cx="5077838" cy="395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2986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83978" y="3725779"/>
            <a:ext cx="7781544" cy="859055"/>
          </a:xfrm>
        </p:spPr>
        <p:txBody>
          <a:bodyPr>
            <a:normAutofit fontScale="90000"/>
          </a:bodyPr>
          <a:lstStyle/>
          <a:p>
            <a:r>
              <a:rPr lang="en-US" dirty="0"/>
              <a:t>Introduction to Game</a:t>
            </a:r>
            <a:br>
              <a:rPr lang="en-US" dirty="0"/>
            </a:br>
            <a:r>
              <a:rPr lang="en-US" dirty="0"/>
              <a:t>Theory</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83978" y="4697129"/>
            <a:ext cx="7911097" cy="859055"/>
          </a:xfrm>
        </p:spPr>
        <p:txBody>
          <a:bodyPr>
            <a:normAutofit/>
          </a:bodyPr>
          <a:lstStyle/>
          <a:p>
            <a:r>
              <a:rPr lang="en-US" dirty="0"/>
              <a:t>What is Nash Equilibrium and what is its potential role</a:t>
            </a:r>
          </a:p>
          <a:p>
            <a:r>
              <a:rPr lang="en-US" dirty="0"/>
              <a:t>In role-playing games?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290279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54F-FF0B-4485-9DC0-5378353F667C}"/>
              </a:ext>
            </a:extLst>
          </p:cNvPr>
          <p:cNvSpPr>
            <a:spLocks noGrp="1"/>
          </p:cNvSpPr>
          <p:nvPr>
            <p:ph type="title"/>
          </p:nvPr>
        </p:nvSpPr>
        <p:spPr/>
        <p:txBody>
          <a:bodyPr/>
          <a:lstStyle/>
          <a:p>
            <a:r>
              <a:rPr lang="en-US" dirty="0"/>
              <a:t>What is game theory?</a:t>
            </a:r>
          </a:p>
        </p:txBody>
      </p:sp>
      <p:sp>
        <p:nvSpPr>
          <p:cNvPr id="3" name="Slide Number Placeholder 2">
            <a:extLst>
              <a:ext uri="{FF2B5EF4-FFF2-40B4-BE49-F238E27FC236}">
                <a16:creationId xmlns:a16="http://schemas.microsoft.com/office/drawing/2014/main" id="{5E3E7E03-6868-42C8-90D7-DA439ACCB99E}"/>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Text Placeholder 3">
            <a:extLst>
              <a:ext uri="{FF2B5EF4-FFF2-40B4-BE49-F238E27FC236}">
                <a16:creationId xmlns:a16="http://schemas.microsoft.com/office/drawing/2014/main" id="{0EC3D60E-4672-420D-8644-D8B5838C658C}"/>
              </a:ext>
            </a:extLst>
          </p:cNvPr>
          <p:cNvSpPr>
            <a:spLocks noGrp="1"/>
          </p:cNvSpPr>
          <p:nvPr>
            <p:ph type="body" sz="quarter" idx="13"/>
          </p:nvPr>
        </p:nvSpPr>
        <p:spPr>
          <a:xfrm>
            <a:off x="444500" y="1625385"/>
            <a:ext cx="5090538" cy="4093243"/>
          </a:xfrm>
        </p:spPr>
        <p:txBody>
          <a:bodyPr/>
          <a:lstStyle/>
          <a:p>
            <a:r>
              <a:rPr lang="en-US" dirty="0"/>
              <a:t>Branch of mathematics concerned with the analysis of strategies for dealing with competitive situations where the </a:t>
            </a:r>
            <a:r>
              <a:rPr lang="en-US" b="1" dirty="0"/>
              <a:t>outcome of a participant’s choice of action depends critically on the actions of other participants</a:t>
            </a:r>
          </a:p>
          <a:p>
            <a:pPr lvl="1"/>
            <a:r>
              <a:rPr lang="en-US" sz="1600" dirty="0"/>
              <a:t>Applications: War, Business, and Biology</a:t>
            </a:r>
          </a:p>
          <a:p>
            <a:r>
              <a:rPr lang="en-US" dirty="0"/>
              <a:t>There are </a:t>
            </a:r>
            <a:r>
              <a:rPr lang="en-US" b="1" dirty="0"/>
              <a:t>5 different types of games </a:t>
            </a:r>
            <a:r>
              <a:rPr lang="en-US" dirty="0"/>
              <a:t>we can investigate under game theory:</a:t>
            </a:r>
          </a:p>
          <a:p>
            <a:pPr lvl="1"/>
            <a:r>
              <a:rPr lang="en-US" sz="1600" dirty="0"/>
              <a:t>Cooperative and Non-Cooperative</a:t>
            </a:r>
          </a:p>
          <a:p>
            <a:pPr lvl="1"/>
            <a:r>
              <a:rPr lang="en-US" sz="1600" dirty="0"/>
              <a:t>Normal Form and Extensive Form Games</a:t>
            </a:r>
          </a:p>
          <a:p>
            <a:pPr lvl="1"/>
            <a:r>
              <a:rPr lang="en-US" sz="1600" dirty="0"/>
              <a:t>Simultaneous Move Games and Sequential Move Games</a:t>
            </a:r>
          </a:p>
          <a:p>
            <a:pPr lvl="1"/>
            <a:r>
              <a:rPr lang="en-US" sz="1600" dirty="0"/>
              <a:t>Constant Sum, Zero Sum, and Non-Zero Sum Games</a:t>
            </a:r>
          </a:p>
          <a:p>
            <a:pPr lvl="1"/>
            <a:r>
              <a:rPr lang="en-US" sz="1600" dirty="0"/>
              <a:t>Symmetric and Asymmetric Games</a:t>
            </a:r>
          </a:p>
          <a:p>
            <a:pPr lvl="1"/>
            <a:endParaRPr lang="en-US" dirty="0"/>
          </a:p>
        </p:txBody>
      </p:sp>
      <p:pic>
        <p:nvPicPr>
          <p:cNvPr id="11270" name="Picture 6" descr="THE GAME THEORY : Science of Social Life - CUTTING EDGE VISIONARIES">
            <a:extLst>
              <a:ext uri="{FF2B5EF4-FFF2-40B4-BE49-F238E27FC236}">
                <a16:creationId xmlns:a16="http://schemas.microsoft.com/office/drawing/2014/main" id="{DA8CBDF1-F9D1-4A2B-BAE7-0E1A249F7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813" y="2038533"/>
            <a:ext cx="5704148" cy="368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0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54F-FF0B-4485-9DC0-5378353F667C}"/>
              </a:ext>
            </a:extLst>
          </p:cNvPr>
          <p:cNvSpPr>
            <a:spLocks noGrp="1"/>
          </p:cNvSpPr>
          <p:nvPr>
            <p:ph type="title"/>
          </p:nvPr>
        </p:nvSpPr>
        <p:spPr/>
        <p:txBody>
          <a:bodyPr/>
          <a:lstStyle/>
          <a:p>
            <a:r>
              <a:rPr lang="en-US" dirty="0"/>
              <a:t>What is Nash Equilibrium?</a:t>
            </a:r>
          </a:p>
        </p:txBody>
      </p:sp>
      <p:sp>
        <p:nvSpPr>
          <p:cNvPr id="3" name="Slide Number Placeholder 2">
            <a:extLst>
              <a:ext uri="{FF2B5EF4-FFF2-40B4-BE49-F238E27FC236}">
                <a16:creationId xmlns:a16="http://schemas.microsoft.com/office/drawing/2014/main" id="{5E3E7E03-6868-42C8-90D7-DA439ACCB99E}"/>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ext Placeholder 3">
            <a:extLst>
              <a:ext uri="{FF2B5EF4-FFF2-40B4-BE49-F238E27FC236}">
                <a16:creationId xmlns:a16="http://schemas.microsoft.com/office/drawing/2014/main" id="{0EC3D60E-4672-420D-8644-D8B5838C658C}"/>
              </a:ext>
            </a:extLst>
          </p:cNvPr>
          <p:cNvSpPr>
            <a:spLocks noGrp="1"/>
          </p:cNvSpPr>
          <p:nvPr>
            <p:ph type="body" sz="quarter" idx="13"/>
          </p:nvPr>
        </p:nvSpPr>
        <p:spPr>
          <a:xfrm>
            <a:off x="444500" y="1625385"/>
            <a:ext cx="4643066" cy="4093243"/>
          </a:xfrm>
        </p:spPr>
        <p:txBody>
          <a:bodyPr/>
          <a:lstStyle/>
          <a:p>
            <a:r>
              <a:rPr lang="en-US" dirty="0"/>
              <a:t>A concept that determines the optimal solution a non-cooperative game</a:t>
            </a:r>
          </a:p>
          <a:p>
            <a:pPr lvl="1"/>
            <a:r>
              <a:rPr lang="en-US" b="1" dirty="0"/>
              <a:t>A player does not gain anything from deviating form their initially chosen strategy</a:t>
            </a:r>
          </a:p>
          <a:p>
            <a:pPr lvl="1"/>
            <a:r>
              <a:rPr lang="en-US" dirty="0"/>
              <a:t>Games can include multiple Nash equilibria or none of them</a:t>
            </a:r>
          </a:p>
          <a:p>
            <a:r>
              <a:rPr lang="en-US" b="1" dirty="0"/>
              <a:t>Mixed Strategy Nash Equilibrium: </a:t>
            </a:r>
            <a:r>
              <a:rPr lang="en-US" dirty="0"/>
              <a:t>One player playing a randomized strategy and no player being able to increase his/her expected payoff by playing an alternate strategy</a:t>
            </a:r>
          </a:p>
          <a:p>
            <a:pPr lvl="1"/>
            <a:r>
              <a:rPr lang="en-US" dirty="0"/>
              <a:t>Pure strategy is not available</a:t>
            </a:r>
          </a:p>
          <a:p>
            <a:pPr lvl="1"/>
            <a:r>
              <a:rPr lang="en-US" dirty="0"/>
              <a:t>Meant to be “unpredictable”</a:t>
            </a:r>
          </a:p>
          <a:p>
            <a:pPr lvl="1"/>
            <a:r>
              <a:rPr lang="en-US" dirty="0"/>
              <a:t>Randomizing and mixing strategies will allow for a player to avoid exploitation</a:t>
            </a:r>
          </a:p>
          <a:p>
            <a:pPr lvl="1"/>
            <a:r>
              <a:rPr lang="en-US" dirty="0"/>
              <a:t>Can be calculated through specified probabilities for each action to be chosen</a:t>
            </a:r>
          </a:p>
          <a:p>
            <a:pPr marL="0" indent="0">
              <a:buNone/>
            </a:pPr>
            <a:endParaRPr lang="en-US" dirty="0"/>
          </a:p>
        </p:txBody>
      </p:sp>
      <p:pic>
        <p:nvPicPr>
          <p:cNvPr id="6" name="Picture 5">
            <a:extLst>
              <a:ext uri="{FF2B5EF4-FFF2-40B4-BE49-F238E27FC236}">
                <a16:creationId xmlns:a16="http://schemas.microsoft.com/office/drawing/2014/main" id="{7E4AE3D6-4405-4E87-BAC9-54CD9E9BDAB6}"/>
              </a:ext>
            </a:extLst>
          </p:cNvPr>
          <p:cNvPicPr>
            <a:picLocks noChangeAspect="1"/>
          </p:cNvPicPr>
          <p:nvPr/>
        </p:nvPicPr>
        <p:blipFill>
          <a:blip r:embed="rId3"/>
          <a:stretch>
            <a:fillRect/>
          </a:stretch>
        </p:blipFill>
        <p:spPr>
          <a:xfrm>
            <a:off x="5767489" y="2264108"/>
            <a:ext cx="5891111" cy="2815795"/>
          </a:xfrm>
          <a:prstGeom prst="rect">
            <a:avLst/>
          </a:prstGeom>
        </p:spPr>
      </p:pic>
    </p:spTree>
    <p:extLst>
      <p:ext uri="{BB962C8B-B14F-4D97-AF65-F5344CB8AC3E}">
        <p14:creationId xmlns:p14="http://schemas.microsoft.com/office/powerpoint/2010/main" val="93248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Example 1: The Prisoner’s Dilemma</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pic>
        <p:nvPicPr>
          <p:cNvPr id="7" name="Picture 6" descr="Chart, treemap chart&#10;&#10;Description automatically generated">
            <a:extLst>
              <a:ext uri="{FF2B5EF4-FFF2-40B4-BE49-F238E27FC236}">
                <a16:creationId xmlns:a16="http://schemas.microsoft.com/office/drawing/2014/main" id="{40827184-5294-4178-B65C-058B65A682DB}"/>
              </a:ext>
            </a:extLst>
          </p:cNvPr>
          <p:cNvPicPr>
            <a:picLocks noChangeAspect="1"/>
          </p:cNvPicPr>
          <p:nvPr/>
        </p:nvPicPr>
        <p:blipFill>
          <a:blip r:embed="rId3"/>
          <a:stretch>
            <a:fillRect/>
          </a:stretch>
        </p:blipFill>
        <p:spPr>
          <a:xfrm>
            <a:off x="2169244" y="1469155"/>
            <a:ext cx="6759944" cy="5312645"/>
          </a:xfrm>
          <a:prstGeom prst="rect">
            <a:avLst/>
          </a:prstGeom>
        </p:spPr>
      </p:pic>
    </p:spTree>
    <p:extLst>
      <p:ext uri="{BB962C8B-B14F-4D97-AF65-F5344CB8AC3E}">
        <p14:creationId xmlns:p14="http://schemas.microsoft.com/office/powerpoint/2010/main" val="1043137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54F-FF0B-4485-9DC0-5378353F667C}"/>
              </a:ext>
            </a:extLst>
          </p:cNvPr>
          <p:cNvSpPr>
            <a:spLocks noGrp="1"/>
          </p:cNvSpPr>
          <p:nvPr>
            <p:ph type="title"/>
          </p:nvPr>
        </p:nvSpPr>
        <p:spPr/>
        <p:txBody>
          <a:bodyPr/>
          <a:lstStyle/>
          <a:p>
            <a:r>
              <a:rPr lang="en-US" dirty="0"/>
              <a:t>What is Subgame Perfect Equilibrium?</a:t>
            </a:r>
          </a:p>
        </p:txBody>
      </p:sp>
      <p:sp>
        <p:nvSpPr>
          <p:cNvPr id="3" name="Slide Number Placeholder 2">
            <a:extLst>
              <a:ext uri="{FF2B5EF4-FFF2-40B4-BE49-F238E27FC236}">
                <a16:creationId xmlns:a16="http://schemas.microsoft.com/office/drawing/2014/main" id="{5E3E7E03-6868-42C8-90D7-DA439ACCB99E}"/>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Text Placeholder 3">
            <a:extLst>
              <a:ext uri="{FF2B5EF4-FFF2-40B4-BE49-F238E27FC236}">
                <a16:creationId xmlns:a16="http://schemas.microsoft.com/office/drawing/2014/main" id="{0EC3D60E-4672-420D-8644-D8B5838C658C}"/>
              </a:ext>
            </a:extLst>
          </p:cNvPr>
          <p:cNvSpPr>
            <a:spLocks noGrp="1"/>
          </p:cNvSpPr>
          <p:nvPr>
            <p:ph type="body" sz="quarter" idx="13"/>
          </p:nvPr>
        </p:nvSpPr>
        <p:spPr>
          <a:xfrm>
            <a:off x="1409700" y="1749570"/>
            <a:ext cx="9372600" cy="4427494"/>
          </a:xfrm>
        </p:spPr>
        <p:txBody>
          <a:bodyPr>
            <a:normAutofit fontScale="40000" lnSpcReduction="20000"/>
          </a:bodyPr>
          <a:lstStyle/>
          <a:p>
            <a:r>
              <a:rPr lang="en-US" dirty="0"/>
              <a:t>A refinement of a Nash equilibrium, used in dynamic games</a:t>
            </a:r>
          </a:p>
          <a:p>
            <a:endParaRPr lang="en-US" dirty="0"/>
          </a:p>
          <a:p>
            <a:r>
              <a:rPr lang="en-US" b="1" dirty="0"/>
              <a:t>Requires that all threats are credible </a:t>
            </a:r>
            <a:r>
              <a:rPr lang="en-US" dirty="0"/>
              <a:t>– repercussions or losses that might occur due to the responding person’s choice of action</a:t>
            </a:r>
          </a:p>
          <a:p>
            <a:endParaRPr lang="en-US" dirty="0"/>
          </a:p>
          <a:p>
            <a:r>
              <a:rPr lang="en-US" dirty="0"/>
              <a:t>Involves a finite extensive game, consisting of subgames such the players’ behavior from a point onward should represent a Nash equilibrium of the continuation game</a:t>
            </a:r>
          </a:p>
          <a:p>
            <a:endParaRPr lang="en-US" dirty="0"/>
          </a:p>
          <a:p>
            <a:r>
              <a:rPr lang="en-US" dirty="0"/>
              <a:t>Extensive form games use </a:t>
            </a:r>
            <a:r>
              <a:rPr lang="en-US" b="1" dirty="0"/>
              <a:t>backward induction </a:t>
            </a:r>
            <a:r>
              <a:rPr lang="en-US" dirty="0"/>
              <a:t>to solve for Nash equilibrium</a:t>
            </a:r>
          </a:p>
        </p:txBody>
      </p:sp>
    </p:spTree>
    <p:extLst>
      <p:ext uri="{BB962C8B-B14F-4D97-AF65-F5344CB8AC3E}">
        <p14:creationId xmlns:p14="http://schemas.microsoft.com/office/powerpoint/2010/main" val="161105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Example 2: Firm Investment</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4" name="Rectangle 3">
            <a:extLst>
              <a:ext uri="{FF2B5EF4-FFF2-40B4-BE49-F238E27FC236}">
                <a16:creationId xmlns:a16="http://schemas.microsoft.com/office/drawing/2014/main" id="{FCD3B033-D142-4B7D-924A-75DE32EEAFD9}"/>
              </a:ext>
            </a:extLst>
          </p:cNvPr>
          <p:cNvSpPr/>
          <p:nvPr/>
        </p:nvSpPr>
        <p:spPr>
          <a:xfrm>
            <a:off x="2780740" y="1927233"/>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Firm 1</a:t>
            </a:r>
          </a:p>
        </p:txBody>
      </p:sp>
      <p:cxnSp>
        <p:nvCxnSpPr>
          <p:cNvPr id="5" name="Straight Arrow Connector 4">
            <a:extLst>
              <a:ext uri="{FF2B5EF4-FFF2-40B4-BE49-F238E27FC236}">
                <a16:creationId xmlns:a16="http://schemas.microsoft.com/office/drawing/2014/main" id="{7F5EFCDC-5804-4272-BEF2-DE22864C38CF}"/>
              </a:ext>
            </a:extLst>
          </p:cNvPr>
          <p:cNvCxnSpPr>
            <a:cxnSpLocks/>
          </p:cNvCxnSpPr>
          <p:nvPr/>
        </p:nvCxnSpPr>
        <p:spPr>
          <a:xfrm>
            <a:off x="3423677" y="2257656"/>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8AEE515F-8BFD-4B4E-9AAC-91178A3E156A}"/>
              </a:ext>
            </a:extLst>
          </p:cNvPr>
          <p:cNvSpPr/>
          <p:nvPr/>
        </p:nvSpPr>
        <p:spPr>
          <a:xfrm>
            <a:off x="2910643" y="2694880"/>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Out</a:t>
            </a:r>
          </a:p>
        </p:txBody>
      </p:sp>
      <p:sp>
        <p:nvSpPr>
          <p:cNvPr id="7" name="Rectangle 6">
            <a:extLst>
              <a:ext uri="{FF2B5EF4-FFF2-40B4-BE49-F238E27FC236}">
                <a16:creationId xmlns:a16="http://schemas.microsoft.com/office/drawing/2014/main" id="{7F91B72C-25C1-413F-9750-7D2A1B62C330}"/>
              </a:ext>
            </a:extLst>
          </p:cNvPr>
          <p:cNvSpPr/>
          <p:nvPr/>
        </p:nvSpPr>
        <p:spPr>
          <a:xfrm>
            <a:off x="2806113" y="3567753"/>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(2, 2)</a:t>
            </a:r>
          </a:p>
        </p:txBody>
      </p:sp>
      <p:cxnSp>
        <p:nvCxnSpPr>
          <p:cNvPr id="8" name="Straight Arrow Connector 7">
            <a:extLst>
              <a:ext uri="{FF2B5EF4-FFF2-40B4-BE49-F238E27FC236}">
                <a16:creationId xmlns:a16="http://schemas.microsoft.com/office/drawing/2014/main" id="{C3A3A70F-1592-47C3-8B19-03DE077372A5}"/>
              </a:ext>
            </a:extLst>
          </p:cNvPr>
          <p:cNvCxnSpPr>
            <a:cxnSpLocks/>
          </p:cNvCxnSpPr>
          <p:nvPr/>
        </p:nvCxnSpPr>
        <p:spPr>
          <a:xfrm rot="16200000">
            <a:off x="4717789" y="1459123"/>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FEF50CA2-BDAF-4BD8-839C-067431674B71}"/>
              </a:ext>
            </a:extLst>
          </p:cNvPr>
          <p:cNvSpPr/>
          <p:nvPr/>
        </p:nvSpPr>
        <p:spPr>
          <a:xfrm>
            <a:off x="5385002" y="1927233"/>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Firm 2</a:t>
            </a:r>
          </a:p>
        </p:txBody>
      </p:sp>
      <p:cxnSp>
        <p:nvCxnSpPr>
          <p:cNvPr id="10" name="Straight Arrow Connector 9">
            <a:extLst>
              <a:ext uri="{FF2B5EF4-FFF2-40B4-BE49-F238E27FC236}">
                <a16:creationId xmlns:a16="http://schemas.microsoft.com/office/drawing/2014/main" id="{51B84D3B-E5B5-4AE0-8678-C365877AE112}"/>
              </a:ext>
            </a:extLst>
          </p:cNvPr>
          <p:cNvCxnSpPr>
            <a:cxnSpLocks/>
          </p:cNvCxnSpPr>
          <p:nvPr/>
        </p:nvCxnSpPr>
        <p:spPr>
          <a:xfrm>
            <a:off x="6027939" y="2257656"/>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059FBAB5-19F1-43DC-9995-A8F4F8E6590B}"/>
              </a:ext>
            </a:extLst>
          </p:cNvPr>
          <p:cNvSpPr/>
          <p:nvPr/>
        </p:nvSpPr>
        <p:spPr>
          <a:xfrm>
            <a:off x="4161527" y="189620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In</a:t>
            </a:r>
          </a:p>
        </p:txBody>
      </p:sp>
      <p:sp>
        <p:nvSpPr>
          <p:cNvPr id="12" name="Rectangle 11">
            <a:extLst>
              <a:ext uri="{FF2B5EF4-FFF2-40B4-BE49-F238E27FC236}">
                <a16:creationId xmlns:a16="http://schemas.microsoft.com/office/drawing/2014/main" id="{43EE35EC-A4CB-45C6-94AB-151F6F9C68F3}"/>
              </a:ext>
            </a:extLst>
          </p:cNvPr>
          <p:cNvSpPr/>
          <p:nvPr/>
        </p:nvSpPr>
        <p:spPr>
          <a:xfrm>
            <a:off x="5514905" y="2642507"/>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Accept</a:t>
            </a:r>
          </a:p>
        </p:txBody>
      </p:sp>
      <p:cxnSp>
        <p:nvCxnSpPr>
          <p:cNvPr id="13" name="Straight Arrow Connector 12">
            <a:extLst>
              <a:ext uri="{FF2B5EF4-FFF2-40B4-BE49-F238E27FC236}">
                <a16:creationId xmlns:a16="http://schemas.microsoft.com/office/drawing/2014/main" id="{C3876D2C-20D4-4208-ABFC-F99051FE7350}"/>
              </a:ext>
            </a:extLst>
          </p:cNvPr>
          <p:cNvCxnSpPr>
            <a:cxnSpLocks/>
          </p:cNvCxnSpPr>
          <p:nvPr/>
        </p:nvCxnSpPr>
        <p:spPr>
          <a:xfrm rot="16200000">
            <a:off x="7304197" y="1459123"/>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ED3D07E9-08CD-41F6-A5D6-2C175BD5E0EA}"/>
              </a:ext>
            </a:extLst>
          </p:cNvPr>
          <p:cNvSpPr/>
          <p:nvPr/>
        </p:nvSpPr>
        <p:spPr>
          <a:xfrm>
            <a:off x="6757007" y="1932482"/>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War</a:t>
            </a:r>
          </a:p>
        </p:txBody>
      </p:sp>
      <p:sp>
        <p:nvSpPr>
          <p:cNvPr id="20" name="Rectangle 19">
            <a:extLst>
              <a:ext uri="{FF2B5EF4-FFF2-40B4-BE49-F238E27FC236}">
                <a16:creationId xmlns:a16="http://schemas.microsoft.com/office/drawing/2014/main" id="{6F3B7BEE-7D48-45A1-BE00-B4EF5167A459}"/>
              </a:ext>
            </a:extLst>
          </p:cNvPr>
          <p:cNvSpPr/>
          <p:nvPr/>
        </p:nvSpPr>
        <p:spPr>
          <a:xfrm>
            <a:off x="5412084" y="3567753"/>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(3, 1)</a:t>
            </a:r>
          </a:p>
        </p:txBody>
      </p:sp>
      <p:sp>
        <p:nvSpPr>
          <p:cNvPr id="23" name="Rectangle 22">
            <a:extLst>
              <a:ext uri="{FF2B5EF4-FFF2-40B4-BE49-F238E27FC236}">
                <a16:creationId xmlns:a16="http://schemas.microsoft.com/office/drawing/2014/main" id="{3AA8E477-0B81-470C-9432-8F30715E2C72}"/>
              </a:ext>
            </a:extLst>
          </p:cNvPr>
          <p:cNvSpPr/>
          <p:nvPr/>
        </p:nvSpPr>
        <p:spPr>
          <a:xfrm>
            <a:off x="7988587" y="1722362"/>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sp>
        <p:nvSpPr>
          <p:cNvPr id="24" name="Rectangle 23">
            <a:extLst>
              <a:ext uri="{FF2B5EF4-FFF2-40B4-BE49-F238E27FC236}">
                <a16:creationId xmlns:a16="http://schemas.microsoft.com/office/drawing/2014/main" id="{B1111967-2E18-4CBB-B88C-DECA53604955}"/>
              </a:ext>
            </a:extLst>
          </p:cNvPr>
          <p:cNvSpPr/>
          <p:nvPr/>
        </p:nvSpPr>
        <p:spPr>
          <a:xfrm>
            <a:off x="1298640" y="4951818"/>
            <a:ext cx="9505820" cy="103308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600"/>
              </a:spcBef>
            </a:pPr>
            <a:endParaRPr lang="en-US" sz="100" b="1" dirty="0"/>
          </a:p>
          <a:p>
            <a:pPr algn="ctr">
              <a:spcBef>
                <a:spcPts val="600"/>
              </a:spcBef>
            </a:pPr>
            <a:r>
              <a:rPr lang="en-US" sz="1500" b="1" dirty="0"/>
              <a:t>Nash Equilibria for this Scenario:</a:t>
            </a:r>
          </a:p>
          <a:p>
            <a:pPr algn="ctr">
              <a:spcBef>
                <a:spcPts val="400"/>
              </a:spcBef>
            </a:pPr>
            <a:r>
              <a:rPr lang="en-US" sz="1500" dirty="0">
                <a:solidFill>
                  <a:schemeClr val="accent3">
                    <a:lumMod val="75000"/>
                  </a:schemeClr>
                </a:solidFill>
              </a:rPr>
              <a:t>&lt;Out, In&gt; </a:t>
            </a:r>
            <a:r>
              <a:rPr lang="en-US" sz="1500" dirty="0">
                <a:solidFill>
                  <a:schemeClr val="tx1"/>
                </a:solidFill>
              </a:rPr>
              <a:t>;</a:t>
            </a:r>
            <a:r>
              <a:rPr lang="en-US" sz="1500" dirty="0">
                <a:solidFill>
                  <a:schemeClr val="accent3">
                    <a:lumMod val="75000"/>
                  </a:schemeClr>
                </a:solidFill>
              </a:rPr>
              <a:t> </a:t>
            </a:r>
            <a:r>
              <a:rPr lang="en-US" sz="1500" dirty="0">
                <a:solidFill>
                  <a:schemeClr val="accent4">
                    <a:lumMod val="75000"/>
                  </a:schemeClr>
                </a:solidFill>
              </a:rPr>
              <a:t>&lt;Accept&gt;</a:t>
            </a:r>
          </a:p>
          <a:p>
            <a:pPr algn="ctr"/>
            <a:endParaRPr lang="en-US" sz="1200" i="1" dirty="0"/>
          </a:p>
        </p:txBody>
      </p:sp>
    </p:spTree>
    <p:extLst>
      <p:ext uri="{BB962C8B-B14F-4D97-AF65-F5344CB8AC3E}">
        <p14:creationId xmlns:p14="http://schemas.microsoft.com/office/powerpoint/2010/main" val="30104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1" grpId="0" animBg="1"/>
      <p:bldP spid="12" grpId="0" animBg="1"/>
      <p:bldP spid="14" grpId="0" animBg="1"/>
      <p:bldP spid="20"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54F-FF0B-4485-9DC0-5378353F667C}"/>
              </a:ext>
            </a:extLst>
          </p:cNvPr>
          <p:cNvSpPr>
            <a:spLocks noGrp="1"/>
          </p:cNvSpPr>
          <p:nvPr>
            <p:ph type="title"/>
          </p:nvPr>
        </p:nvSpPr>
        <p:spPr/>
        <p:txBody>
          <a:bodyPr/>
          <a:lstStyle/>
          <a:p>
            <a:r>
              <a:rPr lang="en-US" dirty="0"/>
              <a:t>What is game theory?</a:t>
            </a:r>
          </a:p>
        </p:txBody>
      </p:sp>
      <p:sp>
        <p:nvSpPr>
          <p:cNvPr id="3" name="Slide Number Placeholder 2">
            <a:extLst>
              <a:ext uri="{FF2B5EF4-FFF2-40B4-BE49-F238E27FC236}">
                <a16:creationId xmlns:a16="http://schemas.microsoft.com/office/drawing/2014/main" id="{5E3E7E03-6868-42C8-90D7-DA439ACCB99E}"/>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0EC3D60E-4672-420D-8644-D8B5838C658C}"/>
              </a:ext>
            </a:extLst>
          </p:cNvPr>
          <p:cNvSpPr>
            <a:spLocks noGrp="1"/>
          </p:cNvSpPr>
          <p:nvPr>
            <p:ph type="body" sz="quarter" idx="13"/>
          </p:nvPr>
        </p:nvSpPr>
        <p:spPr>
          <a:xfrm>
            <a:off x="444500" y="1625385"/>
            <a:ext cx="5090538" cy="4093243"/>
          </a:xfrm>
        </p:spPr>
        <p:txBody>
          <a:bodyPr/>
          <a:lstStyle/>
          <a:p>
            <a:r>
              <a:rPr lang="en-US" dirty="0"/>
              <a:t>Branch of mathematics concerned with the analysis of strategies for dealing with competitive situations where the </a:t>
            </a:r>
            <a:r>
              <a:rPr lang="en-US" b="1" dirty="0"/>
              <a:t>outcome of a participant’s choice of action depends critically on the actions of other participants</a:t>
            </a:r>
          </a:p>
          <a:p>
            <a:pPr lvl="1"/>
            <a:r>
              <a:rPr lang="en-US" sz="1600" dirty="0"/>
              <a:t>Applications: War, Business, and Biology</a:t>
            </a:r>
          </a:p>
          <a:p>
            <a:r>
              <a:rPr lang="en-US" dirty="0"/>
              <a:t>There are </a:t>
            </a:r>
            <a:r>
              <a:rPr lang="en-US" b="1" dirty="0"/>
              <a:t>5 different types of games </a:t>
            </a:r>
            <a:r>
              <a:rPr lang="en-US" dirty="0"/>
              <a:t>we can investigate under game theory:</a:t>
            </a:r>
          </a:p>
          <a:p>
            <a:pPr lvl="1"/>
            <a:r>
              <a:rPr lang="en-US" sz="1600" dirty="0"/>
              <a:t>Cooperative and Non-Cooperative</a:t>
            </a:r>
          </a:p>
          <a:p>
            <a:pPr lvl="1"/>
            <a:r>
              <a:rPr lang="en-US" sz="1600" dirty="0"/>
              <a:t>Normal Form and Extensive Form Games</a:t>
            </a:r>
          </a:p>
          <a:p>
            <a:pPr lvl="1"/>
            <a:r>
              <a:rPr lang="en-US" sz="1600" dirty="0"/>
              <a:t>Simultaneous Move Games and Sequential Move Games</a:t>
            </a:r>
          </a:p>
          <a:p>
            <a:pPr lvl="1"/>
            <a:r>
              <a:rPr lang="en-US" sz="1600" dirty="0"/>
              <a:t>Constant Sum, Zero Sum, and Non-Zero Sum Games</a:t>
            </a:r>
          </a:p>
          <a:p>
            <a:pPr lvl="1"/>
            <a:r>
              <a:rPr lang="en-US" sz="1600" dirty="0"/>
              <a:t>Symmetric and Asymmetric Games</a:t>
            </a:r>
          </a:p>
          <a:p>
            <a:pPr lvl="1"/>
            <a:endParaRPr lang="en-US" dirty="0"/>
          </a:p>
        </p:txBody>
      </p:sp>
      <p:pic>
        <p:nvPicPr>
          <p:cNvPr id="11270" name="Picture 6" descr="THE GAME THEORY : Science of Social Life - CUTTING EDGE VISIONARIES">
            <a:extLst>
              <a:ext uri="{FF2B5EF4-FFF2-40B4-BE49-F238E27FC236}">
                <a16:creationId xmlns:a16="http://schemas.microsoft.com/office/drawing/2014/main" id="{DA8CBDF1-F9D1-4A2B-BAE7-0E1A249F7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813" y="2038533"/>
            <a:ext cx="5704148" cy="368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9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Example 3: Going to War</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4" name="Rectangle 3">
            <a:extLst>
              <a:ext uri="{FF2B5EF4-FFF2-40B4-BE49-F238E27FC236}">
                <a16:creationId xmlns:a16="http://schemas.microsoft.com/office/drawing/2014/main" id="{FCD3B033-D142-4B7D-924A-75DE32EEAFD9}"/>
              </a:ext>
            </a:extLst>
          </p:cNvPr>
          <p:cNvSpPr/>
          <p:nvPr/>
        </p:nvSpPr>
        <p:spPr>
          <a:xfrm>
            <a:off x="1348139" y="1871328"/>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Country A</a:t>
            </a:r>
          </a:p>
        </p:txBody>
      </p:sp>
      <p:cxnSp>
        <p:nvCxnSpPr>
          <p:cNvPr id="5" name="Straight Arrow Connector 4">
            <a:extLst>
              <a:ext uri="{FF2B5EF4-FFF2-40B4-BE49-F238E27FC236}">
                <a16:creationId xmlns:a16="http://schemas.microsoft.com/office/drawing/2014/main" id="{7F5EFCDC-5804-4272-BEF2-DE22864C38CF}"/>
              </a:ext>
            </a:extLst>
          </p:cNvPr>
          <p:cNvCxnSpPr>
            <a:cxnSpLocks/>
          </p:cNvCxnSpPr>
          <p:nvPr/>
        </p:nvCxnSpPr>
        <p:spPr>
          <a:xfrm>
            <a:off x="1991076" y="2201751"/>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8AEE515F-8BFD-4B4E-9AAC-91178A3E156A}"/>
              </a:ext>
            </a:extLst>
          </p:cNvPr>
          <p:cNvSpPr/>
          <p:nvPr/>
        </p:nvSpPr>
        <p:spPr>
          <a:xfrm>
            <a:off x="1478042" y="263897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Accept</a:t>
            </a:r>
          </a:p>
        </p:txBody>
      </p:sp>
      <p:sp>
        <p:nvSpPr>
          <p:cNvPr id="7" name="Rectangle 6">
            <a:extLst>
              <a:ext uri="{FF2B5EF4-FFF2-40B4-BE49-F238E27FC236}">
                <a16:creationId xmlns:a16="http://schemas.microsoft.com/office/drawing/2014/main" id="{7F91B72C-25C1-413F-9750-7D2A1B62C330}"/>
              </a:ext>
            </a:extLst>
          </p:cNvPr>
          <p:cNvSpPr/>
          <p:nvPr/>
        </p:nvSpPr>
        <p:spPr>
          <a:xfrm>
            <a:off x="1373512" y="3511848"/>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cxnSp>
        <p:nvCxnSpPr>
          <p:cNvPr id="8" name="Straight Arrow Connector 7">
            <a:extLst>
              <a:ext uri="{FF2B5EF4-FFF2-40B4-BE49-F238E27FC236}">
                <a16:creationId xmlns:a16="http://schemas.microsoft.com/office/drawing/2014/main" id="{C3A3A70F-1592-47C3-8B19-03DE077372A5}"/>
              </a:ext>
            </a:extLst>
          </p:cNvPr>
          <p:cNvCxnSpPr>
            <a:cxnSpLocks/>
          </p:cNvCxnSpPr>
          <p:nvPr/>
        </p:nvCxnSpPr>
        <p:spPr>
          <a:xfrm rot="16200000">
            <a:off x="3285188" y="1403218"/>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FEF50CA2-BDAF-4BD8-839C-067431674B71}"/>
              </a:ext>
            </a:extLst>
          </p:cNvPr>
          <p:cNvSpPr/>
          <p:nvPr/>
        </p:nvSpPr>
        <p:spPr>
          <a:xfrm>
            <a:off x="3952401" y="1871328"/>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Country B</a:t>
            </a:r>
          </a:p>
        </p:txBody>
      </p:sp>
      <p:cxnSp>
        <p:nvCxnSpPr>
          <p:cNvPr id="10" name="Straight Arrow Connector 9">
            <a:extLst>
              <a:ext uri="{FF2B5EF4-FFF2-40B4-BE49-F238E27FC236}">
                <a16:creationId xmlns:a16="http://schemas.microsoft.com/office/drawing/2014/main" id="{51B84D3B-E5B5-4AE0-8678-C365877AE112}"/>
              </a:ext>
            </a:extLst>
          </p:cNvPr>
          <p:cNvCxnSpPr>
            <a:cxnSpLocks/>
          </p:cNvCxnSpPr>
          <p:nvPr/>
        </p:nvCxnSpPr>
        <p:spPr>
          <a:xfrm>
            <a:off x="4595338" y="2201751"/>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059FBAB5-19F1-43DC-9995-A8F4F8E6590B}"/>
              </a:ext>
            </a:extLst>
          </p:cNvPr>
          <p:cNvSpPr/>
          <p:nvPr/>
        </p:nvSpPr>
        <p:spPr>
          <a:xfrm>
            <a:off x="2728926" y="1840300"/>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Threaten</a:t>
            </a:r>
          </a:p>
        </p:txBody>
      </p:sp>
      <p:sp>
        <p:nvSpPr>
          <p:cNvPr id="12" name="Rectangle 11">
            <a:extLst>
              <a:ext uri="{FF2B5EF4-FFF2-40B4-BE49-F238E27FC236}">
                <a16:creationId xmlns:a16="http://schemas.microsoft.com/office/drawing/2014/main" id="{43EE35EC-A4CB-45C6-94AB-151F6F9C68F3}"/>
              </a:ext>
            </a:extLst>
          </p:cNvPr>
          <p:cNvSpPr/>
          <p:nvPr/>
        </p:nvSpPr>
        <p:spPr>
          <a:xfrm>
            <a:off x="4082304" y="2586602"/>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Concede</a:t>
            </a:r>
          </a:p>
        </p:txBody>
      </p:sp>
      <p:cxnSp>
        <p:nvCxnSpPr>
          <p:cNvPr id="13" name="Straight Arrow Connector 12">
            <a:extLst>
              <a:ext uri="{FF2B5EF4-FFF2-40B4-BE49-F238E27FC236}">
                <a16:creationId xmlns:a16="http://schemas.microsoft.com/office/drawing/2014/main" id="{C3876D2C-20D4-4208-ABFC-F99051FE7350}"/>
              </a:ext>
            </a:extLst>
          </p:cNvPr>
          <p:cNvCxnSpPr>
            <a:cxnSpLocks/>
          </p:cNvCxnSpPr>
          <p:nvPr/>
        </p:nvCxnSpPr>
        <p:spPr>
          <a:xfrm rot="16200000">
            <a:off x="5871596" y="1403218"/>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ED3D07E9-08CD-41F6-A5D6-2C175BD5E0EA}"/>
              </a:ext>
            </a:extLst>
          </p:cNvPr>
          <p:cNvSpPr/>
          <p:nvPr/>
        </p:nvSpPr>
        <p:spPr>
          <a:xfrm>
            <a:off x="5324406" y="1876577"/>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Escalate</a:t>
            </a:r>
          </a:p>
        </p:txBody>
      </p:sp>
      <p:sp>
        <p:nvSpPr>
          <p:cNvPr id="15" name="Rectangle 14">
            <a:extLst>
              <a:ext uri="{FF2B5EF4-FFF2-40B4-BE49-F238E27FC236}">
                <a16:creationId xmlns:a16="http://schemas.microsoft.com/office/drawing/2014/main" id="{ECFA7F2C-5EAD-4810-87A8-EB18C0D75C0A}"/>
              </a:ext>
            </a:extLst>
          </p:cNvPr>
          <p:cNvSpPr/>
          <p:nvPr/>
        </p:nvSpPr>
        <p:spPr>
          <a:xfrm>
            <a:off x="6535924" y="1866075"/>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Country A</a:t>
            </a:r>
          </a:p>
        </p:txBody>
      </p:sp>
      <p:cxnSp>
        <p:nvCxnSpPr>
          <p:cNvPr id="16" name="Straight Arrow Connector 15">
            <a:extLst>
              <a:ext uri="{FF2B5EF4-FFF2-40B4-BE49-F238E27FC236}">
                <a16:creationId xmlns:a16="http://schemas.microsoft.com/office/drawing/2014/main" id="{9E79177A-0903-49C6-B72F-ED1BB2B0545D}"/>
              </a:ext>
            </a:extLst>
          </p:cNvPr>
          <p:cNvCxnSpPr>
            <a:cxnSpLocks/>
          </p:cNvCxnSpPr>
          <p:nvPr/>
        </p:nvCxnSpPr>
        <p:spPr>
          <a:xfrm>
            <a:off x="7217601" y="2201751"/>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EC005720-2F2E-4F84-BEC0-6E786B9A1BB6}"/>
              </a:ext>
            </a:extLst>
          </p:cNvPr>
          <p:cNvCxnSpPr>
            <a:cxnSpLocks/>
          </p:cNvCxnSpPr>
          <p:nvPr/>
        </p:nvCxnSpPr>
        <p:spPr>
          <a:xfrm rot="16200000">
            <a:off x="8455120" y="140231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6F327CAC-B27B-4F57-AEB6-9F9DB3C0B45F}"/>
              </a:ext>
            </a:extLst>
          </p:cNvPr>
          <p:cNvSpPr/>
          <p:nvPr/>
        </p:nvSpPr>
        <p:spPr>
          <a:xfrm>
            <a:off x="6686566" y="257033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Back down</a:t>
            </a:r>
          </a:p>
        </p:txBody>
      </p:sp>
      <p:sp>
        <p:nvSpPr>
          <p:cNvPr id="19" name="Rectangle 18">
            <a:extLst>
              <a:ext uri="{FF2B5EF4-FFF2-40B4-BE49-F238E27FC236}">
                <a16:creationId xmlns:a16="http://schemas.microsoft.com/office/drawing/2014/main" id="{EADCC410-3FEF-4AF4-833D-6D177A9A24B3}"/>
              </a:ext>
            </a:extLst>
          </p:cNvPr>
          <p:cNvSpPr/>
          <p:nvPr/>
        </p:nvSpPr>
        <p:spPr>
          <a:xfrm>
            <a:off x="7899279" y="1876577"/>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War</a:t>
            </a:r>
          </a:p>
        </p:txBody>
      </p:sp>
      <p:sp>
        <p:nvSpPr>
          <p:cNvPr id="20" name="Rectangle 19">
            <a:extLst>
              <a:ext uri="{FF2B5EF4-FFF2-40B4-BE49-F238E27FC236}">
                <a16:creationId xmlns:a16="http://schemas.microsoft.com/office/drawing/2014/main" id="{6F3B7BEE-7D48-45A1-BE00-B4EF5167A459}"/>
              </a:ext>
            </a:extLst>
          </p:cNvPr>
          <p:cNvSpPr/>
          <p:nvPr/>
        </p:nvSpPr>
        <p:spPr>
          <a:xfrm>
            <a:off x="3979483" y="3511848"/>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(5, -15)</a:t>
            </a:r>
          </a:p>
        </p:txBody>
      </p:sp>
      <p:sp>
        <p:nvSpPr>
          <p:cNvPr id="21" name="Rectangle 20">
            <a:extLst>
              <a:ext uri="{FF2B5EF4-FFF2-40B4-BE49-F238E27FC236}">
                <a16:creationId xmlns:a16="http://schemas.microsoft.com/office/drawing/2014/main" id="{9274A091-83D6-4645-A1F2-D025B919E344}"/>
              </a:ext>
            </a:extLst>
          </p:cNvPr>
          <p:cNvSpPr/>
          <p:nvPr/>
        </p:nvSpPr>
        <p:spPr>
          <a:xfrm>
            <a:off x="6582035" y="3511847"/>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(-15, 5)</a:t>
            </a:r>
          </a:p>
        </p:txBody>
      </p:sp>
      <p:sp>
        <p:nvSpPr>
          <p:cNvPr id="22" name="Rectangle 21">
            <a:extLst>
              <a:ext uri="{FF2B5EF4-FFF2-40B4-BE49-F238E27FC236}">
                <a16:creationId xmlns:a16="http://schemas.microsoft.com/office/drawing/2014/main" id="{8B529CC3-30B9-4091-A606-564BFC296963}"/>
              </a:ext>
            </a:extLst>
          </p:cNvPr>
          <p:cNvSpPr/>
          <p:nvPr/>
        </p:nvSpPr>
        <p:spPr>
          <a:xfrm>
            <a:off x="9127179" y="1661206"/>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(-10, -10)</a:t>
            </a:r>
          </a:p>
        </p:txBody>
      </p:sp>
      <p:sp>
        <p:nvSpPr>
          <p:cNvPr id="23" name="Rectangle 22">
            <a:extLst>
              <a:ext uri="{FF2B5EF4-FFF2-40B4-BE49-F238E27FC236}">
                <a16:creationId xmlns:a16="http://schemas.microsoft.com/office/drawing/2014/main" id="{1A9E073B-A59E-4992-8659-46E0F7545631}"/>
              </a:ext>
            </a:extLst>
          </p:cNvPr>
          <p:cNvSpPr/>
          <p:nvPr/>
        </p:nvSpPr>
        <p:spPr>
          <a:xfrm>
            <a:off x="1084529" y="4656250"/>
            <a:ext cx="9505820" cy="103308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600"/>
              </a:spcBef>
            </a:pPr>
            <a:endParaRPr lang="en-US" sz="100" b="1" dirty="0"/>
          </a:p>
          <a:p>
            <a:pPr algn="ctr">
              <a:spcBef>
                <a:spcPts val="600"/>
              </a:spcBef>
            </a:pPr>
            <a:r>
              <a:rPr lang="en-US" sz="1500" b="1" dirty="0"/>
              <a:t>Nash Equilibria for this Scenario:</a:t>
            </a:r>
          </a:p>
          <a:p>
            <a:pPr algn="ctr">
              <a:spcBef>
                <a:spcPts val="400"/>
              </a:spcBef>
            </a:pPr>
            <a:r>
              <a:rPr lang="en-US" sz="1500" dirty="0">
                <a:solidFill>
                  <a:schemeClr val="accent3">
                    <a:lumMod val="75000"/>
                  </a:schemeClr>
                </a:solidFill>
              </a:rPr>
              <a:t>&lt;Accept, War&gt; </a:t>
            </a:r>
            <a:r>
              <a:rPr lang="en-US" sz="1500" dirty="0">
                <a:solidFill>
                  <a:schemeClr val="tx1"/>
                </a:solidFill>
              </a:rPr>
              <a:t>;</a:t>
            </a:r>
            <a:r>
              <a:rPr lang="en-US" sz="1500" dirty="0">
                <a:solidFill>
                  <a:schemeClr val="accent3">
                    <a:lumMod val="75000"/>
                  </a:schemeClr>
                </a:solidFill>
              </a:rPr>
              <a:t> </a:t>
            </a:r>
            <a:r>
              <a:rPr lang="en-US" sz="1500" dirty="0">
                <a:solidFill>
                  <a:schemeClr val="bg1"/>
                </a:solidFill>
              </a:rPr>
              <a:t>&lt;Escalate&gt;</a:t>
            </a:r>
          </a:p>
          <a:p>
            <a:pPr algn="ctr"/>
            <a:endParaRPr lang="en-US" sz="1200" i="1" dirty="0"/>
          </a:p>
        </p:txBody>
      </p:sp>
    </p:spTree>
    <p:extLst>
      <p:ext uri="{BB962C8B-B14F-4D97-AF65-F5344CB8AC3E}">
        <p14:creationId xmlns:p14="http://schemas.microsoft.com/office/powerpoint/2010/main" val="178932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1" grpId="0" animBg="1"/>
      <p:bldP spid="12" grpId="0" animBg="1"/>
      <p:bldP spid="14" grpId="0" animBg="1"/>
      <p:bldP spid="15" grpId="0" animBg="1"/>
      <p:bldP spid="18" grpId="0" animBg="1"/>
      <p:bldP spid="19" grpId="0" animBg="1"/>
      <p:bldP spid="20" grpId="0" animBg="1"/>
      <p:bldP spid="21" grpId="0" animBg="1"/>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472536" y="4038599"/>
            <a:ext cx="4945598" cy="1255294"/>
          </a:xfrm>
        </p:spPr>
        <p:txBody>
          <a:bodyPr/>
          <a:lstStyle/>
          <a:p>
            <a:r>
              <a:rPr lang="en-US" dirty="0"/>
              <a:t>Project Overview and Breakdown</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6BE9-E600-4927-8FB3-BA299DF395E5}"/>
              </a:ext>
            </a:extLst>
          </p:cNvPr>
          <p:cNvSpPr>
            <a:spLocks noGrp="1"/>
          </p:cNvSpPr>
          <p:nvPr>
            <p:ph type="title"/>
          </p:nvPr>
        </p:nvSpPr>
        <p:spPr/>
        <p:txBody>
          <a:bodyPr/>
          <a:lstStyle/>
          <a:p>
            <a:r>
              <a:rPr lang="en-US" dirty="0"/>
              <a:t>Simulation Foundations</a:t>
            </a:r>
          </a:p>
        </p:txBody>
      </p:sp>
      <p:sp>
        <p:nvSpPr>
          <p:cNvPr id="3" name="Text Placeholder 2">
            <a:extLst>
              <a:ext uri="{FF2B5EF4-FFF2-40B4-BE49-F238E27FC236}">
                <a16:creationId xmlns:a16="http://schemas.microsoft.com/office/drawing/2014/main" id="{357030CF-5A17-4D29-8588-477A86967267}"/>
              </a:ext>
            </a:extLst>
          </p:cNvPr>
          <p:cNvSpPr>
            <a:spLocks noGrp="1"/>
          </p:cNvSpPr>
          <p:nvPr>
            <p:ph type="body" sz="quarter" idx="18"/>
          </p:nvPr>
        </p:nvSpPr>
        <p:spPr>
          <a:xfrm>
            <a:off x="542094" y="3927584"/>
            <a:ext cx="3293306" cy="1463040"/>
          </a:xfrm>
        </p:spPr>
        <p:txBody>
          <a:bodyPr/>
          <a:lstStyle/>
          <a:p>
            <a:r>
              <a:rPr lang="en-US" b="1" dirty="0"/>
              <a:t>Game Play:</a:t>
            </a:r>
          </a:p>
          <a:p>
            <a:pPr marL="285750" indent="-285750">
              <a:buFont typeface="Arial" panose="020B0604020202020204" pitchFamily="34" charset="0"/>
              <a:buChar char="•"/>
            </a:pPr>
            <a:r>
              <a:rPr lang="en-US" dirty="0"/>
              <a:t>You become the “player.” A total of n-number of enemies will can be chosen, to set the difficulty of the game. Each start with a total of 20 health.</a:t>
            </a:r>
          </a:p>
          <a:p>
            <a:pPr marL="285750" indent="-285750">
              <a:buFont typeface="Arial" panose="020B0604020202020204" pitchFamily="34" charset="0"/>
              <a:buChar char="•"/>
            </a:pPr>
            <a:r>
              <a:rPr lang="en-US" dirty="0"/>
              <a:t>Actions will be provided as you traverse a map, working towards your objective.</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710B1F3-763E-4E27-A4F9-5C3B1ADD2722}"/>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pic>
        <p:nvPicPr>
          <p:cNvPr id="9" name="Picture Placeholder 8" descr="Calendar&#10;&#10;Description automatically generated">
            <a:extLst>
              <a:ext uri="{FF2B5EF4-FFF2-40B4-BE49-F238E27FC236}">
                <a16:creationId xmlns:a16="http://schemas.microsoft.com/office/drawing/2014/main" id="{B3289661-F1F1-4C81-93BD-724A92C66BAB}"/>
              </a:ext>
            </a:extLst>
          </p:cNvPr>
          <p:cNvPicPr>
            <a:picLocks noGrp="1" noChangeAspect="1"/>
          </p:cNvPicPr>
          <p:nvPr>
            <p:ph type="pic" sz="quarter" idx="19"/>
          </p:nvPr>
        </p:nvPicPr>
        <p:blipFill>
          <a:blip r:embed="rId2"/>
          <a:srcRect t="33310" b="33310"/>
          <a:stretch>
            <a:fillRect/>
          </a:stretch>
        </p:blipFill>
        <p:spPr>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269C444A-1883-486C-B898-30D5CD199635}"/>
              </a:ext>
            </a:extLst>
          </p:cNvPr>
          <p:cNvSpPr>
            <a:spLocks noGrp="1"/>
          </p:cNvSpPr>
          <p:nvPr>
            <p:ph type="body" sz="quarter" idx="20"/>
          </p:nvPr>
        </p:nvSpPr>
        <p:spPr>
          <a:xfrm>
            <a:off x="4444169" y="3929052"/>
            <a:ext cx="3293306" cy="1463040"/>
          </a:xfrm>
        </p:spPr>
        <p:txBody>
          <a:bodyPr/>
          <a:lstStyle/>
          <a:p>
            <a:r>
              <a:rPr lang="en-US" b="1" dirty="0"/>
              <a:t>Interactive Interface:</a:t>
            </a:r>
          </a:p>
          <a:p>
            <a:pPr marL="285750" indent="-285750">
              <a:buFont typeface="Arial" panose="020B0604020202020204" pitchFamily="34" charset="0"/>
              <a:buChar char="•"/>
            </a:pPr>
            <a:r>
              <a:rPr lang="en-US" dirty="0"/>
              <a:t>Inspiration for the interface comes from the open-source, text-based game “A Dark Room.”</a:t>
            </a:r>
          </a:p>
          <a:p>
            <a:pPr marL="285750" indent="-285750">
              <a:buFont typeface="Arial" panose="020B0604020202020204" pitchFamily="34" charset="0"/>
              <a:buChar char="•"/>
            </a:pPr>
            <a:r>
              <a:rPr lang="en-US" dirty="0"/>
              <a:t>Part of the game play in “A Dark Room” is to traverse a map, which provide the chance for encounters and looting for resources.</a:t>
            </a:r>
          </a:p>
        </p:txBody>
      </p:sp>
      <p:sp>
        <p:nvSpPr>
          <p:cNvPr id="7" name="Text Placeholder 6">
            <a:extLst>
              <a:ext uri="{FF2B5EF4-FFF2-40B4-BE49-F238E27FC236}">
                <a16:creationId xmlns:a16="http://schemas.microsoft.com/office/drawing/2014/main" id="{9F686B30-313C-48B0-B626-76F269E2605D}"/>
              </a:ext>
            </a:extLst>
          </p:cNvPr>
          <p:cNvSpPr>
            <a:spLocks noGrp="1"/>
          </p:cNvSpPr>
          <p:nvPr>
            <p:ph type="body" sz="quarter" idx="21"/>
          </p:nvPr>
        </p:nvSpPr>
        <p:spPr>
          <a:xfrm>
            <a:off x="8346244" y="3927584"/>
            <a:ext cx="3293306" cy="1463040"/>
          </a:xfrm>
        </p:spPr>
        <p:txBody>
          <a:bodyPr/>
          <a:lstStyle/>
          <a:p>
            <a:r>
              <a:rPr lang="en-US" b="1" dirty="0"/>
              <a:t>Objectives for the Game:</a:t>
            </a:r>
          </a:p>
          <a:p>
            <a:pPr marL="285750" indent="-285750">
              <a:buFont typeface="Arial" panose="020B0604020202020204" pitchFamily="34" charset="0"/>
              <a:buChar char="•"/>
            </a:pPr>
            <a:r>
              <a:rPr lang="en-US" u="sng" dirty="0"/>
              <a:t>For the Player</a:t>
            </a:r>
            <a:r>
              <a:rPr lang="en-US" dirty="0"/>
              <a:t>: To win the game, you must find “The Institute.” You can also win the game by destroying all enemies you face.</a:t>
            </a:r>
          </a:p>
          <a:p>
            <a:pPr marL="285750" indent="-285750">
              <a:buFont typeface="Arial" panose="020B0604020202020204" pitchFamily="34" charset="0"/>
              <a:buChar char="•"/>
            </a:pPr>
            <a:r>
              <a:rPr lang="en-US" u="sng" dirty="0"/>
              <a:t>For the Enemy</a:t>
            </a:r>
            <a:r>
              <a:rPr lang="en-US" dirty="0"/>
              <a:t>: To beat the player, an enemy must successfully defeat the player by finding them and depleting their health in chance encounters.</a:t>
            </a:r>
          </a:p>
        </p:txBody>
      </p:sp>
    </p:spTree>
    <p:extLst>
      <p:ext uri="{BB962C8B-B14F-4D97-AF65-F5344CB8AC3E}">
        <p14:creationId xmlns:p14="http://schemas.microsoft.com/office/powerpoint/2010/main" val="75586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Chance Encounter</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pic>
        <p:nvPicPr>
          <p:cNvPr id="7" name="Picture 6" descr="Chart, treemap chart&#10;&#10;Description automatically generated">
            <a:extLst>
              <a:ext uri="{FF2B5EF4-FFF2-40B4-BE49-F238E27FC236}">
                <a16:creationId xmlns:a16="http://schemas.microsoft.com/office/drawing/2014/main" id="{F99F181E-6DCE-417E-BA3F-7D6003C58DBE}"/>
              </a:ext>
            </a:extLst>
          </p:cNvPr>
          <p:cNvPicPr>
            <a:picLocks noChangeAspect="1"/>
          </p:cNvPicPr>
          <p:nvPr/>
        </p:nvPicPr>
        <p:blipFill>
          <a:blip r:embed="rId2"/>
          <a:stretch>
            <a:fillRect/>
          </a:stretch>
        </p:blipFill>
        <p:spPr>
          <a:xfrm>
            <a:off x="530944" y="1606240"/>
            <a:ext cx="6367611" cy="4350370"/>
          </a:xfrm>
          <a:prstGeom prst="rect">
            <a:avLst/>
          </a:prstGeom>
        </p:spPr>
      </p:pic>
      <p:sp>
        <p:nvSpPr>
          <p:cNvPr id="5" name="TextBox 4">
            <a:extLst>
              <a:ext uri="{FF2B5EF4-FFF2-40B4-BE49-F238E27FC236}">
                <a16:creationId xmlns:a16="http://schemas.microsoft.com/office/drawing/2014/main" id="{3BAB944F-8D6C-49EE-B679-56846EC1DE6C}"/>
              </a:ext>
            </a:extLst>
          </p:cNvPr>
          <p:cNvSpPr txBox="1"/>
          <p:nvPr/>
        </p:nvSpPr>
        <p:spPr>
          <a:xfrm rot="16200000">
            <a:off x="-246076" y="4452116"/>
            <a:ext cx="2061185" cy="369332"/>
          </a:xfrm>
          <a:prstGeom prst="rect">
            <a:avLst/>
          </a:prstGeom>
          <a:noFill/>
        </p:spPr>
        <p:txBody>
          <a:bodyPr wrap="square" rtlCol="0">
            <a:spAutoFit/>
          </a:bodyPr>
          <a:lstStyle/>
          <a:p>
            <a:pPr algn="ctr"/>
            <a:r>
              <a:rPr lang="en-US" dirty="0">
                <a:solidFill>
                  <a:schemeClr val="accent2">
                    <a:lumMod val="20000"/>
                    <a:lumOff val="80000"/>
                  </a:schemeClr>
                </a:solidFill>
              </a:rPr>
              <a:t>Player</a:t>
            </a:r>
          </a:p>
        </p:txBody>
      </p:sp>
      <p:sp>
        <p:nvSpPr>
          <p:cNvPr id="8" name="TextBox 7">
            <a:extLst>
              <a:ext uri="{FF2B5EF4-FFF2-40B4-BE49-F238E27FC236}">
                <a16:creationId xmlns:a16="http://schemas.microsoft.com/office/drawing/2014/main" id="{20476CAB-F9F6-4948-B035-1771A431011D}"/>
              </a:ext>
            </a:extLst>
          </p:cNvPr>
          <p:cNvSpPr txBox="1"/>
          <p:nvPr/>
        </p:nvSpPr>
        <p:spPr>
          <a:xfrm>
            <a:off x="7197725" y="1834366"/>
            <a:ext cx="4314825" cy="3970318"/>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Important Details About Chance Encounters:</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i="1" dirty="0">
                <a:solidFill>
                  <a:schemeClr val="bg1"/>
                </a:solidFill>
              </a:rPr>
              <a:t>&lt;Fight, Fight&gt; </a:t>
            </a:r>
            <a:r>
              <a:rPr lang="en-US" dirty="0">
                <a:solidFill>
                  <a:schemeClr val="bg1"/>
                </a:solidFill>
              </a:rPr>
              <a:t>Scenarios will incur damage equal to rolling a 6-sided dice.</a:t>
            </a:r>
          </a:p>
          <a:p>
            <a:pPr marL="285750" indent="-285750">
              <a:buFont typeface="Arial" panose="020B0604020202020204" pitchFamily="34" charset="0"/>
              <a:buChar char="•"/>
            </a:pPr>
            <a:r>
              <a:rPr lang="en-US" i="1" dirty="0">
                <a:solidFill>
                  <a:schemeClr val="bg1"/>
                </a:solidFill>
              </a:rPr>
              <a:t>&lt;Fight, Run&gt;</a:t>
            </a:r>
            <a:r>
              <a:rPr lang="en-US" b="1" dirty="0">
                <a:solidFill>
                  <a:schemeClr val="bg1"/>
                </a:solidFill>
              </a:rPr>
              <a:t> </a:t>
            </a:r>
            <a:r>
              <a:rPr lang="en-US" dirty="0">
                <a:solidFill>
                  <a:schemeClr val="bg1"/>
                </a:solidFill>
              </a:rPr>
              <a:t>or </a:t>
            </a:r>
            <a:r>
              <a:rPr lang="en-US" i="1" dirty="0">
                <a:solidFill>
                  <a:schemeClr val="bg1"/>
                </a:solidFill>
              </a:rPr>
              <a:t>&lt;Run, Fight&gt; </a:t>
            </a:r>
            <a:r>
              <a:rPr lang="en-US" dirty="0">
                <a:solidFill>
                  <a:schemeClr val="bg1"/>
                </a:solidFill>
              </a:rPr>
              <a:t>Scenarios will incur damage equal to rolling a 4-sided dice.</a:t>
            </a:r>
          </a:p>
          <a:p>
            <a:pPr marL="285750" indent="-285750">
              <a:buFont typeface="Arial" panose="020B0604020202020204" pitchFamily="34" charset="0"/>
              <a:buChar char="•"/>
            </a:pPr>
            <a:r>
              <a:rPr lang="en-US" i="1" dirty="0">
                <a:solidFill>
                  <a:schemeClr val="bg1"/>
                </a:solidFill>
              </a:rPr>
              <a:t>&lt;Run, Run&gt; </a:t>
            </a:r>
            <a:r>
              <a:rPr lang="en-US" dirty="0">
                <a:solidFill>
                  <a:schemeClr val="bg1"/>
                </a:solidFill>
              </a:rPr>
              <a:t>Scenarios incur no damage to either player.</a:t>
            </a:r>
          </a:p>
          <a:p>
            <a:pPr marL="285750" indent="-285750">
              <a:buFont typeface="Arial" panose="020B0604020202020204" pitchFamily="34" charset="0"/>
              <a:buChar char="•"/>
            </a:pPr>
            <a:r>
              <a:rPr lang="en-US" dirty="0">
                <a:solidFill>
                  <a:schemeClr val="bg1"/>
                </a:solidFill>
              </a:rPr>
              <a:t>During chance encounters, both “agents” will have to roll a 20-sided dice for initiative.</a:t>
            </a:r>
          </a:p>
        </p:txBody>
      </p:sp>
    </p:spTree>
    <p:extLst>
      <p:ext uri="{BB962C8B-B14F-4D97-AF65-F5344CB8AC3E}">
        <p14:creationId xmlns:p14="http://schemas.microsoft.com/office/powerpoint/2010/main" val="141257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Chance Encounter</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7" name="Rectangle 6">
            <a:extLst>
              <a:ext uri="{FF2B5EF4-FFF2-40B4-BE49-F238E27FC236}">
                <a16:creationId xmlns:a16="http://schemas.microsoft.com/office/drawing/2014/main" id="{54B7B3D3-7457-43A3-96D5-7BB8D04ABE3F}"/>
              </a:ext>
            </a:extLst>
          </p:cNvPr>
          <p:cNvSpPr/>
          <p:nvPr/>
        </p:nvSpPr>
        <p:spPr>
          <a:xfrm>
            <a:off x="2402254" y="1964462"/>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First in Initiative</a:t>
            </a:r>
          </a:p>
        </p:txBody>
      </p:sp>
      <p:sp>
        <p:nvSpPr>
          <p:cNvPr id="8" name="Rectangle 7">
            <a:extLst>
              <a:ext uri="{FF2B5EF4-FFF2-40B4-BE49-F238E27FC236}">
                <a16:creationId xmlns:a16="http://schemas.microsoft.com/office/drawing/2014/main" id="{3D739915-A28C-43EE-9979-6CD9F039D02B}"/>
              </a:ext>
            </a:extLst>
          </p:cNvPr>
          <p:cNvSpPr/>
          <p:nvPr/>
        </p:nvSpPr>
        <p:spPr>
          <a:xfrm>
            <a:off x="1670253" y="3335314"/>
            <a:ext cx="2714621"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Second in Initiative</a:t>
            </a:r>
          </a:p>
        </p:txBody>
      </p:sp>
      <p:cxnSp>
        <p:nvCxnSpPr>
          <p:cNvPr id="14" name="Straight Arrow Connector 13">
            <a:extLst>
              <a:ext uri="{FF2B5EF4-FFF2-40B4-BE49-F238E27FC236}">
                <a16:creationId xmlns:a16="http://schemas.microsoft.com/office/drawing/2014/main" id="{6AD49BBE-B3D9-4C31-8235-E7B2D01D244B}"/>
              </a:ext>
            </a:extLst>
          </p:cNvPr>
          <p:cNvCxnSpPr>
            <a:cxnSpLocks/>
          </p:cNvCxnSpPr>
          <p:nvPr/>
        </p:nvCxnSpPr>
        <p:spPr>
          <a:xfrm>
            <a:off x="3027564" y="2309499"/>
            <a:ext cx="607945" cy="1022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37F13B1-ED62-4F1C-BB6F-F653B817B2FA}"/>
              </a:ext>
            </a:extLst>
          </p:cNvPr>
          <p:cNvCxnSpPr>
            <a:cxnSpLocks/>
          </p:cNvCxnSpPr>
          <p:nvPr/>
        </p:nvCxnSpPr>
        <p:spPr>
          <a:xfrm flipH="1">
            <a:off x="2419619" y="2293985"/>
            <a:ext cx="607945" cy="1022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EE332077-10B9-4954-9521-2D4073378F9E}"/>
              </a:ext>
            </a:extLst>
          </p:cNvPr>
          <p:cNvSpPr/>
          <p:nvPr/>
        </p:nvSpPr>
        <p:spPr>
          <a:xfrm>
            <a:off x="1906585" y="2663239"/>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Fight</a:t>
            </a:r>
          </a:p>
        </p:txBody>
      </p:sp>
      <p:sp>
        <p:nvSpPr>
          <p:cNvPr id="30" name="Rectangle 29">
            <a:extLst>
              <a:ext uri="{FF2B5EF4-FFF2-40B4-BE49-F238E27FC236}">
                <a16:creationId xmlns:a16="http://schemas.microsoft.com/office/drawing/2014/main" id="{36BC2122-CA94-4835-A263-C1582B39CDD8}"/>
              </a:ext>
            </a:extLst>
          </p:cNvPr>
          <p:cNvSpPr/>
          <p:nvPr/>
        </p:nvSpPr>
        <p:spPr>
          <a:xfrm>
            <a:off x="3175095" y="2663239"/>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Run</a:t>
            </a:r>
          </a:p>
        </p:txBody>
      </p:sp>
      <p:cxnSp>
        <p:nvCxnSpPr>
          <p:cNvPr id="39" name="Straight Arrow Connector 38">
            <a:extLst>
              <a:ext uri="{FF2B5EF4-FFF2-40B4-BE49-F238E27FC236}">
                <a16:creationId xmlns:a16="http://schemas.microsoft.com/office/drawing/2014/main" id="{7A3C30BA-C665-45D4-A3F3-672EC2016D3A}"/>
              </a:ext>
            </a:extLst>
          </p:cNvPr>
          <p:cNvCxnSpPr>
            <a:cxnSpLocks/>
          </p:cNvCxnSpPr>
          <p:nvPr/>
        </p:nvCxnSpPr>
        <p:spPr>
          <a:xfrm>
            <a:off x="1670253" y="3681251"/>
            <a:ext cx="607945" cy="1022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99CC587C-CB9C-4D41-B5C8-7B5C28C985D8}"/>
              </a:ext>
            </a:extLst>
          </p:cNvPr>
          <p:cNvCxnSpPr>
            <a:cxnSpLocks/>
          </p:cNvCxnSpPr>
          <p:nvPr/>
        </p:nvCxnSpPr>
        <p:spPr>
          <a:xfrm flipH="1">
            <a:off x="1062308" y="3665737"/>
            <a:ext cx="607945" cy="1022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1" name="Rectangle 40">
            <a:extLst>
              <a:ext uri="{FF2B5EF4-FFF2-40B4-BE49-F238E27FC236}">
                <a16:creationId xmlns:a16="http://schemas.microsoft.com/office/drawing/2014/main" id="{BE37749C-5927-414B-A1C8-87075F55F954}"/>
              </a:ext>
            </a:extLst>
          </p:cNvPr>
          <p:cNvSpPr/>
          <p:nvPr/>
        </p:nvSpPr>
        <p:spPr>
          <a:xfrm>
            <a:off x="549274" y="4034991"/>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Fight</a:t>
            </a:r>
          </a:p>
        </p:txBody>
      </p:sp>
      <p:sp>
        <p:nvSpPr>
          <p:cNvPr id="42" name="Rectangle 41">
            <a:extLst>
              <a:ext uri="{FF2B5EF4-FFF2-40B4-BE49-F238E27FC236}">
                <a16:creationId xmlns:a16="http://schemas.microsoft.com/office/drawing/2014/main" id="{2B4EE951-9C01-4197-9272-0BC8BA8C78F1}"/>
              </a:ext>
            </a:extLst>
          </p:cNvPr>
          <p:cNvSpPr/>
          <p:nvPr/>
        </p:nvSpPr>
        <p:spPr>
          <a:xfrm>
            <a:off x="1817784" y="4034991"/>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Run</a:t>
            </a:r>
          </a:p>
        </p:txBody>
      </p:sp>
      <p:cxnSp>
        <p:nvCxnSpPr>
          <p:cNvPr id="43" name="Straight Arrow Connector 42">
            <a:extLst>
              <a:ext uri="{FF2B5EF4-FFF2-40B4-BE49-F238E27FC236}">
                <a16:creationId xmlns:a16="http://schemas.microsoft.com/office/drawing/2014/main" id="{FC946DC6-7E8E-45B1-A63A-CEE1B87B990C}"/>
              </a:ext>
            </a:extLst>
          </p:cNvPr>
          <p:cNvCxnSpPr>
            <a:cxnSpLocks/>
          </p:cNvCxnSpPr>
          <p:nvPr/>
        </p:nvCxnSpPr>
        <p:spPr>
          <a:xfrm>
            <a:off x="4356249" y="3696765"/>
            <a:ext cx="607945" cy="1022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396F6AB-E017-4BD7-B2A9-ECE1B5B317DE}"/>
              </a:ext>
            </a:extLst>
          </p:cNvPr>
          <p:cNvCxnSpPr>
            <a:cxnSpLocks/>
          </p:cNvCxnSpPr>
          <p:nvPr/>
        </p:nvCxnSpPr>
        <p:spPr>
          <a:xfrm flipH="1">
            <a:off x="3748304" y="3681251"/>
            <a:ext cx="607945" cy="1022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5" name="Rectangle 44">
            <a:extLst>
              <a:ext uri="{FF2B5EF4-FFF2-40B4-BE49-F238E27FC236}">
                <a16:creationId xmlns:a16="http://schemas.microsoft.com/office/drawing/2014/main" id="{A95BF296-29F0-4B4F-AE2F-D944C5165571}"/>
              </a:ext>
            </a:extLst>
          </p:cNvPr>
          <p:cNvSpPr/>
          <p:nvPr/>
        </p:nvSpPr>
        <p:spPr>
          <a:xfrm>
            <a:off x="3235270" y="405050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Fight</a:t>
            </a:r>
          </a:p>
        </p:txBody>
      </p:sp>
      <p:sp>
        <p:nvSpPr>
          <p:cNvPr id="46" name="Rectangle 45">
            <a:extLst>
              <a:ext uri="{FF2B5EF4-FFF2-40B4-BE49-F238E27FC236}">
                <a16:creationId xmlns:a16="http://schemas.microsoft.com/office/drawing/2014/main" id="{2C3382C0-0DAA-43CF-ABE9-784C4E9F681F}"/>
              </a:ext>
            </a:extLst>
          </p:cNvPr>
          <p:cNvSpPr/>
          <p:nvPr/>
        </p:nvSpPr>
        <p:spPr>
          <a:xfrm>
            <a:off x="4503780" y="405050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Run</a:t>
            </a:r>
          </a:p>
        </p:txBody>
      </p:sp>
      <p:sp>
        <p:nvSpPr>
          <p:cNvPr id="53" name="Rectangle 52">
            <a:extLst>
              <a:ext uri="{FF2B5EF4-FFF2-40B4-BE49-F238E27FC236}">
                <a16:creationId xmlns:a16="http://schemas.microsoft.com/office/drawing/2014/main" id="{95127088-2801-4FDD-AC88-5E2D90CC4EB2}"/>
              </a:ext>
            </a:extLst>
          </p:cNvPr>
          <p:cNvSpPr/>
          <p:nvPr/>
        </p:nvSpPr>
        <p:spPr>
          <a:xfrm>
            <a:off x="340213" y="4758538"/>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(-X, -Y)</a:t>
            </a:r>
          </a:p>
        </p:txBody>
      </p:sp>
      <p:sp>
        <p:nvSpPr>
          <p:cNvPr id="54" name="Rectangle 53">
            <a:extLst>
              <a:ext uri="{FF2B5EF4-FFF2-40B4-BE49-F238E27FC236}">
                <a16:creationId xmlns:a16="http://schemas.microsoft.com/office/drawing/2014/main" id="{FC7BD7B9-81ED-4F2F-807F-B8A7AD7C8659}"/>
              </a:ext>
            </a:extLst>
          </p:cNvPr>
          <p:cNvSpPr/>
          <p:nvPr/>
        </p:nvSpPr>
        <p:spPr>
          <a:xfrm>
            <a:off x="1660634" y="4758539"/>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(-X, 0)</a:t>
            </a:r>
          </a:p>
        </p:txBody>
      </p:sp>
      <p:sp>
        <p:nvSpPr>
          <p:cNvPr id="55" name="Rectangle 54">
            <a:extLst>
              <a:ext uri="{FF2B5EF4-FFF2-40B4-BE49-F238E27FC236}">
                <a16:creationId xmlns:a16="http://schemas.microsoft.com/office/drawing/2014/main" id="{143E232D-B054-4F99-9F9F-81434E32326B}"/>
              </a:ext>
            </a:extLst>
          </p:cNvPr>
          <p:cNvSpPr/>
          <p:nvPr/>
        </p:nvSpPr>
        <p:spPr>
          <a:xfrm>
            <a:off x="3175095" y="4758539"/>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-Y)</a:t>
            </a:r>
          </a:p>
        </p:txBody>
      </p:sp>
      <p:sp>
        <p:nvSpPr>
          <p:cNvPr id="56" name="Rectangle 55">
            <a:extLst>
              <a:ext uri="{FF2B5EF4-FFF2-40B4-BE49-F238E27FC236}">
                <a16:creationId xmlns:a16="http://schemas.microsoft.com/office/drawing/2014/main" id="{B2A6B568-03FB-4B04-838C-E6D36575E91D}"/>
              </a:ext>
            </a:extLst>
          </p:cNvPr>
          <p:cNvSpPr/>
          <p:nvPr/>
        </p:nvSpPr>
        <p:spPr>
          <a:xfrm>
            <a:off x="4503780" y="4758539"/>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pic>
        <p:nvPicPr>
          <p:cNvPr id="58" name="Picture 57" descr="Chart, treemap chart&#10;&#10;Description automatically generated">
            <a:extLst>
              <a:ext uri="{FF2B5EF4-FFF2-40B4-BE49-F238E27FC236}">
                <a16:creationId xmlns:a16="http://schemas.microsoft.com/office/drawing/2014/main" id="{23C5FC5B-4A76-4C22-9A74-C3C14C7E1E98}"/>
              </a:ext>
            </a:extLst>
          </p:cNvPr>
          <p:cNvPicPr>
            <a:picLocks noChangeAspect="1"/>
          </p:cNvPicPr>
          <p:nvPr/>
        </p:nvPicPr>
        <p:blipFill>
          <a:blip r:embed="rId2"/>
          <a:stretch>
            <a:fillRect/>
          </a:stretch>
        </p:blipFill>
        <p:spPr>
          <a:xfrm>
            <a:off x="6232756" y="1843289"/>
            <a:ext cx="5425844" cy="3706952"/>
          </a:xfrm>
          <a:prstGeom prst="rect">
            <a:avLst/>
          </a:prstGeom>
        </p:spPr>
      </p:pic>
      <p:sp>
        <p:nvSpPr>
          <p:cNvPr id="59" name="TextBox 58">
            <a:extLst>
              <a:ext uri="{FF2B5EF4-FFF2-40B4-BE49-F238E27FC236}">
                <a16:creationId xmlns:a16="http://schemas.microsoft.com/office/drawing/2014/main" id="{AFD2236E-99EA-4BAD-81A2-B816F9AA745F}"/>
              </a:ext>
            </a:extLst>
          </p:cNvPr>
          <p:cNvSpPr txBox="1"/>
          <p:nvPr/>
        </p:nvSpPr>
        <p:spPr>
          <a:xfrm rot="16200000">
            <a:off x="5570839" y="4185760"/>
            <a:ext cx="1726922" cy="369332"/>
          </a:xfrm>
          <a:prstGeom prst="rect">
            <a:avLst/>
          </a:prstGeom>
          <a:noFill/>
        </p:spPr>
        <p:txBody>
          <a:bodyPr wrap="square" rtlCol="0">
            <a:spAutoFit/>
          </a:bodyPr>
          <a:lstStyle/>
          <a:p>
            <a:pPr algn="ctr"/>
            <a:r>
              <a:rPr lang="en-US" dirty="0">
                <a:solidFill>
                  <a:schemeClr val="accent2">
                    <a:lumMod val="20000"/>
                    <a:lumOff val="80000"/>
                  </a:schemeClr>
                </a:solidFill>
              </a:rPr>
              <a:t>Player</a:t>
            </a:r>
          </a:p>
        </p:txBody>
      </p:sp>
    </p:spTree>
    <p:extLst>
      <p:ext uri="{BB962C8B-B14F-4D97-AF65-F5344CB8AC3E}">
        <p14:creationId xmlns:p14="http://schemas.microsoft.com/office/powerpoint/2010/main" val="3899133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Escalation Throughout Game</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9" name="Rectangle 8">
            <a:extLst>
              <a:ext uri="{FF2B5EF4-FFF2-40B4-BE49-F238E27FC236}">
                <a16:creationId xmlns:a16="http://schemas.microsoft.com/office/drawing/2014/main" id="{A840C79F-17B7-418E-869E-3FE0FB2FBD5C}"/>
              </a:ext>
            </a:extLst>
          </p:cNvPr>
          <p:cNvSpPr/>
          <p:nvPr/>
        </p:nvSpPr>
        <p:spPr>
          <a:xfrm>
            <a:off x="700161" y="3269042"/>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cxnSp>
        <p:nvCxnSpPr>
          <p:cNvPr id="12" name="Straight Arrow Connector 11">
            <a:extLst>
              <a:ext uri="{FF2B5EF4-FFF2-40B4-BE49-F238E27FC236}">
                <a16:creationId xmlns:a16="http://schemas.microsoft.com/office/drawing/2014/main" id="{A7881FFB-FAF2-4A23-A9D1-1FB70587DE3C}"/>
              </a:ext>
            </a:extLst>
          </p:cNvPr>
          <p:cNvCxnSpPr>
            <a:cxnSpLocks/>
          </p:cNvCxnSpPr>
          <p:nvPr/>
        </p:nvCxnSpPr>
        <p:spPr>
          <a:xfrm>
            <a:off x="1343098" y="359946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5437C4D6-51EA-4750-AF82-104988131B83}"/>
              </a:ext>
            </a:extLst>
          </p:cNvPr>
          <p:cNvSpPr/>
          <p:nvPr/>
        </p:nvSpPr>
        <p:spPr>
          <a:xfrm>
            <a:off x="830064" y="4036689"/>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Slow Pace</a:t>
            </a:r>
          </a:p>
        </p:txBody>
      </p:sp>
      <p:sp>
        <p:nvSpPr>
          <p:cNvPr id="23" name="Rectangle 22">
            <a:extLst>
              <a:ext uri="{FF2B5EF4-FFF2-40B4-BE49-F238E27FC236}">
                <a16:creationId xmlns:a16="http://schemas.microsoft.com/office/drawing/2014/main" id="{9B5A8BE8-A1F8-4D01-8DEE-07F0E2C48A40}"/>
              </a:ext>
            </a:extLst>
          </p:cNvPr>
          <p:cNvSpPr/>
          <p:nvPr/>
        </p:nvSpPr>
        <p:spPr>
          <a:xfrm>
            <a:off x="725534" y="4909562"/>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cxnSp>
        <p:nvCxnSpPr>
          <p:cNvPr id="27" name="Straight Arrow Connector 26">
            <a:extLst>
              <a:ext uri="{FF2B5EF4-FFF2-40B4-BE49-F238E27FC236}">
                <a16:creationId xmlns:a16="http://schemas.microsoft.com/office/drawing/2014/main" id="{704ACE1A-BBC8-4ACD-8174-DFEC5F66F56D}"/>
              </a:ext>
            </a:extLst>
          </p:cNvPr>
          <p:cNvCxnSpPr>
            <a:cxnSpLocks/>
          </p:cNvCxnSpPr>
          <p:nvPr/>
        </p:nvCxnSpPr>
        <p:spPr>
          <a:xfrm rot="16200000">
            <a:off x="2637210" y="2800932"/>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7E3A32F3-073A-44F6-8B1C-7E8C9FD50A67}"/>
              </a:ext>
            </a:extLst>
          </p:cNvPr>
          <p:cNvSpPr/>
          <p:nvPr/>
        </p:nvSpPr>
        <p:spPr>
          <a:xfrm>
            <a:off x="3304423" y="3269042"/>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Enemy</a:t>
            </a:r>
          </a:p>
        </p:txBody>
      </p:sp>
      <p:cxnSp>
        <p:nvCxnSpPr>
          <p:cNvPr id="29" name="Straight Arrow Connector 28">
            <a:extLst>
              <a:ext uri="{FF2B5EF4-FFF2-40B4-BE49-F238E27FC236}">
                <a16:creationId xmlns:a16="http://schemas.microsoft.com/office/drawing/2014/main" id="{5332A88C-F42E-4370-AA00-0265198F0316}"/>
              </a:ext>
            </a:extLst>
          </p:cNvPr>
          <p:cNvCxnSpPr>
            <a:cxnSpLocks/>
          </p:cNvCxnSpPr>
          <p:nvPr/>
        </p:nvCxnSpPr>
        <p:spPr>
          <a:xfrm>
            <a:off x="3947360" y="359946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0A7C710F-53D7-4DAB-8E22-A0B58F8CAE72}"/>
              </a:ext>
            </a:extLst>
          </p:cNvPr>
          <p:cNvSpPr/>
          <p:nvPr/>
        </p:nvSpPr>
        <p:spPr>
          <a:xfrm>
            <a:off x="2080948" y="3238014"/>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Fast Pace</a:t>
            </a:r>
          </a:p>
        </p:txBody>
      </p:sp>
      <p:sp>
        <p:nvSpPr>
          <p:cNvPr id="31" name="Rectangle 30">
            <a:extLst>
              <a:ext uri="{FF2B5EF4-FFF2-40B4-BE49-F238E27FC236}">
                <a16:creationId xmlns:a16="http://schemas.microsoft.com/office/drawing/2014/main" id="{3CA74CA1-90AC-4904-9562-2EB57500D115}"/>
              </a:ext>
            </a:extLst>
          </p:cNvPr>
          <p:cNvSpPr/>
          <p:nvPr/>
        </p:nvSpPr>
        <p:spPr>
          <a:xfrm>
            <a:off x="3434326" y="3984316"/>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Wait</a:t>
            </a:r>
          </a:p>
        </p:txBody>
      </p:sp>
      <p:cxnSp>
        <p:nvCxnSpPr>
          <p:cNvPr id="33" name="Straight Arrow Connector 32">
            <a:extLst>
              <a:ext uri="{FF2B5EF4-FFF2-40B4-BE49-F238E27FC236}">
                <a16:creationId xmlns:a16="http://schemas.microsoft.com/office/drawing/2014/main" id="{1BF5EC6C-D6E5-48E9-B625-64441AE13E4D}"/>
              </a:ext>
            </a:extLst>
          </p:cNvPr>
          <p:cNvCxnSpPr>
            <a:cxnSpLocks/>
          </p:cNvCxnSpPr>
          <p:nvPr/>
        </p:nvCxnSpPr>
        <p:spPr>
          <a:xfrm rot="16200000">
            <a:off x="5223618" y="2800932"/>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4" name="Rectangle 33">
            <a:extLst>
              <a:ext uri="{FF2B5EF4-FFF2-40B4-BE49-F238E27FC236}">
                <a16:creationId xmlns:a16="http://schemas.microsoft.com/office/drawing/2014/main" id="{8A911D08-507C-4ABE-8F72-2DA8E618E26F}"/>
              </a:ext>
            </a:extLst>
          </p:cNvPr>
          <p:cNvSpPr/>
          <p:nvPr/>
        </p:nvSpPr>
        <p:spPr>
          <a:xfrm>
            <a:off x="4676428" y="3274291"/>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Search</a:t>
            </a:r>
          </a:p>
        </p:txBody>
      </p:sp>
      <p:sp>
        <p:nvSpPr>
          <p:cNvPr id="35" name="Rectangle 34">
            <a:extLst>
              <a:ext uri="{FF2B5EF4-FFF2-40B4-BE49-F238E27FC236}">
                <a16:creationId xmlns:a16="http://schemas.microsoft.com/office/drawing/2014/main" id="{511C0C4A-493F-4942-948D-4D7B24CE7949}"/>
              </a:ext>
            </a:extLst>
          </p:cNvPr>
          <p:cNvSpPr/>
          <p:nvPr/>
        </p:nvSpPr>
        <p:spPr>
          <a:xfrm>
            <a:off x="5887946" y="3263789"/>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cxnSp>
        <p:nvCxnSpPr>
          <p:cNvPr id="36" name="Straight Arrow Connector 35">
            <a:extLst>
              <a:ext uri="{FF2B5EF4-FFF2-40B4-BE49-F238E27FC236}">
                <a16:creationId xmlns:a16="http://schemas.microsoft.com/office/drawing/2014/main" id="{1BE25D19-F27E-4992-AAF6-D515B4C4871D}"/>
              </a:ext>
            </a:extLst>
          </p:cNvPr>
          <p:cNvCxnSpPr>
            <a:cxnSpLocks/>
          </p:cNvCxnSpPr>
          <p:nvPr/>
        </p:nvCxnSpPr>
        <p:spPr>
          <a:xfrm>
            <a:off x="6569623" y="359946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1F4290A7-1FA6-4D62-9507-F411CC044478}"/>
              </a:ext>
            </a:extLst>
          </p:cNvPr>
          <p:cNvCxnSpPr>
            <a:cxnSpLocks/>
          </p:cNvCxnSpPr>
          <p:nvPr/>
        </p:nvCxnSpPr>
        <p:spPr>
          <a:xfrm rot="16200000">
            <a:off x="7807142" y="2800029"/>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1E3EAD44-CB4B-4387-B510-3403068738DE}"/>
              </a:ext>
            </a:extLst>
          </p:cNvPr>
          <p:cNvSpPr/>
          <p:nvPr/>
        </p:nvSpPr>
        <p:spPr>
          <a:xfrm>
            <a:off x="6038588" y="3968049"/>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Rest</a:t>
            </a:r>
          </a:p>
        </p:txBody>
      </p:sp>
      <p:sp>
        <p:nvSpPr>
          <p:cNvPr id="39" name="Rectangle 38">
            <a:extLst>
              <a:ext uri="{FF2B5EF4-FFF2-40B4-BE49-F238E27FC236}">
                <a16:creationId xmlns:a16="http://schemas.microsoft.com/office/drawing/2014/main" id="{B0FF2303-E25F-4DE2-AD41-AE30B954F571}"/>
              </a:ext>
            </a:extLst>
          </p:cNvPr>
          <p:cNvSpPr/>
          <p:nvPr/>
        </p:nvSpPr>
        <p:spPr>
          <a:xfrm>
            <a:off x="7251301" y="3274291"/>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Loot</a:t>
            </a:r>
          </a:p>
        </p:txBody>
      </p:sp>
      <p:sp>
        <p:nvSpPr>
          <p:cNvPr id="40" name="Rectangle 39">
            <a:extLst>
              <a:ext uri="{FF2B5EF4-FFF2-40B4-BE49-F238E27FC236}">
                <a16:creationId xmlns:a16="http://schemas.microsoft.com/office/drawing/2014/main" id="{8916A9B8-5EC5-4184-8BEB-F0BEC8E0B288}"/>
              </a:ext>
            </a:extLst>
          </p:cNvPr>
          <p:cNvSpPr/>
          <p:nvPr/>
        </p:nvSpPr>
        <p:spPr>
          <a:xfrm>
            <a:off x="3331505" y="4909562"/>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(2, 1)</a:t>
            </a:r>
          </a:p>
        </p:txBody>
      </p:sp>
      <p:sp>
        <p:nvSpPr>
          <p:cNvPr id="41" name="Rectangle 40">
            <a:extLst>
              <a:ext uri="{FF2B5EF4-FFF2-40B4-BE49-F238E27FC236}">
                <a16:creationId xmlns:a16="http://schemas.microsoft.com/office/drawing/2014/main" id="{9D95B454-0B58-4E42-A123-1C1CEE2FFC2E}"/>
              </a:ext>
            </a:extLst>
          </p:cNvPr>
          <p:cNvSpPr/>
          <p:nvPr/>
        </p:nvSpPr>
        <p:spPr>
          <a:xfrm>
            <a:off x="5934057" y="4909561"/>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(2, 2)</a:t>
            </a:r>
          </a:p>
        </p:txBody>
      </p:sp>
      <p:sp>
        <p:nvSpPr>
          <p:cNvPr id="42" name="Rectangle 41">
            <a:extLst>
              <a:ext uri="{FF2B5EF4-FFF2-40B4-BE49-F238E27FC236}">
                <a16:creationId xmlns:a16="http://schemas.microsoft.com/office/drawing/2014/main" id="{5C67A69E-6DB5-4745-9DDF-006239CE53DF}"/>
              </a:ext>
            </a:extLst>
          </p:cNvPr>
          <p:cNvSpPr/>
          <p:nvPr/>
        </p:nvSpPr>
        <p:spPr>
          <a:xfrm>
            <a:off x="8479201" y="3058920"/>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 X, 2 + Y)</a:t>
            </a:r>
          </a:p>
        </p:txBody>
      </p:sp>
      <p:sp>
        <p:nvSpPr>
          <p:cNvPr id="43" name="Cloud 42">
            <a:extLst>
              <a:ext uri="{FF2B5EF4-FFF2-40B4-BE49-F238E27FC236}">
                <a16:creationId xmlns:a16="http://schemas.microsoft.com/office/drawing/2014/main" id="{A45C5881-73B2-4137-900B-80BE38F13A69}"/>
              </a:ext>
            </a:extLst>
          </p:cNvPr>
          <p:cNvSpPr/>
          <p:nvPr/>
        </p:nvSpPr>
        <p:spPr>
          <a:xfrm>
            <a:off x="1613909" y="1601735"/>
            <a:ext cx="2056586" cy="1501109"/>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Player “makes enough noise” for the enemy to notice.</a:t>
            </a:r>
          </a:p>
        </p:txBody>
      </p:sp>
      <p:sp>
        <p:nvSpPr>
          <p:cNvPr id="44" name="Cloud 43">
            <a:extLst>
              <a:ext uri="{FF2B5EF4-FFF2-40B4-BE49-F238E27FC236}">
                <a16:creationId xmlns:a16="http://schemas.microsoft.com/office/drawing/2014/main" id="{D091C1EB-C10F-4FFC-B33B-B3FEAD05665D}"/>
              </a:ext>
            </a:extLst>
          </p:cNvPr>
          <p:cNvSpPr/>
          <p:nvPr/>
        </p:nvSpPr>
        <p:spPr>
          <a:xfrm>
            <a:off x="4195325" y="1631617"/>
            <a:ext cx="2056586" cy="1501109"/>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Enemy attempts to “dash” to move closer to the player.</a:t>
            </a:r>
          </a:p>
        </p:txBody>
      </p:sp>
      <p:sp>
        <p:nvSpPr>
          <p:cNvPr id="45" name="Cloud 44">
            <a:extLst>
              <a:ext uri="{FF2B5EF4-FFF2-40B4-BE49-F238E27FC236}">
                <a16:creationId xmlns:a16="http://schemas.microsoft.com/office/drawing/2014/main" id="{480F83FE-9C1F-40C0-8B8D-AC1FE5377E7E}"/>
              </a:ext>
            </a:extLst>
          </p:cNvPr>
          <p:cNvSpPr/>
          <p:nvPr/>
        </p:nvSpPr>
        <p:spPr>
          <a:xfrm>
            <a:off x="6798218" y="1612320"/>
            <a:ext cx="2056586" cy="1501109"/>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Player attempts to find “armor” for possible chance encounter.</a:t>
            </a:r>
          </a:p>
        </p:txBody>
      </p:sp>
      <p:sp>
        <p:nvSpPr>
          <p:cNvPr id="47" name="Cloud 46">
            <a:extLst>
              <a:ext uri="{FF2B5EF4-FFF2-40B4-BE49-F238E27FC236}">
                <a16:creationId xmlns:a16="http://schemas.microsoft.com/office/drawing/2014/main" id="{9E8CC2B8-ECF3-4C98-BA1B-B348C1DB4214}"/>
              </a:ext>
            </a:extLst>
          </p:cNvPr>
          <p:cNvSpPr/>
          <p:nvPr/>
        </p:nvSpPr>
        <p:spPr>
          <a:xfrm flipH="1">
            <a:off x="8877422" y="4149969"/>
            <a:ext cx="2911303" cy="1709331"/>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Since movement is variable, chance encounters can happen at stage two or three for each minute of the game.</a:t>
            </a:r>
          </a:p>
        </p:txBody>
      </p:sp>
    </p:spTree>
    <p:extLst>
      <p:ext uri="{BB962C8B-B14F-4D97-AF65-F5344CB8AC3E}">
        <p14:creationId xmlns:p14="http://schemas.microsoft.com/office/powerpoint/2010/main" val="32972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childTnLst>
                          </p:cTn>
                        </p:par>
                        <p:par>
                          <p:cTn id="49" fill="hold">
                            <p:stCondLst>
                              <p:cond delay="500"/>
                            </p:stCondLst>
                            <p:childTnLst>
                              <p:par>
                                <p:cTn id="50" presetID="53" presetClass="entr" presetSubtype="16"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p:cTn id="52" dur="500" fill="hold"/>
                                        <p:tgtEl>
                                          <p:spTgt spid="44"/>
                                        </p:tgtEl>
                                        <p:attrNameLst>
                                          <p:attrName>ppt_w</p:attrName>
                                        </p:attrNameLst>
                                      </p:cBhvr>
                                      <p:tavLst>
                                        <p:tav tm="0">
                                          <p:val>
                                            <p:fltVal val="0"/>
                                          </p:val>
                                        </p:tav>
                                        <p:tav tm="100000">
                                          <p:val>
                                            <p:strVal val="#ppt_w"/>
                                          </p:val>
                                        </p:tav>
                                      </p:tavLst>
                                    </p:anim>
                                    <p:anim calcmode="lin" valueType="num">
                                      <p:cBhvr>
                                        <p:cTn id="53" dur="500" fill="hold"/>
                                        <p:tgtEl>
                                          <p:spTgt spid="44"/>
                                        </p:tgtEl>
                                        <p:attrNameLst>
                                          <p:attrName>ppt_h</p:attrName>
                                        </p:attrNameLst>
                                      </p:cBhvr>
                                      <p:tavLst>
                                        <p:tav tm="0">
                                          <p:val>
                                            <p:fltVal val="0"/>
                                          </p:val>
                                        </p:tav>
                                        <p:tav tm="100000">
                                          <p:val>
                                            <p:strVal val="#ppt_h"/>
                                          </p:val>
                                        </p:tav>
                                      </p:tavLst>
                                    </p:anim>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500"/>
                            </p:stCondLst>
                            <p:childTnLst>
                              <p:par>
                                <p:cTn id="79" presetID="53" presetClass="entr" presetSubtype="16"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par>
                          <p:cTn id="84" fill="hold">
                            <p:stCondLst>
                              <p:cond delay="1000"/>
                            </p:stCondLst>
                            <p:childTnLst>
                              <p:par>
                                <p:cTn id="85" presetID="53" presetClass="entr" presetSubtype="16" fill="hold" grpId="0" nodeType="after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p:cTn id="87" dur="500" fill="hold"/>
                                        <p:tgtEl>
                                          <p:spTgt spid="47"/>
                                        </p:tgtEl>
                                        <p:attrNameLst>
                                          <p:attrName>ppt_w</p:attrName>
                                        </p:attrNameLst>
                                      </p:cBhvr>
                                      <p:tavLst>
                                        <p:tav tm="0">
                                          <p:val>
                                            <p:fltVal val="0"/>
                                          </p:val>
                                        </p:tav>
                                        <p:tav tm="100000">
                                          <p:val>
                                            <p:strVal val="#ppt_w"/>
                                          </p:val>
                                        </p:tav>
                                      </p:tavLst>
                                    </p:anim>
                                    <p:anim calcmode="lin" valueType="num">
                                      <p:cBhvr>
                                        <p:cTn id="88" dur="500" fill="hold"/>
                                        <p:tgtEl>
                                          <p:spTgt spid="47"/>
                                        </p:tgtEl>
                                        <p:attrNameLst>
                                          <p:attrName>ppt_h</p:attrName>
                                        </p:attrNameLst>
                                      </p:cBhvr>
                                      <p:tavLst>
                                        <p:tav tm="0">
                                          <p:val>
                                            <p:fltVal val="0"/>
                                          </p:val>
                                        </p:tav>
                                        <p:tav tm="100000">
                                          <p:val>
                                            <p:strVal val="#ppt_h"/>
                                          </p:val>
                                        </p:tav>
                                      </p:tavLst>
                                    </p:anim>
                                    <p:animEffect transition="in" filter="fade">
                                      <p:cBhvr>
                                        <p:cTn id="8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28" grpId="0" animBg="1"/>
      <p:bldP spid="30" grpId="0" animBg="1"/>
      <p:bldP spid="31" grpId="0" animBg="1"/>
      <p:bldP spid="34" grpId="0" animBg="1"/>
      <p:bldP spid="35" grpId="0" animBg="1"/>
      <p:bldP spid="38" grpId="0" animBg="1"/>
      <p:bldP spid="39" grpId="0" animBg="1"/>
      <p:bldP spid="40" grpId="0" animBg="1"/>
      <p:bldP spid="41" grpId="0" animBg="1"/>
      <p:bldP spid="42" grpId="0" animBg="1"/>
      <p:bldP spid="43" grpId="0" animBg="1"/>
      <p:bldP spid="44" grpId="0" animBg="1"/>
      <p:bldP spid="45" grpId="0" animBg="1"/>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a:xfrm>
            <a:off x="444500" y="542925"/>
            <a:ext cx="11214100" cy="535531"/>
          </a:xfrm>
        </p:spPr>
        <p:txBody>
          <a:bodyPr wrap="square" anchor="t">
            <a:normAutofit fontScale="90000"/>
          </a:bodyPr>
          <a:lstStyle/>
          <a:p>
            <a:r>
              <a:rPr lang="en-US" dirty="0"/>
              <a:t>Escalation Throughout Game: The Multiple Subgames Problem</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36</a:t>
            </a:fld>
            <a:endParaRPr lang="en-US" noProof="0"/>
          </a:p>
        </p:txBody>
      </p:sp>
      <p:sp>
        <p:nvSpPr>
          <p:cNvPr id="32" name="Rectangle 31">
            <a:extLst>
              <a:ext uri="{FF2B5EF4-FFF2-40B4-BE49-F238E27FC236}">
                <a16:creationId xmlns:a16="http://schemas.microsoft.com/office/drawing/2014/main" id="{4A596C61-FB13-42C0-BCAF-5A929795E302}"/>
              </a:ext>
            </a:extLst>
          </p:cNvPr>
          <p:cNvSpPr/>
          <p:nvPr/>
        </p:nvSpPr>
        <p:spPr>
          <a:xfrm>
            <a:off x="3032445" y="1614184"/>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sp>
        <p:nvSpPr>
          <p:cNvPr id="46" name="Rectangle 45">
            <a:extLst>
              <a:ext uri="{FF2B5EF4-FFF2-40B4-BE49-F238E27FC236}">
                <a16:creationId xmlns:a16="http://schemas.microsoft.com/office/drawing/2014/main" id="{A4265E21-71E0-4021-8C8F-8CA02E2C62C5}"/>
              </a:ext>
            </a:extLst>
          </p:cNvPr>
          <p:cNvSpPr/>
          <p:nvPr/>
        </p:nvSpPr>
        <p:spPr>
          <a:xfrm>
            <a:off x="2345304" y="2611809"/>
            <a:ext cx="2714621"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Enemy</a:t>
            </a:r>
          </a:p>
        </p:txBody>
      </p:sp>
      <p:cxnSp>
        <p:nvCxnSpPr>
          <p:cNvPr id="48" name="Straight Arrow Connector 47">
            <a:extLst>
              <a:ext uri="{FF2B5EF4-FFF2-40B4-BE49-F238E27FC236}">
                <a16:creationId xmlns:a16="http://schemas.microsoft.com/office/drawing/2014/main" id="{FAA17828-5399-49F6-90DE-D8D6369A1C13}"/>
              </a:ext>
            </a:extLst>
          </p:cNvPr>
          <p:cNvCxnSpPr>
            <a:cxnSpLocks/>
          </p:cNvCxnSpPr>
          <p:nvPr/>
        </p:nvCxnSpPr>
        <p:spPr>
          <a:xfrm>
            <a:off x="3675382" y="1961025"/>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7673DD2C-9174-46DE-A889-E0C9072EBD97}"/>
              </a:ext>
            </a:extLst>
          </p:cNvPr>
          <p:cNvSpPr/>
          <p:nvPr/>
        </p:nvSpPr>
        <p:spPr>
          <a:xfrm>
            <a:off x="2028930" y="320040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Wait</a:t>
            </a:r>
          </a:p>
        </p:txBody>
      </p:sp>
      <p:sp>
        <p:nvSpPr>
          <p:cNvPr id="50" name="Rectangle 49">
            <a:extLst>
              <a:ext uri="{FF2B5EF4-FFF2-40B4-BE49-F238E27FC236}">
                <a16:creationId xmlns:a16="http://schemas.microsoft.com/office/drawing/2014/main" id="{CCFA90CF-850B-4AA1-85D8-7985358C06A5}"/>
              </a:ext>
            </a:extLst>
          </p:cNvPr>
          <p:cNvSpPr/>
          <p:nvPr/>
        </p:nvSpPr>
        <p:spPr>
          <a:xfrm>
            <a:off x="2519411" y="2081306"/>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Fast Pace</a:t>
            </a:r>
          </a:p>
        </p:txBody>
      </p:sp>
      <p:sp>
        <p:nvSpPr>
          <p:cNvPr id="59" name="Rectangle 58">
            <a:extLst>
              <a:ext uri="{FF2B5EF4-FFF2-40B4-BE49-F238E27FC236}">
                <a16:creationId xmlns:a16="http://schemas.microsoft.com/office/drawing/2014/main" id="{40C68319-968C-433D-BB93-88B4D3BC9760}"/>
              </a:ext>
            </a:extLst>
          </p:cNvPr>
          <p:cNvSpPr/>
          <p:nvPr/>
        </p:nvSpPr>
        <p:spPr>
          <a:xfrm>
            <a:off x="2280010" y="5245100"/>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(2, 1)</a:t>
            </a:r>
          </a:p>
        </p:txBody>
      </p:sp>
      <p:sp>
        <p:nvSpPr>
          <p:cNvPr id="60" name="Rectangle 59">
            <a:extLst>
              <a:ext uri="{FF2B5EF4-FFF2-40B4-BE49-F238E27FC236}">
                <a16:creationId xmlns:a16="http://schemas.microsoft.com/office/drawing/2014/main" id="{E18D7F46-086B-40C1-8697-2F002ACB9370}"/>
              </a:ext>
            </a:extLst>
          </p:cNvPr>
          <p:cNvSpPr/>
          <p:nvPr/>
        </p:nvSpPr>
        <p:spPr>
          <a:xfrm>
            <a:off x="444500" y="3666339"/>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1) + &lt;CE&gt;</a:t>
            </a:r>
          </a:p>
        </p:txBody>
      </p:sp>
      <p:sp>
        <p:nvSpPr>
          <p:cNvPr id="61" name="Rectangle 60">
            <a:extLst>
              <a:ext uri="{FF2B5EF4-FFF2-40B4-BE49-F238E27FC236}">
                <a16:creationId xmlns:a16="http://schemas.microsoft.com/office/drawing/2014/main" id="{0699EF28-EE38-4489-BC7E-4681F7C8AE41}"/>
              </a:ext>
            </a:extLst>
          </p:cNvPr>
          <p:cNvSpPr/>
          <p:nvPr/>
        </p:nvSpPr>
        <p:spPr>
          <a:xfrm>
            <a:off x="5728236" y="3716737"/>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2) + &lt;CE&gt;</a:t>
            </a:r>
          </a:p>
        </p:txBody>
      </p:sp>
      <p:sp>
        <p:nvSpPr>
          <p:cNvPr id="62" name="Rectangle 61">
            <a:extLst>
              <a:ext uri="{FF2B5EF4-FFF2-40B4-BE49-F238E27FC236}">
                <a16:creationId xmlns:a16="http://schemas.microsoft.com/office/drawing/2014/main" id="{8ECD785B-5C04-4363-81B4-FC59E6326228}"/>
              </a:ext>
            </a:extLst>
          </p:cNvPr>
          <p:cNvSpPr/>
          <p:nvPr/>
        </p:nvSpPr>
        <p:spPr>
          <a:xfrm>
            <a:off x="4961258" y="1456034"/>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cxnSp>
        <p:nvCxnSpPr>
          <p:cNvPr id="63" name="Straight Arrow Connector 62">
            <a:extLst>
              <a:ext uri="{FF2B5EF4-FFF2-40B4-BE49-F238E27FC236}">
                <a16:creationId xmlns:a16="http://schemas.microsoft.com/office/drawing/2014/main" id="{3EFF6993-BCF7-40A2-806A-3DE8FE4A1694}"/>
              </a:ext>
            </a:extLst>
          </p:cNvPr>
          <p:cNvCxnSpPr>
            <a:cxnSpLocks/>
          </p:cNvCxnSpPr>
          <p:nvPr/>
        </p:nvCxnSpPr>
        <p:spPr>
          <a:xfrm rot="16200000">
            <a:off x="4620894" y="1495072"/>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4" name="Rectangle 63">
            <a:extLst>
              <a:ext uri="{FF2B5EF4-FFF2-40B4-BE49-F238E27FC236}">
                <a16:creationId xmlns:a16="http://schemas.microsoft.com/office/drawing/2014/main" id="{33405A56-D05F-4C89-B123-9C07C30290C7}"/>
              </a:ext>
            </a:extLst>
          </p:cNvPr>
          <p:cNvSpPr/>
          <p:nvPr/>
        </p:nvSpPr>
        <p:spPr>
          <a:xfrm>
            <a:off x="5065788" y="2123236"/>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Slow Pace</a:t>
            </a:r>
          </a:p>
        </p:txBody>
      </p:sp>
      <p:cxnSp>
        <p:nvCxnSpPr>
          <p:cNvPr id="65" name="Straight Arrow Connector 64">
            <a:extLst>
              <a:ext uri="{FF2B5EF4-FFF2-40B4-BE49-F238E27FC236}">
                <a16:creationId xmlns:a16="http://schemas.microsoft.com/office/drawing/2014/main" id="{0E87331E-D719-40EA-8286-68AA76589E28}"/>
              </a:ext>
            </a:extLst>
          </p:cNvPr>
          <p:cNvCxnSpPr>
            <a:cxnSpLocks/>
          </p:cNvCxnSpPr>
          <p:nvPr/>
        </p:nvCxnSpPr>
        <p:spPr>
          <a:xfrm flipH="1">
            <a:off x="2897574" y="2942232"/>
            <a:ext cx="805040" cy="90586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F35C58C5-60C9-4030-BD11-4088DE701E5C}"/>
              </a:ext>
            </a:extLst>
          </p:cNvPr>
          <p:cNvCxnSpPr>
            <a:cxnSpLocks/>
          </p:cNvCxnSpPr>
          <p:nvPr/>
        </p:nvCxnSpPr>
        <p:spPr>
          <a:xfrm>
            <a:off x="3673888" y="2927401"/>
            <a:ext cx="805040" cy="90586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7" name="Rectangle 66">
            <a:extLst>
              <a:ext uri="{FF2B5EF4-FFF2-40B4-BE49-F238E27FC236}">
                <a16:creationId xmlns:a16="http://schemas.microsoft.com/office/drawing/2014/main" id="{468A39AC-8C98-4731-BCC3-3675EA285549}"/>
              </a:ext>
            </a:extLst>
          </p:cNvPr>
          <p:cNvSpPr/>
          <p:nvPr/>
        </p:nvSpPr>
        <p:spPr>
          <a:xfrm>
            <a:off x="2345304" y="3862931"/>
            <a:ext cx="2751188"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sp>
        <p:nvSpPr>
          <p:cNvPr id="69" name="Rectangle 68">
            <a:extLst>
              <a:ext uri="{FF2B5EF4-FFF2-40B4-BE49-F238E27FC236}">
                <a16:creationId xmlns:a16="http://schemas.microsoft.com/office/drawing/2014/main" id="{4CED3644-4DA7-4A81-B9E6-D1E2F61C8BA0}"/>
              </a:ext>
            </a:extLst>
          </p:cNvPr>
          <p:cNvSpPr/>
          <p:nvPr/>
        </p:nvSpPr>
        <p:spPr>
          <a:xfrm>
            <a:off x="4301355" y="3197110"/>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Search</a:t>
            </a:r>
          </a:p>
        </p:txBody>
      </p:sp>
      <p:cxnSp>
        <p:nvCxnSpPr>
          <p:cNvPr id="70" name="Straight Arrow Connector 69">
            <a:extLst>
              <a:ext uri="{FF2B5EF4-FFF2-40B4-BE49-F238E27FC236}">
                <a16:creationId xmlns:a16="http://schemas.microsoft.com/office/drawing/2014/main" id="{8640940B-093B-4CB5-B343-C324706C498F}"/>
              </a:ext>
            </a:extLst>
          </p:cNvPr>
          <p:cNvCxnSpPr>
            <a:cxnSpLocks/>
          </p:cNvCxnSpPr>
          <p:nvPr/>
        </p:nvCxnSpPr>
        <p:spPr>
          <a:xfrm rot="16200000">
            <a:off x="5362499" y="3707114"/>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BC0CCFC9-302C-40E9-9FE9-2DD0D0FECFCB}"/>
              </a:ext>
            </a:extLst>
          </p:cNvPr>
          <p:cNvCxnSpPr>
            <a:cxnSpLocks/>
          </p:cNvCxnSpPr>
          <p:nvPr/>
        </p:nvCxnSpPr>
        <p:spPr>
          <a:xfrm rot="5400000" flipH="1">
            <a:off x="2028930" y="3707113"/>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ACA8D626-FF4A-4E4A-93E0-15A7A36A4EFA}"/>
              </a:ext>
            </a:extLst>
          </p:cNvPr>
          <p:cNvCxnSpPr>
            <a:cxnSpLocks/>
          </p:cNvCxnSpPr>
          <p:nvPr/>
        </p:nvCxnSpPr>
        <p:spPr>
          <a:xfrm flipH="1">
            <a:off x="2897574" y="4193354"/>
            <a:ext cx="19131" cy="105174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ADED12D-AB14-4A3E-AFE8-53A49D329F43}"/>
              </a:ext>
            </a:extLst>
          </p:cNvPr>
          <p:cNvCxnSpPr>
            <a:cxnSpLocks/>
          </p:cNvCxnSpPr>
          <p:nvPr/>
        </p:nvCxnSpPr>
        <p:spPr>
          <a:xfrm>
            <a:off x="4478928" y="4193354"/>
            <a:ext cx="0" cy="105174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5" name="Rectangle 74">
            <a:extLst>
              <a:ext uri="{FF2B5EF4-FFF2-40B4-BE49-F238E27FC236}">
                <a16:creationId xmlns:a16="http://schemas.microsoft.com/office/drawing/2014/main" id="{F6257BF6-6F43-47E4-A60A-5DCAB7B4F0F7}"/>
              </a:ext>
            </a:extLst>
          </p:cNvPr>
          <p:cNvSpPr/>
          <p:nvPr/>
        </p:nvSpPr>
        <p:spPr>
          <a:xfrm>
            <a:off x="3861364" y="5245100"/>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 X, 2 + Y) + &lt;CE&gt;</a:t>
            </a:r>
          </a:p>
        </p:txBody>
      </p:sp>
      <p:sp>
        <p:nvSpPr>
          <p:cNvPr id="76" name="Rectangle 75">
            <a:extLst>
              <a:ext uri="{FF2B5EF4-FFF2-40B4-BE49-F238E27FC236}">
                <a16:creationId xmlns:a16="http://schemas.microsoft.com/office/drawing/2014/main" id="{3B00D860-9ED3-4F3F-AB28-CDA55AFA8F94}"/>
              </a:ext>
            </a:extLst>
          </p:cNvPr>
          <p:cNvSpPr/>
          <p:nvPr/>
        </p:nvSpPr>
        <p:spPr>
          <a:xfrm>
            <a:off x="549030" y="429693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Wander</a:t>
            </a:r>
          </a:p>
        </p:txBody>
      </p:sp>
      <p:sp>
        <p:nvSpPr>
          <p:cNvPr id="77" name="Rectangle 76">
            <a:extLst>
              <a:ext uri="{FF2B5EF4-FFF2-40B4-BE49-F238E27FC236}">
                <a16:creationId xmlns:a16="http://schemas.microsoft.com/office/drawing/2014/main" id="{1895A0AC-AFCF-4732-AA4D-198811B6F5B0}"/>
              </a:ext>
            </a:extLst>
          </p:cNvPr>
          <p:cNvSpPr/>
          <p:nvPr/>
        </p:nvSpPr>
        <p:spPr>
          <a:xfrm>
            <a:off x="5832766" y="429693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Rest + CE</a:t>
            </a:r>
          </a:p>
        </p:txBody>
      </p:sp>
      <p:sp>
        <p:nvSpPr>
          <p:cNvPr id="78" name="Rectangle 77">
            <a:extLst>
              <a:ext uri="{FF2B5EF4-FFF2-40B4-BE49-F238E27FC236}">
                <a16:creationId xmlns:a16="http://schemas.microsoft.com/office/drawing/2014/main" id="{C8EBC5C3-46B5-4DA1-BFA2-143C9395847F}"/>
              </a:ext>
            </a:extLst>
          </p:cNvPr>
          <p:cNvSpPr/>
          <p:nvPr/>
        </p:nvSpPr>
        <p:spPr>
          <a:xfrm>
            <a:off x="3965894" y="5825298"/>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Loot + CE</a:t>
            </a:r>
          </a:p>
        </p:txBody>
      </p:sp>
      <p:sp>
        <p:nvSpPr>
          <p:cNvPr id="79" name="Rectangle 78">
            <a:extLst>
              <a:ext uri="{FF2B5EF4-FFF2-40B4-BE49-F238E27FC236}">
                <a16:creationId xmlns:a16="http://schemas.microsoft.com/office/drawing/2014/main" id="{D13C90D9-41E3-4BD7-8BD1-CDF1A293659B}"/>
              </a:ext>
            </a:extLst>
          </p:cNvPr>
          <p:cNvSpPr/>
          <p:nvPr/>
        </p:nvSpPr>
        <p:spPr>
          <a:xfrm>
            <a:off x="2394105" y="5825297"/>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err="1"/>
              <a:t>HIde</a:t>
            </a:r>
            <a:endParaRPr lang="en-US" sz="1200" i="1" dirty="0"/>
          </a:p>
        </p:txBody>
      </p:sp>
      <p:sp>
        <p:nvSpPr>
          <p:cNvPr id="80" name="TextBox 79">
            <a:extLst>
              <a:ext uri="{FF2B5EF4-FFF2-40B4-BE49-F238E27FC236}">
                <a16:creationId xmlns:a16="http://schemas.microsoft.com/office/drawing/2014/main" id="{45B8C973-124D-4249-B604-A92752B9C094}"/>
              </a:ext>
            </a:extLst>
          </p:cNvPr>
          <p:cNvSpPr txBox="1"/>
          <p:nvPr/>
        </p:nvSpPr>
        <p:spPr>
          <a:xfrm>
            <a:off x="7423045" y="2540607"/>
            <a:ext cx="4314825" cy="2585323"/>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Important Details About Escalation:</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solidFill>
                  <a:schemeClr val="bg1"/>
                </a:solidFill>
              </a:rPr>
              <a:t>Trade-off is considered the number of spaces an agent moves closer to their target.</a:t>
            </a:r>
          </a:p>
          <a:p>
            <a:pPr marL="285750" indent="-285750">
              <a:buFont typeface="Arial" panose="020B0604020202020204" pitchFamily="34" charset="0"/>
              <a:buChar char="•"/>
            </a:pPr>
            <a:r>
              <a:rPr lang="en-US" i="1" dirty="0">
                <a:solidFill>
                  <a:schemeClr val="bg1"/>
                </a:solidFill>
              </a:rPr>
              <a:t>Chance Encounter </a:t>
            </a:r>
            <a:r>
              <a:rPr lang="en-US" dirty="0">
                <a:solidFill>
                  <a:schemeClr val="bg1"/>
                </a:solidFill>
              </a:rPr>
              <a:t>is factored into leaves 1, 3, 4 of the tree, as it is up to the enemy to engage in the encounter.</a:t>
            </a:r>
          </a:p>
        </p:txBody>
      </p:sp>
      <p:sp>
        <p:nvSpPr>
          <p:cNvPr id="81" name="Rectangle 80">
            <a:extLst>
              <a:ext uri="{FF2B5EF4-FFF2-40B4-BE49-F238E27FC236}">
                <a16:creationId xmlns:a16="http://schemas.microsoft.com/office/drawing/2014/main" id="{8183BBDF-2B01-4871-A725-02899D3F89D6}"/>
              </a:ext>
            </a:extLst>
          </p:cNvPr>
          <p:cNvSpPr/>
          <p:nvPr/>
        </p:nvSpPr>
        <p:spPr>
          <a:xfrm>
            <a:off x="570657" y="3296020"/>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1</a:t>
            </a:r>
          </a:p>
        </p:txBody>
      </p:sp>
      <p:sp>
        <p:nvSpPr>
          <p:cNvPr id="82" name="Rectangle 81">
            <a:extLst>
              <a:ext uri="{FF2B5EF4-FFF2-40B4-BE49-F238E27FC236}">
                <a16:creationId xmlns:a16="http://schemas.microsoft.com/office/drawing/2014/main" id="{8123AF8F-6F94-4549-B5ED-3485EACD1D94}"/>
              </a:ext>
            </a:extLst>
          </p:cNvPr>
          <p:cNvSpPr/>
          <p:nvPr/>
        </p:nvSpPr>
        <p:spPr>
          <a:xfrm>
            <a:off x="1166594" y="5417969"/>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2</a:t>
            </a:r>
          </a:p>
        </p:txBody>
      </p:sp>
      <p:sp>
        <p:nvSpPr>
          <p:cNvPr id="83" name="Rectangle 82">
            <a:extLst>
              <a:ext uri="{FF2B5EF4-FFF2-40B4-BE49-F238E27FC236}">
                <a16:creationId xmlns:a16="http://schemas.microsoft.com/office/drawing/2014/main" id="{24EDED80-61B3-43B3-87B5-30E59C3D48DE}"/>
              </a:ext>
            </a:extLst>
          </p:cNvPr>
          <p:cNvSpPr/>
          <p:nvPr/>
        </p:nvSpPr>
        <p:spPr>
          <a:xfrm>
            <a:off x="5168401" y="5416257"/>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3</a:t>
            </a:r>
          </a:p>
        </p:txBody>
      </p:sp>
      <p:sp>
        <p:nvSpPr>
          <p:cNvPr id="84" name="Rectangle 83">
            <a:extLst>
              <a:ext uri="{FF2B5EF4-FFF2-40B4-BE49-F238E27FC236}">
                <a16:creationId xmlns:a16="http://schemas.microsoft.com/office/drawing/2014/main" id="{63AF5582-6012-40F3-94E8-6D47CBD3E910}"/>
              </a:ext>
            </a:extLst>
          </p:cNvPr>
          <p:cNvSpPr/>
          <p:nvPr/>
        </p:nvSpPr>
        <p:spPr>
          <a:xfrm>
            <a:off x="5759986" y="3296019"/>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4</a:t>
            </a:r>
          </a:p>
        </p:txBody>
      </p:sp>
    </p:spTree>
    <p:extLst>
      <p:ext uri="{BB962C8B-B14F-4D97-AF65-F5344CB8AC3E}">
        <p14:creationId xmlns:p14="http://schemas.microsoft.com/office/powerpoint/2010/main" val="971864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fade">
                                      <p:cBhvr>
                                        <p:cTn id="7" dur="500"/>
                                        <p:tgtEl>
                                          <p:spTgt spid="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xEl>
                                              <p:pRg st="2" end="2"/>
                                            </p:txEl>
                                          </p:spTgt>
                                        </p:tgtEl>
                                        <p:attrNameLst>
                                          <p:attrName>style.visibility</p:attrName>
                                        </p:attrNameLst>
                                      </p:cBhvr>
                                      <p:to>
                                        <p:strVal val="visible"/>
                                      </p:to>
                                    </p:set>
                                    <p:animEffect transition="in" filter="fade">
                                      <p:cBhvr>
                                        <p:cTn id="12" dur="500"/>
                                        <p:tgtEl>
                                          <p:spTgt spid="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xEl>
                                              <p:pRg st="3" end="3"/>
                                            </p:txEl>
                                          </p:spTgt>
                                        </p:tgtEl>
                                        <p:attrNameLst>
                                          <p:attrName>style.visibility</p:attrName>
                                        </p:attrNameLst>
                                      </p:cBhvr>
                                      <p:to>
                                        <p:strVal val="visible"/>
                                      </p:to>
                                    </p:set>
                                    <p:animEffect transition="in" filter="fade">
                                      <p:cBhvr>
                                        <p:cTn id="17" dur="500"/>
                                        <p:tgtEl>
                                          <p:spTgt spid="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Architecture Breakdown: Initial Approach</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11214100" cy="823912"/>
          </a:xfrm>
        </p:spPr>
        <p:txBody>
          <a:bodyPr/>
          <a:lstStyle/>
          <a:p>
            <a:r>
              <a:rPr lang="en-US" i="1" dirty="0"/>
              <a:t>The multiple subgames problem introduces (binary) game trees. We must conduct tree traversal.</a:t>
            </a:r>
          </a:p>
        </p:txBody>
      </p:sp>
      <p:pic>
        <p:nvPicPr>
          <p:cNvPr id="15" name="Picture 14">
            <a:extLst>
              <a:ext uri="{FF2B5EF4-FFF2-40B4-BE49-F238E27FC236}">
                <a16:creationId xmlns:a16="http://schemas.microsoft.com/office/drawing/2014/main" id="{1CCE1D3C-8539-4A1B-AD05-93AB1C62E619}"/>
              </a:ext>
            </a:extLst>
          </p:cNvPr>
          <p:cNvPicPr>
            <a:picLocks noChangeAspect="1"/>
          </p:cNvPicPr>
          <p:nvPr/>
        </p:nvPicPr>
        <p:blipFill>
          <a:blip r:embed="rId3"/>
          <a:stretch>
            <a:fillRect/>
          </a:stretch>
        </p:blipFill>
        <p:spPr>
          <a:xfrm>
            <a:off x="820964" y="2208950"/>
            <a:ext cx="3237239" cy="4649050"/>
          </a:xfrm>
          <a:prstGeom prst="rect">
            <a:avLst/>
          </a:prstGeom>
        </p:spPr>
      </p:pic>
      <p:pic>
        <p:nvPicPr>
          <p:cNvPr id="17" name="Picture 16">
            <a:extLst>
              <a:ext uri="{FF2B5EF4-FFF2-40B4-BE49-F238E27FC236}">
                <a16:creationId xmlns:a16="http://schemas.microsoft.com/office/drawing/2014/main" id="{E0A6C8C6-4196-4611-8811-3129DC34970C}"/>
              </a:ext>
            </a:extLst>
          </p:cNvPr>
          <p:cNvPicPr>
            <a:picLocks noChangeAspect="1"/>
          </p:cNvPicPr>
          <p:nvPr/>
        </p:nvPicPr>
        <p:blipFill>
          <a:blip r:embed="rId4"/>
          <a:stretch>
            <a:fillRect/>
          </a:stretch>
        </p:blipFill>
        <p:spPr>
          <a:xfrm>
            <a:off x="4450583" y="3712517"/>
            <a:ext cx="6920453" cy="2069767"/>
          </a:xfrm>
          <a:prstGeom prst="rect">
            <a:avLst/>
          </a:prstGeom>
        </p:spPr>
      </p:pic>
      <p:sp>
        <p:nvSpPr>
          <p:cNvPr id="18" name="Rectangle 17">
            <a:extLst>
              <a:ext uri="{FF2B5EF4-FFF2-40B4-BE49-F238E27FC236}">
                <a16:creationId xmlns:a16="http://schemas.microsoft.com/office/drawing/2014/main" id="{BEC257B8-12F4-4F01-86F7-776B628528A7}"/>
              </a:ext>
            </a:extLst>
          </p:cNvPr>
          <p:cNvSpPr/>
          <p:nvPr/>
        </p:nvSpPr>
        <p:spPr>
          <a:xfrm>
            <a:off x="3026677" y="2520582"/>
            <a:ext cx="2815979" cy="734336"/>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Iterative/No Recursion</a:t>
            </a:r>
          </a:p>
        </p:txBody>
      </p:sp>
      <p:sp>
        <p:nvSpPr>
          <p:cNvPr id="19" name="Rectangle 18">
            <a:extLst>
              <a:ext uri="{FF2B5EF4-FFF2-40B4-BE49-F238E27FC236}">
                <a16:creationId xmlns:a16="http://schemas.microsoft.com/office/drawing/2014/main" id="{B7BB99FB-5A86-4A28-B62D-B59F4C7FAAE2}"/>
              </a:ext>
            </a:extLst>
          </p:cNvPr>
          <p:cNvSpPr/>
          <p:nvPr/>
        </p:nvSpPr>
        <p:spPr>
          <a:xfrm>
            <a:off x="8436221" y="3145483"/>
            <a:ext cx="2815979" cy="734336"/>
          </a:xfrm>
          <a:prstGeom prst="rect">
            <a:avLst/>
          </a:prstGeom>
          <a:effectLst>
            <a:outerShdw blurRad="50800" dist="38100" dir="8100000" algn="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Recursive</a:t>
            </a:r>
          </a:p>
        </p:txBody>
      </p:sp>
    </p:spTree>
    <p:extLst>
      <p:ext uri="{BB962C8B-B14F-4D97-AF65-F5344CB8AC3E}">
        <p14:creationId xmlns:p14="http://schemas.microsoft.com/office/powerpoint/2010/main" val="311535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FC40-5E5F-4C15-82F8-00A888BEA40D}"/>
              </a:ext>
            </a:extLst>
          </p:cNvPr>
          <p:cNvSpPr>
            <a:spLocks noGrp="1"/>
          </p:cNvSpPr>
          <p:nvPr>
            <p:ph type="title"/>
          </p:nvPr>
        </p:nvSpPr>
        <p:spPr/>
        <p:txBody>
          <a:bodyPr/>
          <a:lstStyle/>
          <a:p>
            <a:r>
              <a:rPr lang="en-US" dirty="0"/>
              <a:t>Initial Approach Evaluation</a:t>
            </a:r>
          </a:p>
        </p:txBody>
      </p:sp>
      <p:sp>
        <p:nvSpPr>
          <p:cNvPr id="3" name="Slide Number Placeholder 2">
            <a:extLst>
              <a:ext uri="{FF2B5EF4-FFF2-40B4-BE49-F238E27FC236}">
                <a16:creationId xmlns:a16="http://schemas.microsoft.com/office/drawing/2014/main" id="{C4DBB1F9-ADF9-4F84-B901-5F26FE3FE6E9}"/>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sp>
        <p:nvSpPr>
          <p:cNvPr id="8" name="TextBox 7">
            <a:extLst>
              <a:ext uri="{FF2B5EF4-FFF2-40B4-BE49-F238E27FC236}">
                <a16:creationId xmlns:a16="http://schemas.microsoft.com/office/drawing/2014/main" id="{1379F231-B1C0-42BF-92F3-ADA8B3A2D3DF}"/>
              </a:ext>
            </a:extLst>
          </p:cNvPr>
          <p:cNvSpPr txBox="1"/>
          <p:nvPr/>
        </p:nvSpPr>
        <p:spPr>
          <a:xfrm>
            <a:off x="7310336" y="1868320"/>
            <a:ext cx="4567136" cy="4124206"/>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Initial Approach:</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600" u="sng" dirty="0">
                <a:solidFill>
                  <a:schemeClr val="bg1"/>
                </a:solidFill>
              </a:rPr>
              <a:t>Nodes were </a:t>
            </a:r>
            <a:r>
              <a:rPr lang="en-US" sz="1600" u="sng" dirty="0">
                <a:solidFill>
                  <a:schemeClr val="bg1"/>
                </a:solidFill>
                <a:sym typeface="Wingdings" panose="05000000000000000000" pitchFamily="2" charset="2"/>
              </a:rPr>
              <a:t>assigned separate threads </a:t>
            </a:r>
            <a:r>
              <a:rPr lang="en-US" sz="1600" dirty="0">
                <a:solidFill>
                  <a:schemeClr val="bg1"/>
                </a:solidFill>
                <a:sym typeface="Wingdings" panose="05000000000000000000" pitchFamily="2" charset="2"/>
              </a:rPr>
              <a:t>to conduct calculation for mixed-strategy perfect equilibria.</a:t>
            </a:r>
          </a:p>
          <a:p>
            <a:pPr marL="285750" indent="-285750">
              <a:buFont typeface="Arial" panose="020B0604020202020204" pitchFamily="34" charset="0"/>
              <a:buChar char="•"/>
            </a:pPr>
            <a:r>
              <a:rPr lang="en-US" sz="1600" u="sng" dirty="0">
                <a:solidFill>
                  <a:schemeClr val="bg1"/>
                </a:solidFill>
                <a:sym typeface="Wingdings" panose="05000000000000000000" pitchFamily="2" charset="2"/>
              </a:rPr>
              <a:t>Post-order</a:t>
            </a:r>
            <a:r>
              <a:rPr lang="en-US" sz="1600" dirty="0">
                <a:solidFill>
                  <a:schemeClr val="bg1"/>
                </a:solidFill>
                <a:sym typeface="Wingdings" panose="05000000000000000000" pitchFamily="2" charset="2"/>
              </a:rPr>
              <a:t> is used for method calls, since calculations are dependent on children nodes’ trade-off values.</a:t>
            </a:r>
          </a:p>
          <a:p>
            <a:pPr marL="285750" indent="-285750">
              <a:buFont typeface="Arial" panose="020B0604020202020204" pitchFamily="34" charset="0"/>
              <a:buChar char="•"/>
            </a:pPr>
            <a:r>
              <a:rPr lang="en-US" sz="1600" dirty="0">
                <a:solidFill>
                  <a:schemeClr val="bg1"/>
                </a:solidFill>
                <a:sym typeface="Wingdings" panose="05000000000000000000" pitchFamily="2" charset="2"/>
              </a:rPr>
              <a:t>Two methods were attempted: </a:t>
            </a:r>
          </a:p>
          <a:p>
            <a:pPr marL="742950" lvl="1" indent="-285750">
              <a:buFont typeface="Arial" panose="020B0604020202020204" pitchFamily="34" charset="0"/>
              <a:buChar char="•"/>
            </a:pPr>
            <a:r>
              <a:rPr lang="en-US" sz="1600" dirty="0">
                <a:solidFill>
                  <a:schemeClr val="bg1"/>
                </a:solidFill>
                <a:sym typeface="Wingdings" panose="05000000000000000000" pitchFamily="2" charset="2"/>
              </a:rPr>
              <a:t>Applying a </a:t>
            </a:r>
            <a:r>
              <a:rPr lang="en-US" sz="1600" u="sng" dirty="0">
                <a:solidFill>
                  <a:schemeClr val="bg1"/>
                </a:solidFill>
                <a:sym typeface="Wingdings" panose="05000000000000000000" pitchFamily="2" charset="2"/>
              </a:rPr>
              <a:t>Semaphore lock</a:t>
            </a:r>
            <a:r>
              <a:rPr lang="en-US" sz="1600" dirty="0">
                <a:solidFill>
                  <a:schemeClr val="bg1"/>
                </a:solidFill>
                <a:sym typeface="Wingdings" panose="05000000000000000000" pitchFamily="2" charset="2"/>
              </a:rPr>
              <a:t> to the overall tree as each node conducts calculation</a:t>
            </a:r>
          </a:p>
          <a:p>
            <a:pPr marL="742950" lvl="1" indent="-285750">
              <a:buFont typeface="Arial" panose="020B0604020202020204" pitchFamily="34" charset="0"/>
              <a:buChar char="•"/>
            </a:pPr>
            <a:r>
              <a:rPr lang="en-US" sz="1600" dirty="0">
                <a:solidFill>
                  <a:schemeClr val="bg1"/>
                </a:solidFill>
                <a:sym typeface="Wingdings" panose="05000000000000000000" pitchFamily="2" charset="2"/>
              </a:rPr>
              <a:t>Applying the </a:t>
            </a:r>
            <a:r>
              <a:rPr lang="en-US" sz="1600" u="sng" dirty="0">
                <a:solidFill>
                  <a:schemeClr val="bg1"/>
                </a:solidFill>
                <a:sym typeface="Wingdings" panose="05000000000000000000" pitchFamily="2" charset="2"/>
              </a:rPr>
              <a:t>exponential backoff </a:t>
            </a:r>
            <a:r>
              <a:rPr lang="en-US" sz="1600" dirty="0">
                <a:solidFill>
                  <a:schemeClr val="bg1"/>
                </a:solidFill>
                <a:sym typeface="Wingdings" panose="05000000000000000000" pitchFamily="2" charset="2"/>
              </a:rPr>
              <a:t>method to individual nodes as each node conducts calculation</a:t>
            </a:r>
          </a:p>
          <a:p>
            <a:endParaRPr lang="en-US" b="1"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64BB8C7-7394-4D1F-8369-BCE2B9D5C8DD}"/>
              </a:ext>
            </a:extLst>
          </p:cNvPr>
          <p:cNvPicPr>
            <a:picLocks noChangeAspect="1"/>
          </p:cNvPicPr>
          <p:nvPr/>
        </p:nvPicPr>
        <p:blipFill>
          <a:blip r:embed="rId3"/>
          <a:stretch>
            <a:fillRect/>
          </a:stretch>
        </p:blipFill>
        <p:spPr>
          <a:xfrm>
            <a:off x="171794" y="1241351"/>
            <a:ext cx="6914806" cy="5616650"/>
          </a:xfrm>
          <a:prstGeom prst="rect">
            <a:avLst/>
          </a:prstGeom>
        </p:spPr>
      </p:pic>
    </p:spTree>
    <p:extLst>
      <p:ext uri="{BB962C8B-B14F-4D97-AF65-F5344CB8AC3E}">
        <p14:creationId xmlns:p14="http://schemas.microsoft.com/office/powerpoint/2010/main" val="74594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500"/>
                                        <p:tgtEl>
                                          <p:spTgt spid="8">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fade">
                                      <p:cBhvr>
                                        <p:cTn id="3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FC40-5E5F-4C15-82F8-00A888BEA40D}"/>
              </a:ext>
            </a:extLst>
          </p:cNvPr>
          <p:cNvSpPr>
            <a:spLocks noGrp="1"/>
          </p:cNvSpPr>
          <p:nvPr>
            <p:ph type="title"/>
          </p:nvPr>
        </p:nvSpPr>
        <p:spPr/>
        <p:txBody>
          <a:bodyPr/>
          <a:lstStyle/>
          <a:p>
            <a:r>
              <a:rPr lang="en-US" dirty="0"/>
              <a:t>Initial Approach Evaluation</a:t>
            </a:r>
          </a:p>
        </p:txBody>
      </p:sp>
      <p:sp>
        <p:nvSpPr>
          <p:cNvPr id="3" name="Slide Number Placeholder 2">
            <a:extLst>
              <a:ext uri="{FF2B5EF4-FFF2-40B4-BE49-F238E27FC236}">
                <a16:creationId xmlns:a16="http://schemas.microsoft.com/office/drawing/2014/main" id="{C4DBB1F9-ADF9-4F84-B901-5F26FE3FE6E9}"/>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graphicFrame>
        <p:nvGraphicFramePr>
          <p:cNvPr id="4" name="Table 5">
            <a:extLst>
              <a:ext uri="{FF2B5EF4-FFF2-40B4-BE49-F238E27FC236}">
                <a16:creationId xmlns:a16="http://schemas.microsoft.com/office/drawing/2014/main" id="{77BA5DE6-22BA-4C00-AC4E-E01063D27461}"/>
              </a:ext>
            </a:extLst>
          </p:cNvPr>
          <p:cNvGraphicFramePr>
            <a:graphicFrameLocks noGrp="1"/>
          </p:cNvGraphicFramePr>
          <p:nvPr>
            <p:extLst>
              <p:ext uri="{D42A27DB-BD31-4B8C-83A1-F6EECF244321}">
                <p14:modId xmlns:p14="http://schemas.microsoft.com/office/powerpoint/2010/main" val="3234289659"/>
              </p:ext>
            </p:extLst>
          </p:nvPr>
        </p:nvGraphicFramePr>
        <p:xfrm>
          <a:off x="444500" y="1624520"/>
          <a:ext cx="10807700" cy="4693966"/>
        </p:xfrm>
        <a:graphic>
          <a:graphicData uri="http://schemas.openxmlformats.org/drawingml/2006/table">
            <a:tbl>
              <a:tblPr firstRow="1" bandRow="1">
                <a:tableStyleId>{5C22544A-7EE6-4342-B048-85BDC9FD1C3A}</a:tableStyleId>
              </a:tblPr>
              <a:tblGrid>
                <a:gridCol w="3387766">
                  <a:extLst>
                    <a:ext uri="{9D8B030D-6E8A-4147-A177-3AD203B41FA5}">
                      <a16:colId xmlns:a16="http://schemas.microsoft.com/office/drawing/2014/main" val="3466552840"/>
                    </a:ext>
                  </a:extLst>
                </a:gridCol>
                <a:gridCol w="1634679">
                  <a:extLst>
                    <a:ext uri="{9D8B030D-6E8A-4147-A177-3AD203B41FA5}">
                      <a16:colId xmlns:a16="http://schemas.microsoft.com/office/drawing/2014/main" val="3855297979"/>
                    </a:ext>
                  </a:extLst>
                </a:gridCol>
                <a:gridCol w="1682885">
                  <a:extLst>
                    <a:ext uri="{9D8B030D-6E8A-4147-A177-3AD203B41FA5}">
                      <a16:colId xmlns:a16="http://schemas.microsoft.com/office/drawing/2014/main" val="480015404"/>
                    </a:ext>
                  </a:extLst>
                </a:gridCol>
                <a:gridCol w="1848255">
                  <a:extLst>
                    <a:ext uri="{9D8B030D-6E8A-4147-A177-3AD203B41FA5}">
                      <a16:colId xmlns:a16="http://schemas.microsoft.com/office/drawing/2014/main" val="214748717"/>
                    </a:ext>
                  </a:extLst>
                </a:gridCol>
                <a:gridCol w="2254115">
                  <a:extLst>
                    <a:ext uri="{9D8B030D-6E8A-4147-A177-3AD203B41FA5}">
                      <a16:colId xmlns:a16="http://schemas.microsoft.com/office/drawing/2014/main" val="2903122678"/>
                    </a:ext>
                  </a:extLst>
                </a:gridCol>
              </a:tblGrid>
              <a:tr h="617335">
                <a:tc>
                  <a:txBody>
                    <a:bodyPr/>
                    <a:lstStyle/>
                    <a:p>
                      <a:endParaRPr lang="en-US" dirty="0"/>
                    </a:p>
                  </a:txBody>
                  <a:tcPr/>
                </a:tc>
                <a:tc>
                  <a:txBody>
                    <a:bodyPr/>
                    <a:lstStyle/>
                    <a:p>
                      <a:r>
                        <a:rPr lang="en-US" dirty="0"/>
                        <a:t>Iterative</a:t>
                      </a:r>
                    </a:p>
                  </a:txBody>
                  <a:tcPr/>
                </a:tc>
                <a:tc>
                  <a:txBody>
                    <a:bodyPr/>
                    <a:lstStyle/>
                    <a:p>
                      <a:r>
                        <a:rPr lang="en-US" dirty="0"/>
                        <a:t>Recursive</a:t>
                      </a:r>
                    </a:p>
                  </a:txBody>
                  <a:tcPr/>
                </a:tc>
                <a:tc>
                  <a:txBody>
                    <a:bodyPr/>
                    <a:lstStyle/>
                    <a:p>
                      <a:r>
                        <a:rPr lang="en-US" dirty="0"/>
                        <a:t>Parallel: Exponential Backoff</a:t>
                      </a:r>
                    </a:p>
                  </a:txBody>
                  <a:tcPr/>
                </a:tc>
                <a:tc>
                  <a:txBody>
                    <a:bodyPr/>
                    <a:lstStyle/>
                    <a:p>
                      <a:r>
                        <a:rPr lang="en-US" dirty="0"/>
                        <a:t>Parallel: Semaphore Lock</a:t>
                      </a:r>
                    </a:p>
                  </a:txBody>
                  <a:tcPr/>
                </a:tc>
                <a:extLst>
                  <a:ext uri="{0D108BD9-81ED-4DB2-BD59-A6C34878D82A}">
                    <a16:rowId xmlns:a16="http://schemas.microsoft.com/office/drawing/2014/main" val="568303610"/>
                  </a:ext>
                </a:extLst>
              </a:tr>
              <a:tr h="1889783">
                <a:tc>
                  <a:txBody>
                    <a:bodyPr/>
                    <a:lstStyle/>
                    <a:p>
                      <a:endParaRPr lang="en-US" dirty="0"/>
                    </a:p>
                    <a:p>
                      <a:endParaRPr lang="en-US" dirty="0"/>
                    </a:p>
                    <a:p>
                      <a:endParaRPr lang="en-US" dirty="0"/>
                    </a:p>
                    <a:p>
                      <a:endParaRPr lang="en-US" dirty="0"/>
                    </a:p>
                    <a:p>
                      <a:r>
                        <a:rPr lang="en-US" dirty="0"/>
                        <a:t>Task 1: Printing Information from the Node</a:t>
                      </a:r>
                    </a:p>
                  </a:txBody>
                  <a:tcPr/>
                </a:tc>
                <a:tc>
                  <a:txBody>
                    <a:bodyPr/>
                    <a:lstStyle/>
                    <a:p>
                      <a:pPr algn="ctr"/>
                      <a:endParaRPr lang="en-US" sz="1600" i="1" dirty="0"/>
                    </a:p>
                    <a:p>
                      <a:pPr algn="ctr"/>
                      <a:endParaRPr lang="en-US" sz="1600" i="1" dirty="0"/>
                    </a:p>
                    <a:p>
                      <a:pPr algn="ctr"/>
                      <a:r>
                        <a:rPr lang="en-US" sz="1600" i="1" dirty="0"/>
                        <a:t>Above 200,000 nanoseconds</a:t>
                      </a:r>
                    </a:p>
                  </a:txBody>
                  <a:tcPr/>
                </a:tc>
                <a:tc>
                  <a:txBody>
                    <a:bodyPr/>
                    <a:lstStyle/>
                    <a:p>
                      <a:pPr algn="ctr"/>
                      <a:endParaRPr lang="en-US" sz="1600" i="1" dirty="0"/>
                    </a:p>
                    <a:p>
                      <a:pPr algn="ctr"/>
                      <a:endParaRPr lang="en-US" sz="1600" i="1" dirty="0"/>
                    </a:p>
                    <a:p>
                      <a:pPr algn="ctr"/>
                      <a:r>
                        <a:rPr lang="en-US" sz="1600" i="1" dirty="0"/>
                        <a:t>Averaging 81,000 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algn="ctr"/>
                      <a:r>
                        <a:rPr lang="en-US" sz="1600" i="1" dirty="0">
                          <a:solidFill>
                            <a:srgbClr val="FF0000"/>
                          </a:solidFill>
                          <a:effectLst>
                            <a:outerShdw blurRad="38100" dist="38100" dir="2700000" algn="tl">
                              <a:srgbClr val="000000">
                                <a:alpha val="43137"/>
                              </a:srgbClr>
                            </a:outerShdw>
                          </a:effectLst>
                        </a:rPr>
                        <a:t>Above 800,000 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a:solidFill>
                            <a:srgbClr val="FF0000"/>
                          </a:solidFill>
                          <a:effectLst>
                            <a:outerShdw blurRad="38100" dist="38100" dir="2700000" algn="tl">
                              <a:srgbClr val="000000">
                                <a:alpha val="43137"/>
                              </a:srgbClr>
                            </a:outerShdw>
                          </a:effectLst>
                        </a:rPr>
                        <a:t>Above 700,000 nanoseconds</a:t>
                      </a:r>
                    </a:p>
                    <a:p>
                      <a:pPr algn="ctr"/>
                      <a:endParaRPr lang="en-US" sz="1600" i="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609437238"/>
                  </a:ext>
                </a:extLst>
              </a:tr>
              <a:tr h="1889783">
                <a:tc>
                  <a:txBody>
                    <a:bodyPr/>
                    <a:lstStyle/>
                    <a:p>
                      <a:endParaRPr lang="en-US" dirty="0"/>
                    </a:p>
                    <a:p>
                      <a:endParaRPr lang="en-US" dirty="0"/>
                    </a:p>
                    <a:p>
                      <a:endParaRPr lang="en-US" dirty="0"/>
                    </a:p>
                    <a:p>
                      <a:endParaRPr lang="en-US" dirty="0"/>
                    </a:p>
                    <a:p>
                      <a:r>
                        <a:rPr lang="en-US" dirty="0"/>
                        <a:t>Task 2: Subgame Perfect Equilibria Calculation</a:t>
                      </a:r>
                    </a:p>
                  </a:txBody>
                  <a:tcPr/>
                </a:tc>
                <a:tc>
                  <a:txBody>
                    <a:bodyPr/>
                    <a:lstStyle/>
                    <a:p>
                      <a:pPr algn="ctr"/>
                      <a:endParaRPr lang="en-US" sz="1600" i="1" dirty="0"/>
                    </a:p>
                    <a:p>
                      <a:pPr algn="ctr"/>
                      <a:endParaRPr lang="en-US" sz="1600" i="1" dirty="0"/>
                    </a:p>
                    <a:p>
                      <a:pPr algn="ctr"/>
                      <a:r>
                        <a:rPr lang="en-US" sz="1600" i="1" dirty="0"/>
                        <a:t>Averaging 7,700 </a:t>
                      </a:r>
                    </a:p>
                    <a:p>
                      <a:pPr algn="ctr"/>
                      <a:r>
                        <a:rPr lang="en-US" sz="1600" i="1" dirty="0"/>
                        <a:t>nanoseconds</a:t>
                      </a:r>
                    </a:p>
                  </a:txBody>
                  <a:tcPr/>
                </a:tc>
                <a:tc>
                  <a:txBody>
                    <a:bodyPr/>
                    <a:lstStyle/>
                    <a:p>
                      <a:pPr algn="ctr"/>
                      <a:endParaRPr lang="en-US" sz="1600" i="1" dirty="0"/>
                    </a:p>
                    <a:p>
                      <a:pPr algn="ctr"/>
                      <a:endParaRPr lang="en-US" sz="1600" i="1" dirty="0"/>
                    </a:p>
                    <a:p>
                      <a:pPr algn="ctr"/>
                      <a:r>
                        <a:rPr lang="en-US" sz="1600" i="1" dirty="0"/>
                        <a:t>Averaging</a:t>
                      </a:r>
                    </a:p>
                    <a:p>
                      <a:pPr algn="ctr"/>
                      <a:r>
                        <a:rPr lang="en-US" sz="1600" i="1" dirty="0"/>
                        <a:t> 2,800 </a:t>
                      </a:r>
                    </a:p>
                    <a:p>
                      <a:pPr algn="ctr"/>
                      <a:r>
                        <a:rPr lang="en-US" sz="1600" i="1" dirty="0"/>
                        <a:t>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algn="ctr"/>
                      <a:r>
                        <a:rPr lang="en-US" sz="1600" i="1" dirty="0">
                          <a:solidFill>
                            <a:srgbClr val="FF0000"/>
                          </a:solidFill>
                          <a:effectLst>
                            <a:outerShdw blurRad="38100" dist="38100" dir="2700000" algn="tl">
                              <a:srgbClr val="000000">
                                <a:alpha val="43137"/>
                              </a:srgbClr>
                            </a:outerShdw>
                          </a:effectLst>
                        </a:rPr>
                        <a:t>Above 600,000</a:t>
                      </a:r>
                    </a:p>
                    <a:p>
                      <a:pPr algn="ctr"/>
                      <a:r>
                        <a:rPr lang="en-US" sz="1600" i="1" dirty="0">
                          <a:solidFill>
                            <a:srgbClr val="FF0000"/>
                          </a:solidFill>
                          <a:effectLst>
                            <a:outerShdw blurRad="38100" dist="38100" dir="2700000" algn="tl">
                              <a:srgbClr val="000000">
                                <a:alpha val="43137"/>
                              </a:srgbClr>
                            </a:outerShdw>
                          </a:effectLst>
                        </a:rPr>
                        <a:t>nanoseconds</a:t>
                      </a:r>
                    </a:p>
                  </a:txBody>
                  <a:tcPr/>
                </a:tc>
                <a:tc>
                  <a:txBody>
                    <a:bodyPr/>
                    <a:lstStyle/>
                    <a:p>
                      <a:pPr algn="ctr"/>
                      <a:endParaRPr lang="en-US" sz="1600" i="1" dirty="0">
                        <a:solidFill>
                          <a:srgbClr val="FF0000"/>
                        </a:solidFill>
                        <a:effectLst>
                          <a:outerShdw blurRad="38100" dist="38100" dir="2700000" algn="tl">
                            <a:srgbClr val="000000">
                              <a:alpha val="43137"/>
                            </a:srgbClr>
                          </a:outerShdw>
                        </a:effectLst>
                      </a:endParaRPr>
                    </a:p>
                    <a:p>
                      <a:pPr algn="ctr"/>
                      <a:endParaRPr lang="en-US" sz="1600" i="1" dirty="0">
                        <a:solidFill>
                          <a:srgbClr val="FF0000"/>
                        </a:solidFill>
                        <a:effectLst>
                          <a:outerShdw blurRad="38100" dist="38100" dir="2700000" algn="tl">
                            <a:srgbClr val="000000">
                              <a:alpha val="43137"/>
                            </a:srgbClr>
                          </a:outerShdw>
                        </a:effectLst>
                      </a:endParaRPr>
                    </a:p>
                    <a:p>
                      <a:pPr algn="ctr"/>
                      <a:r>
                        <a:rPr lang="en-US" sz="1600" i="1" dirty="0">
                          <a:solidFill>
                            <a:srgbClr val="FF0000"/>
                          </a:solidFill>
                          <a:effectLst>
                            <a:outerShdw blurRad="38100" dist="38100" dir="2700000" algn="tl">
                              <a:srgbClr val="000000">
                                <a:alpha val="43137"/>
                              </a:srgbClr>
                            </a:outerShdw>
                          </a:effectLst>
                        </a:rPr>
                        <a:t>Averaging 51,000</a:t>
                      </a:r>
                    </a:p>
                    <a:p>
                      <a:pPr algn="ctr"/>
                      <a:r>
                        <a:rPr lang="en-US" sz="1600" i="1" dirty="0">
                          <a:solidFill>
                            <a:srgbClr val="FF0000"/>
                          </a:solidFill>
                          <a:effectLst>
                            <a:outerShdw blurRad="38100" dist="38100" dir="2700000" algn="tl">
                              <a:srgbClr val="000000">
                                <a:alpha val="43137"/>
                              </a:srgbClr>
                            </a:outerShdw>
                          </a:effectLst>
                        </a:rPr>
                        <a:t>nanoseconds</a:t>
                      </a:r>
                    </a:p>
                    <a:p>
                      <a:pPr algn="ctr"/>
                      <a:endParaRPr lang="en-US" sz="1600" i="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894081992"/>
                  </a:ext>
                </a:extLst>
              </a:tr>
            </a:tbl>
          </a:graphicData>
        </a:graphic>
      </p:graphicFrame>
      <p:pic>
        <p:nvPicPr>
          <p:cNvPr id="5" name="Picture 4">
            <a:extLst>
              <a:ext uri="{FF2B5EF4-FFF2-40B4-BE49-F238E27FC236}">
                <a16:creationId xmlns:a16="http://schemas.microsoft.com/office/drawing/2014/main" id="{DA472048-97C0-4C16-A02C-F21EE5BE263E}"/>
              </a:ext>
            </a:extLst>
          </p:cNvPr>
          <p:cNvPicPr>
            <a:picLocks noChangeAspect="1"/>
          </p:cNvPicPr>
          <p:nvPr/>
        </p:nvPicPr>
        <p:blipFill>
          <a:blip r:embed="rId2"/>
          <a:stretch>
            <a:fillRect/>
          </a:stretch>
        </p:blipFill>
        <p:spPr>
          <a:xfrm>
            <a:off x="550695" y="2783033"/>
            <a:ext cx="1292105" cy="751657"/>
          </a:xfrm>
          <a:prstGeom prst="rect">
            <a:avLst/>
          </a:prstGeom>
        </p:spPr>
      </p:pic>
      <p:pic>
        <p:nvPicPr>
          <p:cNvPr id="7" name="Picture 6">
            <a:extLst>
              <a:ext uri="{FF2B5EF4-FFF2-40B4-BE49-F238E27FC236}">
                <a16:creationId xmlns:a16="http://schemas.microsoft.com/office/drawing/2014/main" id="{9AA6A478-FAD8-4609-8917-3676D7D40A35}"/>
              </a:ext>
            </a:extLst>
          </p:cNvPr>
          <p:cNvPicPr>
            <a:picLocks noChangeAspect="1"/>
          </p:cNvPicPr>
          <p:nvPr/>
        </p:nvPicPr>
        <p:blipFill>
          <a:blip r:embed="rId3"/>
          <a:stretch>
            <a:fillRect/>
          </a:stretch>
        </p:blipFill>
        <p:spPr>
          <a:xfrm>
            <a:off x="550695" y="4666649"/>
            <a:ext cx="1375557" cy="751657"/>
          </a:xfrm>
          <a:prstGeom prst="rect">
            <a:avLst/>
          </a:prstGeom>
        </p:spPr>
      </p:pic>
    </p:spTree>
    <p:extLst>
      <p:ext uri="{BB962C8B-B14F-4D97-AF65-F5344CB8AC3E}">
        <p14:creationId xmlns:p14="http://schemas.microsoft.com/office/powerpoint/2010/main" val="348186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54F-FF0B-4485-9DC0-5378353F667C}"/>
              </a:ext>
            </a:extLst>
          </p:cNvPr>
          <p:cNvSpPr>
            <a:spLocks noGrp="1"/>
          </p:cNvSpPr>
          <p:nvPr>
            <p:ph type="title"/>
          </p:nvPr>
        </p:nvSpPr>
        <p:spPr/>
        <p:txBody>
          <a:bodyPr/>
          <a:lstStyle/>
          <a:p>
            <a:r>
              <a:rPr lang="en-US" dirty="0"/>
              <a:t>What is Nash Equilibrium?</a:t>
            </a:r>
          </a:p>
        </p:txBody>
      </p:sp>
      <p:sp>
        <p:nvSpPr>
          <p:cNvPr id="3" name="Slide Number Placeholder 2">
            <a:extLst>
              <a:ext uri="{FF2B5EF4-FFF2-40B4-BE49-F238E27FC236}">
                <a16:creationId xmlns:a16="http://schemas.microsoft.com/office/drawing/2014/main" id="{5E3E7E03-6868-42C8-90D7-DA439ACCB99E}"/>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0EC3D60E-4672-420D-8644-D8B5838C658C}"/>
              </a:ext>
            </a:extLst>
          </p:cNvPr>
          <p:cNvSpPr>
            <a:spLocks noGrp="1"/>
          </p:cNvSpPr>
          <p:nvPr>
            <p:ph type="body" sz="quarter" idx="13"/>
          </p:nvPr>
        </p:nvSpPr>
        <p:spPr>
          <a:xfrm>
            <a:off x="444500" y="1625385"/>
            <a:ext cx="4643066" cy="4093243"/>
          </a:xfrm>
        </p:spPr>
        <p:txBody>
          <a:bodyPr/>
          <a:lstStyle/>
          <a:p>
            <a:r>
              <a:rPr lang="en-US" dirty="0"/>
              <a:t>A concept that determines the optimal solution a non-cooperative game</a:t>
            </a:r>
          </a:p>
          <a:p>
            <a:pPr lvl="1"/>
            <a:r>
              <a:rPr lang="en-US" b="1" dirty="0"/>
              <a:t>A player does not gain anything from deviating form their initially chosen strategy</a:t>
            </a:r>
          </a:p>
          <a:p>
            <a:pPr lvl="1"/>
            <a:r>
              <a:rPr lang="en-US" dirty="0"/>
              <a:t>Games can include multiple Nash equilibria or none of them</a:t>
            </a:r>
          </a:p>
          <a:p>
            <a:r>
              <a:rPr lang="en-US" b="1" dirty="0"/>
              <a:t>Mixed Strategy Nash Equilibrium: </a:t>
            </a:r>
            <a:r>
              <a:rPr lang="en-US" dirty="0"/>
              <a:t>One player playing a randomized strategy and no player being able to increase his/her expected payoff by playing an alternate strategy</a:t>
            </a:r>
          </a:p>
          <a:p>
            <a:pPr lvl="1"/>
            <a:r>
              <a:rPr lang="en-US" dirty="0"/>
              <a:t>Pure strategy is not available</a:t>
            </a:r>
          </a:p>
          <a:p>
            <a:pPr lvl="1"/>
            <a:r>
              <a:rPr lang="en-US" dirty="0"/>
              <a:t>Meant to be “unpredictable”</a:t>
            </a:r>
          </a:p>
          <a:p>
            <a:pPr lvl="1"/>
            <a:r>
              <a:rPr lang="en-US" dirty="0"/>
              <a:t>Randomizing and mixing strategies will allow for a player to avoid exploitation</a:t>
            </a:r>
          </a:p>
          <a:p>
            <a:pPr lvl="1"/>
            <a:r>
              <a:rPr lang="en-US" dirty="0"/>
              <a:t>Can be calculated through specified probabilities for each action to be chosen</a:t>
            </a:r>
          </a:p>
          <a:p>
            <a:pPr marL="0" indent="0">
              <a:buNone/>
            </a:pPr>
            <a:endParaRPr lang="en-US" dirty="0"/>
          </a:p>
        </p:txBody>
      </p:sp>
      <p:pic>
        <p:nvPicPr>
          <p:cNvPr id="6" name="Picture 5">
            <a:extLst>
              <a:ext uri="{FF2B5EF4-FFF2-40B4-BE49-F238E27FC236}">
                <a16:creationId xmlns:a16="http://schemas.microsoft.com/office/drawing/2014/main" id="{7E4AE3D6-4405-4E87-BAC9-54CD9E9BDAB6}"/>
              </a:ext>
            </a:extLst>
          </p:cNvPr>
          <p:cNvPicPr>
            <a:picLocks noChangeAspect="1"/>
          </p:cNvPicPr>
          <p:nvPr/>
        </p:nvPicPr>
        <p:blipFill>
          <a:blip r:embed="rId3"/>
          <a:stretch>
            <a:fillRect/>
          </a:stretch>
        </p:blipFill>
        <p:spPr>
          <a:xfrm>
            <a:off x="5767489" y="2264108"/>
            <a:ext cx="5891111" cy="2815795"/>
          </a:xfrm>
          <a:prstGeom prst="rect">
            <a:avLst/>
          </a:prstGeom>
        </p:spPr>
      </p:pic>
    </p:spTree>
    <p:extLst>
      <p:ext uri="{BB962C8B-B14F-4D97-AF65-F5344CB8AC3E}">
        <p14:creationId xmlns:p14="http://schemas.microsoft.com/office/powerpoint/2010/main" val="319327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FC40-5E5F-4C15-82F8-00A888BEA40D}"/>
              </a:ext>
            </a:extLst>
          </p:cNvPr>
          <p:cNvSpPr>
            <a:spLocks noGrp="1"/>
          </p:cNvSpPr>
          <p:nvPr>
            <p:ph type="title"/>
          </p:nvPr>
        </p:nvSpPr>
        <p:spPr/>
        <p:txBody>
          <a:bodyPr/>
          <a:lstStyle/>
          <a:p>
            <a:r>
              <a:rPr lang="en-US" dirty="0"/>
              <a:t>Initial Approach Evaluation</a:t>
            </a:r>
          </a:p>
        </p:txBody>
      </p:sp>
      <p:sp>
        <p:nvSpPr>
          <p:cNvPr id="3" name="Slide Number Placeholder 2">
            <a:extLst>
              <a:ext uri="{FF2B5EF4-FFF2-40B4-BE49-F238E27FC236}">
                <a16:creationId xmlns:a16="http://schemas.microsoft.com/office/drawing/2014/main" id="{C4DBB1F9-ADF9-4F84-B901-5F26FE3FE6E9}"/>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pic>
        <p:nvPicPr>
          <p:cNvPr id="5" name="Picture 4">
            <a:extLst>
              <a:ext uri="{FF2B5EF4-FFF2-40B4-BE49-F238E27FC236}">
                <a16:creationId xmlns:a16="http://schemas.microsoft.com/office/drawing/2014/main" id="{DA472048-97C0-4C16-A02C-F21EE5BE263E}"/>
              </a:ext>
            </a:extLst>
          </p:cNvPr>
          <p:cNvPicPr>
            <a:picLocks noChangeAspect="1"/>
          </p:cNvPicPr>
          <p:nvPr/>
        </p:nvPicPr>
        <p:blipFill>
          <a:blip r:embed="rId2"/>
          <a:stretch>
            <a:fillRect/>
          </a:stretch>
        </p:blipFill>
        <p:spPr>
          <a:xfrm>
            <a:off x="262062" y="1574516"/>
            <a:ext cx="7685435" cy="4470855"/>
          </a:xfrm>
          <a:prstGeom prst="rect">
            <a:avLst/>
          </a:prstGeom>
        </p:spPr>
      </p:pic>
      <p:sp>
        <p:nvSpPr>
          <p:cNvPr id="8" name="TextBox 7">
            <a:extLst>
              <a:ext uri="{FF2B5EF4-FFF2-40B4-BE49-F238E27FC236}">
                <a16:creationId xmlns:a16="http://schemas.microsoft.com/office/drawing/2014/main" id="{1379F231-B1C0-42BF-92F3-ADA8B3A2D3DF}"/>
              </a:ext>
            </a:extLst>
          </p:cNvPr>
          <p:cNvSpPr txBox="1"/>
          <p:nvPr/>
        </p:nvSpPr>
        <p:spPr>
          <a:xfrm>
            <a:off x="8378930" y="2101783"/>
            <a:ext cx="3323444" cy="3662541"/>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First Test: Observing Traversal with Printing Node Information</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600" dirty="0">
                <a:solidFill>
                  <a:schemeClr val="bg1"/>
                </a:solidFill>
              </a:rPr>
              <a:t>Each method was provided certain information to print from each node:</a:t>
            </a:r>
          </a:p>
          <a:p>
            <a:pPr marL="742950" lvl="1" indent="-285750">
              <a:buFont typeface="Arial" panose="020B0604020202020204" pitchFamily="34" charset="0"/>
              <a:buChar char="•"/>
            </a:pPr>
            <a:r>
              <a:rPr lang="en-US" sz="1600" u="sng" dirty="0">
                <a:solidFill>
                  <a:schemeClr val="bg1"/>
                </a:solidFill>
              </a:rPr>
              <a:t>Iteratively:</a:t>
            </a:r>
            <a:r>
              <a:rPr lang="en-US" sz="1600" dirty="0">
                <a:solidFill>
                  <a:schemeClr val="bg1"/>
                </a:solidFill>
              </a:rPr>
              <a:t> Player Trade-Off Values</a:t>
            </a:r>
          </a:p>
          <a:p>
            <a:pPr marL="742950" lvl="1" indent="-285750">
              <a:buFont typeface="Arial" panose="020B0604020202020204" pitchFamily="34" charset="0"/>
              <a:buChar char="•"/>
            </a:pPr>
            <a:r>
              <a:rPr lang="en-US" sz="1600" u="sng" dirty="0">
                <a:solidFill>
                  <a:schemeClr val="bg1"/>
                </a:solidFill>
              </a:rPr>
              <a:t>Recursion: </a:t>
            </a:r>
            <a:r>
              <a:rPr lang="en-US" sz="1600" dirty="0">
                <a:solidFill>
                  <a:schemeClr val="bg1"/>
                </a:solidFill>
              </a:rPr>
              <a:t>Agent Role and Associated Action</a:t>
            </a:r>
          </a:p>
          <a:p>
            <a:pPr marL="742950" lvl="1" indent="-285750">
              <a:buFont typeface="Arial" panose="020B0604020202020204" pitchFamily="34" charset="0"/>
              <a:buChar char="•"/>
            </a:pPr>
            <a:r>
              <a:rPr lang="en-US" sz="1600" u="sng" dirty="0">
                <a:solidFill>
                  <a:schemeClr val="bg1"/>
                </a:solidFill>
              </a:rPr>
              <a:t>Concurrent: </a:t>
            </a:r>
            <a:r>
              <a:rPr lang="en-US" sz="1600" dirty="0">
                <a:solidFill>
                  <a:schemeClr val="bg1"/>
                </a:solidFill>
              </a:rPr>
              <a:t>Initial Nash Equilibrium Set-Up</a:t>
            </a:r>
          </a:p>
          <a:p>
            <a:pPr marL="285750" indent="-285750">
              <a:buFont typeface="Arial" panose="020B0604020202020204" pitchFamily="34" charset="0"/>
              <a:buChar char="•"/>
            </a:pPr>
            <a:r>
              <a:rPr lang="en-US" sz="1600" dirty="0">
                <a:solidFill>
                  <a:schemeClr val="bg1"/>
                </a:solidFill>
              </a:rPr>
              <a:t>All methods are post-order. </a:t>
            </a: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BC9DABF5-0731-463E-AAA8-289C0FAF8815}"/>
                  </a:ext>
                </a:extLst>
              </p14:cNvPr>
              <p14:cNvContentPartPr/>
              <p14:nvPr/>
            </p14:nvContentPartPr>
            <p14:xfrm>
              <a:off x="884757" y="2956596"/>
              <a:ext cx="50400" cy="8280"/>
            </p14:xfrm>
          </p:contentPart>
        </mc:Choice>
        <mc:Fallback xmlns="">
          <p:pic>
            <p:nvPicPr>
              <p:cNvPr id="21" name="Ink 20">
                <a:extLst>
                  <a:ext uri="{FF2B5EF4-FFF2-40B4-BE49-F238E27FC236}">
                    <a16:creationId xmlns:a16="http://schemas.microsoft.com/office/drawing/2014/main" id="{BC9DABF5-0731-463E-AAA8-289C0FAF8815}"/>
                  </a:ext>
                </a:extLst>
              </p:cNvPr>
              <p:cNvPicPr/>
              <p:nvPr/>
            </p:nvPicPr>
            <p:blipFill>
              <a:blip r:embed="rId4"/>
              <a:stretch>
                <a:fillRect/>
              </a:stretch>
            </p:blipFill>
            <p:spPr>
              <a:xfrm>
                <a:off x="849117" y="2920956"/>
                <a:ext cx="1220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9A876352-63C9-40BF-ABF2-3E7D4D8D0237}"/>
                  </a:ext>
                </a:extLst>
              </p14:cNvPr>
              <p14:cNvContentPartPr/>
              <p14:nvPr/>
            </p14:nvContentPartPr>
            <p14:xfrm>
              <a:off x="855597" y="4454916"/>
              <a:ext cx="125640" cy="10440"/>
            </p14:xfrm>
          </p:contentPart>
        </mc:Choice>
        <mc:Fallback xmlns="">
          <p:pic>
            <p:nvPicPr>
              <p:cNvPr id="22" name="Ink 21">
                <a:extLst>
                  <a:ext uri="{FF2B5EF4-FFF2-40B4-BE49-F238E27FC236}">
                    <a16:creationId xmlns:a16="http://schemas.microsoft.com/office/drawing/2014/main" id="{9A876352-63C9-40BF-ABF2-3E7D4D8D0237}"/>
                  </a:ext>
                </a:extLst>
              </p:cNvPr>
              <p:cNvPicPr/>
              <p:nvPr/>
            </p:nvPicPr>
            <p:blipFill>
              <a:blip r:embed="rId6"/>
              <a:stretch>
                <a:fillRect/>
              </a:stretch>
            </p:blipFill>
            <p:spPr>
              <a:xfrm>
                <a:off x="819957" y="4419276"/>
                <a:ext cx="197280" cy="82080"/>
              </a:xfrm>
              <a:prstGeom prst="rect">
                <a:avLst/>
              </a:prstGeom>
            </p:spPr>
          </p:pic>
        </mc:Fallback>
      </mc:AlternateContent>
    </p:spTree>
    <p:extLst>
      <p:ext uri="{BB962C8B-B14F-4D97-AF65-F5344CB8AC3E}">
        <p14:creationId xmlns:p14="http://schemas.microsoft.com/office/powerpoint/2010/main" val="40430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Effect transition="in" filter="fade">
                                      <p:cBhvr>
                                        <p:cTn id="2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FC40-5E5F-4C15-82F8-00A888BEA40D}"/>
              </a:ext>
            </a:extLst>
          </p:cNvPr>
          <p:cNvSpPr>
            <a:spLocks noGrp="1"/>
          </p:cNvSpPr>
          <p:nvPr>
            <p:ph type="title"/>
          </p:nvPr>
        </p:nvSpPr>
        <p:spPr/>
        <p:txBody>
          <a:bodyPr/>
          <a:lstStyle/>
          <a:p>
            <a:r>
              <a:rPr lang="en-US" dirty="0"/>
              <a:t>Initial Approach Evaluation</a:t>
            </a:r>
          </a:p>
        </p:txBody>
      </p:sp>
      <p:sp>
        <p:nvSpPr>
          <p:cNvPr id="3" name="Slide Number Placeholder 2">
            <a:extLst>
              <a:ext uri="{FF2B5EF4-FFF2-40B4-BE49-F238E27FC236}">
                <a16:creationId xmlns:a16="http://schemas.microsoft.com/office/drawing/2014/main" id="{C4DBB1F9-ADF9-4F84-B901-5F26FE3FE6E9}"/>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pic>
        <p:nvPicPr>
          <p:cNvPr id="6" name="Picture 5">
            <a:extLst>
              <a:ext uri="{FF2B5EF4-FFF2-40B4-BE49-F238E27FC236}">
                <a16:creationId xmlns:a16="http://schemas.microsoft.com/office/drawing/2014/main" id="{902E60F1-F132-44F2-8D7C-BF9D396E9094}"/>
              </a:ext>
            </a:extLst>
          </p:cNvPr>
          <p:cNvPicPr>
            <a:picLocks noChangeAspect="1"/>
          </p:cNvPicPr>
          <p:nvPr/>
        </p:nvPicPr>
        <p:blipFill>
          <a:blip r:embed="rId2"/>
          <a:stretch>
            <a:fillRect/>
          </a:stretch>
        </p:blipFill>
        <p:spPr>
          <a:xfrm>
            <a:off x="219955" y="1666916"/>
            <a:ext cx="7844275" cy="4286412"/>
          </a:xfrm>
          <a:prstGeom prst="rect">
            <a:avLst/>
          </a:prstGeom>
        </p:spPr>
      </p:pic>
      <p:sp>
        <p:nvSpPr>
          <p:cNvPr id="7" name="TextBox 6">
            <a:extLst>
              <a:ext uri="{FF2B5EF4-FFF2-40B4-BE49-F238E27FC236}">
                <a16:creationId xmlns:a16="http://schemas.microsoft.com/office/drawing/2014/main" id="{28A984DF-1BF0-4972-8F10-41AFD2A4A100}"/>
              </a:ext>
            </a:extLst>
          </p:cNvPr>
          <p:cNvSpPr txBox="1"/>
          <p:nvPr/>
        </p:nvSpPr>
        <p:spPr>
          <a:xfrm>
            <a:off x="8335156" y="1850106"/>
            <a:ext cx="3323444" cy="3939540"/>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Second Test: Observing Traversal with Subgame Perfect Equilibria Calculation</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1600" dirty="0">
                <a:solidFill>
                  <a:schemeClr val="bg1"/>
                </a:solidFill>
              </a:rPr>
              <a:t>As mentioned before, subtrees </a:t>
            </a:r>
            <a:r>
              <a:rPr lang="en-US" sz="1600" dirty="0">
                <a:solidFill>
                  <a:schemeClr val="bg1"/>
                </a:solidFill>
                <a:sym typeface="Wingdings" panose="05000000000000000000" pitchFamily="2" charset="2"/>
              </a:rPr>
              <a:t>translate to subgames, for which were assigned separate threads to conduct calculation for mixed-strategy perfect equilibria.</a:t>
            </a:r>
          </a:p>
          <a:p>
            <a:pPr marL="285750" indent="-285750">
              <a:buFont typeface="Arial" panose="020B0604020202020204" pitchFamily="34" charset="0"/>
              <a:buChar char="•"/>
            </a:pPr>
            <a:r>
              <a:rPr lang="en-US" sz="1600" dirty="0">
                <a:solidFill>
                  <a:schemeClr val="bg1"/>
                </a:solidFill>
                <a:sym typeface="Wingdings" panose="05000000000000000000" pitchFamily="2" charset="2"/>
              </a:rPr>
              <a:t>These results were printed to assure that each method conducted the calculation correctly.</a:t>
            </a:r>
            <a:endParaRPr lang="en-US" sz="1600"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D7220C3-8576-40AA-8596-C0C8D689BB53}"/>
                  </a:ext>
                </a:extLst>
              </p14:cNvPr>
              <p14:cNvContentPartPr/>
              <p14:nvPr/>
            </p14:nvContentPartPr>
            <p14:xfrm>
              <a:off x="826437" y="3034716"/>
              <a:ext cx="84240" cy="21960"/>
            </p14:xfrm>
          </p:contentPart>
        </mc:Choice>
        <mc:Fallback xmlns="">
          <p:pic>
            <p:nvPicPr>
              <p:cNvPr id="4" name="Ink 3">
                <a:extLst>
                  <a:ext uri="{FF2B5EF4-FFF2-40B4-BE49-F238E27FC236}">
                    <a16:creationId xmlns:a16="http://schemas.microsoft.com/office/drawing/2014/main" id="{BD7220C3-8576-40AA-8596-C0C8D689BB53}"/>
                  </a:ext>
                </a:extLst>
              </p:cNvPr>
              <p:cNvPicPr/>
              <p:nvPr/>
            </p:nvPicPr>
            <p:blipFill>
              <a:blip r:embed="rId4"/>
              <a:stretch>
                <a:fillRect/>
              </a:stretch>
            </p:blipFill>
            <p:spPr>
              <a:xfrm>
                <a:off x="790437" y="2998716"/>
                <a:ext cx="155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A16B94EC-540B-494E-BBDE-504F0D435C73}"/>
                  </a:ext>
                </a:extLst>
              </p14:cNvPr>
              <p14:cNvContentPartPr/>
              <p14:nvPr/>
            </p14:nvContentPartPr>
            <p14:xfrm>
              <a:off x="807357" y="4454916"/>
              <a:ext cx="75240" cy="33120"/>
            </p14:xfrm>
          </p:contentPart>
        </mc:Choice>
        <mc:Fallback xmlns="">
          <p:pic>
            <p:nvPicPr>
              <p:cNvPr id="9" name="Ink 8">
                <a:extLst>
                  <a:ext uri="{FF2B5EF4-FFF2-40B4-BE49-F238E27FC236}">
                    <a16:creationId xmlns:a16="http://schemas.microsoft.com/office/drawing/2014/main" id="{A16B94EC-540B-494E-BBDE-504F0D435C73}"/>
                  </a:ext>
                </a:extLst>
              </p:cNvPr>
              <p:cNvPicPr/>
              <p:nvPr/>
            </p:nvPicPr>
            <p:blipFill>
              <a:blip r:embed="rId6"/>
              <a:stretch>
                <a:fillRect/>
              </a:stretch>
            </p:blipFill>
            <p:spPr>
              <a:xfrm>
                <a:off x="771357" y="4419276"/>
                <a:ext cx="146880" cy="104760"/>
              </a:xfrm>
              <a:prstGeom prst="rect">
                <a:avLst/>
              </a:prstGeom>
            </p:spPr>
          </p:pic>
        </mc:Fallback>
      </mc:AlternateContent>
    </p:spTree>
    <p:extLst>
      <p:ext uri="{BB962C8B-B14F-4D97-AF65-F5344CB8AC3E}">
        <p14:creationId xmlns:p14="http://schemas.microsoft.com/office/powerpoint/2010/main" val="25632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43346" y="4174958"/>
            <a:ext cx="7781544" cy="859055"/>
          </a:xfrm>
        </p:spPr>
        <p:txBody>
          <a:bodyPr>
            <a:normAutofit fontScale="90000"/>
          </a:bodyPr>
          <a:lstStyle/>
          <a:p>
            <a:r>
              <a:rPr lang="en-US" dirty="0"/>
              <a:t>Challenges and Current Research in Nash Equilibrium Applications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43345" y="5162349"/>
            <a:ext cx="7509791" cy="859055"/>
          </a:xfrm>
        </p:spPr>
        <p:txBody>
          <a:bodyPr>
            <a:normAutofit/>
          </a:bodyPr>
          <a:lstStyle/>
          <a:p>
            <a:r>
              <a:rPr lang="en-US" dirty="0"/>
              <a:t>What are the challenges to applying Nash Equilibrium to N-Player games and what is the potential of its application?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a:bodyPr>
          <a:lstStyle/>
          <a:p>
            <a:r>
              <a:rPr lang="en-US" b="1" dirty="0"/>
              <a:t>Challenge 1: </a:t>
            </a:r>
            <a:r>
              <a:rPr lang="en-US" dirty="0"/>
              <a:t>How do we achieve better efficiency with Multiple Subgame Perfect Equilibria on a game tree?</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43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i="1" dirty="0"/>
              <a:t>Current Research Provides…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lnSpcReduction="10000"/>
          </a:bodyPr>
          <a:lstStyle/>
          <a:p>
            <a:r>
              <a:rPr lang="en-US" dirty="0"/>
              <a:t>Multithread Pruned Tree Search in Distributed Systems – </a:t>
            </a:r>
            <a:r>
              <a:rPr lang="en-US" b="0" dirty="0" err="1"/>
              <a:t>Yaoqing</a:t>
            </a:r>
            <a:r>
              <a:rPr lang="en-US" b="0" dirty="0"/>
              <a:t> Gao and T.A. </a:t>
            </a:r>
            <a:r>
              <a:rPr lang="en-US" b="0" dirty="0" err="1"/>
              <a:t>Marsland</a:t>
            </a:r>
            <a:r>
              <a:rPr lang="en-US" b="0" dirty="0"/>
              <a:t>, University of Alberta</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lnSpcReduction="10000"/>
          </a:bodyPr>
          <a:lstStyle/>
          <a:p>
            <a:r>
              <a:rPr lang="en-US" dirty="0"/>
              <a:t>Efficiency of Parallel Minimax Algorithm for Game Tree Search – </a:t>
            </a:r>
            <a:r>
              <a:rPr lang="en-US" b="0" dirty="0" err="1"/>
              <a:t>Plamenka</a:t>
            </a:r>
            <a:r>
              <a:rPr lang="en-US" b="0" dirty="0"/>
              <a:t> </a:t>
            </a:r>
            <a:r>
              <a:rPr lang="en-US" b="0" dirty="0" err="1"/>
              <a:t>Borovska</a:t>
            </a:r>
            <a:r>
              <a:rPr lang="en-US" b="0" dirty="0"/>
              <a:t>, Milena </a:t>
            </a:r>
            <a:r>
              <a:rPr lang="en-US" b="0" dirty="0" err="1"/>
              <a:t>Lazarova</a:t>
            </a:r>
            <a:endParaRPr lang="en-US" b="0"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752927"/>
            <a:ext cx="5157787" cy="3436735"/>
          </a:xfrm>
        </p:spPr>
        <p:txBody>
          <a:bodyPr>
            <a:normAutofit/>
          </a:bodyPr>
          <a:lstStyle/>
          <a:p>
            <a:r>
              <a:rPr lang="en-US" dirty="0"/>
              <a:t>Pruning of a game tree involves ignoring subtrees that cannot affect the final value of the root node</a:t>
            </a:r>
          </a:p>
          <a:p>
            <a:pPr lvl="1"/>
            <a:r>
              <a:rPr lang="en-US" sz="1800" u="sng" dirty="0"/>
              <a:t>Window partitioning: </a:t>
            </a:r>
            <a:r>
              <a:rPr lang="en-US" sz="1800" dirty="0"/>
              <a:t>Search window is divided into a number of disjoint segments</a:t>
            </a:r>
            <a:endParaRPr lang="en-US" sz="1800" u="sng" dirty="0"/>
          </a:p>
          <a:p>
            <a:pPr lvl="1"/>
            <a:r>
              <a:rPr lang="en-US" sz="1800" u="sng" dirty="0"/>
              <a:t>Tree splitting:</a:t>
            </a:r>
            <a:r>
              <a:rPr lang="en-US" sz="1800" dirty="0"/>
              <a:t> Select nodes are split and assigned to different processors</a:t>
            </a:r>
          </a:p>
          <a:p>
            <a:pPr lvl="1"/>
            <a:r>
              <a:rPr lang="en-US" sz="1800" dirty="0"/>
              <a:t>Special hardware is used to generate and evaluate nodes in parallel</a:t>
            </a:r>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752927"/>
            <a:ext cx="5183188" cy="3436736"/>
          </a:xfrm>
        </p:spPr>
        <p:txBody>
          <a:bodyPr/>
          <a:lstStyle/>
          <a:p>
            <a:r>
              <a:rPr lang="en-US" dirty="0"/>
              <a:t>Recursive algorithm for finding the next move of a given player, determining all possible continuations of a game to the desired level</a:t>
            </a:r>
          </a:p>
          <a:p>
            <a:r>
              <a:rPr lang="en-US" u="sng" dirty="0"/>
              <a:t>Amount of work generated increases exponentially given the depth of the tree</a:t>
            </a:r>
          </a:p>
          <a:p>
            <a:r>
              <a:rPr lang="en-US" dirty="0"/>
              <a:t>Search is restricted through alpha-beta cutoffs</a:t>
            </a:r>
          </a:p>
          <a:p>
            <a:r>
              <a:rPr lang="en-US" dirty="0"/>
              <a:t>Parallel implementation involves </a:t>
            </a:r>
            <a:r>
              <a:rPr lang="en-US" u="sng" dirty="0"/>
              <a:t>partitioning of sub-trees</a:t>
            </a:r>
            <a:r>
              <a:rPr lang="en-US" dirty="0"/>
              <a:t> and assigning to multiple processors for searching</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a:bodyPr>
          <a:lstStyle/>
          <a:p>
            <a:r>
              <a:rPr lang="en-US" b="1" dirty="0"/>
              <a:t>Challenge 2: </a:t>
            </a:r>
            <a:r>
              <a:rPr lang="en-US" dirty="0"/>
              <a:t>How do you extend the calculation algorithm to calculate an optimal outcome when there are n-number of players or k-number of strategies?</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45</a:t>
            </a:fld>
            <a:endParaRPr lang="en-US" dirty="0"/>
          </a:p>
        </p:txBody>
      </p:sp>
    </p:spTree>
    <p:extLst>
      <p:ext uri="{BB962C8B-B14F-4D97-AF65-F5344CB8AC3E}">
        <p14:creationId xmlns:p14="http://schemas.microsoft.com/office/powerpoint/2010/main" val="115297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i="1" dirty="0"/>
              <a:t>Current Research Provides…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lnSpcReduction="10000"/>
          </a:bodyPr>
          <a:lstStyle/>
          <a:p>
            <a:r>
              <a:rPr lang="en-US" dirty="0"/>
              <a:t>Parallel Computation of Nash Equilibria in N-Player Games – </a:t>
            </a:r>
            <a:r>
              <a:rPr lang="en-US" b="0" dirty="0"/>
              <a:t>Jonathan </a:t>
            </a:r>
            <a:r>
              <a:rPr lang="en-US" b="0" dirty="0" err="1"/>
              <a:t>Widger</a:t>
            </a:r>
            <a:r>
              <a:rPr lang="en-US" b="0" dirty="0"/>
              <a:t>, Daniel </a:t>
            </a:r>
            <a:r>
              <a:rPr lang="en-US" b="0" dirty="0" err="1"/>
              <a:t>Grosu</a:t>
            </a:r>
            <a:r>
              <a:rPr lang="en-US" b="0" dirty="0"/>
              <a:t>, Wayne State University</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774714"/>
            <a:ext cx="6277313" cy="3156423"/>
          </a:xfrm>
        </p:spPr>
        <p:txBody>
          <a:bodyPr>
            <a:normAutofit lnSpcReduction="10000"/>
          </a:bodyPr>
          <a:lstStyle/>
          <a:p>
            <a:pPr marL="0" indent="0">
              <a:buNone/>
            </a:pPr>
            <a:r>
              <a:rPr lang="en-US" b="1" dirty="0"/>
              <a:t>For an n-k game, such that </a:t>
            </a:r>
            <a:r>
              <a:rPr lang="en-US" b="1" i="1" dirty="0"/>
              <a:t>n </a:t>
            </a:r>
            <a:r>
              <a:rPr lang="en-US" b="1" dirty="0"/>
              <a:t>represents the number of players and </a:t>
            </a:r>
            <a:r>
              <a:rPr lang="en-US" b="1" i="1" dirty="0"/>
              <a:t>k</a:t>
            </a:r>
            <a:r>
              <a:rPr lang="en-US" b="1" dirty="0"/>
              <a:t> represents the number of pure strategies:</a:t>
            </a:r>
          </a:p>
          <a:p>
            <a:r>
              <a:rPr lang="en-US" dirty="0"/>
              <a:t>Systems of multilinear equations can be built to solve for Nash Equilibrium</a:t>
            </a:r>
          </a:p>
          <a:p>
            <a:r>
              <a:rPr lang="en-US" u="sng" dirty="0"/>
              <a:t>Sequential Application:</a:t>
            </a:r>
            <a:r>
              <a:rPr lang="en-US" dirty="0"/>
              <a:t> Enumerate all possible totally mixed strategy profiles, while checking if a Nash Equilibrium exists</a:t>
            </a:r>
          </a:p>
          <a:p>
            <a:r>
              <a:rPr lang="en-US" u="sng" dirty="0"/>
              <a:t>Parallel Algorithm: </a:t>
            </a:r>
            <a:r>
              <a:rPr lang="en-US" dirty="0"/>
              <a:t>Mixed strategy profiles are processed independently</a:t>
            </a:r>
          </a:p>
          <a:p>
            <a:pPr lvl="1"/>
            <a:r>
              <a:rPr lang="en-US" dirty="0"/>
              <a:t>Combinations of players and pure strategies are constrained by the maximum number of totally mixed equilibria supported by an n-k game</a:t>
            </a:r>
          </a:p>
          <a:p>
            <a:endParaRPr lang="en-US" dirty="0"/>
          </a:p>
          <a:p>
            <a:endParaRPr lang="en-US" dirty="0"/>
          </a:p>
        </p:txBody>
      </p:sp>
      <p:pic>
        <p:nvPicPr>
          <p:cNvPr id="13" name="Picture 12">
            <a:extLst>
              <a:ext uri="{FF2B5EF4-FFF2-40B4-BE49-F238E27FC236}">
                <a16:creationId xmlns:a16="http://schemas.microsoft.com/office/drawing/2014/main" id="{5B35D5B7-8C3E-4619-AC5C-0B9B80178E10}"/>
              </a:ext>
            </a:extLst>
          </p:cNvPr>
          <p:cNvPicPr>
            <a:picLocks noChangeAspect="1"/>
          </p:cNvPicPr>
          <p:nvPr/>
        </p:nvPicPr>
        <p:blipFill>
          <a:blip r:embed="rId2"/>
          <a:stretch>
            <a:fillRect/>
          </a:stretch>
        </p:blipFill>
        <p:spPr>
          <a:xfrm>
            <a:off x="7217078" y="1681163"/>
            <a:ext cx="3882181" cy="4134453"/>
          </a:xfrm>
          <a:prstGeom prst="rect">
            <a:avLst/>
          </a:prstGeom>
        </p:spPr>
      </p:pic>
    </p:spTree>
    <p:extLst>
      <p:ext uri="{BB962C8B-B14F-4D97-AF65-F5344CB8AC3E}">
        <p14:creationId xmlns:p14="http://schemas.microsoft.com/office/powerpoint/2010/main" val="1873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44FE-ABD5-4461-BC02-B8AC65A8BF2B}"/>
              </a:ext>
            </a:extLst>
          </p:cNvPr>
          <p:cNvSpPr>
            <a:spLocks noGrp="1"/>
          </p:cNvSpPr>
          <p:nvPr>
            <p:ph type="title"/>
          </p:nvPr>
        </p:nvSpPr>
        <p:spPr/>
        <p:txBody>
          <a:bodyPr/>
          <a:lstStyle/>
          <a:p>
            <a:r>
              <a:rPr lang="en-US" dirty="0"/>
              <a:t>Future Work and Investigation</a:t>
            </a:r>
          </a:p>
        </p:txBody>
      </p:sp>
      <p:sp>
        <p:nvSpPr>
          <p:cNvPr id="3" name="Slide Number Placeholder 2">
            <a:extLst>
              <a:ext uri="{FF2B5EF4-FFF2-40B4-BE49-F238E27FC236}">
                <a16:creationId xmlns:a16="http://schemas.microsoft.com/office/drawing/2014/main" id="{D000E8AB-2B8F-4A48-A523-20C06892F742}"/>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4" name="Text Placeholder 3">
            <a:extLst>
              <a:ext uri="{FF2B5EF4-FFF2-40B4-BE49-F238E27FC236}">
                <a16:creationId xmlns:a16="http://schemas.microsoft.com/office/drawing/2014/main" id="{D6200331-FB70-46FC-B537-920884360DE7}"/>
              </a:ext>
            </a:extLst>
          </p:cNvPr>
          <p:cNvSpPr>
            <a:spLocks noGrp="1"/>
          </p:cNvSpPr>
          <p:nvPr>
            <p:ph type="body" sz="quarter" idx="13"/>
          </p:nvPr>
        </p:nvSpPr>
        <p:spPr>
          <a:xfrm>
            <a:off x="444500" y="1316939"/>
            <a:ext cx="10807700" cy="4093243"/>
          </a:xfrm>
        </p:spPr>
        <p:txBody>
          <a:bodyPr/>
          <a:lstStyle/>
          <a:p>
            <a:r>
              <a:rPr lang="en-US" sz="2000" b="1" dirty="0"/>
              <a:t>Application of the Minimax Algorithm</a:t>
            </a:r>
            <a:endParaRPr lang="en-US" sz="1800" b="1" dirty="0"/>
          </a:p>
          <a:p>
            <a:r>
              <a:rPr lang="en-US" sz="2000" b="1" dirty="0"/>
              <a:t>Experimental Evaluation Over an Extended Game</a:t>
            </a:r>
          </a:p>
          <a:p>
            <a:pPr lvl="1">
              <a:spcAft>
                <a:spcPts val="0"/>
              </a:spcAft>
            </a:pPr>
            <a:r>
              <a:rPr lang="en-US" sz="1800" i="1" dirty="0"/>
              <a:t>Develop a visualization of a reduced strategy space that highlights the backward induction in a </a:t>
            </a:r>
          </a:p>
          <a:p>
            <a:pPr marL="457200" lvl="1" indent="0">
              <a:spcAft>
                <a:spcPts val="0"/>
              </a:spcAft>
              <a:buNone/>
            </a:pPr>
            <a:r>
              <a:rPr lang="en-US" sz="1800" i="1" dirty="0"/>
              <a:t>N-round game</a:t>
            </a:r>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r>
              <a:rPr lang="en-US" sz="2000" b="1" dirty="0"/>
              <a:t>Final Development of the Simulation and Interface</a:t>
            </a:r>
          </a:p>
          <a:p>
            <a:pPr lvl="1">
              <a:spcAft>
                <a:spcPts val="0"/>
              </a:spcAft>
            </a:pPr>
            <a:r>
              <a:rPr lang="en-US" sz="1800" i="1" dirty="0"/>
              <a:t>Introduce dynamic probability to require re-calculation of Nash Equilibrium over duration of the game</a:t>
            </a:r>
          </a:p>
          <a:p>
            <a:pPr marL="457200" lvl="1" indent="0">
              <a:buNone/>
            </a:pPr>
            <a:endParaRPr lang="en-US" sz="1800" dirty="0"/>
          </a:p>
          <a:p>
            <a:pPr lvl="1"/>
            <a:endParaRPr lang="en-US" sz="1800" dirty="0"/>
          </a:p>
          <a:p>
            <a:pPr lvl="1"/>
            <a:endParaRPr lang="en-US" sz="1800" dirty="0"/>
          </a:p>
        </p:txBody>
      </p:sp>
      <p:pic>
        <p:nvPicPr>
          <p:cNvPr id="6" name="Picture 5">
            <a:extLst>
              <a:ext uri="{FF2B5EF4-FFF2-40B4-BE49-F238E27FC236}">
                <a16:creationId xmlns:a16="http://schemas.microsoft.com/office/drawing/2014/main" id="{425463E5-F985-4B40-893D-16EFEED6E79C}"/>
              </a:ext>
            </a:extLst>
          </p:cNvPr>
          <p:cNvPicPr>
            <a:picLocks noChangeAspect="1"/>
          </p:cNvPicPr>
          <p:nvPr/>
        </p:nvPicPr>
        <p:blipFill rotWithShape="1">
          <a:blip r:embed="rId3"/>
          <a:srcRect r="55196" b="5590"/>
          <a:stretch/>
        </p:blipFill>
        <p:spPr>
          <a:xfrm>
            <a:off x="1139825" y="6018027"/>
            <a:ext cx="9823450" cy="297048"/>
          </a:xfrm>
          <a:prstGeom prst="rect">
            <a:avLst/>
          </a:prstGeom>
        </p:spPr>
      </p:pic>
      <p:pic>
        <p:nvPicPr>
          <p:cNvPr id="8" name="Picture 7">
            <a:extLst>
              <a:ext uri="{FF2B5EF4-FFF2-40B4-BE49-F238E27FC236}">
                <a16:creationId xmlns:a16="http://schemas.microsoft.com/office/drawing/2014/main" id="{E3DD6036-6B01-4FDE-A3BF-B3C6E9CA7702}"/>
              </a:ext>
            </a:extLst>
          </p:cNvPr>
          <p:cNvPicPr>
            <a:picLocks noChangeAspect="1"/>
          </p:cNvPicPr>
          <p:nvPr/>
        </p:nvPicPr>
        <p:blipFill>
          <a:blip r:embed="rId4"/>
          <a:stretch>
            <a:fillRect/>
          </a:stretch>
        </p:blipFill>
        <p:spPr>
          <a:xfrm>
            <a:off x="3371303" y="2611330"/>
            <a:ext cx="5449394" cy="2112306"/>
          </a:xfrm>
          <a:prstGeom prst="rect">
            <a:avLst/>
          </a:prstGeom>
        </p:spPr>
      </p:pic>
    </p:spTree>
    <p:extLst>
      <p:ext uri="{BB962C8B-B14F-4D97-AF65-F5344CB8AC3E}">
        <p14:creationId xmlns:p14="http://schemas.microsoft.com/office/powerpoint/2010/main" val="43089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5D89-4034-41F9-8387-647BFFAA071C}"/>
              </a:ext>
            </a:extLst>
          </p:cNvPr>
          <p:cNvSpPr>
            <a:spLocks noGrp="1"/>
          </p:cNvSpPr>
          <p:nvPr>
            <p:ph type="ctrTitle"/>
          </p:nvPr>
        </p:nvSpPr>
        <p:spPr>
          <a:xfrm>
            <a:off x="6096000" y="4178300"/>
            <a:ext cx="4945598" cy="1243584"/>
          </a:xfrm>
        </p:spPr>
        <p:txBody>
          <a:bodyPr/>
          <a:lstStyle/>
          <a:p>
            <a:r>
              <a:rPr lang="en-US" dirty="0"/>
              <a:t>Questions?</a:t>
            </a:r>
          </a:p>
        </p:txBody>
      </p:sp>
      <p:sp>
        <p:nvSpPr>
          <p:cNvPr id="4" name="Text Placeholder 4">
            <a:extLst>
              <a:ext uri="{FF2B5EF4-FFF2-40B4-BE49-F238E27FC236}">
                <a16:creationId xmlns:a16="http://schemas.microsoft.com/office/drawing/2014/main" id="{D2E7FBBE-5F6F-4ACD-AB29-7BDCD3A4896E}"/>
              </a:ext>
            </a:extLst>
          </p:cNvPr>
          <p:cNvSpPr txBox="1">
            <a:spLocks/>
          </p:cNvSpPr>
          <p:nvPr/>
        </p:nvSpPr>
        <p:spPr>
          <a:xfrm>
            <a:off x="6096000" y="5243229"/>
            <a:ext cx="5222158" cy="859055"/>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lumMod val="20000"/>
                    <a:lumOff val="80000"/>
                  </a:schemeClr>
                </a:solidFill>
              </a:rPr>
              <a:t>Thank you so much for listening to this presentation!</a:t>
            </a:r>
          </a:p>
        </p:txBody>
      </p:sp>
    </p:spTree>
    <p:extLst>
      <p:ext uri="{BB962C8B-B14F-4D97-AF65-F5344CB8AC3E}">
        <p14:creationId xmlns:p14="http://schemas.microsoft.com/office/powerpoint/2010/main" val="369231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472536" y="4038599"/>
            <a:ext cx="4945598" cy="1255294"/>
          </a:xfrm>
        </p:spPr>
        <p:txBody>
          <a:bodyPr/>
          <a:lstStyle/>
          <a:p>
            <a:r>
              <a:rPr lang="en-US" dirty="0"/>
              <a:t>Project Overview and Breakdown</a:t>
            </a:r>
            <a:endParaRPr lang="en-GB" dirty="0"/>
          </a:p>
        </p:txBody>
      </p:sp>
    </p:spTree>
    <p:extLst>
      <p:ext uri="{BB962C8B-B14F-4D97-AF65-F5344CB8AC3E}">
        <p14:creationId xmlns:p14="http://schemas.microsoft.com/office/powerpoint/2010/main" val="14566435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6BE9-E600-4927-8FB3-BA299DF395E5}"/>
              </a:ext>
            </a:extLst>
          </p:cNvPr>
          <p:cNvSpPr>
            <a:spLocks noGrp="1"/>
          </p:cNvSpPr>
          <p:nvPr>
            <p:ph type="title"/>
          </p:nvPr>
        </p:nvSpPr>
        <p:spPr/>
        <p:txBody>
          <a:bodyPr/>
          <a:lstStyle/>
          <a:p>
            <a:r>
              <a:rPr lang="en-US" dirty="0"/>
              <a:t>Simulation Foundations</a:t>
            </a:r>
          </a:p>
        </p:txBody>
      </p:sp>
      <p:sp>
        <p:nvSpPr>
          <p:cNvPr id="3" name="Text Placeholder 2">
            <a:extLst>
              <a:ext uri="{FF2B5EF4-FFF2-40B4-BE49-F238E27FC236}">
                <a16:creationId xmlns:a16="http://schemas.microsoft.com/office/drawing/2014/main" id="{357030CF-5A17-4D29-8588-477A86967267}"/>
              </a:ext>
            </a:extLst>
          </p:cNvPr>
          <p:cNvSpPr>
            <a:spLocks noGrp="1"/>
          </p:cNvSpPr>
          <p:nvPr>
            <p:ph type="body" sz="quarter" idx="18"/>
          </p:nvPr>
        </p:nvSpPr>
        <p:spPr>
          <a:xfrm>
            <a:off x="542094" y="3927584"/>
            <a:ext cx="3293306" cy="1463040"/>
          </a:xfrm>
        </p:spPr>
        <p:txBody>
          <a:bodyPr/>
          <a:lstStyle/>
          <a:p>
            <a:r>
              <a:rPr lang="en-US" b="1" dirty="0"/>
              <a:t>Game Play:</a:t>
            </a:r>
          </a:p>
          <a:p>
            <a:pPr marL="285750" indent="-285750">
              <a:buFont typeface="Arial" panose="020B0604020202020204" pitchFamily="34" charset="0"/>
              <a:buChar char="•"/>
            </a:pPr>
            <a:r>
              <a:rPr lang="en-US" dirty="0"/>
              <a:t>You become the “player.” A total of n-number of enemies will can be chosen, to set the difficulty of the game. Each start with a total of 20 health.</a:t>
            </a:r>
          </a:p>
          <a:p>
            <a:pPr marL="285750" indent="-285750">
              <a:buFont typeface="Arial" panose="020B0604020202020204" pitchFamily="34" charset="0"/>
              <a:buChar char="•"/>
            </a:pPr>
            <a:r>
              <a:rPr lang="en-US" dirty="0"/>
              <a:t>Actions will be provided as you traverse a map, working towards your objective.</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710B1F3-763E-4E27-A4F9-5C3B1ADD2722}"/>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9" name="Picture Placeholder 8" descr="Calendar&#10;&#10;Description automatically generated">
            <a:extLst>
              <a:ext uri="{FF2B5EF4-FFF2-40B4-BE49-F238E27FC236}">
                <a16:creationId xmlns:a16="http://schemas.microsoft.com/office/drawing/2014/main" id="{B3289661-F1F1-4C81-93BD-724A92C66BAB}"/>
              </a:ext>
            </a:extLst>
          </p:cNvPr>
          <p:cNvPicPr>
            <a:picLocks noGrp="1" noChangeAspect="1"/>
          </p:cNvPicPr>
          <p:nvPr>
            <p:ph type="pic" sz="quarter" idx="19"/>
          </p:nvPr>
        </p:nvPicPr>
        <p:blipFill>
          <a:blip r:embed="rId2"/>
          <a:srcRect t="33310" b="33310"/>
          <a:stretch>
            <a:fillRect/>
          </a:stretch>
        </p:blipFill>
        <p:spPr>
          <a:prstGeom prst="rect">
            <a:avLst/>
          </a:prstGeom>
          <a:ln>
            <a:noFill/>
          </a:ln>
          <a:effectLst>
            <a:outerShdw blurRad="292100" dist="139700" dir="2700000" algn="tl" rotWithShape="0">
              <a:srgbClr val="333333">
                <a:alpha val="65000"/>
              </a:srgbClr>
            </a:outerShdw>
          </a:effectLst>
        </p:spPr>
      </p:pic>
      <p:sp>
        <p:nvSpPr>
          <p:cNvPr id="6" name="Text Placeholder 5">
            <a:extLst>
              <a:ext uri="{FF2B5EF4-FFF2-40B4-BE49-F238E27FC236}">
                <a16:creationId xmlns:a16="http://schemas.microsoft.com/office/drawing/2014/main" id="{269C444A-1883-486C-B898-30D5CD199635}"/>
              </a:ext>
            </a:extLst>
          </p:cNvPr>
          <p:cNvSpPr>
            <a:spLocks noGrp="1"/>
          </p:cNvSpPr>
          <p:nvPr>
            <p:ph type="body" sz="quarter" idx="20"/>
          </p:nvPr>
        </p:nvSpPr>
        <p:spPr>
          <a:xfrm>
            <a:off x="4444169" y="3929052"/>
            <a:ext cx="3293306" cy="1463040"/>
          </a:xfrm>
        </p:spPr>
        <p:txBody>
          <a:bodyPr/>
          <a:lstStyle/>
          <a:p>
            <a:r>
              <a:rPr lang="en-US" b="1" dirty="0"/>
              <a:t>Interactive Interface:</a:t>
            </a:r>
          </a:p>
          <a:p>
            <a:pPr marL="285750" indent="-285750">
              <a:buFont typeface="Arial" panose="020B0604020202020204" pitchFamily="34" charset="0"/>
              <a:buChar char="•"/>
            </a:pPr>
            <a:r>
              <a:rPr lang="en-US" dirty="0"/>
              <a:t>Inspiration for the interface comes from the open-source, text-based game “A Dark Room.”</a:t>
            </a:r>
          </a:p>
          <a:p>
            <a:pPr marL="285750" indent="-285750">
              <a:buFont typeface="Arial" panose="020B0604020202020204" pitchFamily="34" charset="0"/>
              <a:buChar char="•"/>
            </a:pPr>
            <a:r>
              <a:rPr lang="en-US" dirty="0"/>
              <a:t>Part of the game play in “A Dark Room” is to traverse a map, which provide the chance for encounters and looting for resources.</a:t>
            </a:r>
          </a:p>
        </p:txBody>
      </p:sp>
      <p:sp>
        <p:nvSpPr>
          <p:cNvPr id="7" name="Text Placeholder 6">
            <a:extLst>
              <a:ext uri="{FF2B5EF4-FFF2-40B4-BE49-F238E27FC236}">
                <a16:creationId xmlns:a16="http://schemas.microsoft.com/office/drawing/2014/main" id="{9F686B30-313C-48B0-B626-76F269E2605D}"/>
              </a:ext>
            </a:extLst>
          </p:cNvPr>
          <p:cNvSpPr>
            <a:spLocks noGrp="1"/>
          </p:cNvSpPr>
          <p:nvPr>
            <p:ph type="body" sz="quarter" idx="21"/>
          </p:nvPr>
        </p:nvSpPr>
        <p:spPr>
          <a:xfrm>
            <a:off x="8346244" y="3927584"/>
            <a:ext cx="3293306" cy="1463040"/>
          </a:xfrm>
        </p:spPr>
        <p:txBody>
          <a:bodyPr/>
          <a:lstStyle/>
          <a:p>
            <a:r>
              <a:rPr lang="en-US" b="1" dirty="0"/>
              <a:t>Objectives for the Game:</a:t>
            </a:r>
          </a:p>
          <a:p>
            <a:pPr marL="285750" indent="-285750">
              <a:buFont typeface="Arial" panose="020B0604020202020204" pitchFamily="34" charset="0"/>
              <a:buChar char="•"/>
            </a:pPr>
            <a:r>
              <a:rPr lang="en-US" u="sng" dirty="0"/>
              <a:t>For the Player</a:t>
            </a:r>
            <a:r>
              <a:rPr lang="en-US" dirty="0"/>
              <a:t>: To win the game, you must find “The Institute.” You can also win the game by destroying all enemies you face.</a:t>
            </a:r>
          </a:p>
          <a:p>
            <a:pPr marL="285750" indent="-285750">
              <a:buFont typeface="Arial" panose="020B0604020202020204" pitchFamily="34" charset="0"/>
              <a:buChar char="•"/>
            </a:pPr>
            <a:r>
              <a:rPr lang="en-US" u="sng" dirty="0"/>
              <a:t>For the Enemy</a:t>
            </a:r>
            <a:r>
              <a:rPr lang="en-US" dirty="0"/>
              <a:t>: To beat the player, an enemy must successfully defeat the player by finding them and depleting their health in chance encounters.</a:t>
            </a:r>
          </a:p>
        </p:txBody>
      </p:sp>
    </p:spTree>
    <p:extLst>
      <p:ext uri="{BB962C8B-B14F-4D97-AF65-F5344CB8AC3E}">
        <p14:creationId xmlns:p14="http://schemas.microsoft.com/office/powerpoint/2010/main" val="355748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Chance Encounter</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7" name="Picture 6" descr="Chart, treemap chart&#10;&#10;Description automatically generated">
            <a:extLst>
              <a:ext uri="{FF2B5EF4-FFF2-40B4-BE49-F238E27FC236}">
                <a16:creationId xmlns:a16="http://schemas.microsoft.com/office/drawing/2014/main" id="{F99F181E-6DCE-417E-BA3F-7D6003C58DBE}"/>
              </a:ext>
            </a:extLst>
          </p:cNvPr>
          <p:cNvPicPr>
            <a:picLocks noChangeAspect="1"/>
          </p:cNvPicPr>
          <p:nvPr/>
        </p:nvPicPr>
        <p:blipFill>
          <a:blip r:embed="rId2"/>
          <a:stretch>
            <a:fillRect/>
          </a:stretch>
        </p:blipFill>
        <p:spPr>
          <a:xfrm>
            <a:off x="530944" y="1606240"/>
            <a:ext cx="6367611" cy="4350370"/>
          </a:xfrm>
          <a:prstGeom prst="rect">
            <a:avLst/>
          </a:prstGeom>
        </p:spPr>
      </p:pic>
      <p:sp>
        <p:nvSpPr>
          <p:cNvPr id="5" name="TextBox 4">
            <a:extLst>
              <a:ext uri="{FF2B5EF4-FFF2-40B4-BE49-F238E27FC236}">
                <a16:creationId xmlns:a16="http://schemas.microsoft.com/office/drawing/2014/main" id="{3BAB944F-8D6C-49EE-B679-56846EC1DE6C}"/>
              </a:ext>
            </a:extLst>
          </p:cNvPr>
          <p:cNvSpPr txBox="1"/>
          <p:nvPr/>
        </p:nvSpPr>
        <p:spPr>
          <a:xfrm rot="16200000">
            <a:off x="-246076" y="4452116"/>
            <a:ext cx="2061185" cy="369332"/>
          </a:xfrm>
          <a:prstGeom prst="rect">
            <a:avLst/>
          </a:prstGeom>
          <a:noFill/>
        </p:spPr>
        <p:txBody>
          <a:bodyPr wrap="square" rtlCol="0">
            <a:spAutoFit/>
          </a:bodyPr>
          <a:lstStyle/>
          <a:p>
            <a:pPr algn="ctr"/>
            <a:r>
              <a:rPr lang="en-US" dirty="0">
                <a:solidFill>
                  <a:schemeClr val="accent2">
                    <a:lumMod val="20000"/>
                    <a:lumOff val="80000"/>
                  </a:schemeClr>
                </a:solidFill>
              </a:rPr>
              <a:t>Player</a:t>
            </a:r>
          </a:p>
        </p:txBody>
      </p:sp>
      <p:sp>
        <p:nvSpPr>
          <p:cNvPr id="8" name="TextBox 7">
            <a:extLst>
              <a:ext uri="{FF2B5EF4-FFF2-40B4-BE49-F238E27FC236}">
                <a16:creationId xmlns:a16="http://schemas.microsoft.com/office/drawing/2014/main" id="{20476CAB-F9F6-4948-B035-1771A431011D}"/>
              </a:ext>
            </a:extLst>
          </p:cNvPr>
          <p:cNvSpPr txBox="1"/>
          <p:nvPr/>
        </p:nvSpPr>
        <p:spPr>
          <a:xfrm>
            <a:off x="7197725" y="1834366"/>
            <a:ext cx="4314825" cy="3970318"/>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Important Details About Chance Encounters:</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i="1" dirty="0">
                <a:solidFill>
                  <a:schemeClr val="bg1"/>
                </a:solidFill>
              </a:rPr>
              <a:t>&lt;Fight, Fight&gt; </a:t>
            </a:r>
            <a:r>
              <a:rPr lang="en-US" dirty="0">
                <a:solidFill>
                  <a:schemeClr val="bg1"/>
                </a:solidFill>
              </a:rPr>
              <a:t>Scenarios will incur damage equal to rolling a 6-sided dice.</a:t>
            </a:r>
          </a:p>
          <a:p>
            <a:pPr marL="285750" indent="-285750">
              <a:buFont typeface="Arial" panose="020B0604020202020204" pitchFamily="34" charset="0"/>
              <a:buChar char="•"/>
            </a:pPr>
            <a:r>
              <a:rPr lang="en-US" i="1" dirty="0">
                <a:solidFill>
                  <a:schemeClr val="bg1"/>
                </a:solidFill>
              </a:rPr>
              <a:t>&lt;Fight, Run&gt;</a:t>
            </a:r>
            <a:r>
              <a:rPr lang="en-US" b="1" dirty="0">
                <a:solidFill>
                  <a:schemeClr val="bg1"/>
                </a:solidFill>
              </a:rPr>
              <a:t> </a:t>
            </a:r>
            <a:r>
              <a:rPr lang="en-US" dirty="0">
                <a:solidFill>
                  <a:schemeClr val="bg1"/>
                </a:solidFill>
              </a:rPr>
              <a:t>or </a:t>
            </a:r>
            <a:r>
              <a:rPr lang="en-US" i="1" dirty="0">
                <a:solidFill>
                  <a:schemeClr val="bg1"/>
                </a:solidFill>
              </a:rPr>
              <a:t>&lt;Run, Fight&gt; </a:t>
            </a:r>
            <a:r>
              <a:rPr lang="en-US" dirty="0">
                <a:solidFill>
                  <a:schemeClr val="bg1"/>
                </a:solidFill>
              </a:rPr>
              <a:t>Scenarios will incur damage equal to rolling a 4-sided dice.</a:t>
            </a:r>
          </a:p>
          <a:p>
            <a:pPr marL="285750" indent="-285750">
              <a:buFont typeface="Arial" panose="020B0604020202020204" pitchFamily="34" charset="0"/>
              <a:buChar char="•"/>
            </a:pPr>
            <a:r>
              <a:rPr lang="en-US" i="1" dirty="0">
                <a:solidFill>
                  <a:schemeClr val="bg1"/>
                </a:solidFill>
              </a:rPr>
              <a:t>&lt;Run, Run&gt; </a:t>
            </a:r>
            <a:r>
              <a:rPr lang="en-US" dirty="0">
                <a:solidFill>
                  <a:schemeClr val="bg1"/>
                </a:solidFill>
              </a:rPr>
              <a:t>Scenarios incur no damage to either player.</a:t>
            </a:r>
          </a:p>
          <a:p>
            <a:pPr marL="285750" indent="-285750">
              <a:buFont typeface="Arial" panose="020B0604020202020204" pitchFamily="34" charset="0"/>
              <a:buChar char="•"/>
            </a:pPr>
            <a:r>
              <a:rPr lang="en-US" dirty="0">
                <a:solidFill>
                  <a:schemeClr val="bg1"/>
                </a:solidFill>
              </a:rPr>
              <a:t>During chance encounters, both “agents” will have to roll a 20-sided dice for initiative.</a:t>
            </a:r>
          </a:p>
        </p:txBody>
      </p:sp>
    </p:spTree>
    <p:extLst>
      <p:ext uri="{BB962C8B-B14F-4D97-AF65-F5344CB8AC3E}">
        <p14:creationId xmlns:p14="http://schemas.microsoft.com/office/powerpoint/2010/main" val="3960275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p:txBody>
          <a:bodyPr/>
          <a:lstStyle/>
          <a:p>
            <a:r>
              <a:rPr lang="en-US" dirty="0"/>
              <a:t>Escalation Throughout Game</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9" name="Rectangle 8">
            <a:extLst>
              <a:ext uri="{FF2B5EF4-FFF2-40B4-BE49-F238E27FC236}">
                <a16:creationId xmlns:a16="http://schemas.microsoft.com/office/drawing/2014/main" id="{A840C79F-17B7-418E-869E-3FE0FB2FBD5C}"/>
              </a:ext>
            </a:extLst>
          </p:cNvPr>
          <p:cNvSpPr/>
          <p:nvPr/>
        </p:nvSpPr>
        <p:spPr>
          <a:xfrm>
            <a:off x="700161" y="3269042"/>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cxnSp>
        <p:nvCxnSpPr>
          <p:cNvPr id="12" name="Straight Arrow Connector 11">
            <a:extLst>
              <a:ext uri="{FF2B5EF4-FFF2-40B4-BE49-F238E27FC236}">
                <a16:creationId xmlns:a16="http://schemas.microsoft.com/office/drawing/2014/main" id="{A7881FFB-FAF2-4A23-A9D1-1FB70587DE3C}"/>
              </a:ext>
            </a:extLst>
          </p:cNvPr>
          <p:cNvCxnSpPr>
            <a:cxnSpLocks/>
          </p:cNvCxnSpPr>
          <p:nvPr/>
        </p:nvCxnSpPr>
        <p:spPr>
          <a:xfrm>
            <a:off x="1343098" y="359946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5437C4D6-51EA-4750-AF82-104988131B83}"/>
              </a:ext>
            </a:extLst>
          </p:cNvPr>
          <p:cNvSpPr/>
          <p:nvPr/>
        </p:nvSpPr>
        <p:spPr>
          <a:xfrm>
            <a:off x="830064" y="4036689"/>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Slow Pace</a:t>
            </a:r>
          </a:p>
        </p:txBody>
      </p:sp>
      <p:sp>
        <p:nvSpPr>
          <p:cNvPr id="23" name="Rectangle 22">
            <a:extLst>
              <a:ext uri="{FF2B5EF4-FFF2-40B4-BE49-F238E27FC236}">
                <a16:creationId xmlns:a16="http://schemas.microsoft.com/office/drawing/2014/main" id="{9B5A8BE8-A1F8-4D01-8DEE-07F0E2C48A40}"/>
              </a:ext>
            </a:extLst>
          </p:cNvPr>
          <p:cNvSpPr/>
          <p:nvPr/>
        </p:nvSpPr>
        <p:spPr>
          <a:xfrm>
            <a:off x="725534" y="4909562"/>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cxnSp>
        <p:nvCxnSpPr>
          <p:cNvPr id="27" name="Straight Arrow Connector 26">
            <a:extLst>
              <a:ext uri="{FF2B5EF4-FFF2-40B4-BE49-F238E27FC236}">
                <a16:creationId xmlns:a16="http://schemas.microsoft.com/office/drawing/2014/main" id="{704ACE1A-BBC8-4ACD-8174-DFEC5F66F56D}"/>
              </a:ext>
            </a:extLst>
          </p:cNvPr>
          <p:cNvCxnSpPr>
            <a:cxnSpLocks/>
          </p:cNvCxnSpPr>
          <p:nvPr/>
        </p:nvCxnSpPr>
        <p:spPr>
          <a:xfrm rot="16200000">
            <a:off x="2637210" y="2800932"/>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7E3A32F3-073A-44F6-8B1C-7E8C9FD50A67}"/>
              </a:ext>
            </a:extLst>
          </p:cNvPr>
          <p:cNvSpPr/>
          <p:nvPr/>
        </p:nvSpPr>
        <p:spPr>
          <a:xfrm>
            <a:off x="3304423" y="3269042"/>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Enemy</a:t>
            </a:r>
          </a:p>
        </p:txBody>
      </p:sp>
      <p:cxnSp>
        <p:nvCxnSpPr>
          <p:cNvPr id="29" name="Straight Arrow Connector 28">
            <a:extLst>
              <a:ext uri="{FF2B5EF4-FFF2-40B4-BE49-F238E27FC236}">
                <a16:creationId xmlns:a16="http://schemas.microsoft.com/office/drawing/2014/main" id="{5332A88C-F42E-4370-AA00-0265198F0316}"/>
              </a:ext>
            </a:extLst>
          </p:cNvPr>
          <p:cNvCxnSpPr>
            <a:cxnSpLocks/>
          </p:cNvCxnSpPr>
          <p:nvPr/>
        </p:nvCxnSpPr>
        <p:spPr>
          <a:xfrm>
            <a:off x="3947360" y="359946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0A7C710F-53D7-4DAB-8E22-A0B58F8CAE72}"/>
              </a:ext>
            </a:extLst>
          </p:cNvPr>
          <p:cNvSpPr/>
          <p:nvPr/>
        </p:nvSpPr>
        <p:spPr>
          <a:xfrm>
            <a:off x="2080948" y="3238014"/>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Fast Pace</a:t>
            </a:r>
          </a:p>
        </p:txBody>
      </p:sp>
      <p:sp>
        <p:nvSpPr>
          <p:cNvPr id="31" name="Rectangle 30">
            <a:extLst>
              <a:ext uri="{FF2B5EF4-FFF2-40B4-BE49-F238E27FC236}">
                <a16:creationId xmlns:a16="http://schemas.microsoft.com/office/drawing/2014/main" id="{3CA74CA1-90AC-4904-9562-2EB57500D115}"/>
              </a:ext>
            </a:extLst>
          </p:cNvPr>
          <p:cNvSpPr/>
          <p:nvPr/>
        </p:nvSpPr>
        <p:spPr>
          <a:xfrm>
            <a:off x="3434326" y="3984316"/>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Wait</a:t>
            </a:r>
          </a:p>
        </p:txBody>
      </p:sp>
      <p:cxnSp>
        <p:nvCxnSpPr>
          <p:cNvPr id="33" name="Straight Arrow Connector 32">
            <a:extLst>
              <a:ext uri="{FF2B5EF4-FFF2-40B4-BE49-F238E27FC236}">
                <a16:creationId xmlns:a16="http://schemas.microsoft.com/office/drawing/2014/main" id="{1BF5EC6C-D6E5-48E9-B625-64441AE13E4D}"/>
              </a:ext>
            </a:extLst>
          </p:cNvPr>
          <p:cNvCxnSpPr>
            <a:cxnSpLocks/>
          </p:cNvCxnSpPr>
          <p:nvPr/>
        </p:nvCxnSpPr>
        <p:spPr>
          <a:xfrm rot="16200000">
            <a:off x="5223618" y="2800932"/>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4" name="Rectangle 33">
            <a:extLst>
              <a:ext uri="{FF2B5EF4-FFF2-40B4-BE49-F238E27FC236}">
                <a16:creationId xmlns:a16="http://schemas.microsoft.com/office/drawing/2014/main" id="{8A911D08-507C-4ABE-8F72-2DA8E618E26F}"/>
              </a:ext>
            </a:extLst>
          </p:cNvPr>
          <p:cNvSpPr/>
          <p:nvPr/>
        </p:nvSpPr>
        <p:spPr>
          <a:xfrm>
            <a:off x="4676428" y="3274291"/>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Search</a:t>
            </a:r>
          </a:p>
        </p:txBody>
      </p:sp>
      <p:sp>
        <p:nvSpPr>
          <p:cNvPr id="35" name="Rectangle 34">
            <a:extLst>
              <a:ext uri="{FF2B5EF4-FFF2-40B4-BE49-F238E27FC236}">
                <a16:creationId xmlns:a16="http://schemas.microsoft.com/office/drawing/2014/main" id="{511C0C4A-493F-4942-948D-4D7B24CE7949}"/>
              </a:ext>
            </a:extLst>
          </p:cNvPr>
          <p:cNvSpPr/>
          <p:nvPr/>
        </p:nvSpPr>
        <p:spPr>
          <a:xfrm>
            <a:off x="5887946" y="3263789"/>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cxnSp>
        <p:nvCxnSpPr>
          <p:cNvPr id="36" name="Straight Arrow Connector 35">
            <a:extLst>
              <a:ext uri="{FF2B5EF4-FFF2-40B4-BE49-F238E27FC236}">
                <a16:creationId xmlns:a16="http://schemas.microsoft.com/office/drawing/2014/main" id="{1BE25D19-F27E-4992-AAF6-D515B4C4871D}"/>
              </a:ext>
            </a:extLst>
          </p:cNvPr>
          <p:cNvCxnSpPr>
            <a:cxnSpLocks/>
          </p:cNvCxnSpPr>
          <p:nvPr/>
        </p:nvCxnSpPr>
        <p:spPr>
          <a:xfrm>
            <a:off x="6569623" y="3599465"/>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1F4290A7-1FA6-4D62-9507-F411CC044478}"/>
              </a:ext>
            </a:extLst>
          </p:cNvPr>
          <p:cNvCxnSpPr>
            <a:cxnSpLocks/>
          </p:cNvCxnSpPr>
          <p:nvPr/>
        </p:nvCxnSpPr>
        <p:spPr>
          <a:xfrm rot="16200000">
            <a:off x="7807142" y="2800029"/>
            <a:ext cx="0" cy="12666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1E3EAD44-CB4B-4387-B510-3403068738DE}"/>
              </a:ext>
            </a:extLst>
          </p:cNvPr>
          <p:cNvSpPr/>
          <p:nvPr/>
        </p:nvSpPr>
        <p:spPr>
          <a:xfrm>
            <a:off x="6038588" y="3968049"/>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Rest</a:t>
            </a:r>
          </a:p>
        </p:txBody>
      </p:sp>
      <p:sp>
        <p:nvSpPr>
          <p:cNvPr id="39" name="Rectangle 38">
            <a:extLst>
              <a:ext uri="{FF2B5EF4-FFF2-40B4-BE49-F238E27FC236}">
                <a16:creationId xmlns:a16="http://schemas.microsoft.com/office/drawing/2014/main" id="{B0FF2303-E25F-4DE2-AD41-AE30B954F571}"/>
              </a:ext>
            </a:extLst>
          </p:cNvPr>
          <p:cNvSpPr/>
          <p:nvPr/>
        </p:nvSpPr>
        <p:spPr>
          <a:xfrm>
            <a:off x="7251301" y="3274291"/>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Loot</a:t>
            </a:r>
          </a:p>
        </p:txBody>
      </p:sp>
      <p:sp>
        <p:nvSpPr>
          <p:cNvPr id="40" name="Rectangle 39">
            <a:extLst>
              <a:ext uri="{FF2B5EF4-FFF2-40B4-BE49-F238E27FC236}">
                <a16:creationId xmlns:a16="http://schemas.microsoft.com/office/drawing/2014/main" id="{8916A9B8-5EC5-4184-8BEB-F0BEC8E0B288}"/>
              </a:ext>
            </a:extLst>
          </p:cNvPr>
          <p:cNvSpPr/>
          <p:nvPr/>
        </p:nvSpPr>
        <p:spPr>
          <a:xfrm>
            <a:off x="3331505" y="4909562"/>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(2, 1)</a:t>
            </a:r>
          </a:p>
        </p:txBody>
      </p:sp>
      <p:sp>
        <p:nvSpPr>
          <p:cNvPr id="41" name="Rectangle 40">
            <a:extLst>
              <a:ext uri="{FF2B5EF4-FFF2-40B4-BE49-F238E27FC236}">
                <a16:creationId xmlns:a16="http://schemas.microsoft.com/office/drawing/2014/main" id="{9D95B454-0B58-4E42-A123-1C1CEE2FFC2E}"/>
              </a:ext>
            </a:extLst>
          </p:cNvPr>
          <p:cNvSpPr/>
          <p:nvPr/>
        </p:nvSpPr>
        <p:spPr>
          <a:xfrm>
            <a:off x="5934057" y="4909561"/>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(2, 2)</a:t>
            </a:r>
          </a:p>
        </p:txBody>
      </p:sp>
      <p:sp>
        <p:nvSpPr>
          <p:cNvPr id="42" name="Rectangle 41">
            <a:extLst>
              <a:ext uri="{FF2B5EF4-FFF2-40B4-BE49-F238E27FC236}">
                <a16:creationId xmlns:a16="http://schemas.microsoft.com/office/drawing/2014/main" id="{5C67A69E-6DB5-4745-9DDF-006239CE53DF}"/>
              </a:ext>
            </a:extLst>
          </p:cNvPr>
          <p:cNvSpPr/>
          <p:nvPr/>
        </p:nvSpPr>
        <p:spPr>
          <a:xfrm>
            <a:off x="8479201" y="3058920"/>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 X, 2 + Y)</a:t>
            </a:r>
          </a:p>
        </p:txBody>
      </p:sp>
      <p:sp>
        <p:nvSpPr>
          <p:cNvPr id="43" name="Cloud 42">
            <a:extLst>
              <a:ext uri="{FF2B5EF4-FFF2-40B4-BE49-F238E27FC236}">
                <a16:creationId xmlns:a16="http://schemas.microsoft.com/office/drawing/2014/main" id="{A45C5881-73B2-4137-900B-80BE38F13A69}"/>
              </a:ext>
            </a:extLst>
          </p:cNvPr>
          <p:cNvSpPr/>
          <p:nvPr/>
        </p:nvSpPr>
        <p:spPr>
          <a:xfrm>
            <a:off x="1613909" y="1601735"/>
            <a:ext cx="2056586" cy="1501109"/>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Player “makes enough noise” for the enemy to notice.</a:t>
            </a:r>
          </a:p>
        </p:txBody>
      </p:sp>
      <p:sp>
        <p:nvSpPr>
          <p:cNvPr id="44" name="Cloud 43">
            <a:extLst>
              <a:ext uri="{FF2B5EF4-FFF2-40B4-BE49-F238E27FC236}">
                <a16:creationId xmlns:a16="http://schemas.microsoft.com/office/drawing/2014/main" id="{D091C1EB-C10F-4FFC-B33B-B3FEAD05665D}"/>
              </a:ext>
            </a:extLst>
          </p:cNvPr>
          <p:cNvSpPr/>
          <p:nvPr/>
        </p:nvSpPr>
        <p:spPr>
          <a:xfrm>
            <a:off x="4195325" y="1631617"/>
            <a:ext cx="2056586" cy="1501109"/>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Enemy attempts to “dash” to move closer to the player.</a:t>
            </a:r>
          </a:p>
        </p:txBody>
      </p:sp>
      <p:sp>
        <p:nvSpPr>
          <p:cNvPr id="45" name="Cloud 44">
            <a:extLst>
              <a:ext uri="{FF2B5EF4-FFF2-40B4-BE49-F238E27FC236}">
                <a16:creationId xmlns:a16="http://schemas.microsoft.com/office/drawing/2014/main" id="{480F83FE-9C1F-40C0-8B8D-AC1FE5377E7E}"/>
              </a:ext>
            </a:extLst>
          </p:cNvPr>
          <p:cNvSpPr/>
          <p:nvPr/>
        </p:nvSpPr>
        <p:spPr>
          <a:xfrm>
            <a:off x="6798218" y="1612320"/>
            <a:ext cx="2056586" cy="1501109"/>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Player attempts to find “armor” for possible chance encounter.</a:t>
            </a:r>
          </a:p>
        </p:txBody>
      </p:sp>
      <p:sp>
        <p:nvSpPr>
          <p:cNvPr id="47" name="Cloud 46">
            <a:extLst>
              <a:ext uri="{FF2B5EF4-FFF2-40B4-BE49-F238E27FC236}">
                <a16:creationId xmlns:a16="http://schemas.microsoft.com/office/drawing/2014/main" id="{9E8CC2B8-ECF3-4C98-BA1B-B348C1DB4214}"/>
              </a:ext>
            </a:extLst>
          </p:cNvPr>
          <p:cNvSpPr/>
          <p:nvPr/>
        </p:nvSpPr>
        <p:spPr>
          <a:xfrm flipH="1">
            <a:off x="8877422" y="4149969"/>
            <a:ext cx="2911303" cy="1709331"/>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Since movement is variable, chance encounters can happen at stage two or three for each minute of the game.</a:t>
            </a:r>
          </a:p>
        </p:txBody>
      </p:sp>
    </p:spTree>
    <p:extLst>
      <p:ext uri="{BB962C8B-B14F-4D97-AF65-F5344CB8AC3E}">
        <p14:creationId xmlns:p14="http://schemas.microsoft.com/office/powerpoint/2010/main" val="268461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childTnLst>
                          </p:cTn>
                        </p:par>
                        <p:par>
                          <p:cTn id="49" fill="hold">
                            <p:stCondLst>
                              <p:cond delay="500"/>
                            </p:stCondLst>
                            <p:childTnLst>
                              <p:par>
                                <p:cTn id="50" presetID="53" presetClass="entr" presetSubtype="16"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p:cTn id="52" dur="500" fill="hold"/>
                                        <p:tgtEl>
                                          <p:spTgt spid="44"/>
                                        </p:tgtEl>
                                        <p:attrNameLst>
                                          <p:attrName>ppt_w</p:attrName>
                                        </p:attrNameLst>
                                      </p:cBhvr>
                                      <p:tavLst>
                                        <p:tav tm="0">
                                          <p:val>
                                            <p:fltVal val="0"/>
                                          </p:val>
                                        </p:tav>
                                        <p:tav tm="100000">
                                          <p:val>
                                            <p:strVal val="#ppt_w"/>
                                          </p:val>
                                        </p:tav>
                                      </p:tavLst>
                                    </p:anim>
                                    <p:anim calcmode="lin" valueType="num">
                                      <p:cBhvr>
                                        <p:cTn id="53" dur="500" fill="hold"/>
                                        <p:tgtEl>
                                          <p:spTgt spid="44"/>
                                        </p:tgtEl>
                                        <p:attrNameLst>
                                          <p:attrName>ppt_h</p:attrName>
                                        </p:attrNameLst>
                                      </p:cBhvr>
                                      <p:tavLst>
                                        <p:tav tm="0">
                                          <p:val>
                                            <p:fltVal val="0"/>
                                          </p:val>
                                        </p:tav>
                                        <p:tav tm="100000">
                                          <p:val>
                                            <p:strVal val="#ppt_h"/>
                                          </p:val>
                                        </p:tav>
                                      </p:tavLst>
                                    </p:anim>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500"/>
                            </p:stCondLst>
                            <p:childTnLst>
                              <p:par>
                                <p:cTn id="79" presetID="53" presetClass="entr" presetSubtype="16"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par>
                          <p:cTn id="84" fill="hold">
                            <p:stCondLst>
                              <p:cond delay="1000"/>
                            </p:stCondLst>
                            <p:childTnLst>
                              <p:par>
                                <p:cTn id="85" presetID="53" presetClass="entr" presetSubtype="16" fill="hold" grpId="0" nodeType="after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p:cTn id="87" dur="500" fill="hold"/>
                                        <p:tgtEl>
                                          <p:spTgt spid="47"/>
                                        </p:tgtEl>
                                        <p:attrNameLst>
                                          <p:attrName>ppt_w</p:attrName>
                                        </p:attrNameLst>
                                      </p:cBhvr>
                                      <p:tavLst>
                                        <p:tav tm="0">
                                          <p:val>
                                            <p:fltVal val="0"/>
                                          </p:val>
                                        </p:tav>
                                        <p:tav tm="100000">
                                          <p:val>
                                            <p:strVal val="#ppt_w"/>
                                          </p:val>
                                        </p:tav>
                                      </p:tavLst>
                                    </p:anim>
                                    <p:anim calcmode="lin" valueType="num">
                                      <p:cBhvr>
                                        <p:cTn id="88" dur="500" fill="hold"/>
                                        <p:tgtEl>
                                          <p:spTgt spid="47"/>
                                        </p:tgtEl>
                                        <p:attrNameLst>
                                          <p:attrName>ppt_h</p:attrName>
                                        </p:attrNameLst>
                                      </p:cBhvr>
                                      <p:tavLst>
                                        <p:tav tm="0">
                                          <p:val>
                                            <p:fltVal val="0"/>
                                          </p:val>
                                        </p:tav>
                                        <p:tav tm="100000">
                                          <p:val>
                                            <p:strVal val="#ppt_h"/>
                                          </p:val>
                                        </p:tav>
                                      </p:tavLst>
                                    </p:anim>
                                    <p:animEffect transition="in" filter="fade">
                                      <p:cBhvr>
                                        <p:cTn id="8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28" grpId="0" animBg="1"/>
      <p:bldP spid="30" grpId="0" animBg="1"/>
      <p:bldP spid="31" grpId="0" animBg="1"/>
      <p:bldP spid="34" grpId="0" animBg="1"/>
      <p:bldP spid="35" grpId="0" animBg="1"/>
      <p:bldP spid="38" grpId="0" animBg="1"/>
      <p:bldP spid="39" grpId="0" animBg="1"/>
      <p:bldP spid="40" grpId="0" animBg="1"/>
      <p:bldP spid="41" grpId="0" animBg="1"/>
      <p:bldP spid="42" grpId="0" animBg="1"/>
      <p:bldP spid="43" grpId="0" animBg="1"/>
      <p:bldP spid="44" grpId="0" animBg="1"/>
      <p:bldP spid="45"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7AB-E82F-48BD-B997-7BA689542DE8}"/>
              </a:ext>
            </a:extLst>
          </p:cNvPr>
          <p:cNvSpPr>
            <a:spLocks noGrp="1"/>
          </p:cNvSpPr>
          <p:nvPr>
            <p:ph type="title"/>
          </p:nvPr>
        </p:nvSpPr>
        <p:spPr>
          <a:xfrm>
            <a:off x="444500" y="542925"/>
            <a:ext cx="11214100" cy="535531"/>
          </a:xfrm>
        </p:spPr>
        <p:txBody>
          <a:bodyPr wrap="square" anchor="t">
            <a:normAutofit fontScale="90000"/>
          </a:bodyPr>
          <a:lstStyle/>
          <a:p>
            <a:r>
              <a:rPr lang="en-US" dirty="0"/>
              <a:t>Escalation Throughout Game: The Multiple Subgames Problem</a:t>
            </a:r>
          </a:p>
        </p:txBody>
      </p:sp>
      <p:sp>
        <p:nvSpPr>
          <p:cNvPr id="3" name="Slide Number Placeholder 2">
            <a:extLst>
              <a:ext uri="{FF2B5EF4-FFF2-40B4-BE49-F238E27FC236}">
                <a16:creationId xmlns:a16="http://schemas.microsoft.com/office/drawing/2014/main" id="{AF72A09F-3028-408E-8505-8302929E4DB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9</a:t>
            </a:fld>
            <a:endParaRPr lang="en-US" noProof="0"/>
          </a:p>
        </p:txBody>
      </p:sp>
      <p:sp>
        <p:nvSpPr>
          <p:cNvPr id="32" name="Rectangle 31">
            <a:extLst>
              <a:ext uri="{FF2B5EF4-FFF2-40B4-BE49-F238E27FC236}">
                <a16:creationId xmlns:a16="http://schemas.microsoft.com/office/drawing/2014/main" id="{4A596C61-FB13-42C0-BCAF-5A929795E302}"/>
              </a:ext>
            </a:extLst>
          </p:cNvPr>
          <p:cNvSpPr/>
          <p:nvPr/>
        </p:nvSpPr>
        <p:spPr>
          <a:xfrm>
            <a:off x="3032445" y="1614184"/>
            <a:ext cx="1285875"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sp>
        <p:nvSpPr>
          <p:cNvPr id="46" name="Rectangle 45">
            <a:extLst>
              <a:ext uri="{FF2B5EF4-FFF2-40B4-BE49-F238E27FC236}">
                <a16:creationId xmlns:a16="http://schemas.microsoft.com/office/drawing/2014/main" id="{A4265E21-71E0-4021-8C8F-8CA02E2C62C5}"/>
              </a:ext>
            </a:extLst>
          </p:cNvPr>
          <p:cNvSpPr/>
          <p:nvPr/>
        </p:nvSpPr>
        <p:spPr>
          <a:xfrm>
            <a:off x="2345304" y="2611809"/>
            <a:ext cx="2714621"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Enemy</a:t>
            </a:r>
          </a:p>
        </p:txBody>
      </p:sp>
      <p:cxnSp>
        <p:nvCxnSpPr>
          <p:cNvPr id="48" name="Straight Arrow Connector 47">
            <a:extLst>
              <a:ext uri="{FF2B5EF4-FFF2-40B4-BE49-F238E27FC236}">
                <a16:creationId xmlns:a16="http://schemas.microsoft.com/office/drawing/2014/main" id="{FAA17828-5399-49F6-90DE-D8D6369A1C13}"/>
              </a:ext>
            </a:extLst>
          </p:cNvPr>
          <p:cNvCxnSpPr>
            <a:cxnSpLocks/>
          </p:cNvCxnSpPr>
          <p:nvPr/>
        </p:nvCxnSpPr>
        <p:spPr>
          <a:xfrm>
            <a:off x="3675382" y="1961025"/>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7673DD2C-9174-46DE-A889-E0C9072EBD97}"/>
              </a:ext>
            </a:extLst>
          </p:cNvPr>
          <p:cNvSpPr/>
          <p:nvPr/>
        </p:nvSpPr>
        <p:spPr>
          <a:xfrm>
            <a:off x="2028930" y="320040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Wait</a:t>
            </a:r>
          </a:p>
        </p:txBody>
      </p:sp>
      <p:sp>
        <p:nvSpPr>
          <p:cNvPr id="50" name="Rectangle 49">
            <a:extLst>
              <a:ext uri="{FF2B5EF4-FFF2-40B4-BE49-F238E27FC236}">
                <a16:creationId xmlns:a16="http://schemas.microsoft.com/office/drawing/2014/main" id="{CCFA90CF-850B-4AA1-85D8-7985358C06A5}"/>
              </a:ext>
            </a:extLst>
          </p:cNvPr>
          <p:cNvSpPr/>
          <p:nvPr/>
        </p:nvSpPr>
        <p:spPr>
          <a:xfrm>
            <a:off x="2519411" y="2081306"/>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Fast Pace</a:t>
            </a:r>
          </a:p>
        </p:txBody>
      </p:sp>
      <p:sp>
        <p:nvSpPr>
          <p:cNvPr id="59" name="Rectangle 58">
            <a:extLst>
              <a:ext uri="{FF2B5EF4-FFF2-40B4-BE49-F238E27FC236}">
                <a16:creationId xmlns:a16="http://schemas.microsoft.com/office/drawing/2014/main" id="{40C68319-968C-433D-BB93-88B4D3BC9760}"/>
              </a:ext>
            </a:extLst>
          </p:cNvPr>
          <p:cNvSpPr/>
          <p:nvPr/>
        </p:nvSpPr>
        <p:spPr>
          <a:xfrm>
            <a:off x="2280010" y="5245100"/>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(2, 1)</a:t>
            </a:r>
          </a:p>
        </p:txBody>
      </p:sp>
      <p:sp>
        <p:nvSpPr>
          <p:cNvPr id="60" name="Rectangle 59">
            <a:extLst>
              <a:ext uri="{FF2B5EF4-FFF2-40B4-BE49-F238E27FC236}">
                <a16:creationId xmlns:a16="http://schemas.microsoft.com/office/drawing/2014/main" id="{E18D7F46-086B-40C1-8697-2F002ACB9370}"/>
              </a:ext>
            </a:extLst>
          </p:cNvPr>
          <p:cNvSpPr/>
          <p:nvPr/>
        </p:nvSpPr>
        <p:spPr>
          <a:xfrm>
            <a:off x="444500" y="3666339"/>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1) + &lt;CE&gt;</a:t>
            </a:r>
          </a:p>
        </p:txBody>
      </p:sp>
      <p:sp>
        <p:nvSpPr>
          <p:cNvPr id="61" name="Rectangle 60">
            <a:extLst>
              <a:ext uri="{FF2B5EF4-FFF2-40B4-BE49-F238E27FC236}">
                <a16:creationId xmlns:a16="http://schemas.microsoft.com/office/drawing/2014/main" id="{0699EF28-EE38-4489-BC7E-4681F7C8AE41}"/>
              </a:ext>
            </a:extLst>
          </p:cNvPr>
          <p:cNvSpPr/>
          <p:nvPr/>
        </p:nvSpPr>
        <p:spPr>
          <a:xfrm>
            <a:off x="5728236" y="3716737"/>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2) + &lt;CE&gt;</a:t>
            </a:r>
          </a:p>
        </p:txBody>
      </p:sp>
      <p:sp>
        <p:nvSpPr>
          <p:cNvPr id="62" name="Rectangle 61">
            <a:extLst>
              <a:ext uri="{FF2B5EF4-FFF2-40B4-BE49-F238E27FC236}">
                <a16:creationId xmlns:a16="http://schemas.microsoft.com/office/drawing/2014/main" id="{8ECD785B-5C04-4363-81B4-FC59E6326228}"/>
              </a:ext>
            </a:extLst>
          </p:cNvPr>
          <p:cNvSpPr/>
          <p:nvPr/>
        </p:nvSpPr>
        <p:spPr>
          <a:xfrm>
            <a:off x="4961258" y="1456034"/>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(0, 0)</a:t>
            </a:r>
          </a:p>
        </p:txBody>
      </p:sp>
      <p:cxnSp>
        <p:nvCxnSpPr>
          <p:cNvPr id="63" name="Straight Arrow Connector 62">
            <a:extLst>
              <a:ext uri="{FF2B5EF4-FFF2-40B4-BE49-F238E27FC236}">
                <a16:creationId xmlns:a16="http://schemas.microsoft.com/office/drawing/2014/main" id="{3EFF6993-BCF7-40A2-806A-3DE8FE4A1694}"/>
              </a:ext>
            </a:extLst>
          </p:cNvPr>
          <p:cNvCxnSpPr>
            <a:cxnSpLocks/>
          </p:cNvCxnSpPr>
          <p:nvPr/>
        </p:nvCxnSpPr>
        <p:spPr>
          <a:xfrm rot="16200000">
            <a:off x="4620894" y="1495072"/>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4" name="Rectangle 63">
            <a:extLst>
              <a:ext uri="{FF2B5EF4-FFF2-40B4-BE49-F238E27FC236}">
                <a16:creationId xmlns:a16="http://schemas.microsoft.com/office/drawing/2014/main" id="{33405A56-D05F-4C89-B123-9C07C30290C7}"/>
              </a:ext>
            </a:extLst>
          </p:cNvPr>
          <p:cNvSpPr/>
          <p:nvPr/>
        </p:nvSpPr>
        <p:spPr>
          <a:xfrm>
            <a:off x="5065788" y="2123236"/>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Slow Pace</a:t>
            </a:r>
          </a:p>
        </p:txBody>
      </p:sp>
      <p:cxnSp>
        <p:nvCxnSpPr>
          <p:cNvPr id="65" name="Straight Arrow Connector 64">
            <a:extLst>
              <a:ext uri="{FF2B5EF4-FFF2-40B4-BE49-F238E27FC236}">
                <a16:creationId xmlns:a16="http://schemas.microsoft.com/office/drawing/2014/main" id="{0E87331E-D719-40EA-8286-68AA76589E28}"/>
              </a:ext>
            </a:extLst>
          </p:cNvPr>
          <p:cNvCxnSpPr>
            <a:cxnSpLocks/>
          </p:cNvCxnSpPr>
          <p:nvPr/>
        </p:nvCxnSpPr>
        <p:spPr>
          <a:xfrm flipH="1">
            <a:off x="2897574" y="2942232"/>
            <a:ext cx="805040" cy="90586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F35C58C5-60C9-4030-BD11-4088DE701E5C}"/>
              </a:ext>
            </a:extLst>
          </p:cNvPr>
          <p:cNvCxnSpPr>
            <a:cxnSpLocks/>
          </p:cNvCxnSpPr>
          <p:nvPr/>
        </p:nvCxnSpPr>
        <p:spPr>
          <a:xfrm>
            <a:off x="3673888" y="2927401"/>
            <a:ext cx="805040" cy="90586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7" name="Rectangle 66">
            <a:extLst>
              <a:ext uri="{FF2B5EF4-FFF2-40B4-BE49-F238E27FC236}">
                <a16:creationId xmlns:a16="http://schemas.microsoft.com/office/drawing/2014/main" id="{468A39AC-8C98-4731-BCC3-3675EA285549}"/>
              </a:ext>
            </a:extLst>
          </p:cNvPr>
          <p:cNvSpPr/>
          <p:nvPr/>
        </p:nvSpPr>
        <p:spPr>
          <a:xfrm>
            <a:off x="2345304" y="3862931"/>
            <a:ext cx="2751188" cy="33042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Player</a:t>
            </a:r>
          </a:p>
        </p:txBody>
      </p:sp>
      <p:sp>
        <p:nvSpPr>
          <p:cNvPr id="69" name="Rectangle 68">
            <a:extLst>
              <a:ext uri="{FF2B5EF4-FFF2-40B4-BE49-F238E27FC236}">
                <a16:creationId xmlns:a16="http://schemas.microsoft.com/office/drawing/2014/main" id="{4CED3644-4DA7-4A81-B9E6-D1E2F61C8BA0}"/>
              </a:ext>
            </a:extLst>
          </p:cNvPr>
          <p:cNvSpPr/>
          <p:nvPr/>
        </p:nvSpPr>
        <p:spPr>
          <a:xfrm>
            <a:off x="4301355" y="3197110"/>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Search</a:t>
            </a:r>
          </a:p>
        </p:txBody>
      </p:sp>
      <p:cxnSp>
        <p:nvCxnSpPr>
          <p:cNvPr id="70" name="Straight Arrow Connector 69">
            <a:extLst>
              <a:ext uri="{FF2B5EF4-FFF2-40B4-BE49-F238E27FC236}">
                <a16:creationId xmlns:a16="http://schemas.microsoft.com/office/drawing/2014/main" id="{8640940B-093B-4CB5-B343-C324706C498F}"/>
              </a:ext>
            </a:extLst>
          </p:cNvPr>
          <p:cNvCxnSpPr>
            <a:cxnSpLocks/>
          </p:cNvCxnSpPr>
          <p:nvPr/>
        </p:nvCxnSpPr>
        <p:spPr>
          <a:xfrm rot="16200000">
            <a:off x="5362499" y="3707114"/>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BC0CCFC9-302C-40E9-9FE9-2DD0D0FECFCB}"/>
              </a:ext>
            </a:extLst>
          </p:cNvPr>
          <p:cNvCxnSpPr>
            <a:cxnSpLocks/>
          </p:cNvCxnSpPr>
          <p:nvPr/>
        </p:nvCxnSpPr>
        <p:spPr>
          <a:xfrm rot="5400000" flipH="1">
            <a:off x="2028930" y="3707113"/>
            <a:ext cx="0" cy="60514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ACA8D626-FF4A-4E4A-93E0-15A7A36A4EFA}"/>
              </a:ext>
            </a:extLst>
          </p:cNvPr>
          <p:cNvCxnSpPr>
            <a:cxnSpLocks/>
          </p:cNvCxnSpPr>
          <p:nvPr/>
        </p:nvCxnSpPr>
        <p:spPr>
          <a:xfrm flipH="1">
            <a:off x="2897574" y="4193354"/>
            <a:ext cx="19131" cy="105174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ADED12D-AB14-4A3E-AFE8-53A49D329F43}"/>
              </a:ext>
            </a:extLst>
          </p:cNvPr>
          <p:cNvCxnSpPr>
            <a:cxnSpLocks/>
          </p:cNvCxnSpPr>
          <p:nvPr/>
        </p:nvCxnSpPr>
        <p:spPr>
          <a:xfrm>
            <a:off x="4478928" y="4193354"/>
            <a:ext cx="0" cy="105174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5" name="Rectangle 74">
            <a:extLst>
              <a:ext uri="{FF2B5EF4-FFF2-40B4-BE49-F238E27FC236}">
                <a16:creationId xmlns:a16="http://schemas.microsoft.com/office/drawing/2014/main" id="{F6257BF6-6F43-47E4-A60A-5DCAB7B4F0F7}"/>
              </a:ext>
            </a:extLst>
          </p:cNvPr>
          <p:cNvSpPr/>
          <p:nvPr/>
        </p:nvSpPr>
        <p:spPr>
          <a:xfrm>
            <a:off x="3861364" y="5245100"/>
            <a:ext cx="1235128" cy="7401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(2 + X, 2 + Y) + &lt;CE&gt;</a:t>
            </a:r>
          </a:p>
        </p:txBody>
      </p:sp>
      <p:sp>
        <p:nvSpPr>
          <p:cNvPr id="76" name="Rectangle 75">
            <a:extLst>
              <a:ext uri="{FF2B5EF4-FFF2-40B4-BE49-F238E27FC236}">
                <a16:creationId xmlns:a16="http://schemas.microsoft.com/office/drawing/2014/main" id="{3B00D860-9ED3-4F3F-AB28-CDA55AFA8F94}"/>
              </a:ext>
            </a:extLst>
          </p:cNvPr>
          <p:cNvSpPr/>
          <p:nvPr/>
        </p:nvSpPr>
        <p:spPr>
          <a:xfrm>
            <a:off x="549030" y="429693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Wander</a:t>
            </a:r>
          </a:p>
        </p:txBody>
      </p:sp>
      <p:sp>
        <p:nvSpPr>
          <p:cNvPr id="77" name="Rectangle 76">
            <a:extLst>
              <a:ext uri="{FF2B5EF4-FFF2-40B4-BE49-F238E27FC236}">
                <a16:creationId xmlns:a16="http://schemas.microsoft.com/office/drawing/2014/main" id="{1895A0AC-AFCF-4732-AA4D-198811B6F5B0}"/>
              </a:ext>
            </a:extLst>
          </p:cNvPr>
          <p:cNvSpPr/>
          <p:nvPr/>
        </p:nvSpPr>
        <p:spPr>
          <a:xfrm>
            <a:off x="5832766" y="4296935"/>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Rest + CE</a:t>
            </a:r>
          </a:p>
        </p:txBody>
      </p:sp>
      <p:sp>
        <p:nvSpPr>
          <p:cNvPr id="78" name="Rectangle 77">
            <a:extLst>
              <a:ext uri="{FF2B5EF4-FFF2-40B4-BE49-F238E27FC236}">
                <a16:creationId xmlns:a16="http://schemas.microsoft.com/office/drawing/2014/main" id="{C8EBC5C3-46B5-4DA1-BFA2-143C9395847F}"/>
              </a:ext>
            </a:extLst>
          </p:cNvPr>
          <p:cNvSpPr/>
          <p:nvPr/>
        </p:nvSpPr>
        <p:spPr>
          <a:xfrm>
            <a:off x="3965894" y="5825298"/>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a:t>Loot + CE</a:t>
            </a:r>
          </a:p>
        </p:txBody>
      </p:sp>
      <p:sp>
        <p:nvSpPr>
          <p:cNvPr id="79" name="Rectangle 78">
            <a:extLst>
              <a:ext uri="{FF2B5EF4-FFF2-40B4-BE49-F238E27FC236}">
                <a16:creationId xmlns:a16="http://schemas.microsoft.com/office/drawing/2014/main" id="{D13C90D9-41E3-4BD7-8BD1-CDF1A293659B}"/>
              </a:ext>
            </a:extLst>
          </p:cNvPr>
          <p:cNvSpPr/>
          <p:nvPr/>
        </p:nvSpPr>
        <p:spPr>
          <a:xfrm>
            <a:off x="2394105" y="5825297"/>
            <a:ext cx="1026067" cy="3199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i="1" dirty="0" err="1"/>
              <a:t>HIde</a:t>
            </a:r>
            <a:endParaRPr lang="en-US" sz="1200" i="1" dirty="0"/>
          </a:p>
        </p:txBody>
      </p:sp>
      <p:sp>
        <p:nvSpPr>
          <p:cNvPr id="80" name="TextBox 79">
            <a:extLst>
              <a:ext uri="{FF2B5EF4-FFF2-40B4-BE49-F238E27FC236}">
                <a16:creationId xmlns:a16="http://schemas.microsoft.com/office/drawing/2014/main" id="{45B8C973-124D-4249-B604-A92752B9C094}"/>
              </a:ext>
            </a:extLst>
          </p:cNvPr>
          <p:cNvSpPr txBox="1"/>
          <p:nvPr/>
        </p:nvSpPr>
        <p:spPr>
          <a:xfrm>
            <a:off x="7423045" y="2540607"/>
            <a:ext cx="4314825" cy="2585323"/>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Important Details About Escalation:</a:t>
            </a:r>
          </a:p>
          <a:p>
            <a:endParaRPr lang="en-US" b="1" dirty="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solidFill>
                  <a:schemeClr val="bg1"/>
                </a:solidFill>
              </a:rPr>
              <a:t>Trade-off is considered the number of spaces an agent moves closer to their target.</a:t>
            </a:r>
          </a:p>
          <a:p>
            <a:pPr marL="285750" indent="-285750">
              <a:buFont typeface="Arial" panose="020B0604020202020204" pitchFamily="34" charset="0"/>
              <a:buChar char="•"/>
            </a:pPr>
            <a:r>
              <a:rPr lang="en-US" i="1" dirty="0">
                <a:solidFill>
                  <a:schemeClr val="bg1"/>
                </a:solidFill>
              </a:rPr>
              <a:t>Chance Encounter </a:t>
            </a:r>
            <a:r>
              <a:rPr lang="en-US" dirty="0">
                <a:solidFill>
                  <a:schemeClr val="bg1"/>
                </a:solidFill>
              </a:rPr>
              <a:t>is factored into leaves 1, 3, 4 of the tree, as it is up to the enemy to engage in the encounter.</a:t>
            </a:r>
          </a:p>
        </p:txBody>
      </p:sp>
      <p:sp>
        <p:nvSpPr>
          <p:cNvPr id="81" name="Rectangle 80">
            <a:extLst>
              <a:ext uri="{FF2B5EF4-FFF2-40B4-BE49-F238E27FC236}">
                <a16:creationId xmlns:a16="http://schemas.microsoft.com/office/drawing/2014/main" id="{8183BBDF-2B01-4871-A725-02899D3F89D6}"/>
              </a:ext>
            </a:extLst>
          </p:cNvPr>
          <p:cNvSpPr/>
          <p:nvPr/>
        </p:nvSpPr>
        <p:spPr>
          <a:xfrm>
            <a:off x="570657" y="3296020"/>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1</a:t>
            </a:r>
          </a:p>
        </p:txBody>
      </p:sp>
      <p:sp>
        <p:nvSpPr>
          <p:cNvPr id="82" name="Rectangle 81">
            <a:extLst>
              <a:ext uri="{FF2B5EF4-FFF2-40B4-BE49-F238E27FC236}">
                <a16:creationId xmlns:a16="http://schemas.microsoft.com/office/drawing/2014/main" id="{8123AF8F-6F94-4549-B5ED-3485EACD1D94}"/>
              </a:ext>
            </a:extLst>
          </p:cNvPr>
          <p:cNvSpPr/>
          <p:nvPr/>
        </p:nvSpPr>
        <p:spPr>
          <a:xfrm>
            <a:off x="1166594" y="5417969"/>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2</a:t>
            </a:r>
          </a:p>
        </p:txBody>
      </p:sp>
      <p:sp>
        <p:nvSpPr>
          <p:cNvPr id="83" name="Rectangle 82">
            <a:extLst>
              <a:ext uri="{FF2B5EF4-FFF2-40B4-BE49-F238E27FC236}">
                <a16:creationId xmlns:a16="http://schemas.microsoft.com/office/drawing/2014/main" id="{24EDED80-61B3-43B3-87B5-30E59C3D48DE}"/>
              </a:ext>
            </a:extLst>
          </p:cNvPr>
          <p:cNvSpPr/>
          <p:nvPr/>
        </p:nvSpPr>
        <p:spPr>
          <a:xfrm>
            <a:off x="5168401" y="5416257"/>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3</a:t>
            </a:r>
          </a:p>
        </p:txBody>
      </p:sp>
      <p:sp>
        <p:nvSpPr>
          <p:cNvPr id="84" name="Rectangle 83">
            <a:extLst>
              <a:ext uri="{FF2B5EF4-FFF2-40B4-BE49-F238E27FC236}">
                <a16:creationId xmlns:a16="http://schemas.microsoft.com/office/drawing/2014/main" id="{63AF5582-6012-40F3-94E8-6D47CBD3E910}"/>
              </a:ext>
            </a:extLst>
          </p:cNvPr>
          <p:cNvSpPr/>
          <p:nvPr/>
        </p:nvSpPr>
        <p:spPr>
          <a:xfrm>
            <a:off x="5759986" y="3296019"/>
            <a:ext cx="1026067" cy="31992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i="1" dirty="0"/>
              <a:t>Leaf 4</a:t>
            </a:r>
          </a:p>
        </p:txBody>
      </p:sp>
    </p:spTree>
    <p:extLst>
      <p:ext uri="{BB962C8B-B14F-4D97-AF65-F5344CB8AC3E}">
        <p14:creationId xmlns:p14="http://schemas.microsoft.com/office/powerpoint/2010/main" val="2499025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fade">
                                      <p:cBhvr>
                                        <p:cTn id="7" dur="500"/>
                                        <p:tgtEl>
                                          <p:spTgt spid="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xEl>
                                              <p:pRg st="2" end="2"/>
                                            </p:txEl>
                                          </p:spTgt>
                                        </p:tgtEl>
                                        <p:attrNameLst>
                                          <p:attrName>style.visibility</p:attrName>
                                        </p:attrNameLst>
                                      </p:cBhvr>
                                      <p:to>
                                        <p:strVal val="visible"/>
                                      </p:to>
                                    </p:set>
                                    <p:animEffect transition="in" filter="fade">
                                      <p:cBhvr>
                                        <p:cTn id="12" dur="500"/>
                                        <p:tgtEl>
                                          <p:spTgt spid="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
                                            <p:txEl>
                                              <p:pRg st="3" end="3"/>
                                            </p:txEl>
                                          </p:spTgt>
                                        </p:tgtEl>
                                        <p:attrNameLst>
                                          <p:attrName>style.visibility</p:attrName>
                                        </p:attrNameLst>
                                      </p:cBhvr>
                                      <p:to>
                                        <p:strVal val="visible"/>
                                      </p:to>
                                    </p:set>
                                    <p:animEffect transition="in" filter="fade">
                                      <p:cBhvr>
                                        <p:cTn id="17" dur="500"/>
                                        <p:tgtEl>
                                          <p:spTgt spid="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2288</TotalTime>
  <Words>4303</Words>
  <Application>Microsoft Office PowerPoint</Application>
  <PresentationFormat>Widescreen</PresentationFormat>
  <Paragraphs>515</Paragraphs>
  <Slides>48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Trade Gothic LT Pro</vt:lpstr>
      <vt:lpstr>Trebuchet MS</vt:lpstr>
      <vt:lpstr>Office Theme</vt:lpstr>
      <vt:lpstr>Implementation of Parallel Computation of  Multiple Subgame Perfect Equilibrium in N-Player Role-Playing Games</vt:lpstr>
      <vt:lpstr>Table of Contents</vt:lpstr>
      <vt:lpstr>What is game theory?</vt:lpstr>
      <vt:lpstr>What is Nash Equilibrium?</vt:lpstr>
      <vt:lpstr>Project Overview and Breakdown</vt:lpstr>
      <vt:lpstr>Simulation Foundations</vt:lpstr>
      <vt:lpstr>Chance Encounter</vt:lpstr>
      <vt:lpstr>Escalation Throughout Game</vt:lpstr>
      <vt:lpstr>Escalation Throughout Game: The Multiple Subgames Problem</vt:lpstr>
      <vt:lpstr>Architecture Breakdown: Initial Approach</vt:lpstr>
      <vt:lpstr>Initial Approach Evaluation</vt:lpstr>
      <vt:lpstr>Initial Approach Evaluation</vt:lpstr>
      <vt:lpstr>Challenges and Current Research in Nash Equilibrium Applications</vt:lpstr>
      <vt:lpstr>Challenge 1: How do we achieve better efficiency with Multiple Subgame Perfect Equilibria on a game tree?</vt:lpstr>
      <vt:lpstr>Current Research Provides…</vt:lpstr>
      <vt:lpstr>Challenge 2: How do you extend the calculation algorithm to calculate an optimal outcome when there are n-number of players or k-number of strategies?</vt:lpstr>
      <vt:lpstr>Current Research Provides…</vt:lpstr>
      <vt:lpstr>Future Work and Investigation</vt:lpstr>
      <vt:lpstr>Questions?</vt:lpstr>
      <vt:lpstr>PowerPoint Presentation</vt:lpstr>
      <vt:lpstr>Implementation of Parallel Computation of  Multiple Subgame Perfect Equilibrium in N-Player Role-Playing Games</vt:lpstr>
      <vt:lpstr>Table of Contents</vt:lpstr>
      <vt:lpstr>Introduction</vt:lpstr>
      <vt:lpstr>Introduction to Game Theory</vt:lpstr>
      <vt:lpstr>What is game theory?</vt:lpstr>
      <vt:lpstr>What is Nash Equilibrium?</vt:lpstr>
      <vt:lpstr>Example 1: The Prisoner’s Dilemma</vt:lpstr>
      <vt:lpstr>What is Subgame Perfect Equilibrium?</vt:lpstr>
      <vt:lpstr>Example 2: Firm Investment</vt:lpstr>
      <vt:lpstr>Example 3: Going to War</vt:lpstr>
      <vt:lpstr>Project Overview and Breakdown</vt:lpstr>
      <vt:lpstr>Simulation Foundations</vt:lpstr>
      <vt:lpstr>Chance Encounter</vt:lpstr>
      <vt:lpstr>Chance Encounter</vt:lpstr>
      <vt:lpstr>Escalation Throughout Game</vt:lpstr>
      <vt:lpstr>Escalation Throughout Game: The Multiple Subgames Problem</vt:lpstr>
      <vt:lpstr>Architecture Breakdown: Initial Approach</vt:lpstr>
      <vt:lpstr>Initial Approach Evaluation</vt:lpstr>
      <vt:lpstr>Initial Approach Evaluation</vt:lpstr>
      <vt:lpstr>Initial Approach Evaluation</vt:lpstr>
      <vt:lpstr>Initial Approach Evaluation</vt:lpstr>
      <vt:lpstr>Challenges and Current Research in Nash Equilibrium Applications</vt:lpstr>
      <vt:lpstr>Challenge 1: How do we achieve better efficiency with Multiple Subgame Perfect Equilibria on a game tree?</vt:lpstr>
      <vt:lpstr>Current Research Provides…</vt:lpstr>
      <vt:lpstr>Challenge 2: How do you extend the calculation algorithm to calculate an optimal outcome when there are n-number of players or k-number of strategies?</vt:lpstr>
      <vt:lpstr>Current Research Provides…</vt:lpstr>
      <vt:lpstr>Future Work and Investigation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Parallel Optimization of Multiple Subgame Perfect Equilibrium in Role-Playing Games</dc:title>
  <dc:creator>Geela Ramos</dc:creator>
  <cp:lastModifiedBy>Sport Club Vice President</cp:lastModifiedBy>
  <cp:revision>5</cp:revision>
  <dcterms:created xsi:type="dcterms:W3CDTF">2022-04-19T03:54:00Z</dcterms:created>
  <dcterms:modified xsi:type="dcterms:W3CDTF">2022-04-29T01:06:43Z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