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0" r:id="rId3"/>
    <p:sldId id="294" r:id="rId4"/>
    <p:sldId id="261" r:id="rId5"/>
    <p:sldId id="337" r:id="rId7"/>
    <p:sldId id="393" r:id="rId8"/>
    <p:sldId id="394" r:id="rId9"/>
    <p:sldId id="395" r:id="rId10"/>
    <p:sldId id="396" r:id="rId11"/>
    <p:sldId id="397" r:id="rId12"/>
    <p:sldId id="399" r:id="rId13"/>
    <p:sldId id="398" r:id="rId14"/>
    <p:sldId id="400" r:id="rId15"/>
    <p:sldId id="402" r:id="rId16"/>
    <p:sldId id="401" r:id="rId17"/>
    <p:sldId id="403" r:id="rId18"/>
    <p:sldId id="404" r:id="rId19"/>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DBB"/>
    <a:srgbClr val="0000FF"/>
    <a:srgbClr val="FFF3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80" y="-102"/>
      </p:cViewPr>
      <p:guideLst>
        <p:guide orient="horz" pos="2232"/>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
        <p:nvSpPr>
          <p:cNvPr id="8" name="灯片编号占位符 1"/>
          <p:cNvSpPr txBox="1"/>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fld>
            <a:endParaRPr lang="zh-CN" altLang="en-US"/>
          </a:p>
        </p:txBody>
      </p:sp>
      <p:pic>
        <p:nvPicPr>
          <p:cNvPr id="7" name="图片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p:cNvGrpSpPr/>
          <p:nvPr userDrawn="1"/>
        </p:nvGrpSpPr>
        <p:grpSpPr>
          <a:xfrm>
            <a:off x="0" y="6431190"/>
            <a:ext cx="12190413" cy="426810"/>
            <a:chOff x="0" y="6497728"/>
            <a:chExt cx="12192000" cy="360271"/>
          </a:xfrm>
        </p:grpSpPr>
        <p:sp>
          <p:nvSpPr>
            <p:cNvPr id="10" name="矩形 9"/>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p:cNvCxnSpPr>
            <a:cxnSpLocks noChangeShapeType="1"/>
          </p:cNvCxnSpPr>
          <p:nvPr userDrawn="1"/>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cxnSp>
        <p:nvCxnSpPr>
          <p:cNvPr id="14" name="直接连接符 9"/>
          <p:cNvCxnSpPr>
            <a:cxnSpLocks noChangeShapeType="1"/>
          </p:cNvCxnSpPr>
          <p:nvPr userDrawn="1"/>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5" name="灯片编号占位符 1"/>
          <p:cNvSpPr txBox="1"/>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jpeg"/><Relationship Id="rId1" Type="http://schemas.openxmlformats.org/officeDocument/2006/relationships/image" Target="../media/image1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jpeg"/><Relationship Id="rId1" Type="http://schemas.openxmlformats.org/officeDocument/2006/relationships/image" Target="../media/image13.em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emf"/></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4.emf"/></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image" Target="../media/image9.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1681" r="22324" b="4174"/>
          <a:stretch>
            <a:fillRect/>
          </a:stretch>
        </p:blipFill>
        <p:spPr>
          <a:xfrm>
            <a:off x="572770" y="1080135"/>
            <a:ext cx="6891020" cy="5286375"/>
          </a:xfrm>
          <a:prstGeom prst="rect">
            <a:avLst/>
          </a:prstGeom>
        </p:spPr>
      </p:pic>
      <p:sp>
        <p:nvSpPr>
          <p:cNvPr id="4"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17.4 背景差分法检测物体</a:t>
            </a:r>
            <a:endParaRPr sz="2400" b="1" dirty="0">
              <a:sym typeface="+mn-ea"/>
            </a:endParaRPr>
          </a:p>
        </p:txBody>
      </p:sp>
      <p:pic>
        <p:nvPicPr>
          <p:cNvPr id="77" name="图片 77"/>
          <p:cNvPicPr>
            <a:picLocks noChangeAspect="1"/>
          </p:cNvPicPr>
          <p:nvPr/>
        </p:nvPicPr>
        <p:blipFill>
          <a:blip r:embed="rId2">
            <a:extLst>
              <a:ext uri="{28A0092B-C50C-407E-A947-70E740481C1C}">
                <a14:useLocalDpi xmlns:a14="http://schemas.microsoft.com/office/drawing/2010/main" val="0"/>
              </a:ext>
            </a:extLst>
          </a:blip>
          <a:srcRect r="50078"/>
          <a:stretch>
            <a:fillRect/>
          </a:stretch>
        </p:blipFill>
        <p:spPr>
          <a:xfrm>
            <a:off x="7875905" y="1080135"/>
            <a:ext cx="3330575" cy="2087245"/>
          </a:xfrm>
          <a:prstGeom prst="rect">
            <a:avLst/>
          </a:prstGeom>
        </p:spPr>
      </p:pic>
      <p:pic>
        <p:nvPicPr>
          <p:cNvPr id="5" name="图片 77"/>
          <p:cNvPicPr>
            <a:picLocks noChangeAspect="1"/>
          </p:cNvPicPr>
          <p:nvPr/>
        </p:nvPicPr>
        <p:blipFill>
          <a:blip r:embed="rId2">
            <a:extLst>
              <a:ext uri="{28A0092B-C50C-407E-A947-70E740481C1C}">
                <a14:useLocalDpi xmlns:a14="http://schemas.microsoft.com/office/drawing/2010/main" val="0"/>
              </a:ext>
            </a:extLst>
          </a:blip>
          <a:srcRect l="49019"/>
          <a:stretch>
            <a:fillRect/>
          </a:stretch>
        </p:blipFill>
        <p:spPr>
          <a:xfrm>
            <a:off x="7875905" y="3904615"/>
            <a:ext cx="3486785" cy="2140585"/>
          </a:xfrm>
          <a:prstGeom prst="rect">
            <a:avLst/>
          </a:prstGeom>
        </p:spPr>
      </p:pic>
      <p:sp>
        <p:nvSpPr>
          <p:cNvPr id="6" name="文本框 5"/>
          <p:cNvSpPr txBox="1"/>
          <p:nvPr/>
        </p:nvSpPr>
        <p:spPr>
          <a:xfrm>
            <a:off x="9086850" y="3167380"/>
            <a:ext cx="712470" cy="337185"/>
          </a:xfrm>
          <a:prstGeom prst="rect">
            <a:avLst/>
          </a:prstGeom>
          <a:noFill/>
        </p:spPr>
        <p:txBody>
          <a:bodyPr wrap="square" rtlCol="0">
            <a:spAutoFit/>
          </a:bodyPr>
          <a:p>
            <a:r>
              <a:rPr lang="zh-CN" altLang="en-US" sz="1600"/>
              <a:t>原图</a:t>
            </a:r>
            <a:endParaRPr lang="zh-CN" altLang="en-US" sz="1600"/>
          </a:p>
        </p:txBody>
      </p:sp>
      <p:sp>
        <p:nvSpPr>
          <p:cNvPr id="7" name="文本框 6"/>
          <p:cNvSpPr txBox="1"/>
          <p:nvPr/>
        </p:nvSpPr>
        <p:spPr>
          <a:xfrm>
            <a:off x="8111490" y="6029325"/>
            <a:ext cx="2858770" cy="337185"/>
          </a:xfrm>
          <a:prstGeom prst="rect">
            <a:avLst/>
          </a:prstGeom>
          <a:noFill/>
        </p:spPr>
        <p:txBody>
          <a:bodyPr wrap="square" rtlCol="0">
            <a:spAutoFit/>
          </a:bodyPr>
          <a:p>
            <a:r>
              <a:rPr lang="zh-CN" altLang="en-US" sz="1600"/>
              <a:t>进行背景差分后的视频对比图</a:t>
            </a:r>
            <a:endParaRPr lang="zh-CN" altLang="en-US" sz="16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randombar(horizontal)">
                                      <p:cBhvr>
                                        <p:cTn id="20" dur="500"/>
                                        <p:tgtEl>
                                          <p:spTgt spid="77"/>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randombar(horizont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linds(horizontal)">
                                      <p:cBhvr>
                                        <p:cTn id="28" dur="500"/>
                                        <p:tgtEl>
                                          <p:spTgt spid="5"/>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linds(horizontal)">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62330" y="1827530"/>
            <a:ext cx="10464800" cy="2091690"/>
          </a:xfrm>
          <a:prstGeom prst="rect">
            <a:avLst/>
          </a:prstGeom>
          <a:noFill/>
        </p:spPr>
        <p:txBody>
          <a:bodyPr wrap="square" rtlCol="0" anchor="t">
            <a:spAutoFit/>
          </a:bodyPr>
          <a:p>
            <a:pPr indent="609600" algn="just" fontAlgn="auto">
              <a:lnSpc>
                <a:spcPct val="130000"/>
              </a:lnSpc>
            </a:pPr>
            <a:r>
              <a:rPr sz="2000" b="1" dirty="0">
                <a:sym typeface="+mn-ea"/>
              </a:rPr>
              <a:t>颜色空间</a:t>
            </a:r>
            <a:r>
              <a:rPr lang="zh-CN" sz="2000" b="1" dirty="0">
                <a:sym typeface="+mn-ea"/>
              </a:rPr>
              <a:t>目标跟踪法</a:t>
            </a:r>
            <a:r>
              <a:rPr lang="zh-CN" sz="2000" dirty="0">
                <a:sym typeface="+mn-ea"/>
              </a:rPr>
              <a:t>，控制</a:t>
            </a:r>
            <a:r>
              <a:rPr lang="zh-CN" altLang="en-US" sz="2000"/>
              <a:t>颜色范围，跟踪视频中符合颜色范围的物体，这是一种利用颜色空间进行目标跟踪的方法。</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还是以道路监控视频为例，这次我们利用颜色空间来对物体进行跟踪，看看会有什么不同。</a:t>
            </a:r>
            <a:endParaRPr lang="zh-CN" altLang="en-US" sz="2000"/>
          </a:p>
        </p:txBody>
      </p:sp>
      <p:sp>
        <p:nvSpPr>
          <p:cNvPr id="4"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17.5 利用颜色空间进行物体跟踪</a:t>
            </a:r>
            <a:endParaRPr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rcRect l="2575" r="18148" b="3725"/>
          <a:stretch>
            <a:fillRect/>
          </a:stretch>
        </p:blipFill>
        <p:spPr>
          <a:xfrm>
            <a:off x="845820" y="862965"/>
            <a:ext cx="6961505" cy="5673090"/>
          </a:xfrm>
          <a:prstGeom prst="rect">
            <a:avLst/>
          </a:prstGeom>
        </p:spPr>
      </p:pic>
      <p:grpSp>
        <p:nvGrpSpPr>
          <p:cNvPr id="8" name="组合 7"/>
          <p:cNvGrpSpPr/>
          <p:nvPr/>
        </p:nvGrpSpPr>
        <p:grpSpPr>
          <a:xfrm>
            <a:off x="1501775" y="1795780"/>
            <a:ext cx="9185910" cy="3173730"/>
            <a:chOff x="2365" y="2828"/>
            <a:chExt cx="14466" cy="4998"/>
          </a:xfrm>
        </p:grpSpPr>
        <p:pic>
          <p:nvPicPr>
            <p:cNvPr id="95" name="图片 95"/>
            <p:cNvPicPr>
              <a:picLocks noChangeAspect="1"/>
            </p:cNvPicPr>
            <p:nvPr/>
          </p:nvPicPr>
          <p:blipFill>
            <a:blip r:embed="rId2" cstate="print">
              <a:extLst>
                <a:ext uri="{28A0092B-C50C-407E-A947-70E740481C1C}">
                  <a14:useLocalDpi xmlns:a14="http://schemas.microsoft.com/office/drawing/2010/main" val="0"/>
                </a:ext>
              </a:extLst>
            </a:blip>
            <a:srcRect r="2263"/>
            <a:stretch>
              <a:fillRect/>
            </a:stretch>
          </p:blipFill>
          <p:spPr>
            <a:xfrm>
              <a:off x="2365" y="2828"/>
              <a:ext cx="14466" cy="4467"/>
            </a:xfrm>
            <a:prstGeom prst="rect">
              <a:avLst/>
            </a:prstGeom>
          </p:spPr>
        </p:pic>
        <p:sp>
          <p:nvSpPr>
            <p:cNvPr id="100" name="文本框 99"/>
            <p:cNvSpPr txBox="1"/>
            <p:nvPr/>
          </p:nvSpPr>
          <p:spPr>
            <a:xfrm>
              <a:off x="5802" y="7295"/>
              <a:ext cx="6493" cy="531"/>
            </a:xfrm>
            <a:prstGeom prst="rect">
              <a:avLst/>
            </a:prstGeom>
            <a:noFill/>
            <a:ln w="9525">
              <a:noFill/>
            </a:ln>
          </p:spPr>
          <p:txBody>
            <a:bodyPr wrap="square">
              <a:spAutoFit/>
            </a:bodyPr>
            <a:p>
              <a:pPr indent="0"/>
              <a:r>
                <a:rPr lang="zh-CN" sz="1600" b="0">
                  <a:latin typeface="Times New Roman" panose="02020603050405020304" charset="0"/>
                  <a:ea typeface="宋体" panose="02010600030101010101" pitchFamily="2" charset="-122"/>
                </a:rPr>
                <a:t>原视频与</a:t>
              </a:r>
              <a:r>
                <a:rPr lang="zh-CN" sz="1600" b="0">
                  <a:latin typeface="Times New Roman" panose="02020603050405020304" charset="0"/>
                  <a:ea typeface="宋体" panose="02010600030101010101" pitchFamily="2" charset="-122"/>
                  <a:cs typeface="Times New Roman" panose="02020603050405020304" charset="0"/>
                </a:rPr>
                <a:t>“筛选”特定颜色后的视频对比图</a:t>
              </a:r>
              <a:endParaRPr lang="zh-CN" altLang="en-US" sz="1600"/>
            </a:p>
          </p:txBody>
        </p:sp>
      </p:grpSp>
      <p:sp>
        <p:nvSpPr>
          <p:cNvPr id="4" name="TextBox 10"/>
          <p:cNvSpPr>
            <a:spLocks noChangeArrowheads="1"/>
          </p:cNvSpPr>
          <p:nvPr/>
        </p:nvSpPr>
        <p:spPr bwMode="auto">
          <a:xfrm>
            <a:off x="521335" y="2616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17.5 利用颜色空间进行物体跟踪</a:t>
            </a:r>
            <a:endParaRPr sz="2400" b="1" dirty="0">
              <a:sym typeface="+mn-ea"/>
            </a:endParaRPr>
          </a:p>
        </p:txBody>
      </p:sp>
      <p:sp>
        <p:nvSpPr>
          <p:cNvPr id="6" name="文本框 5"/>
          <p:cNvSpPr txBox="1"/>
          <p:nvPr/>
        </p:nvSpPr>
        <p:spPr>
          <a:xfrm>
            <a:off x="8121650" y="2688590"/>
            <a:ext cx="3086100" cy="105092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sz="1600"/>
              <a:t>cvtColor()函数的参数设成了cv2.COLOR_RBG2HSV，将RGB图像转化成HSV形式</a:t>
            </a:r>
            <a:endParaRPr lang="zh-CN" altLang="en-US" sz="1600"/>
          </a:p>
        </p:txBody>
      </p:sp>
      <p:cxnSp>
        <p:nvCxnSpPr>
          <p:cNvPr id="3" name="直接箭头连接符 2"/>
          <p:cNvCxnSpPr>
            <a:endCxn id="6" idx="1"/>
          </p:cNvCxnSpPr>
          <p:nvPr/>
        </p:nvCxnSpPr>
        <p:spPr>
          <a:xfrm>
            <a:off x="5374640" y="3213100"/>
            <a:ext cx="2747010" cy="1270"/>
          </a:xfrm>
          <a:prstGeom prst="straightConnector1">
            <a:avLst/>
          </a:prstGeom>
          <a:ln w="19050">
            <a:solidFill>
              <a:srgbClr val="190DBB"/>
            </a:solidFill>
            <a:tailEnd type="arrow"/>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8121650" y="4009390"/>
            <a:ext cx="3086100" cy="201104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sz="1600"/>
              <a:t>中值滤波函数medianBlur()，消除图像噪声，使图像边缘平滑</a:t>
            </a:r>
            <a:endParaRPr lang="zh-CN" altLang="en-US" sz="1600"/>
          </a:p>
          <a:p>
            <a:pPr indent="0" algn="just" fontAlgn="auto">
              <a:lnSpc>
                <a:spcPct val="130000"/>
              </a:lnSpc>
            </a:pPr>
            <a:r>
              <a:rPr lang="zh-CN" altLang="en-US" sz="1600"/>
              <a:t>这个函数有三个参数，分别是输入图像、输出图像以及滤波模板的尺寸大小。尺寸为大于</a:t>
            </a:r>
            <a:r>
              <a:rPr lang="en-US" altLang="zh-CN" sz="1600"/>
              <a:t>1</a:t>
            </a:r>
            <a:r>
              <a:rPr lang="zh-CN" altLang="en-US" sz="1600"/>
              <a:t>的奇数。</a:t>
            </a:r>
            <a:endParaRPr lang="zh-CN" altLang="en-US" sz="1600"/>
          </a:p>
        </p:txBody>
      </p:sp>
      <p:cxnSp>
        <p:nvCxnSpPr>
          <p:cNvPr id="7" name="直接箭头连接符 6"/>
          <p:cNvCxnSpPr/>
          <p:nvPr/>
        </p:nvCxnSpPr>
        <p:spPr>
          <a:xfrm>
            <a:off x="3684270" y="4528820"/>
            <a:ext cx="4343400" cy="635"/>
          </a:xfrm>
          <a:prstGeom prst="straightConnector1">
            <a:avLst/>
          </a:prstGeom>
          <a:ln w="19050">
            <a:solidFill>
              <a:srgbClr val="190DBB"/>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8" fill="hold" nodeType="clickEffect">
                                  <p:stCondLst>
                                    <p:cond delay="0"/>
                                  </p:stCondLst>
                                  <p:childTnLst>
                                    <p:set>
                                      <p:cBhvr>
                                        <p:cTn id="14" dur="1000" fill="hold">
                                          <p:stCondLst>
                                            <p:cond delay="0"/>
                                          </p:stCondLst>
                                        </p:cTn>
                                        <p:tgtEl>
                                          <p:spTgt spid="2"/>
                                        </p:tgtEl>
                                        <p:attrNameLst>
                                          <p:attrName>style.visibility</p:attrName>
                                        </p:attrNameLst>
                                      </p:cBhvr>
                                      <p:to>
                                        <p:strVal val="visible"/>
                                      </p:to>
                                    </p:set>
                                    <p:animEffect transition="in" filter="wheel(8)">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p:tgtEl>
                                          <p:spTgt spid="6"/>
                                        </p:tgtEl>
                                        <p:attrNameLst>
                                          <p:attrName>ppt_x</p:attrName>
                                        </p:attrNameLst>
                                      </p:cBhvr>
                                      <p:tavLst>
                                        <p:tav tm="0">
                                          <p:val>
                                            <p:strVal val="#ppt_x-#ppt_w*1.125000"/>
                                          </p:val>
                                        </p:tav>
                                        <p:tav tm="100000">
                                          <p:val>
                                            <p:strVal val="#ppt_x"/>
                                          </p:val>
                                        </p:tav>
                                      </p:tavLst>
                                    </p:anim>
                                    <p:animEffect transition="in" filter="wipe(righ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8"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p:tgtEl>
                                          <p:spTgt spid="5"/>
                                        </p:tgtEl>
                                        <p:attrNameLst>
                                          <p:attrName>ppt_x</p:attrName>
                                        </p:attrNameLst>
                                      </p:cBhvr>
                                      <p:tavLst>
                                        <p:tav tm="0">
                                          <p:val>
                                            <p:strVal val="#ppt_x-#ppt_w*1.125000"/>
                                          </p:val>
                                        </p:tav>
                                        <p:tav tm="100000">
                                          <p:val>
                                            <p:strVal val="#ppt_x"/>
                                          </p:val>
                                        </p:tav>
                                      </p:tavLst>
                                    </p:anim>
                                    <p:animEffect transition="in" filter="wipe(right)">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xit" presetSubtype="8" fill="hold" nodeType="clickEffect">
                                  <p:stCondLst>
                                    <p:cond delay="0"/>
                                  </p:stCondLst>
                                  <p:childTnLst>
                                    <p:animEffect transition="out" filter="wheel(8)">
                                      <p:cBhvr>
                                        <p:cTn id="41" dur="500"/>
                                        <p:tgtEl>
                                          <p:spTgt spid="2"/>
                                        </p:tgtEl>
                                      </p:cBhvr>
                                    </p:animEffect>
                                    <p:set>
                                      <p:cBhvr>
                                        <p:cTn id="42" dur="1" fill="hold">
                                          <p:stCondLst>
                                            <p:cond delay="500"/>
                                          </p:stCondLst>
                                        </p:cTn>
                                        <p:tgtEl>
                                          <p:spTgt spid="2"/>
                                        </p:tgtEl>
                                        <p:attrNameLst>
                                          <p:attrName>style.visibility</p:attrName>
                                        </p:attrNameLst>
                                      </p:cBhvr>
                                      <p:to>
                                        <p:strVal val="hidden"/>
                                      </p:to>
                                    </p:set>
                                  </p:childTnLst>
                                </p:cTn>
                              </p:par>
                              <p:par>
                                <p:cTn id="43" presetID="21" presetClass="exit" presetSubtype="8" fill="hold" nodeType="withEffect">
                                  <p:stCondLst>
                                    <p:cond delay="0"/>
                                  </p:stCondLst>
                                  <p:childTnLst>
                                    <p:animEffect transition="out" filter="wheel(8)">
                                      <p:cBhvr>
                                        <p:cTn id="44" dur="500"/>
                                        <p:tgtEl>
                                          <p:spTgt spid="7"/>
                                        </p:tgtEl>
                                      </p:cBhvr>
                                    </p:animEffect>
                                    <p:set>
                                      <p:cBhvr>
                                        <p:cTn id="45" dur="1" fill="hold">
                                          <p:stCondLst>
                                            <p:cond delay="500"/>
                                          </p:stCondLst>
                                        </p:cTn>
                                        <p:tgtEl>
                                          <p:spTgt spid="7"/>
                                        </p:tgtEl>
                                        <p:attrNameLst>
                                          <p:attrName>style.visibility</p:attrName>
                                        </p:attrNameLst>
                                      </p:cBhvr>
                                      <p:to>
                                        <p:strVal val="hidden"/>
                                      </p:to>
                                    </p:set>
                                  </p:childTnLst>
                                </p:cTn>
                              </p:par>
                              <p:par>
                                <p:cTn id="46" presetID="21" presetClass="exit" presetSubtype="8" fill="hold" nodeType="withEffect">
                                  <p:stCondLst>
                                    <p:cond delay="0"/>
                                  </p:stCondLst>
                                  <p:childTnLst>
                                    <p:animEffect transition="out" filter="wheel(8)">
                                      <p:cBhvr>
                                        <p:cTn id="47" dur="500"/>
                                        <p:tgtEl>
                                          <p:spTgt spid="3"/>
                                        </p:tgtEl>
                                      </p:cBhvr>
                                    </p:animEffect>
                                    <p:set>
                                      <p:cBhvr>
                                        <p:cTn id="48" dur="1" fill="hold">
                                          <p:stCondLst>
                                            <p:cond delay="500"/>
                                          </p:stCondLst>
                                        </p:cTn>
                                        <p:tgtEl>
                                          <p:spTgt spid="3"/>
                                        </p:tgtEl>
                                        <p:attrNameLst>
                                          <p:attrName>style.visibility</p:attrName>
                                        </p:attrNameLst>
                                      </p:cBhvr>
                                      <p:to>
                                        <p:strVal val="hidden"/>
                                      </p:to>
                                    </p:set>
                                  </p:childTnLst>
                                </p:cTn>
                              </p:par>
                              <p:par>
                                <p:cTn id="49" presetID="21" presetClass="exit" presetSubtype="8" fill="hold" grpId="1" nodeType="withEffect">
                                  <p:stCondLst>
                                    <p:cond delay="0"/>
                                  </p:stCondLst>
                                  <p:childTnLst>
                                    <p:animEffect transition="out" filter="wheel(8)">
                                      <p:cBhvr>
                                        <p:cTn id="50" dur="500"/>
                                        <p:tgtEl>
                                          <p:spTgt spid="6"/>
                                        </p:tgtEl>
                                      </p:cBhvr>
                                    </p:animEffect>
                                    <p:set>
                                      <p:cBhvr>
                                        <p:cTn id="51" dur="1" fill="hold">
                                          <p:stCondLst>
                                            <p:cond delay="500"/>
                                          </p:stCondLst>
                                        </p:cTn>
                                        <p:tgtEl>
                                          <p:spTgt spid="6"/>
                                        </p:tgtEl>
                                        <p:attrNameLst>
                                          <p:attrName>style.visibility</p:attrName>
                                        </p:attrNameLst>
                                      </p:cBhvr>
                                      <p:to>
                                        <p:strVal val="hidden"/>
                                      </p:to>
                                    </p:set>
                                  </p:childTnLst>
                                </p:cTn>
                              </p:par>
                              <p:par>
                                <p:cTn id="52" presetID="21" presetClass="exit" presetSubtype="8" fill="hold" grpId="1" nodeType="withEffect">
                                  <p:stCondLst>
                                    <p:cond delay="0"/>
                                  </p:stCondLst>
                                  <p:childTnLst>
                                    <p:animEffect transition="out" filter="wheel(8)">
                                      <p:cBhvr>
                                        <p:cTn id="53" dur="500"/>
                                        <p:tgtEl>
                                          <p:spTgt spid="5"/>
                                        </p:tgtEl>
                                      </p:cBhvr>
                                    </p:animEffect>
                                    <p:set>
                                      <p:cBhvr>
                                        <p:cTn id="54" dur="1" fill="hold">
                                          <p:stCondLst>
                                            <p:cond delay="500"/>
                                          </p:stCondLst>
                                        </p:cTn>
                                        <p:tgtEl>
                                          <p:spTgt spid="5"/>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4" presetClass="entr" presetSubtype="16" fill="hold" nodeType="clickEffect">
                                  <p:stCondLst>
                                    <p:cond delay="0"/>
                                  </p:stCondLst>
                                  <p:childTnLst>
                                    <p:set>
                                      <p:cBhvr>
                                        <p:cTn id="58" dur="1000" fill="hold">
                                          <p:stCondLst>
                                            <p:cond delay="0"/>
                                          </p:stCondLst>
                                        </p:cTn>
                                        <p:tgtEl>
                                          <p:spTgt spid="8"/>
                                        </p:tgtEl>
                                        <p:attrNameLst>
                                          <p:attrName>style.visibility</p:attrName>
                                        </p:attrNameLst>
                                      </p:cBhvr>
                                      <p:to>
                                        <p:strVal val="visible"/>
                                      </p:to>
                                    </p:set>
                                    <p:animEffect transition="in" filter="box(in)">
                                      <p:cBhvr>
                                        <p:cTn id="5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ldLvl="0" animBg="1"/>
      <p:bldP spid="5" grpId="0" bldLvl="0" animBg="1"/>
      <p:bldP spid="6" grpId="1" animBg="1"/>
      <p:bldP spid="5" grpId="1"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62965" y="1482725"/>
            <a:ext cx="10464800" cy="2891790"/>
          </a:xfrm>
          <a:prstGeom prst="rect">
            <a:avLst/>
          </a:prstGeom>
          <a:noFill/>
        </p:spPr>
        <p:txBody>
          <a:bodyPr wrap="square" rtlCol="0" anchor="t">
            <a:spAutoFit/>
          </a:bodyPr>
          <a:p>
            <a:pPr indent="609600" algn="just" fontAlgn="auto">
              <a:lnSpc>
                <a:spcPct val="130000"/>
              </a:lnSpc>
            </a:pPr>
            <a:r>
              <a:rPr sz="2000"/>
              <a:t>人脸识别系统，顾名思义就是采集人脸图像并与数据库中已经采集过的人脸图像进行比对，从而进行身份验证的一个系统。</a:t>
            </a:r>
            <a:endParaRPr sz="2000"/>
          </a:p>
          <a:p>
            <a:pPr indent="609600" algn="just" fontAlgn="auto">
              <a:lnSpc>
                <a:spcPct val="130000"/>
              </a:lnSpc>
            </a:pPr>
            <a:r>
              <a:rPr sz="2000"/>
              <a:t>如果说，人对于脸的记忆是基于大致轮廓和整体气质，那么机器人就是通过算法和学习将这些一一分解，这个过程需要依靠大规模的神经网络，万亿级别的参数，千亿的训练数据，亿级别的特征以及一些推理能力，是非常强大的人工智能系统。</a:t>
            </a:r>
            <a:endParaRPr sz="2000"/>
          </a:p>
          <a:p>
            <a:pPr indent="609600" algn="just" fontAlgn="auto">
              <a:lnSpc>
                <a:spcPct val="130000"/>
              </a:lnSpc>
            </a:pPr>
            <a:endParaRPr sz="2000"/>
          </a:p>
          <a:p>
            <a:pPr indent="609600" algn="just" fontAlgn="auto">
              <a:lnSpc>
                <a:spcPct val="130000"/>
              </a:lnSpc>
            </a:pPr>
            <a:r>
              <a:rPr sz="2000"/>
              <a:t>人脸识别系统的工作流程如下图17.11所示：</a:t>
            </a:r>
            <a:endParaRPr sz="2000"/>
          </a:p>
        </p:txBody>
      </p:sp>
      <p:sp>
        <p:nvSpPr>
          <p:cNvPr id="4"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17.6 人脸识别技术</a:t>
            </a:r>
            <a:endParaRPr sz="2400" b="1" dirty="0">
              <a:sym typeface="+mn-ea"/>
            </a:endParaRPr>
          </a:p>
        </p:txBody>
      </p:sp>
      <p:pic>
        <p:nvPicPr>
          <p:cNvPr id="2" name="图片 -2147482332"/>
          <p:cNvPicPr>
            <a:picLocks noChangeAspect="1"/>
          </p:cNvPicPr>
          <p:nvPr/>
        </p:nvPicPr>
        <p:blipFill>
          <a:blip r:embed="rId1"/>
          <a:stretch>
            <a:fillRect/>
          </a:stretch>
        </p:blipFill>
        <p:spPr>
          <a:xfrm>
            <a:off x="1633855" y="4799965"/>
            <a:ext cx="8922385" cy="962660"/>
          </a:xfrm>
          <a:prstGeom prst="rect">
            <a:avLst/>
          </a:prstGeom>
          <a:noFill/>
          <a:ln w="9525">
            <a:noFill/>
          </a:ln>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17.6 人脸识别技术</a:t>
            </a:r>
            <a:endParaRPr sz="2400" b="1" dirty="0">
              <a:sym typeface="+mn-ea"/>
            </a:endParaRPr>
          </a:p>
        </p:txBody>
      </p:sp>
      <p:sp>
        <p:nvSpPr>
          <p:cNvPr id="5" name="文本框 4"/>
          <p:cNvSpPr txBox="1"/>
          <p:nvPr/>
        </p:nvSpPr>
        <p:spPr>
          <a:xfrm>
            <a:off x="862965" y="1247775"/>
            <a:ext cx="10464800" cy="891540"/>
          </a:xfrm>
          <a:prstGeom prst="rect">
            <a:avLst/>
          </a:prstGeom>
          <a:noFill/>
        </p:spPr>
        <p:txBody>
          <a:bodyPr wrap="square" rtlCol="0" anchor="t">
            <a:spAutoFit/>
          </a:bodyPr>
          <a:p>
            <a:pPr indent="609600" algn="just" fontAlgn="auto">
              <a:lnSpc>
                <a:spcPct val="130000"/>
              </a:lnSpc>
            </a:pPr>
            <a:r>
              <a:rPr sz="2000"/>
              <a:t>在进行人脸识别的时候，人物距离摄像头的远近，外界的环境均有可能对结果造成影响，所以我们需要先在图像中检测到哪一部分是人脸，这个过程就叫做人脸检测。如程序所示：</a:t>
            </a:r>
            <a:endParaRPr sz="2000"/>
          </a:p>
        </p:txBody>
      </p:sp>
      <p:pic>
        <p:nvPicPr>
          <p:cNvPr id="2" name="图片 1"/>
          <p:cNvPicPr>
            <a:picLocks noChangeAspect="1"/>
          </p:cNvPicPr>
          <p:nvPr/>
        </p:nvPicPr>
        <p:blipFill>
          <a:blip r:embed="rId1"/>
          <a:srcRect l="2064" r="23776" b="6472"/>
          <a:stretch>
            <a:fillRect/>
          </a:stretch>
        </p:blipFill>
        <p:spPr>
          <a:xfrm>
            <a:off x="724535" y="2437130"/>
            <a:ext cx="7287895" cy="3455670"/>
          </a:xfrm>
          <a:prstGeom prst="rect">
            <a:avLst/>
          </a:prstGeom>
        </p:spPr>
      </p:pic>
      <p:sp>
        <p:nvSpPr>
          <p:cNvPr id="3" name="文本框 2"/>
          <p:cNvSpPr txBox="1"/>
          <p:nvPr/>
        </p:nvSpPr>
        <p:spPr>
          <a:xfrm>
            <a:off x="8012430" y="2943860"/>
            <a:ext cx="3665220" cy="169100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latinLnBrk="1">
              <a:lnSpc>
                <a:spcPct val="130000"/>
              </a:lnSpc>
            </a:pPr>
            <a:r>
              <a:rPr lang="zh-CN" altLang="en-US" sz="1600"/>
              <a:t>使用CascadeClassifier()函数，这是一种级联分类器，这里用的是级联分类器中的'haarcascade_frontalface_default'，这个XML文件中包含有大量人脸的特征值，包括眼睛、鼻子、嘴、眉毛等特征。</a:t>
            </a:r>
            <a:endParaRPr lang="zh-CN" altLang="en-US" sz="1600"/>
          </a:p>
        </p:txBody>
      </p:sp>
      <p:sp>
        <p:nvSpPr>
          <p:cNvPr id="6" name="文本框 5"/>
          <p:cNvSpPr txBox="1"/>
          <p:nvPr/>
        </p:nvSpPr>
        <p:spPr>
          <a:xfrm>
            <a:off x="8012430" y="4951095"/>
            <a:ext cx="3665220" cy="73088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latinLnBrk="1">
              <a:lnSpc>
                <a:spcPct val="130000"/>
              </a:lnSpc>
            </a:pPr>
            <a:r>
              <a:rPr lang="zh-CN" altLang="en-US" sz="1600"/>
              <a:t>调用的detectMultiScale()函数可以检测出照片中的人脸。</a:t>
            </a:r>
            <a:endParaRPr lang="zh-CN" altLang="en-US" sz="1600"/>
          </a:p>
        </p:txBody>
      </p:sp>
      <p:cxnSp>
        <p:nvCxnSpPr>
          <p:cNvPr id="7" name="直接连接符 6"/>
          <p:cNvCxnSpPr/>
          <p:nvPr/>
        </p:nvCxnSpPr>
        <p:spPr>
          <a:xfrm>
            <a:off x="2966720" y="3425825"/>
            <a:ext cx="4448810" cy="571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102610" y="4286885"/>
            <a:ext cx="129603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000" fill="hold">
                                          <p:stCondLst>
                                            <p:cond delay="0"/>
                                          </p:stCondLst>
                                        </p:cTn>
                                        <p:tgtEl>
                                          <p:spTgt spid="2"/>
                                        </p:tgtEl>
                                        <p:attrNameLst>
                                          <p:attrName>style.visibility</p:attrName>
                                        </p:attrNameLst>
                                      </p:cBhvr>
                                      <p:to>
                                        <p:strVal val="visible"/>
                                      </p:to>
                                    </p:set>
                                    <p:animEffect transition="in" filter="box(in)">
                                      <p:cBhvr>
                                        <p:cTn id="20" dur="10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8"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p:tgtEl>
                                          <p:spTgt spid="3"/>
                                        </p:tgtEl>
                                        <p:attrNameLst>
                                          <p:attrName>ppt_x</p:attrName>
                                        </p:attrNameLst>
                                      </p:cBhvr>
                                      <p:tavLst>
                                        <p:tav tm="0">
                                          <p:val>
                                            <p:strVal val="#ppt_x-#ppt_w*1.125000"/>
                                          </p:val>
                                        </p:tav>
                                        <p:tav tm="100000">
                                          <p:val>
                                            <p:strVal val="#ppt_x"/>
                                          </p:val>
                                        </p:tav>
                                      </p:tavLst>
                                    </p:anim>
                                    <p:animEffect transition="in" filter="wipe(right)">
                                      <p:cBhvr>
                                        <p:cTn id="31" dur="5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dissolv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8"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p:tgtEl>
                                          <p:spTgt spid="6"/>
                                        </p:tgtEl>
                                        <p:attrNameLst>
                                          <p:attrName>ppt_x</p:attrName>
                                        </p:attrNameLst>
                                      </p:cBhvr>
                                      <p:tavLst>
                                        <p:tav tm="0">
                                          <p:val>
                                            <p:strVal val="#ppt_x-#ppt_w*1.125000"/>
                                          </p:val>
                                        </p:tav>
                                        <p:tav tm="100000">
                                          <p:val>
                                            <p:strVal val="#ppt_x"/>
                                          </p:val>
                                        </p:tav>
                                      </p:tavLst>
                                    </p:anim>
                                    <p:animEffect transition="in" filter="wipe(right)">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ldLvl="0" animBg="1"/>
      <p:bldP spid="6" grpId="0" bldLvl="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62330" y="1388745"/>
            <a:ext cx="10464800" cy="3291840"/>
          </a:xfrm>
          <a:prstGeom prst="rect">
            <a:avLst/>
          </a:prstGeom>
          <a:noFill/>
        </p:spPr>
        <p:txBody>
          <a:bodyPr wrap="square" rtlCol="0" anchor="t">
            <a:spAutoFit/>
          </a:bodyPr>
          <a:p>
            <a:pPr indent="609600" algn="just" fontAlgn="auto">
              <a:lnSpc>
                <a:spcPct val="130000"/>
              </a:lnSpc>
            </a:pPr>
            <a:r>
              <a:rPr sz="2000"/>
              <a:t>我们就大致了解了人脸识别系统的工作过程，实际上这个技术涉及到的知识和算法远远比我们介绍的要多得多，需要考虑到的情况也更加复杂，比如胖瘦变化、衰老变化、化妆，头发的遮挡等等因素均应考虑在内。</a:t>
            </a:r>
            <a:endParaRPr sz="2000"/>
          </a:p>
          <a:p>
            <a:pPr indent="609600" algn="just" fontAlgn="auto">
              <a:lnSpc>
                <a:spcPct val="130000"/>
              </a:lnSpc>
            </a:pPr>
            <a:endParaRPr sz="2000"/>
          </a:p>
          <a:p>
            <a:pPr indent="609600" algn="just" fontAlgn="auto">
              <a:lnSpc>
                <a:spcPct val="130000"/>
              </a:lnSpc>
            </a:pPr>
            <a:r>
              <a:rPr sz="2000"/>
              <a:t>人脸识别技术为人们提供了很大的便利，同时不可避免地存在安全漏洞，比如当我们在社交网络上，上传我们的照片，那么不良商家就可以利用人脸识别系统对用户的个人信息进行窃取。那么，人脸识别技术和反人脸识别技术，究竟哪一个对我们的生活更加有益呢？我们是否应该为了保护个人信息而弃用人脸识别系统呢？</a:t>
            </a:r>
            <a:r>
              <a:rPr lang="zh-CN" sz="2000"/>
              <a:t>这些我们都有必要去讨论和思考。</a:t>
            </a:r>
            <a:endParaRPr lang="zh-CN" sz="2000"/>
          </a:p>
        </p:txBody>
      </p:sp>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17.6 人脸识别技术</a:t>
            </a:r>
            <a:endParaRPr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62330" y="1388745"/>
            <a:ext cx="10464800" cy="3692525"/>
          </a:xfrm>
          <a:prstGeom prst="rect">
            <a:avLst/>
          </a:prstGeom>
          <a:noFill/>
        </p:spPr>
        <p:txBody>
          <a:bodyPr wrap="square" rtlCol="0" anchor="t">
            <a:spAutoFit/>
          </a:bodyPr>
          <a:p>
            <a:pPr indent="609600" algn="just" fontAlgn="auto">
              <a:lnSpc>
                <a:spcPct val="130000"/>
              </a:lnSpc>
            </a:pPr>
            <a:r>
              <a:rPr sz="2000"/>
              <a:t>本章我们学习了人工智能的一个分支领域——</a:t>
            </a:r>
            <a:r>
              <a:rPr sz="2000" b="1"/>
              <a:t>计算机视觉</a:t>
            </a:r>
            <a:r>
              <a:rPr sz="2000"/>
              <a:t>，学习了利用</a:t>
            </a:r>
            <a:r>
              <a:rPr sz="2000" b="1"/>
              <a:t>PIL库对图像进行基本处理和操作</a:t>
            </a:r>
            <a:r>
              <a:rPr sz="2000"/>
              <a:t>，还学习了一个功能十分强大的计算机视觉类库</a:t>
            </a:r>
            <a:r>
              <a:rPr sz="2000" b="1"/>
              <a:t>OpenCV</a:t>
            </a:r>
            <a:r>
              <a:rPr sz="2000"/>
              <a:t>以及一些对视频的基本操作方法，了解了两种对运动物体进行跟踪的方法，最后我们简单学习了</a:t>
            </a:r>
            <a:r>
              <a:rPr sz="2000" b="1"/>
              <a:t>人脸识别技术</a:t>
            </a:r>
            <a:r>
              <a:rPr sz="2000"/>
              <a:t>，并学习了人脸检测的方法。</a:t>
            </a:r>
            <a:endParaRPr sz="2000"/>
          </a:p>
          <a:p>
            <a:pPr indent="609600" algn="just" fontAlgn="auto">
              <a:lnSpc>
                <a:spcPct val="130000"/>
              </a:lnSpc>
            </a:pPr>
            <a:endParaRPr sz="2000"/>
          </a:p>
          <a:p>
            <a:pPr indent="609600" algn="just" fontAlgn="auto">
              <a:lnSpc>
                <a:spcPct val="130000"/>
              </a:lnSpc>
            </a:pPr>
            <a:r>
              <a:rPr sz="2000"/>
              <a:t>通过本章的学习，我们基本了解了计算机视觉的基础知识和简单应用，当然这只是计算机视觉领域的冰山一角，像是现在比较热门的无人车、无人机项目，还有医学影像方面的应用均离不开计算机视觉，要想更深入更系统地学习计算机视觉，需要我们进入大学后继续研究。</a:t>
            </a:r>
            <a:endParaRPr sz="2000"/>
          </a:p>
        </p:txBody>
      </p:sp>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17.7总结</a:t>
            </a:r>
            <a:endParaRPr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anose="02010609060101010101" pitchFamily="49" charset="-122"/>
                <a:ea typeface="楷体" panose="02010609060101010101" pitchFamily="49" charset="-122"/>
              </a:rPr>
              <a:t>主编：丁亮 姜春茂</a:t>
            </a:r>
            <a:endParaRPr lang="zh-CN" altLang="en-US" dirty="0">
              <a:solidFill>
                <a:schemeClr val="tx1"/>
              </a:solidFill>
              <a:latin typeface="楷体" panose="02010609060101010101" pitchFamily="49" charset="-122"/>
              <a:ea typeface="楷体" panose="02010609060101010101" pitchFamily="49"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0" y="6431190"/>
            <a:ext cx="12190413" cy="426810"/>
            <a:chOff x="0" y="6497728"/>
            <a:chExt cx="12192000" cy="360271"/>
          </a:xfrm>
        </p:grpSpPr>
        <p:sp>
          <p:nvSpPr>
            <p:cNvPr id="41" name="矩形 40"/>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p:cNvSpPr>
            <a:spLocks noChangeArrowheads="1"/>
          </p:cNvSpPr>
          <p:nvPr/>
        </p:nvSpPr>
        <p:spPr bwMode="auto">
          <a:xfrm>
            <a:off x="742253" y="420691"/>
            <a:ext cx="5064921"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sz="2800" b="1" dirty="0" smtClean="0"/>
              <a:t>第17章 计算机视觉</a:t>
            </a:r>
            <a:endParaRPr sz="2800" b="1" dirty="0" smtClean="0"/>
          </a:p>
        </p:txBody>
      </p:sp>
      <p:cxnSp>
        <p:nvCxnSpPr>
          <p:cNvPr id="71" name="直接连接符 9"/>
          <p:cNvCxnSpPr>
            <a:cxnSpLocks noChangeShapeType="1"/>
          </p:cNvCxnSpPr>
          <p:nvPr/>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2" name="灯片编号占位符 1"/>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dirty="0" smtClean="0"/>
            </a:fld>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p:cNvCxnSpPr>
            <a:cxnSpLocks noChangeShapeType="1"/>
          </p:cNvCxnSpPr>
          <p:nvPr/>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2" name="矩形 11"/>
          <p:cNvSpPr/>
          <p:nvPr/>
        </p:nvSpPr>
        <p:spPr>
          <a:xfrm>
            <a:off x="1335405" y="1534160"/>
            <a:ext cx="4932680" cy="3969385"/>
          </a:xfrm>
          <a:prstGeom prst="rect">
            <a:avLst/>
          </a:prstGeom>
        </p:spPr>
        <p:txBody>
          <a:bodyPr wrap="square">
            <a:spAutoFit/>
          </a:bodyPr>
          <a:lstStyle/>
          <a:p>
            <a:pPr>
              <a:lnSpc>
                <a:spcPct val="150000"/>
              </a:lnSpc>
            </a:pPr>
            <a:r>
              <a:rPr altLang="zh-CN" sz="2400" b="1" dirty="0"/>
              <a:t>17.1 计算机视觉简介</a:t>
            </a:r>
            <a:r>
              <a:rPr lang="zh-CN" sz="2400" b="1" dirty="0"/>
              <a:t>（略）</a:t>
            </a:r>
            <a:endParaRPr altLang="zh-CN" sz="2400" b="1" dirty="0"/>
          </a:p>
          <a:p>
            <a:pPr>
              <a:lnSpc>
                <a:spcPct val="150000"/>
              </a:lnSpc>
            </a:pPr>
            <a:r>
              <a:rPr altLang="zh-CN" sz="2400" b="1" dirty="0"/>
              <a:t>17.2 图像的操作与处理</a:t>
            </a:r>
            <a:endParaRPr altLang="zh-CN" sz="2400" b="1" dirty="0"/>
          </a:p>
          <a:p>
            <a:pPr>
              <a:lnSpc>
                <a:spcPct val="150000"/>
              </a:lnSpc>
            </a:pPr>
            <a:r>
              <a:rPr altLang="zh-CN" sz="2400" b="1" dirty="0"/>
              <a:t>17.3  OpenCV的基础知识</a:t>
            </a:r>
            <a:endParaRPr altLang="zh-CN" sz="2400" b="1" dirty="0"/>
          </a:p>
          <a:p>
            <a:pPr>
              <a:lnSpc>
                <a:spcPct val="150000"/>
              </a:lnSpc>
            </a:pPr>
            <a:r>
              <a:rPr altLang="zh-CN" sz="2400" b="1" dirty="0"/>
              <a:t>17.4 背景差分法检测物体</a:t>
            </a:r>
            <a:endParaRPr altLang="zh-CN" sz="2400" b="1" dirty="0"/>
          </a:p>
          <a:p>
            <a:pPr>
              <a:lnSpc>
                <a:spcPct val="150000"/>
              </a:lnSpc>
            </a:pPr>
            <a:r>
              <a:rPr altLang="zh-CN" sz="2400" b="1" dirty="0"/>
              <a:t>17.5 利用颜色空间进行物体跟踪</a:t>
            </a:r>
            <a:endParaRPr altLang="zh-CN" sz="2400" b="1" dirty="0"/>
          </a:p>
          <a:p>
            <a:pPr>
              <a:lnSpc>
                <a:spcPct val="150000"/>
              </a:lnSpc>
            </a:pPr>
            <a:r>
              <a:rPr altLang="zh-CN" sz="2400" b="1" dirty="0"/>
              <a:t>17.6 人脸识别技术</a:t>
            </a:r>
            <a:endParaRPr altLang="zh-CN" sz="2400" b="1" dirty="0"/>
          </a:p>
          <a:p>
            <a:pPr>
              <a:lnSpc>
                <a:spcPct val="150000"/>
              </a:lnSpc>
            </a:pPr>
            <a:r>
              <a:rPr altLang="zh-CN" sz="2400" b="1" dirty="0"/>
              <a:t>16.</a:t>
            </a:r>
            <a:r>
              <a:rPr lang="en-US" sz="2400" b="1" dirty="0"/>
              <a:t>7</a:t>
            </a:r>
            <a:r>
              <a:rPr altLang="zh-CN" sz="2400" b="1" dirty="0"/>
              <a:t> 总结</a:t>
            </a:r>
            <a:endParaRPr altLang="zh-CN" sz="2400" b="1" dirty="0"/>
          </a:p>
        </p:txBody>
      </p:sp>
      <p:sp>
        <p:nvSpPr>
          <p:cNvPr id="3" name="文本框 2"/>
          <p:cNvSpPr txBox="1"/>
          <p:nvPr/>
        </p:nvSpPr>
        <p:spPr>
          <a:xfrm>
            <a:off x="6121400" y="1534160"/>
            <a:ext cx="5404485" cy="3322955"/>
          </a:xfrm>
          <a:prstGeom prst="rect">
            <a:avLst/>
          </a:prstGeom>
          <a:noFill/>
        </p:spPr>
        <p:txBody>
          <a:bodyPr wrap="square" rtlCol="0">
            <a:spAutoFit/>
          </a:bodyPr>
          <a:p>
            <a:pPr marL="342900" indent="-342900" algn="just">
              <a:lnSpc>
                <a:spcPct val="150000"/>
              </a:lnSpc>
              <a:buFont typeface="Wingdings" panose="05000000000000000000" charset="0"/>
              <a:buChar char="Ø"/>
            </a:pPr>
            <a:r>
              <a:rPr lang="zh-CN" altLang="en-US" sz="2000" b="1"/>
              <a:t>认识并了解计算机视觉的相关知识</a:t>
            </a:r>
            <a:endParaRPr lang="zh-CN" altLang="en-US" sz="2000" b="1"/>
          </a:p>
          <a:p>
            <a:pPr marL="342900" indent="-342900" algn="just">
              <a:lnSpc>
                <a:spcPct val="150000"/>
              </a:lnSpc>
              <a:buFont typeface="Wingdings" panose="05000000000000000000" charset="0"/>
              <a:buChar char="Ø"/>
            </a:pPr>
            <a:r>
              <a:rPr lang="zh-CN" altLang="en-US" sz="2000" b="1"/>
              <a:t>简单了解PIL类库并学习基础的图像处理知识</a:t>
            </a:r>
            <a:endParaRPr lang="zh-CN" altLang="en-US" sz="2000" b="1"/>
          </a:p>
          <a:p>
            <a:pPr marL="342900" indent="-342900" algn="just">
              <a:lnSpc>
                <a:spcPct val="150000"/>
              </a:lnSpc>
              <a:buFont typeface="Wingdings" panose="05000000000000000000" charset="0"/>
              <a:buChar char="Ø"/>
            </a:pPr>
            <a:r>
              <a:rPr lang="zh-CN" altLang="en-US" sz="2000" b="1"/>
              <a:t>学习OpenCV的基础知识以及简单应用</a:t>
            </a:r>
            <a:endParaRPr lang="zh-CN" altLang="en-US" sz="2000" b="1"/>
          </a:p>
          <a:p>
            <a:pPr marL="342900" indent="-342900" algn="just">
              <a:lnSpc>
                <a:spcPct val="150000"/>
              </a:lnSpc>
              <a:buFont typeface="Wingdings" panose="05000000000000000000" charset="0"/>
              <a:buChar char="Ø"/>
            </a:pPr>
            <a:r>
              <a:rPr lang="zh-CN" altLang="en-US" sz="2000" b="1"/>
              <a:t>利用背景差分法捕捉视频中的移动物体</a:t>
            </a:r>
            <a:endParaRPr lang="zh-CN" altLang="en-US" sz="2000" b="1"/>
          </a:p>
          <a:p>
            <a:pPr marL="342900" indent="-342900" algn="just">
              <a:lnSpc>
                <a:spcPct val="150000"/>
              </a:lnSpc>
              <a:buFont typeface="Wingdings" panose="05000000000000000000" charset="0"/>
              <a:buChar char="Ø"/>
            </a:pPr>
            <a:r>
              <a:rPr lang="zh-CN" altLang="en-US" sz="2000" b="1"/>
              <a:t>简单学习利用颜色空间进行目标跟踪</a:t>
            </a:r>
            <a:endParaRPr lang="zh-CN" altLang="en-US" sz="2000" b="1"/>
          </a:p>
          <a:p>
            <a:pPr marL="342900" indent="-342900" algn="just">
              <a:lnSpc>
                <a:spcPct val="150000"/>
              </a:lnSpc>
              <a:buFont typeface="Wingdings" panose="05000000000000000000" charset="0"/>
              <a:buChar char="Ø"/>
            </a:pPr>
            <a:r>
              <a:rPr lang="zh-CN" altLang="en-US" sz="2000" b="1"/>
              <a:t>简单了解人脸识别系统的工作原理和步骤</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500" fill="hold">
                                          <p:stCondLst>
                                            <p:cond delay="0"/>
                                          </p:stCondLst>
                                        </p:cTn>
                                        <p:tgtEl>
                                          <p:spTgt spid="70"/>
                                        </p:tgtEl>
                                        <p:attrNameLst>
                                          <p:attrName>style.visibility</p:attrName>
                                        </p:attrNameLst>
                                      </p:cBhvr>
                                      <p:to>
                                        <p:strVal val="visible"/>
                                      </p:to>
                                    </p:set>
                                    <p:animEffect transition="in" filter="circle(in)">
                                      <p:cBhvr>
                                        <p:cTn id="7" dur="5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12">
                                            <p:txEl>
                                              <p:pRg st="1" end="1"/>
                                            </p:txEl>
                                          </p:spTgt>
                                        </p:tgtEl>
                                        <p:attrNameLst>
                                          <p:attrName>style.visibility</p:attrName>
                                        </p:attrNameLst>
                                      </p:cBhvr>
                                      <p:to>
                                        <p:strVal val="visible"/>
                                      </p:to>
                                    </p:set>
                                    <p:anim calcmode="lin" valueType="num">
                                      <p:cBhvr additive="base">
                                        <p:cTn id="18"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2">
                                            <p:txEl>
                                              <p:pRg st="2" end="2"/>
                                            </p:txEl>
                                          </p:spTgt>
                                        </p:tgtEl>
                                        <p:attrNameLst>
                                          <p:attrName>style.visibility</p:attrName>
                                        </p:attrNameLst>
                                      </p:cBhvr>
                                      <p:to>
                                        <p:strVal val="visible"/>
                                      </p:to>
                                    </p:set>
                                    <p:anim calcmode="lin" valueType="num">
                                      <p:cBhvr additive="base">
                                        <p:cTn id="24"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12">
                                            <p:txEl>
                                              <p:pRg st="3" end="3"/>
                                            </p:txEl>
                                          </p:spTgt>
                                        </p:tgtEl>
                                        <p:attrNameLst>
                                          <p:attrName>style.visibility</p:attrName>
                                        </p:attrNameLst>
                                      </p:cBhvr>
                                      <p:to>
                                        <p:strVal val="visible"/>
                                      </p:to>
                                    </p:set>
                                    <p:anim calcmode="lin" valueType="num">
                                      <p:cBhvr additive="base">
                                        <p:cTn id="30" dur="500" fill="hold"/>
                                        <p:tgtEl>
                                          <p:spTgt spid="12">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12">
                                            <p:txEl>
                                              <p:pRg st="4" end="4"/>
                                            </p:txEl>
                                          </p:spTgt>
                                        </p:tgtEl>
                                        <p:attrNameLst>
                                          <p:attrName>style.visibility</p:attrName>
                                        </p:attrNameLst>
                                      </p:cBhvr>
                                      <p:to>
                                        <p:strVal val="visible"/>
                                      </p:to>
                                    </p:set>
                                    <p:anim calcmode="lin" valueType="num">
                                      <p:cBhvr additive="base">
                                        <p:cTn id="36" dur="500" fill="hold"/>
                                        <p:tgtEl>
                                          <p:spTgt spid="12">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1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2">
                                            <p:txEl>
                                              <p:pRg st="5" end="5"/>
                                            </p:txEl>
                                          </p:spTgt>
                                        </p:tgtEl>
                                        <p:attrNameLst>
                                          <p:attrName>style.visibility</p:attrName>
                                        </p:attrNameLst>
                                      </p:cBhvr>
                                      <p:to>
                                        <p:strVal val="visible"/>
                                      </p:to>
                                    </p:set>
                                    <p:anim calcmode="lin" valueType="num">
                                      <p:cBhvr additive="base">
                                        <p:cTn id="42" dur="500" fill="hold"/>
                                        <p:tgtEl>
                                          <p:spTgt spid="12">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12">
                                            <p:txEl>
                                              <p:pRg st="6" end="6"/>
                                            </p:txEl>
                                          </p:spTgt>
                                        </p:tgtEl>
                                        <p:attrNameLst>
                                          <p:attrName>style.visibility</p:attrName>
                                        </p:attrNameLst>
                                      </p:cBhvr>
                                      <p:to>
                                        <p:strVal val="visible"/>
                                      </p:to>
                                    </p:set>
                                    <p:anim calcmode="lin" valueType="num">
                                      <p:cBhvr additive="base">
                                        <p:cTn id="48" dur="500" fill="hold"/>
                                        <p:tgtEl>
                                          <p:spTgt spid="12">
                                            <p:txEl>
                                              <p:pRg st="6" end="6"/>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1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randombar(horizontal)">
                                      <p:cBhvr>
                                        <p:cTn id="5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17.</a:t>
            </a:r>
            <a:r>
              <a:rPr lang="en-US" sz="2400" b="1" dirty="0">
                <a:sym typeface="+mn-ea"/>
              </a:rPr>
              <a:t>2 </a:t>
            </a:r>
            <a:r>
              <a:rPr altLang="zh-CN" sz="2400" b="1" dirty="0">
                <a:sym typeface="+mn-ea"/>
              </a:rPr>
              <a:t>图像的操作与处理</a:t>
            </a:r>
            <a:endParaRPr lang="en-US" sz="2400" b="1" dirty="0">
              <a:sym typeface="+mn-ea"/>
            </a:endParaRP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文本框 4"/>
          <p:cNvSpPr txBox="1"/>
          <p:nvPr/>
        </p:nvSpPr>
        <p:spPr>
          <a:xfrm>
            <a:off x="1129030" y="1412875"/>
            <a:ext cx="9932670" cy="4092575"/>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我们都知道，平时我们所看到的流畅视频画面是由一帧一帧的图像构成。当我们需要对一个视频文件进行分析时，连续播放的视频并不那么容易进行采样分析，所以在计算机视觉中对视频的分析通常都是对视频帧的分析。计算机视觉就是一门研究如何对图像中的信息进行自动提取的学科。</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学习计算机视觉首先让我们学习如何对图像进行处理，这里我们用到了PIL图像处理类库，它提供了我们通常使用的各种图像处理功能，例如：缩放、裁剪、旋转、颜色转换、模糊等等。</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接下来，让我们通过一个小程序来简单了解图像处理的基本操作。</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to="" calcmode="lin" valueType="num">
                                      <p:cBhvr>
                                        <p:cTn id="15" dur="1" fill="hold"/>
                                        <p:tgtEl>
                                          <p:spTgt spid="5">
                                            <p:txEl>
                                              <p:pRg st="0" end="0"/>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to="" calcmode="lin" valueType="num">
                                      <p:cBhvr>
                                        <p:cTn id="20" dur="1" fill="hold"/>
                                        <p:tgtEl>
                                          <p:spTgt spid="5">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to="" calcmode="lin" valueType="num">
                                      <p:cBhvr>
                                        <p:cTn id="25" dur="1" fill="hold"/>
                                        <p:tgtEl>
                                          <p:spTgt spid="5">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17.</a:t>
            </a:r>
            <a:r>
              <a:rPr lang="en-US" sz="2400" b="1" dirty="0">
                <a:sym typeface="+mn-ea"/>
              </a:rPr>
              <a:t>2 </a:t>
            </a:r>
            <a:r>
              <a:rPr altLang="zh-CN" sz="2400" b="1" dirty="0">
                <a:sym typeface="+mn-ea"/>
              </a:rPr>
              <a:t>图像的操作与处理</a:t>
            </a:r>
            <a:endParaRPr lang="en-US" sz="2400" b="1" dirty="0">
              <a:sym typeface="+mn-ea"/>
            </a:endParaRPr>
          </a:p>
        </p:txBody>
      </p:sp>
      <p:pic>
        <p:nvPicPr>
          <p:cNvPr id="6" name="图片 5"/>
          <p:cNvPicPr>
            <a:picLocks noChangeAspect="1"/>
          </p:cNvPicPr>
          <p:nvPr/>
        </p:nvPicPr>
        <p:blipFill>
          <a:blip r:embed="rId1"/>
          <a:srcRect l="1822" r="48372" b="6627"/>
          <a:stretch>
            <a:fillRect/>
          </a:stretch>
        </p:blipFill>
        <p:spPr>
          <a:xfrm>
            <a:off x="923290" y="1432560"/>
            <a:ext cx="5118735" cy="3992880"/>
          </a:xfrm>
          <a:prstGeom prst="rect">
            <a:avLst/>
          </a:prstGeom>
        </p:spPr>
      </p:pic>
      <p:pic>
        <p:nvPicPr>
          <p:cNvPr id="96" name="图片 9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9525" y="1680210"/>
            <a:ext cx="4899660" cy="3938270"/>
          </a:xfrm>
          <a:prstGeom prst="rect">
            <a:avLst/>
          </a:prstGeom>
        </p:spPr>
      </p:pic>
      <p:sp>
        <p:nvSpPr>
          <p:cNvPr id="7" name="文本框 6"/>
          <p:cNvSpPr txBox="1"/>
          <p:nvPr/>
        </p:nvSpPr>
        <p:spPr>
          <a:xfrm>
            <a:off x="6744335" y="5618480"/>
            <a:ext cx="4514850" cy="337185"/>
          </a:xfrm>
          <a:prstGeom prst="rect">
            <a:avLst/>
          </a:prstGeom>
          <a:noFill/>
        </p:spPr>
        <p:txBody>
          <a:bodyPr wrap="square" rtlCol="0" anchor="t">
            <a:spAutoFit/>
          </a:bodyPr>
          <a:p>
            <a:r>
              <a:rPr lang="zh-CN" altLang="en-US" sz="1600"/>
              <a:t>原图与重新调整大小以及灰度转化后的图像对比</a:t>
            </a:r>
            <a:endParaRPr lang="zh-CN" altLang="en-US" sz="16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4" fill="hold" nodeType="clickEffect">
                                  <p:stCondLst>
                                    <p:cond delay="0"/>
                                  </p:stCondLst>
                                  <p:childTnLst>
                                    <p:set>
                                      <p:cBhvr>
                                        <p:cTn id="19" dur="1000" fill="hold">
                                          <p:stCondLst>
                                            <p:cond delay="0"/>
                                          </p:stCondLst>
                                        </p:cTn>
                                        <p:tgtEl>
                                          <p:spTgt spid="96"/>
                                        </p:tgtEl>
                                        <p:attrNameLst>
                                          <p:attrName>style.visibility</p:attrName>
                                        </p:attrNameLst>
                                      </p:cBhvr>
                                      <p:to>
                                        <p:strVal val="visible"/>
                                      </p:to>
                                    </p:set>
                                    <p:animEffect transition="in" filter="wheel(4)">
                                      <p:cBhvr>
                                        <p:cTn id="20" dur="1000"/>
                                        <p:tgtEl>
                                          <p:spTgt spid="96"/>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17.</a:t>
            </a:r>
            <a:r>
              <a:rPr lang="en-US" sz="2400" b="1" dirty="0">
                <a:sym typeface="+mn-ea"/>
              </a:rPr>
              <a:t>2 </a:t>
            </a:r>
            <a:r>
              <a:rPr altLang="zh-CN" sz="2400" b="1" dirty="0">
                <a:sym typeface="+mn-ea"/>
              </a:rPr>
              <a:t>图像的操作与处理</a:t>
            </a:r>
            <a:endParaRPr lang="en-US" sz="2400" b="1" dirty="0">
              <a:sym typeface="+mn-ea"/>
            </a:endParaRPr>
          </a:p>
        </p:txBody>
      </p:sp>
      <p:pic>
        <p:nvPicPr>
          <p:cNvPr id="2" name="图片 1"/>
          <p:cNvPicPr>
            <a:picLocks noChangeAspect="1"/>
          </p:cNvPicPr>
          <p:nvPr/>
        </p:nvPicPr>
        <p:blipFill>
          <a:blip r:embed="rId1"/>
          <a:srcRect l="2285" r="47872" b="6823"/>
          <a:stretch>
            <a:fillRect/>
          </a:stretch>
        </p:blipFill>
        <p:spPr>
          <a:xfrm>
            <a:off x="1277620" y="1138555"/>
            <a:ext cx="4764405" cy="2797810"/>
          </a:xfrm>
          <a:prstGeom prst="rect">
            <a:avLst/>
          </a:prstGeom>
        </p:spPr>
      </p:pic>
      <p:sp>
        <p:nvSpPr>
          <p:cNvPr id="5" name="文本框 4"/>
          <p:cNvSpPr txBox="1"/>
          <p:nvPr/>
        </p:nvSpPr>
        <p:spPr>
          <a:xfrm>
            <a:off x="892810" y="1138555"/>
            <a:ext cx="10464800" cy="2249170"/>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很多时候我们在对一个图像进行分析时，图像的像素值通常是一个很好的着手点，而图像的直方图则可以比较直观地展示图像的像素分布。通过绘制图像直方图，我们可以进行图像检索、图像分割、图像分类等等</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图像的直方图与数学中的直方图类似，将像素值范围划分成一定数目的小区间，每个小区间内就是落在该区间表示范围内的像素数目，用这种形式来表征图像中颜色的分布情况。程序17.2绘制一个图像的直方图：</a:t>
            </a:r>
            <a:endParaRPr lang="zh-CN" altLang="en-US"/>
          </a:p>
        </p:txBody>
      </p:sp>
      <p:grpSp>
        <p:nvGrpSpPr>
          <p:cNvPr id="8" name="组合 7"/>
          <p:cNvGrpSpPr/>
          <p:nvPr/>
        </p:nvGrpSpPr>
        <p:grpSpPr>
          <a:xfrm>
            <a:off x="2066290" y="3936365"/>
            <a:ext cx="3136900" cy="2459355"/>
            <a:chOff x="3254" y="6199"/>
            <a:chExt cx="4940" cy="3873"/>
          </a:xfrm>
        </p:grpSpPr>
        <p:pic>
          <p:nvPicPr>
            <p:cNvPr id="98" name="图片 9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54" y="6199"/>
              <a:ext cx="4940" cy="3293"/>
            </a:xfrm>
            <a:prstGeom prst="rect">
              <a:avLst/>
            </a:prstGeom>
          </p:spPr>
        </p:pic>
        <p:sp>
          <p:nvSpPr>
            <p:cNvPr id="3" name="文本框 2"/>
            <p:cNvSpPr txBox="1"/>
            <p:nvPr/>
          </p:nvSpPr>
          <p:spPr>
            <a:xfrm>
              <a:off x="4719" y="9492"/>
              <a:ext cx="1218" cy="580"/>
            </a:xfrm>
            <a:prstGeom prst="rect">
              <a:avLst/>
            </a:prstGeom>
            <a:noFill/>
          </p:spPr>
          <p:txBody>
            <a:bodyPr wrap="square" rtlCol="0">
              <a:spAutoFit/>
            </a:bodyPr>
            <a:p>
              <a:r>
                <a:rPr lang="zh-CN" altLang="en-US"/>
                <a:t>原图</a:t>
              </a:r>
              <a:endParaRPr lang="zh-CN" altLang="en-US"/>
            </a:p>
          </p:txBody>
        </p:sp>
      </p:grpSp>
      <p:grpSp>
        <p:nvGrpSpPr>
          <p:cNvPr id="7" name="组合 6"/>
          <p:cNvGrpSpPr/>
          <p:nvPr/>
        </p:nvGrpSpPr>
        <p:grpSpPr>
          <a:xfrm>
            <a:off x="6573520" y="1138555"/>
            <a:ext cx="5309870" cy="5230495"/>
            <a:chOff x="10352" y="1793"/>
            <a:chExt cx="8362" cy="8237"/>
          </a:xfrm>
        </p:grpSpPr>
        <p:pic>
          <p:nvPicPr>
            <p:cNvPr id="99" name="图片 99"/>
            <p:cNvPicPr>
              <a:picLocks noChangeAspect="1"/>
            </p:cNvPicPr>
            <p:nvPr/>
          </p:nvPicPr>
          <p:blipFill>
            <a:blip r:embed="rId3"/>
            <a:stretch>
              <a:fillRect/>
            </a:stretch>
          </p:blipFill>
          <p:spPr>
            <a:xfrm>
              <a:off x="10352" y="2548"/>
              <a:ext cx="8362" cy="7482"/>
            </a:xfrm>
            <a:prstGeom prst="rect">
              <a:avLst/>
            </a:prstGeom>
          </p:spPr>
        </p:pic>
        <p:sp>
          <p:nvSpPr>
            <p:cNvPr id="6" name="文本框 5"/>
            <p:cNvSpPr txBox="1"/>
            <p:nvPr/>
          </p:nvSpPr>
          <p:spPr>
            <a:xfrm>
              <a:off x="12311" y="1793"/>
              <a:ext cx="4084" cy="580"/>
            </a:xfrm>
            <a:prstGeom prst="rect">
              <a:avLst/>
            </a:prstGeom>
            <a:noFill/>
          </p:spPr>
          <p:txBody>
            <a:bodyPr wrap="square" rtlCol="0">
              <a:spAutoFit/>
            </a:bodyPr>
            <a:p>
              <a:r>
                <a:rPr lang="zh-CN" altLang="en-US"/>
                <a:t>原图对应的直方图</a:t>
              </a:r>
              <a:endParaRPr lang="zh-CN" altLang="en-US"/>
            </a:p>
          </p:txBody>
        </p:sp>
      </p:gr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xit" presetSubtype="4" fill="hold" grpId="1" nodeType="clickEffect">
                                  <p:stCondLst>
                                    <p:cond delay="0"/>
                                  </p:stCondLst>
                                  <p:childTnLst>
                                    <p:animEffect transition="out" filter="wipe(down)">
                                      <p:cBhvr>
                                        <p:cTn id="19" dur="500"/>
                                        <p:tgtEl>
                                          <p:spTgt spid="5"/>
                                        </p:tgtEl>
                                      </p:cBhvr>
                                    </p:animEffect>
                                    <p:set>
                                      <p:cBhvr>
                                        <p:cTn id="20" dur="1" fill="hold">
                                          <p:stCondLst>
                                            <p:cond delay="499"/>
                                          </p:stCondLst>
                                        </p:cTn>
                                        <p:tgtEl>
                                          <p:spTgt spid="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blinds(horizontal)">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49" presetClass="entr" presetSubtype="0" decel="10000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 calcmode="lin" valueType="num">
                                      <p:cBhvr>
                                        <p:cTn id="32" dur="500" fill="hold"/>
                                        <p:tgtEl>
                                          <p:spTgt spid="8"/>
                                        </p:tgtEl>
                                        <p:attrNameLst>
                                          <p:attrName>style.rotation</p:attrName>
                                        </p:attrNameLst>
                                      </p:cBhvr>
                                      <p:tavLst>
                                        <p:tav tm="0">
                                          <p:val>
                                            <p:fltVal val="360"/>
                                          </p:val>
                                        </p:tav>
                                        <p:tav tm="100000">
                                          <p:val>
                                            <p:fltVal val="0"/>
                                          </p:val>
                                        </p:tav>
                                      </p:tavLst>
                                    </p:anim>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500"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 calcmode="lin" valueType="num">
                                      <p:cBhvr>
                                        <p:cTn id="40" dur="500" fill="hold"/>
                                        <p:tgtEl>
                                          <p:spTgt spid="7"/>
                                        </p:tgtEl>
                                        <p:attrNameLst>
                                          <p:attrName>style.rotation</p:attrName>
                                        </p:attrNameLst>
                                      </p:cBhvr>
                                      <p:tavLst>
                                        <p:tav tm="0">
                                          <p:val>
                                            <p:fltVal val="90"/>
                                          </p:val>
                                        </p:tav>
                                        <p:tav tm="100000">
                                          <p:val>
                                            <p:fltVal val="0"/>
                                          </p:val>
                                        </p:tav>
                                      </p:tavLst>
                                    </p:anim>
                                    <p:animEffect transition="in" filter="fade">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17.3 OpenCV的基础知识</a:t>
            </a:r>
            <a:endParaRPr sz="2400" b="1" dirty="0">
              <a:sym typeface="+mn-ea"/>
            </a:endParaRPr>
          </a:p>
        </p:txBody>
      </p:sp>
      <p:sp>
        <p:nvSpPr>
          <p:cNvPr id="5" name="文本框 4"/>
          <p:cNvSpPr txBox="1"/>
          <p:nvPr/>
        </p:nvSpPr>
        <p:spPr>
          <a:xfrm>
            <a:off x="862965" y="1482725"/>
            <a:ext cx="10464800" cy="12915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计算机视觉的学习离不开OpenCV ，OpenCV实现了很多图像处理以及计算机视觉方面的算法，例如：物体跟踪、探测，人脸识别，视觉探测与追踪、特征提取等等计算机视觉方面的应用。</a:t>
            </a:r>
            <a:endParaRPr lang="zh-CN" altLang="en-US" sz="2000"/>
          </a:p>
        </p:txBody>
      </p:sp>
      <p:sp>
        <p:nvSpPr>
          <p:cNvPr id="2" name="文本框 1"/>
          <p:cNvSpPr txBox="1"/>
          <p:nvPr/>
        </p:nvSpPr>
        <p:spPr>
          <a:xfrm>
            <a:off x="862330" y="3161030"/>
            <a:ext cx="10464800" cy="16916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OpenCV</a:t>
            </a:r>
            <a:r>
              <a:rPr lang="zh-CN" altLang="en-US" sz="2000"/>
              <a:t>作为一个计算机视觉类库，很多时候需要对动态视频进行分析、计算和处理。OpenCV能够很好地支持从摄像头读取视频，通过对摄像头读取的视频帧进行分析，达到最终需要的物体探测或者跟踪的结果。</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下面就是一个简单的小案例程序，来打开摄像头并将图像变成灰度图。</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linds(horizontal)">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rcRect l="2521" r="40376" b="5868"/>
          <a:stretch>
            <a:fillRect/>
          </a:stretch>
        </p:blipFill>
        <p:spPr>
          <a:xfrm>
            <a:off x="1056005" y="1256030"/>
            <a:ext cx="6034405" cy="3729990"/>
          </a:xfrm>
          <a:prstGeom prst="rect">
            <a:avLst/>
          </a:prstGeom>
        </p:spPr>
      </p:pic>
      <p:sp>
        <p:nvSpPr>
          <p:cNvPr id="4"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17.3 OpenCV的基础知识</a:t>
            </a:r>
            <a:endParaRPr sz="2400" b="1" dirty="0">
              <a:sym typeface="+mn-ea"/>
            </a:endParaRPr>
          </a:p>
        </p:txBody>
      </p:sp>
      <p:sp>
        <p:nvSpPr>
          <p:cNvPr id="5" name="文本框 4"/>
          <p:cNvSpPr txBox="1"/>
          <p:nvPr/>
        </p:nvSpPr>
        <p:spPr>
          <a:xfrm>
            <a:off x="7235190" y="1607820"/>
            <a:ext cx="3914775" cy="105092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sz="1600"/>
              <a:t>利用VideoCapture()函数可以打开一个本机文件夹内的视频文件，也可以利用整数来启动摄像装置，0代表电脑默认摄像头。</a:t>
            </a:r>
            <a:endParaRPr lang="zh-CN" altLang="en-US" sz="1600"/>
          </a:p>
        </p:txBody>
      </p:sp>
      <p:cxnSp>
        <p:nvCxnSpPr>
          <p:cNvPr id="3" name="直接箭头连接符 2"/>
          <p:cNvCxnSpPr>
            <a:endCxn id="5" idx="1"/>
          </p:cNvCxnSpPr>
          <p:nvPr/>
        </p:nvCxnSpPr>
        <p:spPr>
          <a:xfrm flipV="1">
            <a:off x="3521710" y="2133600"/>
            <a:ext cx="3713480" cy="12700"/>
          </a:xfrm>
          <a:prstGeom prst="straightConnector1">
            <a:avLst/>
          </a:prstGeom>
          <a:ln w="19050">
            <a:solidFill>
              <a:srgbClr val="190DBB"/>
            </a:solidFill>
            <a:tailEnd type="arrow"/>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235190" y="3100070"/>
            <a:ext cx="3806190" cy="73088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sz="1600"/>
              <a:t>while循环来实现对视频帧的逐一提取</a:t>
            </a:r>
            <a:endParaRPr lang="zh-CN" altLang="en-US" sz="1600"/>
          </a:p>
          <a:p>
            <a:pPr indent="0" algn="just" fontAlgn="auto">
              <a:lnSpc>
                <a:spcPct val="130000"/>
              </a:lnSpc>
            </a:pPr>
            <a:r>
              <a:rPr lang="zh-CN" altLang="en-US" sz="1600"/>
              <a:t>利用cv2模块的cvtColor()进行颜色转换</a:t>
            </a:r>
            <a:endParaRPr lang="zh-CN" altLang="en-US" sz="1600"/>
          </a:p>
        </p:txBody>
      </p:sp>
      <p:cxnSp>
        <p:nvCxnSpPr>
          <p:cNvPr id="7" name="直接箭头连接符 6"/>
          <p:cNvCxnSpPr/>
          <p:nvPr/>
        </p:nvCxnSpPr>
        <p:spPr>
          <a:xfrm>
            <a:off x="3286760" y="2996565"/>
            <a:ext cx="3888105" cy="28829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pic>
        <p:nvPicPr>
          <p:cNvPr id="179" name="图片 179"/>
          <p:cNvPicPr>
            <a:picLocks noChangeAspect="1"/>
          </p:cNvPicPr>
          <p:nvPr/>
        </p:nvPicPr>
        <p:blipFill>
          <a:blip r:embed="rId2"/>
          <a:stretch>
            <a:fillRect/>
          </a:stretch>
        </p:blipFill>
        <p:spPr>
          <a:xfrm>
            <a:off x="7514590" y="3465830"/>
            <a:ext cx="3355975" cy="2663190"/>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to="" calcmode="lin" valueType="num">
                                      <p:cBhvr>
                                        <p:cTn id="15" dur="1" fill="hold"/>
                                        <p:tgtEl>
                                          <p:spTgt spid="2"/>
                                        </p:tgtEl>
                                      </p:cBhvr>
                                    </p:anim>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500" fill="hold">
                                          <p:stCondLst>
                                            <p:cond delay="0"/>
                                          </p:stCondLst>
                                        </p:cTn>
                                        <p:tgtEl>
                                          <p:spTgt spid="5"/>
                                        </p:tgtEl>
                                        <p:attrNameLst>
                                          <p:attrName>style.visibility</p:attrName>
                                        </p:attrNameLst>
                                      </p:cBhvr>
                                      <p:to>
                                        <p:strVal val="visible"/>
                                      </p:to>
                                    </p:set>
                                    <p:animEffect transition="in" filter="wheel(1)">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8"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p:tgtEl>
                                          <p:spTgt spid="6"/>
                                        </p:tgtEl>
                                        <p:attrNameLst>
                                          <p:attrName>ppt_x</p:attrName>
                                        </p:attrNameLst>
                                      </p:cBhvr>
                                      <p:tavLst>
                                        <p:tav tm="0">
                                          <p:val>
                                            <p:strVal val="#ppt_x-#ppt_w*1.125000"/>
                                          </p:val>
                                        </p:tav>
                                        <p:tav tm="100000">
                                          <p:val>
                                            <p:strVal val="#ppt_x"/>
                                          </p:val>
                                        </p:tav>
                                      </p:tavLst>
                                    </p:anim>
                                    <p:animEffect transition="in" filter="wipe(right)">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xit" presetSubtype="2" fill="hold" grpId="1" nodeType="clickEffect">
                                  <p:stCondLst>
                                    <p:cond delay="0"/>
                                  </p:stCondLst>
                                  <p:childTnLst>
                                    <p:anim calcmode="lin" valueType="num">
                                      <p:cBhvr additive="base">
                                        <p:cTn id="40" dur="500"/>
                                        <p:tgtEl>
                                          <p:spTgt spid="6"/>
                                        </p:tgtEl>
                                        <p:attrNameLst>
                                          <p:attrName>ppt_x</p:attrName>
                                        </p:attrNameLst>
                                      </p:cBhvr>
                                      <p:tavLst>
                                        <p:tav tm="0">
                                          <p:val>
                                            <p:strVal val="#ppt_x"/>
                                          </p:val>
                                        </p:tav>
                                        <p:tav tm="100000">
                                          <p:val>
                                            <p:strVal val="#ppt_x+#ppt_w*1.125000"/>
                                          </p:val>
                                        </p:tav>
                                      </p:tavLst>
                                    </p:anim>
                                    <p:animEffect transition="out" filter="wipe(right)">
                                      <p:cBhvr>
                                        <p:cTn id="41" dur="500"/>
                                        <p:tgtEl>
                                          <p:spTgt spid="6"/>
                                        </p:tgtEl>
                                      </p:cBhvr>
                                    </p:animEffect>
                                    <p:set>
                                      <p:cBhvr>
                                        <p:cTn id="42" dur="1" fill="hold">
                                          <p:stCondLst>
                                            <p:cond delay="499"/>
                                          </p:stCondLst>
                                        </p:cTn>
                                        <p:tgtEl>
                                          <p:spTgt spid="6"/>
                                        </p:tgtEl>
                                        <p:attrNameLst>
                                          <p:attrName>style.visibility</p:attrName>
                                        </p:attrNameLst>
                                      </p:cBhvr>
                                      <p:to>
                                        <p:strVal val="hidden"/>
                                      </p:to>
                                    </p:set>
                                  </p:childTnLst>
                                </p:cTn>
                              </p:par>
                              <p:par>
                                <p:cTn id="43" presetID="9" presetClass="exit" presetSubtype="0" fill="hold" nodeType="withEffect">
                                  <p:stCondLst>
                                    <p:cond delay="0"/>
                                  </p:stCondLst>
                                  <p:childTnLst>
                                    <p:animEffect transition="out" filter="dissolve">
                                      <p:cBhvr>
                                        <p:cTn id="44" dur="500"/>
                                        <p:tgtEl>
                                          <p:spTgt spid="7"/>
                                        </p:tgtEl>
                                      </p:cBhvr>
                                    </p:animEffect>
                                    <p:set>
                                      <p:cBhvr>
                                        <p:cTn id="45" dur="1" fill="hold">
                                          <p:stCondLst>
                                            <p:cond delay="499"/>
                                          </p:stCondLst>
                                        </p:cTn>
                                        <p:tgtEl>
                                          <p:spTgt spid="7"/>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nodeType="clickEffect">
                                  <p:stCondLst>
                                    <p:cond delay="0"/>
                                  </p:stCondLst>
                                  <p:childTnLst>
                                    <p:set>
                                      <p:cBhvr>
                                        <p:cTn id="49" dur="1000" fill="hold">
                                          <p:stCondLst>
                                            <p:cond delay="0"/>
                                          </p:stCondLst>
                                        </p:cTn>
                                        <p:tgtEl>
                                          <p:spTgt spid="179"/>
                                        </p:tgtEl>
                                        <p:attrNameLst>
                                          <p:attrName>style.visibility</p:attrName>
                                        </p:attrNameLst>
                                      </p:cBhvr>
                                      <p:to>
                                        <p:strVal val="visible"/>
                                      </p:to>
                                    </p:set>
                                    <p:animEffect transition="in" filter="diamond(in)">
                                      <p:cBhvr>
                                        <p:cTn id="50" dur="10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6"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17.4 背景差分法检测物体</a:t>
            </a:r>
            <a:endParaRPr sz="2400" b="1" dirty="0">
              <a:sym typeface="+mn-ea"/>
            </a:endParaRPr>
          </a:p>
        </p:txBody>
      </p:sp>
      <p:sp>
        <p:nvSpPr>
          <p:cNvPr id="5" name="文本框 4"/>
          <p:cNvSpPr txBox="1"/>
          <p:nvPr/>
        </p:nvSpPr>
        <p:spPr>
          <a:xfrm>
            <a:off x="862965" y="1482725"/>
            <a:ext cx="10464800" cy="20916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背景差分法</a:t>
            </a:r>
            <a:r>
              <a:rPr lang="zh-CN" altLang="en-US" sz="2000"/>
              <a:t>是在一个静止的场景下对移动物体进行追踪的方法，以背景做模型，然后在视频帧中减去这一背景模型，获得的前景图像就是我们需要追踪的物体。</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接下来，我们对一段道路检测视频进行分析，如程序17.4所示为应用背景差分法进行物体追踪的结果。</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2476</Words>
  <Application>WPS 演示</Application>
  <PresentationFormat>自定义</PresentationFormat>
  <Paragraphs>112</Paragraphs>
  <Slides>16</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Arial</vt:lpstr>
      <vt:lpstr>宋体</vt:lpstr>
      <vt:lpstr>Wingdings</vt:lpstr>
      <vt:lpstr>楷体</vt:lpstr>
      <vt:lpstr>Wingdings</vt:lpstr>
      <vt:lpstr>Times New Roman</vt:lpstr>
      <vt:lpstr>微软雅黑</vt:lpstr>
      <vt:lpstr>Arial Unicode MS</vt:lpstr>
      <vt:lpstr>Calibri</vt:lpstr>
      <vt:lpstr>Office 主题​​</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田如叶</cp:lastModifiedBy>
  <cp:revision>250</cp:revision>
  <dcterms:created xsi:type="dcterms:W3CDTF">2018-07-04T12:47:00Z</dcterms:created>
  <dcterms:modified xsi:type="dcterms:W3CDTF">2018-07-29T02:28:37Z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