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60" r:id="rId3"/>
    <p:sldId id="294" r:id="rId4"/>
    <p:sldId id="261" r:id="rId5"/>
    <p:sldId id="337" r:id="rId7"/>
    <p:sldId id="393" r:id="rId8"/>
    <p:sldId id="394" r:id="rId9"/>
    <p:sldId id="395" r:id="rId10"/>
    <p:sldId id="397" r:id="rId11"/>
    <p:sldId id="399" r:id="rId12"/>
    <p:sldId id="396" r:id="rId13"/>
    <p:sldId id="398" r:id="rId14"/>
    <p:sldId id="400" r:id="rId15"/>
    <p:sldId id="402" r:id="rId16"/>
    <p:sldId id="420" r:id="rId17"/>
    <p:sldId id="401" r:id="rId18"/>
    <p:sldId id="403" r:id="rId19"/>
    <p:sldId id="404" r:id="rId20"/>
    <p:sldId id="421" r:id="rId21"/>
    <p:sldId id="427" r:id="rId22"/>
    <p:sldId id="422" r:id="rId23"/>
    <p:sldId id="423" r:id="rId24"/>
    <p:sldId id="424" r:id="rId25"/>
    <p:sldId id="425" r:id="rId26"/>
    <p:sldId id="426" r:id="rId27"/>
    <p:sldId id="428" r:id="rId28"/>
    <p:sldId id="429" r:id="rId29"/>
    <p:sldId id="430" r:id="rId30"/>
    <p:sldId id="431" r:id="rId31"/>
    <p:sldId id="432" r:id="rId32"/>
    <p:sldId id="433" r:id="rId33"/>
    <p:sldId id="434" r:id="rId34"/>
    <p:sldId id="435" r:id="rId35"/>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0DBB"/>
    <a:srgbClr val="0000FF"/>
    <a:srgbClr val="FFF3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80" y="-102"/>
      </p:cViewPr>
      <p:guideLst>
        <p:guide orient="horz" pos="2198"/>
        <p:guide pos="37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
        <p:nvSpPr>
          <p:cNvPr id="8" name="灯片编号占位符 1"/>
          <p:cNvSpPr txBox="1"/>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Ovr>
    <a:masterClrMapping/>
  </p:clrMapOvr>
  <p:transition spd="slow">
    <p:wheel spokes="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fld>
            <a:endParaRPr lang="zh-CN" altLang="en-US"/>
          </a:p>
        </p:txBody>
      </p:sp>
      <p:pic>
        <p:nvPicPr>
          <p:cNvPr id="7" name="图片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p:cNvGrpSpPr/>
          <p:nvPr userDrawn="1"/>
        </p:nvGrpSpPr>
        <p:grpSpPr>
          <a:xfrm>
            <a:off x="0" y="6431190"/>
            <a:ext cx="12190413" cy="426810"/>
            <a:chOff x="0" y="6497728"/>
            <a:chExt cx="12192000" cy="360271"/>
          </a:xfrm>
        </p:grpSpPr>
        <p:sp>
          <p:nvSpPr>
            <p:cNvPr id="10" name="矩形 9"/>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p:cNvCxnSpPr>
            <a:cxnSpLocks noChangeShapeType="1"/>
          </p:cNvCxnSpPr>
          <p:nvPr userDrawn="1"/>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cxnSp>
        <p:nvCxnSpPr>
          <p:cNvPr id="14" name="直接连接符 9"/>
          <p:cNvCxnSpPr>
            <a:cxnSpLocks noChangeShapeType="1"/>
          </p:cNvCxnSpPr>
          <p:nvPr userDrawn="1"/>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5" name="灯片编号占位符 1"/>
          <p:cNvSpPr txBox="1"/>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1"/>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em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emf"/><Relationship Id="rId1" Type="http://schemas.openxmlformats.org/officeDocument/2006/relationships/image" Target="../media/image15.emf"/></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8.emf"/><Relationship Id="rId1" Type="http://schemas.openxmlformats.org/officeDocument/2006/relationships/image" Target="../media/image1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2.emf"/><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4.emf"/></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7.emf"/><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image" Target="../media/image24.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8.emf"/></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9.emf"/></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emf"/></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emf"/></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1.emf"/></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2.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em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18.3 训练人工神经网络</a:t>
            </a:r>
            <a:endParaRPr sz="2400" b="1" dirty="0">
              <a:sym typeface="+mn-ea"/>
            </a:endParaRPr>
          </a:p>
        </p:txBody>
      </p:sp>
      <p:sp>
        <p:nvSpPr>
          <p:cNvPr id="10" name="文本框 9"/>
          <p:cNvSpPr txBox="1"/>
          <p:nvPr/>
        </p:nvSpPr>
        <p:spPr>
          <a:xfrm>
            <a:off x="862330" y="1263015"/>
            <a:ext cx="10464800" cy="16916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考虑一个我们想要使用神经网络对给定数据进行分类的情况。第一步是收集适当的训练数据并对其进行标记。每个神经元都是一个简单函数，神经网络会自动训练，直到误差低于某个值。误差基本上是预测输出和实际输出之间的差值。根据误差有多大，神经网络会自我调整，重新训练，直到它接近解决方案。</a:t>
            </a:r>
            <a:endParaRPr lang="zh-CN" altLang="en-US" sz="2000"/>
          </a:p>
        </p:txBody>
      </p:sp>
      <p:sp>
        <p:nvSpPr>
          <p:cNvPr id="8" name="文本框 7"/>
          <p:cNvSpPr txBox="1"/>
          <p:nvPr/>
        </p:nvSpPr>
        <p:spPr>
          <a:xfrm>
            <a:off x="862965" y="3364230"/>
            <a:ext cx="10464800" cy="24917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人工神经网络具有</a:t>
            </a:r>
            <a:r>
              <a:rPr lang="zh-CN" altLang="en-US" sz="2000" b="1"/>
              <a:t>自学习和自适应</a:t>
            </a:r>
            <a:r>
              <a:rPr lang="zh-CN" altLang="en-US" sz="2000"/>
              <a:t>的能力，可以通过预先提供的一批相互对应的输入输出数据，分析两者的内在关系和规律，最终通过这些规律形成一个复杂的非线性系统函数，这种学习分析过程被称作“训练”。神经元的每一个输入连接都有连接强度，用一个连接权值来表示，即将产生的信号通过连接强度放大，每一个输入量都对应有一个相关联的权重。处理单元将经过权重的输入量化，然后相加求得加权值之和，计算出输出量，这个输出量是权重和的函数，一般称此函数为传递函数。</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randombar(horizontal)">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62330" y="1115060"/>
            <a:ext cx="10464800" cy="2491740"/>
          </a:xfrm>
          <a:prstGeom prst="rect">
            <a:avLst/>
          </a:prstGeom>
          <a:noFill/>
        </p:spPr>
        <p:txBody>
          <a:bodyPr wrap="square" rtlCol="0" anchor="t">
            <a:spAutoFit/>
          </a:bodyPr>
          <a:p>
            <a:pPr indent="609600" algn="just" fontAlgn="auto">
              <a:lnSpc>
                <a:spcPct val="130000"/>
              </a:lnSpc>
            </a:pPr>
            <a:r>
              <a:rPr sz="2000"/>
              <a:t>感知器，也可翻译为感知机</a:t>
            </a:r>
            <a:r>
              <a:rPr lang="zh-CN" sz="2000"/>
              <a:t>，是一种人工神经网络。它是人工神经网络中的一种典型结构，它的主要的特点是结构简单，对所能解决的问题存在着收敛算法，并能从数学上严格证明，从而对神经网络研究起了重要的推动作用。</a:t>
            </a:r>
            <a:endParaRPr lang="zh-CN" sz="2000"/>
          </a:p>
          <a:p>
            <a:pPr indent="609600" algn="just" fontAlgn="auto">
              <a:lnSpc>
                <a:spcPct val="130000"/>
              </a:lnSpc>
            </a:pPr>
            <a:endParaRPr lang="zh-CN" sz="2000"/>
          </a:p>
          <a:p>
            <a:pPr indent="609600" algn="just" fontAlgn="auto">
              <a:lnSpc>
                <a:spcPct val="130000"/>
              </a:lnSpc>
            </a:pPr>
            <a:r>
              <a:rPr lang="zh-CN" sz="2000"/>
              <a:t>感知器是使用特征向量来表示的前馈式人工神经网络，它是一种二元分类器，把矩阵上的输入（实数值向量）映射到输出值f(x)上（一个二元的值）。</a:t>
            </a:r>
            <a:endParaRPr lang="zh-CN" sz="2000"/>
          </a:p>
        </p:txBody>
      </p:sp>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18.4 感知器</a:t>
            </a:r>
            <a:endParaRPr sz="2400" b="1" dirty="0">
              <a:sym typeface="+mn-ea"/>
            </a:endParaRPr>
          </a:p>
        </p:txBody>
      </p:sp>
      <p:pic>
        <p:nvPicPr>
          <p:cNvPr id="200" name="图片 200" descr="公式"/>
          <p:cNvPicPr>
            <a:picLocks noChangeAspect="1"/>
          </p:cNvPicPr>
          <p:nvPr/>
        </p:nvPicPr>
        <p:blipFill>
          <a:blip r:embed="rId1"/>
          <a:stretch>
            <a:fillRect/>
          </a:stretch>
        </p:blipFill>
        <p:spPr>
          <a:xfrm>
            <a:off x="3884930" y="3742690"/>
            <a:ext cx="3275330" cy="831215"/>
          </a:xfrm>
          <a:prstGeom prst="rect">
            <a:avLst/>
          </a:prstGeom>
        </p:spPr>
      </p:pic>
      <p:sp>
        <p:nvSpPr>
          <p:cNvPr id="10" name="文本框 9"/>
          <p:cNvSpPr txBox="1"/>
          <p:nvPr/>
        </p:nvSpPr>
        <p:spPr>
          <a:xfrm>
            <a:off x="862965" y="4789170"/>
            <a:ext cx="10464800" cy="152971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t>w是实数的表示权重的向量，w·x是点积。b是偏置，一个不依赖于任何输入值的常数。偏置可以认为是激励函数的偏移量，或者给神经元一个基础活跃等级。f(x)(0或1)用于进行分类，看它是肯定的还是否定的，这属于二元分类问题。如果b是负的，那么加权后的输入必须产生一个肯定的值并且大于b，这样才能令分类神经元大于阈值0。从空间上看，偏置改变了决策边界的位置（虽然不是定向的）。</a:t>
            </a: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200"/>
                                        </p:tgtEl>
                                        <p:attrNameLst>
                                          <p:attrName>style.visibility</p:attrName>
                                        </p:attrNameLst>
                                      </p:cBhvr>
                                      <p:to>
                                        <p:strVal val="visible"/>
                                      </p:to>
                                    </p:set>
                                    <p:anim to="" calcmode="lin" valueType="num">
                                      <p:cBhvr>
                                        <p:cTn id="20" dur="1" fill="hold"/>
                                        <p:tgtEl>
                                          <p:spTgt spid="200"/>
                                        </p:tgtEl>
                                      </p:cBhvr>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randombar(horizontal)">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18.4 感知器</a:t>
            </a:r>
            <a:endParaRPr sz="2400" b="1" dirty="0">
              <a:sym typeface="+mn-ea"/>
            </a:endParaRPr>
          </a:p>
        </p:txBody>
      </p:sp>
      <p:grpSp>
        <p:nvGrpSpPr>
          <p:cNvPr id="12" name="组合 11"/>
          <p:cNvGrpSpPr/>
          <p:nvPr/>
        </p:nvGrpSpPr>
        <p:grpSpPr>
          <a:xfrm>
            <a:off x="3272790" y="2798445"/>
            <a:ext cx="5643880" cy="3375660"/>
            <a:chOff x="5154" y="4407"/>
            <a:chExt cx="8888" cy="5316"/>
          </a:xfrm>
        </p:grpSpPr>
        <p:pic>
          <p:nvPicPr>
            <p:cNvPr id="201" name="图片 201" descr="感知器"/>
            <p:cNvPicPr>
              <a:picLocks noChangeAspect="1"/>
            </p:cNvPicPr>
            <p:nvPr/>
          </p:nvPicPr>
          <p:blipFill>
            <a:blip r:embed="rId1"/>
            <a:stretch>
              <a:fillRect/>
            </a:stretch>
          </p:blipFill>
          <p:spPr>
            <a:xfrm>
              <a:off x="5154" y="4407"/>
              <a:ext cx="8889" cy="4540"/>
            </a:xfrm>
            <a:prstGeom prst="rect">
              <a:avLst/>
            </a:prstGeom>
          </p:spPr>
        </p:pic>
        <p:sp>
          <p:nvSpPr>
            <p:cNvPr id="10" name="文本框 9"/>
            <p:cNvSpPr txBox="1"/>
            <p:nvPr/>
          </p:nvSpPr>
          <p:spPr>
            <a:xfrm>
              <a:off x="8350" y="9193"/>
              <a:ext cx="2499" cy="531"/>
            </a:xfrm>
            <a:prstGeom prst="rect">
              <a:avLst/>
            </a:prstGeom>
            <a:noFill/>
            <a:ln w="9525">
              <a:noFill/>
            </a:ln>
          </p:spPr>
          <p:txBody>
            <a:bodyPr wrap="square">
              <a:spAutoFit/>
            </a:bodyPr>
            <a:p>
              <a:pPr indent="0"/>
              <a:r>
                <a:rPr lang="zh-CN" sz="1600" b="0">
                  <a:latin typeface="Times New Roman" panose="02020603050405020304" charset="0"/>
                  <a:ea typeface="宋体" panose="02010600030101010101" pitchFamily="2" charset="-122"/>
                </a:rPr>
                <a:t>感知器示意图</a:t>
              </a:r>
              <a:endParaRPr lang="zh-CN" altLang="en-US" sz="1600"/>
            </a:p>
          </p:txBody>
        </p:sp>
      </p:grpSp>
      <p:sp>
        <p:nvSpPr>
          <p:cNvPr id="11" name="文本框 10"/>
          <p:cNvSpPr txBox="1"/>
          <p:nvPr/>
        </p:nvSpPr>
        <p:spPr>
          <a:xfrm>
            <a:off x="863600" y="1263015"/>
            <a:ext cx="10464800" cy="12915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在人工神经网络领域中，感知器也被指为单层的人工神经网络，以区别于较复杂的多层感知器(Multilayer Perceptron)。 作为一种线性分类器，（单层）感知器可说是最简单的前向人工神经网络形式。</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 to="" calcmode="lin" valueType="num">
                                      <p:cBhvr>
                                        <p:cTn id="20" dur="1" fill="hold"/>
                                        <p:tgtEl>
                                          <p:spTgt spid="1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18.4 感知器</a:t>
            </a:r>
            <a:endParaRPr sz="2400" b="1" dirty="0">
              <a:sym typeface="+mn-ea"/>
            </a:endParaRPr>
          </a:p>
        </p:txBody>
      </p:sp>
      <p:sp>
        <p:nvSpPr>
          <p:cNvPr id="6" name="文本框 5"/>
          <p:cNvSpPr txBox="1"/>
          <p:nvPr/>
        </p:nvSpPr>
        <p:spPr>
          <a:xfrm>
            <a:off x="862330" y="1038860"/>
            <a:ext cx="10464800" cy="491490"/>
          </a:xfrm>
          <a:prstGeom prst="rect">
            <a:avLst/>
          </a:prstGeom>
          <a:noFill/>
        </p:spPr>
        <p:txBody>
          <a:bodyPr wrap="square" rtlCol="0" anchor="t">
            <a:spAutoFit/>
          </a:bodyPr>
          <a:p>
            <a:pPr indent="609600" algn="just" fontAlgn="auto">
              <a:lnSpc>
                <a:spcPct val="130000"/>
              </a:lnSpc>
            </a:pPr>
            <a:r>
              <a:rPr sz="2000"/>
              <a:t>下面我们通过一段程序来加深对感知器的了解：</a:t>
            </a:r>
            <a:endParaRPr sz="2000"/>
          </a:p>
        </p:txBody>
      </p:sp>
      <p:pic>
        <p:nvPicPr>
          <p:cNvPr id="7" name="图片 6"/>
          <p:cNvPicPr>
            <a:picLocks noChangeAspect="1"/>
          </p:cNvPicPr>
          <p:nvPr/>
        </p:nvPicPr>
        <p:blipFill>
          <a:blip r:embed="rId1"/>
          <a:srcRect l="2285" t="756" r="40073" b="53639"/>
          <a:stretch>
            <a:fillRect/>
          </a:stretch>
        </p:blipFill>
        <p:spPr>
          <a:xfrm>
            <a:off x="592455" y="1981835"/>
            <a:ext cx="5667375" cy="3936365"/>
          </a:xfrm>
          <a:prstGeom prst="rect">
            <a:avLst/>
          </a:prstGeom>
        </p:spPr>
      </p:pic>
      <p:pic>
        <p:nvPicPr>
          <p:cNvPr id="8" name="图片 7"/>
          <p:cNvPicPr>
            <a:picLocks noChangeAspect="1"/>
          </p:cNvPicPr>
          <p:nvPr/>
        </p:nvPicPr>
        <p:blipFill>
          <a:blip r:embed="rId1"/>
          <a:srcRect l="2285" t="48781" r="33357" b="3121"/>
          <a:stretch>
            <a:fillRect/>
          </a:stretch>
        </p:blipFill>
        <p:spPr>
          <a:xfrm>
            <a:off x="6059170" y="2419985"/>
            <a:ext cx="5813425" cy="3799840"/>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randombar(horizontal)">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randombar(horizontal)">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18.4 感知器</a:t>
            </a:r>
            <a:endParaRPr sz="2400" b="1" dirty="0">
              <a:sym typeface="+mn-ea"/>
            </a:endParaRPr>
          </a:p>
        </p:txBody>
      </p:sp>
      <p:sp>
        <p:nvSpPr>
          <p:cNvPr id="6" name="文本框 5"/>
          <p:cNvSpPr txBox="1"/>
          <p:nvPr/>
        </p:nvSpPr>
        <p:spPr>
          <a:xfrm>
            <a:off x="862330" y="1038860"/>
            <a:ext cx="10464800" cy="891540"/>
          </a:xfrm>
          <a:prstGeom prst="rect">
            <a:avLst/>
          </a:prstGeom>
          <a:noFill/>
        </p:spPr>
        <p:txBody>
          <a:bodyPr wrap="square" rtlCol="0" anchor="t">
            <a:spAutoFit/>
          </a:bodyPr>
          <a:p>
            <a:pPr indent="609600" algn="just" fontAlgn="auto">
              <a:lnSpc>
                <a:spcPct val="130000"/>
              </a:lnSpc>
            </a:pPr>
            <a:r>
              <a:rPr sz="2000"/>
              <a:t>在程序的输出中，第一张图显示了输入的数据点，第二张图显示了使用误差度量绘制的训练进度，我们可以看到在第四个阶段的末尾，误差降为了0。</a:t>
            </a:r>
            <a:endParaRPr sz="2000"/>
          </a:p>
        </p:txBody>
      </p:sp>
      <p:pic>
        <p:nvPicPr>
          <p:cNvPr id="109" name="图片 109" descr="14-1"/>
          <p:cNvPicPr>
            <a:picLocks noChangeAspect="1"/>
          </p:cNvPicPr>
          <p:nvPr/>
        </p:nvPicPr>
        <p:blipFill>
          <a:blip r:embed="rId1"/>
          <a:stretch>
            <a:fillRect/>
          </a:stretch>
        </p:blipFill>
        <p:spPr>
          <a:xfrm>
            <a:off x="1327785" y="2647315"/>
            <a:ext cx="4442460" cy="3344545"/>
          </a:xfrm>
          <a:prstGeom prst="rect">
            <a:avLst/>
          </a:prstGeom>
        </p:spPr>
      </p:pic>
      <p:pic>
        <p:nvPicPr>
          <p:cNvPr id="110" name="图片 110" descr="14-2"/>
          <p:cNvPicPr>
            <a:picLocks noChangeAspect="1"/>
          </p:cNvPicPr>
          <p:nvPr/>
        </p:nvPicPr>
        <p:blipFill>
          <a:blip r:embed="rId2"/>
          <a:stretch>
            <a:fillRect/>
          </a:stretch>
        </p:blipFill>
        <p:spPr>
          <a:xfrm>
            <a:off x="6245225" y="2656840"/>
            <a:ext cx="4429125" cy="3335020"/>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32" fill="hold" nodeType="clickEffect">
                                  <p:stCondLst>
                                    <p:cond delay="0"/>
                                  </p:stCondLst>
                                  <p:childTnLst>
                                    <p:set>
                                      <p:cBhvr>
                                        <p:cTn id="19" dur="500" fill="hold">
                                          <p:stCondLst>
                                            <p:cond delay="0"/>
                                          </p:stCondLst>
                                        </p:cTn>
                                        <p:tgtEl>
                                          <p:spTgt spid="109"/>
                                        </p:tgtEl>
                                        <p:attrNameLst>
                                          <p:attrName>style.visibility</p:attrName>
                                        </p:attrNameLst>
                                      </p:cBhvr>
                                      <p:to>
                                        <p:strVal val="visible"/>
                                      </p:to>
                                    </p:set>
                                    <p:animEffect transition="in" filter="circle(out)">
                                      <p:cBhvr>
                                        <p:cTn id="20" dur="500"/>
                                        <p:tgtEl>
                                          <p:spTgt spid="109"/>
                                        </p:tgtEl>
                                      </p:cBhvr>
                                    </p:animEffect>
                                  </p:childTnLst>
                                </p:cTn>
                              </p:par>
                              <p:par>
                                <p:cTn id="21" presetID="6" presetClass="entr" presetSubtype="32" fill="hold" nodeType="withEffect">
                                  <p:stCondLst>
                                    <p:cond delay="0"/>
                                  </p:stCondLst>
                                  <p:childTnLst>
                                    <p:set>
                                      <p:cBhvr>
                                        <p:cTn id="22" dur="1000" fill="hold">
                                          <p:stCondLst>
                                            <p:cond delay="0"/>
                                          </p:stCondLst>
                                        </p:cTn>
                                        <p:tgtEl>
                                          <p:spTgt spid="110"/>
                                        </p:tgtEl>
                                        <p:attrNameLst>
                                          <p:attrName>style.visibility</p:attrName>
                                        </p:attrNameLst>
                                      </p:cBhvr>
                                      <p:to>
                                        <p:strVal val="visible"/>
                                      </p:to>
                                    </p:set>
                                    <p:animEffect transition="in" filter="circle(out)">
                                      <p:cBhvr>
                                        <p:cTn id="23" dur="10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18.5 单层神经网络</a:t>
            </a:r>
            <a:endParaRPr sz="2400" b="1" dirty="0">
              <a:sym typeface="+mn-ea"/>
            </a:endParaRPr>
          </a:p>
        </p:txBody>
      </p:sp>
      <p:sp>
        <p:nvSpPr>
          <p:cNvPr id="10" name="文本框 9"/>
          <p:cNvSpPr txBox="1"/>
          <p:nvPr/>
        </p:nvSpPr>
        <p:spPr>
          <a:xfrm>
            <a:off x="862330" y="1052830"/>
            <a:ext cx="10464800" cy="891540"/>
          </a:xfrm>
          <a:prstGeom prst="rect">
            <a:avLst/>
          </a:prstGeom>
          <a:noFill/>
        </p:spPr>
        <p:txBody>
          <a:bodyPr wrap="square" rtlCol="0" anchor="t">
            <a:spAutoFit/>
          </a:bodyPr>
          <a:p>
            <a:pPr indent="609600" algn="just" fontAlgn="auto">
              <a:lnSpc>
                <a:spcPct val="130000"/>
              </a:lnSpc>
            </a:pPr>
            <a:r>
              <a:rPr sz="2000"/>
              <a:t>在学习单层神经网络之前，我们先学习一下神经网络模型。神经网络模型从传播来讲分为两种：前馈神经网络（前向网络）和反馈神经网络。</a:t>
            </a:r>
            <a:endParaRPr sz="2000"/>
          </a:p>
        </p:txBody>
      </p:sp>
      <p:sp>
        <p:nvSpPr>
          <p:cNvPr id="11" name="文本框 10"/>
          <p:cNvSpPr txBox="1"/>
          <p:nvPr/>
        </p:nvSpPr>
        <p:spPr>
          <a:xfrm>
            <a:off x="862965" y="2045970"/>
            <a:ext cx="10464800" cy="3291840"/>
          </a:xfrm>
          <a:prstGeom prst="rect">
            <a:avLst/>
          </a:prstGeom>
          <a:noFill/>
        </p:spPr>
        <p:txBody>
          <a:bodyPr wrap="square" rtlCol="0" anchor="t">
            <a:spAutoFit/>
          </a:bodyPr>
          <a:p>
            <a:pPr indent="609600" algn="just" fontAlgn="auto">
              <a:lnSpc>
                <a:spcPct val="130000"/>
              </a:lnSpc>
            </a:pPr>
            <a:r>
              <a:rPr sz="2000"/>
              <a:t>前向网络：没有反馈机制，也就是只能向前传播而不能反向传播来调整权值参数。感知器就属于前向网络。网络中各个神经元接受前一级的输入，并输出到下一级，网络中没有反馈。这种网络实现信号从输入空间到输出空间的变换，它的信息处理能力来自于简单非线性函数的多次复合。网络结构简单，易于实现。</a:t>
            </a:r>
            <a:endParaRPr sz="2000"/>
          </a:p>
          <a:p>
            <a:pPr indent="609600" algn="just" fontAlgn="auto">
              <a:lnSpc>
                <a:spcPct val="130000"/>
              </a:lnSpc>
            </a:pPr>
            <a:endParaRPr sz="2000"/>
          </a:p>
          <a:p>
            <a:pPr indent="609600" algn="just" fontAlgn="auto">
              <a:lnSpc>
                <a:spcPct val="130000"/>
              </a:lnSpc>
            </a:pPr>
            <a:r>
              <a:rPr sz="2000"/>
              <a:t>反馈网络：反馈型神经网络是一种从输出到输入具有反馈连接的神经网络，其结构比前馈网络要复杂得多。在这类网络中，多个神经元互连以组成一个互联神经网络。有些神经元的输出被反馈至同层或前层神经元。因此，信号能够从正向和反向流通。</a:t>
            </a:r>
            <a:endParaRPr sz="2000"/>
          </a:p>
        </p:txBody>
      </p:sp>
      <p:grpSp>
        <p:nvGrpSpPr>
          <p:cNvPr id="13" name="组合 12"/>
          <p:cNvGrpSpPr/>
          <p:nvPr/>
        </p:nvGrpSpPr>
        <p:grpSpPr>
          <a:xfrm>
            <a:off x="2321560" y="1466215"/>
            <a:ext cx="7011670" cy="4239895"/>
            <a:chOff x="3656" y="2309"/>
            <a:chExt cx="11042" cy="6677"/>
          </a:xfrm>
        </p:grpSpPr>
        <p:pic>
          <p:nvPicPr>
            <p:cNvPr id="204" name="图片 204" descr="反馈神经网络2"/>
            <p:cNvPicPr>
              <a:picLocks noChangeAspect="1"/>
            </p:cNvPicPr>
            <p:nvPr/>
          </p:nvPicPr>
          <p:blipFill>
            <a:blip r:embed="rId1"/>
            <a:stretch>
              <a:fillRect/>
            </a:stretch>
          </p:blipFill>
          <p:spPr>
            <a:xfrm>
              <a:off x="3656" y="2309"/>
              <a:ext cx="11043" cy="6097"/>
            </a:xfrm>
            <a:prstGeom prst="rect">
              <a:avLst/>
            </a:prstGeom>
          </p:spPr>
        </p:pic>
        <p:sp>
          <p:nvSpPr>
            <p:cNvPr id="12" name="文本框 11"/>
            <p:cNvSpPr txBox="1"/>
            <p:nvPr/>
          </p:nvSpPr>
          <p:spPr>
            <a:xfrm>
              <a:off x="7610" y="8406"/>
              <a:ext cx="2637" cy="580"/>
            </a:xfrm>
            <a:prstGeom prst="rect">
              <a:avLst/>
            </a:prstGeom>
            <a:noFill/>
          </p:spPr>
          <p:txBody>
            <a:bodyPr wrap="square" rtlCol="0" anchor="t">
              <a:spAutoFit/>
            </a:bodyPr>
            <a:p>
              <a:r>
                <a:rPr lang="zh-CN" altLang="en-US" b="1"/>
                <a:t>反馈神经网络</a:t>
              </a:r>
              <a:endParaRPr lang="zh-CN" altLang="en-US" b="1"/>
            </a:p>
          </p:txBody>
        </p:sp>
      </p:gr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randombar(horizontal)">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randombar(horizontal)">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8" fill="hold" nodeType="clickEffect">
                                  <p:stCondLst>
                                    <p:cond delay="0"/>
                                  </p:stCondLst>
                                  <p:childTnLst>
                                    <p:set>
                                      <p:cBhvr>
                                        <p:cTn id="24" dur="500" fill="hold">
                                          <p:stCondLst>
                                            <p:cond delay="0"/>
                                          </p:stCondLst>
                                        </p:cTn>
                                        <p:tgtEl>
                                          <p:spTgt spid="13"/>
                                        </p:tgtEl>
                                        <p:attrNameLst>
                                          <p:attrName>style.visibility</p:attrName>
                                        </p:attrNameLst>
                                      </p:cBhvr>
                                      <p:to>
                                        <p:strVal val="visible"/>
                                      </p:to>
                                    </p:set>
                                    <p:animEffect transition="in" filter="wheel(8)">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18.5 单层神经网络</a:t>
            </a:r>
            <a:endParaRPr sz="2400" b="1" dirty="0">
              <a:sym typeface="+mn-ea"/>
            </a:endParaRPr>
          </a:p>
        </p:txBody>
      </p:sp>
      <p:sp>
        <p:nvSpPr>
          <p:cNvPr id="6" name="文本框 5"/>
          <p:cNvSpPr txBox="1"/>
          <p:nvPr/>
        </p:nvSpPr>
        <p:spPr>
          <a:xfrm>
            <a:off x="862330" y="1038860"/>
            <a:ext cx="10464800" cy="1691640"/>
          </a:xfrm>
          <a:prstGeom prst="rect">
            <a:avLst/>
          </a:prstGeom>
          <a:noFill/>
        </p:spPr>
        <p:txBody>
          <a:bodyPr wrap="square" rtlCol="0" anchor="t">
            <a:spAutoFit/>
          </a:bodyPr>
          <a:p>
            <a:pPr indent="609600" algn="just" fontAlgn="auto">
              <a:lnSpc>
                <a:spcPct val="130000"/>
              </a:lnSpc>
            </a:pPr>
            <a:r>
              <a:rPr lang="zh-CN" sz="2000" b="1"/>
              <a:t>单层神经网络的</a:t>
            </a:r>
            <a:r>
              <a:rPr sz="2000"/>
              <a:t>算法思想：首先把连接权和阈值初始化为较小的非零随机数，然后把有N个连接权值的输入送入网络，经加权运算处理，得到的输出如果与所期望的输出有较大的差别，就对连接权值参数按照某种算法进行自动调整，经过多次反复，直到所得到的输出与所期望的输出间的差别满足要求为止。</a:t>
            </a:r>
            <a:endParaRPr sz="2000"/>
          </a:p>
        </p:txBody>
      </p:sp>
      <p:pic>
        <p:nvPicPr>
          <p:cNvPr id="4" name="图片 3"/>
          <p:cNvPicPr>
            <a:picLocks noChangeAspect="1"/>
          </p:cNvPicPr>
          <p:nvPr/>
        </p:nvPicPr>
        <p:blipFill>
          <a:blip r:embed="rId1"/>
          <a:srcRect l="3231" t="75" r="49594" b="59735"/>
          <a:stretch>
            <a:fillRect/>
          </a:stretch>
        </p:blipFill>
        <p:spPr>
          <a:xfrm>
            <a:off x="1066800" y="2730500"/>
            <a:ext cx="4418330" cy="3573780"/>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to="" calcmode="lin" valueType="num">
                                      <p:cBhvr>
                                        <p:cTn id="20" dur="1" fill="hold"/>
                                        <p:tgtEl>
                                          <p:spTgt spid="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l="3172" t="1653" r="20217" b="4107"/>
          <a:stretch>
            <a:fillRect/>
          </a:stretch>
        </p:blipFill>
        <p:spPr>
          <a:xfrm>
            <a:off x="2535555" y="975360"/>
            <a:ext cx="7247255" cy="5499735"/>
          </a:xfrm>
          <a:prstGeom prst="rect">
            <a:avLst/>
          </a:prstGeom>
        </p:spPr>
      </p:pic>
      <p:pic>
        <p:nvPicPr>
          <p:cNvPr id="7" name="图片 6"/>
          <p:cNvPicPr>
            <a:picLocks noChangeAspect="1"/>
          </p:cNvPicPr>
          <p:nvPr/>
        </p:nvPicPr>
        <p:blipFill>
          <a:blip r:embed="rId2"/>
          <a:srcRect l="3231" t="42176" r="24088" b="3404"/>
          <a:stretch>
            <a:fillRect/>
          </a:stretch>
        </p:blipFill>
        <p:spPr>
          <a:xfrm>
            <a:off x="1331595" y="1155700"/>
            <a:ext cx="6395720" cy="4546600"/>
          </a:xfrm>
          <a:prstGeom prst="rect">
            <a:avLst/>
          </a:prstGeom>
        </p:spPr>
      </p:pic>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18.5 单层神经网络</a:t>
            </a:r>
            <a:endParaRPr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xit" presetSubtype="0" fill="hold" nodeType="clickEffect">
                                  <p:stCondLst>
                                    <p:cond delay="0"/>
                                  </p:stCondLst>
                                  <p:childTnLst>
                                    <p:animEffect transition="out" filter="dissolve">
                                      <p:cBhvr>
                                        <p:cTn id="19" dur="500"/>
                                        <p:tgtEl>
                                          <p:spTgt spid="7"/>
                                        </p:tgtEl>
                                      </p:cBhvr>
                                    </p:animEffect>
                                    <p:set>
                                      <p:cBhvr>
                                        <p:cTn id="20" dur="1" fill="hold">
                                          <p:stCondLst>
                                            <p:cond delay="499"/>
                                          </p:stCondLst>
                                        </p:cTn>
                                        <p:tgtEl>
                                          <p:spTgt spid="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to="" calcmode="lin" valueType="num">
                                      <p:cBhvr>
                                        <p:cTn id="25" dur="1" fill="hold"/>
                                        <p:tgtEl>
                                          <p:spTgt spid="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18.6 多层神经网络</a:t>
            </a:r>
            <a:endParaRPr sz="2400" b="1" dirty="0">
              <a:sym typeface="+mn-ea"/>
            </a:endParaRPr>
          </a:p>
        </p:txBody>
      </p:sp>
      <p:sp>
        <p:nvSpPr>
          <p:cNvPr id="3" name="文本框 2"/>
          <p:cNvSpPr txBox="1"/>
          <p:nvPr/>
        </p:nvSpPr>
        <p:spPr>
          <a:xfrm>
            <a:off x="862330" y="1009650"/>
            <a:ext cx="10464800" cy="2091690"/>
          </a:xfrm>
          <a:prstGeom prst="rect">
            <a:avLst/>
          </a:prstGeom>
          <a:noFill/>
        </p:spPr>
        <p:txBody>
          <a:bodyPr wrap="square" rtlCol="0" anchor="t">
            <a:spAutoFit/>
          </a:bodyPr>
          <a:p>
            <a:pPr indent="609600" algn="just" fontAlgn="auto">
              <a:lnSpc>
                <a:spcPct val="130000"/>
              </a:lnSpc>
            </a:pPr>
            <a:r>
              <a:rPr sz="2000"/>
              <a:t>MLP（Multi-layer Perceptron），即</a:t>
            </a:r>
            <a:r>
              <a:rPr sz="2000" b="1"/>
              <a:t>多层感知器</a:t>
            </a:r>
            <a:r>
              <a:rPr sz="2000"/>
              <a:t>，也就是</a:t>
            </a:r>
            <a:r>
              <a:rPr sz="2000" b="1"/>
              <a:t>多层神经网络</a:t>
            </a:r>
            <a:r>
              <a:rPr sz="2000"/>
              <a:t>。它不仅仅只有一层隐藏层。根据实际的情况或者是算法的需要，多层神经网络可以有两层或更多的隐藏层。它是一种前向结构的人工神经网络，映射一组输入向量到一组输出向量。MLP可以被看做是一个有向图，由多个节点层组成，每一层全连接到下一层。除了输入节点，每个节点都是一个带有非线性激活函数的神经元（或称处理单元）。</a:t>
            </a:r>
            <a:endParaRPr sz="2000"/>
          </a:p>
        </p:txBody>
      </p:sp>
      <p:grpSp>
        <p:nvGrpSpPr>
          <p:cNvPr id="7" name="组合 6"/>
          <p:cNvGrpSpPr/>
          <p:nvPr/>
        </p:nvGrpSpPr>
        <p:grpSpPr>
          <a:xfrm>
            <a:off x="3089910" y="1917065"/>
            <a:ext cx="5496560" cy="3825875"/>
            <a:chOff x="4866" y="3019"/>
            <a:chExt cx="8656" cy="6025"/>
          </a:xfrm>
        </p:grpSpPr>
        <p:pic>
          <p:nvPicPr>
            <p:cNvPr id="208" name="图片 208" descr="TIM图片20180621105849"/>
            <p:cNvPicPr>
              <a:picLocks noChangeAspect="1"/>
            </p:cNvPicPr>
            <p:nvPr/>
          </p:nvPicPr>
          <p:blipFill>
            <a:blip r:embed="rId1"/>
            <a:stretch>
              <a:fillRect/>
            </a:stretch>
          </p:blipFill>
          <p:spPr>
            <a:xfrm>
              <a:off x="4866" y="3019"/>
              <a:ext cx="8657" cy="5445"/>
            </a:xfrm>
            <a:prstGeom prst="rect">
              <a:avLst/>
            </a:prstGeom>
          </p:spPr>
        </p:pic>
        <p:sp>
          <p:nvSpPr>
            <p:cNvPr id="5" name="文本框 4"/>
            <p:cNvSpPr txBox="1"/>
            <p:nvPr/>
          </p:nvSpPr>
          <p:spPr>
            <a:xfrm>
              <a:off x="7899" y="8464"/>
              <a:ext cx="2591" cy="580"/>
            </a:xfrm>
            <a:prstGeom prst="rect">
              <a:avLst/>
            </a:prstGeom>
            <a:noFill/>
          </p:spPr>
          <p:txBody>
            <a:bodyPr wrap="square" rtlCol="0" anchor="t">
              <a:spAutoFit/>
            </a:bodyPr>
            <a:p>
              <a:r>
                <a:rPr lang="zh-CN" altLang="en-US"/>
                <a:t>多层神经网络</a:t>
              </a:r>
              <a:endParaRPr lang="zh-CN" altLang="en-US"/>
            </a:p>
          </p:txBody>
        </p:sp>
      </p:gr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0" presetClass="entr" presetSubtype="0" fill="hold" nodeType="clickEffect">
                                  <p:stCondLst>
                                    <p:cond delay="0"/>
                                  </p:stCondLst>
                                  <p:childTnLst>
                                    <p:set>
                                      <p:cBhvr>
                                        <p:cTn id="19" dur="500" fill="hold">
                                          <p:stCondLst>
                                            <p:cond delay="0"/>
                                          </p:stCondLst>
                                        </p:cTn>
                                        <p:tgtEl>
                                          <p:spTgt spid="7"/>
                                        </p:tgtEl>
                                        <p:attrNameLst>
                                          <p:attrName>style.visibility</p:attrName>
                                        </p:attrNameLst>
                                      </p:cBhvr>
                                      <p:to>
                                        <p:strVal val="visible"/>
                                      </p:to>
                                    </p:set>
                                    <p:animEffect transition="in" filter="wedg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862330" y="1038860"/>
            <a:ext cx="10464800" cy="491490"/>
          </a:xfrm>
          <a:prstGeom prst="rect">
            <a:avLst/>
          </a:prstGeom>
          <a:noFill/>
        </p:spPr>
        <p:txBody>
          <a:bodyPr wrap="square" rtlCol="0" anchor="t">
            <a:spAutoFit/>
          </a:bodyPr>
          <a:p>
            <a:pPr indent="609600" algn="just" fontAlgn="auto">
              <a:lnSpc>
                <a:spcPct val="130000"/>
              </a:lnSpc>
            </a:pPr>
            <a:r>
              <a:rPr lang="zh-CN" sz="2000" b="1"/>
              <a:t>程序例子分析多层神经网络：</a:t>
            </a:r>
            <a:endParaRPr lang="zh-CN" sz="2000" b="1"/>
          </a:p>
        </p:txBody>
      </p:sp>
      <p:pic>
        <p:nvPicPr>
          <p:cNvPr id="2" name="图片 1"/>
          <p:cNvPicPr>
            <a:picLocks noChangeAspect="1"/>
          </p:cNvPicPr>
          <p:nvPr/>
        </p:nvPicPr>
        <p:blipFill>
          <a:blip r:embed="rId1"/>
          <a:srcRect l="3323" t="12557" r="48055" b="64522"/>
          <a:stretch>
            <a:fillRect/>
          </a:stretch>
        </p:blipFill>
        <p:spPr>
          <a:xfrm>
            <a:off x="992505" y="1689100"/>
            <a:ext cx="3890010" cy="2172335"/>
          </a:xfrm>
          <a:prstGeom prst="rect">
            <a:avLst/>
          </a:prstGeom>
        </p:spPr>
      </p:pic>
      <p:sp>
        <p:nvSpPr>
          <p:cNvPr id="3"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18.6 多层神经网络</a:t>
            </a:r>
            <a:endParaRPr sz="2400" b="1" dirty="0">
              <a:sym typeface="+mn-ea"/>
            </a:endParaRPr>
          </a:p>
        </p:txBody>
      </p:sp>
      <p:pic>
        <p:nvPicPr>
          <p:cNvPr id="5" name="图片 4"/>
          <p:cNvPicPr>
            <a:picLocks noChangeAspect="1"/>
          </p:cNvPicPr>
          <p:nvPr/>
        </p:nvPicPr>
        <p:blipFill>
          <a:blip r:embed="rId2"/>
          <a:srcRect l="3311" t="37386" r="30400" b="35071"/>
          <a:stretch>
            <a:fillRect/>
          </a:stretch>
        </p:blipFill>
        <p:spPr>
          <a:xfrm>
            <a:off x="992505" y="3861435"/>
            <a:ext cx="5531485" cy="2722245"/>
          </a:xfrm>
          <a:prstGeom prst="rect">
            <a:avLst/>
          </a:prstGeom>
        </p:spPr>
      </p:pic>
      <p:pic>
        <p:nvPicPr>
          <p:cNvPr id="7" name="图片 6"/>
          <p:cNvPicPr>
            <a:picLocks noChangeAspect="1"/>
          </p:cNvPicPr>
          <p:nvPr/>
        </p:nvPicPr>
        <p:blipFill>
          <a:blip r:embed="rId2"/>
          <a:srcRect l="2474" t="67193" r="27373" b="1985"/>
          <a:stretch>
            <a:fillRect/>
          </a:stretch>
        </p:blipFill>
        <p:spPr>
          <a:xfrm>
            <a:off x="5909945" y="1689100"/>
            <a:ext cx="5895975" cy="3068320"/>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500" fill="hold">
                                          <p:stCondLst>
                                            <p:cond delay="0"/>
                                          </p:stCondLst>
                                        </p:cTn>
                                        <p:tgtEl>
                                          <p:spTgt spid="3"/>
                                        </p:tgtEl>
                                        <p:attrNameLst>
                                          <p:attrName>ppt_y</p:attrName>
                                        </p:attrNameLst>
                                      </p:cBhvr>
                                    </p:anim>
                                    <p:animRot by="21600000">
                                      <p:cBhvr>
                                        <p:cTn id="10" dur="5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000" fill="hold">
                                          <p:stCondLst>
                                            <p:cond delay="0"/>
                                          </p:stCondLst>
                                        </p:cTn>
                                        <p:tgtEl>
                                          <p:spTgt spid="2"/>
                                        </p:tgtEl>
                                        <p:attrNameLst>
                                          <p:attrName>style.visibility</p:attrName>
                                        </p:attrNameLst>
                                      </p:cBhvr>
                                      <p:to>
                                        <p:strVal val="visible"/>
                                      </p:to>
                                    </p:set>
                                    <p:animEffect transition="in" filter="randombar(horizontal)">
                                      <p:cBhvr>
                                        <p:cTn id="20" dur="1000"/>
                                        <p:tgtEl>
                                          <p:spTgt spid="2"/>
                                        </p:tgtEl>
                                      </p:cBhvr>
                                    </p:animEffect>
                                  </p:childTnLst>
                                </p:cTn>
                              </p:par>
                              <p:par>
                                <p:cTn id="21" presetID="14" presetClass="entr" presetSubtype="10" fill="hold" nodeType="withEffect">
                                  <p:stCondLst>
                                    <p:cond delay="0"/>
                                  </p:stCondLst>
                                  <p:childTnLst>
                                    <p:set>
                                      <p:cBhvr>
                                        <p:cTn id="22" dur="1000" fill="hold">
                                          <p:stCondLst>
                                            <p:cond delay="0"/>
                                          </p:stCondLst>
                                        </p:cTn>
                                        <p:tgtEl>
                                          <p:spTgt spid="5"/>
                                        </p:tgtEl>
                                        <p:attrNameLst>
                                          <p:attrName>style.visibility</p:attrName>
                                        </p:attrNameLst>
                                      </p:cBhvr>
                                      <p:to>
                                        <p:strVal val="visible"/>
                                      </p:to>
                                    </p:set>
                                    <p:animEffect transition="in" filter="randombar(horizontal)">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randombar(horizontal)">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smtClean="0"/>
              <a:t>人工智能及其实践教程</a:t>
            </a:r>
            <a:endParaRPr lang="zh-CN" altLang="en-US" sz="5400" b="1" dirty="0"/>
          </a:p>
        </p:txBody>
      </p:sp>
      <p:sp>
        <p:nvSpPr>
          <p:cNvPr id="3" name="副标题 2"/>
          <p:cNvSpPr>
            <a:spLocks noGrp="1"/>
          </p:cNvSpPr>
          <p:nvPr>
            <p:ph type="subTitle" idx="1"/>
          </p:nvPr>
        </p:nvSpPr>
        <p:spPr>
          <a:xfrm>
            <a:off x="1871287" y="3645024"/>
            <a:ext cx="8533289" cy="1752600"/>
          </a:xfrm>
        </p:spPr>
        <p:txBody>
          <a:bodyPr/>
          <a:lstStyle/>
          <a:p>
            <a:r>
              <a:rPr lang="zh-CN" altLang="en-US" dirty="0" smtClean="0">
                <a:solidFill>
                  <a:schemeClr val="tx1"/>
                </a:solidFill>
                <a:latin typeface="楷体" panose="02010609060101010101" pitchFamily="49" charset="-122"/>
                <a:ea typeface="楷体" panose="02010609060101010101" pitchFamily="49" charset="-122"/>
              </a:rPr>
              <a:t>主编：丁亮 姜春茂</a:t>
            </a:r>
            <a:endParaRPr lang="zh-CN" altLang="en-US" dirty="0">
              <a:solidFill>
                <a:schemeClr val="tx1"/>
              </a:solidFill>
              <a:latin typeface="楷体" panose="02010609060101010101" pitchFamily="49" charset="-122"/>
              <a:ea typeface="楷体" panose="02010609060101010101" pitchFamily="49"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0"/>
          <p:cNvSpPr>
            <a:spLocks noChangeArrowheads="1"/>
          </p:cNvSpPr>
          <p:nvPr/>
        </p:nvSpPr>
        <p:spPr bwMode="auto">
          <a:xfrm>
            <a:off x="592455" y="28511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18.6 多层神经网络</a:t>
            </a:r>
            <a:endParaRPr sz="2400" b="1" dirty="0">
              <a:sym typeface="+mn-ea"/>
            </a:endParaRPr>
          </a:p>
        </p:txBody>
      </p:sp>
      <p:grpSp>
        <p:nvGrpSpPr>
          <p:cNvPr id="9" name="组合 8"/>
          <p:cNvGrpSpPr/>
          <p:nvPr/>
        </p:nvGrpSpPr>
        <p:grpSpPr>
          <a:xfrm>
            <a:off x="1617345" y="902335"/>
            <a:ext cx="8341995" cy="5875655"/>
            <a:chOff x="2547" y="1347"/>
            <a:chExt cx="13137" cy="9253"/>
          </a:xfrm>
        </p:grpSpPr>
        <p:pic>
          <p:nvPicPr>
            <p:cNvPr id="209" name="图片 209" descr="14-6"/>
            <p:cNvPicPr>
              <a:picLocks noChangeAspect="1"/>
            </p:cNvPicPr>
            <p:nvPr/>
          </p:nvPicPr>
          <p:blipFill>
            <a:blip r:embed="rId1"/>
            <a:stretch>
              <a:fillRect/>
            </a:stretch>
          </p:blipFill>
          <p:spPr>
            <a:xfrm>
              <a:off x="9704" y="1347"/>
              <a:ext cx="5980" cy="4498"/>
            </a:xfrm>
            <a:prstGeom prst="rect">
              <a:avLst/>
            </a:prstGeom>
          </p:spPr>
        </p:pic>
        <p:pic>
          <p:nvPicPr>
            <p:cNvPr id="122" name="图片 122" descr="14-5"/>
            <p:cNvPicPr>
              <a:picLocks noChangeAspect="1"/>
            </p:cNvPicPr>
            <p:nvPr/>
          </p:nvPicPr>
          <p:blipFill>
            <a:blip r:embed="rId2"/>
            <a:stretch>
              <a:fillRect/>
            </a:stretch>
          </p:blipFill>
          <p:spPr>
            <a:xfrm>
              <a:off x="2547" y="1347"/>
              <a:ext cx="5964" cy="4499"/>
            </a:xfrm>
            <a:prstGeom prst="rect">
              <a:avLst/>
            </a:prstGeom>
          </p:spPr>
        </p:pic>
        <p:pic>
          <p:nvPicPr>
            <p:cNvPr id="154" name="图片 154" descr="14-7"/>
            <p:cNvPicPr>
              <a:picLocks noChangeAspect="1"/>
            </p:cNvPicPr>
            <p:nvPr/>
          </p:nvPicPr>
          <p:blipFill>
            <a:blip r:embed="rId3"/>
            <a:stretch>
              <a:fillRect/>
            </a:stretch>
          </p:blipFill>
          <p:spPr>
            <a:xfrm>
              <a:off x="2789" y="6163"/>
              <a:ext cx="5480" cy="4123"/>
            </a:xfrm>
            <a:prstGeom prst="rect">
              <a:avLst/>
            </a:prstGeom>
          </p:spPr>
        </p:pic>
        <p:pic>
          <p:nvPicPr>
            <p:cNvPr id="8" name="图片 7"/>
            <p:cNvPicPr>
              <a:picLocks noChangeAspect="1"/>
            </p:cNvPicPr>
            <p:nvPr/>
          </p:nvPicPr>
          <p:blipFill>
            <a:blip r:embed="rId4"/>
            <a:srcRect r="43271"/>
            <a:stretch>
              <a:fillRect/>
            </a:stretch>
          </p:blipFill>
          <p:spPr>
            <a:xfrm>
              <a:off x="9953" y="5846"/>
              <a:ext cx="5481" cy="4754"/>
            </a:xfrm>
            <a:prstGeom prst="rect">
              <a:avLst/>
            </a:prstGeom>
          </p:spPr>
        </p:pic>
      </p:gr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500" fill="hold">
                                          <p:stCondLst>
                                            <p:cond delay="0"/>
                                          </p:stCondLst>
                                        </p:cTn>
                                        <p:tgtEl>
                                          <p:spTgt spid="3"/>
                                        </p:tgtEl>
                                        <p:attrNameLst>
                                          <p:attrName>ppt_y</p:attrName>
                                        </p:attrNameLst>
                                      </p:cBhvr>
                                    </p:anim>
                                    <p:animRot by="21600000">
                                      <p:cBhvr>
                                        <p:cTn id="10" dur="5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0" presetClass="entr" presetSubtype="0" fill="hold" nodeType="clickEffect">
                                  <p:stCondLst>
                                    <p:cond delay="0"/>
                                  </p:stCondLst>
                                  <p:childTnLst>
                                    <p:set>
                                      <p:cBhvr>
                                        <p:cTn id="14" dur="1000" fill="hold">
                                          <p:stCondLst>
                                            <p:cond delay="0"/>
                                          </p:stCondLst>
                                        </p:cTn>
                                        <p:tgtEl>
                                          <p:spTgt spid="9"/>
                                        </p:tgtEl>
                                        <p:attrNameLst>
                                          <p:attrName>style.visibility</p:attrName>
                                        </p:attrNameLst>
                                      </p:cBhvr>
                                      <p:to>
                                        <p:strVal val="visible"/>
                                      </p:to>
                                    </p:set>
                                    <p:animEffect transition="in" filter="wedge">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18.7 循环神经网络</a:t>
            </a:r>
            <a:endParaRPr sz="2400" b="1" dirty="0">
              <a:sym typeface="+mn-ea"/>
            </a:endParaRPr>
          </a:p>
        </p:txBody>
      </p:sp>
      <p:sp>
        <p:nvSpPr>
          <p:cNvPr id="100" name="文本框 99"/>
          <p:cNvSpPr txBox="1"/>
          <p:nvPr/>
        </p:nvSpPr>
        <p:spPr>
          <a:xfrm>
            <a:off x="829945" y="1246505"/>
            <a:ext cx="10406380" cy="891540"/>
          </a:xfrm>
          <a:prstGeom prst="rect">
            <a:avLst/>
          </a:prstGeom>
          <a:noFill/>
          <a:ln w="9525">
            <a:noFill/>
          </a:ln>
        </p:spPr>
        <p:txBody>
          <a:bodyPr wrap="square">
            <a:spAutoFit/>
          </a:bodyPr>
          <a:p>
            <a:pPr indent="508000" algn="just" fontAlgn="auto">
              <a:lnSpc>
                <a:spcPct val="130000"/>
              </a:lnSpc>
              <a:extLst>
                <a:ext uri="{35155182-B16C-46BC-9424-99874614C6A1}">
                  <wpsdc:indentchars xmlns:wpsdc="http://www.wps.cn/officeDocument/2017/drawingmlCustomData" val="200" checksum="282533468"/>
                </a:ext>
              </a:extLst>
            </a:pPr>
            <a:r>
              <a:rPr sz="2000" b="0">
                <a:latin typeface="Times New Roman" panose="02020603050405020304" charset="0"/>
                <a:ea typeface="宋体" panose="02010600030101010101" pitchFamily="2" charset="-122"/>
              </a:rPr>
              <a:t>循环神经网络RNN(Recurrent Neuron Network)是一种对序列数据建模的神经网络。RNNs的目的是用来处理序列数据。</a:t>
            </a:r>
            <a:endParaRPr sz="2000" b="0">
              <a:latin typeface="Times New Roman" panose="02020603050405020304" charset="0"/>
              <a:ea typeface="宋体" panose="02010600030101010101" pitchFamily="2" charset="-122"/>
            </a:endParaRPr>
          </a:p>
        </p:txBody>
      </p:sp>
      <p:grpSp>
        <p:nvGrpSpPr>
          <p:cNvPr id="4" name="组合 3"/>
          <p:cNvGrpSpPr/>
          <p:nvPr/>
        </p:nvGrpSpPr>
        <p:grpSpPr>
          <a:xfrm>
            <a:off x="3484245" y="2463165"/>
            <a:ext cx="4908550" cy="3474720"/>
            <a:chOff x="5487" y="3879"/>
            <a:chExt cx="7730" cy="5472"/>
          </a:xfrm>
        </p:grpSpPr>
        <p:pic>
          <p:nvPicPr>
            <p:cNvPr id="212" name="图片 212" descr="循环神经网络1"/>
            <p:cNvPicPr>
              <a:picLocks noChangeAspect="1"/>
            </p:cNvPicPr>
            <p:nvPr/>
          </p:nvPicPr>
          <p:blipFill>
            <a:blip r:embed="rId1"/>
            <a:stretch>
              <a:fillRect/>
            </a:stretch>
          </p:blipFill>
          <p:spPr>
            <a:xfrm>
              <a:off x="5487" y="3879"/>
              <a:ext cx="7730" cy="4892"/>
            </a:xfrm>
            <a:prstGeom prst="rect">
              <a:avLst/>
            </a:prstGeom>
          </p:spPr>
        </p:pic>
        <p:sp>
          <p:nvSpPr>
            <p:cNvPr id="2" name="文本框 1"/>
            <p:cNvSpPr txBox="1"/>
            <p:nvPr/>
          </p:nvSpPr>
          <p:spPr>
            <a:xfrm>
              <a:off x="8067" y="8771"/>
              <a:ext cx="2570" cy="580"/>
            </a:xfrm>
            <a:prstGeom prst="rect">
              <a:avLst/>
            </a:prstGeom>
            <a:noFill/>
          </p:spPr>
          <p:txBody>
            <a:bodyPr wrap="square" rtlCol="0" anchor="t">
              <a:spAutoFit/>
            </a:bodyPr>
            <a:p>
              <a:r>
                <a:rPr lang="zh-CN" altLang="en-US"/>
                <a:t>循环神经网络</a:t>
              </a:r>
              <a:endParaRPr lang="zh-CN" altLang="en-US"/>
            </a:p>
          </p:txBody>
        </p:sp>
      </p:gr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500" fill="hold">
                                          <p:stCondLst>
                                            <p:cond delay="0"/>
                                          </p:stCondLst>
                                        </p:cTn>
                                        <p:tgtEl>
                                          <p:spTgt spid="3"/>
                                        </p:tgtEl>
                                        <p:attrNameLst>
                                          <p:attrName>ppt_y</p:attrName>
                                        </p:attrNameLst>
                                      </p:cBhvr>
                                    </p:anim>
                                    <p:animRot by="21600000">
                                      <p:cBhvr>
                                        <p:cTn id="10" dur="5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randombar(horizontal)">
                                      <p:cBhvr>
                                        <p:cTn id="15" dur="500"/>
                                        <p:tgtEl>
                                          <p:spTgt spid="100"/>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arn(inVertic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18.7 循环神经网络</a:t>
            </a:r>
            <a:endParaRPr sz="2400" b="1" dirty="0">
              <a:sym typeface="+mn-ea"/>
            </a:endParaRPr>
          </a:p>
        </p:txBody>
      </p:sp>
      <p:sp>
        <p:nvSpPr>
          <p:cNvPr id="2" name="文本框 1"/>
          <p:cNvSpPr txBox="1"/>
          <p:nvPr/>
        </p:nvSpPr>
        <p:spPr>
          <a:xfrm>
            <a:off x="1186815" y="1297940"/>
            <a:ext cx="9765030" cy="1889760"/>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t>RNNs之所以称为循环神经网路，即一个序列当前的输出与前面的输出也有关。具体的表现形式为网络会对前面的信息进行记忆并应用于当前输出的计算中，即隐藏层之间的节点不再无连接而是有连接的，并且隐藏层的输入不仅包括输入层的输出还包括上一时刻隐藏层的输出。理论上，RNNs能够对任何长度的序列数据进行处理。但是在实践中，为了降低复杂性往往假设当前的状态只与前面的几个状态相关。</a:t>
            </a: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500" fill="hold">
                                          <p:stCondLst>
                                            <p:cond delay="0"/>
                                          </p:stCondLst>
                                        </p:cTn>
                                        <p:tgtEl>
                                          <p:spTgt spid="3"/>
                                        </p:tgtEl>
                                        <p:attrNameLst>
                                          <p:attrName>ppt_y</p:attrName>
                                        </p:attrNameLst>
                                      </p:cBhvr>
                                    </p:anim>
                                    <p:animRot by="21600000">
                                      <p:cBhvr>
                                        <p:cTn id="10" dur="5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randombar(horizont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rcRect l="1681" t="10677" r="37660" b="68993"/>
          <a:stretch>
            <a:fillRect/>
          </a:stretch>
        </p:blipFill>
        <p:spPr>
          <a:xfrm>
            <a:off x="1293495" y="1029970"/>
            <a:ext cx="5832475" cy="2545080"/>
          </a:xfrm>
          <a:prstGeom prst="rect">
            <a:avLst/>
          </a:prstGeom>
        </p:spPr>
      </p:pic>
      <p:pic>
        <p:nvPicPr>
          <p:cNvPr id="3" name="图片 2"/>
          <p:cNvPicPr>
            <a:picLocks noChangeAspect="1"/>
          </p:cNvPicPr>
          <p:nvPr/>
        </p:nvPicPr>
        <p:blipFill>
          <a:blip r:embed="rId1"/>
          <a:srcRect l="1681" t="32857" r="24512" b="45412"/>
          <a:stretch>
            <a:fillRect/>
          </a:stretch>
        </p:blipFill>
        <p:spPr>
          <a:xfrm>
            <a:off x="1293495" y="3810000"/>
            <a:ext cx="7125970" cy="2731770"/>
          </a:xfrm>
          <a:prstGeom prst="rect">
            <a:avLst/>
          </a:prstGeom>
        </p:spPr>
      </p:pic>
      <p:sp>
        <p:nvSpPr>
          <p:cNvPr id="5"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18.7 循环神经网络</a:t>
            </a:r>
            <a:endParaRPr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500" fill="hold">
                                          <p:stCondLst>
                                            <p:cond delay="0"/>
                                          </p:stCondLst>
                                        </p:cTn>
                                        <p:tgtEl>
                                          <p:spTgt spid="5"/>
                                        </p:tgtEl>
                                        <p:attrNameLst>
                                          <p:attrName>ppt_y</p:attrName>
                                        </p:attrNameLst>
                                      </p:cBhvr>
                                    </p:anim>
                                    <p:animRot by="21600000">
                                      <p:cBhvr>
                                        <p:cTn id="10" dur="500" fill="hold">
                                          <p:stCondLst>
                                            <p:cond delay="0"/>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to="" calcmode="lin" valueType="num">
                                      <p:cBhvr>
                                        <p:cTn id="15" dur="1" fill="hold"/>
                                        <p:tgtEl>
                                          <p:spTgt spid="2"/>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to="" calcmode="lin" valueType="num">
                                      <p:cBhvr>
                                        <p:cTn id="20"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l="2757" t="55822" r="23858"/>
          <a:stretch>
            <a:fillRect/>
          </a:stretch>
        </p:blipFill>
        <p:spPr>
          <a:xfrm>
            <a:off x="1130935" y="1177290"/>
            <a:ext cx="6579870" cy="5156835"/>
          </a:xfrm>
          <a:prstGeom prst="rect">
            <a:avLst/>
          </a:prstGeom>
        </p:spPr>
      </p:pic>
      <p:sp>
        <p:nvSpPr>
          <p:cNvPr id="3"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18.7 循环神经网络</a:t>
            </a:r>
            <a:endParaRPr sz="2400" b="1" dirty="0">
              <a:sym typeface="+mn-ea"/>
            </a:endParaRPr>
          </a:p>
        </p:txBody>
      </p:sp>
      <p:pic>
        <p:nvPicPr>
          <p:cNvPr id="169" name="图片 169" descr="14-8"/>
          <p:cNvPicPr>
            <a:picLocks noChangeAspect="1"/>
          </p:cNvPicPr>
          <p:nvPr/>
        </p:nvPicPr>
        <p:blipFill>
          <a:blip r:embed="rId2"/>
          <a:stretch>
            <a:fillRect/>
          </a:stretch>
        </p:blipFill>
        <p:spPr>
          <a:xfrm>
            <a:off x="1099185" y="1036320"/>
            <a:ext cx="4137025" cy="3112770"/>
          </a:xfrm>
          <a:prstGeom prst="rect">
            <a:avLst/>
          </a:prstGeom>
        </p:spPr>
      </p:pic>
      <p:pic>
        <p:nvPicPr>
          <p:cNvPr id="214" name="图片 214" descr="14-9"/>
          <p:cNvPicPr>
            <a:picLocks noChangeAspect="1"/>
          </p:cNvPicPr>
          <p:nvPr/>
        </p:nvPicPr>
        <p:blipFill>
          <a:blip r:embed="rId3"/>
          <a:stretch>
            <a:fillRect/>
          </a:stretch>
        </p:blipFill>
        <p:spPr>
          <a:xfrm>
            <a:off x="5909945" y="1036320"/>
            <a:ext cx="4137660" cy="3112770"/>
          </a:xfrm>
          <a:prstGeom prst="rect">
            <a:avLst/>
          </a:prstGeom>
        </p:spPr>
      </p:pic>
      <p:pic>
        <p:nvPicPr>
          <p:cNvPr id="2" name="图片 1"/>
          <p:cNvPicPr>
            <a:picLocks noChangeAspect="1"/>
          </p:cNvPicPr>
          <p:nvPr/>
        </p:nvPicPr>
        <p:blipFill>
          <a:blip r:embed="rId4"/>
          <a:srcRect r="38352"/>
          <a:stretch>
            <a:fillRect/>
          </a:stretch>
        </p:blipFill>
        <p:spPr>
          <a:xfrm>
            <a:off x="5909945" y="4149090"/>
            <a:ext cx="3736975" cy="2359660"/>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500" fill="hold">
                                          <p:stCondLst>
                                            <p:cond delay="0"/>
                                          </p:stCondLst>
                                        </p:cTn>
                                        <p:tgtEl>
                                          <p:spTgt spid="3"/>
                                        </p:tgtEl>
                                        <p:attrNameLst>
                                          <p:attrName>ppt_y</p:attrName>
                                        </p:attrNameLst>
                                      </p:cBhvr>
                                    </p:anim>
                                    <p:animRot by="21600000">
                                      <p:cBhvr>
                                        <p:cTn id="10" dur="5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xit" presetSubtype="2" fill="hold" nodeType="clickEffect">
                                  <p:stCondLst>
                                    <p:cond delay="0"/>
                                  </p:stCondLst>
                                  <p:childTnLst>
                                    <p:animEffect transition="out" filter="wipe(right)">
                                      <p:cBhvr>
                                        <p:cTn id="19" dur="1000"/>
                                        <p:tgtEl>
                                          <p:spTgt spid="4"/>
                                        </p:tgtEl>
                                      </p:cBhvr>
                                    </p:animEffect>
                                    <p:set>
                                      <p:cBhvr>
                                        <p:cTn id="20" dur="1" fill="hold">
                                          <p:stCondLst>
                                            <p:cond delay="998"/>
                                          </p:stCondLst>
                                        </p:cTn>
                                        <p:tgtEl>
                                          <p:spTgt spid="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500" fill="hold">
                                          <p:stCondLst>
                                            <p:cond delay="0"/>
                                          </p:stCondLst>
                                        </p:cTn>
                                        <p:tgtEl>
                                          <p:spTgt spid="169"/>
                                        </p:tgtEl>
                                        <p:attrNameLst>
                                          <p:attrName>style.visibility</p:attrName>
                                        </p:attrNameLst>
                                      </p:cBhvr>
                                      <p:to>
                                        <p:strVal val="visible"/>
                                      </p:to>
                                    </p:set>
                                    <p:animEffect transition="in" filter="diamond(in)">
                                      <p:cBhvr>
                                        <p:cTn id="25" dur="500"/>
                                        <p:tgtEl>
                                          <p:spTgt spid="169"/>
                                        </p:tgtEl>
                                      </p:cBhvr>
                                    </p:animEffect>
                                  </p:childTnLst>
                                </p:cTn>
                              </p:par>
                              <p:par>
                                <p:cTn id="26" presetID="8" presetClass="entr" presetSubtype="16" fill="hold" nodeType="withEffect">
                                  <p:stCondLst>
                                    <p:cond delay="0"/>
                                  </p:stCondLst>
                                  <p:childTnLst>
                                    <p:set>
                                      <p:cBhvr>
                                        <p:cTn id="27" dur="500" fill="hold">
                                          <p:stCondLst>
                                            <p:cond delay="0"/>
                                          </p:stCondLst>
                                        </p:cTn>
                                        <p:tgtEl>
                                          <p:spTgt spid="214"/>
                                        </p:tgtEl>
                                        <p:attrNameLst>
                                          <p:attrName>style.visibility</p:attrName>
                                        </p:attrNameLst>
                                      </p:cBhvr>
                                      <p:to>
                                        <p:strVal val="visible"/>
                                      </p:to>
                                    </p:set>
                                    <p:animEffect transition="in" filter="diamond(in)">
                                      <p:cBhvr>
                                        <p:cTn id="28" dur="500"/>
                                        <p:tgtEl>
                                          <p:spTgt spid="21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down)">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0"/>
          <p:cNvSpPr>
            <a:spLocks noChangeArrowheads="1"/>
          </p:cNvSpPr>
          <p:nvPr/>
        </p:nvSpPr>
        <p:spPr bwMode="auto">
          <a:xfrm>
            <a:off x="592455" y="34734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18.8 在光学字符识别数据库中可视化字符</a:t>
            </a:r>
            <a:endParaRPr sz="2400" b="1" dirty="0">
              <a:sym typeface="+mn-ea"/>
            </a:endParaRPr>
          </a:p>
        </p:txBody>
      </p:sp>
      <p:sp>
        <p:nvSpPr>
          <p:cNvPr id="4" name="文本框 3"/>
          <p:cNvSpPr txBox="1"/>
          <p:nvPr/>
        </p:nvSpPr>
        <p:spPr>
          <a:xfrm>
            <a:off x="1212215" y="1407795"/>
            <a:ext cx="9765030" cy="28917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人工神经网络可以使用光学字符识别。这可能是最常见的例子之一。光学字符识别(OCR)是识别图像中手写字符的过程。我们可以使用人工神经网络来识别数据库中字符，并将其可视化。</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在我们开始构建这个模型之前，我们需要一个可用的数据集。我们需要从http://ai.stanford.edu/~btaskar/ocr中下载一个名为letter.data的文件，它是一个光学字符识别数据库。你下载好了所需的数据集后，我们就可以开始进行编程了。</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500" fill="hold">
                                          <p:stCondLst>
                                            <p:cond delay="0"/>
                                          </p:stCondLst>
                                        </p:cTn>
                                        <p:tgtEl>
                                          <p:spTgt spid="5"/>
                                        </p:tgtEl>
                                        <p:attrNameLst>
                                          <p:attrName>ppt_y</p:attrName>
                                        </p:attrNameLst>
                                      </p:cBhvr>
                                    </p:anim>
                                    <p:animRot by="21600000">
                                      <p:cBhvr>
                                        <p:cTn id="10" dur="500" fill="hold">
                                          <p:stCondLst>
                                            <p:cond delay="0"/>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l="2889" r="29277" b="57572"/>
          <a:stretch>
            <a:fillRect/>
          </a:stretch>
        </p:blipFill>
        <p:spPr>
          <a:xfrm>
            <a:off x="909320" y="807720"/>
            <a:ext cx="5394325" cy="2654300"/>
          </a:xfrm>
          <a:prstGeom prst="rect">
            <a:avLst/>
          </a:prstGeom>
        </p:spPr>
      </p:pic>
      <p:pic>
        <p:nvPicPr>
          <p:cNvPr id="6" name="图片 5"/>
          <p:cNvPicPr>
            <a:picLocks noChangeAspect="1"/>
          </p:cNvPicPr>
          <p:nvPr/>
        </p:nvPicPr>
        <p:blipFill>
          <a:blip r:embed="rId1"/>
          <a:srcRect l="2889" t="46294" r="29277" b="3289"/>
          <a:stretch>
            <a:fillRect/>
          </a:stretch>
        </p:blipFill>
        <p:spPr>
          <a:xfrm>
            <a:off x="909320" y="3462020"/>
            <a:ext cx="5415915" cy="3166745"/>
          </a:xfrm>
          <a:prstGeom prst="rect">
            <a:avLst/>
          </a:prstGeom>
        </p:spPr>
      </p:pic>
      <p:cxnSp>
        <p:nvCxnSpPr>
          <p:cNvPr id="8" name="直接箭头连接符 7"/>
          <p:cNvCxnSpPr/>
          <p:nvPr/>
        </p:nvCxnSpPr>
        <p:spPr>
          <a:xfrm flipV="1">
            <a:off x="2882265" y="2708910"/>
            <a:ext cx="3860800" cy="5080"/>
          </a:xfrm>
          <a:prstGeom prst="straightConnector1">
            <a:avLst/>
          </a:prstGeom>
          <a:ln w="28575">
            <a:solidFill>
              <a:srgbClr val="190DBB"/>
            </a:solidFill>
            <a:tailEnd type="arrow"/>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6743065" y="2486025"/>
            <a:ext cx="2913380" cy="450850"/>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a:t>图像的比例系数设置为16</a:t>
            </a:r>
            <a:endParaRPr lang="zh-CN" altLang="en-US"/>
          </a:p>
        </p:txBody>
      </p:sp>
      <p:sp>
        <p:nvSpPr>
          <p:cNvPr id="11" name="文本框 10"/>
          <p:cNvSpPr txBox="1"/>
          <p:nvPr/>
        </p:nvSpPr>
        <p:spPr>
          <a:xfrm>
            <a:off x="6743065" y="3203575"/>
            <a:ext cx="2913380" cy="450850"/>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a:t>图像的高和宽设置为16:8</a:t>
            </a:r>
            <a:endParaRPr lang="zh-CN" altLang="en-US"/>
          </a:p>
        </p:txBody>
      </p:sp>
      <p:cxnSp>
        <p:nvCxnSpPr>
          <p:cNvPr id="12" name="直接箭头连接符 11"/>
          <p:cNvCxnSpPr/>
          <p:nvPr/>
        </p:nvCxnSpPr>
        <p:spPr>
          <a:xfrm flipV="1">
            <a:off x="2882265" y="3426460"/>
            <a:ext cx="3860800" cy="5080"/>
          </a:xfrm>
          <a:prstGeom prst="straightConnector1">
            <a:avLst/>
          </a:prstGeom>
          <a:ln w="28575">
            <a:solidFill>
              <a:srgbClr val="190DBB"/>
            </a:solidFill>
            <a:tailEnd type="arrow"/>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6743065" y="4759325"/>
            <a:ext cx="2914015" cy="810260"/>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a:t>将数组转换为图像，调整其大小并进行可视化。</a:t>
            </a:r>
            <a:endParaRPr lang="zh-CN" altLang="en-US"/>
          </a:p>
        </p:txBody>
      </p:sp>
      <p:sp>
        <p:nvSpPr>
          <p:cNvPr id="14" name="文本框 13"/>
          <p:cNvSpPr txBox="1"/>
          <p:nvPr/>
        </p:nvSpPr>
        <p:spPr>
          <a:xfrm>
            <a:off x="1832610" y="4657090"/>
            <a:ext cx="3895090" cy="1014730"/>
          </a:xfrm>
          <a:prstGeom prst="rect">
            <a:avLst/>
          </a:prstGeom>
          <a:noFill/>
          <a:ln w="28575">
            <a:solidFill>
              <a:srgbClr val="190DBB"/>
            </a:solidFill>
          </a:ln>
        </p:spPr>
        <p:txBody>
          <a:bodyPr wrap="square" rtlCol="0">
            <a:spAutoFit/>
          </a:bodyPr>
          <a:p>
            <a:endParaRPr lang="zh-CN" altLang="en-US" sz="2000"/>
          </a:p>
          <a:p>
            <a:endParaRPr lang="zh-CN" altLang="en-US" sz="2000"/>
          </a:p>
          <a:p>
            <a:endParaRPr lang="zh-CN" altLang="en-US" sz="2000"/>
          </a:p>
        </p:txBody>
      </p:sp>
      <p:cxnSp>
        <p:nvCxnSpPr>
          <p:cNvPr id="16" name="直接箭头连接符 15"/>
          <p:cNvCxnSpPr>
            <a:stCxn id="14" idx="3"/>
            <a:endCxn id="13" idx="1"/>
          </p:cNvCxnSpPr>
          <p:nvPr/>
        </p:nvCxnSpPr>
        <p:spPr>
          <a:xfrm>
            <a:off x="5727700" y="5164455"/>
            <a:ext cx="1015365" cy="0"/>
          </a:xfrm>
          <a:prstGeom prst="straightConnector1">
            <a:avLst/>
          </a:prstGeom>
          <a:ln w="28575">
            <a:solidFill>
              <a:srgbClr val="190DBB"/>
            </a:solidFill>
            <a:tailEnd type="arrow"/>
          </a:ln>
        </p:spPr>
        <p:style>
          <a:lnRef idx="1">
            <a:schemeClr val="accent1"/>
          </a:lnRef>
          <a:fillRef idx="0">
            <a:schemeClr val="accent1"/>
          </a:fillRef>
          <a:effectRef idx="0">
            <a:schemeClr val="accent1"/>
          </a:effectRef>
          <a:fontRef idx="minor">
            <a:schemeClr val="tx1"/>
          </a:fontRef>
        </p:style>
      </p:cxnSp>
      <p:sp>
        <p:nvSpPr>
          <p:cNvPr id="17" name="TextBox 10"/>
          <p:cNvSpPr>
            <a:spLocks noChangeArrowheads="1"/>
          </p:cNvSpPr>
          <p:nvPr/>
        </p:nvSpPr>
        <p:spPr bwMode="auto">
          <a:xfrm>
            <a:off x="592455" y="34734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18.8 在光学字符识别数据库中可视化字符</a:t>
            </a:r>
            <a:endParaRPr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17"/>
                                        </p:tgtEl>
                                        <p:attrNameLst>
                                          <p:attrName>style.visibility</p:attrName>
                                        </p:attrNameLst>
                                      </p:cBhvr>
                                      <p:to>
                                        <p:strVal val="visible"/>
                                      </p:to>
                                    </p:set>
                                    <p:anim by="(-#ppt_w*2)" calcmode="lin" valueType="num">
                                      <p:cBhvr rctx="PPT">
                                        <p:cTn id="7" dur="500" autoRev="1" fill="hold">
                                          <p:stCondLst>
                                            <p:cond delay="0"/>
                                          </p:stCondLst>
                                        </p:cTn>
                                        <p:tgtEl>
                                          <p:spTgt spid="17"/>
                                        </p:tgtEl>
                                        <p:attrNameLst>
                                          <p:attrName>ppt_w</p:attrName>
                                        </p:attrNameLst>
                                      </p:cBhvr>
                                    </p:anim>
                                    <p:anim by="(#ppt_w*0.50)" calcmode="lin" valueType="num">
                                      <p:cBhvr>
                                        <p:cTn id="8" dur="500" decel="50000" autoRev="1" fill="hold">
                                          <p:stCondLst>
                                            <p:cond delay="0"/>
                                          </p:stCondLst>
                                        </p:cTn>
                                        <p:tgtEl>
                                          <p:spTgt spid="17"/>
                                        </p:tgtEl>
                                        <p:attrNameLst>
                                          <p:attrName>ppt_x</p:attrName>
                                        </p:attrNameLst>
                                      </p:cBhvr>
                                    </p:anim>
                                    <p:anim from="(-#ppt_h/2)" to="(#ppt_y)" calcmode="lin" valueType="num">
                                      <p:cBhvr>
                                        <p:cTn id="9" dur="500" fill="hold">
                                          <p:stCondLst>
                                            <p:cond delay="0"/>
                                          </p:stCondLst>
                                        </p:cTn>
                                        <p:tgtEl>
                                          <p:spTgt spid="17"/>
                                        </p:tgtEl>
                                        <p:attrNameLst>
                                          <p:attrName>ppt_y</p:attrName>
                                        </p:attrNameLst>
                                      </p:cBhvr>
                                    </p:anim>
                                    <p:animRot by="21600000">
                                      <p:cBhvr>
                                        <p:cTn id="10" dur="500" fill="hold">
                                          <p:stCondLst>
                                            <p:cond delay="0"/>
                                          </p:stCondLst>
                                        </p:cTn>
                                        <p:tgtEl>
                                          <p:spTgt spid="17"/>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linds(horizontal)">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blinds(horizontal)">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randombar(horizontal)">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1" fill="hold" grpId="0" nodeType="clickEffect">
                                  <p:stCondLst>
                                    <p:cond delay="0"/>
                                  </p:stCondLst>
                                  <p:childTnLst>
                                    <p:set>
                                      <p:cBhvr>
                                        <p:cTn id="44" dur="1000" fill="hold">
                                          <p:stCondLst>
                                            <p:cond delay="0"/>
                                          </p:stCondLst>
                                        </p:cTn>
                                        <p:tgtEl>
                                          <p:spTgt spid="14"/>
                                        </p:tgtEl>
                                        <p:attrNameLst>
                                          <p:attrName>style.visibility</p:attrName>
                                        </p:attrNameLst>
                                      </p:cBhvr>
                                      <p:to>
                                        <p:strVal val="visible"/>
                                      </p:to>
                                    </p:set>
                                    <p:animEffect transition="in" filter="wheel(1)">
                                      <p:cBhvr>
                                        <p:cTn id="45" dur="1000"/>
                                        <p:tgtEl>
                                          <p:spTgt spid="14"/>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linds(horizontal)">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3" grpId="0" bldLvl="0" animBg="1"/>
      <p:bldP spid="14" grpId="0" animBg="1"/>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rcRect l="2285" r="21545" b="5258"/>
          <a:stretch>
            <a:fillRect/>
          </a:stretch>
        </p:blipFill>
        <p:spPr>
          <a:xfrm>
            <a:off x="2305685" y="2673985"/>
            <a:ext cx="6541135" cy="3305810"/>
          </a:xfrm>
          <a:prstGeom prst="rect">
            <a:avLst/>
          </a:prstGeom>
        </p:spPr>
      </p:pic>
      <p:sp>
        <p:nvSpPr>
          <p:cNvPr id="2" name="文本框 1"/>
          <p:cNvSpPr txBox="1"/>
          <p:nvPr/>
        </p:nvSpPr>
        <p:spPr>
          <a:xfrm>
            <a:off x="1019175" y="1216025"/>
            <a:ext cx="10151745" cy="8915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运行代码，你可以看到一个显示字符的输出窗口。我们可以继续按空格键来查看更多字符。此次在程序的输出中截取了两张截图，第一张是字符o，第二张是字符i。</a:t>
            </a:r>
            <a:endParaRPr lang="zh-CN" altLang="en-US" sz="2000" b="1"/>
          </a:p>
        </p:txBody>
      </p:sp>
      <p:sp>
        <p:nvSpPr>
          <p:cNvPr id="3" name="TextBox 10"/>
          <p:cNvSpPr>
            <a:spLocks noChangeArrowheads="1"/>
          </p:cNvSpPr>
          <p:nvPr/>
        </p:nvSpPr>
        <p:spPr bwMode="auto">
          <a:xfrm>
            <a:off x="592455" y="34734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18.8 在光学字符识别数据库中可视化字符</a:t>
            </a:r>
            <a:endParaRPr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500" fill="hold">
                                          <p:stCondLst>
                                            <p:cond delay="0"/>
                                          </p:stCondLst>
                                        </p:cTn>
                                        <p:tgtEl>
                                          <p:spTgt spid="3"/>
                                        </p:tgtEl>
                                        <p:attrNameLst>
                                          <p:attrName>ppt_y</p:attrName>
                                        </p:attrNameLst>
                                      </p:cBhvr>
                                    </p:anim>
                                    <p:animRot by="21600000">
                                      <p:cBhvr>
                                        <p:cTn id="10" dur="5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linds(horizontal)">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4" fill="hold" nodeType="clickEffect">
                                  <p:stCondLst>
                                    <p:cond delay="0"/>
                                  </p:stCondLst>
                                  <p:childTnLst>
                                    <p:set>
                                      <p:cBhvr>
                                        <p:cTn id="19" dur="1000" fill="hold">
                                          <p:stCondLst>
                                            <p:cond delay="0"/>
                                          </p:stCondLst>
                                        </p:cTn>
                                        <p:tgtEl>
                                          <p:spTgt spid="7"/>
                                        </p:tgtEl>
                                        <p:attrNameLst>
                                          <p:attrName>style.visibility</p:attrName>
                                        </p:attrNameLst>
                                      </p:cBhvr>
                                      <p:to>
                                        <p:strVal val="visible"/>
                                      </p:to>
                                    </p:set>
                                    <p:animEffect transition="in" filter="wheel(4)">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0"/>
          <p:cNvSpPr>
            <a:spLocks noChangeArrowheads="1"/>
          </p:cNvSpPr>
          <p:nvPr/>
        </p:nvSpPr>
        <p:spPr bwMode="auto">
          <a:xfrm>
            <a:off x="592455" y="34734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18.9 构建光学字符识别引擎</a:t>
            </a:r>
            <a:endParaRPr sz="2400" b="1" dirty="0">
              <a:sym typeface="+mn-ea"/>
            </a:endParaRPr>
          </a:p>
        </p:txBody>
      </p:sp>
      <p:sp>
        <p:nvSpPr>
          <p:cNvPr id="5" name="文本框 4"/>
          <p:cNvSpPr txBox="1"/>
          <p:nvPr/>
        </p:nvSpPr>
        <p:spPr>
          <a:xfrm>
            <a:off x="1117600" y="1125855"/>
            <a:ext cx="9765030" cy="8915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现在我们已经学习了如何使用这些数据，让我们用人工神经网络构建一个光学字符识别系统:</a:t>
            </a:r>
            <a:endParaRPr lang="zh-CN" altLang="en-US" sz="2000"/>
          </a:p>
        </p:txBody>
      </p:sp>
      <p:pic>
        <p:nvPicPr>
          <p:cNvPr id="6" name="图片 5"/>
          <p:cNvPicPr>
            <a:picLocks noChangeAspect="1"/>
          </p:cNvPicPr>
          <p:nvPr/>
        </p:nvPicPr>
        <p:blipFill>
          <a:blip r:embed="rId1"/>
          <a:srcRect l="2058" t="948" r="34886" b="69904"/>
          <a:stretch>
            <a:fillRect/>
          </a:stretch>
        </p:blipFill>
        <p:spPr>
          <a:xfrm>
            <a:off x="1521460" y="2299335"/>
            <a:ext cx="5916930" cy="3595370"/>
          </a:xfrm>
          <a:prstGeom prst="rect">
            <a:avLst/>
          </a:prstGeom>
        </p:spPr>
      </p:pic>
      <p:sp>
        <p:nvSpPr>
          <p:cNvPr id="12" name="文本框 11"/>
          <p:cNvSpPr txBox="1"/>
          <p:nvPr/>
        </p:nvSpPr>
        <p:spPr>
          <a:xfrm>
            <a:off x="7589520" y="4724400"/>
            <a:ext cx="2913380" cy="1170305"/>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a:t>程序11-12行是定义数据集提取参数，接着创建数据集。</a:t>
            </a: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to="" calcmode="lin" valueType="num">
                                      <p:cBhvr>
                                        <p:cTn id="20" dur="1" fill="hold"/>
                                        <p:tgtEl>
                                          <p:spTgt spid="6"/>
                                        </p:tgtEl>
                                      </p:cBhvr>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linds(horizontal)">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bldLvl="0" animBg="1"/>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rcRect l="2058" t="32323" r="31834" b="36008"/>
          <a:stretch>
            <a:fillRect/>
          </a:stretch>
        </p:blipFill>
        <p:spPr>
          <a:xfrm>
            <a:off x="1210310" y="1017270"/>
            <a:ext cx="6534150" cy="4114800"/>
          </a:xfrm>
          <a:prstGeom prst="rect">
            <a:avLst/>
          </a:prstGeom>
        </p:spPr>
      </p:pic>
      <p:sp>
        <p:nvSpPr>
          <p:cNvPr id="4" name="TextBox 10"/>
          <p:cNvSpPr>
            <a:spLocks noChangeArrowheads="1"/>
          </p:cNvSpPr>
          <p:nvPr/>
        </p:nvSpPr>
        <p:spPr bwMode="auto">
          <a:xfrm>
            <a:off x="592455" y="34734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18.9 构建光学字符识别引擎</a:t>
            </a:r>
            <a:endParaRPr sz="2400" b="1" dirty="0">
              <a:sym typeface="+mn-ea"/>
            </a:endParaRPr>
          </a:p>
        </p:txBody>
      </p:sp>
      <p:sp>
        <p:nvSpPr>
          <p:cNvPr id="10" name="文本框 9"/>
          <p:cNvSpPr txBox="1"/>
          <p:nvPr/>
        </p:nvSpPr>
        <p:spPr>
          <a:xfrm>
            <a:off x="8261985" y="3071495"/>
            <a:ext cx="2913380" cy="1529715"/>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a:t>21-23行是提取当前标签并将其附加到主列表，24-25行是提取字符向量并将其附加到主列表。</a:t>
            </a:r>
            <a:endParaRPr lang="zh-CN" altLang="en-US"/>
          </a:p>
        </p:txBody>
      </p:sp>
      <p:sp>
        <p:nvSpPr>
          <p:cNvPr id="14" name="文本框 13"/>
          <p:cNvSpPr txBox="1"/>
          <p:nvPr/>
        </p:nvSpPr>
        <p:spPr>
          <a:xfrm>
            <a:off x="2529840" y="3071495"/>
            <a:ext cx="4664710" cy="1476375"/>
          </a:xfrm>
          <a:prstGeom prst="rect">
            <a:avLst/>
          </a:prstGeom>
          <a:noFill/>
          <a:ln w="28575">
            <a:solidFill>
              <a:srgbClr val="190DBB"/>
            </a:solidFill>
          </a:ln>
        </p:spPr>
        <p:txBody>
          <a:bodyPr wrap="square" rtlCol="0">
            <a:spAutoFit/>
          </a:bodyPr>
          <a:p>
            <a:endParaRPr lang="zh-CN" altLang="en-US"/>
          </a:p>
          <a:p>
            <a:endParaRPr lang="zh-CN" altLang="en-US"/>
          </a:p>
          <a:p>
            <a:endParaRPr lang="zh-CN" altLang="en-US"/>
          </a:p>
          <a:p>
            <a:endParaRPr lang="zh-CN" altLang="en-US"/>
          </a:p>
          <a:p>
            <a:endParaRPr lang="zh-CN" altLang="en-US"/>
          </a:p>
        </p:txBody>
      </p:sp>
      <p:sp>
        <p:nvSpPr>
          <p:cNvPr id="5" name="右箭头 4"/>
          <p:cNvSpPr/>
          <p:nvPr/>
        </p:nvSpPr>
        <p:spPr>
          <a:xfrm>
            <a:off x="7254240" y="3677285"/>
            <a:ext cx="1007745" cy="302895"/>
          </a:xfrm>
          <a:prstGeom prst="rightArrow">
            <a:avLst/>
          </a:prstGeom>
          <a:solidFill>
            <a:schemeClr val="accent5">
              <a:lumMod val="40000"/>
              <a:lumOff val="60000"/>
            </a:schemeClr>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800860" y="1633220"/>
            <a:ext cx="2939415" cy="922020"/>
          </a:xfrm>
          <a:prstGeom prst="rect">
            <a:avLst/>
          </a:prstGeom>
          <a:noFill/>
          <a:ln w="25400">
            <a:solidFill>
              <a:srgbClr val="190DBB"/>
            </a:solidFill>
          </a:ln>
        </p:spPr>
        <p:txBody>
          <a:bodyPr wrap="square" rtlCol="0">
            <a:spAutoFit/>
          </a:bodyPr>
          <a:p>
            <a:endParaRPr lang="zh-CN" altLang="en-US"/>
          </a:p>
          <a:p>
            <a:endParaRPr lang="zh-CN" altLang="en-US"/>
          </a:p>
          <a:p>
            <a:endParaRPr lang="zh-CN" altLang="en-US"/>
          </a:p>
        </p:txBody>
      </p:sp>
      <p:sp>
        <p:nvSpPr>
          <p:cNvPr id="12" name="文本框 11"/>
          <p:cNvSpPr txBox="1"/>
          <p:nvPr/>
        </p:nvSpPr>
        <p:spPr>
          <a:xfrm>
            <a:off x="7386320" y="1384935"/>
            <a:ext cx="2913380" cy="1170305"/>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a:t>16-18行是打开文件，逐行读取，并将每行以Tab分隔符分割。</a:t>
            </a:r>
            <a:endParaRPr lang="zh-CN" altLang="en-US"/>
          </a:p>
        </p:txBody>
      </p:sp>
      <p:sp>
        <p:nvSpPr>
          <p:cNvPr id="13" name="右箭头 12"/>
          <p:cNvSpPr/>
          <p:nvPr/>
        </p:nvSpPr>
        <p:spPr>
          <a:xfrm>
            <a:off x="4925060" y="1795145"/>
            <a:ext cx="2339975" cy="350520"/>
          </a:xfrm>
          <a:prstGeom prst="rightArrow">
            <a:avLst/>
          </a:prstGeom>
          <a:solidFill>
            <a:schemeClr val="accent5">
              <a:lumMod val="40000"/>
              <a:lumOff val="60000"/>
            </a:schemeClr>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000" fill="hold">
                                          <p:stCondLst>
                                            <p:cond delay="0"/>
                                          </p:stCondLst>
                                        </p:cTn>
                                        <p:tgtEl>
                                          <p:spTgt spid="11"/>
                                        </p:tgtEl>
                                        <p:attrNameLst>
                                          <p:attrName>style.visibility</p:attrName>
                                        </p:attrNameLst>
                                      </p:cBhvr>
                                      <p:to>
                                        <p:strVal val="visible"/>
                                      </p:to>
                                    </p:set>
                                    <p:animEffect transition="in" filter="wheel(1)">
                                      <p:cBhvr>
                                        <p:cTn id="20" dur="10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linds(horizontal)">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000" fill="hold">
                                          <p:stCondLst>
                                            <p:cond delay="0"/>
                                          </p:stCondLst>
                                        </p:cTn>
                                        <p:tgtEl>
                                          <p:spTgt spid="14"/>
                                        </p:tgtEl>
                                        <p:attrNameLst>
                                          <p:attrName>style.visibility</p:attrName>
                                        </p:attrNameLst>
                                      </p:cBhvr>
                                      <p:to>
                                        <p:strVal val="visible"/>
                                      </p:to>
                                    </p:set>
                                    <p:animEffect transition="in" filter="wheel(1)">
                                      <p:cBhvr>
                                        <p:cTn id="35" dur="10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blinds(horizontal)">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bldLvl="0" animBg="1"/>
      <p:bldP spid="14" grpId="0" bldLvl="0" animBg="1"/>
      <p:bldP spid="5" grpId="0" bldLvl="0" animBg="1"/>
      <p:bldP spid="11" grpId="0" bldLvl="0" animBg="1"/>
      <p:bldP spid="12" grpId="0" bldLvl="0" animBg="1"/>
      <p:bldP spid="13"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0" y="6431190"/>
            <a:ext cx="12190413" cy="426810"/>
            <a:chOff x="0" y="6497728"/>
            <a:chExt cx="12192000" cy="360271"/>
          </a:xfrm>
        </p:grpSpPr>
        <p:sp>
          <p:nvSpPr>
            <p:cNvPr id="41" name="矩形 40"/>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p:cNvSpPr>
            <a:spLocks noChangeArrowheads="1"/>
          </p:cNvSpPr>
          <p:nvPr/>
        </p:nvSpPr>
        <p:spPr bwMode="auto">
          <a:xfrm>
            <a:off x="742253" y="420691"/>
            <a:ext cx="5064921"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sz="2800" b="1" dirty="0" smtClean="0"/>
              <a:t>第18章 人工神经网络</a:t>
            </a:r>
            <a:endParaRPr sz="2800" b="1" dirty="0" smtClean="0"/>
          </a:p>
        </p:txBody>
      </p:sp>
      <p:cxnSp>
        <p:nvCxnSpPr>
          <p:cNvPr id="71" name="直接连接符 9"/>
          <p:cNvCxnSpPr>
            <a:cxnSpLocks noChangeShapeType="1"/>
          </p:cNvCxnSpPr>
          <p:nvPr/>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2" name="灯片编号占位符 1"/>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dirty="0" smtClean="0"/>
            </a:fld>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p:cNvCxnSpPr>
            <a:cxnSpLocks noChangeShapeType="1"/>
          </p:cNvCxnSpPr>
          <p:nvPr/>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2" name="矩形 11"/>
          <p:cNvSpPr/>
          <p:nvPr/>
        </p:nvSpPr>
        <p:spPr>
          <a:xfrm>
            <a:off x="1430655" y="1168400"/>
            <a:ext cx="4854575" cy="4707890"/>
          </a:xfrm>
          <a:prstGeom prst="rect">
            <a:avLst/>
          </a:prstGeom>
        </p:spPr>
        <p:txBody>
          <a:bodyPr wrap="square">
            <a:spAutoFit/>
          </a:bodyPr>
          <a:lstStyle/>
          <a:p>
            <a:pPr>
              <a:lnSpc>
                <a:spcPct val="150000"/>
              </a:lnSpc>
            </a:pPr>
            <a:r>
              <a:rPr sz="2000" b="1" dirty="0"/>
              <a:t>18.1 什么是人工神经网络</a:t>
            </a:r>
            <a:endParaRPr sz="2000" b="1" dirty="0"/>
          </a:p>
          <a:p>
            <a:pPr>
              <a:lnSpc>
                <a:spcPct val="150000"/>
              </a:lnSpc>
            </a:pPr>
            <a:r>
              <a:rPr altLang="zh-CN" sz="2000" b="1" dirty="0"/>
              <a:t>18.2 建立人工神经网络</a:t>
            </a:r>
            <a:endParaRPr altLang="zh-CN" sz="2000" b="1" dirty="0"/>
          </a:p>
          <a:p>
            <a:pPr>
              <a:lnSpc>
                <a:spcPct val="150000"/>
              </a:lnSpc>
            </a:pPr>
            <a:r>
              <a:rPr altLang="zh-CN" sz="2000" b="1" dirty="0"/>
              <a:t>18.3 训练人工神经网络</a:t>
            </a:r>
            <a:endParaRPr altLang="zh-CN" sz="2000" b="1" dirty="0"/>
          </a:p>
          <a:p>
            <a:pPr>
              <a:lnSpc>
                <a:spcPct val="150000"/>
              </a:lnSpc>
            </a:pPr>
            <a:r>
              <a:rPr altLang="zh-CN" sz="2000" b="1" dirty="0"/>
              <a:t>18.4 感知器</a:t>
            </a:r>
            <a:endParaRPr altLang="zh-CN" sz="2000" b="1" dirty="0"/>
          </a:p>
          <a:p>
            <a:pPr>
              <a:lnSpc>
                <a:spcPct val="150000"/>
              </a:lnSpc>
            </a:pPr>
            <a:r>
              <a:rPr altLang="zh-CN" sz="2000" b="1" dirty="0"/>
              <a:t>18.5 单层神经网络</a:t>
            </a:r>
            <a:endParaRPr altLang="zh-CN" sz="2000" b="1" dirty="0"/>
          </a:p>
          <a:p>
            <a:pPr>
              <a:lnSpc>
                <a:spcPct val="150000"/>
              </a:lnSpc>
            </a:pPr>
            <a:r>
              <a:rPr altLang="zh-CN" sz="2000" b="1" dirty="0"/>
              <a:t>18.6 多层神经网络</a:t>
            </a:r>
            <a:endParaRPr altLang="zh-CN" sz="2000" b="1" dirty="0"/>
          </a:p>
          <a:p>
            <a:pPr>
              <a:lnSpc>
                <a:spcPct val="150000"/>
              </a:lnSpc>
            </a:pPr>
            <a:r>
              <a:rPr sz="2000" b="1" dirty="0"/>
              <a:t>18.7 循环神经网络</a:t>
            </a:r>
            <a:endParaRPr sz="2000" b="1" dirty="0"/>
          </a:p>
          <a:p>
            <a:pPr>
              <a:lnSpc>
                <a:spcPct val="150000"/>
              </a:lnSpc>
            </a:pPr>
            <a:r>
              <a:rPr sz="2000" b="1" dirty="0"/>
              <a:t>18.8 在光学字符识别数据库中可视化字符</a:t>
            </a:r>
            <a:endParaRPr sz="2000" b="1" dirty="0"/>
          </a:p>
          <a:p>
            <a:pPr>
              <a:lnSpc>
                <a:spcPct val="150000"/>
              </a:lnSpc>
            </a:pPr>
            <a:r>
              <a:rPr sz="2000" b="1" dirty="0"/>
              <a:t>18.9 构建光学字符识别引擎</a:t>
            </a:r>
            <a:endParaRPr sz="2000" b="1" dirty="0"/>
          </a:p>
          <a:p>
            <a:pPr>
              <a:lnSpc>
                <a:spcPct val="150000"/>
              </a:lnSpc>
            </a:pPr>
            <a:r>
              <a:rPr sz="2000" b="1" dirty="0"/>
              <a:t>18.10 总结</a:t>
            </a:r>
            <a:endParaRPr sz="2000" b="1" dirty="0"/>
          </a:p>
        </p:txBody>
      </p:sp>
      <p:sp>
        <p:nvSpPr>
          <p:cNvPr id="3" name="文本框 2"/>
          <p:cNvSpPr txBox="1"/>
          <p:nvPr/>
        </p:nvSpPr>
        <p:spPr>
          <a:xfrm>
            <a:off x="6440805" y="1399540"/>
            <a:ext cx="5257165" cy="4246245"/>
          </a:xfrm>
          <a:prstGeom prst="rect">
            <a:avLst/>
          </a:prstGeom>
          <a:noFill/>
        </p:spPr>
        <p:txBody>
          <a:bodyPr wrap="square" rtlCol="0">
            <a:spAutoFit/>
          </a:bodyPr>
          <a:p>
            <a:pPr marL="342900" indent="-342900" algn="just">
              <a:lnSpc>
                <a:spcPct val="150000"/>
              </a:lnSpc>
              <a:buFont typeface="Wingdings" panose="05000000000000000000" charset="0"/>
              <a:buChar char="Ø"/>
            </a:pPr>
            <a:r>
              <a:rPr lang="zh-CN" altLang="en-US" sz="2000" b="1"/>
              <a:t>什么是人工神经网络</a:t>
            </a:r>
            <a:endParaRPr lang="zh-CN" altLang="en-US" sz="2000" b="1"/>
          </a:p>
          <a:p>
            <a:pPr marL="342900" indent="-342900" algn="just">
              <a:lnSpc>
                <a:spcPct val="150000"/>
              </a:lnSpc>
              <a:buFont typeface="Wingdings" panose="05000000000000000000" charset="0"/>
              <a:buChar char="Ø"/>
            </a:pPr>
            <a:r>
              <a:rPr lang="zh-CN" altLang="en-US" sz="2000" b="1"/>
              <a:t>建立人工神经网络</a:t>
            </a:r>
            <a:endParaRPr lang="zh-CN" altLang="en-US" sz="2000" b="1"/>
          </a:p>
          <a:p>
            <a:pPr marL="342900" indent="-342900" algn="just">
              <a:lnSpc>
                <a:spcPct val="150000"/>
              </a:lnSpc>
              <a:buFont typeface="Wingdings" panose="05000000000000000000" charset="0"/>
              <a:buChar char="Ø"/>
            </a:pPr>
            <a:r>
              <a:rPr lang="zh-CN" altLang="en-US" sz="2000" b="1"/>
              <a:t>训练人工神经网络</a:t>
            </a:r>
            <a:endParaRPr lang="zh-CN" altLang="en-US" sz="2000" b="1"/>
          </a:p>
          <a:p>
            <a:pPr marL="342900" indent="-342900" algn="just">
              <a:lnSpc>
                <a:spcPct val="150000"/>
              </a:lnSpc>
              <a:buFont typeface="Wingdings" panose="05000000000000000000" charset="0"/>
              <a:buChar char="Ø"/>
            </a:pPr>
            <a:r>
              <a:rPr lang="zh-CN" altLang="en-US" sz="2000" b="1"/>
              <a:t>感知器</a:t>
            </a:r>
            <a:endParaRPr lang="zh-CN" altLang="en-US" sz="2000" b="1"/>
          </a:p>
          <a:p>
            <a:pPr marL="342900" indent="-342900" algn="just">
              <a:lnSpc>
                <a:spcPct val="150000"/>
              </a:lnSpc>
              <a:buFont typeface="Wingdings" panose="05000000000000000000" charset="0"/>
              <a:buChar char="Ø"/>
            </a:pPr>
            <a:r>
              <a:rPr lang="zh-CN" altLang="en-US" sz="2000" b="1"/>
              <a:t>单层神经网络</a:t>
            </a:r>
            <a:endParaRPr lang="zh-CN" altLang="en-US" sz="2000" b="1"/>
          </a:p>
          <a:p>
            <a:pPr marL="342900" indent="-342900" algn="just">
              <a:lnSpc>
                <a:spcPct val="150000"/>
              </a:lnSpc>
              <a:buFont typeface="Wingdings" panose="05000000000000000000" charset="0"/>
              <a:buChar char="Ø"/>
            </a:pPr>
            <a:r>
              <a:rPr lang="zh-CN" altLang="en-US" sz="2000" b="1"/>
              <a:t>多层神经网络</a:t>
            </a:r>
            <a:endParaRPr lang="zh-CN" altLang="en-US" sz="2000" b="1"/>
          </a:p>
          <a:p>
            <a:pPr marL="342900" indent="-342900" algn="just">
              <a:lnSpc>
                <a:spcPct val="150000"/>
              </a:lnSpc>
              <a:buFont typeface="Wingdings" panose="05000000000000000000" charset="0"/>
              <a:buChar char="Ø"/>
            </a:pPr>
            <a:r>
              <a:rPr lang="zh-CN" altLang="en-US" sz="2000" b="1"/>
              <a:t>循环神经网络</a:t>
            </a:r>
            <a:endParaRPr lang="zh-CN" altLang="en-US" sz="2000" b="1"/>
          </a:p>
          <a:p>
            <a:pPr marL="342900" indent="-342900" algn="just">
              <a:lnSpc>
                <a:spcPct val="150000"/>
              </a:lnSpc>
              <a:buFont typeface="Wingdings" panose="05000000000000000000" charset="0"/>
              <a:buChar char="Ø"/>
            </a:pPr>
            <a:r>
              <a:rPr lang="zh-CN" altLang="en-US" sz="2000" b="1"/>
              <a:t>在光学字符识别(OCR)数据库中可视化字符</a:t>
            </a:r>
            <a:endParaRPr lang="zh-CN" altLang="en-US" sz="2000" b="1"/>
          </a:p>
          <a:p>
            <a:pPr marL="342900" indent="-342900" algn="just">
              <a:lnSpc>
                <a:spcPct val="150000"/>
              </a:lnSpc>
              <a:buFont typeface="Wingdings" panose="05000000000000000000" charset="0"/>
              <a:buChar char="Ø"/>
            </a:pPr>
            <a:r>
              <a:rPr lang="zh-CN" altLang="en-US" sz="2000" b="1"/>
              <a:t>构建一个光学字符识别(OCR)引擎</a:t>
            </a:r>
            <a:endParaRPr lang="zh-CN" altLang="en-US" sz="20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500" fill="hold">
                                          <p:stCondLst>
                                            <p:cond delay="0"/>
                                          </p:stCondLst>
                                        </p:cTn>
                                        <p:tgtEl>
                                          <p:spTgt spid="70"/>
                                        </p:tgtEl>
                                        <p:attrNameLst>
                                          <p:attrName>style.visibility</p:attrName>
                                        </p:attrNameLst>
                                      </p:cBhvr>
                                      <p:to>
                                        <p:strVal val="visible"/>
                                      </p:to>
                                    </p:set>
                                    <p:animEffect transition="in" filter="circle(in)">
                                      <p:cBhvr>
                                        <p:cTn id="7" dur="5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additive="base">
                                        <p:cTn id="12"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 calcmode="lin" valueType="num">
                                      <p:cBhvr additive="base">
                                        <p:cTn id="17"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12">
                                            <p:txEl>
                                              <p:pRg st="2" end="2"/>
                                            </p:txEl>
                                          </p:spTgt>
                                        </p:tgtEl>
                                        <p:attrNameLst>
                                          <p:attrName>style.visibility</p:attrName>
                                        </p:attrNameLst>
                                      </p:cBhvr>
                                      <p:to>
                                        <p:strVal val="visible"/>
                                      </p:to>
                                    </p:set>
                                    <p:anim calcmode="lin" valueType="num">
                                      <p:cBhvr additive="base">
                                        <p:cTn id="22" dur="500" fill="hold"/>
                                        <p:tgtEl>
                                          <p:spTgt spid="12">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anim calcmode="lin" valueType="num">
                                      <p:cBhvr additive="base">
                                        <p:cTn id="27" dur="500" fill="hold"/>
                                        <p:tgtEl>
                                          <p:spTgt spid="12">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2">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12">
                                            <p:txEl>
                                              <p:pRg st="4" end="4"/>
                                            </p:txEl>
                                          </p:spTgt>
                                        </p:tgtEl>
                                        <p:attrNameLst>
                                          <p:attrName>style.visibility</p:attrName>
                                        </p:attrNameLst>
                                      </p:cBhvr>
                                      <p:to>
                                        <p:strVal val="visible"/>
                                      </p:to>
                                    </p:set>
                                    <p:anim calcmode="lin" valueType="num">
                                      <p:cBhvr additive="base">
                                        <p:cTn id="32" dur="500" fill="hold"/>
                                        <p:tgtEl>
                                          <p:spTgt spid="12">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8" fill="hold" nodeType="after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anim calcmode="lin" valueType="num">
                                      <p:cBhvr additive="base">
                                        <p:cTn id="37" dur="500" fill="hold"/>
                                        <p:tgtEl>
                                          <p:spTgt spid="12">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txEl>
                                              <p:pRg st="5" end="5"/>
                                            </p:txEl>
                                          </p:spTgt>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nodeType="afterEffect">
                                  <p:stCondLst>
                                    <p:cond delay="0"/>
                                  </p:stCondLst>
                                  <p:childTnLst>
                                    <p:set>
                                      <p:cBhvr>
                                        <p:cTn id="41" dur="1" fill="hold">
                                          <p:stCondLst>
                                            <p:cond delay="0"/>
                                          </p:stCondLst>
                                        </p:cTn>
                                        <p:tgtEl>
                                          <p:spTgt spid="12">
                                            <p:txEl>
                                              <p:pRg st="6" end="6"/>
                                            </p:txEl>
                                          </p:spTgt>
                                        </p:tgtEl>
                                        <p:attrNameLst>
                                          <p:attrName>style.visibility</p:attrName>
                                        </p:attrNameLst>
                                      </p:cBhvr>
                                      <p:to>
                                        <p:strVal val="visible"/>
                                      </p:to>
                                    </p:set>
                                    <p:anim calcmode="lin" valueType="num">
                                      <p:cBhvr additive="base">
                                        <p:cTn id="42" dur="500" fill="hold"/>
                                        <p:tgtEl>
                                          <p:spTgt spid="12">
                                            <p:txEl>
                                              <p:pRg st="6" end="6"/>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txEl>
                                              <p:pRg st="6" end="6"/>
                                            </p:txEl>
                                          </p:spTgt>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8" fill="hold" nodeType="afterEffect">
                                  <p:stCondLst>
                                    <p:cond delay="0"/>
                                  </p:stCondLst>
                                  <p:childTnLst>
                                    <p:set>
                                      <p:cBhvr>
                                        <p:cTn id="46" dur="1" fill="hold">
                                          <p:stCondLst>
                                            <p:cond delay="0"/>
                                          </p:stCondLst>
                                        </p:cTn>
                                        <p:tgtEl>
                                          <p:spTgt spid="12">
                                            <p:txEl>
                                              <p:pRg st="7" end="7"/>
                                            </p:txEl>
                                          </p:spTgt>
                                        </p:tgtEl>
                                        <p:attrNameLst>
                                          <p:attrName>style.visibility</p:attrName>
                                        </p:attrNameLst>
                                      </p:cBhvr>
                                      <p:to>
                                        <p:strVal val="visible"/>
                                      </p:to>
                                    </p:set>
                                    <p:anim calcmode="lin" valueType="num">
                                      <p:cBhvr additive="base">
                                        <p:cTn id="47" dur="500" fill="hold"/>
                                        <p:tgtEl>
                                          <p:spTgt spid="12">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txEl>
                                              <p:pRg st="7" end="7"/>
                                            </p:txEl>
                                          </p:spTgt>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fill="hold" nodeType="afterEffect">
                                  <p:stCondLst>
                                    <p:cond delay="0"/>
                                  </p:stCondLst>
                                  <p:childTnLst>
                                    <p:set>
                                      <p:cBhvr>
                                        <p:cTn id="51" dur="1" fill="hold">
                                          <p:stCondLst>
                                            <p:cond delay="0"/>
                                          </p:stCondLst>
                                        </p:cTn>
                                        <p:tgtEl>
                                          <p:spTgt spid="12">
                                            <p:txEl>
                                              <p:pRg st="8" end="8"/>
                                            </p:txEl>
                                          </p:spTgt>
                                        </p:tgtEl>
                                        <p:attrNameLst>
                                          <p:attrName>style.visibility</p:attrName>
                                        </p:attrNameLst>
                                      </p:cBhvr>
                                      <p:to>
                                        <p:strVal val="visible"/>
                                      </p:to>
                                    </p:set>
                                    <p:anim calcmode="lin" valueType="num">
                                      <p:cBhvr additive="base">
                                        <p:cTn id="52" dur="500" fill="hold"/>
                                        <p:tgtEl>
                                          <p:spTgt spid="12">
                                            <p:txEl>
                                              <p:pRg st="8" end="8"/>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
                                            <p:txEl>
                                              <p:pRg st="8" end="8"/>
                                            </p:txEl>
                                          </p:spTgt>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2" presetClass="entr" presetSubtype="8" fill="hold" nodeType="afterEffect">
                                  <p:stCondLst>
                                    <p:cond delay="0"/>
                                  </p:stCondLst>
                                  <p:childTnLst>
                                    <p:set>
                                      <p:cBhvr>
                                        <p:cTn id="56" dur="1" fill="hold">
                                          <p:stCondLst>
                                            <p:cond delay="0"/>
                                          </p:stCondLst>
                                        </p:cTn>
                                        <p:tgtEl>
                                          <p:spTgt spid="12">
                                            <p:txEl>
                                              <p:pRg st="9" end="9"/>
                                            </p:txEl>
                                          </p:spTgt>
                                        </p:tgtEl>
                                        <p:attrNameLst>
                                          <p:attrName>style.visibility</p:attrName>
                                        </p:attrNameLst>
                                      </p:cBhvr>
                                      <p:to>
                                        <p:strVal val="visible"/>
                                      </p:to>
                                    </p:set>
                                    <p:anim calcmode="lin" valueType="num">
                                      <p:cBhvr additive="base">
                                        <p:cTn id="57" dur="500" fill="hold"/>
                                        <p:tgtEl>
                                          <p:spTgt spid="12">
                                            <p:txEl>
                                              <p:pRg st="9" end="9"/>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12">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grpId="0" nodeType="click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randombar(horizontal)">
                                      <p:cBhvr>
                                        <p:cTn id="6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l="2521" t="65932" r="19637"/>
          <a:stretch>
            <a:fillRect/>
          </a:stretch>
        </p:blipFill>
        <p:spPr>
          <a:xfrm>
            <a:off x="1083310" y="1296670"/>
            <a:ext cx="6788150" cy="3905250"/>
          </a:xfrm>
          <a:prstGeom prst="rect">
            <a:avLst/>
          </a:prstGeom>
        </p:spPr>
      </p:pic>
      <p:sp>
        <p:nvSpPr>
          <p:cNvPr id="5" name="TextBox 10"/>
          <p:cNvSpPr>
            <a:spLocks noChangeArrowheads="1"/>
          </p:cNvSpPr>
          <p:nvPr/>
        </p:nvSpPr>
        <p:spPr bwMode="auto">
          <a:xfrm>
            <a:off x="592455" y="34734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18.9 构建光学字符识别引擎</a:t>
            </a:r>
            <a:endParaRPr sz="2400" b="1" dirty="0">
              <a:sym typeface="+mn-ea"/>
            </a:endParaRPr>
          </a:p>
        </p:txBody>
      </p:sp>
      <p:sp>
        <p:nvSpPr>
          <p:cNvPr id="11" name="文本框 10"/>
          <p:cNvSpPr txBox="1"/>
          <p:nvPr/>
        </p:nvSpPr>
        <p:spPr>
          <a:xfrm>
            <a:off x="1515745" y="2322830"/>
            <a:ext cx="4693285" cy="1322070"/>
          </a:xfrm>
          <a:prstGeom prst="rect">
            <a:avLst/>
          </a:prstGeom>
          <a:noFill/>
          <a:ln w="25400">
            <a:solidFill>
              <a:srgbClr val="190DBB"/>
            </a:solidFill>
          </a:ln>
        </p:spPr>
        <p:txBody>
          <a:bodyPr wrap="square" rtlCol="0">
            <a:spAutoFit/>
          </a:bodyPr>
          <a:p>
            <a:endParaRPr lang="zh-CN" altLang="en-US" sz="2000"/>
          </a:p>
          <a:p>
            <a:endParaRPr lang="zh-CN" altLang="en-US" sz="2000"/>
          </a:p>
          <a:p>
            <a:endParaRPr lang="zh-CN" altLang="en-US" sz="2000"/>
          </a:p>
          <a:p>
            <a:endParaRPr lang="zh-CN" altLang="en-US" sz="2000"/>
          </a:p>
        </p:txBody>
      </p:sp>
      <p:sp>
        <p:nvSpPr>
          <p:cNvPr id="12" name="文本框 11"/>
          <p:cNvSpPr txBox="1"/>
          <p:nvPr/>
        </p:nvSpPr>
        <p:spPr>
          <a:xfrm>
            <a:off x="7871460" y="1929130"/>
            <a:ext cx="3398520" cy="1889760"/>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a:t>33-37行是创建一个前馈神经网络，并将训练算法设置为梯度下降法，使用之前生成的数据和标签训练该网络。最后我们预测测试数据的输出。</a:t>
            </a:r>
            <a:endParaRPr lang="zh-CN" altLang="en-US"/>
          </a:p>
        </p:txBody>
      </p:sp>
      <p:sp>
        <p:nvSpPr>
          <p:cNvPr id="13" name="右箭头 12"/>
          <p:cNvSpPr/>
          <p:nvPr/>
        </p:nvSpPr>
        <p:spPr>
          <a:xfrm>
            <a:off x="6209665" y="2667635"/>
            <a:ext cx="1661160" cy="412750"/>
          </a:xfrm>
          <a:prstGeom prst="rightArrow">
            <a:avLst/>
          </a:prstGeom>
          <a:solidFill>
            <a:schemeClr val="accent5">
              <a:lumMod val="40000"/>
              <a:lumOff val="60000"/>
            </a:schemeClr>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500" fill="hold">
                                          <p:stCondLst>
                                            <p:cond delay="0"/>
                                          </p:stCondLst>
                                        </p:cTn>
                                        <p:tgtEl>
                                          <p:spTgt spid="5"/>
                                        </p:tgtEl>
                                        <p:attrNameLst>
                                          <p:attrName>ppt_y</p:attrName>
                                        </p:attrNameLst>
                                      </p:cBhvr>
                                    </p:anim>
                                    <p:animRot by="21600000">
                                      <p:cBhvr>
                                        <p:cTn id="10" dur="500" fill="hold">
                                          <p:stCondLst>
                                            <p:cond delay="0"/>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000" fill="hold">
                                          <p:stCondLst>
                                            <p:cond delay="0"/>
                                          </p:stCondLst>
                                        </p:cTn>
                                        <p:tgtEl>
                                          <p:spTgt spid="11"/>
                                        </p:tgtEl>
                                        <p:attrNameLst>
                                          <p:attrName>style.visibility</p:attrName>
                                        </p:attrNameLst>
                                      </p:cBhvr>
                                      <p:to>
                                        <p:strVal val="visible"/>
                                      </p:to>
                                    </p:set>
                                    <p:animEffect transition="in" filter="wheel(1)">
                                      <p:cBhvr>
                                        <p:cTn id="20" dur="10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linds(horizontal)">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bldLvl="0" animBg="1"/>
      <p:bldP spid="12" grpId="0" bldLvl="0" animBg="1"/>
      <p:bldP spid="13"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rcRect l="2379" t="1318" r="21781" b="4152"/>
          <a:stretch>
            <a:fillRect/>
          </a:stretch>
        </p:blipFill>
        <p:spPr>
          <a:xfrm>
            <a:off x="1795145" y="807720"/>
            <a:ext cx="5612130" cy="5710555"/>
          </a:xfrm>
          <a:prstGeom prst="rect">
            <a:avLst/>
          </a:prstGeom>
        </p:spPr>
      </p:pic>
      <p:sp>
        <p:nvSpPr>
          <p:cNvPr id="8" name="TextBox 10"/>
          <p:cNvSpPr>
            <a:spLocks noChangeArrowheads="1"/>
          </p:cNvSpPr>
          <p:nvPr/>
        </p:nvSpPr>
        <p:spPr bwMode="auto">
          <a:xfrm>
            <a:off x="592455" y="34734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18.9 构建光学字符识别引擎</a:t>
            </a:r>
            <a:endParaRPr sz="2400" b="1" dirty="0">
              <a:sym typeface="+mn-ea"/>
            </a:endParaRPr>
          </a:p>
        </p:txBody>
      </p:sp>
      <p:sp>
        <p:nvSpPr>
          <p:cNvPr id="12" name="文本框 11"/>
          <p:cNvSpPr txBox="1"/>
          <p:nvPr/>
        </p:nvSpPr>
        <p:spPr>
          <a:xfrm>
            <a:off x="7652385" y="1255395"/>
            <a:ext cx="3508375" cy="1889760"/>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a:t>在程序的输出中显示了迭代的次数，我们将迭代次数设置为了5000。</a:t>
            </a:r>
            <a:endParaRPr lang="zh-CN" altLang="en-US"/>
          </a:p>
          <a:p>
            <a:pPr indent="0" algn="just" fontAlgn="auto">
              <a:lnSpc>
                <a:spcPct val="130000"/>
              </a:lnSpc>
            </a:pPr>
            <a:r>
              <a:rPr lang="zh-CN" altLang="en-US"/>
              <a:t>迭代次数可以自行设置，迭代次数越大，训练结果也会更精准些。</a:t>
            </a: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8"/>
                                        </p:tgtEl>
                                        <p:attrNameLst>
                                          <p:attrName>style.visibility</p:attrName>
                                        </p:attrNameLst>
                                      </p:cBhvr>
                                      <p:to>
                                        <p:strVal val="visible"/>
                                      </p:to>
                                    </p:set>
                                    <p:anim by="(-#ppt_w*2)" calcmode="lin" valueType="num">
                                      <p:cBhvr rctx="PPT">
                                        <p:cTn id="7" dur="500" autoRev="1" fill="hold">
                                          <p:stCondLst>
                                            <p:cond delay="0"/>
                                          </p:stCondLst>
                                        </p:cTn>
                                        <p:tgtEl>
                                          <p:spTgt spid="8"/>
                                        </p:tgtEl>
                                        <p:attrNameLst>
                                          <p:attrName>ppt_w</p:attrName>
                                        </p:attrNameLst>
                                      </p:cBhvr>
                                    </p:anim>
                                    <p:anim by="(#ppt_w*0.50)" calcmode="lin" valueType="num">
                                      <p:cBhvr>
                                        <p:cTn id="8" dur="500" decel="50000" autoRev="1" fill="hold">
                                          <p:stCondLst>
                                            <p:cond delay="0"/>
                                          </p:stCondLst>
                                        </p:cTn>
                                        <p:tgtEl>
                                          <p:spTgt spid="8"/>
                                        </p:tgtEl>
                                        <p:attrNameLst>
                                          <p:attrName>ppt_x</p:attrName>
                                        </p:attrNameLst>
                                      </p:cBhvr>
                                    </p:anim>
                                    <p:anim from="(-#ppt_h/2)" to="(#ppt_y)" calcmode="lin" valueType="num">
                                      <p:cBhvr>
                                        <p:cTn id="9" dur="500" fill="hold">
                                          <p:stCondLst>
                                            <p:cond delay="0"/>
                                          </p:stCondLst>
                                        </p:cTn>
                                        <p:tgtEl>
                                          <p:spTgt spid="8"/>
                                        </p:tgtEl>
                                        <p:attrNameLst>
                                          <p:attrName>ppt_y</p:attrName>
                                        </p:attrNameLst>
                                      </p:cBhvr>
                                    </p:anim>
                                    <p:animRot by="21600000">
                                      <p:cBhvr>
                                        <p:cTn id="10" dur="500" fill="hold">
                                          <p:stCondLst>
                                            <p:cond delay="0"/>
                                          </p:stCondLst>
                                        </p:cTn>
                                        <p:tgtEl>
                                          <p:spTgt spid="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linds(horizont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0"/>
          <p:cNvSpPr>
            <a:spLocks noChangeArrowheads="1"/>
          </p:cNvSpPr>
          <p:nvPr/>
        </p:nvSpPr>
        <p:spPr bwMode="auto">
          <a:xfrm>
            <a:off x="592455" y="34734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18.10 总结</a:t>
            </a:r>
            <a:endParaRPr sz="2400" b="1" dirty="0">
              <a:sym typeface="+mn-ea"/>
            </a:endParaRPr>
          </a:p>
        </p:txBody>
      </p:sp>
      <p:sp>
        <p:nvSpPr>
          <p:cNvPr id="5" name="文本框 4"/>
          <p:cNvSpPr txBox="1"/>
          <p:nvPr/>
        </p:nvSpPr>
        <p:spPr>
          <a:xfrm>
            <a:off x="1360805" y="1861820"/>
            <a:ext cx="9467850" cy="16916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在本章中，我们学习了人工神经网络。我们讨论了如何构建和训练神经网络。我们讨论了感知器的算法思想以及如何基于此构建一个分类器。我们学习了单层神经网络和多层神经网络的概念与区别。我们学习了循环神经网络分析序列数据。最后我们用人工神经网络建立了一个光学字符识别引擎。</a:t>
            </a:r>
            <a:endParaRPr lang="zh-CN" altLang="en-US" sz="20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8"/>
                                        </p:tgtEl>
                                        <p:attrNameLst>
                                          <p:attrName>style.visibility</p:attrName>
                                        </p:attrNameLst>
                                      </p:cBhvr>
                                      <p:to>
                                        <p:strVal val="visible"/>
                                      </p:to>
                                    </p:set>
                                    <p:anim by="(-#ppt_w*2)" calcmode="lin" valueType="num">
                                      <p:cBhvr rctx="PPT">
                                        <p:cTn id="7" dur="500" autoRev="1" fill="hold">
                                          <p:stCondLst>
                                            <p:cond delay="0"/>
                                          </p:stCondLst>
                                        </p:cTn>
                                        <p:tgtEl>
                                          <p:spTgt spid="8"/>
                                        </p:tgtEl>
                                        <p:attrNameLst>
                                          <p:attrName>ppt_w</p:attrName>
                                        </p:attrNameLst>
                                      </p:cBhvr>
                                    </p:anim>
                                    <p:anim by="(#ppt_w*0.50)" calcmode="lin" valueType="num">
                                      <p:cBhvr>
                                        <p:cTn id="8" dur="500" decel="50000" autoRev="1" fill="hold">
                                          <p:stCondLst>
                                            <p:cond delay="0"/>
                                          </p:stCondLst>
                                        </p:cTn>
                                        <p:tgtEl>
                                          <p:spTgt spid="8"/>
                                        </p:tgtEl>
                                        <p:attrNameLst>
                                          <p:attrName>ppt_x</p:attrName>
                                        </p:attrNameLst>
                                      </p:cBhvr>
                                    </p:anim>
                                    <p:anim from="(-#ppt_h/2)" to="(#ppt_y)" calcmode="lin" valueType="num">
                                      <p:cBhvr>
                                        <p:cTn id="9" dur="500" fill="hold">
                                          <p:stCondLst>
                                            <p:cond delay="0"/>
                                          </p:stCondLst>
                                        </p:cTn>
                                        <p:tgtEl>
                                          <p:spTgt spid="8"/>
                                        </p:tgtEl>
                                        <p:attrNameLst>
                                          <p:attrName>ppt_y</p:attrName>
                                        </p:attrNameLst>
                                      </p:cBhvr>
                                    </p:anim>
                                    <p:animRot by="21600000">
                                      <p:cBhvr>
                                        <p:cTn id="10" dur="500" fill="hold">
                                          <p:stCondLst>
                                            <p:cond delay="0"/>
                                          </p:stCondLst>
                                        </p:cTn>
                                        <p:tgtEl>
                                          <p:spTgt spid="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000" fill="hold">
                                          <p:stCondLst>
                                            <p:cond delay="0"/>
                                          </p:stCondLst>
                                        </p:cTn>
                                        <p:tgtEl>
                                          <p:spTgt spid="5"/>
                                        </p:tgtEl>
                                        <p:attrNameLst>
                                          <p:attrName>style.visibility</p:attrName>
                                        </p:attrNameLst>
                                      </p:cBhvr>
                                      <p:to>
                                        <p:strVal val="visible"/>
                                      </p:to>
                                    </p:set>
                                    <p:animEffect transition="in" filter="box(in)">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606425" y="31623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18.1 什么是人工神经网络</a:t>
            </a:r>
            <a:endParaRPr lang="en-US" sz="2400" b="1" dirty="0">
              <a:sym typeface="+mn-ea"/>
            </a:endParaRP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文本框 4"/>
          <p:cNvSpPr txBox="1"/>
          <p:nvPr/>
        </p:nvSpPr>
        <p:spPr>
          <a:xfrm>
            <a:off x="1128395" y="1224280"/>
            <a:ext cx="9932670" cy="32918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人工神经网络（Artificial Neural Network，即ANN ），</a:t>
            </a:r>
            <a:r>
              <a:rPr lang="zh-CN" altLang="en-US" sz="2000"/>
              <a:t>是20世纪80 年代以来人工智能领域兴起的研究热点。它从信息处理角度对人脑神经元网络进行抽象， 建立某种简单模型，按不同的连接方式组成不同的网络。</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神经网络</a:t>
            </a:r>
            <a:r>
              <a:rPr lang="zh-CN" altLang="en-US" sz="2000"/>
              <a:t>是一种运算模型，由大量的节点（或称神经元）之间相互连接构成。每个节点代表一种特定的输出函数，称为激励函数（activation function）。每两个节点间的连接都代表一个对于通过该连接信号的加权值，称之为权重，这相当于人工神经网络的记忆。网络的输出则依网络的连接方式，权重值和激励函数的不同而不同。</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to="" calcmode="lin" valueType="num">
                                      <p:cBhvr>
                                        <p:cTn id="15" dur="1" fill="hold"/>
                                        <p:tgtEl>
                                          <p:spTgt spid="5">
                                            <p:txEl>
                                              <p:pRg st="0" end="0"/>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 to="" calcmode="lin" valueType="num">
                                      <p:cBhvr>
                                        <p:cTn id="20" dur="1" fill="hold"/>
                                        <p:tgtEl>
                                          <p:spTgt spid="5">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0"/>
          <p:cNvSpPr>
            <a:spLocks noChangeArrowheads="1"/>
          </p:cNvSpPr>
          <p:nvPr/>
        </p:nvSpPr>
        <p:spPr bwMode="auto">
          <a:xfrm>
            <a:off x="554355" y="30797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18.1 什么是人工神经网络</a:t>
            </a:r>
            <a:endParaRPr lang="en-US" sz="2400" b="1" dirty="0">
              <a:sym typeface="+mn-ea"/>
            </a:endParaRPr>
          </a:p>
        </p:txBody>
      </p:sp>
      <p:sp>
        <p:nvSpPr>
          <p:cNvPr id="5" name="文本框 4"/>
          <p:cNvSpPr txBox="1"/>
          <p:nvPr/>
        </p:nvSpPr>
        <p:spPr>
          <a:xfrm>
            <a:off x="1095375" y="1360805"/>
            <a:ext cx="9241155" cy="4092575"/>
          </a:xfrm>
          <a:prstGeom prst="rect">
            <a:avLst/>
          </a:prstGeom>
          <a:noFill/>
        </p:spPr>
        <p:txBody>
          <a:bodyPr wrap="square" rtlCol="0" anchor="t">
            <a:spAutoFit/>
          </a:bodyPr>
          <a:p>
            <a:pPr indent="508000" algn="just">
              <a:lnSpc>
                <a:spcPct val="130000"/>
              </a:lnSpc>
              <a:extLst>
                <a:ext uri="{35155182-B16C-46BC-9424-99874614C6A1}">
                  <wpsdc:indentchars xmlns:wpsdc="http://www.wps.cn/officeDocument/2017/drawingmlCustomData" val="200" checksum="282533468"/>
                </a:ext>
              </a:extLst>
            </a:pPr>
            <a:r>
              <a:rPr lang="zh-CN" altLang="en-US" sz="2000" b="1">
                <a:solidFill>
                  <a:srgbClr val="190DBB"/>
                </a:solidFill>
                <a:sym typeface="+mn-ea"/>
              </a:rPr>
              <a:t>人工神经网络的功能：</a:t>
            </a:r>
            <a:endParaRPr lang="zh-CN" altLang="en-US" sz="2000" b="1">
              <a:solidFill>
                <a:srgbClr val="190DBB"/>
              </a:solidFill>
              <a:sym typeface="+mn-ea"/>
            </a:endParaRPr>
          </a:p>
          <a:p>
            <a:pPr indent="508000" algn="just">
              <a:lnSpc>
                <a:spcPct val="130000"/>
              </a:lnSpc>
              <a:extLst>
                <a:ext uri="{35155182-B16C-46BC-9424-99874614C6A1}">
                  <wpsdc:indentchars xmlns:wpsdc="http://www.wps.cn/officeDocument/2017/drawingmlCustomData" val="200" checksum="282533468"/>
                </a:ext>
              </a:extLst>
            </a:pPr>
            <a:endParaRPr lang="zh-CN" altLang="en-US" sz="2000" b="1">
              <a:sym typeface="+mn-ea"/>
            </a:endParaRPr>
          </a:p>
          <a:p>
            <a:pPr indent="508000" algn="just">
              <a:lnSpc>
                <a:spcPct val="130000"/>
              </a:lnSpc>
              <a:extLst>
                <a:ext uri="{35155182-B16C-46BC-9424-99874614C6A1}">
                  <wpsdc:indentchars xmlns:wpsdc="http://www.wps.cn/officeDocument/2017/drawingmlCustomData" val="200" checksum="282533468"/>
                </a:ext>
              </a:extLst>
            </a:pPr>
            <a:r>
              <a:rPr lang="zh-CN" altLang="en-US" sz="2000">
                <a:sym typeface="+mn-ea"/>
              </a:rPr>
              <a:t>（</a:t>
            </a:r>
            <a:r>
              <a:rPr lang="en-US" altLang="zh-CN" sz="2000">
                <a:sym typeface="+mn-ea"/>
              </a:rPr>
              <a:t>1</a:t>
            </a:r>
            <a:r>
              <a:rPr lang="zh-CN" altLang="en-US" sz="2000">
                <a:sym typeface="+mn-ea"/>
              </a:rPr>
              <a:t>）</a:t>
            </a:r>
            <a:r>
              <a:rPr lang="zh-CN" altLang="en-US" sz="2000" b="1">
                <a:sym typeface="+mn-ea"/>
              </a:rPr>
              <a:t>具有自学习功能</a:t>
            </a:r>
            <a:r>
              <a:rPr lang="zh-CN" altLang="en-US" sz="2000">
                <a:sym typeface="+mn-ea"/>
              </a:rPr>
              <a:t>。例如实现图像识别时，只在先把许多不同的图像样板和对应的应识别的结果输入人工神经网络，网络就会通过自学习功能，慢慢学会识别类似的图像。自学习功能对于预测有特别重要的意义。</a:t>
            </a:r>
            <a:endParaRPr lang="zh-CN" altLang="en-US" sz="2000">
              <a:sym typeface="+mn-ea"/>
            </a:endParaRPr>
          </a:p>
          <a:p>
            <a:pPr indent="508000" algn="just">
              <a:lnSpc>
                <a:spcPct val="130000"/>
              </a:lnSpc>
              <a:extLst>
                <a:ext uri="{35155182-B16C-46BC-9424-99874614C6A1}">
                  <wpsdc:indentchars xmlns:wpsdc="http://www.wps.cn/officeDocument/2017/drawingmlCustomData" val="200" checksum="282533468"/>
                </a:ext>
              </a:extLst>
            </a:pPr>
            <a:r>
              <a:rPr lang="zh-CN" altLang="en-US" sz="2000">
                <a:sym typeface="+mn-ea"/>
              </a:rPr>
              <a:t>（</a:t>
            </a:r>
            <a:r>
              <a:rPr lang="en-US" altLang="zh-CN" sz="2000">
                <a:sym typeface="+mn-ea"/>
              </a:rPr>
              <a:t>2</a:t>
            </a:r>
            <a:r>
              <a:rPr lang="zh-CN" altLang="en-US" sz="2000">
                <a:sym typeface="+mn-ea"/>
              </a:rPr>
              <a:t>）人工神经网络还具有</a:t>
            </a:r>
            <a:r>
              <a:rPr lang="zh-CN" altLang="en-US" sz="2000" b="1">
                <a:sym typeface="+mn-ea"/>
              </a:rPr>
              <a:t>联想存储功能</a:t>
            </a:r>
            <a:r>
              <a:rPr lang="zh-CN" altLang="en-US" sz="2000">
                <a:sym typeface="+mn-ea"/>
              </a:rPr>
              <a:t>。用人工神经网络的反馈网络就可以实现这种联想。</a:t>
            </a:r>
            <a:endParaRPr lang="zh-CN" altLang="en-US" sz="2000">
              <a:sym typeface="+mn-ea"/>
            </a:endParaRPr>
          </a:p>
          <a:p>
            <a:pPr indent="508000" algn="just">
              <a:lnSpc>
                <a:spcPct val="130000"/>
              </a:lnSpc>
              <a:extLst>
                <a:ext uri="{35155182-B16C-46BC-9424-99874614C6A1}">
                  <wpsdc:indentchars xmlns:wpsdc="http://www.wps.cn/officeDocument/2017/drawingmlCustomData" val="200" checksum="282533468"/>
                </a:ext>
              </a:extLst>
            </a:pPr>
            <a:r>
              <a:rPr lang="zh-CN" altLang="en-US" sz="2000">
                <a:sym typeface="+mn-ea"/>
              </a:rPr>
              <a:t>（</a:t>
            </a:r>
            <a:r>
              <a:rPr lang="en-US" altLang="zh-CN" sz="2000">
                <a:sym typeface="+mn-ea"/>
              </a:rPr>
              <a:t>3</a:t>
            </a:r>
            <a:r>
              <a:rPr lang="zh-CN" altLang="en-US" sz="2000">
                <a:sym typeface="+mn-ea"/>
              </a:rPr>
              <a:t>）此外，人工神经网络具有</a:t>
            </a:r>
            <a:r>
              <a:rPr lang="zh-CN" altLang="en-US" sz="2000" b="1">
                <a:sym typeface="+mn-ea"/>
              </a:rPr>
              <a:t>高速寻找优化解的能力</a:t>
            </a:r>
            <a:r>
              <a:rPr lang="zh-CN" altLang="en-US" sz="2000">
                <a:sym typeface="+mn-ea"/>
              </a:rPr>
              <a:t>。寻找一个复杂问题的优化解，往往需要很大的计算量，利用一个针对某问题而设计的反馈型人工神经网络，发挥计算机的高速运算能力，可能很快找到优化解。</a:t>
            </a: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18.2 建立人工神经网络</a:t>
            </a:r>
            <a:endParaRPr sz="2400" b="1" dirty="0">
              <a:sym typeface="+mn-ea"/>
            </a:endParaRPr>
          </a:p>
        </p:txBody>
      </p:sp>
      <p:sp>
        <p:nvSpPr>
          <p:cNvPr id="10" name="文本框 9"/>
          <p:cNvSpPr txBox="1"/>
          <p:nvPr/>
        </p:nvSpPr>
        <p:spPr>
          <a:xfrm>
            <a:off x="757555" y="1140460"/>
            <a:ext cx="10464800" cy="20916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人工神经网络是由大量处理单元经广泛互连而组成的人工网络，用来模拟脑神经系统的结构和功能。而这些处理单元我们把它称作人工神经元。人工神经网络可看成是以人工神经元为节点，用有向加权弧连接起来的有向图。有向弧的权值表示相互连接的两个人工神经元间相互作用的强弱。</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人工神经元结构如图：</a:t>
            </a:r>
            <a:endParaRPr lang="zh-CN" altLang="en-US" sz="2000"/>
          </a:p>
        </p:txBody>
      </p:sp>
      <p:pic>
        <p:nvPicPr>
          <p:cNvPr id="197" name="图片 197" descr="神经元"/>
          <p:cNvPicPr>
            <a:picLocks noChangeAspect="1"/>
          </p:cNvPicPr>
          <p:nvPr/>
        </p:nvPicPr>
        <p:blipFill>
          <a:blip r:embed="rId1"/>
          <a:stretch>
            <a:fillRect/>
          </a:stretch>
        </p:blipFill>
        <p:spPr>
          <a:xfrm>
            <a:off x="3611880" y="3499485"/>
            <a:ext cx="3719830" cy="194373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randombar(horizontal)">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0" presetClass="entr" presetSubtype="0" fill="hold" nodeType="clickEffect">
                                  <p:stCondLst>
                                    <p:cond delay="0"/>
                                  </p:stCondLst>
                                  <p:childTnLst>
                                    <p:set>
                                      <p:cBhvr>
                                        <p:cTn id="19" dur="500" fill="hold">
                                          <p:stCondLst>
                                            <p:cond delay="0"/>
                                          </p:stCondLst>
                                        </p:cTn>
                                        <p:tgtEl>
                                          <p:spTgt spid="197"/>
                                        </p:tgtEl>
                                        <p:attrNameLst>
                                          <p:attrName>style.visibility</p:attrName>
                                        </p:attrNameLst>
                                      </p:cBhvr>
                                      <p:to>
                                        <p:strVal val="visible"/>
                                      </p:to>
                                    </p:set>
                                    <p:animEffect transition="in" filter="wedge">
                                      <p:cBhvr>
                                        <p:cTn id="20" dur="5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62330" y="1297940"/>
            <a:ext cx="10464800" cy="12915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人类的学习过程是分等级的。我们大脑的神经网络有不同的阶段，每个阶段都对应着不同的粒度。有些阶段学习简单的东西，有些阶段学习复杂一些的东西。</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如下盒子学习过程的例子：</a:t>
            </a:r>
            <a:endParaRPr lang="en-US" altLang="zh-CN" sz="2000"/>
          </a:p>
        </p:txBody>
      </p:sp>
      <p:sp>
        <p:nvSpPr>
          <p:cNvPr id="2" name="文本框 1"/>
          <p:cNvSpPr txBox="1"/>
          <p:nvPr/>
        </p:nvSpPr>
        <p:spPr>
          <a:xfrm>
            <a:off x="862330" y="5761990"/>
            <a:ext cx="10464800" cy="4914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通过构建这个层次结构，我们的大脑快速地分离了概念并识别出了给定的物体。</a:t>
            </a:r>
            <a:endParaRPr lang="zh-CN" altLang="en-US" sz="2000"/>
          </a:p>
        </p:txBody>
      </p:sp>
      <p:pic>
        <p:nvPicPr>
          <p:cNvPr id="3" name="图片 2"/>
          <p:cNvPicPr>
            <a:picLocks noChangeAspect="1"/>
          </p:cNvPicPr>
          <p:nvPr/>
        </p:nvPicPr>
        <p:blipFill>
          <a:blip r:embed="rId1"/>
          <a:stretch>
            <a:fillRect/>
          </a:stretch>
        </p:blipFill>
        <p:spPr>
          <a:xfrm>
            <a:off x="3357245" y="2837180"/>
            <a:ext cx="5018405" cy="2647950"/>
          </a:xfrm>
          <a:prstGeom prst="rect">
            <a:avLst/>
          </a:prstGeom>
        </p:spPr>
      </p:pic>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18.2 建立人工神经网络</a:t>
            </a:r>
            <a:endParaRPr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arn(inVertical)">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randombar(horizontal)">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62330" y="3528695"/>
            <a:ext cx="10464800" cy="12915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人工神经网络是一种非程序化、适应性、大脑风格的信息处理 ，其本质是通过网络的变换和动力学行为得到一种并行分布式的信息处理功能，并在不同程度和层次上模仿人脑神经系统的信息处理功能。</a:t>
            </a:r>
            <a:endParaRPr lang="zh-CN" altLang="en-US" sz="2000"/>
          </a:p>
        </p:txBody>
      </p:sp>
      <p:sp>
        <p:nvSpPr>
          <p:cNvPr id="5" name="文本框 4"/>
          <p:cNvSpPr txBox="1"/>
          <p:nvPr/>
        </p:nvSpPr>
        <p:spPr>
          <a:xfrm>
            <a:off x="862330" y="1263015"/>
            <a:ext cx="10464800" cy="16916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为了模拟人类大脑的学习过程，人工神经网络是用神经元层构建的。这些神经元的灵感来自于生物神经元。人工神经网络中的每一层都是一组独立的神经元。一层中的每个神经元与相邻层的神经元相连。</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下图为人工神经网络结构示意图：</a:t>
            </a:r>
            <a:endParaRPr lang="zh-CN" altLang="en-US" sz="2000"/>
          </a:p>
        </p:txBody>
      </p:sp>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18.2 建立人工神经网络</a:t>
            </a:r>
            <a:endParaRPr sz="2400" b="1" dirty="0">
              <a:sym typeface="+mn-ea"/>
            </a:endParaRPr>
          </a:p>
        </p:txBody>
      </p:sp>
      <p:pic>
        <p:nvPicPr>
          <p:cNvPr id="198" name="图片 198" descr="人工神经网络结构图1"/>
          <p:cNvPicPr>
            <a:picLocks noChangeAspect="1"/>
          </p:cNvPicPr>
          <p:nvPr/>
        </p:nvPicPr>
        <p:blipFill>
          <a:blip r:embed="rId1"/>
          <a:stretch>
            <a:fillRect/>
          </a:stretch>
        </p:blipFill>
        <p:spPr>
          <a:xfrm>
            <a:off x="2614930" y="3409315"/>
            <a:ext cx="5565140" cy="286829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198"/>
                                        </p:tgtEl>
                                        <p:attrNameLst>
                                          <p:attrName>style.visibility</p:attrName>
                                        </p:attrNameLst>
                                      </p:cBhvr>
                                      <p:to>
                                        <p:strVal val="visible"/>
                                      </p:to>
                                    </p:set>
                                    <p:animEffect transition="in" filter="barn(inVertical)">
                                      <p:cBhvr>
                                        <p:cTn id="20" dur="500"/>
                                        <p:tgtEl>
                                          <p:spTgt spid="19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xit" presetSubtype="1" fill="hold" nodeType="clickEffect">
                                  <p:stCondLst>
                                    <p:cond delay="0"/>
                                  </p:stCondLst>
                                  <p:childTnLst>
                                    <p:animEffect transition="out" filter="wipe(up)">
                                      <p:cBhvr>
                                        <p:cTn id="24" dur="500"/>
                                        <p:tgtEl>
                                          <p:spTgt spid="198"/>
                                        </p:tgtEl>
                                      </p:cBhvr>
                                    </p:animEffect>
                                    <p:set>
                                      <p:cBhvr>
                                        <p:cTn id="25" dur="1" fill="hold">
                                          <p:stCondLst>
                                            <p:cond delay="499"/>
                                          </p:stCondLst>
                                        </p:cTn>
                                        <p:tgtEl>
                                          <p:spTgt spid="198"/>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randombar(horizontal)">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592455" y="347345"/>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18.3 训练人工神经网络</a:t>
            </a:r>
            <a:endParaRPr sz="2400" b="1" dirty="0">
              <a:sym typeface="+mn-ea"/>
            </a:endParaRPr>
          </a:p>
        </p:txBody>
      </p:sp>
      <p:sp>
        <p:nvSpPr>
          <p:cNvPr id="10" name="文本框 9"/>
          <p:cNvSpPr txBox="1"/>
          <p:nvPr/>
        </p:nvSpPr>
        <p:spPr>
          <a:xfrm>
            <a:off x="862330" y="1263015"/>
            <a:ext cx="10464800" cy="12915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如果我们处理的是N维输入数据，那么输入层将由N个神经元组成。如果我们的训练数据中有M个不同的类，那么输出层将由M个神经元组成。输入和输出层之间的层称为隐藏层。一个简单神经网络将由几个层组成，一个深度神经网络将由许多层组成。</a:t>
            </a:r>
            <a:endParaRPr lang="zh-CN" altLang="en-US" sz="2000"/>
          </a:p>
        </p:txBody>
      </p:sp>
      <p:pic>
        <p:nvPicPr>
          <p:cNvPr id="199" name="图片 199" descr="人工神经网络结构"/>
          <p:cNvPicPr>
            <a:picLocks noChangeAspect="1"/>
          </p:cNvPicPr>
          <p:nvPr/>
        </p:nvPicPr>
        <p:blipFill>
          <a:blip r:embed="rId1"/>
          <a:stretch>
            <a:fillRect/>
          </a:stretch>
        </p:blipFill>
        <p:spPr>
          <a:xfrm>
            <a:off x="3286760" y="2803525"/>
            <a:ext cx="5615305" cy="316293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500" fill="hold">
                                          <p:stCondLst>
                                            <p:cond delay="0"/>
                                          </p:stCondLst>
                                        </p:cTn>
                                        <p:tgtEl>
                                          <p:spTgt spid="9"/>
                                        </p:tgtEl>
                                        <p:attrNameLst>
                                          <p:attrName>ppt_y</p:attrName>
                                        </p:attrNameLst>
                                      </p:cBhvr>
                                    </p:anim>
                                    <p:animRot by="21600000">
                                      <p:cBhvr>
                                        <p:cTn id="10" dur="5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randombar(horizontal)">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000" fill="hold">
                                          <p:stCondLst>
                                            <p:cond delay="0"/>
                                          </p:stCondLst>
                                        </p:cTn>
                                        <p:tgtEl>
                                          <p:spTgt spid="199"/>
                                        </p:tgtEl>
                                        <p:attrNameLst>
                                          <p:attrName>style.visibility</p:attrName>
                                        </p:attrNameLst>
                                      </p:cBhvr>
                                      <p:to>
                                        <p:strVal val="visible"/>
                                      </p:to>
                                    </p:set>
                                    <p:animEffect transition="in" filter="wipe(left)">
                                      <p:cBhvr>
                                        <p:cTn id="20" dur="10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4236</Words>
  <Application>WPS 演示</Application>
  <PresentationFormat>自定义</PresentationFormat>
  <Paragraphs>194</Paragraphs>
  <Slides>32</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32</vt:i4>
      </vt:variant>
    </vt:vector>
  </HeadingPairs>
  <TitlesOfParts>
    <vt:vector size="42" baseType="lpstr">
      <vt:lpstr>Arial</vt:lpstr>
      <vt:lpstr>宋体</vt:lpstr>
      <vt:lpstr>Wingdings</vt:lpstr>
      <vt:lpstr>楷体</vt:lpstr>
      <vt:lpstr>Wingdings</vt:lpstr>
      <vt:lpstr>微软雅黑</vt:lpstr>
      <vt:lpstr>Arial Unicode MS</vt:lpstr>
      <vt:lpstr>Calibri</vt:lpstr>
      <vt:lpstr>Times New Roman</vt:lpstr>
      <vt:lpstr>Office 主题​​</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田如叶</cp:lastModifiedBy>
  <cp:revision>267</cp:revision>
  <dcterms:created xsi:type="dcterms:W3CDTF">2018-07-04T12:47:00Z</dcterms:created>
  <dcterms:modified xsi:type="dcterms:W3CDTF">2018-07-29T00:13:47Z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