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0" r:id="rId2"/>
    <p:sldId id="294" r:id="rId3"/>
    <p:sldId id="261" r:id="rId4"/>
    <p:sldId id="264" r:id="rId5"/>
    <p:sldId id="292" r:id="rId6"/>
    <p:sldId id="295" r:id="rId7"/>
    <p:sldId id="297" r:id="rId8"/>
    <p:sldId id="296" r:id="rId9"/>
    <p:sldId id="298" r:id="rId10"/>
    <p:sldId id="293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307" r:id="rId19"/>
    <p:sldId id="302" r:id="rId20"/>
    <p:sldId id="308" r:id="rId21"/>
    <p:sldId id="309" r:id="rId22"/>
    <p:sldId id="310" r:id="rId23"/>
    <p:sldId id="311" r:id="rId24"/>
    <p:sldId id="265" r:id="rId25"/>
    <p:sldId id="312" r:id="rId26"/>
    <p:sldId id="313" r:id="rId27"/>
    <p:sldId id="267" r:id="rId28"/>
    <p:sldId id="266" r:id="rId29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18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50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404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17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2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46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3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2018-07-14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29E96A5-4B59-41AD-91AD-B3EB768901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C2294BB-E291-4C81-A29E-3A3331784EC9}"/>
              </a:ext>
            </a:extLst>
          </p:cNvPr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381328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8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A9B12B5-6E44-40C1-ABBE-875A3B68C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821E4DA-FD39-45FC-80A3-5DE133274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3.2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控制语句</a:t>
            </a:r>
          </a:p>
        </p:txBody>
      </p:sp>
      <p:sp>
        <p:nvSpPr>
          <p:cNvPr id="7" name="矩形 6"/>
          <p:cNvSpPr/>
          <p:nvPr/>
        </p:nvSpPr>
        <p:spPr>
          <a:xfrm>
            <a:off x="910068" y="1283274"/>
            <a:ext cx="35749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3.2.1 </a:t>
            </a:r>
            <a:r>
              <a:rPr lang="zh-CN" altLang="zh-CN" dirty="0"/>
              <a:t>理解</a:t>
            </a:r>
            <a:r>
              <a:rPr lang="en-US" altLang="zh-CN" dirty="0"/>
              <a:t>Python</a:t>
            </a:r>
            <a:r>
              <a:rPr lang="zh-CN" altLang="zh-CN" dirty="0"/>
              <a:t>中的循环</a:t>
            </a:r>
            <a:r>
              <a:rPr lang="zh-CN" altLang="zh-CN" dirty="0" smtClean="0"/>
              <a:t>语句</a:t>
            </a:r>
            <a:endParaRPr lang="zh-CN" altLang="zh-CN" dirty="0"/>
          </a:p>
        </p:txBody>
      </p:sp>
      <p:sp>
        <p:nvSpPr>
          <p:cNvPr id="6" name="矩形 5"/>
          <p:cNvSpPr/>
          <p:nvPr/>
        </p:nvSpPr>
        <p:spPr>
          <a:xfrm>
            <a:off x="910630" y="1187167"/>
            <a:ext cx="4824536" cy="278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/>
              <a:t>3.2.1 </a:t>
            </a:r>
            <a:r>
              <a:rPr lang="zh-CN" altLang="zh-CN" dirty="0"/>
              <a:t>理解</a:t>
            </a:r>
            <a:r>
              <a:rPr lang="en-US" altLang="zh-CN" dirty="0"/>
              <a:t>Python</a:t>
            </a:r>
            <a:r>
              <a:rPr lang="zh-CN" altLang="zh-CN" dirty="0"/>
              <a:t>中的循环</a:t>
            </a:r>
            <a:r>
              <a:rPr lang="zh-CN" altLang="zh-CN" dirty="0" smtClean="0"/>
              <a:t>语句</a:t>
            </a:r>
            <a:endParaRPr lang="en-US" altLang="zh-CN" dirty="0" smtClean="0"/>
          </a:p>
          <a:p>
            <a:pPr>
              <a:lnSpc>
                <a:spcPct val="200000"/>
              </a:lnSpc>
            </a:pPr>
            <a:r>
              <a:rPr lang="en-US" altLang="zh-CN" dirty="0"/>
              <a:t>3.2.2 while</a:t>
            </a:r>
            <a:r>
              <a:rPr lang="zh-CN" altLang="zh-CN" dirty="0"/>
              <a:t>循环语句</a:t>
            </a:r>
          </a:p>
          <a:p>
            <a:pPr>
              <a:lnSpc>
                <a:spcPct val="200000"/>
              </a:lnSpc>
            </a:pPr>
            <a:r>
              <a:rPr lang="en-US" altLang="zh-CN" dirty="0"/>
              <a:t>3.2.3 for</a:t>
            </a:r>
            <a:r>
              <a:rPr lang="zh-CN" altLang="zh-CN" dirty="0"/>
              <a:t>循环语句</a:t>
            </a:r>
          </a:p>
          <a:p>
            <a:pPr>
              <a:lnSpc>
                <a:spcPct val="200000"/>
              </a:lnSpc>
            </a:pPr>
            <a:r>
              <a:rPr lang="en-US" altLang="zh-CN" dirty="0"/>
              <a:t>3.2.4 break</a:t>
            </a:r>
            <a:r>
              <a:rPr lang="zh-CN" altLang="zh-CN" dirty="0"/>
              <a:t>语句</a:t>
            </a:r>
          </a:p>
          <a:p>
            <a:pPr>
              <a:lnSpc>
                <a:spcPct val="200000"/>
              </a:lnSpc>
            </a:pPr>
            <a:r>
              <a:rPr lang="en-US" altLang="zh-CN" dirty="0"/>
              <a:t>3.2.5 continue</a:t>
            </a:r>
            <a:r>
              <a:rPr lang="zh-CN" altLang="zh-CN" dirty="0" smtClean="0"/>
              <a:t>语句</a:t>
            </a:r>
            <a:endParaRPr lang="zh-CN" altLang="zh-CN" dirty="0"/>
          </a:p>
        </p:txBody>
      </p:sp>
      <p:sp>
        <p:nvSpPr>
          <p:cNvPr id="8" name="矩形 7"/>
          <p:cNvSpPr/>
          <p:nvPr/>
        </p:nvSpPr>
        <p:spPr>
          <a:xfrm>
            <a:off x="4727054" y="90872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Python</a:t>
            </a:r>
            <a:r>
              <a:rPr lang="zh-CN" altLang="zh-CN" dirty="0"/>
              <a:t>提供了</a:t>
            </a:r>
            <a:r>
              <a:rPr lang="en-US" altLang="zh-CN" b="1" dirty="0"/>
              <a:t>while</a:t>
            </a:r>
            <a:r>
              <a:rPr lang="zh-CN" altLang="zh-CN" dirty="0"/>
              <a:t>循环和</a:t>
            </a:r>
            <a:r>
              <a:rPr lang="en-US" altLang="zh-CN" b="1" dirty="0"/>
              <a:t>for</a:t>
            </a:r>
            <a:r>
              <a:rPr lang="zh-CN" altLang="zh-CN" dirty="0"/>
              <a:t>循环以及</a:t>
            </a:r>
            <a:r>
              <a:rPr lang="en-US" altLang="zh-CN" b="1" dirty="0"/>
              <a:t>break</a:t>
            </a:r>
            <a:r>
              <a:rPr lang="zh-CN" altLang="zh-CN" dirty="0"/>
              <a:t>，</a:t>
            </a:r>
            <a:r>
              <a:rPr lang="en-US" altLang="zh-CN" dirty="0"/>
              <a:t>c</a:t>
            </a:r>
            <a:r>
              <a:rPr lang="en-US" altLang="zh-CN" b="1" dirty="0"/>
              <a:t>ontinue</a:t>
            </a:r>
            <a:r>
              <a:rPr lang="zh-CN" altLang="zh-CN" dirty="0"/>
              <a:t>等循环控制语句，循环语句执行的一般</a:t>
            </a:r>
            <a:r>
              <a:rPr lang="zh-CN" altLang="zh-CN" dirty="0" smtClean="0"/>
              <a:t>形式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548341"/>
              </p:ext>
            </p:extLst>
          </p:nvPr>
        </p:nvGraphicFramePr>
        <p:xfrm>
          <a:off x="5375126" y="1858193"/>
          <a:ext cx="5112568" cy="4379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r:id="rId3" imgW="3185137" imgH="2722680" progId="Visio.Drawing.11">
                  <p:embed/>
                </p:oleObj>
              </mc:Choice>
              <mc:Fallback>
                <p:oleObj r:id="rId3" imgW="3185137" imgH="27226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126" y="1858193"/>
                        <a:ext cx="5112568" cy="43791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004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3.2.2  while</a:t>
            </a:r>
            <a:r>
              <a:rPr lang="zh-CN" altLang="zh-CN" sz="2400" b="1" dirty="0"/>
              <a:t>循环语句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38622" y="1250295"/>
            <a:ext cx="6092825" cy="12958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具体语法：</a:t>
            </a:r>
          </a:p>
          <a:p>
            <a:pPr>
              <a:lnSpc>
                <a:spcPct val="150000"/>
              </a:lnSpc>
            </a:pPr>
            <a:r>
              <a:rPr lang="en-US" altLang="zh-CN" b="1" dirty="0"/>
              <a:t>while expression:</a:t>
            </a:r>
            <a:endParaRPr lang="zh-CN" altLang="zh-CN" b="1" dirty="0"/>
          </a:p>
          <a:p>
            <a:pPr>
              <a:lnSpc>
                <a:spcPct val="150000"/>
              </a:lnSpc>
            </a:pPr>
            <a:r>
              <a:rPr lang="en-US" altLang="zh-CN" b="1" dirty="0"/>
              <a:t>	</a:t>
            </a:r>
            <a:r>
              <a:rPr lang="en-US" altLang="zh-CN" b="1" dirty="0" err="1"/>
              <a:t>suite_to_repeat</a:t>
            </a:r>
            <a:endParaRPr lang="zh-CN" altLang="zh-CN" b="1" dirty="0"/>
          </a:p>
        </p:txBody>
      </p:sp>
      <p:sp>
        <p:nvSpPr>
          <p:cNvPr id="8" name="矩形 7"/>
          <p:cNvSpPr/>
          <p:nvPr/>
        </p:nvSpPr>
        <p:spPr>
          <a:xfrm>
            <a:off x="838622" y="2957469"/>
            <a:ext cx="4201899" cy="129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000FF"/>
                </a:solidFill>
              </a:rPr>
              <a:t>说明：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while</a:t>
            </a:r>
            <a:r>
              <a:rPr lang="zh-CN" altLang="zh-CN" dirty="0"/>
              <a:t>循环中的</a:t>
            </a:r>
            <a:r>
              <a:rPr lang="en-US" altLang="zh-CN" dirty="0" err="1"/>
              <a:t>suite_to_repeat</a:t>
            </a:r>
            <a:r>
              <a:rPr lang="zh-CN" altLang="zh-CN" dirty="0"/>
              <a:t>会一直循环执行，直到</a:t>
            </a:r>
            <a:r>
              <a:rPr lang="en-US" altLang="zh-CN" dirty="0"/>
              <a:t>expression</a:t>
            </a:r>
            <a:r>
              <a:rPr lang="zh-CN" altLang="zh-CN" dirty="0"/>
              <a:t>的值为假</a:t>
            </a:r>
            <a:endParaRPr lang="zh-CN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752547"/>
              </p:ext>
            </p:extLst>
          </p:nvPr>
        </p:nvGraphicFramePr>
        <p:xfrm>
          <a:off x="6239222" y="826033"/>
          <a:ext cx="3559497" cy="426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r:id="rId3" imgW="3219523" imgH="3914689" progId="Visio.Drawing.11">
                  <p:embed/>
                </p:oleObj>
              </mc:Choice>
              <mc:Fallback>
                <p:oleObj r:id="rId3" imgW="3219523" imgH="391468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9222" y="826033"/>
                        <a:ext cx="3559497" cy="42628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67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3.2.2  while</a:t>
            </a:r>
            <a:r>
              <a:rPr lang="zh-CN" altLang="zh-CN" sz="2400" b="1" dirty="0"/>
              <a:t>循环语句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633366" y="1086852"/>
            <a:ext cx="110892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任务：</a:t>
            </a:r>
            <a:r>
              <a:rPr lang="zh-CN" altLang="zh-CN" dirty="0" smtClean="0"/>
              <a:t>完成</a:t>
            </a:r>
            <a:r>
              <a:rPr lang="zh-CN" altLang="zh-CN" dirty="0"/>
              <a:t>全班同学的成绩评定</a:t>
            </a:r>
            <a:r>
              <a:rPr lang="en-US" altLang="zh-CN" dirty="0"/>
              <a:t>(</a:t>
            </a:r>
            <a:r>
              <a:rPr lang="zh-CN" altLang="zh-CN" dirty="0"/>
              <a:t>全班同学的排列是有序的</a:t>
            </a:r>
            <a:r>
              <a:rPr lang="en-US" altLang="zh-CN" dirty="0"/>
              <a:t>)</a:t>
            </a:r>
            <a:r>
              <a:rPr lang="zh-CN" altLang="zh-CN" dirty="0" smtClean="0"/>
              <a:t>，</a:t>
            </a:r>
            <a:r>
              <a:rPr lang="zh-CN" altLang="en-US" dirty="0" smtClean="0"/>
              <a:t>将</a:t>
            </a:r>
            <a:r>
              <a:rPr lang="zh-CN" altLang="zh-CN" dirty="0" smtClean="0"/>
              <a:t>班级</a:t>
            </a:r>
            <a:r>
              <a:rPr lang="zh-CN" altLang="zh-CN" dirty="0"/>
              <a:t>成员的姓名，直接用数字代替</a:t>
            </a:r>
            <a:endParaRPr lang="zh-CN" altLang="zh-CN" b="1" dirty="0"/>
          </a:p>
        </p:txBody>
      </p:sp>
      <p:sp>
        <p:nvSpPr>
          <p:cNvPr id="8" name="矩形 7"/>
          <p:cNvSpPr/>
          <p:nvPr/>
        </p:nvSpPr>
        <p:spPr>
          <a:xfrm>
            <a:off x="6959302" y="1957482"/>
            <a:ext cx="42018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输出：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Enter the class size : 2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Enter the mark : 22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the No.1 grade is fail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Enter the mark : 64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the No.2 grade is pass</a:t>
            </a:r>
            <a:endParaRPr lang="zh-CN" altLang="zh-CN" sz="20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0" y="1594682"/>
            <a:ext cx="4857335" cy="478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椭圆形标注 3"/>
          <p:cNvSpPr/>
          <p:nvPr/>
        </p:nvSpPr>
        <p:spPr>
          <a:xfrm>
            <a:off x="5591150" y="5085184"/>
            <a:ext cx="5976664" cy="936104"/>
          </a:xfrm>
          <a:prstGeom prst="wedgeEllipseCallout">
            <a:avLst>
              <a:gd name="adj1" fmla="val -101929"/>
              <a:gd name="adj2" fmla="val 687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     </a:t>
            </a:r>
            <a:r>
              <a:rPr lang="en-US" altLang="zh-CN" dirty="0">
                <a:solidFill>
                  <a:schemeClr val="tx1"/>
                </a:solidFill>
              </a:rPr>
              <a:t>count += </a:t>
            </a:r>
            <a:r>
              <a:rPr lang="en-US" altLang="zh-CN" dirty="0" smtClean="0">
                <a:solidFill>
                  <a:schemeClr val="tx1"/>
                </a:solidFill>
              </a:rPr>
              <a:t>1    </a:t>
            </a: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相当于   </a:t>
            </a:r>
            <a:r>
              <a:rPr lang="en-US" altLang="zh-CN" dirty="0" smtClean="0">
                <a:solidFill>
                  <a:schemeClr val="tx1"/>
                </a:solidFill>
              </a:rPr>
              <a:t>count </a:t>
            </a:r>
            <a:r>
              <a:rPr lang="en-US" altLang="zh-CN" dirty="0">
                <a:solidFill>
                  <a:schemeClr val="tx1"/>
                </a:solidFill>
              </a:rPr>
              <a:t>= count + </a:t>
            </a:r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6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3.2.2  while</a:t>
            </a:r>
            <a:r>
              <a:rPr lang="zh-CN" altLang="zh-CN" sz="2400" b="1" dirty="0"/>
              <a:t>循环语句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633366" y="1086852"/>
                <a:ext cx="11089232" cy="632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/>
                  <a:t>任务：</a:t>
                </a:r>
                <a:r>
                  <a:rPr lang="zh-CN" altLang="zh-CN" dirty="0"/>
                  <a:t>输出指定项数的等差数列（</a:t>
                </a:r>
                <a:r>
                  <a:rPr lang="zh-CN" altLang="zh-CN" dirty="0" smtClean="0"/>
                  <a:t>首</a:t>
                </a:r>
                <a:r>
                  <a:rPr lang="zh-CN" altLang="en-US" dirty="0"/>
                  <a:t>项</a:t>
                </a:r>
                <a:r>
                  <a:rPr lang="zh-CN" altLang="zh-CN" dirty="0" smtClean="0"/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altLang="zh-CN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dirty="0" smtClean="0"/>
                  <a:t> </a:t>
                </a:r>
                <a:r>
                  <a:rPr lang="zh-CN" altLang="zh-CN" dirty="0"/>
                  <a:t>，公差为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altLang="zh-CN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dirty="0" smtClean="0"/>
                  <a:t>）</a:t>
                </a:r>
                <a:r>
                  <a:rPr lang="zh-CN" altLang="zh-CN" dirty="0"/>
                  <a:t>各项</a:t>
                </a:r>
                <a:endParaRPr lang="zh-CN" altLang="zh-CN" b="1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366" y="1086852"/>
                <a:ext cx="11089232" cy="632930"/>
              </a:xfrm>
              <a:prstGeom prst="rect">
                <a:avLst/>
              </a:prstGeom>
              <a:blipFill rotWithShape="1">
                <a:blip r:embed="rId3"/>
                <a:stretch>
                  <a:fillRect l="-495" b="-1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7247334" y="1268760"/>
            <a:ext cx="47632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输出：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Please input the size of sequence :</a:t>
            </a:r>
            <a:r>
              <a:rPr lang="en-US" altLang="zh-CN" sz="2000" i="1" dirty="0"/>
              <a:t>6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2/3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16/15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22/15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28/15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34/15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8/3</a:t>
            </a:r>
            <a:endParaRPr lang="zh-CN" altLang="zh-CN" sz="20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8" y="1957482"/>
            <a:ext cx="6417449" cy="395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7211607" y="2708920"/>
            <a:ext cx="467831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思考题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Fibonacci</a:t>
            </a:r>
            <a:r>
              <a:rPr lang="zh-CN" altLang="zh-CN" dirty="0" smtClean="0"/>
              <a:t>数列前</a:t>
            </a:r>
            <a:r>
              <a:rPr lang="zh-CN" altLang="zh-CN" dirty="0"/>
              <a:t>两项为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并且</a:t>
            </a:r>
            <a:r>
              <a:rPr lang="zh-CN" altLang="zh-CN" dirty="0"/>
              <a:t>从第</a:t>
            </a:r>
            <a:r>
              <a:rPr lang="en-US" altLang="zh-CN" dirty="0"/>
              <a:t>3</a:t>
            </a:r>
            <a:r>
              <a:rPr lang="zh-CN" altLang="zh-CN" dirty="0"/>
              <a:t>项开始，每一项都等于前两项之和。例如数列的前</a:t>
            </a:r>
            <a:r>
              <a:rPr lang="en-US" altLang="zh-CN" dirty="0"/>
              <a:t>5</a:t>
            </a:r>
            <a:r>
              <a:rPr lang="zh-CN" altLang="zh-CN" dirty="0"/>
              <a:t>项为</a:t>
            </a:r>
            <a:r>
              <a:rPr lang="en-US" altLang="zh-CN" dirty="0"/>
              <a:t>“1, 1, 2, 3, 5”</a:t>
            </a:r>
            <a:r>
              <a:rPr lang="zh-CN" altLang="zh-CN" dirty="0" smtClean="0"/>
              <a:t>。如何</a:t>
            </a:r>
            <a:r>
              <a:rPr lang="zh-CN" altLang="zh-CN" dirty="0"/>
              <a:t>使用</a:t>
            </a:r>
            <a:r>
              <a:rPr lang="en-US" altLang="zh-CN" dirty="0"/>
              <a:t>while</a:t>
            </a:r>
            <a:r>
              <a:rPr lang="zh-CN" altLang="zh-CN" dirty="0"/>
              <a:t>循环输出最后一项小于</a:t>
            </a:r>
            <a:r>
              <a:rPr lang="en-US" altLang="zh-CN" dirty="0"/>
              <a:t>1000</a:t>
            </a:r>
            <a:r>
              <a:rPr lang="zh-CN" altLang="zh-CN" dirty="0"/>
              <a:t>的</a:t>
            </a:r>
            <a:r>
              <a:rPr lang="en-US" altLang="zh-CN" dirty="0"/>
              <a:t>Fibonacci</a:t>
            </a:r>
            <a:r>
              <a:rPr lang="zh-CN" altLang="zh-CN" dirty="0"/>
              <a:t>数列</a:t>
            </a:r>
            <a:r>
              <a:rPr lang="en-US" altLang="zh-CN" dirty="0"/>
              <a:t>?</a:t>
            </a:r>
            <a:endParaRPr lang="zh-CN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714958"/>
              </p:ext>
            </p:extLst>
          </p:nvPr>
        </p:nvGraphicFramePr>
        <p:xfrm>
          <a:off x="7160673" y="404664"/>
          <a:ext cx="4729247" cy="5927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r:id="rId5" imgW="5021231" imgH="6277500" progId="Visio.Drawing.11">
                  <p:embed/>
                </p:oleObj>
              </mc:Choice>
              <mc:Fallback>
                <p:oleObj r:id="rId5" imgW="5021231" imgH="627750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0673" y="404664"/>
                        <a:ext cx="4729247" cy="5927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894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3.2.3  for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38623" y="1250295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具体语法：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/>
              <a:t>for </a:t>
            </a:r>
            <a:r>
              <a:rPr lang="en-US" altLang="zh-CN" sz="2000" b="1" dirty="0" err="1"/>
              <a:t>iter_var</a:t>
            </a:r>
            <a:r>
              <a:rPr lang="en-US" altLang="zh-CN" sz="2000" b="1" dirty="0"/>
              <a:t> in </a:t>
            </a:r>
            <a:r>
              <a:rPr lang="en-US" altLang="zh-CN" sz="2000" b="1" dirty="0" err="1"/>
              <a:t>iterable</a:t>
            </a:r>
            <a:r>
              <a:rPr lang="en-US" altLang="zh-CN" sz="2000" b="1" dirty="0"/>
              <a:t>:</a:t>
            </a:r>
            <a:endParaRPr lang="zh-CN" altLang="zh-CN" sz="2000" b="1" dirty="0"/>
          </a:p>
          <a:p>
            <a:pPr>
              <a:lnSpc>
                <a:spcPct val="150000"/>
              </a:lnSpc>
            </a:pPr>
            <a:r>
              <a:rPr lang="en-US" altLang="zh-CN" sz="2000" b="1" dirty="0"/>
              <a:t>	statement(s) </a:t>
            </a:r>
            <a:endParaRPr lang="zh-CN" altLang="zh-CN" sz="2000" b="1" dirty="0"/>
          </a:p>
        </p:txBody>
      </p:sp>
      <p:sp>
        <p:nvSpPr>
          <p:cNvPr id="8" name="矩形 7"/>
          <p:cNvSpPr/>
          <p:nvPr/>
        </p:nvSpPr>
        <p:spPr>
          <a:xfrm>
            <a:off x="838622" y="2852936"/>
            <a:ext cx="525658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000FF"/>
                </a:solidFill>
              </a:rPr>
              <a:t>说明：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for </a:t>
            </a:r>
            <a:r>
              <a:rPr lang="zh-CN" altLang="zh-CN" b="1" dirty="0" smtClean="0"/>
              <a:t>循环</a:t>
            </a:r>
            <a:r>
              <a:rPr lang="zh-CN" altLang="zh-CN" dirty="0" smtClean="0"/>
              <a:t>依次</a:t>
            </a:r>
            <a:r>
              <a:rPr lang="zh-CN" altLang="zh-CN" b="1" dirty="0"/>
              <a:t>遍历</a:t>
            </a:r>
            <a:r>
              <a:rPr lang="zh-CN" altLang="zh-CN" dirty="0"/>
              <a:t>可迭代</a:t>
            </a:r>
            <a:r>
              <a:rPr lang="zh-CN" altLang="zh-CN" dirty="0" smtClean="0"/>
              <a:t>对象（例如常见</a:t>
            </a:r>
            <a:r>
              <a:rPr lang="zh-CN" altLang="zh-CN" dirty="0"/>
              <a:t>的字符串、序列或是元组）中的所用元素</a:t>
            </a:r>
            <a:r>
              <a:rPr lang="zh-CN" altLang="zh-CN" dirty="0" smtClean="0"/>
              <a:t>，就是</a:t>
            </a:r>
            <a:r>
              <a:rPr lang="zh-CN" altLang="zh-CN" dirty="0"/>
              <a:t>将</a:t>
            </a:r>
            <a:r>
              <a:rPr lang="en-US" altLang="zh-CN" dirty="0" err="1"/>
              <a:t>iter_var</a:t>
            </a:r>
            <a:r>
              <a:rPr lang="zh-CN" altLang="zh-CN" dirty="0"/>
              <a:t>设置为</a:t>
            </a:r>
            <a:r>
              <a:rPr lang="en-US" altLang="zh-CN" dirty="0" err="1"/>
              <a:t>iterable</a:t>
            </a:r>
            <a:r>
              <a:rPr lang="zh-CN" altLang="zh-CN" dirty="0"/>
              <a:t>中的当前元素，当</a:t>
            </a:r>
            <a:r>
              <a:rPr lang="en-US" altLang="zh-CN" dirty="0" err="1"/>
              <a:t>iterable</a:t>
            </a:r>
            <a:r>
              <a:rPr lang="zh-CN" altLang="zh-CN" dirty="0"/>
              <a:t>中的所有的条目（例如序列中的项）都处理过后结束循环</a:t>
            </a:r>
            <a:endParaRPr lang="zh-CN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618013"/>
              </p:ext>
            </p:extLst>
          </p:nvPr>
        </p:nvGraphicFramePr>
        <p:xfrm>
          <a:off x="6455246" y="688346"/>
          <a:ext cx="5376508" cy="4900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r:id="rId3" imgW="4333681" imgH="3914689" progId="Visio.Drawing.11">
                  <p:embed/>
                </p:oleObj>
              </mc:Choice>
              <mc:Fallback>
                <p:oleObj r:id="rId3" imgW="4333681" imgH="391468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5246" y="688346"/>
                        <a:ext cx="5376508" cy="49008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269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3.2.3  for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38622" y="1250295"/>
            <a:ext cx="604867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任务：</a:t>
            </a:r>
            <a:r>
              <a:rPr lang="zh-CN" altLang="zh-CN" dirty="0" smtClean="0"/>
              <a:t>小组</a:t>
            </a:r>
            <a:r>
              <a:rPr lang="zh-CN" altLang="en-US" dirty="0" smtClean="0"/>
              <a:t>成员</a:t>
            </a:r>
            <a:r>
              <a:rPr lang="zh-CN" altLang="zh-CN" dirty="0" smtClean="0"/>
              <a:t>的</a:t>
            </a:r>
            <a:r>
              <a:rPr lang="zh-CN" altLang="en-US" dirty="0" smtClean="0"/>
              <a:t>姓名</a:t>
            </a:r>
            <a:r>
              <a:rPr lang="zh-CN" altLang="zh-CN" dirty="0" smtClean="0"/>
              <a:t>和</a:t>
            </a:r>
            <a:r>
              <a:rPr lang="zh-CN" altLang="zh-CN" dirty="0"/>
              <a:t>组号一同输出</a:t>
            </a:r>
            <a:endParaRPr lang="zh-CN" altLang="zh-CN" b="1" dirty="0"/>
          </a:p>
        </p:txBody>
      </p:sp>
      <p:sp>
        <p:nvSpPr>
          <p:cNvPr id="8" name="矩形 7"/>
          <p:cNvSpPr/>
          <p:nvPr/>
        </p:nvSpPr>
        <p:spPr>
          <a:xfrm>
            <a:off x="7679382" y="2061494"/>
            <a:ext cx="36004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输出：</a:t>
            </a:r>
            <a:endParaRPr lang="en-US" altLang="zh-CN" b="1" dirty="0" smtClean="0"/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Sam </a:t>
            </a:r>
            <a:r>
              <a:rPr lang="en-US" altLang="zh-CN" dirty="0"/>
              <a:t>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Lily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Tom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William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Michael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Leo --Group 5</a:t>
            </a:r>
            <a:endParaRPr lang="zh-CN" altLang="zh-CN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9" y="2444891"/>
            <a:ext cx="6430784" cy="196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65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3.2.3  for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38622" y="1250295"/>
            <a:ext cx="6048671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任务：</a:t>
            </a:r>
            <a:r>
              <a:rPr lang="zh-CN" altLang="zh-CN" dirty="0" smtClean="0"/>
              <a:t>小组</a:t>
            </a:r>
            <a:r>
              <a:rPr lang="zh-CN" altLang="en-US" dirty="0" smtClean="0"/>
              <a:t>成员</a:t>
            </a:r>
            <a:r>
              <a:rPr lang="zh-CN" altLang="zh-CN" dirty="0" smtClean="0"/>
              <a:t>的</a:t>
            </a:r>
            <a:r>
              <a:rPr lang="zh-CN" altLang="en-US" dirty="0" smtClean="0"/>
              <a:t>姓名</a:t>
            </a:r>
            <a:r>
              <a:rPr lang="zh-CN" altLang="zh-CN" dirty="0" smtClean="0"/>
              <a:t>和</a:t>
            </a:r>
            <a:r>
              <a:rPr lang="zh-CN" altLang="zh-CN" dirty="0"/>
              <a:t>组号一同</a:t>
            </a:r>
            <a:r>
              <a:rPr lang="zh-CN" altLang="zh-CN" dirty="0" smtClean="0"/>
              <a:t>输出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     </a:t>
            </a:r>
            <a:r>
              <a:rPr lang="zh-CN" altLang="zh-CN" dirty="0" smtClean="0"/>
              <a:t>拿</a:t>
            </a:r>
            <a:r>
              <a:rPr lang="zh-CN" altLang="zh-CN" dirty="0"/>
              <a:t>到</a:t>
            </a:r>
            <a:r>
              <a:rPr lang="zh-CN" altLang="zh-CN" b="1" dirty="0"/>
              <a:t>序列索引号</a:t>
            </a:r>
            <a:r>
              <a:rPr lang="zh-CN" altLang="zh-CN" dirty="0"/>
              <a:t>并通过它获取序列中的</a:t>
            </a:r>
            <a:r>
              <a:rPr lang="zh-CN" altLang="zh-CN" b="1" dirty="0"/>
              <a:t>项</a:t>
            </a:r>
          </a:p>
        </p:txBody>
      </p:sp>
      <p:sp>
        <p:nvSpPr>
          <p:cNvPr id="8" name="矩形 7"/>
          <p:cNvSpPr/>
          <p:nvPr/>
        </p:nvSpPr>
        <p:spPr>
          <a:xfrm>
            <a:off x="7823398" y="1250760"/>
            <a:ext cx="36004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输出：</a:t>
            </a:r>
            <a:endParaRPr lang="en-US" altLang="zh-CN" b="1" dirty="0" smtClean="0"/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Sam </a:t>
            </a:r>
            <a:r>
              <a:rPr lang="en-US" altLang="zh-CN" dirty="0"/>
              <a:t>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Lily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Tom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William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Michael --Group 5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Leo --Group 5</a:t>
            </a:r>
            <a:endParaRPr lang="zh-CN" altLang="zh-CN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40" y="2348880"/>
            <a:ext cx="6937129" cy="211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506801" y="4653136"/>
            <a:ext cx="87648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 smtClean="0"/>
              <a:t>range()</a:t>
            </a:r>
            <a:r>
              <a:rPr lang="zh-CN" altLang="en-US" b="1" dirty="0" smtClean="0"/>
              <a:t>函数  </a:t>
            </a:r>
            <a:r>
              <a:rPr lang="zh-CN" altLang="zh-CN" dirty="0" smtClean="0"/>
              <a:t>返回</a:t>
            </a:r>
            <a:r>
              <a:rPr lang="zh-CN" altLang="zh-CN" dirty="0"/>
              <a:t>一个序列</a:t>
            </a:r>
            <a:r>
              <a:rPr lang="zh-CN" altLang="zh-CN" dirty="0" smtClean="0"/>
              <a:t>，将</a:t>
            </a:r>
            <a:r>
              <a:rPr lang="en-US" altLang="zh-CN" dirty="0"/>
              <a:t>range()</a:t>
            </a:r>
            <a:r>
              <a:rPr lang="zh-CN" altLang="zh-CN" dirty="0"/>
              <a:t>的参数设置为姓名单（</a:t>
            </a:r>
            <a:r>
              <a:rPr lang="en-US" altLang="zh-CN" dirty="0"/>
              <a:t>name</a:t>
            </a:r>
            <a:r>
              <a:rPr lang="zh-CN" altLang="zh-CN" dirty="0"/>
              <a:t>）的</a:t>
            </a:r>
            <a:r>
              <a:rPr lang="zh-CN" altLang="zh-CN" dirty="0" smtClean="0"/>
              <a:t>长度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 smtClean="0"/>
              <a:t>range(</a:t>
            </a:r>
            <a:r>
              <a:rPr lang="en-US" altLang="zh-CN" b="1" dirty="0" err="1" smtClean="0"/>
              <a:t>len</a:t>
            </a:r>
            <a:r>
              <a:rPr lang="en-US" altLang="zh-CN" b="1" dirty="0" smtClean="0"/>
              <a:t>(name</a:t>
            </a:r>
            <a:r>
              <a:rPr lang="en-US" altLang="zh-CN" b="1" dirty="0"/>
              <a:t>))</a:t>
            </a:r>
            <a:r>
              <a:rPr lang="zh-CN" altLang="zh-CN" b="1" dirty="0"/>
              <a:t>函数</a:t>
            </a:r>
            <a:r>
              <a:rPr lang="zh-CN" altLang="zh-CN" dirty="0"/>
              <a:t>中获取的数即可作为</a:t>
            </a:r>
            <a:r>
              <a:rPr lang="en-US" altLang="zh-CN" dirty="0"/>
              <a:t>name</a:t>
            </a:r>
            <a:r>
              <a:rPr lang="zh-CN" altLang="zh-CN" dirty="0"/>
              <a:t>的索引</a:t>
            </a:r>
            <a:r>
              <a:rPr lang="zh-CN" altLang="zh-CN" dirty="0" smtClean="0"/>
              <a:t>数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 smtClean="0"/>
              <a:t>range</a:t>
            </a:r>
            <a:r>
              <a:rPr lang="zh-CN" altLang="zh-CN" b="1" dirty="0"/>
              <a:t>函数</a:t>
            </a:r>
            <a:r>
              <a:rPr lang="zh-CN" altLang="zh-CN" dirty="0"/>
              <a:t>获取序列的值是</a:t>
            </a:r>
            <a:r>
              <a:rPr lang="zh-CN" altLang="zh-CN" b="1" dirty="0"/>
              <a:t>从</a:t>
            </a:r>
            <a:r>
              <a:rPr lang="en-US" altLang="zh-CN" b="1" dirty="0"/>
              <a:t>0</a:t>
            </a:r>
            <a:r>
              <a:rPr lang="zh-CN" altLang="zh-CN" b="1" dirty="0"/>
              <a:t>开始</a:t>
            </a:r>
            <a:r>
              <a:rPr lang="zh-CN" altLang="zh-CN" dirty="0"/>
              <a:t>，</a:t>
            </a:r>
            <a:r>
              <a:rPr lang="en-US" altLang="zh-CN" b="1" dirty="0" err="1"/>
              <a:t>len</a:t>
            </a:r>
            <a:r>
              <a:rPr lang="en-US" altLang="zh-CN" b="1" dirty="0"/>
              <a:t>(name)-1</a:t>
            </a:r>
            <a:r>
              <a:rPr lang="zh-CN" altLang="zh-CN" b="1" dirty="0" smtClean="0"/>
              <a:t>结束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使用</a:t>
            </a:r>
            <a:r>
              <a:rPr lang="en-US" altLang="zh-CN" dirty="0"/>
              <a:t>name</a:t>
            </a:r>
            <a:r>
              <a:rPr lang="zh-CN" altLang="zh-CN" dirty="0"/>
              <a:t>列表的切片操作来获取与索引值相对应的项，并在</a:t>
            </a:r>
            <a:r>
              <a:rPr lang="en-US" altLang="zh-CN" dirty="0"/>
              <a:t>for</a:t>
            </a:r>
            <a:r>
              <a:rPr lang="zh-CN" altLang="zh-CN" dirty="0"/>
              <a:t>循环中完成输出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590" y="4653136"/>
            <a:ext cx="93487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说明 ：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11126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3.2.3  for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38622" y="1250295"/>
            <a:ext cx="60486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range</a:t>
            </a:r>
            <a:r>
              <a:rPr lang="zh-CN" altLang="zh-CN" b="1" dirty="0" smtClean="0"/>
              <a:t>函数</a:t>
            </a:r>
            <a:r>
              <a:rPr lang="zh-CN" altLang="en-US" b="1" dirty="0" smtClean="0"/>
              <a:t>格式</a:t>
            </a:r>
            <a:r>
              <a:rPr lang="en-US" altLang="zh-CN" b="1" dirty="0" smtClean="0"/>
              <a:t>:</a:t>
            </a:r>
            <a:endParaRPr lang="zh-CN" altLang="zh-CN" b="1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range(start</a:t>
            </a:r>
            <a:r>
              <a:rPr lang="en-US" altLang="zh-CN" dirty="0"/>
              <a:t>, end, step)</a:t>
            </a:r>
            <a:endParaRPr lang="zh-CN" altLang="zh-CN" dirty="0"/>
          </a:p>
        </p:txBody>
      </p:sp>
      <p:sp>
        <p:nvSpPr>
          <p:cNvPr id="8" name="矩形 7"/>
          <p:cNvSpPr/>
          <p:nvPr/>
        </p:nvSpPr>
        <p:spPr>
          <a:xfrm>
            <a:off x="4295006" y="1053552"/>
            <a:ext cx="748883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range</a:t>
            </a:r>
            <a:r>
              <a:rPr lang="zh-CN" altLang="zh-CN" dirty="0" smtClean="0"/>
              <a:t>返回</a:t>
            </a:r>
            <a:r>
              <a:rPr lang="zh-CN" altLang="zh-CN" dirty="0"/>
              <a:t>一个包含所有项的列表，</a:t>
            </a:r>
            <a:r>
              <a:rPr lang="zh-CN" altLang="zh-CN" dirty="0" smtClean="0"/>
              <a:t>这里假设</a:t>
            </a:r>
            <a:r>
              <a:rPr lang="zh-CN" altLang="zh-CN" dirty="0"/>
              <a:t>项为</a:t>
            </a:r>
            <a:r>
              <a:rPr lang="en-US" altLang="zh-CN" dirty="0"/>
              <a:t>i</a:t>
            </a:r>
            <a:r>
              <a:rPr lang="zh-CN" altLang="zh-CN" dirty="0"/>
              <a:t>，</a:t>
            </a:r>
            <a:r>
              <a:rPr lang="en-US" altLang="zh-CN" dirty="0"/>
              <a:t>i</a:t>
            </a:r>
            <a:r>
              <a:rPr lang="zh-CN" altLang="zh-CN" dirty="0"/>
              <a:t>会满足</a:t>
            </a:r>
            <a:r>
              <a:rPr lang="en-US" altLang="zh-CN" dirty="0"/>
              <a:t>start&lt;= i &lt; end</a:t>
            </a:r>
            <a:r>
              <a:rPr lang="zh-CN" altLang="zh-CN" dirty="0"/>
              <a:t>，从</a:t>
            </a:r>
            <a:r>
              <a:rPr lang="en-US" altLang="zh-CN" dirty="0"/>
              <a:t>start</a:t>
            </a:r>
            <a:r>
              <a:rPr lang="zh-CN" altLang="zh-CN" dirty="0"/>
              <a:t>开始，</a:t>
            </a:r>
            <a:r>
              <a:rPr lang="en-US" altLang="zh-CN" dirty="0"/>
              <a:t>i</a:t>
            </a:r>
            <a:r>
              <a:rPr lang="zh-CN" altLang="zh-CN" dirty="0"/>
              <a:t>每次递增</a:t>
            </a:r>
            <a:r>
              <a:rPr lang="en-US" altLang="zh-CN" dirty="0"/>
              <a:t>step</a:t>
            </a:r>
            <a:r>
              <a:rPr lang="zh-CN" altLang="zh-CN" dirty="0"/>
              <a:t>（注意：</a:t>
            </a:r>
            <a:r>
              <a:rPr lang="en-US" altLang="zh-CN" dirty="0"/>
              <a:t>step</a:t>
            </a:r>
            <a:r>
              <a:rPr lang="zh-CN" altLang="zh-CN" dirty="0"/>
              <a:t>一定不能为</a:t>
            </a:r>
            <a:r>
              <a:rPr lang="en-US" altLang="zh-CN" dirty="0"/>
              <a:t>0</a:t>
            </a:r>
            <a:r>
              <a:rPr lang="zh-CN" altLang="zh-CN" dirty="0"/>
              <a:t>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例如</a:t>
            </a:r>
            <a:r>
              <a:rPr lang="zh-CN" altLang="en-US" dirty="0" smtClean="0"/>
              <a:t>：</a:t>
            </a:r>
            <a:r>
              <a:rPr lang="en-US" altLang="zh-CN" dirty="0" smtClean="0"/>
              <a:t>range(2</a:t>
            </a:r>
            <a:r>
              <a:rPr lang="en-US" altLang="zh-CN" dirty="0"/>
              <a:t>, 6, 2)</a:t>
            </a:r>
            <a:r>
              <a:rPr lang="zh-CN" altLang="zh-CN" dirty="0"/>
              <a:t>会返回列表</a:t>
            </a:r>
            <a:r>
              <a:rPr lang="en-US" altLang="zh-CN" dirty="0"/>
              <a:t>[2, 4]</a:t>
            </a:r>
            <a:endParaRPr lang="zh-CN" altLang="zh-CN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0591" y="2708920"/>
            <a:ext cx="30464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简化格式：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range(end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  <p:sp>
        <p:nvSpPr>
          <p:cNvPr id="10" name="矩形 9"/>
          <p:cNvSpPr/>
          <p:nvPr/>
        </p:nvSpPr>
        <p:spPr>
          <a:xfrm>
            <a:off x="3048000" y="3275692"/>
            <a:ext cx="8735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rgbClr val="0000FF"/>
                </a:solidFill>
              </a:rPr>
              <a:t>只接收一个</a:t>
            </a:r>
            <a:r>
              <a:rPr lang="en-US" altLang="zh-CN" dirty="0">
                <a:solidFill>
                  <a:srgbClr val="0000FF"/>
                </a:solidFill>
              </a:rPr>
              <a:t>end</a:t>
            </a:r>
            <a:r>
              <a:rPr lang="zh-CN" altLang="zh-CN" dirty="0">
                <a:solidFill>
                  <a:srgbClr val="0000FF"/>
                </a:solidFill>
              </a:rPr>
              <a:t>值，它的</a:t>
            </a:r>
            <a:r>
              <a:rPr lang="en-US" altLang="zh-CN" dirty="0">
                <a:solidFill>
                  <a:srgbClr val="0000FF"/>
                </a:solidFill>
              </a:rPr>
              <a:t>start</a:t>
            </a:r>
            <a:r>
              <a:rPr lang="zh-CN" altLang="zh-CN" dirty="0">
                <a:solidFill>
                  <a:srgbClr val="0000FF"/>
                </a:solidFill>
              </a:rPr>
              <a:t>默认为</a:t>
            </a:r>
            <a:r>
              <a:rPr lang="en-US" altLang="zh-CN" dirty="0">
                <a:solidFill>
                  <a:srgbClr val="0000FF"/>
                </a:solidFill>
              </a:rPr>
              <a:t>0</a:t>
            </a:r>
            <a:r>
              <a:rPr lang="zh-CN" altLang="zh-CN" dirty="0">
                <a:solidFill>
                  <a:srgbClr val="0000FF"/>
                </a:solidFill>
              </a:rPr>
              <a:t>，</a:t>
            </a:r>
            <a:r>
              <a:rPr lang="en-US" altLang="zh-CN" dirty="0">
                <a:solidFill>
                  <a:srgbClr val="0000FF"/>
                </a:solidFill>
              </a:rPr>
              <a:t>step</a:t>
            </a:r>
            <a:r>
              <a:rPr lang="zh-CN" altLang="zh-CN" dirty="0">
                <a:solidFill>
                  <a:srgbClr val="0000FF"/>
                </a:solidFill>
              </a:rPr>
              <a:t>为</a:t>
            </a:r>
            <a:r>
              <a:rPr lang="en-US" altLang="zh-CN" dirty="0">
                <a:solidFill>
                  <a:srgbClr val="0000FF"/>
                </a:solidFill>
              </a:rPr>
              <a:t>1</a:t>
            </a:r>
            <a:r>
              <a:rPr lang="zh-CN" altLang="zh-CN" dirty="0">
                <a:solidFill>
                  <a:srgbClr val="0000FF"/>
                </a:solidFill>
              </a:rPr>
              <a:t>。</a:t>
            </a:r>
            <a:r>
              <a:rPr lang="zh-CN" altLang="zh-CN" dirty="0"/>
              <a:t>例如</a:t>
            </a:r>
            <a:r>
              <a:rPr lang="en-US" altLang="zh-CN" dirty="0"/>
              <a:t>range(3)</a:t>
            </a:r>
            <a:r>
              <a:rPr lang="zh-CN" altLang="zh-CN" dirty="0"/>
              <a:t>会返回列表</a:t>
            </a:r>
            <a:r>
              <a:rPr lang="en-US" altLang="zh-CN" dirty="0"/>
              <a:t>[0, 1, 2]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0590" y="3703901"/>
            <a:ext cx="22164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zh-CN" dirty="0"/>
              <a:t>range(start, end)</a:t>
            </a:r>
            <a:endParaRPr lang="zh-CN" altLang="zh-CN" dirty="0"/>
          </a:p>
        </p:txBody>
      </p:sp>
      <p:sp>
        <p:nvSpPr>
          <p:cNvPr id="12" name="矩形 11"/>
          <p:cNvSpPr/>
          <p:nvPr/>
        </p:nvSpPr>
        <p:spPr>
          <a:xfrm>
            <a:off x="3048000" y="385175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rgbClr val="0000FF"/>
                </a:solidFill>
              </a:rPr>
              <a:t>接收两个值，它的</a:t>
            </a:r>
            <a:r>
              <a:rPr lang="en-US" altLang="zh-CN" dirty="0">
                <a:solidFill>
                  <a:srgbClr val="0000FF"/>
                </a:solidFill>
              </a:rPr>
              <a:t>step</a:t>
            </a:r>
            <a:r>
              <a:rPr lang="zh-CN" altLang="zh-CN" dirty="0">
                <a:solidFill>
                  <a:srgbClr val="0000FF"/>
                </a:solidFill>
              </a:rPr>
              <a:t>默认为</a:t>
            </a:r>
            <a:r>
              <a:rPr lang="en-US" altLang="zh-CN" dirty="0">
                <a:solidFill>
                  <a:srgbClr val="0000FF"/>
                </a:solidFill>
              </a:rPr>
              <a:t>1</a:t>
            </a:r>
            <a:r>
              <a:rPr lang="zh-CN" altLang="zh-CN" dirty="0">
                <a:solidFill>
                  <a:srgbClr val="0000FF"/>
                </a:solidFill>
              </a:rPr>
              <a:t>。</a:t>
            </a:r>
            <a:r>
              <a:rPr lang="zh-CN" altLang="zh-CN" dirty="0"/>
              <a:t>例如</a:t>
            </a:r>
            <a:r>
              <a:rPr lang="en-US" altLang="zh-CN" dirty="0"/>
              <a:t>range(2, 4)</a:t>
            </a:r>
            <a:r>
              <a:rPr lang="zh-CN" altLang="zh-CN" dirty="0"/>
              <a:t>会返回列表</a:t>
            </a:r>
            <a:r>
              <a:rPr lang="en-US" altLang="zh-CN" dirty="0"/>
              <a:t>[2, 3]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004800" y="4804590"/>
            <a:ext cx="4580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/>
              <a:t>性能</a:t>
            </a:r>
            <a:r>
              <a:rPr lang="zh-CN" altLang="en-US" b="1" dirty="0" smtClean="0"/>
              <a:t>方面</a:t>
            </a:r>
            <a:r>
              <a:rPr lang="zh-CN" altLang="zh-CN" b="1" dirty="0" smtClean="0"/>
              <a:t>，序列</a:t>
            </a:r>
            <a:r>
              <a:rPr lang="zh-CN" altLang="zh-CN" b="1" dirty="0"/>
              <a:t>项</a:t>
            </a:r>
            <a:r>
              <a:rPr lang="zh-CN" altLang="zh-CN" b="1" dirty="0" smtClean="0"/>
              <a:t>迭代</a:t>
            </a:r>
            <a:r>
              <a:rPr lang="zh-CN" altLang="en-US" b="1" dirty="0" smtClean="0"/>
              <a:t>快于</a:t>
            </a:r>
            <a:r>
              <a:rPr lang="zh-CN" altLang="zh-CN" b="1" dirty="0" smtClean="0"/>
              <a:t>索引</a:t>
            </a:r>
            <a:r>
              <a:rPr lang="zh-CN" altLang="zh-CN" b="1" dirty="0"/>
              <a:t>迭代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91285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/>
              <a:t>3.2.3  for</a:t>
            </a:r>
            <a:r>
              <a:rPr lang="zh-CN" altLang="zh-CN" sz="2400" b="1" dirty="0" smtClean="0"/>
              <a:t>循环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531473" y="1268760"/>
            <a:ext cx="9143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应用：</a:t>
            </a:r>
            <a:r>
              <a:rPr lang="zh-CN" altLang="zh-CN" b="1" dirty="0"/>
              <a:t>用打点计时器测速</a:t>
            </a:r>
            <a:r>
              <a:rPr lang="zh-CN" altLang="zh-CN" b="1" dirty="0" smtClean="0"/>
              <a:t>度实验</a:t>
            </a:r>
            <a:r>
              <a:rPr lang="zh-CN" altLang="en-US" b="1" dirty="0" smtClean="0"/>
              <a:t>，</a:t>
            </a:r>
            <a:r>
              <a:rPr lang="zh-CN" altLang="zh-CN" dirty="0"/>
              <a:t>已知打点计时器所用电源频率为</a:t>
            </a:r>
            <a:r>
              <a:rPr lang="en-US" altLang="zh-CN" dirty="0"/>
              <a:t>50Hz</a:t>
            </a:r>
            <a:r>
              <a:rPr lang="zh-CN" altLang="zh-CN" dirty="0"/>
              <a:t>，</a:t>
            </a:r>
            <a:r>
              <a:rPr lang="en-US" altLang="zh-CN" dirty="0"/>
              <a:t>AB</a:t>
            </a:r>
            <a:r>
              <a:rPr lang="zh-CN" altLang="zh-CN" dirty="0"/>
              <a:t>距离为</a:t>
            </a:r>
            <a:r>
              <a:rPr lang="en-US" altLang="zh-CN" dirty="0"/>
              <a:t>0.0040</a:t>
            </a:r>
            <a:r>
              <a:rPr lang="zh-CN" altLang="zh-CN" dirty="0"/>
              <a:t>，</a:t>
            </a:r>
            <a:r>
              <a:rPr lang="en-US" altLang="zh-CN" dirty="0"/>
              <a:t>BC</a:t>
            </a:r>
            <a:r>
              <a:rPr lang="zh-CN" altLang="zh-CN" dirty="0"/>
              <a:t>距离为</a:t>
            </a:r>
            <a:r>
              <a:rPr lang="en-US" altLang="zh-CN" dirty="0"/>
              <a:t>0.0102</a:t>
            </a:r>
            <a:r>
              <a:rPr lang="zh-CN" altLang="zh-CN" dirty="0"/>
              <a:t>米，</a:t>
            </a:r>
            <a:r>
              <a:rPr lang="en-US" altLang="zh-CN" dirty="0"/>
              <a:t>CD</a:t>
            </a:r>
            <a:r>
              <a:rPr lang="zh-CN" altLang="zh-CN" dirty="0"/>
              <a:t>距离为</a:t>
            </a:r>
            <a:r>
              <a:rPr lang="en-US" altLang="zh-CN" dirty="0"/>
              <a:t>0.0106</a:t>
            </a:r>
            <a:r>
              <a:rPr lang="zh-CN" altLang="zh-CN" dirty="0" smtClean="0"/>
              <a:t>米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求</a:t>
            </a:r>
            <a:r>
              <a:rPr lang="zh-CN" altLang="zh-CN" dirty="0"/>
              <a:t>每一段的平均速度</a:t>
            </a:r>
            <a:endParaRPr lang="zh-CN" altLang="zh-CN" b="1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618582" y="3095155"/>
            <a:ext cx="4113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the speed is : 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0.2 m/s  0.51 m/s  0.53 m/s  </a:t>
            </a:r>
            <a:endParaRPr lang="zh-CN" altLang="zh-CN" dirty="0"/>
          </a:p>
        </p:txBody>
      </p:sp>
      <p:pic>
        <p:nvPicPr>
          <p:cNvPr id="14" name="图片 13" descr="C:\Users\dell.dell-PC\Desktop\打点计时器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75299" y="1077373"/>
            <a:ext cx="2371072" cy="1061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71" y="2515962"/>
            <a:ext cx="6334741" cy="249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13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3.2.4   </a:t>
            </a:r>
            <a:r>
              <a:rPr lang="en-US" altLang="zh-CN" sz="2400" b="1" dirty="0"/>
              <a:t>break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190550" y="908720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功能：</a:t>
            </a:r>
            <a:r>
              <a:rPr lang="zh-CN" altLang="zh-CN" dirty="0" smtClean="0"/>
              <a:t>终止</a:t>
            </a:r>
            <a:r>
              <a:rPr lang="zh-CN" altLang="zh-CN" dirty="0"/>
              <a:t>当前的循环</a:t>
            </a:r>
            <a:r>
              <a:rPr lang="zh-CN" altLang="zh-CN" dirty="0" smtClean="0"/>
              <a:t>，从</a:t>
            </a:r>
            <a:r>
              <a:rPr lang="zh-CN" altLang="zh-CN" dirty="0"/>
              <a:t>循环中跳出执行程序中的下一条语句</a:t>
            </a:r>
            <a:endParaRPr lang="zh-CN" altLang="zh-CN" b="1" dirty="0"/>
          </a:p>
        </p:txBody>
      </p:sp>
      <p:sp>
        <p:nvSpPr>
          <p:cNvPr id="8" name="矩形 7"/>
          <p:cNvSpPr/>
          <p:nvPr/>
        </p:nvSpPr>
        <p:spPr>
          <a:xfrm>
            <a:off x="6156143" y="5085184"/>
            <a:ext cx="47632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输出：</a:t>
            </a:r>
            <a:endParaRPr lang="zh-CN" altLang="zh-CN" sz="20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Please a </a:t>
            </a:r>
            <a:r>
              <a:rPr lang="en-US" altLang="zh-CN" sz="2000" dirty="0" err="1"/>
              <a:t>num</a:t>
            </a:r>
            <a:r>
              <a:rPr lang="en-US" altLang="zh-CN" sz="2000" dirty="0"/>
              <a:t> : 21</a:t>
            </a:r>
            <a:endParaRPr lang="zh-CN" altLang="zh-CN" sz="20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the largest factor of 21 is 7</a:t>
            </a:r>
            <a:endParaRPr lang="zh-CN" altLang="zh-CN" sz="20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890071"/>
              </p:ext>
            </p:extLst>
          </p:nvPr>
        </p:nvGraphicFramePr>
        <p:xfrm>
          <a:off x="424733" y="2060848"/>
          <a:ext cx="4236655" cy="4248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r:id="rId3" imgW="3628156" imgH="4036770" progId="Visio.Drawing.11">
                  <p:embed/>
                </p:oleObj>
              </mc:Choice>
              <mc:Fallback>
                <p:oleObj r:id="rId3" imgW="3628156" imgH="403677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733" y="2060848"/>
                        <a:ext cx="4236655" cy="42484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6383238" y="883144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应用：</a:t>
            </a:r>
            <a:r>
              <a:rPr lang="zh-CN" altLang="en-US" dirty="0" smtClean="0"/>
              <a:t>求一个数的</a:t>
            </a:r>
            <a:r>
              <a:rPr lang="zh-CN" altLang="zh-CN" dirty="0" smtClean="0"/>
              <a:t>最大</a:t>
            </a:r>
            <a:r>
              <a:rPr lang="zh-CN" altLang="zh-CN" dirty="0"/>
              <a:t>约数</a:t>
            </a:r>
            <a:endParaRPr lang="zh-CN" altLang="en-US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1340768"/>
            <a:ext cx="5993224" cy="368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88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人工智能及其实践教程</a:t>
            </a: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主编：丁亮 姜春茂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714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3.2.4   </a:t>
            </a:r>
            <a:r>
              <a:rPr lang="en-US" altLang="zh-CN" sz="2400" b="1" dirty="0"/>
              <a:t>break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190550" y="908720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功能：</a:t>
            </a:r>
            <a:r>
              <a:rPr lang="zh-CN" altLang="zh-CN" b="1" dirty="0" smtClean="0"/>
              <a:t>终止</a:t>
            </a:r>
            <a:r>
              <a:rPr lang="zh-CN" altLang="zh-CN" dirty="0"/>
              <a:t>当前的循环</a:t>
            </a:r>
            <a:r>
              <a:rPr lang="zh-CN" altLang="zh-CN" dirty="0" smtClean="0"/>
              <a:t>，从</a:t>
            </a:r>
            <a:r>
              <a:rPr lang="zh-CN" altLang="zh-CN" dirty="0"/>
              <a:t>循环中</a:t>
            </a:r>
            <a:r>
              <a:rPr lang="zh-CN" altLang="zh-CN" b="1" dirty="0"/>
              <a:t>跳出</a:t>
            </a:r>
            <a:r>
              <a:rPr lang="zh-CN" altLang="zh-CN" dirty="0"/>
              <a:t>执行程序中的下一条语句</a:t>
            </a:r>
            <a:endParaRPr lang="zh-CN" altLang="zh-CN" b="1" dirty="0"/>
          </a:p>
        </p:txBody>
      </p:sp>
      <p:sp>
        <p:nvSpPr>
          <p:cNvPr id="8" name="矩形 7"/>
          <p:cNvSpPr/>
          <p:nvPr/>
        </p:nvSpPr>
        <p:spPr>
          <a:xfrm>
            <a:off x="6156143" y="5085184"/>
            <a:ext cx="47632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输出：</a:t>
            </a:r>
            <a:endParaRPr lang="zh-CN" altLang="zh-CN" sz="20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Please a </a:t>
            </a:r>
            <a:r>
              <a:rPr lang="en-US" altLang="zh-CN" sz="2000" dirty="0" err="1"/>
              <a:t>num</a:t>
            </a:r>
            <a:r>
              <a:rPr lang="en-US" altLang="zh-CN" sz="2000" dirty="0"/>
              <a:t> : 21</a:t>
            </a:r>
            <a:endParaRPr lang="zh-CN" altLang="zh-CN" sz="20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the largest factor of 21 is 7</a:t>
            </a:r>
            <a:endParaRPr lang="zh-CN" altLang="zh-CN" sz="20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83238" y="883144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应用：</a:t>
            </a:r>
            <a:r>
              <a:rPr lang="zh-CN" altLang="en-US" dirty="0" smtClean="0"/>
              <a:t>求一个数的</a:t>
            </a:r>
            <a:r>
              <a:rPr lang="zh-CN" altLang="zh-CN" dirty="0" smtClean="0"/>
              <a:t>最大</a:t>
            </a:r>
            <a:r>
              <a:rPr lang="zh-CN" altLang="zh-CN" dirty="0"/>
              <a:t>约数</a:t>
            </a:r>
            <a:endParaRPr lang="zh-CN" altLang="en-US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1340768"/>
            <a:ext cx="5993224" cy="368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679063"/>
              </p:ext>
            </p:extLst>
          </p:nvPr>
        </p:nvGraphicFramePr>
        <p:xfrm>
          <a:off x="838622" y="1484784"/>
          <a:ext cx="4463422" cy="4918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r:id="rId4" imgW="5587160" imgH="6173280" progId="Visio.Drawing.11">
                  <p:embed/>
                </p:oleObj>
              </mc:Choice>
              <mc:Fallback>
                <p:oleObj r:id="rId4" imgW="5587160" imgH="61732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622" y="1484784"/>
                        <a:ext cx="4463422" cy="49180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78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3.2.5 </a:t>
            </a:r>
            <a:r>
              <a:rPr lang="en-US" altLang="zh-CN" sz="2400" b="1" dirty="0" smtClean="0"/>
              <a:t>  continue</a:t>
            </a:r>
            <a:r>
              <a:rPr lang="zh-CN" altLang="zh-CN" sz="2400" b="1" dirty="0"/>
              <a:t>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1421082" y="961997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continue</a:t>
            </a:r>
            <a:r>
              <a:rPr lang="zh-CN" altLang="zh-CN" sz="2000" dirty="0" smtClean="0"/>
              <a:t>语句</a:t>
            </a:r>
            <a:r>
              <a:rPr lang="zh-CN" altLang="en-US" sz="2000" b="1" dirty="0" smtClean="0"/>
              <a:t>功能</a:t>
            </a:r>
            <a:r>
              <a:rPr lang="zh-CN" altLang="en-US" sz="2000" dirty="0" smtClean="0"/>
              <a:t>：</a:t>
            </a:r>
            <a:r>
              <a:rPr lang="zh-CN" altLang="zh-CN" sz="2000" b="1" dirty="0" smtClean="0"/>
              <a:t>跳</a:t>
            </a:r>
            <a:r>
              <a:rPr lang="zh-CN" altLang="zh-CN" sz="2000" b="1" dirty="0"/>
              <a:t>过</a:t>
            </a:r>
            <a:r>
              <a:rPr lang="zh-CN" altLang="zh-CN" sz="2000" dirty="0"/>
              <a:t>当前的循环块，继续该循环的下一次迭代</a:t>
            </a:r>
            <a:endParaRPr lang="zh-CN" altLang="zh-CN" sz="2000" b="1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431004"/>
              </p:ext>
            </p:extLst>
          </p:nvPr>
        </p:nvGraphicFramePr>
        <p:xfrm>
          <a:off x="3214886" y="1515996"/>
          <a:ext cx="4472268" cy="4596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r:id="rId3" imgW="4024170" imgH="4144770" progId="Visio.Drawing.11">
                  <p:embed/>
                </p:oleObj>
              </mc:Choice>
              <mc:Fallback>
                <p:oleObj r:id="rId3" imgW="4024170" imgH="414477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886" y="1515996"/>
                        <a:ext cx="4472268" cy="45964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43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04664"/>
            <a:ext cx="412774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3.2.5 </a:t>
            </a:r>
            <a:r>
              <a:rPr lang="en-US" altLang="zh-CN" sz="2400" b="1" dirty="0" smtClean="0"/>
              <a:t>  continue</a:t>
            </a:r>
            <a:r>
              <a:rPr lang="zh-CN" altLang="zh-CN" sz="2400" b="1" dirty="0"/>
              <a:t>语句</a:t>
            </a:r>
          </a:p>
        </p:txBody>
      </p:sp>
      <p:sp>
        <p:nvSpPr>
          <p:cNvPr id="8" name="矩形 7"/>
          <p:cNvSpPr/>
          <p:nvPr/>
        </p:nvSpPr>
        <p:spPr>
          <a:xfrm>
            <a:off x="1126654" y="980728"/>
            <a:ext cx="101531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应用：</a:t>
            </a:r>
            <a:r>
              <a:rPr lang="zh-CN" altLang="zh-CN" dirty="0" smtClean="0"/>
              <a:t>判定</a:t>
            </a:r>
            <a:r>
              <a:rPr lang="zh-CN" altLang="zh-CN" dirty="0"/>
              <a:t>你所提交的选项是否为正确（假设正确的选项为</a:t>
            </a:r>
            <a:r>
              <a:rPr lang="en-US" altLang="zh-CN" dirty="0"/>
              <a:t>C</a:t>
            </a:r>
            <a:r>
              <a:rPr lang="zh-CN" altLang="zh-CN" dirty="0"/>
              <a:t>）</a:t>
            </a:r>
            <a:endParaRPr lang="zh-CN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2" y="1844824"/>
            <a:ext cx="6219825" cy="430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6530833" y="2497936"/>
            <a:ext cx="543731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Please write you answer(Options are limited to A/B/C)A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wrong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Please write you answer(Options are limited to A/B/C)B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wrong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Please write you answer(Options are limited to A/B/C)C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right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Congratulations!</a:t>
            </a:r>
            <a:endParaRPr lang="zh-CN" altLang="zh-CN" dirty="0"/>
          </a:p>
        </p:txBody>
      </p:sp>
      <p:sp>
        <p:nvSpPr>
          <p:cNvPr id="10" name="矩形 9"/>
          <p:cNvSpPr/>
          <p:nvPr/>
        </p:nvSpPr>
        <p:spPr>
          <a:xfrm>
            <a:off x="6635411" y="1988840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86012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案例</a:t>
            </a:r>
            <a:r>
              <a:rPr lang="zh-CN" altLang="zh-CN" sz="2400" b="1" dirty="0"/>
              <a:t>：百钱买百鸡问题</a:t>
            </a:r>
          </a:p>
        </p:txBody>
      </p:sp>
      <p:sp>
        <p:nvSpPr>
          <p:cNvPr id="5" name="矩形 4"/>
          <p:cNvSpPr/>
          <p:nvPr/>
        </p:nvSpPr>
        <p:spPr>
          <a:xfrm>
            <a:off x="478581" y="895250"/>
            <a:ext cx="60928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百钱买百鸡</a:t>
            </a:r>
            <a:r>
              <a:rPr lang="zh-CN" altLang="zh-CN" sz="2000" dirty="0"/>
              <a:t>是我国古代数学家张丘建提出的一个数学问题，它的内容是鸡翁（公鸡）一值钱五，鸡母（母鸡）一值钱三，鸡雏三值钱一（一钱三个）。百钱买百鸡，问鸡翁、鸡母、鸡雏各几何？</a:t>
            </a:r>
          </a:p>
        </p:txBody>
      </p:sp>
      <p:sp>
        <p:nvSpPr>
          <p:cNvPr id="4" name="矩形 3"/>
          <p:cNvSpPr/>
          <p:nvPr/>
        </p:nvSpPr>
        <p:spPr>
          <a:xfrm>
            <a:off x="478582" y="2852936"/>
            <a:ext cx="6092825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程序采用</a:t>
            </a:r>
            <a:r>
              <a:rPr lang="zh-CN" altLang="zh-CN" b="1" dirty="0"/>
              <a:t>枚举法</a:t>
            </a:r>
            <a:r>
              <a:rPr lang="zh-CN" altLang="zh-CN" dirty="0"/>
              <a:t>，即逐个考察所有可能的买法，最后留下符合题意的买法</a:t>
            </a:r>
            <a:r>
              <a:rPr lang="zh-CN" altLang="zh-CN" dirty="0" smtClean="0"/>
              <a:t>。使用</a:t>
            </a:r>
            <a:r>
              <a:rPr lang="zh-CN" altLang="zh-CN" b="1" dirty="0" smtClean="0"/>
              <a:t>双重</a:t>
            </a:r>
            <a:r>
              <a:rPr lang="en-US" altLang="zh-CN" b="1" dirty="0"/>
              <a:t>for</a:t>
            </a:r>
            <a:r>
              <a:rPr lang="zh-CN" altLang="zh-CN" b="1" dirty="0"/>
              <a:t>循环</a:t>
            </a:r>
            <a:r>
              <a:rPr lang="zh-CN" altLang="zh-CN" dirty="0"/>
              <a:t>来实现枚举法</a:t>
            </a:r>
            <a:r>
              <a:rPr lang="zh-CN" altLang="zh-CN" dirty="0" smtClean="0"/>
              <a:t>。首先</a:t>
            </a:r>
            <a:r>
              <a:rPr lang="zh-CN" altLang="zh-CN" dirty="0"/>
              <a:t>固定</a:t>
            </a:r>
            <a:r>
              <a:rPr lang="en-US" altLang="zh-CN" dirty="0"/>
              <a:t>x</a:t>
            </a:r>
            <a:r>
              <a:rPr lang="zh-CN" altLang="zh-CN" dirty="0"/>
              <a:t>值（公鸡个数），再固定</a:t>
            </a:r>
            <a:r>
              <a:rPr lang="en-US" altLang="zh-CN" dirty="0"/>
              <a:t>y</a:t>
            </a:r>
            <a:r>
              <a:rPr lang="zh-CN" altLang="zh-CN" dirty="0"/>
              <a:t>值（母鸡个数</a:t>
            </a:r>
            <a:r>
              <a:rPr lang="zh-CN" altLang="zh-CN" dirty="0" smtClean="0"/>
              <a:t>），依照</a:t>
            </a:r>
            <a:r>
              <a:rPr lang="zh-CN" altLang="zh-CN" dirty="0"/>
              <a:t>题意得出</a:t>
            </a:r>
            <a:r>
              <a:rPr lang="en-US" altLang="zh-CN" dirty="0"/>
              <a:t>z</a:t>
            </a:r>
            <a:r>
              <a:rPr lang="zh-CN" altLang="zh-CN" dirty="0"/>
              <a:t>的值（雏鸡个数）并判断当前</a:t>
            </a:r>
            <a:r>
              <a:rPr lang="en-US" altLang="zh-CN" dirty="0"/>
              <a:t>xyz</a:t>
            </a:r>
            <a:r>
              <a:rPr lang="zh-CN" altLang="zh-CN" dirty="0"/>
              <a:t>值是否符合百钱买百鸡，符合输出，不符合只更换</a:t>
            </a:r>
            <a:r>
              <a:rPr lang="en-US" altLang="zh-CN" dirty="0"/>
              <a:t>y</a:t>
            </a:r>
            <a:r>
              <a:rPr lang="zh-CN" altLang="zh-CN" dirty="0"/>
              <a:t>值再次求</a:t>
            </a:r>
            <a:r>
              <a:rPr lang="en-US" altLang="zh-CN" dirty="0"/>
              <a:t>z</a:t>
            </a:r>
            <a:r>
              <a:rPr lang="zh-CN" altLang="zh-CN" dirty="0"/>
              <a:t>值并判断，直到当前</a:t>
            </a:r>
            <a:r>
              <a:rPr lang="en-US" altLang="zh-CN" dirty="0"/>
              <a:t>x</a:t>
            </a:r>
            <a:r>
              <a:rPr lang="zh-CN" altLang="zh-CN" dirty="0"/>
              <a:t>值下的所有</a:t>
            </a:r>
            <a:r>
              <a:rPr lang="en-US" altLang="zh-CN" dirty="0" err="1"/>
              <a:t>yz</a:t>
            </a:r>
            <a:r>
              <a:rPr lang="zh-CN" altLang="zh-CN" dirty="0"/>
              <a:t>值全都不符合时，更换</a:t>
            </a:r>
            <a:r>
              <a:rPr lang="en-US" altLang="zh-CN" dirty="0"/>
              <a:t>x</a:t>
            </a:r>
            <a:r>
              <a:rPr lang="zh-CN" altLang="zh-CN" dirty="0"/>
              <a:t>值再次进入循环，直到所有</a:t>
            </a:r>
            <a:r>
              <a:rPr lang="en-US" altLang="zh-CN" dirty="0"/>
              <a:t>x</a:t>
            </a:r>
            <a:r>
              <a:rPr lang="zh-CN" altLang="zh-CN" dirty="0"/>
              <a:t>值都尝试过后，退出。因为买鸡都是整只的，因此在程序中只需考虑整数情况。</a:t>
            </a:r>
            <a:endParaRPr lang="zh-CN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061601"/>
              </p:ext>
            </p:extLst>
          </p:nvPr>
        </p:nvGraphicFramePr>
        <p:xfrm>
          <a:off x="7118281" y="548681"/>
          <a:ext cx="4737565" cy="5720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r:id="rId3" imgW="5335126" imgH="7433100" progId="Visio.Drawing.11">
                  <p:embed/>
                </p:oleObj>
              </mc:Choice>
              <mc:Fallback>
                <p:oleObj r:id="rId3" imgW="5335126" imgH="74331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8281" y="548681"/>
                        <a:ext cx="4737565" cy="5720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423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案例</a:t>
            </a:r>
            <a:r>
              <a:rPr lang="zh-CN" altLang="zh-CN" sz="2400" b="1" dirty="0"/>
              <a:t>：百钱买百鸡问题</a:t>
            </a:r>
          </a:p>
        </p:txBody>
      </p:sp>
      <p:sp>
        <p:nvSpPr>
          <p:cNvPr id="6" name="矩形 5"/>
          <p:cNvSpPr/>
          <p:nvPr/>
        </p:nvSpPr>
        <p:spPr>
          <a:xfrm>
            <a:off x="8255446" y="3013664"/>
            <a:ext cx="3745484" cy="188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公鸡</a:t>
            </a:r>
            <a:r>
              <a:rPr lang="en-US" altLang="zh-CN" sz="2000" dirty="0"/>
              <a:t>0</a:t>
            </a:r>
            <a:r>
              <a:rPr lang="zh-CN" altLang="zh-CN" sz="2000" dirty="0"/>
              <a:t>只，母鸡</a:t>
            </a:r>
            <a:r>
              <a:rPr lang="en-US" altLang="zh-CN" sz="2000" dirty="0"/>
              <a:t>25</a:t>
            </a:r>
            <a:r>
              <a:rPr lang="zh-CN" altLang="zh-CN" sz="2000" dirty="0"/>
              <a:t>只，小鸡</a:t>
            </a:r>
            <a:r>
              <a:rPr lang="en-US" altLang="zh-CN" sz="2000" dirty="0"/>
              <a:t>75</a:t>
            </a:r>
            <a:r>
              <a:rPr lang="zh-CN" altLang="zh-CN" sz="2000" dirty="0"/>
              <a:t>只</a:t>
            </a:r>
          </a:p>
          <a:p>
            <a:pPr>
              <a:lnSpc>
                <a:spcPct val="150000"/>
              </a:lnSpc>
            </a:pPr>
            <a:r>
              <a:rPr lang="zh-CN" altLang="zh-CN" sz="2000" dirty="0"/>
              <a:t>公鸡</a:t>
            </a:r>
            <a:r>
              <a:rPr lang="en-US" altLang="zh-CN" sz="2000" dirty="0"/>
              <a:t>4</a:t>
            </a:r>
            <a:r>
              <a:rPr lang="zh-CN" altLang="zh-CN" sz="2000" dirty="0"/>
              <a:t>只，母鸡</a:t>
            </a:r>
            <a:r>
              <a:rPr lang="en-US" altLang="zh-CN" sz="2000" dirty="0"/>
              <a:t>18</a:t>
            </a:r>
            <a:r>
              <a:rPr lang="zh-CN" altLang="zh-CN" sz="2000" dirty="0"/>
              <a:t>只，小鸡</a:t>
            </a:r>
            <a:r>
              <a:rPr lang="en-US" altLang="zh-CN" sz="2000" dirty="0"/>
              <a:t>78</a:t>
            </a:r>
            <a:r>
              <a:rPr lang="zh-CN" altLang="zh-CN" sz="2000" dirty="0"/>
              <a:t>只</a:t>
            </a:r>
          </a:p>
          <a:p>
            <a:pPr>
              <a:lnSpc>
                <a:spcPct val="150000"/>
              </a:lnSpc>
            </a:pPr>
            <a:r>
              <a:rPr lang="zh-CN" altLang="zh-CN" sz="2000" dirty="0"/>
              <a:t>公鸡</a:t>
            </a:r>
            <a:r>
              <a:rPr lang="en-US" altLang="zh-CN" sz="2000" dirty="0"/>
              <a:t>8</a:t>
            </a:r>
            <a:r>
              <a:rPr lang="zh-CN" altLang="zh-CN" sz="2000" dirty="0"/>
              <a:t>只，母鸡</a:t>
            </a:r>
            <a:r>
              <a:rPr lang="en-US" altLang="zh-CN" sz="2000" dirty="0"/>
              <a:t>11</a:t>
            </a:r>
            <a:r>
              <a:rPr lang="zh-CN" altLang="zh-CN" sz="2000" dirty="0"/>
              <a:t>只，小鸡</a:t>
            </a:r>
            <a:r>
              <a:rPr lang="en-US" altLang="zh-CN" sz="2000" dirty="0"/>
              <a:t>81</a:t>
            </a:r>
            <a:r>
              <a:rPr lang="zh-CN" altLang="zh-CN" sz="2000" dirty="0"/>
              <a:t>只</a:t>
            </a:r>
          </a:p>
          <a:p>
            <a:pPr>
              <a:lnSpc>
                <a:spcPct val="150000"/>
              </a:lnSpc>
            </a:pPr>
            <a:r>
              <a:rPr lang="zh-CN" altLang="zh-CN" sz="2000" dirty="0"/>
              <a:t>公鸡</a:t>
            </a:r>
            <a:r>
              <a:rPr lang="en-US" altLang="zh-CN" sz="2000" dirty="0"/>
              <a:t>12</a:t>
            </a:r>
            <a:r>
              <a:rPr lang="zh-CN" altLang="zh-CN" sz="2000" dirty="0"/>
              <a:t>只，母鸡</a:t>
            </a:r>
            <a:r>
              <a:rPr lang="en-US" altLang="zh-CN" sz="2000" dirty="0"/>
              <a:t>4</a:t>
            </a:r>
            <a:r>
              <a:rPr lang="zh-CN" altLang="zh-CN" sz="2000" dirty="0"/>
              <a:t>只，小鸡</a:t>
            </a:r>
            <a:r>
              <a:rPr lang="en-US" altLang="zh-CN" sz="2000" dirty="0"/>
              <a:t>84</a:t>
            </a:r>
            <a:r>
              <a:rPr lang="zh-CN" altLang="zh-CN" sz="2000" dirty="0"/>
              <a:t>只</a:t>
            </a:r>
          </a:p>
        </p:txBody>
      </p:sp>
      <p:sp>
        <p:nvSpPr>
          <p:cNvPr id="5" name="矩形 4"/>
          <p:cNvSpPr/>
          <p:nvPr/>
        </p:nvSpPr>
        <p:spPr>
          <a:xfrm>
            <a:off x="478582" y="895250"/>
            <a:ext cx="10873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百钱买百</a:t>
            </a:r>
            <a:r>
              <a:rPr lang="zh-CN" altLang="zh-CN" sz="2000" b="1" dirty="0" smtClean="0"/>
              <a:t>鸡</a:t>
            </a:r>
            <a:r>
              <a:rPr lang="zh-CN" altLang="en-US" sz="2000" dirty="0"/>
              <a:t>：</a:t>
            </a:r>
            <a:r>
              <a:rPr lang="zh-CN" altLang="zh-CN" sz="2000" dirty="0" smtClean="0"/>
              <a:t>鸡</a:t>
            </a:r>
            <a:r>
              <a:rPr lang="zh-CN" altLang="zh-CN" sz="2000" dirty="0"/>
              <a:t>翁（公鸡）一值钱五，鸡母（母鸡）一值钱三，鸡雏三值钱一（一钱三个）。百钱买百鸡，问鸡翁、鸡母、鸡雏各几何？</a:t>
            </a:r>
          </a:p>
        </p:txBody>
      </p:sp>
      <p:sp>
        <p:nvSpPr>
          <p:cNvPr id="10" name="矩形 9"/>
          <p:cNvSpPr/>
          <p:nvPr/>
        </p:nvSpPr>
        <p:spPr>
          <a:xfrm>
            <a:off x="8255446" y="2333058"/>
            <a:ext cx="958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/>
              <a:t>输出：</a:t>
            </a:r>
            <a:endParaRPr lang="zh-CN" altLang="zh-CN" sz="20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09" y="2132857"/>
            <a:ext cx="747170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79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3.4   </a:t>
            </a:r>
            <a:r>
              <a:rPr lang="zh-CN" altLang="zh-CN" sz="2400" b="1" dirty="0"/>
              <a:t>趣味练习</a:t>
            </a:r>
          </a:p>
        </p:txBody>
      </p:sp>
      <p:sp>
        <p:nvSpPr>
          <p:cNvPr id="5" name="矩形 4"/>
          <p:cNvSpPr/>
          <p:nvPr/>
        </p:nvSpPr>
        <p:spPr>
          <a:xfrm>
            <a:off x="1069357" y="980728"/>
            <a:ext cx="9634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Python</a:t>
            </a:r>
            <a:r>
              <a:rPr lang="zh-CN" altLang="zh-CN" sz="2000" dirty="0"/>
              <a:t>中的</a:t>
            </a:r>
            <a:r>
              <a:rPr lang="zh-CN" altLang="zh-CN" sz="2000" b="1" dirty="0"/>
              <a:t>绘图模块</a:t>
            </a:r>
            <a:r>
              <a:rPr lang="zh-CN" altLang="zh-CN" sz="2000" dirty="0"/>
              <a:t>，它会创造一个画布并附有画笔，允许我们</a:t>
            </a:r>
            <a:r>
              <a:rPr lang="zh-CN" altLang="zh-CN" sz="2000" b="1" dirty="0"/>
              <a:t>对画笔编程</a:t>
            </a:r>
          </a:p>
        </p:txBody>
      </p:sp>
      <p:sp>
        <p:nvSpPr>
          <p:cNvPr id="3" name="矩形 2"/>
          <p:cNvSpPr/>
          <p:nvPr/>
        </p:nvSpPr>
        <p:spPr>
          <a:xfrm>
            <a:off x="3130697" y="1844823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14" y="1700808"/>
            <a:ext cx="223224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10" descr="C:\Users\dell.dell-PC\Desktop\tit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2670" y="1700808"/>
            <a:ext cx="3666712" cy="3207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 descr="C:\Users\dell.dell-PC\Desktop\tit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3398" y="1700808"/>
            <a:ext cx="3600400" cy="32077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744974" y="5229200"/>
            <a:ext cx="8568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/>
              <a:t>circle()</a:t>
            </a:r>
            <a:r>
              <a:rPr lang="zh-CN" altLang="zh-CN" dirty="0"/>
              <a:t>指定了在画布中画的是一个圆</a:t>
            </a:r>
            <a:r>
              <a:rPr lang="zh-CN" altLang="zh-CN" dirty="0" smtClean="0"/>
              <a:t>，参数</a:t>
            </a:r>
            <a:r>
              <a:rPr lang="en-US" altLang="zh-CN" dirty="0"/>
              <a:t>100</a:t>
            </a:r>
            <a:r>
              <a:rPr lang="zh-CN" altLang="zh-CN" dirty="0"/>
              <a:t>表示这个圆的半径为</a:t>
            </a:r>
            <a:r>
              <a:rPr lang="en-US" altLang="zh-CN" dirty="0"/>
              <a:t>100</a:t>
            </a:r>
            <a:r>
              <a:rPr lang="zh-CN" altLang="zh-CN" dirty="0"/>
              <a:t>个</a:t>
            </a:r>
            <a:r>
              <a:rPr lang="zh-CN" altLang="zh-CN" dirty="0" smtClean="0"/>
              <a:t>单位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 smtClean="0"/>
              <a:t>left(60</a:t>
            </a:r>
            <a:r>
              <a:rPr lang="en-US" altLang="zh-CN" b="1" dirty="0"/>
              <a:t>)</a:t>
            </a:r>
            <a:r>
              <a:rPr lang="zh-CN" altLang="zh-CN" dirty="0"/>
              <a:t>表示将画图的起底逆时针旋转</a:t>
            </a:r>
            <a:r>
              <a:rPr lang="en-US" altLang="zh-CN" dirty="0"/>
              <a:t>60°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24917" y="3679730"/>
            <a:ext cx="1704532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sz="2400" b="1" dirty="0" err="1"/>
              <a:t>t.circle</a:t>
            </a:r>
            <a:r>
              <a:rPr lang="en-US" altLang="zh-CN" sz="2400" b="1" dirty="0"/>
              <a:t>(-100)</a:t>
            </a:r>
            <a:endParaRPr lang="zh-CN" altLang="en-US" sz="2400" b="1" dirty="0"/>
          </a:p>
        </p:txBody>
      </p:sp>
      <p:sp>
        <p:nvSpPr>
          <p:cNvPr id="6" name="右箭头 5"/>
          <p:cNvSpPr/>
          <p:nvPr/>
        </p:nvSpPr>
        <p:spPr>
          <a:xfrm>
            <a:off x="1630711" y="3600039"/>
            <a:ext cx="1499986" cy="621049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83238" y="3155559"/>
            <a:ext cx="9361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/>
              <a:t>?</a:t>
            </a:r>
            <a:endParaRPr lang="zh-CN" alt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285527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8" grpId="0"/>
      <p:bldP spid="4" grpId="0" animBg="1"/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3.4   </a:t>
            </a:r>
            <a:r>
              <a:rPr lang="zh-CN" altLang="zh-CN" sz="2400" b="1" dirty="0"/>
              <a:t>趣味练习</a:t>
            </a:r>
          </a:p>
        </p:txBody>
      </p:sp>
      <p:sp>
        <p:nvSpPr>
          <p:cNvPr id="5" name="矩形 4"/>
          <p:cNvSpPr/>
          <p:nvPr/>
        </p:nvSpPr>
        <p:spPr>
          <a:xfrm>
            <a:off x="1069357" y="980728"/>
            <a:ext cx="9634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Python</a:t>
            </a:r>
            <a:r>
              <a:rPr lang="zh-CN" altLang="zh-CN" sz="2000" dirty="0"/>
              <a:t>中的</a:t>
            </a:r>
            <a:r>
              <a:rPr lang="zh-CN" altLang="zh-CN" sz="2000" b="1" dirty="0"/>
              <a:t>绘图模块</a:t>
            </a:r>
            <a:r>
              <a:rPr lang="zh-CN" altLang="zh-CN" sz="2000" dirty="0"/>
              <a:t>，它会创造一个画布并附有画笔，允许我们</a:t>
            </a:r>
            <a:r>
              <a:rPr lang="zh-CN" altLang="zh-CN" sz="2000" b="1" dirty="0"/>
              <a:t>对画笔编程</a:t>
            </a:r>
          </a:p>
        </p:txBody>
      </p:sp>
      <p:sp>
        <p:nvSpPr>
          <p:cNvPr id="3" name="矩形 2"/>
          <p:cNvSpPr/>
          <p:nvPr/>
        </p:nvSpPr>
        <p:spPr>
          <a:xfrm>
            <a:off x="6671270" y="1621444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8" name="矩形 7"/>
          <p:cNvSpPr/>
          <p:nvPr/>
        </p:nvSpPr>
        <p:spPr>
          <a:xfrm>
            <a:off x="5159102" y="4077072"/>
            <a:ext cx="46245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设置在</a:t>
            </a:r>
            <a:r>
              <a:rPr lang="zh-CN" altLang="zh-CN" dirty="0"/>
              <a:t>每次迭代中要向前画出的</a:t>
            </a:r>
            <a:r>
              <a:rPr lang="zh-CN" altLang="zh-CN" dirty="0" smtClean="0"/>
              <a:t>长度</a:t>
            </a:r>
            <a:endParaRPr lang="en-US" altLang="zh-CN" dirty="0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81" y="1380838"/>
            <a:ext cx="5139545" cy="466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图片 14" descr="C:\Users\dell.dell-PC\Desktop\tit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80502" y="1642967"/>
            <a:ext cx="293878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5007535" y="3532215"/>
            <a:ext cx="2031325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设置</a:t>
            </a:r>
            <a:r>
              <a:rPr lang="zh-CN" altLang="zh-CN" dirty="0"/>
              <a:t>了画笔的粗细</a:t>
            </a:r>
            <a:endParaRPr lang="en-US" altLang="zh-CN" dirty="0"/>
          </a:p>
        </p:txBody>
      </p:sp>
      <p:sp>
        <p:nvSpPr>
          <p:cNvPr id="16" name="矩形 15"/>
          <p:cNvSpPr/>
          <p:nvPr/>
        </p:nvSpPr>
        <p:spPr>
          <a:xfrm>
            <a:off x="5007535" y="4653136"/>
            <a:ext cx="29546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设置</a:t>
            </a:r>
            <a:r>
              <a:rPr lang="zh-CN" altLang="zh-CN" dirty="0" smtClean="0"/>
              <a:t>下次</a:t>
            </a:r>
            <a:r>
              <a:rPr lang="zh-CN" altLang="zh-CN" dirty="0"/>
              <a:t>画图时的偏转方向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2890853" y="3771175"/>
            <a:ext cx="1764193" cy="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2890853" y="4437112"/>
            <a:ext cx="1764193" cy="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2890853" y="4869160"/>
            <a:ext cx="1764193" cy="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61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3.4   </a:t>
            </a:r>
            <a:r>
              <a:rPr lang="zh-CN" altLang="zh-CN" sz="2400" b="1" dirty="0"/>
              <a:t>趣味练习</a:t>
            </a:r>
          </a:p>
        </p:txBody>
      </p:sp>
      <p:sp>
        <p:nvSpPr>
          <p:cNvPr id="5" name="矩形 4"/>
          <p:cNvSpPr/>
          <p:nvPr/>
        </p:nvSpPr>
        <p:spPr>
          <a:xfrm>
            <a:off x="1069357" y="980728"/>
            <a:ext cx="9634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Python</a:t>
            </a:r>
            <a:r>
              <a:rPr lang="zh-CN" altLang="zh-CN" sz="2000" dirty="0"/>
              <a:t>中的</a:t>
            </a:r>
            <a:r>
              <a:rPr lang="zh-CN" altLang="zh-CN" sz="2000" b="1" dirty="0"/>
              <a:t>绘图模块</a:t>
            </a:r>
            <a:r>
              <a:rPr lang="zh-CN" altLang="zh-CN" sz="2000" dirty="0"/>
              <a:t>，它会创造一个画布并附有画笔，允许我们</a:t>
            </a:r>
            <a:r>
              <a:rPr lang="zh-CN" altLang="zh-CN" sz="2000" b="1" dirty="0"/>
              <a:t>对画笔编程</a:t>
            </a:r>
          </a:p>
        </p:txBody>
      </p:sp>
      <p:sp>
        <p:nvSpPr>
          <p:cNvPr id="3" name="矩形 2"/>
          <p:cNvSpPr/>
          <p:nvPr/>
        </p:nvSpPr>
        <p:spPr>
          <a:xfrm>
            <a:off x="6671270" y="1621444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81" y="1380838"/>
            <a:ext cx="5139545" cy="466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图片 14" descr="C:\Users\dell.dell-PC\Desktop\tit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80502" y="1642967"/>
            <a:ext cx="293878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右箭头 5"/>
          <p:cNvSpPr/>
          <p:nvPr/>
        </p:nvSpPr>
        <p:spPr>
          <a:xfrm>
            <a:off x="742253" y="4123659"/>
            <a:ext cx="2040585" cy="673493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30909" y="4137239"/>
            <a:ext cx="3091039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 err="1"/>
              <a:t>t.forward</a:t>
            </a:r>
            <a:r>
              <a:rPr lang="en-US" altLang="zh-CN" sz="3600" b="1" dirty="0"/>
              <a:t>(-x*2)</a:t>
            </a:r>
            <a:endParaRPr lang="zh-CN" altLang="en-US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87294" y="3693470"/>
            <a:ext cx="9361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/>
              <a:t>?</a:t>
            </a:r>
            <a:endParaRPr lang="zh-CN" alt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7435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3.5  </a:t>
            </a:r>
            <a:r>
              <a:rPr lang="zh-CN" altLang="zh-CN" sz="2400" b="1" dirty="0" smtClean="0"/>
              <a:t>总结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356420" y="1124744"/>
            <a:ext cx="999537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本章讲</a:t>
            </a:r>
            <a:r>
              <a:rPr lang="zh-CN" altLang="zh-CN" dirty="0" smtClean="0"/>
              <a:t>了</a:t>
            </a:r>
            <a:r>
              <a:rPr lang="zh-CN" altLang="zh-CN" b="1" dirty="0"/>
              <a:t>条件控制语句</a:t>
            </a:r>
            <a:r>
              <a:rPr lang="zh-CN" altLang="zh-CN" dirty="0"/>
              <a:t>和</a:t>
            </a:r>
            <a:r>
              <a:rPr lang="zh-CN" altLang="zh-CN" b="1" dirty="0"/>
              <a:t>循环控制语句</a:t>
            </a:r>
            <a:r>
              <a:rPr lang="zh-CN" altLang="zh-CN" dirty="0"/>
              <a:t>，它们是</a:t>
            </a:r>
            <a:r>
              <a:rPr lang="en-US" altLang="zh-CN" dirty="0"/>
              <a:t>Python</a:t>
            </a:r>
            <a:r>
              <a:rPr lang="zh-CN" altLang="zh-CN" dirty="0"/>
              <a:t>中最常用的部分</a:t>
            </a:r>
          </a:p>
        </p:txBody>
      </p:sp>
      <p:sp>
        <p:nvSpPr>
          <p:cNvPr id="12" name="矩形 11"/>
          <p:cNvSpPr/>
          <p:nvPr/>
        </p:nvSpPr>
        <p:spPr>
          <a:xfrm>
            <a:off x="1414686" y="217524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/>
              <a:t>练习</a:t>
            </a:r>
            <a:r>
              <a:rPr lang="zh-CN" altLang="en-US" sz="2400" b="1" dirty="0" smtClean="0"/>
              <a:t>：</a:t>
            </a:r>
            <a:endParaRPr lang="zh-CN" altLang="zh-CN" sz="2400" b="1" dirty="0"/>
          </a:p>
        </p:txBody>
      </p:sp>
      <p:sp>
        <p:nvSpPr>
          <p:cNvPr id="8" name="矩形 7"/>
          <p:cNvSpPr/>
          <p:nvPr/>
        </p:nvSpPr>
        <p:spPr>
          <a:xfrm>
            <a:off x="1702718" y="2996952"/>
            <a:ext cx="8908208" cy="1672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zh-CN" dirty="0"/>
              <a:t>参考</a:t>
            </a:r>
            <a:r>
              <a:rPr lang="en-US" altLang="zh-CN" dirty="0"/>
              <a:t>while</a:t>
            </a:r>
            <a:r>
              <a:rPr lang="zh-CN" altLang="zh-CN" dirty="0"/>
              <a:t>语句和</a:t>
            </a:r>
            <a:r>
              <a:rPr lang="en-US" altLang="zh-CN" dirty="0"/>
              <a:t>if</a:t>
            </a:r>
            <a:r>
              <a:rPr lang="zh-CN" altLang="zh-CN" dirty="0"/>
              <a:t>语句的流程图画出程序</a:t>
            </a:r>
            <a:r>
              <a:rPr lang="en-US" altLang="zh-CN" dirty="0"/>
              <a:t>4.4</a:t>
            </a:r>
            <a:r>
              <a:rPr lang="zh-CN" altLang="zh-CN" dirty="0"/>
              <a:t>的具体</a:t>
            </a:r>
            <a:r>
              <a:rPr lang="zh-CN" altLang="zh-CN" dirty="0" smtClean="0"/>
              <a:t>流程图</a:t>
            </a:r>
            <a:endParaRPr lang="en-US" altLang="zh-CN" dirty="0" smtClean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zh-CN" dirty="0"/>
              <a:t>输出首项</a:t>
            </a:r>
            <a:r>
              <a:rPr lang="zh-CN" altLang="zh-CN" dirty="0" smtClean="0"/>
              <a:t>为</a:t>
            </a:r>
            <a:r>
              <a:rPr lang="en-US" altLang="zh-CN" dirty="0" smtClean="0"/>
              <a:t>3/5 </a:t>
            </a:r>
            <a:r>
              <a:rPr lang="zh-CN" altLang="zh-CN" dirty="0" smtClean="0"/>
              <a:t>，</a:t>
            </a:r>
            <a:r>
              <a:rPr lang="zh-CN" altLang="zh-CN" dirty="0"/>
              <a:t>公比为</a:t>
            </a:r>
            <a:r>
              <a:rPr lang="en-US" altLang="zh-CN" dirty="0"/>
              <a:t> </a:t>
            </a:r>
            <a:r>
              <a:rPr lang="en-US" altLang="zh-CN" dirty="0" smtClean="0"/>
              <a:t>2/7</a:t>
            </a:r>
            <a:r>
              <a:rPr lang="zh-CN" altLang="zh-CN" dirty="0" smtClean="0"/>
              <a:t>的</a:t>
            </a:r>
            <a:r>
              <a:rPr lang="zh-CN" altLang="zh-CN" dirty="0"/>
              <a:t>等比数列的前</a:t>
            </a:r>
            <a:r>
              <a:rPr lang="en-US" altLang="zh-CN" dirty="0"/>
              <a:t>10</a:t>
            </a:r>
            <a:r>
              <a:rPr lang="zh-CN" altLang="zh-CN" dirty="0"/>
              <a:t>项，并循环计算这个数列的前</a:t>
            </a:r>
            <a:r>
              <a:rPr lang="en-US" altLang="zh-CN" dirty="0"/>
              <a:t>10</a:t>
            </a:r>
            <a:r>
              <a:rPr lang="zh-CN" altLang="zh-CN" dirty="0"/>
              <a:t>项</a:t>
            </a:r>
            <a:r>
              <a:rPr lang="zh-CN" altLang="zh-CN" dirty="0" smtClean="0"/>
              <a:t>和</a:t>
            </a:r>
            <a:endParaRPr lang="en-US" altLang="zh-CN" dirty="0" smtClean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zh-CN" dirty="0"/>
              <a:t>完善程序</a:t>
            </a:r>
            <a:r>
              <a:rPr lang="en-US" altLang="zh-CN" dirty="0"/>
              <a:t>4.8</a:t>
            </a:r>
            <a:r>
              <a:rPr lang="zh-CN" altLang="zh-CN" dirty="0"/>
              <a:t>，让程序完成输出</a:t>
            </a:r>
            <a:r>
              <a:rPr lang="en-US" altLang="zh-CN" dirty="0"/>
              <a:t>B</a:t>
            </a:r>
            <a:r>
              <a:rPr lang="zh-CN" altLang="zh-CN" dirty="0"/>
              <a:t>点的瞬时速度更接近于多少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83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  <p:bldP spid="1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:a16="http://schemas.microsoft.com/office/drawing/2014/main" xmlns="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50649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3</a:t>
            </a:r>
            <a:r>
              <a:rPr lang="zh-CN" altLang="zh-CN" sz="2800" b="1" dirty="0" smtClean="0"/>
              <a:t>章</a:t>
            </a:r>
            <a:r>
              <a:rPr lang="en-US" altLang="zh-CN" sz="2800" b="1" dirty="0" smtClean="0"/>
              <a:t>    </a:t>
            </a:r>
            <a:r>
              <a:rPr lang="en-US" altLang="zh-CN" sz="2800" b="1" dirty="0"/>
              <a:t>Python</a:t>
            </a:r>
            <a:r>
              <a:rPr lang="zh-CN" altLang="zh-CN" sz="2800" b="1" dirty="0"/>
              <a:t>的流程控制</a:t>
            </a:r>
          </a:p>
        </p:txBody>
      </p:sp>
      <p:cxnSp>
        <p:nvCxnSpPr>
          <p:cNvPr id="71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xmlns="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>
            <a:extLst>
              <a:ext uri="{FF2B5EF4-FFF2-40B4-BE49-F238E27FC236}">
                <a16:creationId xmlns:a16="http://schemas.microsoft.com/office/drawing/2014/main" xmlns="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/>
          <p:nvPr/>
        </p:nvSpPr>
        <p:spPr>
          <a:xfrm>
            <a:off x="5807174" y="2071880"/>
            <a:ext cx="59267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熟练使用</a:t>
            </a:r>
            <a:r>
              <a:rPr lang="en-US" altLang="zh-CN" sz="2400" dirty="0"/>
              <a:t>Python</a:t>
            </a:r>
            <a:r>
              <a:rPr lang="zh-CN" altLang="zh-CN" sz="2400" dirty="0"/>
              <a:t>中流程控制语句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使用条件语句来处理特殊情形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根据特定的条件改变程序的行为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使用适当的循环的语句处理具体情况</a:t>
            </a:r>
          </a:p>
        </p:txBody>
      </p:sp>
      <p:sp>
        <p:nvSpPr>
          <p:cNvPr id="12" name="矩形 11"/>
          <p:cNvSpPr/>
          <p:nvPr/>
        </p:nvSpPr>
        <p:spPr>
          <a:xfrm>
            <a:off x="1270670" y="1794882"/>
            <a:ext cx="4752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3.1 </a:t>
            </a:r>
            <a:r>
              <a:rPr lang="en-US" altLang="zh-CN" sz="2400" dirty="0" smtClean="0"/>
              <a:t> </a:t>
            </a:r>
            <a:r>
              <a:rPr lang="zh-CN" altLang="zh-CN" sz="2400" dirty="0" smtClean="0"/>
              <a:t>条件控制语句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3.2 </a:t>
            </a:r>
            <a:r>
              <a:rPr lang="en-US" altLang="zh-CN" sz="2400" dirty="0" smtClean="0"/>
              <a:t> </a:t>
            </a:r>
            <a:r>
              <a:rPr lang="zh-CN" altLang="zh-CN" sz="2400" dirty="0" smtClean="0"/>
              <a:t>循环</a:t>
            </a:r>
            <a:r>
              <a:rPr lang="zh-CN" altLang="zh-CN" sz="2400" dirty="0"/>
              <a:t>控制语句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3.3 </a:t>
            </a:r>
            <a:r>
              <a:rPr lang="en-US" altLang="zh-CN" sz="2400" dirty="0" smtClean="0"/>
              <a:t> </a:t>
            </a:r>
            <a:r>
              <a:rPr lang="zh-CN" altLang="zh-CN" sz="2400" dirty="0" smtClean="0"/>
              <a:t>案例</a:t>
            </a:r>
            <a:r>
              <a:rPr lang="zh-CN" altLang="zh-CN" sz="2400" dirty="0"/>
              <a:t>：百钱买百鸡问题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3.4  </a:t>
            </a:r>
            <a:r>
              <a:rPr lang="zh-CN" altLang="zh-CN" sz="2400" dirty="0"/>
              <a:t>趣味练习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3.5  </a:t>
            </a:r>
            <a:r>
              <a:rPr lang="zh-CN" altLang="zh-CN" sz="2400" dirty="0" smtClean="0"/>
              <a:t>总结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402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3.1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条件</a:t>
            </a:r>
            <a:r>
              <a:rPr lang="zh-CN" altLang="zh-CN" sz="2400" b="1" dirty="0"/>
              <a:t>控制语句</a:t>
            </a:r>
          </a:p>
        </p:txBody>
      </p:sp>
      <p:sp>
        <p:nvSpPr>
          <p:cNvPr id="3" name="矩形 2"/>
          <p:cNvSpPr/>
          <p:nvPr/>
        </p:nvSpPr>
        <p:spPr>
          <a:xfrm>
            <a:off x="881436" y="908720"/>
            <a:ext cx="4277666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3.1.1 </a:t>
            </a:r>
            <a:r>
              <a:rPr lang="zh-CN" altLang="zh-CN" sz="2000" dirty="0"/>
              <a:t>理解</a:t>
            </a:r>
            <a:r>
              <a:rPr lang="en-US" altLang="zh-CN" sz="2000" dirty="0"/>
              <a:t>Python</a:t>
            </a:r>
            <a:r>
              <a:rPr lang="zh-CN" altLang="zh-CN" sz="2000" dirty="0"/>
              <a:t>中的条件控制语句</a:t>
            </a:r>
          </a:p>
        </p:txBody>
      </p:sp>
      <p:sp>
        <p:nvSpPr>
          <p:cNvPr id="6" name="矩形 5"/>
          <p:cNvSpPr/>
          <p:nvPr/>
        </p:nvSpPr>
        <p:spPr>
          <a:xfrm>
            <a:off x="882164" y="906542"/>
            <a:ext cx="51417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3.1.1 </a:t>
            </a:r>
            <a:r>
              <a:rPr lang="zh-CN" altLang="zh-CN" sz="2000" dirty="0"/>
              <a:t>理解</a:t>
            </a:r>
            <a:r>
              <a:rPr lang="en-US" altLang="zh-CN" sz="2000" dirty="0"/>
              <a:t>Python</a:t>
            </a:r>
            <a:r>
              <a:rPr lang="zh-CN" altLang="zh-CN" sz="2000" dirty="0"/>
              <a:t>中的条件控制语句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3.1.2 If</a:t>
            </a:r>
            <a:r>
              <a:rPr lang="zh-CN" altLang="zh-CN" sz="2000" dirty="0"/>
              <a:t>…</a:t>
            </a:r>
            <a:r>
              <a:rPr lang="en-US" altLang="zh-CN" sz="2000" dirty="0"/>
              <a:t>else</a:t>
            </a:r>
            <a:r>
              <a:rPr lang="zh-CN" altLang="zh-CN" sz="2000" dirty="0"/>
              <a:t>语句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3.1.3 </a:t>
            </a:r>
            <a:r>
              <a:rPr lang="en-US" altLang="zh-CN" sz="2000" dirty="0" err="1"/>
              <a:t>elif</a:t>
            </a:r>
            <a:r>
              <a:rPr lang="zh-CN" altLang="zh-CN" sz="2000" dirty="0"/>
              <a:t>语句</a:t>
            </a:r>
          </a:p>
        </p:txBody>
      </p:sp>
      <p:sp>
        <p:nvSpPr>
          <p:cNvPr id="5" name="矩形 4"/>
          <p:cNvSpPr/>
          <p:nvPr/>
        </p:nvSpPr>
        <p:spPr>
          <a:xfrm>
            <a:off x="1201295" y="3158001"/>
            <a:ext cx="450349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dirty="0"/>
              <a:t>对于条件表达式，</a:t>
            </a:r>
            <a:r>
              <a:rPr lang="en-US" altLang="zh-CN" dirty="0"/>
              <a:t>Python</a:t>
            </a:r>
            <a:r>
              <a:rPr lang="zh-CN" altLang="zh-CN" dirty="0" smtClean="0"/>
              <a:t>指定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非</a:t>
            </a:r>
            <a:r>
              <a:rPr lang="en-US" altLang="zh-CN" dirty="0"/>
              <a:t>0</a:t>
            </a:r>
            <a:r>
              <a:rPr lang="zh-CN" altLang="zh-CN" dirty="0"/>
              <a:t>和非空值</a:t>
            </a:r>
            <a:r>
              <a:rPr lang="zh-CN" altLang="zh-CN" dirty="0" smtClean="0"/>
              <a:t>为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True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 0</a:t>
            </a:r>
            <a:r>
              <a:rPr lang="zh-CN" altLang="zh-CN" dirty="0"/>
              <a:t>或</a:t>
            </a:r>
            <a:r>
              <a:rPr lang="en-US" altLang="zh-CN" dirty="0"/>
              <a:t>Null</a:t>
            </a:r>
            <a:r>
              <a:rPr lang="zh-CN" altLang="zh-CN" dirty="0" smtClean="0"/>
              <a:t>为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False</a:t>
            </a:r>
            <a:endParaRPr lang="zh-CN" altLang="zh-CN" b="1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6574" y="1594423"/>
            <a:ext cx="6647974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条件控制语句</a:t>
            </a:r>
            <a:r>
              <a:rPr lang="zh-CN" altLang="zh-CN" dirty="0"/>
              <a:t>是通过</a:t>
            </a:r>
            <a:r>
              <a:rPr lang="zh-CN" altLang="zh-CN" b="1" dirty="0"/>
              <a:t>条件表达式</a:t>
            </a:r>
            <a:r>
              <a:rPr lang="zh-CN" altLang="zh-CN" dirty="0"/>
              <a:t>的执行结果来决定后续执行代码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124759"/>
              </p:ext>
            </p:extLst>
          </p:nvPr>
        </p:nvGraphicFramePr>
        <p:xfrm>
          <a:off x="7247334" y="651523"/>
          <a:ext cx="4167243" cy="5700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r:id="rId3" imgW="2760489" imgH="3757860" progId="Visio.Drawing.11">
                  <p:embed/>
                </p:oleObj>
              </mc:Choice>
              <mc:Fallback>
                <p:oleObj r:id="rId3" imgW="2760489" imgH="375786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7334" y="651523"/>
                        <a:ext cx="4167243" cy="57000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66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5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3.1.2 </a:t>
            </a:r>
            <a:r>
              <a:rPr lang="en-US" altLang="zh-CN" sz="2400" b="1" dirty="0" smtClean="0"/>
              <a:t>  If</a:t>
            </a:r>
            <a:r>
              <a:rPr lang="zh-CN" altLang="zh-CN" sz="2400" b="1" dirty="0"/>
              <a:t>…</a:t>
            </a:r>
            <a:r>
              <a:rPr lang="en-US" altLang="zh-CN" sz="2400" b="1" dirty="0"/>
              <a:t>else</a:t>
            </a:r>
            <a:r>
              <a:rPr lang="zh-CN" altLang="zh-CN" sz="2400" b="1" dirty="0"/>
              <a:t>语句</a:t>
            </a:r>
          </a:p>
        </p:txBody>
      </p:sp>
      <p:sp>
        <p:nvSpPr>
          <p:cNvPr id="3" name="矩形 2"/>
          <p:cNvSpPr/>
          <p:nvPr/>
        </p:nvSpPr>
        <p:spPr>
          <a:xfrm>
            <a:off x="784747" y="1196752"/>
            <a:ext cx="34855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if expression: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	</a:t>
            </a:r>
            <a:r>
              <a:rPr lang="en-US" altLang="zh-CN" sz="2400" dirty="0" err="1"/>
              <a:t>expr_true_suite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else: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	</a:t>
            </a:r>
            <a:r>
              <a:rPr lang="en-US" altLang="zh-CN" sz="2400" dirty="0" err="1"/>
              <a:t>expr_false_suite</a:t>
            </a:r>
            <a:endParaRPr lang="zh-CN" altLang="zh-CN" sz="2400" dirty="0"/>
          </a:p>
        </p:txBody>
      </p:sp>
      <p:sp>
        <p:nvSpPr>
          <p:cNvPr id="7" name="矩形 6"/>
          <p:cNvSpPr/>
          <p:nvPr/>
        </p:nvSpPr>
        <p:spPr>
          <a:xfrm>
            <a:off x="5807174" y="1340768"/>
            <a:ext cx="41044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 smtClean="0"/>
              <a:t>组成部分：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sz="2000" dirty="0" smtClean="0"/>
              <a:t>关键字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sz="2000" dirty="0" smtClean="0"/>
              <a:t>条件</a:t>
            </a:r>
            <a:r>
              <a:rPr lang="zh-CN" altLang="zh-CN" sz="2000" dirty="0"/>
              <a:t>表达式（</a:t>
            </a:r>
            <a:r>
              <a:rPr lang="en-US" altLang="zh-CN" sz="2000" dirty="0"/>
              <a:t>expression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sz="2000" dirty="0" smtClean="0"/>
              <a:t>条件</a:t>
            </a:r>
            <a:r>
              <a:rPr lang="zh-CN" altLang="zh-CN" sz="2000" dirty="0"/>
              <a:t>为真时执行的代码</a:t>
            </a:r>
            <a:r>
              <a:rPr lang="zh-CN" altLang="zh-CN" sz="2000" dirty="0" smtClean="0"/>
              <a:t>块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sz="2000" dirty="0" smtClean="0"/>
              <a:t>条件</a:t>
            </a:r>
            <a:r>
              <a:rPr lang="zh-CN" altLang="zh-CN" sz="2000" dirty="0"/>
              <a:t>为假时执行的代码块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14686" y="3933056"/>
            <a:ext cx="9780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00FF"/>
                </a:solidFill>
              </a:rPr>
              <a:t>注意：</a:t>
            </a:r>
            <a:endParaRPr lang="en-US" altLang="zh-CN" sz="2000" b="1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/>
              <a:t>1. </a:t>
            </a:r>
            <a:r>
              <a:rPr lang="zh-CN" altLang="zh-CN" sz="2000" b="1" dirty="0"/>
              <a:t>多重条件</a:t>
            </a:r>
            <a:r>
              <a:rPr lang="zh-CN" altLang="zh-CN" sz="2000" b="1" dirty="0" smtClean="0"/>
              <a:t>表达式</a:t>
            </a:r>
            <a:r>
              <a:rPr lang="zh-CN" altLang="zh-CN" sz="2000" dirty="0" smtClean="0"/>
              <a:t>：情况</a:t>
            </a:r>
            <a:r>
              <a:rPr lang="zh-CN" altLang="zh-CN" sz="2000" dirty="0"/>
              <a:t>复杂以至于一条</a:t>
            </a:r>
            <a:r>
              <a:rPr lang="en-US" altLang="zh-CN" sz="2000" dirty="0"/>
              <a:t>if</a:t>
            </a:r>
            <a:r>
              <a:rPr lang="zh-CN" altLang="zh-CN" sz="2000" dirty="0"/>
              <a:t>语句的执行是有很多因素决定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，</a:t>
            </a:r>
            <a:r>
              <a:rPr lang="zh-CN" altLang="zh-CN" sz="2000" dirty="0" smtClean="0"/>
              <a:t>可以</a:t>
            </a:r>
            <a:r>
              <a:rPr lang="zh-CN" altLang="zh-CN" sz="2000" dirty="0"/>
              <a:t>使用布尔操作符</a:t>
            </a:r>
            <a:r>
              <a:rPr lang="en-US" altLang="zh-CN" sz="2000" b="1" dirty="0"/>
              <a:t>and</a:t>
            </a:r>
            <a:r>
              <a:rPr lang="zh-CN" altLang="zh-CN" sz="2000" b="1" dirty="0"/>
              <a:t>、</a:t>
            </a:r>
            <a:r>
              <a:rPr lang="en-US" altLang="zh-CN" sz="2000" b="1" dirty="0"/>
              <a:t>o</a:t>
            </a:r>
            <a:r>
              <a:rPr lang="en-US" altLang="zh-CN" sz="2000" dirty="0"/>
              <a:t>r</a:t>
            </a:r>
            <a:r>
              <a:rPr lang="zh-CN" altLang="zh-CN" sz="2000" dirty="0"/>
              <a:t>以及</a:t>
            </a:r>
            <a:r>
              <a:rPr lang="en-US" altLang="zh-CN" sz="2000" b="1" dirty="0"/>
              <a:t>not</a:t>
            </a:r>
            <a:r>
              <a:rPr lang="zh-CN" altLang="zh-CN" sz="2000" dirty="0"/>
              <a:t>来组合条件表达式。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2. If…else</a:t>
            </a:r>
            <a:r>
              <a:rPr lang="zh-CN" altLang="zh-CN" sz="2000" dirty="0"/>
              <a:t>结构中的</a:t>
            </a:r>
            <a:r>
              <a:rPr lang="en-US" altLang="zh-CN" sz="2000" b="1" dirty="0"/>
              <a:t>else</a:t>
            </a:r>
            <a:r>
              <a:rPr lang="zh-CN" altLang="zh-CN" sz="2000" dirty="0"/>
              <a:t>部分是</a:t>
            </a:r>
            <a:r>
              <a:rPr lang="zh-CN" altLang="zh-CN" sz="2000" b="1" dirty="0"/>
              <a:t>可选</a:t>
            </a:r>
            <a:r>
              <a:rPr lang="zh-CN" altLang="zh-CN" sz="2000" dirty="0"/>
              <a:t>的</a:t>
            </a:r>
            <a:r>
              <a:rPr lang="zh-CN" altLang="zh-CN" sz="2000" dirty="0" smtClean="0"/>
              <a:t>。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1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3.1.2 </a:t>
            </a:r>
            <a:r>
              <a:rPr lang="en-US" altLang="zh-CN" sz="2400" b="1" dirty="0" smtClean="0"/>
              <a:t>  If</a:t>
            </a:r>
            <a:r>
              <a:rPr lang="zh-CN" altLang="zh-CN" sz="2400" b="1" dirty="0"/>
              <a:t>…</a:t>
            </a:r>
            <a:r>
              <a:rPr lang="en-US" altLang="zh-CN" sz="2400" b="1" dirty="0"/>
              <a:t>else</a:t>
            </a:r>
            <a:r>
              <a:rPr lang="zh-CN" altLang="zh-CN" sz="2400" b="1" dirty="0"/>
              <a:t>语句</a:t>
            </a:r>
          </a:p>
        </p:txBody>
      </p:sp>
      <p:sp>
        <p:nvSpPr>
          <p:cNvPr id="4" name="矩形 3"/>
          <p:cNvSpPr/>
          <p:nvPr/>
        </p:nvSpPr>
        <p:spPr>
          <a:xfrm>
            <a:off x="1784656" y="4787260"/>
            <a:ext cx="2808312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Adding catalyst? (y/n) : </a:t>
            </a:r>
            <a:r>
              <a:rPr lang="en-US" altLang="zh-CN" sz="2000" i="1" dirty="0"/>
              <a:t>y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The speed Grade is rapid.</a:t>
            </a:r>
            <a:endParaRPr lang="zh-CN" altLang="zh-CN" sz="2000" dirty="0"/>
          </a:p>
        </p:txBody>
      </p:sp>
      <p:sp>
        <p:nvSpPr>
          <p:cNvPr id="8" name="矩形 7"/>
          <p:cNvSpPr/>
          <p:nvPr/>
        </p:nvSpPr>
        <p:spPr>
          <a:xfrm>
            <a:off x="681886" y="4993471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9" y="1124745"/>
            <a:ext cx="5812787" cy="3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589858"/>
              </p:ext>
            </p:extLst>
          </p:nvPr>
        </p:nvGraphicFramePr>
        <p:xfrm>
          <a:off x="6095206" y="420691"/>
          <a:ext cx="5858729" cy="5888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r:id="rId4" imgW="5048244" imgH="5633280" progId="Visio.Drawing.11">
                  <p:embed/>
                </p:oleObj>
              </mc:Choice>
              <mc:Fallback>
                <p:oleObj r:id="rId4" imgW="5048244" imgH="563328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206" y="420691"/>
                        <a:ext cx="5858729" cy="58886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926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/>
              <a:t>3.1.3   </a:t>
            </a:r>
            <a:r>
              <a:rPr lang="en-US" altLang="zh-CN" sz="2400" b="1" dirty="0" err="1"/>
              <a:t>elif</a:t>
            </a:r>
            <a:r>
              <a:rPr lang="zh-CN" altLang="zh-CN" sz="2400" b="1" dirty="0"/>
              <a:t>语句</a:t>
            </a:r>
          </a:p>
        </p:txBody>
      </p:sp>
      <p:sp>
        <p:nvSpPr>
          <p:cNvPr id="3" name="矩形 2"/>
          <p:cNvSpPr/>
          <p:nvPr/>
        </p:nvSpPr>
        <p:spPr>
          <a:xfrm>
            <a:off x="784746" y="1196752"/>
            <a:ext cx="4085249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if expression1: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	expr1_true_suite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err="1"/>
              <a:t>elif</a:t>
            </a:r>
            <a:r>
              <a:rPr lang="en-US" altLang="zh-CN" sz="2400" dirty="0"/>
              <a:t> expression2: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	expr2_true_suite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         …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err="1"/>
              <a:t>elif</a:t>
            </a:r>
            <a:r>
              <a:rPr lang="en-US" altLang="zh-CN" sz="2400" dirty="0"/>
              <a:t> </a:t>
            </a:r>
            <a:r>
              <a:rPr lang="en-US" altLang="zh-CN" sz="2400" dirty="0" err="1"/>
              <a:t>expressionN</a:t>
            </a:r>
            <a:r>
              <a:rPr lang="en-US" altLang="zh-CN" sz="2400" dirty="0"/>
              <a:t>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	</a:t>
            </a:r>
            <a:r>
              <a:rPr lang="en-US" altLang="zh-CN" sz="2400" dirty="0" err="1"/>
              <a:t>exprN_true_suite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else: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err="1"/>
              <a:t>none_suite</a:t>
            </a:r>
            <a:endParaRPr lang="zh-CN" altLang="zh-CN" sz="2400" dirty="0"/>
          </a:p>
        </p:txBody>
      </p:sp>
      <p:sp>
        <p:nvSpPr>
          <p:cNvPr id="7" name="矩形 6"/>
          <p:cNvSpPr/>
          <p:nvPr/>
        </p:nvSpPr>
        <p:spPr>
          <a:xfrm>
            <a:off x="5378562" y="1360736"/>
            <a:ext cx="66933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/>
              <a:t>说明 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dirty="0" err="1" smtClean="0"/>
              <a:t>elif</a:t>
            </a:r>
            <a:r>
              <a:rPr lang="zh-CN" altLang="zh-CN" sz="2000" dirty="0"/>
              <a:t>即</a:t>
            </a:r>
            <a:r>
              <a:rPr lang="en-US" altLang="zh-CN" sz="2000" dirty="0"/>
              <a:t>else </a:t>
            </a:r>
            <a:r>
              <a:rPr lang="en-US" altLang="zh-CN" sz="2000" dirty="0" smtClean="0"/>
              <a:t>if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dirty="0" err="1" smtClean="0"/>
              <a:t>elif</a:t>
            </a:r>
            <a:r>
              <a:rPr lang="zh-CN" altLang="zh-CN" sz="2000" dirty="0"/>
              <a:t>和</a:t>
            </a:r>
            <a:r>
              <a:rPr lang="en-US" altLang="zh-CN" sz="2000" dirty="0"/>
              <a:t>else</a:t>
            </a:r>
            <a:r>
              <a:rPr lang="zh-CN" altLang="zh-CN" sz="2000" dirty="0"/>
              <a:t>一样，声明都是可选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sz="2000" dirty="0" smtClean="0"/>
              <a:t>引入</a:t>
            </a:r>
            <a:r>
              <a:rPr lang="zh-CN" altLang="zh-CN" sz="2000" dirty="0"/>
              <a:t>这个语句是为了解决有多个条件待选择的情况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9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3.1.3 </a:t>
            </a:r>
            <a:r>
              <a:rPr lang="en-US" altLang="zh-CN" sz="2400" b="1" dirty="0" smtClean="0"/>
              <a:t>  </a:t>
            </a:r>
            <a:r>
              <a:rPr lang="en-US" altLang="zh-CN" sz="2400" b="1" dirty="0" err="1" smtClean="0"/>
              <a:t>elif</a:t>
            </a:r>
            <a:r>
              <a:rPr lang="zh-CN" altLang="zh-CN" sz="2400" b="1" dirty="0"/>
              <a:t>语句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124744"/>
            <a:ext cx="4636244" cy="40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342679" y="5432053"/>
            <a:ext cx="2808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Enter the mark : 90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the grade is excellent</a:t>
            </a:r>
            <a:endParaRPr lang="zh-CN" altLang="zh-CN" sz="2000" dirty="0"/>
          </a:p>
        </p:txBody>
      </p:sp>
      <p:sp>
        <p:nvSpPr>
          <p:cNvPr id="8" name="矩形 7"/>
          <p:cNvSpPr/>
          <p:nvPr/>
        </p:nvSpPr>
        <p:spPr>
          <a:xfrm>
            <a:off x="282418" y="5501302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972746"/>
              </p:ext>
            </p:extLst>
          </p:nvPr>
        </p:nvGraphicFramePr>
        <p:xfrm>
          <a:off x="5375126" y="188197"/>
          <a:ext cx="6374825" cy="6259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r:id="rId4" imgW="8108310" imgH="7973100" progId="Visio.Drawing.11">
                  <p:embed/>
                </p:oleObj>
              </mc:Choice>
              <mc:Fallback>
                <p:oleObj r:id="rId4" imgW="8108310" imgH="79731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126" y="188197"/>
                        <a:ext cx="6374825" cy="62595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342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xmlns="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3.1.3 </a:t>
            </a:r>
            <a:r>
              <a:rPr lang="en-US" altLang="zh-CN" sz="2400" b="1" dirty="0" smtClean="0"/>
              <a:t>  </a:t>
            </a:r>
            <a:r>
              <a:rPr lang="en-US" altLang="zh-CN" sz="2400" b="1" dirty="0" err="1" smtClean="0"/>
              <a:t>elif</a:t>
            </a:r>
            <a:r>
              <a:rPr lang="zh-CN" altLang="zh-CN" sz="2400" b="1" dirty="0"/>
              <a:t>语句</a:t>
            </a:r>
          </a:p>
        </p:txBody>
      </p:sp>
      <p:sp>
        <p:nvSpPr>
          <p:cNvPr id="4" name="矩形 3"/>
          <p:cNvSpPr/>
          <p:nvPr/>
        </p:nvSpPr>
        <p:spPr>
          <a:xfrm>
            <a:off x="1198662" y="558924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The air quality is pollute</a:t>
            </a:r>
            <a:endParaRPr lang="zh-CN" altLang="zh-CN" sz="2000" dirty="0"/>
          </a:p>
        </p:txBody>
      </p:sp>
      <p:sp>
        <p:nvSpPr>
          <p:cNvPr id="8" name="矩形 7"/>
          <p:cNvSpPr/>
          <p:nvPr/>
        </p:nvSpPr>
        <p:spPr>
          <a:xfrm>
            <a:off x="282418" y="5501302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8" y="1124744"/>
            <a:ext cx="667159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7257404" y="1659860"/>
            <a:ext cx="410445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在</a:t>
            </a:r>
            <a:r>
              <a:rPr lang="en-US" altLang="zh-CN" dirty="0"/>
              <a:t>Python</a:t>
            </a:r>
            <a:r>
              <a:rPr lang="zh-CN" altLang="zh-CN" dirty="0"/>
              <a:t>中</a:t>
            </a:r>
            <a:r>
              <a:rPr lang="zh-CN" altLang="zh-CN" dirty="0" smtClean="0"/>
              <a:t>，分别</a:t>
            </a:r>
            <a:r>
              <a:rPr lang="zh-CN" altLang="zh-CN" dirty="0"/>
              <a:t>使用</a:t>
            </a:r>
            <a:r>
              <a:rPr lang="en-US" altLang="zh-CN" dirty="0"/>
              <a:t>“</a:t>
            </a:r>
            <a:r>
              <a:rPr lang="en-US" altLang="zh-CN" b="1" dirty="0"/>
              <a:t>0b</a:t>
            </a:r>
            <a:r>
              <a:rPr lang="en-US" altLang="zh-CN" dirty="0"/>
              <a:t>”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en-US" altLang="zh-CN" b="1" dirty="0"/>
              <a:t>0o</a:t>
            </a:r>
            <a:r>
              <a:rPr lang="en-US" altLang="zh-CN" dirty="0"/>
              <a:t>”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en-US" altLang="zh-CN" b="1" dirty="0"/>
              <a:t>0x</a:t>
            </a:r>
            <a:r>
              <a:rPr lang="en-US" altLang="zh-CN" dirty="0"/>
              <a:t>”</a:t>
            </a:r>
            <a:r>
              <a:rPr lang="zh-CN" altLang="zh-CN" dirty="0"/>
              <a:t>作为</a:t>
            </a:r>
            <a:r>
              <a:rPr lang="zh-CN" altLang="zh-CN" b="1" dirty="0"/>
              <a:t>二进制</a:t>
            </a:r>
            <a:r>
              <a:rPr lang="zh-CN" altLang="zh-CN" dirty="0"/>
              <a:t>，</a:t>
            </a:r>
            <a:r>
              <a:rPr lang="zh-CN" altLang="zh-CN" b="1" dirty="0"/>
              <a:t>八进制</a:t>
            </a:r>
            <a:r>
              <a:rPr lang="zh-CN" altLang="zh-CN" dirty="0"/>
              <a:t>以及</a:t>
            </a:r>
            <a:r>
              <a:rPr lang="zh-CN" altLang="zh-CN" b="1" dirty="0"/>
              <a:t>十六进制</a:t>
            </a:r>
            <a:r>
              <a:rPr lang="zh-CN" altLang="zh-CN" dirty="0"/>
              <a:t>的开头，后跟具体要表示的数</a:t>
            </a:r>
            <a:r>
              <a:rPr lang="zh-CN" altLang="zh-CN" dirty="0" smtClean="0"/>
              <a:t>，</a:t>
            </a:r>
            <a:r>
              <a:rPr lang="zh-CN" altLang="en-US" dirty="0" smtClean="0"/>
              <a:t>例如</a:t>
            </a:r>
            <a:r>
              <a:rPr lang="zh-CN" altLang="zh-CN" dirty="0" smtClean="0"/>
              <a:t>二进制</a:t>
            </a:r>
            <a:r>
              <a:rPr lang="en-US" altLang="zh-CN" dirty="0"/>
              <a:t>1010000</a:t>
            </a:r>
            <a:r>
              <a:rPr lang="zh-CN" altLang="zh-CN" dirty="0"/>
              <a:t>需要写出</a:t>
            </a:r>
            <a:r>
              <a:rPr lang="en-US" altLang="zh-CN" dirty="0"/>
              <a:t>0b1010000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十进制</a:t>
            </a:r>
            <a:r>
              <a:rPr lang="zh-CN" altLang="zh-CN" dirty="0"/>
              <a:t>（假设存入变量</a:t>
            </a:r>
            <a:r>
              <a:rPr lang="en-US" altLang="zh-CN" dirty="0" err="1"/>
              <a:t>num</a:t>
            </a:r>
            <a:r>
              <a:rPr lang="zh-CN" altLang="zh-CN" dirty="0"/>
              <a:t>）也可以使用</a:t>
            </a:r>
            <a:r>
              <a:rPr lang="en-US" altLang="zh-CN" b="1" dirty="0"/>
              <a:t>bin</a:t>
            </a:r>
            <a:r>
              <a:rPr lang="en-US" altLang="zh-CN" dirty="0"/>
              <a:t>(</a:t>
            </a:r>
            <a:r>
              <a:rPr lang="en-US" altLang="zh-CN" dirty="0" err="1"/>
              <a:t>num</a:t>
            </a:r>
            <a:r>
              <a:rPr lang="en-US" altLang="zh-CN" dirty="0"/>
              <a:t>)</a:t>
            </a:r>
            <a:r>
              <a:rPr lang="zh-CN" altLang="zh-CN" dirty="0"/>
              <a:t>，</a:t>
            </a:r>
            <a:r>
              <a:rPr lang="en-US" altLang="zh-CN" b="1" dirty="0" err="1"/>
              <a:t>oct</a:t>
            </a:r>
            <a:r>
              <a:rPr lang="en-US" altLang="zh-CN" dirty="0"/>
              <a:t>(</a:t>
            </a:r>
            <a:r>
              <a:rPr lang="en-US" altLang="zh-CN" dirty="0" err="1"/>
              <a:t>num</a:t>
            </a:r>
            <a:r>
              <a:rPr lang="en-US" altLang="zh-CN" dirty="0"/>
              <a:t>)</a:t>
            </a:r>
            <a:r>
              <a:rPr lang="zh-CN" altLang="zh-CN" dirty="0"/>
              <a:t>，</a:t>
            </a:r>
            <a:r>
              <a:rPr lang="en-US" altLang="zh-CN" b="1" dirty="0"/>
              <a:t>hex</a:t>
            </a:r>
            <a:r>
              <a:rPr lang="en-US" altLang="zh-CN" dirty="0"/>
              <a:t>(</a:t>
            </a:r>
            <a:r>
              <a:rPr lang="en-US" altLang="zh-CN" dirty="0" err="1"/>
              <a:t>num</a:t>
            </a:r>
            <a:r>
              <a:rPr lang="en-US" altLang="zh-CN" dirty="0"/>
              <a:t>)</a:t>
            </a:r>
            <a:r>
              <a:rPr lang="zh-CN" altLang="zh-CN" dirty="0"/>
              <a:t>分别生成</a:t>
            </a:r>
            <a:r>
              <a:rPr lang="en-US" altLang="zh-CN" dirty="0" err="1"/>
              <a:t>num</a:t>
            </a:r>
            <a:r>
              <a:rPr lang="zh-CN" altLang="zh-CN" dirty="0"/>
              <a:t>中十进制数对应的二进制数，八进制数，十六进制</a:t>
            </a:r>
            <a:r>
              <a:rPr lang="zh-CN" altLang="zh-CN" dirty="0" smtClean="0"/>
              <a:t>数</a:t>
            </a:r>
            <a:r>
              <a:rPr lang="zh-CN" altLang="en-US" dirty="0" smtClean="0"/>
              <a:t>，</a:t>
            </a:r>
            <a:r>
              <a:rPr lang="zh-CN" altLang="zh-CN" b="1" dirty="0" smtClean="0"/>
              <a:t>返回</a:t>
            </a:r>
            <a:r>
              <a:rPr lang="zh-CN" altLang="zh-CN" dirty="0"/>
              <a:t>值是</a:t>
            </a:r>
            <a:r>
              <a:rPr lang="zh-CN" altLang="zh-CN" b="1" dirty="0"/>
              <a:t>字符串</a:t>
            </a:r>
            <a:r>
              <a:rPr lang="zh-CN" altLang="zh-CN" dirty="0"/>
              <a:t>类型。</a:t>
            </a: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03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2530</TotalTime>
  <Words>1774</Words>
  <Application>Microsoft Office PowerPoint</Application>
  <PresentationFormat>自定义</PresentationFormat>
  <Paragraphs>207</Paragraphs>
  <Slides>28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主题​​</vt:lpstr>
      <vt:lpstr>Visio.Drawing.11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微软用户</cp:lastModifiedBy>
  <cp:revision>115</cp:revision>
  <dcterms:created xsi:type="dcterms:W3CDTF">2018-07-04T12:47:42Z</dcterms:created>
  <dcterms:modified xsi:type="dcterms:W3CDTF">2018-07-14T03:27:12Z</dcterms:modified>
</cp:coreProperties>
</file>