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60" r:id="rId2"/>
    <p:sldId id="294" r:id="rId3"/>
    <p:sldId id="261" r:id="rId4"/>
    <p:sldId id="337" r:id="rId5"/>
    <p:sldId id="264" r:id="rId6"/>
    <p:sldId id="338" r:id="rId7"/>
    <p:sldId id="339" r:id="rId8"/>
    <p:sldId id="340" r:id="rId9"/>
    <p:sldId id="342" r:id="rId10"/>
    <p:sldId id="341" r:id="rId11"/>
    <p:sldId id="356" r:id="rId12"/>
    <p:sldId id="343" r:id="rId13"/>
    <p:sldId id="344" r:id="rId14"/>
    <p:sldId id="345" r:id="rId15"/>
    <p:sldId id="266" r:id="rId16"/>
    <p:sldId id="355" r:id="rId17"/>
    <p:sldId id="348" r:id="rId18"/>
    <p:sldId id="349" r:id="rId19"/>
    <p:sldId id="350" r:id="rId20"/>
    <p:sldId id="353" r:id="rId21"/>
    <p:sldId id="354" r:id="rId22"/>
    <p:sldId id="351" r:id="rId23"/>
    <p:sldId id="352" r:id="rId24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B"/>
    <a:srgbClr val="0000FF"/>
    <a:srgbClr val="FFF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105" y="264"/>
      </p:cViewPr>
      <p:guideLst>
        <p:guide orient="horz" pos="21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2.wmf"/><Relationship Id="rId7" Type="http://schemas.openxmlformats.org/officeDocument/2006/relationships/image" Target="../media/image22.wmf"/><Relationship Id="rId2" Type="http://schemas.openxmlformats.org/officeDocument/2006/relationships/image" Target="../media/image11.wmf"/><Relationship Id="rId1" Type="http://schemas.openxmlformats.org/officeDocument/2006/relationships/image" Target="../media/image20.wmf"/><Relationship Id="rId6" Type="http://schemas.openxmlformats.org/officeDocument/2006/relationships/image" Target="../media/image21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Relationship Id="rId9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5T10:34:11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34 3400 0 0,'-18'-8'96'0'0,"14"5"24"0"0,13 0-120 0 0,-14-5 0 0 0,-3 0 0 0 0,3 4 0 0 0,5 4 192 0 0,0 0 8 0 0,0 0 8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6T00:45:00.5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1 169 5312 0 0,'0'0'152'0'0,"0"0"32"0"0,8-5-184 0 0,-8 5 0 0 0,-3-8 0 0 0,3 2 0 0 0,0-11-208 0 0,3 6-80 0 0,-6-8-8 0 0,6-6-8 0 0,2 3 32 0 0,0-6 8 0 0,-2 0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6T00:45:00.8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8496 0 0,'0'0'184'0'0,"0"0"40"0"0,0 0 0 0 0,0 0 24 0 0,0 0-248 0 0,0 0 0 0 0,0 0 0 0 0,0 0 0 0 0,0 0-192 0 0,0 0-96 0 0,0 0-8 0 0,0 0-2040 0 0,0 0-400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5T11:36:54.0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258 168 4808 0 0,'0'0'101'0'0,"0"0"22"0"0,0 0 8 0 0,0 0 3 0 0,0 0-24 0 0,0 0-13 0 0,0 0-1 0 0,0 0-6 0 0,0 0-16 0 0,0 0 30 0 0,0 0 81 0 0,0 0 10 0 0,0 0-3 0 0,0 0 0 0 0,0 0 0 0 0,0 0 0 0 0,0 0 0 0 0,0 0-6 0 0,0 0-20 0 0,0 0-8 0 0,0 0-4 0 0,0 0-17 0 0,0 0-57 0 0,0 0-7 0 0,0 0 14 0 0,0 0 5 0 0,0 0-12 0 0,0 0-37 0 0,0 0-109 0 0,-1-12-1396 0 0,-3 9 1506 0 0,0 1 0 0 0,0 0 0 0 0,-1-1 0 0 0,1 2 0 0 0,0-1 0 0 0,-1 0-44 0 0,4 2 12 0 0,0-1 0 0 0,-1 1 0 0 0,1 0 0 0 0,0-1 0 0 0,0 1 0 0 0,0 0 0 0 0,0 0 0 0 0,0 0 0 0 0,-1 0 0 0 0,1 0 0 0 0,0 0 1 0 0,0 0-1 0 0,0 0 0 0 0,-1 0-12 0 0,-2-1 95 0 0,3 0 9 0 0,1 1 0 0 0,-10 1 27 0 0,9-1-126 0 0,0 1-1 0 0,0-1 1 0 0,0 0-1 0 0,0 0 1 0 0,0 0 0 0 0,0 0-1 0 0,0 0 1 0 0,0 0 0 0 0,0 0-1 0 0,0 0 1 0 0,0-1-1 0 0,-1 1-4 0 0,0-1 59 0 0,2 1 33 0 0,-10 4 443 0 0,8-3-515 0 0,1-1 1 0 0,0 1 0 0 0,-1-1 0 0 0,1 0-1 0 0,-1 1 1 0 0,1-1 0 0 0,-1 0-1 0 0,1 0 1 0 0,-1 0 0 0 0,1 0-1 0 0,-1 0 1 0 0,1-1 0 0 0,-1 1 0 0 0,1 0-1 0 0,-1-1 1 0 0,1 1 0 0 0,-1-1-21 0 0,-9-2 223 0 0,2 3-61 0 0,5-1-75 0 0,0 0 0 0 0,1 0 0 0 0,-1 0-1 0 0,1 0 1 0 0,0 0 0 0 0,-1-1 0 0 0,1 0 0 0 0,0 1 0 0 0,0-1-1 0 0,0 0 1 0 0,0-1 0 0 0,0 1 0 0 0,0 0 0 0 0,1-1 0 0 0,-1 0-87 0 0,1 0 32 0 0,0 0 0 0 0,0 0 0 0 0,-1 1 0 0 0,1-1 0 0 0,-1 1 0 0 0,1 0 0 0 0,-2-1-32 0 0,-11-11 240 0 0,10 5-131 0 0,5 8-98 0 0,0 1 0 0 0,0-1 1 0 0,0 0-1 0 0,-1 1 0 0 0,1-1 0 0 0,0 0 0 0 0,0 1 0 0 0,-1-1 1 0 0,1 0-1 0 0,-1 1 0 0 0,1-1 0 0 0,-1 1 0 0 0,1-1 0 0 0,-1 1 0 0 0,1-1 1 0 0,-1 0-12 0 0,0 0-17 0 0,0 1 1 0 0,1-1 0 0 0,-1 0 0 0 0,0 0-1 0 0,1 0 1 0 0,-1 0 0 0 0,1 0 0 0 0,-1 0-1 0 0,1 0 1 0 0,-1-1 0 0 0,1 1-1 0 0,0 0 1 0 0,-1 0 0 0 0,1 0 0 0 0,0 0-1 0 0,0 0 1 0 0,0 0 0 0 0,0-1 0 0 0,0 1-1 0 0,0 0 17 0 0,-5-10-926 0 0,5 9 819 0 0,0 2 10 0 0,0-1 17 0 0,-8-11-441 0 0,5 7 353 0 0,6 4 110 0 0,-1 1-1 0 0,0 0-86 0 0,-2 0 8 0 0,0 0-41 0 0,0 0-174 0 0,0 0-80 0 0,0 0-14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5T11:38:58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15 11024 0 0,'0'0'240'0'0,"0"0"48"0"0,-5-8 16 0 0,5 2 16 0 0,0 6-256 0 0,0 0-64 0 0,0 0 0 0 0,0 0 0 0 0,0 0-224 0 0,0 0-48 0 0,0 0-16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10-15T13:19:26.3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5 9584 0 0,'0'0'208'0'0,"-4"0"48"0"0,-5-4 0 0 0,-4 4 24 0 0,9 0-280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54230-F84F-4D21-A22D-599966EABD67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58DC6-CE18-47A0-8E65-ED8BE771F7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A6106-0D6F-4EF1-B860-A9A83AAA464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1"/>
          <p:cNvSpPr txBox="1"/>
          <p:nvPr userDrawn="1"/>
        </p:nvSpPr>
        <p:spPr>
          <a:xfrm>
            <a:off x="8783495" y="6492877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PAGE </a:t>
            </a:r>
            <a:fld id="{97D83655-4300-49DB-BEC9-C552C719D9BC}" type="slidenum">
              <a:rPr lang="zh-CN" altLang="en-US" dirty="0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D1DA2-3F57-46D8-85D4-C7A1A79A3A35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15B0-CB61-4E34-809B-14F9013295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10" name="矩形 9"/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13" y="6581700"/>
            <a:ext cx="1235786" cy="159668"/>
          </a:xfrm>
          <a:prstGeom prst="rect">
            <a:avLst/>
          </a:prstGeom>
        </p:spPr>
      </p:pic>
      <p:cxnSp>
        <p:nvCxnSpPr>
          <p:cNvPr id="13" name="直接连接符 9"/>
          <p:cNvCxnSpPr>
            <a:cxnSpLocks noChangeShapeType="1"/>
          </p:cNvCxnSpPr>
          <p:nvPr userDrawn="1"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9"/>
          <p:cNvCxnSpPr>
            <a:cxnSpLocks noChangeShapeType="1"/>
          </p:cNvCxnSpPr>
          <p:nvPr userDrawn="1"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灯片编号占位符 1"/>
          <p:cNvSpPr txBox="1"/>
          <p:nvPr userDrawn="1"/>
        </p:nvSpPr>
        <p:spPr>
          <a:xfrm>
            <a:off x="8783495" y="6381328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PAGE </a:t>
            </a:r>
            <a:fld id="{97D83655-4300-49DB-BEC9-C552C719D9BC}" type="slidenum">
              <a:rPr lang="zh-CN" altLang="en-US" dirty="0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24.bin"/><Relationship Id="rId21" Type="http://schemas.openxmlformats.org/officeDocument/2006/relationships/image" Target="../media/image34.png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4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51.bin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5" Type="http://schemas.openxmlformats.org/officeDocument/2006/relationships/image" Target="../media/image55.emf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5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7" Type="http://schemas.openxmlformats.org/officeDocument/2006/relationships/image" Target="../media/image5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5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59.wmf"/><Relationship Id="rId9" Type="http://schemas.openxmlformats.org/officeDocument/2006/relationships/image" Target="../media/image6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customXml" Target="../ink/ink5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7.bin"/><Relationship Id="rId18" Type="http://schemas.openxmlformats.org/officeDocument/2006/relationships/oleObject" Target="../embeddings/oleObject10.bin"/><Relationship Id="rId3" Type="http://schemas.openxmlformats.org/officeDocument/2006/relationships/oleObject" Target="../embeddings/oleObject2.bin"/><Relationship Id="rId21" Type="http://schemas.openxmlformats.org/officeDocument/2006/relationships/image" Target="../media/image18.wmf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4.wmf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5.wmf"/><Relationship Id="rId23" Type="http://schemas.openxmlformats.org/officeDocument/2006/relationships/image" Target="../media/image19.wmf"/><Relationship Id="rId10" Type="http://schemas.openxmlformats.org/officeDocument/2006/relationships/image" Target="../media/image13.wmf"/><Relationship Id="rId19" Type="http://schemas.openxmlformats.org/officeDocument/2006/relationships/image" Target="../media/image17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8.bin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2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4.wmf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21.wmf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22.bin"/><Relationship Id="rId4" Type="http://schemas.openxmlformats.org/officeDocument/2006/relationships/image" Target="../media/image20.wmf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19.bin"/><Relationship Id="rId22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92" y="-315416"/>
            <a:ext cx="9241661" cy="65342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5" y="332657"/>
            <a:ext cx="2087960" cy="26977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墨迹 1">
                <a:extLst>
                  <a:ext uri="{FF2B5EF4-FFF2-40B4-BE49-F238E27FC236}">
                    <a16:creationId xmlns:a16="http://schemas.microsoft.com/office/drawing/2014/main" id="{E2F2E743-F817-4850-87BE-E84288E56E4D}"/>
                  </a:ext>
                </a:extLst>
              </p14:cNvPr>
              <p14:cNvContentPartPr/>
              <p14:nvPr/>
            </p14:nvContentPartPr>
            <p14:xfrm>
              <a:off x="2581996" y="1273931"/>
              <a:ext cx="11520" cy="12600"/>
            </p14:xfrm>
          </p:contentPart>
        </mc:Choice>
        <mc:Fallback xmlns="">
          <p:pic>
            <p:nvPicPr>
              <p:cNvPr id="2" name="墨迹 1">
                <a:extLst>
                  <a:ext uri="{FF2B5EF4-FFF2-40B4-BE49-F238E27FC236}">
                    <a16:creationId xmlns:a16="http://schemas.microsoft.com/office/drawing/2014/main" id="{E2F2E743-F817-4850-87BE-E84288E56E4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3356" y="1264931"/>
                <a:ext cx="29160" cy="302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11.3 方差分析</a:t>
            </a:r>
            <a:endParaRPr lang="zh-CN" altLang="zh-CN" sz="2400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20190" y="1289050"/>
            <a:ext cx="4162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/>
            <a:r>
              <a:rPr lang="zh-CN">
                <a:ea typeface="宋体" panose="02010600030101010101" pitchFamily="2" charset="-122"/>
                <a:sym typeface="+mn-ea"/>
              </a:rPr>
              <a:t>对应案例中的</a:t>
            </a:r>
            <a:r>
              <a:rPr lang="zh-CN" b="1">
                <a:ea typeface="宋体" panose="02010600030101010101" pitchFamily="2" charset="-122"/>
                <a:sym typeface="+mn-ea"/>
              </a:rPr>
              <a:t>组内方差</a:t>
            </a:r>
            <a:r>
              <a:rPr lang="zh-CN">
                <a:ea typeface="宋体" panose="02010600030101010101" pitchFamily="2" charset="-122"/>
                <a:sym typeface="+mn-ea"/>
              </a:rPr>
              <a:t>与</a:t>
            </a:r>
            <a:r>
              <a:rPr lang="zh-CN" b="1">
                <a:ea typeface="宋体" panose="02010600030101010101" pitchFamily="2" charset="-122"/>
                <a:sym typeface="+mn-ea"/>
              </a:rPr>
              <a:t>组间方差</a:t>
            </a:r>
            <a:r>
              <a:rPr lang="zh-CN">
                <a:ea typeface="宋体" panose="02010600030101010101" pitchFamily="2" charset="-122"/>
                <a:sym typeface="+mn-ea"/>
              </a:rPr>
              <a:t>为：</a:t>
            </a:r>
            <a:endParaRPr lang="zh-CN" altLang="en-US"/>
          </a:p>
        </p:txBody>
      </p:sp>
      <p:graphicFrame>
        <p:nvGraphicFramePr>
          <p:cNvPr id="4" name="对象 -2147482438"/>
          <p:cNvGraphicFramePr>
            <a:graphicFrameLocks noChangeAspect="1"/>
          </p:cNvGraphicFramePr>
          <p:nvPr/>
        </p:nvGraphicFramePr>
        <p:xfrm>
          <a:off x="3926840" y="1865630"/>
          <a:ext cx="3923665" cy="605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r:id="rId3" imgW="2400300" imgH="368300" progId="Equation.DSMT4">
                  <p:embed/>
                </p:oleObj>
              </mc:Choice>
              <mc:Fallback>
                <p:oleObj r:id="rId3" imgW="2400300" imgH="3683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6840" y="1865630"/>
                        <a:ext cx="3923665" cy="6051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-2147482437"/>
          <p:cNvGraphicFramePr>
            <a:graphicFrameLocks noChangeAspect="1"/>
          </p:cNvGraphicFramePr>
          <p:nvPr/>
        </p:nvGraphicFramePr>
        <p:xfrm>
          <a:off x="3926840" y="2729865"/>
          <a:ext cx="4509770" cy="556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r:id="rId5" imgW="2895600" imgH="355600" progId="Equation.DSMT4">
                  <p:embed/>
                </p:oleObj>
              </mc:Choice>
              <mc:Fallback>
                <p:oleObj r:id="rId5" imgW="2895600" imgH="355600" progId="Equation.DSMT4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6840" y="2729865"/>
                        <a:ext cx="4509770" cy="5568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753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r:id="rId7" imgW="914400" imgH="215900" progId="Equation.KSEE3">
                  <p:embed/>
                </p:oleObj>
              </mc:Choice>
              <mc:Fallback>
                <p:oleObj r:id="rId7" imgW="914400" imgH="2159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3753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-2147482434"/>
          <p:cNvGraphicFramePr>
            <a:graphicFrameLocks noChangeAspect="1"/>
          </p:cNvGraphicFramePr>
          <p:nvPr/>
        </p:nvGraphicFramePr>
        <p:xfrm>
          <a:off x="4598670" y="4284980"/>
          <a:ext cx="2243455" cy="554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7" r:id="rId9" imgW="1447165" imgH="355600" progId="Equation.DSMT4">
                  <p:embed/>
                </p:oleObj>
              </mc:Choice>
              <mc:Fallback>
                <p:oleObj r:id="rId9" imgW="1447165" imgH="355600" progId="Equation.DSMT4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98670" y="4284980"/>
                        <a:ext cx="2243455" cy="5543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组合 36"/>
          <p:cNvGrpSpPr/>
          <p:nvPr/>
        </p:nvGrpSpPr>
        <p:grpSpPr>
          <a:xfrm>
            <a:off x="1001395" y="5074285"/>
            <a:ext cx="8832850" cy="1337310"/>
            <a:chOff x="2454" y="7748"/>
            <a:chExt cx="13910" cy="2106"/>
          </a:xfrm>
        </p:grpSpPr>
        <p:sp>
          <p:nvSpPr>
            <p:cNvPr id="28" name="文本框 27"/>
            <p:cNvSpPr txBox="1"/>
            <p:nvPr/>
          </p:nvSpPr>
          <p:spPr>
            <a:xfrm>
              <a:off x="2454" y="7748"/>
              <a:ext cx="13911" cy="2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457200" algn="just" fontAlgn="auto">
                <a:lnSpc>
                  <a:spcPct val="150000"/>
                </a:lnSpc>
                <a:extLst>
                  <a:ext uri="{35155182-B16C-46BC-9424-99874614C6A1}">
                    <wpsdc:indentchars xmlns:wpsdc="http://www.wps.cn/officeDocument/2017/drawingmlCustomData" xmlns="" val="200" checksum="59296752"/>
                  </a:ext>
                </a:extLst>
              </a:pPr>
              <a:r>
                <a:rPr lang="zh-CN" altLang="en-US"/>
                <a:t>将统计量</a:t>
              </a:r>
              <a:r>
                <a:rPr lang="en-US" altLang="zh-CN"/>
                <a:t>F</a:t>
              </a:r>
              <a:r>
                <a:rPr lang="zh-CN" altLang="en-US"/>
                <a:t>的值与给定显著性水平</a:t>
              </a:r>
              <a:r>
                <a:rPr lang="zh-CN" altLang="en-US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zh-CN" altLang="en-US"/>
                <a:t>的临界值    进行比较，若           ，否则将不拒绝原假设     。我们设</a:t>
              </a:r>
              <a:r>
                <a:rPr lang="zh-CN" altLang="en-US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>
                  <a:latin typeface="Arial" panose="020B0604020202020204" pitchFamily="34" charset="0"/>
                  <a:cs typeface="Arial" panose="020B0604020202020204" pitchFamily="34" charset="0"/>
                </a:rPr>
                <a:t>=0.005</a:t>
              </a:r>
              <a:r>
                <a:rPr lang="zh-CN" altLang="en-US"/>
                <a:t>，即                ，因为                       ，所以我们不能认为所检验的因素对观察值有显著影响。</a:t>
              </a:r>
            </a:p>
          </p:txBody>
        </p:sp>
        <p:graphicFrame>
          <p:nvGraphicFramePr>
            <p:cNvPr id="10" name="对象 -2147482431"/>
            <p:cNvGraphicFramePr>
              <a:graphicFrameLocks noChangeAspect="1"/>
            </p:cNvGraphicFramePr>
            <p:nvPr/>
          </p:nvGraphicFramePr>
          <p:xfrm>
            <a:off x="10133" y="7984"/>
            <a:ext cx="399" cy="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8" r:id="rId11" imgW="177800" imgH="203200" progId="Equation.DSMT4">
                    <p:embed/>
                  </p:oleObj>
                </mc:Choice>
                <mc:Fallback>
                  <p:oleObj r:id="rId11" imgW="177800" imgH="203200" progId="Equation.DSMT4">
                    <p:embed/>
                    <p:pic>
                      <p:nvPicPr>
                        <p:cNvPr id="0" name="图片 28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133" y="7984"/>
                          <a:ext cx="399" cy="4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-2147482430"/>
            <p:cNvGraphicFramePr>
              <a:graphicFrameLocks noChangeAspect="1"/>
            </p:cNvGraphicFramePr>
            <p:nvPr/>
          </p:nvGraphicFramePr>
          <p:xfrm>
            <a:off x="12626" y="7984"/>
            <a:ext cx="930" cy="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9" r:id="rId13" imgW="405765" imgH="203200" progId="Equation.DSMT4">
                    <p:embed/>
                  </p:oleObj>
                </mc:Choice>
                <mc:Fallback>
                  <p:oleObj r:id="rId13" imgW="405765" imgH="203200" progId="Equation.DSMT4">
                    <p:embed/>
                    <p:pic>
                      <p:nvPicPr>
                        <p:cNvPr id="0" name="图片 29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2626" y="7984"/>
                          <a:ext cx="930" cy="43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对象 31"/>
            <p:cNvGraphicFramePr>
              <a:graphicFrameLocks noChangeAspect="1"/>
            </p:cNvGraphicFramePr>
            <p:nvPr/>
          </p:nvGraphicFramePr>
          <p:xfrm>
            <a:off x="3685" y="8724"/>
            <a:ext cx="403" cy="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0" r:id="rId15" imgW="203200" imgH="203200" progId="Equation.DSMT4">
                    <p:embed/>
                  </p:oleObj>
                </mc:Choice>
                <mc:Fallback>
                  <p:oleObj r:id="rId15" imgW="203200" imgH="203200" progId="Equation.DSMT4">
                    <p:embed/>
                    <p:pic>
                      <p:nvPicPr>
                        <p:cNvPr id="0" name="图片 32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685" y="8724"/>
                          <a:ext cx="403" cy="40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-2147482426"/>
            <p:cNvGraphicFramePr>
              <a:graphicFrameLocks noChangeAspect="1"/>
            </p:cNvGraphicFramePr>
            <p:nvPr/>
          </p:nvGraphicFramePr>
          <p:xfrm>
            <a:off x="7560" y="8650"/>
            <a:ext cx="1389" cy="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1" r:id="rId17" imgW="545465" imgH="203200" progId="Equation.DSMT4">
                    <p:embed/>
                  </p:oleObj>
                </mc:Choice>
                <mc:Fallback>
                  <p:oleObj r:id="rId17" imgW="545465" imgH="203200" progId="Equation.DSMT4">
                    <p:embed/>
                    <p:pic>
                      <p:nvPicPr>
                        <p:cNvPr id="0" name="图片 34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7560" y="8650"/>
                          <a:ext cx="1389" cy="47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-2147482425"/>
            <p:cNvGraphicFramePr>
              <a:graphicFrameLocks noChangeAspect="1"/>
            </p:cNvGraphicFramePr>
            <p:nvPr/>
          </p:nvGraphicFramePr>
          <p:xfrm>
            <a:off x="9897" y="8706"/>
            <a:ext cx="2027" cy="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2" r:id="rId19" imgW="862965" imgH="165100" progId="Equation.DSMT4">
                    <p:embed/>
                  </p:oleObj>
                </mc:Choice>
                <mc:Fallback>
                  <p:oleObj r:id="rId19" imgW="862965" imgH="165100" progId="Equation.DSMT4">
                    <p:embed/>
                    <p:pic>
                      <p:nvPicPr>
                        <p:cNvPr id="0" name="图片 35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9897" y="8706"/>
                          <a:ext cx="2027" cy="37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3" name="组合 42"/>
          <p:cNvGrpSpPr/>
          <p:nvPr/>
        </p:nvGrpSpPr>
        <p:grpSpPr>
          <a:xfrm>
            <a:off x="1189355" y="3773170"/>
            <a:ext cx="7654290" cy="368300"/>
            <a:chOff x="1873" y="5942"/>
            <a:chExt cx="12054" cy="580"/>
          </a:xfrm>
        </p:grpSpPr>
        <p:sp>
          <p:nvSpPr>
            <p:cNvPr id="15" name="文本框 14"/>
            <p:cNvSpPr txBox="1"/>
            <p:nvPr/>
          </p:nvSpPr>
          <p:spPr>
            <a:xfrm>
              <a:off x="1881" y="5942"/>
              <a:ext cx="12046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buFont typeface="+mj-ea"/>
                <a:buNone/>
              </a:pPr>
              <a:r>
                <a:rPr lang="en-US" altLang="zh-CN" b="0">
                  <a:ea typeface="宋体" panose="02010600030101010101" pitchFamily="2" charset="-122"/>
                </a:rPr>
                <a:t>     </a:t>
              </a:r>
              <a:r>
                <a:rPr lang="zh-CN" b="0">
                  <a:ea typeface="宋体" panose="02010600030101010101" pitchFamily="2" charset="-122"/>
                </a:rPr>
                <a:t>计算检验统计量</a:t>
              </a:r>
              <a:r>
                <a:rPr lang="en-US" altLang="zh-CN" b="0">
                  <a:ea typeface="宋体" panose="02010600030101010101" pitchFamily="2" charset="-122"/>
                </a:rPr>
                <a:t>F</a:t>
              </a:r>
              <a:r>
                <a:rPr lang="zh-CN">
                  <a:ea typeface="宋体" panose="02010600030101010101" pitchFamily="2" charset="-122"/>
                  <a:sym typeface="+mn-ea"/>
                </a:rPr>
                <a:t>。对比组内方差与组间方差，计算检验统计量</a:t>
              </a:r>
              <a:r>
                <a:rPr lang="en-US" altLang="zh-CN">
                  <a:ea typeface="宋体" panose="02010600030101010101" pitchFamily="2" charset="-122"/>
                  <a:sym typeface="+mn-ea"/>
                </a:rPr>
                <a:t>F</a:t>
              </a:r>
              <a:r>
                <a:rPr lang="zh-CN" altLang="en-US">
                  <a:ea typeface="宋体" panose="02010600030101010101" pitchFamily="2" charset="-122"/>
                  <a:sym typeface="+mn-ea"/>
                </a:rPr>
                <a:t>：</a:t>
              </a: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873" y="5942"/>
              <a:ext cx="478" cy="43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67C2250-8936-44EB-909E-E147A2E85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39" y="1988840"/>
            <a:ext cx="9650742" cy="3751726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C091578-D18B-4012-981B-76E12FBFDFEF}"/>
              </a:ext>
            </a:extLst>
          </p:cNvPr>
          <p:cNvSpPr txBox="1"/>
          <p:nvPr/>
        </p:nvSpPr>
        <p:spPr>
          <a:xfrm>
            <a:off x="9695606" y="58958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主讲人：徐晓霞</a:t>
            </a:r>
            <a:endParaRPr lang="zh-CN" alt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962618"/>
      </p:ext>
    </p:extLst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535295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/>
              <a:t>11.4 统计回归分析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</a:rPr>
              <a:t>（</a:t>
            </a:r>
            <a:r>
              <a:rPr lang="en-US" altLang="zh-CN" sz="2000" b="1" dirty="0">
                <a:solidFill>
                  <a:srgbClr val="0000FF"/>
                </a:solidFill>
              </a:rPr>
              <a:t>1</a:t>
            </a:r>
            <a:r>
              <a:rPr lang="zh-CN" altLang="en-US" sz="2000" b="1" dirty="0">
                <a:solidFill>
                  <a:srgbClr val="0000FF"/>
                </a:solidFill>
              </a:rPr>
              <a:t>）线性回归模型</a:t>
            </a:r>
          </a:p>
        </p:txBody>
      </p:sp>
      <p:sp>
        <p:nvSpPr>
          <p:cNvPr id="15" name="矩形 14"/>
          <p:cNvSpPr/>
          <p:nvPr/>
        </p:nvSpPr>
        <p:spPr>
          <a:xfrm>
            <a:off x="969645" y="1450975"/>
            <a:ext cx="1004824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altLang="zh-CN" b="1" dirty="0"/>
              <a:t>回归分析</a:t>
            </a:r>
            <a:r>
              <a:rPr lang="zh-CN" dirty="0"/>
              <a:t>：</a:t>
            </a:r>
            <a:r>
              <a:rPr altLang="zh-CN" dirty="0"/>
              <a:t>利用数据统计原理，确定大量统计数据中因变量与某些自变量的相关关系，并用于预测  </a:t>
            </a:r>
          </a:p>
          <a:p>
            <a:pPr>
              <a:lnSpc>
                <a:spcPct val="150000"/>
              </a:lnSpc>
            </a:pPr>
            <a:r>
              <a:rPr altLang="zh-CN" dirty="0"/>
              <a:t>                       今后的因变量变化的方法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5200" y="2481580"/>
            <a:ext cx="10052685" cy="450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b="1" dirty="0"/>
              <a:t>例：</a:t>
            </a:r>
            <a:r>
              <a:rPr lang="zh-CN" dirty="0"/>
              <a:t>如果现在给定</a:t>
            </a:r>
            <a:r>
              <a:rPr lang="zh-CN" dirty="0">
                <a:sym typeface="+mn-ea"/>
              </a:rPr>
              <a:t>如表11.3所示</a:t>
            </a:r>
            <a:r>
              <a:rPr lang="zh-CN" dirty="0"/>
              <a:t>的样本数据，我们将如何构建并计算父辈与子辈身高的回归方程呢？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17" name="文本框 116"/>
          <p:cNvSpPr txBox="1"/>
          <p:nvPr/>
        </p:nvSpPr>
        <p:spPr>
          <a:xfrm>
            <a:off x="7550785" y="3560445"/>
            <a:ext cx="3467100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1600" b="0">
                <a:ea typeface="宋体" panose="02010600030101010101" pitchFamily="2" charset="-122"/>
              </a:rPr>
              <a:t>表</a:t>
            </a:r>
            <a:r>
              <a:rPr lang="en-US" sz="1600" b="0">
                <a:latin typeface="Times New Roman" panose="02020603050405020304" charset="0"/>
                <a:ea typeface="宋体" panose="02010600030101010101" pitchFamily="2" charset="-122"/>
              </a:rPr>
              <a:t>11</a:t>
            </a:r>
            <a:r>
              <a:rPr lang="en-US" sz="1600" b="0"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en-US" sz="1600" b="0">
                <a:latin typeface="Times New Roman" panose="02020603050405020304" charset="0"/>
                <a:ea typeface="宋体" panose="02010600030101010101" pitchFamily="2" charset="-122"/>
              </a:rPr>
              <a:t>3</a:t>
            </a:r>
            <a:r>
              <a:rPr lang="zh-CN" sz="1600" b="0">
                <a:ea typeface="宋体" panose="02010600030101010101" pitchFamily="2" charset="-122"/>
              </a:rPr>
              <a:t>子父辈身高统计表</a:t>
            </a:r>
            <a:endParaRPr lang="zh-CN" altLang="en-US" sz="1600"/>
          </a:p>
        </p:txBody>
      </p:sp>
      <p:graphicFrame>
        <p:nvGraphicFramePr>
          <p:cNvPr id="4" name="表格 3"/>
          <p:cNvGraphicFramePr/>
          <p:nvPr/>
        </p:nvGraphicFramePr>
        <p:xfrm>
          <a:off x="7863840" y="3999230"/>
          <a:ext cx="2840990" cy="2076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8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父辈平均身高(m)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子辈身高(m)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1.62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1.65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1.72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1.73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1.74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1.78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1.78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1.8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1.83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1.86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965835" y="3148965"/>
            <a:ext cx="6469380" cy="1529080"/>
            <a:chOff x="1521" y="4959"/>
            <a:chExt cx="10188" cy="2408"/>
          </a:xfrm>
        </p:grpSpPr>
        <p:sp>
          <p:nvSpPr>
            <p:cNvPr id="9" name="文本框 8"/>
            <p:cNvSpPr txBox="1"/>
            <p:nvPr/>
          </p:nvSpPr>
          <p:spPr>
            <a:xfrm>
              <a:off x="1521" y="4959"/>
              <a:ext cx="10189" cy="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/>
                <a:t>解：⑴构建回归方程</a:t>
              </a:r>
            </a:p>
            <a:p>
              <a:pPr indent="457200"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extLst>
                  <a:ext uri="{35155182-B16C-46BC-9424-99874614C6A1}">
                    <wpsdc:indentchars xmlns:wpsdc="http://www.wps.cn/officeDocument/2017/drawingmlCustomData" xmlns="" val="200" checksum="59296752"/>
                  </a:ext>
                </a:extLst>
              </a:pPr>
              <a:r>
                <a:rPr lang="zh-CN" altLang="en-US"/>
                <a:t>首先我们需要把自变量都提取出来，构成特征变量</a:t>
              </a:r>
              <a:r>
                <a:rPr lang="en-US" altLang="zh-CN"/>
                <a:t>X</a:t>
              </a:r>
              <a:r>
                <a:rPr lang="zh-CN" altLang="en-US"/>
                <a:t>，该变量是一个向量，即                               。我们可以假设一个线性函数：</a:t>
              </a:r>
            </a:p>
          </p:txBody>
        </p:sp>
        <p:graphicFrame>
          <p:nvGraphicFramePr>
            <p:cNvPr id="7" name="对象 -2147482422"/>
            <p:cNvGraphicFramePr>
              <a:graphicFrameLocks noChangeAspect="1"/>
            </p:cNvGraphicFramePr>
            <p:nvPr/>
          </p:nvGraphicFramePr>
          <p:xfrm>
            <a:off x="5037" y="6298"/>
            <a:ext cx="2580" cy="5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6" r:id="rId3" imgW="965200" imgH="203200" progId="Equation.DSMT4">
                    <p:embed/>
                  </p:oleObj>
                </mc:Choice>
                <mc:Fallback>
                  <p:oleObj r:id="rId3" imgW="965200" imgH="2032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037" y="6298"/>
                          <a:ext cx="2580" cy="5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对象 -2147482421"/>
          <p:cNvGraphicFramePr>
            <a:graphicFrameLocks noChangeAspect="1"/>
          </p:cNvGraphicFramePr>
          <p:nvPr/>
        </p:nvGraphicFramePr>
        <p:xfrm>
          <a:off x="2166620" y="4500880"/>
          <a:ext cx="3928745" cy="382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r:id="rId5" imgW="1981200" imgH="203200" progId="Equation.DSMT4">
                  <p:embed/>
                </p:oleObj>
              </mc:Choice>
              <mc:Fallback>
                <p:oleObj r:id="rId5" imgW="1981200" imgH="203200" progId="Equation.DSMT4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6620" y="4500880"/>
                        <a:ext cx="3928745" cy="3822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969645" y="5062220"/>
            <a:ext cx="658114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b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θ</a:t>
            </a:r>
            <a:r>
              <a:rPr lang="zh-CN" b="0">
                <a:ea typeface="宋体" panose="02010600030101010101" pitchFamily="2" charset="-122"/>
              </a:rPr>
              <a:t>为特征参数，该参数的大小决定了特征变量对估计的影响程度。这里我们提取的特征变量仅为父辈身高，因此实际的回归模型为：</a:t>
            </a:r>
          </a:p>
        </p:txBody>
      </p:sp>
      <p:graphicFrame>
        <p:nvGraphicFramePr>
          <p:cNvPr id="13" name="对象 -2147482418"/>
          <p:cNvGraphicFramePr>
            <a:graphicFrameLocks noChangeAspect="1"/>
          </p:cNvGraphicFramePr>
          <p:nvPr/>
        </p:nvGraphicFramePr>
        <p:xfrm>
          <a:off x="2166620" y="5875020"/>
          <a:ext cx="1782445" cy="356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r:id="rId7" imgW="939165" imgH="203200" progId="Equation.DSMT4">
                  <p:embed/>
                </p:oleObj>
              </mc:Choice>
              <mc:Fallback>
                <p:oleObj r:id="rId7" imgW="939165" imgH="203200" progId="Equation.DSMT4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66620" y="5875020"/>
                        <a:ext cx="1782445" cy="3568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5" grpId="0"/>
      <p:bldP spid="117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005205" y="1940560"/>
            <a:ext cx="9975215" cy="18897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en-US"/>
              <a:t>以爬山为例，我们在一座大山上的某处位置，由于我们不知道怎么下山，于是决定走一步算一步，也就是在每走到一个位置的时候，求解当前位置的梯度，沿着梯度的负方向，也就是当前最陡峭的位置向下走一步，然后继续求解当前位置梯度，向这一步所在位置沿着最陡峭最易下山的位置走一步。一直走到觉得我们已经到了山脚。当然有可能我们不能走到山脚，而是到了某一个局部的山峰低处。</a:t>
            </a:r>
          </a:p>
        </p:txBody>
      </p:sp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708114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005205" y="1200150"/>
            <a:ext cx="9155430" cy="1170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zh-CN" dirty="0"/>
              <a:t>⑵建立损失模型</a:t>
            </a:r>
          </a:p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zh-CN" dirty="0"/>
              <a:t>为了达到最好的拟合效果，必须有一个函数去衡量模型的误差。一般把这个函数定义为损失函数</a:t>
            </a:r>
            <a:r>
              <a:rPr lang="zh-CN" altLang="zh-CN" dirty="0">
                <a:latin typeface="Georgia" panose="02040502050405020303" charset="0"/>
                <a:cs typeface="Georgia" panose="02040502050405020303" charset="0"/>
              </a:rPr>
              <a:t>J</a:t>
            </a:r>
            <a:r>
              <a:rPr lang="zh-CN" altLang="zh-CN" dirty="0"/>
              <a:t>：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-2147482416"/>
          <p:cNvGraphicFramePr>
            <a:graphicFrameLocks noChangeAspect="1"/>
          </p:cNvGraphicFramePr>
          <p:nvPr/>
        </p:nvGraphicFramePr>
        <p:xfrm>
          <a:off x="3968750" y="2262505"/>
          <a:ext cx="2808605" cy="702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r:id="rId3" imgW="1562100" imgH="393700" progId="Equation.DSMT4">
                  <p:embed/>
                </p:oleObj>
              </mc:Choice>
              <mc:Fallback>
                <p:oleObj r:id="rId3" imgW="1562100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8750" y="2262505"/>
                        <a:ext cx="2808605" cy="7029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1005205" y="2965450"/>
            <a:ext cx="9353550" cy="450850"/>
            <a:chOff x="1898" y="5094"/>
            <a:chExt cx="14730" cy="710"/>
          </a:xfrm>
        </p:grpSpPr>
        <p:sp>
          <p:nvSpPr>
            <p:cNvPr id="13" name="文本框 12"/>
            <p:cNvSpPr txBox="1"/>
            <p:nvPr/>
          </p:nvSpPr>
          <p:spPr>
            <a:xfrm>
              <a:off x="1898" y="5094"/>
              <a:ext cx="14731" cy="7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457200" algn="just" fontAlgn="auto">
                <a:lnSpc>
                  <a:spcPct val="130000"/>
                </a:lnSpc>
                <a:extLst>
                  <a:ext uri="{35155182-B16C-46BC-9424-99874614C6A1}">
                    <wpsdc:indentchars xmlns:wpsdc="http://www.wps.cn/officeDocument/2017/drawingmlCustomData" xmlns="" val="200" checksum="59296752"/>
                  </a:ext>
                </a:extLst>
              </a:pPr>
              <a:r>
                <a:rPr lang="zh-CN" altLang="en-US"/>
                <a:t>其中，         表示线性函数           关于样本     估计值，   则表示样本     的真实值。</a:t>
              </a:r>
            </a:p>
          </p:txBody>
        </p:sp>
        <p:graphicFrame>
          <p:nvGraphicFramePr>
            <p:cNvPr id="5" name="对象 -2147482415"/>
            <p:cNvGraphicFramePr>
              <a:graphicFrameLocks noChangeAspect="1"/>
            </p:cNvGraphicFramePr>
            <p:nvPr/>
          </p:nvGraphicFramePr>
          <p:xfrm>
            <a:off x="3628" y="5190"/>
            <a:ext cx="937" cy="5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9" r:id="rId5" imgW="368300" imgH="215900" progId="Equation.DSMT4">
                    <p:embed/>
                  </p:oleObj>
                </mc:Choice>
                <mc:Fallback>
                  <p:oleObj r:id="rId5" imgW="368300" imgH="215900" progId="Equation.DSMT4">
                    <p:embed/>
                    <p:pic>
                      <p:nvPicPr>
                        <p:cNvPr id="0" name="图片 1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28" y="5190"/>
                          <a:ext cx="937" cy="5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-2147482414"/>
            <p:cNvGraphicFramePr>
              <a:graphicFrameLocks noChangeAspect="1"/>
            </p:cNvGraphicFramePr>
            <p:nvPr/>
          </p:nvGraphicFramePr>
          <p:xfrm>
            <a:off x="6706" y="5268"/>
            <a:ext cx="880" cy="4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0" r:id="rId7" imgW="381000" imgH="203200" progId="Equation.DSMT4">
                    <p:embed/>
                  </p:oleObj>
                </mc:Choice>
                <mc:Fallback>
                  <p:oleObj r:id="rId7" imgW="381000" imgH="203200" progId="Equation.DSMT4">
                    <p:embed/>
                    <p:pic>
                      <p:nvPicPr>
                        <p:cNvPr id="0" name="图片 16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706" y="5268"/>
                          <a:ext cx="880" cy="44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-2147482413"/>
            <p:cNvGraphicFramePr>
              <a:graphicFrameLocks noChangeAspect="1"/>
            </p:cNvGraphicFramePr>
            <p:nvPr/>
          </p:nvGraphicFramePr>
          <p:xfrm>
            <a:off x="9065" y="5147"/>
            <a:ext cx="397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1" r:id="rId9" imgW="139700" imgH="190500" progId="Equation.DSMT4">
                    <p:embed/>
                  </p:oleObj>
                </mc:Choice>
                <mc:Fallback>
                  <p:oleObj r:id="rId9" imgW="139700" imgH="190500" progId="Equation.DSMT4">
                    <p:embed/>
                    <p:pic>
                      <p:nvPicPr>
                        <p:cNvPr id="0" name="图片 1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065" y="5147"/>
                          <a:ext cx="397" cy="5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-2147482412"/>
            <p:cNvGraphicFramePr>
              <a:graphicFrameLocks noChangeAspect="1"/>
            </p:cNvGraphicFramePr>
            <p:nvPr/>
          </p:nvGraphicFramePr>
          <p:xfrm>
            <a:off x="10673" y="5221"/>
            <a:ext cx="447" cy="5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2" r:id="rId11" imgW="152400" imgH="215900" progId="Equation.DSMT4">
                    <p:embed/>
                  </p:oleObj>
                </mc:Choice>
                <mc:Fallback>
                  <p:oleObj r:id="rId11" imgW="152400" imgH="215900" progId="Equation.DSMT4">
                    <p:embed/>
                    <p:pic>
                      <p:nvPicPr>
                        <p:cNvPr id="0" name="图片 18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673" y="5221"/>
                          <a:ext cx="447" cy="58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对象 -2147482413"/>
            <p:cNvGraphicFramePr>
              <a:graphicFrameLocks noChangeAspect="1"/>
            </p:cNvGraphicFramePr>
            <p:nvPr/>
          </p:nvGraphicFramePr>
          <p:xfrm>
            <a:off x="12913" y="5168"/>
            <a:ext cx="397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3" r:id="rId13" imgW="139700" imgH="190500" progId="Equation.DSMT4">
                    <p:embed/>
                  </p:oleObj>
                </mc:Choice>
                <mc:Fallback>
                  <p:oleObj r:id="rId13" imgW="139700" imgH="190500" progId="Equation.DSMT4">
                    <p:embed/>
                    <p:pic>
                      <p:nvPicPr>
                        <p:cNvPr id="0" name="图片 1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2913" y="5168"/>
                          <a:ext cx="397" cy="5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文本框 21"/>
          <p:cNvSpPr txBox="1"/>
          <p:nvPr/>
        </p:nvSpPr>
        <p:spPr>
          <a:xfrm>
            <a:off x="1005522" y="129857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 fontAlgn="auto"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en-US" b="0">
                <a:latin typeface="宋体" panose="02010600030101010101" pitchFamily="2" charset="-122"/>
                <a:cs typeface="Times New Roman" panose="02020603050405020304" charset="0"/>
              </a:rPr>
              <a:t>⑶</a:t>
            </a:r>
            <a:r>
              <a:rPr lang="zh-CN" b="0">
                <a:ea typeface="宋体" panose="02010600030101010101" pitchFamily="2" charset="-122"/>
              </a:rPr>
              <a:t>训练模型</a:t>
            </a:r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518285" y="3965575"/>
            <a:ext cx="67341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）计算损失函数梯度</a:t>
            </a:r>
          </a:p>
          <a:p>
            <a:r>
              <a:rPr lang="zh-CN" altLang="en-US"/>
              <a:t>针对（</a:t>
            </a:r>
            <a:r>
              <a:rPr lang="en-US" altLang="zh-CN"/>
              <a:t>2</a:t>
            </a:r>
            <a:r>
              <a:rPr lang="zh-CN" altLang="en-US"/>
              <a:t>）的损失函数</a:t>
            </a:r>
            <a:r>
              <a:rPr lang="zh-CN" altLang="zh-CN" dirty="0">
                <a:latin typeface="Georgia" panose="02040502050405020303" charset="0"/>
                <a:cs typeface="Georgia" panose="02040502050405020303" charset="0"/>
                <a:sym typeface="+mn-ea"/>
              </a:rPr>
              <a:t>J</a:t>
            </a:r>
            <a:r>
              <a:rPr lang="zh-CN" altLang="en-US"/>
              <a:t>，对应的图像如右图所示，</a:t>
            </a:r>
          </a:p>
        </p:txBody>
      </p:sp>
      <p:pic>
        <p:nvPicPr>
          <p:cNvPr id="26" name="图片 94"/>
          <p:cNvPicPr>
            <a:picLocks noChangeAspect="1" noChangeArrowheads="1"/>
          </p:cNvPicPr>
          <p:nvPr/>
        </p:nvPicPr>
        <p:blipFill>
          <a:blip r:embed="rId14" cstate="print"/>
          <a:srcRect l="21664" t="32160" r="20565" b="28277"/>
          <a:stretch>
            <a:fillRect/>
          </a:stretch>
        </p:blipFill>
        <p:spPr>
          <a:xfrm>
            <a:off x="7823200" y="3657600"/>
            <a:ext cx="2980690" cy="264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6"/>
          <p:cNvSpPr txBox="1"/>
          <p:nvPr/>
        </p:nvSpPr>
        <p:spPr>
          <a:xfrm>
            <a:off x="1005205" y="4655185"/>
            <a:ext cx="64242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en-US"/>
              <a:t>假设线性函数在图中的B点，求解梯度首先需要对</a:t>
            </a:r>
            <a:r>
              <a:rPr lang="zh-CN" altLang="zh-CN" dirty="0">
                <a:latin typeface="Georgia" panose="02040502050405020303" charset="0"/>
                <a:cs typeface="Georgia" panose="02040502050405020303" charset="0"/>
                <a:sym typeface="+mn-ea"/>
              </a:rPr>
              <a:t>J</a:t>
            </a:r>
            <a:r>
              <a:rPr lang="zh-CN" altLang="en-US"/>
              <a:t>在</a:t>
            </a:r>
            <a:r>
              <a:rPr lang="en-US" altLang="zh-CN"/>
              <a:t>B</a:t>
            </a:r>
            <a:r>
              <a:rPr lang="zh-CN" altLang="en-US"/>
              <a:t>点的参数求导。</a:t>
            </a:r>
          </a:p>
        </p:txBody>
      </p:sp>
      <p:graphicFrame>
        <p:nvGraphicFramePr>
          <p:cNvPr id="11" name="对象 -2147482393"/>
          <p:cNvGraphicFramePr>
            <a:graphicFrameLocks noChangeAspect="1"/>
          </p:cNvGraphicFramePr>
          <p:nvPr/>
        </p:nvGraphicFramePr>
        <p:xfrm>
          <a:off x="1473200" y="5300345"/>
          <a:ext cx="595630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r:id="rId15" imgW="3136900" imgH="419100" progId="Equation.DSMT4">
                  <p:embed/>
                </p:oleObj>
              </mc:Choice>
              <mc:Fallback>
                <p:oleObj r:id="rId15" imgW="3136900" imgH="419100" progId="Equation.DSMT4">
                  <p:embed/>
                  <p:pic>
                    <p:nvPicPr>
                      <p:cNvPr id="0" name="图片 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73200" y="5300345"/>
                        <a:ext cx="5956300" cy="793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nodeType="clickPar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4" presetClass="entr" presetSubtype="10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99"/>
                            </p:stCondLst>
                            <p:childTnLst>
                              <p:par>
                                <p:cTn id="7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/>
      <p:bldP spid="15" grpId="0" uiExpand="1" build="allAtOnce" bldLvl="0"/>
      <p:bldP spid="22" grpId="0"/>
      <p:bldP spid="25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26378" y="361636"/>
            <a:ext cx="333672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398248" y="1183928"/>
            <a:ext cx="3852428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2</a:t>
            </a:r>
            <a:r>
              <a:rPr lang="zh-CN" altLang="en-US"/>
              <a:t>）</a:t>
            </a:r>
            <a:r>
              <a:rPr altLang="zh-CN"/>
              <a:t>更新特征参数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-2147482389"/>
          <p:cNvGraphicFramePr>
            <a:graphicFrameLocks noChangeAspect="1"/>
          </p:cNvGraphicFramePr>
          <p:nvPr/>
        </p:nvGraphicFramePr>
        <p:xfrm>
          <a:off x="3913505" y="3035935"/>
          <a:ext cx="2858770" cy="440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r:id="rId3" imgW="1256665" imgH="203200" progId="Equation.DSMT4">
                  <p:embed/>
                </p:oleObj>
              </mc:Choice>
              <mc:Fallback>
                <p:oleObj r:id="rId3" imgW="1256665" imgH="2032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3505" y="3035935"/>
                        <a:ext cx="2858770" cy="4406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1434465" y="3970020"/>
            <a:ext cx="9320530" cy="1169670"/>
            <a:chOff x="2259" y="6252"/>
            <a:chExt cx="14678" cy="1842"/>
          </a:xfrm>
        </p:grpSpPr>
        <p:sp>
          <p:nvSpPr>
            <p:cNvPr id="9" name="文本框 8"/>
            <p:cNvSpPr txBox="1"/>
            <p:nvPr/>
          </p:nvSpPr>
          <p:spPr>
            <a:xfrm>
              <a:off x="2259" y="6252"/>
              <a:ext cx="14678" cy="18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457200" algn="just" fontAlgn="auto">
                <a:lnSpc>
                  <a:spcPct val="130000"/>
                </a:lnSpc>
                <a:extLst>
                  <a:ext uri="{35155182-B16C-46BC-9424-99874614C6A1}">
                    <wpsdc:indentchars xmlns:wpsdc="http://www.wps.cn/officeDocument/2017/drawingmlCustomData" xmlns="" val="200" checksum="59296752"/>
                  </a:ext>
                </a:extLst>
              </a:pPr>
              <a:r>
                <a:rPr lang="zh-CN" altLang="en-US"/>
                <a:t>在更新完特征参数，        从点</a:t>
              </a:r>
              <a:r>
                <a:rPr lang="en-US" altLang="zh-CN"/>
                <a:t>B</a:t>
              </a:r>
              <a:r>
                <a:rPr lang="zh-CN" altLang="en-US"/>
                <a:t>降到点</a:t>
              </a:r>
              <a:r>
                <a:rPr lang="en-US" altLang="zh-CN"/>
                <a:t>C</a:t>
              </a:r>
              <a:r>
                <a:rPr lang="zh-CN" altLang="en-US"/>
                <a:t>后，       计算在点</a:t>
              </a:r>
              <a:r>
                <a:rPr lang="en-US" altLang="zh-CN"/>
                <a:t>C</a:t>
              </a:r>
              <a:r>
                <a:rPr lang="zh-CN" altLang="en-US"/>
                <a:t>的损失值，若该值小于一定阈值或达到最大迭代次数，则返回特征参数，否则将继续更新特征参数，直到损失函数收敛或达到迭代限制条件。</a:t>
              </a:r>
            </a:p>
          </p:txBody>
        </p:sp>
        <p:graphicFrame>
          <p:nvGraphicFramePr>
            <p:cNvPr id="7" name="对象 -2147482388"/>
            <p:cNvGraphicFramePr>
              <a:graphicFrameLocks noChangeAspect="1"/>
            </p:cNvGraphicFramePr>
            <p:nvPr/>
          </p:nvGraphicFramePr>
          <p:xfrm>
            <a:off x="6163" y="6434"/>
            <a:ext cx="875" cy="4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5" r:id="rId5" imgW="342900" imgH="203200" progId="Equation.DSMT4">
                    <p:embed/>
                  </p:oleObj>
                </mc:Choice>
                <mc:Fallback>
                  <p:oleObj r:id="rId5" imgW="342900" imgH="203200" progId="Equation.DSMT4">
                    <p:embed/>
                    <p:pic>
                      <p:nvPicPr>
                        <p:cNvPr id="0" name="图片 9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163" y="6434"/>
                          <a:ext cx="875" cy="47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-2147482388"/>
            <p:cNvGraphicFramePr>
              <a:graphicFrameLocks noChangeAspect="1"/>
            </p:cNvGraphicFramePr>
            <p:nvPr/>
          </p:nvGraphicFramePr>
          <p:xfrm>
            <a:off x="9904" y="6434"/>
            <a:ext cx="875" cy="4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6" r:id="rId7" imgW="342900" imgH="203200" progId="Equation.DSMT4">
                    <p:embed/>
                  </p:oleObj>
                </mc:Choice>
                <mc:Fallback>
                  <p:oleObj r:id="rId7" imgW="342900" imgH="203200" progId="Equation.DSMT4">
                    <p:embed/>
                    <p:pic>
                      <p:nvPicPr>
                        <p:cNvPr id="0" name="图片 9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904" y="6434"/>
                          <a:ext cx="875" cy="47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文本框 12"/>
          <p:cNvSpPr txBox="1"/>
          <p:nvPr/>
        </p:nvSpPr>
        <p:spPr>
          <a:xfrm>
            <a:off x="1398270" y="1997710"/>
            <a:ext cx="9357360" cy="810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en-US"/>
              <a:t>在得到函数J在点B的梯度（移动方向）后，定义步长α，即每一步沿梯度方向前进的长度，并将其代入特征参数的更新公式中，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852170" y="1549400"/>
            <a:ext cx="31489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完整的线性回归算法流程</a:t>
            </a:r>
            <a:r>
              <a:rPr 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</a:p>
        </p:txBody>
      </p:sp>
      <p:pic>
        <p:nvPicPr>
          <p:cNvPr id="1073742882" name="图片 10737428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1960" y="682625"/>
            <a:ext cx="3772535" cy="5622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07374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227912"/>
      </p:ext>
    </p:extLst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6775" y="907415"/>
            <a:ext cx="479425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创建</a:t>
            </a:r>
            <a:r>
              <a:rPr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Linear_regression类的方法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004810" y="2092960"/>
            <a:ext cx="3505200" cy="1089025"/>
            <a:chOff x="11491" y="3049"/>
            <a:chExt cx="6161" cy="1715"/>
          </a:xfrm>
        </p:grpSpPr>
        <p:sp>
          <p:nvSpPr>
            <p:cNvPr id="6" name="文本框 5"/>
            <p:cNvSpPr txBox="1"/>
            <p:nvPr/>
          </p:nvSpPr>
          <p:spPr>
            <a:xfrm>
              <a:off x="11491" y="3049"/>
              <a:ext cx="6161" cy="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auto">
                <a:lnSpc>
                  <a:spcPct val="130000"/>
                </a:lnSpc>
              </a:pPr>
              <a:r>
                <a:rPr lang="zh-CN" altLang="en-US" sz="1600"/>
                <a:t>以表11-3的数据为例，假设预测函数            </a:t>
              </a:r>
            </a:p>
            <a:p>
              <a:pPr algn="just" fontAlgn="auto">
                <a:lnSpc>
                  <a:spcPct val="130000"/>
                </a:lnSpc>
              </a:pPr>
              <a:r>
                <a:rPr lang="zh-CN" altLang="en-US" sz="1600"/>
                <a:t>         是一个一元一次方程：</a:t>
              </a:r>
            </a:p>
          </p:txBody>
        </p:sp>
        <p:graphicFrame>
          <p:nvGraphicFramePr>
            <p:cNvPr id="3" name="对象 -2147482383"/>
            <p:cNvGraphicFramePr>
              <a:graphicFrameLocks noChangeAspect="1"/>
            </p:cNvGraphicFramePr>
            <p:nvPr/>
          </p:nvGraphicFramePr>
          <p:xfrm>
            <a:off x="11604" y="3736"/>
            <a:ext cx="748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9" r:id="rId3" imgW="330200" imgH="203200" progId="Equation.DSMT4">
                    <p:embed/>
                  </p:oleObj>
                </mc:Choice>
                <mc:Fallback>
                  <p:oleObj r:id="rId3" imgW="330200" imgH="2032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604" y="3736"/>
                          <a:ext cx="748" cy="44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-2147482382"/>
            <p:cNvGraphicFramePr>
              <a:graphicFrameLocks noChangeAspect="1"/>
            </p:cNvGraphicFramePr>
            <p:nvPr/>
          </p:nvGraphicFramePr>
          <p:xfrm>
            <a:off x="13101" y="4325"/>
            <a:ext cx="2064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0" r:id="rId5" imgW="888365" imgH="203200" progId="Equation.DSMT4">
                    <p:embed/>
                  </p:oleObj>
                </mc:Choice>
                <mc:Fallback>
                  <p:oleObj r:id="rId5" imgW="888365" imgH="203200" progId="Equation.DSMT4">
                    <p:embed/>
                    <p:pic>
                      <p:nvPicPr>
                        <p:cNvPr id="0" name="图片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3101" y="4325"/>
                          <a:ext cx="2064" cy="43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组合 17"/>
          <p:cNvGrpSpPr/>
          <p:nvPr/>
        </p:nvGrpSpPr>
        <p:grpSpPr>
          <a:xfrm>
            <a:off x="7837170" y="3341370"/>
            <a:ext cx="3840480" cy="645160"/>
            <a:chOff x="12023" y="5143"/>
            <a:chExt cx="6048" cy="1016"/>
          </a:xfrm>
        </p:grpSpPr>
        <p:sp>
          <p:nvSpPr>
            <p:cNvPr id="13" name="文本框 12"/>
            <p:cNvSpPr txBox="1"/>
            <p:nvPr/>
          </p:nvSpPr>
          <p:spPr>
            <a:xfrm>
              <a:off x="12023" y="5143"/>
              <a:ext cx="6048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/>
                <a:t>初始化其特征参数              ，       ，然后根据损失函数计算梯度：</a:t>
              </a:r>
            </a:p>
          </p:txBody>
        </p:sp>
        <p:graphicFrame>
          <p:nvGraphicFramePr>
            <p:cNvPr id="10" name="对象 -2147482381"/>
            <p:cNvGraphicFramePr>
              <a:graphicFrameLocks noChangeAspect="1"/>
            </p:cNvGraphicFramePr>
            <p:nvPr/>
          </p:nvGraphicFramePr>
          <p:xfrm>
            <a:off x="15068" y="5256"/>
            <a:ext cx="1128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1" r:id="rId7" imgW="533400" imgH="203200" progId="Equation.DSMT4">
                    <p:embed/>
                  </p:oleObj>
                </mc:Choice>
                <mc:Fallback>
                  <p:oleObj r:id="rId7" imgW="533400" imgH="203200" progId="Equation.DSMT4">
                    <p:embed/>
                    <p:pic>
                      <p:nvPicPr>
                        <p:cNvPr id="0" name="图片 13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5068" y="5256"/>
                          <a:ext cx="1128" cy="3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-2147482380"/>
            <p:cNvGraphicFramePr>
              <a:graphicFrameLocks noChangeAspect="1"/>
            </p:cNvGraphicFramePr>
            <p:nvPr/>
          </p:nvGraphicFramePr>
          <p:xfrm>
            <a:off x="16385" y="5256"/>
            <a:ext cx="753" cy="4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62" r:id="rId9" imgW="330200" imgH="203200" progId="Equation.DSMT4">
                    <p:embed/>
                  </p:oleObj>
                </mc:Choice>
                <mc:Fallback>
                  <p:oleObj r:id="rId9" imgW="330200" imgH="203200" progId="Equation.DSMT4">
                    <p:embed/>
                    <p:pic>
                      <p:nvPicPr>
                        <p:cNvPr id="0" name="图片 15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6385" y="5256"/>
                          <a:ext cx="753" cy="4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" name="对象 -2147482377"/>
          <p:cNvGraphicFramePr>
            <a:graphicFrameLocks noChangeAspect="1"/>
          </p:cNvGraphicFramePr>
          <p:nvPr/>
        </p:nvGraphicFramePr>
        <p:xfrm>
          <a:off x="8068945" y="4145915"/>
          <a:ext cx="3456940" cy="686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r:id="rId11" imgW="1981200" imgH="393700" progId="Equation.DSMT4">
                  <p:embed/>
                </p:oleObj>
              </mc:Choice>
              <mc:Fallback>
                <p:oleObj r:id="rId11" imgW="1981200" imgH="393700" progId="Equation.DSMT4">
                  <p:embed/>
                  <p:pic>
                    <p:nvPicPr>
                      <p:cNvPr id="0" name="图片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068945" y="4145915"/>
                        <a:ext cx="3456940" cy="6864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-2147482376"/>
          <p:cNvGraphicFramePr>
            <a:graphicFrameLocks noChangeAspect="1"/>
          </p:cNvGraphicFramePr>
          <p:nvPr/>
        </p:nvGraphicFramePr>
        <p:xfrm>
          <a:off x="7994650" y="5129530"/>
          <a:ext cx="3844290" cy="701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r:id="rId13" imgW="2133600" imgH="393700" progId="Equation.DSMT4">
                  <p:embed/>
                </p:oleObj>
              </mc:Choice>
              <mc:Fallback>
                <p:oleObj r:id="rId13" imgW="2133600" imgH="393700" progId="Equation.DSMT4">
                  <p:embed/>
                  <p:pic>
                    <p:nvPicPr>
                      <p:cNvPr id="0" name="图片 2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994650" y="5129530"/>
                        <a:ext cx="3844290" cy="7010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图片 22"/>
          <p:cNvPicPr>
            <a:picLocks noChangeAspect="1"/>
          </p:cNvPicPr>
          <p:nvPr/>
        </p:nvPicPr>
        <p:blipFill>
          <a:blip r:embed="rId15"/>
          <a:srcRect l="2301" r="26013" b="4202"/>
          <a:stretch>
            <a:fillRect/>
          </a:stretch>
        </p:blipFill>
        <p:spPr>
          <a:xfrm>
            <a:off x="742315" y="1741805"/>
            <a:ext cx="7262495" cy="4370705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59510" y="1183640"/>
            <a:ext cx="8930640" cy="922020"/>
            <a:chOff x="1826" y="1864"/>
            <a:chExt cx="14064" cy="1452"/>
          </a:xfrm>
        </p:grpSpPr>
        <p:sp>
          <p:nvSpPr>
            <p:cNvPr id="5" name="文本框 4"/>
            <p:cNvSpPr txBox="1"/>
            <p:nvPr/>
          </p:nvSpPr>
          <p:spPr>
            <a:xfrm>
              <a:off x="1826" y="1864"/>
              <a:ext cx="14064" cy="14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 fontAlgn="auto">
                <a:lnSpc>
                  <a:spcPct val="150000"/>
                </a:lnSpc>
              </a:pPr>
              <a:r>
                <a:rPr lang="zh-CN" altLang="en-US"/>
                <a:t>将表11.3的数据依次代入公式，得到                            ，                            ，梯度计算结束。该过程对应到Linear_regression类的方法如下：</a:t>
              </a:r>
            </a:p>
          </p:txBody>
        </p:sp>
        <p:graphicFrame>
          <p:nvGraphicFramePr>
            <p:cNvPr id="4" name="对象 -2147482375"/>
            <p:cNvGraphicFramePr>
              <a:graphicFrameLocks noChangeAspect="1"/>
            </p:cNvGraphicFramePr>
            <p:nvPr/>
          </p:nvGraphicFramePr>
          <p:xfrm>
            <a:off x="7768" y="2105"/>
            <a:ext cx="2206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5" r:id="rId3" imgW="1078865" imgH="203200" progId="Equation.DSMT4">
                    <p:embed/>
                  </p:oleObj>
                </mc:Choice>
                <mc:Fallback>
                  <p:oleObj r:id="rId3" imgW="1078865" imgH="2032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768" y="2105"/>
                          <a:ext cx="2206" cy="39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-2147482374"/>
            <p:cNvGraphicFramePr>
              <a:graphicFrameLocks noChangeAspect="1"/>
            </p:cNvGraphicFramePr>
            <p:nvPr/>
          </p:nvGraphicFramePr>
          <p:xfrm>
            <a:off x="10261" y="2105"/>
            <a:ext cx="2484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6" r:id="rId5" imgW="1206500" imgH="203200" progId="Equation.DSMT4">
                    <p:embed/>
                  </p:oleObj>
                </mc:Choice>
                <mc:Fallback>
                  <p:oleObj r:id="rId5" imgW="1206500" imgH="203200" progId="Equation.DSMT4">
                    <p:embed/>
                    <p:pic>
                      <p:nvPicPr>
                        <p:cNvPr id="0" name="图片 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261" y="2105"/>
                          <a:ext cx="2484" cy="39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rcRect l="2352" r="21146" b="6013"/>
          <a:stretch>
            <a:fillRect/>
          </a:stretch>
        </p:blipFill>
        <p:spPr>
          <a:xfrm>
            <a:off x="1231265" y="2527300"/>
            <a:ext cx="7146925" cy="3170555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361440" y="1376045"/>
            <a:ext cx="61582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然后我们通过定义的步长 </a:t>
            </a:r>
            <a:r>
              <a:rPr lang="zh-CN" altLang="en-US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=0.01</a:t>
            </a:r>
            <a:r>
              <a:rPr lang="zh-CN" altLang="en-US"/>
              <a:t>，更新特征参数：</a:t>
            </a:r>
          </a:p>
        </p:txBody>
      </p:sp>
      <p:graphicFrame>
        <p:nvGraphicFramePr>
          <p:cNvPr id="4" name="对象 -2147482372"/>
          <p:cNvGraphicFramePr>
            <a:graphicFrameLocks noChangeAspect="1"/>
          </p:cNvGraphicFramePr>
          <p:nvPr/>
        </p:nvGraphicFramePr>
        <p:xfrm>
          <a:off x="2644140" y="1986280"/>
          <a:ext cx="3218815" cy="361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r:id="rId3" imgW="1701800" imgH="203200" progId="Equation.DSMT4">
                  <p:embed/>
                </p:oleObj>
              </mc:Choice>
              <mc:Fallback>
                <p:oleObj r:id="rId3" imgW="1701800" imgH="203200" progId="Equation.DSMT4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4140" y="1986280"/>
                        <a:ext cx="3218815" cy="3613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-2147482371"/>
          <p:cNvGraphicFramePr>
            <a:graphicFrameLocks noChangeAspect="1"/>
          </p:cNvGraphicFramePr>
          <p:nvPr/>
        </p:nvGraphicFramePr>
        <p:xfrm>
          <a:off x="2639060" y="2480310"/>
          <a:ext cx="2875915" cy="345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r:id="rId5" imgW="1600200" imgH="203200" progId="Equation.DSMT4">
                  <p:embed/>
                </p:oleObj>
              </mc:Choice>
              <mc:Fallback>
                <p:oleObj r:id="rId5" imgW="1600200" imgH="203200" progId="Equation.DSMT4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39060" y="2480310"/>
                        <a:ext cx="2875915" cy="3454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338580" y="2958465"/>
            <a:ext cx="9513570" cy="810260"/>
            <a:chOff x="2108" y="4659"/>
            <a:chExt cx="14982" cy="1276"/>
          </a:xfrm>
        </p:grpSpPr>
        <p:sp>
          <p:nvSpPr>
            <p:cNvPr id="104" name="文本框 103"/>
            <p:cNvSpPr txBox="1"/>
            <p:nvPr/>
          </p:nvSpPr>
          <p:spPr>
            <a:xfrm>
              <a:off x="2108" y="4659"/>
              <a:ext cx="14982" cy="1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fontAlgn="auto">
                <a:lnSpc>
                  <a:spcPct val="130000"/>
                </a:lnSpc>
              </a:pPr>
              <a:r>
                <a:rPr lang="zh-CN" b="0">
                  <a:ea typeface="宋体" panose="02010600030101010101" pitchFamily="2" charset="-122"/>
                </a:rPr>
                <a:t>计算损失值                    ，继续更新特征参数直到损失小于阈值或达到最大迭代限制。特征参数更新对应到Linear_regression类的方法如下：</a:t>
              </a:r>
            </a:p>
          </p:txBody>
        </p:sp>
        <p:graphicFrame>
          <p:nvGraphicFramePr>
            <p:cNvPr id="8" name="对象 -2147482370"/>
            <p:cNvGraphicFramePr>
              <a:graphicFrameLocks noChangeAspect="1"/>
            </p:cNvGraphicFramePr>
            <p:nvPr/>
          </p:nvGraphicFramePr>
          <p:xfrm>
            <a:off x="4156" y="4917"/>
            <a:ext cx="1549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8" r:id="rId7" imgW="698500" imgH="165100" progId="Equation.DSMT4">
                    <p:embed/>
                  </p:oleObj>
                </mc:Choice>
                <mc:Fallback>
                  <p:oleObj r:id="rId7" imgW="698500" imgH="165100" progId="Equation.DSMT4">
                    <p:embed/>
                    <p:pic>
                      <p:nvPicPr>
                        <p:cNvPr id="0" name="图片 6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156" y="4917"/>
                          <a:ext cx="1549" cy="3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9"/>
          <a:srcRect l="2225" r="26459" b="8176"/>
          <a:stretch>
            <a:fillRect/>
          </a:stretch>
        </p:blipFill>
        <p:spPr>
          <a:xfrm>
            <a:off x="1338580" y="3930015"/>
            <a:ext cx="6946265" cy="2433955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307" y="1412777"/>
            <a:ext cx="10361851" cy="1470025"/>
          </a:xfrm>
        </p:spPr>
        <p:txBody>
          <a:bodyPr>
            <a:normAutofit/>
          </a:bodyPr>
          <a:lstStyle/>
          <a:p>
            <a:r>
              <a:rPr lang="zh-CN" altLang="en-US" sz="5400" b="1" dirty="0"/>
              <a:t>人工智能及其实践教程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287" y="3645024"/>
            <a:ext cx="8533289" cy="1752600"/>
          </a:xfrm>
        </p:spPr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主编：丁亮 姜春茂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6B9C9A1-C90A-4CE7-8A9E-06D1DA6F31D8}"/>
              </a:ext>
            </a:extLst>
          </p:cNvPr>
          <p:cNvSpPr txBox="1"/>
          <p:nvPr/>
        </p:nvSpPr>
        <p:spPr>
          <a:xfrm>
            <a:off x="10277058" y="609329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主讲人：徐晓霞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945515" y="1530350"/>
            <a:ext cx="3369310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lnSpc>
                <a:spcPct val="130000"/>
              </a:lnSpc>
            </a:pPr>
            <a:r>
              <a:rPr lang="zh-CN" altLang="en-US" sz="2000"/>
              <a:t>现在我们尝试着将前面的知识点串联起来，从而梳理出一个完整的线性回归算法流程。</a:t>
            </a:r>
          </a:p>
        </p:txBody>
      </p:sp>
      <p:pic>
        <p:nvPicPr>
          <p:cNvPr id="1073742882" name="图片 10737428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005" y="1124585"/>
            <a:ext cx="3587115" cy="52247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7374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960755" y="1327150"/>
            <a:ext cx="3196590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algn="just" fontAlgn="auto">
              <a:lnSpc>
                <a:spcPct val="130000"/>
              </a:lnSpc>
            </a:pPr>
            <a:r>
              <a:rPr lang="zh-CN" altLang="en-US" sz="2000"/>
              <a:t>参照完整的线性回归算法流程图，我们在Linear_regression类中编写代码：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2675" r="24507" b="4677"/>
          <a:stretch>
            <a:fillRect/>
          </a:stretch>
        </p:blipFill>
        <p:spPr>
          <a:xfrm>
            <a:off x="4157345" y="658495"/>
            <a:ext cx="5874385" cy="582295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69060" y="1281430"/>
            <a:ext cx="25253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/>
              <a:t>程序11.13 数据加载函数与入口函数</a:t>
            </a:r>
          </a:p>
        </p:txBody>
      </p:sp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11.4 统计回归分析</a:t>
            </a:r>
            <a:endParaRPr lang="zh-CN" altLang="zh-CN" sz="2400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30" name="矩形 5129"/>
          <p:cNvSpPr/>
          <p:nvPr/>
        </p:nvSpPr>
        <p:spPr>
          <a:xfrm>
            <a:off x="1369060" y="1158240"/>
            <a:ext cx="269494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000" b="1" dirty="0">
                <a:solidFill>
                  <a:srgbClr val="190DBB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线性回归预测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38625" y="1158240"/>
            <a:ext cx="6300470" cy="526224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1600"/>
              <a:t>1:	import numpy as np</a:t>
            </a:r>
          </a:p>
          <a:p>
            <a:r>
              <a:rPr lang="zh-CN" altLang="en-US" sz="1600"/>
              <a:t>2:</a:t>
            </a:r>
          </a:p>
          <a:p>
            <a:r>
              <a:rPr lang="zh-CN" altLang="en-US" sz="1600"/>
              <a:t>3:	def load_dataset(filename, delimiter=','):</a:t>
            </a:r>
          </a:p>
          <a:p>
            <a:r>
              <a:rPr lang="zh-CN" altLang="en-US" sz="1600"/>
              <a:t>4:		"""</a:t>
            </a:r>
          </a:p>
          <a:p>
            <a:r>
              <a:rPr lang="zh-CN" altLang="en-US" sz="1600"/>
              <a:t>5: 		输入：数据文件名filename，数据分隔符 </a:t>
            </a:r>
          </a:p>
          <a:p>
            <a:r>
              <a:rPr lang="zh-CN" altLang="en-US" sz="1600"/>
              <a:t>                                        delimiter</a:t>
            </a:r>
          </a:p>
          <a:p>
            <a:r>
              <a:rPr lang="zh-CN" altLang="en-US" sz="1600"/>
              <a:t>6: 		输出：训练数据集合，标签集合</a:t>
            </a:r>
          </a:p>
          <a:p>
            <a:r>
              <a:rPr lang="zh-CN" altLang="en-US" sz="1600"/>
              <a:t>7: 		描述：加载训练数据集合，标签集合</a:t>
            </a:r>
          </a:p>
          <a:p>
            <a:r>
              <a:rPr lang="zh-CN" altLang="en-US" sz="1600"/>
              <a:t>8: 		"""</a:t>
            </a:r>
          </a:p>
          <a:p>
            <a:r>
              <a:rPr lang="zh-CN" altLang="en-US" sz="1600"/>
              <a:t>9: 		data = np.loadtxt(filename, delimiter=delimiter)</a:t>
            </a:r>
          </a:p>
          <a:p>
            <a:r>
              <a:rPr lang="zh-CN" altLang="en-US" sz="1600"/>
              <a:t>10: 		dataset = np.concatenate((np.ones((len(data), 1)), </a:t>
            </a:r>
          </a:p>
          <a:p>
            <a:r>
              <a:rPr lang="zh-CN" altLang="en-US" sz="1600"/>
              <a:t>       data[:, :-1]), axis=1)</a:t>
            </a:r>
          </a:p>
          <a:p>
            <a:r>
              <a:rPr lang="zh-CN" altLang="en-US" sz="1600"/>
              <a:t>11: 		labels = data[:, -1]</a:t>
            </a:r>
          </a:p>
          <a:p>
            <a:r>
              <a:rPr lang="zh-CN" altLang="en-US" sz="1600"/>
              <a:t>12: 		return np.mat(dataset), np.mat(labels).transpose()</a:t>
            </a:r>
          </a:p>
          <a:p>
            <a:r>
              <a:rPr lang="zh-CN" altLang="en-US" sz="1600">
                <a:sym typeface="+mn-ea"/>
              </a:rPr>
              <a:t>14:	if __name__ == '__main__':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15:		filename = 'height.data'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16: 		dataset, labels = load_dataset(filename)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17: 		linear_regression = Linear_regression()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18: 		linear_regression.fit(dataset, labels)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19: 		testset = np.mat([1,1.65])</a:t>
            </a:r>
            <a:endParaRPr lang="zh-CN" altLang="en-US" sz="1600"/>
          </a:p>
          <a:p>
            <a:r>
              <a:rPr lang="zh-CN" altLang="en-US" sz="1600">
                <a:sym typeface="+mn-ea"/>
              </a:rPr>
              <a:t>20: 		print(linear_regression.predict(testset))</a:t>
            </a:r>
            <a:endParaRPr lang="zh-CN" altLang="en-US" sz="16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2881" r="37193" b="6799"/>
          <a:stretch>
            <a:fillRect/>
          </a:stretch>
        </p:blipFill>
        <p:spPr>
          <a:xfrm>
            <a:off x="1275080" y="2206625"/>
            <a:ext cx="6736080" cy="316484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5130" grpId="0"/>
      <p:bldP spid="5130" grpId="1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47055"/>
            <a:ext cx="477688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11.5 总结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126" name="Rectangle 2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11885" y="1822450"/>
            <a:ext cx="9620885" cy="239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algn="just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lang="zh-CN" altLang="en-US" sz="2000"/>
              <a:t>我们在本章中回顾了统计学中计量资料的统计描述，有均值，中位数，极差，方差等，并具体学习了假设检验与线性回归分析模型与计算流程，如在假设检验中，提出假设，计算检验统计量，设置显著性水平，根据统计量与临界值决定是否推翻假设；线性回归算法中，线性函数与损失函数的构造，基于梯度下降法的特征参数迭代更新等。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墨迹 3">
                <a:extLst>
                  <a:ext uri="{FF2B5EF4-FFF2-40B4-BE49-F238E27FC236}">
                    <a16:creationId xmlns:a16="http://schemas.microsoft.com/office/drawing/2014/main" id="{9B9E4414-456A-4442-B505-4EBBD1FF6486}"/>
                  </a:ext>
                </a:extLst>
              </p14:cNvPr>
              <p14:cNvContentPartPr/>
              <p14:nvPr/>
            </p14:nvContentPartPr>
            <p14:xfrm>
              <a:off x="11189236" y="4329393"/>
              <a:ext cx="11520" cy="2160"/>
            </p14:xfrm>
          </p:contentPart>
        </mc:Choice>
        <mc:Fallback xmlns="">
          <p:pic>
            <p:nvPicPr>
              <p:cNvPr id="4" name="墨迹 3">
                <a:extLst>
                  <a:ext uri="{FF2B5EF4-FFF2-40B4-BE49-F238E27FC236}">
                    <a16:creationId xmlns:a16="http://schemas.microsoft.com/office/drawing/2014/main" id="{9B9E4414-456A-4442-B505-4EBBD1FF648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80596" y="4320753"/>
                <a:ext cx="29160" cy="19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0" y="6431190"/>
            <a:ext cx="12190413" cy="426810"/>
            <a:chOff x="0" y="6497728"/>
            <a:chExt cx="12192000" cy="360271"/>
          </a:xfrm>
        </p:grpSpPr>
        <p:sp>
          <p:nvSpPr>
            <p:cNvPr id="41" name="矩形 40"/>
            <p:cNvSpPr/>
            <p:nvPr/>
          </p:nvSpPr>
          <p:spPr>
            <a:xfrm>
              <a:off x="0" y="6497728"/>
              <a:ext cx="12192000" cy="3602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 rot="10800000">
              <a:off x="10272464" y="6497728"/>
              <a:ext cx="288030" cy="9962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97" y="-519364"/>
            <a:ext cx="2235480" cy="1594391"/>
          </a:xfrm>
          <a:prstGeom prst="rect">
            <a:avLst/>
          </a:prstGeom>
        </p:spPr>
      </p:pic>
      <p:sp>
        <p:nvSpPr>
          <p:cNvPr id="70" name="TextBox 10"/>
          <p:cNvSpPr>
            <a:spLocks noChangeArrowheads="1"/>
          </p:cNvSpPr>
          <p:nvPr/>
        </p:nvSpPr>
        <p:spPr bwMode="auto">
          <a:xfrm>
            <a:off x="742253" y="420691"/>
            <a:ext cx="5064921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/>
              <a:t>第</a:t>
            </a:r>
            <a:r>
              <a:rPr lang="en-US" altLang="zh-CN" sz="2800" b="1" dirty="0"/>
              <a:t>11</a:t>
            </a:r>
            <a:r>
              <a:rPr lang="zh-CN" altLang="zh-CN" sz="2800" b="1" dirty="0"/>
              <a:t>章 </a:t>
            </a:r>
            <a:r>
              <a:rPr lang="en-US" altLang="zh-CN" sz="2800" b="1" dirty="0"/>
              <a:t>  </a:t>
            </a:r>
            <a:r>
              <a:rPr lang="zh-CN" sz="2800" b="1" dirty="0"/>
              <a:t>学点统计学</a:t>
            </a:r>
          </a:p>
        </p:txBody>
      </p:sp>
      <p:cxnSp>
        <p:nvCxnSpPr>
          <p:cNvPr id="71" name="直接连接符 9"/>
          <p:cNvCxnSpPr>
            <a:cxnSpLocks noChangeShapeType="1"/>
          </p:cNvCxnSpPr>
          <p:nvPr/>
        </p:nvCxnSpPr>
        <p:spPr bwMode="auto">
          <a:xfrm flipH="1">
            <a:off x="478781" y="241484"/>
            <a:ext cx="1" cy="379204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783495" y="6492877"/>
            <a:ext cx="2742843" cy="365125"/>
          </a:xfrm>
        </p:spPr>
        <p:txBody>
          <a:bodyPr/>
          <a:lstStyle/>
          <a:p>
            <a:r>
              <a:rPr lang="en-US" altLang="zh-CN" dirty="0"/>
              <a:t>PAGE </a:t>
            </a:r>
            <a:fld id="{97D83655-4300-49DB-BEC9-C552C719D9BC}" type="slidenum">
              <a:rPr lang="zh-CN" altLang="en-US" dirty="0" smtClean="0"/>
              <a:t>3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4" y="6564761"/>
            <a:ext cx="1235786" cy="159668"/>
          </a:xfrm>
          <a:prstGeom prst="rect">
            <a:avLst/>
          </a:prstGeom>
        </p:spPr>
      </p:pic>
      <p:cxnSp>
        <p:nvCxnSpPr>
          <p:cNvPr id="11" name="直接连接符 9"/>
          <p:cNvCxnSpPr>
            <a:cxnSpLocks noChangeShapeType="1"/>
          </p:cNvCxnSpPr>
          <p:nvPr/>
        </p:nvCxnSpPr>
        <p:spPr bwMode="auto">
          <a:xfrm>
            <a:off x="478582" y="222104"/>
            <a:ext cx="527343" cy="0"/>
          </a:xfrm>
          <a:prstGeom prst="line">
            <a:avLst/>
          </a:prstGeom>
          <a:noFill/>
          <a:ln w="38100" algn="ctr">
            <a:solidFill>
              <a:srgbClr val="0563B8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矩形 11"/>
          <p:cNvSpPr/>
          <p:nvPr/>
        </p:nvSpPr>
        <p:spPr>
          <a:xfrm>
            <a:off x="1438275" y="1475740"/>
            <a:ext cx="414972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altLang="zh-CN" sz="2400" b="1" dirty="0"/>
              <a:t>11.1 统计学的基本概念</a:t>
            </a:r>
          </a:p>
          <a:p>
            <a:pPr>
              <a:lnSpc>
                <a:spcPct val="150000"/>
              </a:lnSpc>
            </a:pPr>
            <a:r>
              <a:rPr altLang="zh-CN" sz="2400" b="1" dirty="0"/>
              <a:t>11.2 假设检验</a:t>
            </a:r>
          </a:p>
          <a:p>
            <a:pPr>
              <a:lnSpc>
                <a:spcPct val="150000"/>
              </a:lnSpc>
            </a:pPr>
            <a:r>
              <a:rPr altLang="zh-CN" sz="2400" b="1" dirty="0"/>
              <a:t>11.3 方差分析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11.4 统计回归分析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/>
              <a:t>11.5 总结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96050" y="1805305"/>
            <a:ext cx="47837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charset="0"/>
              <a:buChar char="Ø"/>
            </a:pPr>
            <a:r>
              <a:rPr lang="zh-CN" altLang="en-US" sz="2000" dirty="0"/>
              <a:t>理解假设检验的基本概念与计算步骤</a:t>
            </a:r>
          </a:p>
          <a:p>
            <a:pPr indent="0" algn="just">
              <a:buFont typeface="Wingdings" panose="05000000000000000000" charset="0"/>
              <a:buNone/>
            </a:pPr>
            <a:endParaRPr lang="zh-CN" altLang="en-US" sz="2000" dirty="0"/>
          </a:p>
          <a:p>
            <a:pPr marL="342900" indent="-342900" algn="just">
              <a:buFont typeface="Wingdings" panose="05000000000000000000" charset="0"/>
              <a:buChar char="Ø"/>
            </a:pPr>
            <a:r>
              <a:rPr lang="zh-CN" altLang="en-US" sz="2000" dirty="0"/>
              <a:t>理解方差分析的概念与计算过程</a:t>
            </a:r>
          </a:p>
          <a:p>
            <a:pPr indent="0" algn="just">
              <a:buFont typeface="Wingdings" panose="05000000000000000000" charset="0"/>
              <a:buNone/>
            </a:pPr>
            <a:endParaRPr lang="zh-CN" altLang="en-US" sz="2000" dirty="0"/>
          </a:p>
          <a:p>
            <a:pPr marL="342900" indent="-342900" algn="just">
              <a:buFont typeface="Wingdings" panose="05000000000000000000" charset="0"/>
              <a:buChar char="Ø"/>
            </a:pPr>
            <a:r>
              <a:rPr lang="zh-CN" altLang="en-US" sz="2000" dirty="0"/>
              <a:t>理解统计回归中线性回归模型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墨迹 4">
                <a:extLst>
                  <a:ext uri="{FF2B5EF4-FFF2-40B4-BE49-F238E27FC236}">
                    <a16:creationId xmlns:a16="http://schemas.microsoft.com/office/drawing/2014/main" id="{6A7ADCCB-8DAD-4AB4-921F-EEC7BF3E8CFC}"/>
                  </a:ext>
                </a:extLst>
              </p14:cNvPr>
              <p14:cNvContentPartPr/>
              <p14:nvPr/>
            </p14:nvContentPartPr>
            <p14:xfrm>
              <a:off x="1118236" y="5997131"/>
              <a:ext cx="7920" cy="61200"/>
            </p14:xfrm>
          </p:contentPart>
        </mc:Choice>
        <mc:Fallback>
          <p:pic>
            <p:nvPicPr>
              <p:cNvPr id="5" name="墨迹 4">
                <a:extLst>
                  <a:ext uri="{FF2B5EF4-FFF2-40B4-BE49-F238E27FC236}">
                    <a16:creationId xmlns:a16="http://schemas.microsoft.com/office/drawing/2014/main" id="{6A7ADCCB-8DAD-4AB4-921F-EEC7BF3E8CF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09596" y="5988131"/>
                <a:ext cx="25560" cy="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墨迹 5">
                <a:extLst>
                  <a:ext uri="{FF2B5EF4-FFF2-40B4-BE49-F238E27FC236}">
                    <a16:creationId xmlns:a16="http://schemas.microsoft.com/office/drawing/2014/main" id="{D2D3EE8A-0DD6-463F-B56D-D1A66384FFE0}"/>
                  </a:ext>
                </a:extLst>
              </p14:cNvPr>
              <p14:cNvContentPartPr/>
              <p14:nvPr/>
            </p14:nvContentPartPr>
            <p14:xfrm>
              <a:off x="1336036" y="5281451"/>
              <a:ext cx="360" cy="360"/>
            </p14:xfrm>
          </p:contentPart>
        </mc:Choice>
        <mc:Fallback>
          <p:pic>
            <p:nvPicPr>
              <p:cNvPr id="6" name="墨迹 5">
                <a:extLst>
                  <a:ext uri="{FF2B5EF4-FFF2-40B4-BE49-F238E27FC236}">
                    <a16:creationId xmlns:a16="http://schemas.microsoft.com/office/drawing/2014/main" id="{D2D3EE8A-0DD6-463F-B56D-D1A66384FFE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27396" y="5272811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150"/>
                            </p:stCondLst>
                            <p:childTnLst>
                              <p:par>
                                <p:cTn id="5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450"/>
                            </p:stCondLst>
                            <p:childTnLst>
                              <p:par>
                                <p:cTn id="64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2889" r="41974" b="5890"/>
          <a:stretch>
            <a:fillRect/>
          </a:stretch>
        </p:blipFill>
        <p:spPr>
          <a:xfrm>
            <a:off x="981075" y="2042795"/>
            <a:ext cx="6057265" cy="3862070"/>
          </a:xfrm>
          <a:prstGeom prst="rect">
            <a:avLst/>
          </a:prstGeom>
        </p:spPr>
      </p:pic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24535" y="439420"/>
            <a:ext cx="44411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altLang="zh-CN" sz="2400" b="1" dirty="0">
                <a:sym typeface="+mn-ea"/>
              </a:rPr>
              <a:t>11.1 统计学的基本概念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075055" y="1198880"/>
            <a:ext cx="10039350" cy="891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auto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zh-CN" sz="2000" b="1" kern="1400" spc="150" dirty="0">
                <a:solidFill>
                  <a:srgbClr val="0000FF"/>
                </a:solidFill>
              </a:rPr>
              <a:t>统计学</a:t>
            </a:r>
            <a:r>
              <a:rPr lang="zh-CN" altLang="zh-CN" sz="2000" b="1" kern="1400" spc="150" dirty="0"/>
              <a:t>是研究随机现象中确定的统计规律的学科，主要体现在收集、整理、分析与解释统计数据，并对其所反映的问题的性质、程度和原因做出一定结论。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30350" y="2363470"/>
            <a:ext cx="2665095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/>
              <a:t>计量资料的统计描述：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均值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中位数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众数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极差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方差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标准差</a:t>
            </a:r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30350" y="1292225"/>
            <a:ext cx="29121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个别例子：</a:t>
            </a: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3952240" y="3028315"/>
            <a:ext cx="394081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7893050" y="2639695"/>
            <a:ext cx="2804160" cy="1014730"/>
          </a:xfrm>
          <a:prstGeom prst="rect">
            <a:avLst/>
          </a:prstGeom>
          <a:solidFill>
            <a:srgbClr val="FFF363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对数据列表进行排序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获取排序后的列表长度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3790950" y="3341370"/>
            <a:ext cx="4102100" cy="158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/>
          <p:nvPr/>
        </p:nvCxnSpPr>
        <p:spPr>
          <a:xfrm>
            <a:off x="6310630" y="3573145"/>
            <a:ext cx="1224280" cy="720090"/>
          </a:xfrm>
          <a:prstGeom prst="bentConnector3">
            <a:avLst>
              <a:gd name="adj1" fmla="val 50052"/>
            </a:avLst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/>
          <p:nvPr/>
        </p:nvCxnSpPr>
        <p:spPr>
          <a:xfrm flipV="1">
            <a:off x="6310630" y="4293235"/>
            <a:ext cx="1224280" cy="360045"/>
          </a:xfrm>
          <a:prstGeom prst="bentConnector3">
            <a:avLst>
              <a:gd name="adj1" fmla="val 50052"/>
            </a:avLst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893050" y="3966210"/>
            <a:ext cx="2804160" cy="1014730"/>
          </a:xfrm>
          <a:prstGeom prst="rect">
            <a:avLst/>
          </a:prstGeom>
          <a:solidFill>
            <a:srgbClr val="FFF363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if</a:t>
            </a:r>
            <a:r>
              <a:rPr lang="zh-CN" altLang="en-US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条件语句判断列表长度奇偶性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rcRect l="3597" r="61310" b="14084"/>
          <a:stretch>
            <a:fillRect/>
          </a:stretch>
        </p:blipFill>
        <p:spPr>
          <a:xfrm>
            <a:off x="7893050" y="4459605"/>
            <a:ext cx="3305810" cy="135128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50"/>
                            </p:stCondLst>
                            <p:childTnLst>
                              <p:par>
                                <p:cTn id="54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0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4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5" grpId="1"/>
      <p:bldP spid="4" grpId="0" build="allAtOnce" bldLvl="0"/>
      <p:bldP spid="5" grpId="0"/>
      <p:bldP spid="10" grpId="0" bldLvl="0" animBg="1"/>
      <p:bldP spid="10" grpId="1" bldLvl="0" animBg="1"/>
      <p:bldP spid="17" grpId="0" bldLvl="0" animBg="1"/>
      <p:bldP spid="17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altLang="zh-CN" sz="2400" b="1" dirty="0">
                <a:sym typeface="+mn-ea"/>
              </a:rPr>
              <a:t>11.1 统计学的基本概念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414780" y="1015365"/>
            <a:ext cx="382968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000" b="1" dirty="0"/>
              <a:t>标准差：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14780" y="1568450"/>
            <a:ext cx="4616450" cy="329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1  import math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2  def variance3(l): #平方-期望的平方的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    期望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3         ex=float(sum(l))/len(l)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4               s=0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5               for i in l: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6                     s+=(i-ex)**2 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000" dirty="0"/>
              <a:t>7               return math.sqrt(float(s)/len(l))</a:t>
            </a:r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14780" y="5135245"/>
            <a:ext cx="30721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输出：</a:t>
            </a:r>
          </a:p>
          <a:p>
            <a:r>
              <a:rPr lang="zh-CN" altLang="en-US"/>
              <a:t>&gt;&gt;&gt; List = [1, 2, 3, 4, 5, 6, 7];</a:t>
            </a:r>
          </a:p>
          <a:p>
            <a:r>
              <a:rPr lang="zh-CN" altLang="en-US"/>
              <a:t>&gt;&gt;&gt; variance3(List)</a:t>
            </a:r>
          </a:p>
          <a:p>
            <a:r>
              <a:rPr lang="zh-CN" altLang="en-US"/>
              <a:t>2.0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4294505" y="4221480"/>
            <a:ext cx="280860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206615" y="4022090"/>
            <a:ext cx="1360805" cy="3987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/>
              <a:t>求方差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06615" y="4710430"/>
            <a:ext cx="3365500" cy="89154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/>
              <a:t>根据标准差公式</a:t>
            </a:r>
            <a:r>
              <a:rPr lang="zh-CN" altLang="en-US" sz="2000" b="1">
                <a:sym typeface="+mn-ea"/>
              </a:rPr>
              <a:t>s=sqrt(s^2)</a:t>
            </a:r>
            <a:r>
              <a:rPr lang="zh-CN" altLang="en-US" sz="2000" b="1"/>
              <a:t>，返回方差开根值即标准差</a:t>
            </a: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294505" y="4860290"/>
            <a:ext cx="280860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墨迹 4">
                <a:extLst>
                  <a:ext uri="{FF2B5EF4-FFF2-40B4-BE49-F238E27FC236}">
                    <a16:creationId xmlns:a16="http://schemas.microsoft.com/office/drawing/2014/main" id="{47F48F2E-D853-42F9-8068-96242A678192}"/>
                  </a:ext>
                </a:extLst>
              </p14:cNvPr>
              <p14:cNvContentPartPr/>
              <p14:nvPr/>
            </p14:nvContentPartPr>
            <p14:xfrm>
              <a:off x="4980316" y="2181851"/>
              <a:ext cx="93240" cy="60480"/>
            </p14:xfrm>
          </p:contentPart>
        </mc:Choice>
        <mc:Fallback xmlns="">
          <p:pic>
            <p:nvPicPr>
              <p:cNvPr id="5" name="墨迹 4">
                <a:extLst>
                  <a:ext uri="{FF2B5EF4-FFF2-40B4-BE49-F238E27FC236}">
                    <a16:creationId xmlns:a16="http://schemas.microsoft.com/office/drawing/2014/main" id="{47F48F2E-D853-42F9-8068-96242A67819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71316" y="2173211"/>
                <a:ext cx="110880" cy="78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4" grpId="0"/>
      <p:bldP spid="7" grpId="0"/>
      <p:bldP spid="12" grpId="0" animBg="1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11.2 假设检验</a:t>
            </a:r>
            <a:endParaRPr lang="zh-CN" altLang="zh-CN" sz="2400" b="1" dirty="0"/>
          </a:p>
        </p:txBody>
      </p:sp>
      <p:sp>
        <p:nvSpPr>
          <p:cNvPr id="15" name="矩形 14"/>
          <p:cNvSpPr/>
          <p:nvPr/>
        </p:nvSpPr>
        <p:spPr>
          <a:xfrm>
            <a:off x="1126490" y="1124585"/>
            <a:ext cx="9682480" cy="36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80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altLang="zh-CN" sz="2000" dirty="0"/>
              <a:t>统计学方法包括统计描述和统计推断两种方法，其中，推断统计又包括参数估计和假设检验。</a:t>
            </a:r>
          </a:p>
          <a:p>
            <a:pPr indent="5080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endParaRPr altLang="zh-CN" sz="2000" dirty="0"/>
          </a:p>
          <a:p>
            <a:pPr indent="5080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altLang="zh-CN" sz="2000" dirty="0"/>
              <a:t>参数估计用样本统计量去估计总体的参数的真值，</a:t>
            </a:r>
            <a:r>
              <a:rPr altLang="zh-CN" sz="2000" b="1" dirty="0"/>
              <a:t>假设检验</a:t>
            </a:r>
            <a:r>
              <a:rPr altLang="zh-CN" sz="2000" dirty="0"/>
              <a:t>则是根据样本统计量来检验对总体参数的先验假设是否成立</a:t>
            </a:r>
            <a:r>
              <a:rPr lang="zh-CN" sz="2000" dirty="0"/>
              <a:t>。</a:t>
            </a:r>
          </a:p>
          <a:p>
            <a:pPr indent="5080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endParaRPr lang="zh-CN" sz="2000" dirty="0"/>
          </a:p>
          <a:p>
            <a:pPr indent="5080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82533468"/>
                </a:ext>
              </a:extLst>
            </a:pPr>
            <a:r>
              <a:rPr lang="zh-CN" sz="2000" b="1" dirty="0">
                <a:solidFill>
                  <a:srgbClr val="0000FF"/>
                </a:solidFill>
              </a:rPr>
              <a:t>基本思想</a:t>
            </a:r>
            <a:r>
              <a:rPr lang="zh-CN" sz="2000" dirty="0"/>
              <a:t>是：先提出假设 ，然后根据资料的特点(如检验统计量、抽样分布等)，计算相应的统计量 ，接着基于选取的显著性水平 确定原假设的接受域与拒绝域的临界值 ，最后通过比较统计量 与临界值 来判断假设是否成立。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3"/>
          <p:cNvGraphicFramePr/>
          <p:nvPr/>
        </p:nvGraphicFramePr>
        <p:xfrm>
          <a:off x="4122420" y="1124585"/>
          <a:ext cx="6513195" cy="517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3" imgW="4317365" imgH="3058795" progId="">
                  <p:embed/>
                </p:oleObj>
              </mc:Choice>
              <mc:Fallback>
                <p:oleObj r:id="rId3" imgW="4317365" imgH="3058795" progId="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22420" y="1124585"/>
                        <a:ext cx="6513195" cy="517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18285" y="1602740"/>
            <a:ext cx="215011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/>
              <a:t>总体均值检验的统计量计算流程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6" name="墨迹 25">
                <a:extLst>
                  <a:ext uri="{FF2B5EF4-FFF2-40B4-BE49-F238E27FC236}">
                    <a16:creationId xmlns:a16="http://schemas.microsoft.com/office/drawing/2014/main" id="{4B6FF8F2-C08F-4F8F-9D2F-B39AD34292A5}"/>
                  </a:ext>
                </a:extLst>
              </p14:cNvPr>
              <p14:cNvContentPartPr/>
              <p14:nvPr/>
            </p14:nvContentPartPr>
            <p14:xfrm>
              <a:off x="8035276" y="629531"/>
              <a:ext cx="2160" cy="5760"/>
            </p14:xfrm>
          </p:contentPart>
        </mc:Choice>
        <mc:Fallback xmlns="">
          <p:pic>
            <p:nvPicPr>
              <p:cNvPr id="26" name="墨迹 25">
                <a:extLst>
                  <a:ext uri="{FF2B5EF4-FFF2-40B4-BE49-F238E27FC236}">
                    <a16:creationId xmlns:a16="http://schemas.microsoft.com/office/drawing/2014/main" id="{4B6FF8F2-C08F-4F8F-9D2F-B39AD34292A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26636" y="620891"/>
                <a:ext cx="19800" cy="2340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9238084A-1FF2-47A8-8E4A-DE3DFCA12652}"/>
              </a:ext>
            </a:extLst>
          </p:cNvPr>
          <p:cNvSpPr txBox="1"/>
          <p:nvPr/>
        </p:nvSpPr>
        <p:spPr>
          <a:xfrm>
            <a:off x="10271670" y="594928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主讲人：徐晓霞</a:t>
            </a:r>
            <a:endParaRPr lang="en-US" altLang="zh-CN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allAtOnce" bldLvl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11.3 方差分析</a:t>
            </a:r>
          </a:p>
        </p:txBody>
      </p:sp>
      <p:sp>
        <p:nvSpPr>
          <p:cNvPr id="15" name="矩形 14"/>
          <p:cNvSpPr/>
          <p:nvPr/>
        </p:nvSpPr>
        <p:spPr>
          <a:xfrm>
            <a:off x="742299" y="1136938"/>
            <a:ext cx="10534055" cy="2803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zh-CN" b="1" dirty="0"/>
              <a:t>方差分析</a:t>
            </a:r>
            <a:r>
              <a:rPr lang="zh-CN" altLang="zh-CN" dirty="0"/>
              <a:t>是通过划分误差来源来分析变量之间关系的一种方法。具体来看，它主要是用来分析分类型自变量与数值型因变量之间的关系。</a:t>
            </a:r>
          </a:p>
          <a:p>
            <a:pPr indent="457200" algn="just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endParaRPr lang="zh-CN" altLang="zh-CN" dirty="0"/>
          </a:p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zh-CN" altLang="zh-CN" dirty="0"/>
              <a:t>方差分析可以分为</a:t>
            </a:r>
            <a:r>
              <a:rPr lang="zh-CN" altLang="zh-CN" b="1" dirty="0">
                <a:solidFill>
                  <a:srgbClr val="0000FF"/>
                </a:solidFill>
              </a:rPr>
              <a:t>单因素方差分析</a:t>
            </a:r>
            <a:r>
              <a:rPr lang="zh-CN" altLang="zh-CN" dirty="0"/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双因素方差分析</a:t>
            </a:r>
            <a:r>
              <a:rPr lang="zh-CN" altLang="zh-CN" dirty="0"/>
              <a:t>和</a:t>
            </a:r>
            <a:r>
              <a:rPr lang="zh-CN" altLang="zh-CN" b="1" dirty="0">
                <a:solidFill>
                  <a:srgbClr val="0000FF"/>
                </a:solidFill>
              </a:rPr>
              <a:t>多因素方差分析</a:t>
            </a:r>
            <a:r>
              <a:rPr lang="zh-CN" altLang="zh-CN" dirty="0"/>
              <a:t>。</a:t>
            </a:r>
          </a:p>
          <a:p>
            <a:pPr indent="457200" algn="just" fontAlgn="auto">
              <a:lnSpc>
                <a:spcPct val="10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endParaRPr lang="zh-CN" altLang="zh-CN" dirty="0"/>
          </a:p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en-US" altLang="zh-CN" dirty="0"/>
              <a:t>以单因素方差分析为例，学习方差分析的具体过程。</a:t>
            </a:r>
          </a:p>
          <a:p>
            <a:pPr indent="457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59296752"/>
                </a:ext>
              </a:extLst>
            </a:pPr>
            <a:r>
              <a:rPr lang="en-US" altLang="zh-CN" dirty="0"/>
              <a:t>消费者协会为了对几个行业的服务质量进行评价，分别对四个行业抽取了不同企业在2017年接收到的投诉次数</a:t>
            </a:r>
            <a:r>
              <a:rPr lang="zh-CN" altLang="en-US" dirty="0"/>
              <a:t>。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36290" y="3791585"/>
            <a:ext cx="4719320" cy="258445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/>
              <a:t>表11.2 消费者对四个行业的投诉次数</a:t>
            </a:r>
          </a:p>
          <a:p>
            <a:r>
              <a:rPr lang="zh-CN" altLang="en-US"/>
              <a:t>No	Retail	Tourism	Airline	Industry</a:t>
            </a:r>
          </a:p>
          <a:p>
            <a:r>
              <a:rPr lang="zh-CN" altLang="en-US"/>
              <a:t>1	44	51	21	58</a:t>
            </a:r>
          </a:p>
          <a:p>
            <a:r>
              <a:rPr lang="zh-CN" altLang="en-US"/>
              <a:t>2	53	56	34	44</a:t>
            </a:r>
          </a:p>
          <a:p>
            <a:r>
              <a:rPr lang="zh-CN" altLang="en-US"/>
              <a:t>3	34	45	40	77</a:t>
            </a:r>
          </a:p>
          <a:p>
            <a:r>
              <a:rPr lang="zh-CN" altLang="en-US"/>
              <a:t>4	57	68	31	51</a:t>
            </a:r>
          </a:p>
          <a:p>
            <a:r>
              <a:rPr lang="zh-CN" altLang="en-US"/>
              <a:t>5	40	39	49	65</a:t>
            </a:r>
          </a:p>
          <a:p>
            <a:r>
              <a:rPr lang="zh-CN" altLang="en-US"/>
              <a:t>6	49	29		</a:t>
            </a:r>
          </a:p>
          <a:p>
            <a:r>
              <a:rPr lang="zh-CN" altLang="en-US"/>
              <a:t>7	66			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3AD570C-ED8C-4A8A-9320-83A537B3B626}"/>
              </a:ext>
            </a:extLst>
          </p:cNvPr>
          <p:cNvSpPr txBox="1"/>
          <p:nvPr/>
        </p:nvSpPr>
        <p:spPr>
          <a:xfrm>
            <a:off x="10055646" y="587727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主讲人：徐晓霞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11.3 方差分析</a:t>
            </a:r>
            <a:endParaRPr lang="zh-CN" altLang="zh-CN" sz="2400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982980" y="2007870"/>
            <a:ext cx="6449060" cy="1036320"/>
            <a:chOff x="1169" y="3162"/>
            <a:chExt cx="10156" cy="1632"/>
          </a:xfrm>
        </p:grpSpPr>
        <p:sp>
          <p:nvSpPr>
            <p:cNvPr id="4" name="文本框 3"/>
            <p:cNvSpPr txBox="1"/>
            <p:nvPr/>
          </p:nvSpPr>
          <p:spPr>
            <a:xfrm>
              <a:off x="1169" y="3688"/>
              <a:ext cx="9502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zh-CN" altLang="en-US"/>
                <a:t>计算总体均值。计算各行业样本观察值的公式为</a:t>
              </a:r>
            </a:p>
          </p:txBody>
        </p:sp>
        <p:graphicFrame>
          <p:nvGraphicFramePr>
            <p:cNvPr id="5" name="对象 -2147482470"/>
            <p:cNvGraphicFramePr>
              <a:graphicFrameLocks noChangeAspect="1"/>
            </p:cNvGraphicFramePr>
            <p:nvPr/>
          </p:nvGraphicFramePr>
          <p:xfrm>
            <a:off x="9586" y="3162"/>
            <a:ext cx="1739" cy="1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5" r:id="rId3" imgW="635000" imgH="609600" progId="Equation.DSMT4">
                    <p:embed/>
                  </p:oleObj>
                </mc:Choice>
                <mc:Fallback>
                  <p:oleObj r:id="rId3" imgW="635000" imgH="6096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586" y="3162"/>
                          <a:ext cx="1739" cy="163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组合 32"/>
          <p:cNvGrpSpPr/>
          <p:nvPr/>
        </p:nvGrpSpPr>
        <p:grpSpPr>
          <a:xfrm>
            <a:off x="1337945" y="3044190"/>
            <a:ext cx="10413365" cy="506730"/>
            <a:chOff x="1169" y="4794"/>
            <a:chExt cx="16399" cy="798"/>
          </a:xfrm>
        </p:grpSpPr>
        <p:sp>
          <p:nvSpPr>
            <p:cNvPr id="18" name="矩形 17"/>
            <p:cNvSpPr/>
            <p:nvPr/>
          </p:nvSpPr>
          <p:spPr>
            <a:xfrm>
              <a:off x="1169" y="4794"/>
              <a:ext cx="16399" cy="7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dirty="0"/>
                <a:t>其中，     表示在第   个行业中的企业的被投诉   次数，    表示行业   的样本数，由此各行业的均值为：</a:t>
              </a:r>
            </a:p>
          </p:txBody>
        </p:sp>
        <p:graphicFrame>
          <p:nvGraphicFramePr>
            <p:cNvPr id="6" name="对象 -2147482469"/>
            <p:cNvGraphicFramePr>
              <a:graphicFrameLocks noChangeAspect="1"/>
            </p:cNvGraphicFramePr>
            <p:nvPr/>
          </p:nvGraphicFramePr>
          <p:xfrm>
            <a:off x="2268" y="4838"/>
            <a:ext cx="543" cy="6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6" r:id="rId5" imgW="203200" imgH="228600" progId="Equation.DSMT4">
                    <p:embed/>
                  </p:oleObj>
                </mc:Choice>
                <mc:Fallback>
                  <p:oleObj r:id="rId5" imgW="203200" imgH="228600" progId="Equation.DSMT4">
                    <p:embed/>
                    <p:pic>
                      <p:nvPicPr>
                        <p:cNvPr id="0" name="图片 1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68" y="4838"/>
                          <a:ext cx="543" cy="65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-2147482468"/>
            <p:cNvGraphicFramePr>
              <a:graphicFrameLocks noChangeAspect="1"/>
            </p:cNvGraphicFramePr>
            <p:nvPr/>
          </p:nvGraphicFramePr>
          <p:xfrm>
            <a:off x="4259" y="4975"/>
            <a:ext cx="270" cy="5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7" r:id="rId7" imgW="88900" imgH="152400" progId="Equation.DSMT4">
                    <p:embed/>
                  </p:oleObj>
                </mc:Choice>
                <mc:Fallback>
                  <p:oleObj r:id="rId7" imgW="88900" imgH="152400" progId="Equation.DSMT4">
                    <p:embed/>
                    <p:pic>
                      <p:nvPicPr>
                        <p:cNvPr id="0" name="图片 2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59" y="4975"/>
                          <a:ext cx="270" cy="54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-2147482467"/>
            <p:cNvGraphicFramePr>
              <a:graphicFrameLocks noChangeAspect="1"/>
            </p:cNvGraphicFramePr>
            <p:nvPr/>
          </p:nvGraphicFramePr>
          <p:xfrm>
            <a:off x="8322" y="5008"/>
            <a:ext cx="348" cy="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8" r:id="rId9" imgW="114300" imgH="177800" progId="Equation.DSMT4">
                    <p:embed/>
                  </p:oleObj>
                </mc:Choice>
                <mc:Fallback>
                  <p:oleObj r:id="rId9" imgW="114300" imgH="177800" progId="Equation.DSMT4">
                    <p:embed/>
                    <p:pic>
                      <p:nvPicPr>
                        <p:cNvPr id="0" name="图片 23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8322" y="5008"/>
                          <a:ext cx="348" cy="5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-2147482466"/>
            <p:cNvGraphicFramePr>
              <a:graphicFrameLocks noChangeAspect="1"/>
            </p:cNvGraphicFramePr>
            <p:nvPr/>
          </p:nvGraphicFramePr>
          <p:xfrm>
            <a:off x="9604" y="4838"/>
            <a:ext cx="502" cy="7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9" r:id="rId11" imgW="139700" imgH="203200" progId="Equation.DSMT4">
                    <p:embed/>
                  </p:oleObj>
                </mc:Choice>
                <mc:Fallback>
                  <p:oleObj r:id="rId11" imgW="139700" imgH="203200" progId="Equation.DSMT4">
                    <p:embed/>
                    <p:pic>
                      <p:nvPicPr>
                        <p:cNvPr id="0" name="图片 24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9604" y="4838"/>
                          <a:ext cx="502" cy="7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对象 -2147482468"/>
            <p:cNvGraphicFramePr>
              <a:graphicFrameLocks noChangeAspect="1"/>
            </p:cNvGraphicFramePr>
            <p:nvPr/>
          </p:nvGraphicFramePr>
          <p:xfrm>
            <a:off x="11515" y="4975"/>
            <a:ext cx="272" cy="5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0" r:id="rId13" imgW="88900" imgH="152400" progId="Equation.DSMT4">
                    <p:embed/>
                  </p:oleObj>
                </mc:Choice>
                <mc:Fallback>
                  <p:oleObj r:id="rId13" imgW="88900" imgH="152400" progId="Equation.DSMT4">
                    <p:embed/>
                    <p:pic>
                      <p:nvPicPr>
                        <p:cNvPr id="0" name="图片 2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1515" y="4975"/>
                          <a:ext cx="272" cy="54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对象 -2147482464"/>
          <p:cNvGraphicFramePr>
            <a:graphicFrameLocks noChangeAspect="1"/>
          </p:cNvGraphicFramePr>
          <p:nvPr/>
        </p:nvGraphicFramePr>
        <p:xfrm>
          <a:off x="4171315" y="3692525"/>
          <a:ext cx="3427730" cy="566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r:id="rId14" imgW="1866265" imgH="355600" progId="Equation.DSMT4">
                  <p:embed/>
                </p:oleObj>
              </mc:Choice>
              <mc:Fallback>
                <p:oleObj r:id="rId14" imgW="1866265" imgH="355600" progId="Equation.DSMT4">
                  <p:embed/>
                  <p:pic>
                    <p:nvPicPr>
                      <p:cNvPr id="0" name="图片 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71315" y="3692525"/>
                        <a:ext cx="3427730" cy="5664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-2147482463"/>
          <p:cNvGraphicFramePr>
            <a:graphicFrameLocks noChangeAspect="1"/>
          </p:cNvGraphicFramePr>
          <p:nvPr/>
        </p:nvGraphicFramePr>
        <p:xfrm>
          <a:off x="4094480" y="4258945"/>
          <a:ext cx="358902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r:id="rId16" imgW="1917065" imgH="355600" progId="Equation.DSMT4">
                  <p:embed/>
                </p:oleObj>
              </mc:Choice>
              <mc:Fallback>
                <p:oleObj r:id="rId16" imgW="1917065" imgH="355600" progId="Equation.DSMT4">
                  <p:embed/>
                  <p:pic>
                    <p:nvPicPr>
                      <p:cNvPr id="0" name="图片 2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094480" y="4258945"/>
                        <a:ext cx="3589020" cy="5651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-2147482462"/>
          <p:cNvGraphicFramePr>
            <a:graphicFrameLocks noChangeAspect="1"/>
          </p:cNvGraphicFramePr>
          <p:nvPr/>
        </p:nvGraphicFramePr>
        <p:xfrm>
          <a:off x="4094480" y="5013325"/>
          <a:ext cx="3505200" cy="601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3" r:id="rId18" imgW="1879600" imgH="355600" progId="Equation.DSMT4">
                  <p:embed/>
                </p:oleObj>
              </mc:Choice>
              <mc:Fallback>
                <p:oleObj r:id="rId18" imgW="1879600" imgH="355600" progId="Equation.DSMT4">
                  <p:embed/>
                  <p:pic>
                    <p:nvPicPr>
                      <p:cNvPr id="0" name="图片 29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094480" y="5013325"/>
                        <a:ext cx="3505200" cy="6019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-2147482461"/>
          <p:cNvGraphicFramePr>
            <a:graphicFrameLocks noChangeAspect="1"/>
          </p:cNvGraphicFramePr>
          <p:nvPr/>
        </p:nvGraphicFramePr>
        <p:xfrm>
          <a:off x="4094480" y="5789295"/>
          <a:ext cx="3503930" cy="572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" r:id="rId20" imgW="1930400" imgH="355600" progId="Equation.DSMT4">
                  <p:embed/>
                </p:oleObj>
              </mc:Choice>
              <mc:Fallback>
                <p:oleObj r:id="rId20" imgW="1930400" imgH="355600" progId="Equation.DSMT4">
                  <p:embed/>
                  <p:pic>
                    <p:nvPicPr>
                      <p:cNvPr id="0" name="图片 30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94480" y="5789295"/>
                        <a:ext cx="3503930" cy="5727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982980" y="1085850"/>
            <a:ext cx="10031730" cy="922020"/>
            <a:chOff x="1548" y="1710"/>
            <a:chExt cx="16103" cy="1452"/>
          </a:xfrm>
        </p:grpSpPr>
        <p:sp>
          <p:nvSpPr>
            <p:cNvPr id="16" name="矩形 15"/>
            <p:cNvSpPr/>
            <p:nvPr/>
          </p:nvSpPr>
          <p:spPr>
            <a:xfrm>
              <a:off x="1548" y="1710"/>
              <a:ext cx="16103" cy="1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 fontAlgn="auto">
                <a:lnSpc>
                  <a:spcPct val="150000"/>
                </a:lnSpc>
              </a:pPr>
              <a:r>
                <a:rPr dirty="0"/>
                <a:t>我们首先假设四个行业被投诉的次数均值相等，即                        ，则备选假设 不全相等。然后构造检验的统计量，具体计算步骤如下：</a:t>
              </a:r>
            </a:p>
          </p:txBody>
        </p:sp>
        <p:graphicFrame>
          <p:nvGraphicFramePr>
            <p:cNvPr id="17" name="对象 -2147482471"/>
            <p:cNvGraphicFramePr>
              <a:graphicFrameLocks noChangeAspect="1"/>
            </p:cNvGraphicFramePr>
            <p:nvPr/>
          </p:nvGraphicFramePr>
          <p:xfrm>
            <a:off x="10552" y="1993"/>
            <a:ext cx="1915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5" r:id="rId22" imgW="1054100" imgH="203200" progId="Equation.DSMT4">
                    <p:embed/>
                  </p:oleObj>
                </mc:Choice>
                <mc:Fallback>
                  <p:oleObj r:id="rId22" imgW="1054100" imgH="203200" progId="Equation.DSMT4">
                    <p:embed/>
                    <p:pic>
                      <p:nvPicPr>
                        <p:cNvPr id="0" name="图片 31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10552" y="1993"/>
                          <a:ext cx="1915" cy="3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>
            <a:spLocks noChangeArrowheads="1"/>
          </p:cNvSpPr>
          <p:nvPr/>
        </p:nvSpPr>
        <p:spPr bwMode="auto">
          <a:xfrm>
            <a:off x="742253" y="420691"/>
            <a:ext cx="412774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286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altLang="zh-CN" sz="2400" b="1" dirty="0">
                <a:sym typeface="+mn-ea"/>
              </a:rPr>
              <a:t>11.3 方差分析</a:t>
            </a:r>
            <a:endParaRPr lang="zh-CN" altLang="zh-CN" sz="2400" b="1" dirty="0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78"/>
          <p:cNvSpPr>
            <a:spLocks noChangeArrowheads="1"/>
          </p:cNvSpPr>
          <p:nvPr/>
        </p:nvSpPr>
        <p:spPr bwMode="auto">
          <a:xfrm>
            <a:off x="0" y="0"/>
            <a:ext cx="12190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对象 -2147482460"/>
          <p:cNvGraphicFramePr>
            <a:graphicFrameLocks noChangeAspect="1"/>
          </p:cNvGraphicFramePr>
          <p:nvPr/>
        </p:nvGraphicFramePr>
        <p:xfrm>
          <a:off x="4969510" y="1565910"/>
          <a:ext cx="2251710" cy="799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r:id="rId3" imgW="1612900" imgH="571500" progId="Equation.DSMT4">
                  <p:embed/>
                </p:oleObj>
              </mc:Choice>
              <mc:Fallback>
                <p:oleObj r:id="rId3" imgW="1612900" imgH="5715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69510" y="1565910"/>
                        <a:ext cx="2251710" cy="7994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组合 32"/>
          <p:cNvGrpSpPr/>
          <p:nvPr/>
        </p:nvGrpSpPr>
        <p:grpSpPr>
          <a:xfrm>
            <a:off x="1009015" y="2365375"/>
            <a:ext cx="10413365" cy="922020"/>
            <a:chOff x="1169" y="4794"/>
            <a:chExt cx="16399" cy="1452"/>
          </a:xfrm>
        </p:grpSpPr>
        <p:sp>
          <p:nvSpPr>
            <p:cNvPr id="18" name="矩形 17"/>
            <p:cNvSpPr/>
            <p:nvPr/>
          </p:nvSpPr>
          <p:spPr>
            <a:xfrm>
              <a:off x="1169" y="4794"/>
              <a:ext cx="16399" cy="1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 fontAlgn="auto">
                <a:lnSpc>
                  <a:spcPct val="150000"/>
                </a:lnSpc>
                <a:buFont typeface="Arial" panose="020B0604020202020204" pitchFamily="34" charset="0"/>
                <a:buNone/>
                <a:extLst>
                  <a:ext uri="{35155182-B16C-46BC-9424-99874614C6A1}">
                    <wpsdc:indentchars xmlns:wpsdc="http://www.wps.cn/officeDocument/2017/drawingmlCustomData" xmlns="" val="200" checksum="59296752"/>
                  </a:ext>
                </a:extLst>
              </a:pPr>
              <a:r>
                <a:rPr dirty="0"/>
                <a:t>其中，     表示在第   个行业中的企业的被投诉   次数，</a:t>
              </a:r>
              <a:r>
                <a:rPr lang="en-US" dirty="0"/>
                <a:t>k</a:t>
              </a:r>
              <a:r>
                <a:rPr dirty="0"/>
                <a:t>表示水平数，  表示行业   的样本数，</a:t>
              </a:r>
              <a:r>
                <a:rPr lang="en-US" dirty="0"/>
                <a:t>n</a:t>
              </a:r>
              <a:r>
                <a:rPr dirty="0"/>
                <a:t>表示全部样本数，由此全部观察值的均值为：</a:t>
              </a:r>
            </a:p>
          </p:txBody>
        </p:sp>
        <p:graphicFrame>
          <p:nvGraphicFramePr>
            <p:cNvPr id="6" name="对象 -2147482469"/>
            <p:cNvGraphicFramePr>
              <a:graphicFrameLocks noChangeAspect="1"/>
            </p:cNvGraphicFramePr>
            <p:nvPr/>
          </p:nvGraphicFramePr>
          <p:xfrm>
            <a:off x="2938" y="4864"/>
            <a:ext cx="543" cy="6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5" r:id="rId5" imgW="203200" imgH="228600" progId="Equation.DSMT4">
                    <p:embed/>
                  </p:oleObj>
                </mc:Choice>
                <mc:Fallback>
                  <p:oleObj r:id="rId5" imgW="203200" imgH="228600" progId="Equation.DSMT4">
                    <p:embed/>
                    <p:pic>
                      <p:nvPicPr>
                        <p:cNvPr id="0" name="图片 1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938" y="4864"/>
                          <a:ext cx="543" cy="65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-2147482468"/>
            <p:cNvGraphicFramePr>
              <a:graphicFrameLocks noChangeAspect="1"/>
            </p:cNvGraphicFramePr>
            <p:nvPr/>
          </p:nvGraphicFramePr>
          <p:xfrm>
            <a:off x="5050" y="4975"/>
            <a:ext cx="270" cy="5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6" r:id="rId7" imgW="88900" imgH="152400" progId="Equation.DSMT4">
                    <p:embed/>
                  </p:oleObj>
                </mc:Choice>
                <mc:Fallback>
                  <p:oleObj r:id="rId7" imgW="88900" imgH="152400" progId="Equation.DSMT4">
                    <p:embed/>
                    <p:pic>
                      <p:nvPicPr>
                        <p:cNvPr id="0" name="图片 2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050" y="4975"/>
                          <a:ext cx="270" cy="54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-2147482467"/>
            <p:cNvGraphicFramePr>
              <a:graphicFrameLocks noChangeAspect="1"/>
            </p:cNvGraphicFramePr>
            <p:nvPr/>
          </p:nvGraphicFramePr>
          <p:xfrm>
            <a:off x="9113" y="5008"/>
            <a:ext cx="348" cy="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7" r:id="rId9" imgW="114300" imgH="177800" progId="Equation.DSMT4">
                    <p:embed/>
                  </p:oleObj>
                </mc:Choice>
                <mc:Fallback>
                  <p:oleObj r:id="rId9" imgW="114300" imgH="177800" progId="Equation.DSMT4">
                    <p:embed/>
                    <p:pic>
                      <p:nvPicPr>
                        <p:cNvPr id="0" name="图片 23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113" y="5008"/>
                          <a:ext cx="348" cy="54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-2147482466"/>
            <p:cNvGraphicFramePr>
              <a:graphicFrameLocks noChangeAspect="1"/>
            </p:cNvGraphicFramePr>
            <p:nvPr/>
          </p:nvGraphicFramePr>
          <p:xfrm>
            <a:off x="12611" y="4897"/>
            <a:ext cx="419" cy="5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8" r:id="rId11" imgW="139700" imgH="203200" progId="Equation.DSMT4">
                    <p:embed/>
                  </p:oleObj>
                </mc:Choice>
                <mc:Fallback>
                  <p:oleObj r:id="rId11" imgW="139700" imgH="203200" progId="Equation.DSMT4">
                    <p:embed/>
                    <p:pic>
                      <p:nvPicPr>
                        <p:cNvPr id="0" name="图片 24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2611" y="4897"/>
                          <a:ext cx="419" cy="59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对象 -2147482468"/>
            <p:cNvGraphicFramePr>
              <a:graphicFrameLocks noChangeAspect="1"/>
            </p:cNvGraphicFramePr>
            <p:nvPr/>
          </p:nvGraphicFramePr>
          <p:xfrm>
            <a:off x="14488" y="5009"/>
            <a:ext cx="272" cy="5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9" r:id="rId13" imgW="88900" imgH="152400" progId="Equation.DSMT4">
                    <p:embed/>
                  </p:oleObj>
                </mc:Choice>
                <mc:Fallback>
                  <p:oleObj r:id="rId13" imgW="88900" imgH="152400" progId="Equation.DSMT4">
                    <p:embed/>
                    <p:pic>
                      <p:nvPicPr>
                        <p:cNvPr id="0" name="图片 2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4488" y="5009"/>
                          <a:ext cx="272" cy="54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" name="对象 -2147482452"/>
          <p:cNvGraphicFramePr>
            <a:graphicFrameLocks noChangeAspect="1"/>
          </p:cNvGraphicFramePr>
          <p:nvPr/>
        </p:nvGraphicFramePr>
        <p:xfrm>
          <a:off x="4594225" y="3391535"/>
          <a:ext cx="3242945" cy="53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r:id="rId14" imgW="2159000" imgH="355600" progId="Equation.DSMT4">
                  <p:embed/>
                </p:oleObj>
              </mc:Choice>
              <mc:Fallback>
                <p:oleObj r:id="rId14" imgW="2159000" imgH="355600" progId="Equation.DSMT4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594225" y="3391535"/>
                        <a:ext cx="3242945" cy="5384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文本框 104"/>
          <p:cNvSpPr txBox="1"/>
          <p:nvPr/>
        </p:nvSpPr>
        <p:spPr>
          <a:xfrm>
            <a:off x="1157605" y="4039235"/>
            <a:ext cx="73831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buFont typeface="+mj-ea"/>
              <a:buNone/>
            </a:pPr>
            <a:r>
              <a:rPr lang="zh-CN" b="0">
                <a:latin typeface="Calibri" panose="020F0502020204030204" charset="0"/>
                <a:ea typeface="宋体" panose="02010600030101010101" pitchFamily="2" charset="-122"/>
                <a:cs typeface="宋体" panose="02010600030101010101" pitchFamily="2" charset="-122"/>
              </a:rPr>
              <a:t>③  </a:t>
            </a:r>
            <a:r>
              <a:rPr lang="zh-CN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计算方差。计算组内方差</a:t>
            </a:r>
            <a:r>
              <a:rPr 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(MSE)</a:t>
            </a:r>
            <a:r>
              <a:rPr lang="zh-CN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与组间方差</a:t>
            </a:r>
            <a:r>
              <a:rPr lang="en-US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(MSA)</a:t>
            </a:r>
            <a:r>
              <a:rPr lang="zh-CN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，其公式分别为：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3" name="对象 -2147482451"/>
          <p:cNvGraphicFramePr>
            <a:graphicFrameLocks noChangeAspect="1"/>
          </p:cNvGraphicFramePr>
          <p:nvPr/>
        </p:nvGraphicFramePr>
        <p:xfrm>
          <a:off x="7952740" y="4114800"/>
          <a:ext cx="2381250" cy="100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r:id="rId16" imgW="1333500" imgH="571500" progId="Equation.DSMT4">
                  <p:embed/>
                </p:oleObj>
              </mc:Choice>
              <mc:Fallback>
                <p:oleObj r:id="rId16" imgW="1333500" imgH="571500" progId="Equation.DSMT4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952740" y="4114800"/>
                        <a:ext cx="2381250" cy="10058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1471930" y="4693920"/>
            <a:ext cx="5080000" cy="374015"/>
            <a:chOff x="2476" y="8649"/>
            <a:chExt cx="8000" cy="589"/>
          </a:xfrm>
        </p:grpSpPr>
        <p:sp>
          <p:nvSpPr>
            <p:cNvPr id="16" name="文本框 15"/>
            <p:cNvSpPr txBox="1"/>
            <p:nvPr/>
          </p:nvSpPr>
          <p:spPr>
            <a:xfrm>
              <a:off x="2476" y="8658"/>
              <a:ext cx="8000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indent="0"/>
              <a:r>
                <a:rPr lang="en-US" altLang="zh-CN" b="0">
                  <a:ea typeface="宋体" panose="02010600030101010101" pitchFamily="2" charset="-122"/>
                </a:rPr>
                <a:t>     </a:t>
              </a:r>
              <a:r>
                <a:rPr lang="zh-CN" b="0">
                  <a:ea typeface="宋体" panose="02010600030101010101" pitchFamily="2" charset="-122"/>
                </a:rPr>
                <a:t>表示行业   </a:t>
              </a:r>
              <a:r>
                <a:rPr lang="zh-CN">
                  <a:ea typeface="宋体" panose="02010600030101010101" pitchFamily="2" charset="-122"/>
                  <a:sym typeface="+mn-ea"/>
                </a:rPr>
                <a:t>的均值。</a:t>
              </a:r>
              <a:endParaRPr lang="en-US" altLang="zh-CN">
                <a:ea typeface="宋体" panose="02010600030101010101" pitchFamily="2" charset="-122"/>
                <a:sym typeface="+mn-ea"/>
              </a:endParaRPr>
            </a:p>
          </p:txBody>
        </p:sp>
        <p:graphicFrame>
          <p:nvGraphicFramePr>
            <p:cNvPr id="20" name="对象 -2147482468"/>
            <p:cNvGraphicFramePr>
              <a:graphicFrameLocks noChangeAspect="1"/>
            </p:cNvGraphicFramePr>
            <p:nvPr/>
          </p:nvGraphicFramePr>
          <p:xfrm>
            <a:off x="4509" y="8649"/>
            <a:ext cx="272" cy="5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82" r:id="rId18" imgW="88900" imgH="152400" progId="Equation.DSMT4">
                    <p:embed/>
                  </p:oleObj>
                </mc:Choice>
                <mc:Fallback>
                  <p:oleObj r:id="rId18" imgW="88900" imgH="152400" progId="Equation.DSMT4">
                    <p:embed/>
                    <p:pic>
                      <p:nvPicPr>
                        <p:cNvPr id="0" name="图片 2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09" y="8649"/>
                          <a:ext cx="272" cy="54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对象 -2147482447"/>
            <p:cNvGraphicFramePr>
              <a:graphicFrameLocks noChangeAspect="1"/>
            </p:cNvGraphicFramePr>
            <p:nvPr/>
          </p:nvGraphicFramePr>
          <p:xfrm>
            <a:off x="2674" y="8658"/>
            <a:ext cx="380" cy="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83" r:id="rId19" imgW="139700" imgH="203200" progId="Equation.DSMT4">
                    <p:embed/>
                  </p:oleObj>
                </mc:Choice>
                <mc:Fallback>
                  <p:oleObj r:id="rId19" imgW="139700" imgH="203200" progId="Equation.DSMT4">
                    <p:embed/>
                    <p:pic>
                      <p:nvPicPr>
                        <p:cNvPr id="0" name="图片 21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2674" y="8658"/>
                          <a:ext cx="380" cy="53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" name="对象 -2147482443"/>
          <p:cNvGraphicFramePr>
            <a:graphicFrameLocks noChangeAspect="1"/>
          </p:cNvGraphicFramePr>
          <p:nvPr/>
        </p:nvGraphicFramePr>
        <p:xfrm>
          <a:off x="7952740" y="5365115"/>
          <a:ext cx="2098040" cy="956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r:id="rId21" imgW="1180465" imgH="546100" progId="Equation.DSMT4">
                  <p:embed/>
                </p:oleObj>
              </mc:Choice>
              <mc:Fallback>
                <p:oleObj r:id="rId21" imgW="1180465" imgH="546100" progId="Equation.DSMT4">
                  <p:embed/>
                  <p:pic>
                    <p:nvPicPr>
                      <p:cNvPr id="0" name="图片 28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952740" y="5365115"/>
                        <a:ext cx="2098040" cy="9569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文本框 31"/>
          <p:cNvSpPr txBox="1"/>
          <p:nvPr/>
        </p:nvSpPr>
        <p:spPr>
          <a:xfrm>
            <a:off x="1157605" y="1059180"/>
            <a:ext cx="7383145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+mj-ea"/>
              <a:buNone/>
            </a:pPr>
            <a:r>
              <a:rPr altLang="zh-CN">
                <a:latin typeface="Calibri" panose="020F0502020204030204" charset="0"/>
                <a:sym typeface="+mn-ea"/>
              </a:rPr>
              <a:t>②  </a:t>
            </a:r>
            <a:r>
              <a:rPr altLang="zh-CN">
                <a:sym typeface="+mn-ea"/>
              </a:rPr>
              <a:t>计算全部观察值的均值。计算全部观察值均值的公式为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3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1282</Words>
  <Application>Microsoft Office PowerPoint</Application>
  <PresentationFormat>自定义</PresentationFormat>
  <Paragraphs>162</Paragraphs>
  <Slides>23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楷体</vt:lpstr>
      <vt:lpstr>宋体</vt:lpstr>
      <vt:lpstr>Arial</vt:lpstr>
      <vt:lpstr>Calibri</vt:lpstr>
      <vt:lpstr>Georgia</vt:lpstr>
      <vt:lpstr>Times New Roman</vt:lpstr>
      <vt:lpstr>Wingdings</vt:lpstr>
      <vt:lpstr>Office 主题​​</vt:lpstr>
      <vt:lpstr>Equation.DSMT4</vt:lpstr>
      <vt:lpstr>Equation.KSEE3</vt:lpstr>
      <vt:lpstr>PowerPoint 演示文稿</vt:lpstr>
      <vt:lpstr>人工智能及其实践教程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晓霞 徐</cp:lastModifiedBy>
  <cp:revision>224</cp:revision>
  <dcterms:created xsi:type="dcterms:W3CDTF">2018-07-04T12:47:00Z</dcterms:created>
  <dcterms:modified xsi:type="dcterms:W3CDTF">2018-10-16T02:29:59Z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