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60" r:id="rId2"/>
    <p:sldId id="294" r:id="rId3"/>
    <p:sldId id="261" r:id="rId4"/>
    <p:sldId id="264" r:id="rId5"/>
    <p:sldId id="315" r:id="rId6"/>
    <p:sldId id="314" r:id="rId7"/>
    <p:sldId id="316" r:id="rId8"/>
    <p:sldId id="317" r:id="rId9"/>
    <p:sldId id="319" r:id="rId10"/>
    <p:sldId id="318" r:id="rId11"/>
    <p:sldId id="321" r:id="rId12"/>
    <p:sldId id="320" r:id="rId13"/>
    <p:sldId id="326" r:id="rId14"/>
    <p:sldId id="322" r:id="rId15"/>
    <p:sldId id="323" r:id="rId16"/>
    <p:sldId id="324" r:id="rId17"/>
    <p:sldId id="325" r:id="rId18"/>
    <p:sldId id="327" r:id="rId19"/>
    <p:sldId id="328" r:id="rId20"/>
    <p:sldId id="329" r:id="rId21"/>
    <p:sldId id="292" r:id="rId22"/>
    <p:sldId id="330" r:id="rId23"/>
    <p:sldId id="332" r:id="rId24"/>
    <p:sldId id="333" r:id="rId25"/>
    <p:sldId id="334" r:id="rId26"/>
    <p:sldId id="331" r:id="rId27"/>
    <p:sldId id="335" r:id="rId28"/>
    <p:sldId id="336" r:id="rId29"/>
    <p:sldId id="266" r:id="rId30"/>
  </p:sldIdLst>
  <p:sldSz cx="12190413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78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54230-F84F-4D21-A22D-599966EABD67}" type="datetimeFigureOut">
              <a:rPr lang="zh-CN" altLang="en-US" smtClean="0"/>
              <a:t>2018-07-19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058DC6-CE18-47A0-8E65-ED8BE771F7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5359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A6106-0D6F-4EF1-B860-A9A83AAA464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778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灯片编号占位符 1">
            <a:extLst>
              <a:ext uri="{FF2B5EF4-FFF2-40B4-BE49-F238E27FC236}">
                <a16:creationId xmlns="" xmlns:a16="http://schemas.microsoft.com/office/drawing/2014/main" id="{ACF34AC8-1500-4783-AEB0-597B94444F61}"/>
              </a:ext>
            </a:extLst>
          </p:cNvPr>
          <p:cNvSpPr txBox="1">
            <a:spLocks/>
          </p:cNvSpPr>
          <p:nvPr userDrawn="1"/>
        </p:nvSpPr>
        <p:spPr>
          <a:xfrm>
            <a:off x="8783495" y="6492877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PAGE </a:t>
            </a:r>
            <a:fld id="{97D83655-4300-49DB-BEC9-C552C719D9B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3509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404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0986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243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67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708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8171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6719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929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466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0637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D1DA2-3F57-46D8-85D4-C7A1A79A3A35}" type="datetimeFigureOut">
              <a:rPr lang="zh-CN" altLang="en-US" smtClean="0"/>
              <a:t>2018-07-19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29E96A5-4B59-41AD-91AD-B3EB768901CD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997" y="-519364"/>
            <a:ext cx="2235480" cy="159439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F801073C-09EA-49B7-9C7D-F8561134000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84" y="6564761"/>
            <a:ext cx="1235786" cy="159668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1C2294BB-E291-4C81-A29E-3A3331784EC9}"/>
              </a:ext>
            </a:extLst>
          </p:cNvPr>
          <p:cNvGrpSpPr/>
          <p:nvPr userDrawn="1"/>
        </p:nvGrpSpPr>
        <p:grpSpPr>
          <a:xfrm>
            <a:off x="0" y="6431190"/>
            <a:ext cx="12190413" cy="426810"/>
            <a:chOff x="0" y="6497728"/>
            <a:chExt cx="12192000" cy="360271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0F31683A-AB30-4977-89C0-895C6D9D188D}"/>
                </a:ext>
              </a:extLst>
            </p:cNvPr>
            <p:cNvSpPr/>
            <p:nvPr/>
          </p:nvSpPr>
          <p:spPr>
            <a:xfrm>
              <a:off x="0" y="6497728"/>
              <a:ext cx="12192000" cy="3602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>
              <a:extLst>
                <a:ext uri="{FF2B5EF4-FFF2-40B4-BE49-F238E27FC236}">
                  <a16:creationId xmlns="" xmlns:a16="http://schemas.microsoft.com/office/drawing/2014/main" id="{DECBEDE6-80F9-458A-B851-B502A93B3A65}"/>
                </a:ext>
              </a:extLst>
            </p:cNvPr>
            <p:cNvSpPr/>
            <p:nvPr/>
          </p:nvSpPr>
          <p:spPr>
            <a:xfrm rot="10800000">
              <a:off x="10272464" y="6497728"/>
              <a:ext cx="288030" cy="99624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801073C-09EA-49B7-9C7D-F8561134000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13" y="6581700"/>
            <a:ext cx="1235786" cy="159668"/>
          </a:xfrm>
          <a:prstGeom prst="rect">
            <a:avLst/>
          </a:prstGeom>
        </p:spPr>
      </p:pic>
      <p:cxnSp>
        <p:nvCxnSpPr>
          <p:cNvPr id="13" name="直接连接符 9">
            <a:extLst>
              <a:ext uri="{FF2B5EF4-FFF2-40B4-BE49-F238E27FC236}">
                <a16:creationId xmlns="" xmlns:a16="http://schemas.microsoft.com/office/drawing/2014/main" id="{602382A8-0A92-4790-B06E-C951546CD137}"/>
              </a:ext>
            </a:extLst>
          </p:cNvPr>
          <p:cNvCxnSpPr>
            <a:cxnSpLocks noChangeShapeType="1"/>
          </p:cNvCxnSpPr>
          <p:nvPr userDrawn="1"/>
        </p:nvCxnSpPr>
        <p:spPr bwMode="auto">
          <a:xfrm flipH="1">
            <a:off x="478781" y="241484"/>
            <a:ext cx="1" cy="379204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直接连接符 9">
            <a:extLst>
              <a:ext uri="{FF2B5EF4-FFF2-40B4-BE49-F238E27FC236}">
                <a16:creationId xmlns="" xmlns:a16="http://schemas.microsoft.com/office/drawing/2014/main" id="{602382A8-0A92-4790-B06E-C951546CD137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478582" y="222104"/>
            <a:ext cx="527343" cy="0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灯片编号占位符 1">
            <a:extLst>
              <a:ext uri="{FF2B5EF4-FFF2-40B4-BE49-F238E27FC236}">
                <a16:creationId xmlns="" xmlns:a16="http://schemas.microsoft.com/office/drawing/2014/main" id="{ACF34AC8-1500-4783-AEB0-597B94444F61}"/>
              </a:ext>
            </a:extLst>
          </p:cNvPr>
          <p:cNvSpPr txBox="1">
            <a:spLocks/>
          </p:cNvSpPr>
          <p:nvPr userDrawn="1"/>
        </p:nvSpPr>
        <p:spPr>
          <a:xfrm>
            <a:off x="8783495" y="6381328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PAGE </a:t>
            </a:r>
            <a:fld id="{97D83655-4300-49DB-BEC9-C552C719D9B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8899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A9B12B5-6E44-40C1-ABBE-875A3B68C7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292" y="-315416"/>
            <a:ext cx="9241661" cy="653429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821E4DA-FD39-45FC-80A3-5DE1332741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15" y="332657"/>
            <a:ext cx="2087960" cy="26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83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/>
              <a:t>4.2  </a:t>
            </a:r>
            <a:r>
              <a:rPr lang="zh-CN" altLang="en-US" sz="2400" b="1" dirty="0" smtClean="0"/>
              <a:t>字典</a:t>
            </a:r>
            <a:endParaRPr lang="zh-CN" altLang="zh-CN" sz="2400" b="1" dirty="0"/>
          </a:p>
        </p:txBody>
      </p:sp>
      <p:sp>
        <p:nvSpPr>
          <p:cNvPr id="15" name="矩形 14"/>
          <p:cNvSpPr/>
          <p:nvPr/>
        </p:nvSpPr>
        <p:spPr>
          <a:xfrm>
            <a:off x="118542" y="1628800"/>
            <a:ext cx="5976664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 dirty="0" smtClean="0"/>
              <a:t>字典</a:t>
            </a:r>
            <a:r>
              <a:rPr lang="zh-CN" altLang="en-US" sz="2000" b="1" dirty="0" smtClean="0"/>
              <a:t>：</a:t>
            </a:r>
            <a:endParaRPr lang="en-US" altLang="zh-CN" sz="2000" b="1" dirty="0" smtClean="0"/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dirty="0" smtClean="0"/>
              <a:t>将</a:t>
            </a:r>
            <a:r>
              <a:rPr lang="zh-CN" altLang="zh-CN" dirty="0"/>
              <a:t>键值（</a:t>
            </a:r>
            <a:r>
              <a:rPr lang="en-US" altLang="zh-CN" dirty="0"/>
              <a:t>keys</a:t>
            </a:r>
            <a:r>
              <a:rPr lang="zh-CN" altLang="zh-CN" dirty="0"/>
              <a:t>）与值（</a:t>
            </a:r>
            <a:r>
              <a:rPr lang="en-US" altLang="zh-CN" dirty="0"/>
              <a:t>values</a:t>
            </a:r>
            <a:r>
              <a:rPr lang="zh-CN" altLang="zh-CN" dirty="0"/>
              <a:t>）关联到</a:t>
            </a:r>
            <a:r>
              <a:rPr lang="zh-CN" altLang="zh-CN" dirty="0" smtClean="0"/>
              <a:t>一起</a:t>
            </a:r>
            <a:endParaRPr lang="en-US" altLang="zh-CN" dirty="0" smtClean="0"/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zh-CN" dirty="0" smtClean="0"/>
              <a:t>字典</a:t>
            </a:r>
            <a:r>
              <a:rPr lang="zh-CN" altLang="zh-CN" dirty="0"/>
              <a:t>中的键值必须是唯一</a:t>
            </a:r>
            <a:r>
              <a:rPr lang="zh-CN" altLang="zh-CN" dirty="0" smtClean="0"/>
              <a:t>的</a:t>
            </a:r>
            <a:endParaRPr lang="en-US" altLang="zh-CN" dirty="0" smtClean="0"/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zh-CN" dirty="0" smtClean="0"/>
              <a:t>只能</a:t>
            </a:r>
            <a:r>
              <a:rPr lang="zh-CN" altLang="zh-CN" dirty="0"/>
              <a:t>使用不可变对象作为键值（如字符串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zh-CN" dirty="0" smtClean="0"/>
              <a:t>列表</a:t>
            </a:r>
            <a:r>
              <a:rPr lang="zh-CN" altLang="zh-CN" dirty="0"/>
              <a:t>是有序对象的集合</a:t>
            </a:r>
            <a:r>
              <a:rPr lang="zh-CN" altLang="zh-CN" dirty="0" smtClean="0"/>
              <a:t>，字典</a:t>
            </a:r>
            <a:r>
              <a:rPr lang="zh-CN" altLang="zh-CN" dirty="0"/>
              <a:t>就是无序对象</a:t>
            </a:r>
            <a:r>
              <a:rPr lang="zh-CN" altLang="zh-CN" dirty="0" smtClean="0"/>
              <a:t>集合</a:t>
            </a:r>
            <a:endParaRPr lang="en-US" altLang="zh-CN" dirty="0" smtClean="0"/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zh-CN" dirty="0" smtClean="0"/>
              <a:t>字典</a:t>
            </a:r>
            <a:r>
              <a:rPr lang="zh-CN" altLang="zh-CN" dirty="0"/>
              <a:t>中元素需要通过键值来存取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0" name="图片 9" descr="C:\Users\dell.dell-PC\Desktop\element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83238" y="622742"/>
            <a:ext cx="5375127" cy="55137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5137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/>
              <a:t>4.2  </a:t>
            </a:r>
            <a:r>
              <a:rPr lang="zh-CN" altLang="en-US" sz="2400" b="1" dirty="0" smtClean="0"/>
              <a:t>字典</a:t>
            </a:r>
            <a:endParaRPr lang="zh-CN" altLang="zh-CN" sz="2400" b="1" dirty="0"/>
          </a:p>
        </p:txBody>
      </p:sp>
      <p:sp>
        <p:nvSpPr>
          <p:cNvPr id="15" name="矩形 14"/>
          <p:cNvSpPr/>
          <p:nvPr/>
        </p:nvSpPr>
        <p:spPr>
          <a:xfrm>
            <a:off x="966631" y="1145223"/>
            <a:ext cx="100091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/>
              <a:t>创建一个字典</a:t>
            </a:r>
            <a:r>
              <a:rPr lang="zh-CN" altLang="zh-CN" sz="2000" dirty="0" smtClean="0"/>
              <a:t>，存有</a:t>
            </a:r>
            <a:r>
              <a:rPr lang="zh-CN" altLang="zh-CN" sz="2000" dirty="0"/>
              <a:t>周期表中的前</a:t>
            </a:r>
            <a:r>
              <a:rPr lang="en-US" altLang="zh-CN" sz="2000" dirty="0"/>
              <a:t>5</a:t>
            </a:r>
            <a:r>
              <a:rPr lang="zh-CN" altLang="zh-CN" sz="2000" dirty="0"/>
              <a:t>个元素</a:t>
            </a:r>
            <a:endParaRPr lang="zh-CN" altLang="zh-CN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82" y="1844824"/>
            <a:ext cx="8093221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8831510" y="2348880"/>
            <a:ext cx="3185487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zh-CN" altLang="zh-CN" dirty="0"/>
              <a:t>制定键值和</a:t>
            </a:r>
            <a:r>
              <a:rPr lang="zh-CN" altLang="zh-CN" dirty="0" smtClean="0"/>
              <a:t>值</a:t>
            </a:r>
            <a:r>
              <a:rPr lang="zh-CN" altLang="en-US" dirty="0" smtClean="0"/>
              <a:t>，注意</a:t>
            </a:r>
            <a:r>
              <a:rPr lang="zh-CN" altLang="en-US" b="1" dirty="0" smtClean="0">
                <a:solidFill>
                  <a:srgbClr val="FF0000"/>
                </a:solidFill>
              </a:rPr>
              <a:t>：，｛｝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>
            <a:off x="966631" y="2636912"/>
            <a:ext cx="7720863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6432050" y="2812286"/>
            <a:ext cx="3049617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zh-CN" altLang="zh-CN" dirty="0"/>
              <a:t>删除键值</a:t>
            </a:r>
            <a:r>
              <a:rPr lang="en-US" altLang="zh-CN" dirty="0"/>
              <a:t>“C”</a:t>
            </a:r>
            <a:r>
              <a:rPr lang="zh-CN" altLang="zh-CN" dirty="0"/>
              <a:t>和与其对应的值</a:t>
            </a:r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>
          <a:xfrm flipV="1">
            <a:off x="2531191" y="2996952"/>
            <a:ext cx="3708031" cy="8384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6432050" y="3746060"/>
            <a:ext cx="2598788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zh-CN" altLang="zh-CN" dirty="0"/>
              <a:t>指定输出键值为</a:t>
            </a:r>
            <a:r>
              <a:rPr lang="en-US" altLang="zh-CN" dirty="0"/>
              <a:t>“H”</a:t>
            </a:r>
            <a:r>
              <a:rPr lang="zh-CN" altLang="zh-CN" dirty="0"/>
              <a:t>的值</a:t>
            </a:r>
            <a:endParaRPr lang="zh-CN" altLang="en-US" dirty="0"/>
          </a:p>
        </p:txBody>
      </p:sp>
      <p:cxnSp>
        <p:nvCxnSpPr>
          <p:cNvPr id="16" name="直接箭头连接符 15"/>
          <p:cNvCxnSpPr/>
          <p:nvPr/>
        </p:nvCxnSpPr>
        <p:spPr>
          <a:xfrm flipV="1">
            <a:off x="2694895" y="3930726"/>
            <a:ext cx="3708031" cy="8384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4722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/>
              <a:t>4.2  </a:t>
            </a:r>
            <a:r>
              <a:rPr lang="zh-CN" altLang="en-US" sz="2400" b="1" dirty="0" smtClean="0"/>
              <a:t>字典</a:t>
            </a:r>
            <a:endParaRPr lang="zh-CN" altLang="zh-CN" sz="2400" b="1" dirty="0"/>
          </a:p>
        </p:txBody>
      </p:sp>
      <p:sp>
        <p:nvSpPr>
          <p:cNvPr id="15" name="矩形 14"/>
          <p:cNvSpPr/>
          <p:nvPr/>
        </p:nvSpPr>
        <p:spPr>
          <a:xfrm>
            <a:off x="966631" y="1145223"/>
            <a:ext cx="100091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/>
              <a:t>创建一个字典</a:t>
            </a:r>
            <a:r>
              <a:rPr lang="zh-CN" altLang="zh-CN" sz="2000" dirty="0" smtClean="0"/>
              <a:t>，存有</a:t>
            </a:r>
            <a:r>
              <a:rPr lang="zh-CN" altLang="zh-CN" sz="2000" dirty="0"/>
              <a:t>周期表中的前</a:t>
            </a:r>
            <a:r>
              <a:rPr lang="en-US" altLang="zh-CN" sz="2000" dirty="0"/>
              <a:t>5</a:t>
            </a:r>
            <a:r>
              <a:rPr lang="zh-CN" altLang="zh-CN" sz="2000" dirty="0"/>
              <a:t>个元素</a:t>
            </a:r>
            <a:endParaRPr lang="zh-CN" altLang="zh-CN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82" y="1844824"/>
            <a:ext cx="8093221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8687494" y="1699221"/>
            <a:ext cx="2592288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输出：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Hydrogen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('H', 'Hydrogen')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('He', 'Helium')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('Li', 'Lithium')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('Be', 'Beryllium')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('B', 'Boron')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214408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/>
              <a:t>4.2  </a:t>
            </a:r>
            <a:r>
              <a:rPr lang="zh-CN" altLang="en-US" sz="2400" b="1" dirty="0" smtClean="0"/>
              <a:t>字典</a:t>
            </a:r>
            <a:endParaRPr lang="zh-CN" altLang="zh-CN" sz="2400" b="1" dirty="0"/>
          </a:p>
        </p:txBody>
      </p:sp>
      <p:sp>
        <p:nvSpPr>
          <p:cNvPr id="2" name="矩形 1"/>
          <p:cNvSpPr/>
          <p:nvPr/>
        </p:nvSpPr>
        <p:spPr>
          <a:xfrm>
            <a:off x="1054646" y="1196752"/>
            <a:ext cx="9073008" cy="170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/>
              <a:t>说明 ：</a:t>
            </a:r>
            <a:endParaRPr lang="en-US" altLang="zh-CN" b="1" dirty="0" smtClean="0"/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dirty="0" smtClean="0"/>
              <a:t>下</a:t>
            </a:r>
            <a:r>
              <a:rPr lang="zh-CN" altLang="zh-CN" dirty="0" smtClean="0"/>
              <a:t>表中使用</a:t>
            </a:r>
            <a:r>
              <a:rPr lang="en-US" altLang="zh-CN" dirty="0" smtClean="0"/>
              <a:t>D</a:t>
            </a:r>
            <a:r>
              <a:rPr lang="zh-CN" altLang="zh-CN" dirty="0" smtClean="0"/>
              <a:t>，</a:t>
            </a:r>
            <a:r>
              <a:rPr lang="en-US" altLang="zh-CN" dirty="0" smtClean="0"/>
              <a:t>D_1</a:t>
            </a:r>
            <a:r>
              <a:rPr lang="zh-CN" altLang="zh-CN" dirty="0" smtClean="0"/>
              <a:t>，</a:t>
            </a:r>
            <a:r>
              <a:rPr lang="en-US" altLang="zh-CN" dirty="0" smtClean="0"/>
              <a:t>E</a:t>
            </a:r>
            <a:r>
              <a:rPr lang="zh-CN" altLang="zh-CN" dirty="0" smtClean="0"/>
              <a:t>代表字典</a:t>
            </a:r>
            <a:endParaRPr lang="en-US" altLang="zh-CN" dirty="0" smtClean="0"/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dirty="0" smtClean="0"/>
              <a:t>key</a:t>
            </a:r>
            <a:r>
              <a:rPr lang="zh-CN" altLang="zh-CN" dirty="0" smtClean="0"/>
              <a:t>表示字典中的键值</a:t>
            </a:r>
            <a:endParaRPr lang="en-US" altLang="zh-CN" dirty="0" smtClean="0"/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dirty="0" smtClean="0"/>
              <a:t>keys</a:t>
            </a:r>
            <a:r>
              <a:rPr lang="zh-CN" altLang="zh-CN" dirty="0" smtClean="0"/>
              <a:t>和</a:t>
            </a:r>
            <a:r>
              <a:rPr lang="en-US" altLang="zh-CN" dirty="0" err="1" smtClean="0"/>
              <a:t>vals</a:t>
            </a:r>
            <a:r>
              <a:rPr lang="zh-CN" altLang="zh-CN" dirty="0" smtClean="0"/>
              <a:t>代表已经声明完成的键值、值列表（或是元组）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054646" y="3289739"/>
            <a:ext cx="1044116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注意：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1</a:t>
            </a:r>
            <a:r>
              <a:rPr lang="en-US" altLang="zh-CN" dirty="0"/>
              <a:t>.</a:t>
            </a:r>
            <a:r>
              <a:rPr lang="zh-CN" altLang="zh-CN" dirty="0"/>
              <a:t>字典是一种映射机制</a:t>
            </a:r>
            <a:r>
              <a:rPr lang="zh-CN" altLang="zh-CN" dirty="0" smtClean="0"/>
              <a:t>，它</a:t>
            </a:r>
            <a:r>
              <a:rPr lang="zh-CN" altLang="zh-CN" dirty="0"/>
              <a:t>不是序列，也没有顺序的概念，所以不要对字典使用类似字符串和序列的那种切片操作。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2.</a:t>
            </a:r>
            <a:r>
              <a:rPr lang="zh-CN" altLang="zh-CN" dirty="0"/>
              <a:t>键不一定总是字符串。我们在例子中使用了大量的字符串类型作为键值例，其实任何不可变对象都是可以的。例如，使用整数作为键值。</a:t>
            </a:r>
          </a:p>
        </p:txBody>
      </p:sp>
    </p:spTree>
    <p:extLst>
      <p:ext uri="{BB962C8B-B14F-4D97-AF65-F5344CB8AC3E}">
        <p14:creationId xmlns:p14="http://schemas.microsoft.com/office/powerpoint/2010/main" val="106440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957680"/>
              </p:ext>
            </p:extLst>
          </p:nvPr>
        </p:nvGraphicFramePr>
        <p:xfrm>
          <a:off x="550591" y="946500"/>
          <a:ext cx="11161239" cy="54192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5645"/>
                <a:gridCol w="2789653"/>
                <a:gridCol w="7485941"/>
              </a:tblGrid>
              <a:tr h="4762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</a:rPr>
                        <a:t>序号</a:t>
                      </a:r>
                      <a:endParaRPr lang="zh-CN" sz="24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操作</a:t>
                      </a:r>
                      <a:endParaRPr lang="zh-CN" sz="20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解释</a:t>
                      </a:r>
                      <a:endParaRPr lang="zh-CN" sz="20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9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1</a:t>
                      </a:r>
                      <a:endParaRPr lang="zh-CN" sz="24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 = {}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将</a:t>
                      </a:r>
                      <a:r>
                        <a:rPr lang="en-US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</a:t>
                      </a:r>
                      <a:r>
                        <a:rPr lang="zh-CN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声明为一个空字典</a:t>
                      </a:r>
                      <a:endParaRPr lang="zh-CN" sz="18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7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2</a:t>
                      </a:r>
                      <a:endParaRPr lang="zh-CN" sz="24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 = {‘element’: {‘B’: ‘Boron’}}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将</a:t>
                      </a:r>
                      <a:r>
                        <a:rPr lang="en-US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</a:t>
                      </a:r>
                      <a:r>
                        <a:rPr lang="zh-CN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声明为一个字典，并将字典</a:t>
                      </a:r>
                      <a:r>
                        <a:rPr lang="en-US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{‘B’: ‘Boron’}</a:t>
                      </a:r>
                      <a:r>
                        <a:rPr lang="zh-CN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嵌套到</a:t>
                      </a:r>
                      <a:r>
                        <a:rPr lang="en-US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</a:t>
                      </a:r>
                      <a:r>
                        <a:rPr lang="zh-CN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的值中。</a:t>
                      </a:r>
                      <a:endParaRPr lang="zh-CN" sz="18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01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3</a:t>
                      </a:r>
                      <a:endParaRPr lang="zh-CN" sz="24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 = </a:t>
                      </a:r>
                      <a:r>
                        <a:rPr lang="en-US" sz="1800" b="1" kern="100" dirty="0" err="1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dict.fromkeys</a:t>
                      </a:r>
                      <a:r>
                        <a:rPr lang="en-US" sz="18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([‘a’, ‘b’], 10)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通过指定键值创建字典</a:t>
                      </a:r>
                      <a:r>
                        <a:rPr lang="en-US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</a:t>
                      </a:r>
                      <a:r>
                        <a:rPr lang="zh-CN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，参数</a:t>
                      </a:r>
                      <a:r>
                        <a:rPr lang="en-US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[‘a’, ‘b’]</a:t>
                      </a:r>
                      <a:r>
                        <a:rPr lang="zh-CN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是键值列表，参数</a:t>
                      </a:r>
                      <a:r>
                        <a:rPr lang="en-US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10</a:t>
                      </a:r>
                      <a:r>
                        <a:rPr lang="zh-CN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为默认值。其中键值列表也可以使用已声明的列表变量或是元组变量（后续介绍），如：</a:t>
                      </a:r>
                      <a:r>
                        <a:rPr lang="en-US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 = </a:t>
                      </a:r>
                      <a:r>
                        <a:rPr lang="en-US" sz="1800" kern="100" dirty="0" err="1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dict.fromkeys</a:t>
                      </a:r>
                      <a:r>
                        <a:rPr lang="en-US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(list, 10)</a:t>
                      </a:r>
                      <a:r>
                        <a:rPr lang="zh-CN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。创建完成后的</a:t>
                      </a:r>
                      <a:r>
                        <a:rPr lang="en-US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</a:t>
                      </a:r>
                      <a:r>
                        <a:rPr lang="zh-CN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为</a:t>
                      </a:r>
                      <a:r>
                        <a:rPr lang="en-US" sz="18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{'a': 10, 'b': 10}</a:t>
                      </a:r>
                      <a:endParaRPr lang="zh-CN" sz="18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5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4</a:t>
                      </a:r>
                      <a:endParaRPr lang="zh-CN" sz="24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 = </a:t>
                      </a:r>
                      <a:r>
                        <a:rPr lang="en-US" sz="1800" b="1" kern="100" dirty="0" err="1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dict</a:t>
                      </a:r>
                      <a:r>
                        <a:rPr lang="en-US" sz="1800" b="1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(zip(keys, </a:t>
                      </a:r>
                      <a:r>
                        <a:rPr lang="en-US" sz="1800" b="1" kern="100" dirty="0" err="1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vals</a:t>
                      </a:r>
                      <a:r>
                        <a:rPr lang="en-US" sz="1800" b="1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))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可以将</a:t>
                      </a:r>
                      <a:r>
                        <a:rPr lang="en-US" sz="18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zip</a:t>
                      </a:r>
                      <a:r>
                        <a:rPr lang="zh-CN" sz="18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函数理解为将键值和值组合并返回一组有序对。</a:t>
                      </a:r>
                      <a:r>
                        <a:rPr lang="en-US" sz="18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keys</a:t>
                      </a:r>
                      <a:r>
                        <a:rPr lang="zh-CN" sz="18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和</a:t>
                      </a:r>
                      <a:r>
                        <a:rPr lang="en-US" sz="1800" kern="100" dirty="0" err="1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vals</a:t>
                      </a:r>
                      <a:r>
                        <a:rPr lang="zh-CN" sz="18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可以是列表或是元组类型的数据。</a:t>
                      </a:r>
                      <a:endParaRPr lang="zh-CN" sz="1800" kern="1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r>
                        <a:rPr lang="zh-CN" sz="18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例如：</a:t>
                      </a:r>
                      <a:r>
                        <a:rPr lang="en-US" sz="18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keys = ['a', 'b']</a:t>
                      </a:r>
                      <a:endParaRPr lang="zh-CN" sz="1800" kern="1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0005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    </a:t>
                      </a:r>
                      <a:r>
                        <a:rPr lang="en-US" sz="1800" kern="100" dirty="0" err="1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vals</a:t>
                      </a:r>
                      <a:r>
                        <a:rPr lang="en-US" sz="18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= [11, 33,]</a:t>
                      </a:r>
                      <a:endParaRPr lang="zh-CN" sz="1800" kern="1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0005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    D = </a:t>
                      </a:r>
                      <a:r>
                        <a:rPr lang="en-US" sz="1800" kern="100" dirty="0" err="1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dict</a:t>
                      </a:r>
                      <a:r>
                        <a:rPr lang="en-US" sz="18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(zip(keys, </a:t>
                      </a:r>
                      <a:r>
                        <a:rPr lang="en-US" sz="1800" kern="100" dirty="0" err="1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vals</a:t>
                      </a:r>
                      <a:r>
                        <a:rPr lang="en-US" sz="18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))       </a:t>
                      </a:r>
                      <a:r>
                        <a:rPr lang="zh-CN" sz="18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此时</a:t>
                      </a:r>
                      <a:r>
                        <a:rPr lang="en-US" sz="18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</a:t>
                      </a:r>
                      <a:r>
                        <a:rPr lang="zh-CN" sz="18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为</a:t>
                      </a:r>
                      <a:r>
                        <a:rPr lang="en-US" sz="18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{'a': 11, 'b': 33}</a:t>
                      </a:r>
                      <a:endParaRPr lang="zh-CN" sz="18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2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5</a:t>
                      </a:r>
                      <a:endParaRPr lang="zh-CN" sz="24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 = </a:t>
                      </a:r>
                      <a:r>
                        <a:rPr lang="en-US" sz="1600" b="1" kern="100" dirty="0" err="1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dict</a:t>
                      </a:r>
                      <a:r>
                        <a:rPr lang="en-US" sz="16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(H=’Hydrogen’, He=’Helium’)</a:t>
                      </a:r>
                      <a:endParaRPr lang="zh-CN" sz="16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字典的另一种定义方式，同使用</a:t>
                      </a:r>
                      <a:r>
                        <a:rPr lang="en-US" sz="16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 = {'</a:t>
                      </a:r>
                      <a:r>
                        <a:rPr lang="en-US" sz="1600" kern="100" dirty="0" err="1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H':'Hydrogen</a:t>
                      </a:r>
                      <a:r>
                        <a:rPr lang="en-US" sz="16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', '</a:t>
                      </a:r>
                      <a:r>
                        <a:rPr lang="en-US" sz="1600" kern="100" dirty="0" err="1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He':'Helium</a:t>
                      </a:r>
                      <a:r>
                        <a:rPr lang="en-US" sz="16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'} </a:t>
                      </a:r>
                      <a:r>
                        <a:rPr lang="zh-CN" sz="16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定义是一样的</a:t>
                      </a:r>
                      <a:endParaRPr lang="zh-CN" sz="16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/>
              <a:t>4.2  </a:t>
            </a:r>
            <a:r>
              <a:rPr lang="zh-CN" altLang="en-US" sz="2400" b="1" dirty="0" smtClean="0"/>
              <a:t>字典</a:t>
            </a:r>
            <a:endParaRPr lang="zh-CN" altLang="zh-CN" sz="2400" b="1" dirty="0"/>
          </a:p>
        </p:txBody>
      </p:sp>
    </p:spTree>
    <p:extLst>
      <p:ext uri="{BB962C8B-B14F-4D97-AF65-F5344CB8AC3E}">
        <p14:creationId xmlns:p14="http://schemas.microsoft.com/office/powerpoint/2010/main" val="69326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204552"/>
              </p:ext>
            </p:extLst>
          </p:nvPr>
        </p:nvGraphicFramePr>
        <p:xfrm>
          <a:off x="622598" y="1031955"/>
          <a:ext cx="11089232" cy="5227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9932"/>
                <a:gridCol w="2771656"/>
                <a:gridCol w="7437644"/>
              </a:tblGrid>
              <a:tr h="4853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</a:rPr>
                        <a:t>序号</a:t>
                      </a:r>
                      <a:endParaRPr lang="zh-CN" sz="24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操作</a:t>
                      </a:r>
                      <a:endParaRPr lang="zh-CN" sz="20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解释</a:t>
                      </a:r>
                      <a:endParaRPr lang="zh-CN" sz="20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7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6</a:t>
                      </a:r>
                      <a:endParaRPr lang="zh-CN" sz="24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D[‘Li’]</a:t>
                      </a:r>
                      <a:endParaRPr lang="zh-CN" sz="16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返回字典</a:t>
                      </a:r>
                      <a:r>
                        <a:rPr lang="en-US" sz="16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</a:t>
                      </a:r>
                      <a:r>
                        <a:rPr lang="zh-CN" sz="16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中键值</a:t>
                      </a:r>
                      <a:r>
                        <a:rPr lang="en-US" sz="16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‘Li’</a:t>
                      </a:r>
                      <a:r>
                        <a:rPr lang="zh-CN" sz="16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对应的值</a:t>
                      </a:r>
                      <a:endParaRPr lang="zh-CN" sz="16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73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zh-CN" sz="24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key in D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判断键是否在字典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中，键在字典中返回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True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，否则返回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False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73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zh-CN" sz="24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 err="1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D.keys</a:t>
                      </a: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()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以列表的形式返回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中的所有键值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zh-CN" sz="24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 err="1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D.values</a:t>
                      </a: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()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以列表的形式返回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中的所有值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73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zh-CN" sz="24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 err="1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D.items</a:t>
                      </a: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()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以列表的形式返回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中可遍历的元素（键值和其对应的值）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981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zh-CN" sz="24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D_1 = </a:t>
                      </a:r>
                      <a:r>
                        <a:rPr lang="en-US" sz="1600" b="1" kern="100" dirty="0" err="1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D.copy</a:t>
                      </a: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()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复制字典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并赋值给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D_1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。注意：复制操作与将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赋值给某字典操作不一样，赋值操作是一种引用，而复制操作完成后，改变字典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的值不会对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D_1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造成影响。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509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zh-CN" sz="24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 err="1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D.get</a:t>
                      </a: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(key, default)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返回字典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中与键值（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key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）对应项的值，如果指定的键值在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中不存在，返回默认值（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default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/>
              <a:t>4.2  </a:t>
            </a:r>
            <a:r>
              <a:rPr lang="zh-CN" altLang="en-US" sz="2400" b="1" dirty="0" smtClean="0"/>
              <a:t>字典</a:t>
            </a:r>
            <a:endParaRPr lang="zh-CN" altLang="zh-CN" sz="2400" b="1" dirty="0"/>
          </a:p>
        </p:txBody>
      </p:sp>
    </p:spTree>
    <p:extLst>
      <p:ext uri="{BB962C8B-B14F-4D97-AF65-F5344CB8AC3E}">
        <p14:creationId xmlns:p14="http://schemas.microsoft.com/office/powerpoint/2010/main" val="150561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316790"/>
              </p:ext>
            </p:extLst>
          </p:nvPr>
        </p:nvGraphicFramePr>
        <p:xfrm>
          <a:off x="622598" y="1031955"/>
          <a:ext cx="11089232" cy="5227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9932"/>
                <a:gridCol w="2771656"/>
                <a:gridCol w="7437644"/>
              </a:tblGrid>
              <a:tr h="4853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</a:rPr>
                        <a:t>序号</a:t>
                      </a:r>
                      <a:endParaRPr lang="zh-CN" sz="24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操作</a:t>
                      </a:r>
                      <a:endParaRPr lang="zh-CN" sz="20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解释</a:t>
                      </a:r>
                      <a:endParaRPr lang="zh-CN" sz="20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73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zh-CN" sz="24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 err="1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D.update</a:t>
                      </a: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(E)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将字典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中的元素（键值与其对应的值）添加到字典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中。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73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zh-CN" sz="24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 err="1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D.pop</a:t>
                      </a: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(key)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将字典中与键值（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key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）匹配的元素删除并返回与该键值对应的值。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73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zh-CN" sz="24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 err="1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len</a:t>
                      </a: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(D)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返回字典中元素的个数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0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zh-CN" sz="24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D[key] = 42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通过指定字典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中的键值（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key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）更新该键值对应的值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73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endParaRPr lang="zh-CN" sz="24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del D[42]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通过指定字典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中的键值（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key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）删除该键值所在元素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981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lang="zh-CN" sz="24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list(</a:t>
                      </a:r>
                      <a:r>
                        <a:rPr lang="en-US" sz="1600" b="1" kern="100" dirty="0" err="1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D.keys</a:t>
                      </a: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())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以列表的形式返回字典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中的所有键值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509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zh-CN" sz="24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 = {k : k*2 for k in range(4)}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通过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for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循环便捷地定义一个字典，生成的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</a:t>
                      </a:r>
                      <a:r>
                        <a:rPr lang="zh-CN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为</a:t>
                      </a:r>
                      <a:r>
                        <a:rPr lang="en-US" sz="1600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{0: 0, 1: 2, 2: 4, 3: 6}</a:t>
                      </a:r>
                      <a:endParaRPr lang="zh-CN" sz="1600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/>
              <a:t>4.2  </a:t>
            </a:r>
            <a:r>
              <a:rPr lang="zh-CN" altLang="en-US" sz="2400" b="1" dirty="0" smtClean="0"/>
              <a:t>字典</a:t>
            </a:r>
            <a:endParaRPr lang="zh-CN" altLang="zh-CN" sz="2400" b="1" dirty="0"/>
          </a:p>
        </p:txBody>
      </p:sp>
    </p:spTree>
    <p:extLst>
      <p:ext uri="{BB962C8B-B14F-4D97-AF65-F5344CB8AC3E}">
        <p14:creationId xmlns:p14="http://schemas.microsoft.com/office/powerpoint/2010/main" val="198177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4.3 </a:t>
            </a:r>
            <a:r>
              <a:rPr lang="en-US" altLang="zh-CN" sz="2400" b="1" dirty="0" smtClean="0"/>
              <a:t> </a:t>
            </a:r>
            <a:r>
              <a:rPr lang="zh-CN" altLang="zh-CN" sz="2400" b="1" dirty="0" smtClean="0"/>
              <a:t>元组</a:t>
            </a:r>
            <a:endParaRPr lang="zh-CN" altLang="zh-CN" sz="2400" b="1" dirty="0"/>
          </a:p>
        </p:txBody>
      </p:sp>
      <p:sp>
        <p:nvSpPr>
          <p:cNvPr id="2" name="矩形 1"/>
          <p:cNvSpPr/>
          <p:nvPr/>
        </p:nvSpPr>
        <p:spPr>
          <a:xfrm>
            <a:off x="1054646" y="908720"/>
            <a:ext cx="1022513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元组</a:t>
            </a:r>
            <a:r>
              <a:rPr lang="zh-CN" altLang="zh-CN" dirty="0"/>
              <a:t>是由简单的对象构成的</a:t>
            </a:r>
            <a:r>
              <a:rPr lang="zh-CN" altLang="zh-CN" dirty="0" smtClean="0"/>
              <a:t>，元组</a:t>
            </a:r>
            <a:r>
              <a:rPr lang="zh-CN" altLang="zh-CN" dirty="0"/>
              <a:t>是</a:t>
            </a:r>
            <a:r>
              <a:rPr lang="zh-CN" altLang="zh-CN" b="1" dirty="0"/>
              <a:t>不可变</a:t>
            </a:r>
            <a:r>
              <a:rPr lang="zh-CN" altLang="zh-CN" dirty="0"/>
              <a:t>的</a:t>
            </a:r>
            <a:r>
              <a:rPr lang="zh-CN" altLang="zh-CN" dirty="0" smtClean="0"/>
              <a:t>，不</a:t>
            </a:r>
            <a:r>
              <a:rPr lang="zh-CN" altLang="zh-CN" dirty="0"/>
              <a:t>支持任何方法的调用</a:t>
            </a:r>
            <a:r>
              <a:rPr lang="zh-CN" altLang="zh-CN" dirty="0" smtClean="0"/>
              <a:t>。</a:t>
            </a:r>
            <a:r>
              <a:rPr lang="zh-CN" altLang="en-US" dirty="0" smtClean="0"/>
              <a:t>即</a:t>
            </a:r>
            <a:r>
              <a:rPr lang="zh-CN" altLang="zh-CN" dirty="0" smtClean="0"/>
              <a:t>不能</a:t>
            </a:r>
            <a:r>
              <a:rPr lang="zh-CN" altLang="zh-CN" dirty="0"/>
              <a:t>编辑或改变元组。</a:t>
            </a:r>
            <a:endParaRPr lang="zh-CN" altLang="en-US" dirty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22" y="1340768"/>
            <a:ext cx="3384376" cy="4850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5015087" y="1556792"/>
            <a:ext cx="4368120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zh-CN" altLang="zh-CN" dirty="0"/>
              <a:t>定义了一个</a:t>
            </a:r>
            <a:r>
              <a:rPr lang="zh-CN" altLang="zh-CN" dirty="0" smtClean="0"/>
              <a:t>元组</a:t>
            </a:r>
            <a:r>
              <a:rPr lang="en-US" altLang="zh-CN" dirty="0" smtClean="0"/>
              <a:t>,</a:t>
            </a:r>
            <a:r>
              <a:rPr lang="zh-CN" altLang="zh-CN" dirty="0" smtClean="0"/>
              <a:t>只有</a:t>
            </a:r>
            <a:r>
              <a:rPr lang="zh-CN" altLang="zh-CN" dirty="0"/>
              <a:t>一个元素</a:t>
            </a:r>
            <a:r>
              <a:rPr lang="zh-CN" altLang="zh-CN" dirty="0" smtClean="0"/>
              <a:t>，要</a:t>
            </a:r>
            <a:r>
              <a:rPr lang="zh-CN" altLang="zh-CN" dirty="0"/>
              <a:t>加上</a:t>
            </a:r>
            <a:r>
              <a:rPr lang="en-US" altLang="zh-CN" dirty="0"/>
              <a:t>’,’</a:t>
            </a:r>
            <a:endParaRPr lang="zh-CN" altLang="en-US" dirty="0"/>
          </a:p>
        </p:txBody>
      </p:sp>
      <p:cxnSp>
        <p:nvCxnSpPr>
          <p:cNvPr id="9" name="直接箭头连接符 8"/>
          <p:cNvCxnSpPr/>
          <p:nvPr/>
        </p:nvCxnSpPr>
        <p:spPr>
          <a:xfrm>
            <a:off x="2645808" y="1754008"/>
            <a:ext cx="1776914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5031060" y="1988840"/>
            <a:ext cx="3185487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zh-CN" altLang="zh-CN" dirty="0"/>
              <a:t>都声明了一个</a:t>
            </a:r>
            <a:r>
              <a:rPr lang="zh-CN" altLang="zh-CN" dirty="0" smtClean="0"/>
              <a:t>元组</a:t>
            </a:r>
            <a:r>
              <a:rPr lang="zh-CN" altLang="en-US" dirty="0" smtClean="0"/>
              <a:t>，效果相同</a:t>
            </a:r>
            <a:endParaRPr lang="zh-CN" altLang="en-US" dirty="0"/>
          </a:p>
        </p:txBody>
      </p:sp>
      <p:sp>
        <p:nvSpPr>
          <p:cNvPr id="5" name="右大括号 4"/>
          <p:cNvSpPr/>
          <p:nvPr/>
        </p:nvSpPr>
        <p:spPr>
          <a:xfrm>
            <a:off x="3773680" y="1975654"/>
            <a:ext cx="360040" cy="404605"/>
          </a:xfrm>
          <a:prstGeom prst="rightBrac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箭头连接符 10"/>
          <p:cNvCxnSpPr/>
          <p:nvPr/>
        </p:nvCxnSpPr>
        <p:spPr>
          <a:xfrm>
            <a:off x="4142603" y="2492896"/>
            <a:ext cx="888457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5078433" y="2380259"/>
            <a:ext cx="656734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zh-CN" altLang="en-US" dirty="0" smtClean="0"/>
              <a:t>嵌套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087094" y="2780928"/>
            <a:ext cx="3905236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altLang="zh-CN" dirty="0"/>
              <a:t>tuple</a:t>
            </a:r>
            <a:r>
              <a:rPr lang="zh-CN" altLang="zh-CN" dirty="0"/>
              <a:t>函数将一个字符串类型转成元组</a:t>
            </a:r>
            <a:endParaRPr lang="zh-CN" altLang="en-US" dirty="0"/>
          </a:p>
        </p:txBody>
      </p:sp>
      <p:cxnSp>
        <p:nvCxnSpPr>
          <p:cNvPr id="15" name="直接箭头连接符 14"/>
          <p:cNvCxnSpPr/>
          <p:nvPr/>
        </p:nvCxnSpPr>
        <p:spPr>
          <a:xfrm>
            <a:off x="1757351" y="2875002"/>
            <a:ext cx="3321081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5087094" y="4797152"/>
            <a:ext cx="4296112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altLang="zh-CN" dirty="0"/>
              <a:t>index()</a:t>
            </a:r>
            <a:r>
              <a:rPr lang="zh-CN" altLang="zh-CN" dirty="0"/>
              <a:t>方法</a:t>
            </a:r>
            <a:r>
              <a:rPr lang="zh-CN" altLang="zh-CN" dirty="0" smtClean="0"/>
              <a:t>，返回</a:t>
            </a:r>
            <a:r>
              <a:rPr lang="zh-CN" altLang="zh-CN" dirty="0"/>
              <a:t>参数在元组中的索引值</a:t>
            </a:r>
            <a:endParaRPr lang="zh-CN" altLang="en-US" dirty="0"/>
          </a:p>
        </p:txBody>
      </p:sp>
      <p:cxnSp>
        <p:nvCxnSpPr>
          <p:cNvPr id="19" name="直接箭头连接符 18"/>
          <p:cNvCxnSpPr/>
          <p:nvPr/>
        </p:nvCxnSpPr>
        <p:spPr>
          <a:xfrm>
            <a:off x="3301518" y="5085184"/>
            <a:ext cx="1713568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V="1">
            <a:off x="2851541" y="5354042"/>
            <a:ext cx="2163545" cy="16805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5104414" y="5245941"/>
            <a:ext cx="1800493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zh-CN" altLang="zh-CN" dirty="0"/>
              <a:t>元组转换成列表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4192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3" grpId="0" animBg="1"/>
      <p:bldP spid="4" grpId="0" animBg="1"/>
      <p:bldP spid="5" grpId="0" animBg="1"/>
      <p:bldP spid="13" grpId="0" animBg="1"/>
      <p:bldP spid="10" grpId="0" animBg="1"/>
      <p:bldP spid="17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054646" y="908720"/>
            <a:ext cx="1022513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元组</a:t>
            </a:r>
            <a:r>
              <a:rPr lang="zh-CN" altLang="zh-CN" dirty="0"/>
              <a:t>是由简单的对象构成的</a:t>
            </a:r>
            <a:r>
              <a:rPr lang="zh-CN" altLang="zh-CN" dirty="0" smtClean="0"/>
              <a:t>，元组</a:t>
            </a:r>
            <a:r>
              <a:rPr lang="zh-CN" altLang="zh-CN" dirty="0"/>
              <a:t>是</a:t>
            </a:r>
            <a:r>
              <a:rPr lang="zh-CN" altLang="zh-CN" b="1" dirty="0"/>
              <a:t>不可变</a:t>
            </a:r>
            <a:r>
              <a:rPr lang="zh-CN" altLang="zh-CN" dirty="0"/>
              <a:t>的</a:t>
            </a:r>
            <a:r>
              <a:rPr lang="zh-CN" altLang="zh-CN" dirty="0" smtClean="0"/>
              <a:t>，不</a:t>
            </a:r>
            <a:r>
              <a:rPr lang="zh-CN" altLang="zh-CN" dirty="0"/>
              <a:t>支持任何方法的调用</a:t>
            </a:r>
            <a:r>
              <a:rPr lang="zh-CN" altLang="zh-CN" dirty="0" smtClean="0"/>
              <a:t>。</a:t>
            </a:r>
            <a:r>
              <a:rPr lang="zh-CN" altLang="en-US" dirty="0" smtClean="0"/>
              <a:t>即</a:t>
            </a:r>
            <a:r>
              <a:rPr lang="zh-CN" altLang="zh-CN" dirty="0" smtClean="0"/>
              <a:t>不能</a:t>
            </a:r>
            <a:r>
              <a:rPr lang="zh-CN" altLang="zh-CN" dirty="0"/>
              <a:t>编辑或改变元组。</a:t>
            </a:r>
            <a:endParaRPr lang="zh-CN" altLang="en-US" dirty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22" y="1340768"/>
            <a:ext cx="3384376" cy="4850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6095206" y="2501359"/>
            <a:ext cx="27363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dirty="0"/>
              <a:t>(0, 'tuple', 17.1)</a:t>
            </a:r>
            <a:endParaRPr lang="zh-CN" altLang="zh-CN" dirty="0"/>
          </a:p>
          <a:p>
            <a:pPr lvl="0"/>
            <a:r>
              <a:rPr lang="en-US" altLang="zh-CN" dirty="0"/>
              <a:t>(0, 'tuple', 17.1)</a:t>
            </a:r>
            <a:endParaRPr lang="zh-CN" altLang="zh-CN" dirty="0"/>
          </a:p>
          <a:p>
            <a:pPr lvl="0"/>
            <a:r>
              <a:rPr lang="en-US" altLang="zh-CN" dirty="0"/>
              <a:t>dictionary</a:t>
            </a:r>
            <a:endParaRPr lang="zh-CN" altLang="zh-CN" dirty="0"/>
          </a:p>
          <a:p>
            <a:pPr lvl="0"/>
            <a:r>
              <a:rPr lang="en-US" altLang="zh-CN" dirty="0"/>
              <a:t>3</a:t>
            </a:r>
            <a:endParaRPr lang="zh-CN" altLang="zh-CN" dirty="0"/>
          </a:p>
          <a:p>
            <a:pPr lvl="0"/>
            <a:r>
              <a:rPr lang="en-US" altLang="zh-CN" dirty="0"/>
              <a:t>(0, 0, 'tuple', 17.1)</a:t>
            </a:r>
            <a:endParaRPr lang="zh-CN" altLang="zh-CN" dirty="0"/>
          </a:p>
          <a:p>
            <a:pPr lvl="0"/>
            <a:r>
              <a:rPr lang="en-US" altLang="zh-CN" dirty="0"/>
              <a:t>(0, 0, 0)</a:t>
            </a:r>
            <a:endParaRPr lang="zh-CN" altLang="zh-CN" dirty="0"/>
          </a:p>
          <a:p>
            <a:pPr lvl="0"/>
            <a:r>
              <a:rPr lang="en-US" altLang="zh-CN" dirty="0"/>
              <a:t>True</a:t>
            </a:r>
            <a:endParaRPr lang="zh-CN" altLang="zh-CN" dirty="0"/>
          </a:p>
          <a:p>
            <a:pPr lvl="0"/>
            <a:r>
              <a:rPr lang="en-US" altLang="zh-CN" dirty="0"/>
              <a:t>1</a:t>
            </a:r>
            <a:endParaRPr lang="zh-CN" altLang="zh-CN" dirty="0"/>
          </a:p>
          <a:p>
            <a:pPr lvl="0"/>
            <a:r>
              <a:rPr lang="en-US" altLang="zh-CN" dirty="0"/>
              <a:t>2</a:t>
            </a:r>
            <a:endParaRPr lang="zh-CN" altLang="zh-CN" dirty="0"/>
          </a:p>
          <a:p>
            <a:pPr lvl="0"/>
            <a:r>
              <a:rPr lang="en-US" altLang="zh-CN" dirty="0"/>
              <a:t> [0, 'tuple', 17.1]</a:t>
            </a:r>
            <a:endParaRPr lang="zh-CN" altLang="zh-CN" dirty="0"/>
          </a:p>
          <a:p>
            <a:pPr lvl="0"/>
            <a:r>
              <a:rPr lang="en-US" altLang="zh-CN" dirty="0"/>
              <a:t>0</a:t>
            </a:r>
            <a:endParaRPr lang="zh-CN" altLang="zh-CN" dirty="0"/>
          </a:p>
          <a:p>
            <a:pPr lvl="0"/>
            <a:r>
              <a:rPr lang="en-US" altLang="zh-CN" dirty="0"/>
              <a:t>tuple</a:t>
            </a:r>
            <a:endParaRPr lang="zh-CN" altLang="zh-CN" dirty="0"/>
          </a:p>
          <a:p>
            <a:pPr lvl="0"/>
            <a:r>
              <a:rPr lang="en-US" altLang="zh-CN" dirty="0"/>
              <a:t>17.1</a:t>
            </a:r>
            <a:endParaRPr lang="zh-CN" altLang="zh-CN" dirty="0"/>
          </a:p>
        </p:txBody>
      </p:sp>
      <p:sp>
        <p:nvSpPr>
          <p:cNvPr id="4" name="矩形 3"/>
          <p:cNvSpPr/>
          <p:nvPr/>
        </p:nvSpPr>
        <p:spPr>
          <a:xfrm>
            <a:off x="5731093" y="1844824"/>
            <a:ext cx="8722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b="1" dirty="0"/>
              <a:t>输出：</a:t>
            </a:r>
            <a:endParaRPr lang="zh-CN" altLang="zh-CN" dirty="0"/>
          </a:p>
        </p:txBody>
      </p:sp>
      <p:sp>
        <p:nvSpPr>
          <p:cNvPr id="9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394" y="391439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4.3 </a:t>
            </a:r>
            <a:r>
              <a:rPr lang="en-US" altLang="zh-CN" sz="2400" b="1" dirty="0" smtClean="0"/>
              <a:t> </a:t>
            </a:r>
            <a:r>
              <a:rPr lang="zh-CN" altLang="zh-CN" sz="2400" b="1" dirty="0" smtClean="0"/>
              <a:t>元组</a:t>
            </a:r>
            <a:endParaRPr lang="zh-CN" altLang="zh-CN" sz="2400" b="1" dirty="0"/>
          </a:p>
        </p:txBody>
      </p:sp>
    </p:spTree>
    <p:extLst>
      <p:ext uri="{BB962C8B-B14F-4D97-AF65-F5344CB8AC3E}">
        <p14:creationId xmlns:p14="http://schemas.microsoft.com/office/powerpoint/2010/main" val="52045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4.3 </a:t>
            </a:r>
            <a:r>
              <a:rPr lang="en-US" altLang="zh-CN" sz="2400" b="1" dirty="0" smtClean="0"/>
              <a:t> </a:t>
            </a:r>
            <a:r>
              <a:rPr lang="zh-CN" altLang="zh-CN" sz="2400" b="1" dirty="0" smtClean="0"/>
              <a:t>元组</a:t>
            </a:r>
            <a:endParaRPr lang="zh-CN" altLang="zh-CN" sz="2400" b="1" dirty="0"/>
          </a:p>
        </p:txBody>
      </p:sp>
      <p:sp>
        <p:nvSpPr>
          <p:cNvPr id="2" name="矩形 1"/>
          <p:cNvSpPr/>
          <p:nvPr/>
        </p:nvSpPr>
        <p:spPr>
          <a:xfrm>
            <a:off x="550590" y="908720"/>
            <a:ext cx="58326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 smtClean="0"/>
              <a:t>假设已经</a:t>
            </a:r>
            <a:r>
              <a:rPr lang="zh-CN" altLang="zh-CN" dirty="0"/>
              <a:t>得到一篇小短文中的某</a:t>
            </a:r>
            <a:r>
              <a:rPr lang="en-US" altLang="zh-CN" dirty="0"/>
              <a:t>7</a:t>
            </a:r>
            <a:r>
              <a:rPr lang="zh-CN" altLang="zh-CN" dirty="0"/>
              <a:t>个单词的出现次数</a:t>
            </a:r>
            <a:r>
              <a:rPr lang="zh-CN" altLang="zh-CN" dirty="0" smtClean="0"/>
              <a:t>，根据</a:t>
            </a:r>
            <a:r>
              <a:rPr lang="zh-CN" altLang="zh-CN" dirty="0"/>
              <a:t>这个次数找到最大次数对应的单词</a:t>
            </a:r>
            <a:endParaRPr lang="zh-CN" alt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66" y="1965573"/>
            <a:ext cx="4843720" cy="2471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/>
        </p:nvSpPr>
        <p:spPr>
          <a:xfrm>
            <a:off x="433355" y="5119397"/>
            <a:ext cx="4436641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输出：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 </a:t>
            </a:r>
            <a:r>
              <a:rPr lang="en-US" altLang="zh-CN" dirty="0" smtClean="0"/>
              <a:t>      The </a:t>
            </a:r>
            <a:r>
              <a:rPr lang="en-US" altLang="zh-CN" dirty="0"/>
              <a:t>most appeared word is : let</a:t>
            </a:r>
            <a:endParaRPr lang="zh-CN" altLang="zh-CN" dirty="0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2265392"/>
              </p:ext>
            </p:extLst>
          </p:nvPr>
        </p:nvGraphicFramePr>
        <p:xfrm>
          <a:off x="7031310" y="188640"/>
          <a:ext cx="4752528" cy="61687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7" r:id="rId4" imgW="4261077" imgH="6353100" progId="Visio.Drawing.11">
                  <p:embed/>
                </p:oleObj>
              </mc:Choice>
              <mc:Fallback>
                <p:oleObj r:id="rId4" imgW="4261077" imgH="635310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1310" y="188640"/>
                        <a:ext cx="4752528" cy="61687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45455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15307" y="1412777"/>
            <a:ext cx="10361851" cy="1470025"/>
          </a:xfrm>
        </p:spPr>
        <p:txBody>
          <a:bodyPr>
            <a:normAutofit/>
          </a:bodyPr>
          <a:lstStyle/>
          <a:p>
            <a:r>
              <a:rPr lang="zh-CN" altLang="en-US" sz="5400" b="1" dirty="0" smtClean="0"/>
              <a:t>人工智能及其实践教程</a:t>
            </a:r>
            <a:endParaRPr lang="zh-CN" altLang="en-US" sz="54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71287" y="3645024"/>
            <a:ext cx="8533289" cy="1752600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主编：丁亮 姜春茂</a:t>
            </a:r>
            <a:endParaRPr lang="zh-CN" altLang="en-US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97145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4.4 </a:t>
            </a:r>
            <a:r>
              <a:rPr lang="en-US" altLang="zh-CN" sz="2400" b="1" dirty="0" smtClean="0"/>
              <a:t>   </a:t>
            </a:r>
            <a:r>
              <a:rPr lang="zh-CN" altLang="zh-CN" sz="2400" b="1" dirty="0" smtClean="0"/>
              <a:t>排序</a:t>
            </a:r>
            <a:r>
              <a:rPr lang="zh-CN" altLang="zh-CN" sz="2400" b="1" dirty="0"/>
              <a:t>与查找</a:t>
            </a:r>
          </a:p>
        </p:txBody>
      </p:sp>
      <p:sp>
        <p:nvSpPr>
          <p:cNvPr id="3" name="矩形 2"/>
          <p:cNvSpPr/>
          <p:nvPr/>
        </p:nvSpPr>
        <p:spPr>
          <a:xfrm>
            <a:off x="1270670" y="948121"/>
            <a:ext cx="61745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 dirty="0" smtClean="0"/>
              <a:t>排序</a:t>
            </a:r>
            <a:r>
              <a:rPr lang="zh-CN" altLang="zh-CN" sz="2000" dirty="0" smtClean="0"/>
              <a:t>让数据以</a:t>
            </a:r>
            <a:r>
              <a:rPr lang="zh-CN" altLang="zh-CN" sz="2000" dirty="0"/>
              <a:t>更有意义的形式表现</a:t>
            </a:r>
            <a:r>
              <a:rPr lang="zh-CN" altLang="zh-CN" sz="2000" dirty="0" smtClean="0"/>
              <a:t>出来</a:t>
            </a:r>
            <a:endParaRPr lang="en-US" altLang="zh-CN" sz="2000" dirty="0" smtClean="0"/>
          </a:p>
          <a:p>
            <a:pPr>
              <a:lnSpc>
                <a:spcPct val="150000"/>
              </a:lnSpc>
            </a:pPr>
            <a:r>
              <a:rPr lang="zh-CN" altLang="zh-CN" sz="2000" b="1" dirty="0" smtClean="0"/>
              <a:t>搜索</a:t>
            </a:r>
            <a:r>
              <a:rPr lang="zh-CN" altLang="en-US" sz="2000" dirty="0"/>
              <a:t>是</a:t>
            </a:r>
            <a:r>
              <a:rPr lang="zh-CN" altLang="zh-CN" sz="2000" dirty="0" smtClean="0"/>
              <a:t>在</a:t>
            </a:r>
            <a:r>
              <a:rPr lang="zh-CN" altLang="zh-CN" sz="2000" dirty="0"/>
              <a:t>一个数据集中找到元素的位置</a:t>
            </a:r>
          </a:p>
        </p:txBody>
      </p:sp>
      <p:sp>
        <p:nvSpPr>
          <p:cNvPr id="4" name="矩形 3"/>
          <p:cNvSpPr/>
          <p:nvPr/>
        </p:nvSpPr>
        <p:spPr>
          <a:xfrm>
            <a:off x="1054646" y="1052736"/>
            <a:ext cx="18020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/>
              <a:t>4.4.1 </a:t>
            </a:r>
            <a:r>
              <a:rPr lang="zh-CN" altLang="zh-CN" sz="2000" b="1" dirty="0"/>
              <a:t>冒泡排序</a:t>
            </a:r>
          </a:p>
        </p:txBody>
      </p:sp>
      <p:sp>
        <p:nvSpPr>
          <p:cNvPr id="5" name="矩形 4"/>
          <p:cNvSpPr/>
          <p:nvPr/>
        </p:nvSpPr>
        <p:spPr>
          <a:xfrm>
            <a:off x="962510" y="2276872"/>
            <a:ext cx="53166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 smtClean="0"/>
              <a:t>冒泡排序</a:t>
            </a:r>
            <a:r>
              <a:rPr lang="zh-CN" altLang="zh-CN" dirty="0" smtClean="0"/>
              <a:t>重复</a:t>
            </a:r>
            <a:r>
              <a:rPr lang="zh-CN" altLang="zh-CN" dirty="0"/>
              <a:t>地访问要排序的数列，每次都比较两个元素，若是发现顺序有误就将它们交换过来。由于这个排序算法会很形象地将元素慢慢浮起（不断地两两交换）</a:t>
            </a:r>
            <a:endParaRPr lang="zh-CN" alt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783715"/>
              </p:ext>
            </p:extLst>
          </p:nvPr>
        </p:nvGraphicFramePr>
        <p:xfrm>
          <a:off x="7751390" y="420691"/>
          <a:ext cx="3488372" cy="5976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7" r:id="rId3" imgW="3725133" imgH="7874820" progId="Visio.Drawing.11">
                  <p:embed/>
                </p:oleObj>
              </mc:Choice>
              <mc:Fallback>
                <p:oleObj r:id="rId3" imgW="3725133" imgH="787482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1390" y="420691"/>
                        <a:ext cx="3488372" cy="59766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/>
          <p:nvPr/>
        </p:nvSpPr>
        <p:spPr>
          <a:xfrm>
            <a:off x="1414686" y="4437112"/>
            <a:ext cx="40655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以</a:t>
            </a:r>
            <a:r>
              <a:rPr lang="en-US" altLang="zh-CN" dirty="0" smtClean="0"/>
              <a:t>[</a:t>
            </a:r>
            <a:r>
              <a:rPr lang="en-US" altLang="zh-CN" dirty="0"/>
              <a:t>17, 5, 19, 8, </a:t>
            </a:r>
            <a:r>
              <a:rPr lang="en-US" altLang="zh-CN" dirty="0" smtClean="0"/>
              <a:t>15]</a:t>
            </a:r>
            <a:r>
              <a:rPr lang="zh-CN" altLang="en-US" dirty="0" smtClean="0"/>
              <a:t>为例 ，分析排序过程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7486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4.4 </a:t>
            </a:r>
            <a:r>
              <a:rPr lang="en-US" altLang="zh-CN" sz="2400" b="1" dirty="0" smtClean="0"/>
              <a:t>   </a:t>
            </a:r>
            <a:r>
              <a:rPr lang="zh-CN" altLang="zh-CN" sz="2400" b="1" dirty="0" smtClean="0"/>
              <a:t>排序</a:t>
            </a:r>
            <a:r>
              <a:rPr lang="zh-CN" altLang="zh-CN" sz="2400" b="1" dirty="0"/>
              <a:t>与查找</a:t>
            </a:r>
          </a:p>
        </p:txBody>
      </p:sp>
      <p:sp>
        <p:nvSpPr>
          <p:cNvPr id="4" name="矩形 3"/>
          <p:cNvSpPr/>
          <p:nvPr/>
        </p:nvSpPr>
        <p:spPr>
          <a:xfrm>
            <a:off x="1054646" y="1052736"/>
            <a:ext cx="18020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/>
              <a:t>4.4.1 </a:t>
            </a:r>
            <a:r>
              <a:rPr lang="zh-CN" altLang="zh-CN" sz="2000" b="1" dirty="0"/>
              <a:t>冒泡排序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8978317"/>
              </p:ext>
            </p:extLst>
          </p:nvPr>
        </p:nvGraphicFramePr>
        <p:xfrm>
          <a:off x="7967414" y="301402"/>
          <a:ext cx="3488372" cy="5976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6" r:id="rId3" imgW="3725133" imgH="7874820" progId="Visio.Drawing.11">
                  <p:embed/>
                </p:oleObj>
              </mc:Choice>
              <mc:Fallback>
                <p:oleObj r:id="rId3" imgW="3725133" imgH="787482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67414" y="301402"/>
                        <a:ext cx="3488372" cy="59766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50" y="1638300"/>
            <a:ext cx="7200800" cy="3246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矩形 9"/>
          <p:cNvSpPr/>
          <p:nvPr/>
        </p:nvSpPr>
        <p:spPr>
          <a:xfrm>
            <a:off x="724263" y="5373216"/>
            <a:ext cx="4650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b="1" dirty="0"/>
              <a:t>输出：</a:t>
            </a:r>
            <a:endParaRPr lang="zh-CN" altLang="zh-CN" dirty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[</a:t>
            </a:r>
            <a:r>
              <a:rPr lang="en-US" altLang="zh-CN" dirty="0"/>
              <a:t>5, 8, 15, 17, 19]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403061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4.4 </a:t>
            </a:r>
            <a:r>
              <a:rPr lang="en-US" altLang="zh-CN" sz="2400" b="1" dirty="0" smtClean="0"/>
              <a:t>   </a:t>
            </a:r>
            <a:r>
              <a:rPr lang="zh-CN" altLang="zh-CN" sz="2400" b="1" dirty="0" smtClean="0"/>
              <a:t>排序</a:t>
            </a:r>
            <a:r>
              <a:rPr lang="zh-CN" altLang="zh-CN" sz="2400" b="1" dirty="0"/>
              <a:t>与查找</a:t>
            </a:r>
          </a:p>
        </p:txBody>
      </p:sp>
      <p:sp>
        <p:nvSpPr>
          <p:cNvPr id="4" name="矩形 3"/>
          <p:cNvSpPr/>
          <p:nvPr/>
        </p:nvSpPr>
        <p:spPr>
          <a:xfrm>
            <a:off x="1054646" y="1052736"/>
            <a:ext cx="19175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/>
              <a:t>4.4.2 </a:t>
            </a:r>
            <a:r>
              <a:rPr lang="en-US" altLang="zh-CN" sz="2000" b="1" dirty="0" smtClean="0"/>
              <a:t>  </a:t>
            </a:r>
            <a:r>
              <a:rPr lang="zh-CN" altLang="zh-CN" sz="2000" b="1" dirty="0" smtClean="0"/>
              <a:t>二</a:t>
            </a:r>
            <a:r>
              <a:rPr lang="zh-CN" altLang="zh-CN" sz="2000" b="1" dirty="0"/>
              <a:t>分查找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24263" y="4941168"/>
            <a:ext cx="4650864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输出：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     </a:t>
            </a:r>
            <a:r>
              <a:rPr lang="en-US" altLang="zh-CN" dirty="0" err="1" smtClean="0"/>
              <a:t>Find,the</a:t>
            </a:r>
            <a:r>
              <a:rPr lang="en-US" altLang="zh-CN" dirty="0" smtClean="0"/>
              <a:t> </a:t>
            </a:r>
            <a:r>
              <a:rPr lang="en-US" altLang="zh-CN" dirty="0"/>
              <a:t>index of 5 is 1</a:t>
            </a:r>
            <a:endParaRPr lang="zh-CN" altLang="zh-CN" dirty="0"/>
          </a:p>
        </p:txBody>
      </p:sp>
      <p:sp>
        <p:nvSpPr>
          <p:cNvPr id="5" name="矩形 4"/>
          <p:cNvSpPr/>
          <p:nvPr/>
        </p:nvSpPr>
        <p:spPr>
          <a:xfrm>
            <a:off x="478582" y="1652591"/>
            <a:ext cx="6092825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二分查找法</a:t>
            </a:r>
            <a:r>
              <a:rPr lang="zh-CN" altLang="zh-CN" dirty="0"/>
              <a:t>作用于一个</a:t>
            </a:r>
            <a:r>
              <a:rPr lang="zh-CN" altLang="zh-CN" b="1" dirty="0"/>
              <a:t>有序数据集合</a:t>
            </a:r>
            <a:r>
              <a:rPr lang="zh-CN" altLang="zh-CN" dirty="0"/>
              <a:t>上。首先要查找的是有序集的中间的元素，如果</a:t>
            </a:r>
            <a:r>
              <a:rPr lang="zh-CN" altLang="zh-CN" b="1" dirty="0"/>
              <a:t>中间元素</a:t>
            </a:r>
            <a:r>
              <a:rPr lang="zh-CN" altLang="zh-CN" dirty="0"/>
              <a:t>比要查找的元素大，接着转向较小的半集中进行查找，反之，若中间元素比要查元素小，就转向较大的那个半集中进行查找。转进范围更小的数据集后重复这个查找过程，直到找到要查的元素或数据集不能再分割</a:t>
            </a:r>
            <a:endParaRPr lang="zh-CN" alt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116278"/>
              </p:ext>
            </p:extLst>
          </p:nvPr>
        </p:nvGraphicFramePr>
        <p:xfrm>
          <a:off x="7463358" y="639510"/>
          <a:ext cx="3960440" cy="57644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4" r:id="rId3" imgW="2753195" imgH="4626450" progId="Visio.Drawing.11">
                  <p:embed/>
                </p:oleObj>
              </mc:Choice>
              <mc:Fallback>
                <p:oleObj r:id="rId3" imgW="2753195" imgH="462645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3358" y="639510"/>
                        <a:ext cx="3960440" cy="57644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270" y="514902"/>
            <a:ext cx="5328592" cy="5794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424464" y="116632"/>
            <a:ext cx="170611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目标：</a:t>
            </a:r>
            <a:r>
              <a:rPr lang="en-US" altLang="zh-CN" b="1" dirty="0" smtClean="0"/>
              <a:t>5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01581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5" grpId="0"/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4.5 </a:t>
            </a:r>
            <a:r>
              <a:rPr lang="en-US" altLang="zh-CN" sz="2400" b="1" dirty="0" smtClean="0"/>
              <a:t> </a:t>
            </a:r>
            <a:r>
              <a:rPr lang="zh-CN" altLang="zh-CN" sz="2400" b="1" dirty="0" smtClean="0"/>
              <a:t>小酌</a:t>
            </a:r>
            <a:r>
              <a:rPr lang="zh-CN" altLang="zh-CN" sz="2400" b="1" dirty="0"/>
              <a:t>算法分析</a:t>
            </a:r>
          </a:p>
        </p:txBody>
      </p:sp>
      <p:sp>
        <p:nvSpPr>
          <p:cNvPr id="4" name="矩形 3"/>
          <p:cNvSpPr/>
          <p:nvPr/>
        </p:nvSpPr>
        <p:spPr>
          <a:xfrm>
            <a:off x="888611" y="2376176"/>
            <a:ext cx="21178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/>
              <a:t>4.5.1  </a:t>
            </a:r>
            <a:r>
              <a:rPr lang="zh-CN" altLang="zh-CN" sz="2000" b="1" dirty="0"/>
              <a:t>时间复杂度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13044" y="882356"/>
            <a:ext cx="1097079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衡量一个算法的性能时关心的是对</a:t>
            </a:r>
            <a:r>
              <a:rPr lang="en-US" altLang="zh-CN" dirty="0"/>
              <a:t>CPU</a:t>
            </a:r>
            <a:r>
              <a:rPr lang="zh-CN" altLang="zh-CN" dirty="0"/>
              <a:t>和内存的使用</a:t>
            </a:r>
            <a:r>
              <a:rPr lang="zh-CN" altLang="zh-CN" dirty="0" smtClean="0"/>
              <a:t>效率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dirty="0" smtClean="0"/>
              <a:t>CPU</a:t>
            </a:r>
            <a:r>
              <a:rPr lang="zh-CN" altLang="zh-CN" dirty="0"/>
              <a:t>的</a:t>
            </a:r>
            <a:r>
              <a:rPr lang="zh-CN" altLang="zh-CN" dirty="0" smtClean="0"/>
              <a:t>使用率，</a:t>
            </a:r>
            <a:r>
              <a:rPr lang="zh-CN" altLang="zh-CN" dirty="0"/>
              <a:t>它体现在算法上便是算法的运算速度，用一个专业的词便是算法的</a:t>
            </a:r>
            <a:r>
              <a:rPr lang="zh-CN" altLang="zh-CN" b="1" dirty="0"/>
              <a:t>时间复杂</a:t>
            </a:r>
            <a:r>
              <a:rPr lang="zh-CN" altLang="zh-CN" b="1" dirty="0" smtClean="0"/>
              <a:t>度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zh-CN" dirty="0" smtClean="0"/>
              <a:t>估计</a:t>
            </a:r>
            <a:r>
              <a:rPr lang="zh-CN" altLang="zh-CN" dirty="0"/>
              <a:t>程序需要的存储空间要考虑的便是</a:t>
            </a:r>
            <a:r>
              <a:rPr lang="zh-CN" altLang="zh-CN" b="1" dirty="0"/>
              <a:t>空间复杂</a:t>
            </a:r>
            <a:r>
              <a:rPr lang="zh-CN" altLang="zh-CN" b="1" dirty="0" smtClean="0"/>
              <a:t>度</a:t>
            </a:r>
            <a:endParaRPr lang="zh-CN" altLang="zh-CN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54646" y="2924944"/>
            <a:ext cx="10369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/>
              <a:t>将算法中的语句执行次数称为</a:t>
            </a:r>
            <a:r>
              <a:rPr lang="zh-CN" altLang="zh-CN" b="1" dirty="0"/>
              <a:t>时间频度</a:t>
            </a:r>
            <a:r>
              <a:rPr lang="zh-CN" altLang="zh-CN" dirty="0"/>
              <a:t>，记为</a:t>
            </a:r>
            <a:r>
              <a:rPr lang="en-US" altLang="zh-CN" b="1" dirty="0"/>
              <a:t>T(n</a:t>
            </a:r>
            <a:r>
              <a:rPr lang="en-US" altLang="zh-CN" b="1" dirty="0" smtClean="0"/>
              <a:t>)</a:t>
            </a:r>
            <a:r>
              <a:rPr lang="zh-CN" altLang="en-US" dirty="0" smtClean="0"/>
              <a:t>，</a:t>
            </a:r>
            <a:r>
              <a:rPr lang="zh-CN" altLang="zh-CN" dirty="0" smtClean="0"/>
              <a:t>其中</a:t>
            </a:r>
            <a:r>
              <a:rPr lang="en-US" altLang="zh-CN" dirty="0"/>
              <a:t>n</a:t>
            </a:r>
            <a:r>
              <a:rPr lang="zh-CN" altLang="zh-CN" dirty="0"/>
              <a:t>表示语句的规模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61623" y="3501008"/>
            <a:ext cx="10585176" cy="875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引入</a:t>
            </a:r>
            <a:r>
              <a:rPr lang="zh-CN" altLang="zh-CN" b="1" dirty="0"/>
              <a:t>辅助函数</a:t>
            </a:r>
            <a:r>
              <a:rPr lang="en-US" altLang="zh-CN" b="1" dirty="0"/>
              <a:t>f(n</a:t>
            </a:r>
            <a:r>
              <a:rPr lang="en-US" altLang="zh-CN" b="1" dirty="0" smtClean="0"/>
              <a:t>)</a:t>
            </a:r>
            <a:r>
              <a:rPr lang="zh-CN" altLang="en-US" dirty="0" smtClean="0"/>
              <a:t>，</a:t>
            </a:r>
            <a:r>
              <a:rPr lang="zh-CN" altLang="zh-CN" dirty="0" smtClean="0"/>
              <a:t>它</a:t>
            </a:r>
            <a:r>
              <a:rPr lang="zh-CN" altLang="zh-CN" dirty="0"/>
              <a:t>和</a:t>
            </a:r>
            <a:r>
              <a:rPr lang="en-US" altLang="zh-CN" dirty="0"/>
              <a:t>T(n)</a:t>
            </a:r>
            <a:r>
              <a:rPr lang="zh-CN" altLang="zh-CN" dirty="0"/>
              <a:t>是同一量级的，同时，使用符号</a:t>
            </a:r>
            <a:r>
              <a:rPr lang="en-US" altLang="zh-CN" b="1" dirty="0"/>
              <a:t>O(f(n))</a:t>
            </a:r>
            <a:r>
              <a:rPr lang="zh-CN" altLang="zh-CN" dirty="0"/>
              <a:t>来</a:t>
            </a:r>
            <a:r>
              <a:rPr lang="zh-CN" altLang="zh-CN" b="1" dirty="0"/>
              <a:t>替代</a:t>
            </a:r>
            <a:r>
              <a:rPr lang="en-US" altLang="zh-CN" b="1" dirty="0"/>
              <a:t>T(n)</a:t>
            </a:r>
            <a:r>
              <a:rPr lang="zh-CN" altLang="zh-CN" dirty="0"/>
              <a:t>，</a:t>
            </a:r>
            <a:r>
              <a:rPr lang="en-US" altLang="zh-CN" dirty="0"/>
              <a:t>O(f(n))</a:t>
            </a:r>
            <a:r>
              <a:rPr lang="zh-CN" altLang="zh-CN" dirty="0"/>
              <a:t>这种形式也被称为</a:t>
            </a:r>
            <a:r>
              <a:rPr lang="en-US" altLang="zh-CN" b="1" dirty="0"/>
              <a:t>O</a:t>
            </a:r>
            <a:r>
              <a:rPr lang="zh-CN" altLang="zh-CN" b="1" dirty="0"/>
              <a:t>表示法</a:t>
            </a:r>
            <a:r>
              <a:rPr lang="zh-CN" altLang="zh-CN" dirty="0"/>
              <a:t>。这样我们就可以使用函数分析的手段较为准确地分析时间频度</a:t>
            </a:r>
            <a:r>
              <a:rPr lang="en-US" altLang="zh-CN" dirty="0"/>
              <a:t>T(n)</a:t>
            </a:r>
            <a:r>
              <a:rPr lang="zh-CN" altLang="zh-CN" dirty="0"/>
              <a:t>并以此来</a:t>
            </a:r>
            <a:r>
              <a:rPr lang="zh-CN" altLang="zh-CN" b="1" dirty="0"/>
              <a:t>计算时间复杂度</a:t>
            </a:r>
            <a:endParaRPr lang="zh-CN" altLang="en-US" b="1" dirty="0"/>
          </a:p>
        </p:txBody>
      </p:sp>
      <p:sp>
        <p:nvSpPr>
          <p:cNvPr id="11" name="矩形 10"/>
          <p:cNvSpPr/>
          <p:nvPr/>
        </p:nvSpPr>
        <p:spPr>
          <a:xfrm>
            <a:off x="906839" y="3491716"/>
            <a:ext cx="2778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/>
              <a:t>4.5.2  </a:t>
            </a:r>
            <a:r>
              <a:rPr lang="en-US" altLang="zh-CN" b="1" dirty="0"/>
              <a:t>O</a:t>
            </a:r>
            <a:r>
              <a:rPr lang="zh-CN" altLang="zh-CN" b="1" dirty="0"/>
              <a:t>表示法的简单规则</a:t>
            </a:r>
          </a:p>
        </p:txBody>
      </p:sp>
      <p:sp>
        <p:nvSpPr>
          <p:cNvPr id="12" name="矩形 11"/>
          <p:cNvSpPr/>
          <p:nvPr/>
        </p:nvSpPr>
        <p:spPr>
          <a:xfrm>
            <a:off x="1342678" y="4293096"/>
            <a:ext cx="698477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zh-CN" dirty="0"/>
              <a:t>常数项使用</a:t>
            </a:r>
            <a:r>
              <a:rPr lang="en-US" altLang="zh-CN" dirty="0"/>
              <a:t>O(1)</a:t>
            </a:r>
            <a:r>
              <a:rPr lang="zh-CN" altLang="zh-CN" dirty="0"/>
              <a:t>表示。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zh-CN" dirty="0"/>
              <a:t>高阶因子和低阶因子并存，只保留高阶因子。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zh-CN" dirty="0"/>
              <a:t>如果最高阶项存在并且不是常数项，则去除它的系数。</a:t>
            </a:r>
          </a:p>
        </p:txBody>
      </p:sp>
    </p:spTree>
    <p:extLst>
      <p:ext uri="{BB962C8B-B14F-4D97-AF65-F5344CB8AC3E}">
        <p14:creationId xmlns:p14="http://schemas.microsoft.com/office/powerpoint/2010/main" val="2961595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3" grpId="0"/>
      <p:bldP spid="8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4.5 </a:t>
            </a:r>
            <a:r>
              <a:rPr lang="en-US" altLang="zh-CN" sz="2400" b="1" dirty="0" smtClean="0"/>
              <a:t> </a:t>
            </a:r>
            <a:r>
              <a:rPr lang="zh-CN" altLang="zh-CN" sz="2400" b="1" dirty="0" smtClean="0"/>
              <a:t>小酌</a:t>
            </a:r>
            <a:r>
              <a:rPr lang="zh-CN" altLang="zh-CN" sz="2400" b="1" dirty="0"/>
              <a:t>算法分析</a:t>
            </a:r>
          </a:p>
        </p:txBody>
      </p:sp>
      <p:sp>
        <p:nvSpPr>
          <p:cNvPr id="4" name="矩形 3"/>
          <p:cNvSpPr/>
          <p:nvPr/>
        </p:nvSpPr>
        <p:spPr>
          <a:xfrm>
            <a:off x="910259" y="980728"/>
            <a:ext cx="24336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/>
              <a:t>4.5.3   </a:t>
            </a:r>
            <a:r>
              <a:rPr lang="zh-CN" altLang="zh-CN" sz="2000" b="1" dirty="0"/>
              <a:t>算法分析示例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198662" y="1484784"/>
            <a:ext cx="2715529" cy="2126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常阶数例子：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x = 1.0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y = 0.5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result = x / y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print(result)</a:t>
            </a:r>
            <a:endParaRPr lang="zh-CN" altLang="zh-CN" dirty="0"/>
          </a:p>
        </p:txBody>
      </p:sp>
      <p:sp>
        <p:nvSpPr>
          <p:cNvPr id="11" name="矩形 10"/>
          <p:cNvSpPr/>
          <p:nvPr/>
        </p:nvSpPr>
        <p:spPr>
          <a:xfrm>
            <a:off x="8543478" y="4077072"/>
            <a:ext cx="2736304" cy="216982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输出语句执行次数为：</a:t>
            </a:r>
            <a:r>
              <a:rPr lang="en-US" altLang="zh-CN" dirty="0"/>
              <a:t>n+(n-1)+(n-2)+(n-3)+……+1</a:t>
            </a:r>
            <a:r>
              <a:rPr lang="zh-CN" altLang="en-US" dirty="0"/>
              <a:t>，</a:t>
            </a:r>
            <a:r>
              <a:rPr lang="zh-CN" altLang="zh-CN" dirty="0"/>
              <a:t>值为</a:t>
            </a:r>
            <a:r>
              <a:rPr lang="en-US" altLang="zh-CN" dirty="0"/>
              <a:t>n²/2+n/2</a:t>
            </a:r>
            <a:r>
              <a:rPr lang="zh-CN" altLang="zh-CN" dirty="0"/>
              <a:t>。根据性质</a:t>
            </a:r>
            <a:r>
              <a:rPr lang="en-US" altLang="zh-CN" dirty="0"/>
              <a:t>2</a:t>
            </a:r>
            <a:r>
              <a:rPr lang="zh-CN" altLang="zh-CN" dirty="0"/>
              <a:t>和性质</a:t>
            </a:r>
            <a:r>
              <a:rPr lang="en-US" altLang="zh-CN" dirty="0"/>
              <a:t>3</a:t>
            </a:r>
            <a:r>
              <a:rPr lang="zh-CN" altLang="zh-CN" dirty="0"/>
              <a:t>可得时间复杂度为</a:t>
            </a:r>
            <a:r>
              <a:rPr lang="en-US" altLang="zh-CN" dirty="0"/>
              <a:t>O(n2)</a:t>
            </a:r>
            <a:endParaRPr lang="zh-CN" altLang="zh-CN" dirty="0"/>
          </a:p>
        </p:txBody>
      </p:sp>
      <p:sp>
        <p:nvSpPr>
          <p:cNvPr id="12" name="矩形 11"/>
          <p:cNvSpPr/>
          <p:nvPr/>
        </p:nvSpPr>
        <p:spPr>
          <a:xfrm>
            <a:off x="8327454" y="1484784"/>
            <a:ext cx="28083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平方阶例子：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for(</a:t>
            </a:r>
            <a:r>
              <a:rPr lang="en-US" altLang="zh-CN" dirty="0" err="1"/>
              <a:t>int</a:t>
            </a:r>
            <a:r>
              <a:rPr lang="en-US" altLang="zh-CN" dirty="0"/>
              <a:t> i=0;i&lt;</a:t>
            </a:r>
            <a:r>
              <a:rPr lang="en-US" altLang="zh-CN" dirty="0" err="1"/>
              <a:t>n;i</a:t>
            </a:r>
            <a:r>
              <a:rPr lang="en-US" altLang="zh-CN" dirty="0"/>
              <a:t>++){   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for(</a:t>
            </a:r>
            <a:r>
              <a:rPr lang="en-US" altLang="zh-CN" dirty="0" err="1"/>
              <a:t>int</a:t>
            </a:r>
            <a:r>
              <a:rPr lang="en-US" altLang="zh-CN" dirty="0"/>
              <a:t> j=</a:t>
            </a:r>
            <a:r>
              <a:rPr lang="en-US" altLang="zh-CN" dirty="0" err="1"/>
              <a:t>i;j</a:t>
            </a:r>
            <a:r>
              <a:rPr lang="en-US" altLang="zh-CN" dirty="0"/>
              <a:t>&lt;</a:t>
            </a:r>
            <a:r>
              <a:rPr lang="en-US" altLang="zh-CN" dirty="0" err="1"/>
              <a:t>n;i</a:t>
            </a:r>
            <a:r>
              <a:rPr lang="en-US" altLang="zh-CN" dirty="0"/>
              <a:t>++){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print("hello world")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    }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}</a:t>
            </a:r>
            <a:endParaRPr lang="zh-CN" altLang="zh-CN" dirty="0"/>
          </a:p>
        </p:txBody>
      </p:sp>
      <p:sp>
        <p:nvSpPr>
          <p:cNvPr id="13" name="矩形 12"/>
          <p:cNvSpPr/>
          <p:nvPr/>
        </p:nvSpPr>
        <p:spPr>
          <a:xfrm>
            <a:off x="247595" y="4310474"/>
            <a:ext cx="3096344" cy="92333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每条语句规模都是常数级的</a:t>
            </a:r>
            <a:r>
              <a:rPr lang="zh-CN" altLang="zh-CN" dirty="0" smtClean="0"/>
              <a:t>，整体</a:t>
            </a:r>
            <a:r>
              <a:rPr lang="zh-CN" altLang="zh-CN" dirty="0"/>
              <a:t>是常数级的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840088" y="1484784"/>
            <a:ext cx="34072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线性阶例子：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 smtClean="0"/>
              <a:t>for(</a:t>
            </a:r>
            <a:r>
              <a:rPr lang="en-US" altLang="zh-CN" dirty="0" err="1" smtClean="0"/>
              <a:t>int</a:t>
            </a:r>
            <a:r>
              <a:rPr lang="en-US" altLang="zh-CN" dirty="0" smtClean="0"/>
              <a:t> </a:t>
            </a:r>
            <a:r>
              <a:rPr lang="en-US" altLang="zh-CN" dirty="0"/>
              <a:t>i=0;i&lt;</a:t>
            </a:r>
            <a:r>
              <a:rPr lang="en-US" altLang="zh-CN" dirty="0" err="1"/>
              <a:t>n;i</a:t>
            </a:r>
            <a:r>
              <a:rPr lang="en-US" altLang="zh-CN" dirty="0"/>
              <a:t>++){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	print("hello world")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}</a:t>
            </a:r>
            <a:endParaRPr lang="zh-CN" altLang="zh-CN" dirty="0"/>
          </a:p>
        </p:txBody>
      </p:sp>
      <p:sp>
        <p:nvSpPr>
          <p:cNvPr id="15" name="矩形 14"/>
          <p:cNvSpPr/>
          <p:nvPr/>
        </p:nvSpPr>
        <p:spPr>
          <a:xfrm>
            <a:off x="3927911" y="4110246"/>
            <a:ext cx="3131150" cy="170687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循环体中的时间复杂度为</a:t>
            </a:r>
            <a:r>
              <a:rPr lang="en-US" altLang="zh-CN" dirty="0"/>
              <a:t>O(1)</a:t>
            </a:r>
            <a:r>
              <a:rPr lang="zh-CN" altLang="zh-CN" dirty="0"/>
              <a:t>的代码执行了</a:t>
            </a:r>
            <a:r>
              <a:rPr lang="en-US" altLang="zh-CN" dirty="0"/>
              <a:t>n</a:t>
            </a:r>
            <a:r>
              <a:rPr lang="zh-CN" altLang="zh-CN" dirty="0"/>
              <a:t>次，这段代码的规模是由</a:t>
            </a:r>
            <a:r>
              <a:rPr lang="en-US" altLang="zh-CN" dirty="0"/>
              <a:t>n</a:t>
            </a:r>
            <a:r>
              <a:rPr lang="zh-CN" altLang="zh-CN" dirty="0"/>
              <a:t>的个数决定的，因此，它的时间复杂度为</a:t>
            </a:r>
            <a:r>
              <a:rPr lang="en-US" altLang="zh-CN" dirty="0"/>
              <a:t>O(n)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553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11" grpId="0" animBg="1"/>
      <p:bldP spid="12" grpId="0"/>
      <p:bldP spid="13" grpId="0" animBg="1"/>
      <p:bldP spid="14" grpId="0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4.5 </a:t>
            </a:r>
            <a:r>
              <a:rPr lang="en-US" altLang="zh-CN" sz="2400" b="1" dirty="0" smtClean="0"/>
              <a:t> </a:t>
            </a:r>
            <a:r>
              <a:rPr lang="zh-CN" altLang="zh-CN" sz="2400" b="1" dirty="0" smtClean="0"/>
              <a:t>小酌</a:t>
            </a:r>
            <a:r>
              <a:rPr lang="zh-CN" altLang="zh-CN" sz="2400" b="1" dirty="0"/>
              <a:t>算法分析</a:t>
            </a:r>
          </a:p>
        </p:txBody>
      </p:sp>
      <p:sp>
        <p:nvSpPr>
          <p:cNvPr id="4" name="矩形 3"/>
          <p:cNvSpPr/>
          <p:nvPr/>
        </p:nvSpPr>
        <p:spPr>
          <a:xfrm>
            <a:off x="910259" y="980728"/>
            <a:ext cx="32079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/>
              <a:t>4.5.4 </a:t>
            </a:r>
            <a:r>
              <a:rPr lang="en-US" altLang="zh-CN" sz="2000" b="1" dirty="0" smtClean="0"/>
              <a:t>  </a:t>
            </a:r>
            <a:r>
              <a:rPr lang="zh-CN" altLang="zh-CN" sz="2000" b="1" dirty="0" smtClean="0"/>
              <a:t>常见</a:t>
            </a:r>
            <a:r>
              <a:rPr lang="zh-CN" altLang="zh-CN" sz="2000" b="1" dirty="0"/>
              <a:t>复杂度及其比较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" name="表格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909076"/>
              </p:ext>
            </p:extLst>
          </p:nvPr>
        </p:nvGraphicFramePr>
        <p:xfrm>
          <a:off x="1284912" y="1556789"/>
          <a:ext cx="9274791" cy="37473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4958"/>
                <a:gridCol w="1388254"/>
                <a:gridCol w="7151579"/>
              </a:tblGrid>
              <a:tr h="4553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序号</a:t>
                      </a:r>
                      <a:endParaRPr lang="zh-CN" sz="16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复杂度</a:t>
                      </a:r>
                      <a:endParaRPr lang="zh-CN" sz="16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例子</a:t>
                      </a:r>
                      <a:endParaRPr lang="zh-CN" sz="16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3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</a:t>
                      </a:r>
                      <a:endParaRPr lang="zh-CN" sz="16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</a:rPr>
                        <a:t>O(1)</a:t>
                      </a:r>
                      <a:endParaRPr lang="zh-CN" sz="16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从一个数据集中获取第一个元素</a:t>
                      </a:r>
                      <a:endParaRPr lang="zh-CN" sz="16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3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2</a:t>
                      </a:r>
                      <a:endParaRPr lang="zh-CN" sz="16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</a:rPr>
                        <a:t>O(</a:t>
                      </a:r>
                      <a:r>
                        <a:rPr lang="en-US" sz="1600" b="1" kern="100" dirty="0" err="1">
                          <a:effectLst/>
                        </a:rPr>
                        <a:t>lg</a:t>
                      </a:r>
                      <a:r>
                        <a:rPr lang="en-US" sz="1600" b="1" kern="100" dirty="0">
                          <a:effectLst/>
                        </a:rPr>
                        <a:t> n)</a:t>
                      </a:r>
                      <a:endParaRPr lang="zh-CN" sz="16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</a:rPr>
                        <a:t>将数据集分为两堆，然后再将分好的部分再分半，以此类推</a:t>
                      </a:r>
                      <a:endParaRPr lang="zh-CN" sz="16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3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3</a:t>
                      </a:r>
                      <a:endParaRPr lang="zh-CN" sz="16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</a:rPr>
                        <a:t>O(n)</a:t>
                      </a:r>
                      <a:endParaRPr lang="zh-CN" sz="16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</a:rPr>
                        <a:t>遍历一个数据集</a:t>
                      </a:r>
                      <a:endParaRPr lang="zh-CN" sz="16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3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4</a:t>
                      </a:r>
                      <a:endParaRPr lang="zh-CN" sz="16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</a:rPr>
                        <a:t>O(n*</a:t>
                      </a:r>
                      <a:r>
                        <a:rPr lang="en-US" sz="1600" b="1" kern="100" dirty="0" err="1">
                          <a:effectLst/>
                        </a:rPr>
                        <a:t>lg</a:t>
                      </a:r>
                      <a:r>
                        <a:rPr lang="en-US" sz="1600" b="1" kern="100" dirty="0">
                          <a:effectLst/>
                        </a:rPr>
                        <a:t> n)</a:t>
                      </a:r>
                      <a:endParaRPr lang="zh-CN" sz="16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</a:rPr>
                        <a:t>在做序号</a:t>
                      </a:r>
                      <a:r>
                        <a:rPr lang="en-US" sz="1600" kern="100">
                          <a:effectLst/>
                        </a:rPr>
                        <a:t>7</a:t>
                      </a:r>
                      <a:r>
                        <a:rPr lang="zh-CN" sz="1600" kern="100">
                          <a:effectLst/>
                        </a:rPr>
                        <a:t>的工作的同时遍历分出来的每一半数据</a:t>
                      </a:r>
                      <a:endParaRPr lang="zh-CN" sz="16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1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5</a:t>
                      </a:r>
                      <a:endParaRPr lang="zh-CN" sz="16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</a:rPr>
                        <a:t>O(n</a:t>
                      </a:r>
                      <a:r>
                        <a:rPr lang="en-US" sz="1600" b="1" kern="100" baseline="30000" dirty="0">
                          <a:effectLst/>
                        </a:rPr>
                        <a:t>2</a:t>
                      </a:r>
                      <a:r>
                        <a:rPr lang="en-US" sz="1600" b="1" kern="100" dirty="0">
                          <a:effectLst/>
                        </a:rPr>
                        <a:t>)</a:t>
                      </a:r>
                      <a:endParaRPr lang="zh-CN" sz="16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</a:rPr>
                        <a:t>遍历一个数据集中的每个元素的同时遍历另一个同数量级的数据集</a:t>
                      </a:r>
                      <a:endParaRPr lang="zh-CN" sz="16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3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6</a:t>
                      </a:r>
                      <a:endParaRPr lang="zh-CN" sz="16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</a:rPr>
                        <a:t>O(2</a:t>
                      </a:r>
                      <a:r>
                        <a:rPr lang="en-US" sz="1600" b="1" kern="100" baseline="30000" dirty="0">
                          <a:effectLst/>
                        </a:rPr>
                        <a:t>n</a:t>
                      </a:r>
                      <a:r>
                        <a:rPr lang="en-US" sz="1600" b="1" kern="100" dirty="0">
                          <a:effectLst/>
                        </a:rPr>
                        <a:t>)</a:t>
                      </a:r>
                      <a:endParaRPr lang="zh-CN" sz="16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</a:rPr>
                        <a:t>为一个数据集生成其可能的所有子集</a:t>
                      </a:r>
                      <a:endParaRPr lang="zh-CN" sz="16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3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7</a:t>
                      </a:r>
                      <a:endParaRPr lang="zh-CN" sz="16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</a:rPr>
                        <a:t>O(n!)</a:t>
                      </a:r>
                      <a:endParaRPr lang="zh-CN" sz="16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给数据集生成所有的排列组合</a:t>
                      </a:r>
                      <a:endParaRPr lang="zh-CN" sz="16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792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4.5 </a:t>
            </a:r>
            <a:r>
              <a:rPr lang="en-US" altLang="zh-CN" sz="2400" b="1" dirty="0" smtClean="0"/>
              <a:t> </a:t>
            </a:r>
            <a:r>
              <a:rPr lang="zh-CN" altLang="zh-CN" sz="2400" b="1" dirty="0" smtClean="0"/>
              <a:t>小酌</a:t>
            </a:r>
            <a:r>
              <a:rPr lang="zh-CN" altLang="zh-CN" sz="2400" b="1" dirty="0"/>
              <a:t>算法分析</a:t>
            </a:r>
          </a:p>
        </p:txBody>
      </p:sp>
      <p:sp>
        <p:nvSpPr>
          <p:cNvPr id="4" name="矩形 3"/>
          <p:cNvSpPr/>
          <p:nvPr/>
        </p:nvSpPr>
        <p:spPr>
          <a:xfrm>
            <a:off x="910259" y="980728"/>
            <a:ext cx="32079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/>
              <a:t>4.5.4 </a:t>
            </a:r>
            <a:r>
              <a:rPr lang="en-US" altLang="zh-CN" sz="2000" b="1" dirty="0" smtClean="0"/>
              <a:t>  </a:t>
            </a:r>
            <a:r>
              <a:rPr lang="zh-CN" altLang="zh-CN" sz="2000" b="1" dirty="0" smtClean="0"/>
              <a:t>常见</a:t>
            </a:r>
            <a:r>
              <a:rPr lang="zh-CN" altLang="zh-CN" sz="2000" b="1" dirty="0"/>
              <a:t>复杂度及其比较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403138" y="1524538"/>
            <a:ext cx="1180931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对两种已知的算法复杂度</a:t>
            </a:r>
            <a:r>
              <a:rPr lang="en-US" altLang="zh-CN" dirty="0"/>
              <a:t>O(n</a:t>
            </a:r>
            <a:r>
              <a:rPr lang="en-US" altLang="zh-CN" baseline="30000" dirty="0"/>
              <a:t>2</a:t>
            </a:r>
            <a:r>
              <a:rPr lang="en-US" altLang="zh-CN" dirty="0"/>
              <a:t>)</a:t>
            </a:r>
            <a:r>
              <a:rPr lang="zh-CN" altLang="zh-CN" dirty="0"/>
              <a:t>和</a:t>
            </a:r>
            <a:r>
              <a:rPr lang="en-US" altLang="zh-CN" dirty="0"/>
              <a:t>O(n*</a:t>
            </a:r>
            <a:r>
              <a:rPr lang="en-US" altLang="zh-CN" dirty="0" err="1"/>
              <a:t>lg</a:t>
            </a:r>
            <a:r>
              <a:rPr lang="en-US" altLang="zh-CN" dirty="0"/>
              <a:t> n)</a:t>
            </a:r>
            <a:r>
              <a:rPr lang="zh-CN" altLang="zh-CN" dirty="0"/>
              <a:t>进行分析，其中自变量为</a:t>
            </a:r>
            <a:r>
              <a:rPr lang="en-US" altLang="zh-CN" dirty="0"/>
              <a:t>n</a:t>
            </a:r>
            <a:r>
              <a:rPr lang="zh-CN" altLang="zh-CN" dirty="0"/>
              <a:t>也就是算法的规模，因变量为</a:t>
            </a:r>
            <a:r>
              <a:rPr lang="en-US" altLang="zh-CN" dirty="0"/>
              <a:t>O(f(n))</a:t>
            </a:r>
            <a:r>
              <a:rPr lang="zh-CN" altLang="zh-CN" dirty="0"/>
              <a:t>或是</a:t>
            </a:r>
            <a:r>
              <a:rPr lang="en-US" altLang="zh-CN" dirty="0"/>
              <a:t>T(n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742253" y="2032369"/>
            <a:ext cx="1569660" cy="4603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 smtClean="0"/>
              <a:t>函数曲线图</a:t>
            </a:r>
            <a:r>
              <a:rPr lang="zh-CN" altLang="en-US" dirty="0" smtClean="0"/>
              <a:t>：</a:t>
            </a:r>
            <a:endParaRPr lang="zh-CN" altLang="en-US" dirty="0"/>
          </a:p>
        </p:txBody>
      </p:sp>
      <p:pic>
        <p:nvPicPr>
          <p:cNvPr id="23" name="图片 22" descr="C:\Users\dell.dell-PC\Desktop\Figure_1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7" t="10465" r="8998"/>
          <a:stretch/>
        </p:blipFill>
        <p:spPr bwMode="auto">
          <a:xfrm>
            <a:off x="2546402" y="2228280"/>
            <a:ext cx="6142871" cy="32147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" name="矩形 21"/>
          <p:cNvSpPr/>
          <p:nvPr/>
        </p:nvSpPr>
        <p:spPr>
          <a:xfrm>
            <a:off x="550590" y="5443002"/>
            <a:ext cx="11305256" cy="875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在问题规模（横轴数据）在</a:t>
            </a:r>
            <a:r>
              <a:rPr lang="en-US" altLang="zh-CN" dirty="0"/>
              <a:t>0</a:t>
            </a:r>
            <a:r>
              <a:rPr lang="zh-CN" altLang="zh-CN" dirty="0"/>
              <a:t>到</a:t>
            </a:r>
            <a:r>
              <a:rPr lang="en-US" altLang="zh-CN" dirty="0"/>
              <a:t>20</a:t>
            </a:r>
            <a:r>
              <a:rPr lang="zh-CN" altLang="zh-CN" dirty="0"/>
              <a:t>时，复杂度</a:t>
            </a:r>
            <a:r>
              <a:rPr lang="en-US" altLang="zh-CN" dirty="0"/>
              <a:t>O(n</a:t>
            </a:r>
            <a:r>
              <a:rPr lang="en-US" altLang="zh-CN" baseline="30000" dirty="0"/>
              <a:t>2</a:t>
            </a:r>
            <a:r>
              <a:rPr lang="en-US" altLang="zh-CN" dirty="0"/>
              <a:t>)</a:t>
            </a:r>
            <a:r>
              <a:rPr lang="zh-CN" altLang="zh-CN" dirty="0"/>
              <a:t>会远大于</a:t>
            </a:r>
            <a:r>
              <a:rPr lang="en-US" altLang="zh-CN" dirty="0"/>
              <a:t>O(n*</a:t>
            </a:r>
            <a:r>
              <a:rPr lang="en-US" altLang="zh-CN" dirty="0" err="1"/>
              <a:t>lg</a:t>
            </a:r>
            <a:r>
              <a:rPr lang="en-US" altLang="zh-CN" dirty="0"/>
              <a:t> n)</a:t>
            </a:r>
            <a:r>
              <a:rPr lang="zh-CN" altLang="zh-CN" dirty="0"/>
              <a:t>的情况，因此，如果其他情况相同，我们选择复杂度为</a:t>
            </a:r>
            <a:r>
              <a:rPr lang="en-US" altLang="zh-CN" dirty="0"/>
              <a:t>O(n*</a:t>
            </a:r>
            <a:r>
              <a:rPr lang="en-US" altLang="zh-CN" dirty="0" err="1"/>
              <a:t>lg</a:t>
            </a:r>
            <a:r>
              <a:rPr lang="en-US" altLang="zh-CN" dirty="0"/>
              <a:t> n)</a:t>
            </a:r>
            <a:r>
              <a:rPr lang="zh-CN" altLang="zh-CN" dirty="0"/>
              <a:t>的算法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0397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42" y="859345"/>
            <a:ext cx="7308056" cy="5606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/>
              <a:t>4.6  </a:t>
            </a:r>
            <a:r>
              <a:rPr lang="zh-CN" altLang="zh-CN" sz="2400" b="1" dirty="0" smtClean="0"/>
              <a:t>趣味</a:t>
            </a:r>
            <a:r>
              <a:rPr lang="zh-CN" altLang="zh-CN" sz="2400" b="1" dirty="0"/>
              <a:t>练习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984767" y="2060848"/>
            <a:ext cx="1800493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zh-CN" altLang="zh-CN" dirty="0"/>
              <a:t>设置画布的颜色</a:t>
            </a:r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1270670" y="2276872"/>
            <a:ext cx="3278240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1706527" y="3284984"/>
            <a:ext cx="3956631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819655" y="3131676"/>
            <a:ext cx="2723823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zh-CN" altLang="zh-CN" dirty="0"/>
              <a:t>整个字符串直接读成列表</a:t>
            </a:r>
            <a:endParaRPr lang="zh-CN" altLang="en-US" dirty="0"/>
          </a:p>
        </p:txBody>
      </p:sp>
      <p:cxnSp>
        <p:nvCxnSpPr>
          <p:cNvPr id="18" name="直接箭头连接符 17"/>
          <p:cNvCxnSpPr/>
          <p:nvPr/>
        </p:nvCxnSpPr>
        <p:spPr>
          <a:xfrm>
            <a:off x="1270670" y="5056156"/>
            <a:ext cx="3250998" cy="144016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4638518" y="5219908"/>
            <a:ext cx="5032147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zh-CN" altLang="zh-CN" dirty="0"/>
              <a:t>画画的提笔和落笔</a:t>
            </a:r>
            <a:r>
              <a:rPr lang="zh-CN" altLang="zh-CN" dirty="0" smtClean="0"/>
              <a:t>动作</a:t>
            </a:r>
            <a:r>
              <a:rPr lang="zh-CN" altLang="en-US" dirty="0" smtClean="0"/>
              <a:t>，</a:t>
            </a:r>
            <a:r>
              <a:rPr lang="zh-CN" altLang="zh-CN" dirty="0"/>
              <a:t>将移动时的线条去除掉</a:t>
            </a:r>
            <a:endParaRPr lang="zh-CN" altLang="en-US" dirty="0"/>
          </a:p>
        </p:txBody>
      </p:sp>
      <p:cxnSp>
        <p:nvCxnSpPr>
          <p:cNvPr id="24" name="直接箭头连接符 23"/>
          <p:cNvCxnSpPr/>
          <p:nvPr/>
        </p:nvCxnSpPr>
        <p:spPr>
          <a:xfrm flipV="1">
            <a:off x="1270670" y="5589240"/>
            <a:ext cx="3250998" cy="216024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>
            <a:off x="5443032" y="6165304"/>
            <a:ext cx="2236350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7865496" y="5939988"/>
            <a:ext cx="2262158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zh-CN" altLang="zh-CN" dirty="0"/>
              <a:t>信息的字体名和字号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1530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1" grpId="0" animBg="1"/>
      <p:bldP spid="2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42" y="1052736"/>
            <a:ext cx="6557663" cy="5031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/>
              <a:t>4.6  </a:t>
            </a:r>
            <a:r>
              <a:rPr lang="zh-CN" altLang="zh-CN" sz="2400" b="1" dirty="0" smtClean="0"/>
              <a:t>趣味</a:t>
            </a:r>
            <a:r>
              <a:rPr lang="zh-CN" altLang="zh-CN" sz="2400" b="1" dirty="0"/>
              <a:t>练习</a:t>
            </a:r>
          </a:p>
        </p:txBody>
      </p:sp>
      <p:sp>
        <p:nvSpPr>
          <p:cNvPr id="4" name="矩形 3"/>
          <p:cNvSpPr/>
          <p:nvPr/>
        </p:nvSpPr>
        <p:spPr>
          <a:xfrm>
            <a:off x="7319342" y="882356"/>
            <a:ext cx="1475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b="1" dirty="0"/>
              <a:t>输出图像：</a:t>
            </a:r>
            <a:endParaRPr lang="zh-CN" altLang="zh-CN" sz="20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4" name="图片 13" descr="C:\Users\dell.dell-PC\Desktop\tit2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3490" y="1628800"/>
            <a:ext cx="5002356" cy="442927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矩形 4"/>
          <p:cNvSpPr/>
          <p:nvPr/>
        </p:nvSpPr>
        <p:spPr>
          <a:xfrm>
            <a:off x="4293527" y="5877272"/>
            <a:ext cx="4055982" cy="461665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altLang="zh-CN" sz="2400" b="1" dirty="0" err="1" smtClean="0"/>
              <a:t>t.right</a:t>
            </a:r>
            <a:r>
              <a:rPr lang="en-US" altLang="zh-CN" sz="2400" b="1" dirty="0" smtClean="0"/>
              <a:t>(360/</a:t>
            </a:r>
            <a:r>
              <a:rPr lang="en-US" altLang="zh-CN" sz="2400" b="1" dirty="0" err="1" smtClean="0"/>
              <a:t>len</a:t>
            </a:r>
            <a:r>
              <a:rPr lang="en-US" altLang="zh-CN" sz="2400" b="1" dirty="0" smtClean="0"/>
              <a:t>(</a:t>
            </a:r>
            <a:r>
              <a:rPr lang="en-US" altLang="zh-CN" sz="2400" b="1" dirty="0" err="1" smtClean="0"/>
              <a:t>name_list</a:t>
            </a:r>
            <a:r>
              <a:rPr lang="en-US" altLang="zh-CN" sz="2400" b="1" dirty="0"/>
              <a:t>) + 3)</a:t>
            </a:r>
            <a:endParaRPr lang="zh-CN" altLang="en-US" sz="2400" b="1" dirty="0"/>
          </a:p>
        </p:txBody>
      </p:sp>
      <p:cxnSp>
        <p:nvCxnSpPr>
          <p:cNvPr id="16" name="直接箭头连接符 15"/>
          <p:cNvCxnSpPr/>
          <p:nvPr/>
        </p:nvCxnSpPr>
        <p:spPr>
          <a:xfrm>
            <a:off x="944758" y="6165304"/>
            <a:ext cx="3278240" cy="0"/>
          </a:xfrm>
          <a:prstGeom prst="straightConnector1">
            <a:avLst/>
          </a:prstGeom>
          <a:ln w="38100">
            <a:solidFill>
              <a:srgbClr val="0000FF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183438" y="5602014"/>
            <a:ext cx="1296144" cy="92333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zh-CN" altLang="en-US" sz="5400" b="1" dirty="0" smtClean="0"/>
              <a:t>？</a:t>
            </a:r>
            <a:endParaRPr lang="zh-CN" alt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253679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/>
              <a:t>4.7  </a:t>
            </a:r>
            <a:r>
              <a:rPr lang="zh-CN" altLang="zh-CN" sz="2400" b="1" dirty="0" smtClean="0"/>
              <a:t>总结</a:t>
            </a:r>
            <a:endParaRPr lang="zh-CN" altLang="zh-CN" sz="2400" b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26" name="Rectangle 2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30" name="矩形 5129"/>
          <p:cNvSpPr/>
          <p:nvPr/>
        </p:nvSpPr>
        <p:spPr>
          <a:xfrm>
            <a:off x="1356420" y="1124744"/>
            <a:ext cx="999537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本章讲</a:t>
            </a:r>
            <a:r>
              <a:rPr lang="zh-CN" altLang="zh-CN" dirty="0" smtClean="0"/>
              <a:t>了</a:t>
            </a:r>
            <a:r>
              <a:rPr lang="en-US" altLang="zh-CN" dirty="0" smtClean="0"/>
              <a:t>Python</a:t>
            </a:r>
            <a:r>
              <a:rPr lang="zh-CN" altLang="zh-CN" dirty="0"/>
              <a:t>中很关键的三个</a:t>
            </a:r>
            <a:r>
              <a:rPr lang="zh-CN" altLang="zh-CN" b="1" dirty="0"/>
              <a:t>数据类型</a:t>
            </a:r>
            <a:r>
              <a:rPr lang="zh-CN" altLang="zh-CN" dirty="0"/>
              <a:t>：</a:t>
            </a:r>
            <a:r>
              <a:rPr lang="zh-CN" altLang="zh-CN" b="1" dirty="0"/>
              <a:t>列表</a:t>
            </a:r>
            <a:r>
              <a:rPr lang="zh-CN" altLang="zh-CN" dirty="0"/>
              <a:t>，</a:t>
            </a:r>
            <a:r>
              <a:rPr lang="zh-CN" altLang="zh-CN" b="1" dirty="0"/>
              <a:t>字典</a:t>
            </a:r>
            <a:r>
              <a:rPr lang="zh-CN" altLang="zh-CN" dirty="0"/>
              <a:t>和</a:t>
            </a:r>
            <a:r>
              <a:rPr lang="zh-CN" altLang="zh-CN" b="1" dirty="0"/>
              <a:t>元组</a:t>
            </a:r>
            <a:r>
              <a:rPr lang="en-US" altLang="zh-CN" dirty="0" smtClean="0"/>
              <a:t>,</a:t>
            </a:r>
            <a:r>
              <a:rPr lang="zh-CN" altLang="en-US" dirty="0" smtClean="0"/>
              <a:t>，</a:t>
            </a:r>
            <a:r>
              <a:rPr lang="zh-CN" altLang="zh-CN" dirty="0" smtClean="0"/>
              <a:t>单</a:t>
            </a:r>
            <a:r>
              <a:rPr lang="zh-CN" altLang="zh-CN" dirty="0"/>
              <a:t>地介绍了</a:t>
            </a:r>
            <a:r>
              <a:rPr lang="zh-CN" altLang="zh-CN" b="1" dirty="0"/>
              <a:t>排序</a:t>
            </a:r>
            <a:r>
              <a:rPr lang="zh-CN" altLang="zh-CN" dirty="0"/>
              <a:t>和</a:t>
            </a:r>
            <a:r>
              <a:rPr lang="zh-CN" altLang="zh-CN" b="1" dirty="0"/>
              <a:t>搜索</a:t>
            </a:r>
            <a:r>
              <a:rPr lang="zh-CN" altLang="zh-CN" dirty="0"/>
              <a:t>算法。</a:t>
            </a:r>
          </a:p>
        </p:txBody>
      </p:sp>
      <p:sp>
        <p:nvSpPr>
          <p:cNvPr id="12" name="矩形 11"/>
          <p:cNvSpPr/>
          <p:nvPr/>
        </p:nvSpPr>
        <p:spPr>
          <a:xfrm>
            <a:off x="1290331" y="1971547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 smtClean="0"/>
              <a:t>练习</a:t>
            </a:r>
            <a:r>
              <a:rPr lang="zh-CN" altLang="en-US" sz="2400" b="1" dirty="0" smtClean="0"/>
              <a:t>：</a:t>
            </a:r>
            <a:endParaRPr lang="zh-CN" altLang="zh-CN" sz="2400" b="1" dirty="0"/>
          </a:p>
        </p:txBody>
      </p:sp>
      <p:sp>
        <p:nvSpPr>
          <p:cNvPr id="8" name="矩形 7"/>
          <p:cNvSpPr/>
          <p:nvPr/>
        </p:nvSpPr>
        <p:spPr>
          <a:xfrm>
            <a:off x="1864532" y="2636911"/>
            <a:ext cx="10063322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zh-CN" dirty="0" smtClean="0"/>
              <a:t>观察下列</a:t>
            </a:r>
            <a:r>
              <a:rPr lang="zh-CN" altLang="zh-CN" dirty="0"/>
              <a:t>代码，分析它的输出是什么，为什么？</a:t>
            </a:r>
          </a:p>
          <a:p>
            <a:pPr lvl="1">
              <a:lnSpc>
                <a:spcPct val="150000"/>
              </a:lnSpc>
            </a:pPr>
            <a:r>
              <a:rPr lang="en-US" altLang="zh-CN" dirty="0"/>
              <a:t>element = {'H': 'Hydrogen', 'He': 'Helium', 'Li': 'Lithium', 'Be': 'Beryllium', 'C': 'Carbon'}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list = ['a', 'b', 'c', 't', 'u', 'q', 'c', 'p', 'e', 'b']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tuple = (0, 'tuple', 17.1)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print(list[1])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print(tuple[2])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print(element[1])</a:t>
            </a:r>
            <a:endParaRPr lang="zh-CN" altLang="zh-CN" dirty="0"/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zh-CN" dirty="0"/>
              <a:t>我们能使用冒泡排序算法将元组中的数变为升序吗？为什么？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zh-CN" dirty="0"/>
              <a:t>用字典模拟一个列表，模拟内容为元素周期表中的前</a:t>
            </a:r>
            <a:r>
              <a:rPr lang="en-US" altLang="zh-CN" dirty="0"/>
              <a:t>10</a:t>
            </a:r>
            <a:r>
              <a:rPr lang="zh-CN" altLang="zh-CN" dirty="0"/>
              <a:t>项。</a:t>
            </a:r>
          </a:p>
        </p:txBody>
      </p:sp>
    </p:spTree>
    <p:extLst>
      <p:ext uri="{BB962C8B-B14F-4D97-AF65-F5344CB8AC3E}">
        <p14:creationId xmlns:p14="http://schemas.microsoft.com/office/powerpoint/2010/main" val="243839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30" grpId="0"/>
      <p:bldP spid="12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1C2294BB-E291-4C81-A29E-3A3331784EC9}"/>
              </a:ext>
            </a:extLst>
          </p:cNvPr>
          <p:cNvGrpSpPr/>
          <p:nvPr/>
        </p:nvGrpSpPr>
        <p:grpSpPr>
          <a:xfrm>
            <a:off x="0" y="6431190"/>
            <a:ext cx="12190413" cy="426810"/>
            <a:chOff x="0" y="6497728"/>
            <a:chExt cx="12192000" cy="360271"/>
          </a:xfrm>
        </p:grpSpPr>
        <p:sp>
          <p:nvSpPr>
            <p:cNvPr id="41" name="矩形 40">
              <a:extLst>
                <a:ext uri="{FF2B5EF4-FFF2-40B4-BE49-F238E27FC236}">
                  <a16:creationId xmlns="" xmlns:a16="http://schemas.microsoft.com/office/drawing/2014/main" id="{0F31683A-AB30-4977-89C0-895C6D9D188D}"/>
                </a:ext>
              </a:extLst>
            </p:cNvPr>
            <p:cNvSpPr/>
            <p:nvPr/>
          </p:nvSpPr>
          <p:spPr>
            <a:xfrm>
              <a:off x="0" y="6497728"/>
              <a:ext cx="12192000" cy="3602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等腰三角形 41">
              <a:extLst>
                <a:ext uri="{FF2B5EF4-FFF2-40B4-BE49-F238E27FC236}">
                  <a16:creationId xmlns="" xmlns:a16="http://schemas.microsoft.com/office/drawing/2014/main" id="{DECBEDE6-80F9-458A-B851-B502A93B3A65}"/>
                </a:ext>
              </a:extLst>
            </p:cNvPr>
            <p:cNvSpPr/>
            <p:nvPr/>
          </p:nvSpPr>
          <p:spPr>
            <a:xfrm rot="10800000">
              <a:off x="10272464" y="6497728"/>
              <a:ext cx="288030" cy="99624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B29E96A5-4B59-41AD-91AD-B3EB768901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997" y="-519364"/>
            <a:ext cx="2235480" cy="1594391"/>
          </a:xfrm>
          <a:prstGeom prst="rect">
            <a:avLst/>
          </a:prstGeom>
        </p:spPr>
      </p:pic>
      <p:sp>
        <p:nvSpPr>
          <p:cNvPr id="70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50649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800" b="1" dirty="0"/>
              <a:t>第</a:t>
            </a:r>
            <a:r>
              <a:rPr lang="en-US" altLang="zh-CN" sz="2800" b="1" dirty="0"/>
              <a:t>4</a:t>
            </a:r>
            <a:r>
              <a:rPr lang="zh-CN" altLang="zh-CN" sz="2800" b="1" dirty="0"/>
              <a:t>章 </a:t>
            </a:r>
            <a:r>
              <a:rPr lang="en-US" altLang="zh-CN" sz="2800" b="1" dirty="0" smtClean="0"/>
              <a:t>  </a:t>
            </a:r>
            <a:r>
              <a:rPr lang="zh-CN" altLang="zh-CN" sz="2800" b="1" dirty="0" smtClean="0"/>
              <a:t>数组</a:t>
            </a:r>
            <a:r>
              <a:rPr lang="zh-CN" altLang="zh-CN" sz="2800" b="1" dirty="0"/>
              <a:t>操作</a:t>
            </a:r>
          </a:p>
        </p:txBody>
      </p:sp>
      <p:cxnSp>
        <p:nvCxnSpPr>
          <p:cNvPr id="71" name="直接连接符 9">
            <a:extLst>
              <a:ext uri="{FF2B5EF4-FFF2-40B4-BE49-F238E27FC236}">
                <a16:creationId xmlns="" xmlns:a16="http://schemas.microsoft.com/office/drawing/2014/main" id="{602382A8-0A92-4790-B06E-C951546CD13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78781" y="241484"/>
            <a:ext cx="1" cy="379204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灯片编号占位符 1">
            <a:extLst>
              <a:ext uri="{FF2B5EF4-FFF2-40B4-BE49-F238E27FC236}">
                <a16:creationId xmlns="" xmlns:a16="http://schemas.microsoft.com/office/drawing/2014/main" id="{ACF34AC8-1500-4783-AEB0-597B94444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3495" y="6492877"/>
            <a:ext cx="2742843" cy="365125"/>
          </a:xfrm>
        </p:spPr>
        <p:txBody>
          <a:bodyPr/>
          <a:lstStyle/>
          <a:p>
            <a:r>
              <a:rPr lang="en-US" altLang="zh-CN" dirty="0"/>
              <a:t>PAGE </a:t>
            </a:r>
            <a:fld id="{97D83655-4300-49DB-BEC9-C552C719D9BC}" type="slidenum">
              <a:rPr lang="zh-CN" altLang="en-US" smtClean="0"/>
              <a:t>3</a:t>
            </a:fld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801073C-09EA-49B7-9C7D-F856113400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84" y="6564761"/>
            <a:ext cx="1235786" cy="159668"/>
          </a:xfrm>
          <a:prstGeom prst="rect">
            <a:avLst/>
          </a:prstGeom>
        </p:spPr>
      </p:pic>
      <p:cxnSp>
        <p:nvCxnSpPr>
          <p:cNvPr id="11" name="直接连接符 9">
            <a:extLst>
              <a:ext uri="{FF2B5EF4-FFF2-40B4-BE49-F238E27FC236}">
                <a16:creationId xmlns="" xmlns:a16="http://schemas.microsoft.com/office/drawing/2014/main" id="{602382A8-0A92-4790-B06E-C951546CD13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8582" y="222104"/>
            <a:ext cx="527343" cy="0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矩形 7"/>
          <p:cNvSpPr/>
          <p:nvPr/>
        </p:nvSpPr>
        <p:spPr>
          <a:xfrm>
            <a:off x="5650976" y="1802691"/>
            <a:ext cx="5926733" cy="3271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2000" dirty="0"/>
              <a:t>列表及其操作</a:t>
            </a:r>
          </a:p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2000" dirty="0"/>
              <a:t>字典及其操作</a:t>
            </a:r>
          </a:p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2000" dirty="0"/>
              <a:t>元组及其操作</a:t>
            </a:r>
          </a:p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2000" dirty="0"/>
              <a:t>什么是排序和搜索</a:t>
            </a:r>
          </a:p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2000" dirty="0"/>
              <a:t>掌握冒泡排序算法</a:t>
            </a:r>
          </a:p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2000" dirty="0"/>
              <a:t>掌握二分搜索算法</a:t>
            </a:r>
          </a:p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2000" dirty="0"/>
              <a:t>理解算法分析</a:t>
            </a:r>
          </a:p>
        </p:txBody>
      </p:sp>
      <p:sp>
        <p:nvSpPr>
          <p:cNvPr id="12" name="矩形 11"/>
          <p:cNvSpPr/>
          <p:nvPr/>
        </p:nvSpPr>
        <p:spPr>
          <a:xfrm>
            <a:off x="898449" y="1268760"/>
            <a:ext cx="47525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4.1 </a:t>
            </a:r>
            <a:r>
              <a:rPr lang="zh-CN" altLang="zh-CN" sz="2400" dirty="0"/>
              <a:t>列表</a:t>
            </a:r>
          </a:p>
          <a:p>
            <a:pPr>
              <a:lnSpc>
                <a:spcPct val="150000"/>
              </a:lnSpc>
            </a:pPr>
            <a:r>
              <a:rPr lang="en-US" altLang="zh-CN" sz="2400" dirty="0"/>
              <a:t>4.2 </a:t>
            </a:r>
            <a:r>
              <a:rPr lang="zh-CN" altLang="zh-CN" sz="2400" dirty="0"/>
              <a:t>字典</a:t>
            </a:r>
          </a:p>
          <a:p>
            <a:pPr>
              <a:lnSpc>
                <a:spcPct val="150000"/>
              </a:lnSpc>
            </a:pPr>
            <a:r>
              <a:rPr lang="en-US" altLang="zh-CN" sz="2400" dirty="0"/>
              <a:t>4.3 </a:t>
            </a:r>
            <a:r>
              <a:rPr lang="zh-CN" altLang="zh-CN" sz="2400" dirty="0"/>
              <a:t>元组</a:t>
            </a:r>
          </a:p>
          <a:p>
            <a:pPr>
              <a:lnSpc>
                <a:spcPct val="150000"/>
              </a:lnSpc>
            </a:pPr>
            <a:r>
              <a:rPr lang="en-US" altLang="zh-CN" sz="2400" dirty="0"/>
              <a:t>4.4 </a:t>
            </a:r>
            <a:r>
              <a:rPr lang="zh-CN" altLang="zh-CN" sz="2400" dirty="0"/>
              <a:t>排序与</a:t>
            </a:r>
            <a:r>
              <a:rPr lang="zh-CN" altLang="zh-CN" sz="2400" dirty="0" smtClean="0"/>
              <a:t>查找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en-US" altLang="zh-CN" sz="2400" dirty="0" smtClean="0"/>
              <a:t>4.5 </a:t>
            </a:r>
            <a:r>
              <a:rPr lang="zh-CN" altLang="zh-CN" sz="2400" dirty="0"/>
              <a:t>小酌</a:t>
            </a:r>
            <a:r>
              <a:rPr lang="zh-CN" altLang="zh-CN" sz="2400" dirty="0" smtClean="0"/>
              <a:t>算法分析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en-US" altLang="zh-CN" sz="2400" dirty="0" smtClean="0"/>
              <a:t>4.6 </a:t>
            </a:r>
            <a:r>
              <a:rPr lang="zh-CN" altLang="zh-CN" sz="2400" dirty="0"/>
              <a:t>趣味</a:t>
            </a:r>
            <a:r>
              <a:rPr lang="zh-CN" altLang="zh-CN" sz="2400" dirty="0" smtClean="0"/>
              <a:t>练习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en-US" altLang="zh-CN" sz="2400" dirty="0" smtClean="0"/>
              <a:t>4.7 </a:t>
            </a:r>
            <a:r>
              <a:rPr lang="zh-CN" altLang="zh-CN" sz="2400" dirty="0" smtClean="0"/>
              <a:t>总结</a:t>
            </a:r>
            <a:endParaRPr lang="zh-CN" altLang="zh-CN" sz="2400" dirty="0"/>
          </a:p>
        </p:txBody>
      </p:sp>
    </p:spTree>
    <p:extLst>
      <p:ext uri="{BB962C8B-B14F-4D97-AF65-F5344CB8AC3E}">
        <p14:creationId xmlns:p14="http://schemas.microsoft.com/office/powerpoint/2010/main" val="404027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8" grpId="0" build="p"/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4.1 </a:t>
            </a:r>
            <a:r>
              <a:rPr lang="zh-CN" altLang="zh-CN" sz="2400" b="1" dirty="0"/>
              <a:t>列表</a:t>
            </a:r>
          </a:p>
        </p:txBody>
      </p:sp>
      <p:sp>
        <p:nvSpPr>
          <p:cNvPr id="15" name="矩形 14"/>
          <p:cNvSpPr/>
          <p:nvPr/>
        </p:nvSpPr>
        <p:spPr>
          <a:xfrm>
            <a:off x="742253" y="1124744"/>
            <a:ext cx="10153127" cy="875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列表</a:t>
            </a:r>
            <a:r>
              <a:rPr lang="zh-CN" altLang="zh-CN" dirty="0"/>
              <a:t>是</a:t>
            </a:r>
            <a:r>
              <a:rPr lang="en-US" altLang="zh-CN" dirty="0"/>
              <a:t>Python</a:t>
            </a:r>
            <a:r>
              <a:rPr lang="zh-CN" altLang="zh-CN" dirty="0"/>
              <a:t>中的</a:t>
            </a:r>
            <a:r>
              <a:rPr lang="zh-CN" altLang="zh-CN" b="1" dirty="0"/>
              <a:t>内置对象</a:t>
            </a:r>
            <a:r>
              <a:rPr lang="zh-CN" altLang="zh-CN" dirty="0"/>
              <a:t>，它是</a:t>
            </a:r>
            <a:r>
              <a:rPr lang="en-US" altLang="zh-CN" dirty="0"/>
              <a:t>Python</a:t>
            </a:r>
            <a:r>
              <a:rPr lang="zh-CN" altLang="zh-CN" dirty="0"/>
              <a:t>中最灵活的</a:t>
            </a:r>
            <a:r>
              <a:rPr lang="zh-CN" altLang="zh-CN" b="1" dirty="0"/>
              <a:t>有序集合</a:t>
            </a:r>
            <a:r>
              <a:rPr lang="zh-CN" altLang="zh-CN" dirty="0" smtClean="0"/>
              <a:t>对象</a:t>
            </a:r>
            <a:r>
              <a:rPr lang="zh-CN" altLang="en-US" dirty="0" smtClean="0"/>
              <a:t>，可以</a:t>
            </a:r>
            <a:r>
              <a:rPr lang="zh-CN" altLang="zh-CN" dirty="0" smtClean="0"/>
              <a:t>包含</a:t>
            </a:r>
            <a:r>
              <a:rPr lang="zh-CN" altLang="zh-CN" dirty="0"/>
              <a:t>任何种类的对象，不管是数字，字符串甚至是另外几个列表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42253" y="2106558"/>
            <a:ext cx="100334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列表</a:t>
            </a:r>
            <a:r>
              <a:rPr lang="zh-CN" altLang="zh-CN" dirty="0"/>
              <a:t>和字符串有着本质的不同，它是</a:t>
            </a:r>
            <a:r>
              <a:rPr lang="zh-CN" altLang="zh-CN" b="1" dirty="0"/>
              <a:t>可变对象</a:t>
            </a:r>
            <a:r>
              <a:rPr lang="zh-CN" altLang="zh-CN" dirty="0" smtClean="0"/>
              <a:t>，可以</a:t>
            </a:r>
            <a:r>
              <a:rPr lang="zh-CN" altLang="zh-CN" dirty="0"/>
              <a:t>通过</a:t>
            </a:r>
            <a:r>
              <a:rPr lang="zh-CN" altLang="zh-CN" b="1" dirty="0"/>
              <a:t>指定偏移值</a:t>
            </a:r>
            <a:r>
              <a:rPr lang="zh-CN" altLang="zh-CN" dirty="0"/>
              <a:t>和</a:t>
            </a:r>
            <a:r>
              <a:rPr lang="zh-CN" altLang="zh-CN" b="1" dirty="0"/>
              <a:t>分片</a:t>
            </a:r>
            <a:r>
              <a:rPr lang="zh-CN" altLang="zh-CN" dirty="0"/>
              <a:t>，</a:t>
            </a:r>
            <a:r>
              <a:rPr lang="zh-CN" altLang="zh-CN" b="1" dirty="0"/>
              <a:t>列表方法调用</a:t>
            </a:r>
            <a:r>
              <a:rPr lang="zh-CN" altLang="zh-CN" dirty="0"/>
              <a:t>以及</a:t>
            </a:r>
            <a:r>
              <a:rPr lang="zh-CN" altLang="zh-CN" b="1" dirty="0"/>
              <a:t>删除语句</a:t>
            </a:r>
            <a:r>
              <a:rPr lang="zh-CN" altLang="zh-CN" dirty="0"/>
              <a:t>等方法来实现在原处</a:t>
            </a:r>
            <a:r>
              <a:rPr lang="zh-CN" altLang="zh-CN" b="1" dirty="0"/>
              <a:t>修改列表</a:t>
            </a:r>
            <a:r>
              <a:rPr lang="zh-CN" altLang="zh-CN" dirty="0"/>
              <a:t>的操作</a:t>
            </a:r>
          </a:p>
        </p:txBody>
      </p:sp>
      <p:sp>
        <p:nvSpPr>
          <p:cNvPr id="7" name="矩形 6"/>
          <p:cNvSpPr/>
          <p:nvPr/>
        </p:nvSpPr>
        <p:spPr>
          <a:xfrm>
            <a:off x="742252" y="3501007"/>
            <a:ext cx="240062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b="1" dirty="0" smtClean="0"/>
              <a:t>例</a:t>
            </a:r>
            <a:r>
              <a:rPr lang="zh-CN" altLang="en-US" dirty="0" smtClean="0"/>
              <a:t>：采用</a:t>
            </a:r>
            <a:r>
              <a:rPr lang="zh-CN" altLang="zh-CN" dirty="0" smtClean="0"/>
              <a:t>分类</a:t>
            </a:r>
            <a:r>
              <a:rPr lang="zh-CN" altLang="zh-CN" dirty="0"/>
              <a:t>加法</a:t>
            </a:r>
            <a:r>
              <a:rPr lang="zh-CN" altLang="zh-CN" dirty="0" smtClean="0"/>
              <a:t>计数</a:t>
            </a:r>
            <a:r>
              <a:rPr lang="zh-CN" altLang="en-US" dirty="0" smtClean="0"/>
              <a:t>的方法</a:t>
            </a:r>
            <a:r>
              <a:rPr lang="zh-CN" altLang="zh-CN" dirty="0" smtClean="0"/>
              <a:t>计算</a:t>
            </a:r>
            <a:r>
              <a:rPr lang="zh-CN" altLang="zh-CN" dirty="0"/>
              <a:t>从北京到上海一共有多少种不同的走法</a:t>
            </a:r>
            <a:endParaRPr lang="zh-CN" altLang="en-US" dirty="0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028388"/>
              </p:ext>
            </p:extLst>
          </p:nvPr>
        </p:nvGraphicFramePr>
        <p:xfrm>
          <a:off x="3934966" y="2780928"/>
          <a:ext cx="7776864" cy="3665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" r:id="rId3" imgW="7156092" imgH="3930120" progId="Visio.Drawing.11">
                  <p:embed/>
                </p:oleObj>
              </mc:Choice>
              <mc:Fallback>
                <p:oleObj r:id="rId3" imgW="7156092" imgH="3930120" progId="Visio.Drawing.11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4966" y="2780928"/>
                        <a:ext cx="7776864" cy="36655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36670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4.1 </a:t>
            </a:r>
            <a:r>
              <a:rPr lang="zh-CN" altLang="zh-CN" sz="2400" b="1" dirty="0"/>
              <a:t>列表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矩形 14"/>
              <p:cNvSpPr/>
              <p:nvPr/>
            </p:nvSpPr>
            <p:spPr>
              <a:xfrm>
                <a:off x="742253" y="1052736"/>
                <a:ext cx="10153127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zh-CN" dirty="0"/>
                  <a:t>由</a:t>
                </a:r>
                <a:r>
                  <a:rPr lang="zh-CN" altLang="zh-CN" b="1" dirty="0"/>
                  <a:t>分类加法计数原理</a:t>
                </a:r>
                <a:r>
                  <a:rPr lang="zh-CN" altLang="zh-CN" dirty="0"/>
                  <a:t>：若完成一件事有两类不同的方案，其中第</a:t>
                </a:r>
                <a:r>
                  <a:rPr lang="en-US" altLang="zh-CN" dirty="0"/>
                  <a:t>1</a:t>
                </a:r>
                <a:r>
                  <a:rPr lang="zh-CN" altLang="zh-CN" dirty="0"/>
                  <a:t>类方案中有</a:t>
                </a:r>
                <a:r>
                  <a:rPr lang="en-US" altLang="zh-CN" dirty="0"/>
                  <a:t>m</a:t>
                </a:r>
                <a:r>
                  <a:rPr lang="zh-CN" altLang="zh-CN" dirty="0"/>
                  <a:t>种不同的方法，第</a:t>
                </a:r>
                <a:r>
                  <a:rPr lang="en-US" altLang="zh-CN" dirty="0"/>
                  <a:t>2</a:t>
                </a:r>
                <a:r>
                  <a:rPr lang="zh-CN" altLang="zh-CN" dirty="0"/>
                  <a:t>类方案中有</a:t>
                </a:r>
                <a:r>
                  <a:rPr lang="en-US" altLang="zh-CN" dirty="0"/>
                  <a:t>n</a:t>
                </a:r>
                <a:r>
                  <a:rPr lang="zh-CN" altLang="zh-CN" dirty="0"/>
                  <a:t>中不同的方法，那么完成这件事一共有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/>
                      </a:rPr>
                      <m:t>N</m:t>
                    </m:r>
                    <m:r>
                      <a:rPr lang="en-US" altLang="zh-CN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>
                        <a:latin typeface="Cambria Math"/>
                      </a:rPr>
                      <m:t>m</m:t>
                    </m:r>
                    <m:r>
                      <a:rPr lang="en-US" altLang="zh-CN">
                        <a:latin typeface="Cambria Math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>
                        <a:latin typeface="Cambria Math"/>
                      </a:rPr>
                      <m:t>n</m:t>
                    </m:r>
                  </m:oMath>
                </a14:m>
                <a:r>
                  <a:rPr lang="zh-CN" altLang="zh-CN" dirty="0"/>
                  <a:t>种不同的方法。</a:t>
                </a:r>
              </a:p>
            </p:txBody>
          </p:sp>
        </mc:Choice>
        <mc:Fallback xmlns=""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253" y="1052736"/>
                <a:ext cx="10153127" cy="923330"/>
              </a:xfrm>
              <a:prstGeom prst="rect">
                <a:avLst/>
              </a:prstGeom>
              <a:blipFill rotWithShape="1">
                <a:blip r:embed="rId2"/>
                <a:stretch>
                  <a:fillRect l="-541" b="-52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66" y="1976066"/>
            <a:ext cx="7133223" cy="4333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7751390" y="5116542"/>
            <a:ext cx="2360583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altLang="zh-CN" dirty="0" err="1"/>
              <a:t>len</a:t>
            </a:r>
            <a:r>
              <a:rPr lang="zh-CN" altLang="zh-CN" dirty="0"/>
              <a:t>函数输出</a:t>
            </a:r>
            <a:r>
              <a:rPr lang="en-US" altLang="zh-CN" dirty="0"/>
              <a:t>list</a:t>
            </a:r>
            <a:r>
              <a:rPr lang="zh-CN" altLang="zh-CN" dirty="0"/>
              <a:t>的长度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869996" y="2411596"/>
            <a:ext cx="5905463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zh-CN" altLang="zh-CN" dirty="0" smtClean="0"/>
              <a:t>声明</a:t>
            </a:r>
            <a:r>
              <a:rPr lang="en-US" altLang="zh-CN" dirty="0" smtClean="0"/>
              <a:t>list</a:t>
            </a:r>
            <a:r>
              <a:rPr lang="zh-CN" altLang="zh-CN" dirty="0"/>
              <a:t>是一个</a:t>
            </a:r>
            <a:r>
              <a:rPr lang="zh-CN" altLang="zh-CN" dirty="0" smtClean="0"/>
              <a:t>列表</a:t>
            </a:r>
            <a:r>
              <a:rPr lang="zh-CN" altLang="en-US" dirty="0" smtClean="0"/>
              <a:t>，</a:t>
            </a:r>
            <a:r>
              <a:rPr lang="zh-CN" altLang="zh-CN" dirty="0"/>
              <a:t>使用</a:t>
            </a:r>
            <a:r>
              <a:rPr lang="en-US" altLang="zh-CN" dirty="0"/>
              <a:t>”[]”</a:t>
            </a:r>
            <a:r>
              <a:rPr lang="zh-CN" altLang="zh-CN" dirty="0"/>
              <a:t>表示一个空列表并赋值给</a:t>
            </a:r>
            <a:r>
              <a:rPr lang="en-US" altLang="zh-CN" dirty="0"/>
              <a:t>list</a:t>
            </a:r>
            <a:endParaRPr lang="zh-CN" altLang="en-US" dirty="0"/>
          </a:p>
        </p:txBody>
      </p:sp>
      <p:cxnSp>
        <p:nvCxnSpPr>
          <p:cNvPr id="9" name="直接箭头连接符 8"/>
          <p:cNvCxnSpPr/>
          <p:nvPr/>
        </p:nvCxnSpPr>
        <p:spPr>
          <a:xfrm>
            <a:off x="2806124" y="2516597"/>
            <a:ext cx="1776914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6599262" y="5301208"/>
            <a:ext cx="868527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5212717" y="3212976"/>
            <a:ext cx="2610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列表的索引值是从</a:t>
            </a:r>
            <a:r>
              <a:rPr lang="en-US" altLang="zh-CN" dirty="0"/>
              <a:t>0</a:t>
            </a:r>
            <a:r>
              <a:rPr lang="zh-CN" altLang="zh-CN" dirty="0"/>
              <a:t>开始</a:t>
            </a:r>
            <a:endParaRPr lang="zh-CN" altLang="en-US" dirty="0"/>
          </a:p>
        </p:txBody>
      </p:sp>
      <p:cxnSp>
        <p:nvCxnSpPr>
          <p:cNvPr id="18" name="直接箭头连接符 17"/>
          <p:cNvCxnSpPr/>
          <p:nvPr/>
        </p:nvCxnSpPr>
        <p:spPr>
          <a:xfrm>
            <a:off x="4150990" y="3429000"/>
            <a:ext cx="868527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317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5" grpId="0" animBg="1"/>
      <p:bldP spid="6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4.1 </a:t>
            </a:r>
            <a:r>
              <a:rPr lang="zh-CN" altLang="zh-CN" sz="2400" b="1" dirty="0"/>
              <a:t>列表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矩形 14"/>
              <p:cNvSpPr/>
              <p:nvPr/>
            </p:nvSpPr>
            <p:spPr>
              <a:xfrm>
                <a:off x="742253" y="1052736"/>
                <a:ext cx="10153127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zh-CN" dirty="0"/>
                  <a:t>由</a:t>
                </a:r>
                <a:r>
                  <a:rPr lang="zh-CN" altLang="zh-CN" b="1" dirty="0"/>
                  <a:t>分类加法计数原理</a:t>
                </a:r>
                <a:r>
                  <a:rPr lang="zh-CN" altLang="zh-CN" dirty="0"/>
                  <a:t>：若完成一件事有两类不同的方案，其中第</a:t>
                </a:r>
                <a:r>
                  <a:rPr lang="en-US" altLang="zh-CN" dirty="0"/>
                  <a:t>1</a:t>
                </a:r>
                <a:r>
                  <a:rPr lang="zh-CN" altLang="zh-CN" dirty="0"/>
                  <a:t>类方案中有</a:t>
                </a:r>
                <a:r>
                  <a:rPr lang="en-US" altLang="zh-CN" dirty="0"/>
                  <a:t>m</a:t>
                </a:r>
                <a:r>
                  <a:rPr lang="zh-CN" altLang="zh-CN" dirty="0"/>
                  <a:t>种不同的方法，第</a:t>
                </a:r>
                <a:r>
                  <a:rPr lang="en-US" altLang="zh-CN" dirty="0"/>
                  <a:t>2</a:t>
                </a:r>
                <a:r>
                  <a:rPr lang="zh-CN" altLang="zh-CN" dirty="0"/>
                  <a:t>类方案中有</a:t>
                </a:r>
                <a:r>
                  <a:rPr lang="en-US" altLang="zh-CN" dirty="0"/>
                  <a:t>n</a:t>
                </a:r>
                <a:r>
                  <a:rPr lang="zh-CN" altLang="zh-CN" dirty="0"/>
                  <a:t>中不同的方法，那么完成这件事一共有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/>
                      </a:rPr>
                      <m:t>N</m:t>
                    </m:r>
                    <m:r>
                      <a:rPr lang="en-US" altLang="zh-CN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>
                        <a:latin typeface="Cambria Math"/>
                      </a:rPr>
                      <m:t>m</m:t>
                    </m:r>
                    <m:r>
                      <a:rPr lang="en-US" altLang="zh-CN">
                        <a:latin typeface="Cambria Math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>
                        <a:latin typeface="Cambria Math"/>
                      </a:rPr>
                      <m:t>n</m:t>
                    </m:r>
                  </m:oMath>
                </a14:m>
                <a:r>
                  <a:rPr lang="zh-CN" altLang="zh-CN" dirty="0"/>
                  <a:t>种不同的方法。</a:t>
                </a:r>
              </a:p>
            </p:txBody>
          </p:sp>
        </mc:Choice>
        <mc:Fallback xmlns=""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253" y="1052736"/>
                <a:ext cx="10153127" cy="923330"/>
              </a:xfrm>
              <a:prstGeom prst="rect">
                <a:avLst/>
              </a:prstGeom>
              <a:blipFill rotWithShape="1">
                <a:blip r:embed="rId2"/>
                <a:stretch>
                  <a:fillRect l="-541" b="-52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728103" y="2549510"/>
            <a:ext cx="4127743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 smtClean="0"/>
              <a:t>the </a:t>
            </a:r>
            <a:r>
              <a:rPr lang="en-US" altLang="zh-CN" dirty="0" err="1"/>
              <a:t>num</a:t>
            </a:r>
            <a:r>
              <a:rPr lang="en-US" altLang="zh-CN" dirty="0"/>
              <a:t> of the way from </a:t>
            </a:r>
            <a:r>
              <a:rPr lang="en-US" altLang="zh-CN" dirty="0" err="1"/>
              <a:t>BeiJing</a:t>
            </a:r>
            <a:r>
              <a:rPr lang="en-US" altLang="zh-CN" dirty="0"/>
              <a:t> to Shanghai is : 7</a:t>
            </a:r>
            <a:endParaRPr lang="zh-CN" altLang="zh-CN" dirty="0"/>
          </a:p>
          <a:p>
            <a:pPr lvl="0">
              <a:lnSpc>
                <a:spcPct val="150000"/>
              </a:lnSpc>
            </a:pPr>
            <a:r>
              <a:rPr lang="en-US" altLang="zh-CN" dirty="0"/>
              <a:t>Airplane_1</a:t>
            </a:r>
            <a:endParaRPr lang="zh-CN" altLang="zh-CN" dirty="0"/>
          </a:p>
          <a:p>
            <a:pPr lvl="0">
              <a:lnSpc>
                <a:spcPct val="150000"/>
              </a:lnSpc>
            </a:pPr>
            <a:r>
              <a:rPr lang="en-US" altLang="zh-CN" dirty="0"/>
              <a:t>Airplane_2</a:t>
            </a:r>
            <a:endParaRPr lang="zh-CN" altLang="zh-CN" dirty="0"/>
          </a:p>
          <a:p>
            <a:pPr lvl="0">
              <a:lnSpc>
                <a:spcPct val="150000"/>
              </a:lnSpc>
            </a:pPr>
            <a:r>
              <a:rPr lang="en-US" altLang="zh-CN" dirty="0"/>
              <a:t>Airplane_3</a:t>
            </a:r>
            <a:endParaRPr lang="zh-CN" altLang="zh-CN" dirty="0"/>
          </a:p>
          <a:p>
            <a:pPr lvl="0">
              <a:lnSpc>
                <a:spcPct val="150000"/>
              </a:lnSpc>
            </a:pPr>
            <a:r>
              <a:rPr lang="en-US" altLang="zh-CN" dirty="0"/>
              <a:t>Train_1</a:t>
            </a:r>
            <a:endParaRPr lang="zh-CN" altLang="zh-CN" dirty="0"/>
          </a:p>
          <a:p>
            <a:pPr lvl="0">
              <a:lnSpc>
                <a:spcPct val="150000"/>
              </a:lnSpc>
            </a:pPr>
            <a:r>
              <a:rPr lang="en-US" altLang="zh-CN" dirty="0"/>
              <a:t>Train_2</a:t>
            </a:r>
            <a:endParaRPr lang="zh-CN" altLang="zh-CN" dirty="0"/>
          </a:p>
          <a:p>
            <a:pPr lvl="0">
              <a:lnSpc>
                <a:spcPct val="150000"/>
              </a:lnSpc>
            </a:pPr>
            <a:r>
              <a:rPr lang="en-US" altLang="zh-CN" dirty="0"/>
              <a:t>Train_3</a:t>
            </a:r>
            <a:endParaRPr lang="zh-CN" altLang="zh-CN" dirty="0"/>
          </a:p>
          <a:p>
            <a:pPr lvl="0">
              <a:lnSpc>
                <a:spcPct val="150000"/>
              </a:lnSpc>
            </a:pPr>
            <a:r>
              <a:rPr lang="en-US" altLang="zh-CN" dirty="0"/>
              <a:t>Train_4</a:t>
            </a:r>
            <a:endParaRPr lang="zh-CN" altLang="zh-CN" dirty="0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728103" y="2036675"/>
            <a:ext cx="88197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输出：</a:t>
            </a:r>
            <a:endParaRPr lang="zh-CN" altLang="zh-CN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66" y="2290590"/>
            <a:ext cx="7133223" cy="373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976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4.1 </a:t>
            </a:r>
            <a:r>
              <a:rPr lang="zh-CN" altLang="zh-CN" sz="2400" b="1" dirty="0"/>
              <a:t>列表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315589"/>
              </p:ext>
            </p:extLst>
          </p:nvPr>
        </p:nvGraphicFramePr>
        <p:xfrm>
          <a:off x="910630" y="980732"/>
          <a:ext cx="10729193" cy="52565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1362"/>
                <a:gridCol w="2681667"/>
                <a:gridCol w="7196164"/>
              </a:tblGrid>
              <a:tr h="4261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</a:rPr>
                        <a:t>序号</a:t>
                      </a:r>
                      <a:endParaRPr lang="zh-CN" sz="24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操作</a:t>
                      </a:r>
                      <a:endParaRPr lang="zh-CN" sz="20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解释</a:t>
                      </a:r>
                      <a:endParaRPr lang="zh-CN" sz="20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1</a:t>
                      </a:r>
                      <a:endParaRPr lang="zh-CN" sz="24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L = []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定义一个空的列表</a:t>
                      </a:r>
                      <a:endParaRPr lang="zh-CN" sz="16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2</a:t>
                      </a:r>
                      <a:endParaRPr lang="zh-CN" sz="24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L = [0, 1, 2]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定义一个项为数字</a:t>
                      </a:r>
                      <a:r>
                        <a:rPr lang="en-US" sz="1600" kern="100" dirty="0">
                          <a:effectLst/>
                        </a:rPr>
                        <a:t>0,1,2</a:t>
                      </a:r>
                      <a:r>
                        <a:rPr lang="zh-CN" sz="1600" kern="100" dirty="0">
                          <a:effectLst/>
                        </a:rPr>
                        <a:t>的列表</a:t>
                      </a:r>
                      <a:endParaRPr lang="zh-CN" sz="16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97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3</a:t>
                      </a:r>
                      <a:endParaRPr lang="zh-CN" sz="24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L = [‘</a:t>
                      </a:r>
                      <a:r>
                        <a:rPr lang="en-US" sz="2000" b="1" kern="100" dirty="0" err="1">
                          <a:effectLst/>
                        </a:rPr>
                        <a:t>abc</a:t>
                      </a:r>
                      <a:r>
                        <a:rPr lang="en-US" sz="2000" b="1" kern="100" dirty="0">
                          <a:effectLst/>
                        </a:rPr>
                        <a:t>’, [‘</a:t>
                      </a:r>
                      <a:r>
                        <a:rPr lang="en-US" sz="2000" b="1" kern="100" dirty="0" err="1">
                          <a:effectLst/>
                        </a:rPr>
                        <a:t>def</a:t>
                      </a:r>
                      <a:r>
                        <a:rPr lang="en-US" sz="2000" b="1" kern="100" dirty="0">
                          <a:effectLst/>
                        </a:rPr>
                        <a:t>’, ‘</a:t>
                      </a:r>
                      <a:r>
                        <a:rPr lang="en-US" sz="2000" b="1" kern="100" dirty="0" err="1">
                          <a:effectLst/>
                        </a:rPr>
                        <a:t>ghi</a:t>
                      </a:r>
                      <a:r>
                        <a:rPr lang="en-US" sz="2000" b="1" kern="100" dirty="0">
                          <a:effectLst/>
                        </a:rPr>
                        <a:t>’]]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定义一个项为字符串，列表的</a:t>
                      </a:r>
                      <a:r>
                        <a:rPr lang="zh-CN" sz="1600" kern="100" dirty="0" smtClean="0">
                          <a:effectLst/>
                        </a:rPr>
                        <a:t>列表</a:t>
                      </a:r>
                      <a:endParaRPr lang="zh-CN" sz="16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4</a:t>
                      </a:r>
                      <a:endParaRPr lang="zh-CN" sz="24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L = list(‘this is a list’)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使用</a:t>
                      </a:r>
                      <a:r>
                        <a:rPr lang="en-US" sz="1600" kern="100" dirty="0">
                          <a:effectLst/>
                        </a:rPr>
                        <a:t>list</a:t>
                      </a:r>
                      <a:r>
                        <a:rPr lang="zh-CN" sz="1600" kern="100" dirty="0">
                          <a:effectLst/>
                        </a:rPr>
                        <a:t>函数定义列表，同语句</a:t>
                      </a:r>
                      <a:r>
                        <a:rPr lang="en-US" sz="1600" kern="100" dirty="0">
                          <a:effectLst/>
                        </a:rPr>
                        <a:t>L = ['l', 'i', 's', 't']</a:t>
                      </a:r>
                      <a:r>
                        <a:rPr lang="zh-CN" sz="1600" kern="100" dirty="0">
                          <a:effectLst/>
                        </a:rPr>
                        <a:t>含义一样</a:t>
                      </a:r>
                      <a:endParaRPr lang="zh-CN" sz="16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5</a:t>
                      </a:r>
                      <a:endParaRPr lang="zh-CN" sz="24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L = list(range(-8, 4))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使用</a:t>
                      </a:r>
                      <a:r>
                        <a:rPr lang="en-US" sz="1600" kern="100" dirty="0">
                          <a:effectLst/>
                        </a:rPr>
                        <a:t>list</a:t>
                      </a:r>
                      <a:r>
                        <a:rPr lang="zh-CN" sz="1600" kern="100" dirty="0">
                          <a:effectLst/>
                        </a:rPr>
                        <a:t>函数定义列表，同语句</a:t>
                      </a:r>
                      <a:r>
                        <a:rPr lang="en-US" sz="1600" kern="100" dirty="0">
                          <a:effectLst/>
                        </a:rPr>
                        <a:t>L = [-1, 0, 1, 2]</a:t>
                      </a:r>
                      <a:r>
                        <a:rPr lang="zh-CN" sz="1600" kern="100" dirty="0">
                          <a:effectLst/>
                        </a:rPr>
                        <a:t>含义一样</a:t>
                      </a:r>
                      <a:endParaRPr lang="zh-CN" sz="16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4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6</a:t>
                      </a:r>
                      <a:endParaRPr lang="zh-CN" sz="24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L[i]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切片</a:t>
                      </a:r>
                      <a:r>
                        <a:rPr lang="zh-CN" sz="1600" kern="100" dirty="0" smtClean="0">
                          <a:effectLst/>
                        </a:rPr>
                        <a:t>语句，</a:t>
                      </a:r>
                      <a:r>
                        <a:rPr lang="zh-CN" sz="1600" kern="100" dirty="0">
                          <a:effectLst/>
                        </a:rPr>
                        <a:t>返回列表的第</a:t>
                      </a:r>
                      <a:r>
                        <a:rPr lang="en-US" sz="2000" b="1" kern="100" dirty="0">
                          <a:effectLst/>
                        </a:rPr>
                        <a:t>i</a:t>
                      </a:r>
                      <a:r>
                        <a:rPr lang="zh-CN" sz="1600" kern="100" dirty="0">
                          <a:effectLst/>
                        </a:rPr>
                        <a:t>项。注意若是像序号</a:t>
                      </a:r>
                      <a:r>
                        <a:rPr lang="en-US" sz="1600" kern="100" dirty="0">
                          <a:effectLst/>
                        </a:rPr>
                        <a:t>3</a:t>
                      </a:r>
                      <a:r>
                        <a:rPr lang="zh-CN" sz="1600" kern="100" dirty="0">
                          <a:effectLst/>
                        </a:rPr>
                        <a:t>操作中的索引为</a:t>
                      </a:r>
                      <a:r>
                        <a:rPr lang="en-US" sz="1600" kern="100" dirty="0">
                          <a:effectLst/>
                        </a:rPr>
                        <a:t>1</a:t>
                      </a:r>
                      <a:r>
                        <a:rPr lang="zh-CN" sz="1600" kern="100" dirty="0">
                          <a:effectLst/>
                        </a:rPr>
                        <a:t>的项提出的还是个列表，那么对于这个项，可以用</a:t>
                      </a:r>
                      <a:r>
                        <a:rPr lang="en-US" sz="1600" kern="100" dirty="0">
                          <a:effectLst/>
                        </a:rPr>
                        <a:t>L[1][1]</a:t>
                      </a:r>
                      <a:r>
                        <a:rPr lang="zh-CN" sz="1600" kern="100" dirty="0">
                          <a:effectLst/>
                        </a:rPr>
                        <a:t>提取列表中列表的第</a:t>
                      </a:r>
                      <a:r>
                        <a:rPr lang="en-US" sz="1600" kern="100" dirty="0">
                          <a:effectLst/>
                        </a:rPr>
                        <a:t>2</a:t>
                      </a:r>
                      <a:r>
                        <a:rPr lang="zh-CN" sz="1600" kern="100" dirty="0">
                          <a:effectLst/>
                        </a:rPr>
                        <a:t>项</a:t>
                      </a:r>
                      <a:endParaRPr lang="zh-CN" sz="16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7</a:t>
                      </a:r>
                      <a:endParaRPr lang="zh-CN" sz="24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3 in L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3</a:t>
                      </a:r>
                      <a:r>
                        <a:rPr lang="zh-CN" sz="1600" kern="100" dirty="0">
                          <a:effectLst/>
                        </a:rPr>
                        <a:t>是否是列表</a:t>
                      </a:r>
                      <a:r>
                        <a:rPr lang="en-US" sz="1600" kern="100" dirty="0">
                          <a:effectLst/>
                        </a:rPr>
                        <a:t>L</a:t>
                      </a:r>
                      <a:r>
                        <a:rPr lang="zh-CN" sz="1600" kern="100" dirty="0">
                          <a:effectLst/>
                        </a:rPr>
                        <a:t>中的项，返回一个布尔值</a:t>
                      </a:r>
                      <a:endParaRPr lang="zh-CN" sz="16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8</a:t>
                      </a:r>
                      <a:endParaRPr lang="zh-CN" sz="24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L * 3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返回值为列表内容乘</a:t>
                      </a:r>
                      <a:r>
                        <a:rPr lang="en-US" sz="1600" kern="100" dirty="0">
                          <a:effectLst/>
                        </a:rPr>
                        <a:t>3</a:t>
                      </a:r>
                      <a:r>
                        <a:rPr lang="zh-CN" sz="1600" kern="100" dirty="0">
                          <a:effectLst/>
                        </a:rPr>
                        <a:t>，但还是一个列表</a:t>
                      </a:r>
                      <a:endParaRPr lang="zh-CN" sz="16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9</a:t>
                      </a:r>
                      <a:endParaRPr lang="zh-CN" sz="24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err="1">
                          <a:effectLst/>
                        </a:rPr>
                        <a:t>len</a:t>
                      </a:r>
                      <a:r>
                        <a:rPr lang="en-US" sz="2000" b="1" kern="100" dirty="0">
                          <a:effectLst/>
                        </a:rPr>
                        <a:t>(L)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返回列表的长度</a:t>
                      </a:r>
                      <a:endParaRPr lang="zh-CN" sz="16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188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4.1 </a:t>
            </a:r>
            <a:r>
              <a:rPr lang="zh-CN" altLang="zh-CN" sz="2400" b="1" dirty="0"/>
              <a:t>列表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532600"/>
              </p:ext>
            </p:extLst>
          </p:nvPr>
        </p:nvGraphicFramePr>
        <p:xfrm>
          <a:off x="910631" y="1016900"/>
          <a:ext cx="10729191" cy="57012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1362"/>
                <a:gridCol w="2681667"/>
                <a:gridCol w="7196162"/>
              </a:tblGrid>
              <a:tr h="3803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</a:rPr>
                        <a:t>序号</a:t>
                      </a:r>
                      <a:endParaRPr lang="zh-CN" sz="24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操作</a:t>
                      </a:r>
                      <a:endParaRPr lang="zh-CN" sz="20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解释</a:t>
                      </a:r>
                      <a:endParaRPr lang="zh-CN" sz="20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10</a:t>
                      </a:r>
                      <a:endParaRPr lang="zh-CN" sz="20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L1 + L2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返回将列表</a:t>
                      </a:r>
                      <a:r>
                        <a:rPr lang="en-US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L1</a:t>
                      </a: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的内容和列表</a:t>
                      </a:r>
                      <a:r>
                        <a:rPr lang="en-US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L2</a:t>
                      </a: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的内容相加的列表</a:t>
                      </a:r>
                      <a:endParaRPr lang="zh-CN" sz="20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11</a:t>
                      </a:r>
                      <a:endParaRPr lang="zh-CN" sz="20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L[i] = X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将列表</a:t>
                      </a:r>
                      <a:r>
                        <a:rPr lang="en-US" sz="20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</a:t>
                      </a:r>
                      <a:r>
                        <a:rPr lang="zh-CN" sz="20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中索引为</a:t>
                      </a:r>
                      <a:r>
                        <a:rPr lang="en-US" sz="20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zh-CN" sz="20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的项重新复制为对象</a:t>
                      </a:r>
                      <a:r>
                        <a:rPr lang="en-US" sz="20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X</a:t>
                      </a:r>
                      <a:endParaRPr lang="zh-CN" sz="20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</a:t>
                      </a:r>
                      <a:endParaRPr lang="zh-CN" sz="20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err="1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L.pop</a:t>
                      </a:r>
                      <a:r>
                        <a:rPr lang="en-US" sz="20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()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移除列表</a:t>
                      </a:r>
                      <a:r>
                        <a:rPr lang="en-US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</a:t>
                      </a: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中的元素（默认为最后一个）并返回该元素的值。也可以使用</a:t>
                      </a:r>
                      <a:r>
                        <a:rPr lang="en-US" sz="2000" kern="100" dirty="0" err="1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L.pop</a:t>
                      </a:r>
                      <a:r>
                        <a:rPr lang="en-US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(index)</a:t>
                      </a: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来删除索引值为</a:t>
                      </a:r>
                      <a:r>
                        <a:rPr lang="en-US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index</a:t>
                      </a: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的值。</a:t>
                      </a:r>
                      <a:endParaRPr lang="zh-CN" sz="20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13</a:t>
                      </a:r>
                      <a:endParaRPr lang="zh-CN" sz="20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err="1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L.append</a:t>
                      </a:r>
                      <a:r>
                        <a:rPr lang="en-US" sz="20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(X)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将对象</a:t>
                      </a:r>
                      <a:r>
                        <a:rPr lang="en-US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X</a:t>
                      </a: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添加到列表尾</a:t>
                      </a:r>
                      <a:endParaRPr lang="zh-CN" sz="20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14</a:t>
                      </a:r>
                      <a:endParaRPr lang="zh-CN" sz="20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err="1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L.extend</a:t>
                      </a:r>
                      <a:r>
                        <a:rPr lang="en-US" sz="20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([10, 22, 44])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将列表</a:t>
                      </a:r>
                      <a:r>
                        <a:rPr lang="en-US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[10, 22, 44]</a:t>
                      </a: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一次性追加到列表尾</a:t>
                      </a:r>
                      <a:endParaRPr lang="zh-CN" sz="20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78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15</a:t>
                      </a:r>
                      <a:endParaRPr lang="zh-CN" sz="20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err="1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L.insert</a:t>
                      </a:r>
                      <a:r>
                        <a:rPr lang="en-US" sz="20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(i, X)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将对象</a:t>
                      </a:r>
                      <a:r>
                        <a:rPr lang="en-US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X</a:t>
                      </a: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添加到列表</a:t>
                      </a:r>
                      <a:r>
                        <a:rPr lang="en-US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</a:t>
                      </a: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索引值为</a:t>
                      </a:r>
                      <a:r>
                        <a:rPr lang="en-US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的地方</a:t>
                      </a:r>
                      <a:endParaRPr lang="zh-CN" sz="20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16</a:t>
                      </a:r>
                      <a:endParaRPr lang="zh-CN" sz="20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err="1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L.count</a:t>
                      </a:r>
                      <a:r>
                        <a:rPr lang="en-US" sz="20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(X)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返回对象</a:t>
                      </a:r>
                      <a:r>
                        <a:rPr lang="en-US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X</a:t>
                      </a: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在列表中出现的次数</a:t>
                      </a:r>
                      <a:endParaRPr lang="zh-CN" sz="20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17</a:t>
                      </a:r>
                      <a:endParaRPr lang="zh-CN" sz="20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err="1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L.remove</a:t>
                      </a:r>
                      <a:r>
                        <a:rPr lang="en-US" sz="20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(X)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移除列表</a:t>
                      </a:r>
                      <a:r>
                        <a:rPr lang="en-US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</a:t>
                      </a: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中于对象</a:t>
                      </a:r>
                      <a:r>
                        <a:rPr lang="en-US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X</a:t>
                      </a: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匹配的第一个项</a:t>
                      </a:r>
                      <a:endParaRPr lang="zh-CN" sz="20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18</a:t>
                      </a:r>
                      <a:endParaRPr lang="zh-CN" sz="20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del L[i]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删除列表</a:t>
                      </a:r>
                      <a:r>
                        <a:rPr lang="en-US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</a:t>
                      </a: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中索引为</a:t>
                      </a:r>
                      <a:r>
                        <a:rPr lang="en-US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的项</a:t>
                      </a:r>
                      <a:endParaRPr lang="zh-CN" sz="20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19</a:t>
                      </a:r>
                      <a:endParaRPr lang="zh-CN" sz="2000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del L[</a:t>
                      </a:r>
                      <a:r>
                        <a:rPr lang="en-US" sz="2000" b="1" kern="100" dirty="0" err="1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i:j</a:t>
                      </a:r>
                      <a:r>
                        <a:rPr lang="en-US" sz="20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]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删除列表</a:t>
                      </a:r>
                      <a:r>
                        <a:rPr lang="en-US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</a:t>
                      </a: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中</a:t>
                      </a:r>
                      <a:r>
                        <a:rPr lang="en-US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[</a:t>
                      </a:r>
                      <a:r>
                        <a:rPr lang="en-US" sz="2000" kern="100" dirty="0" err="1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i:j</a:t>
                      </a:r>
                      <a:r>
                        <a:rPr lang="en-US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]</a:t>
                      </a:r>
                      <a:r>
                        <a:rPr lang="zh-CN" sz="20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所指定的项</a:t>
                      </a:r>
                      <a:endParaRPr lang="zh-CN" sz="2000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395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/>
              <a:t>4.1  </a:t>
            </a:r>
            <a:r>
              <a:rPr lang="zh-CN" altLang="en-US" sz="2400" b="1" dirty="0" smtClean="0"/>
              <a:t>列表</a:t>
            </a:r>
            <a:endParaRPr lang="zh-CN" altLang="zh-CN" sz="2400" b="1" dirty="0"/>
          </a:p>
        </p:txBody>
      </p:sp>
      <p:sp>
        <p:nvSpPr>
          <p:cNvPr id="15" name="矩形 14"/>
          <p:cNvSpPr/>
          <p:nvPr/>
        </p:nvSpPr>
        <p:spPr>
          <a:xfrm>
            <a:off x="742253" y="1052736"/>
            <a:ext cx="1015312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编写程序，</a:t>
            </a:r>
            <a:r>
              <a:rPr lang="zh-CN" altLang="zh-CN" dirty="0" smtClean="0"/>
              <a:t>剔除列表</a:t>
            </a:r>
            <a:r>
              <a:rPr lang="en-US" altLang="zh-CN" dirty="0" smtClean="0"/>
              <a:t>[‘a’, ‘b’, ‘c’, ‘t’, ‘u’, ‘q’, ‘c’, ‘p’, ‘e’, ‘b’]</a:t>
            </a:r>
            <a:r>
              <a:rPr lang="zh-CN" altLang="en-US" dirty="0" smtClean="0"/>
              <a:t>中的</a:t>
            </a:r>
            <a:r>
              <a:rPr lang="zh-CN" altLang="zh-CN" dirty="0" smtClean="0"/>
              <a:t>重复项</a:t>
            </a:r>
            <a:endParaRPr lang="zh-CN" altLang="zh-CN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103318" y="3407728"/>
            <a:ext cx="41277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['a', 'b', 'c', 't', 'u', 'q', 'p', 'e']</a:t>
            </a:r>
            <a:endParaRPr lang="zh-CN" altLang="zh-CN" dirty="0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846130" y="2478729"/>
            <a:ext cx="881973" cy="4603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 smtClean="0"/>
              <a:t>输出：</a:t>
            </a:r>
            <a:endParaRPr lang="zh-CN" altLang="zh-CN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21" y="1916832"/>
            <a:ext cx="5079895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197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5469</TotalTime>
  <Words>2741</Words>
  <Application>Microsoft Office PowerPoint</Application>
  <PresentationFormat>自定义</PresentationFormat>
  <Paragraphs>336</Paragraphs>
  <Slides>29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Office 主题​​</vt:lpstr>
      <vt:lpstr>Visio.Drawing.11</vt:lpstr>
      <vt:lpstr>PowerPoint 演示文稿</vt:lpstr>
      <vt:lpstr>人工智能及其实践教程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微软用户</cp:lastModifiedBy>
  <cp:revision>167</cp:revision>
  <dcterms:created xsi:type="dcterms:W3CDTF">2018-07-04T12:47:42Z</dcterms:created>
  <dcterms:modified xsi:type="dcterms:W3CDTF">2018-07-19T12:50:47Z</dcterms:modified>
</cp:coreProperties>
</file>