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60" r:id="rId2"/>
    <p:sldId id="294" r:id="rId3"/>
    <p:sldId id="261" r:id="rId4"/>
    <p:sldId id="337" r:id="rId5"/>
    <p:sldId id="264" r:id="rId6"/>
    <p:sldId id="338" r:id="rId7"/>
    <p:sldId id="350" r:id="rId8"/>
    <p:sldId id="315" r:id="rId9"/>
    <p:sldId id="351" r:id="rId10"/>
    <p:sldId id="353" r:id="rId11"/>
    <p:sldId id="354" r:id="rId12"/>
    <p:sldId id="355" r:id="rId13"/>
    <p:sldId id="356" r:id="rId14"/>
    <p:sldId id="357" r:id="rId15"/>
    <p:sldId id="358" r:id="rId16"/>
    <p:sldId id="352" r:id="rId17"/>
    <p:sldId id="359" r:id="rId18"/>
    <p:sldId id="360" r:id="rId19"/>
    <p:sldId id="361" r:id="rId20"/>
    <p:sldId id="339" r:id="rId21"/>
    <p:sldId id="362" r:id="rId22"/>
    <p:sldId id="340" r:id="rId23"/>
    <p:sldId id="363" r:id="rId24"/>
    <p:sldId id="266" r:id="rId25"/>
  </p:sldIdLst>
  <p:sldSz cx="12190413"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92" y="-1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E54230-F84F-4D21-A22D-599966EABD67}" type="datetimeFigureOut">
              <a:rPr lang="zh-CN" altLang="en-US" smtClean="0"/>
              <a:t>2018-07-31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058DC6-CE18-47A0-8E65-ED8BE771F798}" type="slidenum">
              <a:rPr lang="zh-CN" altLang="en-US" smtClean="0"/>
              <a:t>‹#›</a:t>
            </a:fld>
            <a:endParaRPr lang="zh-CN" altLang="en-US"/>
          </a:p>
        </p:txBody>
      </p:sp>
    </p:spTree>
    <p:extLst>
      <p:ext uri="{BB962C8B-B14F-4D97-AF65-F5344CB8AC3E}">
        <p14:creationId xmlns:p14="http://schemas.microsoft.com/office/powerpoint/2010/main" val="3275359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4A6106-0D6F-4EF1-B860-A9A83AAA4649}" type="slidenum">
              <a:rPr lang="zh-CN" altLang="en-US" smtClean="0"/>
              <a:t>3</a:t>
            </a:fld>
            <a:endParaRPr lang="zh-CN" altLang="en-US"/>
          </a:p>
        </p:txBody>
      </p:sp>
    </p:spTree>
    <p:extLst>
      <p:ext uri="{BB962C8B-B14F-4D97-AF65-F5344CB8AC3E}">
        <p14:creationId xmlns:p14="http://schemas.microsoft.com/office/powerpoint/2010/main" val="3732778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
        <p:nvSpPr>
          <p:cNvPr id="8" name="灯片编号占位符 1">
            <a:extLst>
              <a:ext uri="{FF2B5EF4-FFF2-40B4-BE49-F238E27FC236}">
                <a16:creationId xmlns:a16="http://schemas.microsoft.com/office/drawing/2014/main" xmlns="" id="{ACF34AC8-1500-4783-AEB0-597B94444F61}"/>
              </a:ext>
            </a:extLst>
          </p:cNvPr>
          <p:cNvSpPr txBox="1">
            <a:spLocks/>
          </p:cNvSpPr>
          <p:nvPr userDrawn="1"/>
        </p:nvSpPr>
        <p:spPr>
          <a:xfrm>
            <a:off x="8783495" y="6492877"/>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smtClean="0"/>
              <a:pPr/>
              <a:t>‹#›</a:t>
            </a:fld>
            <a:endParaRPr lang="zh-CN" altLang="en-US" dirty="0"/>
          </a:p>
        </p:txBody>
      </p:sp>
    </p:spTree>
    <p:extLst>
      <p:ext uri="{BB962C8B-B14F-4D97-AF65-F5344CB8AC3E}">
        <p14:creationId xmlns:p14="http://schemas.microsoft.com/office/powerpoint/2010/main" val="20135096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1574046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15609862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412435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444671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17907081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42581715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38567190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40929297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11534661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CBD1DA2-3F57-46D8-85D4-C7A1A79A3A35}" type="datetimeFigureOut">
              <a:rPr lang="zh-CN" altLang="en-US" smtClean="0"/>
              <a:t>2018-07-31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D715B0-CB61-4E34-809B-14F901329586}" type="slidenum">
              <a:rPr lang="zh-CN" altLang="en-US" smtClean="0"/>
              <a:t>‹#›</a:t>
            </a:fld>
            <a:endParaRPr lang="zh-CN" altLang="en-US"/>
          </a:p>
        </p:txBody>
      </p:sp>
    </p:spTree>
    <p:extLst>
      <p:ext uri="{BB962C8B-B14F-4D97-AF65-F5344CB8AC3E}">
        <p14:creationId xmlns:p14="http://schemas.microsoft.com/office/powerpoint/2010/main" val="26506371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BD1DA2-3F57-46D8-85D4-C7A1A79A3A35}" type="datetimeFigureOut">
              <a:rPr lang="zh-CN" altLang="en-US" smtClean="0"/>
              <a:t>2018-07-31</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715B0-CB61-4E34-809B-14F901329586}" type="slidenum">
              <a:rPr lang="zh-CN" altLang="en-US" smtClean="0"/>
              <a:t>‹#›</a:t>
            </a:fld>
            <a:endParaRPr lang="zh-CN" altLang="en-US"/>
          </a:p>
        </p:txBody>
      </p:sp>
      <p:pic>
        <p:nvPicPr>
          <p:cNvPr id="7" name="图片 6">
            <a:extLst>
              <a:ext uri="{FF2B5EF4-FFF2-40B4-BE49-F238E27FC236}">
                <a16:creationId xmlns:a16="http://schemas.microsoft.com/office/drawing/2014/main" xmlns="" id="{B29E96A5-4B59-41AD-91AD-B3EB768901CD}"/>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pic>
        <p:nvPicPr>
          <p:cNvPr id="8" name="图片 7">
            <a:extLst>
              <a:ext uri="{FF2B5EF4-FFF2-40B4-BE49-F238E27FC236}">
                <a16:creationId xmlns:a16="http://schemas.microsoft.com/office/drawing/2014/main" xmlns="" id="{F801073C-09EA-49B7-9C7D-F85611340003}"/>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grpSp>
        <p:nvGrpSpPr>
          <p:cNvPr id="9" name="组合 8">
            <a:extLst>
              <a:ext uri="{FF2B5EF4-FFF2-40B4-BE49-F238E27FC236}">
                <a16:creationId xmlns:a16="http://schemas.microsoft.com/office/drawing/2014/main" xmlns="" id="{1C2294BB-E291-4C81-A29E-3A3331784EC9}"/>
              </a:ext>
            </a:extLst>
          </p:cNvPr>
          <p:cNvGrpSpPr/>
          <p:nvPr userDrawn="1"/>
        </p:nvGrpSpPr>
        <p:grpSpPr>
          <a:xfrm>
            <a:off x="0" y="6431190"/>
            <a:ext cx="12190413" cy="426810"/>
            <a:chOff x="0" y="6497728"/>
            <a:chExt cx="12192000" cy="360271"/>
          </a:xfrm>
        </p:grpSpPr>
        <p:sp>
          <p:nvSpPr>
            <p:cNvPr id="10" name="矩形 9">
              <a:extLst>
                <a:ext uri="{FF2B5EF4-FFF2-40B4-BE49-F238E27FC236}">
                  <a16:creationId xmlns:a16="http://schemas.microsoft.com/office/drawing/2014/main" xmlns="" id="{0F31683A-AB30-4977-89C0-895C6D9D188D}"/>
                </a:ext>
              </a:extLst>
            </p:cNvPr>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a:extLst>
                <a:ext uri="{FF2B5EF4-FFF2-40B4-BE49-F238E27FC236}">
                  <a16:creationId xmlns:a16="http://schemas.microsoft.com/office/drawing/2014/main" xmlns="" id="{DECBEDE6-80F9-458A-B851-B502A93B3A65}"/>
                </a:ext>
              </a:extLst>
            </p:cNvPr>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a:extLst>
              <a:ext uri="{FF2B5EF4-FFF2-40B4-BE49-F238E27FC236}">
                <a16:creationId xmlns:a16="http://schemas.microsoft.com/office/drawing/2014/main" xmlns="" id="{F801073C-09EA-49B7-9C7D-F85611340003}"/>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27313" y="6581700"/>
            <a:ext cx="1235786" cy="159668"/>
          </a:xfrm>
          <a:prstGeom prst="rect">
            <a:avLst/>
          </a:prstGeom>
        </p:spPr>
      </p:pic>
      <p:cxnSp>
        <p:nvCxnSpPr>
          <p:cNvPr id="13" name="直接连接符 9">
            <a:extLst>
              <a:ext uri="{FF2B5EF4-FFF2-40B4-BE49-F238E27FC236}">
                <a16:creationId xmlns:a16="http://schemas.microsoft.com/office/drawing/2014/main" xmlns="" id="{602382A8-0A92-4790-B06E-C951546CD137}"/>
              </a:ext>
            </a:extLst>
          </p:cNvPr>
          <p:cNvCxnSpPr>
            <a:cxnSpLocks noChangeShapeType="1"/>
          </p:cNvCxnSpPr>
          <p:nvPr userDrawn="1"/>
        </p:nvCxnSpPr>
        <p:spPr bwMode="auto">
          <a:xfrm flipH="1">
            <a:off x="478781" y="241484"/>
            <a:ext cx="1" cy="379204"/>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cxnSp>
        <p:nvCxnSpPr>
          <p:cNvPr id="14" name="直接连接符 9">
            <a:extLst>
              <a:ext uri="{FF2B5EF4-FFF2-40B4-BE49-F238E27FC236}">
                <a16:creationId xmlns:a16="http://schemas.microsoft.com/office/drawing/2014/main" xmlns="" id="{602382A8-0A92-4790-B06E-C951546CD137}"/>
              </a:ext>
            </a:extLst>
          </p:cNvPr>
          <p:cNvCxnSpPr>
            <a:cxnSpLocks noChangeShapeType="1"/>
          </p:cNvCxnSpPr>
          <p:nvPr userDrawn="1"/>
        </p:nvCxnSpPr>
        <p:spPr bwMode="auto">
          <a:xfrm>
            <a:off x="478582" y="222104"/>
            <a:ext cx="527343" cy="0"/>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sp>
        <p:nvSpPr>
          <p:cNvPr id="15" name="灯片编号占位符 1">
            <a:extLst>
              <a:ext uri="{FF2B5EF4-FFF2-40B4-BE49-F238E27FC236}">
                <a16:creationId xmlns:a16="http://schemas.microsoft.com/office/drawing/2014/main" xmlns="" id="{ACF34AC8-1500-4783-AEB0-597B94444F61}"/>
              </a:ext>
            </a:extLst>
          </p:cNvPr>
          <p:cNvSpPr txBox="1">
            <a:spLocks/>
          </p:cNvSpPr>
          <p:nvPr userDrawn="1"/>
        </p:nvSpPr>
        <p:spPr>
          <a:xfrm>
            <a:off x="8783495" y="6381328"/>
            <a:ext cx="2742843"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t>PAGE </a:t>
            </a:r>
            <a:fld id="{97D83655-4300-49DB-BEC9-C552C719D9BC}" type="slidenum">
              <a:rPr lang="zh-CN" altLang="en-US" smtClean="0"/>
              <a:pPr/>
              <a:t>‹#›</a:t>
            </a:fld>
            <a:endParaRPr lang="zh-CN" altLang="en-US" dirty="0"/>
          </a:p>
        </p:txBody>
      </p:sp>
    </p:spTree>
    <p:extLst>
      <p:ext uri="{BB962C8B-B14F-4D97-AF65-F5344CB8AC3E}">
        <p14:creationId xmlns:p14="http://schemas.microsoft.com/office/powerpoint/2010/main" val="578899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7.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8.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10.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6A9B12B5-6E44-40C1-ABBE-875A3B68C7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292" y="-315416"/>
            <a:ext cx="9241661" cy="6534294"/>
          </a:xfrm>
          <a:prstGeom prst="rect">
            <a:avLst/>
          </a:prstGeom>
        </p:spPr>
      </p:pic>
      <p:pic>
        <p:nvPicPr>
          <p:cNvPr id="4" name="图片 3">
            <a:extLst>
              <a:ext uri="{FF2B5EF4-FFF2-40B4-BE49-F238E27FC236}">
                <a16:creationId xmlns:a16="http://schemas.microsoft.com/office/drawing/2014/main" xmlns="" id="{E821E4DA-FD39-45FC-80A3-5DE1332741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315" y="332657"/>
            <a:ext cx="2087960" cy="269772"/>
          </a:xfrm>
          <a:prstGeom prst="rect">
            <a:avLst/>
          </a:prstGeom>
        </p:spPr>
      </p:pic>
    </p:spTree>
    <p:extLst>
      <p:ext uri="{BB962C8B-B14F-4D97-AF65-F5344CB8AC3E}">
        <p14:creationId xmlns:p14="http://schemas.microsoft.com/office/powerpoint/2010/main" val="40338391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7.6   </a:t>
            </a:r>
            <a:r>
              <a:rPr lang="zh-CN" altLang="zh-CN" sz="2400" b="1" dirty="0"/>
              <a:t>参数</a:t>
            </a:r>
          </a:p>
        </p:txBody>
      </p:sp>
      <p:sp>
        <p:nvSpPr>
          <p:cNvPr id="15" name="矩形 14"/>
          <p:cNvSpPr/>
          <p:nvPr/>
        </p:nvSpPr>
        <p:spPr>
          <a:xfrm>
            <a:off x="806084" y="909270"/>
            <a:ext cx="2788577" cy="1291379"/>
          </a:xfrm>
          <a:prstGeom prst="rect">
            <a:avLst/>
          </a:prstGeom>
        </p:spPr>
        <p:txBody>
          <a:bodyPr wrap="square">
            <a:spAutoFit/>
          </a:bodyPr>
          <a:lstStyle/>
          <a:p>
            <a:pPr>
              <a:lnSpc>
                <a:spcPct val="150000"/>
              </a:lnSpc>
            </a:pPr>
            <a:r>
              <a:rPr lang="en-US" altLang="zh-CN" b="1" dirty="0"/>
              <a:t>7.6.1 </a:t>
            </a:r>
            <a:r>
              <a:rPr lang="zh-CN" altLang="zh-CN" b="1" dirty="0"/>
              <a:t>参数</a:t>
            </a:r>
            <a:r>
              <a:rPr lang="zh-CN" altLang="zh-CN" b="1" dirty="0" smtClean="0"/>
              <a:t>类型</a:t>
            </a:r>
            <a:endParaRPr lang="en-US" altLang="zh-CN" b="1" dirty="0" smtClean="0"/>
          </a:p>
          <a:p>
            <a:pPr>
              <a:lnSpc>
                <a:spcPct val="150000"/>
              </a:lnSpc>
            </a:pPr>
            <a:r>
              <a:rPr lang="en-US" altLang="zh-CN" b="1" dirty="0"/>
              <a:t>7.6.2 </a:t>
            </a:r>
            <a:r>
              <a:rPr lang="zh-CN" altLang="zh-CN" b="1" dirty="0"/>
              <a:t>浅拷贝和深拷贝</a:t>
            </a:r>
          </a:p>
          <a:p>
            <a:pPr>
              <a:lnSpc>
                <a:spcPct val="150000"/>
              </a:lnSpc>
            </a:pPr>
            <a:r>
              <a:rPr lang="en-US" altLang="zh-CN" b="1" dirty="0"/>
              <a:t>7.6.3 </a:t>
            </a:r>
            <a:r>
              <a:rPr lang="zh-CN" altLang="zh-CN" b="1" dirty="0"/>
              <a:t>函数参数</a:t>
            </a:r>
            <a:r>
              <a:rPr lang="zh-CN" altLang="zh-CN" b="1" dirty="0" smtClean="0"/>
              <a:t>形式</a:t>
            </a:r>
            <a:endParaRPr lang="zh-CN" altLang="zh-CN"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p:cNvSpPr/>
          <p:nvPr/>
        </p:nvSpPr>
        <p:spPr>
          <a:xfrm>
            <a:off x="806083" y="908720"/>
            <a:ext cx="2788577" cy="460382"/>
          </a:xfrm>
          <a:prstGeom prst="rect">
            <a:avLst/>
          </a:prstGeom>
        </p:spPr>
        <p:txBody>
          <a:bodyPr wrap="square">
            <a:spAutoFit/>
          </a:bodyPr>
          <a:lstStyle/>
          <a:p>
            <a:pPr>
              <a:lnSpc>
                <a:spcPct val="150000"/>
              </a:lnSpc>
            </a:pPr>
            <a:r>
              <a:rPr lang="en-US" altLang="zh-CN" b="1" dirty="0"/>
              <a:t>7.6.1 </a:t>
            </a:r>
            <a:r>
              <a:rPr lang="zh-CN" altLang="zh-CN" b="1" dirty="0"/>
              <a:t>参数</a:t>
            </a:r>
            <a:r>
              <a:rPr lang="zh-CN" altLang="zh-CN" b="1" dirty="0" smtClean="0"/>
              <a:t>类型</a:t>
            </a:r>
            <a:endParaRPr lang="en-US" altLang="zh-CN" b="1" dirty="0" smtClean="0"/>
          </a:p>
        </p:txBody>
      </p:sp>
      <p:graphicFrame>
        <p:nvGraphicFramePr>
          <p:cNvPr id="6" name="表格 5"/>
          <p:cNvGraphicFramePr>
            <a:graphicFrameLocks noGrp="1"/>
          </p:cNvGraphicFramePr>
          <p:nvPr>
            <p:extLst>
              <p:ext uri="{D42A27DB-BD31-4B8C-83A1-F6EECF244321}">
                <p14:modId xmlns:p14="http://schemas.microsoft.com/office/powerpoint/2010/main" val="3074265321"/>
              </p:ext>
            </p:extLst>
          </p:nvPr>
        </p:nvGraphicFramePr>
        <p:xfrm>
          <a:off x="576135" y="1772816"/>
          <a:ext cx="11038141" cy="3818257"/>
        </p:xfrm>
        <a:graphic>
          <a:graphicData uri="http://schemas.openxmlformats.org/drawingml/2006/table">
            <a:tbl>
              <a:tblPr firstRow="1" firstCol="1" bandRow="1">
                <a:tableStyleId>{5C22544A-7EE6-4342-B048-85BDC9FD1C3A}</a:tableStyleId>
              </a:tblPr>
              <a:tblGrid>
                <a:gridCol w="5520371"/>
                <a:gridCol w="5517770"/>
              </a:tblGrid>
              <a:tr h="788187">
                <a:tc>
                  <a:txBody>
                    <a:bodyPr/>
                    <a:lstStyle/>
                    <a:p>
                      <a:pPr algn="ctr">
                        <a:lnSpc>
                          <a:spcPct val="150000"/>
                        </a:lnSpc>
                        <a:spcAft>
                          <a:spcPts val="0"/>
                        </a:spcAft>
                      </a:pPr>
                      <a:r>
                        <a:rPr lang="zh-CN" sz="1800" kern="100" dirty="0">
                          <a:solidFill>
                            <a:schemeClr val="tx1"/>
                          </a:solidFill>
                          <a:effectLst/>
                        </a:rPr>
                        <a:t>可变类型</a:t>
                      </a:r>
                      <a:endParaRPr lang="zh-CN" sz="180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spcAft>
                          <a:spcPts val="0"/>
                        </a:spcAft>
                      </a:pPr>
                      <a:r>
                        <a:rPr lang="zh-CN" sz="1800" kern="100" dirty="0">
                          <a:solidFill>
                            <a:schemeClr val="tx1"/>
                          </a:solidFill>
                          <a:effectLst/>
                        </a:rPr>
                        <a:t>不可变类型</a:t>
                      </a:r>
                      <a:endParaRPr lang="zh-CN" sz="180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r h="3030070">
                <a:tc>
                  <a:txBody>
                    <a:bodyPr/>
                    <a:lstStyle/>
                    <a:p>
                      <a:pPr indent="266700" algn="just">
                        <a:lnSpc>
                          <a:spcPct val="150000"/>
                        </a:lnSpc>
                        <a:spcAft>
                          <a:spcPts val="0"/>
                        </a:spcAft>
                      </a:pPr>
                      <a:r>
                        <a:rPr lang="zh-CN" sz="1800" b="0" kern="100" dirty="0">
                          <a:solidFill>
                            <a:schemeClr val="tx1"/>
                          </a:solidFill>
                          <a:effectLst/>
                        </a:rPr>
                        <a:t>可变类型指的是变量在内存中存储的内容是可以改变的。由于这个特点，若果要对该变量本身进行操作只需要在原有的内存上进行操作。</a:t>
                      </a:r>
                    </a:p>
                    <a:p>
                      <a:pPr indent="266700" algn="just">
                        <a:lnSpc>
                          <a:spcPct val="150000"/>
                        </a:lnSpc>
                        <a:spcAft>
                          <a:spcPts val="0"/>
                        </a:spcAft>
                      </a:pPr>
                      <a:r>
                        <a:rPr lang="zh-CN" sz="1800" b="0" kern="100" dirty="0">
                          <a:solidFill>
                            <a:schemeClr val="tx1"/>
                          </a:solidFill>
                          <a:effectLst/>
                        </a:rPr>
                        <a:t>可变类型包括字典型（</a:t>
                      </a:r>
                      <a:r>
                        <a:rPr lang="en-US" sz="1800" b="0" kern="100" dirty="0">
                          <a:solidFill>
                            <a:schemeClr val="tx1"/>
                          </a:solidFill>
                          <a:effectLst/>
                        </a:rPr>
                        <a:t>dictionary</a:t>
                      </a:r>
                      <a:r>
                        <a:rPr lang="zh-CN" sz="1800" b="0" kern="100" dirty="0">
                          <a:solidFill>
                            <a:schemeClr val="tx1"/>
                          </a:solidFill>
                          <a:effectLst/>
                        </a:rPr>
                        <a:t>）和列表型（</a:t>
                      </a:r>
                      <a:r>
                        <a:rPr lang="en-US" sz="1800" b="0" kern="100" dirty="0">
                          <a:solidFill>
                            <a:schemeClr val="tx1"/>
                          </a:solidFill>
                          <a:effectLst/>
                        </a:rPr>
                        <a:t>list</a:t>
                      </a:r>
                      <a:r>
                        <a:rPr lang="zh-CN" sz="1800" b="0" kern="100" dirty="0">
                          <a:solidFill>
                            <a:schemeClr val="tx1"/>
                          </a:solidFill>
                          <a:effectLst/>
                        </a:rPr>
                        <a:t>）</a:t>
                      </a:r>
                      <a:endParaRPr lang="zh-CN" sz="1800" b="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indent="266700" algn="just">
                        <a:lnSpc>
                          <a:spcPct val="150000"/>
                        </a:lnSpc>
                        <a:spcAft>
                          <a:spcPts val="0"/>
                        </a:spcAft>
                      </a:pPr>
                      <a:r>
                        <a:rPr lang="zh-CN" sz="1800" b="0" kern="100" dirty="0">
                          <a:solidFill>
                            <a:schemeClr val="tx1"/>
                          </a:solidFill>
                          <a:effectLst/>
                        </a:rPr>
                        <a:t>不可变类型指的是变量在内存中的内容是不允许修改的。因此当要改变这种类型的变量时只能为其创建新的对象，之后再将原值抛弃。</a:t>
                      </a:r>
                    </a:p>
                    <a:p>
                      <a:pPr indent="266700" algn="just">
                        <a:lnSpc>
                          <a:spcPct val="150000"/>
                        </a:lnSpc>
                        <a:spcAft>
                          <a:spcPts val="0"/>
                        </a:spcAft>
                      </a:pPr>
                      <a:r>
                        <a:rPr lang="zh-CN" sz="1800" b="0" kern="100" dirty="0">
                          <a:solidFill>
                            <a:schemeClr val="tx1"/>
                          </a:solidFill>
                          <a:effectLst/>
                        </a:rPr>
                        <a:t>不可变类型包括数字，字符串和元组。</a:t>
                      </a:r>
                      <a:endParaRPr lang="zh-CN" sz="1800" b="0" kern="100" dirty="0">
                        <a:solidFill>
                          <a:schemeClr val="tx1"/>
                        </a:solidFill>
                        <a:effectLst/>
                        <a:latin typeface="Calibri"/>
                        <a:ea typeface="Times New Roman"/>
                        <a:cs typeface="Times New Roman"/>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8164538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7.6   </a:t>
            </a:r>
            <a:r>
              <a:rPr lang="zh-CN" altLang="zh-CN" sz="2400" b="1" dirty="0"/>
              <a:t>参数</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p:cNvSpPr/>
          <p:nvPr/>
        </p:nvSpPr>
        <p:spPr>
          <a:xfrm>
            <a:off x="806083" y="908720"/>
            <a:ext cx="2788577" cy="460382"/>
          </a:xfrm>
          <a:prstGeom prst="rect">
            <a:avLst/>
          </a:prstGeom>
        </p:spPr>
        <p:txBody>
          <a:bodyPr wrap="square">
            <a:spAutoFit/>
          </a:bodyPr>
          <a:lstStyle/>
          <a:p>
            <a:pPr>
              <a:lnSpc>
                <a:spcPct val="150000"/>
              </a:lnSpc>
            </a:pPr>
            <a:r>
              <a:rPr lang="en-US" altLang="zh-CN" b="1" dirty="0"/>
              <a:t>7.6.1 </a:t>
            </a:r>
            <a:r>
              <a:rPr lang="zh-CN" altLang="zh-CN" b="1" dirty="0"/>
              <a:t>参数</a:t>
            </a:r>
            <a:r>
              <a:rPr lang="zh-CN" altLang="zh-CN" b="1" dirty="0" smtClean="0"/>
              <a:t>类型</a:t>
            </a:r>
            <a:endParaRPr lang="en-US" altLang="zh-CN" b="1" dirty="0" smtClean="0"/>
          </a:p>
        </p:txBody>
      </p:sp>
      <p:sp>
        <p:nvSpPr>
          <p:cNvPr id="7" name="矩形 6"/>
          <p:cNvSpPr/>
          <p:nvPr/>
        </p:nvSpPr>
        <p:spPr>
          <a:xfrm>
            <a:off x="585520" y="1628800"/>
            <a:ext cx="4284476" cy="3831818"/>
          </a:xfrm>
          <a:prstGeom prst="rect">
            <a:avLst/>
          </a:prstGeom>
        </p:spPr>
        <p:txBody>
          <a:bodyPr wrap="square">
            <a:spAutoFit/>
          </a:bodyPr>
          <a:lstStyle/>
          <a:p>
            <a:pPr>
              <a:lnSpc>
                <a:spcPct val="150000"/>
              </a:lnSpc>
            </a:pPr>
            <a:r>
              <a:rPr lang="zh-CN" altLang="zh-CN" dirty="0" smtClean="0"/>
              <a:t>函数</a:t>
            </a:r>
            <a:r>
              <a:rPr lang="zh-CN" altLang="zh-CN" dirty="0"/>
              <a:t>参数</a:t>
            </a:r>
            <a:r>
              <a:rPr lang="zh-CN" altLang="zh-CN" dirty="0" smtClean="0"/>
              <a:t>传递</a:t>
            </a:r>
            <a:r>
              <a:rPr lang="zh-CN" altLang="en-US" dirty="0" smtClean="0"/>
              <a:t>：</a:t>
            </a:r>
            <a:endParaRPr lang="en-US" altLang="zh-CN" dirty="0" smtClean="0"/>
          </a:p>
          <a:p>
            <a:pPr marL="285750" indent="-285750">
              <a:lnSpc>
                <a:spcPct val="150000"/>
              </a:lnSpc>
              <a:buFont typeface="Wingdings" pitchFamily="2" charset="2"/>
              <a:buChar char="l"/>
            </a:pPr>
            <a:r>
              <a:rPr lang="zh-CN" altLang="zh-CN" dirty="0" smtClean="0"/>
              <a:t>是</a:t>
            </a:r>
            <a:r>
              <a:rPr lang="zh-CN" altLang="zh-CN" b="1" dirty="0"/>
              <a:t>可变参数</a:t>
            </a:r>
            <a:r>
              <a:rPr lang="zh-CN" altLang="zh-CN" dirty="0"/>
              <a:t>时，可变类型本身传入函数中，函数中代码段</a:t>
            </a:r>
            <a:r>
              <a:rPr lang="zh-CN" altLang="zh-CN" b="1" dirty="0"/>
              <a:t>直接操作</a:t>
            </a:r>
            <a:r>
              <a:rPr lang="zh-CN" altLang="zh-CN" dirty="0"/>
              <a:t>在该变量上</a:t>
            </a:r>
            <a:r>
              <a:rPr lang="zh-CN" altLang="zh-CN" dirty="0" smtClean="0"/>
              <a:t>。</a:t>
            </a:r>
            <a:endParaRPr lang="en-US" altLang="zh-CN" dirty="0" smtClean="0"/>
          </a:p>
          <a:p>
            <a:pPr marL="285750" indent="-285750">
              <a:lnSpc>
                <a:spcPct val="150000"/>
              </a:lnSpc>
              <a:buFont typeface="Wingdings" pitchFamily="2" charset="2"/>
              <a:buChar char="l"/>
            </a:pPr>
            <a:r>
              <a:rPr lang="zh-CN" altLang="zh-CN" b="1" dirty="0" smtClean="0"/>
              <a:t>不可变参数</a:t>
            </a:r>
            <a:r>
              <a:rPr lang="zh-CN" altLang="en-US" dirty="0" smtClean="0"/>
              <a:t>，</a:t>
            </a:r>
            <a:r>
              <a:rPr lang="zh-CN" altLang="zh-CN" dirty="0" smtClean="0"/>
              <a:t>当</a:t>
            </a:r>
            <a:r>
              <a:rPr lang="zh-CN" altLang="zh-CN" dirty="0"/>
              <a:t>函数调用时，在函数中创造了一个参数的复制对象，函数中代码段</a:t>
            </a:r>
            <a:r>
              <a:rPr lang="zh-CN" altLang="zh-CN" b="1" dirty="0"/>
              <a:t>操作</a:t>
            </a:r>
            <a:r>
              <a:rPr lang="zh-CN" altLang="zh-CN" dirty="0"/>
              <a:t>在该</a:t>
            </a:r>
            <a:r>
              <a:rPr lang="zh-CN" altLang="zh-CN" b="1" dirty="0"/>
              <a:t>复制对象</a:t>
            </a:r>
            <a:r>
              <a:rPr lang="zh-CN" altLang="zh-CN" dirty="0"/>
              <a:t>上，函数内操作并不会影响函数外部传递的不可变参数值</a:t>
            </a:r>
            <a:endParaRPr lang="zh-CN" altLang="en-US" dirty="0"/>
          </a:p>
        </p:txBody>
      </p:sp>
      <p:sp>
        <p:nvSpPr>
          <p:cNvPr id="10"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val="1360386779"/>
              </p:ext>
            </p:extLst>
          </p:nvPr>
        </p:nvGraphicFramePr>
        <p:xfrm>
          <a:off x="5087094" y="908720"/>
          <a:ext cx="6946919" cy="4738361"/>
        </p:xfrm>
        <a:graphic>
          <a:graphicData uri="http://schemas.openxmlformats.org/presentationml/2006/ole">
            <mc:AlternateContent xmlns:mc="http://schemas.openxmlformats.org/markup-compatibility/2006">
              <mc:Choice xmlns:v="urn:schemas-microsoft-com:vml" Requires="v">
                <p:oleObj spid="_x0000_s29715" r:id="rId3" imgW="9098348" imgH="6173280" progId="Visio.Drawing.11">
                  <p:embed/>
                </p:oleObj>
              </mc:Choice>
              <mc:Fallback>
                <p:oleObj r:id="rId3" imgW="9098348" imgH="617328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7094" y="908720"/>
                        <a:ext cx="6946919" cy="4738361"/>
                      </a:xfrm>
                      <a:prstGeom prst="rect">
                        <a:avLst/>
                      </a:prstGeom>
                      <a:noFill/>
                    </p:spPr>
                  </p:pic>
                </p:oleObj>
              </mc:Fallback>
            </mc:AlternateContent>
          </a:graphicData>
        </a:graphic>
      </p:graphicFrame>
    </p:spTree>
    <p:extLst>
      <p:ext uri="{BB962C8B-B14F-4D97-AF65-F5344CB8AC3E}">
        <p14:creationId xmlns:p14="http://schemas.microsoft.com/office/powerpoint/2010/main" val="3261078965"/>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7.6   </a:t>
            </a:r>
            <a:r>
              <a:rPr lang="zh-CN" altLang="zh-CN" sz="2400" b="1" dirty="0"/>
              <a:t>参数</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p:cNvSpPr/>
          <p:nvPr/>
        </p:nvSpPr>
        <p:spPr>
          <a:xfrm>
            <a:off x="806083" y="908720"/>
            <a:ext cx="2788577" cy="369332"/>
          </a:xfrm>
          <a:prstGeom prst="rect">
            <a:avLst/>
          </a:prstGeom>
        </p:spPr>
        <p:txBody>
          <a:bodyPr wrap="square">
            <a:spAutoFit/>
          </a:bodyPr>
          <a:lstStyle/>
          <a:p>
            <a:r>
              <a:rPr lang="en-US" altLang="zh-CN" b="1" dirty="0" smtClean="0"/>
              <a:t>7.6.2   </a:t>
            </a:r>
            <a:r>
              <a:rPr lang="zh-CN" altLang="zh-CN" b="1" dirty="0"/>
              <a:t>浅拷贝和深拷贝</a:t>
            </a:r>
          </a:p>
        </p:txBody>
      </p:sp>
      <p:sp>
        <p:nvSpPr>
          <p:cNvPr id="7" name="矩形 6"/>
          <p:cNvSpPr/>
          <p:nvPr/>
        </p:nvSpPr>
        <p:spPr>
          <a:xfrm>
            <a:off x="1161584" y="1881013"/>
            <a:ext cx="2917398" cy="1711366"/>
          </a:xfrm>
          <a:prstGeom prst="rect">
            <a:avLst/>
          </a:prstGeom>
        </p:spPr>
        <p:txBody>
          <a:bodyPr wrap="square">
            <a:spAutoFit/>
          </a:bodyPr>
          <a:lstStyle/>
          <a:p>
            <a:pPr>
              <a:lnSpc>
                <a:spcPct val="150000"/>
              </a:lnSpc>
            </a:pPr>
            <a:r>
              <a:rPr lang="en-US" altLang="zh-CN" dirty="0"/>
              <a:t>data1 = [1, 1]</a:t>
            </a:r>
            <a:endParaRPr lang="zh-CN" altLang="zh-CN" dirty="0"/>
          </a:p>
          <a:p>
            <a:pPr>
              <a:lnSpc>
                <a:spcPct val="150000"/>
              </a:lnSpc>
            </a:pPr>
            <a:r>
              <a:rPr lang="en-US" altLang="zh-CN" dirty="0"/>
              <a:t>data2 = data1</a:t>
            </a:r>
            <a:endParaRPr lang="zh-CN" altLang="zh-CN" dirty="0"/>
          </a:p>
          <a:p>
            <a:pPr>
              <a:lnSpc>
                <a:spcPct val="150000"/>
              </a:lnSpc>
            </a:pPr>
            <a:r>
              <a:rPr lang="en-US" altLang="zh-CN" dirty="0"/>
              <a:t>data2[1] = 2</a:t>
            </a:r>
            <a:endParaRPr lang="zh-CN" altLang="zh-CN" dirty="0"/>
          </a:p>
          <a:p>
            <a:pPr>
              <a:lnSpc>
                <a:spcPct val="150000"/>
              </a:lnSpc>
            </a:pPr>
            <a:r>
              <a:rPr lang="en-US" altLang="zh-CN" dirty="0"/>
              <a:t>print(data1, data2)</a:t>
            </a:r>
            <a:endParaRPr lang="zh-CN" altLang="zh-CN" dirty="0"/>
          </a:p>
        </p:txBody>
      </p:sp>
      <p:sp>
        <p:nvSpPr>
          <p:cNvPr id="10"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矩形 11"/>
          <p:cNvSpPr/>
          <p:nvPr/>
        </p:nvSpPr>
        <p:spPr>
          <a:xfrm>
            <a:off x="1155784" y="3851756"/>
            <a:ext cx="1997663" cy="369332"/>
          </a:xfrm>
          <a:prstGeom prst="rect">
            <a:avLst/>
          </a:prstGeom>
        </p:spPr>
        <p:txBody>
          <a:bodyPr wrap="none">
            <a:spAutoFit/>
          </a:bodyPr>
          <a:lstStyle/>
          <a:p>
            <a:r>
              <a:rPr lang="zh-CN" altLang="zh-CN" dirty="0"/>
              <a:t>输出是</a:t>
            </a:r>
            <a:r>
              <a:rPr lang="en-US" altLang="zh-CN" dirty="0"/>
              <a:t>“[1, 2] [1, 2]</a:t>
            </a:r>
            <a:endParaRPr lang="zh-CN" altLang="en-US" dirty="0"/>
          </a:p>
        </p:txBody>
      </p:sp>
      <p:sp>
        <p:nvSpPr>
          <p:cNvPr id="13" name="矩形 12"/>
          <p:cNvSpPr/>
          <p:nvPr/>
        </p:nvSpPr>
        <p:spPr>
          <a:xfrm>
            <a:off x="5303118" y="1278052"/>
            <a:ext cx="5949064" cy="369332"/>
          </a:xfrm>
          <a:prstGeom prst="rect">
            <a:avLst/>
          </a:prstGeom>
        </p:spPr>
        <p:txBody>
          <a:bodyPr wrap="none">
            <a:spAutoFit/>
          </a:bodyPr>
          <a:lstStyle/>
          <a:p>
            <a:r>
              <a:rPr lang="en-US" altLang="zh-CN" dirty="0"/>
              <a:t>b = a</a:t>
            </a:r>
            <a:r>
              <a:rPr lang="zh-CN" altLang="zh-CN" dirty="0"/>
              <a:t>这行代码知识只是给变量</a:t>
            </a:r>
            <a:r>
              <a:rPr lang="en-US" altLang="zh-CN" dirty="0"/>
              <a:t>a</a:t>
            </a:r>
            <a:r>
              <a:rPr lang="zh-CN" altLang="zh-CN" dirty="0"/>
              <a:t>所指的内存起一个别名：</a:t>
            </a:r>
            <a:r>
              <a:rPr lang="en-US" altLang="zh-CN" dirty="0"/>
              <a:t>b</a:t>
            </a:r>
            <a:endParaRPr lang="zh-CN" altLang="en-US" dirty="0"/>
          </a:p>
        </p:txBody>
      </p:sp>
      <p:sp>
        <p:nvSpPr>
          <p:cNvPr id="16"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165863512"/>
              </p:ext>
            </p:extLst>
          </p:nvPr>
        </p:nvGraphicFramePr>
        <p:xfrm>
          <a:off x="5983173" y="1805128"/>
          <a:ext cx="4588954" cy="3070075"/>
        </p:xfrm>
        <a:graphic>
          <a:graphicData uri="http://schemas.openxmlformats.org/presentationml/2006/ole">
            <mc:AlternateContent xmlns:mc="http://schemas.openxmlformats.org/markup-compatibility/2006">
              <mc:Choice xmlns:v="urn:schemas-microsoft-com:vml" Requires="v">
                <p:oleObj spid="_x0000_s30739" r:id="rId3" imgW="5351604" imgH="3561840" progId="Visio.Drawing.11">
                  <p:embed/>
                </p:oleObj>
              </mc:Choice>
              <mc:Fallback>
                <p:oleObj r:id="rId3" imgW="5351604" imgH="356184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3173" y="1805128"/>
                        <a:ext cx="4588954" cy="3070075"/>
                      </a:xfrm>
                      <a:prstGeom prst="rect">
                        <a:avLst/>
                      </a:prstGeom>
                      <a:noFill/>
                    </p:spPr>
                  </p:pic>
                </p:oleObj>
              </mc:Fallback>
            </mc:AlternateContent>
          </a:graphicData>
        </a:graphic>
      </p:graphicFrame>
    </p:spTree>
    <p:extLst>
      <p:ext uri="{BB962C8B-B14F-4D97-AF65-F5344CB8AC3E}">
        <p14:creationId xmlns:p14="http://schemas.microsoft.com/office/powerpoint/2010/main" val="3798047129"/>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p:bldP spid="12"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7.6   </a:t>
            </a:r>
            <a:r>
              <a:rPr lang="zh-CN" altLang="zh-CN" sz="2400" b="1" dirty="0"/>
              <a:t>参数</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p:cNvSpPr/>
          <p:nvPr/>
        </p:nvSpPr>
        <p:spPr>
          <a:xfrm>
            <a:off x="806083" y="908720"/>
            <a:ext cx="2788577" cy="369332"/>
          </a:xfrm>
          <a:prstGeom prst="rect">
            <a:avLst/>
          </a:prstGeom>
        </p:spPr>
        <p:txBody>
          <a:bodyPr wrap="square">
            <a:spAutoFit/>
          </a:bodyPr>
          <a:lstStyle/>
          <a:p>
            <a:r>
              <a:rPr lang="en-US" altLang="zh-CN" b="1" dirty="0" smtClean="0"/>
              <a:t>7.6.2   </a:t>
            </a:r>
            <a:r>
              <a:rPr lang="zh-CN" altLang="zh-CN" b="1" dirty="0"/>
              <a:t>浅拷贝和深拷贝</a:t>
            </a:r>
          </a:p>
        </p:txBody>
      </p:sp>
      <p:sp>
        <p:nvSpPr>
          <p:cNvPr id="7" name="矩形 6"/>
          <p:cNvSpPr/>
          <p:nvPr/>
        </p:nvSpPr>
        <p:spPr>
          <a:xfrm>
            <a:off x="742253" y="1462717"/>
            <a:ext cx="5064921" cy="1338828"/>
          </a:xfrm>
          <a:prstGeom prst="rect">
            <a:avLst/>
          </a:prstGeom>
        </p:spPr>
        <p:txBody>
          <a:bodyPr wrap="square">
            <a:spAutoFit/>
          </a:bodyPr>
          <a:lstStyle/>
          <a:p>
            <a:pPr>
              <a:lnSpc>
                <a:spcPct val="150000"/>
              </a:lnSpc>
            </a:pPr>
            <a:r>
              <a:rPr lang="zh-CN" altLang="zh-CN" b="1" dirty="0"/>
              <a:t>浅拷贝</a:t>
            </a:r>
            <a:r>
              <a:rPr lang="zh-CN" altLang="zh-CN" b="1" dirty="0" smtClean="0"/>
              <a:t>：</a:t>
            </a:r>
            <a:endParaRPr lang="en-US" altLang="zh-CN" b="1" dirty="0" smtClean="0"/>
          </a:p>
          <a:p>
            <a:pPr>
              <a:lnSpc>
                <a:spcPct val="150000"/>
              </a:lnSpc>
            </a:pPr>
            <a:r>
              <a:rPr lang="zh-CN" altLang="zh-CN" dirty="0" smtClean="0"/>
              <a:t>只</a:t>
            </a:r>
            <a:r>
              <a:rPr lang="zh-CN" altLang="zh-CN" dirty="0"/>
              <a:t>会拷贝内容的父对象，也就是顶层对象</a:t>
            </a:r>
            <a:r>
              <a:rPr lang="zh-CN" altLang="zh-CN" dirty="0" smtClean="0"/>
              <a:t>，</a:t>
            </a:r>
            <a:endParaRPr lang="en-US" altLang="zh-CN" dirty="0" smtClean="0"/>
          </a:p>
          <a:p>
            <a:pPr>
              <a:lnSpc>
                <a:spcPct val="150000"/>
              </a:lnSpc>
            </a:pPr>
            <a:r>
              <a:rPr lang="zh-CN" altLang="zh-CN" dirty="0" smtClean="0"/>
              <a:t>不会</a:t>
            </a:r>
            <a:r>
              <a:rPr lang="zh-CN" altLang="zh-CN" dirty="0"/>
              <a:t>拷贝对象内部的子对象</a:t>
            </a:r>
          </a:p>
        </p:txBody>
      </p:sp>
      <p:sp>
        <p:nvSpPr>
          <p:cNvPr id="10"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矩形 11"/>
          <p:cNvSpPr/>
          <p:nvPr/>
        </p:nvSpPr>
        <p:spPr>
          <a:xfrm>
            <a:off x="716509" y="2924944"/>
            <a:ext cx="3619517" cy="3416320"/>
          </a:xfrm>
          <a:prstGeom prst="rect">
            <a:avLst/>
          </a:prstGeom>
        </p:spPr>
        <p:txBody>
          <a:bodyPr wrap="none">
            <a:spAutoFit/>
          </a:bodyPr>
          <a:lstStyle/>
          <a:p>
            <a:pPr>
              <a:lnSpc>
                <a:spcPct val="150000"/>
              </a:lnSpc>
            </a:pPr>
            <a:r>
              <a:rPr lang="zh-CN" altLang="zh-CN" b="1" dirty="0"/>
              <a:t>程序</a:t>
            </a:r>
            <a:r>
              <a:rPr lang="en-US" altLang="zh-CN" b="1" dirty="0"/>
              <a:t>7.2 </a:t>
            </a:r>
            <a:r>
              <a:rPr lang="zh-CN" altLang="zh-CN" b="1" dirty="0"/>
              <a:t>浅拷贝示例程序</a:t>
            </a:r>
            <a:endParaRPr lang="zh-CN" altLang="zh-CN" dirty="0"/>
          </a:p>
          <a:p>
            <a:pPr lvl="0">
              <a:lnSpc>
                <a:spcPct val="150000"/>
              </a:lnSpc>
            </a:pPr>
            <a:r>
              <a:rPr lang="en-US" altLang="zh-CN" dirty="0"/>
              <a:t>import copy</a:t>
            </a:r>
            <a:endParaRPr lang="zh-CN" altLang="zh-CN" dirty="0"/>
          </a:p>
          <a:p>
            <a:pPr lvl="0">
              <a:lnSpc>
                <a:spcPct val="150000"/>
              </a:lnSpc>
            </a:pPr>
            <a:r>
              <a:rPr lang="en-US" altLang="zh-CN" dirty="0"/>
              <a:t>data1 = [["data1", "This is data1"], 1]</a:t>
            </a:r>
            <a:endParaRPr lang="zh-CN" altLang="zh-CN" dirty="0"/>
          </a:p>
          <a:p>
            <a:pPr lvl="0">
              <a:lnSpc>
                <a:spcPct val="150000"/>
              </a:lnSpc>
            </a:pPr>
            <a:r>
              <a:rPr lang="en-US" altLang="zh-CN" dirty="0"/>
              <a:t>data2 = </a:t>
            </a:r>
            <a:r>
              <a:rPr lang="en-US" altLang="zh-CN" dirty="0" err="1"/>
              <a:t>copy.copy</a:t>
            </a:r>
            <a:r>
              <a:rPr lang="en-US" altLang="zh-CN" dirty="0"/>
              <a:t>(data1</a:t>
            </a:r>
            <a:r>
              <a:rPr lang="en-US" altLang="zh-CN" dirty="0" smtClean="0"/>
              <a:t>)</a:t>
            </a:r>
            <a:endParaRPr lang="zh-CN" altLang="zh-CN" sz="800" dirty="0"/>
          </a:p>
          <a:p>
            <a:pPr lvl="0">
              <a:lnSpc>
                <a:spcPct val="150000"/>
              </a:lnSpc>
            </a:pPr>
            <a:r>
              <a:rPr lang="en-US" altLang="zh-CN" dirty="0"/>
              <a:t>data2[0][0] = "data2"</a:t>
            </a:r>
            <a:endParaRPr lang="zh-CN" altLang="zh-CN" dirty="0"/>
          </a:p>
          <a:p>
            <a:pPr lvl="0">
              <a:lnSpc>
                <a:spcPct val="150000"/>
              </a:lnSpc>
            </a:pPr>
            <a:r>
              <a:rPr lang="en-US" altLang="zh-CN" dirty="0"/>
              <a:t>data2[1] = </a:t>
            </a:r>
            <a:r>
              <a:rPr lang="en-US" altLang="zh-CN" dirty="0" smtClean="0"/>
              <a:t>2</a:t>
            </a:r>
            <a:endParaRPr lang="zh-CN" altLang="zh-CN" sz="800" dirty="0"/>
          </a:p>
          <a:p>
            <a:pPr lvl="0">
              <a:lnSpc>
                <a:spcPct val="150000"/>
              </a:lnSpc>
            </a:pPr>
            <a:r>
              <a:rPr lang="en-US" altLang="zh-CN" dirty="0"/>
              <a:t>print(data1)</a:t>
            </a:r>
            <a:endParaRPr lang="zh-CN" altLang="zh-CN" dirty="0"/>
          </a:p>
          <a:p>
            <a:pPr lvl="0">
              <a:lnSpc>
                <a:spcPct val="150000"/>
              </a:lnSpc>
            </a:pPr>
            <a:r>
              <a:rPr lang="en-US" altLang="zh-CN" dirty="0"/>
              <a:t>print(data2)</a:t>
            </a:r>
            <a:endParaRPr lang="zh-CN" altLang="zh-CN" dirty="0"/>
          </a:p>
        </p:txBody>
      </p:sp>
      <p:sp>
        <p:nvSpPr>
          <p:cNvPr id="16"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8" name="矩形 17"/>
          <p:cNvSpPr/>
          <p:nvPr/>
        </p:nvSpPr>
        <p:spPr>
          <a:xfrm>
            <a:off x="5375126" y="4005064"/>
            <a:ext cx="6264696" cy="2169825"/>
          </a:xfrm>
          <a:prstGeom prst="rect">
            <a:avLst/>
          </a:prstGeom>
        </p:spPr>
        <p:txBody>
          <a:bodyPr wrap="square">
            <a:spAutoFit/>
          </a:bodyPr>
          <a:lstStyle/>
          <a:p>
            <a:pPr>
              <a:lnSpc>
                <a:spcPct val="150000"/>
              </a:lnSpc>
            </a:pPr>
            <a:r>
              <a:rPr lang="en-US" altLang="zh-CN" dirty="0"/>
              <a:t>copy</a:t>
            </a:r>
            <a:r>
              <a:rPr lang="zh-CN" altLang="zh-CN" dirty="0"/>
              <a:t>方法将</a:t>
            </a:r>
            <a:r>
              <a:rPr lang="en-US" altLang="zh-CN" dirty="0"/>
              <a:t>data1</a:t>
            </a:r>
            <a:r>
              <a:rPr lang="zh-CN" altLang="zh-CN" dirty="0"/>
              <a:t>的内容浅拷贝到</a:t>
            </a:r>
            <a:r>
              <a:rPr lang="en-US" altLang="zh-CN" dirty="0"/>
              <a:t>data2</a:t>
            </a:r>
            <a:r>
              <a:rPr lang="zh-CN" altLang="zh-CN" dirty="0"/>
              <a:t>，由于</a:t>
            </a:r>
            <a:r>
              <a:rPr lang="en-US" altLang="zh-CN" dirty="0"/>
              <a:t>data1</a:t>
            </a:r>
            <a:r>
              <a:rPr lang="zh-CN" altLang="zh-CN" dirty="0"/>
              <a:t>不是单层对象，其中的深层对象也就是列表</a:t>
            </a:r>
            <a:r>
              <a:rPr lang="en-US" altLang="zh-CN" dirty="0"/>
              <a:t>["data1", "This is data1"]</a:t>
            </a:r>
            <a:r>
              <a:rPr lang="zh-CN" altLang="zh-CN" dirty="0"/>
              <a:t>为</a:t>
            </a:r>
            <a:r>
              <a:rPr lang="en-US" altLang="zh-CN" dirty="0"/>
              <a:t>data1</a:t>
            </a:r>
            <a:r>
              <a:rPr lang="zh-CN" altLang="zh-CN" dirty="0"/>
              <a:t>和</a:t>
            </a:r>
            <a:r>
              <a:rPr lang="en-US" altLang="zh-CN" dirty="0"/>
              <a:t>data2</a:t>
            </a:r>
            <a:r>
              <a:rPr lang="zh-CN" altLang="zh-CN" dirty="0"/>
              <a:t>共享的内存内容，外层列表中的第二项数字</a:t>
            </a:r>
            <a:r>
              <a:rPr lang="en-US" altLang="zh-CN" dirty="0"/>
              <a:t>1</a:t>
            </a:r>
            <a:r>
              <a:rPr lang="zh-CN" altLang="zh-CN" dirty="0"/>
              <a:t>是双方独自拥有的。因此，通过结果输出可以看出对于深层对象</a:t>
            </a:r>
            <a:r>
              <a:rPr lang="en-US" altLang="zh-CN" dirty="0"/>
              <a:t>data1</a:t>
            </a:r>
            <a:r>
              <a:rPr lang="zh-CN" altLang="zh-CN" dirty="0"/>
              <a:t>和</a:t>
            </a:r>
            <a:r>
              <a:rPr lang="en-US" altLang="zh-CN" dirty="0"/>
              <a:t>data2</a:t>
            </a:r>
            <a:r>
              <a:rPr lang="zh-CN" altLang="zh-CN" dirty="0"/>
              <a:t>都改变了，外层对象数字仅有</a:t>
            </a:r>
            <a:r>
              <a:rPr lang="en-US" altLang="zh-CN" dirty="0"/>
              <a:t>data2</a:t>
            </a:r>
            <a:r>
              <a:rPr lang="zh-CN" altLang="zh-CN" dirty="0"/>
              <a:t>改变</a:t>
            </a:r>
            <a:endParaRPr lang="zh-CN" altLang="en-US" dirty="0"/>
          </a:p>
        </p:txBody>
      </p:sp>
      <p:sp>
        <p:nvSpPr>
          <p:cNvPr id="19" name="Rectangle 7"/>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20" name="对象 19"/>
          <p:cNvGraphicFramePr>
            <a:graphicFrameLocks noChangeAspect="1"/>
          </p:cNvGraphicFramePr>
          <p:nvPr>
            <p:extLst>
              <p:ext uri="{D42A27DB-BD31-4B8C-83A1-F6EECF244321}">
                <p14:modId xmlns:p14="http://schemas.microsoft.com/office/powerpoint/2010/main" val="621892868"/>
              </p:ext>
            </p:extLst>
          </p:nvPr>
        </p:nvGraphicFramePr>
        <p:xfrm>
          <a:off x="6184394" y="420691"/>
          <a:ext cx="4896544" cy="3228491"/>
        </p:xfrm>
        <a:graphic>
          <a:graphicData uri="http://schemas.openxmlformats.org/presentationml/2006/ole">
            <mc:AlternateContent xmlns:mc="http://schemas.openxmlformats.org/markup-compatibility/2006">
              <mc:Choice xmlns:v="urn:schemas-microsoft-com:vml" Requires="v">
                <p:oleObj spid="_x0000_s31762" r:id="rId3" imgW="5561227" imgH="3977100" progId="Visio.Drawing.11">
                  <p:embed/>
                </p:oleObj>
              </mc:Choice>
              <mc:Fallback>
                <p:oleObj r:id="rId3" imgW="5561227" imgH="397710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4394" y="420691"/>
                        <a:ext cx="4896544" cy="3228491"/>
                      </a:xfrm>
                      <a:prstGeom prst="rect">
                        <a:avLst/>
                      </a:prstGeom>
                      <a:noFill/>
                    </p:spPr>
                  </p:pic>
                </p:oleObj>
              </mc:Fallback>
            </mc:AlternateContent>
          </a:graphicData>
        </a:graphic>
      </p:graphicFrame>
      <p:sp>
        <p:nvSpPr>
          <p:cNvPr id="21" name="矩形 20"/>
          <p:cNvSpPr/>
          <p:nvPr/>
        </p:nvSpPr>
        <p:spPr>
          <a:xfrm>
            <a:off x="5835029" y="4293096"/>
            <a:ext cx="6092825" cy="1338828"/>
          </a:xfrm>
          <a:prstGeom prst="rect">
            <a:avLst/>
          </a:prstGeom>
        </p:spPr>
        <p:txBody>
          <a:bodyPr>
            <a:spAutoFit/>
          </a:bodyPr>
          <a:lstStyle/>
          <a:p>
            <a:pPr>
              <a:lnSpc>
                <a:spcPct val="150000"/>
              </a:lnSpc>
            </a:pPr>
            <a:r>
              <a:rPr lang="zh-CN" altLang="zh-CN" b="1" dirty="0"/>
              <a:t>输出：</a:t>
            </a:r>
            <a:endParaRPr lang="zh-CN" altLang="zh-CN" dirty="0"/>
          </a:p>
          <a:p>
            <a:pPr lvl="1">
              <a:lnSpc>
                <a:spcPct val="150000"/>
              </a:lnSpc>
            </a:pPr>
            <a:r>
              <a:rPr lang="en-US" altLang="zh-CN" dirty="0"/>
              <a:t>[['data2', 'This is data1'], 1]</a:t>
            </a:r>
            <a:endParaRPr lang="zh-CN" altLang="zh-CN" dirty="0"/>
          </a:p>
          <a:p>
            <a:pPr lvl="1">
              <a:lnSpc>
                <a:spcPct val="150000"/>
              </a:lnSpc>
            </a:pPr>
            <a:r>
              <a:rPr lang="en-US" altLang="zh-CN" dirty="0"/>
              <a:t>[['data2', 'This is data1'], 2]</a:t>
            </a:r>
            <a:endParaRPr lang="zh-CN" altLang="zh-CN" dirty="0"/>
          </a:p>
        </p:txBody>
      </p:sp>
    </p:spTree>
    <p:extLst>
      <p:ext uri="{BB962C8B-B14F-4D97-AF65-F5344CB8AC3E}">
        <p14:creationId xmlns:p14="http://schemas.microsoft.com/office/powerpoint/2010/main" val="127515897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p:bldP spid="12" grpId="0"/>
      <p:bldP spid="18"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7.6   </a:t>
            </a:r>
            <a:r>
              <a:rPr lang="zh-CN" altLang="zh-CN" sz="2400" b="1" dirty="0"/>
              <a:t>参数</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p:cNvSpPr/>
          <p:nvPr/>
        </p:nvSpPr>
        <p:spPr>
          <a:xfrm>
            <a:off x="806083" y="908720"/>
            <a:ext cx="2788577" cy="369332"/>
          </a:xfrm>
          <a:prstGeom prst="rect">
            <a:avLst/>
          </a:prstGeom>
        </p:spPr>
        <p:txBody>
          <a:bodyPr wrap="square">
            <a:spAutoFit/>
          </a:bodyPr>
          <a:lstStyle/>
          <a:p>
            <a:r>
              <a:rPr lang="en-US" altLang="zh-CN" b="1" dirty="0" smtClean="0"/>
              <a:t>7.6.2   </a:t>
            </a:r>
            <a:r>
              <a:rPr lang="zh-CN" altLang="zh-CN" b="1" dirty="0"/>
              <a:t>浅拷贝和深拷贝</a:t>
            </a:r>
          </a:p>
        </p:txBody>
      </p:sp>
      <p:sp>
        <p:nvSpPr>
          <p:cNvPr id="7" name="矩形 6"/>
          <p:cNvSpPr/>
          <p:nvPr/>
        </p:nvSpPr>
        <p:spPr>
          <a:xfrm>
            <a:off x="806551" y="1303855"/>
            <a:ext cx="5064921" cy="1754326"/>
          </a:xfrm>
          <a:prstGeom prst="rect">
            <a:avLst/>
          </a:prstGeom>
        </p:spPr>
        <p:txBody>
          <a:bodyPr wrap="square">
            <a:spAutoFit/>
          </a:bodyPr>
          <a:lstStyle/>
          <a:p>
            <a:pPr>
              <a:lnSpc>
                <a:spcPct val="150000"/>
              </a:lnSpc>
            </a:pPr>
            <a:r>
              <a:rPr lang="zh-CN" altLang="zh-CN" b="1" dirty="0"/>
              <a:t>深拷贝：</a:t>
            </a:r>
            <a:endParaRPr lang="zh-CN" altLang="zh-CN" dirty="0"/>
          </a:p>
          <a:p>
            <a:pPr>
              <a:lnSpc>
                <a:spcPct val="150000"/>
              </a:lnSpc>
            </a:pPr>
            <a:r>
              <a:rPr lang="zh-CN" altLang="zh-CN" dirty="0"/>
              <a:t>深拷贝使用模块</a:t>
            </a:r>
            <a:r>
              <a:rPr lang="en-US" altLang="zh-CN" dirty="0"/>
              <a:t>copy</a:t>
            </a:r>
            <a:r>
              <a:rPr lang="zh-CN" altLang="zh-CN" dirty="0"/>
              <a:t>中的</a:t>
            </a:r>
            <a:r>
              <a:rPr lang="en-US" altLang="zh-CN" dirty="0" err="1"/>
              <a:t>deepcopy</a:t>
            </a:r>
            <a:r>
              <a:rPr lang="zh-CN" altLang="zh-CN" dirty="0"/>
              <a:t>函数</a:t>
            </a:r>
            <a:r>
              <a:rPr lang="zh-CN" altLang="zh-CN" dirty="0" smtClean="0"/>
              <a:t>，</a:t>
            </a:r>
            <a:endParaRPr lang="en-US" altLang="zh-CN" dirty="0" smtClean="0"/>
          </a:p>
          <a:p>
            <a:pPr>
              <a:lnSpc>
                <a:spcPct val="150000"/>
              </a:lnSpc>
            </a:pPr>
            <a:r>
              <a:rPr lang="zh-CN" altLang="zh-CN" dirty="0" smtClean="0"/>
              <a:t>完全拷贝父</a:t>
            </a:r>
            <a:r>
              <a:rPr lang="zh-CN" altLang="zh-CN" dirty="0"/>
              <a:t>对象及其子对象</a:t>
            </a:r>
            <a:r>
              <a:rPr lang="zh-CN" altLang="zh-CN" dirty="0" smtClean="0"/>
              <a:t>。</a:t>
            </a:r>
            <a:endParaRPr lang="en-US" altLang="zh-CN" dirty="0" smtClean="0"/>
          </a:p>
          <a:p>
            <a:pPr>
              <a:lnSpc>
                <a:spcPct val="150000"/>
              </a:lnSpc>
            </a:pPr>
            <a:r>
              <a:rPr lang="zh-CN" altLang="zh-CN" dirty="0" smtClean="0"/>
              <a:t>完成</a:t>
            </a:r>
            <a:r>
              <a:rPr lang="zh-CN" altLang="zh-CN" dirty="0"/>
              <a:t>拷贝后参与拷贝的变量是完全独立的</a:t>
            </a:r>
          </a:p>
        </p:txBody>
      </p:sp>
      <p:sp>
        <p:nvSpPr>
          <p:cNvPr id="10"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矩形 11"/>
          <p:cNvSpPr/>
          <p:nvPr/>
        </p:nvSpPr>
        <p:spPr>
          <a:xfrm>
            <a:off x="716509" y="3092475"/>
            <a:ext cx="3619517" cy="3000821"/>
          </a:xfrm>
          <a:prstGeom prst="rect">
            <a:avLst/>
          </a:prstGeom>
        </p:spPr>
        <p:txBody>
          <a:bodyPr wrap="none">
            <a:spAutoFit/>
          </a:bodyPr>
          <a:lstStyle/>
          <a:p>
            <a:pPr>
              <a:lnSpc>
                <a:spcPct val="150000"/>
              </a:lnSpc>
            </a:pPr>
            <a:r>
              <a:rPr lang="zh-CN" altLang="zh-CN" b="1" dirty="0"/>
              <a:t>程序</a:t>
            </a:r>
            <a:r>
              <a:rPr lang="en-US" altLang="zh-CN" b="1" dirty="0"/>
              <a:t>7.3 </a:t>
            </a:r>
            <a:r>
              <a:rPr lang="zh-CN" altLang="zh-CN" b="1" dirty="0"/>
              <a:t>深拷贝示例程序</a:t>
            </a:r>
            <a:endParaRPr lang="zh-CN" altLang="zh-CN" dirty="0"/>
          </a:p>
          <a:p>
            <a:pPr lvl="0">
              <a:lnSpc>
                <a:spcPct val="150000"/>
              </a:lnSpc>
            </a:pPr>
            <a:r>
              <a:rPr lang="en-US" altLang="zh-CN" dirty="0"/>
              <a:t>import copy</a:t>
            </a:r>
            <a:endParaRPr lang="zh-CN" altLang="zh-CN" dirty="0"/>
          </a:p>
          <a:p>
            <a:pPr lvl="0">
              <a:lnSpc>
                <a:spcPct val="150000"/>
              </a:lnSpc>
            </a:pPr>
            <a:r>
              <a:rPr lang="en-US" altLang="zh-CN" dirty="0"/>
              <a:t>data1 = [["data1", "This is data1"], 1]</a:t>
            </a:r>
            <a:endParaRPr lang="zh-CN" altLang="zh-CN" dirty="0"/>
          </a:p>
          <a:p>
            <a:pPr lvl="0">
              <a:lnSpc>
                <a:spcPct val="150000"/>
              </a:lnSpc>
            </a:pPr>
            <a:r>
              <a:rPr lang="en-US" altLang="zh-CN" dirty="0"/>
              <a:t>data2 = </a:t>
            </a:r>
            <a:r>
              <a:rPr lang="en-US" altLang="zh-CN" dirty="0" err="1"/>
              <a:t>copy.deepcopy</a:t>
            </a:r>
            <a:r>
              <a:rPr lang="en-US" altLang="zh-CN" dirty="0"/>
              <a:t>(data1)</a:t>
            </a:r>
            <a:endParaRPr lang="zh-CN" altLang="zh-CN" dirty="0"/>
          </a:p>
          <a:p>
            <a:pPr lvl="0">
              <a:lnSpc>
                <a:spcPct val="150000"/>
              </a:lnSpc>
            </a:pPr>
            <a:r>
              <a:rPr lang="en-US" altLang="zh-CN" dirty="0" smtClean="0"/>
              <a:t>data2[0</a:t>
            </a:r>
            <a:r>
              <a:rPr lang="en-US" altLang="zh-CN" dirty="0"/>
              <a:t>][0] = "data2</a:t>
            </a:r>
            <a:r>
              <a:rPr lang="en-US" altLang="zh-CN" dirty="0" smtClean="0"/>
              <a:t>"</a:t>
            </a:r>
            <a:r>
              <a:rPr lang="en-US" altLang="zh-CN" dirty="0"/>
              <a:t> </a:t>
            </a:r>
            <a:endParaRPr lang="zh-CN" altLang="zh-CN" dirty="0"/>
          </a:p>
          <a:p>
            <a:pPr lvl="0">
              <a:lnSpc>
                <a:spcPct val="150000"/>
              </a:lnSpc>
            </a:pPr>
            <a:r>
              <a:rPr lang="en-US" altLang="zh-CN" dirty="0"/>
              <a:t>print(data1)</a:t>
            </a:r>
            <a:endParaRPr lang="zh-CN" altLang="zh-CN" dirty="0"/>
          </a:p>
          <a:p>
            <a:pPr lvl="0">
              <a:lnSpc>
                <a:spcPct val="150000"/>
              </a:lnSpc>
            </a:pPr>
            <a:r>
              <a:rPr lang="en-US" altLang="zh-CN" dirty="0"/>
              <a:t>print(data2)</a:t>
            </a:r>
            <a:endParaRPr lang="zh-CN" altLang="zh-CN" dirty="0"/>
          </a:p>
        </p:txBody>
      </p:sp>
      <p:sp>
        <p:nvSpPr>
          <p:cNvPr id="16"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8" name="矩形 17"/>
          <p:cNvSpPr/>
          <p:nvPr/>
        </p:nvSpPr>
        <p:spPr>
          <a:xfrm>
            <a:off x="5351660" y="4942029"/>
            <a:ext cx="6264696" cy="923330"/>
          </a:xfrm>
          <a:prstGeom prst="rect">
            <a:avLst/>
          </a:prstGeom>
        </p:spPr>
        <p:txBody>
          <a:bodyPr wrap="square">
            <a:spAutoFit/>
          </a:bodyPr>
          <a:lstStyle/>
          <a:p>
            <a:pPr>
              <a:lnSpc>
                <a:spcPct val="150000"/>
              </a:lnSpc>
            </a:pPr>
            <a:r>
              <a:rPr lang="zh-CN" altLang="zh-CN" dirty="0"/>
              <a:t>深拷贝将深层的</a:t>
            </a:r>
            <a:r>
              <a:rPr lang="zh-CN" altLang="zh-CN" dirty="0" smtClean="0"/>
              <a:t>子对象从</a:t>
            </a:r>
            <a:r>
              <a:rPr lang="en-US" altLang="zh-CN" dirty="0"/>
              <a:t>data1</a:t>
            </a:r>
            <a:r>
              <a:rPr lang="zh-CN" altLang="zh-CN" dirty="0"/>
              <a:t>拷贝到</a:t>
            </a:r>
            <a:r>
              <a:rPr lang="en-US" altLang="zh-CN" dirty="0"/>
              <a:t>data2</a:t>
            </a:r>
            <a:r>
              <a:rPr lang="zh-CN" altLang="zh-CN" dirty="0" smtClean="0"/>
              <a:t>中</a:t>
            </a:r>
            <a:r>
              <a:rPr lang="zh-CN" altLang="en-US" dirty="0" smtClean="0"/>
              <a:t>，</a:t>
            </a:r>
            <a:r>
              <a:rPr lang="zh-CN" altLang="zh-CN" dirty="0" smtClean="0"/>
              <a:t>修改</a:t>
            </a:r>
            <a:r>
              <a:rPr lang="en-US" altLang="zh-CN" dirty="0"/>
              <a:t>data2</a:t>
            </a:r>
            <a:r>
              <a:rPr lang="zh-CN" altLang="zh-CN" dirty="0"/>
              <a:t>中子对象的中内容时</a:t>
            </a:r>
            <a:r>
              <a:rPr lang="en-US" altLang="zh-CN" dirty="0"/>
              <a:t>data1</a:t>
            </a:r>
            <a:r>
              <a:rPr lang="zh-CN" altLang="zh-CN" dirty="0"/>
              <a:t>不会受到影响</a:t>
            </a:r>
            <a:endParaRPr lang="zh-CN" altLang="en-US" dirty="0"/>
          </a:p>
        </p:txBody>
      </p:sp>
      <p:sp>
        <p:nvSpPr>
          <p:cNvPr id="19" name="Rectangle 7"/>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1" name="矩形 20"/>
          <p:cNvSpPr/>
          <p:nvPr/>
        </p:nvSpPr>
        <p:spPr>
          <a:xfrm>
            <a:off x="6051053" y="4942029"/>
            <a:ext cx="6092825" cy="1338828"/>
          </a:xfrm>
          <a:prstGeom prst="rect">
            <a:avLst/>
          </a:prstGeom>
        </p:spPr>
        <p:txBody>
          <a:bodyPr>
            <a:spAutoFit/>
          </a:bodyPr>
          <a:lstStyle/>
          <a:p>
            <a:pPr>
              <a:lnSpc>
                <a:spcPct val="150000"/>
              </a:lnSpc>
            </a:pPr>
            <a:r>
              <a:rPr lang="zh-CN" altLang="zh-CN" b="1" dirty="0"/>
              <a:t>输出：</a:t>
            </a:r>
            <a:endParaRPr lang="zh-CN" altLang="zh-CN" dirty="0"/>
          </a:p>
          <a:p>
            <a:pPr lvl="1">
              <a:lnSpc>
                <a:spcPct val="150000"/>
              </a:lnSpc>
            </a:pPr>
            <a:r>
              <a:rPr lang="en-US" altLang="zh-CN" dirty="0"/>
              <a:t>[[</a:t>
            </a:r>
            <a:r>
              <a:rPr lang="en-US" altLang="zh-CN" dirty="0" smtClean="0"/>
              <a:t>'data1', </a:t>
            </a:r>
            <a:r>
              <a:rPr lang="en-US" altLang="zh-CN" dirty="0"/>
              <a:t>'This is data1'], 1]</a:t>
            </a:r>
            <a:endParaRPr lang="zh-CN" altLang="zh-CN" dirty="0"/>
          </a:p>
          <a:p>
            <a:pPr lvl="1">
              <a:lnSpc>
                <a:spcPct val="150000"/>
              </a:lnSpc>
            </a:pPr>
            <a:r>
              <a:rPr lang="en-US" altLang="zh-CN" dirty="0"/>
              <a:t>[['data2', 'This is data1'], </a:t>
            </a:r>
            <a:r>
              <a:rPr lang="en-US" altLang="zh-CN" dirty="0" smtClean="0"/>
              <a:t>1]</a:t>
            </a:r>
            <a:endParaRPr lang="zh-CN" altLang="zh-CN" dirty="0"/>
          </a:p>
        </p:txBody>
      </p:sp>
      <p:sp>
        <p:nvSpPr>
          <p:cNvPr id="22" name="Rectangle 10"/>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val="1858795294"/>
              </p:ext>
            </p:extLst>
          </p:nvPr>
        </p:nvGraphicFramePr>
        <p:xfrm>
          <a:off x="6251760" y="420691"/>
          <a:ext cx="4464496" cy="4421046"/>
        </p:xfrm>
        <a:graphic>
          <a:graphicData uri="http://schemas.openxmlformats.org/presentationml/2006/ole">
            <mc:AlternateContent xmlns:mc="http://schemas.openxmlformats.org/markup-compatibility/2006">
              <mc:Choice xmlns:v="urn:schemas-microsoft-com:vml" Requires="v">
                <p:oleObj spid="_x0000_s32787" r:id="rId3" imgW="5656314" imgH="5597100" progId="Visio.Drawing.11">
                  <p:embed/>
                </p:oleObj>
              </mc:Choice>
              <mc:Fallback>
                <p:oleObj r:id="rId3" imgW="5656314" imgH="559710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1760" y="420691"/>
                        <a:ext cx="4464496" cy="4421046"/>
                      </a:xfrm>
                      <a:prstGeom prst="rect">
                        <a:avLst/>
                      </a:prstGeom>
                      <a:noFill/>
                    </p:spPr>
                  </p:pic>
                </p:oleObj>
              </mc:Fallback>
            </mc:AlternateContent>
          </a:graphicData>
        </a:graphic>
      </p:graphicFrame>
    </p:spTree>
    <p:extLst>
      <p:ext uri="{BB962C8B-B14F-4D97-AF65-F5344CB8AC3E}">
        <p14:creationId xmlns:p14="http://schemas.microsoft.com/office/powerpoint/2010/main" val="3530636508"/>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8"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7.6   </a:t>
            </a:r>
            <a:r>
              <a:rPr lang="zh-CN" altLang="zh-CN" sz="2400" b="1" dirty="0"/>
              <a:t>参数</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p:cNvSpPr/>
          <p:nvPr/>
        </p:nvSpPr>
        <p:spPr>
          <a:xfrm>
            <a:off x="806083" y="908720"/>
            <a:ext cx="2788577" cy="369332"/>
          </a:xfrm>
          <a:prstGeom prst="rect">
            <a:avLst/>
          </a:prstGeom>
        </p:spPr>
        <p:txBody>
          <a:bodyPr wrap="square">
            <a:spAutoFit/>
          </a:bodyPr>
          <a:lstStyle/>
          <a:p>
            <a:r>
              <a:rPr lang="en-US" altLang="zh-CN" b="1" dirty="0" smtClean="0"/>
              <a:t>7.6.3   </a:t>
            </a:r>
            <a:r>
              <a:rPr lang="zh-CN" altLang="zh-CN" b="1" dirty="0"/>
              <a:t>函数参数形式</a:t>
            </a:r>
          </a:p>
        </p:txBody>
      </p:sp>
      <p:sp>
        <p:nvSpPr>
          <p:cNvPr id="7" name="矩形 6"/>
          <p:cNvSpPr/>
          <p:nvPr/>
        </p:nvSpPr>
        <p:spPr>
          <a:xfrm>
            <a:off x="806083" y="1417666"/>
            <a:ext cx="2532460" cy="1706878"/>
          </a:xfrm>
          <a:prstGeom prst="rect">
            <a:avLst/>
          </a:prstGeom>
        </p:spPr>
        <p:txBody>
          <a:bodyPr wrap="square">
            <a:spAutoFit/>
          </a:bodyPr>
          <a:lstStyle/>
          <a:p>
            <a:pPr>
              <a:lnSpc>
                <a:spcPct val="150000"/>
              </a:lnSpc>
            </a:pPr>
            <a:r>
              <a:rPr lang="zh-CN" altLang="zh-CN" dirty="0"/>
              <a:t>默认参数</a:t>
            </a:r>
            <a:r>
              <a:rPr lang="zh-CN" altLang="zh-CN" dirty="0" smtClean="0"/>
              <a:t>：</a:t>
            </a:r>
            <a:endParaRPr lang="en-US" altLang="zh-CN" dirty="0" smtClean="0"/>
          </a:p>
          <a:p>
            <a:pPr>
              <a:lnSpc>
                <a:spcPct val="150000"/>
              </a:lnSpc>
            </a:pPr>
            <a:r>
              <a:rPr lang="zh-CN" altLang="zh-CN" dirty="0"/>
              <a:t>缺省参数：</a:t>
            </a:r>
          </a:p>
          <a:p>
            <a:pPr>
              <a:lnSpc>
                <a:spcPct val="150000"/>
              </a:lnSpc>
            </a:pPr>
            <a:r>
              <a:rPr lang="zh-CN" altLang="zh-CN" dirty="0"/>
              <a:t>关键字参数：</a:t>
            </a:r>
          </a:p>
          <a:p>
            <a:pPr>
              <a:lnSpc>
                <a:spcPct val="150000"/>
              </a:lnSpc>
            </a:pPr>
            <a:r>
              <a:rPr lang="zh-CN" altLang="zh-CN" dirty="0"/>
              <a:t>可变参数</a:t>
            </a:r>
            <a:r>
              <a:rPr lang="zh-CN" altLang="zh-CN" dirty="0" smtClean="0"/>
              <a:t>：</a:t>
            </a:r>
            <a:endParaRPr lang="zh-CN" altLang="zh-CN" dirty="0"/>
          </a:p>
        </p:txBody>
      </p:sp>
      <p:sp>
        <p:nvSpPr>
          <p:cNvPr id="10"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矩形 11"/>
          <p:cNvSpPr/>
          <p:nvPr/>
        </p:nvSpPr>
        <p:spPr>
          <a:xfrm>
            <a:off x="2068004" y="1417666"/>
            <a:ext cx="7315721" cy="507831"/>
          </a:xfrm>
          <a:prstGeom prst="rect">
            <a:avLst/>
          </a:prstGeom>
        </p:spPr>
        <p:txBody>
          <a:bodyPr wrap="none">
            <a:spAutoFit/>
          </a:bodyPr>
          <a:lstStyle/>
          <a:p>
            <a:pPr>
              <a:lnSpc>
                <a:spcPct val="150000"/>
              </a:lnSpc>
            </a:pPr>
            <a:r>
              <a:rPr lang="zh-CN" altLang="zh-CN" dirty="0" smtClean="0"/>
              <a:t>是</a:t>
            </a:r>
            <a:r>
              <a:rPr lang="zh-CN" altLang="zh-CN" dirty="0"/>
              <a:t>缺省参数的基础，当缺省参数时</a:t>
            </a:r>
            <a:r>
              <a:rPr lang="en-US" altLang="zh-CN" dirty="0"/>
              <a:t>Python</a:t>
            </a:r>
            <a:r>
              <a:rPr lang="zh-CN" altLang="zh-CN" dirty="0"/>
              <a:t>会自动分配默认参数值到函数</a:t>
            </a:r>
          </a:p>
        </p:txBody>
      </p:sp>
      <p:sp>
        <p:nvSpPr>
          <p:cNvPr id="16"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9" name="Rectangle 7"/>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2" name="Rectangle 10"/>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4" name="矩形 23"/>
          <p:cNvSpPr/>
          <p:nvPr/>
        </p:nvSpPr>
        <p:spPr>
          <a:xfrm>
            <a:off x="2566814" y="1968859"/>
            <a:ext cx="6092825" cy="1295868"/>
          </a:xfrm>
          <a:prstGeom prst="rect">
            <a:avLst/>
          </a:prstGeom>
        </p:spPr>
        <p:txBody>
          <a:bodyPr>
            <a:spAutoFit/>
          </a:bodyPr>
          <a:lstStyle/>
          <a:p>
            <a:pPr>
              <a:lnSpc>
                <a:spcPct val="150000"/>
              </a:lnSpc>
            </a:pPr>
            <a:r>
              <a:rPr lang="en-US" altLang="zh-CN" dirty="0" err="1"/>
              <a:t>def</a:t>
            </a:r>
            <a:r>
              <a:rPr lang="en-US" altLang="zh-CN" dirty="0"/>
              <a:t> </a:t>
            </a:r>
            <a:r>
              <a:rPr lang="en-US" altLang="zh-CN" dirty="0" err="1"/>
              <a:t>ptr</a:t>
            </a:r>
            <a:r>
              <a:rPr lang="en-US" altLang="zh-CN" dirty="0"/>
              <a:t>(name = "None", age = 0, grades = 0):</a:t>
            </a:r>
            <a:endParaRPr lang="zh-CN" altLang="zh-CN" dirty="0"/>
          </a:p>
          <a:p>
            <a:pPr>
              <a:lnSpc>
                <a:spcPct val="150000"/>
              </a:lnSpc>
            </a:pPr>
            <a:r>
              <a:rPr lang="en-US" altLang="zh-CN" dirty="0"/>
              <a:t>print(name, age, grades)</a:t>
            </a:r>
            <a:endParaRPr lang="zh-CN" altLang="zh-CN" dirty="0"/>
          </a:p>
          <a:p>
            <a:pPr>
              <a:lnSpc>
                <a:spcPct val="150000"/>
              </a:lnSpc>
            </a:pPr>
            <a:r>
              <a:rPr lang="en-US" altLang="zh-CN" dirty="0" err="1"/>
              <a:t>ptr</a:t>
            </a:r>
            <a:r>
              <a:rPr lang="en-US" altLang="zh-CN" dirty="0"/>
              <a:t>()</a:t>
            </a:r>
            <a:endParaRPr lang="zh-CN" altLang="zh-CN" dirty="0"/>
          </a:p>
        </p:txBody>
      </p:sp>
      <p:sp>
        <p:nvSpPr>
          <p:cNvPr id="25" name="矩形 24"/>
          <p:cNvSpPr/>
          <p:nvPr/>
        </p:nvSpPr>
        <p:spPr>
          <a:xfrm>
            <a:off x="2566814" y="3613666"/>
            <a:ext cx="4878259" cy="369332"/>
          </a:xfrm>
          <a:prstGeom prst="rect">
            <a:avLst/>
          </a:prstGeom>
        </p:spPr>
        <p:txBody>
          <a:bodyPr wrap="none">
            <a:spAutoFit/>
          </a:bodyPr>
          <a:lstStyle/>
          <a:p>
            <a:r>
              <a:rPr lang="zh-CN" altLang="zh-CN" dirty="0"/>
              <a:t>函数在声明参数时使用</a:t>
            </a:r>
            <a:r>
              <a:rPr lang="en-US" altLang="zh-CN" dirty="0"/>
              <a:t>“</a:t>
            </a:r>
            <a:r>
              <a:rPr lang="en-US" altLang="zh-CN" b="1" dirty="0"/>
              <a:t>=</a:t>
            </a:r>
            <a:r>
              <a:rPr lang="en-US" altLang="zh-CN" dirty="0"/>
              <a:t>”</a:t>
            </a:r>
            <a:r>
              <a:rPr lang="zh-CN" altLang="zh-CN" dirty="0"/>
              <a:t>来为参数指定默认值</a:t>
            </a:r>
            <a:endParaRPr lang="zh-CN" altLang="en-US" dirty="0"/>
          </a:p>
        </p:txBody>
      </p:sp>
      <p:sp>
        <p:nvSpPr>
          <p:cNvPr id="26" name="矩形 25"/>
          <p:cNvSpPr/>
          <p:nvPr/>
        </p:nvSpPr>
        <p:spPr>
          <a:xfrm>
            <a:off x="2751320" y="4509120"/>
            <a:ext cx="1686680" cy="369332"/>
          </a:xfrm>
          <a:prstGeom prst="rect">
            <a:avLst/>
          </a:prstGeom>
        </p:spPr>
        <p:txBody>
          <a:bodyPr wrap="none">
            <a:spAutoFit/>
          </a:bodyPr>
          <a:lstStyle/>
          <a:p>
            <a:r>
              <a:rPr lang="zh-CN" altLang="zh-CN" dirty="0"/>
              <a:t>输出</a:t>
            </a:r>
            <a:r>
              <a:rPr lang="en-US" altLang="zh-CN" dirty="0"/>
              <a:t>“None 0 0”</a:t>
            </a:r>
            <a:endParaRPr lang="zh-CN" altLang="en-US" dirty="0"/>
          </a:p>
        </p:txBody>
      </p:sp>
    </p:spTree>
    <p:extLst>
      <p:ext uri="{BB962C8B-B14F-4D97-AF65-F5344CB8AC3E}">
        <p14:creationId xmlns:p14="http://schemas.microsoft.com/office/powerpoint/2010/main" val="2736531588"/>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subTnLst>
                                    <p:animClr clrSpc="rgb" dir="cw">
                                      <p:cBhvr override="childStyle">
                                        <p:cTn dur="1" fill="hold" display="0" masterRel="nextClick" afterEffect="1"/>
                                        <p:tgtEl>
                                          <p:spTgt spid="7"/>
                                        </p:tgtEl>
                                        <p:attrNameLst>
                                          <p:attrName>ppt_c</p:attrName>
                                        </p:attrNameLst>
                                      </p:cBhvr>
                                      <p:to>
                                        <a:schemeClr val="hlink"/>
                                      </p:to>
                                    </p:animClr>
                                  </p:subTnLst>
                                </p:cTn>
                              </p:par>
                            </p:childTnLst>
                          </p:cTn>
                        </p:par>
                      </p:childTnLst>
                    </p:cTn>
                  </p:par>
                  <p:par>
                    <p:cTn id="8" fill="hold">
                      <p:stCondLst>
                        <p:cond delay="indefinite"/>
                      </p:stCondLst>
                      <p:childTnLst>
                        <p:par>
                          <p:cTn id="9" fill="hold">
                            <p:stCondLst>
                              <p:cond delay="0"/>
                            </p:stCondLst>
                            <p:childTnLst>
                              <p:par>
                                <p:cTn id="10" presetID="27" presetClass="emph" presetSubtype="0" fill="remove" nodeType="clickEffect">
                                  <p:stCondLst>
                                    <p:cond delay="0"/>
                                  </p:stCondLst>
                                  <p:childTnLst>
                                    <p:animClr clrSpc="rgb" dir="cw">
                                      <p:cBhvr override="childStyle">
                                        <p:cTn id="11" dur="250" autoRev="1" fill="remove"/>
                                        <p:tgtEl>
                                          <p:spTgt spid="7">
                                            <p:txEl>
                                              <p:pRg st="0" end="0"/>
                                            </p:txEl>
                                          </p:spTgt>
                                        </p:tgtEl>
                                        <p:attrNameLst>
                                          <p:attrName>style.color</p:attrName>
                                        </p:attrNameLst>
                                      </p:cBhvr>
                                      <p:to>
                                        <a:schemeClr val="bg1"/>
                                      </p:to>
                                    </p:animClr>
                                    <p:animClr clrSpc="rgb" dir="cw">
                                      <p:cBhvr>
                                        <p:cTn id="12" dur="250" autoRev="1" fill="remove"/>
                                        <p:tgtEl>
                                          <p:spTgt spid="7">
                                            <p:txEl>
                                              <p:pRg st="0" end="0"/>
                                            </p:txEl>
                                          </p:spTgt>
                                        </p:tgtEl>
                                        <p:attrNameLst>
                                          <p:attrName>fillcolor</p:attrName>
                                        </p:attrNameLst>
                                      </p:cBhvr>
                                      <p:to>
                                        <a:schemeClr val="bg1"/>
                                      </p:to>
                                    </p:animClr>
                                    <p:set>
                                      <p:cBhvr>
                                        <p:cTn id="13" dur="250" autoRev="1" fill="remove"/>
                                        <p:tgtEl>
                                          <p:spTgt spid="7">
                                            <p:txEl>
                                              <p:pRg st="0" end="0"/>
                                            </p:txEl>
                                          </p:spTgt>
                                        </p:tgtEl>
                                        <p:attrNameLst>
                                          <p:attrName>fill.type</p:attrName>
                                        </p:attrNameLst>
                                      </p:cBhvr>
                                      <p:to>
                                        <p:strVal val="solid"/>
                                      </p:to>
                                    </p:set>
                                    <p:set>
                                      <p:cBhvr>
                                        <p:cTn id="14" dur="250" autoRev="1" fill="remove"/>
                                        <p:tgtEl>
                                          <p:spTgt spid="7">
                                            <p:txEl>
                                              <p:pRg st="0" end="0"/>
                                            </p:txEl>
                                          </p:spTgt>
                                        </p:tgtEl>
                                        <p:attrNameLst>
                                          <p:attrName>fill.on</p:attrName>
                                        </p:attrNameLst>
                                      </p:cBhvr>
                                      <p:to>
                                        <p:strVal val="true"/>
                                      </p:to>
                                    </p:set>
                                  </p:childTnLst>
                                  <p:subTnLst>
                                    <p:animClr clrSpc="rgb" dir="cw">
                                      <p:cBhvr override="childStyle">
                                        <p:cTn dur="1" fill="hold" display="0" masterRel="nextClick" afterEffect="1"/>
                                        <p:tgtEl>
                                          <p:spTgt spid="7">
                                            <p:txEl>
                                              <p:pRg st="0" end="0"/>
                                            </p:txEl>
                                          </p:spTgt>
                                        </p:tgtEl>
                                        <p:attrNameLst>
                                          <p:attrName>ppt_c</p:attrName>
                                        </p:attrNameLst>
                                      </p:cBhvr>
                                      <p:to>
                                        <a:schemeClr val="hlink"/>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circle(in)">
                                      <p:cBhvr>
                                        <p:cTn id="31"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24" grpId="0"/>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7.6   </a:t>
            </a:r>
            <a:r>
              <a:rPr lang="zh-CN" altLang="zh-CN" sz="2400" b="1" dirty="0"/>
              <a:t>参数</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p:cNvSpPr/>
          <p:nvPr/>
        </p:nvSpPr>
        <p:spPr>
          <a:xfrm>
            <a:off x="806083" y="908720"/>
            <a:ext cx="2788577" cy="369332"/>
          </a:xfrm>
          <a:prstGeom prst="rect">
            <a:avLst/>
          </a:prstGeom>
        </p:spPr>
        <p:txBody>
          <a:bodyPr wrap="square">
            <a:spAutoFit/>
          </a:bodyPr>
          <a:lstStyle/>
          <a:p>
            <a:r>
              <a:rPr lang="en-US" altLang="zh-CN" b="1" dirty="0" smtClean="0"/>
              <a:t>7.6.3   </a:t>
            </a:r>
            <a:r>
              <a:rPr lang="zh-CN" altLang="zh-CN" b="1" dirty="0"/>
              <a:t>函数参数形式</a:t>
            </a:r>
          </a:p>
        </p:txBody>
      </p:sp>
      <p:sp>
        <p:nvSpPr>
          <p:cNvPr id="7" name="矩形 6"/>
          <p:cNvSpPr/>
          <p:nvPr/>
        </p:nvSpPr>
        <p:spPr>
          <a:xfrm>
            <a:off x="806083" y="1417666"/>
            <a:ext cx="2532460" cy="1706878"/>
          </a:xfrm>
          <a:prstGeom prst="rect">
            <a:avLst/>
          </a:prstGeom>
        </p:spPr>
        <p:txBody>
          <a:bodyPr wrap="square">
            <a:spAutoFit/>
          </a:bodyPr>
          <a:lstStyle/>
          <a:p>
            <a:pPr>
              <a:lnSpc>
                <a:spcPct val="150000"/>
              </a:lnSpc>
            </a:pPr>
            <a:r>
              <a:rPr lang="zh-CN" altLang="zh-CN" dirty="0"/>
              <a:t>默认参数</a:t>
            </a:r>
            <a:r>
              <a:rPr lang="zh-CN" altLang="zh-CN" dirty="0" smtClean="0"/>
              <a:t>：</a:t>
            </a:r>
            <a:endParaRPr lang="en-US" altLang="zh-CN" dirty="0" smtClean="0"/>
          </a:p>
          <a:p>
            <a:pPr>
              <a:lnSpc>
                <a:spcPct val="150000"/>
              </a:lnSpc>
            </a:pPr>
            <a:r>
              <a:rPr lang="zh-CN" altLang="zh-CN" dirty="0"/>
              <a:t>缺省参数：</a:t>
            </a:r>
          </a:p>
          <a:p>
            <a:pPr>
              <a:lnSpc>
                <a:spcPct val="150000"/>
              </a:lnSpc>
            </a:pPr>
            <a:r>
              <a:rPr lang="zh-CN" altLang="zh-CN" dirty="0"/>
              <a:t>关键字参数：</a:t>
            </a:r>
          </a:p>
          <a:p>
            <a:pPr>
              <a:lnSpc>
                <a:spcPct val="150000"/>
              </a:lnSpc>
            </a:pPr>
            <a:r>
              <a:rPr lang="zh-CN" altLang="zh-CN" dirty="0"/>
              <a:t>可变参数</a:t>
            </a:r>
            <a:r>
              <a:rPr lang="zh-CN" altLang="zh-CN" dirty="0" smtClean="0"/>
              <a:t>：</a:t>
            </a:r>
            <a:endParaRPr lang="zh-CN" altLang="zh-CN" dirty="0"/>
          </a:p>
        </p:txBody>
      </p:sp>
      <p:sp>
        <p:nvSpPr>
          <p:cNvPr id="10"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矩形 11"/>
          <p:cNvSpPr/>
          <p:nvPr/>
        </p:nvSpPr>
        <p:spPr>
          <a:xfrm>
            <a:off x="4264876" y="1117681"/>
            <a:ext cx="5262979" cy="460382"/>
          </a:xfrm>
          <a:prstGeom prst="rect">
            <a:avLst/>
          </a:prstGeom>
        </p:spPr>
        <p:txBody>
          <a:bodyPr wrap="none">
            <a:spAutoFit/>
          </a:bodyPr>
          <a:lstStyle/>
          <a:p>
            <a:pPr>
              <a:lnSpc>
                <a:spcPct val="150000"/>
              </a:lnSpc>
            </a:pPr>
            <a:r>
              <a:rPr lang="zh-CN" altLang="zh-CN" dirty="0"/>
              <a:t>这种调用方式是通过位置的方式将形参和实参匹配</a:t>
            </a:r>
          </a:p>
        </p:txBody>
      </p:sp>
      <p:sp>
        <p:nvSpPr>
          <p:cNvPr id="16"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9" name="Rectangle 7"/>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2" name="Rectangle 10"/>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4" name="矩形 23"/>
          <p:cNvSpPr/>
          <p:nvPr/>
        </p:nvSpPr>
        <p:spPr>
          <a:xfrm>
            <a:off x="4264876" y="1968859"/>
            <a:ext cx="6092825" cy="1295868"/>
          </a:xfrm>
          <a:prstGeom prst="rect">
            <a:avLst/>
          </a:prstGeom>
        </p:spPr>
        <p:txBody>
          <a:bodyPr>
            <a:spAutoFit/>
          </a:bodyPr>
          <a:lstStyle/>
          <a:p>
            <a:pPr>
              <a:lnSpc>
                <a:spcPct val="150000"/>
              </a:lnSpc>
            </a:pPr>
            <a:r>
              <a:rPr lang="en-US" altLang="zh-CN" dirty="0" err="1"/>
              <a:t>def</a:t>
            </a:r>
            <a:r>
              <a:rPr lang="en-US" altLang="zh-CN" dirty="0"/>
              <a:t> </a:t>
            </a:r>
            <a:r>
              <a:rPr lang="en-US" altLang="zh-CN" dirty="0" err="1"/>
              <a:t>ptr</a:t>
            </a:r>
            <a:r>
              <a:rPr lang="en-US" altLang="zh-CN" dirty="0"/>
              <a:t>(name = "None", age = 0, grades = 0):</a:t>
            </a:r>
            <a:endParaRPr lang="zh-CN" altLang="zh-CN" dirty="0"/>
          </a:p>
          <a:p>
            <a:pPr>
              <a:lnSpc>
                <a:spcPct val="150000"/>
              </a:lnSpc>
            </a:pPr>
            <a:r>
              <a:rPr lang="en-US" altLang="zh-CN" dirty="0"/>
              <a:t>print(name, age, grades)</a:t>
            </a:r>
            <a:endParaRPr lang="zh-CN" altLang="zh-CN" dirty="0"/>
          </a:p>
          <a:p>
            <a:pPr>
              <a:lnSpc>
                <a:spcPct val="150000"/>
              </a:lnSpc>
            </a:pPr>
            <a:r>
              <a:rPr lang="en-US" altLang="zh-CN" dirty="0" err="1"/>
              <a:t>ptr</a:t>
            </a:r>
            <a:r>
              <a:rPr lang="en-US" altLang="zh-CN" dirty="0"/>
              <a:t>("Leo", 1)</a:t>
            </a:r>
            <a:endParaRPr lang="zh-CN" altLang="zh-CN" dirty="0"/>
          </a:p>
        </p:txBody>
      </p:sp>
      <p:sp>
        <p:nvSpPr>
          <p:cNvPr id="26" name="矩形 25"/>
          <p:cNvSpPr/>
          <p:nvPr/>
        </p:nvSpPr>
        <p:spPr>
          <a:xfrm>
            <a:off x="4264876" y="3861048"/>
            <a:ext cx="1513556" cy="369332"/>
          </a:xfrm>
          <a:prstGeom prst="rect">
            <a:avLst/>
          </a:prstGeom>
        </p:spPr>
        <p:txBody>
          <a:bodyPr wrap="none">
            <a:spAutoFit/>
          </a:bodyPr>
          <a:lstStyle/>
          <a:p>
            <a:r>
              <a:rPr lang="zh-CN" altLang="zh-CN" dirty="0"/>
              <a:t>输出</a:t>
            </a:r>
            <a:r>
              <a:rPr lang="en-US" altLang="zh-CN" dirty="0" smtClean="0"/>
              <a:t>“</a:t>
            </a:r>
            <a:r>
              <a:rPr lang="en-US" altLang="zh-CN" dirty="0"/>
              <a:t>Leo 1 0</a:t>
            </a:r>
            <a:r>
              <a:rPr lang="en-US" altLang="zh-CN" dirty="0" smtClean="0"/>
              <a:t>”</a:t>
            </a:r>
            <a:endParaRPr lang="zh-CN" altLang="en-US" dirty="0"/>
          </a:p>
        </p:txBody>
      </p:sp>
    </p:spTree>
    <p:extLst>
      <p:ext uri="{BB962C8B-B14F-4D97-AF65-F5344CB8AC3E}">
        <p14:creationId xmlns:p14="http://schemas.microsoft.com/office/powerpoint/2010/main" val="20440690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7">
                                            <p:txEl>
                                              <p:pRg st="1" end="1"/>
                                            </p:txEl>
                                          </p:spTgt>
                                        </p:tgtEl>
                                        <p:attrNameLst>
                                          <p:attrName>style.color</p:attrName>
                                        </p:attrNameLst>
                                      </p:cBhvr>
                                      <p:to>
                                        <a:schemeClr val="hlink"/>
                                      </p:to>
                                    </p:animClr>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circle(in)">
                                      <p:cBhvr>
                                        <p:cTn id="19"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7.6   </a:t>
            </a:r>
            <a:r>
              <a:rPr lang="zh-CN" altLang="zh-CN" sz="2400" b="1" dirty="0"/>
              <a:t>参数</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p:cNvSpPr/>
          <p:nvPr/>
        </p:nvSpPr>
        <p:spPr>
          <a:xfrm>
            <a:off x="806083" y="908720"/>
            <a:ext cx="2788577" cy="369332"/>
          </a:xfrm>
          <a:prstGeom prst="rect">
            <a:avLst/>
          </a:prstGeom>
        </p:spPr>
        <p:txBody>
          <a:bodyPr wrap="square">
            <a:spAutoFit/>
          </a:bodyPr>
          <a:lstStyle/>
          <a:p>
            <a:r>
              <a:rPr lang="en-US" altLang="zh-CN" b="1" dirty="0" smtClean="0"/>
              <a:t>7.6.3   </a:t>
            </a:r>
            <a:r>
              <a:rPr lang="zh-CN" altLang="zh-CN" b="1" dirty="0"/>
              <a:t>函数参数形式</a:t>
            </a:r>
          </a:p>
        </p:txBody>
      </p:sp>
      <p:sp>
        <p:nvSpPr>
          <p:cNvPr id="7" name="矩形 6"/>
          <p:cNvSpPr/>
          <p:nvPr/>
        </p:nvSpPr>
        <p:spPr>
          <a:xfrm>
            <a:off x="806083" y="1417666"/>
            <a:ext cx="2532460" cy="1706878"/>
          </a:xfrm>
          <a:prstGeom prst="rect">
            <a:avLst/>
          </a:prstGeom>
        </p:spPr>
        <p:txBody>
          <a:bodyPr wrap="square">
            <a:spAutoFit/>
          </a:bodyPr>
          <a:lstStyle/>
          <a:p>
            <a:pPr>
              <a:lnSpc>
                <a:spcPct val="150000"/>
              </a:lnSpc>
            </a:pPr>
            <a:r>
              <a:rPr lang="zh-CN" altLang="zh-CN" dirty="0"/>
              <a:t>默认参数</a:t>
            </a:r>
            <a:r>
              <a:rPr lang="zh-CN" altLang="zh-CN" dirty="0" smtClean="0"/>
              <a:t>：</a:t>
            </a:r>
            <a:endParaRPr lang="en-US" altLang="zh-CN" dirty="0" smtClean="0"/>
          </a:p>
          <a:p>
            <a:pPr>
              <a:lnSpc>
                <a:spcPct val="150000"/>
              </a:lnSpc>
            </a:pPr>
            <a:r>
              <a:rPr lang="zh-CN" altLang="zh-CN" dirty="0"/>
              <a:t>缺省参数：</a:t>
            </a:r>
          </a:p>
          <a:p>
            <a:pPr>
              <a:lnSpc>
                <a:spcPct val="150000"/>
              </a:lnSpc>
            </a:pPr>
            <a:r>
              <a:rPr lang="zh-CN" altLang="zh-CN" dirty="0"/>
              <a:t>关键字参数：</a:t>
            </a:r>
          </a:p>
          <a:p>
            <a:pPr>
              <a:lnSpc>
                <a:spcPct val="150000"/>
              </a:lnSpc>
            </a:pPr>
            <a:r>
              <a:rPr lang="zh-CN" altLang="zh-CN" dirty="0"/>
              <a:t>可变参数</a:t>
            </a:r>
            <a:r>
              <a:rPr lang="zh-CN" altLang="zh-CN" dirty="0" smtClean="0"/>
              <a:t>：</a:t>
            </a:r>
            <a:endParaRPr lang="zh-CN" altLang="zh-CN" dirty="0"/>
          </a:p>
        </p:txBody>
      </p:sp>
      <p:sp>
        <p:nvSpPr>
          <p:cNvPr id="10"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矩形 11"/>
          <p:cNvSpPr/>
          <p:nvPr/>
        </p:nvSpPr>
        <p:spPr>
          <a:xfrm>
            <a:off x="4264876" y="1117681"/>
            <a:ext cx="6218112" cy="460382"/>
          </a:xfrm>
          <a:prstGeom prst="rect">
            <a:avLst/>
          </a:prstGeom>
        </p:spPr>
        <p:txBody>
          <a:bodyPr wrap="none">
            <a:spAutoFit/>
          </a:bodyPr>
          <a:lstStyle/>
          <a:p>
            <a:pPr>
              <a:lnSpc>
                <a:spcPct val="150000"/>
              </a:lnSpc>
            </a:pPr>
            <a:r>
              <a:rPr lang="zh-CN" altLang="zh-CN" dirty="0"/>
              <a:t>使用关键字匹配的方式跳过</a:t>
            </a:r>
            <a:r>
              <a:rPr lang="en-US" altLang="zh-CN" dirty="0"/>
              <a:t>age</a:t>
            </a:r>
            <a:r>
              <a:rPr lang="zh-CN" altLang="zh-CN" dirty="0"/>
              <a:t>，</a:t>
            </a:r>
            <a:r>
              <a:rPr lang="zh-CN" altLang="zh-CN" b="1" dirty="0"/>
              <a:t>直接指定</a:t>
            </a:r>
            <a:r>
              <a:rPr lang="zh-CN" altLang="zh-CN" dirty="0"/>
              <a:t>变量</a:t>
            </a:r>
            <a:r>
              <a:rPr lang="en-US" altLang="zh-CN" dirty="0"/>
              <a:t>grades</a:t>
            </a:r>
            <a:r>
              <a:rPr lang="zh-CN" altLang="zh-CN" dirty="0"/>
              <a:t>的值</a:t>
            </a:r>
            <a:r>
              <a:rPr lang="zh-CN" altLang="zh-CN" dirty="0" smtClean="0"/>
              <a:t>。</a:t>
            </a:r>
            <a:endParaRPr lang="zh-CN" altLang="zh-CN" dirty="0"/>
          </a:p>
        </p:txBody>
      </p:sp>
      <p:sp>
        <p:nvSpPr>
          <p:cNvPr id="16"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9" name="Rectangle 7"/>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2" name="Rectangle 10"/>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4" name="矩形 23"/>
          <p:cNvSpPr/>
          <p:nvPr/>
        </p:nvSpPr>
        <p:spPr>
          <a:xfrm>
            <a:off x="4264876" y="1968859"/>
            <a:ext cx="6092825" cy="1295868"/>
          </a:xfrm>
          <a:prstGeom prst="rect">
            <a:avLst/>
          </a:prstGeom>
        </p:spPr>
        <p:txBody>
          <a:bodyPr>
            <a:spAutoFit/>
          </a:bodyPr>
          <a:lstStyle/>
          <a:p>
            <a:pPr>
              <a:lnSpc>
                <a:spcPct val="150000"/>
              </a:lnSpc>
            </a:pPr>
            <a:r>
              <a:rPr lang="en-US" altLang="zh-CN" dirty="0" err="1"/>
              <a:t>def</a:t>
            </a:r>
            <a:r>
              <a:rPr lang="en-US" altLang="zh-CN" dirty="0"/>
              <a:t> </a:t>
            </a:r>
            <a:r>
              <a:rPr lang="en-US" altLang="zh-CN" dirty="0" err="1"/>
              <a:t>ptr</a:t>
            </a:r>
            <a:r>
              <a:rPr lang="en-US" altLang="zh-CN" dirty="0"/>
              <a:t>(name = "none", age = 0, grades = 0):</a:t>
            </a:r>
            <a:endParaRPr lang="zh-CN" altLang="zh-CN" dirty="0"/>
          </a:p>
          <a:p>
            <a:pPr>
              <a:lnSpc>
                <a:spcPct val="150000"/>
              </a:lnSpc>
            </a:pPr>
            <a:r>
              <a:rPr lang="en-US" altLang="zh-CN" dirty="0"/>
              <a:t>print(name, age, grades)</a:t>
            </a:r>
            <a:endParaRPr lang="zh-CN" altLang="zh-CN" dirty="0"/>
          </a:p>
          <a:p>
            <a:pPr>
              <a:lnSpc>
                <a:spcPct val="150000"/>
              </a:lnSpc>
            </a:pPr>
            <a:r>
              <a:rPr lang="en-US" altLang="zh-CN" dirty="0" err="1"/>
              <a:t>ptr</a:t>
            </a:r>
            <a:r>
              <a:rPr lang="en-US" altLang="zh-CN" dirty="0"/>
              <a:t>("Leo", grades=1)</a:t>
            </a:r>
            <a:endParaRPr lang="zh-CN" altLang="zh-CN" dirty="0"/>
          </a:p>
        </p:txBody>
      </p:sp>
      <p:sp>
        <p:nvSpPr>
          <p:cNvPr id="26" name="矩形 25"/>
          <p:cNvSpPr/>
          <p:nvPr/>
        </p:nvSpPr>
        <p:spPr>
          <a:xfrm>
            <a:off x="4264876" y="3861048"/>
            <a:ext cx="1107996" cy="369332"/>
          </a:xfrm>
          <a:prstGeom prst="rect">
            <a:avLst/>
          </a:prstGeom>
        </p:spPr>
        <p:txBody>
          <a:bodyPr wrap="none">
            <a:spAutoFit/>
          </a:bodyPr>
          <a:lstStyle/>
          <a:p>
            <a:r>
              <a:rPr lang="zh-CN" altLang="zh-CN" b="1" dirty="0" smtClean="0"/>
              <a:t>输出</a:t>
            </a:r>
            <a:r>
              <a:rPr lang="zh-CN" altLang="en-US" b="1" dirty="0" smtClean="0"/>
              <a:t>：？</a:t>
            </a:r>
            <a:endParaRPr lang="zh-CN" altLang="en-US" b="1" dirty="0"/>
          </a:p>
        </p:txBody>
      </p:sp>
    </p:spTree>
    <p:extLst>
      <p:ext uri="{BB962C8B-B14F-4D97-AF65-F5344CB8AC3E}">
        <p14:creationId xmlns:p14="http://schemas.microsoft.com/office/powerpoint/2010/main" val="2518094336"/>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7">
                                            <p:txEl>
                                              <p:pRg st="2" end="2"/>
                                            </p:txEl>
                                          </p:spTgt>
                                        </p:tgtEl>
                                        <p:attrNameLst>
                                          <p:attrName>style.color</p:attrName>
                                        </p:attrNameLst>
                                      </p:cBhvr>
                                      <p:to>
                                        <a:schemeClr val="hlink"/>
                                      </p:to>
                                    </p:animClr>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circle(in)">
                                      <p:cBhvr>
                                        <p:cTn id="19"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7.6   </a:t>
            </a:r>
            <a:r>
              <a:rPr lang="zh-CN" altLang="zh-CN" sz="2400" b="1" dirty="0"/>
              <a:t>参数</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p:cNvSpPr/>
          <p:nvPr/>
        </p:nvSpPr>
        <p:spPr>
          <a:xfrm>
            <a:off x="806083" y="908720"/>
            <a:ext cx="2788577" cy="369332"/>
          </a:xfrm>
          <a:prstGeom prst="rect">
            <a:avLst/>
          </a:prstGeom>
        </p:spPr>
        <p:txBody>
          <a:bodyPr wrap="square">
            <a:spAutoFit/>
          </a:bodyPr>
          <a:lstStyle/>
          <a:p>
            <a:r>
              <a:rPr lang="en-US" altLang="zh-CN" b="1" dirty="0" smtClean="0"/>
              <a:t>7.6.3   </a:t>
            </a:r>
            <a:r>
              <a:rPr lang="zh-CN" altLang="zh-CN" b="1" dirty="0"/>
              <a:t>函数参数形式</a:t>
            </a:r>
          </a:p>
        </p:txBody>
      </p:sp>
      <p:sp>
        <p:nvSpPr>
          <p:cNvPr id="7" name="矩形 6"/>
          <p:cNvSpPr/>
          <p:nvPr/>
        </p:nvSpPr>
        <p:spPr>
          <a:xfrm>
            <a:off x="806083" y="1417666"/>
            <a:ext cx="2532460" cy="1706878"/>
          </a:xfrm>
          <a:prstGeom prst="rect">
            <a:avLst/>
          </a:prstGeom>
        </p:spPr>
        <p:txBody>
          <a:bodyPr wrap="square">
            <a:spAutoFit/>
          </a:bodyPr>
          <a:lstStyle/>
          <a:p>
            <a:pPr>
              <a:lnSpc>
                <a:spcPct val="150000"/>
              </a:lnSpc>
            </a:pPr>
            <a:r>
              <a:rPr lang="zh-CN" altLang="zh-CN" dirty="0"/>
              <a:t>默认参数</a:t>
            </a:r>
            <a:r>
              <a:rPr lang="zh-CN" altLang="zh-CN" dirty="0" smtClean="0"/>
              <a:t>：</a:t>
            </a:r>
            <a:endParaRPr lang="en-US" altLang="zh-CN" dirty="0" smtClean="0"/>
          </a:p>
          <a:p>
            <a:pPr>
              <a:lnSpc>
                <a:spcPct val="150000"/>
              </a:lnSpc>
            </a:pPr>
            <a:r>
              <a:rPr lang="zh-CN" altLang="zh-CN" dirty="0"/>
              <a:t>缺省参数：</a:t>
            </a:r>
          </a:p>
          <a:p>
            <a:pPr>
              <a:lnSpc>
                <a:spcPct val="150000"/>
              </a:lnSpc>
            </a:pPr>
            <a:r>
              <a:rPr lang="zh-CN" altLang="zh-CN" dirty="0"/>
              <a:t>关键字参数：</a:t>
            </a:r>
          </a:p>
          <a:p>
            <a:pPr>
              <a:lnSpc>
                <a:spcPct val="150000"/>
              </a:lnSpc>
            </a:pPr>
            <a:r>
              <a:rPr lang="zh-CN" altLang="zh-CN" dirty="0"/>
              <a:t>可变参数</a:t>
            </a:r>
            <a:r>
              <a:rPr lang="zh-CN" altLang="zh-CN" dirty="0" smtClean="0"/>
              <a:t>：</a:t>
            </a:r>
            <a:endParaRPr lang="zh-CN" altLang="zh-CN" dirty="0"/>
          </a:p>
        </p:txBody>
      </p:sp>
      <p:sp>
        <p:nvSpPr>
          <p:cNvPr id="10"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矩形 11"/>
          <p:cNvSpPr/>
          <p:nvPr/>
        </p:nvSpPr>
        <p:spPr>
          <a:xfrm>
            <a:off x="595876" y="3110111"/>
            <a:ext cx="3700052" cy="507831"/>
          </a:xfrm>
          <a:prstGeom prst="rect">
            <a:avLst/>
          </a:prstGeom>
        </p:spPr>
        <p:txBody>
          <a:bodyPr wrap="none">
            <a:spAutoFit/>
          </a:bodyPr>
          <a:lstStyle/>
          <a:p>
            <a:pPr>
              <a:lnSpc>
                <a:spcPct val="150000"/>
              </a:lnSpc>
            </a:pPr>
            <a:r>
              <a:rPr lang="zh-CN" altLang="en-US" dirty="0" smtClean="0"/>
              <a:t>可变参数用来</a:t>
            </a:r>
            <a:r>
              <a:rPr lang="zh-CN" altLang="zh-CN" dirty="0" smtClean="0"/>
              <a:t>处理</a:t>
            </a:r>
            <a:r>
              <a:rPr lang="zh-CN" altLang="zh-CN" dirty="0"/>
              <a:t>任意数量参数</a:t>
            </a:r>
            <a:r>
              <a:rPr lang="zh-CN" altLang="zh-CN" dirty="0" smtClean="0"/>
              <a:t>。</a:t>
            </a:r>
            <a:endParaRPr lang="zh-CN" altLang="zh-CN" dirty="0"/>
          </a:p>
        </p:txBody>
      </p:sp>
      <p:sp>
        <p:nvSpPr>
          <p:cNvPr id="16"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9" name="Rectangle 7"/>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2" name="Rectangle 10"/>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4" name="矩形 23"/>
          <p:cNvSpPr/>
          <p:nvPr/>
        </p:nvSpPr>
        <p:spPr>
          <a:xfrm>
            <a:off x="5087094" y="651523"/>
            <a:ext cx="6092825" cy="2800767"/>
          </a:xfrm>
          <a:prstGeom prst="rect">
            <a:avLst/>
          </a:prstGeom>
        </p:spPr>
        <p:txBody>
          <a:bodyPr>
            <a:spAutoFit/>
          </a:bodyPr>
          <a:lstStyle/>
          <a:p>
            <a:r>
              <a:rPr lang="zh-CN" altLang="zh-CN" b="1" dirty="0"/>
              <a:t>程序</a:t>
            </a:r>
            <a:r>
              <a:rPr lang="en-US" altLang="zh-CN" b="1" dirty="0" smtClean="0"/>
              <a:t>7.4</a:t>
            </a:r>
          </a:p>
          <a:p>
            <a:endParaRPr lang="zh-CN" altLang="zh-CN" sz="800" dirty="0"/>
          </a:p>
          <a:p>
            <a:pPr lvl="0"/>
            <a:r>
              <a:rPr lang="en-US" altLang="zh-CN" dirty="0" err="1"/>
              <a:t>def</a:t>
            </a:r>
            <a:r>
              <a:rPr lang="en-US" altLang="zh-CN" dirty="0"/>
              <a:t> </a:t>
            </a:r>
            <a:r>
              <a:rPr lang="en-US" altLang="zh-CN" dirty="0" err="1"/>
              <a:t>ptr</a:t>
            </a:r>
            <a:r>
              <a:rPr lang="en-US" altLang="zh-CN" dirty="0"/>
              <a:t>(Name="Leo", *</a:t>
            </a:r>
            <a:r>
              <a:rPr lang="en-US" altLang="zh-CN" dirty="0" err="1"/>
              <a:t>nums</a:t>
            </a:r>
            <a:r>
              <a:rPr lang="en-US" altLang="zh-CN" dirty="0"/>
              <a:t>, **score):</a:t>
            </a:r>
            <a:endParaRPr lang="zh-CN" altLang="zh-CN" dirty="0"/>
          </a:p>
          <a:p>
            <a:pPr lvl="0"/>
            <a:r>
              <a:rPr lang="en-US" altLang="zh-CN" dirty="0"/>
              <a:t>    print("Name : {0}".format(Name))</a:t>
            </a:r>
            <a:endParaRPr lang="zh-CN" altLang="zh-CN" dirty="0"/>
          </a:p>
          <a:p>
            <a:pPr lvl="0"/>
            <a:r>
              <a:rPr lang="en-US" altLang="zh-CN" sz="800" dirty="0"/>
              <a:t> </a:t>
            </a:r>
            <a:endParaRPr lang="zh-CN" altLang="zh-CN" sz="800" dirty="0"/>
          </a:p>
          <a:p>
            <a:pPr lvl="0"/>
            <a:r>
              <a:rPr lang="en-US" altLang="zh-CN" dirty="0"/>
              <a:t>    for item in </a:t>
            </a:r>
            <a:r>
              <a:rPr lang="en-US" altLang="zh-CN" dirty="0" err="1"/>
              <a:t>nums</a:t>
            </a:r>
            <a:r>
              <a:rPr lang="en-US" altLang="zh-CN" dirty="0"/>
              <a:t>:</a:t>
            </a:r>
            <a:endParaRPr lang="zh-CN" altLang="zh-CN" dirty="0"/>
          </a:p>
          <a:p>
            <a:pPr lvl="0"/>
            <a:r>
              <a:rPr lang="en-US" altLang="zh-CN" dirty="0"/>
              <a:t>        print("No.{0}".format(item))</a:t>
            </a:r>
            <a:endParaRPr lang="zh-CN" altLang="zh-CN" dirty="0"/>
          </a:p>
          <a:p>
            <a:pPr lvl="0"/>
            <a:r>
              <a:rPr lang="en-US" altLang="zh-CN" sz="800" dirty="0"/>
              <a:t> </a:t>
            </a:r>
            <a:endParaRPr lang="zh-CN" altLang="zh-CN" sz="800" dirty="0"/>
          </a:p>
          <a:p>
            <a:pPr lvl="0"/>
            <a:r>
              <a:rPr lang="en-US" altLang="zh-CN" dirty="0"/>
              <a:t>    for part1, part2 in </a:t>
            </a:r>
            <a:r>
              <a:rPr lang="en-US" altLang="zh-CN" dirty="0" err="1"/>
              <a:t>score.items</a:t>
            </a:r>
            <a:r>
              <a:rPr lang="en-US" altLang="zh-CN" dirty="0"/>
              <a:t>():</a:t>
            </a:r>
            <a:endParaRPr lang="zh-CN" altLang="zh-CN" dirty="0"/>
          </a:p>
          <a:p>
            <a:pPr lvl="0"/>
            <a:r>
              <a:rPr lang="en-US" altLang="zh-CN" dirty="0"/>
              <a:t>        print(part1, part2)</a:t>
            </a:r>
            <a:endParaRPr lang="zh-CN" altLang="zh-CN" dirty="0"/>
          </a:p>
          <a:p>
            <a:pPr lvl="0"/>
            <a:r>
              <a:rPr lang="en-US" altLang="zh-CN" sz="800" dirty="0"/>
              <a:t> </a:t>
            </a:r>
            <a:endParaRPr lang="zh-CN" altLang="zh-CN" sz="800" dirty="0"/>
          </a:p>
          <a:p>
            <a:pPr lvl="0"/>
            <a:r>
              <a:rPr lang="en-US" altLang="zh-CN" dirty="0" err="1"/>
              <a:t>ptr</a:t>
            </a:r>
            <a:r>
              <a:rPr lang="en-US" altLang="zh-CN" dirty="0"/>
              <a:t>("Leo", 1, 2, 3,Math=95, physics=92, chemistry=91)</a:t>
            </a:r>
            <a:endParaRPr lang="zh-CN" altLang="zh-CN" dirty="0"/>
          </a:p>
        </p:txBody>
      </p:sp>
      <p:sp>
        <p:nvSpPr>
          <p:cNvPr id="26" name="矩形 25"/>
          <p:cNvSpPr/>
          <p:nvPr/>
        </p:nvSpPr>
        <p:spPr>
          <a:xfrm>
            <a:off x="806083" y="4077072"/>
            <a:ext cx="1709122" cy="2031325"/>
          </a:xfrm>
          <a:prstGeom prst="rect">
            <a:avLst/>
          </a:prstGeom>
        </p:spPr>
        <p:txBody>
          <a:bodyPr wrap="none">
            <a:spAutoFit/>
          </a:bodyPr>
          <a:lstStyle/>
          <a:p>
            <a:r>
              <a:rPr lang="zh-CN" altLang="zh-CN" b="1" dirty="0"/>
              <a:t>输出：</a:t>
            </a:r>
            <a:endParaRPr lang="zh-CN" altLang="zh-CN" dirty="0"/>
          </a:p>
          <a:p>
            <a:pPr lvl="1"/>
            <a:r>
              <a:rPr lang="en-US" altLang="zh-CN" dirty="0"/>
              <a:t>Name : Leo</a:t>
            </a:r>
            <a:endParaRPr lang="zh-CN" altLang="zh-CN" dirty="0"/>
          </a:p>
          <a:p>
            <a:pPr lvl="1"/>
            <a:r>
              <a:rPr lang="en-US" altLang="zh-CN" dirty="0"/>
              <a:t>No.1</a:t>
            </a:r>
            <a:endParaRPr lang="zh-CN" altLang="zh-CN" dirty="0"/>
          </a:p>
          <a:p>
            <a:pPr lvl="1"/>
            <a:r>
              <a:rPr lang="en-US" altLang="zh-CN" dirty="0"/>
              <a:t>No.2</a:t>
            </a:r>
            <a:endParaRPr lang="zh-CN" altLang="zh-CN" dirty="0"/>
          </a:p>
          <a:p>
            <a:pPr lvl="1"/>
            <a:r>
              <a:rPr lang="en-US" altLang="zh-CN" dirty="0"/>
              <a:t>No.3</a:t>
            </a:r>
            <a:endParaRPr lang="zh-CN" altLang="zh-CN" dirty="0"/>
          </a:p>
          <a:p>
            <a:pPr lvl="1"/>
            <a:r>
              <a:rPr lang="en-US" altLang="zh-CN" dirty="0"/>
              <a:t>Math 95</a:t>
            </a:r>
            <a:endParaRPr lang="zh-CN" altLang="zh-CN" dirty="0"/>
          </a:p>
          <a:p>
            <a:pPr lvl="1"/>
            <a:r>
              <a:rPr lang="en-US" altLang="zh-CN" dirty="0"/>
              <a:t>physics 92</a:t>
            </a:r>
            <a:endParaRPr lang="zh-CN" altLang="zh-CN" dirty="0"/>
          </a:p>
        </p:txBody>
      </p:sp>
      <p:sp>
        <p:nvSpPr>
          <p:cNvPr id="3" name="矩形 2"/>
          <p:cNvSpPr/>
          <p:nvPr/>
        </p:nvSpPr>
        <p:spPr>
          <a:xfrm>
            <a:off x="4511028" y="3618190"/>
            <a:ext cx="7679383" cy="2585323"/>
          </a:xfrm>
          <a:prstGeom prst="rect">
            <a:avLst/>
          </a:prstGeom>
        </p:spPr>
        <p:txBody>
          <a:bodyPr wrap="square">
            <a:spAutoFit/>
          </a:bodyPr>
          <a:lstStyle/>
          <a:p>
            <a:pPr marL="285750" indent="-285750">
              <a:lnSpc>
                <a:spcPct val="150000"/>
              </a:lnSpc>
              <a:buFont typeface="Wingdings" pitchFamily="2" charset="2"/>
              <a:buChar char="l"/>
            </a:pPr>
            <a:r>
              <a:rPr lang="en-US" altLang="zh-CN" b="1" dirty="0"/>
              <a:t>*</a:t>
            </a:r>
            <a:r>
              <a:rPr lang="en-US" altLang="zh-CN" dirty="0" err="1"/>
              <a:t>nums</a:t>
            </a:r>
            <a:r>
              <a:rPr lang="zh-CN" altLang="zh-CN" dirty="0"/>
              <a:t>用于接收变量并存在元组</a:t>
            </a:r>
            <a:r>
              <a:rPr lang="zh-CN" altLang="zh-CN" dirty="0" smtClean="0"/>
              <a:t>中</a:t>
            </a:r>
            <a:endParaRPr lang="en-US" altLang="zh-CN" dirty="0" smtClean="0"/>
          </a:p>
          <a:p>
            <a:pPr marL="285750" indent="-285750">
              <a:lnSpc>
                <a:spcPct val="150000"/>
              </a:lnSpc>
              <a:buFont typeface="Wingdings" pitchFamily="2" charset="2"/>
              <a:buChar char="l"/>
            </a:pPr>
            <a:r>
              <a:rPr lang="en-US" altLang="zh-CN" b="1" dirty="0" smtClean="0"/>
              <a:t>**</a:t>
            </a:r>
            <a:r>
              <a:rPr lang="en-US" altLang="zh-CN" dirty="0"/>
              <a:t>score</a:t>
            </a:r>
            <a:r>
              <a:rPr lang="zh-CN" altLang="zh-CN" dirty="0"/>
              <a:t>用于接收变量并存到字典中，字典的键和键</a:t>
            </a:r>
            <a:r>
              <a:rPr lang="zh-CN" altLang="zh-CN" dirty="0" smtClean="0"/>
              <a:t>值要</a:t>
            </a:r>
            <a:r>
              <a:rPr lang="zh-CN" altLang="zh-CN" dirty="0"/>
              <a:t>通过</a:t>
            </a:r>
            <a:r>
              <a:rPr lang="en-US" altLang="zh-CN" dirty="0"/>
              <a:t>“=”</a:t>
            </a:r>
            <a:r>
              <a:rPr lang="zh-CN" altLang="zh-CN" dirty="0"/>
              <a:t>链接</a:t>
            </a:r>
            <a:r>
              <a:rPr lang="zh-CN" altLang="zh-CN" dirty="0" smtClean="0"/>
              <a:t>。</a:t>
            </a:r>
            <a:endParaRPr lang="en-US" altLang="zh-CN" dirty="0" smtClean="0"/>
          </a:p>
          <a:p>
            <a:pPr marL="285750" indent="-285750">
              <a:lnSpc>
                <a:spcPct val="150000"/>
              </a:lnSpc>
              <a:buFont typeface="Wingdings" pitchFamily="2" charset="2"/>
              <a:buChar char="l"/>
            </a:pPr>
            <a:r>
              <a:rPr lang="zh-CN" altLang="zh-CN" dirty="0" smtClean="0"/>
              <a:t>当</a:t>
            </a:r>
            <a:r>
              <a:rPr lang="zh-CN" altLang="zh-CN" dirty="0"/>
              <a:t>它们同时使用时，</a:t>
            </a:r>
            <a:r>
              <a:rPr lang="en-US" altLang="zh-CN" dirty="0"/>
              <a:t>Python</a:t>
            </a:r>
            <a:r>
              <a:rPr lang="zh-CN" altLang="zh-CN" dirty="0"/>
              <a:t>会自动通过元素的形式分到不同的组中，但是不同类型的变量不能相互交叉（即不能使用类似于</a:t>
            </a:r>
            <a:r>
              <a:rPr lang="en-US" altLang="zh-CN" dirty="0"/>
              <a:t>1,Math=95</a:t>
            </a:r>
            <a:r>
              <a:rPr lang="zh-CN" altLang="zh-CN" dirty="0"/>
              <a:t>这种方式）</a:t>
            </a:r>
            <a:r>
              <a:rPr lang="zh-CN" altLang="zh-CN" dirty="0" smtClean="0"/>
              <a:t>。</a:t>
            </a:r>
            <a:endParaRPr lang="en-US" altLang="zh-CN" dirty="0"/>
          </a:p>
          <a:p>
            <a:pPr marL="285750" indent="-285750">
              <a:lnSpc>
                <a:spcPct val="150000"/>
              </a:lnSpc>
              <a:buFont typeface="Wingdings" pitchFamily="2" charset="2"/>
              <a:buChar char="l"/>
            </a:pPr>
            <a:r>
              <a:rPr lang="zh-CN" altLang="zh-CN" dirty="0"/>
              <a:t>当函数的参数同时有</a:t>
            </a:r>
            <a:r>
              <a:rPr lang="en-US" altLang="zh-CN" dirty="0"/>
              <a:t>*</a:t>
            </a:r>
            <a:r>
              <a:rPr lang="en-US" altLang="zh-CN" dirty="0" err="1"/>
              <a:t>nums</a:t>
            </a:r>
            <a:r>
              <a:rPr lang="zh-CN" altLang="zh-CN" dirty="0"/>
              <a:t>和</a:t>
            </a:r>
            <a:r>
              <a:rPr lang="en-US" altLang="zh-CN" dirty="0"/>
              <a:t>**score</a:t>
            </a:r>
            <a:r>
              <a:rPr lang="zh-CN" altLang="zh-CN" dirty="0"/>
              <a:t>时，</a:t>
            </a:r>
            <a:r>
              <a:rPr lang="en-US" altLang="zh-CN" dirty="0"/>
              <a:t>*</a:t>
            </a:r>
            <a:r>
              <a:rPr lang="en-US" altLang="zh-CN" dirty="0" err="1"/>
              <a:t>nums</a:t>
            </a:r>
            <a:r>
              <a:rPr lang="zh-CN" altLang="zh-CN" dirty="0"/>
              <a:t>一定要放在</a:t>
            </a:r>
            <a:r>
              <a:rPr lang="en-US" altLang="zh-CN" dirty="0"/>
              <a:t>**score</a:t>
            </a:r>
            <a:r>
              <a:rPr lang="zh-CN" altLang="zh-CN" dirty="0"/>
              <a:t>前面</a:t>
            </a:r>
          </a:p>
        </p:txBody>
      </p:sp>
    </p:spTree>
    <p:extLst>
      <p:ext uri="{BB962C8B-B14F-4D97-AF65-F5344CB8AC3E}">
        <p14:creationId xmlns:p14="http://schemas.microsoft.com/office/powerpoint/2010/main" val="103122319"/>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7">
                                            <p:txEl>
                                              <p:pRg st="3" end="3"/>
                                            </p:txEl>
                                          </p:spTgt>
                                        </p:tgtEl>
                                        <p:attrNameLst>
                                          <p:attrName>style.color</p:attrName>
                                        </p:attrNameLst>
                                      </p:cBhvr>
                                      <p:to>
                                        <a:schemeClr val="hlink"/>
                                      </p:to>
                                    </p:animClr>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circle(in)">
                                      <p:cBhvr>
                                        <p:cTn id="23"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p:bldP spid="26"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7.7 </a:t>
            </a:r>
            <a:r>
              <a:rPr lang="en-US" altLang="zh-CN" sz="2400" b="1" dirty="0" smtClean="0"/>
              <a:t>  </a:t>
            </a:r>
            <a:r>
              <a:rPr lang="zh-CN" altLang="zh-CN" sz="2400" b="1" dirty="0" smtClean="0"/>
              <a:t>递归</a:t>
            </a:r>
            <a:endParaRPr lang="zh-CN" altLang="zh-CN" sz="2400" b="1" dirty="0"/>
          </a:p>
        </p:txBody>
      </p:sp>
      <p:sp>
        <p:nvSpPr>
          <p:cNvPr id="15" name="矩形 14"/>
          <p:cNvSpPr/>
          <p:nvPr/>
        </p:nvSpPr>
        <p:spPr>
          <a:xfrm>
            <a:off x="742253" y="1083737"/>
            <a:ext cx="9793088" cy="501291"/>
          </a:xfrm>
          <a:prstGeom prst="rect">
            <a:avLst/>
          </a:prstGeom>
        </p:spPr>
        <p:txBody>
          <a:bodyPr wrap="square">
            <a:spAutoFit/>
          </a:bodyPr>
          <a:lstStyle/>
          <a:p>
            <a:pPr>
              <a:lnSpc>
                <a:spcPct val="150000"/>
              </a:lnSpc>
            </a:pPr>
            <a:r>
              <a:rPr lang="zh-CN" altLang="zh-CN" sz="2000" b="1" dirty="0" smtClean="0"/>
              <a:t>递归</a:t>
            </a:r>
            <a:r>
              <a:rPr lang="zh-CN" altLang="en-US" sz="2000" dirty="0" smtClean="0"/>
              <a:t>：</a:t>
            </a:r>
            <a:r>
              <a:rPr lang="zh-CN" altLang="zh-CN" sz="2000" dirty="0" smtClean="0"/>
              <a:t>是指在函数</a:t>
            </a:r>
            <a:r>
              <a:rPr lang="zh-CN" altLang="zh-CN" sz="2000" dirty="0"/>
              <a:t>的定义中使用函数自身的</a:t>
            </a:r>
            <a:r>
              <a:rPr lang="zh-CN" altLang="zh-CN" sz="2000" dirty="0" smtClean="0"/>
              <a:t>方法</a:t>
            </a:r>
            <a:r>
              <a:rPr lang="zh-CN" altLang="en-US" sz="2000" dirty="0" smtClean="0"/>
              <a:t>，</a:t>
            </a:r>
            <a:r>
              <a:rPr lang="zh-CN" altLang="zh-CN" sz="2000" dirty="0" smtClean="0"/>
              <a:t>即</a:t>
            </a:r>
            <a:r>
              <a:rPr lang="zh-CN" altLang="zh-CN" sz="2000" dirty="0"/>
              <a:t>在函数中调用自身</a:t>
            </a:r>
            <a:endParaRPr lang="zh-CN" altLang="zh-CN" sz="20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334567" y="1772816"/>
            <a:ext cx="3528392" cy="2585323"/>
          </a:xfrm>
          <a:prstGeom prst="rect">
            <a:avLst/>
          </a:prstGeom>
        </p:spPr>
        <p:txBody>
          <a:bodyPr wrap="square">
            <a:spAutoFit/>
          </a:bodyPr>
          <a:lstStyle/>
          <a:p>
            <a:r>
              <a:rPr lang="zh-CN" altLang="zh-CN" b="1" dirty="0"/>
              <a:t>程序</a:t>
            </a:r>
            <a:r>
              <a:rPr lang="en-US" altLang="zh-CN" b="1" dirty="0"/>
              <a:t>7.5</a:t>
            </a:r>
            <a:endParaRPr lang="zh-CN" altLang="zh-CN" dirty="0"/>
          </a:p>
          <a:p>
            <a:pPr lvl="0"/>
            <a:r>
              <a:rPr lang="en-US" altLang="zh-CN" dirty="0" err="1"/>
              <a:t>def</a:t>
            </a:r>
            <a:r>
              <a:rPr lang="en-US" altLang="zh-CN" dirty="0"/>
              <a:t> sum(</a:t>
            </a:r>
            <a:r>
              <a:rPr lang="en-US" altLang="zh-CN" dirty="0" err="1"/>
              <a:t>nums</a:t>
            </a:r>
            <a:r>
              <a:rPr lang="en-US" altLang="zh-CN" dirty="0"/>
              <a:t>):</a:t>
            </a:r>
            <a:endParaRPr lang="zh-CN" altLang="zh-CN" dirty="0"/>
          </a:p>
          <a:p>
            <a:pPr lvl="0"/>
            <a:r>
              <a:rPr lang="en-US" altLang="zh-CN" dirty="0"/>
              <a:t>    print(</a:t>
            </a:r>
            <a:r>
              <a:rPr lang="en-US" altLang="zh-CN" dirty="0" err="1"/>
              <a:t>nums</a:t>
            </a:r>
            <a:r>
              <a:rPr lang="en-US" altLang="zh-CN" dirty="0"/>
              <a:t>)</a:t>
            </a:r>
            <a:endParaRPr lang="zh-CN" altLang="zh-CN" dirty="0"/>
          </a:p>
          <a:p>
            <a:pPr lvl="0"/>
            <a:r>
              <a:rPr lang="en-US" altLang="zh-CN" dirty="0"/>
              <a:t>    if not </a:t>
            </a:r>
            <a:r>
              <a:rPr lang="en-US" altLang="zh-CN" dirty="0" err="1"/>
              <a:t>nums</a:t>
            </a:r>
            <a:r>
              <a:rPr lang="en-US" altLang="zh-CN" dirty="0"/>
              <a:t>:</a:t>
            </a:r>
            <a:endParaRPr lang="zh-CN" altLang="zh-CN" dirty="0"/>
          </a:p>
          <a:p>
            <a:pPr lvl="0"/>
            <a:r>
              <a:rPr lang="en-US" altLang="zh-CN" dirty="0"/>
              <a:t>        return 0</a:t>
            </a:r>
            <a:endParaRPr lang="zh-CN" altLang="zh-CN" dirty="0"/>
          </a:p>
          <a:p>
            <a:pPr lvl="0"/>
            <a:r>
              <a:rPr lang="en-US" altLang="zh-CN" dirty="0"/>
              <a:t>    else:</a:t>
            </a:r>
            <a:endParaRPr lang="zh-CN" altLang="zh-CN" dirty="0"/>
          </a:p>
          <a:p>
            <a:pPr lvl="0"/>
            <a:r>
              <a:rPr lang="en-US" altLang="zh-CN" dirty="0"/>
              <a:t>        return </a:t>
            </a:r>
            <a:r>
              <a:rPr lang="en-US" altLang="zh-CN" dirty="0" err="1"/>
              <a:t>nums</a:t>
            </a:r>
            <a:r>
              <a:rPr lang="en-US" altLang="zh-CN" dirty="0"/>
              <a:t>[0] + sum(</a:t>
            </a:r>
            <a:r>
              <a:rPr lang="en-US" altLang="zh-CN" dirty="0" err="1"/>
              <a:t>nums</a:t>
            </a:r>
            <a:r>
              <a:rPr lang="en-US" altLang="zh-CN" dirty="0"/>
              <a:t>[1:])</a:t>
            </a:r>
            <a:endParaRPr lang="zh-CN" altLang="zh-CN" dirty="0"/>
          </a:p>
          <a:p>
            <a:pPr lvl="0"/>
            <a:r>
              <a:rPr lang="en-US" altLang="zh-CN" dirty="0"/>
              <a:t> </a:t>
            </a:r>
            <a:endParaRPr lang="zh-CN" altLang="zh-CN" dirty="0"/>
          </a:p>
          <a:p>
            <a:pPr lvl="0"/>
            <a:r>
              <a:rPr lang="en-US" altLang="zh-CN" dirty="0"/>
              <a:t>print(sum([4, 2, 1, 8]))</a:t>
            </a:r>
            <a:endParaRPr lang="zh-CN" altLang="zh-CN" dirty="0"/>
          </a:p>
        </p:txBody>
      </p:sp>
      <p:cxnSp>
        <p:nvCxnSpPr>
          <p:cNvPr id="5" name="直接箭头连接符 4"/>
          <p:cNvCxnSpPr/>
          <p:nvPr/>
        </p:nvCxnSpPr>
        <p:spPr>
          <a:xfrm>
            <a:off x="742253" y="3789040"/>
            <a:ext cx="3264721"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4295006" y="3049290"/>
            <a:ext cx="7344816" cy="923330"/>
          </a:xfrm>
          <a:prstGeom prst="rect">
            <a:avLst/>
          </a:prstGeom>
        </p:spPr>
        <p:txBody>
          <a:bodyPr wrap="square">
            <a:spAutoFit/>
          </a:bodyPr>
          <a:lstStyle/>
          <a:p>
            <a:pPr>
              <a:lnSpc>
                <a:spcPct val="150000"/>
              </a:lnSpc>
            </a:pPr>
            <a:r>
              <a:rPr lang="zh-CN" altLang="en-US" dirty="0" smtClean="0"/>
              <a:t>每次执行此语句，都</a:t>
            </a:r>
            <a:r>
              <a:rPr lang="zh-CN" altLang="zh-CN" dirty="0" smtClean="0"/>
              <a:t>用</a:t>
            </a:r>
            <a:r>
              <a:rPr lang="en-US" altLang="zh-CN" dirty="0"/>
              <a:t>sum(</a:t>
            </a:r>
            <a:r>
              <a:rPr lang="en-US" altLang="zh-CN" dirty="0" err="1"/>
              <a:t>nums</a:t>
            </a:r>
            <a:r>
              <a:rPr lang="en-US" altLang="zh-CN" dirty="0"/>
              <a:t>[1:])</a:t>
            </a:r>
            <a:r>
              <a:rPr lang="zh-CN" altLang="zh-CN" dirty="0"/>
              <a:t>带着新的参数再次进入本函数中，直到新的参数为空</a:t>
            </a:r>
            <a:r>
              <a:rPr lang="zh-CN" altLang="zh-CN" dirty="0" smtClean="0"/>
              <a:t>，执行</a:t>
            </a:r>
            <a:r>
              <a:rPr lang="en-US" altLang="zh-CN" dirty="0" smtClean="0"/>
              <a:t>return </a:t>
            </a:r>
            <a:r>
              <a:rPr lang="en-US" altLang="zh-CN" dirty="0"/>
              <a:t>0</a:t>
            </a:r>
            <a:r>
              <a:rPr lang="zh-CN" altLang="zh-CN" dirty="0"/>
              <a:t>使得这个递归依次返回并完成数值计算</a:t>
            </a:r>
            <a:endParaRPr lang="zh-CN" altLang="en-US" dirty="0"/>
          </a:p>
        </p:txBody>
      </p:sp>
      <p:sp>
        <p:nvSpPr>
          <p:cNvPr id="9"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3336018629"/>
              </p:ext>
            </p:extLst>
          </p:nvPr>
        </p:nvGraphicFramePr>
        <p:xfrm>
          <a:off x="4006974" y="1934510"/>
          <a:ext cx="8130827" cy="4076220"/>
        </p:xfrm>
        <a:graphic>
          <a:graphicData uri="http://schemas.openxmlformats.org/presentationml/2006/ole">
            <mc:AlternateContent xmlns:mc="http://schemas.openxmlformats.org/markup-compatibility/2006">
              <mc:Choice xmlns:v="urn:schemas-microsoft-com:vml" Requires="v">
                <p:oleObj spid="_x0000_s37901" r:id="rId3" imgW="15623139" imgH="5813100" progId="Visio.Drawing.11">
                  <p:embed/>
                </p:oleObj>
              </mc:Choice>
              <mc:Fallback>
                <p:oleObj r:id="rId3" imgW="15623139" imgH="581310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6974" y="1934510"/>
                        <a:ext cx="8130827" cy="4076220"/>
                      </a:xfrm>
                      <a:prstGeom prst="rect">
                        <a:avLst/>
                      </a:prstGeom>
                      <a:noFill/>
                    </p:spPr>
                  </p:pic>
                </p:oleObj>
              </mc:Fallback>
            </mc:AlternateContent>
          </a:graphicData>
        </a:graphic>
      </p:graphicFrame>
      <p:sp>
        <p:nvSpPr>
          <p:cNvPr id="11" name="矩形 10"/>
          <p:cNvSpPr/>
          <p:nvPr/>
        </p:nvSpPr>
        <p:spPr>
          <a:xfrm>
            <a:off x="360977" y="4422011"/>
            <a:ext cx="2709894" cy="2031325"/>
          </a:xfrm>
          <a:prstGeom prst="rect">
            <a:avLst/>
          </a:prstGeom>
        </p:spPr>
        <p:txBody>
          <a:bodyPr wrap="square">
            <a:spAutoFit/>
          </a:bodyPr>
          <a:lstStyle/>
          <a:p>
            <a:r>
              <a:rPr lang="zh-CN" altLang="zh-CN" b="1" dirty="0"/>
              <a:t>输出：</a:t>
            </a:r>
            <a:endParaRPr lang="zh-CN" altLang="zh-CN" dirty="0"/>
          </a:p>
          <a:p>
            <a:pPr lvl="1"/>
            <a:r>
              <a:rPr lang="en-US" altLang="zh-CN" dirty="0"/>
              <a:t>[4, 2, 1, 8]</a:t>
            </a:r>
            <a:endParaRPr lang="zh-CN" altLang="zh-CN" dirty="0"/>
          </a:p>
          <a:p>
            <a:pPr lvl="1"/>
            <a:r>
              <a:rPr lang="en-US" altLang="zh-CN" dirty="0"/>
              <a:t>[2, 1, 8]</a:t>
            </a:r>
            <a:endParaRPr lang="zh-CN" altLang="zh-CN" dirty="0"/>
          </a:p>
          <a:p>
            <a:pPr lvl="1"/>
            <a:r>
              <a:rPr lang="en-US" altLang="zh-CN" dirty="0"/>
              <a:t>[1, 8]</a:t>
            </a:r>
            <a:endParaRPr lang="zh-CN" altLang="zh-CN" dirty="0"/>
          </a:p>
          <a:p>
            <a:pPr lvl="1"/>
            <a:r>
              <a:rPr lang="en-US" altLang="zh-CN" dirty="0"/>
              <a:t>[8]</a:t>
            </a:r>
            <a:endParaRPr lang="zh-CN" altLang="zh-CN" dirty="0"/>
          </a:p>
          <a:p>
            <a:pPr lvl="1"/>
            <a:r>
              <a:rPr lang="en-US" altLang="zh-CN" dirty="0"/>
              <a:t>[]</a:t>
            </a:r>
            <a:endParaRPr lang="zh-CN" altLang="zh-CN" dirty="0"/>
          </a:p>
          <a:p>
            <a:pPr lvl="1"/>
            <a:r>
              <a:rPr lang="en-US" altLang="zh-CN" dirty="0"/>
              <a:t>15</a:t>
            </a:r>
            <a:endParaRPr lang="zh-CN" altLang="zh-CN" dirty="0"/>
          </a:p>
        </p:txBody>
      </p:sp>
    </p:spTree>
    <p:extLst>
      <p:ext uri="{BB962C8B-B14F-4D97-AF65-F5344CB8AC3E}">
        <p14:creationId xmlns:p14="http://schemas.microsoft.com/office/powerpoint/2010/main" val="1452277924"/>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3" grpId="0"/>
      <p:bldP spid="7"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15307" y="1412777"/>
            <a:ext cx="10361851" cy="1470025"/>
          </a:xfrm>
        </p:spPr>
        <p:txBody>
          <a:bodyPr>
            <a:normAutofit/>
          </a:bodyPr>
          <a:lstStyle/>
          <a:p>
            <a:r>
              <a:rPr lang="zh-CN" altLang="en-US" sz="5400" b="1" dirty="0" smtClean="0"/>
              <a:t>人工智能及其实践教程</a:t>
            </a:r>
            <a:endParaRPr lang="zh-CN" altLang="en-US" sz="5400" b="1" dirty="0"/>
          </a:p>
        </p:txBody>
      </p:sp>
      <p:sp>
        <p:nvSpPr>
          <p:cNvPr id="3" name="副标题 2"/>
          <p:cNvSpPr>
            <a:spLocks noGrp="1"/>
          </p:cNvSpPr>
          <p:nvPr>
            <p:ph type="subTitle" idx="1"/>
          </p:nvPr>
        </p:nvSpPr>
        <p:spPr>
          <a:xfrm>
            <a:off x="1871287" y="3645024"/>
            <a:ext cx="8533289" cy="1752600"/>
          </a:xfrm>
        </p:spPr>
        <p:txBody>
          <a:bodyPr/>
          <a:lstStyle/>
          <a:p>
            <a:r>
              <a:rPr lang="zh-CN" altLang="en-US" dirty="0" smtClean="0">
                <a:solidFill>
                  <a:schemeClr val="tx1"/>
                </a:solidFill>
                <a:latin typeface="楷体" pitchFamily="49" charset="-122"/>
                <a:ea typeface="楷体" pitchFamily="49" charset="-122"/>
              </a:rPr>
              <a:t>主编：丁亮 姜春茂</a:t>
            </a:r>
            <a:endParaRPr lang="zh-CN" altLang="en-US" dirty="0">
              <a:solidFill>
                <a:schemeClr val="tx1"/>
              </a:solidFill>
              <a:latin typeface="楷体" pitchFamily="49" charset="-122"/>
              <a:ea typeface="楷体" pitchFamily="49" charset="-122"/>
            </a:endParaRPr>
          </a:p>
        </p:txBody>
      </p:sp>
    </p:spTree>
    <p:extLst>
      <p:ext uri="{BB962C8B-B14F-4D97-AF65-F5344CB8AC3E}">
        <p14:creationId xmlns:p14="http://schemas.microsoft.com/office/powerpoint/2010/main" val="25497145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7.7 </a:t>
            </a:r>
            <a:r>
              <a:rPr lang="en-US" altLang="zh-CN" sz="2400" b="1" dirty="0" smtClean="0"/>
              <a:t>  </a:t>
            </a:r>
            <a:r>
              <a:rPr lang="zh-CN" altLang="zh-CN" sz="2400" b="1" dirty="0" smtClean="0"/>
              <a:t>递归</a:t>
            </a:r>
            <a:endParaRPr lang="zh-CN" altLang="zh-CN" sz="2400" b="1" dirty="0"/>
          </a:p>
        </p:txBody>
      </p:sp>
      <p:sp>
        <p:nvSpPr>
          <p:cNvPr id="15" name="矩形 14"/>
          <p:cNvSpPr/>
          <p:nvPr/>
        </p:nvSpPr>
        <p:spPr>
          <a:xfrm>
            <a:off x="742252" y="1083737"/>
            <a:ext cx="10897569" cy="501291"/>
          </a:xfrm>
          <a:prstGeom prst="rect">
            <a:avLst/>
          </a:prstGeom>
        </p:spPr>
        <p:txBody>
          <a:bodyPr wrap="square">
            <a:spAutoFit/>
          </a:bodyPr>
          <a:lstStyle/>
          <a:p>
            <a:pPr>
              <a:lnSpc>
                <a:spcPct val="150000"/>
              </a:lnSpc>
            </a:pPr>
            <a:r>
              <a:rPr lang="zh-CN" altLang="zh-CN" sz="2000" dirty="0"/>
              <a:t>递归求</a:t>
            </a:r>
            <a:r>
              <a:rPr lang="en-US" altLang="zh-CN" sz="2000" b="1" dirty="0"/>
              <a:t>Fibonacci</a:t>
            </a:r>
            <a:r>
              <a:rPr lang="zh-CN" altLang="zh-CN" sz="2000" b="1" dirty="0" smtClean="0"/>
              <a:t>数列</a:t>
            </a:r>
            <a:r>
              <a:rPr lang="zh-CN" altLang="zh-CN" sz="2000" dirty="0" smtClean="0"/>
              <a:t>：</a:t>
            </a:r>
            <a:r>
              <a:rPr lang="en-US" altLang="zh-CN" sz="2000" dirty="0"/>
              <a:t>0, 1, 1, 2, 3, 5, 8, 13, 21, 34, </a:t>
            </a:r>
            <a:r>
              <a:rPr lang="en-US" altLang="zh-CN" sz="2000" dirty="0" smtClean="0"/>
              <a:t>55…</a:t>
            </a:r>
            <a:r>
              <a:rPr lang="zh-CN" altLang="zh-CN" sz="2000" dirty="0" smtClean="0"/>
              <a:t>从</a:t>
            </a:r>
            <a:r>
              <a:rPr lang="zh-CN" altLang="zh-CN" sz="2000" dirty="0"/>
              <a:t>第</a:t>
            </a:r>
            <a:r>
              <a:rPr lang="en-US" altLang="zh-CN" sz="2000" dirty="0"/>
              <a:t>3</a:t>
            </a:r>
            <a:r>
              <a:rPr lang="zh-CN" altLang="zh-CN" sz="2000" dirty="0"/>
              <a:t>项开始</a:t>
            </a:r>
            <a:r>
              <a:rPr lang="zh-CN" altLang="zh-CN" sz="2000" dirty="0" smtClean="0"/>
              <a:t>，每</a:t>
            </a:r>
            <a:r>
              <a:rPr lang="zh-CN" altLang="zh-CN" sz="2000" dirty="0"/>
              <a:t>一</a:t>
            </a:r>
            <a:r>
              <a:rPr lang="zh-CN" altLang="zh-CN" sz="2000" dirty="0" smtClean="0"/>
              <a:t>项等于</a:t>
            </a:r>
            <a:r>
              <a:rPr lang="zh-CN" altLang="zh-CN" sz="2000" dirty="0"/>
              <a:t>前两项之和</a:t>
            </a:r>
            <a:endParaRPr lang="zh-CN" altLang="zh-CN" sz="20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334567" y="1772816"/>
            <a:ext cx="3528392" cy="2585323"/>
          </a:xfrm>
          <a:prstGeom prst="rect">
            <a:avLst/>
          </a:prstGeom>
        </p:spPr>
        <p:txBody>
          <a:bodyPr wrap="square">
            <a:spAutoFit/>
          </a:bodyPr>
          <a:lstStyle/>
          <a:p>
            <a:r>
              <a:rPr lang="zh-CN" altLang="zh-CN" b="1" dirty="0" smtClean="0"/>
              <a:t>程序</a:t>
            </a:r>
            <a:r>
              <a:rPr lang="en-US" altLang="zh-CN" b="1" dirty="0" smtClean="0"/>
              <a:t>     7.6 </a:t>
            </a:r>
            <a:endParaRPr lang="zh-CN" altLang="zh-CN" dirty="0"/>
          </a:p>
          <a:p>
            <a:pPr lvl="0"/>
            <a:r>
              <a:rPr lang="en-US" altLang="zh-CN" dirty="0" err="1"/>
              <a:t>def</a:t>
            </a:r>
            <a:r>
              <a:rPr lang="en-US" altLang="zh-CN" dirty="0"/>
              <a:t> </a:t>
            </a:r>
            <a:r>
              <a:rPr lang="en-US" altLang="zh-CN" dirty="0" err="1"/>
              <a:t>fibo</a:t>
            </a:r>
            <a:r>
              <a:rPr lang="en-US" altLang="zh-CN" dirty="0"/>
              <a:t>(n):</a:t>
            </a:r>
            <a:endParaRPr lang="zh-CN" altLang="zh-CN" dirty="0"/>
          </a:p>
          <a:p>
            <a:pPr lvl="0"/>
            <a:r>
              <a:rPr lang="en-US" altLang="zh-CN" dirty="0"/>
              <a:t>    if n &lt;= 1:</a:t>
            </a:r>
            <a:endParaRPr lang="zh-CN" altLang="zh-CN" dirty="0"/>
          </a:p>
          <a:p>
            <a:pPr lvl="0"/>
            <a:r>
              <a:rPr lang="en-US" altLang="zh-CN" dirty="0"/>
              <a:t>        return n</a:t>
            </a:r>
            <a:endParaRPr lang="zh-CN" altLang="zh-CN" dirty="0"/>
          </a:p>
          <a:p>
            <a:pPr lvl="0"/>
            <a:r>
              <a:rPr lang="en-US" altLang="zh-CN" dirty="0"/>
              <a:t>    else:</a:t>
            </a:r>
            <a:endParaRPr lang="zh-CN" altLang="zh-CN" dirty="0"/>
          </a:p>
          <a:p>
            <a:pPr lvl="0"/>
            <a:r>
              <a:rPr lang="en-US" altLang="zh-CN" dirty="0"/>
              <a:t>        return (</a:t>
            </a:r>
            <a:r>
              <a:rPr lang="en-US" altLang="zh-CN" dirty="0" err="1"/>
              <a:t>fibo</a:t>
            </a:r>
            <a:r>
              <a:rPr lang="en-US" altLang="zh-CN" dirty="0"/>
              <a:t>(n - 1) + </a:t>
            </a:r>
            <a:r>
              <a:rPr lang="en-US" altLang="zh-CN" dirty="0" err="1"/>
              <a:t>fibo</a:t>
            </a:r>
            <a:r>
              <a:rPr lang="en-US" altLang="zh-CN" dirty="0"/>
              <a:t>(n - 2))</a:t>
            </a:r>
            <a:endParaRPr lang="zh-CN" altLang="zh-CN" dirty="0"/>
          </a:p>
          <a:p>
            <a:pPr lvl="0"/>
            <a:r>
              <a:rPr lang="en-US" altLang="zh-CN" dirty="0"/>
              <a:t> </a:t>
            </a:r>
            <a:endParaRPr lang="zh-CN" altLang="zh-CN" dirty="0"/>
          </a:p>
          <a:p>
            <a:pPr lvl="0"/>
            <a:r>
              <a:rPr lang="en-US" altLang="zh-CN" dirty="0"/>
              <a:t>for i in range(10):</a:t>
            </a:r>
            <a:endParaRPr lang="zh-CN" altLang="zh-CN" dirty="0"/>
          </a:p>
          <a:p>
            <a:pPr lvl="0"/>
            <a:r>
              <a:rPr lang="en-US" altLang="zh-CN" dirty="0"/>
              <a:t>    print(</a:t>
            </a:r>
            <a:r>
              <a:rPr lang="en-US" altLang="zh-CN" dirty="0" err="1"/>
              <a:t>fibo</a:t>
            </a:r>
            <a:r>
              <a:rPr lang="en-US" altLang="zh-CN" dirty="0"/>
              <a:t>(i))</a:t>
            </a:r>
            <a:endParaRPr lang="zh-CN" altLang="zh-CN" dirty="0"/>
          </a:p>
        </p:txBody>
      </p:sp>
      <p:sp>
        <p:nvSpPr>
          <p:cNvPr id="7" name="矩形 6"/>
          <p:cNvSpPr/>
          <p:nvPr/>
        </p:nvSpPr>
        <p:spPr>
          <a:xfrm>
            <a:off x="333479" y="4561227"/>
            <a:ext cx="2794927" cy="1754326"/>
          </a:xfrm>
          <a:prstGeom prst="rect">
            <a:avLst/>
          </a:prstGeom>
        </p:spPr>
        <p:txBody>
          <a:bodyPr wrap="square">
            <a:spAutoFit/>
          </a:bodyPr>
          <a:lstStyle/>
          <a:p>
            <a:pPr>
              <a:lnSpc>
                <a:spcPct val="150000"/>
              </a:lnSpc>
            </a:pPr>
            <a:r>
              <a:rPr lang="zh-CN" altLang="zh-CN" dirty="0"/>
              <a:t>递归只是在求当前数列的项，而且每次都是要从第一项</a:t>
            </a:r>
            <a:r>
              <a:rPr lang="en-US" altLang="zh-CN" dirty="0"/>
              <a:t>“0”</a:t>
            </a:r>
            <a:r>
              <a:rPr lang="zh-CN" altLang="zh-CN" dirty="0"/>
              <a:t>算起，一直算到当前项</a:t>
            </a:r>
            <a:endParaRPr lang="zh-CN" altLang="en-US" dirty="0"/>
          </a:p>
        </p:txBody>
      </p:sp>
      <p:sp>
        <p:nvSpPr>
          <p:cNvPr id="9"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矩形 10"/>
          <p:cNvSpPr/>
          <p:nvPr/>
        </p:nvSpPr>
        <p:spPr>
          <a:xfrm>
            <a:off x="10517271" y="2132856"/>
            <a:ext cx="765677" cy="3970318"/>
          </a:xfrm>
          <a:prstGeom prst="rect">
            <a:avLst/>
          </a:prstGeom>
        </p:spPr>
        <p:txBody>
          <a:bodyPr wrap="square">
            <a:spAutoFit/>
          </a:bodyPr>
          <a:lstStyle/>
          <a:p>
            <a:r>
              <a:rPr lang="zh-CN" altLang="zh-CN" b="1" dirty="0"/>
              <a:t>输出：</a:t>
            </a:r>
            <a:endParaRPr lang="zh-CN" altLang="zh-CN" dirty="0"/>
          </a:p>
          <a:p>
            <a:pPr lvl="1"/>
            <a:r>
              <a:rPr lang="en-US" altLang="zh-CN" dirty="0"/>
              <a:t>0</a:t>
            </a:r>
            <a:endParaRPr lang="zh-CN" altLang="zh-CN" dirty="0"/>
          </a:p>
          <a:p>
            <a:pPr lvl="1"/>
            <a:r>
              <a:rPr lang="en-US" altLang="zh-CN" dirty="0"/>
              <a:t>1</a:t>
            </a:r>
            <a:endParaRPr lang="zh-CN" altLang="zh-CN" dirty="0"/>
          </a:p>
          <a:p>
            <a:pPr lvl="1"/>
            <a:r>
              <a:rPr lang="en-US" altLang="zh-CN" dirty="0"/>
              <a:t>1</a:t>
            </a:r>
            <a:endParaRPr lang="zh-CN" altLang="zh-CN" dirty="0"/>
          </a:p>
          <a:p>
            <a:pPr lvl="1"/>
            <a:r>
              <a:rPr lang="en-US" altLang="zh-CN" dirty="0"/>
              <a:t>2</a:t>
            </a:r>
            <a:endParaRPr lang="zh-CN" altLang="zh-CN" dirty="0"/>
          </a:p>
          <a:p>
            <a:pPr lvl="1"/>
            <a:r>
              <a:rPr lang="en-US" altLang="zh-CN" dirty="0"/>
              <a:t>3</a:t>
            </a:r>
            <a:endParaRPr lang="zh-CN" altLang="zh-CN" dirty="0"/>
          </a:p>
          <a:p>
            <a:pPr lvl="1"/>
            <a:r>
              <a:rPr lang="en-US" altLang="zh-CN" dirty="0"/>
              <a:t>5</a:t>
            </a:r>
            <a:endParaRPr lang="zh-CN" altLang="zh-CN" dirty="0"/>
          </a:p>
          <a:p>
            <a:pPr lvl="1"/>
            <a:r>
              <a:rPr lang="en-US" altLang="zh-CN" dirty="0"/>
              <a:t>8</a:t>
            </a:r>
            <a:endParaRPr lang="zh-CN" altLang="zh-CN" dirty="0"/>
          </a:p>
          <a:p>
            <a:pPr lvl="1"/>
            <a:r>
              <a:rPr lang="en-US" altLang="zh-CN" dirty="0"/>
              <a:t>13</a:t>
            </a:r>
            <a:endParaRPr lang="zh-CN" altLang="zh-CN" dirty="0"/>
          </a:p>
          <a:p>
            <a:pPr lvl="1"/>
            <a:r>
              <a:rPr lang="en-US" altLang="zh-CN" dirty="0"/>
              <a:t>21</a:t>
            </a:r>
            <a:endParaRPr lang="zh-CN" altLang="zh-CN" dirty="0"/>
          </a:p>
          <a:p>
            <a:pPr lvl="1"/>
            <a:r>
              <a:rPr lang="en-US" altLang="zh-CN" dirty="0"/>
              <a:t>34</a:t>
            </a:r>
            <a:endParaRPr lang="zh-CN" altLang="zh-CN" dirty="0"/>
          </a:p>
        </p:txBody>
      </p:sp>
      <p:sp>
        <p:nvSpPr>
          <p:cNvPr id="12" name="Rectangle 6"/>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2120790923"/>
              </p:ext>
            </p:extLst>
          </p:nvPr>
        </p:nvGraphicFramePr>
        <p:xfrm>
          <a:off x="4727054" y="1785459"/>
          <a:ext cx="5706078" cy="4530094"/>
        </p:xfrm>
        <a:graphic>
          <a:graphicData uri="http://schemas.openxmlformats.org/presentationml/2006/ole">
            <mc:AlternateContent xmlns:mc="http://schemas.openxmlformats.org/markup-compatibility/2006">
              <mc:Choice xmlns:v="urn:schemas-microsoft-com:vml" Requires="v">
                <p:oleObj spid="_x0000_s33810" r:id="rId3" imgW="12293210" imgH="9368460" progId="Visio.Drawing.11">
                  <p:embed/>
                </p:oleObj>
              </mc:Choice>
              <mc:Fallback>
                <p:oleObj r:id="rId3" imgW="12293210" imgH="936846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7054" y="1785459"/>
                        <a:ext cx="5706078" cy="4530094"/>
                      </a:xfrm>
                      <a:prstGeom prst="rect">
                        <a:avLst/>
                      </a:prstGeom>
                      <a:noFill/>
                    </p:spPr>
                  </p:pic>
                </p:oleObj>
              </mc:Fallback>
            </mc:AlternateContent>
          </a:graphicData>
        </a:graphic>
      </p:graphicFrame>
    </p:spTree>
    <p:extLst>
      <p:ext uri="{BB962C8B-B14F-4D97-AF65-F5344CB8AC3E}">
        <p14:creationId xmlns:p14="http://schemas.microsoft.com/office/powerpoint/2010/main" val="1446769869"/>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3" grpId="0"/>
      <p:bldP spid="7"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42042" y="332656"/>
            <a:ext cx="3757264" cy="461665"/>
          </a:xfrm>
          <a:prstGeom prst="rect">
            <a:avLst/>
          </a:prstGeom>
        </p:spPr>
        <p:txBody>
          <a:bodyPr wrap="square">
            <a:spAutoFit/>
          </a:bodyPr>
          <a:lstStyle/>
          <a:p>
            <a:r>
              <a:rPr lang="en-US" altLang="zh-CN" sz="2400" b="1" dirty="0"/>
              <a:t>7.8 </a:t>
            </a:r>
            <a:r>
              <a:rPr lang="en-US" altLang="zh-CN" sz="2400" b="1" dirty="0" smtClean="0"/>
              <a:t>  </a:t>
            </a:r>
            <a:r>
              <a:rPr lang="zh-CN" altLang="zh-CN" sz="2400" b="1" dirty="0" smtClean="0"/>
              <a:t>模块</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982638" y="886654"/>
            <a:ext cx="2016224" cy="369332"/>
          </a:xfrm>
          <a:prstGeom prst="rect">
            <a:avLst/>
          </a:prstGeom>
        </p:spPr>
        <p:txBody>
          <a:bodyPr wrap="square">
            <a:spAutoFit/>
          </a:bodyPr>
          <a:lstStyle/>
          <a:p>
            <a:r>
              <a:rPr lang="en-US" altLang="zh-CN" b="1" dirty="0"/>
              <a:t>7.8.1 </a:t>
            </a:r>
            <a:r>
              <a:rPr lang="zh-CN" altLang="zh-CN" b="1" dirty="0"/>
              <a:t>什么是模块</a:t>
            </a:r>
          </a:p>
        </p:txBody>
      </p:sp>
      <p:sp>
        <p:nvSpPr>
          <p:cNvPr id="4" name="矩形 3"/>
          <p:cNvSpPr/>
          <p:nvPr/>
        </p:nvSpPr>
        <p:spPr>
          <a:xfrm>
            <a:off x="854834" y="1412776"/>
            <a:ext cx="5262979" cy="369332"/>
          </a:xfrm>
          <a:prstGeom prst="rect">
            <a:avLst/>
          </a:prstGeom>
        </p:spPr>
        <p:txBody>
          <a:bodyPr wrap="none">
            <a:spAutoFit/>
          </a:bodyPr>
          <a:lstStyle/>
          <a:p>
            <a:r>
              <a:rPr lang="zh-CN" altLang="zh-CN" dirty="0"/>
              <a:t>为了</a:t>
            </a:r>
            <a:r>
              <a:rPr lang="zh-CN" altLang="zh-CN" b="1" dirty="0"/>
              <a:t>扩大函数重用的范围</a:t>
            </a:r>
            <a:r>
              <a:rPr lang="zh-CN" altLang="zh-CN" dirty="0"/>
              <a:t>，我们引入</a:t>
            </a:r>
            <a:r>
              <a:rPr lang="zh-CN" altLang="zh-CN" b="1" dirty="0"/>
              <a:t>模块</a:t>
            </a:r>
            <a:r>
              <a:rPr lang="zh-CN" altLang="zh-CN" dirty="0"/>
              <a:t>这一概念</a:t>
            </a:r>
            <a:endParaRPr lang="zh-CN" altLang="en-US" dirty="0"/>
          </a:p>
        </p:txBody>
      </p:sp>
      <p:sp>
        <p:nvSpPr>
          <p:cNvPr id="5" name="矩形 4"/>
          <p:cNvSpPr/>
          <p:nvPr/>
        </p:nvSpPr>
        <p:spPr>
          <a:xfrm>
            <a:off x="622598" y="1988840"/>
            <a:ext cx="6092825" cy="923330"/>
          </a:xfrm>
          <a:prstGeom prst="rect">
            <a:avLst/>
          </a:prstGeom>
        </p:spPr>
        <p:txBody>
          <a:bodyPr>
            <a:spAutoFit/>
          </a:bodyPr>
          <a:lstStyle/>
          <a:p>
            <a:pPr>
              <a:lnSpc>
                <a:spcPct val="150000"/>
              </a:lnSpc>
            </a:pPr>
            <a:r>
              <a:rPr lang="zh-CN" altLang="zh-CN" dirty="0"/>
              <a:t>使用</a:t>
            </a:r>
            <a:r>
              <a:rPr lang="en-US" altLang="zh-CN" b="1" dirty="0" err="1"/>
              <a:t>dir</a:t>
            </a:r>
            <a:r>
              <a:rPr lang="en-US" altLang="zh-CN" b="1" dirty="0"/>
              <a:t>()</a:t>
            </a:r>
            <a:r>
              <a:rPr lang="zh-CN" altLang="zh-CN" b="1" dirty="0"/>
              <a:t>函数</a:t>
            </a:r>
            <a:r>
              <a:rPr lang="zh-CN" altLang="zh-CN" dirty="0"/>
              <a:t>得到模块中内容列表，如语句：</a:t>
            </a:r>
          </a:p>
          <a:p>
            <a:pPr>
              <a:lnSpc>
                <a:spcPct val="150000"/>
              </a:lnSpc>
            </a:pPr>
            <a:r>
              <a:rPr lang="en-US" altLang="zh-CN" dirty="0" smtClean="0"/>
              <a:t>	print(</a:t>
            </a:r>
            <a:r>
              <a:rPr lang="en-US" altLang="zh-CN" dirty="0" err="1" smtClean="0"/>
              <a:t>dir</a:t>
            </a:r>
            <a:r>
              <a:rPr lang="en-US" altLang="zh-CN" dirty="0" smtClean="0"/>
              <a:t>(copy</a:t>
            </a:r>
            <a:r>
              <a:rPr lang="en-US" altLang="zh-CN" dirty="0"/>
              <a:t>))</a:t>
            </a:r>
            <a:endParaRPr lang="zh-CN" altLang="zh-CN" dirty="0"/>
          </a:p>
        </p:txBody>
      </p:sp>
      <p:sp>
        <p:nvSpPr>
          <p:cNvPr id="7" name="矩形 6"/>
          <p:cNvSpPr/>
          <p:nvPr/>
        </p:nvSpPr>
        <p:spPr>
          <a:xfrm>
            <a:off x="622598" y="3068960"/>
            <a:ext cx="10729192" cy="875881"/>
          </a:xfrm>
          <a:prstGeom prst="rect">
            <a:avLst/>
          </a:prstGeom>
        </p:spPr>
        <p:txBody>
          <a:bodyPr wrap="square">
            <a:spAutoFit/>
          </a:bodyPr>
          <a:lstStyle/>
          <a:p>
            <a:pPr>
              <a:lnSpc>
                <a:spcPct val="150000"/>
              </a:lnSpc>
            </a:pPr>
            <a:r>
              <a:rPr lang="zh-CN" altLang="zh-CN" dirty="0"/>
              <a:t>当程序运行到</a:t>
            </a:r>
            <a:r>
              <a:rPr lang="en-US" altLang="zh-CN" dirty="0"/>
              <a:t>import copy</a:t>
            </a:r>
            <a:r>
              <a:rPr lang="zh-CN" altLang="zh-CN" dirty="0"/>
              <a:t>这一语句时，它便会开始寻找</a:t>
            </a:r>
            <a:r>
              <a:rPr lang="en-US" altLang="zh-CN" dirty="0"/>
              <a:t>copy</a:t>
            </a:r>
            <a:r>
              <a:rPr lang="zh-CN" altLang="zh-CN" dirty="0"/>
              <a:t>模块，这一语句就是告诉</a:t>
            </a:r>
            <a:r>
              <a:rPr lang="en-US" altLang="zh-CN" dirty="0"/>
              <a:t>Python</a:t>
            </a:r>
            <a:r>
              <a:rPr lang="zh-CN" altLang="zh-CN" dirty="0"/>
              <a:t>我们在程序中要使用该模块的内容</a:t>
            </a:r>
            <a:endParaRPr lang="zh-CN" altLang="en-US" dirty="0"/>
          </a:p>
        </p:txBody>
      </p:sp>
      <p:sp>
        <p:nvSpPr>
          <p:cNvPr id="10" name="矩形 9"/>
          <p:cNvSpPr/>
          <p:nvPr/>
        </p:nvSpPr>
        <p:spPr>
          <a:xfrm>
            <a:off x="622598" y="4418338"/>
            <a:ext cx="10585176" cy="923330"/>
          </a:xfrm>
          <a:prstGeom prst="rect">
            <a:avLst/>
          </a:prstGeom>
        </p:spPr>
        <p:txBody>
          <a:bodyPr wrap="square">
            <a:spAutoFit/>
          </a:bodyPr>
          <a:lstStyle/>
          <a:p>
            <a:pPr>
              <a:lnSpc>
                <a:spcPct val="150000"/>
              </a:lnSpc>
            </a:pPr>
            <a:r>
              <a:rPr lang="zh-CN" altLang="zh-CN" dirty="0"/>
              <a:t>引用语句：</a:t>
            </a:r>
            <a:r>
              <a:rPr lang="en-US" altLang="zh-CN" b="1" dirty="0"/>
              <a:t>from…import</a:t>
            </a:r>
            <a:r>
              <a:rPr lang="zh-CN" altLang="zh-CN" dirty="0"/>
              <a:t>它是将模块的部分内容引到我们自己的程序</a:t>
            </a:r>
            <a:r>
              <a:rPr lang="zh-CN" altLang="zh-CN" dirty="0" smtClean="0"/>
              <a:t>中</a:t>
            </a:r>
            <a:endParaRPr lang="en-US" altLang="zh-CN" dirty="0" smtClean="0"/>
          </a:p>
          <a:p>
            <a:pPr>
              <a:lnSpc>
                <a:spcPct val="150000"/>
              </a:lnSpc>
            </a:pPr>
            <a:r>
              <a:rPr lang="zh-CN" altLang="zh-CN" dirty="0"/>
              <a:t>引入方式不必使用模块名加点符（如</a:t>
            </a:r>
            <a:r>
              <a:rPr lang="en-US" altLang="zh-CN" dirty="0" err="1"/>
              <a:t>copy.deepcopy</a:t>
            </a:r>
            <a:r>
              <a:rPr lang="en-US" altLang="zh-CN" dirty="0"/>
              <a:t>(data1)</a:t>
            </a:r>
            <a:r>
              <a:rPr lang="zh-CN" altLang="zh-CN" dirty="0"/>
              <a:t>），可以直接使用函数名</a:t>
            </a:r>
            <a:endParaRPr lang="zh-CN" altLang="en-US" dirty="0"/>
          </a:p>
        </p:txBody>
      </p:sp>
    </p:spTree>
    <p:extLst>
      <p:ext uri="{BB962C8B-B14F-4D97-AF65-F5344CB8AC3E}">
        <p14:creationId xmlns:p14="http://schemas.microsoft.com/office/powerpoint/2010/main" val="4270905294"/>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down)">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p:bldP spid="4" grpId="0"/>
      <p:bldP spid="5" grpId="0"/>
      <p:bldP spid="7"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42042" y="332656"/>
            <a:ext cx="3757264" cy="461665"/>
          </a:xfrm>
          <a:prstGeom prst="rect">
            <a:avLst/>
          </a:prstGeom>
        </p:spPr>
        <p:txBody>
          <a:bodyPr wrap="square">
            <a:spAutoFit/>
          </a:bodyPr>
          <a:lstStyle/>
          <a:p>
            <a:r>
              <a:rPr lang="en-US" altLang="zh-CN" sz="2400" b="1" dirty="0" smtClean="0"/>
              <a:t>7.8   </a:t>
            </a:r>
            <a:r>
              <a:rPr lang="zh-CN" altLang="zh-CN" sz="2400" b="1" dirty="0" smtClean="0"/>
              <a:t>模块</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982638" y="886654"/>
            <a:ext cx="2016224" cy="369332"/>
          </a:xfrm>
          <a:prstGeom prst="rect">
            <a:avLst/>
          </a:prstGeom>
        </p:spPr>
        <p:txBody>
          <a:bodyPr wrap="square">
            <a:spAutoFit/>
          </a:bodyPr>
          <a:lstStyle/>
          <a:p>
            <a:r>
              <a:rPr lang="en-US" altLang="zh-CN" b="1" dirty="0"/>
              <a:t>7.8.2 </a:t>
            </a:r>
            <a:r>
              <a:rPr lang="zh-CN" altLang="zh-CN" b="1" dirty="0"/>
              <a:t>自定义模块</a:t>
            </a:r>
          </a:p>
        </p:txBody>
      </p:sp>
      <p:sp>
        <p:nvSpPr>
          <p:cNvPr id="4" name="矩形 3"/>
          <p:cNvSpPr/>
          <p:nvPr/>
        </p:nvSpPr>
        <p:spPr>
          <a:xfrm>
            <a:off x="854834" y="1412776"/>
            <a:ext cx="5744428" cy="369332"/>
          </a:xfrm>
          <a:prstGeom prst="rect">
            <a:avLst/>
          </a:prstGeom>
        </p:spPr>
        <p:txBody>
          <a:bodyPr wrap="square">
            <a:spAutoFit/>
          </a:bodyPr>
          <a:lstStyle/>
          <a:p>
            <a:r>
              <a:rPr lang="zh-CN" altLang="zh-CN" dirty="0"/>
              <a:t>每一个独立的</a:t>
            </a:r>
            <a:r>
              <a:rPr lang="en-US" altLang="zh-CN" dirty="0"/>
              <a:t>Python</a:t>
            </a:r>
            <a:r>
              <a:rPr lang="zh-CN" altLang="zh-CN" dirty="0"/>
              <a:t>程序都可以当成一个模块</a:t>
            </a:r>
            <a:endParaRPr lang="zh-CN" altLang="en-US" dirty="0"/>
          </a:p>
        </p:txBody>
      </p:sp>
      <p:sp>
        <p:nvSpPr>
          <p:cNvPr id="5" name="矩形 4"/>
          <p:cNvSpPr/>
          <p:nvPr/>
        </p:nvSpPr>
        <p:spPr>
          <a:xfrm>
            <a:off x="622598" y="1844824"/>
            <a:ext cx="6092825" cy="923330"/>
          </a:xfrm>
          <a:prstGeom prst="rect">
            <a:avLst/>
          </a:prstGeom>
        </p:spPr>
        <p:txBody>
          <a:bodyPr>
            <a:spAutoFit/>
          </a:bodyPr>
          <a:lstStyle/>
          <a:p>
            <a:pPr>
              <a:lnSpc>
                <a:spcPct val="150000"/>
              </a:lnSpc>
            </a:pPr>
            <a:r>
              <a:rPr lang="zh-CN" altLang="zh-CN" dirty="0"/>
              <a:t>使用之前学到的递归输出</a:t>
            </a:r>
            <a:r>
              <a:rPr lang="en-US" altLang="zh-CN" dirty="0"/>
              <a:t>Fibonacci</a:t>
            </a:r>
            <a:r>
              <a:rPr lang="zh-CN" altLang="zh-CN" dirty="0"/>
              <a:t>数列创建模块文件</a:t>
            </a:r>
            <a:r>
              <a:rPr lang="en-US" altLang="zh-CN" dirty="0" smtClean="0"/>
              <a:t>mymodule.py</a:t>
            </a:r>
            <a:r>
              <a:rPr lang="zh-CN" altLang="en-US" dirty="0" smtClean="0"/>
              <a:t>：</a:t>
            </a:r>
            <a:endParaRPr lang="zh-CN" altLang="zh-CN" dirty="0"/>
          </a:p>
        </p:txBody>
      </p:sp>
      <p:sp>
        <p:nvSpPr>
          <p:cNvPr id="7" name="矩形 6"/>
          <p:cNvSpPr/>
          <p:nvPr/>
        </p:nvSpPr>
        <p:spPr>
          <a:xfrm>
            <a:off x="1046540" y="2924944"/>
            <a:ext cx="3104450" cy="3416320"/>
          </a:xfrm>
          <a:prstGeom prst="rect">
            <a:avLst/>
          </a:prstGeom>
        </p:spPr>
        <p:txBody>
          <a:bodyPr wrap="square">
            <a:spAutoFit/>
          </a:bodyPr>
          <a:lstStyle/>
          <a:p>
            <a:r>
              <a:rPr lang="en-US" altLang="zh-CN" i="1" dirty="0"/>
              <a:t>#</a:t>
            </a:r>
            <a:r>
              <a:rPr lang="en-US" altLang="zh-CN" i="1" dirty="0" err="1"/>
              <a:t>fibo</a:t>
            </a:r>
            <a:r>
              <a:rPr lang="zh-CN" altLang="zh-CN" i="1" dirty="0"/>
              <a:t>数列</a:t>
            </a:r>
            <a:endParaRPr lang="zh-CN" altLang="zh-CN" dirty="0"/>
          </a:p>
          <a:p>
            <a:r>
              <a:rPr lang="en-US" altLang="zh-CN" dirty="0" err="1"/>
              <a:t>def</a:t>
            </a:r>
            <a:r>
              <a:rPr lang="en-US" altLang="zh-CN" dirty="0"/>
              <a:t> </a:t>
            </a:r>
            <a:r>
              <a:rPr lang="en-US" altLang="zh-CN" dirty="0" err="1"/>
              <a:t>fibo</a:t>
            </a:r>
            <a:r>
              <a:rPr lang="en-US" altLang="zh-CN" dirty="0"/>
              <a:t>(n):</a:t>
            </a:r>
            <a:endParaRPr lang="zh-CN" altLang="zh-CN" dirty="0"/>
          </a:p>
          <a:p>
            <a:r>
              <a:rPr lang="en-US" altLang="zh-CN" dirty="0"/>
              <a:t>if n &lt;= 1:</a:t>
            </a:r>
            <a:endParaRPr lang="zh-CN" altLang="zh-CN" dirty="0"/>
          </a:p>
          <a:p>
            <a:r>
              <a:rPr lang="en-US" altLang="zh-CN" dirty="0"/>
              <a:t>return n</a:t>
            </a:r>
            <a:endParaRPr lang="zh-CN" altLang="zh-CN" dirty="0"/>
          </a:p>
          <a:p>
            <a:r>
              <a:rPr lang="en-US" altLang="zh-CN" dirty="0"/>
              <a:t>else:</a:t>
            </a:r>
            <a:endParaRPr lang="zh-CN" altLang="zh-CN" dirty="0"/>
          </a:p>
          <a:p>
            <a:r>
              <a:rPr lang="en-US" altLang="zh-CN" dirty="0"/>
              <a:t>return (</a:t>
            </a:r>
            <a:r>
              <a:rPr lang="en-US" altLang="zh-CN" dirty="0" err="1"/>
              <a:t>fibo</a:t>
            </a:r>
            <a:r>
              <a:rPr lang="en-US" altLang="zh-CN" dirty="0"/>
              <a:t>(n - 1) + </a:t>
            </a:r>
            <a:r>
              <a:rPr lang="en-US" altLang="zh-CN" dirty="0" err="1"/>
              <a:t>fibo</a:t>
            </a:r>
            <a:r>
              <a:rPr lang="en-US" altLang="zh-CN" dirty="0"/>
              <a:t>(n - 2))</a:t>
            </a:r>
            <a:endParaRPr lang="zh-CN" altLang="zh-CN" dirty="0"/>
          </a:p>
          <a:p>
            <a:r>
              <a:rPr lang="en-US" altLang="zh-CN" dirty="0"/>
              <a:t> </a:t>
            </a:r>
            <a:endParaRPr lang="zh-CN" altLang="zh-CN" dirty="0"/>
          </a:p>
          <a:p>
            <a:r>
              <a:rPr lang="en-US" altLang="zh-CN" dirty="0" err="1"/>
              <a:t>def</a:t>
            </a:r>
            <a:r>
              <a:rPr lang="en-US" altLang="zh-CN" dirty="0"/>
              <a:t> </a:t>
            </a:r>
            <a:r>
              <a:rPr lang="en-US" altLang="zh-CN" dirty="0" err="1"/>
              <a:t>ptrFibo</a:t>
            </a:r>
            <a:r>
              <a:rPr lang="en-US" altLang="zh-CN" dirty="0"/>
              <a:t>(n):</a:t>
            </a:r>
            <a:endParaRPr lang="zh-CN" altLang="zh-CN" dirty="0"/>
          </a:p>
          <a:p>
            <a:r>
              <a:rPr lang="en-US" altLang="zh-CN" dirty="0"/>
              <a:t>for i in range(n):</a:t>
            </a:r>
            <a:endParaRPr lang="zh-CN" altLang="zh-CN" dirty="0"/>
          </a:p>
          <a:p>
            <a:r>
              <a:rPr lang="en-US" altLang="zh-CN" dirty="0"/>
              <a:t>print(</a:t>
            </a:r>
            <a:r>
              <a:rPr lang="en-US" altLang="zh-CN" dirty="0" err="1"/>
              <a:t>fibo</a:t>
            </a:r>
            <a:r>
              <a:rPr lang="en-US" altLang="zh-CN" dirty="0"/>
              <a:t>(i))</a:t>
            </a:r>
            <a:endParaRPr lang="zh-CN" altLang="zh-CN" dirty="0"/>
          </a:p>
          <a:p>
            <a:r>
              <a:rPr lang="en-US" altLang="zh-CN" dirty="0"/>
              <a:t> </a:t>
            </a:r>
            <a:endParaRPr lang="zh-CN" altLang="zh-CN" dirty="0"/>
          </a:p>
          <a:p>
            <a:r>
              <a:rPr lang="en-US" altLang="zh-CN" dirty="0"/>
              <a:t>__version__ = '0.2'</a:t>
            </a:r>
            <a:endParaRPr lang="zh-CN" altLang="zh-CN" dirty="0"/>
          </a:p>
        </p:txBody>
      </p:sp>
      <p:sp>
        <p:nvSpPr>
          <p:cNvPr id="2" name="矩形 1"/>
          <p:cNvSpPr/>
          <p:nvPr/>
        </p:nvSpPr>
        <p:spPr>
          <a:xfrm>
            <a:off x="4439022" y="2924944"/>
            <a:ext cx="6336704" cy="923330"/>
          </a:xfrm>
          <a:prstGeom prst="rect">
            <a:avLst/>
          </a:prstGeom>
        </p:spPr>
        <p:txBody>
          <a:bodyPr wrap="square">
            <a:spAutoFit/>
          </a:bodyPr>
          <a:lstStyle/>
          <a:p>
            <a:pPr>
              <a:lnSpc>
                <a:spcPct val="150000"/>
              </a:lnSpc>
            </a:pPr>
            <a:r>
              <a:rPr lang="zh-CN" altLang="zh-CN" dirty="0"/>
              <a:t>更改部分只是创建了一个</a:t>
            </a:r>
            <a:r>
              <a:rPr lang="en-US" altLang="zh-CN" dirty="0" err="1"/>
              <a:t>ptrFibo</a:t>
            </a:r>
            <a:r>
              <a:rPr lang="zh-CN" altLang="zh-CN" dirty="0"/>
              <a:t>函数并将控制输出数列个数的循环代码装入。最后添加了一行表示模块当前版本的</a:t>
            </a:r>
            <a:r>
              <a:rPr lang="zh-CN" altLang="zh-CN" dirty="0" smtClean="0"/>
              <a:t>变量</a:t>
            </a:r>
            <a:endParaRPr lang="zh-CN" altLang="en-US" dirty="0"/>
          </a:p>
        </p:txBody>
      </p:sp>
      <p:sp>
        <p:nvSpPr>
          <p:cNvPr id="9" name="矩形 8"/>
          <p:cNvSpPr/>
          <p:nvPr/>
        </p:nvSpPr>
        <p:spPr>
          <a:xfrm>
            <a:off x="4376274" y="2398822"/>
            <a:ext cx="7569252" cy="369332"/>
          </a:xfrm>
          <a:prstGeom prst="rect">
            <a:avLst/>
          </a:prstGeom>
        </p:spPr>
        <p:txBody>
          <a:bodyPr wrap="square">
            <a:spAutoFit/>
          </a:bodyPr>
          <a:lstStyle/>
          <a:p>
            <a:r>
              <a:rPr lang="zh-CN" altLang="en-US" dirty="0" smtClean="0"/>
              <a:t>在</a:t>
            </a:r>
            <a:r>
              <a:rPr lang="zh-CN" altLang="zh-CN" dirty="0" smtClean="0"/>
              <a:t>模块</a:t>
            </a:r>
            <a:r>
              <a:rPr lang="zh-CN" altLang="zh-CN" dirty="0"/>
              <a:t>文件</a:t>
            </a:r>
            <a:r>
              <a:rPr lang="en-US" altLang="zh-CN" dirty="0"/>
              <a:t>mymodule.py</a:t>
            </a:r>
            <a:r>
              <a:rPr lang="zh-CN" altLang="zh-CN" dirty="0"/>
              <a:t>同目录下创建调用模块文件</a:t>
            </a:r>
            <a:r>
              <a:rPr lang="en-US" altLang="zh-CN" dirty="0"/>
              <a:t>callModule.py</a:t>
            </a:r>
            <a:endParaRPr lang="zh-CN" altLang="en-US" dirty="0"/>
          </a:p>
        </p:txBody>
      </p:sp>
      <p:sp>
        <p:nvSpPr>
          <p:cNvPr id="10" name="矩形 9"/>
          <p:cNvSpPr/>
          <p:nvPr/>
        </p:nvSpPr>
        <p:spPr>
          <a:xfrm>
            <a:off x="5050924" y="3319824"/>
            <a:ext cx="5112900" cy="1477328"/>
          </a:xfrm>
          <a:prstGeom prst="rect">
            <a:avLst/>
          </a:prstGeom>
        </p:spPr>
        <p:txBody>
          <a:bodyPr wrap="square">
            <a:spAutoFit/>
          </a:bodyPr>
          <a:lstStyle/>
          <a:p>
            <a:r>
              <a:rPr lang="en-US" altLang="zh-CN" dirty="0"/>
              <a:t>import </a:t>
            </a:r>
            <a:r>
              <a:rPr lang="en-US" altLang="zh-CN" dirty="0" err="1"/>
              <a:t>mymodule</a:t>
            </a:r>
            <a:endParaRPr lang="zh-CN" altLang="zh-CN" dirty="0"/>
          </a:p>
          <a:p>
            <a:r>
              <a:rPr lang="en-US" altLang="zh-CN" dirty="0"/>
              <a:t> </a:t>
            </a:r>
            <a:endParaRPr lang="zh-CN" altLang="zh-CN" dirty="0"/>
          </a:p>
          <a:p>
            <a:r>
              <a:rPr lang="en-US" altLang="zh-CN" dirty="0"/>
              <a:t>print('The version of this module is : ', </a:t>
            </a:r>
            <a:r>
              <a:rPr lang="en-US" altLang="zh-CN" dirty="0" err="1"/>
              <a:t>mymodule</a:t>
            </a:r>
            <a:r>
              <a:rPr lang="en-US" altLang="zh-CN" dirty="0"/>
              <a:t>.__version__)</a:t>
            </a:r>
            <a:endParaRPr lang="zh-CN" altLang="zh-CN" dirty="0"/>
          </a:p>
          <a:p>
            <a:r>
              <a:rPr lang="en-US" altLang="zh-CN" dirty="0" err="1"/>
              <a:t>mymodule.ptrFibo</a:t>
            </a:r>
            <a:r>
              <a:rPr lang="en-US" altLang="zh-CN" dirty="0"/>
              <a:t>(10)</a:t>
            </a:r>
            <a:endParaRPr lang="zh-CN" altLang="zh-CN" dirty="0"/>
          </a:p>
        </p:txBody>
      </p:sp>
    </p:spTree>
    <p:extLst>
      <p:ext uri="{BB962C8B-B14F-4D97-AF65-F5344CB8AC3E}">
        <p14:creationId xmlns:p14="http://schemas.microsoft.com/office/powerpoint/2010/main" val="33728267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42042" y="332656"/>
            <a:ext cx="3757264" cy="461665"/>
          </a:xfrm>
          <a:prstGeom prst="rect">
            <a:avLst/>
          </a:prstGeom>
        </p:spPr>
        <p:txBody>
          <a:bodyPr wrap="square">
            <a:spAutoFit/>
          </a:bodyPr>
          <a:lstStyle/>
          <a:p>
            <a:r>
              <a:rPr lang="en-US" altLang="zh-CN" sz="2400" b="1" dirty="0"/>
              <a:t>7.9 </a:t>
            </a:r>
            <a:r>
              <a:rPr lang="en-US" altLang="zh-CN" sz="2400" b="1" dirty="0" smtClean="0"/>
              <a:t>  </a:t>
            </a:r>
            <a:r>
              <a:rPr lang="zh-CN" altLang="zh-CN" sz="2400" b="1" dirty="0" smtClean="0"/>
              <a:t>趣味练习</a:t>
            </a:r>
            <a:endParaRPr lang="zh-CN" altLang="zh-CN" sz="2400"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982638" y="836712"/>
            <a:ext cx="8208912" cy="369332"/>
          </a:xfrm>
          <a:prstGeom prst="rect">
            <a:avLst/>
          </a:prstGeom>
        </p:spPr>
        <p:txBody>
          <a:bodyPr wrap="square">
            <a:spAutoFit/>
          </a:bodyPr>
          <a:lstStyle/>
          <a:p>
            <a:r>
              <a:rPr lang="zh-CN" altLang="zh-CN" dirty="0"/>
              <a:t>做一个绘图板</a:t>
            </a:r>
            <a:r>
              <a:rPr lang="zh-CN" altLang="zh-CN" dirty="0" smtClean="0"/>
              <a:t>，使用</a:t>
            </a:r>
            <a:r>
              <a:rPr lang="en-US" altLang="zh-CN" dirty="0"/>
              <a:t>Python</a:t>
            </a:r>
            <a:r>
              <a:rPr lang="zh-CN" altLang="zh-CN" dirty="0"/>
              <a:t>监听键盘中的上下左右按键并对它做出相应的反应</a:t>
            </a:r>
            <a:endParaRPr lang="zh-CN" altLang="zh-CN" b="1" dirty="0"/>
          </a:p>
        </p:txBody>
      </p:sp>
      <p:sp>
        <p:nvSpPr>
          <p:cNvPr id="7" name="矩形 6"/>
          <p:cNvSpPr/>
          <p:nvPr/>
        </p:nvSpPr>
        <p:spPr>
          <a:xfrm>
            <a:off x="694607" y="1225689"/>
            <a:ext cx="3456383" cy="5355312"/>
          </a:xfrm>
          <a:prstGeom prst="rect">
            <a:avLst/>
          </a:prstGeom>
        </p:spPr>
        <p:txBody>
          <a:bodyPr wrap="square">
            <a:spAutoFit/>
          </a:bodyPr>
          <a:lstStyle/>
          <a:p>
            <a:r>
              <a:rPr lang="zh-CN" altLang="zh-CN" b="1" dirty="0"/>
              <a:t>趣味程序 </a:t>
            </a:r>
            <a:r>
              <a:rPr lang="en-US" altLang="zh-CN" b="1" dirty="0"/>
              <a:t>7.7 </a:t>
            </a:r>
            <a:endParaRPr lang="zh-CN" altLang="zh-CN" dirty="0"/>
          </a:p>
          <a:p>
            <a:pPr lvl="0"/>
            <a:r>
              <a:rPr lang="en-US" altLang="zh-CN" dirty="0"/>
              <a:t>import turtle</a:t>
            </a:r>
            <a:endParaRPr lang="zh-CN" altLang="zh-CN" dirty="0"/>
          </a:p>
          <a:p>
            <a:pPr lvl="0"/>
            <a:r>
              <a:rPr lang="en-US" altLang="zh-CN" dirty="0"/>
              <a:t>t = </a:t>
            </a:r>
            <a:r>
              <a:rPr lang="en-US" altLang="zh-CN" dirty="0" err="1"/>
              <a:t>turtle.Pen</a:t>
            </a:r>
            <a:r>
              <a:rPr lang="en-US" altLang="zh-CN" dirty="0"/>
              <a:t>()</a:t>
            </a:r>
            <a:endParaRPr lang="zh-CN" altLang="zh-CN" dirty="0"/>
          </a:p>
          <a:p>
            <a:pPr lvl="0"/>
            <a:r>
              <a:rPr lang="en-US" altLang="zh-CN" dirty="0" err="1"/>
              <a:t>t.turtlesize</a:t>
            </a:r>
            <a:r>
              <a:rPr lang="en-US" altLang="zh-CN" dirty="0"/>
              <a:t>(2, 2, 2)</a:t>
            </a:r>
            <a:endParaRPr lang="zh-CN" altLang="zh-CN" dirty="0"/>
          </a:p>
          <a:p>
            <a:pPr lvl="0"/>
            <a:r>
              <a:rPr lang="en-US" altLang="zh-CN" dirty="0" err="1"/>
              <a:t>def</a:t>
            </a:r>
            <a:r>
              <a:rPr lang="en-US" altLang="zh-CN" dirty="0"/>
              <a:t> up():</a:t>
            </a:r>
            <a:endParaRPr lang="zh-CN" altLang="zh-CN" dirty="0"/>
          </a:p>
          <a:p>
            <a:pPr lvl="0"/>
            <a:r>
              <a:rPr lang="en-US" altLang="zh-CN" dirty="0"/>
              <a:t>    </a:t>
            </a:r>
            <a:r>
              <a:rPr lang="en-US" altLang="zh-CN" dirty="0" err="1"/>
              <a:t>t.forward</a:t>
            </a:r>
            <a:r>
              <a:rPr lang="en-US" altLang="zh-CN" dirty="0"/>
              <a:t>(50)</a:t>
            </a:r>
            <a:endParaRPr lang="zh-CN" altLang="zh-CN" dirty="0"/>
          </a:p>
          <a:p>
            <a:pPr lvl="0"/>
            <a:r>
              <a:rPr lang="en-US" altLang="zh-CN" dirty="0" err="1"/>
              <a:t>def</a:t>
            </a:r>
            <a:r>
              <a:rPr lang="en-US" altLang="zh-CN" dirty="0"/>
              <a:t> left():</a:t>
            </a:r>
            <a:endParaRPr lang="zh-CN" altLang="zh-CN" dirty="0"/>
          </a:p>
          <a:p>
            <a:pPr lvl="0"/>
            <a:r>
              <a:rPr lang="en-US" altLang="zh-CN" dirty="0"/>
              <a:t>    </a:t>
            </a:r>
            <a:r>
              <a:rPr lang="en-US" altLang="zh-CN" dirty="0" err="1"/>
              <a:t>t.left</a:t>
            </a:r>
            <a:r>
              <a:rPr lang="en-US" altLang="zh-CN" dirty="0"/>
              <a:t>(90)</a:t>
            </a:r>
            <a:endParaRPr lang="zh-CN" altLang="zh-CN" dirty="0"/>
          </a:p>
          <a:p>
            <a:pPr lvl="0"/>
            <a:r>
              <a:rPr lang="en-US" altLang="zh-CN" dirty="0" err="1"/>
              <a:t>def</a:t>
            </a:r>
            <a:r>
              <a:rPr lang="en-US" altLang="zh-CN" dirty="0"/>
              <a:t> right():</a:t>
            </a:r>
            <a:endParaRPr lang="zh-CN" altLang="zh-CN" dirty="0"/>
          </a:p>
          <a:p>
            <a:pPr lvl="0"/>
            <a:r>
              <a:rPr lang="en-US" altLang="zh-CN" dirty="0"/>
              <a:t>    </a:t>
            </a:r>
            <a:r>
              <a:rPr lang="en-US" altLang="zh-CN" dirty="0" err="1"/>
              <a:t>t.right</a:t>
            </a:r>
            <a:r>
              <a:rPr lang="en-US" altLang="zh-CN" dirty="0"/>
              <a:t>(90)</a:t>
            </a:r>
            <a:endParaRPr lang="zh-CN" altLang="zh-CN" dirty="0"/>
          </a:p>
          <a:p>
            <a:pPr lvl="0"/>
            <a:r>
              <a:rPr lang="en-US" altLang="zh-CN" dirty="0" err="1"/>
              <a:t>def</a:t>
            </a:r>
            <a:r>
              <a:rPr lang="en-US" altLang="zh-CN" dirty="0"/>
              <a:t> down():</a:t>
            </a:r>
            <a:endParaRPr lang="zh-CN" altLang="zh-CN" dirty="0"/>
          </a:p>
          <a:p>
            <a:pPr lvl="0"/>
            <a:r>
              <a:rPr lang="en-US" altLang="zh-CN" dirty="0"/>
              <a:t>    </a:t>
            </a:r>
            <a:r>
              <a:rPr lang="en-US" altLang="zh-CN" dirty="0" err="1"/>
              <a:t>t.right</a:t>
            </a:r>
            <a:r>
              <a:rPr lang="en-US" altLang="zh-CN" dirty="0"/>
              <a:t>(180)</a:t>
            </a:r>
            <a:endParaRPr lang="zh-CN" altLang="zh-CN" dirty="0"/>
          </a:p>
          <a:p>
            <a:pPr lvl="0"/>
            <a:r>
              <a:rPr lang="en-US" altLang="zh-CN" dirty="0"/>
              <a:t> </a:t>
            </a:r>
            <a:endParaRPr lang="zh-CN" altLang="zh-CN" dirty="0"/>
          </a:p>
          <a:p>
            <a:pPr lvl="0"/>
            <a:r>
              <a:rPr lang="en-US" altLang="zh-CN" dirty="0" err="1"/>
              <a:t>turtle.onkeypress</a:t>
            </a:r>
            <a:r>
              <a:rPr lang="en-US" altLang="zh-CN" dirty="0"/>
              <a:t>(up, "Up")</a:t>
            </a:r>
            <a:endParaRPr lang="zh-CN" altLang="zh-CN" dirty="0"/>
          </a:p>
          <a:p>
            <a:pPr lvl="0"/>
            <a:r>
              <a:rPr lang="en-US" altLang="zh-CN" dirty="0" err="1"/>
              <a:t>turtle.onkeypress</a:t>
            </a:r>
            <a:r>
              <a:rPr lang="en-US" altLang="zh-CN" dirty="0"/>
              <a:t>(left, "Left")</a:t>
            </a:r>
            <a:endParaRPr lang="zh-CN" altLang="zh-CN" dirty="0"/>
          </a:p>
          <a:p>
            <a:pPr lvl="0"/>
            <a:r>
              <a:rPr lang="en-US" altLang="zh-CN" dirty="0" err="1"/>
              <a:t>turtle.onkeypress</a:t>
            </a:r>
            <a:r>
              <a:rPr lang="en-US" altLang="zh-CN" dirty="0"/>
              <a:t>(right, "Right")</a:t>
            </a:r>
            <a:endParaRPr lang="zh-CN" altLang="zh-CN" dirty="0"/>
          </a:p>
          <a:p>
            <a:pPr lvl="0"/>
            <a:r>
              <a:rPr lang="en-US" altLang="zh-CN" dirty="0" err="1"/>
              <a:t>turtle.onkeypress</a:t>
            </a:r>
            <a:r>
              <a:rPr lang="en-US" altLang="zh-CN" dirty="0"/>
              <a:t>(down, "Down")</a:t>
            </a:r>
            <a:endParaRPr lang="zh-CN" altLang="zh-CN" dirty="0"/>
          </a:p>
          <a:p>
            <a:pPr lvl="0"/>
            <a:r>
              <a:rPr lang="en-US" altLang="zh-CN" dirty="0" err="1" smtClean="0"/>
              <a:t>turtle.listen</a:t>
            </a:r>
            <a:r>
              <a:rPr lang="en-US" altLang="zh-CN" dirty="0"/>
              <a:t>()</a:t>
            </a:r>
            <a:endParaRPr lang="zh-CN" altLang="zh-CN" dirty="0"/>
          </a:p>
          <a:p>
            <a:pPr lvl="0"/>
            <a:r>
              <a:rPr lang="en-US" altLang="zh-CN" dirty="0" err="1"/>
              <a:t>turtle.done</a:t>
            </a:r>
            <a:r>
              <a:rPr lang="en-US" altLang="zh-CN" dirty="0"/>
              <a:t>()</a:t>
            </a:r>
            <a:endParaRPr lang="zh-CN" altLang="zh-CN" dirty="0"/>
          </a:p>
        </p:txBody>
      </p:sp>
      <p:sp>
        <p:nvSpPr>
          <p:cNvPr id="2" name="矩形 1"/>
          <p:cNvSpPr/>
          <p:nvPr/>
        </p:nvSpPr>
        <p:spPr>
          <a:xfrm>
            <a:off x="4078981" y="1412776"/>
            <a:ext cx="8064897" cy="507831"/>
          </a:xfrm>
          <a:prstGeom prst="rect">
            <a:avLst/>
          </a:prstGeom>
        </p:spPr>
        <p:txBody>
          <a:bodyPr wrap="square">
            <a:spAutoFit/>
          </a:bodyPr>
          <a:lstStyle/>
          <a:p>
            <a:pPr>
              <a:lnSpc>
                <a:spcPct val="150000"/>
              </a:lnSpc>
            </a:pPr>
            <a:r>
              <a:rPr lang="en-US" altLang="zh-CN" b="1" dirty="0" err="1" smtClean="0"/>
              <a:t>t.turtlesize</a:t>
            </a:r>
            <a:r>
              <a:rPr lang="zh-CN" altLang="zh-CN" dirty="0" smtClean="0"/>
              <a:t>设置</a:t>
            </a:r>
            <a:r>
              <a:rPr lang="zh-CN" altLang="zh-CN" dirty="0"/>
              <a:t>绘图时的方向指示箭头</a:t>
            </a:r>
            <a:r>
              <a:rPr lang="zh-CN" altLang="zh-CN" dirty="0" smtClean="0"/>
              <a:t>，参数</a:t>
            </a:r>
            <a:r>
              <a:rPr lang="zh-CN" altLang="zh-CN" dirty="0"/>
              <a:t>分别是箭头的</a:t>
            </a:r>
            <a:r>
              <a:rPr lang="zh-CN" altLang="zh-CN" dirty="0" smtClean="0"/>
              <a:t>长</a:t>
            </a:r>
            <a:r>
              <a:rPr lang="zh-CN" altLang="en-US" dirty="0" smtClean="0"/>
              <a:t>、</a:t>
            </a:r>
            <a:r>
              <a:rPr lang="zh-CN" altLang="zh-CN" dirty="0" smtClean="0"/>
              <a:t>宽</a:t>
            </a:r>
            <a:r>
              <a:rPr lang="zh-CN" altLang="en-US" dirty="0" smtClean="0"/>
              <a:t>和</a:t>
            </a:r>
            <a:r>
              <a:rPr lang="zh-CN" altLang="zh-CN" dirty="0" smtClean="0"/>
              <a:t>圆滑</a:t>
            </a:r>
            <a:r>
              <a:rPr lang="zh-CN" altLang="zh-CN" dirty="0"/>
              <a:t>程度</a:t>
            </a:r>
            <a:endParaRPr lang="zh-CN" altLang="en-US" dirty="0"/>
          </a:p>
        </p:txBody>
      </p:sp>
      <p:sp>
        <p:nvSpPr>
          <p:cNvPr id="9" name="矩形 8"/>
          <p:cNvSpPr/>
          <p:nvPr/>
        </p:nvSpPr>
        <p:spPr>
          <a:xfrm>
            <a:off x="5857104" y="2149019"/>
            <a:ext cx="5854726" cy="2169825"/>
          </a:xfrm>
          <a:prstGeom prst="rect">
            <a:avLst/>
          </a:prstGeom>
        </p:spPr>
        <p:txBody>
          <a:bodyPr wrap="square">
            <a:spAutoFit/>
          </a:bodyPr>
          <a:lstStyle/>
          <a:p>
            <a:pPr marL="285750" indent="-285750">
              <a:lnSpc>
                <a:spcPct val="150000"/>
              </a:lnSpc>
              <a:buFont typeface="Wingdings" pitchFamily="2" charset="2"/>
              <a:buChar char="l"/>
            </a:pPr>
            <a:r>
              <a:rPr lang="zh-CN" altLang="zh-CN" dirty="0" smtClean="0"/>
              <a:t>设置</a:t>
            </a:r>
            <a:r>
              <a:rPr lang="zh-CN" altLang="zh-CN" dirty="0"/>
              <a:t>四个函数用于箭头的</a:t>
            </a:r>
            <a:r>
              <a:rPr lang="zh-CN" altLang="zh-CN" dirty="0" smtClean="0"/>
              <a:t>转向</a:t>
            </a:r>
            <a:endParaRPr lang="en-US" altLang="zh-CN" dirty="0" smtClean="0"/>
          </a:p>
          <a:p>
            <a:pPr marL="285750" indent="-285750">
              <a:lnSpc>
                <a:spcPct val="150000"/>
              </a:lnSpc>
              <a:buFont typeface="Wingdings" pitchFamily="2" charset="2"/>
              <a:buChar char="l"/>
            </a:pPr>
            <a:r>
              <a:rPr lang="zh-CN" altLang="zh-CN" dirty="0" smtClean="0"/>
              <a:t>前进</a:t>
            </a:r>
            <a:r>
              <a:rPr lang="zh-CN" altLang="zh-CN" dirty="0"/>
              <a:t>箭头对应的函数设置为先前画出</a:t>
            </a:r>
            <a:r>
              <a:rPr lang="en-US" altLang="zh-CN" dirty="0"/>
              <a:t>50</a:t>
            </a:r>
            <a:r>
              <a:rPr lang="zh-CN" altLang="zh-CN" dirty="0"/>
              <a:t>个单位的</a:t>
            </a:r>
            <a:r>
              <a:rPr lang="zh-CN" altLang="zh-CN" dirty="0" smtClean="0"/>
              <a:t>直线</a:t>
            </a:r>
            <a:endParaRPr lang="en-US" altLang="zh-CN" dirty="0" smtClean="0"/>
          </a:p>
          <a:p>
            <a:pPr marL="285750" indent="-285750">
              <a:lnSpc>
                <a:spcPct val="150000"/>
              </a:lnSpc>
              <a:buFont typeface="Wingdings" pitchFamily="2" charset="2"/>
              <a:buChar char="l"/>
            </a:pPr>
            <a:r>
              <a:rPr lang="zh-CN" altLang="zh-CN" dirty="0" smtClean="0"/>
              <a:t>使用</a:t>
            </a:r>
            <a:r>
              <a:rPr lang="en-US" altLang="zh-CN" dirty="0" err="1"/>
              <a:t>onkeypress</a:t>
            </a:r>
            <a:r>
              <a:rPr lang="zh-CN" altLang="zh-CN" dirty="0"/>
              <a:t>将其绑定到按键</a:t>
            </a:r>
            <a:r>
              <a:rPr lang="zh-CN" altLang="zh-CN" dirty="0" smtClean="0"/>
              <a:t>上</a:t>
            </a:r>
            <a:endParaRPr lang="en-US" altLang="zh-CN" dirty="0" smtClean="0"/>
          </a:p>
          <a:p>
            <a:pPr marL="285750" indent="-285750">
              <a:lnSpc>
                <a:spcPct val="150000"/>
              </a:lnSpc>
              <a:buFont typeface="Wingdings" pitchFamily="2" charset="2"/>
              <a:buChar char="l"/>
            </a:pPr>
            <a:r>
              <a:rPr lang="en-US" altLang="zh-CN" dirty="0" err="1" smtClean="0"/>
              <a:t>turtle.listen</a:t>
            </a:r>
            <a:r>
              <a:rPr lang="en-US" altLang="zh-CN" dirty="0"/>
              <a:t>()</a:t>
            </a:r>
            <a:r>
              <a:rPr lang="zh-CN" altLang="zh-CN" dirty="0"/>
              <a:t>监听键盘的</a:t>
            </a:r>
            <a:r>
              <a:rPr lang="zh-CN" altLang="zh-CN" dirty="0" smtClean="0"/>
              <a:t>输入</a:t>
            </a:r>
            <a:endParaRPr lang="en-US" altLang="zh-CN" dirty="0" smtClean="0"/>
          </a:p>
          <a:p>
            <a:pPr marL="285750" indent="-285750">
              <a:lnSpc>
                <a:spcPct val="150000"/>
              </a:lnSpc>
              <a:buFont typeface="Wingdings" pitchFamily="2" charset="2"/>
              <a:buChar char="l"/>
            </a:pPr>
            <a:r>
              <a:rPr lang="en-US" altLang="zh-CN" dirty="0" err="1" smtClean="0"/>
              <a:t>turtle.done</a:t>
            </a:r>
            <a:r>
              <a:rPr lang="en-US" altLang="zh-CN" dirty="0"/>
              <a:t>()</a:t>
            </a:r>
            <a:r>
              <a:rPr lang="zh-CN" altLang="zh-CN" dirty="0"/>
              <a:t>用于关闭</a:t>
            </a:r>
            <a:r>
              <a:rPr lang="en-US" altLang="zh-CN" dirty="0"/>
              <a:t>turtle</a:t>
            </a:r>
            <a:endParaRPr lang="zh-CN" altLang="en-US" dirty="0"/>
          </a:p>
        </p:txBody>
      </p:sp>
      <p:pic>
        <p:nvPicPr>
          <p:cNvPr id="12" name="图片 11"/>
          <p:cNvPicPr/>
          <p:nvPr/>
        </p:nvPicPr>
        <p:blipFill>
          <a:blip r:embed="rId2" cstate="print"/>
          <a:stretch>
            <a:fillRect/>
          </a:stretch>
        </p:blipFill>
        <p:spPr>
          <a:xfrm>
            <a:off x="5087094" y="2001359"/>
            <a:ext cx="5100845" cy="4361205"/>
          </a:xfrm>
          <a:prstGeom prst="rect">
            <a:avLst/>
          </a:prstGeom>
        </p:spPr>
      </p:pic>
    </p:spTree>
    <p:extLst>
      <p:ext uri="{BB962C8B-B14F-4D97-AF65-F5344CB8AC3E}">
        <p14:creationId xmlns:p14="http://schemas.microsoft.com/office/powerpoint/2010/main" val="18384422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randombar(horizontal)">
                                      <p:cBhvr>
                                        <p:cTn id="24" dur="5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p:bldP spid="7"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47055"/>
            <a:ext cx="47768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7.10  </a:t>
            </a:r>
            <a:r>
              <a:rPr lang="zh-CN" altLang="zh-CN" sz="2400" b="1" dirty="0" smtClean="0"/>
              <a:t>总结</a:t>
            </a:r>
            <a:endParaRPr lang="zh-CN" altLang="zh-CN" sz="2400" b="1" dirty="0"/>
          </a:p>
        </p:txBody>
      </p:sp>
      <p:sp>
        <p:nvSpPr>
          <p:cNvPr id="15"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Rectangle 10"/>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14"/>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16"/>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126" name="Rectangle 2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130" name="矩形 5129"/>
          <p:cNvSpPr/>
          <p:nvPr/>
        </p:nvSpPr>
        <p:spPr>
          <a:xfrm>
            <a:off x="1126654" y="1052736"/>
            <a:ext cx="9563322" cy="1338828"/>
          </a:xfrm>
          <a:prstGeom prst="rect">
            <a:avLst/>
          </a:prstGeom>
        </p:spPr>
        <p:txBody>
          <a:bodyPr wrap="square">
            <a:spAutoFit/>
          </a:bodyPr>
          <a:lstStyle/>
          <a:p>
            <a:pPr lvl="0">
              <a:lnSpc>
                <a:spcPct val="150000"/>
              </a:lnSpc>
              <a:buClr>
                <a:srgbClr val="0000FF"/>
              </a:buClr>
            </a:pPr>
            <a:r>
              <a:rPr lang="zh-CN" altLang="zh-CN" dirty="0"/>
              <a:t>本章我们主要学习了关于函数的操作以及</a:t>
            </a:r>
            <a:r>
              <a:rPr lang="en-US" altLang="zh-CN" dirty="0"/>
              <a:t>Python</a:t>
            </a:r>
            <a:r>
              <a:rPr lang="zh-CN" altLang="zh-CN" dirty="0"/>
              <a:t>中函数机制的细节，其中最重要的是要将函数这种思想应用到程序的编写中。本章</a:t>
            </a:r>
            <a:r>
              <a:rPr lang="zh-CN" altLang="zh-CN" dirty="0" smtClean="0"/>
              <a:t>还</a:t>
            </a:r>
            <a:r>
              <a:rPr lang="zh-CN" altLang="zh-CN" dirty="0"/>
              <a:t>介绍了递归的</a:t>
            </a:r>
            <a:r>
              <a:rPr lang="zh-CN" altLang="zh-CN" dirty="0" smtClean="0"/>
              <a:t>概念</a:t>
            </a:r>
            <a:r>
              <a:rPr lang="zh-CN" altLang="en-US" dirty="0" smtClean="0"/>
              <a:t>，</a:t>
            </a:r>
            <a:r>
              <a:rPr lang="zh-CN" altLang="zh-CN" dirty="0" smtClean="0"/>
              <a:t>学习</a:t>
            </a:r>
            <a:r>
              <a:rPr lang="zh-CN" altLang="zh-CN" dirty="0"/>
              <a:t>了有关模块的知识，这些对于编写中大型程序都是比不可少</a:t>
            </a:r>
            <a:r>
              <a:rPr lang="zh-CN" altLang="zh-CN" dirty="0" smtClean="0"/>
              <a:t>的</a:t>
            </a:r>
            <a:r>
              <a:rPr lang="zh-CN" altLang="en-US" dirty="0" smtClean="0"/>
              <a:t>。</a:t>
            </a:r>
            <a:endParaRPr lang="zh-CN" altLang="zh-CN" dirty="0"/>
          </a:p>
        </p:txBody>
      </p:sp>
      <p:sp>
        <p:nvSpPr>
          <p:cNvPr id="12" name="矩形 11"/>
          <p:cNvSpPr/>
          <p:nvPr/>
        </p:nvSpPr>
        <p:spPr>
          <a:xfrm>
            <a:off x="1290331" y="2247255"/>
            <a:ext cx="1112805" cy="461665"/>
          </a:xfrm>
          <a:prstGeom prst="rect">
            <a:avLst/>
          </a:prstGeom>
        </p:spPr>
        <p:txBody>
          <a:bodyPr wrap="none">
            <a:spAutoFit/>
          </a:bodyPr>
          <a:lstStyle/>
          <a:p>
            <a:r>
              <a:rPr lang="zh-CN" altLang="zh-CN" sz="2400" b="1" dirty="0" smtClean="0"/>
              <a:t>练习</a:t>
            </a:r>
            <a:r>
              <a:rPr lang="zh-CN" altLang="en-US" sz="2400" b="1" dirty="0" smtClean="0"/>
              <a:t>：</a:t>
            </a:r>
            <a:endParaRPr lang="zh-CN" altLang="zh-CN" sz="2400" b="1" dirty="0"/>
          </a:p>
        </p:txBody>
      </p:sp>
      <p:sp>
        <p:nvSpPr>
          <p:cNvPr id="8" name="矩形 7"/>
          <p:cNvSpPr/>
          <p:nvPr/>
        </p:nvSpPr>
        <p:spPr>
          <a:xfrm>
            <a:off x="719326" y="2780928"/>
            <a:ext cx="10823947" cy="3693319"/>
          </a:xfrm>
          <a:prstGeom prst="rect">
            <a:avLst/>
          </a:prstGeom>
        </p:spPr>
        <p:txBody>
          <a:bodyPr wrap="square">
            <a:spAutoFit/>
          </a:bodyPr>
          <a:lstStyle/>
          <a:p>
            <a:pPr marL="285750" lvl="0" indent="-285750">
              <a:buFont typeface="Wingdings" pitchFamily="2" charset="2"/>
              <a:buChar char="l"/>
            </a:pPr>
            <a:r>
              <a:rPr lang="zh-CN" altLang="zh-CN" dirty="0"/>
              <a:t>编写一个无返回类型的函数，将圆的半径作为参数传入函数中，要求函数的功能是计算圆的周长和面积。</a:t>
            </a:r>
          </a:p>
          <a:p>
            <a:pPr marL="285750" lvl="0" indent="-285750">
              <a:buFont typeface="Wingdings" pitchFamily="2" charset="2"/>
              <a:buChar char="l"/>
            </a:pPr>
            <a:r>
              <a:rPr lang="zh-CN" altLang="zh-CN" dirty="0"/>
              <a:t>观察下面这段代码，累出函数</a:t>
            </a:r>
            <a:r>
              <a:rPr lang="en-US" altLang="zh-CN" dirty="0"/>
              <a:t>space</a:t>
            </a:r>
            <a:r>
              <a:rPr lang="zh-CN" altLang="zh-CN" dirty="0"/>
              <a:t>中的可用变量。</a:t>
            </a:r>
          </a:p>
          <a:p>
            <a:r>
              <a:rPr lang="en-US" altLang="zh-CN" dirty="0"/>
              <a:t>total = 0</a:t>
            </a:r>
            <a:endParaRPr lang="zh-CN" altLang="zh-CN" dirty="0"/>
          </a:p>
          <a:p>
            <a:r>
              <a:rPr lang="en-US" altLang="zh-CN" dirty="0"/>
              <a:t>x = 10</a:t>
            </a:r>
            <a:endParaRPr lang="zh-CN" altLang="zh-CN" dirty="0"/>
          </a:p>
          <a:p>
            <a:r>
              <a:rPr lang="en-US" altLang="zh-CN" dirty="0" err="1"/>
              <a:t>def</a:t>
            </a:r>
            <a:r>
              <a:rPr lang="en-US" altLang="zh-CN" dirty="0"/>
              <a:t> </a:t>
            </a:r>
            <a:r>
              <a:rPr lang="en-US" altLang="zh-CN" dirty="0" err="1"/>
              <a:t>p_str</a:t>
            </a:r>
            <a:r>
              <a:rPr lang="en-US" altLang="zh-CN" dirty="0"/>
              <a:t>():</a:t>
            </a:r>
            <a:endParaRPr lang="zh-CN" altLang="zh-CN" dirty="0"/>
          </a:p>
          <a:p>
            <a:r>
              <a:rPr lang="en-US" altLang="zh-CN" dirty="0"/>
              <a:t>    y = 99</a:t>
            </a:r>
            <a:endParaRPr lang="zh-CN" altLang="zh-CN" dirty="0"/>
          </a:p>
          <a:p>
            <a:r>
              <a:rPr lang="en-US" altLang="zh-CN" dirty="0"/>
              <a:t>	global n = 1</a:t>
            </a:r>
            <a:endParaRPr lang="zh-CN" altLang="zh-CN" dirty="0"/>
          </a:p>
          <a:p>
            <a:r>
              <a:rPr lang="en-US" altLang="zh-CN" dirty="0"/>
              <a:t>	n += 1</a:t>
            </a:r>
            <a:endParaRPr lang="zh-CN" altLang="zh-CN" dirty="0"/>
          </a:p>
          <a:p>
            <a:r>
              <a:rPr lang="en-US" altLang="zh-CN" dirty="0"/>
              <a:t>print(x)</a:t>
            </a:r>
            <a:endParaRPr lang="zh-CN" altLang="zh-CN" dirty="0"/>
          </a:p>
          <a:p>
            <a:r>
              <a:rPr lang="en-US" altLang="zh-CN" dirty="0" err="1" smtClean="0"/>
              <a:t>def</a:t>
            </a:r>
            <a:r>
              <a:rPr lang="en-US" altLang="zh-CN" dirty="0" smtClean="0"/>
              <a:t> </a:t>
            </a:r>
            <a:r>
              <a:rPr lang="en-US" altLang="zh-CN" dirty="0"/>
              <a:t>space():</a:t>
            </a:r>
            <a:endParaRPr lang="zh-CN" altLang="zh-CN" dirty="0"/>
          </a:p>
          <a:p>
            <a:r>
              <a:rPr lang="en-US" altLang="zh-CN" dirty="0"/>
              <a:t>	print()</a:t>
            </a:r>
            <a:endParaRPr lang="zh-CN" altLang="zh-CN" dirty="0"/>
          </a:p>
          <a:p>
            <a:r>
              <a:rPr lang="en-US" altLang="zh-CN" dirty="0" err="1" smtClean="0"/>
              <a:t>p_str</a:t>
            </a:r>
            <a:r>
              <a:rPr lang="en-US" altLang="zh-CN" dirty="0"/>
              <a:t>()</a:t>
            </a:r>
            <a:endParaRPr lang="zh-CN" altLang="zh-CN" dirty="0"/>
          </a:p>
          <a:p>
            <a:r>
              <a:rPr lang="en-US" altLang="zh-CN" dirty="0"/>
              <a:t>print(x</a:t>
            </a:r>
            <a:r>
              <a:rPr lang="en-US" altLang="zh-CN" dirty="0" smtClean="0"/>
              <a:t>)</a:t>
            </a:r>
            <a:endParaRPr lang="zh-CN" altLang="zh-CN" dirty="0"/>
          </a:p>
        </p:txBody>
      </p:sp>
    </p:spTree>
    <p:extLst>
      <p:ext uri="{BB962C8B-B14F-4D97-AF65-F5344CB8AC3E}">
        <p14:creationId xmlns:p14="http://schemas.microsoft.com/office/powerpoint/2010/main" val="24383974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5130"/>
                                        </p:tgtEl>
                                        <p:attrNameLst>
                                          <p:attrName>style.visibility</p:attrName>
                                        </p:attrNameLst>
                                      </p:cBhvr>
                                      <p:to>
                                        <p:strVal val="visible"/>
                                      </p:to>
                                    </p:set>
                                    <p:animEffect transition="in" filter="fade">
                                      <p:cBhvr>
                                        <p:cTn id="11" dur="1000"/>
                                        <p:tgtEl>
                                          <p:spTgt spid="5130"/>
                                        </p:tgtEl>
                                      </p:cBhvr>
                                    </p:animEffect>
                                    <p:anim calcmode="lin" valueType="num">
                                      <p:cBhvr>
                                        <p:cTn id="12" dur="1000" fill="hold"/>
                                        <p:tgtEl>
                                          <p:spTgt spid="5130"/>
                                        </p:tgtEl>
                                        <p:attrNameLst>
                                          <p:attrName>ppt_x</p:attrName>
                                        </p:attrNameLst>
                                      </p:cBhvr>
                                      <p:tavLst>
                                        <p:tav tm="0">
                                          <p:val>
                                            <p:strVal val="#ppt_x"/>
                                          </p:val>
                                        </p:tav>
                                        <p:tav tm="100000">
                                          <p:val>
                                            <p:strVal val="#ppt_x"/>
                                          </p:val>
                                        </p:tav>
                                      </p:tavLst>
                                    </p:anim>
                                    <p:anim calcmode="lin" valueType="num">
                                      <p:cBhvr>
                                        <p:cTn id="13" dur="1000" fill="hold"/>
                                        <p:tgtEl>
                                          <p:spTgt spid="5130"/>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130" grpId="0"/>
      <p:bldP spid="12"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a:extLst>
              <a:ext uri="{FF2B5EF4-FFF2-40B4-BE49-F238E27FC236}">
                <a16:creationId xmlns:a16="http://schemas.microsoft.com/office/drawing/2014/main" xmlns="" id="{1C2294BB-E291-4C81-A29E-3A3331784EC9}"/>
              </a:ext>
            </a:extLst>
          </p:cNvPr>
          <p:cNvGrpSpPr/>
          <p:nvPr/>
        </p:nvGrpSpPr>
        <p:grpSpPr>
          <a:xfrm>
            <a:off x="0" y="6431190"/>
            <a:ext cx="12190413" cy="426810"/>
            <a:chOff x="0" y="6497728"/>
            <a:chExt cx="12192000" cy="360271"/>
          </a:xfrm>
        </p:grpSpPr>
        <p:sp>
          <p:nvSpPr>
            <p:cNvPr id="41" name="矩形 40">
              <a:extLst>
                <a:ext uri="{FF2B5EF4-FFF2-40B4-BE49-F238E27FC236}">
                  <a16:creationId xmlns:a16="http://schemas.microsoft.com/office/drawing/2014/main" xmlns="" id="{0F31683A-AB30-4977-89C0-895C6D9D188D}"/>
                </a:ext>
              </a:extLst>
            </p:cNvPr>
            <p:cNvSpPr/>
            <p:nvPr/>
          </p:nvSpPr>
          <p:spPr>
            <a:xfrm>
              <a:off x="0" y="6497728"/>
              <a:ext cx="12192000" cy="36027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a:extLst>
                <a:ext uri="{FF2B5EF4-FFF2-40B4-BE49-F238E27FC236}">
                  <a16:creationId xmlns:a16="http://schemas.microsoft.com/office/drawing/2014/main" xmlns="" id="{DECBEDE6-80F9-458A-B851-B502A93B3A65}"/>
                </a:ext>
              </a:extLst>
            </p:cNvPr>
            <p:cNvSpPr/>
            <p:nvPr/>
          </p:nvSpPr>
          <p:spPr>
            <a:xfrm rot="10800000">
              <a:off x="10272464" y="6497728"/>
              <a:ext cx="288030" cy="99624"/>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3" name="图片 42">
            <a:extLst>
              <a:ext uri="{FF2B5EF4-FFF2-40B4-BE49-F238E27FC236}">
                <a16:creationId xmlns:a16="http://schemas.microsoft.com/office/drawing/2014/main" xmlns="" id="{B29E96A5-4B59-41AD-91AD-B3EB768901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14997" y="-519364"/>
            <a:ext cx="2235480" cy="1594391"/>
          </a:xfrm>
          <a:prstGeom prst="rect">
            <a:avLst/>
          </a:prstGeom>
        </p:spPr>
      </p:pic>
      <p:sp>
        <p:nvSpPr>
          <p:cNvPr id="70"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50649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zh-CN" sz="2800" b="1" dirty="0"/>
              <a:t>第</a:t>
            </a:r>
            <a:r>
              <a:rPr lang="en-US" altLang="zh-CN" sz="2800" b="1" dirty="0"/>
              <a:t>7</a:t>
            </a:r>
            <a:r>
              <a:rPr lang="zh-CN" altLang="zh-CN" sz="2800" b="1" dirty="0"/>
              <a:t>章 </a:t>
            </a:r>
            <a:r>
              <a:rPr lang="en-US" altLang="zh-CN" sz="2800" b="1" dirty="0" smtClean="0"/>
              <a:t>  </a:t>
            </a:r>
            <a:r>
              <a:rPr lang="zh-CN" altLang="zh-CN" sz="2800" b="1" dirty="0" smtClean="0"/>
              <a:t>函数</a:t>
            </a:r>
            <a:endParaRPr lang="zh-CN" altLang="zh-CN" sz="2800" b="1" dirty="0"/>
          </a:p>
        </p:txBody>
      </p:sp>
      <p:cxnSp>
        <p:nvCxnSpPr>
          <p:cNvPr id="71" name="直接连接符 9">
            <a:extLst>
              <a:ext uri="{FF2B5EF4-FFF2-40B4-BE49-F238E27FC236}">
                <a16:creationId xmlns:a16="http://schemas.microsoft.com/office/drawing/2014/main" xmlns="" id="{602382A8-0A92-4790-B06E-C951546CD137}"/>
              </a:ext>
            </a:extLst>
          </p:cNvPr>
          <p:cNvCxnSpPr>
            <a:cxnSpLocks noChangeShapeType="1"/>
          </p:cNvCxnSpPr>
          <p:nvPr/>
        </p:nvCxnSpPr>
        <p:spPr bwMode="auto">
          <a:xfrm flipH="1">
            <a:off x="478781" y="241484"/>
            <a:ext cx="1" cy="379204"/>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sp>
        <p:nvSpPr>
          <p:cNvPr id="2" name="灯片编号占位符 1">
            <a:extLst>
              <a:ext uri="{FF2B5EF4-FFF2-40B4-BE49-F238E27FC236}">
                <a16:creationId xmlns:a16="http://schemas.microsoft.com/office/drawing/2014/main" xmlns="" id="{ACF34AC8-1500-4783-AEB0-597B94444F61}"/>
              </a:ext>
            </a:extLst>
          </p:cNvPr>
          <p:cNvSpPr>
            <a:spLocks noGrp="1"/>
          </p:cNvSpPr>
          <p:nvPr>
            <p:ph type="sldNum" sz="quarter" idx="12"/>
          </p:nvPr>
        </p:nvSpPr>
        <p:spPr>
          <a:xfrm>
            <a:off x="8783495" y="6492877"/>
            <a:ext cx="2742843" cy="365125"/>
          </a:xfrm>
        </p:spPr>
        <p:txBody>
          <a:bodyPr/>
          <a:lstStyle/>
          <a:p>
            <a:r>
              <a:rPr lang="en-US" altLang="zh-CN" dirty="0"/>
              <a:t>PAGE </a:t>
            </a:r>
            <a:fld id="{97D83655-4300-49DB-BEC9-C552C719D9BC}" type="slidenum">
              <a:rPr lang="zh-CN" altLang="en-US" smtClean="0"/>
              <a:t>3</a:t>
            </a:fld>
            <a:endParaRPr lang="zh-CN" altLang="en-US" dirty="0"/>
          </a:p>
        </p:txBody>
      </p:sp>
      <p:pic>
        <p:nvPicPr>
          <p:cNvPr id="4" name="图片 3">
            <a:extLst>
              <a:ext uri="{FF2B5EF4-FFF2-40B4-BE49-F238E27FC236}">
                <a16:creationId xmlns:a16="http://schemas.microsoft.com/office/drawing/2014/main" xmlns="" id="{F801073C-09EA-49B7-9C7D-F8561134000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8484" y="6564761"/>
            <a:ext cx="1235786" cy="159668"/>
          </a:xfrm>
          <a:prstGeom prst="rect">
            <a:avLst/>
          </a:prstGeom>
        </p:spPr>
      </p:pic>
      <p:cxnSp>
        <p:nvCxnSpPr>
          <p:cNvPr id="11" name="直接连接符 9">
            <a:extLst>
              <a:ext uri="{FF2B5EF4-FFF2-40B4-BE49-F238E27FC236}">
                <a16:creationId xmlns:a16="http://schemas.microsoft.com/office/drawing/2014/main" xmlns="" id="{602382A8-0A92-4790-B06E-C951546CD137}"/>
              </a:ext>
            </a:extLst>
          </p:cNvPr>
          <p:cNvCxnSpPr>
            <a:cxnSpLocks noChangeShapeType="1"/>
          </p:cNvCxnSpPr>
          <p:nvPr/>
        </p:nvCxnSpPr>
        <p:spPr bwMode="auto">
          <a:xfrm>
            <a:off x="478582" y="222104"/>
            <a:ext cx="527343" cy="0"/>
          </a:xfrm>
          <a:prstGeom prst="line">
            <a:avLst/>
          </a:prstGeom>
          <a:noFill/>
          <a:ln w="38100" algn="ctr">
            <a:solidFill>
              <a:srgbClr val="0563B8"/>
            </a:solidFill>
            <a:round/>
            <a:headEnd/>
            <a:tailEnd/>
          </a:ln>
          <a:extLst>
            <a:ext uri="{909E8E84-426E-40DD-AFC4-6F175D3DCCD1}">
              <a14:hiddenFill xmlns:a14="http://schemas.microsoft.com/office/drawing/2010/main">
                <a:noFill/>
              </a14:hiddenFill>
            </a:ext>
          </a:extLst>
        </p:spPr>
      </p:cxnSp>
      <p:sp>
        <p:nvSpPr>
          <p:cNvPr id="8" name="矩形 7"/>
          <p:cNvSpPr/>
          <p:nvPr/>
        </p:nvSpPr>
        <p:spPr>
          <a:xfrm>
            <a:off x="6095205" y="1772816"/>
            <a:ext cx="5281761" cy="2347950"/>
          </a:xfrm>
          <a:prstGeom prst="rect">
            <a:avLst/>
          </a:prstGeom>
        </p:spPr>
        <p:txBody>
          <a:bodyPr wrap="square">
            <a:spAutoFit/>
          </a:bodyPr>
          <a:lstStyle/>
          <a:p>
            <a:pPr marL="342900" lvl="0" indent="-342900">
              <a:lnSpc>
                <a:spcPct val="150000"/>
              </a:lnSpc>
              <a:buClr>
                <a:srgbClr val="0000FF"/>
              </a:buClr>
              <a:buFont typeface="Wingdings" pitchFamily="2" charset="2"/>
              <a:buChar char="Ø"/>
            </a:pPr>
            <a:r>
              <a:rPr lang="zh-CN" altLang="zh-CN" sz="2000" dirty="0"/>
              <a:t>理解函数概念</a:t>
            </a:r>
          </a:p>
          <a:p>
            <a:pPr marL="342900" lvl="0" indent="-342900">
              <a:lnSpc>
                <a:spcPct val="150000"/>
              </a:lnSpc>
              <a:buClr>
                <a:srgbClr val="0000FF"/>
              </a:buClr>
              <a:buFont typeface="Wingdings" pitchFamily="2" charset="2"/>
              <a:buChar char="Ø"/>
            </a:pPr>
            <a:r>
              <a:rPr lang="zh-CN" altLang="zh-CN" sz="2000" dirty="0"/>
              <a:t>在编写程序时可以熟练使用函数</a:t>
            </a:r>
          </a:p>
          <a:p>
            <a:pPr marL="342900" lvl="0" indent="-342900">
              <a:lnSpc>
                <a:spcPct val="150000"/>
              </a:lnSpc>
              <a:buClr>
                <a:srgbClr val="0000FF"/>
              </a:buClr>
              <a:buFont typeface="Wingdings" pitchFamily="2" charset="2"/>
              <a:buChar char="Ø"/>
            </a:pPr>
            <a:r>
              <a:rPr lang="zh-CN" altLang="zh-CN" sz="2000" dirty="0"/>
              <a:t>明白函数参数传递的细节</a:t>
            </a:r>
          </a:p>
          <a:p>
            <a:pPr marL="342900" lvl="0" indent="-342900">
              <a:lnSpc>
                <a:spcPct val="150000"/>
              </a:lnSpc>
              <a:buClr>
                <a:srgbClr val="0000FF"/>
              </a:buClr>
              <a:buFont typeface="Wingdings" pitchFamily="2" charset="2"/>
              <a:buChar char="Ø"/>
            </a:pPr>
            <a:r>
              <a:rPr lang="zh-CN" altLang="zh-CN" sz="2000" dirty="0"/>
              <a:t>理解递归调用过程</a:t>
            </a:r>
          </a:p>
          <a:p>
            <a:pPr marL="342900" lvl="0" indent="-342900">
              <a:lnSpc>
                <a:spcPct val="150000"/>
              </a:lnSpc>
              <a:buClr>
                <a:srgbClr val="0000FF"/>
              </a:buClr>
              <a:buFont typeface="Wingdings" pitchFamily="2" charset="2"/>
              <a:buChar char="Ø"/>
            </a:pPr>
            <a:r>
              <a:rPr lang="zh-CN" altLang="zh-CN" sz="2000" dirty="0"/>
              <a:t>理解模块的工作过程</a:t>
            </a:r>
          </a:p>
        </p:txBody>
      </p:sp>
      <p:sp>
        <p:nvSpPr>
          <p:cNvPr id="12" name="矩形 11"/>
          <p:cNvSpPr/>
          <p:nvPr/>
        </p:nvSpPr>
        <p:spPr>
          <a:xfrm>
            <a:off x="898449" y="1268760"/>
            <a:ext cx="4752528" cy="3785652"/>
          </a:xfrm>
          <a:prstGeom prst="rect">
            <a:avLst/>
          </a:prstGeom>
        </p:spPr>
        <p:txBody>
          <a:bodyPr wrap="square">
            <a:spAutoFit/>
          </a:bodyPr>
          <a:lstStyle/>
          <a:p>
            <a:r>
              <a:rPr lang="en-US" altLang="zh-CN" sz="2400" b="1" dirty="0" smtClean="0"/>
              <a:t>7.1  </a:t>
            </a:r>
            <a:r>
              <a:rPr lang="zh-CN" altLang="zh-CN" sz="2400" b="1" dirty="0"/>
              <a:t>什么是函数</a:t>
            </a:r>
          </a:p>
          <a:p>
            <a:r>
              <a:rPr lang="en-US" altLang="zh-CN" sz="2400" b="1" dirty="0"/>
              <a:t>7.2 </a:t>
            </a:r>
            <a:r>
              <a:rPr lang="en-US" altLang="zh-CN" sz="2400" b="1" dirty="0" smtClean="0"/>
              <a:t> </a:t>
            </a:r>
            <a:r>
              <a:rPr lang="zh-CN" altLang="zh-CN" sz="2400" b="1" dirty="0" smtClean="0"/>
              <a:t>为什么</a:t>
            </a:r>
            <a:r>
              <a:rPr lang="zh-CN" altLang="zh-CN" sz="2400" b="1" dirty="0"/>
              <a:t>要使用函数</a:t>
            </a:r>
          </a:p>
          <a:p>
            <a:r>
              <a:rPr lang="en-US" altLang="zh-CN" sz="2400" b="1" dirty="0"/>
              <a:t>7.3 </a:t>
            </a:r>
            <a:r>
              <a:rPr lang="en-US" altLang="zh-CN" sz="2400" b="1" dirty="0" smtClean="0"/>
              <a:t> </a:t>
            </a:r>
            <a:r>
              <a:rPr lang="zh-CN" altLang="zh-CN" sz="2400" b="1" dirty="0" smtClean="0"/>
              <a:t>函数</a:t>
            </a:r>
            <a:r>
              <a:rPr lang="zh-CN" altLang="zh-CN" sz="2400" b="1" dirty="0"/>
              <a:t>的创建和调用</a:t>
            </a:r>
          </a:p>
          <a:p>
            <a:r>
              <a:rPr lang="en-US" altLang="zh-CN" sz="2400" b="1" dirty="0"/>
              <a:t>7.4 </a:t>
            </a:r>
            <a:r>
              <a:rPr lang="en-US" altLang="zh-CN" sz="2400" b="1" dirty="0" smtClean="0"/>
              <a:t> </a:t>
            </a:r>
            <a:r>
              <a:rPr lang="zh-CN" altLang="zh-CN" sz="2400" b="1" dirty="0" smtClean="0"/>
              <a:t>作用域</a:t>
            </a:r>
            <a:endParaRPr lang="zh-CN" altLang="zh-CN" sz="2400" b="1" dirty="0"/>
          </a:p>
          <a:p>
            <a:r>
              <a:rPr lang="en-US" altLang="zh-CN" sz="2400" b="1" dirty="0"/>
              <a:t>7.5 </a:t>
            </a:r>
            <a:r>
              <a:rPr lang="en-US" altLang="zh-CN" sz="2400" b="1" dirty="0" smtClean="0"/>
              <a:t>  global</a:t>
            </a:r>
            <a:r>
              <a:rPr lang="zh-CN" altLang="zh-CN" sz="2400" b="1" dirty="0" smtClean="0"/>
              <a:t>语句</a:t>
            </a:r>
            <a:endParaRPr lang="en-US" altLang="zh-CN" sz="2400" b="1" dirty="0" smtClean="0"/>
          </a:p>
          <a:p>
            <a:r>
              <a:rPr lang="en-US" altLang="zh-CN" sz="2400" b="1" dirty="0"/>
              <a:t>7.6 </a:t>
            </a:r>
            <a:r>
              <a:rPr lang="en-US" altLang="zh-CN" sz="2400" b="1" dirty="0" smtClean="0"/>
              <a:t>  </a:t>
            </a:r>
            <a:r>
              <a:rPr lang="zh-CN" altLang="zh-CN" sz="2400" b="1" dirty="0" smtClean="0"/>
              <a:t>参数</a:t>
            </a:r>
            <a:endParaRPr lang="zh-CN" altLang="zh-CN" sz="2400" b="1" dirty="0"/>
          </a:p>
          <a:p>
            <a:r>
              <a:rPr lang="en-US" altLang="zh-CN" sz="2400" b="1" dirty="0"/>
              <a:t>7.7 </a:t>
            </a:r>
            <a:r>
              <a:rPr lang="en-US" altLang="zh-CN" sz="2400" b="1" dirty="0" smtClean="0"/>
              <a:t>  </a:t>
            </a:r>
            <a:r>
              <a:rPr lang="zh-CN" altLang="zh-CN" sz="2400" b="1" dirty="0" smtClean="0"/>
              <a:t>递归</a:t>
            </a:r>
            <a:endParaRPr lang="zh-CN" altLang="zh-CN" sz="2400" b="1" dirty="0"/>
          </a:p>
          <a:p>
            <a:r>
              <a:rPr lang="en-US" altLang="zh-CN" sz="2400" b="1" dirty="0"/>
              <a:t>7.8 </a:t>
            </a:r>
            <a:r>
              <a:rPr lang="en-US" altLang="zh-CN" sz="2400" b="1" dirty="0" smtClean="0"/>
              <a:t>  </a:t>
            </a:r>
            <a:r>
              <a:rPr lang="zh-CN" altLang="zh-CN" sz="2400" b="1" dirty="0" smtClean="0"/>
              <a:t>模块</a:t>
            </a:r>
            <a:endParaRPr lang="zh-CN" altLang="zh-CN" sz="2400" b="1" dirty="0"/>
          </a:p>
          <a:p>
            <a:r>
              <a:rPr lang="en-US" altLang="zh-CN" sz="2400" b="1" dirty="0"/>
              <a:t>7.9 </a:t>
            </a:r>
            <a:r>
              <a:rPr lang="en-US" altLang="zh-CN" sz="2400" b="1" dirty="0" smtClean="0"/>
              <a:t>  </a:t>
            </a:r>
            <a:r>
              <a:rPr lang="zh-CN" altLang="zh-CN" sz="2400" b="1" dirty="0" smtClean="0"/>
              <a:t>趣味</a:t>
            </a:r>
            <a:r>
              <a:rPr lang="zh-CN" altLang="zh-CN" sz="2400" b="1" dirty="0"/>
              <a:t>练习</a:t>
            </a:r>
          </a:p>
          <a:p>
            <a:r>
              <a:rPr lang="en-US" altLang="zh-CN" sz="2400" b="1" dirty="0"/>
              <a:t>7.10 </a:t>
            </a:r>
            <a:r>
              <a:rPr lang="zh-CN" altLang="zh-CN" sz="2400" b="1" dirty="0" smtClean="0"/>
              <a:t>总结</a:t>
            </a:r>
            <a:endParaRPr lang="zh-CN" altLang="zh-CN" sz="2400" b="1" dirty="0"/>
          </a:p>
        </p:txBody>
      </p:sp>
    </p:spTree>
    <p:extLst>
      <p:ext uri="{BB962C8B-B14F-4D97-AF65-F5344CB8AC3E}">
        <p14:creationId xmlns:p14="http://schemas.microsoft.com/office/powerpoint/2010/main" val="40402742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circle(in)">
                                      <p:cBhvr>
                                        <p:cTn id="7" dur="20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wipe(up)">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animEffect transition="in" filter="wipe(up)">
                                      <p:cBhvr>
                                        <p:cTn id="17" dur="500"/>
                                        <p:tgtEl>
                                          <p:spTgt spid="1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2">
                                            <p:txEl>
                                              <p:pRg st="2" end="2"/>
                                            </p:txEl>
                                          </p:spTgt>
                                        </p:tgtEl>
                                        <p:attrNameLst>
                                          <p:attrName>style.visibility</p:attrName>
                                        </p:attrNameLst>
                                      </p:cBhvr>
                                      <p:to>
                                        <p:strVal val="visible"/>
                                      </p:to>
                                    </p:set>
                                    <p:animEffect transition="in" filter="wipe(up)">
                                      <p:cBhvr>
                                        <p:cTn id="22" dur="500"/>
                                        <p:tgtEl>
                                          <p:spTgt spid="1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2">
                                            <p:txEl>
                                              <p:pRg st="3" end="3"/>
                                            </p:txEl>
                                          </p:spTgt>
                                        </p:tgtEl>
                                        <p:attrNameLst>
                                          <p:attrName>style.visibility</p:attrName>
                                        </p:attrNameLst>
                                      </p:cBhvr>
                                      <p:to>
                                        <p:strVal val="visible"/>
                                      </p:to>
                                    </p:set>
                                    <p:animEffect transition="in" filter="wipe(up)">
                                      <p:cBhvr>
                                        <p:cTn id="27" dur="500"/>
                                        <p:tgtEl>
                                          <p:spTgt spid="1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2">
                                            <p:txEl>
                                              <p:pRg st="4" end="4"/>
                                            </p:txEl>
                                          </p:spTgt>
                                        </p:tgtEl>
                                        <p:attrNameLst>
                                          <p:attrName>style.visibility</p:attrName>
                                        </p:attrNameLst>
                                      </p:cBhvr>
                                      <p:to>
                                        <p:strVal val="visible"/>
                                      </p:to>
                                    </p:set>
                                    <p:animEffect transition="in" filter="wipe(up)">
                                      <p:cBhvr>
                                        <p:cTn id="32" dur="500"/>
                                        <p:tgtEl>
                                          <p:spTgt spid="1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animEffect transition="in" filter="wipe(up)">
                                      <p:cBhvr>
                                        <p:cTn id="37" dur="500"/>
                                        <p:tgtEl>
                                          <p:spTgt spid="1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2">
                                            <p:txEl>
                                              <p:pRg st="6" end="6"/>
                                            </p:txEl>
                                          </p:spTgt>
                                        </p:tgtEl>
                                        <p:attrNameLst>
                                          <p:attrName>style.visibility</p:attrName>
                                        </p:attrNameLst>
                                      </p:cBhvr>
                                      <p:to>
                                        <p:strVal val="visible"/>
                                      </p:to>
                                    </p:set>
                                    <p:animEffect transition="in" filter="wipe(up)">
                                      <p:cBhvr>
                                        <p:cTn id="42" dur="500"/>
                                        <p:tgtEl>
                                          <p:spTgt spid="1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2">
                                            <p:txEl>
                                              <p:pRg st="7" end="7"/>
                                            </p:txEl>
                                          </p:spTgt>
                                        </p:tgtEl>
                                        <p:attrNameLst>
                                          <p:attrName>style.visibility</p:attrName>
                                        </p:attrNameLst>
                                      </p:cBhvr>
                                      <p:to>
                                        <p:strVal val="visible"/>
                                      </p:to>
                                    </p:set>
                                    <p:animEffect transition="in" filter="wipe(up)">
                                      <p:cBhvr>
                                        <p:cTn id="47" dur="500"/>
                                        <p:tgtEl>
                                          <p:spTgt spid="1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12">
                                            <p:txEl>
                                              <p:pRg st="8" end="8"/>
                                            </p:txEl>
                                          </p:spTgt>
                                        </p:tgtEl>
                                        <p:attrNameLst>
                                          <p:attrName>style.visibility</p:attrName>
                                        </p:attrNameLst>
                                      </p:cBhvr>
                                      <p:to>
                                        <p:strVal val="visible"/>
                                      </p:to>
                                    </p:set>
                                    <p:animEffect transition="in" filter="wipe(up)">
                                      <p:cBhvr>
                                        <p:cTn id="52" dur="500"/>
                                        <p:tgtEl>
                                          <p:spTgt spid="12">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12">
                                            <p:txEl>
                                              <p:pRg st="9" end="9"/>
                                            </p:txEl>
                                          </p:spTgt>
                                        </p:tgtEl>
                                        <p:attrNameLst>
                                          <p:attrName>style.visibility</p:attrName>
                                        </p:attrNameLst>
                                      </p:cBhvr>
                                      <p:to>
                                        <p:strVal val="visible"/>
                                      </p:to>
                                    </p:set>
                                    <p:animEffect transition="in" filter="wipe(up)">
                                      <p:cBhvr>
                                        <p:cTn id="57" dur="500"/>
                                        <p:tgtEl>
                                          <p:spTgt spid="12">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8">
                                            <p:txEl>
                                              <p:pRg st="0" end="0"/>
                                            </p:txEl>
                                          </p:spTgt>
                                        </p:tgtEl>
                                        <p:attrNameLst>
                                          <p:attrName>style.visibility</p:attrName>
                                        </p:attrNameLst>
                                      </p:cBhvr>
                                      <p:to>
                                        <p:strVal val="visible"/>
                                      </p:to>
                                    </p:set>
                                    <p:animEffect transition="in" filter="wipe(up)">
                                      <p:cBhvr>
                                        <p:cTn id="62" dur="500"/>
                                        <p:tgtEl>
                                          <p:spTgt spid="8">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8">
                                            <p:txEl>
                                              <p:pRg st="1" end="1"/>
                                            </p:txEl>
                                          </p:spTgt>
                                        </p:tgtEl>
                                        <p:attrNameLst>
                                          <p:attrName>style.visibility</p:attrName>
                                        </p:attrNameLst>
                                      </p:cBhvr>
                                      <p:to>
                                        <p:strVal val="visible"/>
                                      </p:to>
                                    </p:set>
                                    <p:animEffect transition="in" filter="wipe(up)">
                                      <p:cBhvr>
                                        <p:cTn id="67" dur="500"/>
                                        <p:tgtEl>
                                          <p:spTgt spid="8">
                                            <p:txEl>
                                              <p:pRg st="1" end="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8">
                                            <p:txEl>
                                              <p:pRg st="2" end="2"/>
                                            </p:txEl>
                                          </p:spTgt>
                                        </p:tgtEl>
                                        <p:attrNameLst>
                                          <p:attrName>style.visibility</p:attrName>
                                        </p:attrNameLst>
                                      </p:cBhvr>
                                      <p:to>
                                        <p:strVal val="visible"/>
                                      </p:to>
                                    </p:set>
                                    <p:animEffect transition="in" filter="wipe(up)">
                                      <p:cBhvr>
                                        <p:cTn id="72" dur="500"/>
                                        <p:tgtEl>
                                          <p:spTgt spid="8">
                                            <p:txEl>
                                              <p:pRg st="2" end="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8">
                                            <p:txEl>
                                              <p:pRg st="3" end="3"/>
                                            </p:txEl>
                                          </p:spTgt>
                                        </p:tgtEl>
                                        <p:attrNameLst>
                                          <p:attrName>style.visibility</p:attrName>
                                        </p:attrNameLst>
                                      </p:cBhvr>
                                      <p:to>
                                        <p:strVal val="visible"/>
                                      </p:to>
                                    </p:set>
                                    <p:animEffect transition="in" filter="wipe(up)">
                                      <p:cBhvr>
                                        <p:cTn id="77" dur="500"/>
                                        <p:tgtEl>
                                          <p:spTgt spid="8">
                                            <p:txEl>
                                              <p:pRg st="3" end="3"/>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8">
                                            <p:txEl>
                                              <p:pRg st="4" end="4"/>
                                            </p:txEl>
                                          </p:spTgt>
                                        </p:tgtEl>
                                        <p:attrNameLst>
                                          <p:attrName>style.visibility</p:attrName>
                                        </p:attrNameLst>
                                      </p:cBhvr>
                                      <p:to>
                                        <p:strVal val="visible"/>
                                      </p:to>
                                    </p:set>
                                    <p:animEffect transition="in" filter="wipe(up)">
                                      <p:cBhvr>
                                        <p:cTn id="82"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8" grpId="0" build="p"/>
      <p:bldP spid="1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7.1 </a:t>
            </a:r>
            <a:r>
              <a:rPr lang="en-US" altLang="zh-CN" sz="2400" b="1" dirty="0" smtClean="0"/>
              <a:t> </a:t>
            </a:r>
            <a:r>
              <a:rPr lang="zh-CN" altLang="zh-CN" sz="2400" b="1" dirty="0" smtClean="0"/>
              <a:t>什么</a:t>
            </a:r>
            <a:r>
              <a:rPr lang="zh-CN" altLang="zh-CN" sz="2400" b="1" dirty="0"/>
              <a:t>是函数</a:t>
            </a:r>
          </a:p>
        </p:txBody>
      </p:sp>
      <p:sp>
        <p:nvSpPr>
          <p:cNvPr id="15" name="矩形 14"/>
          <p:cNvSpPr/>
          <p:nvPr/>
        </p:nvSpPr>
        <p:spPr>
          <a:xfrm>
            <a:off x="742252" y="1196752"/>
            <a:ext cx="10153127" cy="1338828"/>
          </a:xfrm>
          <a:prstGeom prst="rect">
            <a:avLst/>
          </a:prstGeom>
        </p:spPr>
        <p:txBody>
          <a:bodyPr wrap="square">
            <a:spAutoFit/>
          </a:bodyPr>
          <a:lstStyle/>
          <a:p>
            <a:pPr>
              <a:lnSpc>
                <a:spcPct val="150000"/>
              </a:lnSpc>
            </a:pPr>
            <a:r>
              <a:rPr lang="zh-CN" altLang="zh-CN" dirty="0"/>
              <a:t>在</a:t>
            </a:r>
            <a:r>
              <a:rPr lang="en-US" altLang="zh-CN" dirty="0"/>
              <a:t>Python</a:t>
            </a:r>
            <a:r>
              <a:rPr lang="zh-CN" altLang="zh-CN" dirty="0"/>
              <a:t>中，</a:t>
            </a:r>
            <a:r>
              <a:rPr lang="zh-CN" altLang="zh-CN" b="1" dirty="0"/>
              <a:t>函数</a:t>
            </a:r>
            <a:r>
              <a:rPr lang="zh-CN" altLang="zh-CN" dirty="0"/>
              <a:t>是将一些语句集合在一起，</a:t>
            </a:r>
            <a:r>
              <a:rPr lang="zh-CN" altLang="zh-CN" b="1" dirty="0"/>
              <a:t>可重复使用</a:t>
            </a:r>
            <a:r>
              <a:rPr lang="zh-CN" altLang="zh-CN" dirty="0"/>
              <a:t>的</a:t>
            </a:r>
            <a:r>
              <a:rPr lang="zh-CN" altLang="zh-CN" b="1" dirty="0"/>
              <a:t>程序</a:t>
            </a:r>
            <a:r>
              <a:rPr lang="zh-CN" altLang="zh-CN" b="1" dirty="0" smtClean="0"/>
              <a:t>片段</a:t>
            </a:r>
            <a:endParaRPr lang="en-US" altLang="zh-CN" b="1" dirty="0" smtClean="0"/>
          </a:p>
          <a:p>
            <a:pPr>
              <a:lnSpc>
                <a:spcPct val="150000"/>
              </a:lnSpc>
            </a:pPr>
            <a:r>
              <a:rPr lang="zh-CN" altLang="zh-CN" dirty="0"/>
              <a:t>可以用来改变程序的某些状态，也可以用来处理一些数据或是用于计算出一个返回</a:t>
            </a:r>
            <a:r>
              <a:rPr lang="zh-CN" altLang="zh-CN" dirty="0" smtClean="0"/>
              <a:t>值</a:t>
            </a:r>
            <a:endParaRPr lang="en-US" altLang="zh-CN" dirty="0" smtClean="0"/>
          </a:p>
          <a:p>
            <a:pPr>
              <a:lnSpc>
                <a:spcPct val="150000"/>
              </a:lnSpc>
            </a:pPr>
            <a:r>
              <a:rPr lang="zh-CN" altLang="zh-CN" dirty="0"/>
              <a:t>参数的个数都是可选的</a:t>
            </a:r>
            <a:endParaRPr lang="en-US" altLang="zh-CN" dirty="0" smtClean="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480875" y="2584366"/>
            <a:ext cx="1569660" cy="369332"/>
          </a:xfrm>
          <a:prstGeom prst="rect">
            <a:avLst/>
          </a:prstGeom>
        </p:spPr>
        <p:txBody>
          <a:bodyPr wrap="none">
            <a:spAutoFit/>
          </a:bodyPr>
          <a:lstStyle/>
          <a:p>
            <a:r>
              <a:rPr lang="zh-CN" altLang="zh-CN" dirty="0"/>
              <a:t>函数的</a:t>
            </a:r>
            <a:r>
              <a:rPr lang="zh-CN" altLang="zh-CN" dirty="0" smtClean="0"/>
              <a:t>创建</a:t>
            </a:r>
            <a:r>
              <a:rPr lang="zh-CN" altLang="en-US" dirty="0" smtClean="0"/>
              <a:t>：</a:t>
            </a:r>
            <a:endParaRPr lang="zh-CN" altLang="en-US" dirty="0"/>
          </a:p>
        </p:txBody>
      </p:sp>
      <p:sp>
        <p:nvSpPr>
          <p:cNvPr id="4" name="矩形 3"/>
          <p:cNvSpPr/>
          <p:nvPr/>
        </p:nvSpPr>
        <p:spPr>
          <a:xfrm>
            <a:off x="1040797" y="3128804"/>
            <a:ext cx="2183526" cy="923330"/>
          </a:xfrm>
          <a:prstGeom prst="rect">
            <a:avLst/>
          </a:prstGeom>
        </p:spPr>
        <p:txBody>
          <a:bodyPr wrap="square">
            <a:spAutoFit/>
          </a:bodyPr>
          <a:lstStyle/>
          <a:p>
            <a:r>
              <a:rPr lang="en-US" altLang="zh-CN" dirty="0" err="1"/>
              <a:t>def</a:t>
            </a:r>
            <a:r>
              <a:rPr lang="en-US" altLang="zh-CN" dirty="0"/>
              <a:t> </a:t>
            </a:r>
            <a:r>
              <a:rPr lang="en-US" altLang="zh-CN" dirty="0" err="1"/>
              <a:t>y_line</a:t>
            </a:r>
            <a:r>
              <a:rPr lang="en-US" altLang="zh-CN" dirty="0"/>
              <a:t>(x):</a:t>
            </a:r>
            <a:endParaRPr lang="zh-CN" altLang="zh-CN" dirty="0"/>
          </a:p>
          <a:p>
            <a:r>
              <a:rPr lang="en-US" altLang="zh-CN" dirty="0"/>
              <a:t>y = 5 * x + 3</a:t>
            </a:r>
            <a:endParaRPr lang="zh-CN" altLang="zh-CN" dirty="0"/>
          </a:p>
          <a:p>
            <a:r>
              <a:rPr lang="en-US" altLang="zh-CN" dirty="0"/>
              <a:t>return  y</a:t>
            </a:r>
            <a:endParaRPr lang="zh-CN" altLang="zh-CN" dirty="0"/>
          </a:p>
        </p:txBody>
      </p:sp>
      <p:sp>
        <p:nvSpPr>
          <p:cNvPr id="5" name="矩形 4"/>
          <p:cNvSpPr/>
          <p:nvPr/>
        </p:nvSpPr>
        <p:spPr>
          <a:xfrm>
            <a:off x="3502496" y="2740783"/>
            <a:ext cx="7993310" cy="1291379"/>
          </a:xfrm>
          <a:prstGeom prst="rect">
            <a:avLst/>
          </a:prstGeom>
        </p:spPr>
        <p:txBody>
          <a:bodyPr wrap="square">
            <a:spAutoFit/>
          </a:bodyPr>
          <a:lstStyle/>
          <a:p>
            <a:pPr marL="285750" indent="-285750">
              <a:lnSpc>
                <a:spcPct val="150000"/>
              </a:lnSpc>
              <a:buFont typeface="Wingdings" pitchFamily="2" charset="2"/>
              <a:buChar char="l"/>
            </a:pPr>
            <a:r>
              <a:rPr lang="zh-CN" altLang="zh-CN" dirty="0"/>
              <a:t>使用</a:t>
            </a:r>
            <a:r>
              <a:rPr lang="en-US" altLang="zh-CN" dirty="0" err="1"/>
              <a:t>def</a:t>
            </a:r>
            <a:r>
              <a:rPr lang="zh-CN" altLang="zh-CN" dirty="0"/>
              <a:t>定义了一个名为</a:t>
            </a:r>
            <a:r>
              <a:rPr lang="en-US" altLang="zh-CN" dirty="0" err="1"/>
              <a:t>y_line</a:t>
            </a:r>
            <a:r>
              <a:rPr lang="zh-CN" altLang="zh-CN" dirty="0"/>
              <a:t>带有一个参数的</a:t>
            </a:r>
            <a:r>
              <a:rPr lang="zh-CN" altLang="zh-CN" dirty="0" smtClean="0"/>
              <a:t>函数</a:t>
            </a:r>
            <a:endParaRPr lang="en-US" altLang="zh-CN" dirty="0" smtClean="0"/>
          </a:p>
          <a:p>
            <a:pPr marL="285750" indent="-285750">
              <a:lnSpc>
                <a:spcPct val="150000"/>
              </a:lnSpc>
              <a:buFont typeface="Wingdings" pitchFamily="2" charset="2"/>
              <a:buChar char="l"/>
            </a:pPr>
            <a:r>
              <a:rPr lang="zh-CN" altLang="zh-CN" dirty="0" smtClean="0"/>
              <a:t>函数</a:t>
            </a:r>
            <a:r>
              <a:rPr lang="zh-CN" altLang="zh-CN" dirty="0"/>
              <a:t>名后的</a:t>
            </a:r>
            <a:r>
              <a:rPr lang="en-US" altLang="zh-CN" dirty="0"/>
              <a:t>x</a:t>
            </a:r>
            <a:r>
              <a:rPr lang="zh-CN" altLang="zh-CN" dirty="0"/>
              <a:t>是要传入函数的</a:t>
            </a:r>
            <a:r>
              <a:rPr lang="zh-CN" altLang="zh-CN" dirty="0" smtClean="0"/>
              <a:t>参数</a:t>
            </a:r>
            <a:endParaRPr lang="en-US" altLang="zh-CN" dirty="0" smtClean="0"/>
          </a:p>
          <a:p>
            <a:pPr marL="285750" indent="-285750">
              <a:lnSpc>
                <a:spcPct val="150000"/>
              </a:lnSpc>
              <a:buFont typeface="Wingdings" pitchFamily="2" charset="2"/>
              <a:buChar char="l"/>
            </a:pPr>
            <a:r>
              <a:rPr lang="en-US" altLang="zh-CN" dirty="0" smtClean="0"/>
              <a:t>return</a:t>
            </a:r>
            <a:r>
              <a:rPr lang="zh-CN" altLang="zh-CN" dirty="0"/>
              <a:t>是将函数的计算结果</a:t>
            </a:r>
            <a:r>
              <a:rPr lang="en-US" altLang="zh-CN" dirty="0"/>
              <a:t>y</a:t>
            </a:r>
            <a:r>
              <a:rPr lang="zh-CN" altLang="zh-CN" dirty="0"/>
              <a:t>返回</a:t>
            </a:r>
            <a:endParaRPr lang="zh-CN" altLang="en-US" dirty="0"/>
          </a:p>
        </p:txBody>
      </p:sp>
      <p:sp>
        <p:nvSpPr>
          <p:cNvPr id="6" name="矩形 5"/>
          <p:cNvSpPr/>
          <p:nvPr/>
        </p:nvSpPr>
        <p:spPr>
          <a:xfrm>
            <a:off x="1372570" y="4760277"/>
            <a:ext cx="9445271" cy="923330"/>
          </a:xfrm>
          <a:prstGeom prst="rect">
            <a:avLst/>
          </a:prstGeom>
        </p:spPr>
        <p:txBody>
          <a:bodyPr wrap="square">
            <a:spAutoFit/>
          </a:bodyPr>
          <a:lstStyle/>
          <a:p>
            <a:pPr>
              <a:lnSpc>
                <a:spcPct val="150000"/>
              </a:lnSpc>
            </a:pPr>
            <a:r>
              <a:rPr lang="en-US" altLang="zh-CN" dirty="0"/>
              <a:t>Python</a:t>
            </a:r>
            <a:r>
              <a:rPr lang="zh-CN" altLang="zh-CN" dirty="0"/>
              <a:t>中函数的</a:t>
            </a:r>
            <a:r>
              <a:rPr lang="zh-CN" altLang="zh-CN" b="1" dirty="0"/>
              <a:t>核心</a:t>
            </a:r>
            <a:r>
              <a:rPr lang="zh-CN" altLang="zh-CN" dirty="0"/>
              <a:t>是对</a:t>
            </a:r>
            <a:r>
              <a:rPr lang="zh-CN" altLang="zh-CN" b="1" dirty="0"/>
              <a:t>参数的处理并输出返回值</a:t>
            </a:r>
            <a:r>
              <a:rPr lang="zh-CN" altLang="zh-CN" dirty="0"/>
              <a:t>（</a:t>
            </a:r>
            <a:r>
              <a:rPr lang="en-US" altLang="zh-CN" dirty="0"/>
              <a:t>Python</a:t>
            </a:r>
            <a:r>
              <a:rPr lang="zh-CN" altLang="zh-CN" dirty="0"/>
              <a:t>函数中返回值是可选的）的过程，这对应数学中的自变量（参数）通过对应法则（函数中代码）得到因变量（返回值）</a:t>
            </a:r>
            <a:endParaRPr lang="zh-CN" altLang="en-US" dirty="0"/>
          </a:p>
        </p:txBody>
      </p:sp>
    </p:spTree>
    <p:extLst>
      <p:ext uri="{BB962C8B-B14F-4D97-AF65-F5344CB8AC3E}">
        <p14:creationId xmlns:p14="http://schemas.microsoft.com/office/powerpoint/2010/main" val="404215067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barn(inVertical)">
                                      <p:cBhvr>
                                        <p:cTn id="11" dur="500"/>
                                        <p:tgtEl>
                                          <p:spTgt spid="1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15">
                                            <p:txEl>
                                              <p:pRg st="1" end="1"/>
                                            </p:txEl>
                                          </p:spTgt>
                                        </p:tgtEl>
                                        <p:attrNameLst>
                                          <p:attrName>style.visibility</p:attrName>
                                        </p:attrNameLst>
                                      </p:cBhvr>
                                      <p:to>
                                        <p:strVal val="visible"/>
                                      </p:to>
                                    </p:set>
                                    <p:animEffect transition="in" filter="barn(inVertical)">
                                      <p:cBhvr>
                                        <p:cTn id="16" dur="500"/>
                                        <p:tgtEl>
                                          <p:spTgt spid="1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5">
                                            <p:txEl>
                                              <p:pRg st="2" end="2"/>
                                            </p:txEl>
                                          </p:spTgt>
                                        </p:tgtEl>
                                        <p:attrNameLst>
                                          <p:attrName>style.visibility</p:attrName>
                                        </p:attrNameLst>
                                      </p:cBhvr>
                                      <p:to>
                                        <p:strVal val="visible"/>
                                      </p:to>
                                    </p:set>
                                    <p:animEffect transition="in" filter="barn(inVertical)">
                                      <p:cBhvr>
                                        <p:cTn id="21" dur="500"/>
                                        <p:tgtEl>
                                          <p:spTgt spid="15">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build="p"/>
      <p:bldP spid="3" grpId="0"/>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7.2  </a:t>
            </a:r>
            <a:r>
              <a:rPr lang="zh-CN" altLang="zh-CN" sz="2400" b="1" dirty="0"/>
              <a:t>为什么要使用函数</a:t>
            </a:r>
          </a:p>
        </p:txBody>
      </p:sp>
      <p:sp>
        <p:nvSpPr>
          <p:cNvPr id="15" name="矩形 14"/>
          <p:cNvSpPr/>
          <p:nvPr/>
        </p:nvSpPr>
        <p:spPr>
          <a:xfrm>
            <a:off x="609410" y="1192215"/>
            <a:ext cx="10382340" cy="507831"/>
          </a:xfrm>
          <a:prstGeom prst="rect">
            <a:avLst/>
          </a:prstGeom>
        </p:spPr>
        <p:txBody>
          <a:bodyPr wrap="square">
            <a:spAutoFit/>
          </a:bodyPr>
          <a:lstStyle/>
          <a:p>
            <a:pPr>
              <a:lnSpc>
                <a:spcPct val="150000"/>
              </a:lnSpc>
            </a:pPr>
            <a:r>
              <a:rPr lang="zh-CN" altLang="zh-CN" b="1" dirty="0"/>
              <a:t>函数</a:t>
            </a:r>
            <a:r>
              <a:rPr lang="zh-CN" altLang="zh-CN" dirty="0"/>
              <a:t>有时也被称为</a:t>
            </a:r>
            <a:r>
              <a:rPr lang="zh-CN" altLang="zh-CN" b="1" dirty="0"/>
              <a:t>子过程</a:t>
            </a:r>
            <a:r>
              <a:rPr lang="zh-CN" altLang="zh-CN" dirty="0"/>
              <a:t>或</a:t>
            </a:r>
            <a:r>
              <a:rPr lang="zh-CN" altLang="zh-CN" b="1" dirty="0"/>
              <a:t>子程序</a:t>
            </a:r>
            <a:r>
              <a:rPr lang="zh-CN" altLang="zh-CN" dirty="0" smtClean="0"/>
              <a:t>，函数</a:t>
            </a:r>
            <a:r>
              <a:rPr lang="zh-CN" altLang="zh-CN" dirty="0"/>
              <a:t>在程序设计中主要扮演了两个</a:t>
            </a:r>
            <a:r>
              <a:rPr lang="zh-CN" altLang="zh-CN" dirty="0" smtClean="0"/>
              <a:t>角色</a:t>
            </a:r>
            <a:r>
              <a:rPr lang="zh-CN" altLang="en-US" dirty="0"/>
              <a:t>：</a:t>
            </a:r>
            <a:endParaRPr lang="zh-CN" altLang="zh-CN"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1270868" y="2275001"/>
            <a:ext cx="9721080" cy="3416320"/>
          </a:xfrm>
          <a:prstGeom prst="rect">
            <a:avLst/>
          </a:prstGeom>
        </p:spPr>
        <p:txBody>
          <a:bodyPr wrap="square">
            <a:spAutoFit/>
          </a:bodyPr>
          <a:lstStyle/>
          <a:p>
            <a:pPr marL="285750" lvl="0" indent="-285750">
              <a:lnSpc>
                <a:spcPct val="150000"/>
              </a:lnSpc>
              <a:buFont typeface="Wingdings" pitchFamily="2" charset="2"/>
              <a:buChar char="l"/>
            </a:pPr>
            <a:r>
              <a:rPr lang="zh-CN" altLang="zh-CN" b="1" dirty="0"/>
              <a:t>减少代码冗余和代码</a:t>
            </a:r>
            <a:r>
              <a:rPr lang="zh-CN" altLang="zh-CN" b="1" dirty="0" smtClean="0"/>
              <a:t>重用</a:t>
            </a:r>
            <a:endParaRPr lang="zh-CN" altLang="zh-CN" dirty="0"/>
          </a:p>
          <a:p>
            <a:pPr marL="0" lvl="1" indent="457200">
              <a:lnSpc>
                <a:spcPct val="150000"/>
              </a:lnSpc>
            </a:pPr>
            <a:r>
              <a:rPr lang="zh-CN" altLang="zh-CN" dirty="0" smtClean="0"/>
              <a:t>简单</a:t>
            </a:r>
            <a:r>
              <a:rPr lang="zh-CN" altLang="zh-CN" dirty="0"/>
              <a:t>地说就是一种打包逻辑，这样可以在之后在其它地方不止一次地调用。因为函数的这种一次编写多次运行的特点，我们的程序中可以减少代码的冗余，这样也可以通过只修改函数中代码而达到将所有函数调用处都修改的效果。这样会为使代码维护更为简单</a:t>
            </a:r>
            <a:r>
              <a:rPr lang="zh-CN" altLang="zh-CN" dirty="0" smtClean="0"/>
              <a:t>。</a:t>
            </a:r>
            <a:endParaRPr lang="en-US" altLang="zh-CN" dirty="0" smtClean="0"/>
          </a:p>
          <a:p>
            <a:pPr marL="0" lvl="1" indent="457200">
              <a:lnSpc>
                <a:spcPct val="150000"/>
              </a:lnSpc>
            </a:pPr>
            <a:endParaRPr lang="zh-CN" altLang="zh-CN" dirty="0"/>
          </a:p>
          <a:p>
            <a:pPr marL="285750" lvl="0" indent="-285750">
              <a:lnSpc>
                <a:spcPct val="150000"/>
              </a:lnSpc>
              <a:buFont typeface="Wingdings" pitchFamily="2" charset="2"/>
              <a:buChar char="l"/>
            </a:pPr>
            <a:r>
              <a:rPr lang="zh-CN" altLang="zh-CN" b="1" dirty="0"/>
              <a:t>流程</a:t>
            </a:r>
            <a:r>
              <a:rPr lang="zh-CN" altLang="zh-CN" b="1" dirty="0" smtClean="0"/>
              <a:t>分解</a:t>
            </a:r>
            <a:endParaRPr lang="zh-CN" altLang="zh-CN" dirty="0"/>
          </a:p>
          <a:p>
            <a:pPr marL="0" lvl="1" indent="457200">
              <a:lnSpc>
                <a:spcPct val="150000"/>
              </a:lnSpc>
            </a:pPr>
            <a:r>
              <a:rPr lang="zh-CN" altLang="zh-CN" dirty="0" smtClean="0"/>
              <a:t>函数</a:t>
            </a:r>
            <a:r>
              <a:rPr lang="zh-CN" altLang="zh-CN" dirty="0"/>
              <a:t>的机制会自然而然地将一个完整的程序流程分割成独立的子程序。实现较小的</a:t>
            </a:r>
            <a:r>
              <a:rPr lang="zh-CN" altLang="zh-CN" dirty="0" smtClean="0"/>
              <a:t>任务要比</a:t>
            </a:r>
            <a:r>
              <a:rPr lang="zh-CN" altLang="zh-CN" dirty="0"/>
              <a:t>一次性完成整个流程要容易得多。函数讲的正是流程，说的是处理的过程</a:t>
            </a:r>
            <a:r>
              <a:rPr lang="zh-CN" altLang="zh-CN" dirty="0" smtClean="0"/>
              <a:t>。</a:t>
            </a:r>
            <a:endParaRPr lang="zh-CN" altLang="zh-CN" dirty="0"/>
          </a:p>
        </p:txBody>
      </p:sp>
    </p:spTree>
    <p:extLst>
      <p:ext uri="{BB962C8B-B14F-4D97-AF65-F5344CB8AC3E}">
        <p14:creationId xmlns:p14="http://schemas.microsoft.com/office/powerpoint/2010/main" val="3536670809"/>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7.3   </a:t>
            </a:r>
            <a:r>
              <a:rPr lang="zh-CN" altLang="zh-CN" sz="2400" b="1" dirty="0"/>
              <a:t>函数的创建和调用</a:t>
            </a:r>
          </a:p>
        </p:txBody>
      </p:sp>
      <p:sp>
        <p:nvSpPr>
          <p:cNvPr id="15" name="矩形 14"/>
          <p:cNvSpPr/>
          <p:nvPr/>
        </p:nvSpPr>
        <p:spPr>
          <a:xfrm>
            <a:off x="609410" y="1052736"/>
            <a:ext cx="3685596" cy="1338828"/>
          </a:xfrm>
          <a:prstGeom prst="rect">
            <a:avLst/>
          </a:prstGeom>
        </p:spPr>
        <p:txBody>
          <a:bodyPr wrap="square">
            <a:spAutoFit/>
          </a:bodyPr>
          <a:lstStyle/>
          <a:p>
            <a:pPr>
              <a:lnSpc>
                <a:spcPct val="150000"/>
              </a:lnSpc>
            </a:pPr>
            <a:r>
              <a:rPr lang="zh-CN" altLang="zh-CN" dirty="0"/>
              <a:t>函数的一般形式：</a:t>
            </a:r>
          </a:p>
          <a:p>
            <a:pPr lvl="1">
              <a:lnSpc>
                <a:spcPct val="150000"/>
              </a:lnSpc>
            </a:pPr>
            <a:r>
              <a:rPr lang="en-US" altLang="zh-CN" dirty="0" err="1"/>
              <a:t>def</a:t>
            </a:r>
            <a:r>
              <a:rPr lang="en-US" altLang="zh-CN" dirty="0"/>
              <a:t> name(arg1, arg2,…, </a:t>
            </a:r>
            <a:r>
              <a:rPr lang="en-US" altLang="zh-CN" dirty="0" err="1"/>
              <a:t>argN</a:t>
            </a:r>
            <a:r>
              <a:rPr lang="en-US" altLang="zh-CN" dirty="0"/>
              <a:t>):</a:t>
            </a:r>
            <a:endParaRPr lang="zh-CN" altLang="zh-CN" dirty="0"/>
          </a:p>
          <a:p>
            <a:pPr lvl="1">
              <a:lnSpc>
                <a:spcPct val="150000"/>
              </a:lnSpc>
            </a:pPr>
            <a:r>
              <a:rPr lang="en-US" altLang="zh-CN" i="1" dirty="0" smtClean="0"/>
              <a:t>        &lt;</a:t>
            </a:r>
            <a:r>
              <a:rPr lang="en-US" altLang="zh-CN" i="1" dirty="0"/>
              <a:t>statements&gt;</a:t>
            </a:r>
            <a:endParaRPr lang="zh-CN" altLang="zh-CN"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矩形 5"/>
          <p:cNvSpPr/>
          <p:nvPr/>
        </p:nvSpPr>
        <p:spPr>
          <a:xfrm>
            <a:off x="813602" y="2348880"/>
            <a:ext cx="9937104" cy="1291379"/>
          </a:xfrm>
          <a:prstGeom prst="rect">
            <a:avLst/>
          </a:prstGeom>
        </p:spPr>
        <p:txBody>
          <a:bodyPr wrap="square">
            <a:spAutoFit/>
          </a:bodyPr>
          <a:lstStyle/>
          <a:p>
            <a:pPr marL="285750" indent="-285750">
              <a:lnSpc>
                <a:spcPct val="150000"/>
              </a:lnSpc>
              <a:buFont typeface="Wingdings" pitchFamily="2" charset="2"/>
              <a:buChar char="l"/>
            </a:pPr>
            <a:r>
              <a:rPr lang="zh-CN" altLang="zh-CN" dirty="0" smtClean="0"/>
              <a:t>函数使用</a:t>
            </a:r>
            <a:r>
              <a:rPr lang="zh-CN" altLang="zh-CN" dirty="0"/>
              <a:t>四个空格的缩进来表示该函数的内容</a:t>
            </a:r>
            <a:r>
              <a:rPr lang="zh-CN" altLang="zh-CN" dirty="0" smtClean="0"/>
              <a:t>区域</a:t>
            </a:r>
            <a:endParaRPr lang="en-US" altLang="zh-CN" dirty="0" smtClean="0"/>
          </a:p>
          <a:p>
            <a:pPr marL="285750" indent="-285750">
              <a:lnSpc>
                <a:spcPct val="150000"/>
              </a:lnSpc>
              <a:buFont typeface="Wingdings" pitchFamily="2" charset="2"/>
              <a:buChar char="l"/>
            </a:pPr>
            <a:r>
              <a:rPr lang="en-US" altLang="zh-CN" dirty="0" err="1" smtClean="0"/>
              <a:t>def</a:t>
            </a:r>
            <a:r>
              <a:rPr lang="zh-CN" altLang="zh-CN" dirty="0"/>
              <a:t>是</a:t>
            </a:r>
            <a:r>
              <a:rPr lang="en-US" altLang="zh-CN" dirty="0"/>
              <a:t>Python</a:t>
            </a:r>
            <a:r>
              <a:rPr lang="zh-CN" altLang="zh-CN" dirty="0"/>
              <a:t>中函数创建语句，</a:t>
            </a:r>
            <a:r>
              <a:rPr lang="en-US" altLang="zh-CN" dirty="0"/>
              <a:t>name</a:t>
            </a:r>
            <a:r>
              <a:rPr lang="zh-CN" altLang="zh-CN" dirty="0"/>
              <a:t>是这段函数的名称，用于之后调用时指明是哪段</a:t>
            </a:r>
            <a:r>
              <a:rPr lang="zh-CN" altLang="zh-CN" dirty="0" smtClean="0"/>
              <a:t>函数</a:t>
            </a:r>
            <a:endParaRPr lang="en-US" altLang="zh-CN" dirty="0" smtClean="0"/>
          </a:p>
          <a:p>
            <a:pPr marL="285750" indent="-285750">
              <a:lnSpc>
                <a:spcPct val="150000"/>
              </a:lnSpc>
              <a:buFont typeface="Wingdings" pitchFamily="2" charset="2"/>
              <a:buChar char="l"/>
            </a:pPr>
            <a:r>
              <a:rPr lang="zh-CN" altLang="zh-CN" dirty="0" smtClean="0"/>
              <a:t>首行在</a:t>
            </a:r>
            <a:r>
              <a:rPr lang="zh-CN" altLang="zh-CN" dirty="0"/>
              <a:t>函数名后使用括号包含了</a:t>
            </a:r>
            <a:r>
              <a:rPr lang="en-US" altLang="zh-CN" dirty="0"/>
              <a:t>0</a:t>
            </a:r>
            <a:r>
              <a:rPr lang="zh-CN" altLang="zh-CN" dirty="0"/>
              <a:t>到</a:t>
            </a:r>
            <a:r>
              <a:rPr lang="en-US" altLang="zh-CN" dirty="0"/>
              <a:t>N</a:t>
            </a:r>
            <a:r>
              <a:rPr lang="zh-CN" altLang="zh-CN" dirty="0"/>
              <a:t>个参数（因为参数没有具体值，称为形式参数，简称形参</a:t>
            </a:r>
            <a:r>
              <a:rPr lang="zh-CN" altLang="zh-CN" dirty="0" smtClean="0"/>
              <a:t>）</a:t>
            </a:r>
            <a:endParaRPr lang="en-US" altLang="zh-CN" dirty="0" smtClean="0"/>
          </a:p>
        </p:txBody>
      </p:sp>
      <p:sp>
        <p:nvSpPr>
          <p:cNvPr id="3" name="矩形 2"/>
          <p:cNvSpPr/>
          <p:nvPr/>
        </p:nvSpPr>
        <p:spPr>
          <a:xfrm>
            <a:off x="810157" y="3789040"/>
            <a:ext cx="3916898" cy="1754326"/>
          </a:xfrm>
          <a:prstGeom prst="rect">
            <a:avLst/>
          </a:prstGeom>
        </p:spPr>
        <p:txBody>
          <a:bodyPr wrap="square">
            <a:spAutoFit/>
          </a:bodyPr>
          <a:lstStyle/>
          <a:p>
            <a:pPr marL="285750" indent="-285750">
              <a:lnSpc>
                <a:spcPct val="150000"/>
              </a:lnSpc>
              <a:buFont typeface="Wingdings" pitchFamily="2" charset="2"/>
              <a:buChar char="l"/>
            </a:pPr>
            <a:r>
              <a:rPr lang="zh-CN" altLang="zh-CN" dirty="0"/>
              <a:t>函数通常包含一条</a:t>
            </a:r>
            <a:r>
              <a:rPr lang="en-US" altLang="zh-CN" dirty="0"/>
              <a:t>return</a:t>
            </a:r>
            <a:r>
              <a:rPr lang="zh-CN" altLang="zh-CN" dirty="0"/>
              <a:t>语句返回函数处理的结果，如果函数中没有返回具体值的语句</a:t>
            </a:r>
            <a:r>
              <a:rPr lang="en-US" altLang="zh-CN" dirty="0"/>
              <a:t>Python</a:t>
            </a:r>
            <a:r>
              <a:rPr lang="zh-CN" altLang="zh-CN" dirty="0"/>
              <a:t>会自动添加</a:t>
            </a:r>
            <a:r>
              <a:rPr lang="en-US" altLang="zh-CN" dirty="0"/>
              <a:t>return None</a:t>
            </a:r>
            <a:r>
              <a:rPr lang="zh-CN" altLang="zh-CN" dirty="0"/>
              <a:t>语句</a:t>
            </a:r>
            <a:endParaRPr lang="zh-CN" altLang="en-US" dirty="0"/>
          </a:p>
        </p:txBody>
      </p:sp>
      <p:sp>
        <p:nvSpPr>
          <p:cNvPr id="9" name="矩形 8"/>
          <p:cNvSpPr/>
          <p:nvPr/>
        </p:nvSpPr>
        <p:spPr>
          <a:xfrm>
            <a:off x="5032481" y="3789040"/>
            <a:ext cx="5311197" cy="2000548"/>
          </a:xfrm>
          <a:prstGeom prst="rect">
            <a:avLst/>
          </a:prstGeom>
        </p:spPr>
        <p:txBody>
          <a:bodyPr wrap="square">
            <a:spAutoFit/>
          </a:bodyPr>
          <a:lstStyle/>
          <a:p>
            <a:r>
              <a:rPr lang="zh-CN" altLang="zh-CN" b="1" dirty="0"/>
              <a:t>程序</a:t>
            </a:r>
            <a:r>
              <a:rPr lang="en-US" altLang="zh-CN" b="1" dirty="0"/>
              <a:t>7.1</a:t>
            </a:r>
            <a:endParaRPr lang="zh-CN" altLang="zh-CN" dirty="0"/>
          </a:p>
          <a:p>
            <a:pPr lvl="0"/>
            <a:endParaRPr lang="en-US" altLang="zh-CN" sz="800" dirty="0" smtClean="0"/>
          </a:p>
          <a:p>
            <a:pPr lvl="0"/>
            <a:r>
              <a:rPr lang="en-US" altLang="zh-CN" dirty="0" err="1" smtClean="0"/>
              <a:t>def</a:t>
            </a:r>
            <a:r>
              <a:rPr lang="en-US" altLang="zh-CN" dirty="0" smtClean="0"/>
              <a:t> </a:t>
            </a:r>
            <a:r>
              <a:rPr lang="en-US" altLang="zh-CN" dirty="0" err="1"/>
              <a:t>line_formula</a:t>
            </a:r>
            <a:r>
              <a:rPr lang="en-US" altLang="zh-CN" dirty="0"/>
              <a:t>(a, b, x):</a:t>
            </a:r>
            <a:endParaRPr lang="zh-CN" altLang="zh-CN" dirty="0"/>
          </a:p>
          <a:p>
            <a:pPr lvl="0"/>
            <a:r>
              <a:rPr lang="en-US" altLang="zh-CN" dirty="0"/>
              <a:t>   </a:t>
            </a:r>
            <a:r>
              <a:rPr lang="en-US" altLang="zh-CN" dirty="0" smtClean="0"/>
              <a:t>     </a:t>
            </a:r>
            <a:r>
              <a:rPr lang="en-US" altLang="zh-CN" dirty="0"/>
              <a:t>y = a * x + b</a:t>
            </a:r>
            <a:endParaRPr lang="zh-CN" altLang="zh-CN" dirty="0"/>
          </a:p>
          <a:p>
            <a:pPr lvl="0"/>
            <a:r>
              <a:rPr lang="en-US" altLang="zh-CN" dirty="0"/>
              <a:t>    </a:t>
            </a:r>
            <a:r>
              <a:rPr lang="en-US" altLang="zh-CN" dirty="0" smtClean="0"/>
              <a:t>     return </a:t>
            </a:r>
            <a:r>
              <a:rPr lang="en-US" altLang="zh-CN" dirty="0"/>
              <a:t>y</a:t>
            </a:r>
            <a:endParaRPr lang="zh-CN" altLang="zh-CN" dirty="0"/>
          </a:p>
          <a:p>
            <a:pPr lvl="0"/>
            <a:r>
              <a:rPr lang="en-US" altLang="zh-CN" sz="800" dirty="0"/>
              <a:t> </a:t>
            </a:r>
            <a:endParaRPr lang="zh-CN" altLang="zh-CN" sz="800" dirty="0"/>
          </a:p>
          <a:p>
            <a:pPr lvl="0"/>
            <a:r>
              <a:rPr lang="en-US" altLang="zh-CN" dirty="0" err="1"/>
              <a:t>formula_value</a:t>
            </a:r>
            <a:r>
              <a:rPr lang="en-US" altLang="zh-CN" dirty="0"/>
              <a:t> = </a:t>
            </a:r>
            <a:r>
              <a:rPr lang="en-US" altLang="zh-CN" dirty="0" err="1"/>
              <a:t>line_formula</a:t>
            </a:r>
            <a:r>
              <a:rPr lang="en-US" altLang="zh-CN" dirty="0"/>
              <a:t>(3, 7, 2)</a:t>
            </a:r>
            <a:endParaRPr lang="zh-CN" altLang="zh-CN" dirty="0"/>
          </a:p>
          <a:p>
            <a:pPr lvl="0"/>
            <a:r>
              <a:rPr lang="en-US" altLang="zh-CN" dirty="0"/>
              <a:t>print("equation's value is : {0}".format(</a:t>
            </a:r>
            <a:r>
              <a:rPr lang="en-US" altLang="zh-CN" dirty="0" err="1"/>
              <a:t>formula_value</a:t>
            </a:r>
            <a:r>
              <a:rPr lang="en-US" altLang="zh-CN" dirty="0"/>
              <a:t>))</a:t>
            </a:r>
            <a:endParaRPr lang="zh-CN" altLang="zh-CN" dirty="0"/>
          </a:p>
        </p:txBody>
      </p:sp>
      <p:sp>
        <p:nvSpPr>
          <p:cNvPr id="10" name="矩形 9"/>
          <p:cNvSpPr/>
          <p:nvPr/>
        </p:nvSpPr>
        <p:spPr>
          <a:xfrm>
            <a:off x="5042941" y="5805264"/>
            <a:ext cx="6092825" cy="646331"/>
          </a:xfrm>
          <a:prstGeom prst="rect">
            <a:avLst/>
          </a:prstGeom>
        </p:spPr>
        <p:txBody>
          <a:bodyPr>
            <a:spAutoFit/>
          </a:bodyPr>
          <a:lstStyle/>
          <a:p>
            <a:r>
              <a:rPr lang="zh-CN" altLang="zh-CN" b="1" dirty="0"/>
              <a:t>输出：</a:t>
            </a:r>
            <a:endParaRPr lang="zh-CN" altLang="zh-CN" dirty="0"/>
          </a:p>
          <a:p>
            <a:r>
              <a:rPr lang="en-US" altLang="zh-CN" dirty="0"/>
              <a:t>equation's value is : 13</a:t>
            </a:r>
            <a:endParaRPr lang="zh-CN" altLang="zh-CN" dirty="0"/>
          </a:p>
        </p:txBody>
      </p:sp>
    </p:spTree>
    <p:extLst>
      <p:ext uri="{BB962C8B-B14F-4D97-AF65-F5344CB8AC3E}">
        <p14:creationId xmlns:p14="http://schemas.microsoft.com/office/powerpoint/2010/main" val="3580278893"/>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6" grpId="0"/>
      <p:bldP spid="3"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7.4   </a:t>
            </a:r>
            <a:r>
              <a:rPr lang="zh-CN" altLang="zh-CN" sz="2400" b="1" dirty="0"/>
              <a:t>作用域</a:t>
            </a:r>
          </a:p>
        </p:txBody>
      </p:sp>
      <p:sp>
        <p:nvSpPr>
          <p:cNvPr id="15" name="矩形 14"/>
          <p:cNvSpPr/>
          <p:nvPr/>
        </p:nvSpPr>
        <p:spPr>
          <a:xfrm>
            <a:off x="806084" y="909270"/>
            <a:ext cx="9589912" cy="923330"/>
          </a:xfrm>
          <a:prstGeom prst="rect">
            <a:avLst/>
          </a:prstGeom>
        </p:spPr>
        <p:txBody>
          <a:bodyPr wrap="square">
            <a:spAutoFit/>
          </a:bodyPr>
          <a:lstStyle/>
          <a:p>
            <a:pPr>
              <a:lnSpc>
                <a:spcPct val="150000"/>
              </a:lnSpc>
            </a:pPr>
            <a:r>
              <a:rPr lang="zh-CN" altLang="zh-CN" dirty="0"/>
              <a:t>在</a:t>
            </a:r>
            <a:r>
              <a:rPr lang="en-US" altLang="zh-CN" dirty="0"/>
              <a:t>Python</a:t>
            </a:r>
            <a:r>
              <a:rPr lang="zh-CN" altLang="zh-CN" dirty="0"/>
              <a:t>中一个</a:t>
            </a:r>
            <a:r>
              <a:rPr lang="zh-CN" altLang="zh-CN" b="1" dirty="0"/>
              <a:t>变量的作用域</a:t>
            </a:r>
            <a:r>
              <a:rPr lang="zh-CN" altLang="zh-CN" dirty="0"/>
              <a:t>（可以使用变量的地方）是由赋值的位置决定</a:t>
            </a:r>
            <a:r>
              <a:rPr lang="zh-CN" altLang="zh-CN" dirty="0" smtClean="0"/>
              <a:t>的</a:t>
            </a:r>
            <a:endParaRPr lang="en-US" altLang="zh-CN" dirty="0" smtClean="0"/>
          </a:p>
          <a:p>
            <a:pPr>
              <a:lnSpc>
                <a:spcPct val="150000"/>
              </a:lnSpc>
            </a:pPr>
            <a:r>
              <a:rPr lang="zh-CN" altLang="zh-CN" dirty="0"/>
              <a:t>变量可以归纳为</a:t>
            </a:r>
            <a:r>
              <a:rPr lang="zh-CN" altLang="zh-CN" b="1" dirty="0"/>
              <a:t>本地变量</a:t>
            </a:r>
            <a:r>
              <a:rPr lang="zh-CN" altLang="zh-CN" dirty="0"/>
              <a:t>，</a:t>
            </a:r>
            <a:r>
              <a:rPr lang="zh-CN" altLang="zh-CN" b="1" dirty="0"/>
              <a:t>全局变量</a:t>
            </a:r>
            <a:r>
              <a:rPr lang="zh-CN" altLang="zh-CN" dirty="0"/>
              <a:t>和</a:t>
            </a:r>
            <a:r>
              <a:rPr lang="zh-CN" altLang="zh-CN" b="1" dirty="0"/>
              <a:t>内置变量</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1630710" y="1988840"/>
            <a:ext cx="2592288" cy="1477328"/>
          </a:xfrm>
          <a:prstGeom prst="rect">
            <a:avLst/>
          </a:prstGeom>
        </p:spPr>
        <p:txBody>
          <a:bodyPr wrap="square">
            <a:spAutoFit/>
          </a:bodyPr>
          <a:lstStyle/>
          <a:p>
            <a:r>
              <a:rPr lang="en-US" altLang="zh-CN" dirty="0"/>
              <a:t>x = 20</a:t>
            </a:r>
            <a:endParaRPr lang="zh-CN" altLang="zh-CN" dirty="0"/>
          </a:p>
          <a:p>
            <a:r>
              <a:rPr lang="en-US" altLang="zh-CN" dirty="0" err="1"/>
              <a:t>def</a:t>
            </a:r>
            <a:r>
              <a:rPr lang="en-US" altLang="zh-CN" dirty="0"/>
              <a:t> </a:t>
            </a:r>
            <a:r>
              <a:rPr lang="en-US" altLang="zh-CN" dirty="0" err="1"/>
              <a:t>p_str</a:t>
            </a:r>
            <a:r>
              <a:rPr lang="en-US" altLang="zh-CN" dirty="0"/>
              <a:t>():</a:t>
            </a:r>
            <a:endParaRPr lang="zh-CN" altLang="zh-CN" dirty="0"/>
          </a:p>
          <a:p>
            <a:r>
              <a:rPr lang="en-US" altLang="zh-CN" dirty="0"/>
              <a:t>    </a:t>
            </a:r>
            <a:r>
              <a:rPr lang="en-US" altLang="zh-CN" dirty="0" smtClean="0"/>
              <a:t>  y </a:t>
            </a:r>
            <a:r>
              <a:rPr lang="en-US" altLang="zh-CN" dirty="0"/>
              <a:t>= x/10</a:t>
            </a:r>
            <a:endParaRPr lang="zh-CN" altLang="zh-CN" dirty="0"/>
          </a:p>
          <a:p>
            <a:r>
              <a:rPr lang="en-US" altLang="zh-CN" dirty="0" smtClean="0"/>
              <a:t>      print(y</a:t>
            </a:r>
            <a:r>
              <a:rPr lang="en-US" altLang="zh-CN" dirty="0"/>
              <a:t>)</a:t>
            </a:r>
            <a:endParaRPr lang="zh-CN" altLang="zh-CN" dirty="0"/>
          </a:p>
          <a:p>
            <a:r>
              <a:rPr lang="en-US" altLang="zh-CN" dirty="0" err="1"/>
              <a:t>p_str</a:t>
            </a:r>
            <a:r>
              <a:rPr lang="en-US" altLang="zh-CN" dirty="0"/>
              <a:t>()</a:t>
            </a:r>
            <a:endParaRPr lang="zh-CN" altLang="zh-CN" dirty="0"/>
          </a:p>
        </p:txBody>
      </p:sp>
      <p:sp>
        <p:nvSpPr>
          <p:cNvPr id="7" name="矩形 6"/>
          <p:cNvSpPr/>
          <p:nvPr/>
        </p:nvSpPr>
        <p:spPr>
          <a:xfrm>
            <a:off x="7272299" y="1850341"/>
            <a:ext cx="1810090" cy="1754326"/>
          </a:xfrm>
          <a:prstGeom prst="rect">
            <a:avLst/>
          </a:prstGeom>
        </p:spPr>
        <p:txBody>
          <a:bodyPr wrap="square">
            <a:spAutoFit/>
          </a:bodyPr>
          <a:lstStyle/>
          <a:p>
            <a:r>
              <a:rPr lang="en-US" altLang="zh-CN" dirty="0"/>
              <a:t>x = 10</a:t>
            </a:r>
            <a:endParaRPr lang="zh-CN" altLang="zh-CN" dirty="0"/>
          </a:p>
          <a:p>
            <a:r>
              <a:rPr lang="en-US" altLang="zh-CN" dirty="0" err="1"/>
              <a:t>def</a:t>
            </a:r>
            <a:r>
              <a:rPr lang="en-US" altLang="zh-CN" dirty="0"/>
              <a:t> </a:t>
            </a:r>
            <a:r>
              <a:rPr lang="en-US" altLang="zh-CN" dirty="0" err="1"/>
              <a:t>p_str</a:t>
            </a:r>
            <a:r>
              <a:rPr lang="en-US" altLang="zh-CN" dirty="0"/>
              <a:t>():</a:t>
            </a:r>
            <a:endParaRPr lang="zh-CN" altLang="zh-CN" dirty="0"/>
          </a:p>
          <a:p>
            <a:r>
              <a:rPr lang="en-US" altLang="zh-CN" dirty="0"/>
              <a:t>    x = 99</a:t>
            </a:r>
            <a:endParaRPr lang="zh-CN" altLang="zh-CN" dirty="0"/>
          </a:p>
          <a:p>
            <a:r>
              <a:rPr lang="en-US" altLang="zh-CN" dirty="0"/>
              <a:t>print(x)</a:t>
            </a:r>
            <a:endParaRPr lang="zh-CN" altLang="zh-CN" dirty="0"/>
          </a:p>
          <a:p>
            <a:r>
              <a:rPr lang="en-US" altLang="zh-CN" dirty="0" err="1"/>
              <a:t>p_str</a:t>
            </a:r>
            <a:r>
              <a:rPr lang="en-US" altLang="zh-CN" dirty="0"/>
              <a:t>()</a:t>
            </a:r>
            <a:endParaRPr lang="zh-CN" altLang="zh-CN" dirty="0"/>
          </a:p>
          <a:p>
            <a:r>
              <a:rPr lang="en-US" altLang="zh-CN" dirty="0"/>
              <a:t>print(x)</a:t>
            </a:r>
            <a:endParaRPr lang="zh-CN" altLang="zh-CN" dirty="0"/>
          </a:p>
        </p:txBody>
      </p:sp>
      <p:sp>
        <p:nvSpPr>
          <p:cNvPr id="5" name="矩形 4"/>
          <p:cNvSpPr/>
          <p:nvPr/>
        </p:nvSpPr>
        <p:spPr>
          <a:xfrm>
            <a:off x="1432491" y="3717032"/>
            <a:ext cx="2284600" cy="369332"/>
          </a:xfrm>
          <a:prstGeom prst="rect">
            <a:avLst/>
          </a:prstGeom>
        </p:spPr>
        <p:txBody>
          <a:bodyPr wrap="none">
            <a:spAutoFit/>
          </a:bodyPr>
          <a:lstStyle/>
          <a:p>
            <a:r>
              <a:rPr lang="zh-CN" altLang="zh-CN" dirty="0"/>
              <a:t>这段代码会输出</a:t>
            </a:r>
            <a:r>
              <a:rPr lang="en-US" altLang="zh-CN" dirty="0"/>
              <a:t>“2.0”</a:t>
            </a:r>
            <a:endParaRPr lang="zh-CN" altLang="en-US" dirty="0"/>
          </a:p>
        </p:txBody>
      </p:sp>
      <p:sp>
        <p:nvSpPr>
          <p:cNvPr id="6" name="矩形 5"/>
          <p:cNvSpPr/>
          <p:nvPr/>
        </p:nvSpPr>
        <p:spPr>
          <a:xfrm>
            <a:off x="5700311" y="3723161"/>
            <a:ext cx="5003407" cy="507831"/>
          </a:xfrm>
          <a:prstGeom prst="rect">
            <a:avLst/>
          </a:prstGeom>
        </p:spPr>
        <p:txBody>
          <a:bodyPr wrap="square">
            <a:spAutoFit/>
          </a:bodyPr>
          <a:lstStyle/>
          <a:p>
            <a:pPr>
              <a:lnSpc>
                <a:spcPct val="150000"/>
              </a:lnSpc>
            </a:pPr>
            <a:r>
              <a:rPr lang="zh-CN" altLang="zh-CN" dirty="0"/>
              <a:t>这段代码会输出两行</a:t>
            </a:r>
            <a:r>
              <a:rPr lang="zh-CN" altLang="zh-CN" dirty="0" smtClean="0"/>
              <a:t>数</a:t>
            </a:r>
            <a:r>
              <a:rPr lang="zh-CN" altLang="en-US" dirty="0" smtClean="0"/>
              <a:t>：</a:t>
            </a:r>
            <a:r>
              <a:rPr lang="zh-CN" altLang="zh-CN" dirty="0" smtClean="0"/>
              <a:t>第</a:t>
            </a:r>
            <a:r>
              <a:rPr lang="en-US" altLang="zh-CN" dirty="0"/>
              <a:t>1</a:t>
            </a:r>
            <a:r>
              <a:rPr lang="zh-CN" altLang="zh-CN" dirty="0"/>
              <a:t>行是</a:t>
            </a:r>
            <a:r>
              <a:rPr lang="en-US" altLang="zh-CN" dirty="0"/>
              <a:t>99</a:t>
            </a:r>
            <a:r>
              <a:rPr lang="zh-CN" altLang="zh-CN" dirty="0"/>
              <a:t>，第</a:t>
            </a:r>
            <a:r>
              <a:rPr lang="en-US" altLang="zh-CN" dirty="0"/>
              <a:t>2</a:t>
            </a:r>
            <a:r>
              <a:rPr lang="zh-CN" altLang="zh-CN" dirty="0"/>
              <a:t>行是</a:t>
            </a:r>
            <a:r>
              <a:rPr lang="en-US" altLang="zh-CN" dirty="0"/>
              <a:t>10</a:t>
            </a:r>
            <a:endParaRPr lang="zh-CN" altLang="en-US" dirty="0"/>
          </a:p>
        </p:txBody>
      </p:sp>
      <p:sp>
        <p:nvSpPr>
          <p:cNvPr id="9" name="矩形 8"/>
          <p:cNvSpPr/>
          <p:nvPr/>
        </p:nvSpPr>
        <p:spPr>
          <a:xfrm>
            <a:off x="1123197" y="4230613"/>
            <a:ext cx="2652022" cy="2169825"/>
          </a:xfrm>
          <a:prstGeom prst="rect">
            <a:avLst/>
          </a:prstGeom>
        </p:spPr>
        <p:txBody>
          <a:bodyPr wrap="square">
            <a:spAutoFit/>
          </a:bodyPr>
          <a:lstStyle/>
          <a:p>
            <a:pPr algn="just">
              <a:lnSpc>
                <a:spcPct val="150000"/>
              </a:lnSpc>
            </a:pPr>
            <a:r>
              <a:rPr lang="zh-CN" altLang="zh-CN" dirty="0"/>
              <a:t>从函数</a:t>
            </a:r>
            <a:r>
              <a:rPr lang="en-US" altLang="zh-CN" dirty="0" err="1"/>
              <a:t>p_str</a:t>
            </a:r>
            <a:r>
              <a:rPr lang="zh-CN" altLang="zh-CN" dirty="0"/>
              <a:t>的角度来说，</a:t>
            </a:r>
            <a:r>
              <a:rPr lang="en-US" altLang="zh-CN" dirty="0"/>
              <a:t>x</a:t>
            </a:r>
            <a:r>
              <a:rPr lang="zh-CN" altLang="zh-CN" dirty="0"/>
              <a:t>是在它的上一级定义的变量，而在函数中通过赋值语句</a:t>
            </a:r>
            <a:r>
              <a:rPr lang="en-US" altLang="zh-CN" dirty="0"/>
              <a:t>“=”</a:t>
            </a:r>
            <a:r>
              <a:rPr lang="zh-CN" altLang="zh-CN" dirty="0"/>
              <a:t>创建的</a:t>
            </a:r>
            <a:r>
              <a:rPr lang="en-US" altLang="zh-CN" dirty="0"/>
              <a:t>y</a:t>
            </a:r>
            <a:r>
              <a:rPr lang="zh-CN" altLang="zh-CN" dirty="0"/>
              <a:t>是函数中的本地变量</a:t>
            </a:r>
            <a:endParaRPr lang="zh-CN" altLang="en-US" dirty="0"/>
          </a:p>
        </p:txBody>
      </p:sp>
      <p:sp>
        <p:nvSpPr>
          <p:cNvPr id="10" name="矩形 9"/>
          <p:cNvSpPr/>
          <p:nvPr/>
        </p:nvSpPr>
        <p:spPr>
          <a:xfrm>
            <a:off x="5688768" y="4438362"/>
            <a:ext cx="5158966" cy="1754326"/>
          </a:xfrm>
          <a:prstGeom prst="rect">
            <a:avLst/>
          </a:prstGeom>
        </p:spPr>
        <p:txBody>
          <a:bodyPr wrap="square">
            <a:spAutoFit/>
          </a:bodyPr>
          <a:lstStyle/>
          <a:p>
            <a:pPr>
              <a:lnSpc>
                <a:spcPct val="150000"/>
              </a:lnSpc>
            </a:pPr>
            <a:r>
              <a:rPr lang="zh-CN" altLang="zh-CN" dirty="0"/>
              <a:t>函数</a:t>
            </a:r>
            <a:r>
              <a:rPr lang="zh-CN" altLang="zh-CN" dirty="0" smtClean="0"/>
              <a:t>中创建</a:t>
            </a:r>
            <a:r>
              <a:rPr lang="zh-CN" altLang="zh-CN" dirty="0"/>
              <a:t>的变量</a:t>
            </a:r>
            <a:r>
              <a:rPr lang="en-US" altLang="zh-CN" dirty="0"/>
              <a:t>x</a:t>
            </a:r>
            <a:r>
              <a:rPr lang="zh-CN" altLang="zh-CN" dirty="0"/>
              <a:t>是同上一级定义的</a:t>
            </a:r>
            <a:r>
              <a:rPr lang="en-US" altLang="zh-CN" dirty="0"/>
              <a:t>x</a:t>
            </a:r>
            <a:r>
              <a:rPr lang="zh-CN" altLang="zh-CN" dirty="0"/>
              <a:t>是同名变量，在</a:t>
            </a:r>
            <a:r>
              <a:rPr lang="en-US" altLang="zh-CN" dirty="0" err="1"/>
              <a:t>p_str</a:t>
            </a:r>
            <a:r>
              <a:rPr lang="zh-CN" altLang="zh-CN" dirty="0"/>
              <a:t>函数的作用域中的</a:t>
            </a:r>
            <a:r>
              <a:rPr lang="en-US" altLang="zh-CN" dirty="0"/>
              <a:t>x</a:t>
            </a:r>
            <a:r>
              <a:rPr lang="zh-CN" altLang="zh-CN" dirty="0"/>
              <a:t>将上级作用域中的</a:t>
            </a:r>
            <a:r>
              <a:rPr lang="en-US" altLang="zh-CN" dirty="0"/>
              <a:t>x</a:t>
            </a:r>
            <a:r>
              <a:rPr lang="zh-CN" altLang="zh-CN" dirty="0"/>
              <a:t>覆盖，其值为</a:t>
            </a:r>
            <a:r>
              <a:rPr lang="en-US" altLang="zh-CN" dirty="0"/>
              <a:t>99</a:t>
            </a:r>
            <a:r>
              <a:rPr lang="zh-CN" altLang="zh-CN" dirty="0"/>
              <a:t>，当该函数中的语句执行完后回到上一级中，</a:t>
            </a:r>
            <a:r>
              <a:rPr lang="en-US" altLang="zh-CN" dirty="0"/>
              <a:t>x</a:t>
            </a:r>
            <a:r>
              <a:rPr lang="zh-CN" altLang="zh-CN" dirty="0"/>
              <a:t>值再次恢复为</a:t>
            </a:r>
            <a:r>
              <a:rPr lang="en-US" altLang="zh-CN" dirty="0"/>
              <a:t>10</a:t>
            </a:r>
            <a:endParaRPr lang="zh-CN" altLang="en-US" dirty="0"/>
          </a:p>
        </p:txBody>
      </p:sp>
    </p:spTree>
    <p:extLst>
      <p:ext uri="{BB962C8B-B14F-4D97-AF65-F5344CB8AC3E}">
        <p14:creationId xmlns:p14="http://schemas.microsoft.com/office/powerpoint/2010/main" val="31144404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1+#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4" grpId="0"/>
      <p:bldP spid="7" grpId="0"/>
      <p:bldP spid="5" grpId="0"/>
      <p:bldP spid="6"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smtClean="0"/>
              <a:t>7.4   </a:t>
            </a:r>
            <a:r>
              <a:rPr lang="zh-CN" altLang="zh-CN" sz="2400" b="1" dirty="0"/>
              <a:t>作用域</a:t>
            </a:r>
          </a:p>
        </p:txBody>
      </p:sp>
      <p:sp>
        <p:nvSpPr>
          <p:cNvPr id="15" name="矩形 14"/>
          <p:cNvSpPr/>
          <p:nvPr/>
        </p:nvSpPr>
        <p:spPr>
          <a:xfrm>
            <a:off x="806084" y="909270"/>
            <a:ext cx="9589912" cy="923330"/>
          </a:xfrm>
          <a:prstGeom prst="rect">
            <a:avLst/>
          </a:prstGeom>
        </p:spPr>
        <p:txBody>
          <a:bodyPr wrap="square">
            <a:spAutoFit/>
          </a:bodyPr>
          <a:lstStyle/>
          <a:p>
            <a:pPr>
              <a:lnSpc>
                <a:spcPct val="150000"/>
              </a:lnSpc>
            </a:pPr>
            <a:r>
              <a:rPr lang="zh-CN" altLang="zh-CN" dirty="0"/>
              <a:t>在</a:t>
            </a:r>
            <a:r>
              <a:rPr lang="en-US" altLang="zh-CN" dirty="0"/>
              <a:t>Python</a:t>
            </a:r>
            <a:r>
              <a:rPr lang="zh-CN" altLang="zh-CN" dirty="0"/>
              <a:t>中一个</a:t>
            </a:r>
            <a:r>
              <a:rPr lang="zh-CN" altLang="zh-CN" b="1" dirty="0"/>
              <a:t>变量的作用域</a:t>
            </a:r>
            <a:r>
              <a:rPr lang="zh-CN" altLang="zh-CN" dirty="0"/>
              <a:t>（可以使用变量的地方）是由赋值的位置决定</a:t>
            </a:r>
            <a:r>
              <a:rPr lang="zh-CN" altLang="zh-CN" dirty="0" smtClean="0"/>
              <a:t>的</a:t>
            </a:r>
            <a:endParaRPr lang="en-US" altLang="zh-CN" dirty="0" smtClean="0"/>
          </a:p>
          <a:p>
            <a:pPr>
              <a:lnSpc>
                <a:spcPct val="150000"/>
              </a:lnSpc>
            </a:pPr>
            <a:r>
              <a:rPr lang="zh-CN" altLang="zh-CN" dirty="0"/>
              <a:t>变量可以归纳为</a:t>
            </a:r>
            <a:r>
              <a:rPr lang="zh-CN" altLang="zh-CN" b="1" dirty="0"/>
              <a:t>本地变量</a:t>
            </a:r>
            <a:r>
              <a:rPr lang="zh-CN" altLang="zh-CN" dirty="0"/>
              <a:t>，</a:t>
            </a:r>
            <a:r>
              <a:rPr lang="zh-CN" altLang="zh-CN" b="1" dirty="0"/>
              <a:t>全局变量</a:t>
            </a:r>
            <a:r>
              <a:rPr lang="zh-CN" altLang="zh-CN" dirty="0"/>
              <a:t>和</a:t>
            </a:r>
            <a:r>
              <a:rPr lang="zh-CN" altLang="zh-CN" b="1" dirty="0"/>
              <a:t>内置变量</a:t>
            </a:r>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1630710" y="1988840"/>
            <a:ext cx="2592288" cy="1477328"/>
          </a:xfrm>
          <a:prstGeom prst="rect">
            <a:avLst/>
          </a:prstGeom>
        </p:spPr>
        <p:txBody>
          <a:bodyPr wrap="square">
            <a:spAutoFit/>
          </a:bodyPr>
          <a:lstStyle/>
          <a:p>
            <a:r>
              <a:rPr lang="en-US" altLang="zh-CN" dirty="0"/>
              <a:t>x = 20</a:t>
            </a:r>
            <a:endParaRPr lang="zh-CN" altLang="zh-CN" dirty="0"/>
          </a:p>
          <a:p>
            <a:r>
              <a:rPr lang="en-US" altLang="zh-CN" dirty="0" err="1"/>
              <a:t>def</a:t>
            </a:r>
            <a:r>
              <a:rPr lang="en-US" altLang="zh-CN" dirty="0"/>
              <a:t> </a:t>
            </a:r>
            <a:r>
              <a:rPr lang="en-US" altLang="zh-CN" dirty="0" err="1"/>
              <a:t>p_str</a:t>
            </a:r>
            <a:r>
              <a:rPr lang="en-US" altLang="zh-CN" dirty="0"/>
              <a:t>():</a:t>
            </a:r>
            <a:endParaRPr lang="zh-CN" altLang="zh-CN" dirty="0"/>
          </a:p>
          <a:p>
            <a:r>
              <a:rPr lang="en-US" altLang="zh-CN" dirty="0"/>
              <a:t>    </a:t>
            </a:r>
            <a:r>
              <a:rPr lang="en-US" altLang="zh-CN" dirty="0" smtClean="0"/>
              <a:t>  y </a:t>
            </a:r>
            <a:r>
              <a:rPr lang="en-US" altLang="zh-CN" dirty="0"/>
              <a:t>= x/10</a:t>
            </a:r>
            <a:endParaRPr lang="zh-CN" altLang="zh-CN" dirty="0"/>
          </a:p>
          <a:p>
            <a:r>
              <a:rPr lang="en-US" altLang="zh-CN" dirty="0" smtClean="0"/>
              <a:t>      print(y</a:t>
            </a:r>
            <a:r>
              <a:rPr lang="en-US" altLang="zh-CN" dirty="0"/>
              <a:t>)</a:t>
            </a:r>
            <a:endParaRPr lang="zh-CN" altLang="zh-CN" dirty="0"/>
          </a:p>
          <a:p>
            <a:r>
              <a:rPr lang="en-US" altLang="zh-CN" dirty="0" err="1"/>
              <a:t>p_str</a:t>
            </a:r>
            <a:r>
              <a:rPr lang="en-US" altLang="zh-CN" dirty="0"/>
              <a:t>()</a:t>
            </a:r>
            <a:endParaRPr lang="zh-CN" altLang="zh-CN" dirty="0"/>
          </a:p>
        </p:txBody>
      </p:sp>
      <p:sp>
        <p:nvSpPr>
          <p:cNvPr id="7" name="矩形 6"/>
          <p:cNvSpPr/>
          <p:nvPr/>
        </p:nvSpPr>
        <p:spPr>
          <a:xfrm>
            <a:off x="7272299" y="1832600"/>
            <a:ext cx="1810090" cy="1754326"/>
          </a:xfrm>
          <a:prstGeom prst="rect">
            <a:avLst/>
          </a:prstGeom>
        </p:spPr>
        <p:txBody>
          <a:bodyPr wrap="square">
            <a:spAutoFit/>
          </a:bodyPr>
          <a:lstStyle/>
          <a:p>
            <a:r>
              <a:rPr lang="en-US" altLang="zh-CN" dirty="0"/>
              <a:t>x = 10</a:t>
            </a:r>
            <a:endParaRPr lang="zh-CN" altLang="zh-CN" dirty="0"/>
          </a:p>
          <a:p>
            <a:r>
              <a:rPr lang="en-US" altLang="zh-CN" dirty="0" err="1"/>
              <a:t>def</a:t>
            </a:r>
            <a:r>
              <a:rPr lang="en-US" altLang="zh-CN" dirty="0"/>
              <a:t> </a:t>
            </a:r>
            <a:r>
              <a:rPr lang="en-US" altLang="zh-CN" dirty="0" err="1"/>
              <a:t>p_str</a:t>
            </a:r>
            <a:r>
              <a:rPr lang="en-US" altLang="zh-CN" dirty="0"/>
              <a:t>():</a:t>
            </a:r>
            <a:endParaRPr lang="zh-CN" altLang="zh-CN" dirty="0"/>
          </a:p>
          <a:p>
            <a:r>
              <a:rPr lang="en-US" altLang="zh-CN" dirty="0"/>
              <a:t>    x = 99</a:t>
            </a:r>
            <a:endParaRPr lang="zh-CN" altLang="zh-CN" dirty="0"/>
          </a:p>
          <a:p>
            <a:r>
              <a:rPr lang="en-US" altLang="zh-CN" dirty="0"/>
              <a:t>print(x)</a:t>
            </a:r>
            <a:endParaRPr lang="zh-CN" altLang="zh-CN" dirty="0"/>
          </a:p>
          <a:p>
            <a:r>
              <a:rPr lang="en-US" altLang="zh-CN" dirty="0" err="1"/>
              <a:t>p_str</a:t>
            </a:r>
            <a:r>
              <a:rPr lang="en-US" altLang="zh-CN" dirty="0"/>
              <a:t>()</a:t>
            </a:r>
            <a:endParaRPr lang="zh-CN" altLang="zh-CN" dirty="0"/>
          </a:p>
          <a:p>
            <a:r>
              <a:rPr lang="en-US" altLang="zh-CN" dirty="0"/>
              <a:t>print(x)</a:t>
            </a:r>
            <a:endParaRPr lang="zh-CN" altLang="zh-CN" dirty="0"/>
          </a:p>
        </p:txBody>
      </p:sp>
      <p:sp>
        <p:nvSpPr>
          <p:cNvPr id="10" name="矩形 9"/>
          <p:cNvSpPr/>
          <p:nvPr/>
        </p:nvSpPr>
        <p:spPr>
          <a:xfrm>
            <a:off x="311918" y="3674229"/>
            <a:ext cx="5289122" cy="2169825"/>
          </a:xfrm>
          <a:prstGeom prst="rect">
            <a:avLst/>
          </a:prstGeom>
        </p:spPr>
        <p:txBody>
          <a:bodyPr wrap="square">
            <a:spAutoFit/>
          </a:bodyPr>
          <a:lstStyle/>
          <a:p>
            <a:pPr>
              <a:lnSpc>
                <a:spcPct val="150000"/>
              </a:lnSpc>
            </a:pPr>
            <a:r>
              <a:rPr lang="zh-CN" altLang="zh-CN" dirty="0"/>
              <a:t>上述这种使用未识别变量名的方式</a:t>
            </a:r>
            <a:r>
              <a:rPr lang="en-US" altLang="zh-CN" dirty="0"/>
              <a:t>Python</a:t>
            </a:r>
            <a:r>
              <a:rPr lang="zh-CN" altLang="zh-CN" dirty="0"/>
              <a:t>使用的是名为</a:t>
            </a:r>
            <a:r>
              <a:rPr lang="en-US" altLang="zh-CN" b="1" dirty="0"/>
              <a:t>LEGB</a:t>
            </a:r>
            <a:r>
              <a:rPr lang="zh-CN" altLang="zh-CN" b="1" dirty="0"/>
              <a:t>的机制</a:t>
            </a:r>
            <a:r>
              <a:rPr lang="zh-CN" altLang="zh-CN" dirty="0"/>
              <a:t>。该机制其实很简单，所谓的</a:t>
            </a:r>
            <a:r>
              <a:rPr lang="en-US" altLang="zh-CN" dirty="0"/>
              <a:t>LEGB</a:t>
            </a:r>
            <a:r>
              <a:rPr lang="zh-CN" altLang="zh-CN" dirty="0"/>
              <a:t>是指：当遇到未认证变量名时，</a:t>
            </a:r>
            <a:r>
              <a:rPr lang="en-US" altLang="zh-CN" dirty="0"/>
              <a:t>Python</a:t>
            </a:r>
            <a:r>
              <a:rPr lang="zh-CN" altLang="zh-CN" dirty="0"/>
              <a:t>以此搜索</a:t>
            </a:r>
            <a:r>
              <a:rPr lang="zh-CN" altLang="zh-CN" b="1" dirty="0"/>
              <a:t>本地作用域</a:t>
            </a:r>
            <a:r>
              <a:rPr lang="en-US" altLang="zh-CN" b="1" dirty="0"/>
              <a:t>L</a:t>
            </a:r>
            <a:r>
              <a:rPr lang="zh-CN" altLang="zh-CN" dirty="0"/>
              <a:t>，上层结构中的</a:t>
            </a:r>
            <a:r>
              <a:rPr lang="zh-CN" altLang="zh-CN" b="1" dirty="0"/>
              <a:t>本地作用域</a:t>
            </a:r>
            <a:r>
              <a:rPr lang="en-US" altLang="zh-CN" b="1" dirty="0"/>
              <a:t>E</a:t>
            </a:r>
            <a:r>
              <a:rPr lang="zh-CN" altLang="zh-CN" dirty="0"/>
              <a:t>，</a:t>
            </a:r>
            <a:r>
              <a:rPr lang="zh-CN" altLang="zh-CN" b="1" dirty="0"/>
              <a:t>全局作用域</a:t>
            </a:r>
            <a:r>
              <a:rPr lang="en-US" altLang="zh-CN" b="1" dirty="0"/>
              <a:t>G</a:t>
            </a:r>
            <a:r>
              <a:rPr lang="zh-CN" altLang="zh-CN" dirty="0"/>
              <a:t>，</a:t>
            </a:r>
            <a:r>
              <a:rPr lang="zh-CN" altLang="zh-CN" b="1" dirty="0"/>
              <a:t>内置作用域</a:t>
            </a:r>
            <a:r>
              <a:rPr lang="en-US" altLang="zh-CN" b="1" dirty="0"/>
              <a:t>B</a:t>
            </a:r>
            <a:endParaRPr lang="zh-CN" altLang="en-US" b="1" dirty="0"/>
          </a:p>
        </p:txBody>
      </p:sp>
      <p:sp>
        <p:nvSpPr>
          <p:cNvPr id="11"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2" name="对象 11"/>
          <p:cNvGraphicFramePr>
            <a:graphicFrameLocks noChangeAspect="1"/>
          </p:cNvGraphicFramePr>
          <p:nvPr>
            <p:extLst>
              <p:ext uri="{D42A27DB-BD31-4B8C-83A1-F6EECF244321}">
                <p14:modId xmlns:p14="http://schemas.microsoft.com/office/powerpoint/2010/main" val="2947418300"/>
              </p:ext>
            </p:extLst>
          </p:nvPr>
        </p:nvGraphicFramePr>
        <p:xfrm>
          <a:off x="6095206" y="1672400"/>
          <a:ext cx="5762560" cy="4420895"/>
        </p:xfrm>
        <a:graphic>
          <a:graphicData uri="http://schemas.openxmlformats.org/presentationml/2006/ole">
            <mc:AlternateContent xmlns:mc="http://schemas.openxmlformats.org/markup-compatibility/2006">
              <mc:Choice xmlns:v="urn:schemas-microsoft-com:vml" Requires="v">
                <p:oleObj spid="_x0000_s26652" r:id="rId3" imgW="5093086" imgH="3941190" progId="Visio.Drawing.11">
                  <p:embed/>
                </p:oleObj>
              </mc:Choice>
              <mc:Fallback>
                <p:oleObj r:id="rId3" imgW="5093086" imgH="3941190"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5206" y="1672400"/>
                        <a:ext cx="5762560" cy="4420895"/>
                      </a:xfrm>
                      <a:prstGeom prst="rect">
                        <a:avLst/>
                      </a:prstGeom>
                      <a:noFill/>
                    </p:spPr>
                  </p:pic>
                </p:oleObj>
              </mc:Fallback>
            </mc:AlternateContent>
          </a:graphicData>
        </a:graphic>
      </p:graphicFrame>
    </p:spTree>
    <p:extLst>
      <p:ext uri="{BB962C8B-B14F-4D97-AF65-F5344CB8AC3E}">
        <p14:creationId xmlns:p14="http://schemas.microsoft.com/office/powerpoint/2010/main" val="683317339"/>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xmlns="" id="{52C2FB4C-9B0C-4C49-B7F5-60A1F03130C6}"/>
              </a:ext>
            </a:extLst>
          </p:cNvPr>
          <p:cNvSpPr>
            <a:spLocks noChangeArrowheads="1"/>
          </p:cNvSpPr>
          <p:nvPr/>
        </p:nvSpPr>
        <p:spPr bwMode="auto">
          <a:xfrm>
            <a:off x="742253" y="420691"/>
            <a:ext cx="41277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28675">
              <a:defRPr>
                <a:solidFill>
                  <a:schemeClr val="tx1"/>
                </a:solidFill>
                <a:latin typeface="Arial" panose="020B0604020202020204" pitchFamily="34" charset="0"/>
                <a:ea typeface="宋体" panose="02010600030101010101" pitchFamily="2" charset="-122"/>
              </a:defRPr>
            </a:lvl1pPr>
            <a:lvl2pPr marL="742950" indent="-285750" defTabSz="828675">
              <a:defRPr>
                <a:solidFill>
                  <a:schemeClr val="tx1"/>
                </a:solidFill>
                <a:latin typeface="Arial" panose="020B0604020202020204" pitchFamily="34" charset="0"/>
                <a:ea typeface="宋体" panose="02010600030101010101" pitchFamily="2" charset="-122"/>
              </a:defRPr>
            </a:lvl2pPr>
            <a:lvl3pPr marL="1143000" indent="-228600" defTabSz="828675">
              <a:defRPr>
                <a:solidFill>
                  <a:schemeClr val="tx1"/>
                </a:solidFill>
                <a:latin typeface="Arial" panose="020B0604020202020204" pitchFamily="34" charset="0"/>
                <a:ea typeface="宋体" panose="02010600030101010101" pitchFamily="2" charset="-122"/>
              </a:defRPr>
            </a:lvl3pPr>
            <a:lvl4pPr marL="1600200" indent="-228600" defTabSz="828675">
              <a:defRPr>
                <a:solidFill>
                  <a:schemeClr val="tx1"/>
                </a:solidFill>
                <a:latin typeface="Arial" panose="020B0604020202020204" pitchFamily="34" charset="0"/>
                <a:ea typeface="宋体" panose="02010600030101010101" pitchFamily="2" charset="-122"/>
              </a:defRPr>
            </a:lvl4pPr>
            <a:lvl5pPr marL="2057400" indent="-228600" defTabSz="828675">
              <a:defRPr>
                <a:solidFill>
                  <a:schemeClr val="tx1"/>
                </a:solidFill>
                <a:latin typeface="Arial" panose="020B0604020202020204" pitchFamily="34" charset="0"/>
                <a:ea typeface="宋体" panose="02010600030101010101" pitchFamily="2" charset="-122"/>
              </a:defRPr>
            </a:lvl5pPr>
            <a:lvl6pPr marL="25146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828675"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dirty="0"/>
              <a:t>7.5 </a:t>
            </a:r>
            <a:r>
              <a:rPr lang="en-US" altLang="zh-CN" sz="2400" b="1" dirty="0" smtClean="0"/>
              <a:t>  global</a:t>
            </a:r>
            <a:r>
              <a:rPr lang="zh-CN" altLang="zh-CN" sz="2400" b="1" dirty="0"/>
              <a:t>语句</a:t>
            </a:r>
          </a:p>
        </p:txBody>
      </p:sp>
      <p:sp>
        <p:nvSpPr>
          <p:cNvPr id="15" name="矩形 14"/>
          <p:cNvSpPr/>
          <p:nvPr/>
        </p:nvSpPr>
        <p:spPr>
          <a:xfrm>
            <a:off x="806084" y="909270"/>
            <a:ext cx="5577154" cy="507831"/>
          </a:xfrm>
          <a:prstGeom prst="rect">
            <a:avLst/>
          </a:prstGeom>
        </p:spPr>
        <p:txBody>
          <a:bodyPr wrap="square">
            <a:spAutoFit/>
          </a:bodyPr>
          <a:lstStyle/>
          <a:p>
            <a:pPr>
              <a:lnSpc>
                <a:spcPct val="150000"/>
              </a:lnSpc>
            </a:pPr>
            <a:r>
              <a:rPr lang="zh-CN" altLang="zh-CN" dirty="0"/>
              <a:t>通过</a:t>
            </a:r>
            <a:r>
              <a:rPr lang="en-US" altLang="zh-CN" dirty="0"/>
              <a:t>global</a:t>
            </a:r>
            <a:r>
              <a:rPr lang="zh-CN" altLang="zh-CN" dirty="0"/>
              <a:t>语法声明的变量是位于文件内部顶层的变量</a:t>
            </a:r>
            <a:endParaRPr lang="zh-CN" altLang="zh-CN" b="1" dirty="0"/>
          </a:p>
        </p:txBody>
      </p:sp>
      <p:sp>
        <p:nvSpPr>
          <p:cNvPr id="14" name="Rectangle 2"/>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35"/>
          <p:cNvSpPr>
            <a:spLocks noChangeArrowheads="1"/>
          </p:cNvSpPr>
          <p:nvPr/>
        </p:nvSpPr>
        <p:spPr bwMode="auto">
          <a:xfrm>
            <a:off x="0" y="0"/>
            <a:ext cx="121904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1124803" y="1573342"/>
            <a:ext cx="1681321" cy="2031325"/>
          </a:xfrm>
          <a:prstGeom prst="rect">
            <a:avLst/>
          </a:prstGeom>
        </p:spPr>
        <p:txBody>
          <a:bodyPr wrap="square">
            <a:spAutoFit/>
          </a:bodyPr>
          <a:lstStyle/>
          <a:p>
            <a:r>
              <a:rPr lang="en-US" altLang="zh-CN" dirty="0"/>
              <a:t>x = 10</a:t>
            </a:r>
            <a:endParaRPr lang="zh-CN" altLang="zh-CN" dirty="0"/>
          </a:p>
          <a:p>
            <a:r>
              <a:rPr lang="en-US" altLang="zh-CN" dirty="0" err="1"/>
              <a:t>def</a:t>
            </a:r>
            <a:r>
              <a:rPr lang="en-US" altLang="zh-CN" dirty="0"/>
              <a:t> </a:t>
            </a:r>
            <a:r>
              <a:rPr lang="en-US" altLang="zh-CN" dirty="0" err="1"/>
              <a:t>p_str</a:t>
            </a:r>
            <a:r>
              <a:rPr lang="en-US" altLang="zh-CN" dirty="0"/>
              <a:t>():</a:t>
            </a:r>
            <a:endParaRPr lang="zh-CN" altLang="zh-CN" dirty="0"/>
          </a:p>
          <a:p>
            <a:r>
              <a:rPr lang="en-US" altLang="zh-CN" dirty="0" smtClean="0"/>
              <a:t>    global  x</a:t>
            </a:r>
            <a:endParaRPr lang="zh-CN" altLang="zh-CN" dirty="0"/>
          </a:p>
          <a:p>
            <a:r>
              <a:rPr lang="en-US" altLang="zh-CN" dirty="0"/>
              <a:t>    x = 99</a:t>
            </a:r>
            <a:endParaRPr lang="zh-CN" altLang="zh-CN" dirty="0"/>
          </a:p>
          <a:p>
            <a:r>
              <a:rPr lang="en-US" altLang="zh-CN" dirty="0" smtClean="0"/>
              <a:t>    print(x</a:t>
            </a:r>
            <a:r>
              <a:rPr lang="en-US" altLang="zh-CN" dirty="0"/>
              <a:t>)</a:t>
            </a:r>
            <a:endParaRPr lang="zh-CN" altLang="zh-CN" dirty="0"/>
          </a:p>
          <a:p>
            <a:r>
              <a:rPr lang="en-US" altLang="zh-CN" dirty="0" err="1"/>
              <a:t>p_str</a:t>
            </a:r>
            <a:r>
              <a:rPr lang="en-US" altLang="zh-CN" dirty="0"/>
              <a:t>()</a:t>
            </a:r>
            <a:endParaRPr lang="zh-CN" altLang="zh-CN" dirty="0"/>
          </a:p>
          <a:p>
            <a:r>
              <a:rPr lang="en-US" altLang="zh-CN" dirty="0"/>
              <a:t>print(x)</a:t>
            </a:r>
            <a:endParaRPr lang="zh-CN" altLang="zh-CN" dirty="0"/>
          </a:p>
        </p:txBody>
      </p:sp>
      <p:sp>
        <p:nvSpPr>
          <p:cNvPr id="5" name="矩形 4"/>
          <p:cNvSpPr/>
          <p:nvPr/>
        </p:nvSpPr>
        <p:spPr>
          <a:xfrm>
            <a:off x="4078982" y="2273220"/>
            <a:ext cx="6745467" cy="923330"/>
          </a:xfrm>
          <a:prstGeom prst="rect">
            <a:avLst/>
          </a:prstGeom>
        </p:spPr>
        <p:txBody>
          <a:bodyPr wrap="square">
            <a:spAutoFit/>
          </a:bodyPr>
          <a:lstStyle/>
          <a:p>
            <a:pPr>
              <a:lnSpc>
                <a:spcPct val="150000"/>
              </a:lnSpc>
            </a:pPr>
            <a:r>
              <a:rPr lang="zh-CN" altLang="zh-CN" dirty="0"/>
              <a:t>这段代码会输出两行相同的</a:t>
            </a:r>
            <a:r>
              <a:rPr lang="zh-CN" altLang="zh-CN" dirty="0" smtClean="0"/>
              <a:t>内容</a:t>
            </a:r>
            <a:r>
              <a:rPr lang="en-US" altLang="zh-CN" dirty="0" smtClean="0"/>
              <a:t>99</a:t>
            </a:r>
            <a:r>
              <a:rPr lang="zh-CN" altLang="zh-CN" dirty="0" smtClean="0"/>
              <a:t>，</a:t>
            </a:r>
            <a:r>
              <a:rPr lang="zh-CN" altLang="zh-CN" dirty="0"/>
              <a:t>输出是同一个变量的</a:t>
            </a:r>
            <a:r>
              <a:rPr lang="zh-CN" altLang="zh-CN" dirty="0" smtClean="0"/>
              <a:t>值</a:t>
            </a:r>
            <a:endParaRPr lang="en-US" altLang="zh-CN" dirty="0" smtClean="0"/>
          </a:p>
          <a:p>
            <a:pPr>
              <a:lnSpc>
                <a:spcPct val="150000"/>
              </a:lnSpc>
            </a:pPr>
            <a:r>
              <a:rPr lang="en-US" altLang="zh-CN" dirty="0" err="1" smtClean="0"/>
              <a:t>p_str</a:t>
            </a:r>
            <a:r>
              <a:rPr lang="zh-CN" altLang="zh-CN" dirty="0"/>
              <a:t>函数中使用</a:t>
            </a:r>
            <a:r>
              <a:rPr lang="en-US" altLang="zh-CN" dirty="0"/>
              <a:t>global</a:t>
            </a:r>
            <a:r>
              <a:rPr lang="zh-CN" altLang="zh-CN" dirty="0"/>
              <a:t>语句使函数内的变量明确映射到</a:t>
            </a:r>
            <a:r>
              <a:rPr lang="zh-CN" altLang="zh-CN" dirty="0" smtClean="0"/>
              <a:t>全局</a:t>
            </a:r>
            <a:endParaRPr lang="zh-CN" altLang="en-US" dirty="0"/>
          </a:p>
        </p:txBody>
      </p:sp>
      <p:sp>
        <p:nvSpPr>
          <p:cNvPr id="3" name="矩形 2"/>
          <p:cNvSpPr/>
          <p:nvPr/>
        </p:nvSpPr>
        <p:spPr>
          <a:xfrm>
            <a:off x="1124802" y="4694940"/>
            <a:ext cx="10443011" cy="507831"/>
          </a:xfrm>
          <a:prstGeom prst="rect">
            <a:avLst/>
          </a:prstGeom>
        </p:spPr>
        <p:txBody>
          <a:bodyPr wrap="square">
            <a:spAutoFit/>
          </a:bodyPr>
          <a:lstStyle/>
          <a:p>
            <a:pPr>
              <a:lnSpc>
                <a:spcPct val="150000"/>
              </a:lnSpc>
            </a:pPr>
            <a:r>
              <a:rPr lang="zh-CN" altLang="zh-CN" dirty="0"/>
              <a:t>全局变量会使程序更难理解和</a:t>
            </a:r>
            <a:r>
              <a:rPr lang="zh-CN" altLang="zh-CN" dirty="0" smtClean="0"/>
              <a:t>使用</a:t>
            </a:r>
            <a:r>
              <a:rPr lang="zh-CN" altLang="en-US" dirty="0" smtClean="0"/>
              <a:t>，</a:t>
            </a:r>
            <a:r>
              <a:rPr lang="zh-CN" altLang="zh-CN" dirty="0"/>
              <a:t>全局变量使得程序逻辑变得</a:t>
            </a:r>
            <a:r>
              <a:rPr lang="zh-CN" altLang="zh-CN" dirty="0" smtClean="0"/>
              <a:t>复杂</a:t>
            </a:r>
            <a:r>
              <a:rPr lang="zh-CN" altLang="en-US" dirty="0" smtClean="0"/>
              <a:t>，</a:t>
            </a:r>
            <a:r>
              <a:rPr lang="zh-CN" altLang="zh-CN" dirty="0"/>
              <a:t>尽可能避免使用全局变量</a:t>
            </a:r>
            <a:endParaRPr lang="zh-CN" altLang="en-US" dirty="0"/>
          </a:p>
        </p:txBody>
      </p:sp>
    </p:spTree>
    <p:extLst>
      <p:ext uri="{BB962C8B-B14F-4D97-AF65-F5344CB8AC3E}">
        <p14:creationId xmlns:p14="http://schemas.microsoft.com/office/powerpoint/2010/main" val="585812489"/>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4" grpId="0"/>
      <p:bldP spid="5" grpId="0"/>
      <p:bldP spid="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9436</TotalTime>
  <Words>2499</Words>
  <Application>Microsoft Office PowerPoint</Application>
  <PresentationFormat>自定义</PresentationFormat>
  <Paragraphs>339</Paragraphs>
  <Slides>24</Slides>
  <Notes>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24</vt:i4>
      </vt:variant>
    </vt:vector>
  </HeadingPairs>
  <TitlesOfParts>
    <vt:vector size="26" baseType="lpstr">
      <vt:lpstr>Office 主题​​</vt:lpstr>
      <vt:lpstr>Visio.Drawing.11</vt:lpstr>
      <vt:lpstr>PowerPoint 演示文稿</vt:lpstr>
      <vt:lpstr>人工智能及其实践教程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微软用户</cp:lastModifiedBy>
  <cp:revision>256</cp:revision>
  <dcterms:created xsi:type="dcterms:W3CDTF">2018-07-04T12:47:42Z</dcterms:created>
  <dcterms:modified xsi:type="dcterms:W3CDTF">2018-07-31T06:42:59Z</dcterms:modified>
</cp:coreProperties>
</file>