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emf" ContentType="image/x-emf"/>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60" r:id="rId3"/>
    <p:sldId id="294" r:id="rId4"/>
    <p:sldId id="261" r:id="rId5"/>
    <p:sldId id="337" r:id="rId7"/>
    <p:sldId id="264" r:id="rId8"/>
    <p:sldId id="338" r:id="rId9"/>
    <p:sldId id="339" r:id="rId10"/>
    <p:sldId id="340" r:id="rId11"/>
    <p:sldId id="342" r:id="rId12"/>
    <p:sldId id="341" r:id="rId13"/>
    <p:sldId id="343" r:id="rId14"/>
    <p:sldId id="354" r:id="rId15"/>
    <p:sldId id="355" r:id="rId16"/>
    <p:sldId id="356" r:id="rId17"/>
    <p:sldId id="353" r:id="rId18"/>
    <p:sldId id="364" r:id="rId19"/>
    <p:sldId id="365" r:id="rId20"/>
    <p:sldId id="366" r:id="rId21"/>
    <p:sldId id="357" r:id="rId22"/>
    <p:sldId id="367" r:id="rId23"/>
    <p:sldId id="368" r:id="rId24"/>
    <p:sldId id="358" r:id="rId25"/>
    <p:sldId id="359" r:id="rId26"/>
    <p:sldId id="360" r:id="rId27"/>
    <p:sldId id="362" r:id="rId28"/>
    <p:sldId id="363" r:id="rId29"/>
  </p:sldIdLst>
  <p:sldSz cx="1219009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0DBB"/>
    <a:srgbClr val="0000FF"/>
    <a:srgbClr val="FFF3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780" y="-102"/>
      </p:cViewPr>
      <p:guideLst>
        <p:guide orient="horz" pos="2145"/>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3.vml.rels><?xml version="1.0" encoding="UTF-8" standalone="yes"?>
<Relationships xmlns="http://schemas.openxmlformats.org/package/2006/relationships"><Relationship Id="rId6" Type="http://schemas.openxmlformats.org/officeDocument/2006/relationships/image" Target="../media/image26.wmf"/><Relationship Id="rId5" Type="http://schemas.openxmlformats.org/officeDocument/2006/relationships/image" Target="../media/image25.wmf"/><Relationship Id="rId4" Type="http://schemas.openxmlformats.org/officeDocument/2006/relationships/image" Target="../media/image24.wmf"/><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E54230-F84F-4D21-A22D-599966EABD6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058DC6-CE18-47A0-8E65-ED8BE771F79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4A6106-0D6F-4EF1-B860-A9A83AAA464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
        <p:nvSpPr>
          <p:cNvPr id="8" name="灯片编号占位符 1"/>
          <p:cNvSpPr txBox="1"/>
          <p:nvPr userDrawn="1"/>
        </p:nvSpPr>
        <p:spPr>
          <a:xfrm>
            <a:off x="8783495" y="6492877"/>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t>PAGE </a:t>
            </a:r>
            <a:fld id="{97D83655-4300-49DB-BEC9-C552C719D9BC}" type="slidenum">
              <a:rPr lang="zh-CN" altLang="en-US" dirty="0" smtClean="0"/>
            </a:fld>
            <a:endParaRPr lang="zh-CN" altLang="en-US" dirty="0"/>
          </a:p>
        </p:txBody>
      </p:sp>
    </p:spTree>
  </p:cSld>
  <p:clrMapOvr>
    <a:masterClrMapping/>
  </p:clrMapOvr>
  <p:transition spd="slow">
    <p:wheel spokes="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png"/><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BD1DA2-3F57-46D8-85D4-C7A1A79A3A35}" type="datetimeFigureOut">
              <a:rPr lang="zh-CN" altLang="en-US" smtClean="0"/>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715B0-CB61-4E34-809B-14F901329586}" type="slidenum">
              <a:rPr lang="zh-CN" altLang="en-US" smtClean="0"/>
            </a:fld>
            <a:endParaRPr lang="zh-CN" altLang="en-US"/>
          </a:p>
        </p:txBody>
      </p:sp>
      <p:pic>
        <p:nvPicPr>
          <p:cNvPr id="7" name="图片 6"/>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pic>
        <p:nvPicPr>
          <p:cNvPr id="8" name="图片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grpSp>
        <p:nvGrpSpPr>
          <p:cNvPr id="9" name="组合 8"/>
          <p:cNvGrpSpPr/>
          <p:nvPr userDrawn="1"/>
        </p:nvGrpSpPr>
        <p:grpSpPr>
          <a:xfrm>
            <a:off x="0" y="6431190"/>
            <a:ext cx="12190413" cy="426810"/>
            <a:chOff x="0" y="6497728"/>
            <a:chExt cx="12192000" cy="360271"/>
          </a:xfrm>
        </p:grpSpPr>
        <p:sp>
          <p:nvSpPr>
            <p:cNvPr id="10" name="矩形 9"/>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2" name="图片 11"/>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527313" y="6581700"/>
            <a:ext cx="1235786" cy="159668"/>
          </a:xfrm>
          <a:prstGeom prst="rect">
            <a:avLst/>
          </a:prstGeom>
        </p:spPr>
      </p:pic>
      <p:cxnSp>
        <p:nvCxnSpPr>
          <p:cNvPr id="13" name="直接连接符 9"/>
          <p:cNvCxnSpPr>
            <a:cxnSpLocks noChangeShapeType="1"/>
          </p:cNvCxnSpPr>
          <p:nvPr userDrawn="1"/>
        </p:nvCxnSpPr>
        <p:spPr bwMode="auto">
          <a:xfrm flipH="1">
            <a:off x="478781" y="241484"/>
            <a:ext cx="1" cy="379204"/>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cxnSp>
        <p:nvCxnSpPr>
          <p:cNvPr id="14" name="直接连接符 9"/>
          <p:cNvCxnSpPr>
            <a:cxnSpLocks noChangeShapeType="1"/>
          </p:cNvCxnSpPr>
          <p:nvPr userDrawn="1"/>
        </p:nvCxnSpPr>
        <p:spPr bwMode="auto">
          <a:xfrm>
            <a:off x="478582" y="222104"/>
            <a:ext cx="527343" cy="0"/>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15" name="灯片编号占位符 1"/>
          <p:cNvSpPr txBox="1"/>
          <p:nvPr userDrawn="1"/>
        </p:nvSpPr>
        <p:spPr>
          <a:xfrm>
            <a:off x="8783495" y="6381328"/>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t>PAGE </a:t>
            </a:r>
            <a:fld id="{97D83655-4300-49DB-BEC9-C552C719D9BC}" type="slidenum">
              <a:rPr lang="zh-CN" altLang="en-US" dirty="0"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heel spokes="1"/>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0.emf"/><Relationship Id="rId1" Type="http://schemas.openxmlformats.org/officeDocument/2006/relationships/image" Target="../media/image9.emf"/></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2.emf"/><Relationship Id="rId1" Type="http://schemas.openxmlformats.org/officeDocument/2006/relationships/image" Target="../media/image11.emf"/></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emf"/></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emf"/></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slideLayout" Target="../slideLayouts/slideLayout7.xml"/><Relationship Id="rId3" Type="http://schemas.openxmlformats.org/officeDocument/2006/relationships/image" Target="../media/image17.wmf"/><Relationship Id="rId2" Type="http://schemas.openxmlformats.org/officeDocument/2006/relationships/oleObject" Target="../embeddings/oleObject1.bin"/><Relationship Id="rId1" Type="http://schemas.openxmlformats.org/officeDocument/2006/relationships/image" Target="../media/image16.emf"/></Relationships>
</file>

<file path=ppt/slides/_rels/slide17.xml.rels><?xml version="1.0" encoding="UTF-8" standalone="yes"?>
<Relationships xmlns="http://schemas.openxmlformats.org/package/2006/relationships"><Relationship Id="rId5" Type="http://schemas.openxmlformats.org/officeDocument/2006/relationships/vmlDrawing" Target="../drawings/vmlDrawing2.vml"/><Relationship Id="rId4" Type="http://schemas.openxmlformats.org/officeDocument/2006/relationships/slideLayout" Target="../slideLayouts/slideLayout7.xml"/><Relationship Id="rId3" Type="http://schemas.openxmlformats.org/officeDocument/2006/relationships/image" Target="../media/image19.wmf"/><Relationship Id="rId2" Type="http://schemas.openxmlformats.org/officeDocument/2006/relationships/oleObject" Target="../embeddings/oleObject2.bin"/><Relationship Id="rId1" Type="http://schemas.openxmlformats.org/officeDocument/2006/relationships/image" Target="../media/image18.emf"/></Relationships>
</file>

<file path=ppt/slides/_rels/slide18.xml.rels><?xml version="1.0" encoding="UTF-8" standalone="yes"?>
<Relationships xmlns="http://schemas.openxmlformats.org/package/2006/relationships"><Relationship Id="rId9" Type="http://schemas.openxmlformats.org/officeDocument/2006/relationships/image" Target="../media/image24.wmf"/><Relationship Id="rId8" Type="http://schemas.openxmlformats.org/officeDocument/2006/relationships/oleObject" Target="../embeddings/oleObject6.bin"/><Relationship Id="rId7" Type="http://schemas.openxmlformats.org/officeDocument/2006/relationships/image" Target="../media/image23.wmf"/><Relationship Id="rId6" Type="http://schemas.openxmlformats.org/officeDocument/2006/relationships/oleObject" Target="../embeddings/oleObject5.bin"/><Relationship Id="rId5" Type="http://schemas.openxmlformats.org/officeDocument/2006/relationships/image" Target="../media/image22.wmf"/><Relationship Id="rId4" Type="http://schemas.openxmlformats.org/officeDocument/2006/relationships/oleObject" Target="../embeddings/oleObject4.bin"/><Relationship Id="rId3" Type="http://schemas.openxmlformats.org/officeDocument/2006/relationships/image" Target="../media/image21.wmf"/><Relationship Id="rId2" Type="http://schemas.openxmlformats.org/officeDocument/2006/relationships/oleObject" Target="../embeddings/oleObject3.bin"/><Relationship Id="rId15" Type="http://schemas.openxmlformats.org/officeDocument/2006/relationships/vmlDrawing" Target="../drawings/vmlDrawing3.vml"/><Relationship Id="rId14" Type="http://schemas.openxmlformats.org/officeDocument/2006/relationships/slideLayout" Target="../slideLayouts/slideLayout7.xml"/><Relationship Id="rId13" Type="http://schemas.openxmlformats.org/officeDocument/2006/relationships/image" Target="../media/image26.wmf"/><Relationship Id="rId12" Type="http://schemas.openxmlformats.org/officeDocument/2006/relationships/oleObject" Target="../embeddings/oleObject8.bin"/><Relationship Id="rId11" Type="http://schemas.openxmlformats.org/officeDocument/2006/relationships/image" Target="../media/image25.wmf"/><Relationship Id="rId10" Type="http://schemas.openxmlformats.org/officeDocument/2006/relationships/oleObject" Target="../embeddings/oleObject7.bin"/><Relationship Id="rId1" Type="http://schemas.openxmlformats.org/officeDocument/2006/relationships/image" Target="../media/image20.emf"/></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8.emf"/><Relationship Id="rId1" Type="http://schemas.openxmlformats.org/officeDocument/2006/relationships/image" Target="../media/image27.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0.emf"/><Relationship Id="rId1" Type="http://schemas.openxmlformats.org/officeDocument/2006/relationships/image" Target="../media/image29.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2.png"/><Relationship Id="rId1" Type="http://schemas.openxmlformats.org/officeDocument/2006/relationships/image" Target="../media/image31.emf"/></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4.png"/><Relationship Id="rId1" Type="http://schemas.openxmlformats.org/officeDocument/2006/relationships/image" Target="../media/image33.emf"/></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image" Target="../media/image36.emf"/><Relationship Id="rId1" Type="http://schemas.openxmlformats.org/officeDocument/2006/relationships/image" Target="../media/image35.emf"/></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emf"/></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6.emf"/><Relationship Id="rId1" Type="http://schemas.openxmlformats.org/officeDocument/2006/relationships/image" Target="../media/image5.emf"/></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8.emf"/><Relationship Id="rId1"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631292" y="-315416"/>
            <a:ext cx="9241661" cy="6534294"/>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315" y="332657"/>
            <a:ext cx="2087960" cy="269772"/>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12.2 数据的导入与导出</a:t>
            </a:r>
            <a:endParaRPr altLang="zh-CN" sz="2400" b="1" dirty="0">
              <a:sym typeface="+mn-ea"/>
            </a:endParaRPr>
          </a:p>
        </p:txBody>
      </p:sp>
      <p:sp>
        <p:nvSpPr>
          <p:cNvPr id="100" name="文本框 99"/>
          <p:cNvSpPr txBox="1"/>
          <p:nvPr/>
        </p:nvSpPr>
        <p:spPr>
          <a:xfrm>
            <a:off x="930275" y="1242695"/>
            <a:ext cx="2684145" cy="368300"/>
          </a:xfrm>
          <a:prstGeom prst="rect">
            <a:avLst/>
          </a:prstGeom>
          <a:noFill/>
          <a:ln w="9525">
            <a:noFill/>
          </a:ln>
        </p:spPr>
        <p:txBody>
          <a:bodyPr wrap="square">
            <a:spAutoFit/>
          </a:bodyPr>
          <a:p>
            <a:pPr indent="0" fontAlgn="auto"/>
            <a:r>
              <a:rPr lang="zh-CN" altLang="en-US" b="1">
                <a:latin typeface="Times New Roman" panose="02020603050405020304" charset="0"/>
                <a:ea typeface="宋体" panose="02010600030101010101" pitchFamily="2" charset="-122"/>
              </a:rPr>
              <a:t>（</a:t>
            </a:r>
            <a:r>
              <a:rPr lang="en-US" altLang="zh-CN" b="1">
                <a:latin typeface="Times New Roman" panose="02020603050405020304" charset="0"/>
                <a:ea typeface="宋体" panose="02010600030101010101" pitchFamily="2" charset="-122"/>
              </a:rPr>
              <a:t>2</a:t>
            </a:r>
            <a:r>
              <a:rPr lang="zh-CN" altLang="en-US" b="1">
                <a:latin typeface="Times New Roman" panose="02020603050405020304" charset="0"/>
                <a:ea typeface="宋体" panose="02010600030101010101" pitchFamily="2" charset="-122"/>
              </a:rPr>
              <a:t>）</a:t>
            </a:r>
            <a:r>
              <a:rPr lang="en-US" b="1">
                <a:latin typeface="Times New Roman" panose="02020603050405020304" charset="0"/>
                <a:ea typeface="宋体" panose="02010600030101010101" pitchFamily="2" charset="-122"/>
              </a:rPr>
              <a:t>Excel</a:t>
            </a:r>
            <a:r>
              <a:rPr lang="zh-CN" b="1">
                <a:ea typeface="宋体" panose="02010600030101010101" pitchFamily="2" charset="-122"/>
              </a:rPr>
              <a:t>文件的导出</a:t>
            </a:r>
            <a:endParaRPr lang="zh-CN" altLang="en-US" b="1"/>
          </a:p>
        </p:txBody>
      </p:sp>
      <p:sp>
        <p:nvSpPr>
          <p:cNvPr id="19" name="文本框 18"/>
          <p:cNvSpPr txBox="1"/>
          <p:nvPr/>
        </p:nvSpPr>
        <p:spPr>
          <a:xfrm>
            <a:off x="1520190" y="1869440"/>
            <a:ext cx="7634605" cy="368300"/>
          </a:xfrm>
          <a:prstGeom prst="rect">
            <a:avLst/>
          </a:prstGeom>
          <a:noFill/>
        </p:spPr>
        <p:txBody>
          <a:bodyPr wrap="square" rtlCol="0" anchor="t">
            <a:spAutoFit/>
          </a:bodyPr>
          <a:p>
            <a:r>
              <a:rPr lang="zh-CN" altLang="en-US"/>
              <a:t>得到统计信息后，如果需要将该信息以Excel格式物化到磁盘。</a:t>
            </a:r>
            <a:endParaRPr lang="zh-CN" altLang="en-US"/>
          </a:p>
        </p:txBody>
      </p:sp>
      <p:pic>
        <p:nvPicPr>
          <p:cNvPr id="20" name="图片 19"/>
          <p:cNvPicPr>
            <a:picLocks noChangeAspect="1"/>
          </p:cNvPicPr>
          <p:nvPr/>
        </p:nvPicPr>
        <p:blipFill>
          <a:blip r:embed="rId1"/>
          <a:srcRect r="37310" b="7822"/>
          <a:stretch>
            <a:fillRect/>
          </a:stretch>
        </p:blipFill>
        <p:spPr>
          <a:xfrm>
            <a:off x="1520190" y="2478405"/>
            <a:ext cx="5382895" cy="2367280"/>
          </a:xfrm>
          <a:prstGeom prst="rect">
            <a:avLst/>
          </a:prstGeom>
        </p:spPr>
      </p:pic>
      <p:pic>
        <p:nvPicPr>
          <p:cNvPr id="21" name="图片 20"/>
          <p:cNvPicPr>
            <a:picLocks noChangeAspect="1"/>
          </p:cNvPicPr>
          <p:nvPr/>
        </p:nvPicPr>
        <p:blipFill>
          <a:blip r:embed="rId2"/>
          <a:srcRect r="36480" b="10584"/>
          <a:stretch>
            <a:fillRect/>
          </a:stretch>
        </p:blipFill>
        <p:spPr>
          <a:xfrm>
            <a:off x="1520190" y="5085715"/>
            <a:ext cx="5383530" cy="1367155"/>
          </a:xfrm>
          <a:prstGeom prst="rect">
            <a:avLst/>
          </a:prstGeom>
        </p:spPr>
      </p:pic>
      <p:sp>
        <p:nvSpPr>
          <p:cNvPr id="22" name="文本框 21"/>
          <p:cNvSpPr txBox="1"/>
          <p:nvPr/>
        </p:nvSpPr>
        <p:spPr>
          <a:xfrm>
            <a:off x="7465695" y="2696210"/>
            <a:ext cx="3060700" cy="2971165"/>
          </a:xfrm>
          <a:prstGeom prst="rect">
            <a:avLst/>
          </a:prstGeom>
          <a:noFill/>
          <a:ln>
            <a:solidFill>
              <a:srgbClr val="0000FF"/>
            </a:solidFill>
          </a:ln>
        </p:spPr>
        <p:txBody>
          <a:bodyPr wrap="square" rtlCol="0" anchor="t">
            <a:spAutoFit/>
          </a:bodyPr>
          <a:p>
            <a:pPr indent="406400" algn="just" fontAlgn="auto">
              <a:lnSpc>
                <a:spcPct val="130000"/>
              </a:lnSpc>
              <a:extLst>
                <a:ext uri="{35155182-B16C-46BC-9424-99874614C6A1}">
                  <wpsdc:indentchars xmlns:wpsdc="http://www.wps.cn/officeDocument/2017/drawingmlCustomData" val="200" checksum="1740828767"/>
                </a:ext>
              </a:extLst>
            </a:pPr>
            <a:r>
              <a:rPr lang="zh-CN" altLang="en-US" sz="1600"/>
              <a:t>与导出csv文件不同的是，我们在依次导入pandas模块，模拟统计数据，生成DataFrame对象后，调用ExcelWriter方法，传入导出路径与xlsx解析引擎，得到excel文件的输出流，接着将df对象绑定到输出流，并输出流通过save方法，生成excel文件到指定路径。</a:t>
            </a:r>
            <a:endParaRPr lang="zh-CN" altLang="en-US" sz="1600"/>
          </a:p>
        </p:txBody>
      </p:sp>
      <p:sp>
        <p:nvSpPr>
          <p:cNvPr id="23" name="右箭头 22"/>
          <p:cNvSpPr/>
          <p:nvPr/>
        </p:nvSpPr>
        <p:spPr>
          <a:xfrm>
            <a:off x="6670675" y="3789045"/>
            <a:ext cx="795655" cy="247015"/>
          </a:xfrm>
          <a:prstGeom prst="rightArrow">
            <a:avLst/>
          </a:prstGeom>
          <a:solidFill>
            <a:schemeClr val="bg1"/>
          </a:solidFill>
          <a:ln w="63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500" fill="hold">
                                          <p:stCondLst>
                                            <p:cond delay="0"/>
                                          </p:stCondLst>
                                        </p:cTn>
                                        <p:tgtEl>
                                          <p:spTgt spid="18"/>
                                        </p:tgtEl>
                                        <p:attrNameLst>
                                          <p:attrName>style.visibility</p:attrName>
                                        </p:attrNameLst>
                                      </p:cBhvr>
                                      <p:to>
                                        <p:strVal val="visible"/>
                                      </p:to>
                                    </p:set>
                                    <p:anim by="(-#ppt_w*2)" calcmode="lin" valueType="num">
                                      <p:cBhvr rctx="PPT">
                                        <p:cTn id="7" dur="500" autoRev="1" fill="hold">
                                          <p:stCondLst>
                                            <p:cond delay="0"/>
                                          </p:stCondLst>
                                        </p:cTn>
                                        <p:tgtEl>
                                          <p:spTgt spid="18"/>
                                        </p:tgtEl>
                                        <p:attrNameLst>
                                          <p:attrName>ppt_w</p:attrName>
                                        </p:attrNameLst>
                                      </p:cBhvr>
                                    </p:anim>
                                    <p:anim by="(#ppt_w*0.50)" calcmode="lin" valueType="num">
                                      <p:cBhvr>
                                        <p:cTn id="8" dur="500" decel="50000" autoRev="1" fill="hold">
                                          <p:stCondLst>
                                            <p:cond delay="0"/>
                                          </p:stCondLst>
                                        </p:cTn>
                                        <p:tgtEl>
                                          <p:spTgt spid="18"/>
                                        </p:tgtEl>
                                        <p:attrNameLst>
                                          <p:attrName>ppt_x</p:attrName>
                                        </p:attrNameLst>
                                      </p:cBhvr>
                                    </p:anim>
                                    <p:anim from="(-#ppt_h/2)" to="(#ppt_y)" calcmode="lin" valueType="num">
                                      <p:cBhvr>
                                        <p:cTn id="9" dur="500" fill="hold">
                                          <p:stCondLst>
                                            <p:cond delay="0"/>
                                          </p:stCondLst>
                                        </p:cTn>
                                        <p:tgtEl>
                                          <p:spTgt spid="18"/>
                                        </p:tgtEl>
                                        <p:attrNameLst>
                                          <p:attrName>ppt_y</p:attrName>
                                        </p:attrNameLst>
                                      </p:cBhvr>
                                    </p:anim>
                                    <p:animRot by="21600000">
                                      <p:cBhvr>
                                        <p:cTn id="10" dur="500" fill="hold">
                                          <p:stCondLst>
                                            <p:cond delay="0"/>
                                          </p:stCondLst>
                                        </p:cTn>
                                        <p:tgtEl>
                                          <p:spTgt spid="18"/>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1" nodeType="clickEffect">
                                  <p:stCondLst>
                                    <p:cond delay="0"/>
                                  </p:stCondLst>
                                  <p:iterate type="lt">
                                    <p:tmPct val="10000"/>
                                  </p:iterate>
                                  <p:childTnLst>
                                    <p:set>
                                      <p:cBhvr>
                                        <p:cTn id="14" dur="1" fill="hold">
                                          <p:stCondLst>
                                            <p:cond delay="0"/>
                                          </p:stCondLst>
                                        </p:cTn>
                                        <p:tgtEl>
                                          <p:spTgt spid="100"/>
                                        </p:tgtEl>
                                        <p:attrNameLst>
                                          <p:attrName>style.visibility</p:attrName>
                                        </p:attrNameLst>
                                      </p:cBhvr>
                                      <p:to>
                                        <p:strVal val="visible"/>
                                      </p:to>
                                    </p:set>
                                    <p:anim calcmode="lin" valueType="num">
                                      <p:cBhvr>
                                        <p:cTn id="15" dur="500" fill="hold"/>
                                        <p:tgtEl>
                                          <p:spTgt spid="100"/>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00"/>
                                        </p:tgtEl>
                                        <p:attrNameLst>
                                          <p:attrName>ppt_y</p:attrName>
                                        </p:attrNameLst>
                                      </p:cBhvr>
                                      <p:tavLst>
                                        <p:tav tm="0">
                                          <p:val>
                                            <p:strVal val="#ppt_y"/>
                                          </p:val>
                                        </p:tav>
                                        <p:tav tm="100000">
                                          <p:val>
                                            <p:strVal val="#ppt_y"/>
                                          </p:val>
                                        </p:tav>
                                      </p:tavLst>
                                    </p:anim>
                                    <p:anim calcmode="lin" valueType="num">
                                      <p:cBhvr>
                                        <p:cTn id="17" dur="500" fill="hold"/>
                                        <p:tgtEl>
                                          <p:spTgt spid="100"/>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0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00"/>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randombar(horizontal)">
                                      <p:cBhvr>
                                        <p:cTn id="24" dur="500"/>
                                        <p:tgtEl>
                                          <p:spTgt spid="19"/>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dissolve">
                                      <p:cBhvr>
                                        <p:cTn id="29" dur="500"/>
                                        <p:tgtEl>
                                          <p:spTgt spid="20"/>
                                        </p:tgtEl>
                                      </p:cBhvr>
                                    </p:animEffect>
                                  </p:childTnLst>
                                </p:cTn>
                              </p:par>
                            </p:childTnLst>
                          </p:cTn>
                        </p:par>
                      </p:childTnLst>
                    </p:cTn>
                  </p:par>
                  <p:par>
                    <p:cTn id="30" fill="hold">
                      <p:stCondLst>
                        <p:cond delay="indefinite"/>
                      </p:stCondLst>
                      <p:childTnLst>
                        <p:par>
                          <p:cTn id="31" fill="hold">
                            <p:stCondLst>
                              <p:cond delay="0"/>
                            </p:stCondLst>
                            <p:childTnLst>
                              <p:par>
                                <p:cTn id="32" presetID="12" presetClass="entr" presetSubtype="8" fill="hold" grpId="0" nodeType="click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additive="base">
                                        <p:cTn id="34" dur="500"/>
                                        <p:tgtEl>
                                          <p:spTgt spid="23"/>
                                        </p:tgtEl>
                                        <p:attrNameLst>
                                          <p:attrName>ppt_x</p:attrName>
                                        </p:attrNameLst>
                                      </p:cBhvr>
                                      <p:tavLst>
                                        <p:tav tm="0">
                                          <p:val>
                                            <p:strVal val="#ppt_x-#ppt_w*1.125000"/>
                                          </p:val>
                                        </p:tav>
                                        <p:tav tm="100000">
                                          <p:val>
                                            <p:strVal val="#ppt_x"/>
                                          </p:val>
                                        </p:tav>
                                      </p:tavLst>
                                    </p:anim>
                                    <p:animEffect transition="in" filter="wipe(right)">
                                      <p:cBhvr>
                                        <p:cTn id="35" dur="500"/>
                                        <p:tgtEl>
                                          <p:spTgt spid="23"/>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blinds(horizontal)">
                                      <p:cBhvr>
                                        <p:cTn id="40" dur="500"/>
                                        <p:tgtEl>
                                          <p:spTgt spid="22"/>
                                        </p:tgtEl>
                                      </p:cBhvr>
                                    </p:animEffec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500"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anim calcmode="lin" valueType="num">
                                      <p:cBhvr>
                                        <p:cTn id="46" dur="500" fill="hold"/>
                                        <p:tgtEl>
                                          <p:spTgt spid="21"/>
                                        </p:tgtEl>
                                        <p:attrNameLst>
                                          <p:attrName>ppt_x</p:attrName>
                                        </p:attrNameLst>
                                      </p:cBhvr>
                                      <p:tavLst>
                                        <p:tav tm="0">
                                          <p:val>
                                            <p:strVal val="#ppt_x"/>
                                          </p:val>
                                        </p:tav>
                                        <p:tav tm="100000">
                                          <p:val>
                                            <p:strVal val="#ppt_x"/>
                                          </p:val>
                                        </p:tav>
                                      </p:tavLst>
                                    </p:anim>
                                    <p:anim calcmode="lin" valueType="num">
                                      <p:cBhvr>
                                        <p:cTn id="47"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1"/>
      <p:bldP spid="100" grpId="1"/>
      <p:bldP spid="19" grpId="0"/>
      <p:bldP spid="23" grpId="0" bldLvl="0" animBg="1"/>
      <p:bldP spid="2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a:blip r:embed="rId1"/>
          <a:srcRect r="18165"/>
          <a:stretch>
            <a:fillRect/>
          </a:stretch>
        </p:blipFill>
        <p:spPr>
          <a:xfrm>
            <a:off x="1750060" y="3408680"/>
            <a:ext cx="8860790" cy="2926080"/>
          </a:xfrm>
          <a:prstGeom prst="rect">
            <a:avLst/>
          </a:prstGeom>
        </p:spPr>
      </p:pic>
      <p:sp>
        <p:nvSpPr>
          <p:cNvPr id="18"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12.2 数据的导入与导出</a:t>
            </a:r>
            <a:endParaRPr altLang="zh-CN" sz="2400" b="1" dirty="0">
              <a:sym typeface="+mn-ea"/>
            </a:endParaRPr>
          </a:p>
        </p:txBody>
      </p:sp>
      <p:sp>
        <p:nvSpPr>
          <p:cNvPr id="100" name="文本框 99"/>
          <p:cNvSpPr txBox="1"/>
          <p:nvPr/>
        </p:nvSpPr>
        <p:spPr>
          <a:xfrm>
            <a:off x="1130617" y="1255077"/>
            <a:ext cx="5080000" cy="398780"/>
          </a:xfrm>
          <a:prstGeom prst="rect">
            <a:avLst/>
          </a:prstGeom>
          <a:noFill/>
          <a:ln w="9525">
            <a:noFill/>
          </a:ln>
        </p:spPr>
        <p:txBody>
          <a:bodyPr>
            <a:spAutoFit/>
          </a:bodyPr>
          <a:p>
            <a:pPr marL="342900" indent="-342900">
              <a:buFont typeface="Wingdings" panose="05000000000000000000" charset="0"/>
              <a:buChar char="Ø"/>
            </a:pPr>
            <a:r>
              <a:rPr lang="en-US" sz="2000" b="1">
                <a:solidFill>
                  <a:srgbClr val="190DBB"/>
                </a:solidFill>
                <a:latin typeface="Times New Roman" panose="02020603050405020304" charset="0"/>
                <a:cs typeface="Times New Roman" panose="02020603050405020304" charset="0"/>
              </a:rPr>
              <a:t>SQL</a:t>
            </a:r>
            <a:r>
              <a:rPr lang="zh-CN" sz="2000" b="1">
                <a:solidFill>
                  <a:srgbClr val="190DBB"/>
                </a:solidFill>
                <a:latin typeface="Times New Roman" panose="02020603050405020304" charset="0"/>
                <a:cs typeface="Times New Roman" panose="02020603050405020304" charset="0"/>
              </a:rPr>
              <a:t>数据</a:t>
            </a:r>
            <a:r>
              <a:rPr lang="zh-CN" sz="2000" b="1">
                <a:solidFill>
                  <a:srgbClr val="190DBB"/>
                </a:solidFill>
                <a:ea typeface="宋体" panose="02010600030101010101" pitchFamily="2" charset="-122"/>
              </a:rPr>
              <a:t>的导入与导出</a:t>
            </a:r>
            <a:endParaRPr lang="zh-CN" altLang="en-US" sz="2000" b="1">
              <a:solidFill>
                <a:srgbClr val="190DBB"/>
              </a:solidFill>
              <a:ea typeface="宋体" panose="02010600030101010101" pitchFamily="2" charset="-122"/>
            </a:endParaRPr>
          </a:p>
        </p:txBody>
      </p:sp>
      <p:sp>
        <p:nvSpPr>
          <p:cNvPr id="20" name="文本框 19"/>
          <p:cNvSpPr txBox="1"/>
          <p:nvPr/>
        </p:nvSpPr>
        <p:spPr>
          <a:xfrm>
            <a:off x="1130300" y="1974850"/>
            <a:ext cx="2540000" cy="368300"/>
          </a:xfrm>
          <a:prstGeom prst="rect">
            <a:avLst/>
          </a:prstGeom>
          <a:noFill/>
        </p:spPr>
        <p:txBody>
          <a:bodyPr wrap="square" rtlCol="0" anchor="t">
            <a:spAutoFit/>
          </a:bodyPr>
          <a:p>
            <a:r>
              <a:rPr lang="zh-CN" altLang="en-US" b="1"/>
              <a:t>（</a:t>
            </a:r>
            <a:r>
              <a:rPr lang="en-US" altLang="zh-CN" b="1"/>
              <a:t>1</a:t>
            </a:r>
            <a:r>
              <a:rPr lang="zh-CN" altLang="en-US" b="1"/>
              <a:t>）SQL数据的导入</a:t>
            </a:r>
            <a:endParaRPr lang="zh-CN" altLang="en-US" b="1"/>
          </a:p>
        </p:txBody>
      </p:sp>
      <p:sp>
        <p:nvSpPr>
          <p:cNvPr id="21" name="文本框 20"/>
          <p:cNvSpPr txBox="1"/>
          <p:nvPr/>
        </p:nvSpPr>
        <p:spPr>
          <a:xfrm>
            <a:off x="1259840" y="2470785"/>
            <a:ext cx="9351010" cy="810260"/>
          </a:xfrm>
          <a:prstGeom prst="rect">
            <a:avLst/>
          </a:prstGeom>
          <a:noFill/>
        </p:spPr>
        <p:txBody>
          <a:bodyPr wrap="square" rtlCol="0" anchor="t">
            <a:spAutoFit/>
          </a:bodyPr>
          <a:p>
            <a:pPr indent="457200" algn="just" fontAlgn="auto" latinLnBrk="1">
              <a:lnSpc>
                <a:spcPct val="130000"/>
              </a:lnSpc>
              <a:extLst>
                <a:ext uri="{35155182-B16C-46BC-9424-99874614C6A1}">
                  <wpsdc:indentchars xmlns:wpsdc="http://www.wps.cn/officeDocument/2017/drawingmlCustomData" val="200" checksum="59296752"/>
                </a:ext>
              </a:extLst>
            </a:pPr>
            <a:r>
              <a:rPr lang="zh-CN" altLang="en-US"/>
              <a:t>除了前面说到的</a:t>
            </a:r>
            <a:r>
              <a:rPr lang="en-US" altLang="zh-CN"/>
              <a:t>csv</a:t>
            </a:r>
            <a:r>
              <a:rPr lang="zh-CN" altLang="en-US"/>
              <a:t>、</a:t>
            </a:r>
            <a:r>
              <a:rPr lang="en-US" altLang="zh-CN"/>
              <a:t>excel</a:t>
            </a:r>
            <a:r>
              <a:rPr lang="zh-CN" altLang="en-US"/>
              <a:t>文件外，数据也可能来源于数据库，我们以导入sqlite数据库数据为例。</a:t>
            </a:r>
            <a:endParaRPr lang="zh-CN" altLang="en-US"/>
          </a:p>
        </p:txBody>
      </p:sp>
      <p:pic>
        <p:nvPicPr>
          <p:cNvPr id="22" name="图片 21"/>
          <p:cNvPicPr>
            <a:picLocks noChangeAspect="1"/>
          </p:cNvPicPr>
          <p:nvPr/>
        </p:nvPicPr>
        <p:blipFill>
          <a:blip r:embed="rId2"/>
          <a:srcRect r="48625" b="10877"/>
          <a:stretch>
            <a:fillRect/>
          </a:stretch>
        </p:blipFill>
        <p:spPr>
          <a:xfrm>
            <a:off x="1750060" y="3408680"/>
            <a:ext cx="5046345" cy="2324100"/>
          </a:xfrm>
          <a:prstGeom prst="rect">
            <a:avLst/>
          </a:prstGeom>
        </p:spPr>
      </p:pic>
      <p:sp>
        <p:nvSpPr>
          <p:cNvPr id="23" name="文本框 22"/>
          <p:cNvSpPr txBox="1"/>
          <p:nvPr/>
        </p:nvSpPr>
        <p:spPr>
          <a:xfrm>
            <a:off x="7281545" y="3721735"/>
            <a:ext cx="3214370" cy="2011045"/>
          </a:xfrm>
          <a:prstGeom prst="rect">
            <a:avLst/>
          </a:prstGeom>
          <a:noFill/>
          <a:ln>
            <a:solidFill>
              <a:srgbClr val="0000FF"/>
            </a:solidFill>
          </a:ln>
        </p:spPr>
        <p:txBody>
          <a:bodyPr wrap="square" rtlCol="0" anchor="t">
            <a:spAutoFit/>
          </a:bodyPr>
          <a:p>
            <a:pPr indent="406400" algn="just" fontAlgn="auto">
              <a:lnSpc>
                <a:spcPct val="130000"/>
              </a:lnSpc>
              <a:extLst>
                <a:ext uri="{35155182-B16C-46BC-9424-99874614C6A1}">
                  <wpsdc:indentchars xmlns:wpsdc="http://www.wps.cn/officeDocument/2017/drawingmlCustomData" val="200" checksum="1740828767"/>
                </a:ext>
              </a:extLst>
            </a:pPr>
            <a:r>
              <a:rPr lang="zh-CN" altLang="en-US" sz="1600"/>
              <a:t>我们在加载</a:t>
            </a:r>
            <a:r>
              <a:rPr lang="zh-CN" altLang="en-US" sz="1600" b="1"/>
              <a:t>sqlite</a:t>
            </a:r>
            <a:r>
              <a:rPr lang="zh-CN" altLang="en-US" sz="1600"/>
              <a:t>数据前，依次导入了</a:t>
            </a:r>
            <a:r>
              <a:rPr lang="zh-CN" altLang="en-US" sz="1600" b="1"/>
              <a:t>pandas</a:t>
            </a:r>
            <a:r>
              <a:rPr lang="zh-CN" altLang="en-US" sz="1600"/>
              <a:t>模块和</a:t>
            </a:r>
            <a:r>
              <a:rPr lang="zh-CN" altLang="en-US" sz="1600" b="1"/>
              <a:t>sqlalchemy</a:t>
            </a:r>
            <a:r>
              <a:rPr lang="zh-CN" altLang="en-US" sz="1600"/>
              <a:t>的</a:t>
            </a:r>
            <a:r>
              <a:rPr lang="zh-CN" altLang="en-US" sz="1600" b="1"/>
              <a:t>create_engine</a:t>
            </a:r>
            <a:r>
              <a:rPr lang="zh-CN" altLang="en-US" sz="1600"/>
              <a:t>函数，之后开始创建数据库引擎，并将其关联数据库文件</a:t>
            </a:r>
            <a:r>
              <a:rPr lang="zh-CN" altLang="en-US" sz="1600" b="1"/>
              <a:t>db_file</a:t>
            </a:r>
            <a:r>
              <a:rPr lang="zh-CN" altLang="en-US" sz="1600"/>
              <a:t>，最后通过sql的查询语句检索出学生的成绩信息。</a:t>
            </a:r>
            <a:endParaRPr lang="zh-CN" altLang="en-US" sz="1600"/>
          </a:p>
        </p:txBody>
      </p:sp>
      <p:cxnSp>
        <p:nvCxnSpPr>
          <p:cNvPr id="24" name="直接连接符 23"/>
          <p:cNvCxnSpPr/>
          <p:nvPr/>
        </p:nvCxnSpPr>
        <p:spPr>
          <a:xfrm>
            <a:off x="2726690" y="4279265"/>
            <a:ext cx="833755" cy="1333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253865" y="4265930"/>
            <a:ext cx="833755" cy="1333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236470" y="4577080"/>
            <a:ext cx="546100" cy="381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1"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500" fill="hold">
                                          <p:stCondLst>
                                            <p:cond delay="0"/>
                                          </p:stCondLst>
                                        </p:cTn>
                                        <p:tgtEl>
                                          <p:spTgt spid="100"/>
                                        </p:tgtEl>
                                        <p:attrNameLst>
                                          <p:attrName>style.visibility</p:attrName>
                                        </p:attrNameLst>
                                      </p:cBhvr>
                                      <p:to>
                                        <p:strVal val="visible"/>
                                      </p:to>
                                    </p:set>
                                    <p:anim by="(-#ppt_w*2)" calcmode="lin" valueType="num">
                                      <p:cBhvr rctx="PPT">
                                        <p:cTn id="12" dur="500" autoRev="1" fill="hold">
                                          <p:stCondLst>
                                            <p:cond delay="0"/>
                                          </p:stCondLst>
                                        </p:cTn>
                                        <p:tgtEl>
                                          <p:spTgt spid="100"/>
                                        </p:tgtEl>
                                        <p:attrNameLst>
                                          <p:attrName>ppt_w</p:attrName>
                                        </p:attrNameLst>
                                      </p:cBhvr>
                                    </p:anim>
                                    <p:anim by="(#ppt_w*0.50)" calcmode="lin" valueType="num">
                                      <p:cBhvr>
                                        <p:cTn id="13" dur="500" decel="50000" autoRev="1" fill="hold">
                                          <p:stCondLst>
                                            <p:cond delay="0"/>
                                          </p:stCondLst>
                                        </p:cTn>
                                        <p:tgtEl>
                                          <p:spTgt spid="100"/>
                                        </p:tgtEl>
                                        <p:attrNameLst>
                                          <p:attrName>ppt_x</p:attrName>
                                        </p:attrNameLst>
                                      </p:cBhvr>
                                    </p:anim>
                                    <p:anim from="(-#ppt_h/2)" to="(#ppt_y)" calcmode="lin" valueType="num">
                                      <p:cBhvr>
                                        <p:cTn id="14" dur="500" fill="hold">
                                          <p:stCondLst>
                                            <p:cond delay="0"/>
                                          </p:stCondLst>
                                        </p:cTn>
                                        <p:tgtEl>
                                          <p:spTgt spid="100"/>
                                        </p:tgtEl>
                                        <p:attrNameLst>
                                          <p:attrName>ppt_y</p:attrName>
                                        </p:attrNameLst>
                                      </p:cBhvr>
                                    </p:anim>
                                    <p:animRot by="21600000">
                                      <p:cBhvr>
                                        <p:cTn id="15" dur="500" fill="hold">
                                          <p:stCondLst>
                                            <p:cond delay="0"/>
                                          </p:stCondLst>
                                        </p:cTn>
                                        <p:tgtEl>
                                          <p:spTgt spid="100"/>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randombar(horizontal)">
                                      <p:cBhvr>
                                        <p:cTn id="20" dur="5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randombar(horizontal)">
                                      <p:cBhvr>
                                        <p:cTn id="25" dur="500"/>
                                        <p:tgtEl>
                                          <p:spTgt spid="21"/>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500" fill="hold"/>
                                        <p:tgtEl>
                                          <p:spTgt spid="22"/>
                                        </p:tgtEl>
                                        <p:attrNameLst>
                                          <p:attrName>ppt_x</p:attrName>
                                        </p:attrNameLst>
                                      </p:cBhvr>
                                      <p:tavLst>
                                        <p:tav tm="0">
                                          <p:val>
                                            <p:strVal val="1+#ppt_w/2"/>
                                          </p:val>
                                        </p:tav>
                                        <p:tav tm="100000">
                                          <p:val>
                                            <p:strVal val="#ppt_x"/>
                                          </p:val>
                                        </p:tav>
                                      </p:tavLst>
                                    </p:anim>
                                    <p:anim calcmode="lin" valueType="num">
                                      <p:cBhvr additive="base">
                                        <p:cTn id="31"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nodeType="click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dissolve">
                                      <p:cBhvr>
                                        <p:cTn id="36" dur="500"/>
                                        <p:tgtEl>
                                          <p:spTgt spid="24"/>
                                        </p:tgtEl>
                                      </p:cBhvr>
                                    </p:animEffect>
                                  </p:childTnLst>
                                </p:cTn>
                              </p:par>
                              <p:par>
                                <p:cTn id="37" presetID="9" presetClass="entr" presetSubtype="0" fill="hold"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dissolve">
                                      <p:cBhvr>
                                        <p:cTn id="39" dur="500"/>
                                        <p:tgtEl>
                                          <p:spTgt spid="25"/>
                                        </p:tgtEl>
                                      </p:cBhvr>
                                    </p:animEffect>
                                  </p:childTnLst>
                                </p:cTn>
                              </p:par>
                              <p:par>
                                <p:cTn id="40" presetID="9" presetClass="entr" presetSubtype="0" fill="hold"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dissolve">
                                      <p:cBhvr>
                                        <p:cTn id="42" dur="500"/>
                                        <p:tgtEl>
                                          <p:spTgt spid="27"/>
                                        </p:tgtEl>
                                      </p:cBhvr>
                                    </p:animEffect>
                                  </p:childTnLst>
                                </p:cTn>
                              </p:par>
                            </p:childTnLst>
                          </p:cTn>
                        </p:par>
                      </p:childTnLst>
                    </p:cTn>
                  </p:par>
                  <p:par>
                    <p:cTn id="43" fill="hold">
                      <p:stCondLst>
                        <p:cond delay="indefinite"/>
                      </p:stCondLst>
                      <p:childTnLst>
                        <p:par>
                          <p:cTn id="44" fill="hold">
                            <p:stCondLst>
                              <p:cond delay="0"/>
                            </p:stCondLst>
                            <p:childTnLst>
                              <p:par>
                                <p:cTn id="45" presetID="48" presetClass="entr" presetSubtype="0" accel="5000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1000" fill="hold"/>
                                        <p:tgtEl>
                                          <p:spTgt spid="2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8" dur="1000" fill="hold"/>
                                        <p:tgtEl>
                                          <p:spTgt spid="23"/>
                                        </p:tgtEl>
                                        <p:attrNameLst>
                                          <p:attrName>ppt_x</p:attrName>
                                        </p:attrNameLst>
                                      </p:cBhvr>
                                      <p:tavLst>
                                        <p:tav tm="0">
                                          <p:val>
                                            <p:fltVal val="-1"/>
                                          </p:val>
                                        </p:tav>
                                        <p:tav tm="50000">
                                          <p:val>
                                            <p:fltVal val="0.95"/>
                                          </p:val>
                                        </p:tav>
                                        <p:tav tm="100000">
                                          <p:val>
                                            <p:strVal val="#ppt_x"/>
                                          </p:val>
                                        </p:tav>
                                      </p:tavLst>
                                    </p:anim>
                                    <p:anim calcmode="lin" valueType="num">
                                      <p:cBhvr>
                                        <p:cTn id="49" dur="1000" fill="hold"/>
                                        <p:tgtEl>
                                          <p:spTgt spid="23"/>
                                        </p:tgtEl>
                                        <p:attrNameLst>
                                          <p:attrName>ppt_y</p:attrName>
                                        </p:attrNameLst>
                                      </p:cBhvr>
                                      <p:tavLst>
                                        <p:tav tm="0">
                                          <p:val>
                                            <p:strVal val="#ppt_y"/>
                                          </p:val>
                                        </p:tav>
                                        <p:tav tm="100000">
                                          <p:val>
                                            <p:strVal val="#ppt_y"/>
                                          </p:val>
                                        </p:tav>
                                      </p:tavLst>
                                    </p:anim>
                                    <p:animEffect transition="in" filter="fade">
                                      <p:cBhvr>
                                        <p:cTn id="50" dur="1000"/>
                                        <p:tgtEl>
                                          <p:spTgt spid="23"/>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xit" presetSubtype="10" fill="hold" nodeType="clickEffect">
                                  <p:stCondLst>
                                    <p:cond delay="0"/>
                                  </p:stCondLst>
                                  <p:childTnLst>
                                    <p:animEffect transition="out" filter="blinds(horizontal)">
                                      <p:cBhvr>
                                        <p:cTn id="54" dur="500"/>
                                        <p:tgtEl>
                                          <p:spTgt spid="22"/>
                                        </p:tgtEl>
                                      </p:cBhvr>
                                    </p:animEffect>
                                    <p:set>
                                      <p:cBhvr>
                                        <p:cTn id="55" dur="1" fill="hold">
                                          <p:stCondLst>
                                            <p:cond delay="499"/>
                                          </p:stCondLst>
                                        </p:cTn>
                                        <p:tgtEl>
                                          <p:spTgt spid="22"/>
                                        </p:tgtEl>
                                        <p:attrNameLst>
                                          <p:attrName>style.visibility</p:attrName>
                                        </p:attrNameLst>
                                      </p:cBhvr>
                                      <p:to>
                                        <p:strVal val="hidden"/>
                                      </p:to>
                                    </p:set>
                                  </p:childTnLst>
                                </p:cTn>
                              </p:par>
                              <p:par>
                                <p:cTn id="56" presetID="3" presetClass="exit" presetSubtype="10" fill="hold" nodeType="withEffect">
                                  <p:stCondLst>
                                    <p:cond delay="0"/>
                                  </p:stCondLst>
                                  <p:childTnLst>
                                    <p:animEffect transition="out" filter="blinds(horizontal)">
                                      <p:cBhvr>
                                        <p:cTn id="57" dur="500"/>
                                        <p:tgtEl>
                                          <p:spTgt spid="25"/>
                                        </p:tgtEl>
                                      </p:cBhvr>
                                    </p:animEffect>
                                    <p:set>
                                      <p:cBhvr>
                                        <p:cTn id="58" dur="1" fill="hold">
                                          <p:stCondLst>
                                            <p:cond delay="499"/>
                                          </p:stCondLst>
                                        </p:cTn>
                                        <p:tgtEl>
                                          <p:spTgt spid="25"/>
                                        </p:tgtEl>
                                        <p:attrNameLst>
                                          <p:attrName>style.visibility</p:attrName>
                                        </p:attrNameLst>
                                      </p:cBhvr>
                                      <p:to>
                                        <p:strVal val="hidden"/>
                                      </p:to>
                                    </p:set>
                                  </p:childTnLst>
                                </p:cTn>
                              </p:par>
                              <p:par>
                                <p:cTn id="59" presetID="3" presetClass="exit" presetSubtype="10" fill="hold" nodeType="withEffect">
                                  <p:stCondLst>
                                    <p:cond delay="0"/>
                                  </p:stCondLst>
                                  <p:childTnLst>
                                    <p:animEffect transition="out" filter="blinds(horizontal)">
                                      <p:cBhvr>
                                        <p:cTn id="60" dur="500"/>
                                        <p:tgtEl>
                                          <p:spTgt spid="24"/>
                                        </p:tgtEl>
                                      </p:cBhvr>
                                    </p:animEffect>
                                    <p:set>
                                      <p:cBhvr>
                                        <p:cTn id="61" dur="1" fill="hold">
                                          <p:stCondLst>
                                            <p:cond delay="499"/>
                                          </p:stCondLst>
                                        </p:cTn>
                                        <p:tgtEl>
                                          <p:spTgt spid="24"/>
                                        </p:tgtEl>
                                        <p:attrNameLst>
                                          <p:attrName>style.visibility</p:attrName>
                                        </p:attrNameLst>
                                      </p:cBhvr>
                                      <p:to>
                                        <p:strVal val="hidden"/>
                                      </p:to>
                                    </p:set>
                                  </p:childTnLst>
                                </p:cTn>
                              </p:par>
                              <p:par>
                                <p:cTn id="62" presetID="3" presetClass="exit" presetSubtype="10" fill="hold" nodeType="withEffect">
                                  <p:stCondLst>
                                    <p:cond delay="0"/>
                                  </p:stCondLst>
                                  <p:childTnLst>
                                    <p:animEffect transition="out" filter="blinds(horizontal)">
                                      <p:cBhvr>
                                        <p:cTn id="63" dur="500"/>
                                        <p:tgtEl>
                                          <p:spTgt spid="27"/>
                                        </p:tgtEl>
                                      </p:cBhvr>
                                    </p:animEffect>
                                    <p:set>
                                      <p:cBhvr>
                                        <p:cTn id="64" dur="1" fill="hold">
                                          <p:stCondLst>
                                            <p:cond delay="499"/>
                                          </p:stCondLst>
                                        </p:cTn>
                                        <p:tgtEl>
                                          <p:spTgt spid="27"/>
                                        </p:tgtEl>
                                        <p:attrNameLst>
                                          <p:attrName>style.visibility</p:attrName>
                                        </p:attrNameLst>
                                      </p:cBhvr>
                                      <p:to>
                                        <p:strVal val="hidden"/>
                                      </p:to>
                                    </p:set>
                                  </p:childTnLst>
                                </p:cTn>
                              </p:par>
                              <p:par>
                                <p:cTn id="65" presetID="3" presetClass="exit" presetSubtype="10" fill="hold" grpId="1" nodeType="withEffect">
                                  <p:stCondLst>
                                    <p:cond delay="0"/>
                                  </p:stCondLst>
                                  <p:childTnLst>
                                    <p:animEffect transition="out" filter="blinds(horizontal)">
                                      <p:cBhvr>
                                        <p:cTn id="66" dur="500"/>
                                        <p:tgtEl>
                                          <p:spTgt spid="23"/>
                                        </p:tgtEl>
                                      </p:cBhvr>
                                    </p:animEffect>
                                    <p:set>
                                      <p:cBhvr>
                                        <p:cTn id="67" dur="1" fill="hold">
                                          <p:stCondLst>
                                            <p:cond delay="499"/>
                                          </p:stCondLst>
                                        </p:cTn>
                                        <p:tgtEl>
                                          <p:spTgt spid="23"/>
                                        </p:tgtEl>
                                        <p:attrNameLst>
                                          <p:attrName>style.visibility</p:attrName>
                                        </p:attrNameLst>
                                      </p:cBhvr>
                                      <p:to>
                                        <p:strVal val="hidden"/>
                                      </p:to>
                                    </p:set>
                                  </p:childTnLst>
                                </p:cTn>
                              </p:par>
                            </p:childTnLst>
                          </p:cTn>
                        </p:par>
                        <p:par>
                          <p:cTn id="68" fill="hold">
                            <p:stCondLst>
                              <p:cond delay="500"/>
                            </p:stCondLst>
                            <p:childTnLst>
                              <p:par>
                                <p:cTn id="69" presetID="20" presetClass="entr" presetSubtype="0" fill="hold" nodeType="afterEffect">
                                  <p:stCondLst>
                                    <p:cond delay="0"/>
                                  </p:stCondLst>
                                  <p:childTnLst>
                                    <p:set>
                                      <p:cBhvr>
                                        <p:cTn id="70" dur="500" fill="hold">
                                          <p:stCondLst>
                                            <p:cond delay="0"/>
                                          </p:stCondLst>
                                        </p:cTn>
                                        <p:tgtEl>
                                          <p:spTgt spid="28"/>
                                        </p:tgtEl>
                                        <p:attrNameLst>
                                          <p:attrName>style.visibility</p:attrName>
                                        </p:attrNameLst>
                                      </p:cBhvr>
                                      <p:to>
                                        <p:strVal val="visible"/>
                                      </p:to>
                                    </p:set>
                                    <p:animEffect transition="in" filter="wedge">
                                      <p:cBhvr>
                                        <p:cTn id="7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1"/>
      <p:bldP spid="100" grpId="0"/>
      <p:bldP spid="20" grpId="0"/>
      <p:bldP spid="21" grpId="0"/>
      <p:bldP spid="23" grpId="0" animBg="1"/>
      <p:bldP spid="23"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12.2 数据的导入与导出</a:t>
            </a:r>
            <a:endParaRPr altLang="zh-CN" sz="2400" b="1" dirty="0">
              <a:sym typeface="+mn-ea"/>
            </a:endParaRPr>
          </a:p>
        </p:txBody>
      </p:sp>
      <p:sp>
        <p:nvSpPr>
          <p:cNvPr id="100" name="文本框 99"/>
          <p:cNvSpPr txBox="1"/>
          <p:nvPr/>
        </p:nvSpPr>
        <p:spPr>
          <a:xfrm>
            <a:off x="914717" y="1158875"/>
            <a:ext cx="5080000" cy="368300"/>
          </a:xfrm>
          <a:prstGeom prst="rect">
            <a:avLst/>
          </a:prstGeom>
          <a:noFill/>
          <a:ln w="9525">
            <a:noFill/>
          </a:ln>
        </p:spPr>
        <p:txBody>
          <a:bodyPr>
            <a:spAutoFit/>
          </a:bodyPr>
          <a:p>
            <a:pPr indent="0"/>
            <a:r>
              <a:rPr lang="zh-CN" altLang="en-US" b="1">
                <a:solidFill>
                  <a:schemeClr val="tx1">
                    <a:lumMod val="95000"/>
                    <a:lumOff val="5000"/>
                  </a:schemeClr>
                </a:solidFill>
                <a:latin typeface="Times New Roman" panose="02020603050405020304" charset="0"/>
                <a:cs typeface="Times New Roman" panose="02020603050405020304" charset="0"/>
              </a:rPr>
              <a:t>（</a:t>
            </a:r>
            <a:r>
              <a:rPr lang="en-US" altLang="zh-CN" b="1">
                <a:solidFill>
                  <a:schemeClr val="tx1">
                    <a:lumMod val="95000"/>
                    <a:lumOff val="5000"/>
                  </a:schemeClr>
                </a:solidFill>
                <a:latin typeface="Times New Roman" panose="02020603050405020304" charset="0"/>
                <a:cs typeface="Times New Roman" panose="02020603050405020304" charset="0"/>
              </a:rPr>
              <a:t>2</a:t>
            </a:r>
            <a:r>
              <a:rPr lang="zh-CN" altLang="en-US" b="1">
                <a:solidFill>
                  <a:schemeClr val="tx1">
                    <a:lumMod val="95000"/>
                    <a:lumOff val="5000"/>
                  </a:schemeClr>
                </a:solidFill>
                <a:latin typeface="Times New Roman" panose="02020603050405020304" charset="0"/>
                <a:cs typeface="Times New Roman" panose="02020603050405020304" charset="0"/>
              </a:rPr>
              <a:t>）</a:t>
            </a:r>
            <a:r>
              <a:rPr lang="en-US" b="1">
                <a:solidFill>
                  <a:schemeClr val="tx1">
                    <a:lumMod val="95000"/>
                    <a:lumOff val="5000"/>
                  </a:schemeClr>
                </a:solidFill>
                <a:latin typeface="Times New Roman" panose="02020603050405020304" charset="0"/>
                <a:cs typeface="Times New Roman" panose="02020603050405020304" charset="0"/>
              </a:rPr>
              <a:t>SQL</a:t>
            </a:r>
            <a:r>
              <a:rPr lang="zh-CN" b="1">
                <a:solidFill>
                  <a:schemeClr val="tx1">
                    <a:lumMod val="95000"/>
                    <a:lumOff val="5000"/>
                  </a:schemeClr>
                </a:solidFill>
                <a:latin typeface="Times New Roman" panose="02020603050405020304" charset="0"/>
                <a:cs typeface="Times New Roman" panose="02020603050405020304" charset="0"/>
              </a:rPr>
              <a:t>数据</a:t>
            </a:r>
            <a:r>
              <a:rPr lang="zh-CN" b="1">
                <a:solidFill>
                  <a:schemeClr val="tx1">
                    <a:lumMod val="95000"/>
                    <a:lumOff val="5000"/>
                  </a:schemeClr>
                </a:solidFill>
                <a:ea typeface="宋体" panose="02010600030101010101" pitchFamily="2" charset="-122"/>
              </a:rPr>
              <a:t>的导</a:t>
            </a:r>
            <a:r>
              <a:rPr lang="zh-CN" b="1">
                <a:solidFill>
                  <a:schemeClr val="tx1">
                    <a:lumMod val="95000"/>
                    <a:lumOff val="5000"/>
                  </a:schemeClr>
                </a:solidFill>
                <a:latin typeface="Times New Roman" panose="02020603050405020304" charset="0"/>
                <a:cs typeface="Times New Roman" panose="02020603050405020304" charset="0"/>
              </a:rPr>
              <a:t>出</a:t>
            </a:r>
            <a:endParaRPr lang="zh-CN" altLang="en-US" b="1">
              <a:solidFill>
                <a:schemeClr val="tx1">
                  <a:lumMod val="95000"/>
                  <a:lumOff val="5000"/>
                </a:schemeClr>
              </a:solidFill>
              <a:latin typeface="Times New Roman" panose="02020603050405020304" charset="0"/>
              <a:cs typeface="Times New Roman" panose="02020603050405020304" charset="0"/>
            </a:endParaRPr>
          </a:p>
        </p:txBody>
      </p:sp>
      <p:sp>
        <p:nvSpPr>
          <p:cNvPr id="2" name="文本框 1"/>
          <p:cNvSpPr txBox="1"/>
          <p:nvPr/>
        </p:nvSpPr>
        <p:spPr>
          <a:xfrm>
            <a:off x="1146810" y="1764665"/>
            <a:ext cx="8124190" cy="368300"/>
          </a:xfrm>
          <a:prstGeom prst="rect">
            <a:avLst/>
          </a:prstGeom>
          <a:noFill/>
        </p:spPr>
        <p:txBody>
          <a:bodyPr wrap="square" rtlCol="0" anchor="t">
            <a:spAutoFit/>
          </a:bodyPr>
          <a:p>
            <a:r>
              <a:rPr lang="zh-CN" altLang="en-US"/>
              <a:t>与上述的导出方式不同，接下来我们将统计数据保存到sqlite数据库中。</a:t>
            </a:r>
            <a:endParaRPr lang="en-US" altLang="zh-CN"/>
          </a:p>
        </p:txBody>
      </p:sp>
      <p:pic>
        <p:nvPicPr>
          <p:cNvPr id="3" name="图片 2"/>
          <p:cNvPicPr>
            <a:picLocks noChangeAspect="1"/>
          </p:cNvPicPr>
          <p:nvPr/>
        </p:nvPicPr>
        <p:blipFill>
          <a:blip r:embed="rId1"/>
          <a:srcRect r="27622" b="5821"/>
          <a:stretch>
            <a:fillRect/>
          </a:stretch>
        </p:blipFill>
        <p:spPr>
          <a:xfrm>
            <a:off x="1146810" y="2370455"/>
            <a:ext cx="6790055" cy="3425190"/>
          </a:xfrm>
          <a:prstGeom prst="rect">
            <a:avLst/>
          </a:prstGeom>
        </p:spPr>
      </p:pic>
      <p:sp>
        <p:nvSpPr>
          <p:cNvPr id="4" name="文本框 3"/>
          <p:cNvSpPr txBox="1"/>
          <p:nvPr/>
        </p:nvSpPr>
        <p:spPr>
          <a:xfrm>
            <a:off x="8180070" y="2700020"/>
            <a:ext cx="3086735" cy="2971165"/>
          </a:xfrm>
          <a:prstGeom prst="rect">
            <a:avLst/>
          </a:prstGeom>
          <a:solidFill>
            <a:schemeClr val="accent1">
              <a:lumMod val="20000"/>
              <a:lumOff val="80000"/>
            </a:schemeClr>
          </a:solidFill>
          <a:ln>
            <a:solidFill>
              <a:srgbClr val="0000FF"/>
            </a:solidFill>
          </a:ln>
        </p:spPr>
        <p:txBody>
          <a:bodyPr wrap="square" rtlCol="0" anchor="t">
            <a:spAutoFit/>
          </a:bodyPr>
          <a:p>
            <a:pPr indent="406400" algn="just" fontAlgn="auto">
              <a:lnSpc>
                <a:spcPct val="130000"/>
              </a:lnSpc>
              <a:extLst>
                <a:ext uri="{35155182-B16C-46BC-9424-99874614C6A1}">
                  <wpsdc:indentchars xmlns:wpsdc="http://www.wps.cn/officeDocument/2017/drawingmlCustomData" val="200" checksum="1740828767"/>
                </a:ext>
              </a:extLst>
            </a:pPr>
            <a:r>
              <a:rPr lang="zh-CN" altLang="en-US" sz="1600"/>
              <a:t>我们在把数据导出到sqlite数据库时，除了引入pandas模块，还引入了sqlite3的sql模块，并将统计数据封装为DataFrame对象，接着调用sql模块的connect方法，连接数据库，通过DataFrame对象的to_sql方法将数据导出到数据库文件report_stat.db的tb_stat表中。</a:t>
            </a:r>
            <a:endParaRPr lang="zh-CN" altLang="en-US" sz="1600"/>
          </a:p>
        </p:txBody>
      </p:sp>
      <p:cxnSp>
        <p:nvCxnSpPr>
          <p:cNvPr id="25" name="直接连接符 24"/>
          <p:cNvCxnSpPr/>
          <p:nvPr/>
        </p:nvCxnSpPr>
        <p:spPr>
          <a:xfrm>
            <a:off x="2185035" y="4883150"/>
            <a:ext cx="833755" cy="1333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1511300" y="5158740"/>
            <a:ext cx="833755" cy="1333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1"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1" nodeType="clickEffect">
                                  <p:stCondLst>
                                    <p:cond delay="0"/>
                                  </p:stCondLst>
                                  <p:iterate type="lt">
                                    <p:tmPct val="10000"/>
                                  </p:iterate>
                                  <p:childTnLst>
                                    <p:set>
                                      <p:cBhvr>
                                        <p:cTn id="11" dur="1" fill="hold">
                                          <p:stCondLst>
                                            <p:cond delay="0"/>
                                          </p:stCondLst>
                                        </p:cTn>
                                        <p:tgtEl>
                                          <p:spTgt spid="100"/>
                                        </p:tgtEl>
                                        <p:attrNameLst>
                                          <p:attrName>style.visibility</p:attrName>
                                        </p:attrNameLst>
                                      </p:cBhvr>
                                      <p:to>
                                        <p:strVal val="visible"/>
                                      </p:to>
                                    </p:set>
                                    <p:anim calcmode="lin" valueType="num">
                                      <p:cBhvr>
                                        <p:cTn id="12" dur="500" fill="hold"/>
                                        <p:tgtEl>
                                          <p:spTgt spid="100"/>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00"/>
                                        </p:tgtEl>
                                        <p:attrNameLst>
                                          <p:attrName>ppt_y</p:attrName>
                                        </p:attrNameLst>
                                      </p:cBhvr>
                                      <p:tavLst>
                                        <p:tav tm="0">
                                          <p:val>
                                            <p:strVal val="#ppt_y"/>
                                          </p:val>
                                        </p:tav>
                                        <p:tav tm="100000">
                                          <p:val>
                                            <p:strVal val="#ppt_y"/>
                                          </p:val>
                                        </p:tav>
                                      </p:tavLst>
                                    </p:anim>
                                    <p:anim calcmode="lin" valueType="num">
                                      <p:cBhvr>
                                        <p:cTn id="14" dur="500" fill="hold"/>
                                        <p:tgtEl>
                                          <p:spTgt spid="100"/>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0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00"/>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randombar(horizontal)">
                                      <p:cBhvr>
                                        <p:cTn id="21" dur="5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nodeType="clickEffect">
                                  <p:stCondLst>
                                    <p:cond delay="0"/>
                                  </p:stCondLst>
                                  <p:childTnLst>
                                    <p:set>
                                      <p:cBhvr>
                                        <p:cTn id="25" dur="500"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anim calcmode="lin" valueType="num">
                                      <p:cBhvr>
                                        <p:cTn id="27" dur="500" fill="hold"/>
                                        <p:tgtEl>
                                          <p:spTgt spid="3"/>
                                        </p:tgtEl>
                                        <p:attrNameLst>
                                          <p:attrName>ppt_x</p:attrName>
                                        </p:attrNameLst>
                                      </p:cBhvr>
                                      <p:tavLst>
                                        <p:tav tm="0">
                                          <p:val>
                                            <p:strVal val="#ppt_x"/>
                                          </p:val>
                                        </p:tav>
                                        <p:tav tm="100000">
                                          <p:val>
                                            <p:strVal val="#ppt_x"/>
                                          </p:val>
                                        </p:tav>
                                      </p:tavLst>
                                    </p:anim>
                                    <p:anim calcmode="lin" valueType="num">
                                      <p:cBhvr>
                                        <p:cTn id="28"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nodeType="click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dissolve">
                                      <p:cBhvr>
                                        <p:cTn id="33" dur="500"/>
                                        <p:tgtEl>
                                          <p:spTgt spid="25"/>
                                        </p:tgtEl>
                                      </p:cBhvr>
                                    </p:animEffect>
                                  </p:childTnLst>
                                </p:cTn>
                              </p:par>
                              <p:par>
                                <p:cTn id="34" presetID="9" presetClass="entr" presetSubtype="0"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dissolve">
                                      <p:cBhvr>
                                        <p:cTn id="36" dur="500"/>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dissolve">
                                      <p:cBhvr>
                                        <p:cTn id="4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1"/>
      <p:bldP spid="100" grpId="1"/>
      <p:bldP spid="4" grpId="0" animBg="1"/>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12.3 数据分析</a:t>
            </a:r>
            <a:endParaRPr altLang="zh-CN" sz="2400" b="1" dirty="0">
              <a:sym typeface="+mn-ea"/>
            </a:endParaRPr>
          </a:p>
        </p:txBody>
      </p:sp>
      <p:sp>
        <p:nvSpPr>
          <p:cNvPr id="100" name="文本框 99"/>
          <p:cNvSpPr txBox="1"/>
          <p:nvPr/>
        </p:nvSpPr>
        <p:spPr>
          <a:xfrm>
            <a:off x="955357" y="1129347"/>
            <a:ext cx="5080000" cy="398780"/>
          </a:xfrm>
          <a:prstGeom prst="rect">
            <a:avLst/>
          </a:prstGeom>
          <a:noFill/>
          <a:ln w="9525">
            <a:noFill/>
          </a:ln>
        </p:spPr>
        <p:txBody>
          <a:bodyPr>
            <a:spAutoFit/>
          </a:bodyPr>
          <a:p>
            <a:pPr marL="342900" indent="-342900">
              <a:buFont typeface="Wingdings" panose="05000000000000000000" charset="0"/>
              <a:buChar char="Ø"/>
            </a:pPr>
            <a:r>
              <a:rPr lang="zh-CN" sz="2000" b="1">
                <a:solidFill>
                  <a:srgbClr val="190DBB"/>
                </a:solidFill>
                <a:latin typeface="Times New Roman" panose="02020603050405020304" charset="0"/>
                <a:cs typeface="Times New Roman" panose="02020603050405020304" charset="0"/>
              </a:rPr>
              <a:t>聚合统计量分析</a:t>
            </a:r>
            <a:endParaRPr lang="zh-CN" altLang="en-US" sz="2000" b="1">
              <a:solidFill>
                <a:srgbClr val="190DBB"/>
              </a:solidFill>
              <a:latin typeface="Times New Roman" panose="02020603050405020304" charset="0"/>
              <a:cs typeface="Times New Roman" panose="02020603050405020304" charset="0"/>
            </a:endParaRPr>
          </a:p>
        </p:txBody>
      </p:sp>
      <p:sp>
        <p:nvSpPr>
          <p:cNvPr id="2" name="文本框 1"/>
          <p:cNvSpPr txBox="1"/>
          <p:nvPr/>
        </p:nvSpPr>
        <p:spPr>
          <a:xfrm>
            <a:off x="955040" y="1687195"/>
            <a:ext cx="3573145" cy="1529715"/>
          </a:xfrm>
          <a:prstGeom prst="rect">
            <a:avLst/>
          </a:prstGeom>
          <a:noFill/>
          <a:ln>
            <a:solidFill>
              <a:schemeClr val="bg1">
                <a:lumMod val="65000"/>
              </a:schemeClr>
            </a:solidFill>
          </a:ln>
        </p:spPr>
        <p:txBody>
          <a:bodyPr wrap="square" rtlCol="0" anchor="t">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altLang="en-US"/>
              <a:t>接着表12.1中的数据，我们可以通过统计各学科成绩的算术均数、中位数、极差、标准差等，以了解其分布或是趋势等。</a:t>
            </a:r>
            <a:endParaRPr lang="zh-CN" altLang="en-US"/>
          </a:p>
        </p:txBody>
      </p:sp>
      <p:pic>
        <p:nvPicPr>
          <p:cNvPr id="4" name="图片 3"/>
          <p:cNvPicPr>
            <a:picLocks noChangeAspect="1"/>
          </p:cNvPicPr>
          <p:nvPr/>
        </p:nvPicPr>
        <p:blipFill>
          <a:blip r:embed="rId1"/>
          <a:srcRect r="25478" b="5084"/>
          <a:stretch>
            <a:fillRect/>
          </a:stretch>
        </p:blipFill>
        <p:spPr>
          <a:xfrm>
            <a:off x="4869815" y="1504315"/>
            <a:ext cx="6318250" cy="4782185"/>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3" nodeType="click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by="(-#ppt_w*2)" calcmode="lin" valueType="num">
                                      <p:cBhvr rctx="PPT">
                                        <p:cTn id="7" dur="500" autoRev="1" fill="hold">
                                          <p:stCondLst>
                                            <p:cond delay="0"/>
                                          </p:stCondLst>
                                        </p:cTn>
                                        <p:tgtEl>
                                          <p:spTgt spid="18"/>
                                        </p:tgtEl>
                                        <p:attrNameLst>
                                          <p:attrName>ppt_w</p:attrName>
                                        </p:attrNameLst>
                                      </p:cBhvr>
                                    </p:anim>
                                    <p:anim by="(#ppt_w*0.50)" calcmode="lin" valueType="num">
                                      <p:cBhvr>
                                        <p:cTn id="8" dur="500" decel="50000" autoRev="1" fill="hold">
                                          <p:stCondLst>
                                            <p:cond delay="0"/>
                                          </p:stCondLst>
                                        </p:cTn>
                                        <p:tgtEl>
                                          <p:spTgt spid="18"/>
                                        </p:tgtEl>
                                        <p:attrNameLst>
                                          <p:attrName>ppt_x</p:attrName>
                                        </p:attrNameLst>
                                      </p:cBhvr>
                                    </p:anim>
                                    <p:anim from="(-#ppt_h/2)" to="(#ppt_y)" calcmode="lin" valueType="num">
                                      <p:cBhvr>
                                        <p:cTn id="9" dur="1000" fill="hold">
                                          <p:stCondLst>
                                            <p:cond delay="0"/>
                                          </p:stCondLst>
                                        </p:cTn>
                                        <p:tgtEl>
                                          <p:spTgt spid="18"/>
                                        </p:tgtEl>
                                        <p:attrNameLst>
                                          <p:attrName>ppt_y</p:attrName>
                                        </p:attrNameLst>
                                      </p:cBhvr>
                                    </p:anim>
                                    <p:animRot by="21600000">
                                      <p:cBhvr>
                                        <p:cTn id="10" dur="1000" fill="hold">
                                          <p:stCondLst>
                                            <p:cond delay="0"/>
                                          </p:stCondLst>
                                        </p:cTn>
                                        <p:tgtEl>
                                          <p:spTgt spid="18"/>
                                        </p:tgtEl>
                                        <p:attrNameLst>
                                          <p:attrName>r</p:attrName>
                                        </p:attrNameLst>
                                      </p:cBhvr>
                                    </p:animRot>
                                  </p:childTnLst>
                                </p:cTn>
                              </p:par>
                              <p:par>
                                <p:cTn id="11" presetID="8" presetClass="emph" presetSubtype="0" fill="hold" grpId="2" nodeType="withEffect">
                                  <p:stCondLst>
                                    <p:cond delay="0"/>
                                  </p:stCondLst>
                                  <p:iterate type="lt">
                                    <p:tmPct val="0"/>
                                  </p:iterate>
                                  <p:childTnLst>
                                    <p:animRot by="21600000">
                                      <p:cBhvr>
                                        <p:cTn id="12" dur="2000" fill="hold"/>
                                        <p:tgtEl>
                                          <p:spTgt spid="18"/>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childTnLst>
                                    <p:set>
                                      <p:cBhvr>
                                        <p:cTn id="16" dur="1" fill="hold">
                                          <p:stCondLst>
                                            <p:cond delay="0"/>
                                          </p:stCondLst>
                                        </p:cTn>
                                        <p:tgtEl>
                                          <p:spTgt spid="100"/>
                                        </p:tgtEl>
                                        <p:attrNameLst>
                                          <p:attrName>style.visibility</p:attrName>
                                        </p:attrNameLst>
                                      </p:cBhvr>
                                      <p:to>
                                        <p:strVal val="visible"/>
                                      </p:to>
                                    </p:set>
                                    <p:anim calcmode="lin" valueType="num">
                                      <p:cBhvr additive="base">
                                        <p:cTn id="17" dur="500" fill="hold"/>
                                        <p:tgtEl>
                                          <p:spTgt spid="100"/>
                                        </p:tgtEl>
                                        <p:attrNameLst>
                                          <p:attrName>ppt_x</p:attrName>
                                        </p:attrNameLst>
                                      </p:cBhvr>
                                      <p:tavLst>
                                        <p:tav tm="0">
                                          <p:val>
                                            <p:strVal val="#ppt_x"/>
                                          </p:val>
                                        </p:tav>
                                        <p:tav tm="100000">
                                          <p:val>
                                            <p:strVal val="#ppt_x"/>
                                          </p:val>
                                        </p:tav>
                                      </p:tavLst>
                                    </p:anim>
                                    <p:anim calcmode="lin" valueType="num">
                                      <p:cBhvr additive="base">
                                        <p:cTn id="18" dur="500" fill="hold"/>
                                        <p:tgtEl>
                                          <p:spTgt spid="100"/>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 to="" calcmode="lin" valueType="num">
                                      <p:cBhvr>
                                        <p:cTn id="23" dur="1" fill="hold"/>
                                        <p:tgtEl>
                                          <p:spTgt spid="2"/>
                                        </p:tgtEl>
                                      </p:cBhvr>
                                    </p:anim>
                                  </p:childTnLst>
                                </p:cTn>
                              </p:par>
                            </p:childTnLst>
                          </p:cTn>
                        </p:par>
                      </p:childTnLst>
                    </p:cTn>
                  </p:par>
                  <p:par>
                    <p:cTn id="24" fill="hold">
                      <p:stCondLst>
                        <p:cond delay="indefinite"/>
                      </p:stCondLst>
                      <p:childTnLst>
                        <p:par>
                          <p:cTn id="25" fill="hold">
                            <p:stCondLst>
                              <p:cond delay="0"/>
                            </p:stCondLst>
                            <p:childTnLst>
                              <p:par>
                                <p:cTn id="26" presetID="24" presetClass="entr" presetSubtype="0"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 to="" calcmode="lin" valueType="num">
                                      <p:cBhvr>
                                        <p:cTn id="28" dur="1" fill="hold"/>
                                        <p:tgtEl>
                                          <p:spTgt spid="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2"/>
      <p:bldP spid="18" grpId="3"/>
      <p:bldP spid="100" grpId="0"/>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6922135" y="2014220"/>
            <a:ext cx="4373245" cy="3328670"/>
          </a:xfrm>
          <a:prstGeom prst="rect">
            <a:avLst/>
          </a:prstGeom>
          <a:solidFill>
            <a:schemeClr val="accent1">
              <a:lumMod val="20000"/>
              <a:lumOff val="80000"/>
            </a:schemeClr>
          </a:solidFill>
          <a:ln>
            <a:solidFill>
              <a:srgbClr val="0000FF"/>
            </a:solidFill>
            <a:prstDash val="sysDot"/>
          </a:ln>
        </p:spPr>
        <p:txBody>
          <a:bodyPr wrap="square" rtlCol="0" anchor="t">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altLang="en-US"/>
              <a:t>在上述程序中，我们通过调用pandas模块的函数,分别统计出学生各科成绩的平均值、中位数、极差与标准差等，稍加分析可以看出，学生的英语平均成绩较为突出，但极差与标准差统计值较大，说明学生整体英语水平波动较大，而在数学成绩中，其平均成绩与波动状况等都表现稳定，但学生的语文成绩则完全与之相反，有待进一步巩固加强。</a:t>
            </a:r>
            <a:endParaRPr lang="zh-CN" altLang="en-US"/>
          </a:p>
        </p:txBody>
      </p:sp>
      <p:pic>
        <p:nvPicPr>
          <p:cNvPr id="2" name="图片 1"/>
          <p:cNvPicPr>
            <a:picLocks noChangeAspect="1"/>
          </p:cNvPicPr>
          <p:nvPr/>
        </p:nvPicPr>
        <p:blipFill>
          <a:blip r:embed="rId1"/>
          <a:srcRect l="2077" r="44187" b="2562"/>
          <a:stretch>
            <a:fillRect/>
          </a:stretch>
        </p:blipFill>
        <p:spPr>
          <a:xfrm>
            <a:off x="1163955" y="1626870"/>
            <a:ext cx="5376545" cy="4634865"/>
          </a:xfrm>
          <a:prstGeom prst="rect">
            <a:avLst/>
          </a:prstGeom>
        </p:spPr>
      </p:pic>
      <p:sp>
        <p:nvSpPr>
          <p:cNvPr id="18"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12.3 数据分析</a:t>
            </a:r>
            <a:endParaRPr altLang="zh-CN" sz="2400" b="1" dirty="0">
              <a:sym typeface="+mn-ea"/>
            </a:endParaRPr>
          </a:p>
        </p:txBody>
      </p:sp>
      <p:sp>
        <p:nvSpPr>
          <p:cNvPr id="3" name="文本框 2"/>
          <p:cNvSpPr txBox="1"/>
          <p:nvPr/>
        </p:nvSpPr>
        <p:spPr>
          <a:xfrm>
            <a:off x="1269365" y="1146810"/>
            <a:ext cx="4237355" cy="368300"/>
          </a:xfrm>
          <a:prstGeom prst="rect">
            <a:avLst/>
          </a:prstGeom>
          <a:noFill/>
        </p:spPr>
        <p:txBody>
          <a:bodyPr wrap="square" rtlCol="0">
            <a:spAutoFit/>
          </a:bodyPr>
          <a:p>
            <a:r>
              <a:rPr lang="zh-CN" altLang="en-US" b="1">
                <a:solidFill>
                  <a:srgbClr val="190DBB"/>
                </a:solidFill>
              </a:rPr>
              <a:t>程序的输出结果：</a:t>
            </a:r>
            <a:endParaRPr lang="zh-CN" altLang="en-US" b="1">
              <a:solidFill>
                <a:srgbClr val="190DBB"/>
              </a:solidFill>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3"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ppt_y</p:attrName>
                                        </p:attrNameLst>
                                      </p:cBhvr>
                                      <p:tavLst>
                                        <p:tav tm="0">
                                          <p:val>
                                            <p:strVal val="#ppt_y-#ppt_h*1.125000"/>
                                          </p:val>
                                        </p:tav>
                                        <p:tav tm="100000">
                                          <p:val>
                                            <p:strVal val="#ppt_y"/>
                                          </p:val>
                                        </p:tav>
                                      </p:tavLst>
                                    </p:anim>
                                    <p:animEffect transition="in" filter="wipe(down)">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20" presetClass="entr" presetSubtype="0" fill="hold" nodeType="clickEffect">
                                  <p:stCondLst>
                                    <p:cond delay="0"/>
                                  </p:stCondLst>
                                  <p:childTnLst>
                                    <p:set>
                                      <p:cBhvr>
                                        <p:cTn id="17" dur="500" fill="hold">
                                          <p:stCondLst>
                                            <p:cond delay="0"/>
                                          </p:stCondLst>
                                        </p:cTn>
                                        <p:tgtEl>
                                          <p:spTgt spid="2"/>
                                        </p:tgtEl>
                                        <p:attrNameLst>
                                          <p:attrName>style.visibility</p:attrName>
                                        </p:attrNameLst>
                                      </p:cBhvr>
                                      <p:to>
                                        <p:strVal val="visible"/>
                                      </p:to>
                                    </p:set>
                                    <p:animEffect transition="in" filter="wedge">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linds(horizontal)">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3"/>
      <p:bldP spid="3" grpId="0"/>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11250" y="1192530"/>
            <a:ext cx="2540000" cy="398780"/>
          </a:xfrm>
          <a:prstGeom prst="rect">
            <a:avLst/>
          </a:prstGeom>
          <a:noFill/>
        </p:spPr>
        <p:txBody>
          <a:bodyPr wrap="square" rtlCol="0" anchor="t">
            <a:spAutoFit/>
          </a:bodyPr>
          <a:p>
            <a:pPr marL="285750" indent="-285750">
              <a:buFont typeface="Wingdings" panose="05000000000000000000" charset="0"/>
              <a:buChar char="Ø"/>
            </a:pPr>
            <a:r>
              <a:rPr lang="zh-CN" altLang="en-US" sz="2000" b="1">
                <a:solidFill>
                  <a:srgbClr val="190DBB"/>
                </a:solidFill>
              </a:rPr>
              <a:t>关联度分析</a:t>
            </a:r>
            <a:endParaRPr lang="zh-CN" altLang="en-US" sz="2000" b="1">
              <a:solidFill>
                <a:srgbClr val="190DBB"/>
              </a:solidFill>
            </a:endParaRPr>
          </a:p>
        </p:txBody>
      </p:sp>
      <p:sp>
        <p:nvSpPr>
          <p:cNvPr id="18"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12.3 数据分析</a:t>
            </a:r>
            <a:endParaRPr altLang="zh-CN" sz="2400" b="1" dirty="0">
              <a:sym typeface="+mn-ea"/>
            </a:endParaRPr>
          </a:p>
        </p:txBody>
      </p:sp>
      <p:sp>
        <p:nvSpPr>
          <p:cNvPr id="3" name="文本框 2"/>
          <p:cNvSpPr txBox="1"/>
          <p:nvPr/>
        </p:nvSpPr>
        <p:spPr>
          <a:xfrm>
            <a:off x="1370330" y="1969770"/>
            <a:ext cx="9449435" cy="810260"/>
          </a:xfrm>
          <a:prstGeom prst="rect">
            <a:avLst/>
          </a:prstGeom>
          <a:noFill/>
        </p:spPr>
        <p:txBody>
          <a:bodyPr wrap="square" rtlCol="0" anchor="t">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altLang="en-US" b="1"/>
              <a:t>关联性分析是指对两个或多个具备相关性的变量元素进行分析，从而衡量两个变量因素的相关密切程度。</a:t>
            </a:r>
            <a:endParaRPr lang="zh-CN" altLang="en-US" b="1"/>
          </a:p>
        </p:txBody>
      </p:sp>
      <p:sp>
        <p:nvSpPr>
          <p:cNvPr id="4" name="文本框 3"/>
          <p:cNvSpPr txBox="1"/>
          <p:nvPr/>
        </p:nvSpPr>
        <p:spPr>
          <a:xfrm>
            <a:off x="1848485" y="3576320"/>
            <a:ext cx="8007985" cy="368300"/>
          </a:xfrm>
          <a:prstGeom prst="rect">
            <a:avLst/>
          </a:prstGeom>
          <a:noFill/>
        </p:spPr>
        <p:txBody>
          <a:bodyPr wrap="square" rtlCol="0">
            <a:spAutoFit/>
          </a:bodyPr>
          <a:p>
            <a:r>
              <a:rPr lang="zh-CN" altLang="en-US"/>
              <a:t>我们将通过</a:t>
            </a:r>
            <a:r>
              <a:rPr lang="zh-CN" altLang="en-US" b="1"/>
              <a:t>协方差</a:t>
            </a:r>
            <a:r>
              <a:rPr lang="zh-CN" altLang="en-US"/>
              <a:t>、</a:t>
            </a:r>
            <a:r>
              <a:rPr lang="zh-CN" altLang="en-US" b="1"/>
              <a:t>相关系统</a:t>
            </a:r>
            <a:r>
              <a:rPr lang="zh-CN" altLang="en-US"/>
              <a:t>与</a:t>
            </a:r>
            <a:r>
              <a:rPr lang="zh-CN" altLang="en-US" b="1"/>
              <a:t>线性回归分析</a:t>
            </a:r>
            <a:r>
              <a:rPr lang="zh-CN" altLang="en-US"/>
              <a:t>等方面挖掘数据间的关联关系。</a:t>
            </a:r>
            <a:endParaRPr lang="zh-CN" altLang="en-US"/>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3"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 to="" calcmode="lin" valueType="num">
                                      <p:cBhvr>
                                        <p:cTn id="18" dur="1" fill="hold"/>
                                        <p:tgtEl>
                                          <p:spTgt spid="3"/>
                                        </p:tgtEl>
                                      </p:cBhvr>
                                    </p:anim>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to="" calcmode="lin" valueType="num">
                                      <p:cBhvr>
                                        <p:cTn id="23" dur="1" fill="hold"/>
                                        <p:tgtEl>
                                          <p:spTgt spid="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3"/>
      <p:bldP spid="2" grpId="0"/>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rcRect r="30330" b="5328"/>
          <a:stretch>
            <a:fillRect/>
          </a:stretch>
        </p:blipFill>
        <p:spPr>
          <a:xfrm>
            <a:off x="923290" y="1842770"/>
            <a:ext cx="6658610" cy="4045585"/>
          </a:xfrm>
          <a:prstGeom prst="rect">
            <a:avLst/>
          </a:prstGeom>
        </p:spPr>
      </p:pic>
      <p:sp>
        <p:nvSpPr>
          <p:cNvPr id="2" name="文本框 1"/>
          <p:cNvSpPr txBox="1"/>
          <p:nvPr/>
        </p:nvSpPr>
        <p:spPr>
          <a:xfrm>
            <a:off x="1111250" y="1192530"/>
            <a:ext cx="2540000" cy="398780"/>
          </a:xfrm>
          <a:prstGeom prst="rect">
            <a:avLst/>
          </a:prstGeom>
          <a:noFill/>
        </p:spPr>
        <p:txBody>
          <a:bodyPr wrap="square" rtlCol="0" anchor="t">
            <a:spAutoFit/>
          </a:bodyPr>
          <a:p>
            <a:pPr indent="0">
              <a:buFont typeface="Wingdings" panose="05000000000000000000" charset="0"/>
              <a:buNone/>
            </a:pPr>
            <a:r>
              <a:rPr lang="zh-CN" altLang="en-US" sz="2000" b="1">
                <a:solidFill>
                  <a:srgbClr val="190DBB"/>
                </a:solidFill>
              </a:rPr>
              <a:t>（</a:t>
            </a:r>
            <a:r>
              <a:rPr lang="en-US" altLang="zh-CN" sz="2000" b="1">
                <a:solidFill>
                  <a:srgbClr val="190DBB"/>
                </a:solidFill>
              </a:rPr>
              <a:t>1</a:t>
            </a:r>
            <a:r>
              <a:rPr lang="zh-CN" altLang="en-US" sz="2000" b="1">
                <a:solidFill>
                  <a:srgbClr val="190DBB"/>
                </a:solidFill>
              </a:rPr>
              <a:t>）协方差分析</a:t>
            </a:r>
            <a:endParaRPr lang="zh-CN" altLang="en-US" sz="2000" b="1">
              <a:solidFill>
                <a:srgbClr val="190DBB"/>
              </a:solidFill>
            </a:endParaRPr>
          </a:p>
        </p:txBody>
      </p:sp>
      <p:sp>
        <p:nvSpPr>
          <p:cNvPr id="18"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12.3 数据分析</a:t>
            </a:r>
            <a:endParaRPr altLang="zh-CN" sz="2400" b="1" dirty="0">
              <a:sym typeface="+mn-ea"/>
            </a:endParaRPr>
          </a:p>
        </p:txBody>
      </p:sp>
      <p:sp>
        <p:nvSpPr>
          <p:cNvPr id="3" name="文本框 2"/>
          <p:cNvSpPr txBox="1"/>
          <p:nvPr/>
        </p:nvSpPr>
        <p:spPr>
          <a:xfrm>
            <a:off x="1245235" y="1842770"/>
            <a:ext cx="9700260" cy="1529715"/>
          </a:xfrm>
          <a:prstGeom prst="rect">
            <a:avLst/>
          </a:prstGeom>
          <a:noFill/>
        </p:spPr>
        <p:txBody>
          <a:bodyPr wrap="square" rtlCol="0" anchor="t">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altLang="en-US"/>
              <a:t>协方差一般用来衡量两个变量的总体误差，如果两个变量的变化趋势一致，协方差就是正值，说明两个变量正相关。如果两个变量的变化趋势相反，协方差就是负值，说明两个变量负相关。如果两个变量相互独立，那么协方差就是0，说明两个变量不相关。以下是协方差的计算公式：</a:t>
            </a:r>
            <a:endParaRPr lang="zh-CN" altLang="en-US"/>
          </a:p>
        </p:txBody>
      </p:sp>
      <p:graphicFrame>
        <p:nvGraphicFramePr>
          <p:cNvPr id="4" name="对象 -2147482370"/>
          <p:cNvGraphicFramePr>
            <a:graphicFrameLocks noChangeAspect="1"/>
          </p:cNvGraphicFramePr>
          <p:nvPr/>
        </p:nvGraphicFramePr>
        <p:xfrm>
          <a:off x="4432300" y="3237865"/>
          <a:ext cx="2636520" cy="841375"/>
        </p:xfrm>
        <a:graphic>
          <a:graphicData uri="http://schemas.openxmlformats.org/presentationml/2006/ole">
            <mc:AlternateContent xmlns:mc="http://schemas.openxmlformats.org/markup-compatibility/2006">
              <mc:Choice xmlns:v="urn:schemas-microsoft-com:vml" Requires="v">
                <p:oleObj spid="_x0000_s3076" name="" r:id="rId2" imgW="1688465" imgH="546100" progId="Equation.DSMT4">
                  <p:embed/>
                </p:oleObj>
              </mc:Choice>
              <mc:Fallback>
                <p:oleObj name="" r:id="rId2" imgW="1688465" imgH="546100" progId="Equation.DSMT4">
                  <p:embed/>
                  <p:pic>
                    <p:nvPicPr>
                      <p:cNvPr id="0" name="图片 3075"/>
                      <p:cNvPicPr/>
                      <p:nvPr/>
                    </p:nvPicPr>
                    <p:blipFill>
                      <a:blip r:embed="rId3"/>
                      <a:stretch>
                        <a:fillRect/>
                      </a:stretch>
                    </p:blipFill>
                    <p:spPr>
                      <a:xfrm>
                        <a:off x="4432300" y="3237865"/>
                        <a:ext cx="2636520" cy="841375"/>
                      </a:xfrm>
                      <a:prstGeom prst="rect">
                        <a:avLst/>
                      </a:prstGeom>
                      <a:noFill/>
                      <a:ln w="38100">
                        <a:noFill/>
                        <a:miter/>
                      </a:ln>
                    </p:spPr>
                  </p:pic>
                </p:oleObj>
              </mc:Fallback>
            </mc:AlternateContent>
          </a:graphicData>
        </a:graphic>
      </p:graphicFrame>
      <p:sp>
        <p:nvSpPr>
          <p:cNvPr id="6" name="文本框 5"/>
          <p:cNvSpPr txBox="1"/>
          <p:nvPr/>
        </p:nvSpPr>
        <p:spPr>
          <a:xfrm>
            <a:off x="1244600" y="4460875"/>
            <a:ext cx="9700260" cy="810260"/>
          </a:xfrm>
          <a:prstGeom prst="rect">
            <a:avLst/>
          </a:prstGeom>
          <a:noFill/>
        </p:spPr>
        <p:txBody>
          <a:bodyPr wrap="square" rtlCol="0" anchor="t">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altLang="en-US">
                <a:sym typeface="+mn-ea"/>
              </a:rPr>
              <a:t>在表12.1中，除了学生成绩，还可以看到另一个关键信息：学习时长，现在我们基于协方差来分析学生每天的学习用时与本次综合成绩的关联关系，具体见程序12.8。</a:t>
            </a:r>
            <a:endParaRPr lang="zh-CN" altLang="en-US"/>
          </a:p>
        </p:txBody>
      </p:sp>
      <p:sp>
        <p:nvSpPr>
          <p:cNvPr id="8" name="文本框 7"/>
          <p:cNvSpPr txBox="1"/>
          <p:nvPr/>
        </p:nvSpPr>
        <p:spPr>
          <a:xfrm>
            <a:off x="7990840" y="4302125"/>
            <a:ext cx="3564255" cy="1476375"/>
          </a:xfrm>
          <a:prstGeom prst="rect">
            <a:avLst/>
          </a:prstGeom>
          <a:solidFill>
            <a:schemeClr val="accent5">
              <a:lumMod val="20000"/>
              <a:lumOff val="80000"/>
            </a:schemeClr>
          </a:solidFill>
          <a:ln>
            <a:solidFill>
              <a:schemeClr val="accent5">
                <a:lumMod val="60000"/>
                <a:lumOff val="40000"/>
              </a:schemeClr>
            </a:solidFill>
          </a:ln>
        </p:spPr>
        <p:txBody>
          <a:bodyPr wrap="square" rtlCol="0">
            <a:spAutoFit/>
          </a:bodyPr>
          <a:p>
            <a:pPr algn="just"/>
            <a:r>
              <a:rPr lang="zh-CN" altLang="en-US">
                <a:solidFill>
                  <a:schemeClr val="tx1">
                    <a:lumMod val="95000"/>
                    <a:lumOff val="5000"/>
                  </a:schemeClr>
                </a:solidFill>
              </a:rPr>
              <a:t>在成功导入数据后，首先抽取了学生的各门学科成绩作累加和，并将其和学生每天的学习时长合并，创建出一个新的DataFrame对象df_hour_report。</a:t>
            </a:r>
            <a:endParaRPr lang="zh-CN" altLang="en-US">
              <a:solidFill>
                <a:schemeClr val="tx1">
                  <a:lumMod val="95000"/>
                  <a:lumOff val="5000"/>
                </a:schemeClr>
              </a:solidFill>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3"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 to="" calcmode="lin" valueType="num">
                                      <p:cBhvr>
                                        <p:cTn id="18" dur="1" fill="hold"/>
                                        <p:tgtEl>
                                          <p:spTgt spid="3"/>
                                        </p:tgtEl>
                                      </p:cBhvr>
                                    </p:anim>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checkerboard(across)">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4"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to="" calcmode="lin" valueType="num">
                                      <p:cBhvr>
                                        <p:cTn id="28" dur="1" fill="hold"/>
                                        <p:tgtEl>
                                          <p:spTgt spid="6"/>
                                        </p:tgtEl>
                                      </p:cBhvr>
                                    </p:anim>
                                  </p:childTnLst>
                                </p:cTn>
                              </p:par>
                            </p:childTnLst>
                          </p:cTn>
                        </p:par>
                      </p:childTnLst>
                    </p:cTn>
                  </p:par>
                  <p:par>
                    <p:cTn id="29" fill="hold">
                      <p:stCondLst>
                        <p:cond delay="indefinite"/>
                      </p:stCondLst>
                      <p:childTnLst>
                        <p:par>
                          <p:cTn id="30" fill="hold">
                            <p:stCondLst>
                              <p:cond delay="0"/>
                            </p:stCondLst>
                            <p:childTnLst>
                              <p:par>
                                <p:cTn id="31" presetID="22" presetClass="exit" presetSubtype="4" fill="hold" grpId="1" nodeType="clickEffect">
                                  <p:stCondLst>
                                    <p:cond delay="0"/>
                                  </p:stCondLst>
                                  <p:childTnLst>
                                    <p:animEffect transition="out" filter="wipe(down)">
                                      <p:cBhvr>
                                        <p:cTn id="32" dur="500"/>
                                        <p:tgtEl>
                                          <p:spTgt spid="3"/>
                                        </p:tgtEl>
                                      </p:cBhvr>
                                    </p:animEffect>
                                    <p:set>
                                      <p:cBhvr>
                                        <p:cTn id="33" dur="1" fill="hold">
                                          <p:stCondLst>
                                            <p:cond delay="499"/>
                                          </p:stCondLst>
                                        </p:cTn>
                                        <p:tgtEl>
                                          <p:spTgt spid="3"/>
                                        </p:tgtEl>
                                        <p:attrNameLst>
                                          <p:attrName>style.visibility</p:attrName>
                                        </p:attrNameLst>
                                      </p:cBhvr>
                                      <p:to>
                                        <p:strVal val="hidden"/>
                                      </p:to>
                                    </p:set>
                                  </p:childTnLst>
                                </p:cTn>
                              </p:par>
                              <p:par>
                                <p:cTn id="34" presetID="22" presetClass="exit" presetSubtype="4" fill="hold" grpId="1" nodeType="withEffect">
                                  <p:stCondLst>
                                    <p:cond delay="0"/>
                                  </p:stCondLst>
                                  <p:childTnLst>
                                    <p:animEffect transition="out" filter="wipe(down)">
                                      <p:cBhvr>
                                        <p:cTn id="35" dur="500"/>
                                        <p:tgtEl>
                                          <p:spTgt spid="6"/>
                                        </p:tgtEl>
                                      </p:cBhvr>
                                    </p:animEffect>
                                    <p:set>
                                      <p:cBhvr>
                                        <p:cTn id="36" dur="1" fill="hold">
                                          <p:stCondLst>
                                            <p:cond delay="499"/>
                                          </p:stCondLst>
                                        </p:cTn>
                                        <p:tgtEl>
                                          <p:spTgt spid="6"/>
                                        </p:tgtEl>
                                        <p:attrNameLst>
                                          <p:attrName>style.visibility</p:attrName>
                                        </p:attrNameLst>
                                      </p:cBhvr>
                                      <p:to>
                                        <p:strVal val="hidden"/>
                                      </p:to>
                                    </p:set>
                                  </p:childTnLst>
                                </p:cTn>
                              </p:par>
                              <p:par>
                                <p:cTn id="37" presetID="22" presetClass="exit" presetSubtype="4" fill="hold" nodeType="withEffect">
                                  <p:stCondLst>
                                    <p:cond delay="0"/>
                                  </p:stCondLst>
                                  <p:childTnLst>
                                    <p:animEffect transition="out" filter="wipe(down)">
                                      <p:cBhvr>
                                        <p:cTn id="38" dur="500"/>
                                        <p:tgtEl>
                                          <p:spTgt spid="4"/>
                                        </p:tgtEl>
                                      </p:cBhvr>
                                    </p:animEffect>
                                    <p:set>
                                      <p:cBhvr>
                                        <p:cTn id="39" dur="1" fill="hold">
                                          <p:stCondLst>
                                            <p:cond delay="499"/>
                                          </p:stCondLst>
                                        </p:cTn>
                                        <p:tgtEl>
                                          <p:spTgt spid="4"/>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dissolve">
                                      <p:cBhvr>
                                        <p:cTn id="44" dur="500"/>
                                        <p:tgtEl>
                                          <p:spTgt spid="7"/>
                                        </p:tgtEl>
                                      </p:cBhvr>
                                    </p:animEffect>
                                  </p:childTnLst>
                                </p:cTn>
                              </p:par>
                            </p:childTnLst>
                          </p:cTn>
                        </p:par>
                      </p:childTnLst>
                    </p:cTn>
                  </p:par>
                  <p:par>
                    <p:cTn id="45" fill="hold">
                      <p:stCondLst>
                        <p:cond delay="indefinite"/>
                      </p:stCondLst>
                      <p:childTnLst>
                        <p:par>
                          <p:cTn id="46" fill="hold">
                            <p:stCondLst>
                              <p:cond delay="0"/>
                            </p:stCondLst>
                            <p:childTnLst>
                              <p:par>
                                <p:cTn id="47" presetID="24" presetClass="entr" presetSubtype="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 to="" calcmode="lin" valueType="num">
                                      <p:cBhvr>
                                        <p:cTn id="49" dur="1" fill="hold"/>
                                        <p:tgtEl>
                                          <p:spTgt spid="8"/>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3"/>
      <p:bldP spid="2" grpId="0"/>
      <p:bldP spid="3" grpId="0"/>
      <p:bldP spid="6" grpId="0"/>
      <p:bldP spid="3" grpId="1"/>
      <p:bldP spid="6" grpId="1"/>
      <p:bldP spid="8"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12.3 数据分析</a:t>
            </a:r>
            <a:endParaRPr altLang="zh-CN" sz="2400" b="1" dirty="0">
              <a:sym typeface="+mn-ea"/>
            </a:endParaRPr>
          </a:p>
        </p:txBody>
      </p:sp>
      <p:pic>
        <p:nvPicPr>
          <p:cNvPr id="5" name="图片 4"/>
          <p:cNvPicPr>
            <a:picLocks noChangeAspect="1"/>
          </p:cNvPicPr>
          <p:nvPr/>
        </p:nvPicPr>
        <p:blipFill>
          <a:blip r:embed="rId1"/>
          <a:srcRect r="33563" b="3807"/>
          <a:stretch>
            <a:fillRect/>
          </a:stretch>
        </p:blipFill>
        <p:spPr>
          <a:xfrm>
            <a:off x="1416050" y="1080770"/>
            <a:ext cx="5502275" cy="5196205"/>
          </a:xfrm>
          <a:prstGeom prst="rect">
            <a:avLst/>
          </a:prstGeom>
        </p:spPr>
      </p:pic>
      <p:grpSp>
        <p:nvGrpSpPr>
          <p:cNvPr id="7" name="组合 6"/>
          <p:cNvGrpSpPr/>
          <p:nvPr/>
        </p:nvGrpSpPr>
        <p:grpSpPr>
          <a:xfrm>
            <a:off x="6322695" y="4328160"/>
            <a:ext cx="5236210" cy="1752600"/>
            <a:chOff x="9957" y="6816"/>
            <a:chExt cx="8246" cy="2760"/>
          </a:xfrm>
        </p:grpSpPr>
        <p:sp>
          <p:nvSpPr>
            <p:cNvPr id="6" name="文本框 5"/>
            <p:cNvSpPr txBox="1"/>
            <p:nvPr/>
          </p:nvSpPr>
          <p:spPr>
            <a:xfrm>
              <a:off x="9957" y="6816"/>
              <a:ext cx="8246" cy="2761"/>
            </a:xfrm>
            <a:prstGeom prst="rect">
              <a:avLst/>
            </a:prstGeom>
            <a:noFill/>
          </p:spPr>
          <p:txBody>
            <a:bodyPr wrap="square" rtlCol="0" anchor="t">
              <a:spAutoFit/>
            </a:bodyPr>
            <a:p>
              <a:pPr algn="just">
                <a:lnSpc>
                  <a:spcPct val="150000"/>
                </a:lnSpc>
              </a:pPr>
              <a:r>
                <a:rPr lang="zh-CN" altLang="en-US">
                  <a:solidFill>
                    <a:schemeClr val="tx1">
                      <a:lumMod val="95000"/>
                      <a:lumOff val="5000"/>
                    </a:schemeClr>
                  </a:solidFill>
                </a:rPr>
                <a:t>接着调用df_hour_report的cov方法，计算学习时长与综合成绩的协方差                                     ，说明有效学习时长与综合成绩正相关，即学生每天有效的学习用时越长，综合成绩越高。</a:t>
              </a:r>
              <a:endParaRPr lang="zh-CN" altLang="en-US">
                <a:solidFill>
                  <a:schemeClr val="tx1">
                    <a:lumMod val="95000"/>
                    <a:lumOff val="5000"/>
                  </a:schemeClr>
                </a:solidFill>
              </a:endParaRPr>
            </a:p>
          </p:txBody>
        </p:sp>
        <p:graphicFrame>
          <p:nvGraphicFramePr>
            <p:cNvPr id="2" name="对象 -2147482369"/>
            <p:cNvGraphicFramePr>
              <a:graphicFrameLocks noChangeAspect="1"/>
            </p:cNvGraphicFramePr>
            <p:nvPr/>
          </p:nvGraphicFramePr>
          <p:xfrm>
            <a:off x="13422" y="7718"/>
            <a:ext cx="3173" cy="454"/>
          </p:xfrm>
          <a:graphic>
            <a:graphicData uri="http://schemas.openxmlformats.org/presentationml/2006/ole">
              <mc:AlternateContent xmlns:mc="http://schemas.openxmlformats.org/markup-compatibility/2006">
                <mc:Choice xmlns:v="urn:schemas-microsoft-com:vml" Requires="v">
                  <p:oleObj spid="_x0000_s3076" name="" r:id="rId2" imgW="1333500" imgH="190500" progId="Equation.DSMT4">
                    <p:embed/>
                  </p:oleObj>
                </mc:Choice>
                <mc:Fallback>
                  <p:oleObj name="" r:id="rId2" imgW="1333500" imgH="190500" progId="Equation.DSMT4">
                    <p:embed/>
                    <p:pic>
                      <p:nvPicPr>
                        <p:cNvPr id="0" name="图片 3075"/>
                        <p:cNvPicPr/>
                        <p:nvPr/>
                      </p:nvPicPr>
                      <p:blipFill>
                        <a:blip r:embed="rId3"/>
                        <a:stretch>
                          <a:fillRect/>
                        </a:stretch>
                      </p:blipFill>
                      <p:spPr>
                        <a:xfrm>
                          <a:off x="13422" y="7718"/>
                          <a:ext cx="3173" cy="454"/>
                        </a:xfrm>
                        <a:prstGeom prst="rect">
                          <a:avLst/>
                        </a:prstGeom>
                        <a:noFill/>
                        <a:ln w="38100">
                          <a:noFill/>
                          <a:miter/>
                        </a:ln>
                      </p:spPr>
                    </p:pic>
                  </p:oleObj>
                </mc:Fallback>
              </mc:AlternateContent>
            </a:graphicData>
          </a:graphic>
        </p:graphicFrame>
      </p:gr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3"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8" fill="hold" nodeType="clickEffect">
                                  <p:stCondLst>
                                    <p:cond delay="0"/>
                                  </p:stCondLst>
                                  <p:childTnLst>
                                    <p:set>
                                      <p:cBhvr>
                                        <p:cTn id="16" dur="500" fill="hold">
                                          <p:stCondLst>
                                            <p:cond delay="0"/>
                                          </p:stCondLst>
                                        </p:cTn>
                                        <p:tgtEl>
                                          <p:spTgt spid="7"/>
                                        </p:tgtEl>
                                        <p:attrNameLst>
                                          <p:attrName>style.visibility</p:attrName>
                                        </p:attrNameLst>
                                      </p:cBhvr>
                                      <p:to>
                                        <p:strVal val="visible"/>
                                      </p:to>
                                    </p:set>
                                    <p:animEffect transition="in" filter="wheel(8)">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3"/>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1"/>
          <a:srcRect l="1840" r="22378" b="3336"/>
          <a:stretch>
            <a:fillRect/>
          </a:stretch>
        </p:blipFill>
        <p:spPr>
          <a:xfrm>
            <a:off x="1001395" y="1192530"/>
            <a:ext cx="6473190" cy="5183505"/>
          </a:xfrm>
          <a:prstGeom prst="rect">
            <a:avLst/>
          </a:prstGeom>
        </p:spPr>
      </p:pic>
      <p:sp>
        <p:nvSpPr>
          <p:cNvPr id="18"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12.3 数据分析</a:t>
            </a:r>
            <a:endParaRPr altLang="zh-CN" sz="2400" b="1" dirty="0">
              <a:sym typeface="+mn-ea"/>
            </a:endParaRPr>
          </a:p>
        </p:txBody>
      </p:sp>
      <p:sp>
        <p:nvSpPr>
          <p:cNvPr id="3" name="文本框 2"/>
          <p:cNvSpPr txBox="1"/>
          <p:nvPr/>
        </p:nvSpPr>
        <p:spPr>
          <a:xfrm>
            <a:off x="1229360" y="1922780"/>
            <a:ext cx="9965690" cy="1170305"/>
          </a:xfrm>
          <a:prstGeom prst="rect">
            <a:avLst/>
          </a:prstGeom>
          <a:noFill/>
        </p:spPr>
        <p:txBody>
          <a:bodyPr wrap="square" rtlCol="0" anchor="t">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altLang="en-US"/>
              <a:t>协方差可以通过数字衡量变量间的相关性，却无法针对相关的密切程度进行度量，如学生每日有效的学习用时与综合成绩的</a:t>
            </a:r>
            <a:r>
              <a:rPr lang="zh-CN" altLang="en-US" b="1"/>
              <a:t>相关程度</a:t>
            </a:r>
            <a:r>
              <a:rPr lang="zh-CN" altLang="en-US"/>
              <a:t>，当我们面对多个变量时，无法通过协方差来说明那两组数据的相关性最高。要衡量和对比相关性的密切程度，就需要使用下一个方法：</a:t>
            </a:r>
            <a:r>
              <a:rPr lang="zh-CN" altLang="en-US" b="1"/>
              <a:t>相关系数</a:t>
            </a:r>
            <a:r>
              <a:rPr lang="zh-CN" altLang="en-US"/>
              <a:t>。</a:t>
            </a:r>
            <a:endParaRPr lang="zh-CN" altLang="en-US"/>
          </a:p>
        </p:txBody>
      </p:sp>
      <p:sp>
        <p:nvSpPr>
          <p:cNvPr id="5" name="文本框 4"/>
          <p:cNvSpPr txBox="1"/>
          <p:nvPr/>
        </p:nvSpPr>
        <p:spPr>
          <a:xfrm>
            <a:off x="1111250" y="1192530"/>
            <a:ext cx="3291840" cy="398780"/>
          </a:xfrm>
          <a:prstGeom prst="rect">
            <a:avLst/>
          </a:prstGeom>
          <a:noFill/>
        </p:spPr>
        <p:txBody>
          <a:bodyPr wrap="square" rtlCol="0" anchor="t">
            <a:spAutoFit/>
          </a:bodyPr>
          <a:p>
            <a:pPr indent="0">
              <a:buFont typeface="Wingdings" panose="05000000000000000000" charset="0"/>
              <a:buNone/>
            </a:pPr>
            <a:r>
              <a:rPr lang="zh-CN" altLang="en-US" sz="2000" b="1">
                <a:solidFill>
                  <a:srgbClr val="190DBB"/>
                </a:solidFill>
              </a:rPr>
              <a:t>（</a:t>
            </a:r>
            <a:r>
              <a:rPr lang="en-US" altLang="zh-CN" sz="2000" b="1">
                <a:solidFill>
                  <a:srgbClr val="190DBB"/>
                </a:solidFill>
              </a:rPr>
              <a:t>2</a:t>
            </a:r>
            <a:r>
              <a:rPr lang="zh-CN" altLang="en-US" sz="2000" b="1">
                <a:solidFill>
                  <a:srgbClr val="190DBB"/>
                </a:solidFill>
              </a:rPr>
              <a:t>）相关系数分析</a:t>
            </a:r>
            <a:endParaRPr lang="zh-CN" altLang="en-US" sz="2000" b="1">
              <a:solidFill>
                <a:srgbClr val="190DBB"/>
              </a:solidFill>
            </a:endParaRPr>
          </a:p>
        </p:txBody>
      </p:sp>
      <p:sp>
        <p:nvSpPr>
          <p:cNvPr id="6" name="文本框 5"/>
          <p:cNvSpPr txBox="1"/>
          <p:nvPr/>
        </p:nvSpPr>
        <p:spPr>
          <a:xfrm>
            <a:off x="1229360" y="3093085"/>
            <a:ext cx="9965690" cy="1170305"/>
          </a:xfrm>
          <a:prstGeom prst="rect">
            <a:avLst/>
          </a:prstGeom>
          <a:noFill/>
        </p:spPr>
        <p:txBody>
          <a:bodyPr wrap="square" rtlCol="0" anchor="t">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altLang="en-US">
                <a:sym typeface="+mn-ea"/>
              </a:rPr>
              <a:t>相关系数是反应变量之间关系</a:t>
            </a:r>
            <a:r>
              <a:rPr lang="zh-CN" altLang="en-US" b="1">
                <a:sym typeface="+mn-ea"/>
              </a:rPr>
              <a:t>密切程度</a:t>
            </a:r>
            <a:r>
              <a:rPr lang="zh-CN" altLang="en-US">
                <a:sym typeface="+mn-ea"/>
              </a:rPr>
              <a:t>的统计量，相关系数的取值区间在-1到1之间。1表示两个变量完全线性相关，-1表示两个变量完全负相关，0表示两个变量不相关。数据越趋近于0表示相关关系越弱，计算公式为：</a:t>
            </a:r>
            <a:endParaRPr lang="zh-CN" altLang="en-US"/>
          </a:p>
        </p:txBody>
      </p:sp>
      <p:graphicFrame>
        <p:nvGraphicFramePr>
          <p:cNvPr id="2" name="对象 -2147482368"/>
          <p:cNvGraphicFramePr>
            <a:graphicFrameLocks noChangeAspect="1"/>
          </p:cNvGraphicFramePr>
          <p:nvPr/>
        </p:nvGraphicFramePr>
        <p:xfrm>
          <a:off x="4751070" y="4122420"/>
          <a:ext cx="1036320" cy="756285"/>
        </p:xfrm>
        <a:graphic>
          <a:graphicData uri="http://schemas.openxmlformats.org/presentationml/2006/ole">
            <mc:AlternateContent xmlns:mc="http://schemas.openxmlformats.org/markup-compatibility/2006">
              <mc:Choice xmlns:v="urn:schemas-microsoft-com:vml" Requires="v">
                <p:oleObj spid="_x0000_s3076" name="" r:id="rId2" imgW="584200" imgH="431800" progId="Equation.DSMT4">
                  <p:embed/>
                </p:oleObj>
              </mc:Choice>
              <mc:Fallback>
                <p:oleObj name="" r:id="rId2" imgW="584200" imgH="431800" progId="Equation.DSMT4">
                  <p:embed/>
                  <p:pic>
                    <p:nvPicPr>
                      <p:cNvPr id="0" name="图片 3075"/>
                      <p:cNvPicPr/>
                      <p:nvPr/>
                    </p:nvPicPr>
                    <p:blipFill>
                      <a:blip r:embed="rId3"/>
                      <a:stretch>
                        <a:fillRect/>
                      </a:stretch>
                    </p:blipFill>
                    <p:spPr>
                      <a:xfrm>
                        <a:off x="4751070" y="4122420"/>
                        <a:ext cx="1036320" cy="756285"/>
                      </a:xfrm>
                      <a:prstGeom prst="rect">
                        <a:avLst/>
                      </a:prstGeom>
                      <a:noFill/>
                      <a:ln w="38100">
                        <a:noFill/>
                        <a:miter/>
                      </a:ln>
                    </p:spPr>
                  </p:pic>
                </p:oleObj>
              </mc:Fallback>
            </mc:AlternateContent>
          </a:graphicData>
        </a:graphic>
      </p:graphicFrame>
      <p:grpSp>
        <p:nvGrpSpPr>
          <p:cNvPr id="13" name="组合 12"/>
          <p:cNvGrpSpPr/>
          <p:nvPr/>
        </p:nvGrpSpPr>
        <p:grpSpPr>
          <a:xfrm>
            <a:off x="1229360" y="5192395"/>
            <a:ext cx="9965690" cy="810260"/>
            <a:chOff x="1936" y="8177"/>
            <a:chExt cx="15694" cy="1276"/>
          </a:xfrm>
        </p:grpSpPr>
        <p:sp>
          <p:nvSpPr>
            <p:cNvPr id="7" name="文本框 6"/>
            <p:cNvSpPr txBox="1"/>
            <p:nvPr/>
          </p:nvSpPr>
          <p:spPr>
            <a:xfrm>
              <a:off x="1936" y="8177"/>
              <a:ext cx="15694" cy="1276"/>
            </a:xfrm>
            <a:prstGeom prst="rect">
              <a:avLst/>
            </a:prstGeom>
            <a:noFill/>
          </p:spPr>
          <p:txBody>
            <a:bodyPr wrap="square" rtlCol="0" anchor="t">
              <a:spAutoFit/>
            </a:bodyPr>
            <a:p>
              <a:pPr indent="0" algn="just" fontAlgn="auto">
                <a:lnSpc>
                  <a:spcPct val="130000"/>
                </a:lnSpc>
              </a:pPr>
              <a:r>
                <a:rPr lang="zh-CN" altLang="en-US">
                  <a:sym typeface="+mn-ea"/>
                </a:rPr>
                <a:t>其中     表示样本相关系数，     表示样本协方差，表示    的样本标准差，    表示   的样本标准差。接下来我们将相关系数代入学生成绩的例子，具体见程序12.9。</a:t>
              </a:r>
              <a:endParaRPr lang="zh-CN" altLang="en-US">
                <a:sym typeface="+mn-ea"/>
              </a:endParaRPr>
            </a:p>
          </p:txBody>
        </p:sp>
        <p:graphicFrame>
          <p:nvGraphicFramePr>
            <p:cNvPr id="4" name="对象 -2147482367"/>
            <p:cNvGraphicFramePr>
              <a:graphicFrameLocks noChangeAspect="1"/>
            </p:cNvGraphicFramePr>
            <p:nvPr/>
          </p:nvGraphicFramePr>
          <p:xfrm>
            <a:off x="2781" y="8177"/>
            <a:ext cx="509" cy="702"/>
          </p:xfrm>
          <a:graphic>
            <a:graphicData uri="http://schemas.openxmlformats.org/presentationml/2006/ole">
              <mc:AlternateContent xmlns:mc="http://schemas.openxmlformats.org/markup-compatibility/2006">
                <mc:Choice xmlns:v="urn:schemas-microsoft-com:vml" Requires="v">
                  <p:oleObj spid="_x0000_s8" name="" r:id="rId4" imgW="165100" imgH="228600" progId="Equation.DSMT4">
                    <p:embed/>
                  </p:oleObj>
                </mc:Choice>
                <mc:Fallback>
                  <p:oleObj name="" r:id="rId4" imgW="165100" imgH="228600" progId="Equation.DSMT4">
                    <p:embed/>
                    <p:pic>
                      <p:nvPicPr>
                        <p:cNvPr id="0" name="图片 7"/>
                        <p:cNvPicPr/>
                        <p:nvPr/>
                      </p:nvPicPr>
                      <p:blipFill>
                        <a:blip r:embed="rId5"/>
                        <a:stretch>
                          <a:fillRect/>
                        </a:stretch>
                      </p:blipFill>
                      <p:spPr>
                        <a:xfrm>
                          <a:off x="2781" y="8177"/>
                          <a:ext cx="509" cy="702"/>
                        </a:xfrm>
                        <a:prstGeom prst="rect">
                          <a:avLst/>
                        </a:prstGeom>
                        <a:noFill/>
                        <a:ln w="38100">
                          <a:noFill/>
                          <a:miter/>
                        </a:ln>
                      </p:spPr>
                    </p:pic>
                  </p:oleObj>
                </mc:Fallback>
              </mc:AlternateContent>
            </a:graphicData>
          </a:graphic>
        </p:graphicFrame>
        <p:graphicFrame>
          <p:nvGraphicFramePr>
            <p:cNvPr id="9" name="对象 -2147482366"/>
            <p:cNvGraphicFramePr>
              <a:graphicFrameLocks noChangeAspect="1"/>
            </p:cNvGraphicFramePr>
            <p:nvPr/>
          </p:nvGraphicFramePr>
          <p:xfrm>
            <a:off x="6413" y="8251"/>
            <a:ext cx="521" cy="628"/>
          </p:xfrm>
          <a:graphic>
            <a:graphicData uri="http://schemas.openxmlformats.org/presentationml/2006/ole">
              <mc:AlternateContent xmlns:mc="http://schemas.openxmlformats.org/markup-compatibility/2006">
                <mc:Choice xmlns:v="urn:schemas-microsoft-com:vml" Requires="v">
                  <p:oleObj spid="_x0000_s10" name="" r:id="rId6" imgW="203200" imgH="228600" progId="Equation.DSMT4">
                    <p:embed/>
                  </p:oleObj>
                </mc:Choice>
                <mc:Fallback>
                  <p:oleObj name="" r:id="rId6" imgW="203200" imgH="228600" progId="Equation.DSMT4">
                    <p:embed/>
                    <p:pic>
                      <p:nvPicPr>
                        <p:cNvPr id="0" name="图片 8"/>
                        <p:cNvPicPr/>
                        <p:nvPr/>
                      </p:nvPicPr>
                      <p:blipFill>
                        <a:blip r:embed="rId7"/>
                        <a:stretch>
                          <a:fillRect/>
                        </a:stretch>
                      </p:blipFill>
                      <p:spPr>
                        <a:xfrm>
                          <a:off x="6413" y="8251"/>
                          <a:ext cx="521" cy="628"/>
                        </a:xfrm>
                        <a:prstGeom prst="rect">
                          <a:avLst/>
                        </a:prstGeom>
                        <a:noFill/>
                        <a:ln w="38100">
                          <a:noFill/>
                          <a:miter/>
                        </a:ln>
                      </p:spPr>
                    </p:pic>
                  </p:oleObj>
                </mc:Fallback>
              </mc:AlternateContent>
            </a:graphicData>
          </a:graphic>
        </p:graphicFrame>
        <p:graphicFrame>
          <p:nvGraphicFramePr>
            <p:cNvPr id="11" name="对象 -2147482364"/>
            <p:cNvGraphicFramePr>
              <a:graphicFrameLocks noChangeAspect="1"/>
            </p:cNvGraphicFramePr>
            <p:nvPr/>
          </p:nvGraphicFramePr>
          <p:xfrm>
            <a:off x="10508" y="8423"/>
            <a:ext cx="322" cy="346"/>
          </p:xfrm>
          <a:graphic>
            <a:graphicData uri="http://schemas.openxmlformats.org/presentationml/2006/ole">
              <mc:AlternateContent xmlns:mc="http://schemas.openxmlformats.org/markup-compatibility/2006">
                <mc:Choice xmlns:v="urn:schemas-microsoft-com:vml" Requires="v">
                  <p:oleObj spid="_x0000_s12" name="" r:id="rId8" imgW="114300" imgH="127000" progId="Equation.DSMT4">
                    <p:embed/>
                  </p:oleObj>
                </mc:Choice>
                <mc:Fallback>
                  <p:oleObj name="" r:id="rId8" imgW="114300" imgH="127000" progId="Equation.DSMT4">
                    <p:embed/>
                    <p:pic>
                      <p:nvPicPr>
                        <p:cNvPr id="0" name="图片 9"/>
                        <p:cNvPicPr/>
                        <p:nvPr/>
                      </p:nvPicPr>
                      <p:blipFill>
                        <a:blip r:embed="rId9"/>
                        <a:stretch>
                          <a:fillRect/>
                        </a:stretch>
                      </p:blipFill>
                      <p:spPr>
                        <a:xfrm>
                          <a:off x="10508" y="8423"/>
                          <a:ext cx="322" cy="346"/>
                        </a:xfrm>
                        <a:prstGeom prst="rect">
                          <a:avLst/>
                        </a:prstGeom>
                        <a:noFill/>
                        <a:ln w="38100">
                          <a:noFill/>
                          <a:miter/>
                        </a:ln>
                      </p:spPr>
                    </p:pic>
                  </p:oleObj>
                </mc:Fallback>
              </mc:AlternateContent>
            </a:graphicData>
          </a:graphic>
        </p:graphicFrame>
        <p:graphicFrame>
          <p:nvGraphicFramePr>
            <p:cNvPr id="14" name="对象 -2147482363"/>
            <p:cNvGraphicFramePr>
              <a:graphicFrameLocks noChangeAspect="1"/>
            </p:cNvGraphicFramePr>
            <p:nvPr/>
          </p:nvGraphicFramePr>
          <p:xfrm>
            <a:off x="13316" y="8313"/>
            <a:ext cx="410" cy="566"/>
          </p:xfrm>
          <a:graphic>
            <a:graphicData uri="http://schemas.openxmlformats.org/presentationml/2006/ole">
              <mc:AlternateContent xmlns:mc="http://schemas.openxmlformats.org/markup-compatibility/2006">
                <mc:Choice xmlns:v="urn:schemas-microsoft-com:vml" Requires="v">
                  <p:oleObj spid="_x0000_s15" name="" r:id="rId10" imgW="165100" imgH="228600" progId="Equation.DSMT4">
                    <p:embed/>
                  </p:oleObj>
                </mc:Choice>
                <mc:Fallback>
                  <p:oleObj name="" r:id="rId10" imgW="165100" imgH="228600" progId="Equation.DSMT4">
                    <p:embed/>
                    <p:pic>
                      <p:nvPicPr>
                        <p:cNvPr id="0" name="图片 10"/>
                        <p:cNvPicPr/>
                        <p:nvPr/>
                      </p:nvPicPr>
                      <p:blipFill>
                        <a:blip r:embed="rId11"/>
                        <a:stretch>
                          <a:fillRect/>
                        </a:stretch>
                      </p:blipFill>
                      <p:spPr>
                        <a:xfrm>
                          <a:off x="13316" y="8313"/>
                          <a:ext cx="410" cy="566"/>
                        </a:xfrm>
                        <a:prstGeom prst="rect">
                          <a:avLst/>
                        </a:prstGeom>
                        <a:noFill/>
                        <a:ln w="38100">
                          <a:noFill/>
                          <a:miter/>
                        </a:ln>
                      </p:spPr>
                    </p:pic>
                  </p:oleObj>
                </mc:Fallback>
              </mc:AlternateContent>
            </a:graphicData>
          </a:graphic>
        </p:graphicFrame>
        <p:graphicFrame>
          <p:nvGraphicFramePr>
            <p:cNvPr id="16" name="对象 -2147482362"/>
            <p:cNvGraphicFramePr>
              <a:graphicFrameLocks noChangeAspect="1"/>
            </p:cNvGraphicFramePr>
            <p:nvPr/>
          </p:nvGraphicFramePr>
          <p:xfrm>
            <a:off x="14381" y="8391"/>
            <a:ext cx="286" cy="380"/>
          </p:xfrm>
          <a:graphic>
            <a:graphicData uri="http://schemas.openxmlformats.org/presentationml/2006/ole">
              <mc:AlternateContent xmlns:mc="http://schemas.openxmlformats.org/markup-compatibility/2006">
                <mc:Choice xmlns:v="urn:schemas-microsoft-com:vml" Requires="v">
                  <p:oleObj spid="_x0000_s17" name="" r:id="rId12" imgW="127000" imgH="152400" progId="Equation.DSMT4">
                    <p:embed/>
                  </p:oleObj>
                </mc:Choice>
                <mc:Fallback>
                  <p:oleObj name="" r:id="rId12" imgW="127000" imgH="152400" progId="Equation.DSMT4">
                    <p:embed/>
                    <p:pic>
                      <p:nvPicPr>
                        <p:cNvPr id="0" name="图片 11"/>
                        <p:cNvPicPr/>
                        <p:nvPr/>
                      </p:nvPicPr>
                      <p:blipFill>
                        <a:blip r:embed="rId13"/>
                        <a:stretch>
                          <a:fillRect/>
                        </a:stretch>
                      </p:blipFill>
                      <p:spPr>
                        <a:xfrm>
                          <a:off x="14381" y="8391"/>
                          <a:ext cx="286" cy="380"/>
                        </a:xfrm>
                        <a:prstGeom prst="rect">
                          <a:avLst/>
                        </a:prstGeom>
                        <a:noFill/>
                        <a:ln w="38100">
                          <a:noFill/>
                          <a:miter/>
                        </a:ln>
                      </p:spPr>
                    </p:pic>
                  </p:oleObj>
                </mc:Fallback>
              </mc:AlternateContent>
            </a:graphicData>
          </a:graphic>
        </p:graphicFrame>
      </p:gr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3"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1" nodeType="clickEffect">
                                  <p:stCondLst>
                                    <p:cond delay="0"/>
                                  </p:stCondLst>
                                  <p:childTnLst>
                                    <p:set>
                                      <p:cBhvr>
                                        <p:cTn id="11" dur="500"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anim calcmode="lin" valueType="num">
                                      <p:cBhvr>
                                        <p:cTn id="13" dur="500" fill="hold"/>
                                        <p:tgtEl>
                                          <p:spTgt spid="5"/>
                                        </p:tgtEl>
                                        <p:attrNameLst>
                                          <p:attrName>ppt_x</p:attrName>
                                        </p:attrNameLst>
                                      </p:cBhvr>
                                      <p:tavLst>
                                        <p:tav tm="0">
                                          <p:val>
                                            <p:strVal val="#ppt_x"/>
                                          </p:val>
                                        </p:tav>
                                        <p:tav tm="100000">
                                          <p:val>
                                            <p:strVal val="#ppt_x"/>
                                          </p:val>
                                        </p:tav>
                                      </p:tavLst>
                                    </p:anim>
                                    <p:anim calcmode="lin" valueType="num">
                                      <p:cBhvr>
                                        <p:cTn id="14" dur="5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to="" calcmode="lin" valueType="num">
                                      <p:cBhvr>
                                        <p:cTn id="19" dur="1" fill="hold"/>
                                        <p:tgtEl>
                                          <p:spTgt spid="3"/>
                                        </p:tgtEl>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to="" calcmode="lin" valueType="num">
                                      <p:cBhvr>
                                        <p:cTn id="24" dur="1" fill="hold"/>
                                        <p:tgtEl>
                                          <p:spTgt spid="6"/>
                                        </p:tgtEl>
                                      </p:cBhvr>
                                    </p:anim>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p:tgtEl>
                                          <p:spTgt spid="2"/>
                                        </p:tgtEl>
                                        <p:attrNameLst>
                                          <p:attrName>ppt_y</p:attrName>
                                        </p:attrNameLst>
                                      </p:cBhvr>
                                      <p:tavLst>
                                        <p:tav tm="0">
                                          <p:val>
                                            <p:strVal val="#ppt_y+#ppt_h*1.125000"/>
                                          </p:val>
                                        </p:tav>
                                        <p:tav tm="100000">
                                          <p:val>
                                            <p:strVal val="#ppt_y"/>
                                          </p:val>
                                        </p:tav>
                                      </p:tavLst>
                                    </p:anim>
                                    <p:animEffect transition="in" filter="wipe(up)">
                                      <p:cBhvr>
                                        <p:cTn id="30" dur="500"/>
                                        <p:tgtEl>
                                          <p:spTgt spid="2"/>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randombar(horizontal)">
                                      <p:cBhvr>
                                        <p:cTn id="35" dur="500"/>
                                        <p:tgtEl>
                                          <p:spTgt spid="13"/>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xit" presetSubtype="0" fill="hold" grpId="2" nodeType="clickEffect">
                                  <p:stCondLst>
                                    <p:cond delay="0"/>
                                  </p:stCondLst>
                                  <p:childTnLst>
                                    <p:animEffect transition="out" filter="dissolve">
                                      <p:cBhvr>
                                        <p:cTn id="39" dur="500"/>
                                        <p:tgtEl>
                                          <p:spTgt spid="5"/>
                                        </p:tgtEl>
                                      </p:cBhvr>
                                    </p:animEffect>
                                    <p:set>
                                      <p:cBhvr>
                                        <p:cTn id="40" dur="1" fill="hold">
                                          <p:stCondLst>
                                            <p:cond delay="499"/>
                                          </p:stCondLst>
                                        </p:cTn>
                                        <p:tgtEl>
                                          <p:spTgt spid="5"/>
                                        </p:tgtEl>
                                        <p:attrNameLst>
                                          <p:attrName>style.visibility</p:attrName>
                                        </p:attrNameLst>
                                      </p:cBhvr>
                                      <p:to>
                                        <p:strVal val="hidden"/>
                                      </p:to>
                                    </p:set>
                                  </p:childTnLst>
                                </p:cTn>
                              </p:par>
                              <p:par>
                                <p:cTn id="41" presetID="9" presetClass="exit" presetSubtype="0" fill="hold" nodeType="withEffect">
                                  <p:stCondLst>
                                    <p:cond delay="0"/>
                                  </p:stCondLst>
                                  <p:childTnLst>
                                    <p:animEffect transition="out" filter="dissolve">
                                      <p:cBhvr>
                                        <p:cTn id="42" dur="500"/>
                                        <p:tgtEl>
                                          <p:spTgt spid="13"/>
                                        </p:tgtEl>
                                      </p:cBhvr>
                                    </p:animEffect>
                                    <p:set>
                                      <p:cBhvr>
                                        <p:cTn id="43" dur="1" fill="hold">
                                          <p:stCondLst>
                                            <p:cond delay="499"/>
                                          </p:stCondLst>
                                        </p:cTn>
                                        <p:tgtEl>
                                          <p:spTgt spid="13"/>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9" presetClass="exit" presetSubtype="0" fill="hold" grpId="1" nodeType="clickPar">
                                  <p:stCondLst>
                                    <p:cond delay="0"/>
                                  </p:stCondLst>
                                  <p:childTnLst>
                                    <p:animEffect transition="out" filter="dissolve">
                                      <p:cBhvr>
                                        <p:cTn id="47" dur="500"/>
                                        <p:tgtEl>
                                          <p:spTgt spid="6"/>
                                        </p:tgtEl>
                                      </p:cBhvr>
                                    </p:animEffect>
                                    <p:set>
                                      <p:cBhvr>
                                        <p:cTn id="48" dur="1" fill="hold">
                                          <p:stCondLst>
                                            <p:cond delay="499"/>
                                          </p:stCondLst>
                                        </p:cTn>
                                        <p:tgtEl>
                                          <p:spTgt spid="6"/>
                                        </p:tgtEl>
                                        <p:attrNameLst>
                                          <p:attrName>style.visibility</p:attrName>
                                        </p:attrNameLst>
                                      </p:cBhvr>
                                      <p:to>
                                        <p:strVal val="hidden"/>
                                      </p:to>
                                    </p:set>
                                  </p:childTnLst>
                                </p:cTn>
                              </p:par>
                              <p:par>
                                <p:cTn id="49" presetID="9" presetClass="exit" presetSubtype="0" fill="hold" grpId="1" nodeType="withEffect">
                                  <p:stCondLst>
                                    <p:cond delay="0"/>
                                  </p:stCondLst>
                                  <p:childTnLst>
                                    <p:animEffect transition="out" filter="dissolve">
                                      <p:cBhvr>
                                        <p:cTn id="50" dur="500"/>
                                        <p:tgtEl>
                                          <p:spTgt spid="3"/>
                                        </p:tgtEl>
                                      </p:cBhvr>
                                    </p:animEffect>
                                    <p:set>
                                      <p:cBhvr>
                                        <p:cTn id="51" dur="1" fill="hold">
                                          <p:stCondLst>
                                            <p:cond delay="499"/>
                                          </p:stCondLst>
                                        </p:cTn>
                                        <p:tgtEl>
                                          <p:spTgt spid="3"/>
                                        </p:tgtEl>
                                        <p:attrNameLst>
                                          <p:attrName>style.visibility</p:attrName>
                                        </p:attrNameLst>
                                      </p:cBhvr>
                                      <p:to>
                                        <p:strVal val="hidden"/>
                                      </p:to>
                                    </p:set>
                                  </p:childTnLst>
                                </p:cTn>
                              </p:par>
                              <p:par>
                                <p:cTn id="52" presetID="22" presetClass="exit" presetSubtype="4" fill="hold" nodeType="withEffect">
                                  <p:stCondLst>
                                    <p:cond delay="0"/>
                                  </p:stCondLst>
                                  <p:childTnLst>
                                    <p:animEffect transition="out" filter="wipe(down)">
                                      <p:cBhvr>
                                        <p:cTn id="53" dur="500"/>
                                        <p:tgtEl>
                                          <p:spTgt spid="2"/>
                                        </p:tgtEl>
                                      </p:cBhvr>
                                    </p:animEffect>
                                    <p:set>
                                      <p:cBhvr>
                                        <p:cTn id="54" dur="1" fill="hold">
                                          <p:stCondLst>
                                            <p:cond delay="499"/>
                                          </p:stCondLst>
                                        </p:cTn>
                                        <p:tgtEl>
                                          <p:spTgt spid="2"/>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5" presetClass="entr" presetSubtype="10" fill="hold" nodeType="click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checkerboard(across)">
                                      <p:cBhvr>
                                        <p:cTn id="5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3"/>
      <p:bldP spid="3" grpId="0"/>
      <p:bldP spid="6" grpId="0"/>
      <p:bldP spid="5" grpId="1"/>
      <p:bldP spid="5" grpId="2"/>
      <p:bldP spid="6" grpId="1"/>
      <p:bldP spid="3"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12.3 数据分析</a:t>
            </a:r>
            <a:endParaRPr altLang="zh-CN" sz="2400" b="1" dirty="0">
              <a:sym typeface="+mn-ea"/>
            </a:endParaRPr>
          </a:p>
        </p:txBody>
      </p:sp>
      <p:pic>
        <p:nvPicPr>
          <p:cNvPr id="6" name="图片 5"/>
          <p:cNvPicPr>
            <a:picLocks noChangeAspect="1"/>
          </p:cNvPicPr>
          <p:nvPr/>
        </p:nvPicPr>
        <p:blipFill>
          <a:blip r:embed="rId1"/>
          <a:srcRect l="1602" r="25620" b="3654"/>
          <a:stretch>
            <a:fillRect/>
          </a:stretch>
        </p:blipFill>
        <p:spPr>
          <a:xfrm>
            <a:off x="913130" y="1329055"/>
            <a:ext cx="5641975" cy="3585845"/>
          </a:xfrm>
          <a:prstGeom prst="rect">
            <a:avLst/>
          </a:prstGeom>
        </p:spPr>
      </p:pic>
      <p:pic>
        <p:nvPicPr>
          <p:cNvPr id="7" name="图片 6"/>
          <p:cNvPicPr>
            <a:picLocks noChangeAspect="1"/>
          </p:cNvPicPr>
          <p:nvPr/>
        </p:nvPicPr>
        <p:blipFill>
          <a:blip r:embed="rId2"/>
          <a:stretch>
            <a:fillRect/>
          </a:stretch>
        </p:blipFill>
        <p:spPr>
          <a:xfrm>
            <a:off x="1152525" y="5024120"/>
            <a:ext cx="10083165" cy="1175385"/>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3"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to="" calcmode="lin" valueType="num">
                                      <p:cBhvr>
                                        <p:cTn id="17" dur="1" fill="hold"/>
                                        <p:tgtEl>
                                          <p:spTgt spid="7"/>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3"/>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15307" y="1412777"/>
            <a:ext cx="10361851" cy="1470025"/>
          </a:xfrm>
        </p:spPr>
        <p:txBody>
          <a:bodyPr>
            <a:normAutofit/>
          </a:bodyPr>
          <a:lstStyle/>
          <a:p>
            <a:r>
              <a:rPr lang="zh-CN" altLang="en-US" sz="5400" b="1" dirty="0" smtClean="0"/>
              <a:t>人工智能及其实践教程</a:t>
            </a:r>
            <a:endParaRPr lang="zh-CN" altLang="en-US" sz="5400" b="1" dirty="0"/>
          </a:p>
        </p:txBody>
      </p:sp>
      <p:sp>
        <p:nvSpPr>
          <p:cNvPr id="3" name="副标题 2"/>
          <p:cNvSpPr>
            <a:spLocks noGrp="1"/>
          </p:cNvSpPr>
          <p:nvPr>
            <p:ph type="subTitle" idx="1"/>
          </p:nvPr>
        </p:nvSpPr>
        <p:spPr>
          <a:xfrm>
            <a:off x="1871287" y="3645024"/>
            <a:ext cx="8533289" cy="1752600"/>
          </a:xfrm>
        </p:spPr>
        <p:txBody>
          <a:bodyPr/>
          <a:lstStyle/>
          <a:p>
            <a:r>
              <a:rPr lang="zh-CN" altLang="en-US" dirty="0" smtClean="0">
                <a:solidFill>
                  <a:schemeClr val="tx1"/>
                </a:solidFill>
                <a:latin typeface="楷体" panose="02010609060101010101" pitchFamily="49" charset="-122"/>
                <a:ea typeface="楷体" panose="02010609060101010101" pitchFamily="49" charset="-122"/>
              </a:rPr>
              <a:t>主编：丁亮 姜春茂</a:t>
            </a:r>
            <a:endParaRPr lang="zh-CN" altLang="en-US" dirty="0">
              <a:solidFill>
                <a:schemeClr val="tx1"/>
              </a:solidFill>
              <a:latin typeface="楷体" panose="02010609060101010101" pitchFamily="49" charset="-122"/>
              <a:ea typeface="楷体" panose="02010609060101010101" pitchFamily="49" charset="-122"/>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in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1268095" y="1875790"/>
            <a:ext cx="9965690" cy="1529715"/>
          </a:xfrm>
          <a:prstGeom prst="rect">
            <a:avLst/>
          </a:prstGeom>
          <a:noFill/>
        </p:spPr>
        <p:txBody>
          <a:bodyPr wrap="square" rtlCol="0" anchor="t">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altLang="en-US" b="1">
                <a:sym typeface="+mn-ea"/>
              </a:rPr>
              <a:t>回归分析</a:t>
            </a:r>
            <a:r>
              <a:rPr lang="zh-CN" altLang="en-US">
                <a:sym typeface="+mn-ea"/>
              </a:rPr>
              <a:t>是确定两组或两组以上变量间关系的统计方法。</a:t>
            </a:r>
            <a:endParaRPr lang="zh-CN" altLang="en-US"/>
          </a:p>
          <a:p>
            <a:pPr indent="457200" algn="just" fontAlgn="auto">
              <a:lnSpc>
                <a:spcPct val="130000"/>
              </a:lnSpc>
              <a:extLst>
                <a:ext uri="{35155182-B16C-46BC-9424-99874614C6A1}">
                  <wpsdc:indentchars xmlns:wpsdc="http://www.wps.cn/officeDocument/2017/drawingmlCustomData" val="200" checksum="59296752"/>
                </a:ext>
              </a:extLst>
            </a:pPr>
            <a:r>
              <a:rPr lang="zh-CN" altLang="en-US">
                <a:sym typeface="+mn-ea"/>
              </a:rPr>
              <a:t>回归分析按照变量的数量分为一元回归和多元回归。我们的数据中只包含学习时长和综合成绩两个变量，因此使用一元回归，接下来我们将通过调用scikit-learn模块完成两者线性模型的学习，具体见程序12.10。</a:t>
            </a:r>
            <a:endParaRPr lang="zh-CN" altLang="en-US"/>
          </a:p>
        </p:txBody>
      </p:sp>
      <p:sp>
        <p:nvSpPr>
          <p:cNvPr id="10" name="文本框 9"/>
          <p:cNvSpPr txBox="1"/>
          <p:nvPr/>
        </p:nvSpPr>
        <p:spPr>
          <a:xfrm>
            <a:off x="1268095" y="1747520"/>
            <a:ext cx="9965690" cy="1529715"/>
          </a:xfrm>
          <a:prstGeom prst="rect">
            <a:avLst/>
          </a:prstGeom>
          <a:noFill/>
        </p:spPr>
        <p:txBody>
          <a:bodyPr wrap="square" rtlCol="0" anchor="t">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altLang="en-US">
                <a:sym typeface="+mn-ea"/>
              </a:rPr>
              <a:t>在我们的案例中，综合成绩是随着有效学习时长的变化而改变的，因此我们在导入数据到程序后，首先抽取出学生学习时长与各科成绩数据，将学习时长设置为自变量x，并统计出综合成绩后，将其设置为因变量y，之后分别将变量作为实参传入线性回归模型Linear- Regression的fit方法中，最终我们将得到时长与成绩的线性回归方程。</a:t>
            </a:r>
            <a:endParaRPr lang="zh-CN" altLang="en-US">
              <a:sym typeface="+mn-ea"/>
            </a:endParaRPr>
          </a:p>
        </p:txBody>
      </p:sp>
      <p:sp>
        <p:nvSpPr>
          <p:cNvPr id="18"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12.3 数据分析</a:t>
            </a:r>
            <a:endParaRPr altLang="zh-CN" sz="2400" b="1" dirty="0">
              <a:sym typeface="+mn-ea"/>
            </a:endParaRPr>
          </a:p>
        </p:txBody>
      </p:sp>
      <p:sp>
        <p:nvSpPr>
          <p:cNvPr id="2" name="文本框 1"/>
          <p:cNvSpPr txBox="1"/>
          <p:nvPr/>
        </p:nvSpPr>
        <p:spPr>
          <a:xfrm>
            <a:off x="1111250" y="1192530"/>
            <a:ext cx="2758440" cy="398780"/>
          </a:xfrm>
          <a:prstGeom prst="rect">
            <a:avLst/>
          </a:prstGeom>
          <a:noFill/>
        </p:spPr>
        <p:txBody>
          <a:bodyPr wrap="square" rtlCol="0" anchor="t">
            <a:spAutoFit/>
          </a:bodyPr>
          <a:p>
            <a:pPr indent="0">
              <a:buFont typeface="Wingdings" panose="05000000000000000000" charset="0"/>
              <a:buNone/>
            </a:pPr>
            <a:r>
              <a:rPr lang="zh-CN" altLang="en-US" sz="2000" b="1">
                <a:solidFill>
                  <a:srgbClr val="190DBB"/>
                </a:solidFill>
              </a:rPr>
              <a:t>（</a:t>
            </a:r>
            <a:r>
              <a:rPr lang="en-US" altLang="zh-CN" sz="2000" b="1">
                <a:solidFill>
                  <a:srgbClr val="190DBB"/>
                </a:solidFill>
              </a:rPr>
              <a:t>3</a:t>
            </a:r>
            <a:r>
              <a:rPr lang="zh-CN" altLang="en-US" sz="2000" b="1">
                <a:solidFill>
                  <a:srgbClr val="190DBB"/>
                </a:solidFill>
              </a:rPr>
              <a:t>）线性回归分析</a:t>
            </a:r>
            <a:endParaRPr lang="zh-CN" altLang="en-US" sz="2000" b="1">
              <a:solidFill>
                <a:srgbClr val="190DBB"/>
              </a:solidFill>
            </a:endParaRPr>
          </a:p>
        </p:txBody>
      </p:sp>
      <p:pic>
        <p:nvPicPr>
          <p:cNvPr id="8" name="图片 7"/>
          <p:cNvPicPr>
            <a:picLocks noChangeAspect="1"/>
          </p:cNvPicPr>
          <p:nvPr/>
        </p:nvPicPr>
        <p:blipFill>
          <a:blip r:embed="rId1"/>
          <a:srcRect t="-1467" r="31444" b="5142"/>
          <a:stretch>
            <a:fillRect/>
          </a:stretch>
        </p:blipFill>
        <p:spPr>
          <a:xfrm>
            <a:off x="742315" y="2525395"/>
            <a:ext cx="5958840" cy="3550285"/>
          </a:xfrm>
          <a:prstGeom prst="rect">
            <a:avLst/>
          </a:prstGeom>
        </p:spPr>
      </p:pic>
      <p:pic>
        <p:nvPicPr>
          <p:cNvPr id="9" name="图片 8"/>
          <p:cNvPicPr>
            <a:picLocks noChangeAspect="1"/>
          </p:cNvPicPr>
          <p:nvPr/>
        </p:nvPicPr>
        <p:blipFill>
          <a:blip r:embed="rId2"/>
          <a:srcRect r="34268" b="6514"/>
          <a:stretch>
            <a:fillRect/>
          </a:stretch>
        </p:blipFill>
        <p:spPr>
          <a:xfrm>
            <a:off x="3794760" y="3405505"/>
            <a:ext cx="4600575" cy="2251075"/>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3"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randombar(horizontal)">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xit" presetSubtype="0" fill="hold" grpId="1" nodeType="clickEffect">
                                  <p:stCondLst>
                                    <p:cond delay="0"/>
                                  </p:stCondLst>
                                  <p:childTnLst>
                                    <p:animEffect transition="out" filter="dissolve">
                                      <p:cBhvr>
                                        <p:cTn id="22" dur="500"/>
                                        <p:tgtEl>
                                          <p:spTgt spid="7"/>
                                        </p:tgtEl>
                                      </p:cBhvr>
                                    </p:animEffect>
                                    <p:set>
                                      <p:cBhvr>
                                        <p:cTn id="23" dur="1" fill="hold">
                                          <p:stCondLst>
                                            <p:cond delay="499"/>
                                          </p:stCondLst>
                                        </p:cTn>
                                        <p:tgtEl>
                                          <p:spTgt spid="7"/>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24" presetClass="entr" presetSubtype="0" fill="hold" nodeType="clickPar">
                                  <p:stCondLst>
                                    <p:cond delay="0"/>
                                  </p:stCondLst>
                                  <p:childTnLst>
                                    <p:set>
                                      <p:cBhvr>
                                        <p:cTn id="27" dur="1" fill="hold">
                                          <p:stCondLst>
                                            <p:cond delay="0"/>
                                          </p:stCondLst>
                                        </p:cTn>
                                        <p:tgtEl>
                                          <p:spTgt spid="8"/>
                                        </p:tgtEl>
                                        <p:attrNameLst>
                                          <p:attrName>style.visibility</p:attrName>
                                        </p:attrNameLst>
                                      </p:cBhvr>
                                      <p:to>
                                        <p:strVal val="visible"/>
                                      </p:to>
                                    </p:set>
                                    <p:anim to="" calcmode="lin" valueType="num">
                                      <p:cBhvr>
                                        <p:cTn id="28" dur="1" fill="hold"/>
                                        <p:tgtEl>
                                          <p:spTgt spid="8"/>
                                        </p:tgtEl>
                                      </p:cBhvr>
                                    </p:anim>
                                  </p:childTnLst>
                                </p:cTn>
                              </p:par>
                            </p:childTnLst>
                          </p:cTn>
                        </p:par>
                      </p:childTnLst>
                    </p:cTn>
                  </p:par>
                  <p:par>
                    <p:cTn id="29" fill="hold">
                      <p:stCondLst>
                        <p:cond delay="indefinite"/>
                      </p:stCondLst>
                      <p:childTnLst>
                        <p:par>
                          <p:cTn id="30" fill="hold">
                            <p:stCondLst>
                              <p:cond delay="0"/>
                            </p:stCondLst>
                            <p:childTnLst>
                              <p:par>
                                <p:cTn id="31" presetID="12" presetClass="exit" presetSubtype="4" fill="hold" nodeType="clickEffect">
                                  <p:stCondLst>
                                    <p:cond delay="0"/>
                                  </p:stCondLst>
                                  <p:childTnLst>
                                    <p:anim calcmode="lin" valueType="num">
                                      <p:cBhvr additive="base">
                                        <p:cTn id="32" dur="500"/>
                                        <p:tgtEl>
                                          <p:spTgt spid="8"/>
                                        </p:tgtEl>
                                        <p:attrNameLst>
                                          <p:attrName>ppt_y</p:attrName>
                                        </p:attrNameLst>
                                      </p:cBhvr>
                                      <p:tavLst>
                                        <p:tav tm="0">
                                          <p:val>
                                            <p:strVal val="#ppt_y"/>
                                          </p:val>
                                        </p:tav>
                                        <p:tav tm="100000">
                                          <p:val>
                                            <p:strVal val="#ppt_y+#ppt_h*1.125000"/>
                                          </p:val>
                                        </p:tav>
                                      </p:tavLst>
                                    </p:anim>
                                    <p:animEffect transition="out" filter="wipe(down)">
                                      <p:cBhvr>
                                        <p:cTn id="33" dur="500"/>
                                        <p:tgtEl>
                                          <p:spTgt spid="8"/>
                                        </p:tgtEl>
                                      </p:cBhvr>
                                    </p:animEffect>
                                    <p:set>
                                      <p:cBhvr>
                                        <p:cTn id="34" dur="1" fill="hold">
                                          <p:stCondLst>
                                            <p:cond delay="499"/>
                                          </p:stCondLst>
                                        </p:cTn>
                                        <p:tgtEl>
                                          <p:spTgt spid="8"/>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randombar(horizontal)">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12" presetClass="entr" presetSubtype="4"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p:tgtEl>
                                          <p:spTgt spid="9"/>
                                        </p:tgtEl>
                                        <p:attrNameLst>
                                          <p:attrName>ppt_y</p:attrName>
                                        </p:attrNameLst>
                                      </p:cBhvr>
                                      <p:tavLst>
                                        <p:tav tm="0">
                                          <p:val>
                                            <p:strVal val="#ppt_y+#ppt_h*1.125000"/>
                                          </p:val>
                                        </p:tav>
                                        <p:tav tm="100000">
                                          <p:val>
                                            <p:strVal val="#ppt_y"/>
                                          </p:val>
                                        </p:tav>
                                      </p:tavLst>
                                    </p:anim>
                                    <p:animEffect transition="in" filter="wipe(up)">
                                      <p:cBhvr>
                                        <p:cTn id="4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3"/>
      <p:bldP spid="2" grpId="0"/>
      <p:bldP spid="7" grpId="0"/>
      <p:bldP spid="7" grpId="1"/>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12.4 数据可视化</a:t>
            </a:r>
            <a:endParaRPr altLang="zh-CN" sz="2400" b="1" dirty="0">
              <a:sym typeface="+mn-ea"/>
            </a:endParaRPr>
          </a:p>
        </p:txBody>
      </p:sp>
      <p:sp>
        <p:nvSpPr>
          <p:cNvPr id="3" name="文本框 2"/>
          <p:cNvSpPr txBox="1"/>
          <p:nvPr/>
        </p:nvSpPr>
        <p:spPr>
          <a:xfrm>
            <a:off x="1447800" y="1264920"/>
            <a:ext cx="6984365" cy="398780"/>
          </a:xfrm>
          <a:prstGeom prst="rect">
            <a:avLst/>
          </a:prstGeom>
          <a:noFill/>
        </p:spPr>
        <p:txBody>
          <a:bodyPr wrap="square" rtlCol="0" anchor="t">
            <a:spAutoFit/>
          </a:bodyPr>
          <a:p>
            <a:r>
              <a:rPr lang="zh-CN" altLang="en-US" sz="2000" b="1"/>
              <a:t>本节我们将基于Python的matplotlib模块，绘制以下数据图形：</a:t>
            </a:r>
            <a:endParaRPr lang="zh-CN" altLang="en-US" sz="2000" b="1"/>
          </a:p>
        </p:txBody>
      </p:sp>
      <p:sp>
        <p:nvSpPr>
          <p:cNvPr id="4" name="文本框 3"/>
          <p:cNvSpPr txBox="1"/>
          <p:nvPr/>
        </p:nvSpPr>
        <p:spPr>
          <a:xfrm>
            <a:off x="1536065" y="2108200"/>
            <a:ext cx="4777105" cy="2245360"/>
          </a:xfrm>
          <a:prstGeom prst="rect">
            <a:avLst/>
          </a:prstGeom>
          <a:noFill/>
        </p:spPr>
        <p:txBody>
          <a:bodyPr wrap="square" rtlCol="0" anchor="t">
            <a:spAutoFit/>
          </a:bodyPr>
          <a:p>
            <a:pPr marL="342900" indent="-342900">
              <a:buFont typeface="Wingdings" panose="05000000000000000000" charset="0"/>
              <a:buChar char="Ø"/>
            </a:pPr>
            <a:r>
              <a:rPr lang="zh-CN" altLang="en-US" sz="2000" b="1">
                <a:solidFill>
                  <a:srgbClr val="190DBB"/>
                </a:solidFill>
              </a:rPr>
              <a:t>成绩排名柱状图</a:t>
            </a:r>
            <a:endParaRPr lang="zh-CN" altLang="en-US" sz="2000" b="1">
              <a:solidFill>
                <a:srgbClr val="190DBB"/>
              </a:solidFill>
            </a:endParaRPr>
          </a:p>
          <a:p>
            <a:pPr indent="0">
              <a:buFont typeface="Wingdings" panose="05000000000000000000" charset="0"/>
              <a:buNone/>
            </a:pPr>
            <a:endParaRPr lang="zh-CN" altLang="en-US" sz="2000" b="1">
              <a:solidFill>
                <a:srgbClr val="190DBB"/>
              </a:solidFill>
            </a:endParaRPr>
          </a:p>
          <a:p>
            <a:pPr marL="342900" indent="-342900">
              <a:buFont typeface="Wingdings" panose="05000000000000000000" charset="0"/>
              <a:buChar char="Ø"/>
            </a:pPr>
            <a:r>
              <a:rPr lang="zh-CN" altLang="en-US" sz="2000" b="1">
                <a:solidFill>
                  <a:srgbClr val="190DBB"/>
                </a:solidFill>
              </a:rPr>
              <a:t>成绩分布直方图</a:t>
            </a:r>
            <a:endParaRPr lang="zh-CN" altLang="en-US" sz="2000" b="1">
              <a:solidFill>
                <a:srgbClr val="190DBB"/>
              </a:solidFill>
            </a:endParaRPr>
          </a:p>
          <a:p>
            <a:pPr indent="0">
              <a:buFont typeface="Wingdings" panose="05000000000000000000" charset="0"/>
              <a:buNone/>
            </a:pPr>
            <a:endParaRPr lang="zh-CN" altLang="en-US" sz="2000" b="1">
              <a:solidFill>
                <a:srgbClr val="190DBB"/>
              </a:solidFill>
            </a:endParaRPr>
          </a:p>
          <a:p>
            <a:pPr marL="342900" indent="-342900">
              <a:buFont typeface="Wingdings" panose="05000000000000000000" charset="0"/>
              <a:buChar char="Ø"/>
            </a:pPr>
            <a:r>
              <a:rPr lang="zh-CN" altLang="en-US" sz="2000" b="1">
                <a:solidFill>
                  <a:srgbClr val="190DBB"/>
                </a:solidFill>
              </a:rPr>
              <a:t>成绩分布箱线图（</a:t>
            </a:r>
            <a:r>
              <a:rPr lang="en-US" altLang="zh-CN" sz="2000" b="1">
                <a:solidFill>
                  <a:srgbClr val="190DBB"/>
                </a:solidFill>
              </a:rPr>
              <a:t>PPT</a:t>
            </a:r>
            <a:r>
              <a:rPr lang="zh-CN" altLang="en-US" sz="2000" b="1">
                <a:solidFill>
                  <a:srgbClr val="190DBB"/>
                </a:solidFill>
              </a:rPr>
              <a:t>略讲此小节）</a:t>
            </a:r>
            <a:endParaRPr lang="zh-CN" altLang="en-US" sz="2000" b="1">
              <a:solidFill>
                <a:srgbClr val="190DBB"/>
              </a:solidFill>
            </a:endParaRPr>
          </a:p>
          <a:p>
            <a:pPr indent="0">
              <a:buFont typeface="Wingdings" panose="05000000000000000000" charset="0"/>
              <a:buNone/>
            </a:pPr>
            <a:endParaRPr lang="zh-CN" altLang="en-US" sz="2000" b="1">
              <a:solidFill>
                <a:srgbClr val="190DBB"/>
              </a:solidFill>
            </a:endParaRPr>
          </a:p>
          <a:p>
            <a:pPr marL="342900" indent="-342900">
              <a:buFont typeface="Wingdings" panose="05000000000000000000" charset="0"/>
              <a:buChar char="Ø"/>
            </a:pPr>
            <a:r>
              <a:rPr lang="zh-CN" altLang="en-US" sz="2000" b="1">
                <a:solidFill>
                  <a:srgbClr val="190DBB"/>
                </a:solidFill>
              </a:rPr>
              <a:t>成绩占比饼图</a:t>
            </a:r>
            <a:endParaRPr lang="zh-CN" altLang="en-US" sz="2000" b="1">
              <a:solidFill>
                <a:srgbClr val="190DBB"/>
              </a:solidFill>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3"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to="" calcmode="lin" valueType="num">
                                      <p:cBhvr>
                                        <p:cTn id="12" dur="1" fill="hold"/>
                                        <p:tgtEl>
                                          <p:spTgt spid="3"/>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to="" calcmode="lin" valueType="num">
                                      <p:cBhvr>
                                        <p:cTn id="17" dur="1" fill="hold"/>
                                        <p:tgtEl>
                                          <p:spTgt spid="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3"/>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12.4 数据可视化</a:t>
            </a:r>
            <a:endParaRPr altLang="zh-CN" sz="2400" b="1" dirty="0">
              <a:sym typeface="+mn-ea"/>
            </a:endParaRPr>
          </a:p>
        </p:txBody>
      </p:sp>
      <p:sp>
        <p:nvSpPr>
          <p:cNvPr id="2" name="文本框 1"/>
          <p:cNvSpPr txBox="1"/>
          <p:nvPr/>
        </p:nvSpPr>
        <p:spPr>
          <a:xfrm>
            <a:off x="1172210" y="1180465"/>
            <a:ext cx="2255520" cy="398780"/>
          </a:xfrm>
          <a:prstGeom prst="rect">
            <a:avLst/>
          </a:prstGeom>
          <a:noFill/>
        </p:spPr>
        <p:txBody>
          <a:bodyPr wrap="none" rtlCol="0" anchor="t">
            <a:spAutoFit/>
          </a:bodyPr>
          <a:p>
            <a:pPr marL="285750" indent="-285750">
              <a:buFont typeface="Wingdings" panose="05000000000000000000" charset="0"/>
              <a:buChar char="Ø"/>
            </a:pPr>
            <a:r>
              <a:rPr lang="zh-CN" altLang="en-US" sz="2000" b="1">
                <a:solidFill>
                  <a:srgbClr val="190DBB"/>
                </a:solidFill>
                <a:sym typeface="+mn-ea"/>
              </a:rPr>
              <a:t>成绩排名柱状图</a:t>
            </a:r>
            <a:endParaRPr lang="zh-CN" altLang="en-US" sz="2000"/>
          </a:p>
        </p:txBody>
      </p:sp>
      <p:sp>
        <p:nvSpPr>
          <p:cNvPr id="3" name="文本框 2"/>
          <p:cNvSpPr txBox="1"/>
          <p:nvPr/>
        </p:nvSpPr>
        <p:spPr>
          <a:xfrm>
            <a:off x="945515" y="1694815"/>
            <a:ext cx="3924300" cy="1529715"/>
          </a:xfrm>
          <a:prstGeom prst="rect">
            <a:avLst/>
          </a:prstGeom>
          <a:noFill/>
        </p:spPr>
        <p:txBody>
          <a:bodyPr wrap="square" rtlCol="0" anchor="t">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altLang="en-US"/>
              <a:t>在数据表12.1中，已经记录了学生各科成绩的信息，现在我们在此基础上统计综合成绩，并以柱状图的形式展示其排名情况，具体见程序12.11。</a:t>
            </a:r>
            <a:endParaRPr lang="zh-CN" altLang="en-US"/>
          </a:p>
        </p:txBody>
      </p:sp>
      <p:pic>
        <p:nvPicPr>
          <p:cNvPr id="5" name="图片 4"/>
          <p:cNvPicPr>
            <a:picLocks noChangeAspect="1"/>
          </p:cNvPicPr>
          <p:nvPr/>
        </p:nvPicPr>
        <p:blipFill>
          <a:blip r:embed="rId1"/>
          <a:srcRect r="20506" b="3412"/>
          <a:stretch>
            <a:fillRect/>
          </a:stretch>
        </p:blipFill>
        <p:spPr>
          <a:xfrm>
            <a:off x="5065395" y="1544955"/>
            <a:ext cx="6289040" cy="4756785"/>
          </a:xfrm>
          <a:prstGeom prst="rect">
            <a:avLst/>
          </a:prstGeom>
        </p:spPr>
      </p:pic>
      <p:sp>
        <p:nvSpPr>
          <p:cNvPr id="6" name="文本框 5"/>
          <p:cNvSpPr txBox="1"/>
          <p:nvPr/>
        </p:nvSpPr>
        <p:spPr>
          <a:xfrm>
            <a:off x="945515" y="1764665"/>
            <a:ext cx="3940175" cy="3328670"/>
          </a:xfrm>
          <a:prstGeom prst="rect">
            <a:avLst/>
          </a:prstGeom>
          <a:solidFill>
            <a:schemeClr val="bg1"/>
          </a:solidFill>
          <a:ln>
            <a:noFill/>
          </a:ln>
        </p:spPr>
        <p:txBody>
          <a:bodyPr wrap="square" rtlCol="0" anchor="t">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altLang="en-US"/>
              <a:t>首先将数据导入程序，统计学生综合成绩，并将其拼接到原始数据表中，之后就可按照综合成绩实现学生排名，如程序5~7行所示。在得到排名数据后，我们初始化绘图板，设置学生姓名列表为x，各科成绩为y，依次出入绘图函数bar中，最后通过调用matplotlib.pyplot的show方法，显示排名图像，如右图所示。</a:t>
            </a:r>
            <a:endParaRPr lang="zh-CN" altLang="en-US"/>
          </a:p>
        </p:txBody>
      </p:sp>
      <p:pic>
        <p:nvPicPr>
          <p:cNvPr id="7" name="图片 15"/>
          <p:cNvPicPr>
            <a:picLocks noChangeAspect="1" noChangeArrowheads="1"/>
          </p:cNvPicPr>
          <p:nvPr/>
        </p:nvPicPr>
        <p:blipFill>
          <a:blip r:embed="rId2" cstate="print"/>
          <a:srcRect l="6185" t="20819" r="10760" b="16610"/>
          <a:stretch>
            <a:fillRect/>
          </a:stretch>
        </p:blipFill>
        <p:spPr>
          <a:xfrm>
            <a:off x="5430520" y="1475740"/>
            <a:ext cx="4912995" cy="4791075"/>
          </a:xfrm>
          <a:prstGeom prst="rect">
            <a:avLst/>
          </a:prstGeom>
          <a:noFill/>
          <a:ln w="9525">
            <a:noFill/>
            <a:miter lim="800000"/>
            <a:headEnd/>
            <a:tailEnd/>
          </a:ln>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3"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500" fill="hold">
                                          <p:stCondLst>
                                            <p:cond delay="0"/>
                                          </p:stCondLst>
                                        </p:cTn>
                                        <p:tgtEl>
                                          <p:spTgt spid="2"/>
                                        </p:tgtEl>
                                        <p:attrNameLst>
                                          <p:attrName>style.visibility</p:attrName>
                                        </p:attrNameLst>
                                      </p:cBhvr>
                                      <p:to>
                                        <p:strVal val="visible"/>
                                      </p:to>
                                    </p:set>
                                    <p:anim by="(-#ppt_w*2)" calcmode="lin" valueType="num">
                                      <p:cBhvr rctx="PPT">
                                        <p:cTn id="12" dur="500" autoRev="1" fill="hold">
                                          <p:stCondLst>
                                            <p:cond delay="0"/>
                                          </p:stCondLst>
                                        </p:cTn>
                                        <p:tgtEl>
                                          <p:spTgt spid="2"/>
                                        </p:tgtEl>
                                        <p:attrNameLst>
                                          <p:attrName>ppt_w</p:attrName>
                                        </p:attrNameLst>
                                      </p:cBhvr>
                                    </p:anim>
                                    <p:anim by="(#ppt_w*0.50)" calcmode="lin" valueType="num">
                                      <p:cBhvr>
                                        <p:cTn id="13" dur="500" decel="50000" autoRev="1" fill="hold">
                                          <p:stCondLst>
                                            <p:cond delay="0"/>
                                          </p:stCondLst>
                                        </p:cTn>
                                        <p:tgtEl>
                                          <p:spTgt spid="2"/>
                                        </p:tgtEl>
                                        <p:attrNameLst>
                                          <p:attrName>ppt_x</p:attrName>
                                        </p:attrNameLst>
                                      </p:cBhvr>
                                    </p:anim>
                                    <p:anim from="(-#ppt_h/2)" to="(#ppt_y)" calcmode="lin" valueType="num">
                                      <p:cBhvr>
                                        <p:cTn id="14" dur="500" fill="hold">
                                          <p:stCondLst>
                                            <p:cond delay="0"/>
                                          </p:stCondLst>
                                        </p:cTn>
                                        <p:tgtEl>
                                          <p:spTgt spid="2"/>
                                        </p:tgtEl>
                                        <p:attrNameLst>
                                          <p:attrName>ppt_y</p:attrName>
                                        </p:attrNameLst>
                                      </p:cBhvr>
                                    </p:anim>
                                    <p:animRot by="21600000">
                                      <p:cBhvr>
                                        <p:cTn id="15" dur="500" fill="hold">
                                          <p:stCondLst>
                                            <p:cond delay="0"/>
                                          </p:stCondLst>
                                        </p:cTn>
                                        <p:tgtEl>
                                          <p:spTgt spid="2"/>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randombar(horizontal)">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20" presetClass="entr" presetSubtype="0" fill="hold" nodeType="clickEffect">
                                  <p:stCondLst>
                                    <p:cond delay="0"/>
                                  </p:stCondLst>
                                  <p:childTnLst>
                                    <p:set>
                                      <p:cBhvr>
                                        <p:cTn id="24" dur="1000" fill="hold">
                                          <p:stCondLst>
                                            <p:cond delay="0"/>
                                          </p:stCondLst>
                                        </p:cTn>
                                        <p:tgtEl>
                                          <p:spTgt spid="5"/>
                                        </p:tgtEl>
                                        <p:attrNameLst>
                                          <p:attrName>style.visibility</p:attrName>
                                        </p:attrNameLst>
                                      </p:cBhvr>
                                      <p:to>
                                        <p:strVal val="visible"/>
                                      </p:to>
                                    </p:set>
                                    <p:animEffect transition="in" filter="wedge">
                                      <p:cBhvr>
                                        <p:cTn id="25" dur="10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xit" presetSubtype="10" fill="hold" grpId="1" nodeType="clickEffect">
                                  <p:stCondLst>
                                    <p:cond delay="0"/>
                                  </p:stCondLst>
                                  <p:childTnLst>
                                    <p:animEffect transition="out" filter="blinds(horizontal)">
                                      <p:cBhvr>
                                        <p:cTn id="29" dur="500"/>
                                        <p:tgtEl>
                                          <p:spTgt spid="3"/>
                                        </p:tgtEl>
                                      </p:cBhvr>
                                    </p:animEffect>
                                    <p:set>
                                      <p:cBhvr>
                                        <p:cTn id="30" dur="1" fill="hold">
                                          <p:stCondLst>
                                            <p:cond delay="499"/>
                                          </p:stCondLst>
                                        </p:cTn>
                                        <p:tgtEl>
                                          <p:spTgt spid="3"/>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randombar(horizontal)">
                                      <p:cBhvr>
                                        <p:cTn id="35" dur="500"/>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xit" presetSubtype="1" fill="hold" nodeType="clickEffect">
                                  <p:stCondLst>
                                    <p:cond delay="0"/>
                                  </p:stCondLst>
                                  <p:childTnLst>
                                    <p:animEffect transition="out" filter="wipe(up)">
                                      <p:cBhvr>
                                        <p:cTn id="39" dur="500"/>
                                        <p:tgtEl>
                                          <p:spTgt spid="5"/>
                                        </p:tgtEl>
                                      </p:cBhvr>
                                    </p:animEffect>
                                    <p:set>
                                      <p:cBhvr>
                                        <p:cTn id="40" dur="1" fill="hold">
                                          <p:stCondLst>
                                            <p:cond delay="499"/>
                                          </p:stCondLst>
                                        </p:cTn>
                                        <p:tgtEl>
                                          <p:spTgt spid="5"/>
                                        </p:tgtEl>
                                        <p:attrNameLst>
                                          <p:attrName>style.visibility</p:attrName>
                                        </p:attrNameLst>
                                      </p:cBhvr>
                                      <p:to>
                                        <p:strVal val="hidden"/>
                                      </p:to>
                                    </p:set>
                                  </p:childTnLst>
                                </p:cTn>
                              </p:par>
                              <p:par>
                                <p:cTn id="41" presetID="8" presetClass="entr" presetSubtype="32" fill="hold"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diamond(out)">
                                      <p:cBhvr>
                                        <p:cTn id="43"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3"/>
      <p:bldP spid="2" grpId="0"/>
      <p:bldP spid="3" grpId="0"/>
      <p:bldP spid="3" grpId="1"/>
      <p:bldP spid="6"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12.4 数据可视化</a:t>
            </a:r>
            <a:endParaRPr altLang="zh-CN" sz="2400" b="1" dirty="0">
              <a:sym typeface="+mn-ea"/>
            </a:endParaRPr>
          </a:p>
        </p:txBody>
      </p:sp>
      <p:sp>
        <p:nvSpPr>
          <p:cNvPr id="2" name="文本框 1"/>
          <p:cNvSpPr txBox="1"/>
          <p:nvPr/>
        </p:nvSpPr>
        <p:spPr>
          <a:xfrm>
            <a:off x="1172210" y="1180465"/>
            <a:ext cx="2255520" cy="398780"/>
          </a:xfrm>
          <a:prstGeom prst="rect">
            <a:avLst/>
          </a:prstGeom>
          <a:noFill/>
        </p:spPr>
        <p:txBody>
          <a:bodyPr wrap="none" rtlCol="0" anchor="t">
            <a:spAutoFit/>
          </a:bodyPr>
          <a:p>
            <a:pPr marL="285750" indent="-285750" algn="l">
              <a:buFont typeface="Wingdings" panose="05000000000000000000" charset="0"/>
              <a:buChar char="Ø"/>
            </a:pPr>
            <a:r>
              <a:rPr lang="zh-CN" altLang="en-US" sz="2000" b="1">
                <a:solidFill>
                  <a:srgbClr val="190DBB"/>
                </a:solidFill>
                <a:sym typeface="+mn-ea"/>
              </a:rPr>
              <a:t>成绩分布直方图</a:t>
            </a:r>
            <a:endParaRPr lang="zh-CN" altLang="en-US" sz="2000" b="1">
              <a:solidFill>
                <a:srgbClr val="190DBB"/>
              </a:solidFill>
              <a:sym typeface="+mn-ea"/>
            </a:endParaRPr>
          </a:p>
        </p:txBody>
      </p:sp>
      <p:sp>
        <p:nvSpPr>
          <p:cNvPr id="3" name="文本框 2"/>
          <p:cNvSpPr txBox="1"/>
          <p:nvPr/>
        </p:nvSpPr>
        <p:spPr>
          <a:xfrm>
            <a:off x="828675" y="1798320"/>
            <a:ext cx="3712845" cy="1170305"/>
          </a:xfrm>
          <a:prstGeom prst="rect">
            <a:avLst/>
          </a:prstGeom>
          <a:noFill/>
        </p:spPr>
        <p:txBody>
          <a:bodyPr wrap="square" rtlCol="0" anchor="t">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altLang="en-US"/>
              <a:t>为了客观了解成绩的整体情况，我们需要进一步统计成绩数据，并以直方图的形式呈现其分布状况。</a:t>
            </a:r>
            <a:endParaRPr lang="zh-CN" altLang="en-US"/>
          </a:p>
        </p:txBody>
      </p:sp>
      <p:pic>
        <p:nvPicPr>
          <p:cNvPr id="4" name="图片 3"/>
          <p:cNvPicPr>
            <a:picLocks noChangeAspect="1"/>
          </p:cNvPicPr>
          <p:nvPr/>
        </p:nvPicPr>
        <p:blipFill>
          <a:blip r:embed="rId1"/>
          <a:srcRect l="1149" t="259" r="26657" b="5084"/>
          <a:stretch>
            <a:fillRect/>
          </a:stretch>
        </p:blipFill>
        <p:spPr>
          <a:xfrm>
            <a:off x="4869815" y="1955165"/>
            <a:ext cx="6095365" cy="3503930"/>
          </a:xfrm>
          <a:prstGeom prst="rect">
            <a:avLst/>
          </a:prstGeom>
        </p:spPr>
      </p:pic>
      <p:sp>
        <p:nvSpPr>
          <p:cNvPr id="5" name="文本框 4"/>
          <p:cNvSpPr txBox="1"/>
          <p:nvPr/>
        </p:nvSpPr>
        <p:spPr>
          <a:xfrm>
            <a:off x="828675" y="3187700"/>
            <a:ext cx="3696970" cy="2609215"/>
          </a:xfrm>
          <a:prstGeom prst="rect">
            <a:avLst/>
          </a:prstGeom>
          <a:noFill/>
        </p:spPr>
        <p:txBody>
          <a:bodyPr wrap="square" rtlCol="0" anchor="t">
            <a:spAutoFit/>
          </a:bodyPr>
          <a:p>
            <a:pPr indent="457200" algn="just" fontAlgn="auto">
              <a:lnSpc>
                <a:spcPct val="130000"/>
              </a:lnSpc>
            </a:pPr>
            <a:r>
              <a:rPr lang="zh-CN" altLang="en-US"/>
              <a:t>我们在统计成绩的过程中，只需要计算每个学生的综合成绩，之后将综合成绩作为一维列表传入绘图函数hist中，在该函数内部会自动完成统计工作，最后我们调用matplotlib.pyplot的show方法，显示成绩分布直方图，如图所示。</a:t>
            </a:r>
            <a:endParaRPr lang="zh-CN" altLang="en-US"/>
          </a:p>
        </p:txBody>
      </p:sp>
      <p:pic>
        <p:nvPicPr>
          <p:cNvPr id="6" name="图片 18"/>
          <p:cNvPicPr>
            <a:picLocks noChangeAspect="1" noChangeArrowheads="1"/>
          </p:cNvPicPr>
          <p:nvPr/>
        </p:nvPicPr>
        <p:blipFill>
          <a:blip r:embed="rId2" cstate="print"/>
          <a:srcRect l="15590" t="32530" r="18024" b="28715"/>
          <a:stretch>
            <a:fillRect/>
          </a:stretch>
        </p:blipFill>
        <p:spPr>
          <a:xfrm>
            <a:off x="5045075" y="1955165"/>
            <a:ext cx="5278755" cy="3988435"/>
          </a:xfrm>
          <a:prstGeom prst="rect">
            <a:avLst/>
          </a:prstGeom>
          <a:noFill/>
          <a:ln w="9525">
            <a:noFill/>
            <a:miter lim="800000"/>
            <a:headEnd/>
            <a:tailEnd/>
          </a:ln>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3"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500" fill="hold">
                                          <p:stCondLst>
                                            <p:cond delay="0"/>
                                          </p:stCondLst>
                                        </p:cTn>
                                        <p:tgtEl>
                                          <p:spTgt spid="2"/>
                                        </p:tgtEl>
                                        <p:attrNameLst>
                                          <p:attrName>style.visibility</p:attrName>
                                        </p:attrNameLst>
                                      </p:cBhvr>
                                      <p:to>
                                        <p:strVal val="visible"/>
                                      </p:to>
                                    </p:set>
                                    <p:anim by="(-#ppt_w*2)" calcmode="lin" valueType="num">
                                      <p:cBhvr rctx="PPT">
                                        <p:cTn id="12" dur="500" autoRev="1" fill="hold">
                                          <p:stCondLst>
                                            <p:cond delay="0"/>
                                          </p:stCondLst>
                                        </p:cTn>
                                        <p:tgtEl>
                                          <p:spTgt spid="2"/>
                                        </p:tgtEl>
                                        <p:attrNameLst>
                                          <p:attrName>ppt_w</p:attrName>
                                        </p:attrNameLst>
                                      </p:cBhvr>
                                    </p:anim>
                                    <p:anim by="(#ppt_w*0.50)" calcmode="lin" valueType="num">
                                      <p:cBhvr>
                                        <p:cTn id="13" dur="500" decel="50000" autoRev="1" fill="hold">
                                          <p:stCondLst>
                                            <p:cond delay="0"/>
                                          </p:stCondLst>
                                        </p:cTn>
                                        <p:tgtEl>
                                          <p:spTgt spid="2"/>
                                        </p:tgtEl>
                                        <p:attrNameLst>
                                          <p:attrName>ppt_x</p:attrName>
                                        </p:attrNameLst>
                                      </p:cBhvr>
                                    </p:anim>
                                    <p:anim from="(-#ppt_h/2)" to="(#ppt_y)" calcmode="lin" valueType="num">
                                      <p:cBhvr>
                                        <p:cTn id="14" dur="500" fill="hold">
                                          <p:stCondLst>
                                            <p:cond delay="0"/>
                                          </p:stCondLst>
                                        </p:cTn>
                                        <p:tgtEl>
                                          <p:spTgt spid="2"/>
                                        </p:tgtEl>
                                        <p:attrNameLst>
                                          <p:attrName>ppt_y</p:attrName>
                                        </p:attrNameLst>
                                      </p:cBhvr>
                                    </p:anim>
                                    <p:animRot by="21600000">
                                      <p:cBhvr>
                                        <p:cTn id="15" dur="500" fill="hold">
                                          <p:stCondLst>
                                            <p:cond delay="0"/>
                                          </p:stCondLst>
                                        </p:cTn>
                                        <p:tgtEl>
                                          <p:spTgt spid="2"/>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randombar(horizontal)">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1+#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randombar(horizontal)">
                                      <p:cBhvr>
                                        <p:cTn id="31" dur="5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xit" presetSubtype="4" fill="hold" nodeType="clickEffect">
                                  <p:stCondLst>
                                    <p:cond delay="0"/>
                                  </p:stCondLst>
                                  <p:childTnLst>
                                    <p:anim calcmode="lin" valueType="num">
                                      <p:cBhvr additive="base">
                                        <p:cTn id="35" dur="500"/>
                                        <p:tgtEl>
                                          <p:spTgt spid="4"/>
                                        </p:tgtEl>
                                        <p:attrNameLst>
                                          <p:attrName>ppt_y</p:attrName>
                                        </p:attrNameLst>
                                      </p:cBhvr>
                                      <p:tavLst>
                                        <p:tav tm="0">
                                          <p:val>
                                            <p:strVal val="#ppt_y"/>
                                          </p:val>
                                        </p:tav>
                                        <p:tav tm="100000">
                                          <p:val>
                                            <p:strVal val="#ppt_y+#ppt_h*1.125000"/>
                                          </p:val>
                                        </p:tav>
                                      </p:tavLst>
                                    </p:anim>
                                    <p:animEffect transition="out" filter="wipe(down)">
                                      <p:cBhvr>
                                        <p:cTn id="36" dur="500"/>
                                        <p:tgtEl>
                                          <p:spTgt spid="4"/>
                                        </p:tgtEl>
                                      </p:cBhvr>
                                    </p:animEffect>
                                    <p:set>
                                      <p:cBhvr>
                                        <p:cTn id="37" dur="1" fill="hold">
                                          <p:stCondLst>
                                            <p:cond delay="499"/>
                                          </p:stCondLst>
                                        </p:cTn>
                                        <p:tgtEl>
                                          <p:spTgt spid="4"/>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7" presetClass="entr" presetSubtype="10" fill="hold" nodeType="click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fill="hold"/>
                                        <p:tgtEl>
                                          <p:spTgt spid="6"/>
                                        </p:tgtEl>
                                        <p:attrNameLst>
                                          <p:attrName>ppt_w</p:attrName>
                                        </p:attrNameLst>
                                      </p:cBhvr>
                                      <p:tavLst>
                                        <p:tav tm="0">
                                          <p:val>
                                            <p:fltVal val="0"/>
                                          </p:val>
                                        </p:tav>
                                        <p:tav tm="100000">
                                          <p:val>
                                            <p:strVal val="#ppt_w"/>
                                          </p:val>
                                        </p:tav>
                                      </p:tavLst>
                                    </p:anim>
                                    <p:anim calcmode="lin" valueType="num">
                                      <p:cBhvr>
                                        <p:cTn id="43"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3"/>
      <p:bldP spid="2" grpId="0"/>
      <p:bldP spid="3"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9"/>
          <p:cNvSpPr/>
          <p:nvPr/>
        </p:nvSpPr>
        <p:spPr>
          <a:xfrm>
            <a:off x="1480185" y="5236845"/>
            <a:ext cx="4857750" cy="1019175"/>
          </a:xfrm>
          <a:custGeom>
            <a:avLst/>
            <a:gdLst>
              <a:gd name="connisteX0" fmla="*/ 0 w 4857750"/>
              <a:gd name="connsiteY0" fmla="*/ 0 h 1019175"/>
              <a:gd name="connisteX1" fmla="*/ 3609975 w 4857750"/>
              <a:gd name="connsiteY1" fmla="*/ 0 h 1019175"/>
              <a:gd name="connisteX2" fmla="*/ 3609975 w 4857750"/>
              <a:gd name="connsiteY2" fmla="*/ 762000 h 1019175"/>
              <a:gd name="connisteX3" fmla="*/ 4857750 w 4857750"/>
              <a:gd name="connsiteY3" fmla="*/ 762000 h 1019175"/>
              <a:gd name="connisteX4" fmla="*/ 4857750 w 4857750"/>
              <a:gd name="connsiteY4" fmla="*/ 1019175 h 1019175"/>
              <a:gd name="connisteX5" fmla="*/ 0 w 4857750"/>
              <a:gd name="connsiteY5" fmla="*/ 1019175 h 1019175"/>
              <a:gd name="connisteX6" fmla="*/ 0 w 4857750"/>
              <a:gd name="connsiteY6" fmla="*/ 0 h 101917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l" t="t" r="r" b="b"/>
            <a:pathLst>
              <a:path w="4857750" h="1019175">
                <a:moveTo>
                  <a:pt x="0" y="0"/>
                </a:moveTo>
                <a:lnTo>
                  <a:pt x="3609975" y="0"/>
                </a:lnTo>
                <a:lnTo>
                  <a:pt x="3609975" y="762000"/>
                </a:lnTo>
                <a:lnTo>
                  <a:pt x="4857750" y="762000"/>
                </a:lnTo>
                <a:lnTo>
                  <a:pt x="4857750" y="1019175"/>
                </a:lnTo>
                <a:lnTo>
                  <a:pt x="0" y="1019175"/>
                </a:lnTo>
                <a:lnTo>
                  <a:pt x="0" y="0"/>
                </a:lnTo>
                <a:close/>
              </a:path>
            </a:pathLst>
          </a:custGeom>
          <a:solidFill>
            <a:schemeClr val="bg1"/>
          </a:solidFill>
          <a:ln w="31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4" name="图片 3"/>
          <p:cNvPicPr>
            <a:picLocks noChangeAspect="1"/>
          </p:cNvPicPr>
          <p:nvPr/>
        </p:nvPicPr>
        <p:blipFill>
          <a:blip r:embed="rId1"/>
          <a:srcRect r="23340"/>
          <a:stretch>
            <a:fillRect/>
          </a:stretch>
        </p:blipFill>
        <p:spPr>
          <a:xfrm>
            <a:off x="1172210" y="2858770"/>
            <a:ext cx="5301615" cy="3378200"/>
          </a:xfrm>
          <a:prstGeom prst="rect">
            <a:avLst/>
          </a:prstGeom>
          <a:ln w="3175">
            <a:noFill/>
          </a:ln>
        </p:spPr>
      </p:pic>
      <p:sp>
        <p:nvSpPr>
          <p:cNvPr id="2" name="文本框 1"/>
          <p:cNvSpPr txBox="1"/>
          <p:nvPr/>
        </p:nvSpPr>
        <p:spPr>
          <a:xfrm>
            <a:off x="1172210" y="1180465"/>
            <a:ext cx="2000250" cy="398780"/>
          </a:xfrm>
          <a:prstGeom prst="rect">
            <a:avLst/>
          </a:prstGeom>
          <a:noFill/>
        </p:spPr>
        <p:txBody>
          <a:bodyPr wrap="none" rtlCol="0" anchor="t">
            <a:spAutoFit/>
          </a:bodyPr>
          <a:p>
            <a:pPr marL="285750" indent="-285750" algn="l">
              <a:buFont typeface="Wingdings" panose="05000000000000000000" charset="0"/>
              <a:buChar char="Ø"/>
            </a:pPr>
            <a:r>
              <a:rPr lang="zh-CN" altLang="en-US" sz="2000" b="1">
                <a:solidFill>
                  <a:srgbClr val="190DBB"/>
                </a:solidFill>
                <a:sym typeface="+mn-ea"/>
              </a:rPr>
              <a:t>成绩占比饼图</a:t>
            </a:r>
            <a:endParaRPr lang="zh-CN" altLang="en-US" sz="2000" b="1">
              <a:solidFill>
                <a:srgbClr val="190DBB"/>
              </a:solidFill>
              <a:sym typeface="+mn-ea"/>
            </a:endParaRPr>
          </a:p>
        </p:txBody>
      </p:sp>
      <p:sp>
        <p:nvSpPr>
          <p:cNvPr id="18"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12.4 数据可视化</a:t>
            </a:r>
            <a:endParaRPr altLang="zh-CN" sz="2400" b="1" dirty="0">
              <a:sym typeface="+mn-ea"/>
            </a:endParaRPr>
          </a:p>
        </p:txBody>
      </p:sp>
      <p:sp>
        <p:nvSpPr>
          <p:cNvPr id="3" name="文本框 2"/>
          <p:cNvSpPr txBox="1"/>
          <p:nvPr/>
        </p:nvSpPr>
        <p:spPr>
          <a:xfrm>
            <a:off x="1172210" y="1697355"/>
            <a:ext cx="8775700" cy="810260"/>
          </a:xfrm>
          <a:prstGeom prst="rect">
            <a:avLst/>
          </a:prstGeom>
          <a:noFill/>
        </p:spPr>
        <p:txBody>
          <a:bodyPr wrap="square" rtlCol="0" anchor="t">
            <a:spAutoFit/>
          </a:bodyPr>
          <a:p>
            <a:pPr indent="457200" algn="just" fontAlgn="auto">
              <a:lnSpc>
                <a:spcPct val="130000"/>
              </a:lnSpc>
            </a:pPr>
            <a:r>
              <a:rPr lang="zh-CN" altLang="en-US"/>
              <a:t>通过成绩占比饼图我们可以清楚地了解每个区间的成绩在整个成绩统计中的占比，程序中实现如下：</a:t>
            </a:r>
            <a:endParaRPr lang="zh-CN" altLang="en-US"/>
          </a:p>
        </p:txBody>
      </p:sp>
      <p:sp>
        <p:nvSpPr>
          <p:cNvPr id="5" name="文本框 4"/>
          <p:cNvSpPr txBox="1"/>
          <p:nvPr/>
        </p:nvSpPr>
        <p:spPr>
          <a:xfrm>
            <a:off x="1264920" y="2507615"/>
            <a:ext cx="3604895" cy="306705"/>
          </a:xfrm>
          <a:prstGeom prst="rect">
            <a:avLst/>
          </a:prstGeom>
          <a:noFill/>
        </p:spPr>
        <p:txBody>
          <a:bodyPr wrap="square" rtlCol="0" anchor="t">
            <a:spAutoFit/>
          </a:bodyPr>
          <a:p>
            <a:r>
              <a:rPr lang="zh-CN" altLang="en-US" sz="1400" b="1"/>
              <a:t>程序12.14 绘制成绩占比饼图</a:t>
            </a:r>
            <a:endParaRPr lang="zh-CN" altLang="en-US" sz="1400" b="1"/>
          </a:p>
        </p:txBody>
      </p:sp>
      <p:sp>
        <p:nvSpPr>
          <p:cNvPr id="7" name="文本框 6"/>
          <p:cNvSpPr txBox="1"/>
          <p:nvPr/>
        </p:nvSpPr>
        <p:spPr>
          <a:xfrm>
            <a:off x="5387975" y="5158105"/>
            <a:ext cx="2876550" cy="737235"/>
          </a:xfrm>
          <a:prstGeom prst="rect">
            <a:avLst/>
          </a:prstGeom>
          <a:solidFill>
            <a:schemeClr val="accent5">
              <a:lumMod val="40000"/>
              <a:lumOff val="60000"/>
            </a:schemeClr>
          </a:solidFill>
          <a:ln>
            <a:solidFill>
              <a:schemeClr val="accent5">
                <a:lumMod val="60000"/>
                <a:lumOff val="40000"/>
              </a:schemeClr>
            </a:solidFill>
          </a:ln>
        </p:spPr>
        <p:txBody>
          <a:bodyPr wrap="square" rtlCol="0" anchor="t">
            <a:spAutoFit/>
          </a:bodyPr>
          <a:p>
            <a:pPr algn="just"/>
            <a:r>
              <a:rPr lang="zh-CN" altLang="en-US" sz="1400"/>
              <a:t>通过成绩中的最大、最小值确定区间跨度span，进而确定每个区间的开始阈值threshold</a:t>
            </a:r>
            <a:endParaRPr lang="zh-CN" altLang="en-US" sz="1400"/>
          </a:p>
        </p:txBody>
      </p:sp>
      <p:pic>
        <p:nvPicPr>
          <p:cNvPr id="6" name="图片 5"/>
          <p:cNvPicPr>
            <a:picLocks noChangeAspect="1"/>
          </p:cNvPicPr>
          <p:nvPr/>
        </p:nvPicPr>
        <p:blipFill>
          <a:blip r:embed="rId2"/>
          <a:srcRect r="16095"/>
          <a:stretch>
            <a:fillRect/>
          </a:stretch>
        </p:blipFill>
        <p:spPr>
          <a:xfrm>
            <a:off x="6622415" y="2507615"/>
            <a:ext cx="5330825" cy="3836035"/>
          </a:xfrm>
          <a:prstGeom prst="rect">
            <a:avLst/>
          </a:prstGeom>
          <a:ln w="3175">
            <a:noFill/>
            <a:bevel/>
          </a:ln>
        </p:spPr>
      </p:pic>
      <p:sp>
        <p:nvSpPr>
          <p:cNvPr id="11" name="文本框 10"/>
          <p:cNvSpPr txBox="1"/>
          <p:nvPr/>
        </p:nvSpPr>
        <p:spPr>
          <a:xfrm>
            <a:off x="1480185" y="2695575"/>
            <a:ext cx="4199890" cy="2047875"/>
          </a:xfrm>
          <a:prstGeom prst="rect">
            <a:avLst/>
          </a:prstGeom>
          <a:solidFill>
            <a:schemeClr val="accent5">
              <a:lumMod val="40000"/>
              <a:lumOff val="60000"/>
            </a:schemeClr>
          </a:solidFill>
          <a:ln>
            <a:solidFill>
              <a:schemeClr val="accent5">
                <a:lumMod val="60000"/>
                <a:lumOff val="40000"/>
              </a:schemeClr>
            </a:solidFill>
          </a:ln>
        </p:spPr>
        <p:txBody>
          <a:bodyPr wrap="square" rtlCol="0" anchor="t">
            <a:spAutoFit/>
          </a:bodyPr>
          <a:p>
            <a:pPr indent="355600" algn="just" fontAlgn="auto">
              <a:lnSpc>
                <a:spcPct val="130000"/>
              </a:lnSpc>
              <a:extLst>
                <a:ext uri="{35155182-B16C-46BC-9424-99874614C6A1}">
                  <wpsdc:indentchars xmlns:wpsdc="http://www.wps.cn/officeDocument/2017/drawingmlCustomData" val="200" checksum="3837665281"/>
                </a:ext>
              </a:extLst>
            </a:pPr>
            <a:r>
              <a:rPr lang="zh-CN" altLang="en-US" sz="1400"/>
              <a:t>通过map函数组合threshold生成区间集合list_interval，里面记录了每个区间的上下阈值；接着我们遍历成绩数据表list_report，将每个成绩划入对应区间内，即对对应区间计数，之后将成绩区间，与对应的计算结果放入labels，counts列表中，并将其作为实参传入pie函数中，最后通过matplotlib.pyplot的show方法显示成绩占比饼图图</a:t>
            </a:r>
            <a:endParaRPr lang="zh-CN" altLang="en-US" sz="1400"/>
          </a:p>
        </p:txBody>
      </p:sp>
      <p:sp>
        <p:nvSpPr>
          <p:cNvPr id="12" name="左箭头 11"/>
          <p:cNvSpPr/>
          <p:nvPr/>
        </p:nvSpPr>
        <p:spPr>
          <a:xfrm>
            <a:off x="5690235" y="3545840"/>
            <a:ext cx="783590" cy="330835"/>
          </a:xfrm>
          <a:prstGeom prst="leftArrow">
            <a:avLst/>
          </a:prstGeom>
          <a:solidFill>
            <a:srgbClr val="0000FF"/>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3"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500" fill="hold">
                                          <p:stCondLst>
                                            <p:cond delay="0"/>
                                          </p:stCondLst>
                                        </p:cTn>
                                        <p:tgtEl>
                                          <p:spTgt spid="2"/>
                                        </p:tgtEl>
                                        <p:attrNameLst>
                                          <p:attrName>style.visibility</p:attrName>
                                        </p:attrNameLst>
                                      </p:cBhvr>
                                      <p:to>
                                        <p:strVal val="visible"/>
                                      </p:to>
                                    </p:set>
                                    <p:anim by="(-#ppt_w*2)" calcmode="lin" valueType="num">
                                      <p:cBhvr rctx="PPT">
                                        <p:cTn id="12" dur="500" autoRev="1" fill="hold">
                                          <p:stCondLst>
                                            <p:cond delay="0"/>
                                          </p:stCondLst>
                                        </p:cTn>
                                        <p:tgtEl>
                                          <p:spTgt spid="2"/>
                                        </p:tgtEl>
                                        <p:attrNameLst>
                                          <p:attrName>ppt_w</p:attrName>
                                        </p:attrNameLst>
                                      </p:cBhvr>
                                    </p:anim>
                                    <p:anim by="(#ppt_w*0.50)" calcmode="lin" valueType="num">
                                      <p:cBhvr>
                                        <p:cTn id="13" dur="500" decel="50000" autoRev="1" fill="hold">
                                          <p:stCondLst>
                                            <p:cond delay="0"/>
                                          </p:stCondLst>
                                        </p:cTn>
                                        <p:tgtEl>
                                          <p:spTgt spid="2"/>
                                        </p:tgtEl>
                                        <p:attrNameLst>
                                          <p:attrName>ppt_x</p:attrName>
                                        </p:attrNameLst>
                                      </p:cBhvr>
                                    </p:anim>
                                    <p:anim from="(-#ppt_h/2)" to="(#ppt_y)" calcmode="lin" valueType="num">
                                      <p:cBhvr>
                                        <p:cTn id="14" dur="500" fill="hold">
                                          <p:stCondLst>
                                            <p:cond delay="0"/>
                                          </p:stCondLst>
                                        </p:cTn>
                                        <p:tgtEl>
                                          <p:spTgt spid="2"/>
                                        </p:tgtEl>
                                        <p:attrNameLst>
                                          <p:attrName>ppt_y</p:attrName>
                                        </p:attrNameLst>
                                      </p:cBhvr>
                                    </p:anim>
                                    <p:animRot by="21600000">
                                      <p:cBhvr>
                                        <p:cTn id="15" dur="500" fill="hold">
                                          <p:stCondLst>
                                            <p:cond delay="0"/>
                                          </p:stCondLst>
                                        </p:cTn>
                                        <p:tgtEl>
                                          <p:spTgt spid="2"/>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randombar(horizontal)">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1"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randombar(horizontal)">
                                      <p:cBhvr>
                                        <p:cTn id="25" dur="500"/>
                                        <p:tgtEl>
                                          <p:spTgt spid="5"/>
                                        </p:tgtEl>
                                      </p:cBhvr>
                                    </p:animEffect>
                                  </p:childTnLst>
                                </p:cTn>
                              </p:par>
                              <p:par>
                                <p:cTn id="26" presetID="14" presetClass="entr" presetSubtype="10"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randombar(horizontal)">
                                      <p:cBhvr>
                                        <p:cTn id="28" dur="5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grpId="0" nodeType="clickEffect">
                                  <p:stCondLst>
                                    <p:cond delay="0"/>
                                  </p:stCondLst>
                                  <p:childTnLst>
                                    <p:set>
                                      <p:cBhvr>
                                        <p:cTn id="32" dur="1000" fill="hold">
                                          <p:stCondLst>
                                            <p:cond delay="0"/>
                                          </p:stCondLst>
                                        </p:cTn>
                                        <p:tgtEl>
                                          <p:spTgt spid="10"/>
                                        </p:tgtEl>
                                        <p:attrNameLst>
                                          <p:attrName>style.visibility</p:attrName>
                                        </p:attrNameLst>
                                      </p:cBhvr>
                                      <p:to>
                                        <p:strVal val="visible"/>
                                      </p:to>
                                    </p:set>
                                    <p:animEffect transition="in" filter="wheel(1)">
                                      <p:cBhvr>
                                        <p:cTn id="33" dur="1000"/>
                                        <p:tgtEl>
                                          <p:spTgt spid="10"/>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blinds(horizontal)">
                                      <p:cBhvr>
                                        <p:cTn id="38" dur="500"/>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xit" presetSubtype="4" fill="hold" nodeType="clickEffect">
                                  <p:stCondLst>
                                    <p:cond delay="0"/>
                                  </p:stCondLst>
                                  <p:childTnLst>
                                    <p:anim calcmode="lin" valueType="num">
                                      <p:cBhvr additive="base">
                                        <p:cTn id="42" dur="500"/>
                                        <p:tgtEl>
                                          <p:spTgt spid="4"/>
                                        </p:tgtEl>
                                        <p:attrNameLst>
                                          <p:attrName>ppt_x</p:attrName>
                                        </p:attrNameLst>
                                      </p:cBhvr>
                                      <p:tavLst>
                                        <p:tav tm="0">
                                          <p:val>
                                            <p:strVal val="ppt_x"/>
                                          </p:val>
                                        </p:tav>
                                        <p:tav tm="100000">
                                          <p:val>
                                            <p:strVal val="ppt_x"/>
                                          </p:val>
                                        </p:tav>
                                      </p:tavLst>
                                    </p:anim>
                                    <p:anim calcmode="lin" valueType="num">
                                      <p:cBhvr additive="base">
                                        <p:cTn id="43" dur="500"/>
                                        <p:tgtEl>
                                          <p:spTgt spid="4"/>
                                        </p:tgtEl>
                                        <p:attrNameLst>
                                          <p:attrName>ppt_y</p:attrName>
                                        </p:attrNameLst>
                                      </p:cBhvr>
                                      <p:tavLst>
                                        <p:tav tm="0">
                                          <p:val>
                                            <p:strVal val="ppt_y"/>
                                          </p:val>
                                        </p:tav>
                                        <p:tav tm="100000">
                                          <p:val>
                                            <p:strVal val="1+ppt_h/2"/>
                                          </p:val>
                                        </p:tav>
                                      </p:tavLst>
                                    </p:anim>
                                    <p:set>
                                      <p:cBhvr>
                                        <p:cTn id="44" dur="1" fill="hold">
                                          <p:stCondLst>
                                            <p:cond delay="499"/>
                                          </p:stCondLst>
                                        </p:cTn>
                                        <p:tgtEl>
                                          <p:spTgt spid="4"/>
                                        </p:tgtEl>
                                        <p:attrNameLst>
                                          <p:attrName>style.visibility</p:attrName>
                                        </p:attrNameLst>
                                      </p:cBhvr>
                                      <p:to>
                                        <p:strVal val="hidden"/>
                                      </p:to>
                                    </p:set>
                                  </p:childTnLst>
                                </p:cTn>
                              </p:par>
                              <p:par>
                                <p:cTn id="45" presetID="22" presetClass="exit" presetSubtype="4" fill="hold" grpId="2" nodeType="withEffect">
                                  <p:stCondLst>
                                    <p:cond delay="0"/>
                                  </p:stCondLst>
                                  <p:childTnLst>
                                    <p:animEffect transition="out" filter="wipe(down)">
                                      <p:cBhvr>
                                        <p:cTn id="46" dur="500"/>
                                        <p:tgtEl>
                                          <p:spTgt spid="5"/>
                                        </p:tgtEl>
                                      </p:cBhvr>
                                    </p:animEffect>
                                    <p:set>
                                      <p:cBhvr>
                                        <p:cTn id="47" dur="1" fill="hold">
                                          <p:stCondLst>
                                            <p:cond delay="499"/>
                                          </p:stCondLst>
                                        </p:cTn>
                                        <p:tgtEl>
                                          <p:spTgt spid="5"/>
                                        </p:tgtEl>
                                        <p:attrNameLst>
                                          <p:attrName>style.visibility</p:attrName>
                                        </p:attrNameLst>
                                      </p:cBhvr>
                                      <p:to>
                                        <p:strVal val="hidden"/>
                                      </p:to>
                                    </p:set>
                                  </p:childTnLst>
                                </p:cTn>
                              </p:par>
                              <p:par>
                                <p:cTn id="48" presetID="22" presetClass="exit" presetSubtype="4" fill="hold" grpId="1" nodeType="withEffect">
                                  <p:stCondLst>
                                    <p:cond delay="0"/>
                                  </p:stCondLst>
                                  <p:childTnLst>
                                    <p:animEffect transition="out" filter="wipe(down)">
                                      <p:cBhvr>
                                        <p:cTn id="49" dur="500"/>
                                        <p:tgtEl>
                                          <p:spTgt spid="10"/>
                                        </p:tgtEl>
                                      </p:cBhvr>
                                    </p:animEffect>
                                    <p:set>
                                      <p:cBhvr>
                                        <p:cTn id="50" dur="1" fill="hold">
                                          <p:stCondLst>
                                            <p:cond delay="499"/>
                                          </p:stCondLst>
                                        </p:cTn>
                                        <p:tgtEl>
                                          <p:spTgt spid="10"/>
                                        </p:tgtEl>
                                        <p:attrNameLst>
                                          <p:attrName>style.visibility</p:attrName>
                                        </p:attrNameLst>
                                      </p:cBhvr>
                                      <p:to>
                                        <p:strVal val="hidden"/>
                                      </p:to>
                                    </p:set>
                                  </p:childTnLst>
                                </p:cTn>
                              </p:par>
                              <p:par>
                                <p:cTn id="51" presetID="3" presetClass="exit" presetSubtype="10" fill="hold" grpId="1" nodeType="withEffect">
                                  <p:stCondLst>
                                    <p:cond delay="0"/>
                                  </p:stCondLst>
                                  <p:childTnLst>
                                    <p:animEffect transition="out" filter="blinds(horizontal)">
                                      <p:cBhvr>
                                        <p:cTn id="52" dur="500"/>
                                        <p:tgtEl>
                                          <p:spTgt spid="7"/>
                                        </p:tgtEl>
                                      </p:cBhvr>
                                    </p:animEffect>
                                    <p:set>
                                      <p:cBhvr>
                                        <p:cTn id="53" dur="1" fill="hold">
                                          <p:stCondLst>
                                            <p:cond delay="499"/>
                                          </p:stCondLst>
                                        </p:cTn>
                                        <p:tgtEl>
                                          <p:spTgt spid="7"/>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24" presetClass="entr" presetSubtype="0" fill="hold" nodeType="clickEffect">
                                  <p:stCondLst>
                                    <p:cond delay="0"/>
                                  </p:stCondLst>
                                  <p:childTnLst>
                                    <p:set>
                                      <p:cBhvr>
                                        <p:cTn id="57" dur="1" fill="hold">
                                          <p:stCondLst>
                                            <p:cond delay="0"/>
                                          </p:stCondLst>
                                        </p:cTn>
                                        <p:tgtEl>
                                          <p:spTgt spid="6"/>
                                        </p:tgtEl>
                                        <p:attrNameLst>
                                          <p:attrName>style.visibility</p:attrName>
                                        </p:attrNameLst>
                                      </p:cBhvr>
                                      <p:to>
                                        <p:strVal val="visible"/>
                                      </p:to>
                                    </p:set>
                                    <p:anim to="" calcmode="lin" valueType="num">
                                      <p:cBhvr>
                                        <p:cTn id="58" dur="1" fill="hold"/>
                                        <p:tgtEl>
                                          <p:spTgt spid="6"/>
                                        </p:tgtEl>
                                      </p:cBhvr>
                                    </p:anim>
                                  </p:childTnLst>
                                </p:cTn>
                              </p:par>
                            </p:childTnLst>
                          </p:cTn>
                        </p:par>
                      </p:childTnLst>
                    </p:cTn>
                  </p:par>
                  <p:par>
                    <p:cTn id="59" fill="hold">
                      <p:stCondLst>
                        <p:cond delay="indefinite"/>
                      </p:stCondLst>
                      <p:childTnLst>
                        <p:par>
                          <p:cTn id="60" fill="hold">
                            <p:stCondLst>
                              <p:cond delay="0"/>
                            </p:stCondLst>
                            <p:childTnLst>
                              <p:par>
                                <p:cTn id="61" presetID="12" presetClass="entr" presetSubtype="2" fill="hold" grpId="0" nodeType="click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500"/>
                                        <p:tgtEl>
                                          <p:spTgt spid="12"/>
                                        </p:tgtEl>
                                        <p:attrNameLst>
                                          <p:attrName>ppt_x</p:attrName>
                                        </p:attrNameLst>
                                      </p:cBhvr>
                                      <p:tavLst>
                                        <p:tav tm="0">
                                          <p:val>
                                            <p:strVal val="#ppt_x+#ppt_w*1.125000"/>
                                          </p:val>
                                        </p:tav>
                                        <p:tav tm="100000">
                                          <p:val>
                                            <p:strVal val="#ppt_x"/>
                                          </p:val>
                                        </p:tav>
                                      </p:tavLst>
                                    </p:anim>
                                    <p:animEffect transition="in" filter="wipe(left)">
                                      <p:cBhvr>
                                        <p:cTn id="64" dur="500"/>
                                        <p:tgtEl>
                                          <p:spTgt spid="12"/>
                                        </p:tgtEl>
                                      </p:cBhvr>
                                    </p:animEffect>
                                  </p:childTnLst>
                                </p:cTn>
                              </p:par>
                            </p:childTnLst>
                          </p:cTn>
                        </p:par>
                      </p:childTnLst>
                    </p:cTn>
                  </p:par>
                  <p:par>
                    <p:cTn id="65" fill="hold">
                      <p:stCondLst>
                        <p:cond delay="indefinite"/>
                      </p:stCondLst>
                      <p:childTnLst>
                        <p:par>
                          <p:cTn id="66" fill="hold">
                            <p:stCondLst>
                              <p:cond delay="0"/>
                            </p:stCondLst>
                            <p:childTnLst>
                              <p:par>
                                <p:cTn id="67" presetID="20" presetClass="entr" presetSubtype="0" fill="hold" grpId="0" nodeType="clickEffect">
                                  <p:stCondLst>
                                    <p:cond delay="0"/>
                                  </p:stCondLst>
                                  <p:childTnLst>
                                    <p:set>
                                      <p:cBhvr>
                                        <p:cTn id="68" dur="500" fill="hold">
                                          <p:stCondLst>
                                            <p:cond delay="0"/>
                                          </p:stCondLst>
                                        </p:cTn>
                                        <p:tgtEl>
                                          <p:spTgt spid="11"/>
                                        </p:tgtEl>
                                        <p:attrNameLst>
                                          <p:attrName>style.visibility</p:attrName>
                                        </p:attrNameLst>
                                      </p:cBhvr>
                                      <p:to>
                                        <p:strVal val="visible"/>
                                      </p:to>
                                    </p:set>
                                    <p:animEffect transition="in" filter="wedge">
                                      <p:cBhvr>
                                        <p:cTn id="6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3"/>
      <p:bldP spid="10" grpId="0" animBg="1"/>
      <p:bldP spid="3" grpId="0"/>
      <p:bldP spid="5" grpId="1"/>
      <p:bldP spid="7" grpId="0" animBg="1"/>
      <p:bldP spid="5" grpId="2"/>
      <p:bldP spid="10" grpId="1" animBg="1"/>
      <p:bldP spid="7" grpId="1" animBg="1"/>
      <p:bldP spid="12" grpId="0" animBg="1"/>
      <p:bldP spid="1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12.4 数据可视化</a:t>
            </a:r>
            <a:endParaRPr altLang="zh-CN" sz="2400" b="1" dirty="0">
              <a:sym typeface="+mn-ea"/>
            </a:endParaRPr>
          </a:p>
        </p:txBody>
      </p:sp>
      <p:pic>
        <p:nvPicPr>
          <p:cNvPr id="21" name="图片 21"/>
          <p:cNvPicPr>
            <a:picLocks noChangeAspect="1" noChangeArrowheads="1"/>
          </p:cNvPicPr>
          <p:nvPr/>
        </p:nvPicPr>
        <p:blipFill>
          <a:blip r:embed="rId1" cstate="print"/>
          <a:srcRect l="20294" t="32882" r="18529" b="33305"/>
          <a:stretch>
            <a:fillRect/>
          </a:stretch>
        </p:blipFill>
        <p:spPr>
          <a:xfrm>
            <a:off x="3783330" y="1932940"/>
            <a:ext cx="4292600" cy="3070225"/>
          </a:xfrm>
          <a:prstGeom prst="rect">
            <a:avLst/>
          </a:prstGeom>
          <a:noFill/>
          <a:ln w="9525">
            <a:noFill/>
            <a:miter lim="800000"/>
            <a:headEnd/>
            <a:tailEnd/>
          </a:ln>
        </p:spPr>
      </p:pic>
      <p:sp>
        <p:nvSpPr>
          <p:cNvPr id="2" name="文本框 1"/>
          <p:cNvSpPr txBox="1"/>
          <p:nvPr/>
        </p:nvSpPr>
        <p:spPr>
          <a:xfrm>
            <a:off x="1519555" y="1225550"/>
            <a:ext cx="2847340" cy="398780"/>
          </a:xfrm>
          <a:prstGeom prst="rect">
            <a:avLst/>
          </a:prstGeom>
          <a:noFill/>
        </p:spPr>
        <p:txBody>
          <a:bodyPr wrap="square" rtlCol="0">
            <a:spAutoFit/>
          </a:bodyPr>
          <a:p>
            <a:r>
              <a:rPr lang="zh-CN" altLang="en-US" sz="2000" b="1"/>
              <a:t>成绩占比饼图如下：</a:t>
            </a:r>
            <a:endParaRPr lang="zh-CN" altLang="en-US" sz="2000" b="1"/>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3"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to="" calcmode="lin" valueType="num">
                                      <p:cBhvr>
                                        <p:cTn id="12" dur="1" fill="hold"/>
                                        <p:tgtEl>
                                          <p:spTgt spid="2"/>
                                        </p:tgtEl>
                                      </p:cBhvr>
                                    </p:anim>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000" fill="hold">
                                          <p:stCondLst>
                                            <p:cond delay="0"/>
                                          </p:stCondLst>
                                        </p:cTn>
                                        <p:tgtEl>
                                          <p:spTgt spid="21"/>
                                        </p:tgtEl>
                                        <p:attrNameLst>
                                          <p:attrName>style.visibility</p:attrName>
                                        </p:attrNameLst>
                                      </p:cBhvr>
                                      <p:to>
                                        <p:strVal val="visible"/>
                                      </p:to>
                                    </p:set>
                                    <p:animEffect transition="in" filter="wedge">
                                      <p:cBhvr>
                                        <p:cTn id="17"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3"/>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12.5 总结</a:t>
            </a:r>
            <a:endParaRPr altLang="zh-CN" sz="2400" b="1" dirty="0">
              <a:sym typeface="+mn-ea"/>
            </a:endParaRPr>
          </a:p>
        </p:txBody>
      </p:sp>
      <p:sp>
        <p:nvSpPr>
          <p:cNvPr id="2" name="文本框 1"/>
          <p:cNvSpPr txBox="1"/>
          <p:nvPr/>
        </p:nvSpPr>
        <p:spPr>
          <a:xfrm>
            <a:off x="1443990" y="1601470"/>
            <a:ext cx="9302115" cy="3291840"/>
          </a:xfrm>
          <a:prstGeom prst="rect">
            <a:avLst/>
          </a:prstGeom>
          <a:noFill/>
        </p:spPr>
        <p:txBody>
          <a:bodyPr wrap="square" rtlCol="0">
            <a:spAutoFit/>
          </a:bodyPr>
          <a:p>
            <a:pPr indent="720090" algn="just" fontAlgn="auto">
              <a:lnSpc>
                <a:spcPct val="130000"/>
              </a:lnSpc>
            </a:pPr>
            <a:r>
              <a:rPr lang="zh-CN" altLang="en-US" sz="2000" b="1"/>
              <a:t>在本章中，我们首先通过介绍pandas模块的各种数据源的导入、导出方式，学习了基于python的数据读取与转化。然后讲解了数据分析的过程，通过学生成绩表的案例回顾了统计学中的资料描述统计量、协方差、相关系数与线性回归分析等，对学习时长与学生成绩等维度的数据进行分析，建立两者的关联模型，发掘学习过程中的一般规律。</a:t>
            </a:r>
            <a:endParaRPr lang="zh-CN" altLang="en-US" sz="2000" b="1"/>
          </a:p>
          <a:p>
            <a:pPr indent="720090" algn="just" fontAlgn="auto">
              <a:lnSpc>
                <a:spcPct val="130000"/>
              </a:lnSpc>
            </a:pPr>
            <a:r>
              <a:rPr lang="zh-CN" altLang="en-US" sz="2000" b="1"/>
              <a:t>数据的可视化分析可让读者快速、直观地了解数据特征，我们学习了基于python的matplotlib模块的常见图形绘制方式，并通过绘制图形进一步熟悉了对pandas，matplotlib及numpy等模块的函数调用。</a:t>
            </a:r>
            <a:endParaRPr lang="zh-CN" altLang="en-US" sz="2000" b="1"/>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3" nodeType="withEffect">
                                  <p:stCondLst>
                                    <p:cond delay="0"/>
                                  </p:stCondLst>
                                  <p:iterate type="lt">
                                    <p:tmPct val="50000"/>
                                  </p:iterate>
                                  <p:childTnLst>
                                    <p:set>
                                      <p:cBhvr>
                                        <p:cTn id="6" dur="1" fill="hold">
                                          <p:stCondLst>
                                            <p:cond delay="0"/>
                                          </p:stCondLst>
                                        </p:cTn>
                                        <p:tgtEl>
                                          <p:spTgt spid="18"/>
                                        </p:tgtEl>
                                        <p:attrNameLst>
                                          <p:attrName>style.visibility</p:attrName>
                                        </p:attrNameLst>
                                      </p:cBhvr>
                                      <p:to>
                                        <p:strVal val="visible"/>
                                      </p:to>
                                    </p:set>
                                    <p:set>
                                      <p:cBhvr>
                                        <p:cTn id="7" dur="228" fill="hold">
                                          <p:stCondLst>
                                            <p:cond delay="0"/>
                                          </p:stCondLst>
                                        </p:cTn>
                                        <p:tgtEl>
                                          <p:spTgt spid="18"/>
                                        </p:tgtEl>
                                        <p:attrNameLst>
                                          <p:attrName>style.rotation</p:attrName>
                                        </p:attrNameLst>
                                      </p:cBhvr>
                                      <p:to>
                                        <p:strVal val="-45.0"/>
                                      </p:to>
                                    </p:set>
                                    <p:anim calcmode="lin" valueType="num">
                                      <p:cBhvr>
                                        <p:cTn id="8" dur="228" fill="hold">
                                          <p:stCondLst>
                                            <p:cond delay="228"/>
                                          </p:stCondLst>
                                        </p:cTn>
                                        <p:tgtEl>
                                          <p:spTgt spid="18"/>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18"/>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18"/>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18"/>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dissolv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3"/>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0" y="6431190"/>
            <a:ext cx="12190413" cy="426810"/>
            <a:chOff x="0" y="6497728"/>
            <a:chExt cx="12192000" cy="360271"/>
          </a:xfrm>
        </p:grpSpPr>
        <p:sp>
          <p:nvSpPr>
            <p:cNvPr id="41" name="矩形 40"/>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3" name="图片 4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sp>
        <p:nvSpPr>
          <p:cNvPr id="70" name="TextBox 10"/>
          <p:cNvSpPr>
            <a:spLocks noChangeArrowheads="1"/>
          </p:cNvSpPr>
          <p:nvPr/>
        </p:nvSpPr>
        <p:spPr bwMode="auto">
          <a:xfrm>
            <a:off x="742253" y="420691"/>
            <a:ext cx="5064921"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sz="2800" b="1" dirty="0" smtClean="0"/>
              <a:t>第12章 数据管理与分析</a:t>
            </a:r>
            <a:endParaRPr sz="2800" b="1" dirty="0" smtClean="0"/>
          </a:p>
        </p:txBody>
      </p:sp>
      <p:cxnSp>
        <p:nvCxnSpPr>
          <p:cNvPr id="71" name="直接连接符 9"/>
          <p:cNvCxnSpPr>
            <a:cxnSpLocks noChangeShapeType="1"/>
          </p:cNvCxnSpPr>
          <p:nvPr/>
        </p:nvCxnSpPr>
        <p:spPr bwMode="auto">
          <a:xfrm flipH="1">
            <a:off x="478781" y="241484"/>
            <a:ext cx="1" cy="379204"/>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2" name="灯片编号占位符 1"/>
          <p:cNvSpPr>
            <a:spLocks noGrp="1"/>
          </p:cNvSpPr>
          <p:nvPr>
            <p:ph type="sldNum" sz="quarter" idx="12"/>
          </p:nvPr>
        </p:nvSpPr>
        <p:spPr>
          <a:xfrm>
            <a:off x="8783495" y="6492877"/>
            <a:ext cx="2742843" cy="365125"/>
          </a:xfrm>
        </p:spPr>
        <p:txBody>
          <a:bodyPr/>
          <a:lstStyle/>
          <a:p>
            <a:r>
              <a:rPr lang="en-US" altLang="zh-CN" dirty="0"/>
              <a:t>PAGE </a:t>
            </a:r>
            <a:fld id="{97D83655-4300-49DB-BEC9-C552C719D9BC}" type="slidenum">
              <a:rPr lang="zh-CN" altLang="en-US" dirty="0" smtClean="0"/>
            </a:fld>
            <a:endParaRPr lang="zh-CN" altLang="en-US" dirty="0"/>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cxnSp>
        <p:nvCxnSpPr>
          <p:cNvPr id="11" name="直接连接符 9"/>
          <p:cNvCxnSpPr>
            <a:cxnSpLocks noChangeShapeType="1"/>
          </p:cNvCxnSpPr>
          <p:nvPr/>
        </p:nvCxnSpPr>
        <p:spPr bwMode="auto">
          <a:xfrm>
            <a:off x="478582" y="222104"/>
            <a:ext cx="527343" cy="0"/>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12" name="矩形 11"/>
          <p:cNvSpPr/>
          <p:nvPr/>
        </p:nvSpPr>
        <p:spPr>
          <a:xfrm>
            <a:off x="1203325" y="1475740"/>
            <a:ext cx="4932680" cy="2861310"/>
          </a:xfrm>
          <a:prstGeom prst="rect">
            <a:avLst/>
          </a:prstGeom>
        </p:spPr>
        <p:txBody>
          <a:bodyPr wrap="square">
            <a:spAutoFit/>
          </a:bodyPr>
          <a:lstStyle/>
          <a:p>
            <a:pPr>
              <a:lnSpc>
                <a:spcPct val="150000"/>
              </a:lnSpc>
            </a:pPr>
            <a:r>
              <a:rPr altLang="zh-CN" sz="2400" b="1" dirty="0"/>
              <a:t>12.1 基于Python的数据管理与分析</a:t>
            </a:r>
            <a:endParaRPr altLang="zh-CN" sz="2400" b="1" dirty="0"/>
          </a:p>
          <a:p>
            <a:pPr>
              <a:lnSpc>
                <a:spcPct val="150000"/>
              </a:lnSpc>
            </a:pPr>
            <a:r>
              <a:rPr altLang="zh-CN" sz="2400" b="1" dirty="0"/>
              <a:t>12.2 数据的导入与导出</a:t>
            </a:r>
            <a:endParaRPr altLang="zh-CN" sz="2400" b="1" dirty="0"/>
          </a:p>
          <a:p>
            <a:pPr>
              <a:lnSpc>
                <a:spcPct val="150000"/>
              </a:lnSpc>
            </a:pPr>
            <a:r>
              <a:rPr lang="zh-CN" altLang="zh-CN" sz="2400" b="1" dirty="0"/>
              <a:t>12.3 数据分析</a:t>
            </a:r>
            <a:endParaRPr lang="zh-CN" altLang="zh-CN" sz="2400" b="1" dirty="0"/>
          </a:p>
          <a:p>
            <a:pPr>
              <a:lnSpc>
                <a:spcPct val="150000"/>
              </a:lnSpc>
            </a:pPr>
            <a:r>
              <a:rPr lang="zh-CN" altLang="zh-CN" sz="2400" b="1" dirty="0"/>
              <a:t>12.4 数据可视化</a:t>
            </a:r>
            <a:endParaRPr lang="zh-CN" altLang="zh-CN" sz="2400" b="1" dirty="0"/>
          </a:p>
          <a:p>
            <a:pPr>
              <a:lnSpc>
                <a:spcPct val="150000"/>
              </a:lnSpc>
            </a:pPr>
            <a:r>
              <a:rPr lang="zh-CN" altLang="zh-CN" sz="2400" b="1" dirty="0"/>
              <a:t>12.5 总结</a:t>
            </a:r>
            <a:endParaRPr lang="zh-CN" altLang="zh-CN" sz="2400" b="1" dirty="0"/>
          </a:p>
        </p:txBody>
      </p:sp>
      <p:sp>
        <p:nvSpPr>
          <p:cNvPr id="3" name="文本框 2"/>
          <p:cNvSpPr txBox="1"/>
          <p:nvPr/>
        </p:nvSpPr>
        <p:spPr>
          <a:xfrm>
            <a:off x="6950710" y="1899285"/>
            <a:ext cx="4423410" cy="1630045"/>
          </a:xfrm>
          <a:prstGeom prst="rect">
            <a:avLst/>
          </a:prstGeom>
          <a:noFill/>
        </p:spPr>
        <p:txBody>
          <a:bodyPr wrap="square" rtlCol="0">
            <a:spAutoFit/>
          </a:bodyPr>
          <a:p>
            <a:pPr marL="342900" indent="-342900" algn="just">
              <a:buFont typeface="Wingdings" panose="05000000000000000000" charset="0"/>
              <a:buChar char="Ø"/>
            </a:pPr>
            <a:r>
              <a:rPr lang="zh-CN" altLang="en-US" sz="2000"/>
              <a:t>熟练使用python中关于集合的操作</a:t>
            </a:r>
            <a:endParaRPr lang="zh-CN" altLang="en-US" sz="2000"/>
          </a:p>
          <a:p>
            <a:pPr indent="0" algn="just">
              <a:buFont typeface="Wingdings" panose="05000000000000000000" charset="0"/>
              <a:buNone/>
            </a:pPr>
            <a:endParaRPr lang="zh-CN" altLang="en-US" sz="2000"/>
          </a:p>
          <a:p>
            <a:pPr marL="342900" indent="-342900" algn="just">
              <a:buFont typeface="Wingdings" panose="05000000000000000000" charset="0"/>
              <a:buChar char="Ø"/>
            </a:pPr>
            <a:r>
              <a:rPr lang="zh-CN" altLang="en-US" sz="2000"/>
              <a:t>了解概率的应用实例</a:t>
            </a:r>
            <a:endParaRPr lang="zh-CN" altLang="en-US" sz="2000"/>
          </a:p>
          <a:p>
            <a:pPr indent="0" algn="just">
              <a:buFont typeface="Wingdings" panose="05000000000000000000" charset="0"/>
              <a:buNone/>
            </a:pPr>
            <a:endParaRPr lang="zh-CN" altLang="en-US" sz="2000"/>
          </a:p>
          <a:p>
            <a:pPr marL="342900" indent="-342900" algn="just">
              <a:buFont typeface="Wingdings" panose="05000000000000000000" charset="0"/>
              <a:buChar char="Ø"/>
            </a:pPr>
            <a:r>
              <a:rPr lang="zh-CN" altLang="en-US" sz="2000"/>
              <a:t>理解基于概率的朴素贝叶斯算法</a:t>
            </a:r>
            <a:endParaRPr lang="zh-CN" altLang="en-US" sz="200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circle(in)">
                                      <p:cBhvr>
                                        <p:cTn id="7" dur="2000"/>
                                        <p:tgtEl>
                                          <p:spTgt spid="70"/>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12">
                                            <p:txEl>
                                              <p:pRg st="0" end="0"/>
                                            </p:txEl>
                                          </p:spTgt>
                                        </p:tgtEl>
                                        <p:attrNameLst>
                                          <p:attrName>style.visibility</p:attrName>
                                        </p:attrNameLst>
                                      </p:cBhvr>
                                      <p:to>
                                        <p:strVal val="visible"/>
                                      </p:to>
                                    </p:set>
                                    <p:anim calcmode="lin" valueType="num">
                                      <p:cBhvr>
                                        <p:cTn id="12" dur="50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14" dur="50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2">
                                            <p:txEl>
                                              <p:pRg st="0" end="0"/>
                                            </p:txEl>
                                          </p:spTgt>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2">
                                            <p:txEl>
                                              <p:pRg st="1" end="1"/>
                                            </p:txEl>
                                          </p:spTgt>
                                        </p:tgtEl>
                                        <p:attrNameLst>
                                          <p:attrName>style.visibility</p:attrName>
                                        </p:attrNameLst>
                                      </p:cBhvr>
                                      <p:to>
                                        <p:strVal val="visible"/>
                                      </p:to>
                                    </p:set>
                                    <p:anim calcmode="lin" valueType="num">
                                      <p:cBhvr>
                                        <p:cTn id="20" dur="500" fill="hold"/>
                                        <p:tgtEl>
                                          <p:spTgt spid="12">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2">
                                            <p:txEl>
                                              <p:pRg st="1" end="1"/>
                                            </p:txEl>
                                          </p:spTgt>
                                        </p:tgtEl>
                                        <p:attrNameLst>
                                          <p:attrName>ppt_y</p:attrName>
                                        </p:attrNameLst>
                                      </p:cBhvr>
                                      <p:tavLst>
                                        <p:tav tm="0">
                                          <p:val>
                                            <p:strVal val="#ppt_y"/>
                                          </p:val>
                                        </p:tav>
                                        <p:tav tm="100000">
                                          <p:val>
                                            <p:strVal val="#ppt_y"/>
                                          </p:val>
                                        </p:tav>
                                      </p:tavLst>
                                    </p:anim>
                                    <p:anim calcmode="lin" valueType="num">
                                      <p:cBhvr>
                                        <p:cTn id="22" dur="500" fill="hold"/>
                                        <p:tgtEl>
                                          <p:spTgt spid="12">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2">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2">
                                            <p:txEl>
                                              <p:pRg st="1" end="1"/>
                                            </p:txEl>
                                          </p:spTgt>
                                        </p:tgtEl>
                                      </p:cBhvr>
                                    </p:animEffect>
                                  </p:childTnLst>
                                </p:cTn>
                              </p:par>
                            </p:childTnLst>
                          </p:cTn>
                        </p:par>
                        <p:par>
                          <p:cTn id="25" fill="hold">
                            <p:stCondLst>
                              <p:cond delay="2599"/>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2">
                                            <p:txEl>
                                              <p:pRg st="2" end="2"/>
                                            </p:txEl>
                                          </p:spTgt>
                                        </p:tgtEl>
                                        <p:attrNameLst>
                                          <p:attrName>style.visibility</p:attrName>
                                        </p:attrNameLst>
                                      </p:cBhvr>
                                      <p:to>
                                        <p:strVal val="visible"/>
                                      </p:to>
                                    </p:set>
                                    <p:anim calcmode="lin" valueType="num">
                                      <p:cBhvr>
                                        <p:cTn id="28" dur="500" fill="hold"/>
                                        <p:tgtEl>
                                          <p:spTgt spid="12">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2">
                                            <p:txEl>
                                              <p:pRg st="2" end="2"/>
                                            </p:txEl>
                                          </p:spTgt>
                                        </p:tgtEl>
                                        <p:attrNameLst>
                                          <p:attrName>ppt_y</p:attrName>
                                        </p:attrNameLst>
                                      </p:cBhvr>
                                      <p:tavLst>
                                        <p:tav tm="0">
                                          <p:val>
                                            <p:strVal val="#ppt_y"/>
                                          </p:val>
                                        </p:tav>
                                        <p:tav tm="100000">
                                          <p:val>
                                            <p:strVal val="#ppt_y"/>
                                          </p:val>
                                        </p:tav>
                                      </p:tavLst>
                                    </p:anim>
                                    <p:anim calcmode="lin" valueType="num">
                                      <p:cBhvr>
                                        <p:cTn id="30" dur="500" fill="hold"/>
                                        <p:tgtEl>
                                          <p:spTgt spid="12">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2">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2">
                                            <p:txEl>
                                              <p:pRg st="2" end="2"/>
                                            </p:txEl>
                                          </p:spTgt>
                                        </p:tgtEl>
                                      </p:cBhvr>
                                    </p:animEffect>
                                  </p:childTnLst>
                                </p:cTn>
                              </p:par>
                            </p:childTnLst>
                          </p:cTn>
                        </p:par>
                        <p:par>
                          <p:cTn id="33" fill="hold">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2">
                                            <p:txEl>
                                              <p:pRg st="3" end="3"/>
                                            </p:txEl>
                                          </p:spTgt>
                                        </p:tgtEl>
                                        <p:attrNameLst>
                                          <p:attrName>style.visibility</p:attrName>
                                        </p:attrNameLst>
                                      </p:cBhvr>
                                      <p:to>
                                        <p:strVal val="visible"/>
                                      </p:to>
                                    </p:set>
                                    <p:anim calcmode="lin" valueType="num">
                                      <p:cBhvr>
                                        <p:cTn id="36" dur="500" fill="hold"/>
                                        <p:tgtEl>
                                          <p:spTgt spid="12">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2">
                                            <p:txEl>
                                              <p:pRg st="3" end="3"/>
                                            </p:txEl>
                                          </p:spTgt>
                                        </p:tgtEl>
                                        <p:attrNameLst>
                                          <p:attrName>ppt_y</p:attrName>
                                        </p:attrNameLst>
                                      </p:cBhvr>
                                      <p:tavLst>
                                        <p:tav tm="0">
                                          <p:val>
                                            <p:strVal val="#ppt_y"/>
                                          </p:val>
                                        </p:tav>
                                        <p:tav tm="100000">
                                          <p:val>
                                            <p:strVal val="#ppt_y"/>
                                          </p:val>
                                        </p:tav>
                                      </p:tavLst>
                                    </p:anim>
                                    <p:anim calcmode="lin" valueType="num">
                                      <p:cBhvr>
                                        <p:cTn id="38" dur="500" fill="hold"/>
                                        <p:tgtEl>
                                          <p:spTgt spid="12">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2">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2">
                                            <p:txEl>
                                              <p:pRg st="3" end="3"/>
                                            </p:txEl>
                                          </p:spTgt>
                                        </p:tgtEl>
                                      </p:cBhvr>
                                    </p:animEffect>
                                  </p:childTnLst>
                                </p:cTn>
                              </p:par>
                            </p:childTnLst>
                          </p:cTn>
                        </p:par>
                        <p:par>
                          <p:cTn id="41" fill="hold">
                            <p:stCondLst>
                              <p:cond delay="4449"/>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12">
                                            <p:txEl>
                                              <p:pRg st="4" end="4"/>
                                            </p:txEl>
                                          </p:spTgt>
                                        </p:tgtEl>
                                        <p:attrNameLst>
                                          <p:attrName>style.visibility</p:attrName>
                                        </p:attrNameLst>
                                      </p:cBhvr>
                                      <p:to>
                                        <p:strVal val="visible"/>
                                      </p:to>
                                    </p:set>
                                    <p:anim calcmode="lin" valueType="num">
                                      <p:cBhvr>
                                        <p:cTn id="44" dur="500" fill="hold"/>
                                        <p:tgtEl>
                                          <p:spTgt spid="12">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12">
                                            <p:txEl>
                                              <p:pRg st="4" end="4"/>
                                            </p:txEl>
                                          </p:spTgt>
                                        </p:tgtEl>
                                        <p:attrNameLst>
                                          <p:attrName>ppt_y</p:attrName>
                                        </p:attrNameLst>
                                      </p:cBhvr>
                                      <p:tavLst>
                                        <p:tav tm="0">
                                          <p:val>
                                            <p:strVal val="#ppt_y"/>
                                          </p:val>
                                        </p:tav>
                                        <p:tav tm="100000">
                                          <p:val>
                                            <p:strVal val="#ppt_y"/>
                                          </p:val>
                                        </p:tav>
                                      </p:tavLst>
                                    </p:anim>
                                    <p:anim calcmode="lin" valueType="num">
                                      <p:cBhvr>
                                        <p:cTn id="46" dur="500" fill="hold"/>
                                        <p:tgtEl>
                                          <p:spTgt spid="12">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12">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12">
                                            <p:txEl>
                                              <p:pRg st="4" end="4"/>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41" presetClass="entr" presetSubtype="0" fill="hold" nodeType="clickEffect">
                                  <p:stCondLst>
                                    <p:cond delay="0"/>
                                  </p:stCondLst>
                                  <p:iterate type="lt">
                                    <p:tmPct val="10000"/>
                                  </p:iterate>
                                  <p:childTnLst>
                                    <p:set>
                                      <p:cBhvr>
                                        <p:cTn id="52" dur="500" fill="hold">
                                          <p:stCondLst>
                                            <p:cond delay="0"/>
                                          </p:stCondLst>
                                        </p:cTn>
                                        <p:tgtEl>
                                          <p:spTgt spid="3">
                                            <p:txEl>
                                              <p:pRg st="0" end="0"/>
                                            </p:txEl>
                                          </p:spTgt>
                                        </p:tgtEl>
                                        <p:attrNameLst>
                                          <p:attrName>style.visibility</p:attrName>
                                        </p:attrNameLst>
                                      </p:cBhvr>
                                      <p:to>
                                        <p:strVal val="visible"/>
                                      </p:to>
                                    </p:set>
                                    <p:anim calcmode="lin" valueType="num">
                                      <p:cBhvr>
                                        <p:cTn id="53"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55"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3">
                                            <p:txEl>
                                              <p:pRg st="0" end="0"/>
                                            </p:txEl>
                                          </p:spTgt>
                                        </p:tgtEl>
                                      </p:cBhvr>
                                    </p:animEffect>
                                  </p:childTnLst>
                                </p:cTn>
                              </p:par>
                            </p:childTnLst>
                          </p:cTn>
                        </p:par>
                        <p:par>
                          <p:cTn id="58" fill="hold">
                            <p:stCondLst>
                              <p:cond delay="1350"/>
                            </p:stCondLst>
                            <p:childTnLst>
                              <p:par>
                                <p:cTn id="59" presetID="56" presetClass="entr" presetSubtype="0" fill="hold" nodeType="afterEffect">
                                  <p:stCondLst>
                                    <p:cond delay="0"/>
                                  </p:stCondLst>
                                  <p:iterate type="lt">
                                    <p:tmPct val="10000"/>
                                  </p:iterate>
                                  <p:childTnLst>
                                    <p:set>
                                      <p:cBhvr>
                                        <p:cTn id="60" dur="500" fill="hold">
                                          <p:stCondLst>
                                            <p:cond delay="0"/>
                                          </p:stCondLst>
                                        </p:cTn>
                                        <p:tgtEl>
                                          <p:spTgt spid="3">
                                            <p:txEl>
                                              <p:pRg st="2" end="2"/>
                                            </p:txEl>
                                          </p:spTgt>
                                        </p:tgtEl>
                                        <p:attrNameLst>
                                          <p:attrName>style.visibility</p:attrName>
                                        </p:attrNameLst>
                                      </p:cBhvr>
                                      <p:to>
                                        <p:strVal val="visible"/>
                                      </p:to>
                                    </p:set>
                                    <p:anim by="(-#ppt_w*2)" calcmode="lin" valueType="num">
                                      <p:cBhvr rctx="PPT">
                                        <p:cTn id="61" dur="500" autoRev="1" fill="hold">
                                          <p:stCondLst>
                                            <p:cond delay="0"/>
                                          </p:stCondLst>
                                        </p:cTn>
                                        <p:tgtEl>
                                          <p:spTgt spid="3">
                                            <p:txEl>
                                              <p:pRg st="2" end="2"/>
                                            </p:txEl>
                                          </p:spTgt>
                                        </p:tgtEl>
                                        <p:attrNameLst>
                                          <p:attrName>ppt_w</p:attrName>
                                        </p:attrNameLst>
                                      </p:cBhvr>
                                    </p:anim>
                                    <p:anim by="(#ppt_w*0.50)" calcmode="lin" valueType="num">
                                      <p:cBhvr>
                                        <p:cTn id="62" dur="500" decel="50000" autoRev="1" fill="hold">
                                          <p:stCondLst>
                                            <p:cond delay="0"/>
                                          </p:stCondLst>
                                        </p:cTn>
                                        <p:tgtEl>
                                          <p:spTgt spid="3">
                                            <p:txEl>
                                              <p:pRg st="2" end="2"/>
                                            </p:txEl>
                                          </p:spTgt>
                                        </p:tgtEl>
                                        <p:attrNameLst>
                                          <p:attrName>ppt_x</p:attrName>
                                        </p:attrNameLst>
                                      </p:cBhvr>
                                    </p:anim>
                                    <p:anim from="(-#ppt_h/2)" to="(#ppt_y)" calcmode="lin" valueType="num">
                                      <p:cBhvr>
                                        <p:cTn id="63" dur="500" fill="hold">
                                          <p:stCondLst>
                                            <p:cond delay="0"/>
                                          </p:stCondLst>
                                        </p:cTn>
                                        <p:tgtEl>
                                          <p:spTgt spid="3">
                                            <p:txEl>
                                              <p:pRg st="2" end="2"/>
                                            </p:txEl>
                                          </p:spTgt>
                                        </p:tgtEl>
                                        <p:attrNameLst>
                                          <p:attrName>ppt_y</p:attrName>
                                        </p:attrNameLst>
                                      </p:cBhvr>
                                    </p:anim>
                                    <p:animRot by="21600000">
                                      <p:cBhvr>
                                        <p:cTn id="64" dur="500" fill="hold">
                                          <p:stCondLst>
                                            <p:cond delay="0"/>
                                          </p:stCondLst>
                                        </p:cTn>
                                        <p:tgtEl>
                                          <p:spTgt spid="3">
                                            <p:txEl>
                                              <p:pRg st="2" end="2"/>
                                            </p:txEl>
                                          </p:spTgt>
                                        </p:tgtEl>
                                        <p:attrNameLst>
                                          <p:attrName>r</p:attrName>
                                        </p:attrNameLst>
                                      </p:cBhvr>
                                    </p:animRot>
                                  </p:childTnLst>
                                </p:cTn>
                              </p:par>
                            </p:childTnLst>
                          </p:cTn>
                        </p:par>
                        <p:par>
                          <p:cTn id="65" fill="hold">
                            <p:stCondLst>
                              <p:cond delay="2250"/>
                            </p:stCondLst>
                            <p:childTnLst>
                              <p:par>
                                <p:cTn id="66" presetID="56" presetClass="entr" presetSubtype="0" fill="hold" nodeType="afterEffect">
                                  <p:stCondLst>
                                    <p:cond delay="0"/>
                                  </p:stCondLst>
                                  <p:iterate type="lt">
                                    <p:tmPct val="10000"/>
                                  </p:iterate>
                                  <p:childTnLst>
                                    <p:set>
                                      <p:cBhvr>
                                        <p:cTn id="67" dur="500" fill="hold">
                                          <p:stCondLst>
                                            <p:cond delay="0"/>
                                          </p:stCondLst>
                                        </p:cTn>
                                        <p:tgtEl>
                                          <p:spTgt spid="3">
                                            <p:txEl>
                                              <p:pRg st="4" end="4"/>
                                            </p:txEl>
                                          </p:spTgt>
                                        </p:tgtEl>
                                        <p:attrNameLst>
                                          <p:attrName>style.visibility</p:attrName>
                                        </p:attrNameLst>
                                      </p:cBhvr>
                                      <p:to>
                                        <p:strVal val="visible"/>
                                      </p:to>
                                    </p:set>
                                    <p:anim by="(-#ppt_w*2)" calcmode="lin" valueType="num">
                                      <p:cBhvr rctx="PPT">
                                        <p:cTn id="68" dur="500" autoRev="1" fill="hold">
                                          <p:stCondLst>
                                            <p:cond delay="0"/>
                                          </p:stCondLst>
                                        </p:cTn>
                                        <p:tgtEl>
                                          <p:spTgt spid="3">
                                            <p:txEl>
                                              <p:pRg st="4" end="4"/>
                                            </p:txEl>
                                          </p:spTgt>
                                        </p:tgtEl>
                                        <p:attrNameLst>
                                          <p:attrName>ppt_w</p:attrName>
                                        </p:attrNameLst>
                                      </p:cBhvr>
                                    </p:anim>
                                    <p:anim by="(#ppt_w*0.50)" calcmode="lin" valueType="num">
                                      <p:cBhvr>
                                        <p:cTn id="69" dur="500" decel="50000" autoRev="1" fill="hold">
                                          <p:stCondLst>
                                            <p:cond delay="0"/>
                                          </p:stCondLst>
                                        </p:cTn>
                                        <p:tgtEl>
                                          <p:spTgt spid="3">
                                            <p:txEl>
                                              <p:pRg st="4" end="4"/>
                                            </p:txEl>
                                          </p:spTgt>
                                        </p:tgtEl>
                                        <p:attrNameLst>
                                          <p:attrName>ppt_x</p:attrName>
                                        </p:attrNameLst>
                                      </p:cBhvr>
                                    </p:anim>
                                    <p:anim from="(-#ppt_h/2)" to="(#ppt_y)" calcmode="lin" valueType="num">
                                      <p:cBhvr>
                                        <p:cTn id="70" dur="500" fill="hold">
                                          <p:stCondLst>
                                            <p:cond delay="0"/>
                                          </p:stCondLst>
                                        </p:cTn>
                                        <p:tgtEl>
                                          <p:spTgt spid="3">
                                            <p:txEl>
                                              <p:pRg st="4" end="4"/>
                                            </p:txEl>
                                          </p:spTgt>
                                        </p:tgtEl>
                                        <p:attrNameLst>
                                          <p:attrName>ppt_y</p:attrName>
                                        </p:attrNameLst>
                                      </p:cBhvr>
                                    </p:anim>
                                    <p:animRot by="21600000">
                                      <p:cBhvr>
                                        <p:cTn id="71" dur="500" fill="hold">
                                          <p:stCondLst>
                                            <p:cond delay="0"/>
                                          </p:stCondLst>
                                        </p:cTn>
                                        <p:tgtEl>
                                          <p:spTgt spid="3">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12"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724535" y="439420"/>
            <a:ext cx="531749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12.1 基于Python的数据管理与分析</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6" name="文本框 5"/>
          <p:cNvSpPr txBox="1"/>
          <p:nvPr/>
        </p:nvSpPr>
        <p:spPr>
          <a:xfrm>
            <a:off x="1431925" y="1351280"/>
            <a:ext cx="3526790" cy="398780"/>
          </a:xfrm>
          <a:prstGeom prst="rect">
            <a:avLst/>
          </a:prstGeom>
          <a:noFill/>
        </p:spPr>
        <p:txBody>
          <a:bodyPr wrap="square" rtlCol="0" anchor="t">
            <a:spAutoFit/>
          </a:bodyPr>
          <a:p>
            <a:r>
              <a:rPr lang="zh-CN" altLang="en-US" sz="2000" b="1"/>
              <a:t>数据分析常用的理论与方法</a:t>
            </a:r>
            <a:r>
              <a:rPr lang="en-US" altLang="zh-CN" sz="2000" b="1"/>
              <a:t>:</a:t>
            </a:r>
            <a:endParaRPr lang="en-US" altLang="zh-CN" sz="2000" b="1"/>
          </a:p>
        </p:txBody>
      </p:sp>
      <p:sp>
        <p:nvSpPr>
          <p:cNvPr id="18" name="文本框 17"/>
          <p:cNvSpPr txBox="1"/>
          <p:nvPr/>
        </p:nvSpPr>
        <p:spPr>
          <a:xfrm>
            <a:off x="1431925" y="2195195"/>
            <a:ext cx="1613535" cy="491490"/>
          </a:xfrm>
          <a:prstGeom prst="rect">
            <a:avLst/>
          </a:prstGeom>
          <a:noFill/>
        </p:spPr>
        <p:txBody>
          <a:bodyPr wrap="square" rtlCol="0" anchor="t">
            <a:spAutoFit/>
          </a:bodyPr>
          <a:p>
            <a:pPr indent="0" algn="just" fontAlgn="auto">
              <a:lnSpc>
                <a:spcPct val="130000"/>
              </a:lnSpc>
            </a:pPr>
            <a:r>
              <a:rPr lang="zh-CN" altLang="en-US" sz="2000" b="1"/>
              <a:t>① 统计分析：</a:t>
            </a:r>
            <a:endParaRPr lang="en-US" altLang="zh-CN" sz="2000"/>
          </a:p>
        </p:txBody>
      </p:sp>
      <p:sp>
        <p:nvSpPr>
          <p:cNvPr id="19" name="文本框 18"/>
          <p:cNvSpPr txBox="1"/>
          <p:nvPr/>
        </p:nvSpPr>
        <p:spPr>
          <a:xfrm>
            <a:off x="1431925" y="4138930"/>
            <a:ext cx="1612900" cy="398780"/>
          </a:xfrm>
          <a:prstGeom prst="rect">
            <a:avLst/>
          </a:prstGeom>
          <a:noFill/>
        </p:spPr>
        <p:txBody>
          <a:bodyPr wrap="square" rtlCol="0" anchor="t">
            <a:spAutoFit/>
          </a:bodyPr>
          <a:p>
            <a:r>
              <a:rPr lang="zh-CN" altLang="en-US" sz="2000" b="1"/>
              <a:t>② 数据挖掘：</a:t>
            </a:r>
            <a:endParaRPr lang="zh-CN" altLang="en-US" sz="2000" b="1"/>
          </a:p>
        </p:txBody>
      </p:sp>
      <p:sp>
        <p:nvSpPr>
          <p:cNvPr id="20" name="文本框 19"/>
          <p:cNvSpPr txBox="1"/>
          <p:nvPr/>
        </p:nvSpPr>
        <p:spPr>
          <a:xfrm>
            <a:off x="3045460" y="2195195"/>
            <a:ext cx="7913370" cy="1691640"/>
          </a:xfrm>
          <a:prstGeom prst="rect">
            <a:avLst/>
          </a:prstGeom>
          <a:noFill/>
        </p:spPr>
        <p:txBody>
          <a:bodyPr wrap="square" rtlCol="0" anchor="t">
            <a:spAutoFit/>
          </a:bodyPr>
          <a:p>
            <a:pPr algn="just" fontAlgn="auto">
              <a:lnSpc>
                <a:spcPct val="130000"/>
              </a:lnSpc>
            </a:pPr>
            <a:r>
              <a:rPr lang="zh-CN" altLang="en-US" sz="2000"/>
              <a:t>统计是进行科学研究的重要方法，通过数字揭示事物在特定时间方面的数量特征，以便对事物进行定量乃至定性分析，从而做出正确的决策，其常见的方法有描述性统计分析、集中趋势分析、相关分析、方差分析、回归分析等；</a:t>
            </a:r>
            <a:endParaRPr lang="zh-CN" altLang="en-US" sz="2000"/>
          </a:p>
        </p:txBody>
      </p:sp>
      <p:sp>
        <p:nvSpPr>
          <p:cNvPr id="21" name="文本框 20"/>
          <p:cNvSpPr txBox="1"/>
          <p:nvPr/>
        </p:nvSpPr>
        <p:spPr>
          <a:xfrm>
            <a:off x="3044825" y="4044315"/>
            <a:ext cx="7913370" cy="1691640"/>
          </a:xfrm>
          <a:prstGeom prst="rect">
            <a:avLst/>
          </a:prstGeom>
          <a:noFill/>
        </p:spPr>
        <p:txBody>
          <a:bodyPr wrap="square" rtlCol="0" anchor="t">
            <a:spAutoFit/>
          </a:bodyPr>
          <a:p>
            <a:pPr algn="just" fontAlgn="auto">
              <a:lnSpc>
                <a:spcPct val="130000"/>
              </a:lnSpc>
            </a:pPr>
            <a:r>
              <a:rPr lang="zh-CN" altLang="en-US" sz="2000"/>
              <a:t>数据挖掘是数据分析的理论核心，各种数据挖掘的算法基于不同的数据类型和数据关联方式，迭代训练关系模型，深入数据内部，挖掘数据潜在价值，其中经典的算法有C4.5决策树、kmeans聚类、svm分类、apriori算法等。</a:t>
            </a:r>
            <a:endParaRPr lang="zh-CN" altLang="en-US" sz="200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4"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 to="" calcmode="lin" valueType="num">
                                      <p:cBhvr>
                                        <p:cTn id="11" dur="1" fill="hold"/>
                                        <p:tgtEl>
                                          <p:spTgt spid="6"/>
                                        </p:tgtEl>
                                      </p:cBhvr>
                                    </p:anim>
                                  </p:childTnLst>
                                </p:cTn>
                              </p:par>
                            </p:childTnLst>
                          </p:cTn>
                        </p:par>
                      </p:childTnLst>
                    </p:cTn>
                  </p:par>
                  <p:par>
                    <p:cTn id="12" fill="hold">
                      <p:stCondLst>
                        <p:cond delay="indefinite"/>
                      </p:stCondLst>
                      <p:childTnLst>
                        <p:par>
                          <p:cTn id="13" fill="hold">
                            <p:stCondLst>
                              <p:cond delay="0"/>
                            </p:stCondLst>
                            <p:childTnLst>
                              <p:par>
                                <p:cTn id="14" presetID="2" presetClass="entr" presetSubtype="1"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fill="hold"/>
                                        <p:tgtEl>
                                          <p:spTgt spid="18"/>
                                        </p:tgtEl>
                                        <p:attrNameLst>
                                          <p:attrName>ppt_x</p:attrName>
                                        </p:attrNameLst>
                                      </p:cBhvr>
                                      <p:tavLst>
                                        <p:tav tm="0">
                                          <p:val>
                                            <p:strVal val="#ppt_x"/>
                                          </p:val>
                                        </p:tav>
                                        <p:tav tm="100000">
                                          <p:val>
                                            <p:strVal val="#ppt_x"/>
                                          </p:val>
                                        </p:tav>
                                      </p:tavLst>
                                    </p:anim>
                                    <p:anim calcmode="lin" valueType="num">
                                      <p:cBhvr additive="base">
                                        <p:cTn id="17"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randombar(horizontal)">
                                      <p:cBhvr>
                                        <p:cTn id="28" dur="500"/>
                                        <p:tgtEl>
                                          <p:spTgt spid="20"/>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randombar(horizontal)">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18" grpId="0"/>
      <p:bldP spid="19" grpId="0"/>
      <p:bldP spid="20"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12.2 数据的导入与导出</a:t>
            </a:r>
            <a:endParaRPr altLang="zh-CN" sz="2400" b="1" dirty="0">
              <a:sym typeface="+mn-ea"/>
            </a:endParaRP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 name="文本框 4"/>
          <p:cNvSpPr txBox="1"/>
          <p:nvPr/>
        </p:nvSpPr>
        <p:spPr>
          <a:xfrm>
            <a:off x="1550035" y="1501775"/>
            <a:ext cx="8069580" cy="553085"/>
          </a:xfrm>
          <a:prstGeom prst="rect">
            <a:avLst/>
          </a:prstGeom>
          <a:noFill/>
        </p:spPr>
        <p:txBody>
          <a:bodyPr wrap="square" rtlCol="0" anchor="t">
            <a:spAutoFit/>
          </a:bodyPr>
          <a:p>
            <a:pPr>
              <a:lnSpc>
                <a:spcPct val="150000"/>
              </a:lnSpc>
            </a:pPr>
            <a:r>
              <a:rPr lang="zh-CN" altLang="en-US" sz="2000" b="1"/>
              <a:t>我们将分别介绍以下几种存储文件基于Python的导入、导出操作：</a:t>
            </a:r>
            <a:endParaRPr lang="zh-CN" altLang="en-US" sz="2400" b="1"/>
          </a:p>
        </p:txBody>
      </p:sp>
      <p:sp>
        <p:nvSpPr>
          <p:cNvPr id="9" name="文本框 8"/>
          <p:cNvSpPr txBox="1"/>
          <p:nvPr/>
        </p:nvSpPr>
        <p:spPr>
          <a:xfrm>
            <a:off x="1550035" y="2363470"/>
            <a:ext cx="3119120" cy="398780"/>
          </a:xfrm>
          <a:prstGeom prst="rect">
            <a:avLst/>
          </a:prstGeom>
          <a:noFill/>
        </p:spPr>
        <p:txBody>
          <a:bodyPr wrap="square" rtlCol="0" anchor="t">
            <a:spAutoFit/>
          </a:bodyPr>
          <a:p>
            <a:pPr marL="342900" indent="-342900">
              <a:buFont typeface="Wingdings" panose="05000000000000000000" charset="0"/>
              <a:buChar char="Ø"/>
            </a:pPr>
            <a:r>
              <a:rPr lang="zh-CN" altLang="en-US" sz="2000" b="1">
                <a:solidFill>
                  <a:srgbClr val="190DBB"/>
                </a:solidFill>
              </a:rPr>
              <a:t>CSV文件的导入与导出</a:t>
            </a:r>
            <a:endParaRPr lang="zh-CN" altLang="en-US" sz="2000" b="1">
              <a:solidFill>
                <a:srgbClr val="190DBB"/>
              </a:solidFill>
            </a:endParaRPr>
          </a:p>
        </p:txBody>
      </p:sp>
      <p:sp>
        <p:nvSpPr>
          <p:cNvPr id="31" name="文本框 30"/>
          <p:cNvSpPr txBox="1"/>
          <p:nvPr/>
        </p:nvSpPr>
        <p:spPr>
          <a:xfrm>
            <a:off x="1550035" y="3043555"/>
            <a:ext cx="3232150" cy="398780"/>
          </a:xfrm>
          <a:prstGeom prst="rect">
            <a:avLst/>
          </a:prstGeom>
          <a:noFill/>
        </p:spPr>
        <p:txBody>
          <a:bodyPr wrap="square" rtlCol="0" anchor="t">
            <a:spAutoFit/>
          </a:bodyPr>
          <a:p>
            <a:pPr marL="342900" indent="-342900">
              <a:buFont typeface="Wingdings" panose="05000000000000000000" charset="0"/>
              <a:buChar char="Ø"/>
            </a:pPr>
            <a:r>
              <a:rPr lang="zh-CN" altLang="en-US" sz="2000" b="1">
                <a:solidFill>
                  <a:srgbClr val="190DBB"/>
                </a:solidFill>
              </a:rPr>
              <a:t>Excel文件的导入与导出</a:t>
            </a:r>
            <a:endParaRPr lang="zh-CN" altLang="en-US" sz="2000" b="1">
              <a:solidFill>
                <a:srgbClr val="190DBB"/>
              </a:solidFill>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6" presetClass="entr" presetSubtype="0" fill="hold" nodeType="clickPar">
                                  <p:stCondLst>
                                    <p:cond delay="0"/>
                                  </p:stCondLst>
                                  <p:iterate type="lt">
                                    <p:tmPct val="10000"/>
                                  </p:iterate>
                                  <p:childTnLst>
                                    <p:set>
                                      <p:cBhvr>
                                        <p:cTn id="10" dur="500" fill="hold">
                                          <p:stCondLst>
                                            <p:cond delay="0"/>
                                          </p:stCondLst>
                                        </p:cTn>
                                        <p:tgtEl>
                                          <p:spTgt spid="5">
                                            <p:txEl>
                                              <p:pRg st="0" end="0"/>
                                            </p:txEl>
                                          </p:spTgt>
                                        </p:tgtEl>
                                        <p:attrNameLst>
                                          <p:attrName>style.visibility</p:attrName>
                                        </p:attrNameLst>
                                      </p:cBhvr>
                                      <p:to>
                                        <p:strVal val="visible"/>
                                      </p:to>
                                    </p:set>
                                    <p:anim by="(-#ppt_w*2)" calcmode="lin" valueType="num">
                                      <p:cBhvr rctx="PPT">
                                        <p:cTn id="11" dur="500" autoRev="1" fill="hold">
                                          <p:stCondLst>
                                            <p:cond delay="0"/>
                                          </p:stCondLst>
                                        </p:cTn>
                                        <p:tgtEl>
                                          <p:spTgt spid="5">
                                            <p:txEl>
                                              <p:pRg st="0" end="0"/>
                                            </p:txEl>
                                          </p:spTgt>
                                        </p:tgtEl>
                                        <p:attrNameLst>
                                          <p:attrName>ppt_w</p:attrName>
                                        </p:attrNameLst>
                                      </p:cBhvr>
                                    </p:anim>
                                    <p:anim by="(#ppt_w*0.50)" calcmode="lin" valueType="num">
                                      <p:cBhvr>
                                        <p:cTn id="12" dur="500" decel="50000" autoRev="1" fill="hold">
                                          <p:stCondLst>
                                            <p:cond delay="0"/>
                                          </p:stCondLst>
                                        </p:cTn>
                                        <p:tgtEl>
                                          <p:spTgt spid="5">
                                            <p:txEl>
                                              <p:pRg st="0" end="0"/>
                                            </p:txEl>
                                          </p:spTgt>
                                        </p:tgtEl>
                                        <p:attrNameLst>
                                          <p:attrName>ppt_x</p:attrName>
                                        </p:attrNameLst>
                                      </p:cBhvr>
                                    </p:anim>
                                    <p:anim from="(-#ppt_h/2)" to="(#ppt_y)" calcmode="lin" valueType="num">
                                      <p:cBhvr>
                                        <p:cTn id="13" dur="500" fill="hold">
                                          <p:stCondLst>
                                            <p:cond delay="0"/>
                                          </p:stCondLst>
                                        </p:cTn>
                                        <p:tgtEl>
                                          <p:spTgt spid="5">
                                            <p:txEl>
                                              <p:pRg st="0" end="0"/>
                                            </p:txEl>
                                          </p:spTgt>
                                        </p:tgtEl>
                                        <p:attrNameLst>
                                          <p:attrName>ppt_y</p:attrName>
                                        </p:attrNameLst>
                                      </p:cBhvr>
                                    </p:anim>
                                    <p:animRot by="21600000">
                                      <p:cBhvr>
                                        <p:cTn id="14" dur="500" fill="hold">
                                          <p:stCondLst>
                                            <p:cond delay="0"/>
                                          </p:stCondLst>
                                        </p:cTn>
                                        <p:tgtEl>
                                          <p:spTgt spid="5">
                                            <p:txEl>
                                              <p:pRg st="0" end="0"/>
                                            </p:txEl>
                                          </p:spTgt>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6" presetClass="entr" presetSubtype="0" fill="hold" grpId="0" nodeType="afterEffect">
                                  <p:stCondLst>
                                    <p:cond delay="0"/>
                                  </p:stCondLst>
                                  <p:iterate type="lt">
                                    <p:tmPct val="10000"/>
                                  </p:iterate>
                                  <p:childTnLst>
                                    <p:set>
                                      <p:cBhvr>
                                        <p:cTn id="23" dur="500" fill="hold">
                                          <p:stCondLst>
                                            <p:cond delay="0"/>
                                          </p:stCondLst>
                                        </p:cTn>
                                        <p:tgtEl>
                                          <p:spTgt spid="31"/>
                                        </p:tgtEl>
                                        <p:attrNameLst>
                                          <p:attrName>style.visibility</p:attrName>
                                        </p:attrNameLst>
                                      </p:cBhvr>
                                      <p:to>
                                        <p:strVal val="visible"/>
                                      </p:to>
                                    </p:set>
                                    <p:anim by="(-#ppt_w*2)" calcmode="lin" valueType="num">
                                      <p:cBhvr rctx="PPT">
                                        <p:cTn id="24" dur="500" autoRev="1" fill="hold">
                                          <p:stCondLst>
                                            <p:cond delay="0"/>
                                          </p:stCondLst>
                                        </p:cTn>
                                        <p:tgtEl>
                                          <p:spTgt spid="31"/>
                                        </p:tgtEl>
                                        <p:attrNameLst>
                                          <p:attrName>ppt_w</p:attrName>
                                        </p:attrNameLst>
                                      </p:cBhvr>
                                    </p:anim>
                                    <p:anim by="(#ppt_w*0.50)" calcmode="lin" valueType="num">
                                      <p:cBhvr>
                                        <p:cTn id="25" dur="500" decel="50000" autoRev="1" fill="hold">
                                          <p:stCondLst>
                                            <p:cond delay="0"/>
                                          </p:stCondLst>
                                        </p:cTn>
                                        <p:tgtEl>
                                          <p:spTgt spid="31"/>
                                        </p:tgtEl>
                                        <p:attrNameLst>
                                          <p:attrName>ppt_x</p:attrName>
                                        </p:attrNameLst>
                                      </p:cBhvr>
                                    </p:anim>
                                    <p:anim from="(-#ppt_h/2)" to="(#ppt_y)" calcmode="lin" valueType="num">
                                      <p:cBhvr>
                                        <p:cTn id="26" dur="500" fill="hold">
                                          <p:stCondLst>
                                            <p:cond delay="0"/>
                                          </p:stCondLst>
                                        </p:cTn>
                                        <p:tgtEl>
                                          <p:spTgt spid="31"/>
                                        </p:tgtEl>
                                        <p:attrNameLst>
                                          <p:attrName>ppt_y</p:attrName>
                                        </p:attrNameLst>
                                      </p:cBhvr>
                                    </p:anim>
                                    <p:animRot by="21600000">
                                      <p:cBhvr>
                                        <p:cTn id="27" dur="500" fill="hold">
                                          <p:stCondLst>
                                            <p:cond delay="0"/>
                                          </p:stCondLst>
                                        </p:cTn>
                                        <p:tgtEl>
                                          <p:spTgt spid="3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1"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12.2 数据的导入与导出</a:t>
            </a:r>
            <a:endParaRPr altLang="zh-CN" sz="2400" b="1" dirty="0">
              <a:sym typeface="+mn-ea"/>
            </a:endParaRPr>
          </a:p>
        </p:txBody>
      </p:sp>
      <p:sp>
        <p:nvSpPr>
          <p:cNvPr id="9" name="文本框 8"/>
          <p:cNvSpPr txBox="1"/>
          <p:nvPr/>
        </p:nvSpPr>
        <p:spPr>
          <a:xfrm>
            <a:off x="1158240" y="1317625"/>
            <a:ext cx="3119120" cy="398780"/>
          </a:xfrm>
          <a:prstGeom prst="rect">
            <a:avLst/>
          </a:prstGeom>
          <a:noFill/>
        </p:spPr>
        <p:txBody>
          <a:bodyPr wrap="square" rtlCol="0" anchor="t">
            <a:spAutoFit/>
          </a:bodyPr>
          <a:p>
            <a:pPr marL="342900" indent="-342900">
              <a:buFont typeface="Wingdings" panose="05000000000000000000" charset="0"/>
              <a:buChar char="Ø"/>
            </a:pPr>
            <a:r>
              <a:rPr lang="zh-CN" altLang="en-US" sz="2000" b="1">
                <a:solidFill>
                  <a:srgbClr val="190DBB"/>
                </a:solidFill>
              </a:rPr>
              <a:t>CSV文件的导入与导出</a:t>
            </a:r>
            <a:endParaRPr lang="zh-CN" altLang="en-US" sz="2000" b="1">
              <a:solidFill>
                <a:srgbClr val="190DBB"/>
              </a:solidFill>
            </a:endParaRPr>
          </a:p>
        </p:txBody>
      </p:sp>
      <p:sp>
        <p:nvSpPr>
          <p:cNvPr id="105" name="文本框 104"/>
          <p:cNvSpPr txBox="1"/>
          <p:nvPr/>
        </p:nvSpPr>
        <p:spPr>
          <a:xfrm>
            <a:off x="1654175" y="2989580"/>
            <a:ext cx="6636385" cy="368300"/>
          </a:xfrm>
          <a:prstGeom prst="rect">
            <a:avLst/>
          </a:prstGeom>
          <a:noFill/>
          <a:ln w="9525">
            <a:noFill/>
          </a:ln>
        </p:spPr>
        <p:txBody>
          <a:bodyPr wrap="square">
            <a:spAutoFit/>
          </a:bodyPr>
          <a:p>
            <a:pPr indent="0" algn="ctr"/>
            <a:r>
              <a:rPr lang="zh-CN" b="0">
                <a:latin typeface="Times New Roman" panose="02020603050405020304" charset="0"/>
                <a:cs typeface="Times New Roman" panose="02020603050405020304" charset="0"/>
              </a:rPr>
              <a:t>表</a:t>
            </a:r>
            <a:r>
              <a:rPr lang="en-US" b="0">
                <a:latin typeface="Times New Roman" panose="02020603050405020304" charset="0"/>
                <a:cs typeface="Times New Roman" panose="02020603050405020304" charset="0"/>
              </a:rPr>
              <a:t>1</a:t>
            </a:r>
            <a:r>
              <a:rPr lang="en-US" b="0">
                <a:latin typeface="Times New Roman" panose="02020603050405020304" charset="0"/>
                <a:ea typeface="宋体" panose="02010600030101010101" pitchFamily="2" charset="-122"/>
              </a:rPr>
              <a:t>2</a:t>
            </a:r>
            <a:r>
              <a:rPr lang="en-US" b="0">
                <a:latin typeface="Times New Roman" panose="02020603050405020304" charset="0"/>
                <a:cs typeface="Times New Roman" panose="02020603050405020304" charset="0"/>
              </a:rPr>
              <a:t>.1 </a:t>
            </a:r>
            <a:r>
              <a:rPr lang="zh-CN" b="0">
                <a:latin typeface="Times New Roman" panose="02020603050405020304" charset="0"/>
                <a:cs typeface="Times New Roman" panose="02020603050405020304" charset="0"/>
              </a:rPr>
              <a:t>学生成绩表</a:t>
            </a:r>
            <a:endParaRPr lang="zh-CN" altLang="en-US"/>
          </a:p>
        </p:txBody>
      </p:sp>
      <p:graphicFrame>
        <p:nvGraphicFramePr>
          <p:cNvPr id="10" name="表格 9"/>
          <p:cNvGraphicFramePr/>
          <p:nvPr/>
        </p:nvGraphicFramePr>
        <p:xfrm>
          <a:off x="1654175" y="3357880"/>
          <a:ext cx="6636385" cy="1699895"/>
        </p:xfrm>
        <a:graphic>
          <a:graphicData uri="http://schemas.openxmlformats.org/drawingml/2006/table">
            <a:tbl>
              <a:tblPr firstRow="1" bandRow="1">
                <a:tableStyleId>{5940675A-B579-460E-94D1-54222C63F5DA}</a:tableStyleId>
              </a:tblPr>
              <a:tblGrid>
                <a:gridCol w="1139190"/>
                <a:gridCol w="1104900"/>
                <a:gridCol w="971550"/>
                <a:gridCol w="1134110"/>
                <a:gridCol w="1076960"/>
                <a:gridCol w="1209675"/>
              </a:tblGrid>
              <a:tr h="296545">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Student ID</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N</a:t>
                      </a:r>
                      <a:r>
                        <a:rPr lang="en-US" sz="1400" b="0">
                          <a:latin typeface="宋体" panose="02010600030101010101" pitchFamily="2" charset="-122"/>
                          <a:ea typeface="宋体" panose="02010600030101010101" pitchFamily="2" charset="-122"/>
                          <a:cs typeface="宋体" panose="02010600030101010101" pitchFamily="2" charset="-122"/>
                        </a:rPr>
                        <a:t>ame</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Hour</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Chinese</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Math</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English</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80670">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1807022101</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Alan</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6</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80</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80</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80</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cap="flat">
                      <a:noFill/>
                    </a:lnR>
                    <a:lnT w="12700" cap="flat" cmpd="sng">
                      <a:solidFill>
                        <a:srgbClr val="080000"/>
                      </a:solidFill>
                      <a:prstDash val="solid"/>
                      <a:headEnd type="none" w="med" len="med"/>
                      <a:tailEnd type="none" w="med" len="med"/>
                    </a:lnT>
                    <a:lnB cap="flat">
                      <a:noFill/>
                    </a:lnB>
                    <a:lnTlToBr>
                      <a:noFill/>
                    </a:lnTlToBr>
                    <a:lnBlToTr>
                      <a:noFill/>
                    </a:lnBlToTr>
                    <a:noFill/>
                  </a:tcPr>
                </a:tc>
              </a:tr>
              <a:tr h="280670">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1807022102</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Bing</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10</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78</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90</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94</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cap="flat">
                      <a:noFill/>
                    </a:lnR>
                    <a:lnT cap="flat">
                      <a:noFill/>
                    </a:lnT>
                    <a:lnB cap="flat">
                      <a:noFill/>
                    </a:lnB>
                    <a:lnTlToBr>
                      <a:noFill/>
                    </a:lnTlToBr>
                    <a:lnBlToTr>
                      <a:noFill/>
                    </a:lnBlToTr>
                    <a:noFill/>
                  </a:tcPr>
                </a:tc>
              </a:tr>
              <a:tr h="280670">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1807022103</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Ben</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8</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67</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87</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90</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cap="flat">
                      <a:noFill/>
                    </a:lnR>
                    <a:lnT cap="flat">
                      <a:noFill/>
                    </a:lnT>
                    <a:lnB cap="flat">
                      <a:noFill/>
                    </a:lnB>
                    <a:lnTlToBr>
                      <a:noFill/>
                    </a:lnTlToBr>
                    <a:lnBlToTr>
                      <a:noFill/>
                    </a:lnBlToTr>
                    <a:noFill/>
                  </a:tcPr>
                </a:tc>
              </a:tr>
              <a:tr h="280670">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1807022104</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Calvin </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9</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76</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78</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98</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cap="flat">
                      <a:noFill/>
                    </a:lnR>
                    <a:lnT cap="flat">
                      <a:noFill/>
                    </a:lnT>
                    <a:lnB cap="flat">
                      <a:noFill/>
                    </a:lnB>
                    <a:lnTlToBr>
                      <a:noFill/>
                    </a:lnTlToBr>
                    <a:lnBlToTr>
                      <a:noFill/>
                    </a:lnBlToTr>
                    <a:noFill/>
                  </a:tcPr>
                </a:tc>
              </a:tr>
              <a:tr h="280670">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1807022105</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Carter</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8</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87</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78</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79</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a:noFill/>
                    </a:lnL>
                    <a:lnR cap="flat">
                      <a:noFill/>
                    </a:lnR>
                    <a:lnT cap="flat">
                      <a:noFill/>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11" name="文本框 10"/>
          <p:cNvSpPr txBox="1"/>
          <p:nvPr/>
        </p:nvSpPr>
        <p:spPr>
          <a:xfrm>
            <a:off x="1033145" y="1859280"/>
            <a:ext cx="7461250" cy="450850"/>
          </a:xfrm>
          <a:prstGeom prst="rect">
            <a:avLst/>
          </a:prstGeom>
          <a:noFill/>
          <a:ln w="9525">
            <a:noFill/>
          </a:ln>
        </p:spPr>
        <p:txBody>
          <a:bodyPr wrap="square">
            <a:spAutoFit/>
          </a:bodyPr>
          <a:p>
            <a:pPr indent="457200" algn="just" fontAlgn="auto">
              <a:lnSpc>
                <a:spcPct val="130000"/>
              </a:lnSpc>
              <a:extLst>
                <a:ext uri="{35155182-B16C-46BC-9424-99874614C6A1}">
                  <wpsdc:indentchars xmlns:wpsdc="http://www.wps.cn/officeDocument/2017/drawingmlCustomData" val="200" checksum="59296752"/>
                </a:ext>
              </a:extLst>
            </a:pPr>
            <a:r>
              <a:rPr lang="zh-CN" altLang="en-US" b="1">
                <a:latin typeface="Times New Roman" panose="02020603050405020304" charset="0"/>
                <a:cs typeface="Times New Roman" panose="02020603050405020304" charset="0"/>
              </a:rPr>
              <a:t>（</a:t>
            </a:r>
            <a:r>
              <a:rPr lang="en-US" altLang="zh-CN" b="1">
                <a:latin typeface="Times New Roman" panose="02020603050405020304" charset="0"/>
                <a:cs typeface="Times New Roman" panose="02020603050405020304" charset="0"/>
              </a:rPr>
              <a:t>1</a:t>
            </a:r>
            <a:r>
              <a:rPr lang="zh-CN" altLang="en-US" b="1">
                <a:latin typeface="Times New Roman" panose="02020603050405020304" charset="0"/>
                <a:cs typeface="Times New Roman" panose="02020603050405020304" charset="0"/>
              </a:rPr>
              <a:t>）</a:t>
            </a:r>
            <a:r>
              <a:rPr lang="en-US" b="1">
                <a:latin typeface="Times New Roman" panose="02020603050405020304" charset="0"/>
                <a:cs typeface="Times New Roman" panose="02020603050405020304" charset="0"/>
              </a:rPr>
              <a:t>CSV</a:t>
            </a:r>
            <a:r>
              <a:rPr lang="zh-CN" b="1">
                <a:latin typeface="Times New Roman" panose="02020603050405020304" charset="0"/>
                <a:cs typeface="Times New Roman" panose="02020603050405020304" charset="0"/>
              </a:rPr>
              <a:t>文件的导入</a:t>
            </a:r>
            <a:endParaRPr lang="zh-CN" altLang="en-US"/>
          </a:p>
        </p:txBody>
      </p:sp>
      <p:sp>
        <p:nvSpPr>
          <p:cNvPr id="2" name="文本框 1"/>
          <p:cNvSpPr txBox="1"/>
          <p:nvPr/>
        </p:nvSpPr>
        <p:spPr>
          <a:xfrm>
            <a:off x="1736090" y="2419985"/>
            <a:ext cx="7131050" cy="368300"/>
          </a:xfrm>
          <a:prstGeom prst="rect">
            <a:avLst/>
          </a:prstGeom>
          <a:noFill/>
        </p:spPr>
        <p:txBody>
          <a:bodyPr wrap="square" rtlCol="0" anchor="t">
            <a:spAutoFit/>
          </a:bodyPr>
          <a:p>
            <a:r>
              <a:rPr lang="zh-CN" altLang="en-US"/>
              <a:t>我们通过人工统计，手动生成的学生成绩数据文件，如表12.1所示。</a:t>
            </a:r>
            <a:endParaRPr lang="zh-CN" altLang="en-US"/>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500"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500" fill="hold">
                                          <p:stCondLst>
                                            <p:cond delay="0"/>
                                          </p:stCondLst>
                                        </p:cTn>
                                        <p:tgtEl>
                                          <p:spTgt spid="5"/>
                                        </p:tgtEl>
                                        <p:attrNameLst>
                                          <p:attrName>ppt_y</p:attrName>
                                        </p:attrNameLst>
                                      </p:cBhvr>
                                    </p:anim>
                                    <p:animRot by="21600000">
                                      <p:cBhvr>
                                        <p:cTn id="10" dur="500" fill="hold">
                                          <p:stCondLst>
                                            <p:cond delay="0"/>
                                          </p:stCondLst>
                                        </p:cTn>
                                        <p:tgtEl>
                                          <p:spTgt spid="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1"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randombar(horizontal)">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randombar(horizontal)">
                                      <p:cBhvr>
                                        <p:cTn id="26" dur="500"/>
                                        <p:tgtEl>
                                          <p:spTgt spid="2"/>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105"/>
                                        </p:tgtEl>
                                        <p:attrNameLst>
                                          <p:attrName>style.visibility</p:attrName>
                                        </p:attrNameLst>
                                      </p:cBhvr>
                                      <p:to>
                                        <p:strVal val="visible"/>
                                      </p:to>
                                    </p:set>
                                    <p:animEffect transition="in" filter="dissolve">
                                      <p:cBhvr>
                                        <p:cTn id="31" dur="500"/>
                                        <p:tgtEl>
                                          <p:spTgt spid="105"/>
                                        </p:tgtEl>
                                      </p:cBhvr>
                                    </p:animEffect>
                                  </p:childTnLst>
                                </p:cTn>
                              </p:par>
                              <p:par>
                                <p:cTn id="32" presetID="9" presetClass="entr" presetSubtype="0"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dissolve">
                                      <p:cBhvr>
                                        <p:cTn id="3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1" grpId="0"/>
      <p:bldP spid="2" grpId="0"/>
      <p:bldP spid="10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12.2 数据的导入与导出</a:t>
            </a:r>
            <a:endParaRPr altLang="zh-CN" sz="2400" b="1" dirty="0">
              <a:sym typeface="+mn-ea"/>
            </a:endParaRPr>
          </a:p>
        </p:txBody>
      </p:sp>
      <p:sp>
        <p:nvSpPr>
          <p:cNvPr id="4" name="文本框 3"/>
          <p:cNvSpPr txBox="1"/>
          <p:nvPr/>
        </p:nvSpPr>
        <p:spPr>
          <a:xfrm>
            <a:off x="1720850" y="2099945"/>
            <a:ext cx="4733290" cy="1506855"/>
          </a:xfrm>
          <a:prstGeom prst="rect">
            <a:avLst/>
          </a:prstGeom>
          <a:noFill/>
        </p:spPr>
        <p:txBody>
          <a:bodyPr wrap="square" rtlCol="0" anchor="t">
            <a:spAutoFit/>
          </a:bodyPr>
          <a:p>
            <a:r>
              <a:rPr lang="zh-CN" altLang="en-US" sz="2000"/>
              <a:t>程序12.1 csv文件的导入</a:t>
            </a:r>
            <a:endParaRPr lang="zh-CN" altLang="en-US"/>
          </a:p>
          <a:p>
            <a:r>
              <a:rPr lang="zh-CN" altLang="en-US"/>
              <a:t>1: import pandas as pd</a:t>
            </a:r>
            <a:endParaRPr lang="zh-CN" altLang="en-US"/>
          </a:p>
          <a:p>
            <a:r>
              <a:rPr lang="zh-CN" altLang="en-US"/>
              <a:t>2: file_path = " report.csv"</a:t>
            </a:r>
            <a:endParaRPr lang="zh-CN" altLang="en-US"/>
          </a:p>
          <a:p>
            <a:r>
              <a:rPr lang="zh-CN" altLang="en-US"/>
              <a:t>3: df = pd.read_csv(file_path, encoding='utf-8')</a:t>
            </a:r>
            <a:endParaRPr lang="zh-CN" altLang="en-US"/>
          </a:p>
          <a:p>
            <a:r>
              <a:rPr lang="zh-CN" altLang="en-US"/>
              <a:t>4: print(df.head())</a:t>
            </a:r>
            <a:endParaRPr lang="zh-CN" altLang="en-US"/>
          </a:p>
        </p:txBody>
      </p:sp>
      <p:sp>
        <p:nvSpPr>
          <p:cNvPr id="7" name="文本框 6"/>
          <p:cNvSpPr txBox="1"/>
          <p:nvPr/>
        </p:nvSpPr>
        <p:spPr>
          <a:xfrm>
            <a:off x="1720850" y="1374775"/>
            <a:ext cx="4547235" cy="398780"/>
          </a:xfrm>
          <a:prstGeom prst="rect">
            <a:avLst/>
          </a:prstGeom>
          <a:noFill/>
        </p:spPr>
        <p:txBody>
          <a:bodyPr wrap="square" rtlCol="0">
            <a:spAutoFit/>
          </a:bodyPr>
          <a:p>
            <a:r>
              <a:rPr lang="zh-CN" altLang="en-US" sz="2000" b="1"/>
              <a:t>把获取的数据文件导入到程序中：</a:t>
            </a:r>
            <a:endParaRPr lang="zh-CN" altLang="en-US" sz="2000" b="1"/>
          </a:p>
        </p:txBody>
      </p:sp>
      <p:cxnSp>
        <p:nvCxnSpPr>
          <p:cNvPr id="8" name="直接箭头连接符 7"/>
          <p:cNvCxnSpPr/>
          <p:nvPr/>
        </p:nvCxnSpPr>
        <p:spPr>
          <a:xfrm>
            <a:off x="3994785" y="2612390"/>
            <a:ext cx="3324225" cy="2413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2741295" y="2706370"/>
            <a:ext cx="689610" cy="254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7319010" y="2340610"/>
            <a:ext cx="1905635" cy="368300"/>
          </a:xfrm>
          <a:prstGeom prst="rect">
            <a:avLst/>
          </a:prstGeom>
          <a:solidFill>
            <a:schemeClr val="accent6">
              <a:lumMod val="20000"/>
              <a:lumOff val="80000"/>
            </a:schemeClr>
          </a:solidFill>
          <a:ln>
            <a:solidFill>
              <a:schemeClr val="accent6">
                <a:lumMod val="40000"/>
                <a:lumOff val="60000"/>
              </a:schemeClr>
            </a:solidFill>
          </a:ln>
        </p:spPr>
        <p:txBody>
          <a:bodyPr wrap="square" rtlCol="0">
            <a:spAutoFit/>
          </a:bodyPr>
          <a:p>
            <a:r>
              <a:rPr lang="zh-CN" altLang="en-US"/>
              <a:t>导入</a:t>
            </a:r>
            <a:r>
              <a:rPr lang="en-US" altLang="zh-CN"/>
              <a:t>pandas</a:t>
            </a:r>
            <a:r>
              <a:rPr lang="zh-CN" altLang="en-US"/>
              <a:t>模块</a:t>
            </a:r>
            <a:endParaRPr lang="zh-CN" altLang="en-US"/>
          </a:p>
        </p:txBody>
      </p:sp>
      <p:cxnSp>
        <p:nvCxnSpPr>
          <p:cNvPr id="12" name="直接箭头连接符 11"/>
          <p:cNvCxnSpPr/>
          <p:nvPr/>
        </p:nvCxnSpPr>
        <p:spPr>
          <a:xfrm>
            <a:off x="4386580" y="2894330"/>
            <a:ext cx="2932430" cy="3048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7301230" y="2863215"/>
            <a:ext cx="3935095" cy="1753235"/>
          </a:xfrm>
          <a:prstGeom prst="rect">
            <a:avLst/>
          </a:prstGeom>
          <a:solidFill>
            <a:schemeClr val="accent6">
              <a:lumMod val="20000"/>
              <a:lumOff val="80000"/>
            </a:schemeClr>
          </a:solidFill>
          <a:ln>
            <a:solidFill>
              <a:schemeClr val="accent6">
                <a:lumMod val="40000"/>
                <a:lumOff val="60000"/>
              </a:schemeClr>
            </a:solidFill>
          </a:ln>
        </p:spPr>
        <p:txBody>
          <a:bodyPr wrap="square" rtlCol="0">
            <a:spAutoFit/>
          </a:bodyPr>
          <a:p>
            <a:pPr algn="just"/>
            <a:r>
              <a:rPr lang="zh-CN" altLang="en-US"/>
              <a:t>确定</a:t>
            </a:r>
            <a:r>
              <a:rPr lang="en-US" altLang="zh-CN"/>
              <a:t>csv</a:t>
            </a:r>
            <a:r>
              <a:rPr lang="zh-CN" altLang="en-US"/>
              <a:t>文件的路径，调用pandas的read_csv方法，传入文件路径并指定编码方式，完成文件数据的导入工作，得到一个DataFrame对象df，我们可以通过访问该对象的属性，获取特定单元的值。</a:t>
            </a:r>
            <a:endParaRPr lang="zh-CN" altLang="en-US"/>
          </a:p>
        </p:txBody>
      </p:sp>
      <p:cxnSp>
        <p:nvCxnSpPr>
          <p:cNvPr id="15" name="直接箭头连接符 14"/>
          <p:cNvCxnSpPr/>
          <p:nvPr/>
        </p:nvCxnSpPr>
        <p:spPr>
          <a:xfrm>
            <a:off x="6156960" y="3129280"/>
            <a:ext cx="1162050" cy="1143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pic>
        <p:nvPicPr>
          <p:cNvPr id="16" name="图片 15"/>
          <p:cNvPicPr>
            <a:picLocks noChangeAspect="1"/>
          </p:cNvPicPr>
          <p:nvPr/>
        </p:nvPicPr>
        <p:blipFill>
          <a:blip r:embed="rId1"/>
          <a:srcRect l="2324" r="33629" b="9576"/>
          <a:stretch>
            <a:fillRect/>
          </a:stretch>
        </p:blipFill>
        <p:spPr>
          <a:xfrm>
            <a:off x="1720850" y="4359275"/>
            <a:ext cx="5407025" cy="1837055"/>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to="" calcmode="lin" valueType="num">
                                      <p:cBhvr>
                                        <p:cTn id="15" dur="1" fill="hold"/>
                                        <p:tgtEl>
                                          <p:spTgt spid="7"/>
                                        </p:tgtEl>
                                      </p:cBhvr>
                                    </p:anim>
                                  </p:childTnLst>
                                </p:cTn>
                              </p:par>
                            </p:childTnLst>
                          </p:cTn>
                        </p:par>
                      </p:childTnLst>
                    </p:cTn>
                  </p:par>
                  <p:par>
                    <p:cTn id="16" fill="hold">
                      <p:stCondLst>
                        <p:cond delay="indefinite"/>
                      </p:stCondLst>
                      <p:childTnLst>
                        <p:par>
                          <p:cTn id="17" fill="hold">
                            <p:stCondLst>
                              <p:cond delay="0"/>
                            </p:stCondLst>
                            <p:childTnLst>
                              <p:par>
                                <p:cTn id="18" presetID="12" presetClass="entr" presetSubtype="1" fill="hold" grpId="0" nodeType="clickEffect">
                                  <p:stCondLst>
                                    <p:cond delay="0"/>
                                  </p:stCondLst>
                                  <p:childTnLst>
                                    <p:set>
                                      <p:cBhvr>
                                        <p:cTn id="19" dur="500" fill="hold">
                                          <p:stCondLst>
                                            <p:cond delay="0"/>
                                          </p:stCondLst>
                                        </p:cTn>
                                        <p:tgtEl>
                                          <p:spTgt spid="4"/>
                                        </p:tgtEl>
                                        <p:attrNameLst>
                                          <p:attrName>style.visibility</p:attrName>
                                        </p:attrNameLst>
                                      </p:cBhvr>
                                      <p:to>
                                        <p:strVal val="visible"/>
                                      </p:to>
                                    </p:set>
                                    <p:anim calcmode="lin" valueType="num">
                                      <p:cBhvr additive="base">
                                        <p:cTn id="20" dur="500"/>
                                        <p:tgtEl>
                                          <p:spTgt spid="4"/>
                                        </p:tgtEl>
                                        <p:attrNameLst>
                                          <p:attrName>ppt_y</p:attrName>
                                        </p:attrNameLst>
                                      </p:cBhvr>
                                      <p:tavLst>
                                        <p:tav tm="0">
                                          <p:val>
                                            <p:strVal val="#ppt_y-#ppt_h*1.125000"/>
                                          </p:val>
                                        </p:tav>
                                        <p:tav tm="100000">
                                          <p:val>
                                            <p:strVal val="#ppt_y"/>
                                          </p:val>
                                        </p:tav>
                                      </p:tavLst>
                                    </p:anim>
                                    <p:animEffect transition="in" filter="wipe(down)">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dissolve">
                                      <p:cBhvr>
                                        <p:cTn id="26" dur="500"/>
                                        <p:tgtEl>
                                          <p:spTgt spid="10"/>
                                        </p:tgtEl>
                                      </p:cBhvr>
                                    </p:animEffect>
                                  </p:childTnLst>
                                </p:cTn>
                              </p:par>
                              <p:par>
                                <p:cTn id="27" presetID="12" presetClass="entr" presetSubtype="8" fill="hold" nodeType="withEffect">
                                  <p:stCondLst>
                                    <p:cond delay="0"/>
                                  </p:stCondLst>
                                  <p:childTnLst>
                                    <p:set>
                                      <p:cBhvr>
                                        <p:cTn id="28" dur="500" fill="hold">
                                          <p:stCondLst>
                                            <p:cond delay="0"/>
                                          </p:stCondLst>
                                        </p:cTn>
                                        <p:tgtEl>
                                          <p:spTgt spid="8"/>
                                        </p:tgtEl>
                                        <p:attrNameLst>
                                          <p:attrName>style.visibility</p:attrName>
                                        </p:attrNameLst>
                                      </p:cBhvr>
                                      <p:to>
                                        <p:strVal val="visible"/>
                                      </p:to>
                                    </p:set>
                                    <p:anim calcmode="lin" valueType="num">
                                      <p:cBhvr additive="base">
                                        <p:cTn id="29" dur="500"/>
                                        <p:tgtEl>
                                          <p:spTgt spid="8"/>
                                        </p:tgtEl>
                                        <p:attrNameLst>
                                          <p:attrName>ppt_x</p:attrName>
                                        </p:attrNameLst>
                                      </p:cBhvr>
                                      <p:tavLst>
                                        <p:tav tm="0">
                                          <p:val>
                                            <p:strVal val="#ppt_x-#ppt_w*1.125000"/>
                                          </p:val>
                                        </p:tav>
                                        <p:tav tm="100000">
                                          <p:val>
                                            <p:strVal val="#ppt_x"/>
                                          </p:val>
                                        </p:tav>
                                      </p:tavLst>
                                    </p:anim>
                                    <p:animEffect transition="in" filter="wipe(righ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56" presetClass="entr" presetSubtype="0" fill="hold" grpId="0" nodeType="clickEffect">
                                  <p:stCondLst>
                                    <p:cond delay="0"/>
                                  </p:stCondLst>
                                  <p:iterate type="lt">
                                    <p:tmPct val="10000"/>
                                  </p:iterate>
                                  <p:childTnLst>
                                    <p:set>
                                      <p:cBhvr>
                                        <p:cTn id="34" dur="500" fill="hold">
                                          <p:stCondLst>
                                            <p:cond delay="0"/>
                                          </p:stCondLst>
                                        </p:cTn>
                                        <p:tgtEl>
                                          <p:spTgt spid="11"/>
                                        </p:tgtEl>
                                        <p:attrNameLst>
                                          <p:attrName>style.visibility</p:attrName>
                                        </p:attrNameLst>
                                      </p:cBhvr>
                                      <p:to>
                                        <p:strVal val="visible"/>
                                      </p:to>
                                    </p:set>
                                    <p:anim by="(-#ppt_w*2)" calcmode="lin" valueType="num">
                                      <p:cBhvr rctx="PPT">
                                        <p:cTn id="35" dur="500" autoRev="1" fill="hold">
                                          <p:stCondLst>
                                            <p:cond delay="0"/>
                                          </p:stCondLst>
                                        </p:cTn>
                                        <p:tgtEl>
                                          <p:spTgt spid="11"/>
                                        </p:tgtEl>
                                        <p:attrNameLst>
                                          <p:attrName>ppt_w</p:attrName>
                                        </p:attrNameLst>
                                      </p:cBhvr>
                                    </p:anim>
                                    <p:anim by="(#ppt_w*0.50)" calcmode="lin" valueType="num">
                                      <p:cBhvr>
                                        <p:cTn id="36" dur="500" decel="50000" autoRev="1" fill="hold">
                                          <p:stCondLst>
                                            <p:cond delay="0"/>
                                          </p:stCondLst>
                                        </p:cTn>
                                        <p:tgtEl>
                                          <p:spTgt spid="11"/>
                                        </p:tgtEl>
                                        <p:attrNameLst>
                                          <p:attrName>ppt_x</p:attrName>
                                        </p:attrNameLst>
                                      </p:cBhvr>
                                    </p:anim>
                                    <p:anim from="(-#ppt_h/2)" to="(#ppt_y)" calcmode="lin" valueType="num">
                                      <p:cBhvr>
                                        <p:cTn id="37" dur="500" fill="hold">
                                          <p:stCondLst>
                                            <p:cond delay="0"/>
                                          </p:stCondLst>
                                        </p:cTn>
                                        <p:tgtEl>
                                          <p:spTgt spid="11"/>
                                        </p:tgtEl>
                                        <p:attrNameLst>
                                          <p:attrName>ppt_y</p:attrName>
                                        </p:attrNameLst>
                                      </p:cBhvr>
                                    </p:anim>
                                    <p:animRot by="21600000">
                                      <p:cBhvr>
                                        <p:cTn id="38" dur="500" fill="hold">
                                          <p:stCondLst>
                                            <p:cond delay="0"/>
                                          </p:stCondLst>
                                        </p:cTn>
                                        <p:tgtEl>
                                          <p:spTgt spid="11"/>
                                        </p:tgtEl>
                                        <p:attrNameLst>
                                          <p:attrName>r</p:attrName>
                                        </p:attrNameLst>
                                      </p:cBhvr>
                                    </p:animRot>
                                  </p:childTnLst>
                                </p:cTn>
                              </p:par>
                            </p:childTnLst>
                          </p:cTn>
                        </p:par>
                      </p:childTnLst>
                    </p:cTn>
                  </p:par>
                  <p:par>
                    <p:cTn id="39" fill="hold">
                      <p:stCondLst>
                        <p:cond delay="indefinite"/>
                      </p:stCondLst>
                      <p:childTnLst>
                        <p:par>
                          <p:cTn id="40" fill="hold">
                            <p:stCondLst>
                              <p:cond delay="0"/>
                            </p:stCondLst>
                            <p:childTnLst>
                              <p:par>
                                <p:cTn id="41" presetID="12" presetClass="entr" presetSubtype="8" fill="hold" nodeType="click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p:tgtEl>
                                          <p:spTgt spid="12"/>
                                        </p:tgtEl>
                                        <p:attrNameLst>
                                          <p:attrName>ppt_x</p:attrName>
                                        </p:attrNameLst>
                                      </p:cBhvr>
                                      <p:tavLst>
                                        <p:tav tm="0">
                                          <p:val>
                                            <p:strVal val="#ppt_x-#ppt_w*1.125000"/>
                                          </p:val>
                                        </p:tav>
                                        <p:tav tm="100000">
                                          <p:val>
                                            <p:strVal val="#ppt_x"/>
                                          </p:val>
                                        </p:tav>
                                      </p:tavLst>
                                    </p:anim>
                                    <p:animEffect transition="in" filter="wipe(right)">
                                      <p:cBhvr>
                                        <p:cTn id="44" dur="500"/>
                                        <p:tgtEl>
                                          <p:spTgt spid="12"/>
                                        </p:tgtEl>
                                      </p:cBhvr>
                                    </p:animEffect>
                                  </p:childTnLst>
                                </p:cTn>
                              </p:par>
                              <p:par>
                                <p:cTn id="45" presetID="12" presetClass="entr" presetSubtype="8" fill="hold"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p:tgtEl>
                                          <p:spTgt spid="15"/>
                                        </p:tgtEl>
                                        <p:attrNameLst>
                                          <p:attrName>ppt_x</p:attrName>
                                        </p:attrNameLst>
                                      </p:cBhvr>
                                      <p:tavLst>
                                        <p:tav tm="0">
                                          <p:val>
                                            <p:strVal val="#ppt_x-#ppt_w*1.125000"/>
                                          </p:val>
                                        </p:tav>
                                        <p:tav tm="100000">
                                          <p:val>
                                            <p:strVal val="#ppt_x"/>
                                          </p:val>
                                        </p:tav>
                                      </p:tavLst>
                                    </p:anim>
                                    <p:animEffect transition="in" filter="wipe(right)">
                                      <p:cBhvr>
                                        <p:cTn id="48" dur="500"/>
                                        <p:tgtEl>
                                          <p:spTgt spid="15"/>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dissolve">
                                      <p:cBhvr>
                                        <p:cTn id="51" dur="500"/>
                                        <p:tgtEl>
                                          <p:spTgt spid="13"/>
                                        </p:tgtEl>
                                      </p:cBhvr>
                                    </p:animEffect>
                                  </p:childTnLst>
                                </p:cTn>
                              </p:par>
                            </p:childTnLst>
                          </p:cTn>
                        </p:par>
                      </p:childTnLst>
                    </p:cTn>
                  </p:par>
                  <p:par>
                    <p:cTn id="52" fill="hold">
                      <p:stCondLst>
                        <p:cond delay="indefinite"/>
                      </p:stCondLst>
                      <p:childTnLst>
                        <p:par>
                          <p:cTn id="53" fill="hold">
                            <p:stCondLst>
                              <p:cond delay="0"/>
                            </p:stCondLst>
                            <p:childTnLst>
                              <p:par>
                                <p:cTn id="54" presetID="20" presetClass="entr" presetSubtype="0" fill="hold" nodeType="clickEffect">
                                  <p:stCondLst>
                                    <p:cond delay="0"/>
                                  </p:stCondLst>
                                  <p:childTnLst>
                                    <p:set>
                                      <p:cBhvr>
                                        <p:cTn id="55" dur="500" fill="hold">
                                          <p:stCondLst>
                                            <p:cond delay="0"/>
                                          </p:stCondLst>
                                        </p:cTn>
                                        <p:tgtEl>
                                          <p:spTgt spid="16"/>
                                        </p:tgtEl>
                                        <p:attrNameLst>
                                          <p:attrName>style.visibility</p:attrName>
                                        </p:attrNameLst>
                                      </p:cBhvr>
                                      <p:to>
                                        <p:strVal val="visible"/>
                                      </p:to>
                                    </p:set>
                                    <p:animEffect transition="in" filter="wedge">
                                      <p:cBhvr>
                                        <p:cTn id="5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p:bldP spid="4" grpId="0"/>
      <p:bldP spid="7" grpId="0"/>
      <p:bldP spid="11"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7463155" y="3475990"/>
            <a:ext cx="3486785" cy="2249170"/>
          </a:xfrm>
          <a:prstGeom prst="rect">
            <a:avLst/>
          </a:prstGeom>
          <a:solidFill>
            <a:schemeClr val="accent6">
              <a:lumMod val="20000"/>
              <a:lumOff val="80000"/>
            </a:schemeClr>
          </a:solidFill>
          <a:ln>
            <a:solidFill>
              <a:schemeClr val="accent6">
                <a:lumMod val="60000"/>
                <a:lumOff val="40000"/>
              </a:schemeClr>
            </a:solidFill>
          </a:ln>
        </p:spPr>
        <p:txBody>
          <a:bodyPr wrap="square" rtlCol="0">
            <a:spAutoFit/>
          </a:bodyPr>
          <a:p>
            <a:pPr algn="just">
              <a:lnSpc>
                <a:spcPct val="130000"/>
              </a:lnSpc>
              <a:spcBef>
                <a:spcPts val="0"/>
              </a:spcBef>
              <a:spcAft>
                <a:spcPts val="0"/>
              </a:spcAft>
            </a:pPr>
            <a:r>
              <a:rPr lang="zh-CN" altLang="en-US"/>
              <a:t>模仿一些分析数据</a:t>
            </a:r>
            <a:endParaRPr lang="zh-CN" altLang="en-US"/>
          </a:p>
          <a:p>
            <a:pPr algn="just">
              <a:lnSpc>
                <a:spcPct val="130000"/>
              </a:lnSpc>
              <a:spcBef>
                <a:spcPts val="0"/>
              </a:spcBef>
              <a:spcAft>
                <a:spcPts val="0"/>
              </a:spcAft>
            </a:pPr>
            <a:r>
              <a:rPr lang="zh-CN" altLang="en-US"/>
              <a:t>调用pandas的DataFrame类的构造函数，传入数据与列名，通过to_csv方法，指定导出路径与其它一些选项，如是否生成索引、表头等，完成数据的导出工作。</a:t>
            </a:r>
            <a:endParaRPr lang="zh-CN" altLang="en-US"/>
          </a:p>
        </p:txBody>
      </p:sp>
      <p:sp>
        <p:nvSpPr>
          <p:cNvPr id="13" name="矩形 12"/>
          <p:cNvSpPr/>
          <p:nvPr/>
        </p:nvSpPr>
        <p:spPr>
          <a:xfrm>
            <a:off x="1861185" y="3270250"/>
            <a:ext cx="3009900" cy="806450"/>
          </a:xfrm>
          <a:prstGeom prst="rect">
            <a:avLst/>
          </a:prstGeom>
          <a:ln w="3175">
            <a:solidFill>
              <a:srgbClr val="0000FF"/>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5"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12.2 数据的导入与导出</a:t>
            </a:r>
            <a:endParaRPr altLang="zh-CN" sz="2400" b="1" dirty="0">
              <a:sym typeface="+mn-ea"/>
            </a:endParaRPr>
          </a:p>
        </p:txBody>
      </p:sp>
      <p:sp>
        <p:nvSpPr>
          <p:cNvPr id="2" name="文本框 1"/>
          <p:cNvSpPr txBox="1"/>
          <p:nvPr/>
        </p:nvSpPr>
        <p:spPr>
          <a:xfrm>
            <a:off x="1127125" y="1379855"/>
            <a:ext cx="2540000" cy="368300"/>
          </a:xfrm>
          <a:prstGeom prst="rect">
            <a:avLst/>
          </a:prstGeom>
          <a:noFill/>
        </p:spPr>
        <p:txBody>
          <a:bodyPr wrap="square" rtlCol="0" anchor="t">
            <a:spAutoFit/>
          </a:bodyPr>
          <a:p>
            <a:pPr indent="0">
              <a:buFont typeface="Wingdings" panose="05000000000000000000" charset="0"/>
              <a:buNone/>
            </a:pPr>
            <a:r>
              <a:rPr lang="zh-CN" altLang="en-US" b="1">
                <a:solidFill>
                  <a:schemeClr val="tx1">
                    <a:lumMod val="95000"/>
                    <a:lumOff val="5000"/>
                  </a:schemeClr>
                </a:solidFill>
              </a:rPr>
              <a:t>（</a:t>
            </a:r>
            <a:r>
              <a:rPr lang="en-US" altLang="zh-CN" b="1">
                <a:solidFill>
                  <a:schemeClr val="tx1">
                    <a:lumMod val="95000"/>
                    <a:lumOff val="5000"/>
                  </a:schemeClr>
                </a:solidFill>
              </a:rPr>
              <a:t>2</a:t>
            </a:r>
            <a:r>
              <a:rPr lang="zh-CN" altLang="en-US" b="1">
                <a:solidFill>
                  <a:schemeClr val="tx1">
                    <a:lumMod val="95000"/>
                    <a:lumOff val="5000"/>
                  </a:schemeClr>
                </a:solidFill>
              </a:rPr>
              <a:t>）CSV文件的导出</a:t>
            </a:r>
            <a:endParaRPr lang="zh-CN" altLang="en-US" b="1">
              <a:solidFill>
                <a:schemeClr val="tx1">
                  <a:lumMod val="95000"/>
                  <a:lumOff val="5000"/>
                </a:schemeClr>
              </a:solidFill>
            </a:endParaRPr>
          </a:p>
        </p:txBody>
      </p:sp>
      <p:sp>
        <p:nvSpPr>
          <p:cNvPr id="3" name="文本框 2"/>
          <p:cNvSpPr txBox="1"/>
          <p:nvPr/>
        </p:nvSpPr>
        <p:spPr>
          <a:xfrm>
            <a:off x="1517015" y="2089785"/>
            <a:ext cx="9432925" cy="398780"/>
          </a:xfrm>
          <a:prstGeom prst="rect">
            <a:avLst/>
          </a:prstGeom>
          <a:noFill/>
        </p:spPr>
        <p:txBody>
          <a:bodyPr wrap="square" rtlCol="0" anchor="t">
            <a:spAutoFit/>
          </a:bodyPr>
          <a:p>
            <a:r>
              <a:rPr lang="zh-CN" altLang="en-US" sz="2000"/>
              <a:t>完成成绩分析后得到的相关统计信息，把这些分析数据保存为文件，物化到磁盘中：</a:t>
            </a:r>
            <a:endParaRPr lang="zh-CN" altLang="en-US" sz="2000"/>
          </a:p>
        </p:txBody>
      </p:sp>
      <p:pic>
        <p:nvPicPr>
          <p:cNvPr id="8" name="图片 7"/>
          <p:cNvPicPr>
            <a:picLocks noChangeAspect="1"/>
          </p:cNvPicPr>
          <p:nvPr/>
        </p:nvPicPr>
        <p:blipFill>
          <a:blip r:embed="rId1"/>
          <a:srcRect t="-4171" r="36409" b="14077"/>
          <a:stretch>
            <a:fillRect/>
          </a:stretch>
        </p:blipFill>
        <p:spPr>
          <a:xfrm>
            <a:off x="1517015" y="4964430"/>
            <a:ext cx="5412740" cy="1261745"/>
          </a:xfrm>
          <a:prstGeom prst="rect">
            <a:avLst/>
          </a:prstGeom>
        </p:spPr>
      </p:pic>
      <p:cxnSp>
        <p:nvCxnSpPr>
          <p:cNvPr id="14" name="直接箭头连接符 13"/>
          <p:cNvCxnSpPr/>
          <p:nvPr/>
        </p:nvCxnSpPr>
        <p:spPr>
          <a:xfrm>
            <a:off x="4871085" y="3673475"/>
            <a:ext cx="2592070" cy="0"/>
          </a:xfrm>
          <a:prstGeom prst="straightConnector1">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pic>
        <p:nvPicPr>
          <p:cNvPr id="16" name="图片 15"/>
          <p:cNvPicPr>
            <a:picLocks noChangeAspect="1"/>
          </p:cNvPicPr>
          <p:nvPr/>
        </p:nvPicPr>
        <p:blipFill>
          <a:blip r:embed="rId2"/>
          <a:srcRect r="39917" b="10400"/>
          <a:stretch>
            <a:fillRect/>
          </a:stretch>
        </p:blipFill>
        <p:spPr>
          <a:xfrm>
            <a:off x="1517015" y="2679065"/>
            <a:ext cx="5384800" cy="1989455"/>
          </a:xfrm>
          <a:prstGeom prst="rect">
            <a:avLst/>
          </a:prstGeom>
        </p:spPr>
      </p:pic>
      <p:cxnSp>
        <p:nvCxnSpPr>
          <p:cNvPr id="17" name="直接箭头连接符 16"/>
          <p:cNvCxnSpPr/>
          <p:nvPr/>
        </p:nvCxnSpPr>
        <p:spPr>
          <a:xfrm flipV="1">
            <a:off x="6642735" y="4192270"/>
            <a:ext cx="820420" cy="9525"/>
          </a:xfrm>
          <a:prstGeom prst="straightConnector1">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463155" y="3860800"/>
            <a:ext cx="3456305" cy="0"/>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2"/>
                                        </p:tgtEl>
                                        <p:attrNameLst>
                                          <p:attrName>style.visibility</p:attrName>
                                        </p:attrNameLst>
                                      </p:cBhvr>
                                      <p:to>
                                        <p:strVal val="visible"/>
                                      </p:to>
                                    </p:set>
                                    <p:anim by="(-#ppt_w*2)" calcmode="lin" valueType="num">
                                      <p:cBhvr rctx="PPT">
                                        <p:cTn id="15" dur="500" autoRev="1" fill="hold">
                                          <p:stCondLst>
                                            <p:cond delay="0"/>
                                          </p:stCondLst>
                                        </p:cTn>
                                        <p:tgtEl>
                                          <p:spTgt spid="2"/>
                                        </p:tgtEl>
                                        <p:attrNameLst>
                                          <p:attrName>ppt_w</p:attrName>
                                        </p:attrNameLst>
                                      </p:cBhvr>
                                    </p:anim>
                                    <p:anim by="(#ppt_w*0.50)" calcmode="lin" valueType="num">
                                      <p:cBhvr>
                                        <p:cTn id="16" dur="500" decel="50000" autoRev="1" fill="hold">
                                          <p:stCondLst>
                                            <p:cond delay="0"/>
                                          </p:stCondLst>
                                        </p:cTn>
                                        <p:tgtEl>
                                          <p:spTgt spid="2"/>
                                        </p:tgtEl>
                                        <p:attrNameLst>
                                          <p:attrName>ppt_x</p:attrName>
                                        </p:attrNameLst>
                                      </p:cBhvr>
                                    </p:anim>
                                    <p:anim from="(-#ppt_h/2)" to="(#ppt_y)" calcmode="lin" valueType="num">
                                      <p:cBhvr>
                                        <p:cTn id="17" dur="1000" fill="hold">
                                          <p:stCondLst>
                                            <p:cond delay="0"/>
                                          </p:stCondLst>
                                        </p:cTn>
                                        <p:tgtEl>
                                          <p:spTgt spid="2"/>
                                        </p:tgtEl>
                                        <p:attrNameLst>
                                          <p:attrName>ppt_y</p:attrName>
                                        </p:attrNameLst>
                                      </p:cBhvr>
                                    </p:anim>
                                    <p:animRot by="21600000">
                                      <p:cBhvr>
                                        <p:cTn id="18" dur="1000" fill="hold">
                                          <p:stCondLst>
                                            <p:cond delay="0"/>
                                          </p:stCondLst>
                                        </p:cTn>
                                        <p:tgtEl>
                                          <p:spTgt spid="2"/>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randombar(horizontal)">
                                      <p:cBhvr>
                                        <p:cTn id="23" dur="5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dissolve">
                                      <p:cBhvr>
                                        <p:cTn id="28" dur="500"/>
                                        <p:tgtEl>
                                          <p:spTgt spid="16"/>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grpId="0" nodeType="clickEffect">
                                  <p:stCondLst>
                                    <p:cond delay="0"/>
                                  </p:stCondLst>
                                  <p:childTnLst>
                                    <p:set>
                                      <p:cBhvr>
                                        <p:cTn id="32" dur="1000" fill="hold">
                                          <p:stCondLst>
                                            <p:cond delay="0"/>
                                          </p:stCondLst>
                                        </p:cTn>
                                        <p:tgtEl>
                                          <p:spTgt spid="13"/>
                                        </p:tgtEl>
                                        <p:attrNameLst>
                                          <p:attrName>style.visibility</p:attrName>
                                        </p:attrNameLst>
                                      </p:cBhvr>
                                      <p:to>
                                        <p:strVal val="visible"/>
                                      </p:to>
                                    </p:set>
                                    <p:animEffect transition="in" filter="wheel(1)">
                                      <p:cBhvr>
                                        <p:cTn id="33" dur="1000"/>
                                        <p:tgtEl>
                                          <p:spTgt spid="13"/>
                                        </p:tgtEl>
                                      </p:cBhvr>
                                    </p:animEffect>
                                  </p:childTnLst>
                                </p:cTn>
                              </p:par>
                            </p:childTnLst>
                          </p:cTn>
                        </p:par>
                        <p:par>
                          <p:cTn id="34" fill="hold">
                            <p:stCondLst>
                              <p:cond delay="1000"/>
                            </p:stCondLst>
                            <p:childTnLst>
                              <p:par>
                                <p:cTn id="35" presetID="12" presetClass="entr" presetSubtype="8"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p:tgtEl>
                                          <p:spTgt spid="14"/>
                                        </p:tgtEl>
                                        <p:attrNameLst>
                                          <p:attrName>ppt_x</p:attrName>
                                        </p:attrNameLst>
                                      </p:cBhvr>
                                      <p:tavLst>
                                        <p:tav tm="0">
                                          <p:val>
                                            <p:strVal val="#ppt_x-#ppt_w*1.125000"/>
                                          </p:val>
                                        </p:tav>
                                        <p:tav tm="100000">
                                          <p:val>
                                            <p:strVal val="#ppt_x"/>
                                          </p:val>
                                        </p:tav>
                                      </p:tavLst>
                                    </p:anim>
                                    <p:animEffect transition="in" filter="wipe(right)">
                                      <p:cBhvr>
                                        <p:cTn id="38" dur="500"/>
                                        <p:tgtEl>
                                          <p:spTgt spid="14"/>
                                        </p:tgtEl>
                                      </p:cBhvr>
                                    </p:animEffect>
                                  </p:childTnLst>
                                </p:cTn>
                              </p:par>
                            </p:childTnLst>
                          </p:cTn>
                        </p:par>
                        <p:par>
                          <p:cTn id="39" fill="hold">
                            <p:stCondLst>
                              <p:cond delay="1500"/>
                            </p:stCondLst>
                            <p:childTnLst>
                              <p:par>
                                <p:cTn id="40" presetID="12" presetClass="entr" presetSubtype="8"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p:tgtEl>
                                          <p:spTgt spid="17"/>
                                        </p:tgtEl>
                                        <p:attrNameLst>
                                          <p:attrName>ppt_x</p:attrName>
                                        </p:attrNameLst>
                                      </p:cBhvr>
                                      <p:tavLst>
                                        <p:tav tm="0">
                                          <p:val>
                                            <p:strVal val="#ppt_x-#ppt_w*1.125000"/>
                                          </p:val>
                                        </p:tav>
                                        <p:tav tm="100000">
                                          <p:val>
                                            <p:strVal val="#ppt_x"/>
                                          </p:val>
                                        </p:tav>
                                      </p:tavLst>
                                    </p:anim>
                                    <p:animEffect transition="in" filter="wipe(right)">
                                      <p:cBhvr>
                                        <p:cTn id="43" dur="500"/>
                                        <p:tgtEl>
                                          <p:spTgt spid="17"/>
                                        </p:tgtEl>
                                      </p:cBhvr>
                                    </p:animEffect>
                                  </p:childTnLst>
                                </p:cTn>
                              </p:par>
                            </p:childTnLst>
                          </p:cTn>
                        </p:par>
                        <p:par>
                          <p:cTn id="44" fill="hold">
                            <p:stCondLst>
                              <p:cond delay="2000"/>
                            </p:stCondLst>
                            <p:childTnLst>
                              <p:par>
                                <p:cTn id="45" presetID="9" presetClass="entr" presetSubtype="0"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dissolve">
                                      <p:cBhvr>
                                        <p:cTn id="47" dur="500"/>
                                        <p:tgtEl>
                                          <p:spTgt spid="15"/>
                                        </p:tgtEl>
                                      </p:cBhvr>
                                    </p:animEffect>
                                  </p:childTnLst>
                                </p:cTn>
                              </p:par>
                            </p:childTnLst>
                          </p:cTn>
                        </p:par>
                        <p:par>
                          <p:cTn id="48" fill="hold">
                            <p:stCondLst>
                              <p:cond delay="2500"/>
                            </p:stCondLst>
                            <p:childTnLst>
                              <p:par>
                                <p:cTn id="49" presetID="9" presetClass="entr" presetSubtype="0" fill="hold" grpId="0" nodeType="afterEffect">
                                  <p:stCondLst>
                                    <p:cond delay="0"/>
                                  </p:stCondLst>
                                  <p:childTnLst>
                                    <p:set>
                                      <p:cBhvr>
                                        <p:cTn id="50" dur="1" fill="hold">
                                          <p:stCondLst>
                                            <p:cond delay="0"/>
                                          </p:stCondLst>
                                        </p:cTn>
                                        <p:tgtEl>
                                          <p:spTgt spid="15">
                                            <p:txEl>
                                              <p:pRg st="0" end="0"/>
                                            </p:txEl>
                                          </p:spTgt>
                                        </p:tgtEl>
                                        <p:attrNameLst>
                                          <p:attrName>style.visibility</p:attrName>
                                        </p:attrNameLst>
                                      </p:cBhvr>
                                      <p:to>
                                        <p:strVal val="visible"/>
                                      </p:to>
                                    </p:set>
                                    <p:animEffect transition="in" filter="dissolve">
                                      <p:cBhvr>
                                        <p:cTn id="51" dur="500"/>
                                        <p:tgtEl>
                                          <p:spTgt spid="15">
                                            <p:txEl>
                                              <p:pRg st="0" end="0"/>
                                            </p:txEl>
                                          </p:spTgt>
                                        </p:tgtEl>
                                      </p:cBhvr>
                                    </p:animEffect>
                                  </p:childTnLst>
                                </p:cTn>
                              </p:par>
                            </p:childTnLst>
                          </p:cTn>
                        </p:par>
                        <p:par>
                          <p:cTn id="52" fill="hold">
                            <p:stCondLst>
                              <p:cond delay="3000"/>
                            </p:stCondLst>
                            <p:childTnLst>
                              <p:par>
                                <p:cTn id="53" presetID="9" presetClass="entr" presetSubtype="0" fill="hold" grpId="0" nodeType="afterEffect">
                                  <p:stCondLst>
                                    <p:cond delay="0"/>
                                  </p:stCondLst>
                                  <p:iterate type="lt">
                                    <p:tmPct val="0"/>
                                  </p:iterate>
                                  <p:childTnLst>
                                    <p:set>
                                      <p:cBhvr>
                                        <p:cTn id="54" dur="1" fill="hold">
                                          <p:stCondLst>
                                            <p:cond delay="0"/>
                                          </p:stCondLst>
                                        </p:cTn>
                                        <p:tgtEl>
                                          <p:spTgt spid="15">
                                            <p:txEl>
                                              <p:pRg st="1" end="1"/>
                                            </p:txEl>
                                          </p:spTgt>
                                        </p:tgtEl>
                                        <p:attrNameLst>
                                          <p:attrName>style.visibility</p:attrName>
                                        </p:attrNameLst>
                                      </p:cBhvr>
                                      <p:to>
                                        <p:strVal val="visible"/>
                                      </p:to>
                                    </p:set>
                                    <p:animEffect transition="in" filter="dissolve">
                                      <p:cBhvr>
                                        <p:cTn id="55" dur="500"/>
                                        <p:tgtEl>
                                          <p:spTgt spid="15">
                                            <p:txEl>
                                              <p:pRg st="1" end="1"/>
                                            </p:txEl>
                                          </p:spTgt>
                                        </p:tgtEl>
                                      </p:cBhvr>
                                    </p:animEffect>
                                  </p:childTnLst>
                                </p:cTn>
                              </p:par>
                              <p:par>
                                <p:cTn id="56" presetID="9" presetClass="entr" presetSubtype="0" fill="hold"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dissolve">
                                      <p:cBhvr>
                                        <p:cTn id="58" dur="500"/>
                                        <p:tgtEl>
                                          <p:spTgt spid="18"/>
                                        </p:tgtEl>
                                      </p:cBhvr>
                                    </p:animEffect>
                                  </p:childTnLst>
                                </p:cTn>
                              </p:par>
                            </p:childTnLst>
                          </p:cTn>
                        </p:par>
                      </p:childTnLst>
                    </p:cTn>
                  </p:par>
                  <p:par>
                    <p:cTn id="59" fill="hold">
                      <p:stCondLst>
                        <p:cond delay="indefinite"/>
                      </p:stCondLst>
                      <p:childTnLst>
                        <p:par>
                          <p:cTn id="60" fill="hold">
                            <p:stCondLst>
                              <p:cond delay="0"/>
                            </p:stCondLst>
                            <p:childTnLst>
                              <p:par>
                                <p:cTn id="61" presetID="18" presetClass="entr" presetSubtype="6" fill="hold" nodeType="click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strips(downRight)">
                                      <p:cBhvr>
                                        <p:cTn id="6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p:bldP spid="13" grpId="0" bldLvl="0" animBg="1"/>
      <p:bldP spid="2" grpId="0"/>
      <p:bldP spid="3" grpId="0"/>
      <p:bldP spid="15" grpId="0" bldLvl="0" animBg="1"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0"/>
          <p:cNvSpPr>
            <a:spLocks noChangeArrowheads="1"/>
          </p:cNvSpPr>
          <p:nvPr/>
        </p:nvSpPr>
        <p:spPr bwMode="auto">
          <a:xfrm>
            <a:off x="742253" y="42069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00000"/>
              </a:lnSpc>
            </a:pPr>
            <a:r>
              <a:rPr altLang="zh-CN" sz="2400" b="1" dirty="0">
                <a:sym typeface="+mn-ea"/>
              </a:rPr>
              <a:t>12.2 数据的导入与导出</a:t>
            </a:r>
            <a:endParaRPr altLang="zh-CN" sz="2400" b="1" dirty="0">
              <a:sym typeface="+mn-ea"/>
            </a:endParaRPr>
          </a:p>
        </p:txBody>
      </p:sp>
      <p:sp>
        <p:nvSpPr>
          <p:cNvPr id="31" name="文本框 30"/>
          <p:cNvSpPr txBox="1"/>
          <p:nvPr/>
        </p:nvSpPr>
        <p:spPr>
          <a:xfrm>
            <a:off x="1189990" y="1268095"/>
            <a:ext cx="3232150" cy="398780"/>
          </a:xfrm>
          <a:prstGeom prst="rect">
            <a:avLst/>
          </a:prstGeom>
          <a:noFill/>
        </p:spPr>
        <p:txBody>
          <a:bodyPr wrap="square" rtlCol="0" anchor="t">
            <a:spAutoFit/>
          </a:bodyPr>
          <a:p>
            <a:pPr marL="342900" indent="-342900">
              <a:buFont typeface="Wingdings" panose="05000000000000000000" charset="0"/>
              <a:buChar char="Ø"/>
            </a:pPr>
            <a:r>
              <a:rPr lang="zh-CN" altLang="en-US" sz="2000" b="1">
                <a:solidFill>
                  <a:srgbClr val="190DBB"/>
                </a:solidFill>
              </a:rPr>
              <a:t>Excel文件的导入与导出</a:t>
            </a:r>
            <a:endParaRPr lang="zh-CN" altLang="en-US" sz="2000" b="1">
              <a:solidFill>
                <a:srgbClr val="190DBB"/>
              </a:solidFill>
            </a:endParaRPr>
          </a:p>
        </p:txBody>
      </p:sp>
      <p:sp>
        <p:nvSpPr>
          <p:cNvPr id="100" name="文本框 99"/>
          <p:cNvSpPr txBox="1"/>
          <p:nvPr/>
        </p:nvSpPr>
        <p:spPr>
          <a:xfrm>
            <a:off x="1375727" y="1859915"/>
            <a:ext cx="5080000" cy="368300"/>
          </a:xfrm>
          <a:prstGeom prst="rect">
            <a:avLst/>
          </a:prstGeom>
          <a:noFill/>
          <a:ln w="9525">
            <a:noFill/>
          </a:ln>
        </p:spPr>
        <p:txBody>
          <a:bodyPr>
            <a:spAutoFit/>
          </a:bodyPr>
          <a:p>
            <a:pPr indent="0"/>
            <a:r>
              <a:rPr lang="zh-CN" altLang="en-US" b="1">
                <a:latin typeface="Times New Roman" panose="02020603050405020304" charset="0"/>
                <a:ea typeface="宋体" panose="02010600030101010101" pitchFamily="2" charset="-122"/>
              </a:rPr>
              <a:t>（</a:t>
            </a:r>
            <a:r>
              <a:rPr lang="en-US" altLang="zh-CN" b="1">
                <a:latin typeface="Times New Roman" panose="02020603050405020304" charset="0"/>
                <a:ea typeface="宋体" panose="02010600030101010101" pitchFamily="2" charset="-122"/>
              </a:rPr>
              <a:t>1</a:t>
            </a:r>
            <a:r>
              <a:rPr lang="zh-CN" altLang="en-US" b="1">
                <a:latin typeface="Times New Roman" panose="02020603050405020304" charset="0"/>
                <a:ea typeface="宋体" panose="02010600030101010101" pitchFamily="2" charset="-122"/>
              </a:rPr>
              <a:t>）</a:t>
            </a:r>
            <a:r>
              <a:rPr lang="en-US" b="1">
                <a:latin typeface="Times New Roman" panose="02020603050405020304" charset="0"/>
                <a:ea typeface="宋体" panose="02010600030101010101" pitchFamily="2" charset="-122"/>
              </a:rPr>
              <a:t>Excel</a:t>
            </a:r>
            <a:r>
              <a:rPr lang="zh-CN" b="1">
                <a:ea typeface="宋体" panose="02010600030101010101" pitchFamily="2" charset="-122"/>
              </a:rPr>
              <a:t>文件的导入</a:t>
            </a:r>
            <a:endParaRPr lang="zh-CN" altLang="en-US" b="1"/>
          </a:p>
        </p:txBody>
      </p:sp>
      <p:pic>
        <p:nvPicPr>
          <p:cNvPr id="34" name="图片 33"/>
          <p:cNvPicPr>
            <a:picLocks noChangeAspect="1"/>
          </p:cNvPicPr>
          <p:nvPr/>
        </p:nvPicPr>
        <p:blipFill>
          <a:blip r:embed="rId1"/>
          <a:srcRect r="51249" b="16006"/>
          <a:stretch>
            <a:fillRect/>
          </a:stretch>
        </p:blipFill>
        <p:spPr>
          <a:xfrm>
            <a:off x="1995805" y="3015615"/>
            <a:ext cx="4458335" cy="1391285"/>
          </a:xfrm>
          <a:prstGeom prst="rect">
            <a:avLst/>
          </a:prstGeom>
        </p:spPr>
      </p:pic>
      <p:sp>
        <p:nvSpPr>
          <p:cNvPr id="35" name="文本框 34"/>
          <p:cNvSpPr txBox="1"/>
          <p:nvPr/>
        </p:nvSpPr>
        <p:spPr>
          <a:xfrm>
            <a:off x="1995805" y="2479040"/>
            <a:ext cx="6422390" cy="368300"/>
          </a:xfrm>
          <a:prstGeom prst="rect">
            <a:avLst/>
          </a:prstGeom>
          <a:noFill/>
        </p:spPr>
        <p:txBody>
          <a:bodyPr wrap="square" rtlCol="0" anchor="t">
            <a:spAutoFit/>
          </a:bodyPr>
          <a:p>
            <a:r>
              <a:rPr lang="zh-CN" altLang="en-US"/>
              <a:t>以表12.1的数据为例，python将Excel格式数据导入的具体过程：</a:t>
            </a:r>
            <a:endParaRPr lang="zh-CN" altLang="en-US"/>
          </a:p>
        </p:txBody>
      </p:sp>
      <p:pic>
        <p:nvPicPr>
          <p:cNvPr id="36" name="图片 35"/>
          <p:cNvPicPr>
            <a:picLocks noChangeAspect="1"/>
          </p:cNvPicPr>
          <p:nvPr/>
        </p:nvPicPr>
        <p:blipFill>
          <a:blip r:embed="rId2"/>
          <a:srcRect r="41503" b="11245"/>
          <a:stretch>
            <a:fillRect/>
          </a:stretch>
        </p:blipFill>
        <p:spPr>
          <a:xfrm>
            <a:off x="1995805" y="4406265"/>
            <a:ext cx="4964430" cy="2035175"/>
          </a:xfrm>
          <a:prstGeom prst="rect">
            <a:avLst/>
          </a:prstGeom>
        </p:spPr>
      </p:pic>
      <p:sp>
        <p:nvSpPr>
          <p:cNvPr id="37" name="文本框 36"/>
          <p:cNvSpPr txBox="1"/>
          <p:nvPr/>
        </p:nvSpPr>
        <p:spPr>
          <a:xfrm>
            <a:off x="7046595" y="3204845"/>
            <a:ext cx="4141470" cy="1370965"/>
          </a:xfrm>
          <a:prstGeom prst="rect">
            <a:avLst/>
          </a:prstGeom>
          <a:noFill/>
          <a:ln>
            <a:solidFill>
              <a:srgbClr val="0000FF"/>
            </a:solidFill>
          </a:ln>
        </p:spPr>
        <p:txBody>
          <a:bodyPr wrap="square" rtlCol="0" anchor="t">
            <a:spAutoFit/>
          </a:bodyPr>
          <a:p>
            <a:pPr algn="just" fontAlgn="auto">
              <a:lnSpc>
                <a:spcPct val="130000"/>
              </a:lnSpc>
            </a:pPr>
            <a:r>
              <a:rPr lang="zh-CN" altLang="en-US" sz="1600"/>
              <a:t>确定excel文件路径，再调用pandas的read_excel方法，传入文件路径，得到一个DataFrame对象df，之后就可以通过操作该对象的属性，访问或修改特定单元的值。</a:t>
            </a:r>
            <a:endParaRPr lang="zh-CN" altLang="en-US" sz="1600"/>
          </a:p>
        </p:txBody>
      </p:sp>
      <p:cxnSp>
        <p:nvCxnSpPr>
          <p:cNvPr id="38" name="直接箭头连接符 37"/>
          <p:cNvCxnSpPr/>
          <p:nvPr/>
        </p:nvCxnSpPr>
        <p:spPr>
          <a:xfrm>
            <a:off x="6166485" y="3860800"/>
            <a:ext cx="86423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500" fill="hold">
                                          <p:stCondLst>
                                            <p:cond delay="0"/>
                                          </p:stCondLst>
                                        </p:cTn>
                                        <p:tgtEl>
                                          <p:spTgt spid="12"/>
                                        </p:tgtEl>
                                        <p:attrNameLst>
                                          <p:attrName>style.visibility</p:attrName>
                                        </p:attrNameLst>
                                      </p:cBhvr>
                                      <p:to>
                                        <p:strVal val="visible"/>
                                      </p:to>
                                    </p:set>
                                    <p:anim by="(-#ppt_w*2)" calcmode="lin" valueType="num">
                                      <p:cBhvr rctx="PPT">
                                        <p:cTn id="7" dur="500" autoRev="1" fill="hold">
                                          <p:stCondLst>
                                            <p:cond delay="0"/>
                                          </p:stCondLst>
                                        </p:cTn>
                                        <p:tgtEl>
                                          <p:spTgt spid="12"/>
                                        </p:tgtEl>
                                        <p:attrNameLst>
                                          <p:attrName>ppt_w</p:attrName>
                                        </p:attrNameLst>
                                      </p:cBhvr>
                                    </p:anim>
                                    <p:anim by="(#ppt_w*0.50)" calcmode="lin" valueType="num">
                                      <p:cBhvr>
                                        <p:cTn id="8" dur="500" decel="50000" autoRev="1" fill="hold">
                                          <p:stCondLst>
                                            <p:cond delay="0"/>
                                          </p:stCondLst>
                                        </p:cTn>
                                        <p:tgtEl>
                                          <p:spTgt spid="12"/>
                                        </p:tgtEl>
                                        <p:attrNameLst>
                                          <p:attrName>ppt_x</p:attrName>
                                        </p:attrNameLst>
                                      </p:cBhvr>
                                    </p:anim>
                                    <p:anim from="(-#ppt_h/2)" to="(#ppt_y)" calcmode="lin" valueType="num">
                                      <p:cBhvr>
                                        <p:cTn id="9" dur="500" fill="hold">
                                          <p:stCondLst>
                                            <p:cond delay="0"/>
                                          </p:stCondLst>
                                        </p:cTn>
                                        <p:tgtEl>
                                          <p:spTgt spid="12"/>
                                        </p:tgtEl>
                                        <p:attrNameLst>
                                          <p:attrName>ppt_y</p:attrName>
                                        </p:attrNameLst>
                                      </p:cBhvr>
                                    </p:anim>
                                    <p:animRot by="21600000">
                                      <p:cBhvr>
                                        <p:cTn id="10" dur="500" fill="hold">
                                          <p:stCondLst>
                                            <p:cond delay="0"/>
                                          </p:stCondLst>
                                        </p:cTn>
                                        <p:tgtEl>
                                          <p:spTgt spid="1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500" fill="hold">
                                          <p:stCondLst>
                                            <p:cond delay="0"/>
                                          </p:stCondLst>
                                        </p:cTn>
                                        <p:tgtEl>
                                          <p:spTgt spid="31"/>
                                        </p:tgtEl>
                                        <p:attrNameLst>
                                          <p:attrName>style.visibility</p:attrName>
                                        </p:attrNameLst>
                                      </p:cBhvr>
                                      <p:to>
                                        <p:strVal val="visible"/>
                                      </p:to>
                                    </p:set>
                                    <p:anim by="(-#ppt_w*2)" calcmode="lin" valueType="num">
                                      <p:cBhvr rctx="PPT">
                                        <p:cTn id="15" dur="500" autoRev="1" fill="hold">
                                          <p:stCondLst>
                                            <p:cond delay="0"/>
                                          </p:stCondLst>
                                        </p:cTn>
                                        <p:tgtEl>
                                          <p:spTgt spid="31"/>
                                        </p:tgtEl>
                                        <p:attrNameLst>
                                          <p:attrName>ppt_w</p:attrName>
                                        </p:attrNameLst>
                                      </p:cBhvr>
                                    </p:anim>
                                    <p:anim by="(#ppt_w*0.50)" calcmode="lin" valueType="num">
                                      <p:cBhvr>
                                        <p:cTn id="16" dur="500" decel="50000" autoRev="1" fill="hold">
                                          <p:stCondLst>
                                            <p:cond delay="0"/>
                                          </p:stCondLst>
                                        </p:cTn>
                                        <p:tgtEl>
                                          <p:spTgt spid="31"/>
                                        </p:tgtEl>
                                        <p:attrNameLst>
                                          <p:attrName>ppt_x</p:attrName>
                                        </p:attrNameLst>
                                      </p:cBhvr>
                                    </p:anim>
                                    <p:anim from="(-#ppt_h/2)" to="(#ppt_y)" calcmode="lin" valueType="num">
                                      <p:cBhvr>
                                        <p:cTn id="17" dur="500" fill="hold">
                                          <p:stCondLst>
                                            <p:cond delay="0"/>
                                          </p:stCondLst>
                                        </p:cTn>
                                        <p:tgtEl>
                                          <p:spTgt spid="31"/>
                                        </p:tgtEl>
                                        <p:attrNameLst>
                                          <p:attrName>ppt_y</p:attrName>
                                        </p:attrNameLst>
                                      </p:cBhvr>
                                    </p:anim>
                                    <p:animRot by="21600000">
                                      <p:cBhvr>
                                        <p:cTn id="18" dur="500" fill="hold">
                                          <p:stCondLst>
                                            <p:cond delay="0"/>
                                          </p:stCondLst>
                                        </p:cTn>
                                        <p:tgtEl>
                                          <p:spTgt spid="31"/>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100"/>
                                        </p:tgtEl>
                                        <p:attrNameLst>
                                          <p:attrName>style.visibility</p:attrName>
                                        </p:attrNameLst>
                                      </p:cBhvr>
                                      <p:to>
                                        <p:strVal val="visible"/>
                                      </p:to>
                                    </p:set>
                                    <p:animEffect transition="in" filter="randombar(horizontal)">
                                      <p:cBhvr>
                                        <p:cTn id="23" dur="500"/>
                                        <p:tgtEl>
                                          <p:spTgt spid="100"/>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randombar(horizontal)">
                                      <p:cBhvr>
                                        <p:cTn id="28" dur="500"/>
                                        <p:tgtEl>
                                          <p:spTgt spid="35"/>
                                        </p:tgtEl>
                                      </p:cBhvr>
                                    </p:animEffect>
                                  </p:childTnLst>
                                </p:cTn>
                              </p:par>
                            </p:childTnLst>
                          </p:cTn>
                        </p:par>
                      </p:childTnLst>
                    </p:cTn>
                  </p:par>
                  <p:par>
                    <p:cTn id="29" fill="hold">
                      <p:stCondLst>
                        <p:cond delay="indefinite"/>
                      </p:stCondLst>
                      <p:childTnLst>
                        <p:par>
                          <p:cTn id="30" fill="hold">
                            <p:stCondLst>
                              <p:cond delay="0"/>
                            </p:stCondLst>
                            <p:childTnLst>
                              <p:par>
                                <p:cTn id="31" presetID="20" presetClass="entr" presetSubtype="0" fill="hold" nodeType="clickEffect">
                                  <p:stCondLst>
                                    <p:cond delay="0"/>
                                  </p:stCondLst>
                                  <p:childTnLst>
                                    <p:set>
                                      <p:cBhvr>
                                        <p:cTn id="32" dur="500" fill="hold">
                                          <p:stCondLst>
                                            <p:cond delay="0"/>
                                          </p:stCondLst>
                                        </p:cTn>
                                        <p:tgtEl>
                                          <p:spTgt spid="34"/>
                                        </p:tgtEl>
                                        <p:attrNameLst>
                                          <p:attrName>style.visibility</p:attrName>
                                        </p:attrNameLst>
                                      </p:cBhvr>
                                      <p:to>
                                        <p:strVal val="visible"/>
                                      </p:to>
                                    </p:set>
                                    <p:animEffect transition="in" filter="wedge">
                                      <p:cBhvr>
                                        <p:cTn id="33" dur="500"/>
                                        <p:tgtEl>
                                          <p:spTgt spid="34"/>
                                        </p:tgtEl>
                                      </p:cBhvr>
                                    </p:animEffect>
                                  </p:childTnLst>
                                </p:cTn>
                              </p:par>
                            </p:childTnLst>
                          </p:cTn>
                        </p:par>
                      </p:childTnLst>
                    </p:cTn>
                  </p:par>
                  <p:par>
                    <p:cTn id="34" fill="hold">
                      <p:stCondLst>
                        <p:cond delay="indefinite"/>
                      </p:stCondLst>
                      <p:childTnLst>
                        <p:par>
                          <p:cTn id="35" fill="hold">
                            <p:stCondLst>
                              <p:cond delay="0"/>
                            </p:stCondLst>
                            <p:childTnLst>
                              <p:par>
                                <p:cTn id="36" presetID="12" presetClass="entr" presetSubtype="8" fill="hold" nodeType="click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p:tgtEl>
                                          <p:spTgt spid="38"/>
                                        </p:tgtEl>
                                        <p:attrNameLst>
                                          <p:attrName>ppt_x</p:attrName>
                                        </p:attrNameLst>
                                      </p:cBhvr>
                                      <p:tavLst>
                                        <p:tav tm="0">
                                          <p:val>
                                            <p:strVal val="#ppt_x-#ppt_w*1.125000"/>
                                          </p:val>
                                        </p:tav>
                                        <p:tav tm="100000">
                                          <p:val>
                                            <p:strVal val="#ppt_x"/>
                                          </p:val>
                                        </p:tav>
                                      </p:tavLst>
                                    </p:anim>
                                    <p:animEffect transition="in" filter="wipe(right)">
                                      <p:cBhvr>
                                        <p:cTn id="39" dur="500"/>
                                        <p:tgtEl>
                                          <p:spTgt spid="38"/>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dissolve">
                                      <p:cBhvr>
                                        <p:cTn id="44" dur="500"/>
                                        <p:tgtEl>
                                          <p:spTgt spid="37"/>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nodeType="clickEffect">
                                  <p:stCondLst>
                                    <p:cond delay="0"/>
                                  </p:stCondLst>
                                  <p:childTnLst>
                                    <p:set>
                                      <p:cBhvr>
                                        <p:cTn id="48" dur="1000" fill="hold">
                                          <p:stCondLst>
                                            <p:cond delay="0"/>
                                          </p:stCondLst>
                                        </p:cTn>
                                        <p:tgtEl>
                                          <p:spTgt spid="36"/>
                                        </p:tgtEl>
                                        <p:attrNameLst>
                                          <p:attrName>style.visibility</p:attrName>
                                        </p:attrNameLst>
                                      </p:cBhvr>
                                      <p:to>
                                        <p:strVal val="visible"/>
                                      </p:to>
                                    </p:set>
                                    <p:animEffect transition="in" filter="dissolve">
                                      <p:cBhvr>
                                        <p:cTn id="49"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1"/>
      <p:bldP spid="37" grpId="0" animBg="1"/>
      <p:bldP spid="31" grpId="0"/>
      <p:bldP spid="100" grpId="0"/>
      <p:bldP spid="3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4366</Words>
  <Application>WPS 演示</Application>
  <PresentationFormat>自定义</PresentationFormat>
  <Paragraphs>285</Paragraphs>
  <Slides>26</Slides>
  <Notes>1</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8</vt:i4>
      </vt:variant>
      <vt:variant>
        <vt:lpstr>幻灯片标题</vt:lpstr>
      </vt:variant>
      <vt:variant>
        <vt:i4>26</vt:i4>
      </vt:variant>
    </vt:vector>
  </HeadingPairs>
  <TitlesOfParts>
    <vt:vector size="44" baseType="lpstr">
      <vt:lpstr>Arial</vt:lpstr>
      <vt:lpstr>宋体</vt:lpstr>
      <vt:lpstr>Wingdings</vt:lpstr>
      <vt:lpstr>楷体</vt:lpstr>
      <vt:lpstr>Wingdings</vt:lpstr>
      <vt:lpstr>Times New Roman</vt:lpstr>
      <vt:lpstr>微软雅黑</vt:lpstr>
      <vt:lpstr>Arial Unicode MS</vt:lpstr>
      <vt:lpstr>Calibri</vt:lpstr>
      <vt:lpstr>Office 主题​​</vt:lpstr>
      <vt:lpstr>Equation.DSMT4</vt:lpstr>
      <vt:lpstr>Equation.DSMT4</vt:lpstr>
      <vt:lpstr>Equation.DSMT4</vt:lpstr>
      <vt:lpstr>Equation.DSMT4</vt:lpstr>
      <vt:lpstr>Equation.DSMT4</vt:lpstr>
      <vt:lpstr>Equation.DSMT4</vt:lpstr>
      <vt:lpstr>Equation.DSMT4</vt:lpstr>
      <vt:lpstr>Equation.DSMT4</vt:lpstr>
      <vt:lpstr>PowerPoint 演示文稿</vt:lpstr>
      <vt:lpstr>人工智能及其实践教程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田如叶</cp:lastModifiedBy>
  <cp:revision>217</cp:revision>
  <dcterms:created xsi:type="dcterms:W3CDTF">2018-07-04T12:47:00Z</dcterms:created>
  <dcterms:modified xsi:type="dcterms:W3CDTF">2018-07-29T02:02:30Z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2052-10.1.0.7468</vt:lpwstr>
  </property>
</Properties>
</file>