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60" r:id="rId2"/>
    <p:sldId id="256" r:id="rId3"/>
    <p:sldId id="258" r:id="rId4"/>
    <p:sldId id="261" r:id="rId5"/>
    <p:sldId id="259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92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90" r:id="rId33"/>
    <p:sldId id="291" r:id="rId34"/>
    <p:sldId id="266" r:id="rId35"/>
  </p:sldIdLst>
  <p:sldSz cx="12190413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18" y="-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54230-F84F-4D21-A22D-599966EABD67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58DC6-CE18-47A0-8E65-ED8BE771F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35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A6106-0D6F-4EF1-B860-A9A83AAA464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778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A6106-0D6F-4EF1-B860-A9A83AAA464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77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灯片编号占位符 1">
            <a:extLst>
              <a:ext uri="{FF2B5EF4-FFF2-40B4-BE49-F238E27FC236}">
                <a16:creationId xmlns="" xmlns:a16="http://schemas.microsoft.com/office/drawing/2014/main" id="{ACF34AC8-1500-4783-AEB0-597B94444F61}"/>
              </a:ext>
            </a:extLst>
          </p:cNvPr>
          <p:cNvSpPr txBox="1">
            <a:spLocks/>
          </p:cNvSpPr>
          <p:nvPr userDrawn="1"/>
        </p:nvSpPr>
        <p:spPr>
          <a:xfrm>
            <a:off x="8783495" y="6492877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PAGE </a:t>
            </a:r>
            <a:fld id="{97D83655-4300-49DB-BEC9-C552C719D9B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3509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404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986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43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67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70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171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71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929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466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637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D1DA2-3F57-46D8-85D4-C7A1A79A3A35}" type="datetimeFigureOut">
              <a:rPr lang="zh-CN" altLang="en-US" smtClean="0"/>
              <a:t>2018-07-11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29E96A5-4B59-41AD-91AD-B3EB768901C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801073C-09EA-49B7-9C7D-F8561134000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C2294BB-E291-4C81-A29E-3A3331784EC9}"/>
              </a:ext>
            </a:extLst>
          </p:cNvPr>
          <p:cNvGrpSpPr/>
          <p:nvPr userDrawn="1"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0F31683A-AB30-4977-89C0-895C6D9D188D}"/>
                </a:ext>
              </a:extLst>
            </p:cNvPr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="" xmlns:a16="http://schemas.microsoft.com/office/drawing/2014/main" id="{DECBEDE6-80F9-458A-B851-B502A93B3A65}"/>
                </a:ext>
              </a:extLst>
            </p:cNvPr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801073C-09EA-49B7-9C7D-F8561134000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13" y="6581700"/>
            <a:ext cx="1235786" cy="159668"/>
          </a:xfrm>
          <a:prstGeom prst="rect">
            <a:avLst/>
          </a:prstGeom>
        </p:spPr>
      </p:pic>
      <p:cxnSp>
        <p:nvCxnSpPr>
          <p:cNvPr id="13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灯片编号占位符 1">
            <a:extLst>
              <a:ext uri="{FF2B5EF4-FFF2-40B4-BE49-F238E27FC236}">
                <a16:creationId xmlns="" xmlns:a16="http://schemas.microsoft.com/office/drawing/2014/main" id="{ACF34AC8-1500-4783-AEB0-597B94444F61}"/>
              </a:ext>
            </a:extLst>
          </p:cNvPr>
          <p:cNvSpPr txBox="1">
            <a:spLocks/>
          </p:cNvSpPr>
          <p:nvPr userDrawn="1"/>
        </p:nvSpPr>
        <p:spPr>
          <a:xfrm>
            <a:off x="8783495" y="6492877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PAGE </a:t>
            </a:r>
            <a:fld id="{97D83655-4300-49DB-BEC9-C552C719D9B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8899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raw.githubusercontent.com/yyuu/pyenv-installer/master/bin/pyenv-installer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etbrains.com/pycharm-edu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ython.org/downloads/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etbrains.com/pycharm/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A9B12B5-6E44-40C1-ABBE-875A3B68C7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292" y="-315416"/>
            <a:ext cx="9241661" cy="653429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821E4DA-FD39-45FC-80A3-5DE1332741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15" y="332657"/>
            <a:ext cx="2087960" cy="26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83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/>
              <a:t>1.4 Ubuntu</a:t>
            </a:r>
            <a:r>
              <a:rPr lang="zh-CN" altLang="zh-CN" sz="2400" b="1" dirty="0"/>
              <a:t>下开发环境的</a:t>
            </a:r>
            <a:r>
              <a:rPr lang="zh-CN" altLang="zh-CN" sz="2400" b="1" dirty="0" smtClean="0"/>
              <a:t>搭建</a:t>
            </a:r>
            <a:endParaRPr lang="en-US" altLang="zh-CN" sz="2400" b="1" dirty="0"/>
          </a:p>
        </p:txBody>
      </p:sp>
      <p:sp>
        <p:nvSpPr>
          <p:cNvPr id="5" name="矩形 4"/>
          <p:cNvSpPr/>
          <p:nvPr/>
        </p:nvSpPr>
        <p:spPr>
          <a:xfrm>
            <a:off x="1069358" y="1268760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1.4.2 </a:t>
            </a:r>
            <a:r>
              <a:rPr lang="zh-CN" altLang="zh-CN" sz="2000" b="1" dirty="0"/>
              <a:t>通过</a:t>
            </a:r>
            <a:r>
              <a:rPr lang="en-US" altLang="zh-CN" sz="2000" b="1" dirty="0" err="1"/>
              <a:t>PyEnv</a:t>
            </a:r>
            <a:r>
              <a:rPr lang="zh-CN" altLang="zh-CN" sz="2000" b="1" dirty="0"/>
              <a:t>安装</a:t>
            </a:r>
          </a:p>
        </p:txBody>
      </p:sp>
      <p:sp>
        <p:nvSpPr>
          <p:cNvPr id="7" name="矩形 6"/>
          <p:cNvSpPr/>
          <p:nvPr/>
        </p:nvSpPr>
        <p:spPr>
          <a:xfrm>
            <a:off x="1270670" y="1779035"/>
            <a:ext cx="10585176" cy="460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通过</a:t>
            </a:r>
            <a:r>
              <a:rPr lang="en-US" altLang="zh-CN" b="1" dirty="0" err="1"/>
              <a:t>Git</a:t>
            </a:r>
            <a:r>
              <a:rPr lang="zh-CN" altLang="zh-CN" b="1" dirty="0"/>
              <a:t>安装</a:t>
            </a:r>
            <a:r>
              <a:rPr lang="en-US" altLang="zh-CN" b="1" dirty="0" err="1"/>
              <a:t>PyEnv</a:t>
            </a:r>
            <a:r>
              <a:rPr lang="zh-CN" altLang="zh-CN" b="1" dirty="0"/>
              <a:t>：</a:t>
            </a:r>
            <a:endParaRPr lang="zh-CN" altLang="zh-CN" dirty="0"/>
          </a:p>
        </p:txBody>
      </p:sp>
      <p:sp>
        <p:nvSpPr>
          <p:cNvPr id="9" name="矩形 8"/>
          <p:cNvSpPr/>
          <p:nvPr/>
        </p:nvSpPr>
        <p:spPr>
          <a:xfrm>
            <a:off x="1558702" y="2564904"/>
            <a:ext cx="864096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命令：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1</a:t>
            </a:r>
            <a:r>
              <a:rPr lang="zh-CN" altLang="zh-CN" dirty="0" smtClean="0"/>
              <a:t>：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sudo</a:t>
            </a:r>
            <a:r>
              <a:rPr lang="en-US" altLang="zh-CN" dirty="0" smtClean="0"/>
              <a:t> </a:t>
            </a:r>
            <a:r>
              <a:rPr lang="en-US" altLang="zh-CN" dirty="0"/>
              <a:t>apt-get install </a:t>
            </a:r>
            <a:r>
              <a:rPr lang="en-US" altLang="zh-CN" dirty="0" err="1"/>
              <a:t>git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2</a:t>
            </a:r>
            <a:r>
              <a:rPr lang="zh-CN" altLang="zh-CN" dirty="0" smtClean="0"/>
              <a:t>：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git</a:t>
            </a:r>
            <a:r>
              <a:rPr lang="en-US" altLang="zh-CN" dirty="0" smtClean="0"/>
              <a:t> </a:t>
            </a:r>
            <a:r>
              <a:rPr lang="en-US" altLang="zh-CN" dirty="0"/>
              <a:t>clone git://github.com/yyuu/pyenv.git ~/.</a:t>
            </a:r>
            <a:r>
              <a:rPr lang="en-US" altLang="zh-CN" dirty="0" err="1"/>
              <a:t>pyenv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3</a:t>
            </a:r>
            <a:r>
              <a:rPr lang="zh-CN" altLang="zh-CN" dirty="0" smtClean="0"/>
              <a:t>：</a:t>
            </a:r>
            <a:r>
              <a:rPr lang="en-US" altLang="zh-CN" dirty="0" smtClean="0"/>
              <a:t> echo </a:t>
            </a:r>
            <a:r>
              <a:rPr lang="en-US" altLang="zh-CN" dirty="0"/>
              <a:t>'export PYENV_ROOT="$HOME/.</a:t>
            </a:r>
            <a:r>
              <a:rPr lang="en-US" altLang="zh-CN" dirty="0" err="1"/>
              <a:t>pyenv</a:t>
            </a:r>
            <a:r>
              <a:rPr lang="en-US" altLang="zh-CN" dirty="0"/>
              <a:t>"' &gt;&gt; ~/.</a:t>
            </a:r>
            <a:r>
              <a:rPr lang="en-US" altLang="zh-CN" dirty="0" err="1"/>
              <a:t>bashrc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4</a:t>
            </a:r>
            <a:r>
              <a:rPr lang="zh-CN" altLang="zh-CN" dirty="0" smtClean="0"/>
              <a:t>：</a:t>
            </a:r>
            <a:r>
              <a:rPr lang="en-US" altLang="zh-CN" dirty="0" smtClean="0"/>
              <a:t> echo </a:t>
            </a:r>
            <a:r>
              <a:rPr lang="en-US" altLang="zh-CN" dirty="0"/>
              <a:t>'export PATH="$PYENV_ROOT/bin:$PATH"' &gt;&gt; ~/.</a:t>
            </a:r>
            <a:r>
              <a:rPr lang="en-US" altLang="zh-CN" dirty="0" err="1"/>
              <a:t>bashrc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5</a:t>
            </a:r>
            <a:r>
              <a:rPr lang="zh-CN" altLang="zh-CN" dirty="0" smtClean="0"/>
              <a:t>：</a:t>
            </a:r>
            <a:r>
              <a:rPr lang="en-US" altLang="zh-CN" dirty="0" smtClean="0"/>
              <a:t> echo </a:t>
            </a:r>
            <a:r>
              <a:rPr lang="en-US" altLang="zh-CN" dirty="0"/>
              <a:t>'</a:t>
            </a:r>
            <a:r>
              <a:rPr lang="en-US" altLang="zh-CN" dirty="0" err="1"/>
              <a:t>eval</a:t>
            </a:r>
            <a:r>
              <a:rPr lang="en-US" altLang="zh-CN" dirty="0"/>
              <a:t> "$(</a:t>
            </a:r>
            <a:r>
              <a:rPr lang="en-US" altLang="zh-CN" dirty="0" err="1"/>
              <a:t>pyenv</a:t>
            </a:r>
            <a:r>
              <a:rPr lang="en-US" altLang="zh-CN" dirty="0"/>
              <a:t> </a:t>
            </a:r>
            <a:r>
              <a:rPr lang="en-US" altLang="zh-CN" dirty="0" err="1"/>
              <a:t>init</a:t>
            </a:r>
            <a:r>
              <a:rPr lang="en-US" altLang="zh-CN" dirty="0"/>
              <a:t> -)"' &gt;&gt; ~/.</a:t>
            </a:r>
            <a:r>
              <a:rPr lang="en-US" altLang="zh-CN" dirty="0" err="1"/>
              <a:t>bashrc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6</a:t>
            </a:r>
            <a:r>
              <a:rPr lang="zh-CN" altLang="zh-CN" dirty="0" smtClean="0"/>
              <a:t>：</a:t>
            </a:r>
            <a:r>
              <a:rPr lang="en-US" altLang="zh-CN" dirty="0" smtClean="0"/>
              <a:t> exec </a:t>
            </a:r>
            <a:r>
              <a:rPr lang="en-US" altLang="zh-CN" dirty="0"/>
              <a:t>$SHELL –l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26724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/>
              <a:t>1.4 Ubuntu</a:t>
            </a:r>
            <a:r>
              <a:rPr lang="zh-CN" altLang="zh-CN" sz="2400" b="1" dirty="0"/>
              <a:t>下开发环境的</a:t>
            </a:r>
            <a:r>
              <a:rPr lang="zh-CN" altLang="zh-CN" sz="2400" b="1" dirty="0" smtClean="0"/>
              <a:t>搭建</a:t>
            </a:r>
            <a:endParaRPr lang="en-US" altLang="zh-CN" sz="2400" b="1" dirty="0"/>
          </a:p>
        </p:txBody>
      </p:sp>
      <p:sp>
        <p:nvSpPr>
          <p:cNvPr id="5" name="矩形 4"/>
          <p:cNvSpPr/>
          <p:nvPr/>
        </p:nvSpPr>
        <p:spPr>
          <a:xfrm>
            <a:off x="1069358" y="1268760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1.4.2 </a:t>
            </a:r>
            <a:r>
              <a:rPr lang="zh-CN" altLang="zh-CN" sz="2000" b="1" dirty="0"/>
              <a:t>通过</a:t>
            </a:r>
            <a:r>
              <a:rPr lang="en-US" altLang="zh-CN" sz="2000" b="1" dirty="0" err="1"/>
              <a:t>PyEnv</a:t>
            </a:r>
            <a:r>
              <a:rPr lang="zh-CN" altLang="zh-CN" sz="2000" b="1" dirty="0"/>
              <a:t>安装</a:t>
            </a:r>
          </a:p>
        </p:txBody>
      </p:sp>
      <p:sp>
        <p:nvSpPr>
          <p:cNvPr id="7" name="矩形 6"/>
          <p:cNvSpPr/>
          <p:nvPr/>
        </p:nvSpPr>
        <p:spPr>
          <a:xfrm>
            <a:off x="1270670" y="1779035"/>
            <a:ext cx="10585176" cy="460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直接下载安装</a:t>
            </a:r>
            <a:r>
              <a:rPr lang="en-US" altLang="zh-CN" b="1" dirty="0" err="1"/>
              <a:t>PyEnv</a:t>
            </a:r>
            <a:r>
              <a:rPr lang="zh-CN" altLang="zh-CN" b="1" dirty="0"/>
              <a:t>：</a:t>
            </a:r>
            <a:endParaRPr lang="zh-CN" altLang="zh-CN" dirty="0"/>
          </a:p>
        </p:txBody>
      </p:sp>
      <p:sp>
        <p:nvSpPr>
          <p:cNvPr id="9" name="矩形 8"/>
          <p:cNvSpPr/>
          <p:nvPr/>
        </p:nvSpPr>
        <p:spPr>
          <a:xfrm>
            <a:off x="1990750" y="2564904"/>
            <a:ext cx="102971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命令：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curl-L </a:t>
            </a:r>
            <a:r>
              <a:rPr lang="en-US" altLang="zh-CN" u="sng" dirty="0">
                <a:hlinkClick r:id="rId2"/>
              </a:rPr>
              <a:t>https://raw.githubusercontent.com/yyuu/pyenv-installer/master/bin/pyenv-installer</a:t>
            </a:r>
            <a:r>
              <a:rPr lang="en-US" altLang="zh-CN" dirty="0"/>
              <a:t> | bash</a:t>
            </a:r>
            <a:endParaRPr lang="zh-CN" altLang="zh-CN" dirty="0"/>
          </a:p>
        </p:txBody>
      </p:sp>
      <p:sp>
        <p:nvSpPr>
          <p:cNvPr id="11" name="矩形 10"/>
          <p:cNvSpPr/>
          <p:nvPr/>
        </p:nvSpPr>
        <p:spPr>
          <a:xfrm>
            <a:off x="1270670" y="3851756"/>
            <a:ext cx="1620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/>
              <a:t>安装</a:t>
            </a:r>
            <a:r>
              <a:rPr lang="en-US" altLang="zh-CN" b="1" dirty="0"/>
              <a:t>Python </a:t>
            </a:r>
            <a:r>
              <a:rPr lang="zh-CN" altLang="zh-CN" b="1" dirty="0"/>
              <a:t>：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702718" y="4509120"/>
            <a:ext cx="2141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pyenv</a:t>
            </a:r>
            <a:r>
              <a:rPr lang="en-US" altLang="zh-CN" dirty="0"/>
              <a:t> install 3.6.4 –v</a:t>
            </a:r>
            <a:endParaRPr lang="zh-CN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1298525" y="5157192"/>
            <a:ext cx="609282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b="1" dirty="0"/>
              <a:t>刷新：</a:t>
            </a:r>
            <a:endParaRPr lang="zh-CN" altLang="zh-CN" dirty="0"/>
          </a:p>
          <a:p>
            <a:r>
              <a:rPr lang="en-US" altLang="zh-CN" dirty="0" smtClean="0"/>
              <a:t>        1</a:t>
            </a:r>
            <a:r>
              <a:rPr lang="zh-CN" altLang="zh-CN" dirty="0"/>
              <a:t>：</a:t>
            </a:r>
            <a:r>
              <a:rPr lang="en-US" altLang="zh-CN" dirty="0"/>
              <a:t>	</a:t>
            </a:r>
            <a:r>
              <a:rPr lang="en-US" altLang="zh-CN" dirty="0" err="1"/>
              <a:t>pyenv</a:t>
            </a:r>
            <a:r>
              <a:rPr lang="en-US" altLang="zh-CN" dirty="0"/>
              <a:t> </a:t>
            </a:r>
            <a:r>
              <a:rPr lang="en-US" altLang="zh-CN" dirty="0" err="1"/>
              <a:t>rehas</a:t>
            </a:r>
            <a:endParaRPr lang="zh-CN" altLang="zh-CN" dirty="0"/>
          </a:p>
          <a:p>
            <a:r>
              <a:rPr lang="en-US" altLang="zh-CN" dirty="0" smtClean="0"/>
              <a:t>        2</a:t>
            </a:r>
            <a:r>
              <a:rPr lang="zh-CN" altLang="zh-CN" dirty="0"/>
              <a:t>：</a:t>
            </a:r>
            <a:r>
              <a:rPr lang="en-US" altLang="zh-CN" dirty="0"/>
              <a:t>	</a:t>
            </a:r>
            <a:r>
              <a:rPr lang="en-US" altLang="zh-CN" dirty="0" err="1"/>
              <a:t>pyenv</a:t>
            </a:r>
            <a:r>
              <a:rPr lang="en-US" altLang="zh-CN" dirty="0"/>
              <a:t> version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32988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/>
              <a:t>1.4 Ubuntu</a:t>
            </a:r>
            <a:r>
              <a:rPr lang="zh-CN" altLang="zh-CN" sz="2400" b="1" dirty="0"/>
              <a:t>下开发环境的</a:t>
            </a:r>
            <a:r>
              <a:rPr lang="zh-CN" altLang="zh-CN" sz="2400" b="1" dirty="0" smtClean="0"/>
              <a:t>搭建</a:t>
            </a:r>
            <a:endParaRPr lang="en-US" altLang="zh-CN" sz="2400" b="1" dirty="0"/>
          </a:p>
        </p:txBody>
      </p:sp>
      <p:sp>
        <p:nvSpPr>
          <p:cNvPr id="5" name="矩形 4"/>
          <p:cNvSpPr/>
          <p:nvPr/>
        </p:nvSpPr>
        <p:spPr>
          <a:xfrm>
            <a:off x="1069358" y="1268760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1.4.3 </a:t>
            </a:r>
            <a:r>
              <a:rPr lang="zh-CN" altLang="zh-CN" sz="2000" b="1" dirty="0"/>
              <a:t>安装</a:t>
            </a:r>
            <a:r>
              <a:rPr lang="en-US" altLang="zh-CN" sz="2000" b="1" dirty="0" err="1"/>
              <a:t>PyCharm</a:t>
            </a:r>
            <a:endParaRPr lang="zh-CN" altLang="zh-CN" sz="2000" b="1" dirty="0"/>
          </a:p>
        </p:txBody>
      </p:sp>
      <p:sp>
        <p:nvSpPr>
          <p:cNvPr id="7" name="矩形 6"/>
          <p:cNvSpPr/>
          <p:nvPr/>
        </p:nvSpPr>
        <p:spPr>
          <a:xfrm>
            <a:off x="1270670" y="1779035"/>
            <a:ext cx="10585176" cy="460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下载网址为</a:t>
            </a:r>
            <a:r>
              <a:rPr lang="en-US" altLang="zh-CN" dirty="0"/>
              <a:t>: </a:t>
            </a:r>
            <a:r>
              <a:rPr lang="en-US" altLang="zh-CN" u="sng" dirty="0">
                <a:hlinkClick r:id="rId2"/>
              </a:rPr>
              <a:t>https://www.jetbrains.com/pycharm-edu/</a:t>
            </a:r>
            <a:endParaRPr lang="zh-CN" altLang="zh-CN" dirty="0"/>
          </a:p>
        </p:txBody>
      </p:sp>
      <p:sp>
        <p:nvSpPr>
          <p:cNvPr id="9" name="矩形 8"/>
          <p:cNvSpPr/>
          <p:nvPr/>
        </p:nvSpPr>
        <p:spPr>
          <a:xfrm>
            <a:off x="1299984" y="2523501"/>
            <a:ext cx="10555861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进入下载网址之后，点击</a:t>
            </a:r>
            <a:r>
              <a:rPr lang="zh-CN" altLang="zh-CN" dirty="0" smtClean="0"/>
              <a:t>页面的</a:t>
            </a:r>
            <a:r>
              <a:rPr lang="en-US" altLang="zh-CN" dirty="0" smtClean="0"/>
              <a:t>  </a:t>
            </a:r>
            <a:r>
              <a:rPr lang="en-US" altLang="zh-CN" b="1" dirty="0" smtClean="0"/>
              <a:t>DOWNLOAD FREE   </a:t>
            </a:r>
            <a:r>
              <a:rPr lang="zh-CN" altLang="zh-CN" dirty="0" smtClean="0"/>
              <a:t>下载</a:t>
            </a:r>
            <a:r>
              <a:rPr lang="en-US" altLang="zh-CN" dirty="0" smtClean="0"/>
              <a:t>  </a:t>
            </a:r>
            <a:r>
              <a:rPr lang="en-US" altLang="zh-CN" b="1" dirty="0" smtClean="0"/>
              <a:t>pycharm-community-207.3.41.tar.gz  </a:t>
            </a:r>
            <a:r>
              <a:rPr lang="zh-CN" altLang="zh-CN" dirty="0" smtClean="0"/>
              <a:t>压缩</a:t>
            </a:r>
            <a:r>
              <a:rPr lang="zh-CN" altLang="zh-CN" dirty="0"/>
              <a:t>文件。下载完成后，进入终端并用下面命令解压。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tar -</a:t>
            </a:r>
            <a:r>
              <a:rPr lang="en-US" altLang="zh-CN" dirty="0" err="1"/>
              <a:t>xvf</a:t>
            </a:r>
            <a:r>
              <a:rPr lang="en-US" altLang="zh-CN" dirty="0"/>
              <a:t> pycharm-community-2017.3.4.tar.gz</a:t>
            </a:r>
            <a:endParaRPr lang="zh-CN" altLang="zh-CN" dirty="0"/>
          </a:p>
        </p:txBody>
      </p:sp>
      <p:sp>
        <p:nvSpPr>
          <p:cNvPr id="12" name="矩形 11"/>
          <p:cNvSpPr/>
          <p:nvPr/>
        </p:nvSpPr>
        <p:spPr>
          <a:xfrm>
            <a:off x="1414686" y="4013604"/>
            <a:ext cx="97210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解</a:t>
            </a:r>
            <a:r>
              <a:rPr lang="zh-CN" altLang="zh-CN" dirty="0" smtClean="0"/>
              <a:t>压后会当前</a:t>
            </a:r>
            <a:r>
              <a:rPr lang="zh-CN" altLang="zh-CN" dirty="0"/>
              <a:t>目录下多出一个文件夹</a:t>
            </a:r>
            <a:r>
              <a:rPr lang="zh-CN" altLang="zh-CN" dirty="0" smtClean="0"/>
              <a:t>，使用</a:t>
            </a:r>
            <a:r>
              <a:rPr lang="en-US" altLang="zh-CN" dirty="0" smtClean="0"/>
              <a:t> </a:t>
            </a:r>
            <a:r>
              <a:rPr lang="en-US" altLang="zh-CN" b="1" dirty="0" smtClean="0"/>
              <a:t>cd </a:t>
            </a:r>
            <a:r>
              <a:rPr lang="zh-CN" altLang="zh-CN" dirty="0" smtClean="0"/>
              <a:t>命令</a:t>
            </a:r>
            <a:r>
              <a:rPr lang="zh-CN" altLang="zh-CN" dirty="0"/>
              <a:t>进入到文件夹中</a:t>
            </a:r>
            <a:r>
              <a:rPr lang="zh-CN" altLang="zh-CN" dirty="0" smtClean="0"/>
              <a:t>的</a:t>
            </a:r>
            <a:r>
              <a:rPr lang="en-US" altLang="zh-CN" dirty="0" smtClean="0"/>
              <a:t> </a:t>
            </a:r>
            <a:r>
              <a:rPr lang="en-US" altLang="zh-CN" b="1" dirty="0" smtClean="0"/>
              <a:t>bin </a:t>
            </a:r>
            <a:r>
              <a:rPr lang="zh-CN" altLang="zh-CN" dirty="0" smtClean="0"/>
              <a:t>下</a:t>
            </a:r>
            <a:r>
              <a:rPr lang="zh-CN" altLang="zh-CN" dirty="0"/>
              <a:t>并用</a:t>
            </a:r>
            <a:r>
              <a:rPr lang="en-US" altLang="zh-CN" b="1" dirty="0"/>
              <a:t>./pycharm.sh </a:t>
            </a:r>
            <a:r>
              <a:rPr lang="zh-CN" altLang="zh-CN" dirty="0"/>
              <a:t>命令进行</a:t>
            </a:r>
            <a:r>
              <a:rPr lang="zh-CN" altLang="zh-CN" b="1" dirty="0"/>
              <a:t>安装</a:t>
            </a:r>
            <a:r>
              <a:rPr lang="zh-CN" altLang="zh-CN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81941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/>
              <a:t>1.4 Ubuntu</a:t>
            </a:r>
            <a:r>
              <a:rPr lang="zh-CN" altLang="zh-CN" sz="2400" b="1" dirty="0"/>
              <a:t>下开发环境的</a:t>
            </a:r>
            <a:r>
              <a:rPr lang="zh-CN" altLang="zh-CN" sz="2400" b="1" dirty="0" smtClean="0"/>
              <a:t>搭建</a:t>
            </a:r>
            <a:endParaRPr lang="en-US" altLang="zh-CN" sz="2400" b="1" dirty="0"/>
          </a:p>
        </p:txBody>
      </p:sp>
      <p:sp>
        <p:nvSpPr>
          <p:cNvPr id="5" name="矩形 4"/>
          <p:cNvSpPr/>
          <p:nvPr/>
        </p:nvSpPr>
        <p:spPr>
          <a:xfrm>
            <a:off x="1069358" y="1268760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1.4.3 </a:t>
            </a:r>
            <a:r>
              <a:rPr lang="zh-CN" altLang="zh-CN" sz="2000" b="1" dirty="0"/>
              <a:t>安装</a:t>
            </a:r>
            <a:r>
              <a:rPr lang="en-US" altLang="zh-CN" sz="2000" b="1" dirty="0" err="1"/>
              <a:t>PyCharm</a:t>
            </a:r>
            <a:endParaRPr lang="zh-CN" altLang="zh-CN" sz="2000" b="1" dirty="0"/>
          </a:p>
        </p:txBody>
      </p:sp>
      <p:pic>
        <p:nvPicPr>
          <p:cNvPr id="14" name="图片 13" descr="C:\Users\dell.dell-PC\Desktop\pyc_install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6229" y="1772816"/>
            <a:ext cx="11113593" cy="44964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216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1.5 Windows</a:t>
            </a:r>
            <a:r>
              <a:rPr lang="zh-CN" altLang="zh-CN" sz="2400" b="1" dirty="0"/>
              <a:t>下开发环境的搭建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980728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1.5.1 </a:t>
            </a:r>
            <a:r>
              <a:rPr lang="zh-CN" altLang="zh-CN" sz="2000" b="1" dirty="0"/>
              <a:t>安装</a:t>
            </a:r>
            <a:r>
              <a:rPr lang="en-US" altLang="zh-CN" sz="2000" b="1" dirty="0"/>
              <a:t>Python</a:t>
            </a:r>
            <a:endParaRPr lang="zh-CN" altLang="zh-CN" sz="2000" b="1" dirty="0"/>
          </a:p>
        </p:txBody>
      </p:sp>
      <p:sp>
        <p:nvSpPr>
          <p:cNvPr id="9" name="矩形 8"/>
          <p:cNvSpPr/>
          <p:nvPr/>
        </p:nvSpPr>
        <p:spPr>
          <a:xfrm>
            <a:off x="838623" y="1628800"/>
            <a:ext cx="113517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进入官网的下载页面，网址为</a:t>
            </a:r>
            <a:r>
              <a:rPr lang="en-US" altLang="zh-CN" b="1" u="sng" dirty="0">
                <a:hlinkClick r:id="rId3"/>
              </a:rPr>
              <a:t>https://www.python.org/downloads/</a:t>
            </a:r>
            <a:r>
              <a:rPr lang="zh-CN" altLang="zh-CN" dirty="0"/>
              <a:t>并点击页面中的按钮</a:t>
            </a:r>
            <a:r>
              <a:rPr lang="en-US" altLang="zh-CN" b="1" dirty="0"/>
              <a:t>Download Python 3.6.5</a:t>
            </a:r>
            <a:endParaRPr lang="zh-CN" altLang="zh-CN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988042"/>
              </p:ext>
            </p:extLst>
          </p:nvPr>
        </p:nvGraphicFramePr>
        <p:xfrm>
          <a:off x="1263571" y="1052736"/>
          <a:ext cx="10501893" cy="5172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r:id="rId4" imgW="13669807" imgH="7134210" progId="Visio.Drawing.11">
                  <p:embed/>
                </p:oleObj>
              </mc:Choice>
              <mc:Fallback>
                <p:oleObj r:id="rId4" imgW="13669807" imgH="713421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3571" y="1052736"/>
                        <a:ext cx="10501893" cy="51721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684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1.5 Windows</a:t>
            </a:r>
            <a:r>
              <a:rPr lang="zh-CN" altLang="zh-CN" sz="2400" b="1" dirty="0"/>
              <a:t>下开发环境的搭建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980728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1.5.1 </a:t>
            </a:r>
            <a:r>
              <a:rPr lang="zh-CN" altLang="zh-CN" sz="2000" b="1" dirty="0"/>
              <a:t>安装</a:t>
            </a:r>
            <a:r>
              <a:rPr lang="en-US" altLang="zh-CN" sz="2000" b="1" dirty="0"/>
              <a:t>Python</a:t>
            </a:r>
            <a:endParaRPr lang="zh-CN" altLang="zh-CN" sz="2000" b="1" dirty="0"/>
          </a:p>
        </p:txBody>
      </p:sp>
      <p:sp>
        <p:nvSpPr>
          <p:cNvPr id="9" name="矩形 8"/>
          <p:cNvSpPr/>
          <p:nvPr/>
        </p:nvSpPr>
        <p:spPr>
          <a:xfrm>
            <a:off x="838623" y="1628800"/>
            <a:ext cx="113517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找到下载的</a:t>
            </a:r>
            <a:r>
              <a:rPr lang="en-US" altLang="zh-CN" dirty="0"/>
              <a:t>python-3.6.5.exe</a:t>
            </a:r>
            <a:r>
              <a:rPr lang="zh-CN" altLang="zh-CN" dirty="0"/>
              <a:t>并双击</a:t>
            </a:r>
            <a:r>
              <a:rPr lang="zh-CN" altLang="zh-CN" dirty="0" smtClean="0"/>
              <a:t>打开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安装</a:t>
            </a:r>
            <a:r>
              <a:rPr lang="zh-CN" altLang="zh-CN" dirty="0"/>
              <a:t>程序界面如图</a:t>
            </a:r>
            <a:endParaRPr lang="zh-CN" altLang="zh-CN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4896313"/>
              </p:ext>
            </p:extLst>
          </p:nvPr>
        </p:nvGraphicFramePr>
        <p:xfrm>
          <a:off x="1054647" y="1484342"/>
          <a:ext cx="10009112" cy="49164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r:id="rId3" imgW="14735212" imgH="6352290" progId="Visio.Drawing.11">
                  <p:embed/>
                </p:oleObj>
              </mc:Choice>
              <mc:Fallback>
                <p:oleObj r:id="rId3" imgW="14735212" imgH="635229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4647" y="1484342"/>
                        <a:ext cx="10009112" cy="49164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573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1.5 Windows</a:t>
            </a:r>
            <a:r>
              <a:rPr lang="zh-CN" altLang="zh-CN" sz="2400" b="1" dirty="0"/>
              <a:t>下开发环境的搭建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1124744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1.5.2 </a:t>
            </a:r>
            <a:r>
              <a:rPr lang="zh-CN" altLang="zh-CN" sz="2000" b="1" dirty="0"/>
              <a:t>安装</a:t>
            </a:r>
            <a:r>
              <a:rPr lang="en-US" altLang="zh-CN" sz="2000" b="1" dirty="0" err="1"/>
              <a:t>PyCharm</a:t>
            </a:r>
            <a:endParaRPr lang="zh-CN" altLang="zh-CN" sz="2000" b="1" dirty="0"/>
          </a:p>
        </p:txBody>
      </p:sp>
      <p:sp>
        <p:nvSpPr>
          <p:cNvPr id="9" name="矩形 8"/>
          <p:cNvSpPr/>
          <p:nvPr/>
        </p:nvSpPr>
        <p:spPr>
          <a:xfrm>
            <a:off x="838623" y="1628800"/>
            <a:ext cx="11351790" cy="460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进入</a:t>
            </a:r>
            <a:r>
              <a:rPr lang="en-US" altLang="zh-CN" dirty="0" err="1"/>
              <a:t>PyCharm</a:t>
            </a:r>
            <a:r>
              <a:rPr lang="zh-CN" altLang="zh-CN" dirty="0"/>
              <a:t>下载页面，网址为</a:t>
            </a:r>
            <a:r>
              <a:rPr lang="en-US" altLang="zh-CN" b="1" u="sng" dirty="0">
                <a:hlinkClick r:id="rId3"/>
              </a:rPr>
              <a:t>https://www.jetbrains.com/pycharm/</a:t>
            </a:r>
            <a:r>
              <a:rPr lang="zh-CN" altLang="zh-CN" dirty="0" smtClean="0"/>
              <a:t>，选择</a:t>
            </a:r>
            <a:r>
              <a:rPr lang="en-US" altLang="zh-CN" b="1" dirty="0" err="1"/>
              <a:t>PyCharm</a:t>
            </a:r>
            <a:r>
              <a:rPr lang="zh-CN" altLang="zh-CN" dirty="0"/>
              <a:t>的开源版本</a:t>
            </a:r>
            <a:endParaRPr lang="zh-CN" altLang="zh-CN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942452"/>
              </p:ext>
            </p:extLst>
          </p:nvPr>
        </p:nvGraphicFramePr>
        <p:xfrm>
          <a:off x="3137656" y="1124744"/>
          <a:ext cx="7134014" cy="443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7" r:id="rId4" imgW="11063565" imgH="6856380" progId="Visio.Drawing.11">
                  <p:embed/>
                </p:oleObj>
              </mc:Choice>
              <mc:Fallback>
                <p:oleObj r:id="rId4" imgW="11063565" imgH="685638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7656" y="1124744"/>
                        <a:ext cx="7134014" cy="4433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矩形 20"/>
          <p:cNvSpPr/>
          <p:nvPr/>
        </p:nvSpPr>
        <p:spPr>
          <a:xfrm>
            <a:off x="874626" y="5795972"/>
            <a:ext cx="95410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双击下载的</a:t>
            </a:r>
            <a:r>
              <a:rPr lang="zh-CN" altLang="zh-CN" dirty="0" smtClean="0"/>
              <a:t>内容</a:t>
            </a:r>
            <a:r>
              <a:rPr lang="en-US" altLang="zh-CN" dirty="0" smtClean="0"/>
              <a:t>  </a:t>
            </a:r>
            <a:r>
              <a:rPr lang="en-US" altLang="zh-CN" b="1" dirty="0" smtClean="0"/>
              <a:t>pycharm-community-2018.1.2.exe   </a:t>
            </a:r>
            <a:r>
              <a:rPr lang="zh-CN" altLang="zh-CN" dirty="0" smtClean="0"/>
              <a:t>开始</a:t>
            </a:r>
            <a:r>
              <a:rPr lang="zh-CN" altLang="zh-CN" dirty="0"/>
              <a:t>安装</a:t>
            </a:r>
            <a:r>
              <a:rPr lang="zh-CN" altLang="zh-CN" dirty="0" smtClean="0"/>
              <a:t>，一直点击</a:t>
            </a:r>
            <a:r>
              <a:rPr lang="en-US" altLang="zh-CN" dirty="0" smtClean="0"/>
              <a:t>  </a:t>
            </a:r>
            <a:r>
              <a:rPr lang="en-US" altLang="zh-CN" b="1" dirty="0" smtClean="0"/>
              <a:t>next  </a:t>
            </a:r>
            <a:r>
              <a:rPr lang="zh-CN" altLang="zh-CN" dirty="0" smtClean="0"/>
              <a:t>完成</a:t>
            </a:r>
            <a:r>
              <a:rPr lang="zh-CN" altLang="zh-CN" dirty="0"/>
              <a:t>安装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814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1.5 Windows</a:t>
            </a:r>
            <a:r>
              <a:rPr lang="zh-CN" altLang="zh-CN" sz="2400" b="1" dirty="0"/>
              <a:t>下开发环境的搭建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1124744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1.5.2 </a:t>
            </a:r>
            <a:r>
              <a:rPr lang="zh-CN" altLang="zh-CN" sz="2000" b="1" dirty="0"/>
              <a:t>安装</a:t>
            </a:r>
            <a:r>
              <a:rPr lang="en-US" altLang="zh-CN" sz="2000" b="1" dirty="0" err="1"/>
              <a:t>PyCharm</a:t>
            </a:r>
            <a:endParaRPr lang="zh-CN" altLang="zh-CN" sz="2000" b="1" dirty="0"/>
          </a:p>
        </p:txBody>
      </p:sp>
      <p:sp>
        <p:nvSpPr>
          <p:cNvPr id="9" name="矩形 8"/>
          <p:cNvSpPr/>
          <p:nvPr/>
        </p:nvSpPr>
        <p:spPr>
          <a:xfrm>
            <a:off x="1126654" y="1628800"/>
            <a:ext cx="11351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/>
              <a:t>运行</a:t>
            </a:r>
            <a:r>
              <a:rPr lang="en-US" altLang="zh-CN" dirty="0" err="1" smtClean="0"/>
              <a:t>PyCharm</a:t>
            </a:r>
            <a:r>
              <a:rPr lang="zh-CN" altLang="zh-CN" dirty="0" smtClean="0"/>
              <a:t>出现</a:t>
            </a:r>
            <a:r>
              <a:rPr lang="zh-CN" altLang="zh-CN" dirty="0"/>
              <a:t>选择界面风格的窗口，完成选择后</a:t>
            </a:r>
            <a:r>
              <a:rPr lang="zh-CN" altLang="zh-CN" dirty="0" smtClean="0"/>
              <a:t>到创建</a:t>
            </a:r>
            <a:r>
              <a:rPr lang="zh-CN" altLang="zh-CN" dirty="0"/>
              <a:t>工程界面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2" name="图片 21" descr="C:\Users\dell.dell-PC\Desktop\新建文件夹\Pycharm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9719" y="2132856"/>
            <a:ext cx="6341871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矩形 22"/>
          <p:cNvSpPr/>
          <p:nvPr/>
        </p:nvSpPr>
        <p:spPr>
          <a:xfrm>
            <a:off x="766614" y="5845914"/>
            <a:ext cx="10513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在</a:t>
            </a:r>
            <a:r>
              <a:rPr lang="en-US" altLang="zh-CN" dirty="0" err="1"/>
              <a:t>PyCharm</a:t>
            </a:r>
            <a:r>
              <a:rPr lang="zh-CN" altLang="zh-CN" dirty="0"/>
              <a:t>中的工程表示的是一个项目</a:t>
            </a:r>
            <a:r>
              <a:rPr lang="zh-CN" altLang="zh-CN" dirty="0" smtClean="0"/>
              <a:t>，允许定义一</a:t>
            </a:r>
            <a:r>
              <a:rPr lang="zh-CN" altLang="zh-CN" dirty="0"/>
              <a:t>个或多个</a:t>
            </a:r>
            <a:r>
              <a:rPr lang="en-US" altLang="zh-CN" dirty="0"/>
              <a:t>Python</a:t>
            </a:r>
            <a:r>
              <a:rPr lang="zh-CN" altLang="zh-CN" dirty="0"/>
              <a:t>文件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642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1.5 Windows</a:t>
            </a:r>
            <a:r>
              <a:rPr lang="zh-CN" altLang="zh-CN" sz="2400" b="1" dirty="0"/>
              <a:t>下开发环境的搭建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1124744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1.5.2 </a:t>
            </a:r>
            <a:r>
              <a:rPr lang="zh-CN" altLang="zh-CN" sz="2000" b="1" dirty="0"/>
              <a:t>安装</a:t>
            </a:r>
            <a:r>
              <a:rPr lang="en-US" altLang="zh-CN" sz="2000" b="1" dirty="0" err="1"/>
              <a:t>PyCharm</a:t>
            </a:r>
            <a:endParaRPr lang="zh-CN" altLang="zh-CN" sz="20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080405"/>
              </p:ext>
            </p:extLst>
          </p:nvPr>
        </p:nvGraphicFramePr>
        <p:xfrm>
          <a:off x="3209718" y="908720"/>
          <a:ext cx="8430103" cy="5430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r:id="rId3" imgW="10764257" imgH="6944400" progId="Visio.Drawing.11">
                  <p:embed/>
                </p:oleObj>
              </mc:Choice>
              <mc:Fallback>
                <p:oleObj r:id="rId3" imgW="10764257" imgH="69444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9718" y="908720"/>
                        <a:ext cx="8430103" cy="54309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矩形 25"/>
          <p:cNvSpPr/>
          <p:nvPr/>
        </p:nvSpPr>
        <p:spPr>
          <a:xfrm>
            <a:off x="478582" y="1604737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进入编辑界面之前，先配置工程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680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1.5 Windows</a:t>
            </a:r>
            <a:r>
              <a:rPr lang="zh-CN" altLang="zh-CN" sz="2400" b="1" dirty="0"/>
              <a:t>下开发环境的搭建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1052736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1.5.2 </a:t>
            </a:r>
            <a:r>
              <a:rPr lang="zh-CN" altLang="zh-CN" sz="2000" b="1" dirty="0"/>
              <a:t>安装</a:t>
            </a:r>
            <a:r>
              <a:rPr lang="en-US" altLang="zh-CN" sz="2000" b="1" dirty="0" err="1"/>
              <a:t>PyCharm</a:t>
            </a:r>
            <a:endParaRPr lang="zh-CN" altLang="zh-CN" sz="20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342678" y="1772816"/>
            <a:ext cx="10153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完成工程创建</a:t>
            </a:r>
            <a:r>
              <a:rPr lang="zh-CN" altLang="zh-CN" dirty="0" smtClean="0"/>
              <a:t>之后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向</a:t>
            </a:r>
            <a:r>
              <a:rPr lang="zh-CN" altLang="zh-CN" dirty="0"/>
              <a:t>工程中添加</a:t>
            </a:r>
            <a:r>
              <a:rPr lang="en-US" altLang="zh-CN" dirty="0"/>
              <a:t>Python</a:t>
            </a:r>
            <a:r>
              <a:rPr lang="zh-CN" altLang="zh-CN" dirty="0"/>
              <a:t>文件用于程序编写</a:t>
            </a:r>
            <a:endParaRPr lang="zh-CN" altLang="en-US" dirty="0"/>
          </a:p>
        </p:txBody>
      </p:sp>
      <p:pic>
        <p:nvPicPr>
          <p:cNvPr id="27" name="图片 26" descr="C:\Users\dell.dell-PC\Desktop\新建文件夹\界面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47887" y="1524854"/>
            <a:ext cx="9979965" cy="49204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218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5307" y="1412777"/>
            <a:ext cx="10361851" cy="1470025"/>
          </a:xfrm>
        </p:spPr>
        <p:txBody>
          <a:bodyPr>
            <a:normAutofit/>
          </a:bodyPr>
          <a:lstStyle/>
          <a:p>
            <a:r>
              <a:rPr lang="zh-CN" altLang="en-US" sz="5400" b="1" dirty="0" smtClean="0"/>
              <a:t>人工智能及其实践教程</a:t>
            </a:r>
            <a:endParaRPr lang="zh-CN" altLang="en-US" sz="54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71287" y="3645024"/>
            <a:ext cx="8533289" cy="175260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主编：丁</a:t>
            </a:r>
            <a:r>
              <a:rPr lang="zh-CN" altLang="en-US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亮 </a:t>
            </a:r>
            <a:r>
              <a:rPr lang="zh-CN" altLang="en-US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姜春茂</a:t>
            </a:r>
            <a:endParaRPr lang="zh-CN" altLang="en-US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5602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1.5 Windows</a:t>
            </a:r>
            <a:r>
              <a:rPr lang="zh-CN" altLang="zh-CN" sz="2400" b="1" dirty="0"/>
              <a:t>下开发环境的搭建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1124744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1.5.2 </a:t>
            </a:r>
            <a:r>
              <a:rPr lang="zh-CN" altLang="zh-CN" sz="2000" b="1" dirty="0"/>
              <a:t>安装</a:t>
            </a:r>
            <a:r>
              <a:rPr lang="en-US" altLang="zh-CN" sz="2000" b="1" dirty="0" err="1"/>
              <a:t>PyCharm</a:t>
            </a:r>
            <a:endParaRPr lang="zh-CN" altLang="zh-CN" sz="20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10630" y="1772816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/>
              <a:t>PyCharm</a:t>
            </a:r>
            <a:r>
              <a:rPr lang="zh-CN" altLang="zh-CN" dirty="0"/>
              <a:t>提供的开发界面</a:t>
            </a:r>
            <a:endParaRPr lang="zh-CN" altLang="en-US" dirty="0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39233"/>
              </p:ext>
            </p:extLst>
          </p:nvPr>
        </p:nvGraphicFramePr>
        <p:xfrm>
          <a:off x="3502918" y="1324799"/>
          <a:ext cx="8493598" cy="491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r:id="rId3" imgW="14564488" imgH="8460450" progId="Visio.Drawing.11">
                  <p:embed/>
                </p:oleObj>
              </mc:Choice>
              <mc:Fallback>
                <p:oleObj r:id="rId3" imgW="14564488" imgH="846045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2918" y="1324799"/>
                        <a:ext cx="8493598" cy="4912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147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1.6 Python</a:t>
            </a:r>
            <a:r>
              <a:rPr lang="zh-CN" altLang="zh-CN" sz="2400" b="1" dirty="0"/>
              <a:t>入门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1124744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1.6.1 Hello world</a:t>
            </a:r>
            <a:endParaRPr lang="zh-CN" altLang="zh-CN" sz="20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39134" y="1755154"/>
            <a:ext cx="325557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在刚刚安装好的</a:t>
            </a:r>
            <a:r>
              <a:rPr lang="en-US" altLang="zh-CN" dirty="0" err="1"/>
              <a:t>PyCharm</a:t>
            </a:r>
            <a:r>
              <a:rPr lang="zh-CN" altLang="zh-CN" dirty="0" smtClean="0"/>
              <a:t>中完成</a:t>
            </a:r>
            <a:r>
              <a:rPr lang="zh-CN" altLang="zh-CN" dirty="0"/>
              <a:t>第一个程序</a:t>
            </a:r>
            <a:r>
              <a:rPr lang="zh-CN" altLang="zh-CN" dirty="0" smtClean="0"/>
              <a:t>。运行程序点击</a:t>
            </a:r>
            <a:r>
              <a:rPr lang="zh-CN" altLang="zh-CN" dirty="0"/>
              <a:t>右上角</a:t>
            </a:r>
            <a:r>
              <a:rPr lang="zh-CN" altLang="zh-CN" dirty="0" smtClean="0"/>
              <a:t>的</a:t>
            </a:r>
            <a:endParaRPr lang="zh-CN" altLang="en-US" dirty="0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6" name="图片 35" descr="C:\Users\dell.dell-PC\Desktop\run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2163313" y="2636912"/>
            <a:ext cx="407982" cy="360039"/>
          </a:xfrm>
          <a:prstGeom prst="rect">
            <a:avLst/>
          </a:prstGeom>
          <a:noFill/>
          <a:ln>
            <a:noFill/>
          </a:ln>
        </p:spPr>
      </p:pic>
      <p:sp>
        <p:nvSpPr>
          <p:cNvPr id="5122" name="矩形 5121"/>
          <p:cNvSpPr/>
          <p:nvPr/>
        </p:nvSpPr>
        <p:spPr>
          <a:xfrm>
            <a:off x="1126654" y="3347700"/>
            <a:ext cx="2957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/>
              <a:t>程序</a:t>
            </a:r>
            <a:r>
              <a:rPr lang="en-US" altLang="zh-CN" b="1" dirty="0" smtClean="0"/>
              <a:t>1.1     </a:t>
            </a:r>
            <a:r>
              <a:rPr lang="zh-CN" altLang="zh-CN" b="1" dirty="0"/>
              <a:t>输出</a:t>
            </a:r>
            <a:r>
              <a:rPr lang="en-US" altLang="zh-CN" b="1" dirty="0"/>
              <a:t>“hello world”</a:t>
            </a:r>
            <a:endParaRPr lang="zh-CN" altLang="zh-CN" dirty="0"/>
          </a:p>
        </p:txBody>
      </p:sp>
      <p:sp>
        <p:nvSpPr>
          <p:cNvPr id="5123" name="矩形 5122"/>
          <p:cNvSpPr/>
          <p:nvPr/>
        </p:nvSpPr>
        <p:spPr>
          <a:xfrm>
            <a:off x="1774726" y="3923764"/>
            <a:ext cx="2464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dirty="0" smtClean="0"/>
              <a:t>1:     print</a:t>
            </a:r>
            <a:r>
              <a:rPr lang="en-US" altLang="zh-CN" dirty="0"/>
              <a:t>("hello world")</a:t>
            </a:r>
            <a:endParaRPr lang="zh-CN" altLang="zh-CN" dirty="0"/>
          </a:p>
        </p:txBody>
      </p:sp>
      <p:sp>
        <p:nvSpPr>
          <p:cNvPr id="5124" name="矩形 5123"/>
          <p:cNvSpPr/>
          <p:nvPr/>
        </p:nvSpPr>
        <p:spPr>
          <a:xfrm>
            <a:off x="1148301" y="4654877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b="1" dirty="0"/>
              <a:t>输出：</a:t>
            </a:r>
            <a:endParaRPr lang="zh-CN" altLang="zh-CN" dirty="0"/>
          </a:p>
          <a:p>
            <a:r>
              <a:rPr lang="en-US" altLang="zh-CN" dirty="0"/>
              <a:t>hello world</a:t>
            </a:r>
            <a:endParaRPr lang="zh-CN" altLang="zh-CN" dirty="0"/>
          </a:p>
        </p:txBody>
      </p:sp>
      <p:sp>
        <p:nvSpPr>
          <p:cNvPr id="5125" name="矩形 5124"/>
          <p:cNvSpPr/>
          <p:nvPr/>
        </p:nvSpPr>
        <p:spPr>
          <a:xfrm>
            <a:off x="1126654" y="5795972"/>
            <a:ext cx="1512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/>
              <a:t>PyCharm</a:t>
            </a:r>
            <a:r>
              <a:rPr lang="zh-CN" altLang="zh-CN" b="1" dirty="0" smtClean="0"/>
              <a:t>界面</a:t>
            </a:r>
            <a:endParaRPr lang="zh-CN" altLang="en-US" b="1" dirty="0"/>
          </a:p>
        </p:txBody>
      </p:sp>
      <p:pic>
        <p:nvPicPr>
          <p:cNvPr id="41" name="图片 40" descr="C:\Users\dell.dell-PC\Desktop\hell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39022" y="548680"/>
            <a:ext cx="7380820" cy="57977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079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26" grpId="0"/>
      <p:bldP spid="5122" grpId="0"/>
      <p:bldP spid="5123" grpId="0"/>
      <p:bldP spid="5124" grpId="0"/>
      <p:bldP spid="51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1.6 Python</a:t>
            </a:r>
            <a:r>
              <a:rPr lang="zh-CN" altLang="zh-CN" sz="2400" b="1" dirty="0"/>
              <a:t>入门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1124744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/>
              <a:t>1.6.1 Hello world</a:t>
            </a:r>
            <a:endParaRPr lang="zh-CN" altLang="zh-CN" sz="20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10630" y="1597443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/>
              <a:t>程序</a:t>
            </a:r>
            <a:r>
              <a:rPr lang="en-US" altLang="zh-CN" b="1" dirty="0"/>
              <a:t>1.2</a:t>
            </a:r>
            <a:endParaRPr lang="zh-CN" altLang="zh-CN" dirty="0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3" name="矩形 5122"/>
          <p:cNvSpPr/>
          <p:nvPr/>
        </p:nvSpPr>
        <p:spPr>
          <a:xfrm>
            <a:off x="1690947" y="2060848"/>
            <a:ext cx="47350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 smtClean="0"/>
              <a:t>1:  #get </a:t>
            </a:r>
            <a:r>
              <a:rPr lang="en-US" altLang="zh-CN" dirty="0"/>
              <a:t>you name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2:  name </a:t>
            </a:r>
            <a:r>
              <a:rPr lang="en-US" altLang="zh-CN" dirty="0"/>
              <a:t>= input("What is you name?\n")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3:  #print </a:t>
            </a:r>
            <a:r>
              <a:rPr lang="en-US" altLang="zh-CN" dirty="0"/>
              <a:t>Hi + your name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4:  print</a:t>
            </a:r>
            <a:r>
              <a:rPr lang="en-US" altLang="zh-CN" dirty="0"/>
              <a:t>("Hi,", name)</a:t>
            </a:r>
            <a:endParaRPr lang="zh-CN" altLang="zh-CN" dirty="0"/>
          </a:p>
        </p:txBody>
      </p:sp>
      <p:sp>
        <p:nvSpPr>
          <p:cNvPr id="5124" name="矩形 5123"/>
          <p:cNvSpPr/>
          <p:nvPr/>
        </p:nvSpPr>
        <p:spPr>
          <a:xfrm>
            <a:off x="1298525" y="4221088"/>
            <a:ext cx="60928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b="1" dirty="0"/>
              <a:t>输出：</a:t>
            </a:r>
            <a:endParaRPr lang="zh-CN" altLang="zh-CN" dirty="0"/>
          </a:p>
          <a:p>
            <a:r>
              <a:rPr lang="en-US" altLang="zh-CN" dirty="0"/>
              <a:t>What is you name?</a:t>
            </a:r>
            <a:endParaRPr lang="zh-CN" altLang="zh-CN" dirty="0"/>
          </a:p>
          <a:p>
            <a:r>
              <a:rPr lang="en-US" altLang="zh-CN" i="1" dirty="0" err="1"/>
              <a:t>leo</a:t>
            </a:r>
            <a:endParaRPr lang="zh-CN" altLang="zh-CN" dirty="0"/>
          </a:p>
          <a:p>
            <a:r>
              <a:rPr lang="en-US" altLang="zh-CN" dirty="0"/>
              <a:t>Hi, </a:t>
            </a:r>
            <a:r>
              <a:rPr lang="en-US" altLang="zh-CN" dirty="0" err="1"/>
              <a:t>leo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81015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123" grpId="0"/>
      <p:bldP spid="51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1.6 Python</a:t>
            </a:r>
            <a:r>
              <a:rPr lang="zh-CN" altLang="zh-CN" sz="2400" b="1" dirty="0"/>
              <a:t>入门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1124744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1.6.2 Python</a:t>
            </a:r>
            <a:r>
              <a:rPr lang="zh-CN" altLang="zh-CN" sz="2000" b="1" dirty="0"/>
              <a:t>解释器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3" name="矩形 5122"/>
          <p:cNvSpPr/>
          <p:nvPr/>
        </p:nvSpPr>
        <p:spPr>
          <a:xfrm>
            <a:off x="1298524" y="1916832"/>
            <a:ext cx="100928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Python</a:t>
            </a:r>
            <a:r>
              <a:rPr lang="zh-CN" altLang="zh-CN" dirty="0"/>
              <a:t>的认识还是作为一门</a:t>
            </a:r>
            <a:r>
              <a:rPr lang="zh-CN" altLang="zh-CN" b="1" dirty="0"/>
              <a:t>编程语言</a:t>
            </a:r>
            <a:r>
              <a:rPr lang="zh-CN" altLang="zh-CN" dirty="0"/>
              <a:t>，从程序的实现来看，</a:t>
            </a:r>
            <a:r>
              <a:rPr lang="en-US" altLang="zh-CN" dirty="0"/>
              <a:t>Python</a:t>
            </a:r>
            <a:r>
              <a:rPr lang="zh-CN" altLang="zh-CN" dirty="0"/>
              <a:t>也是一个名为</a:t>
            </a:r>
            <a:r>
              <a:rPr lang="zh-CN" altLang="zh-CN" b="1" dirty="0"/>
              <a:t>解释器</a:t>
            </a:r>
            <a:r>
              <a:rPr lang="zh-CN" altLang="zh-CN" dirty="0"/>
              <a:t>的</a:t>
            </a:r>
            <a:r>
              <a:rPr lang="zh-CN" altLang="zh-CN" b="1" dirty="0"/>
              <a:t>软件包</a:t>
            </a:r>
            <a:r>
              <a:rPr lang="zh-CN" altLang="zh-CN" dirty="0" smtClean="0"/>
              <a:t>。</a:t>
            </a:r>
            <a:r>
              <a:rPr lang="zh-CN" altLang="zh-CN" b="1" dirty="0" smtClean="0">
                <a:solidFill>
                  <a:srgbClr val="0000FF"/>
                </a:solidFill>
              </a:rPr>
              <a:t>解释器</a:t>
            </a:r>
            <a:r>
              <a:rPr lang="en-US" altLang="zh-CN" b="1" dirty="0" smtClean="0">
                <a:solidFill>
                  <a:srgbClr val="0000FF"/>
                </a:solidFill>
              </a:rPr>
              <a:t>    </a:t>
            </a:r>
            <a:r>
              <a:rPr lang="zh-CN" altLang="zh-CN" b="1" dirty="0" smtClean="0"/>
              <a:t>是</a:t>
            </a:r>
            <a:r>
              <a:rPr lang="zh-CN" altLang="zh-CN" b="1" dirty="0"/>
              <a:t>一种让其他程序运行起来的程序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5124" name="矩形 5123"/>
          <p:cNvSpPr/>
          <p:nvPr/>
        </p:nvSpPr>
        <p:spPr>
          <a:xfrm>
            <a:off x="1238287" y="4869160"/>
            <a:ext cx="101531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 smtClean="0"/>
              <a:t>解释型</a:t>
            </a:r>
            <a:r>
              <a:rPr lang="zh-CN" altLang="en-US" b="1" dirty="0" smtClean="0"/>
              <a:t>：</a:t>
            </a:r>
            <a:r>
              <a:rPr lang="zh-CN" altLang="zh-CN" dirty="0"/>
              <a:t>执行方式类似于我们日常生活中的</a:t>
            </a:r>
            <a:r>
              <a:rPr lang="en-US" altLang="zh-CN" dirty="0"/>
              <a:t>“</a:t>
            </a:r>
            <a:r>
              <a:rPr lang="zh-CN" altLang="zh-CN" b="1" dirty="0"/>
              <a:t>同声翻译</a:t>
            </a:r>
            <a:r>
              <a:rPr lang="en-US" altLang="zh-CN" dirty="0" smtClean="0"/>
              <a:t>”</a:t>
            </a:r>
            <a:r>
              <a:rPr lang="en-US" altLang="zh-CN" i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zh-CN" altLang="zh-CN" b="1" dirty="0"/>
              <a:t>编译</a:t>
            </a:r>
            <a:r>
              <a:rPr lang="zh-CN" altLang="zh-CN" b="1" dirty="0" smtClean="0"/>
              <a:t>型</a:t>
            </a:r>
            <a:r>
              <a:rPr lang="zh-CN" altLang="en-US" b="1" dirty="0" smtClean="0"/>
              <a:t>：</a:t>
            </a:r>
            <a:r>
              <a:rPr lang="zh-CN" altLang="zh-CN" dirty="0"/>
              <a:t>是指在应用源程序执行之前，就将程序源代码</a:t>
            </a:r>
            <a:r>
              <a:rPr lang="en-US" altLang="zh-CN" dirty="0"/>
              <a:t>“</a:t>
            </a:r>
            <a:r>
              <a:rPr lang="zh-CN" altLang="zh-CN" b="1" dirty="0"/>
              <a:t>翻译</a:t>
            </a:r>
            <a:r>
              <a:rPr lang="en-US" altLang="zh-CN" dirty="0"/>
              <a:t>”</a:t>
            </a:r>
            <a:r>
              <a:rPr lang="zh-CN" altLang="zh-CN" dirty="0"/>
              <a:t>成目标代码</a:t>
            </a:r>
            <a:r>
              <a:rPr lang="en-US" altLang="zh-CN" dirty="0"/>
              <a:t>(</a:t>
            </a:r>
            <a:r>
              <a:rPr lang="zh-CN" altLang="zh-CN" dirty="0"/>
              <a:t>机器语言</a:t>
            </a:r>
            <a:r>
              <a:rPr lang="en-US" altLang="zh-CN" dirty="0" smtClean="0"/>
              <a:t>)</a:t>
            </a:r>
            <a:endParaRPr lang="zh-CN" altLang="zh-CN" dirty="0"/>
          </a:p>
        </p:txBody>
      </p:sp>
      <p:sp>
        <p:nvSpPr>
          <p:cNvPr id="42" name="矩形 41"/>
          <p:cNvSpPr/>
          <p:nvPr/>
        </p:nvSpPr>
        <p:spPr>
          <a:xfrm>
            <a:off x="1281660" y="2924944"/>
            <a:ext cx="10092891" cy="170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就以程序</a:t>
            </a:r>
            <a:r>
              <a:rPr lang="en-US" altLang="zh-CN" dirty="0"/>
              <a:t>2.1</a:t>
            </a:r>
            <a:r>
              <a:rPr lang="zh-CN" altLang="zh-CN" dirty="0"/>
              <a:t>为例，我们写下</a:t>
            </a:r>
            <a:r>
              <a:rPr lang="en-US" altLang="zh-CN" dirty="0"/>
              <a:t>print("hello world")</a:t>
            </a:r>
            <a:r>
              <a:rPr lang="zh-CN" altLang="zh-CN" dirty="0"/>
              <a:t>之后，</a:t>
            </a:r>
            <a:r>
              <a:rPr lang="en-US" altLang="zh-CN" dirty="0"/>
              <a:t>Python</a:t>
            </a:r>
            <a:r>
              <a:rPr lang="zh-CN" altLang="zh-CN" dirty="0"/>
              <a:t>解释器读取该语句，按照其中的命令执行，得出结果。也就是说，解释器是夹在代码和计算机硬件之间的软件逻辑层。根据选用的</a:t>
            </a:r>
            <a:r>
              <a:rPr lang="en-US" altLang="zh-CN" dirty="0"/>
              <a:t>Python</a:t>
            </a:r>
            <a:r>
              <a:rPr lang="zh-CN" altLang="zh-CN" dirty="0"/>
              <a:t>版本，解释器可以是</a:t>
            </a:r>
            <a:r>
              <a:rPr lang="en-US" altLang="zh-CN" dirty="0"/>
              <a:t>C</a:t>
            </a:r>
            <a:r>
              <a:rPr lang="zh-CN" altLang="zh-CN" dirty="0"/>
              <a:t>程序实现，也可以是</a:t>
            </a:r>
            <a:r>
              <a:rPr lang="en-US" altLang="zh-CN" dirty="0"/>
              <a:t>Java</a:t>
            </a:r>
            <a:r>
              <a:rPr lang="zh-CN" altLang="zh-CN" dirty="0"/>
              <a:t>实现。在这里必须明白的是我们所编写的</a:t>
            </a:r>
            <a:r>
              <a:rPr lang="en-US" altLang="zh-CN" dirty="0"/>
              <a:t>Python</a:t>
            </a:r>
            <a:r>
              <a:rPr lang="zh-CN" altLang="zh-CN" dirty="0"/>
              <a:t>代码必须在解释器中运行。</a:t>
            </a:r>
          </a:p>
        </p:txBody>
      </p:sp>
    </p:spTree>
    <p:extLst>
      <p:ext uri="{BB962C8B-B14F-4D97-AF65-F5344CB8AC3E}">
        <p14:creationId xmlns:p14="http://schemas.microsoft.com/office/powerpoint/2010/main" val="155278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4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1.6 Python</a:t>
            </a:r>
            <a:r>
              <a:rPr lang="zh-CN" altLang="zh-CN" sz="2400" b="1" dirty="0"/>
              <a:t>入门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1124744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1.6.3 </a:t>
            </a:r>
            <a:r>
              <a:rPr lang="zh-CN" altLang="zh-CN" sz="2000" b="1" dirty="0"/>
              <a:t>执行</a:t>
            </a:r>
            <a:r>
              <a:rPr lang="en-US" altLang="zh-CN" sz="2000" b="1" dirty="0"/>
              <a:t>Python</a:t>
            </a:r>
            <a:r>
              <a:rPr lang="zh-CN" altLang="zh-CN" sz="2000" b="1" dirty="0"/>
              <a:t>程序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127" name="对象 51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72139"/>
              </p:ext>
            </p:extLst>
          </p:nvPr>
        </p:nvGraphicFramePr>
        <p:xfrm>
          <a:off x="7391350" y="116632"/>
          <a:ext cx="4536504" cy="6186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r:id="rId3" imgW="4108452" imgH="5633280" progId="Visio.Drawing.11">
                  <p:embed/>
                </p:oleObj>
              </mc:Choice>
              <mc:Fallback>
                <p:oleObj r:id="rId3" imgW="4108452" imgH="563328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350" y="116632"/>
                        <a:ext cx="4536504" cy="61861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8" name="矩形 5127"/>
          <p:cNvSpPr/>
          <p:nvPr/>
        </p:nvSpPr>
        <p:spPr>
          <a:xfrm>
            <a:off x="406574" y="1760375"/>
            <a:ext cx="6480720" cy="875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程序开发</a:t>
            </a:r>
            <a:r>
              <a:rPr lang="zh-CN" altLang="zh-CN" dirty="0" smtClean="0"/>
              <a:t>者</a:t>
            </a:r>
            <a:r>
              <a:rPr lang="zh-CN" altLang="en-US" dirty="0" smtClean="0"/>
              <a:t>而言，</a:t>
            </a:r>
            <a:r>
              <a:rPr lang="zh-CN" altLang="zh-CN" dirty="0" smtClean="0"/>
              <a:t>一</a:t>
            </a:r>
            <a:r>
              <a:rPr lang="zh-CN" altLang="zh-CN" dirty="0"/>
              <a:t>个</a:t>
            </a:r>
            <a:r>
              <a:rPr lang="en-US" altLang="zh-CN" b="1" dirty="0"/>
              <a:t>Python</a:t>
            </a:r>
            <a:r>
              <a:rPr lang="zh-CN" altLang="zh-CN" b="1" dirty="0"/>
              <a:t>程序</a:t>
            </a:r>
            <a:r>
              <a:rPr lang="zh-CN" altLang="zh-CN" dirty="0"/>
              <a:t>仅是一个包含</a:t>
            </a:r>
            <a:r>
              <a:rPr lang="en-US" altLang="zh-CN" dirty="0"/>
              <a:t>Python</a:t>
            </a:r>
            <a:r>
              <a:rPr lang="zh-CN" altLang="zh-CN" dirty="0"/>
              <a:t>语句的</a:t>
            </a:r>
            <a:r>
              <a:rPr lang="zh-CN" altLang="zh-CN" b="1" dirty="0"/>
              <a:t>文本文件</a:t>
            </a:r>
            <a:endParaRPr lang="zh-CN" altLang="en-US" b="1" dirty="0"/>
          </a:p>
        </p:txBody>
      </p:sp>
      <p:sp>
        <p:nvSpPr>
          <p:cNvPr id="5129" name="矩形 5128"/>
          <p:cNvSpPr/>
          <p:nvPr/>
        </p:nvSpPr>
        <p:spPr>
          <a:xfrm>
            <a:off x="600521" y="3284984"/>
            <a:ext cx="6092825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Python</a:t>
            </a:r>
            <a:r>
              <a:rPr lang="zh-CN" altLang="zh-CN" dirty="0"/>
              <a:t>接受到我们的程序之后，将其</a:t>
            </a:r>
            <a:r>
              <a:rPr lang="zh-CN" altLang="zh-CN" b="1" dirty="0"/>
              <a:t>编译</a:t>
            </a:r>
            <a:r>
              <a:rPr lang="zh-CN" altLang="zh-CN" dirty="0"/>
              <a:t>成字节码，之后再将其</a:t>
            </a:r>
            <a:r>
              <a:rPr lang="zh-CN" altLang="zh-CN" b="1" dirty="0"/>
              <a:t>转发</a:t>
            </a:r>
            <a:r>
              <a:rPr lang="zh-CN" altLang="zh-CN" dirty="0"/>
              <a:t>到</a:t>
            </a:r>
            <a:r>
              <a:rPr lang="en-US" altLang="zh-CN" dirty="0"/>
              <a:t>“</a:t>
            </a:r>
            <a:r>
              <a:rPr lang="zh-CN" altLang="zh-CN" b="1" dirty="0"/>
              <a:t>虚拟机</a:t>
            </a:r>
            <a:r>
              <a:rPr lang="en-US" altLang="zh-CN" dirty="0"/>
              <a:t>”</a:t>
            </a:r>
            <a:r>
              <a:rPr lang="zh-CN" altLang="zh-CN" dirty="0"/>
              <a:t>中。</a:t>
            </a:r>
          </a:p>
          <a:p>
            <a:pPr>
              <a:lnSpc>
                <a:spcPct val="150000"/>
              </a:lnSpc>
            </a:pPr>
            <a:r>
              <a:rPr lang="zh-CN" altLang="zh-CN" b="1" dirty="0" smtClean="0"/>
              <a:t>编译</a:t>
            </a:r>
            <a:r>
              <a:rPr lang="zh-CN" altLang="zh-CN" dirty="0"/>
              <a:t>其实是一个简单的</a:t>
            </a:r>
            <a:r>
              <a:rPr lang="zh-CN" altLang="zh-CN" b="1" dirty="0"/>
              <a:t>翻译</a:t>
            </a:r>
            <a:r>
              <a:rPr lang="zh-CN" altLang="zh-CN" dirty="0"/>
              <a:t>步骤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389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128" grpId="0"/>
      <p:bldP spid="51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1.6 Python</a:t>
            </a:r>
            <a:r>
              <a:rPr lang="zh-CN" altLang="zh-CN" sz="2400" b="1" dirty="0"/>
              <a:t>入门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1124744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1.6.4 Python</a:t>
            </a:r>
            <a:r>
              <a:rPr lang="zh-CN" altLang="zh-CN" sz="2000" b="1" dirty="0"/>
              <a:t>基础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8" name="矩形 5127"/>
          <p:cNvSpPr/>
          <p:nvPr/>
        </p:nvSpPr>
        <p:spPr>
          <a:xfrm>
            <a:off x="1054646" y="1628800"/>
            <a:ext cx="11593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1. </a:t>
            </a:r>
            <a:r>
              <a:rPr lang="zh-CN" altLang="zh-CN" b="1" dirty="0"/>
              <a:t>注释：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b="1" dirty="0" smtClean="0"/>
              <a:t>“#”   </a:t>
            </a:r>
            <a:r>
              <a:rPr lang="zh-CN" altLang="zh-CN" dirty="0" smtClean="0"/>
              <a:t>号</a:t>
            </a:r>
            <a:r>
              <a:rPr lang="zh-CN" altLang="zh-CN" dirty="0"/>
              <a:t>右边的</a:t>
            </a:r>
            <a:r>
              <a:rPr lang="zh-CN" altLang="zh-CN" dirty="0" smtClean="0"/>
              <a:t>文字</a:t>
            </a:r>
            <a:r>
              <a:rPr lang="zh-CN" altLang="en-US" dirty="0" smtClean="0"/>
              <a:t>有</a:t>
            </a:r>
            <a:r>
              <a:rPr lang="zh-CN" altLang="zh-CN" dirty="0" smtClean="0"/>
              <a:t>解释</a:t>
            </a:r>
            <a:r>
              <a:rPr lang="zh-CN" altLang="zh-CN" dirty="0"/>
              <a:t>语句的功能，是写给程序读者看的笔记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endParaRPr lang="en-US" altLang="zh-CN" sz="800" dirty="0"/>
          </a:p>
          <a:p>
            <a:pPr lvl="1">
              <a:lnSpc>
                <a:spcPct val="150000"/>
              </a:lnSpc>
            </a:pPr>
            <a:r>
              <a:rPr lang="zh-CN" altLang="zh-CN" dirty="0" smtClean="0"/>
              <a:t>例如</a:t>
            </a:r>
            <a:r>
              <a:rPr lang="zh-CN" altLang="zh-CN" dirty="0"/>
              <a:t>：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print('hello world') #</a:t>
            </a:r>
            <a:r>
              <a:rPr lang="zh-CN" altLang="zh-CN" dirty="0"/>
              <a:t>注意到</a:t>
            </a:r>
            <a:r>
              <a:rPr lang="en-US" altLang="zh-CN" dirty="0"/>
              <a:t> print </a:t>
            </a:r>
            <a:r>
              <a:rPr lang="zh-CN" altLang="zh-CN" dirty="0"/>
              <a:t>是一个输出函数</a:t>
            </a:r>
          </a:p>
        </p:txBody>
      </p:sp>
      <p:sp>
        <p:nvSpPr>
          <p:cNvPr id="5129" name="矩形 5128"/>
          <p:cNvSpPr/>
          <p:nvPr/>
        </p:nvSpPr>
        <p:spPr>
          <a:xfrm>
            <a:off x="1082501" y="3573016"/>
            <a:ext cx="6092825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2. </a:t>
            </a:r>
            <a:r>
              <a:rPr lang="zh-CN" altLang="zh-CN" b="1" dirty="0"/>
              <a:t>字面常量：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sz="800" dirty="0" smtClean="0"/>
              <a:t>  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   </a:t>
            </a:r>
            <a:r>
              <a:rPr lang="zh-CN" altLang="zh-CN" dirty="0" smtClean="0"/>
              <a:t>值</a:t>
            </a:r>
            <a:r>
              <a:rPr lang="zh-CN" altLang="zh-CN" dirty="0"/>
              <a:t>都是不能被改变的，因此它们被称为字面常量。</a:t>
            </a:r>
          </a:p>
        </p:txBody>
      </p:sp>
      <p:sp>
        <p:nvSpPr>
          <p:cNvPr id="47" name="矩形 46"/>
          <p:cNvSpPr/>
          <p:nvPr/>
        </p:nvSpPr>
        <p:spPr>
          <a:xfrm>
            <a:off x="1054645" y="4725144"/>
            <a:ext cx="1159328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3. </a:t>
            </a:r>
            <a:r>
              <a:rPr lang="zh-CN" altLang="zh-CN" b="1" dirty="0" smtClean="0"/>
              <a:t>数字：</a:t>
            </a:r>
            <a:r>
              <a:rPr lang="zh-CN" altLang="zh-CN" dirty="0" smtClean="0"/>
              <a:t>主要</a:t>
            </a:r>
            <a:r>
              <a:rPr lang="zh-CN" altLang="en-US" dirty="0" smtClean="0"/>
              <a:t>分为</a:t>
            </a:r>
            <a:r>
              <a:rPr lang="zh-CN" altLang="zh-CN" dirty="0" smtClean="0"/>
              <a:t>整数</a:t>
            </a:r>
            <a:r>
              <a:rPr lang="zh-CN" altLang="zh-CN" dirty="0"/>
              <a:t>和浮点数</a:t>
            </a:r>
          </a:p>
          <a:p>
            <a:pPr lvl="1">
              <a:lnSpc>
                <a:spcPct val="150000"/>
              </a:lnSpc>
            </a:pPr>
            <a:r>
              <a:rPr lang="zh-CN" altLang="zh-CN" dirty="0" smtClean="0"/>
              <a:t>数字整数，如</a:t>
            </a:r>
            <a:r>
              <a:rPr lang="en-US" altLang="zh-CN" dirty="0" smtClean="0"/>
              <a:t>78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r>
              <a:rPr lang="zh-CN" altLang="zh-CN" dirty="0" smtClean="0"/>
              <a:t>浮点数（</a:t>
            </a:r>
            <a:r>
              <a:rPr lang="en-US" altLang="zh-CN" dirty="0" smtClean="0"/>
              <a:t>Float Point Numbers</a:t>
            </a:r>
            <a:r>
              <a:rPr lang="zh-CN" altLang="zh-CN" dirty="0" smtClean="0"/>
              <a:t>，简写</a:t>
            </a:r>
            <a:r>
              <a:rPr lang="en-US" altLang="zh-CN" dirty="0" smtClean="0"/>
              <a:t>floats</a:t>
            </a:r>
            <a:r>
              <a:rPr lang="zh-CN" altLang="zh-CN" dirty="0" smtClean="0"/>
              <a:t>），有</a:t>
            </a:r>
            <a:r>
              <a:rPr lang="en-US" altLang="zh-CN" dirty="0" smtClean="0"/>
              <a:t>5.29</a:t>
            </a:r>
            <a:r>
              <a:rPr lang="zh-CN" altLang="zh-CN" dirty="0" smtClean="0"/>
              <a:t>或是</a:t>
            </a:r>
            <a:r>
              <a:rPr lang="en-US" altLang="zh-CN" dirty="0" smtClean="0"/>
              <a:t>78.2E-4</a:t>
            </a:r>
            <a:r>
              <a:rPr lang="zh-CN" altLang="zh-CN" dirty="0" smtClean="0"/>
              <a:t>（</a:t>
            </a:r>
            <a:r>
              <a:rPr lang="en-US" altLang="zh-CN" dirty="0" smtClean="0"/>
              <a:t>E</a:t>
            </a:r>
            <a:r>
              <a:rPr lang="zh-CN" altLang="zh-CN" dirty="0" smtClean="0"/>
              <a:t>表示</a:t>
            </a:r>
            <a:r>
              <a:rPr lang="en-US" altLang="zh-CN" dirty="0" smtClean="0"/>
              <a:t>10</a:t>
            </a:r>
            <a:r>
              <a:rPr lang="zh-CN" altLang="zh-CN" dirty="0" smtClean="0"/>
              <a:t>的幂，这种表示对应</a:t>
            </a:r>
            <a:r>
              <a:rPr lang="en-US" altLang="zh-CN" dirty="0" smtClean="0"/>
              <a:t>78.2*10^-4</a:t>
            </a:r>
            <a:r>
              <a:rPr lang="zh-CN" altLang="zh-CN" dirty="0" smtClean="0"/>
              <a:t>）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407362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128" grpId="0"/>
      <p:bldP spid="5129" grpId="0"/>
      <p:bldP spid="4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1.6 Python</a:t>
            </a:r>
            <a:r>
              <a:rPr lang="zh-CN" altLang="zh-CN" sz="2400" b="1" dirty="0"/>
              <a:t>入门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1124744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1.6.4 Python</a:t>
            </a:r>
            <a:r>
              <a:rPr lang="zh-CN" altLang="zh-CN" sz="2000" b="1" dirty="0"/>
              <a:t>基础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8" name="矩形 5127"/>
          <p:cNvSpPr/>
          <p:nvPr/>
        </p:nvSpPr>
        <p:spPr>
          <a:xfrm>
            <a:off x="622598" y="1628800"/>
            <a:ext cx="105131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4. </a:t>
            </a:r>
            <a:r>
              <a:rPr lang="zh-CN" altLang="zh-CN" b="1" dirty="0"/>
              <a:t>字符串</a:t>
            </a:r>
            <a:r>
              <a:rPr lang="zh-CN" altLang="zh-CN" b="1" dirty="0" smtClean="0"/>
              <a:t>：</a:t>
            </a:r>
            <a:r>
              <a:rPr lang="zh-CN" altLang="zh-CN" dirty="0" smtClean="0"/>
              <a:t>是</a:t>
            </a:r>
            <a:r>
              <a:rPr lang="zh-CN" altLang="zh-CN" dirty="0"/>
              <a:t>字符的序列，字符串也称为</a:t>
            </a:r>
            <a:r>
              <a:rPr lang="en-US" altLang="zh-CN" dirty="0"/>
              <a:t>String</a:t>
            </a:r>
            <a:endParaRPr lang="zh-CN" altLang="zh-CN" dirty="0"/>
          </a:p>
        </p:txBody>
      </p:sp>
      <p:sp>
        <p:nvSpPr>
          <p:cNvPr id="5129" name="矩形 5128"/>
          <p:cNvSpPr/>
          <p:nvPr/>
        </p:nvSpPr>
        <p:spPr>
          <a:xfrm>
            <a:off x="910630" y="2236222"/>
            <a:ext cx="60928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dirty="0"/>
              <a:t>声明字符串：</a:t>
            </a:r>
          </a:p>
        </p:txBody>
      </p:sp>
      <p:sp>
        <p:nvSpPr>
          <p:cNvPr id="47" name="矩形 46"/>
          <p:cNvSpPr/>
          <p:nvPr/>
        </p:nvSpPr>
        <p:spPr>
          <a:xfrm>
            <a:off x="748491" y="2605554"/>
            <a:ext cx="111073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b="1" dirty="0" smtClean="0"/>
              <a:t>单引号</a:t>
            </a:r>
            <a:r>
              <a:rPr lang="zh-CN" altLang="en-US" b="1" dirty="0" smtClean="0"/>
              <a:t>：</a:t>
            </a:r>
            <a:r>
              <a:rPr lang="en-US" altLang="zh-CN" b="1" dirty="0"/>
              <a:t> </a:t>
            </a:r>
            <a:r>
              <a:rPr lang="en-US" altLang="zh-CN" b="1" dirty="0" smtClean="0"/>
              <a:t>‘   ‘          </a:t>
            </a:r>
            <a:r>
              <a:rPr lang="zh-CN" altLang="zh-CN" dirty="0" smtClean="0"/>
              <a:t>如</a:t>
            </a:r>
            <a:r>
              <a:rPr lang="en-US" altLang="zh-CN" dirty="0" smtClean="0"/>
              <a:t> </a:t>
            </a:r>
            <a:r>
              <a:rPr lang="en-US" altLang="zh-CN" dirty="0"/>
              <a:t>‘I am a string’</a:t>
            </a:r>
            <a:r>
              <a:rPr lang="zh-CN" altLang="zh-CN" dirty="0"/>
              <a:t>或者</a:t>
            </a:r>
            <a:r>
              <a:rPr lang="en-US" altLang="zh-CN" dirty="0"/>
              <a:t>’this is a string</a:t>
            </a:r>
            <a:r>
              <a:rPr lang="en-US" altLang="zh-CN" dirty="0" smtClean="0"/>
              <a:t>’</a:t>
            </a:r>
            <a:r>
              <a:rPr lang="zh-CN" altLang="zh-CN" dirty="0" smtClean="0"/>
              <a:t> 。</a:t>
            </a:r>
            <a:r>
              <a:rPr lang="zh-CN" altLang="zh-CN" dirty="0"/>
              <a:t>引号中的内容会按原样保留。</a:t>
            </a:r>
          </a:p>
          <a:p>
            <a:pPr marL="285750" lvl="0" indent="-28575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b="1" dirty="0" smtClean="0"/>
              <a:t>双引号</a:t>
            </a:r>
            <a:r>
              <a:rPr lang="zh-CN" altLang="en-US" b="1" dirty="0" smtClean="0"/>
              <a:t>：</a:t>
            </a:r>
            <a:r>
              <a:rPr lang="en-US" altLang="zh-CN" dirty="0"/>
              <a:t> </a:t>
            </a:r>
            <a:r>
              <a:rPr lang="en-US" altLang="zh-CN" b="1" dirty="0" smtClean="0"/>
              <a:t>”</a:t>
            </a:r>
            <a:r>
              <a:rPr lang="en-US" altLang="zh-CN" b="1" dirty="0"/>
              <a:t> </a:t>
            </a:r>
            <a:r>
              <a:rPr lang="en-US" altLang="zh-CN" b="1" dirty="0" smtClean="0"/>
              <a:t>”          </a:t>
            </a:r>
            <a:r>
              <a:rPr lang="zh-CN" altLang="zh-CN" dirty="0" smtClean="0"/>
              <a:t>也许</a:t>
            </a:r>
            <a:r>
              <a:rPr lang="zh-CN" altLang="zh-CN" dirty="0"/>
              <a:t>你足够细心已经发现我上面</a:t>
            </a:r>
            <a:r>
              <a:rPr lang="en-US" altLang="zh-CN" dirty="0"/>
              <a:t>’I am a string’</a:t>
            </a:r>
            <a:r>
              <a:rPr lang="zh-CN" altLang="zh-CN" dirty="0"/>
              <a:t>中没用</a:t>
            </a:r>
            <a:r>
              <a:rPr lang="en-US" altLang="zh-CN" dirty="0"/>
              <a:t>I’m</a:t>
            </a:r>
            <a:r>
              <a:rPr lang="zh-CN" altLang="zh-CN" dirty="0"/>
              <a:t>的缩写，为什么？没错，因为外面是单引号，如果再用缩写的话，编译器会产生错误。我们使用双引号来避免这种情况，如</a:t>
            </a:r>
            <a:r>
              <a:rPr lang="en-US" altLang="zh-CN" dirty="0"/>
              <a:t>”I’m a string”</a:t>
            </a:r>
            <a:r>
              <a:rPr lang="zh-CN" altLang="zh-CN" dirty="0"/>
              <a:t>这样做就完全可以。它的工作机制同单引号一样。</a:t>
            </a:r>
          </a:p>
          <a:p>
            <a:pPr marL="285750" lvl="0" indent="-28575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b="1" dirty="0"/>
              <a:t>三</a:t>
            </a:r>
            <a:r>
              <a:rPr lang="zh-CN" altLang="zh-CN" b="1" dirty="0" smtClean="0"/>
              <a:t>引号</a:t>
            </a:r>
            <a:r>
              <a:rPr lang="zh-CN" altLang="en-US" b="1" dirty="0" smtClean="0"/>
              <a:t>：</a:t>
            </a:r>
            <a:r>
              <a:rPr lang="en-US" altLang="zh-CN" dirty="0" smtClean="0"/>
              <a:t>   </a:t>
            </a:r>
            <a:r>
              <a:rPr lang="en-US" altLang="zh-CN" b="1" dirty="0" smtClean="0"/>
              <a:t>”””    </a:t>
            </a:r>
            <a:r>
              <a:rPr lang="zh-CN" altLang="zh-CN" dirty="0" smtClean="0"/>
              <a:t>或</a:t>
            </a:r>
            <a:r>
              <a:rPr lang="en-US" altLang="zh-CN" dirty="0" smtClean="0"/>
              <a:t>   </a:t>
            </a:r>
            <a:r>
              <a:rPr lang="en-US" altLang="zh-CN" b="1" dirty="0" smtClean="0"/>
              <a:t>’’’    </a:t>
            </a:r>
            <a:r>
              <a:rPr lang="en-US" altLang="zh-CN" b="1" dirty="0" smtClean="0"/>
              <a:t>  </a:t>
            </a:r>
            <a:r>
              <a:rPr lang="zh-CN" altLang="zh-CN" dirty="0" smtClean="0"/>
              <a:t>来</a:t>
            </a:r>
            <a:r>
              <a:rPr lang="zh-CN" altLang="zh-CN" dirty="0"/>
              <a:t>指定多行字符串，我们可以在三引号之间自由地使用单引号和双引号。三引号可以用来做多行注释，需要注意的是，必须成对使用。</a:t>
            </a:r>
          </a:p>
        </p:txBody>
      </p:sp>
      <p:sp>
        <p:nvSpPr>
          <p:cNvPr id="13" name="矩形 12"/>
          <p:cNvSpPr/>
          <p:nvPr/>
        </p:nvSpPr>
        <p:spPr>
          <a:xfrm>
            <a:off x="694606" y="528567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/>
              <a:t>5.  </a:t>
            </a:r>
            <a:r>
              <a:rPr lang="zh-CN" altLang="zh-CN" b="1" dirty="0"/>
              <a:t>标准数据类型</a:t>
            </a:r>
            <a:endParaRPr lang="zh-CN" altLang="zh-CN" dirty="0"/>
          </a:p>
        </p:txBody>
      </p:sp>
      <p:sp>
        <p:nvSpPr>
          <p:cNvPr id="14" name="矩形 13"/>
          <p:cNvSpPr/>
          <p:nvPr/>
        </p:nvSpPr>
        <p:spPr>
          <a:xfrm>
            <a:off x="982638" y="5723964"/>
            <a:ext cx="8784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Python</a:t>
            </a:r>
            <a:r>
              <a:rPr lang="zh-CN" altLang="zh-CN" dirty="0"/>
              <a:t>中支持</a:t>
            </a:r>
            <a:r>
              <a:rPr lang="en-US" altLang="zh-CN" b="1" dirty="0"/>
              <a:t>5</a:t>
            </a:r>
            <a:r>
              <a:rPr lang="zh-CN" altLang="zh-CN" dirty="0"/>
              <a:t>个标准的数据类型：</a:t>
            </a:r>
            <a:r>
              <a:rPr lang="zh-CN" altLang="zh-CN" b="1" dirty="0"/>
              <a:t>数字，字符串，列表，元组和字典</a:t>
            </a:r>
          </a:p>
        </p:txBody>
      </p:sp>
    </p:spTree>
    <p:extLst>
      <p:ext uri="{BB962C8B-B14F-4D97-AF65-F5344CB8AC3E}">
        <p14:creationId xmlns:p14="http://schemas.microsoft.com/office/powerpoint/2010/main" val="154830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/>
      <p:bldP spid="5129" grpId="0"/>
      <p:bldP spid="47" grpId="0"/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1.6 Python</a:t>
            </a:r>
            <a:r>
              <a:rPr lang="zh-CN" altLang="zh-CN" sz="2400" b="1" dirty="0"/>
              <a:t>入门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980728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1.6.4 Python</a:t>
            </a:r>
            <a:r>
              <a:rPr lang="zh-CN" altLang="zh-CN" sz="2000" b="1" dirty="0"/>
              <a:t>基础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1899472" y="1475543"/>
            <a:ext cx="30433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b="1" dirty="0"/>
              <a:t>算术运算符：</a:t>
            </a:r>
            <a:endParaRPr lang="zh-CN" altLang="zh-CN" dirty="0"/>
          </a:p>
        </p:txBody>
      </p:sp>
      <p:sp>
        <p:nvSpPr>
          <p:cNvPr id="5130" name="矩形 5129"/>
          <p:cNvSpPr/>
          <p:nvPr/>
        </p:nvSpPr>
        <p:spPr>
          <a:xfrm>
            <a:off x="766614" y="1484784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6. </a:t>
            </a:r>
            <a:r>
              <a:rPr lang="zh-CN" altLang="zh-CN" b="1" dirty="0"/>
              <a:t>运算符</a:t>
            </a:r>
            <a:endParaRPr lang="zh-CN" altLang="zh-CN" dirty="0"/>
          </a:p>
        </p:txBody>
      </p:sp>
      <p:graphicFrame>
        <p:nvGraphicFramePr>
          <p:cNvPr id="5131" name="表格 5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348895"/>
              </p:ext>
            </p:extLst>
          </p:nvPr>
        </p:nvGraphicFramePr>
        <p:xfrm>
          <a:off x="550590" y="2324943"/>
          <a:ext cx="4752529" cy="39843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7700"/>
                <a:gridCol w="2079720"/>
                <a:gridCol w="1585109"/>
              </a:tblGrid>
              <a:tr h="491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effectLst/>
                        </a:rPr>
                        <a:t>运算符</a:t>
                      </a:r>
                      <a:endParaRPr lang="zh-CN" sz="14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effectLst/>
                        </a:rPr>
                        <a:t>描述</a:t>
                      </a:r>
                      <a:endParaRPr lang="zh-CN" sz="14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例子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9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+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两个操作数相加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</a:rPr>
                        <a:t>40 + 21 = 61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9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-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两个操作数相减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</a:rPr>
                        <a:t>85 – 12 = 73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9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*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连个操作数相乘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</a:rPr>
                        <a:t>9 * 3 = 27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9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/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两个操作数相除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</a:rPr>
                        <a:t>9 / 3 = 3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9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%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返回除法的余数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</a:rPr>
                        <a:t>10 % 3 = 1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9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**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幂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</a:rPr>
                        <a:t>10**3 = 1000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9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//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effectLst/>
                        </a:rPr>
                        <a:t>返回商的整数部分</a:t>
                      </a:r>
                      <a:endParaRPr lang="zh-CN" sz="14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</a:rPr>
                        <a:t>9 // 4 = 2</a:t>
                      </a:r>
                      <a:endParaRPr lang="zh-CN" sz="14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0" name="矩形 49"/>
          <p:cNvSpPr/>
          <p:nvPr/>
        </p:nvSpPr>
        <p:spPr>
          <a:xfrm>
            <a:off x="7391350" y="1398628"/>
            <a:ext cx="30433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b="1" dirty="0"/>
              <a:t>比较运算符：</a:t>
            </a:r>
            <a:endParaRPr lang="zh-CN" altLang="zh-CN" dirty="0"/>
          </a:p>
        </p:txBody>
      </p:sp>
      <p:graphicFrame>
        <p:nvGraphicFramePr>
          <p:cNvPr id="5132" name="表格 51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523721"/>
              </p:ext>
            </p:extLst>
          </p:nvPr>
        </p:nvGraphicFramePr>
        <p:xfrm>
          <a:off x="5951190" y="2348880"/>
          <a:ext cx="5976664" cy="39604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3555"/>
                <a:gridCol w="2872704"/>
                <a:gridCol w="2220405"/>
              </a:tblGrid>
              <a:tr h="4881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effectLst/>
                        </a:rPr>
                        <a:t>运算符</a:t>
                      </a:r>
                      <a:endParaRPr lang="zh-CN" sz="14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effectLst/>
                        </a:rPr>
                        <a:t>描述</a:t>
                      </a:r>
                      <a:endParaRPr lang="zh-CN" sz="14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effectLst/>
                        </a:rPr>
                        <a:t>例子（</a:t>
                      </a:r>
                      <a:r>
                        <a:rPr lang="en-US" sz="1400" b="1" kern="100" dirty="0">
                          <a:effectLst/>
                        </a:rPr>
                        <a:t>a = 30, b = 15</a:t>
                      </a:r>
                      <a:r>
                        <a:rPr lang="zh-CN" sz="1400" b="1" kern="100" dirty="0">
                          <a:effectLst/>
                        </a:rPr>
                        <a:t>）</a:t>
                      </a:r>
                      <a:endParaRPr lang="zh-CN" sz="14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6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==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比较两个对象是否相等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</a:rPr>
                        <a:t>a == b </a:t>
                      </a:r>
                      <a:r>
                        <a:rPr lang="zh-CN" sz="1400" b="1" kern="100">
                          <a:effectLst/>
                        </a:rPr>
                        <a:t>（返回</a:t>
                      </a:r>
                      <a:r>
                        <a:rPr lang="en-US" sz="1400" b="1" kern="100">
                          <a:effectLst/>
                        </a:rPr>
                        <a:t>False</a:t>
                      </a:r>
                      <a:r>
                        <a:rPr lang="zh-CN" sz="1400" b="1" kern="100">
                          <a:effectLst/>
                        </a:rPr>
                        <a:t>）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6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!=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比较两个对象是否不等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</a:rPr>
                        <a:t>a != b </a:t>
                      </a:r>
                      <a:r>
                        <a:rPr lang="zh-CN" sz="1400" b="1" kern="100">
                          <a:effectLst/>
                        </a:rPr>
                        <a:t>（返回</a:t>
                      </a:r>
                      <a:r>
                        <a:rPr lang="en-US" sz="1400" b="1" kern="100">
                          <a:effectLst/>
                        </a:rPr>
                        <a:t>True</a:t>
                      </a:r>
                      <a:r>
                        <a:rPr lang="zh-CN" sz="1400" b="1" kern="100">
                          <a:effectLst/>
                        </a:rPr>
                        <a:t>）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6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&lt;&gt; 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比较两个对象是否不等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</a:rPr>
                        <a:t>a &lt;&gt; b </a:t>
                      </a:r>
                      <a:r>
                        <a:rPr lang="zh-CN" sz="1400" b="1" kern="100">
                          <a:effectLst/>
                        </a:rPr>
                        <a:t>（返回</a:t>
                      </a:r>
                      <a:r>
                        <a:rPr lang="en-US" sz="1400" b="1" kern="100">
                          <a:effectLst/>
                        </a:rPr>
                        <a:t>True</a:t>
                      </a:r>
                      <a:r>
                        <a:rPr lang="zh-CN" sz="1400" b="1" kern="100">
                          <a:effectLst/>
                        </a:rPr>
                        <a:t>）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6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&gt; 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大于，</a:t>
                      </a:r>
                      <a:r>
                        <a:rPr lang="en-US" sz="1400" b="1" kern="100">
                          <a:effectLst/>
                        </a:rPr>
                        <a:t>x&gt;y</a:t>
                      </a:r>
                      <a:r>
                        <a:rPr lang="zh-CN" sz="1400" b="1" kern="100">
                          <a:effectLst/>
                        </a:rPr>
                        <a:t>返回</a:t>
                      </a:r>
                      <a:r>
                        <a:rPr lang="en-US" sz="1400" b="1" kern="100">
                          <a:effectLst/>
                        </a:rPr>
                        <a:t>x</a:t>
                      </a:r>
                      <a:r>
                        <a:rPr lang="zh-CN" sz="1400" b="1" kern="100">
                          <a:effectLst/>
                        </a:rPr>
                        <a:t>是否大于</a:t>
                      </a:r>
                      <a:r>
                        <a:rPr lang="en-US" sz="1400" b="1" kern="100">
                          <a:effectLst/>
                        </a:rPr>
                        <a:t>y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</a:rPr>
                        <a:t>a &gt; b </a:t>
                      </a:r>
                      <a:r>
                        <a:rPr lang="zh-CN" sz="1400" b="1" kern="100" dirty="0">
                          <a:effectLst/>
                        </a:rPr>
                        <a:t>（返回</a:t>
                      </a:r>
                      <a:r>
                        <a:rPr lang="en-US" sz="1400" b="1" kern="100" dirty="0">
                          <a:effectLst/>
                        </a:rPr>
                        <a:t>True</a:t>
                      </a:r>
                      <a:r>
                        <a:rPr lang="zh-CN" sz="1400" b="1" kern="100" dirty="0">
                          <a:effectLst/>
                        </a:rPr>
                        <a:t>）</a:t>
                      </a:r>
                      <a:endParaRPr lang="zh-CN" sz="14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6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&lt; 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小于，</a:t>
                      </a:r>
                      <a:r>
                        <a:rPr lang="en-US" sz="1400" b="1" kern="100">
                          <a:effectLst/>
                        </a:rPr>
                        <a:t>y&lt;x</a:t>
                      </a:r>
                      <a:r>
                        <a:rPr lang="zh-CN" sz="1400" b="1" kern="100">
                          <a:effectLst/>
                        </a:rPr>
                        <a:t>返回</a:t>
                      </a:r>
                      <a:r>
                        <a:rPr lang="en-US" sz="1400" b="1" kern="100">
                          <a:effectLst/>
                        </a:rPr>
                        <a:t>x</a:t>
                      </a:r>
                      <a:r>
                        <a:rPr lang="zh-CN" sz="1400" b="1" kern="100">
                          <a:effectLst/>
                        </a:rPr>
                        <a:t>是否小于</a:t>
                      </a:r>
                      <a:r>
                        <a:rPr lang="en-US" sz="1400" b="1" kern="100">
                          <a:effectLst/>
                        </a:rPr>
                        <a:t>y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</a:rPr>
                        <a:t>a &lt;b </a:t>
                      </a:r>
                      <a:r>
                        <a:rPr lang="zh-CN" sz="1400" b="1" kern="100">
                          <a:effectLst/>
                        </a:rPr>
                        <a:t>（返回</a:t>
                      </a:r>
                      <a:r>
                        <a:rPr lang="en-US" sz="1400" b="1" kern="100">
                          <a:effectLst/>
                        </a:rPr>
                        <a:t>False</a:t>
                      </a:r>
                      <a:r>
                        <a:rPr lang="zh-CN" sz="1400" b="1" kern="100">
                          <a:effectLst/>
                        </a:rPr>
                        <a:t>）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6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&gt;=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大于等于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</a:rPr>
                        <a:t>a &gt;= b </a:t>
                      </a:r>
                      <a:r>
                        <a:rPr lang="zh-CN" sz="1400" b="1" kern="100">
                          <a:effectLst/>
                        </a:rPr>
                        <a:t>（返回</a:t>
                      </a:r>
                      <a:r>
                        <a:rPr lang="en-US" sz="1400" b="1" kern="100">
                          <a:effectLst/>
                        </a:rPr>
                        <a:t>True</a:t>
                      </a:r>
                      <a:r>
                        <a:rPr lang="zh-CN" sz="1400" b="1" kern="100">
                          <a:effectLst/>
                        </a:rPr>
                        <a:t>）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6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&lt;=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>
                          <a:effectLst/>
                        </a:rPr>
                        <a:t>小于等于</a:t>
                      </a:r>
                      <a:endParaRPr lang="zh-CN" sz="14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</a:rPr>
                        <a:t>a &lt;= b </a:t>
                      </a:r>
                      <a:r>
                        <a:rPr lang="zh-CN" sz="1400" b="1" kern="100" dirty="0">
                          <a:effectLst/>
                        </a:rPr>
                        <a:t>（返回</a:t>
                      </a:r>
                      <a:r>
                        <a:rPr lang="en-US" sz="1400" b="1" kern="100" dirty="0">
                          <a:effectLst/>
                        </a:rPr>
                        <a:t>False</a:t>
                      </a:r>
                      <a:r>
                        <a:rPr lang="zh-CN" sz="1400" b="1" kern="100" dirty="0">
                          <a:effectLst/>
                        </a:rPr>
                        <a:t>）</a:t>
                      </a:r>
                      <a:endParaRPr lang="zh-CN" sz="14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27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130" grpId="0"/>
      <p:bldP spid="5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1.6 Python</a:t>
            </a:r>
            <a:r>
              <a:rPr lang="zh-CN" altLang="zh-CN" sz="2400" b="1" dirty="0"/>
              <a:t>入门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980728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1.6.4 Python</a:t>
            </a:r>
            <a:r>
              <a:rPr lang="zh-CN" altLang="zh-CN" sz="2000" b="1" dirty="0"/>
              <a:t>基础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1899472" y="1475543"/>
            <a:ext cx="30433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b="1" dirty="0"/>
              <a:t>逻辑运算符</a:t>
            </a:r>
            <a:endParaRPr lang="zh-CN" altLang="zh-CN" dirty="0"/>
          </a:p>
        </p:txBody>
      </p:sp>
      <p:sp>
        <p:nvSpPr>
          <p:cNvPr id="5130" name="矩形 5129"/>
          <p:cNvSpPr/>
          <p:nvPr/>
        </p:nvSpPr>
        <p:spPr>
          <a:xfrm>
            <a:off x="766614" y="1484784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6. </a:t>
            </a:r>
            <a:r>
              <a:rPr lang="zh-CN" altLang="zh-CN" b="1" dirty="0"/>
              <a:t>运算符</a:t>
            </a:r>
            <a:endParaRPr lang="zh-CN" altLang="zh-CN" dirty="0"/>
          </a:p>
        </p:txBody>
      </p:sp>
      <p:graphicFrame>
        <p:nvGraphicFramePr>
          <p:cNvPr id="5133" name="表格 5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059098"/>
              </p:ext>
            </p:extLst>
          </p:nvPr>
        </p:nvGraphicFramePr>
        <p:xfrm>
          <a:off x="742253" y="2060848"/>
          <a:ext cx="10657184" cy="4104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7630"/>
                <a:gridCol w="1772850"/>
                <a:gridCol w="4962227"/>
                <a:gridCol w="2544477"/>
              </a:tblGrid>
              <a:tr h="569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</a:rPr>
                        <a:t>运算符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</a:rPr>
                        <a:t>表达式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</a:rPr>
                        <a:t>描述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</a:rPr>
                        <a:t>例子（</a:t>
                      </a:r>
                      <a:r>
                        <a:rPr lang="en-US" sz="1600" b="1" kern="100" dirty="0">
                          <a:effectLst/>
                        </a:rPr>
                        <a:t>a = 30, b = 15</a:t>
                      </a:r>
                      <a:r>
                        <a:rPr lang="zh-CN" sz="1600" b="1" kern="100" dirty="0">
                          <a:effectLst/>
                        </a:rPr>
                        <a:t>）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175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and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</a:rPr>
                        <a:t>X and Y</a:t>
                      </a:r>
                      <a:endParaRPr lang="zh-CN" sz="16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 smtClean="0">
                          <a:effectLst/>
                        </a:rPr>
                        <a:t>布尔</a:t>
                      </a:r>
                      <a:r>
                        <a:rPr lang="en-US" sz="1600" b="1" kern="100" dirty="0">
                          <a:effectLst/>
                        </a:rPr>
                        <a:t>"</a:t>
                      </a:r>
                      <a:r>
                        <a:rPr lang="zh-CN" sz="1600" b="1" kern="100" dirty="0">
                          <a:effectLst/>
                        </a:rPr>
                        <a:t>与</a:t>
                      </a:r>
                      <a:r>
                        <a:rPr lang="en-US" sz="1600" b="1" kern="100" dirty="0">
                          <a:effectLst/>
                        </a:rPr>
                        <a:t>"</a:t>
                      </a:r>
                      <a:r>
                        <a:rPr lang="zh-CN" sz="1600" b="1" kern="100" dirty="0">
                          <a:effectLst/>
                        </a:rPr>
                        <a:t>，如果</a:t>
                      </a:r>
                      <a:r>
                        <a:rPr lang="en-US" sz="1600" b="1" kern="100" dirty="0">
                          <a:effectLst/>
                        </a:rPr>
                        <a:t> X </a:t>
                      </a:r>
                      <a:r>
                        <a:rPr lang="zh-CN" sz="1600" b="1" kern="100" dirty="0">
                          <a:effectLst/>
                        </a:rPr>
                        <a:t>为</a:t>
                      </a:r>
                      <a:r>
                        <a:rPr lang="en-US" sz="1600" b="1" kern="100" dirty="0">
                          <a:effectLst/>
                        </a:rPr>
                        <a:t> False</a:t>
                      </a:r>
                      <a:r>
                        <a:rPr lang="zh-CN" sz="1600" b="1" kern="100" dirty="0">
                          <a:effectLst/>
                        </a:rPr>
                        <a:t>，</a:t>
                      </a:r>
                      <a:r>
                        <a:rPr lang="en-US" sz="1600" b="1" kern="100" dirty="0">
                          <a:effectLst/>
                        </a:rPr>
                        <a:t>X and Y </a:t>
                      </a:r>
                      <a:r>
                        <a:rPr lang="zh-CN" sz="1600" b="1" kern="100" dirty="0">
                          <a:effectLst/>
                        </a:rPr>
                        <a:t>返回</a:t>
                      </a:r>
                      <a:r>
                        <a:rPr lang="en-US" sz="1600" b="1" kern="100" dirty="0">
                          <a:effectLst/>
                        </a:rPr>
                        <a:t> False</a:t>
                      </a:r>
                      <a:r>
                        <a:rPr lang="zh-CN" sz="1600" b="1" kern="100" dirty="0" smtClean="0">
                          <a:effectLst/>
                        </a:rPr>
                        <a:t>，</a:t>
                      </a:r>
                      <a:endParaRPr lang="en-US" altLang="zh-CN" sz="1600" b="1" kern="100" dirty="0" smtClean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 smtClean="0">
                          <a:effectLst/>
                        </a:rPr>
                        <a:t>否则</a:t>
                      </a:r>
                      <a:r>
                        <a:rPr lang="zh-CN" sz="1600" b="1" kern="100" dirty="0">
                          <a:effectLst/>
                        </a:rPr>
                        <a:t>它返回</a:t>
                      </a:r>
                      <a:r>
                        <a:rPr lang="en-US" sz="1600" b="1" kern="100" dirty="0">
                          <a:effectLst/>
                        </a:rPr>
                        <a:t> Y </a:t>
                      </a:r>
                      <a:r>
                        <a:rPr lang="zh-CN" sz="1600" b="1" kern="100" dirty="0">
                          <a:effectLst/>
                        </a:rPr>
                        <a:t>的计算值。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a and b </a:t>
                      </a:r>
                      <a:endParaRPr lang="en-US" sz="1600" b="1" kern="100" dirty="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 smtClean="0">
                          <a:effectLst/>
                        </a:rPr>
                        <a:t>返回</a:t>
                      </a:r>
                      <a:r>
                        <a:rPr lang="en-US" sz="1600" b="1" kern="100" dirty="0" smtClean="0">
                          <a:effectLst/>
                        </a:rPr>
                        <a:t> </a:t>
                      </a:r>
                      <a:r>
                        <a:rPr lang="en-US" sz="1600" b="1" kern="100" dirty="0">
                          <a:effectLst/>
                        </a:rPr>
                        <a:t>15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or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</a:rPr>
                        <a:t>X or Y</a:t>
                      </a:r>
                      <a:endParaRPr lang="zh-CN" sz="16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</a:rPr>
                        <a:t>布尔</a:t>
                      </a:r>
                      <a:r>
                        <a:rPr lang="en-US" sz="1600" b="1" kern="100" dirty="0">
                          <a:effectLst/>
                        </a:rPr>
                        <a:t>"</a:t>
                      </a:r>
                      <a:r>
                        <a:rPr lang="zh-CN" sz="1600" b="1" kern="100" dirty="0">
                          <a:effectLst/>
                        </a:rPr>
                        <a:t>或</a:t>
                      </a:r>
                      <a:r>
                        <a:rPr lang="en-US" sz="1600" b="1" kern="100" dirty="0">
                          <a:effectLst/>
                        </a:rPr>
                        <a:t>"	</a:t>
                      </a:r>
                      <a:r>
                        <a:rPr lang="zh-CN" sz="1600" b="1" kern="100" dirty="0">
                          <a:effectLst/>
                        </a:rPr>
                        <a:t>，如果</a:t>
                      </a:r>
                      <a:r>
                        <a:rPr lang="en-US" sz="1600" b="1" kern="100" dirty="0">
                          <a:effectLst/>
                        </a:rPr>
                        <a:t> X </a:t>
                      </a:r>
                      <a:r>
                        <a:rPr lang="zh-CN" sz="1600" b="1" kern="100" dirty="0">
                          <a:effectLst/>
                        </a:rPr>
                        <a:t>是非</a:t>
                      </a:r>
                      <a:r>
                        <a:rPr lang="en-US" sz="1600" b="1" kern="100" dirty="0">
                          <a:effectLst/>
                        </a:rPr>
                        <a:t> 0</a:t>
                      </a:r>
                      <a:r>
                        <a:rPr lang="zh-CN" sz="1600" b="1" kern="100" dirty="0">
                          <a:effectLst/>
                        </a:rPr>
                        <a:t>，它返回</a:t>
                      </a:r>
                      <a:r>
                        <a:rPr lang="en-US" sz="1600" b="1" kern="100" dirty="0">
                          <a:effectLst/>
                        </a:rPr>
                        <a:t> X </a:t>
                      </a:r>
                      <a:r>
                        <a:rPr lang="zh-CN" sz="1600" b="1" kern="100" dirty="0">
                          <a:effectLst/>
                        </a:rPr>
                        <a:t>的值</a:t>
                      </a:r>
                      <a:r>
                        <a:rPr lang="zh-CN" sz="1600" b="1" kern="100" dirty="0" smtClean="0">
                          <a:effectLst/>
                        </a:rPr>
                        <a:t>，</a:t>
                      </a:r>
                      <a:endParaRPr lang="en-US" altLang="zh-CN" sz="1600" b="1" kern="100" dirty="0" smtClean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 smtClean="0">
                          <a:effectLst/>
                        </a:rPr>
                        <a:t>否则</a:t>
                      </a:r>
                      <a:r>
                        <a:rPr lang="zh-CN" sz="1600" b="1" kern="100" dirty="0">
                          <a:effectLst/>
                        </a:rPr>
                        <a:t>它返回</a:t>
                      </a:r>
                      <a:r>
                        <a:rPr lang="en-US" sz="1600" b="1" kern="100" dirty="0">
                          <a:effectLst/>
                        </a:rPr>
                        <a:t> Y </a:t>
                      </a:r>
                      <a:r>
                        <a:rPr lang="zh-CN" sz="1600" b="1" kern="100" dirty="0">
                          <a:effectLst/>
                        </a:rPr>
                        <a:t>的计算值。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a or </a:t>
                      </a:r>
                      <a:r>
                        <a:rPr lang="en-US" sz="1600" b="1" kern="100" dirty="0" smtClean="0">
                          <a:effectLst/>
                        </a:rPr>
                        <a:t>b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effectLst/>
                        </a:rPr>
                        <a:t> </a:t>
                      </a:r>
                      <a:r>
                        <a:rPr lang="zh-CN" sz="1600" b="1" kern="100" dirty="0">
                          <a:effectLst/>
                        </a:rPr>
                        <a:t>返回</a:t>
                      </a:r>
                      <a:r>
                        <a:rPr lang="en-US" sz="1600" b="1" kern="100" dirty="0">
                          <a:effectLst/>
                        </a:rPr>
                        <a:t> 30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4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</a:rPr>
                        <a:t>not</a:t>
                      </a:r>
                      <a:endParaRPr lang="zh-CN" sz="16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</a:rPr>
                        <a:t>not X</a:t>
                      </a:r>
                      <a:endParaRPr lang="zh-CN" sz="1600" b="1" kern="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</a:rPr>
                        <a:t>布尔</a:t>
                      </a:r>
                      <a:r>
                        <a:rPr lang="en-US" sz="1600" b="1" kern="100" dirty="0">
                          <a:effectLst/>
                        </a:rPr>
                        <a:t>"</a:t>
                      </a:r>
                      <a:r>
                        <a:rPr lang="zh-CN" sz="1600" b="1" kern="100" dirty="0">
                          <a:effectLst/>
                        </a:rPr>
                        <a:t>非</a:t>
                      </a:r>
                      <a:r>
                        <a:rPr lang="en-US" sz="1600" b="1" kern="100" dirty="0">
                          <a:effectLst/>
                        </a:rPr>
                        <a:t>"</a:t>
                      </a:r>
                      <a:r>
                        <a:rPr lang="zh-CN" sz="1600" b="1" kern="100" dirty="0">
                          <a:effectLst/>
                        </a:rPr>
                        <a:t>，如果</a:t>
                      </a:r>
                      <a:r>
                        <a:rPr lang="en-US" sz="1600" b="1" kern="100" dirty="0">
                          <a:effectLst/>
                        </a:rPr>
                        <a:t> X </a:t>
                      </a:r>
                      <a:r>
                        <a:rPr lang="zh-CN" sz="1600" b="1" kern="100" dirty="0">
                          <a:effectLst/>
                        </a:rPr>
                        <a:t>为</a:t>
                      </a:r>
                      <a:r>
                        <a:rPr lang="en-US" sz="1600" b="1" kern="100" dirty="0">
                          <a:effectLst/>
                        </a:rPr>
                        <a:t> True</a:t>
                      </a:r>
                      <a:r>
                        <a:rPr lang="zh-CN" sz="1600" b="1" kern="100" dirty="0">
                          <a:effectLst/>
                        </a:rPr>
                        <a:t>，返回</a:t>
                      </a:r>
                      <a:r>
                        <a:rPr lang="en-US" sz="1600" b="1" kern="100" dirty="0">
                          <a:effectLst/>
                        </a:rPr>
                        <a:t> False </a:t>
                      </a:r>
                      <a:r>
                        <a:rPr lang="zh-CN" sz="1600" b="1" kern="100" dirty="0" smtClean="0">
                          <a:effectLst/>
                        </a:rPr>
                        <a:t>。</a:t>
                      </a:r>
                      <a:endParaRPr lang="en-US" altLang="zh-CN" sz="1600" b="1" kern="100" dirty="0" smtClean="0">
                        <a:effectLst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 smtClean="0">
                          <a:effectLst/>
                        </a:rPr>
                        <a:t>如果</a:t>
                      </a:r>
                      <a:r>
                        <a:rPr lang="en-US" sz="1600" b="1" kern="100" dirty="0" smtClean="0">
                          <a:effectLst/>
                        </a:rPr>
                        <a:t> </a:t>
                      </a:r>
                      <a:r>
                        <a:rPr lang="en-US" sz="1600" b="1" kern="100" dirty="0">
                          <a:effectLst/>
                        </a:rPr>
                        <a:t>X </a:t>
                      </a:r>
                      <a:r>
                        <a:rPr lang="zh-CN" sz="1600" b="1" kern="100" dirty="0">
                          <a:effectLst/>
                        </a:rPr>
                        <a:t>为</a:t>
                      </a:r>
                      <a:r>
                        <a:rPr lang="en-US" sz="1600" b="1" kern="100" dirty="0">
                          <a:effectLst/>
                        </a:rPr>
                        <a:t> False</a:t>
                      </a:r>
                      <a:r>
                        <a:rPr lang="zh-CN" sz="1600" b="1" kern="100" dirty="0">
                          <a:effectLst/>
                        </a:rPr>
                        <a:t>，它返回</a:t>
                      </a:r>
                      <a:r>
                        <a:rPr lang="en-US" sz="1600" b="1" kern="100" dirty="0">
                          <a:effectLst/>
                        </a:rPr>
                        <a:t> True</a:t>
                      </a:r>
                      <a:r>
                        <a:rPr lang="zh-CN" sz="1600" b="1" kern="100" dirty="0">
                          <a:effectLst/>
                        </a:rPr>
                        <a:t>。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</a:rPr>
                        <a:t>not(a and b) </a:t>
                      </a:r>
                      <a:endParaRPr lang="en-US" sz="1600" b="1" kern="100" dirty="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 smtClean="0">
                          <a:effectLst/>
                        </a:rPr>
                        <a:t>返回</a:t>
                      </a:r>
                      <a:r>
                        <a:rPr lang="en-US" sz="1600" b="1" kern="100" dirty="0" smtClean="0">
                          <a:effectLst/>
                        </a:rPr>
                        <a:t> </a:t>
                      </a:r>
                      <a:r>
                        <a:rPr lang="en-US" sz="1600" b="1" kern="100" dirty="0">
                          <a:effectLst/>
                        </a:rPr>
                        <a:t>False</a:t>
                      </a:r>
                      <a:endParaRPr lang="zh-CN" sz="16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42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1.6 Python</a:t>
            </a:r>
            <a:r>
              <a:rPr lang="zh-CN" altLang="zh-CN" sz="2400" b="1" dirty="0"/>
              <a:t>入门</a:t>
            </a:r>
          </a:p>
        </p:txBody>
      </p:sp>
      <p:sp>
        <p:nvSpPr>
          <p:cNvPr id="5" name="矩形 4"/>
          <p:cNvSpPr/>
          <p:nvPr/>
        </p:nvSpPr>
        <p:spPr>
          <a:xfrm>
            <a:off x="766614" y="980728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1.6.4 Python</a:t>
            </a:r>
            <a:r>
              <a:rPr lang="zh-CN" altLang="zh-CN" sz="2000" b="1" dirty="0"/>
              <a:t>基础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766614" y="1484784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6. </a:t>
            </a:r>
            <a:r>
              <a:rPr lang="zh-CN" altLang="zh-CN" b="1" dirty="0"/>
              <a:t>运算符</a:t>
            </a:r>
            <a:endParaRPr lang="zh-CN" altLang="zh-CN" dirty="0"/>
          </a:p>
        </p:txBody>
      </p:sp>
      <p:sp>
        <p:nvSpPr>
          <p:cNvPr id="50" name="矩形 49"/>
          <p:cNvSpPr/>
          <p:nvPr/>
        </p:nvSpPr>
        <p:spPr>
          <a:xfrm>
            <a:off x="1054646" y="1887471"/>
            <a:ext cx="30433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/>
              <a:t>三元</a:t>
            </a:r>
            <a:r>
              <a:rPr lang="zh-CN" altLang="zh-CN" b="1" dirty="0" smtClean="0"/>
              <a:t>运算符：</a:t>
            </a:r>
            <a:endParaRPr lang="zh-CN" altLang="zh-CN" dirty="0"/>
          </a:p>
        </p:txBody>
      </p:sp>
      <p:graphicFrame>
        <p:nvGraphicFramePr>
          <p:cNvPr id="5134" name="表格 5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868491"/>
              </p:ext>
            </p:extLst>
          </p:nvPr>
        </p:nvGraphicFramePr>
        <p:xfrm>
          <a:off x="334566" y="2492896"/>
          <a:ext cx="11449271" cy="20882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19903"/>
                <a:gridCol w="3430272"/>
                <a:gridCol w="3499096"/>
              </a:tblGrid>
              <a:tr h="6816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</a:rPr>
                        <a:t>表达式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</a:rPr>
                        <a:t>描述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</a:rPr>
                        <a:t>例子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065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</a:rPr>
                        <a:t>on_True</a:t>
                      </a:r>
                      <a:r>
                        <a:rPr lang="en-US" sz="2000" b="1" kern="100" dirty="0">
                          <a:effectLst/>
                        </a:rPr>
                        <a:t> if expression else </a:t>
                      </a:r>
                      <a:r>
                        <a:rPr lang="en-US" sz="2000" b="1" kern="100" dirty="0" err="1">
                          <a:effectLst/>
                        </a:rPr>
                        <a:t>on_false</a:t>
                      </a:r>
                      <a:endParaRPr lang="zh-CN" sz="20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</a:rPr>
                        <a:t>为真时的结果</a:t>
                      </a:r>
                      <a:r>
                        <a:rPr lang="en-US" sz="1800" b="1" kern="100" dirty="0">
                          <a:effectLst/>
                        </a:rPr>
                        <a:t> if </a:t>
                      </a:r>
                      <a:r>
                        <a:rPr lang="zh-CN" sz="1800" b="1" kern="100" dirty="0">
                          <a:effectLst/>
                        </a:rPr>
                        <a:t>判定条件</a:t>
                      </a:r>
                      <a:r>
                        <a:rPr lang="en-US" sz="1800" b="1" kern="100" dirty="0">
                          <a:effectLst/>
                        </a:rPr>
                        <a:t> else </a:t>
                      </a:r>
                      <a:r>
                        <a:rPr lang="zh-CN" sz="1800" b="1" kern="100" dirty="0">
                          <a:effectLst/>
                        </a:rPr>
                        <a:t>为假时的结果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1 if 5&gt;3 else 0 </a:t>
                      </a:r>
                      <a:r>
                        <a:rPr lang="zh-CN" sz="1800" b="1" kern="100" dirty="0">
                          <a:effectLst/>
                        </a:rPr>
                        <a:t>（输出</a:t>
                      </a:r>
                      <a:r>
                        <a:rPr lang="en-US" sz="1800" b="1" kern="100" dirty="0">
                          <a:effectLst/>
                        </a:rPr>
                        <a:t> 1</a:t>
                      </a:r>
                      <a:r>
                        <a:rPr lang="zh-CN" sz="1800" b="1" kern="100" dirty="0">
                          <a:effectLst/>
                        </a:rPr>
                        <a:t>）</a:t>
                      </a:r>
                      <a:endParaRPr lang="zh-CN" sz="1800" b="1" kern="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135" name="矩形 5134"/>
          <p:cNvSpPr/>
          <p:nvPr/>
        </p:nvSpPr>
        <p:spPr>
          <a:xfrm>
            <a:off x="622598" y="5467290"/>
            <a:ext cx="6405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/>
              <a:t>思考：</a:t>
            </a:r>
            <a:r>
              <a:rPr lang="en-US" altLang="zh-CN" dirty="0"/>
              <a:t> print(5&gt;=3 if 3 and not 7 else 1</a:t>
            </a:r>
            <a:r>
              <a:rPr lang="en-US" altLang="zh-CN" dirty="0" smtClean="0"/>
              <a:t>)     </a:t>
            </a:r>
            <a:r>
              <a:rPr lang="zh-CN" altLang="zh-CN" dirty="0" smtClean="0"/>
              <a:t>这</a:t>
            </a:r>
            <a:r>
              <a:rPr lang="zh-CN" altLang="zh-CN" dirty="0"/>
              <a:t>条语句会输出什么？</a:t>
            </a:r>
          </a:p>
        </p:txBody>
      </p:sp>
    </p:spTree>
    <p:extLst>
      <p:ext uri="{BB962C8B-B14F-4D97-AF65-F5344CB8AC3E}">
        <p14:creationId xmlns:p14="http://schemas.microsoft.com/office/powerpoint/2010/main" val="142283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1C2294BB-E291-4C81-A29E-3A3331784EC9}"/>
              </a:ext>
            </a:extLst>
          </p:cNvPr>
          <p:cNvGrpSpPr/>
          <p:nvPr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0F31683A-AB30-4977-89C0-895C6D9D188D}"/>
                </a:ext>
              </a:extLst>
            </p:cNvPr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>
              <a:extLst>
                <a:ext uri="{FF2B5EF4-FFF2-40B4-BE49-F238E27FC236}">
                  <a16:creationId xmlns="" xmlns:a16="http://schemas.microsoft.com/office/drawing/2014/main" id="{DECBEDE6-80F9-458A-B851-B502A93B3A65}"/>
                </a:ext>
              </a:extLst>
            </p:cNvPr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B29E96A5-4B59-41AD-91AD-B3EB768901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sp>
        <p:nvSpPr>
          <p:cNvPr id="70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311" y="241484"/>
            <a:ext cx="17519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28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1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94606" y="858734"/>
            <a:ext cx="826871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ACF34AC8-1500-4783-AEB0-597B94444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3495" y="6492877"/>
            <a:ext cx="2742843" cy="365125"/>
          </a:xfrm>
        </p:spPr>
        <p:txBody>
          <a:bodyPr/>
          <a:lstStyle/>
          <a:p>
            <a:r>
              <a:rPr lang="en-US" altLang="zh-CN" dirty="0"/>
              <a:t>PAGE </a:t>
            </a:r>
            <a:fld id="{97D83655-4300-49DB-BEC9-C552C719D9BC}" type="slidenum">
              <a:rPr lang="zh-CN" altLang="en-US" smtClean="0"/>
              <a:t>3</a:t>
            </a:fld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801073C-09EA-49B7-9C7D-F856113400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416377" y="1064048"/>
            <a:ext cx="414680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1</a:t>
            </a:r>
            <a:r>
              <a:rPr lang="zh-CN" altLang="zh-CN" sz="2400" b="1" dirty="0"/>
              <a:t>章 初识</a:t>
            </a:r>
            <a:r>
              <a:rPr lang="en-US" altLang="zh-CN" sz="2400" b="1" dirty="0" smtClean="0"/>
              <a:t>Python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2</a:t>
            </a:r>
            <a:r>
              <a:rPr lang="zh-CN" altLang="zh-CN" sz="2400" b="1" dirty="0"/>
              <a:t>章 基本数据类型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3</a:t>
            </a:r>
            <a:r>
              <a:rPr lang="zh-CN" altLang="zh-CN" sz="2400" b="1" dirty="0"/>
              <a:t>章</a:t>
            </a:r>
            <a:r>
              <a:rPr lang="en-US" altLang="zh-CN" sz="2400" b="1" dirty="0"/>
              <a:t> Python</a:t>
            </a:r>
            <a:r>
              <a:rPr lang="zh-CN" altLang="zh-CN" sz="2400" b="1" dirty="0"/>
              <a:t>的流程控制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4</a:t>
            </a:r>
            <a:r>
              <a:rPr lang="zh-CN" altLang="zh-CN" sz="2400" b="1" dirty="0"/>
              <a:t>章 数组操作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5</a:t>
            </a:r>
            <a:r>
              <a:rPr lang="zh-CN" altLang="zh-CN" sz="2400" b="1" dirty="0"/>
              <a:t>章 文件操作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6</a:t>
            </a:r>
            <a:r>
              <a:rPr lang="zh-CN" altLang="zh-CN" sz="2400" b="1" dirty="0"/>
              <a:t>章 绘制需要的图表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7</a:t>
            </a:r>
            <a:r>
              <a:rPr lang="zh-CN" altLang="zh-CN" sz="2400" b="1" dirty="0"/>
              <a:t>章 函数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8</a:t>
            </a:r>
            <a:r>
              <a:rPr lang="zh-CN" altLang="zh-CN" sz="2400" b="1" dirty="0"/>
              <a:t>章 面向对象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9</a:t>
            </a:r>
            <a:r>
              <a:rPr lang="zh-CN" altLang="zh-CN" sz="2400" b="1" dirty="0"/>
              <a:t>章 </a:t>
            </a:r>
            <a:r>
              <a:rPr lang="zh-CN" altLang="zh-CN" sz="2400" b="1" dirty="0" smtClean="0"/>
              <a:t>异常</a:t>
            </a:r>
            <a:endParaRPr lang="zh-CN" altLang="zh-CN" sz="2400" b="1" dirty="0"/>
          </a:p>
        </p:txBody>
      </p:sp>
      <p:sp>
        <p:nvSpPr>
          <p:cNvPr id="23" name="矩形 22"/>
          <p:cNvSpPr/>
          <p:nvPr/>
        </p:nvSpPr>
        <p:spPr>
          <a:xfrm>
            <a:off x="6357278" y="1064048"/>
            <a:ext cx="42786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10</a:t>
            </a:r>
            <a:r>
              <a:rPr lang="zh-CN" altLang="zh-CN" sz="2400" b="1" dirty="0"/>
              <a:t>章 集合与概率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11</a:t>
            </a:r>
            <a:r>
              <a:rPr lang="zh-CN" altLang="zh-CN" sz="2400" b="1" dirty="0"/>
              <a:t>章 学点统计学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12</a:t>
            </a:r>
            <a:r>
              <a:rPr lang="zh-CN" altLang="zh-CN" sz="2400" b="1" dirty="0"/>
              <a:t>章 数据管理与分析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13</a:t>
            </a:r>
            <a:r>
              <a:rPr lang="zh-CN" altLang="zh-CN" sz="2400" b="1" dirty="0"/>
              <a:t>章 人工智能导论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14</a:t>
            </a:r>
            <a:r>
              <a:rPr lang="zh-CN" altLang="zh-CN" sz="2400" b="1" dirty="0"/>
              <a:t>章 初识机器学习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15</a:t>
            </a:r>
            <a:r>
              <a:rPr lang="zh-CN" altLang="zh-CN" sz="2400" b="1" dirty="0"/>
              <a:t>章 自然语言处理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16</a:t>
            </a:r>
            <a:r>
              <a:rPr lang="zh-CN" altLang="zh-CN" sz="2400" b="1" dirty="0"/>
              <a:t>章 语音识别技术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17</a:t>
            </a:r>
            <a:r>
              <a:rPr lang="zh-CN" altLang="zh-CN" sz="2400" b="1" dirty="0"/>
              <a:t>章 计算机视觉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第</a:t>
            </a:r>
            <a:r>
              <a:rPr lang="en-US" altLang="zh-CN" sz="2400" b="1" dirty="0"/>
              <a:t>18 </a:t>
            </a:r>
            <a:r>
              <a:rPr lang="zh-CN" altLang="zh-CN" sz="2400" b="1" dirty="0"/>
              <a:t>章 人工神经网络</a:t>
            </a:r>
          </a:p>
          <a:p>
            <a:pPr>
              <a:lnSpc>
                <a:spcPct val="150000"/>
              </a:lnSpc>
            </a:pPr>
            <a:endParaRPr lang="zh-CN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35516032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3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1.7 </a:t>
            </a:r>
            <a:r>
              <a:rPr lang="zh-CN" altLang="zh-CN" sz="2400" b="1" dirty="0"/>
              <a:t>变量及其赋值</a:t>
            </a:r>
          </a:p>
        </p:txBody>
      </p:sp>
      <p:sp>
        <p:nvSpPr>
          <p:cNvPr id="5" name="矩形 4"/>
          <p:cNvSpPr/>
          <p:nvPr/>
        </p:nvSpPr>
        <p:spPr>
          <a:xfrm>
            <a:off x="910630" y="1556792"/>
            <a:ext cx="103691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dirty="0"/>
              <a:t>在</a:t>
            </a:r>
            <a:r>
              <a:rPr lang="en-US" altLang="zh-CN" sz="2000" dirty="0"/>
              <a:t>Python</a:t>
            </a:r>
            <a:r>
              <a:rPr lang="zh-CN" altLang="zh-CN" sz="2000" dirty="0"/>
              <a:t>中变量可以存储各种形式的值并保存为不同的数据类型</a:t>
            </a:r>
            <a:endParaRPr lang="zh-CN" altLang="zh-CN" sz="20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770353" y="2560778"/>
            <a:ext cx="10801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在</a:t>
            </a:r>
            <a:r>
              <a:rPr lang="en-US" altLang="zh-CN" dirty="0"/>
              <a:t>Python</a:t>
            </a:r>
            <a:r>
              <a:rPr lang="zh-CN" altLang="zh-CN" dirty="0"/>
              <a:t>中，每个变量在使用前都必须赋值。变量赋值之后会被自动创建。在程序中，我们使用</a:t>
            </a:r>
            <a:r>
              <a:rPr lang="zh-CN" altLang="zh-CN" b="1" dirty="0"/>
              <a:t>等号</a:t>
            </a:r>
            <a:r>
              <a:rPr lang="zh-CN" altLang="zh-CN" dirty="0"/>
              <a:t>来给</a:t>
            </a:r>
            <a:r>
              <a:rPr lang="zh-CN" altLang="zh-CN" b="1" dirty="0"/>
              <a:t>变量赋值</a:t>
            </a:r>
            <a:r>
              <a:rPr lang="zh-CN" altLang="zh-CN" dirty="0"/>
              <a:t>。等号左边是变量名，右边是存储在变量中的值</a:t>
            </a:r>
          </a:p>
        </p:txBody>
      </p:sp>
      <p:sp>
        <p:nvSpPr>
          <p:cNvPr id="5135" name="矩形 5134"/>
          <p:cNvSpPr/>
          <p:nvPr/>
        </p:nvSpPr>
        <p:spPr>
          <a:xfrm>
            <a:off x="910630" y="4252446"/>
            <a:ext cx="551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name = “Leo”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418298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130" grpId="0"/>
      <p:bldP spid="513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1.8 </a:t>
            </a:r>
            <a:r>
              <a:rPr lang="zh-CN" altLang="zh-CN" sz="2400" b="1" dirty="0"/>
              <a:t>输出与输入</a:t>
            </a:r>
          </a:p>
        </p:txBody>
      </p:sp>
      <p:sp>
        <p:nvSpPr>
          <p:cNvPr id="5" name="矩形 4"/>
          <p:cNvSpPr/>
          <p:nvPr/>
        </p:nvSpPr>
        <p:spPr>
          <a:xfrm>
            <a:off x="910630" y="1196752"/>
            <a:ext cx="19442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1.8.1 </a:t>
            </a:r>
            <a:r>
              <a:rPr lang="zh-CN" altLang="zh-CN" sz="2000" b="1" dirty="0"/>
              <a:t>输出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1198662" y="1916832"/>
            <a:ext cx="10801200" cy="875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Print  </a:t>
            </a:r>
            <a:r>
              <a:rPr lang="zh-CN" altLang="zh-CN" b="1" dirty="0" smtClean="0"/>
              <a:t>函数</a:t>
            </a:r>
            <a:r>
              <a:rPr lang="zh-CN" altLang="zh-CN" dirty="0"/>
              <a:t>总是会以一</a:t>
            </a:r>
            <a:r>
              <a:rPr lang="zh-CN" altLang="zh-CN" dirty="0" smtClean="0"/>
              <a:t>个</a:t>
            </a:r>
            <a:r>
              <a:rPr lang="en-US" altLang="zh-CN" dirty="0" smtClean="0"/>
              <a:t>  </a:t>
            </a:r>
            <a:r>
              <a:rPr lang="zh-CN" altLang="zh-CN" b="1" dirty="0" smtClean="0"/>
              <a:t>不可见</a:t>
            </a:r>
            <a:r>
              <a:rPr lang="en-US" altLang="zh-CN" b="1" dirty="0" smtClean="0"/>
              <a:t>  </a:t>
            </a:r>
            <a:r>
              <a:rPr lang="zh-CN" altLang="zh-CN" dirty="0" smtClean="0"/>
              <a:t>的</a:t>
            </a:r>
            <a:r>
              <a:rPr lang="en-US" altLang="zh-CN" dirty="0"/>
              <a:t>“</a:t>
            </a:r>
            <a:r>
              <a:rPr lang="zh-CN" altLang="zh-CN" dirty="0"/>
              <a:t>新一行</a:t>
            </a:r>
            <a:r>
              <a:rPr lang="en-US" altLang="zh-CN" dirty="0"/>
              <a:t>”</a:t>
            </a:r>
            <a:r>
              <a:rPr lang="zh-CN" altLang="zh-CN" dirty="0"/>
              <a:t>字符（</a:t>
            </a:r>
            <a:r>
              <a:rPr lang="en-US" altLang="zh-CN" b="1" dirty="0"/>
              <a:t>\n</a:t>
            </a:r>
            <a:r>
              <a:rPr lang="zh-CN" altLang="zh-CN" dirty="0"/>
              <a:t>）</a:t>
            </a:r>
            <a:r>
              <a:rPr lang="zh-CN" altLang="zh-CN" b="1" dirty="0" smtClean="0"/>
              <a:t>结尾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重复</a:t>
            </a:r>
            <a:r>
              <a:rPr lang="zh-CN" altLang="zh-CN" dirty="0"/>
              <a:t>调用</a:t>
            </a:r>
            <a:r>
              <a:rPr lang="en-US" altLang="zh-CN" dirty="0"/>
              <a:t>print</a:t>
            </a:r>
            <a:r>
              <a:rPr lang="zh-CN" altLang="zh-CN" dirty="0"/>
              <a:t>将会在相互独立的一行中分别打印</a:t>
            </a:r>
          </a:p>
        </p:txBody>
      </p:sp>
      <p:sp>
        <p:nvSpPr>
          <p:cNvPr id="5135" name="矩形 5134"/>
          <p:cNvSpPr/>
          <p:nvPr/>
        </p:nvSpPr>
        <p:spPr>
          <a:xfrm>
            <a:off x="1229062" y="2985721"/>
            <a:ext cx="551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Print  </a:t>
            </a:r>
            <a:r>
              <a:rPr lang="zh-CN" altLang="zh-CN" b="1" dirty="0" smtClean="0"/>
              <a:t>函数</a:t>
            </a:r>
            <a:r>
              <a:rPr lang="zh-CN" altLang="zh-CN" dirty="0" smtClean="0"/>
              <a:t>可以通过</a:t>
            </a:r>
            <a:r>
              <a:rPr lang="en-US" altLang="zh-CN" dirty="0" smtClean="0"/>
              <a:t>  </a:t>
            </a:r>
            <a:r>
              <a:rPr lang="en-US" altLang="zh-CN" b="1" dirty="0" smtClean="0"/>
              <a:t>end  </a:t>
            </a:r>
            <a:r>
              <a:rPr lang="zh-CN" altLang="zh-CN" dirty="0" smtClean="0"/>
              <a:t>指定</a:t>
            </a:r>
            <a:r>
              <a:rPr lang="zh-CN" altLang="zh-CN" b="1" dirty="0" smtClean="0"/>
              <a:t>结尾</a:t>
            </a:r>
            <a:r>
              <a:rPr lang="zh-CN" altLang="en-US" b="1" dirty="0" smtClean="0"/>
              <a:t>字符</a:t>
            </a:r>
            <a:endParaRPr lang="zh-CN" altLang="zh-CN" b="1" dirty="0"/>
          </a:p>
        </p:txBody>
      </p:sp>
      <p:sp>
        <p:nvSpPr>
          <p:cNvPr id="5136" name="矩形 5135"/>
          <p:cNvSpPr/>
          <p:nvPr/>
        </p:nvSpPr>
        <p:spPr>
          <a:xfrm>
            <a:off x="1226517" y="3717032"/>
            <a:ext cx="6092825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 smtClean="0"/>
              <a:t>例如</a:t>
            </a:r>
            <a:r>
              <a:rPr lang="zh-CN" altLang="en-US" b="1" dirty="0" smtClean="0"/>
              <a:t>：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通过</a:t>
            </a:r>
            <a:r>
              <a:rPr lang="en-US" altLang="zh-CN" dirty="0"/>
              <a:t>end</a:t>
            </a:r>
            <a:r>
              <a:rPr lang="zh-CN" altLang="zh-CN" dirty="0"/>
              <a:t>指定以空白结尾：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print(‘a’, end=’’)</a:t>
            </a:r>
            <a:endParaRPr lang="zh-CN" altLang="zh-CN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print(‘b’, end=’’)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zh-CN" altLang="zh-CN" dirty="0"/>
              <a:t>结果输出：</a:t>
            </a:r>
            <a:r>
              <a:rPr lang="en-US" altLang="zh-CN" dirty="0" err="1"/>
              <a:t>ab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42959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130" grpId="0"/>
      <p:bldP spid="5135" grpId="0"/>
      <p:bldP spid="513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1.8 </a:t>
            </a:r>
            <a:r>
              <a:rPr lang="zh-CN" altLang="zh-CN" sz="2400" b="1" dirty="0"/>
              <a:t>输出与输入</a:t>
            </a:r>
          </a:p>
        </p:txBody>
      </p:sp>
      <p:sp>
        <p:nvSpPr>
          <p:cNvPr id="5" name="矩形 4"/>
          <p:cNvSpPr/>
          <p:nvPr/>
        </p:nvSpPr>
        <p:spPr>
          <a:xfrm>
            <a:off x="910630" y="1196752"/>
            <a:ext cx="19442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1.8.2 </a:t>
            </a:r>
            <a:r>
              <a:rPr lang="zh-CN" altLang="zh-CN" sz="2000" b="1" dirty="0"/>
              <a:t>输入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1198662" y="1772816"/>
            <a:ext cx="10801200" cy="875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Input </a:t>
            </a:r>
            <a:r>
              <a:rPr lang="zh-CN" altLang="zh-CN" dirty="0" smtClean="0"/>
              <a:t>函数可以接收用</a:t>
            </a:r>
            <a:r>
              <a:rPr lang="zh-CN" altLang="zh-CN" dirty="0"/>
              <a:t>键盘的输入，把值存入变量</a:t>
            </a:r>
            <a:r>
              <a:rPr lang="zh-CN" altLang="zh-CN" dirty="0" smtClean="0"/>
              <a:t>中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b="1" dirty="0" smtClean="0"/>
              <a:t>Input </a:t>
            </a:r>
            <a:r>
              <a:rPr lang="zh-CN" altLang="zh-CN" dirty="0" smtClean="0"/>
              <a:t>函数</a:t>
            </a:r>
            <a:r>
              <a:rPr lang="zh-CN" altLang="zh-CN" dirty="0"/>
              <a:t>的参数可以</a:t>
            </a:r>
            <a:r>
              <a:rPr lang="zh-CN" altLang="zh-CN" dirty="0" smtClean="0"/>
              <a:t>设置用户</a:t>
            </a:r>
            <a:r>
              <a:rPr lang="zh-CN" altLang="zh-CN" dirty="0"/>
              <a:t>输入时要显示的信息</a:t>
            </a:r>
          </a:p>
        </p:txBody>
      </p:sp>
      <p:sp>
        <p:nvSpPr>
          <p:cNvPr id="5135" name="矩形 5134"/>
          <p:cNvSpPr/>
          <p:nvPr/>
        </p:nvSpPr>
        <p:spPr>
          <a:xfrm>
            <a:off x="7535366" y="1564425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注意：</a:t>
            </a:r>
            <a:endParaRPr lang="en-US" altLang="zh-CN" dirty="0" smtClean="0"/>
          </a:p>
          <a:p>
            <a:pPr marL="285750" indent="-285750">
              <a:buFont typeface="Wingdings" pitchFamily="2" charset="2"/>
              <a:buChar char="l"/>
            </a:pPr>
            <a:r>
              <a:rPr lang="zh-CN" altLang="zh-CN" dirty="0" smtClean="0"/>
              <a:t>程序</a:t>
            </a:r>
            <a:r>
              <a:rPr lang="zh-CN" altLang="zh-CN" dirty="0"/>
              <a:t>接收到输入的内容是</a:t>
            </a:r>
            <a:r>
              <a:rPr lang="zh-CN" altLang="zh-CN" b="1" dirty="0"/>
              <a:t>字符型</a:t>
            </a:r>
            <a:r>
              <a:rPr lang="zh-CN" altLang="zh-CN" dirty="0" smtClean="0"/>
              <a:t>的</a:t>
            </a:r>
            <a:endParaRPr lang="en-US" altLang="zh-CN" dirty="0" smtClean="0"/>
          </a:p>
        </p:txBody>
      </p:sp>
      <p:sp>
        <p:nvSpPr>
          <p:cNvPr id="5136" name="矩形 5135"/>
          <p:cNvSpPr/>
          <p:nvPr/>
        </p:nvSpPr>
        <p:spPr>
          <a:xfrm>
            <a:off x="810436" y="3025983"/>
            <a:ext cx="6092825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b="1" dirty="0"/>
              <a:t>程序</a:t>
            </a:r>
            <a:r>
              <a:rPr lang="en-US" altLang="zh-CN" b="1" dirty="0"/>
              <a:t>1.3 </a:t>
            </a:r>
            <a:r>
              <a:rPr lang="en-US" altLang="zh-CN" b="1" dirty="0" smtClean="0"/>
              <a:t>    </a:t>
            </a:r>
            <a:r>
              <a:rPr lang="zh-CN" altLang="zh-CN" b="1" dirty="0" smtClean="0"/>
              <a:t>简单</a:t>
            </a:r>
            <a:r>
              <a:rPr lang="zh-CN" altLang="zh-CN" b="1" dirty="0"/>
              <a:t>的计算器</a:t>
            </a:r>
            <a:endParaRPr lang="zh-CN" altLang="zh-CN" dirty="0"/>
          </a:p>
          <a:p>
            <a:pPr lvl="0"/>
            <a:r>
              <a:rPr lang="en-US" altLang="zh-CN" dirty="0" smtClean="0"/>
              <a:t>1</a:t>
            </a:r>
            <a:r>
              <a:rPr lang="zh-CN" altLang="en-US" dirty="0" smtClean="0"/>
              <a:t>：</a:t>
            </a:r>
            <a:r>
              <a:rPr lang="en-US" altLang="zh-CN" dirty="0" smtClean="0"/>
              <a:t>x </a:t>
            </a:r>
            <a:r>
              <a:rPr lang="en-US" altLang="zh-CN" dirty="0"/>
              <a:t>= </a:t>
            </a:r>
            <a:r>
              <a:rPr lang="en-US" altLang="zh-CN" dirty="0" err="1"/>
              <a:t>int</a:t>
            </a:r>
            <a:r>
              <a:rPr lang="en-US" altLang="zh-CN" dirty="0"/>
              <a:t>(input</a:t>
            </a:r>
            <a:r>
              <a:rPr lang="en-US" altLang="zh-CN" dirty="0" smtClean="0"/>
              <a:t>("please </a:t>
            </a:r>
            <a:r>
              <a:rPr lang="en-US" altLang="zh-CN" dirty="0"/>
              <a:t>input the first operand: </a:t>
            </a:r>
            <a:r>
              <a:rPr lang="en-US" altLang="zh-CN" dirty="0" smtClean="0"/>
              <a:t>"))</a:t>
            </a:r>
            <a:endParaRPr lang="zh-CN" altLang="zh-CN" dirty="0" smtClean="0"/>
          </a:p>
          <a:p>
            <a:pPr lvl="0"/>
            <a:r>
              <a:rPr lang="en-US" altLang="zh-CN" dirty="0" smtClean="0"/>
              <a:t>2</a:t>
            </a:r>
            <a:r>
              <a:rPr lang="zh-CN" altLang="en-US" dirty="0" smtClean="0"/>
              <a:t>：</a:t>
            </a:r>
            <a:r>
              <a:rPr lang="en-US" altLang="zh-CN" dirty="0" smtClean="0"/>
              <a:t>y = 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(input("please input the second operand: "))</a:t>
            </a:r>
            <a:endParaRPr lang="zh-CN" altLang="zh-CN" dirty="0" smtClean="0"/>
          </a:p>
          <a:p>
            <a:pPr lvl="0"/>
            <a:r>
              <a:rPr lang="en-US" altLang="zh-CN" dirty="0" smtClean="0"/>
              <a:t>3</a:t>
            </a:r>
            <a:r>
              <a:rPr lang="zh-CN" altLang="en-US" dirty="0" smtClean="0"/>
              <a:t>：</a:t>
            </a:r>
            <a:r>
              <a:rPr lang="en-US" altLang="zh-CN" dirty="0" smtClean="0"/>
              <a:t>character </a:t>
            </a:r>
            <a:r>
              <a:rPr lang="en-US" altLang="zh-CN" dirty="0"/>
              <a:t>= input</a:t>
            </a:r>
            <a:r>
              <a:rPr lang="en-US" altLang="zh-CN" dirty="0" smtClean="0"/>
              <a:t>("please </a:t>
            </a:r>
            <a:r>
              <a:rPr lang="en-US" altLang="zh-CN" dirty="0"/>
              <a:t>input the </a:t>
            </a:r>
            <a:r>
              <a:rPr lang="en-US" altLang="zh-CN" dirty="0" err="1"/>
              <a:t>instraction</a:t>
            </a:r>
            <a:r>
              <a:rPr lang="en-US" altLang="zh-CN" dirty="0"/>
              <a:t> character: </a:t>
            </a:r>
            <a:r>
              <a:rPr lang="en-US" altLang="zh-CN" dirty="0" smtClean="0"/>
              <a:t>")</a:t>
            </a:r>
            <a:endParaRPr lang="zh-CN" altLang="zh-CN" dirty="0" smtClean="0"/>
          </a:p>
          <a:p>
            <a:pPr lvl="0"/>
            <a:r>
              <a:rPr lang="en-US" altLang="zh-CN" dirty="0" smtClean="0"/>
              <a:t>4</a:t>
            </a:r>
            <a:r>
              <a:rPr lang="zh-CN" altLang="en-US" dirty="0" smtClean="0"/>
              <a:t>：</a:t>
            </a:r>
            <a:r>
              <a:rPr lang="en-US" altLang="zh-CN" dirty="0" smtClean="0"/>
              <a:t> </a:t>
            </a:r>
            <a:endParaRPr lang="zh-CN" altLang="zh-CN" dirty="0" smtClean="0"/>
          </a:p>
          <a:p>
            <a:pPr lvl="0"/>
            <a:r>
              <a:rPr lang="en-US" altLang="zh-CN" dirty="0" smtClean="0"/>
              <a:t>5</a:t>
            </a:r>
            <a:r>
              <a:rPr lang="zh-CN" altLang="en-US" dirty="0" smtClean="0"/>
              <a:t>：</a:t>
            </a:r>
            <a:r>
              <a:rPr lang="en-US" altLang="zh-CN" dirty="0" smtClean="0"/>
              <a:t>result </a:t>
            </a:r>
            <a:r>
              <a:rPr lang="en-US" altLang="zh-CN" dirty="0"/>
              <a:t>= </a:t>
            </a:r>
            <a:r>
              <a:rPr lang="en-US" altLang="zh-CN" dirty="0" err="1"/>
              <a:t>x+y</a:t>
            </a:r>
            <a:r>
              <a:rPr lang="en-US" altLang="zh-CN" dirty="0"/>
              <a:t> if character == </a:t>
            </a:r>
            <a:r>
              <a:rPr lang="en-US" altLang="zh-CN" dirty="0" smtClean="0"/>
              <a:t>"+" </a:t>
            </a:r>
            <a:r>
              <a:rPr lang="en-US" altLang="zh-CN" dirty="0"/>
              <a:t>else </a:t>
            </a:r>
            <a:r>
              <a:rPr lang="en-US" altLang="zh-CN" dirty="0" smtClean="0"/>
              <a:t>None</a:t>
            </a:r>
            <a:endParaRPr lang="zh-CN" altLang="zh-CN" dirty="0" smtClean="0"/>
          </a:p>
          <a:p>
            <a:pPr lvl="0"/>
            <a:r>
              <a:rPr lang="en-US" altLang="zh-CN" dirty="0" smtClean="0"/>
              <a:t>6</a:t>
            </a:r>
            <a:r>
              <a:rPr lang="zh-CN" altLang="en-US" dirty="0" smtClean="0"/>
              <a:t>：</a:t>
            </a:r>
            <a:r>
              <a:rPr lang="en-US" altLang="zh-CN" dirty="0" smtClean="0"/>
              <a:t>result = x-y if character == "-" else result</a:t>
            </a:r>
            <a:endParaRPr lang="zh-CN" altLang="zh-CN" dirty="0" smtClean="0"/>
          </a:p>
          <a:p>
            <a:pPr lvl="0"/>
            <a:r>
              <a:rPr lang="en-US" altLang="zh-CN" dirty="0" smtClean="0"/>
              <a:t>7</a:t>
            </a:r>
            <a:r>
              <a:rPr lang="zh-CN" altLang="en-US" dirty="0" smtClean="0"/>
              <a:t>：</a:t>
            </a:r>
            <a:r>
              <a:rPr lang="en-US" altLang="zh-CN" dirty="0" smtClean="0"/>
              <a:t>result </a:t>
            </a:r>
            <a:r>
              <a:rPr lang="en-US" altLang="zh-CN" dirty="0"/>
              <a:t>= x*y if character == </a:t>
            </a:r>
            <a:r>
              <a:rPr lang="en-US" altLang="zh-CN" dirty="0" smtClean="0"/>
              <a:t>"*" </a:t>
            </a:r>
            <a:r>
              <a:rPr lang="en-US" altLang="zh-CN" dirty="0"/>
              <a:t>else </a:t>
            </a:r>
            <a:r>
              <a:rPr lang="en-US" altLang="zh-CN" dirty="0" smtClean="0"/>
              <a:t>result</a:t>
            </a:r>
            <a:endParaRPr lang="zh-CN" altLang="zh-CN" dirty="0" smtClean="0"/>
          </a:p>
          <a:p>
            <a:pPr lvl="0"/>
            <a:r>
              <a:rPr lang="en-US" altLang="zh-CN" dirty="0" smtClean="0"/>
              <a:t>8</a:t>
            </a:r>
            <a:r>
              <a:rPr lang="zh-CN" altLang="en-US" dirty="0" smtClean="0"/>
              <a:t>：</a:t>
            </a:r>
            <a:r>
              <a:rPr lang="en-US" altLang="zh-CN" dirty="0" smtClean="0"/>
              <a:t>result = x/y if character == "/" else result</a:t>
            </a:r>
            <a:endParaRPr lang="zh-CN" altLang="zh-CN" dirty="0" smtClean="0"/>
          </a:p>
          <a:p>
            <a:pPr lvl="0"/>
            <a:r>
              <a:rPr lang="en-US" altLang="zh-CN" dirty="0" smtClean="0"/>
              <a:t>9</a:t>
            </a:r>
            <a:r>
              <a:rPr lang="zh-CN" altLang="en-US" dirty="0" smtClean="0"/>
              <a:t>：</a:t>
            </a:r>
            <a:r>
              <a:rPr lang="en-US" altLang="zh-CN" dirty="0"/>
              <a:t> </a:t>
            </a:r>
            <a:endParaRPr lang="zh-CN" altLang="zh-CN" dirty="0" smtClean="0"/>
          </a:p>
          <a:p>
            <a:pPr lvl="0"/>
            <a:r>
              <a:rPr lang="en-US" altLang="zh-CN" dirty="0" smtClean="0"/>
              <a:t>10</a:t>
            </a:r>
            <a:r>
              <a:rPr lang="zh-CN" altLang="en-US" dirty="0" smtClean="0"/>
              <a:t>：</a:t>
            </a:r>
            <a:r>
              <a:rPr lang="en-US" altLang="zh-CN" dirty="0" smtClean="0"/>
              <a:t>print("the result is : {0}".format(result))</a:t>
            </a:r>
            <a:endParaRPr lang="zh-CN" altLang="zh-CN" dirty="0"/>
          </a:p>
        </p:txBody>
      </p:sp>
      <p:sp>
        <p:nvSpPr>
          <p:cNvPr id="5138" name="矩形 5137"/>
          <p:cNvSpPr/>
          <p:nvPr/>
        </p:nvSpPr>
        <p:spPr>
          <a:xfrm>
            <a:off x="7189476" y="3932741"/>
            <a:ext cx="459436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</a:t>
            </a:r>
            <a:r>
              <a:rPr lang="zh-CN" altLang="zh-CN" b="1" dirty="0" smtClean="0"/>
              <a:t>：</a:t>
            </a:r>
            <a:endParaRPr lang="zh-CN" altLang="zh-CN" dirty="0" smtClean="0"/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1</a:t>
            </a:r>
            <a:r>
              <a:rPr lang="zh-CN" altLang="en-US" dirty="0" smtClean="0"/>
              <a:t>：</a:t>
            </a:r>
            <a:r>
              <a:rPr lang="en-US" altLang="zh-CN" dirty="0" smtClean="0"/>
              <a:t>please input the first operand: </a:t>
            </a:r>
            <a:r>
              <a:rPr lang="en-US" altLang="zh-CN" i="1" dirty="0" smtClean="0"/>
              <a:t>9</a:t>
            </a:r>
            <a:endParaRPr lang="en-US" altLang="zh-CN" dirty="0" smtClean="0"/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2</a:t>
            </a:r>
            <a:r>
              <a:rPr lang="zh-CN" altLang="en-US" dirty="0" smtClean="0"/>
              <a:t>：</a:t>
            </a:r>
            <a:r>
              <a:rPr lang="en-US" altLang="zh-CN" dirty="0" smtClean="0"/>
              <a:t>please input the second operand: </a:t>
            </a:r>
            <a:r>
              <a:rPr lang="en-US" altLang="zh-CN" i="1" dirty="0" smtClean="0"/>
              <a:t>5</a:t>
            </a:r>
            <a:endParaRPr lang="zh-CN" altLang="zh-CN" dirty="0" smtClean="0"/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3</a:t>
            </a:r>
            <a:r>
              <a:rPr lang="zh-CN" altLang="en-US" dirty="0" smtClean="0"/>
              <a:t>：</a:t>
            </a:r>
            <a:r>
              <a:rPr lang="en-US" altLang="zh-CN" dirty="0" smtClean="0"/>
              <a:t>please input the </a:t>
            </a:r>
            <a:r>
              <a:rPr lang="en-US" altLang="zh-CN" dirty="0" err="1" smtClean="0"/>
              <a:t>instraction</a:t>
            </a:r>
            <a:r>
              <a:rPr lang="en-US" altLang="zh-CN" dirty="0" smtClean="0"/>
              <a:t> character: </a:t>
            </a:r>
            <a:r>
              <a:rPr lang="en-US" altLang="zh-CN" i="1" dirty="0" smtClean="0"/>
              <a:t>/</a:t>
            </a:r>
            <a:endParaRPr lang="zh-CN" altLang="zh-CN" dirty="0" smtClean="0"/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4</a:t>
            </a:r>
            <a:r>
              <a:rPr lang="zh-CN" altLang="en-US" dirty="0" smtClean="0"/>
              <a:t>：</a:t>
            </a:r>
            <a:r>
              <a:rPr lang="en-US" altLang="zh-CN" dirty="0" smtClean="0"/>
              <a:t>the result is : 1.8</a:t>
            </a:r>
            <a:endParaRPr lang="zh-CN" altLang="zh-CN" dirty="0"/>
          </a:p>
        </p:txBody>
      </p:sp>
      <p:sp>
        <p:nvSpPr>
          <p:cNvPr id="57" name="矩形 56"/>
          <p:cNvSpPr/>
          <p:nvPr/>
        </p:nvSpPr>
        <p:spPr>
          <a:xfrm>
            <a:off x="7558958" y="2210756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zh-CN" dirty="0" smtClean="0"/>
              <a:t>Python</a:t>
            </a:r>
            <a:r>
              <a:rPr lang="zh-CN" altLang="zh-CN" dirty="0"/>
              <a:t>是从</a:t>
            </a:r>
            <a:r>
              <a:rPr lang="en-US" altLang="zh-CN" dirty="0"/>
              <a:t>0</a:t>
            </a:r>
            <a:r>
              <a:rPr lang="zh-CN" altLang="zh-CN" dirty="0"/>
              <a:t>开始计数</a:t>
            </a:r>
            <a:endParaRPr lang="en-US" altLang="zh-CN" dirty="0" smtClean="0"/>
          </a:p>
        </p:txBody>
      </p:sp>
      <p:sp>
        <p:nvSpPr>
          <p:cNvPr id="58" name="矩形 57"/>
          <p:cNvSpPr/>
          <p:nvPr/>
        </p:nvSpPr>
        <p:spPr>
          <a:xfrm>
            <a:off x="7577784" y="2492896"/>
            <a:ext cx="4047888" cy="1291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缩进（各行开头的空白区，用</a:t>
            </a:r>
            <a:r>
              <a:rPr lang="en-US" altLang="zh-CN" dirty="0" smtClean="0"/>
              <a:t>4</a:t>
            </a:r>
            <a:r>
              <a:rPr lang="zh-CN" altLang="zh-CN" dirty="0" smtClean="0"/>
              <a:t>个空格表示）在</a:t>
            </a:r>
            <a:r>
              <a:rPr lang="en-US" altLang="zh-CN" dirty="0" smtClean="0"/>
              <a:t>Python</a:t>
            </a:r>
            <a:r>
              <a:rPr lang="zh-CN" altLang="zh-CN" dirty="0" smtClean="0"/>
              <a:t>中非常重要，它用于</a:t>
            </a:r>
            <a:r>
              <a:rPr lang="zh-CN" altLang="zh-CN" dirty="0"/>
              <a:t>确定语句的分组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61222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130" grpId="0"/>
      <p:bldP spid="5135" grpId="0"/>
      <p:bldP spid="5136" grpId="0"/>
      <p:bldP spid="5138" grpId="0"/>
      <p:bldP spid="57" grpId="0"/>
      <p:bldP spid="5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1.9 </a:t>
            </a:r>
            <a:r>
              <a:rPr lang="zh-CN" altLang="zh-CN" sz="2400" b="1" dirty="0"/>
              <a:t>趣味练习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840152" y="1196752"/>
            <a:ext cx="10801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趣味程序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1</a:t>
            </a:r>
            <a:r>
              <a:rPr lang="zh-CN" altLang="en-US" dirty="0" smtClean="0"/>
              <a:t>：</a:t>
            </a:r>
            <a:r>
              <a:rPr lang="en-US" altLang="zh-CN" dirty="0" smtClean="0"/>
              <a:t>name </a:t>
            </a:r>
            <a:r>
              <a:rPr lang="en-US" altLang="zh-CN" dirty="0"/>
              <a:t>= input("What is your name</a:t>
            </a:r>
            <a:r>
              <a:rPr lang="en-US" altLang="zh-CN" dirty="0" smtClean="0"/>
              <a:t>?")</a:t>
            </a:r>
            <a:endParaRPr lang="zh-CN" altLang="zh-CN" dirty="0" smtClean="0"/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2</a:t>
            </a:r>
            <a:r>
              <a:rPr lang="zh-CN" altLang="en-US" dirty="0" smtClean="0"/>
              <a:t>：</a:t>
            </a:r>
            <a:r>
              <a:rPr lang="en-US" altLang="zh-CN" dirty="0" smtClean="0"/>
              <a:t>age = input("How old are you?")</a:t>
            </a:r>
            <a:endParaRPr lang="zh-CN" altLang="zh-CN" dirty="0" smtClean="0"/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3</a:t>
            </a:r>
            <a:r>
              <a:rPr lang="zh-CN" altLang="en-US" dirty="0" smtClean="0"/>
              <a:t>：</a:t>
            </a:r>
            <a:r>
              <a:rPr lang="en-US" altLang="zh-CN" dirty="0" smtClean="0"/>
              <a:t>sex = input("What your sex?")</a:t>
            </a:r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4</a:t>
            </a:r>
            <a:r>
              <a:rPr lang="zh-CN" altLang="en-US" dirty="0" smtClean="0"/>
              <a:t>：</a:t>
            </a:r>
            <a:r>
              <a:rPr lang="zh-CN" altLang="zh-CN" dirty="0" smtClean="0"/>
              <a:t> </a:t>
            </a:r>
            <a:r>
              <a:rPr lang="en-US" altLang="zh-CN" dirty="0" smtClean="0"/>
              <a:t>print</a:t>
            </a:r>
            <a:r>
              <a:rPr lang="en-US" altLang="zh-CN" dirty="0"/>
              <a:t>("Now I know you,{0},{1} years old {2} \</a:t>
            </a:r>
            <a:r>
              <a:rPr lang="en-US" altLang="zh-CN" dirty="0" err="1"/>
              <a:t>n".format</a:t>
            </a:r>
            <a:r>
              <a:rPr lang="en-US" altLang="zh-CN" dirty="0"/>
              <a:t>(name, age, sex</a:t>
            </a:r>
            <a:r>
              <a:rPr lang="en-US" altLang="zh-CN" dirty="0" smtClean="0"/>
              <a:t>))</a:t>
            </a:r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5</a:t>
            </a:r>
            <a:r>
              <a:rPr lang="zh-CN" altLang="en-US" dirty="0" smtClean="0"/>
              <a:t>：</a:t>
            </a:r>
            <a:r>
              <a:rPr lang="en-US" altLang="zh-CN" dirty="0" smtClean="0"/>
              <a:t>print</a:t>
            </a:r>
            <a:r>
              <a:rPr lang="en-US" altLang="zh-CN" dirty="0"/>
              <a:t>("Thank your for reading this book")</a:t>
            </a:r>
            <a:endParaRPr lang="zh-CN" altLang="zh-CN" dirty="0"/>
          </a:p>
        </p:txBody>
      </p:sp>
      <p:sp>
        <p:nvSpPr>
          <p:cNvPr id="5138" name="矩形 5137"/>
          <p:cNvSpPr/>
          <p:nvPr/>
        </p:nvSpPr>
        <p:spPr>
          <a:xfrm>
            <a:off x="1646390" y="3810225"/>
            <a:ext cx="45943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输出：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What is your </a:t>
            </a:r>
            <a:r>
              <a:rPr lang="en-US" altLang="zh-CN" dirty="0" err="1"/>
              <a:t>name?</a:t>
            </a:r>
            <a:r>
              <a:rPr lang="en-US" altLang="zh-CN" i="1" dirty="0" err="1"/>
              <a:t>Leo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How old are you?</a:t>
            </a:r>
            <a:r>
              <a:rPr lang="en-US" altLang="zh-CN" i="1" dirty="0"/>
              <a:t>18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What your </a:t>
            </a:r>
            <a:r>
              <a:rPr lang="en-US" altLang="zh-CN" dirty="0" err="1"/>
              <a:t>sex?</a:t>
            </a:r>
            <a:r>
              <a:rPr lang="en-US" altLang="zh-CN" i="1" dirty="0" err="1"/>
              <a:t>boy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Now I know you,Leo,18 years old boy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 </a:t>
            </a:r>
            <a:r>
              <a:rPr lang="en-US" altLang="zh-CN" dirty="0" smtClean="0"/>
              <a:t>Thank </a:t>
            </a:r>
            <a:r>
              <a:rPr lang="en-US" altLang="zh-CN" dirty="0"/>
              <a:t>your for reading this book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91834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30" grpId="0"/>
      <p:bldP spid="513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47055"/>
            <a:ext cx="4776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/>
              <a:t>1.10 </a:t>
            </a:r>
            <a:r>
              <a:rPr lang="zh-CN" altLang="zh-CN" sz="2400" b="1" dirty="0"/>
              <a:t>总结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1486694" y="1628800"/>
            <a:ext cx="60471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dirty="0"/>
              <a:t>Python</a:t>
            </a:r>
            <a:r>
              <a:rPr lang="zh-CN" altLang="zh-CN" dirty="0"/>
              <a:t>的发展</a:t>
            </a:r>
            <a:r>
              <a:rPr lang="zh-CN" altLang="zh-CN" dirty="0" smtClean="0"/>
              <a:t>历程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在</a:t>
            </a:r>
            <a:r>
              <a:rPr lang="en-US" altLang="zh-CN" dirty="0"/>
              <a:t>Ubuntu</a:t>
            </a:r>
            <a:r>
              <a:rPr lang="zh-CN" altLang="zh-CN" dirty="0"/>
              <a:t>和</a:t>
            </a:r>
            <a:r>
              <a:rPr lang="en-US" altLang="zh-CN" dirty="0"/>
              <a:t>Windows</a:t>
            </a:r>
            <a:r>
              <a:rPr lang="zh-CN" altLang="zh-CN" dirty="0"/>
              <a:t>中搭建</a:t>
            </a:r>
            <a:r>
              <a:rPr lang="en-US" altLang="zh-CN" dirty="0"/>
              <a:t>Python</a:t>
            </a:r>
            <a:r>
              <a:rPr lang="zh-CN" altLang="zh-CN" dirty="0"/>
              <a:t>的开发</a:t>
            </a:r>
            <a:r>
              <a:rPr lang="zh-CN" altLang="zh-CN" dirty="0" smtClean="0"/>
              <a:t>环境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dirty="0" smtClean="0"/>
              <a:t>Python</a:t>
            </a:r>
            <a:r>
              <a:rPr lang="zh-CN" altLang="zh-CN" dirty="0" smtClean="0"/>
              <a:t>入门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zh-CN" dirty="0" smtClean="0"/>
              <a:t>编写</a:t>
            </a:r>
            <a:r>
              <a:rPr lang="zh-CN" altLang="zh-CN" dirty="0"/>
              <a:t>和执行第一个</a:t>
            </a:r>
            <a:r>
              <a:rPr lang="en-US" altLang="zh-CN" dirty="0"/>
              <a:t>Python</a:t>
            </a:r>
            <a:r>
              <a:rPr lang="zh-CN" altLang="zh-CN" dirty="0" smtClean="0"/>
              <a:t>程序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dirty="0" smtClean="0"/>
              <a:t>Python</a:t>
            </a:r>
            <a:r>
              <a:rPr lang="zh-CN" altLang="zh-CN" dirty="0"/>
              <a:t>语言的</a:t>
            </a:r>
            <a:r>
              <a:rPr lang="zh-CN" altLang="zh-CN" dirty="0" smtClean="0"/>
              <a:t>优缺点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dirty="0" smtClean="0"/>
              <a:t>Python</a:t>
            </a:r>
            <a:r>
              <a:rPr lang="zh-CN" altLang="zh-CN" dirty="0"/>
              <a:t>内部的解释机制</a:t>
            </a:r>
          </a:p>
        </p:txBody>
      </p:sp>
    </p:spTree>
    <p:extLst>
      <p:ext uri="{BB962C8B-B14F-4D97-AF65-F5344CB8AC3E}">
        <p14:creationId xmlns:p14="http://schemas.microsoft.com/office/powerpoint/2010/main" val="243839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3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1C2294BB-E291-4C81-A29E-3A3331784EC9}"/>
              </a:ext>
            </a:extLst>
          </p:cNvPr>
          <p:cNvGrpSpPr/>
          <p:nvPr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0F31683A-AB30-4977-89C0-895C6D9D188D}"/>
                </a:ext>
              </a:extLst>
            </p:cNvPr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>
              <a:extLst>
                <a:ext uri="{FF2B5EF4-FFF2-40B4-BE49-F238E27FC236}">
                  <a16:creationId xmlns="" xmlns:a16="http://schemas.microsoft.com/office/drawing/2014/main" id="{DECBEDE6-80F9-458A-B851-B502A93B3A65}"/>
                </a:ext>
              </a:extLst>
            </p:cNvPr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B29E96A5-4B59-41AD-91AD-B3EB768901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sp>
        <p:nvSpPr>
          <p:cNvPr id="70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 b="1" dirty="0"/>
              <a:t>第</a:t>
            </a:r>
            <a:r>
              <a:rPr lang="en-US" altLang="zh-CN" sz="2800" b="1" dirty="0"/>
              <a:t>1</a:t>
            </a:r>
            <a:r>
              <a:rPr lang="zh-CN" altLang="zh-CN" sz="2800" b="1" dirty="0"/>
              <a:t>章 初识</a:t>
            </a:r>
            <a:r>
              <a:rPr lang="en-US" altLang="zh-CN" sz="2800" b="1" dirty="0"/>
              <a:t>Python</a:t>
            </a:r>
            <a:endParaRPr lang="zh-CN" altLang="zh-CN" sz="2800" b="1" dirty="0"/>
          </a:p>
        </p:txBody>
      </p:sp>
      <p:cxnSp>
        <p:nvCxnSpPr>
          <p:cNvPr id="71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ACF34AC8-1500-4783-AEB0-597B94444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3495" y="6492877"/>
            <a:ext cx="2742843" cy="365125"/>
          </a:xfrm>
        </p:spPr>
        <p:txBody>
          <a:bodyPr/>
          <a:lstStyle/>
          <a:p>
            <a:r>
              <a:rPr lang="en-US" altLang="zh-CN" dirty="0"/>
              <a:t>PAGE </a:t>
            </a:r>
            <a:fld id="{97D83655-4300-49DB-BEC9-C552C719D9BC}" type="slidenum">
              <a:rPr lang="zh-CN" altLang="en-US" smtClean="0"/>
              <a:t>4</a:t>
            </a:fld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801073C-09EA-49B7-9C7D-F856113400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cxnSp>
        <p:nvCxnSpPr>
          <p:cNvPr id="11" name="直接连接符 9">
            <a:extLst>
              <a:ext uri="{FF2B5EF4-FFF2-40B4-BE49-F238E27FC236}">
                <a16:creationId xmlns="" xmlns:a16="http://schemas.microsoft.com/office/drawing/2014/main" id="{602382A8-0A92-4790-B06E-C951546CD13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/>
          <p:nvPr/>
        </p:nvSpPr>
        <p:spPr>
          <a:xfrm>
            <a:off x="3048793" y="1916832"/>
            <a:ext cx="6092825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zh-CN" sz="2400" dirty="0"/>
              <a:t>Python</a:t>
            </a:r>
            <a:r>
              <a:rPr lang="zh-CN" altLang="zh-CN" sz="2400" dirty="0"/>
              <a:t>的历史以及优缺点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400" dirty="0"/>
              <a:t>完成</a:t>
            </a:r>
            <a:r>
              <a:rPr lang="en-US" altLang="zh-CN" sz="2400" dirty="0"/>
              <a:t>Python</a:t>
            </a:r>
            <a:r>
              <a:rPr lang="zh-CN" altLang="zh-CN" sz="2400" dirty="0"/>
              <a:t>的开发环境搭建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zh-CN" sz="2400" dirty="0"/>
              <a:t>Python</a:t>
            </a:r>
            <a:r>
              <a:rPr lang="zh-CN" altLang="zh-CN" sz="2400" dirty="0"/>
              <a:t>的程序解释机制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400" dirty="0"/>
              <a:t>编写并运行第一个</a:t>
            </a:r>
            <a:r>
              <a:rPr lang="en-US" altLang="zh-CN" sz="2400" dirty="0"/>
              <a:t>Python</a:t>
            </a:r>
            <a:r>
              <a:rPr lang="zh-CN" altLang="zh-CN" sz="2400" dirty="0"/>
              <a:t>程序</a:t>
            </a:r>
          </a:p>
          <a:p>
            <a:pPr marL="342900" lvl="0" indent="-3429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en-US" altLang="zh-CN" sz="2400" dirty="0"/>
              <a:t>Python</a:t>
            </a:r>
            <a:r>
              <a:rPr lang="zh-CN" altLang="zh-CN" sz="2400" dirty="0"/>
              <a:t>基础</a:t>
            </a:r>
          </a:p>
        </p:txBody>
      </p:sp>
    </p:spTree>
    <p:extLst>
      <p:ext uri="{BB962C8B-B14F-4D97-AF65-F5344CB8AC3E}">
        <p14:creationId xmlns:p14="http://schemas.microsoft.com/office/powerpoint/2010/main" val="404027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 b="1" dirty="0"/>
              <a:t>第</a:t>
            </a:r>
            <a:r>
              <a:rPr lang="en-US" altLang="zh-CN" sz="2800" b="1" dirty="0"/>
              <a:t>1</a:t>
            </a:r>
            <a:r>
              <a:rPr lang="zh-CN" altLang="zh-CN" sz="2800" b="1" dirty="0"/>
              <a:t>章 初识</a:t>
            </a:r>
            <a:r>
              <a:rPr lang="en-US" altLang="zh-CN" sz="2800" b="1" dirty="0"/>
              <a:t>Python</a:t>
            </a:r>
            <a:endParaRPr lang="zh-CN" altLang="zh-CN" sz="2800" b="1" dirty="0"/>
          </a:p>
        </p:txBody>
      </p:sp>
      <p:sp>
        <p:nvSpPr>
          <p:cNvPr id="3" name="矩形 2"/>
          <p:cNvSpPr/>
          <p:nvPr/>
        </p:nvSpPr>
        <p:spPr>
          <a:xfrm>
            <a:off x="1918742" y="1340768"/>
            <a:ext cx="47525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1.1 Python</a:t>
            </a:r>
            <a:r>
              <a:rPr lang="zh-CN" altLang="zh-CN" sz="2000" dirty="0"/>
              <a:t>的前世今生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 smtClean="0"/>
              <a:t>1.2 </a:t>
            </a:r>
            <a:r>
              <a:rPr lang="zh-CN" altLang="zh-CN" sz="2000" dirty="0"/>
              <a:t>为什么是</a:t>
            </a:r>
            <a:r>
              <a:rPr lang="en-US" altLang="zh-CN" sz="2000" dirty="0"/>
              <a:t>Python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 smtClean="0"/>
              <a:t>1.3 </a:t>
            </a:r>
            <a:r>
              <a:rPr lang="en-US" altLang="zh-CN" sz="2000" dirty="0"/>
              <a:t>Python</a:t>
            </a:r>
            <a:r>
              <a:rPr lang="zh-CN" altLang="zh-CN" sz="2000" dirty="0"/>
              <a:t>的缺陷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1.4 Ubuntu</a:t>
            </a:r>
            <a:r>
              <a:rPr lang="zh-CN" altLang="zh-CN" sz="2000" dirty="0"/>
              <a:t>下开发环境的搭建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1.5 Windows</a:t>
            </a:r>
            <a:r>
              <a:rPr lang="zh-CN" altLang="zh-CN" sz="2000" dirty="0"/>
              <a:t>下开发环境的搭建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1.6 Python</a:t>
            </a:r>
            <a:r>
              <a:rPr lang="zh-CN" altLang="zh-CN" sz="2000" dirty="0"/>
              <a:t>入门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1.7 </a:t>
            </a:r>
            <a:r>
              <a:rPr lang="zh-CN" altLang="zh-CN" sz="2000" dirty="0"/>
              <a:t>变量及其赋值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1.8 </a:t>
            </a:r>
            <a:r>
              <a:rPr lang="zh-CN" altLang="zh-CN" sz="2000" dirty="0"/>
              <a:t>输出与输入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1.9 </a:t>
            </a:r>
            <a:r>
              <a:rPr lang="zh-CN" altLang="zh-CN" sz="2000" dirty="0"/>
              <a:t>趣味练习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1.10 </a:t>
            </a:r>
            <a:r>
              <a:rPr lang="zh-CN" altLang="zh-CN" sz="2000" dirty="0"/>
              <a:t>总结</a:t>
            </a:r>
          </a:p>
        </p:txBody>
      </p:sp>
    </p:spTree>
    <p:extLst>
      <p:ext uri="{BB962C8B-B14F-4D97-AF65-F5344CB8AC3E}">
        <p14:creationId xmlns:p14="http://schemas.microsoft.com/office/powerpoint/2010/main" val="413940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574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/>
              <a:t>1.1 Python</a:t>
            </a:r>
            <a:r>
              <a:rPr lang="zh-CN" altLang="zh-CN" sz="2400" b="1" dirty="0"/>
              <a:t>的前世今生</a:t>
            </a:r>
            <a:endParaRPr lang="en-US" altLang="zh-CN" sz="2400" b="1" dirty="0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244475" y="3258220"/>
            <a:ext cx="11755387" cy="1966391"/>
          </a:xfrm>
          <a:prstGeom prst="homePlate">
            <a:avLst>
              <a:gd name="adj" fmla="val 39995"/>
            </a:avLst>
          </a:prstGeom>
          <a:gradFill rotWithShape="1">
            <a:gsLst>
              <a:gs pos="0">
                <a:srgbClr val="FBFBFB"/>
              </a:gs>
              <a:gs pos="100000">
                <a:srgbClr val="EAEAEA"/>
              </a:gs>
            </a:gsLst>
            <a:lin ang="5400000" scaled="1"/>
          </a:gradFill>
          <a:ln w="9525" cmpd="sng">
            <a:solidFill>
              <a:srgbClr val="EAEAEA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57188" indent="-357188">
              <a:lnSpc>
                <a:spcPct val="120000"/>
              </a:lnSpc>
            </a:pPr>
            <a:endParaRPr lang="zh-CN" altLang="zh-CN" sz="1200">
              <a:solidFill>
                <a:srgbClr val="646464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4767263" y="3245520"/>
            <a:ext cx="566737" cy="938212"/>
          </a:xfrm>
          <a:prstGeom prst="chevron">
            <a:avLst>
              <a:gd name="adj" fmla="val 55468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982913" y="3245520"/>
            <a:ext cx="566737" cy="938212"/>
          </a:xfrm>
          <a:prstGeom prst="chevron">
            <a:avLst>
              <a:gd name="adj" fmla="val 55468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1196975" y="3245520"/>
            <a:ext cx="566738" cy="938212"/>
          </a:xfrm>
          <a:prstGeom prst="chevron">
            <a:avLst>
              <a:gd name="adj" fmla="val 55468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6553200" y="3245520"/>
            <a:ext cx="566738" cy="938212"/>
          </a:xfrm>
          <a:prstGeom prst="chevron">
            <a:avLst>
              <a:gd name="adj" fmla="val 55468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" name="TextBox 63"/>
          <p:cNvSpPr>
            <a:spLocks noChangeArrowheads="1"/>
          </p:cNvSpPr>
          <p:nvPr/>
        </p:nvSpPr>
        <p:spPr bwMode="auto">
          <a:xfrm>
            <a:off x="261938" y="3531270"/>
            <a:ext cx="6110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1991</a:t>
            </a:r>
            <a:endParaRPr lang="zh-CN" altLang="en-US" i="1" dirty="0">
              <a:solidFill>
                <a:srgbClr val="646464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16" name="TextBox 64"/>
          <p:cNvSpPr>
            <a:spLocks noChangeArrowheads="1"/>
          </p:cNvSpPr>
          <p:nvPr/>
        </p:nvSpPr>
        <p:spPr bwMode="auto">
          <a:xfrm>
            <a:off x="2047875" y="3531270"/>
            <a:ext cx="6383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1994</a:t>
            </a:r>
            <a:endParaRPr lang="zh-CN" altLang="en-US" i="1" dirty="0">
              <a:solidFill>
                <a:srgbClr val="646464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17" name="TextBox 65"/>
          <p:cNvSpPr>
            <a:spLocks noChangeArrowheads="1"/>
          </p:cNvSpPr>
          <p:nvPr/>
        </p:nvSpPr>
        <p:spPr bwMode="auto">
          <a:xfrm>
            <a:off x="3832225" y="3531270"/>
            <a:ext cx="6703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i="1" dirty="0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2000</a:t>
            </a:r>
            <a:endParaRPr lang="zh-CN" altLang="en-US" i="1" dirty="0">
              <a:solidFill>
                <a:srgbClr val="646464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18" name="TextBox 66"/>
          <p:cNvSpPr>
            <a:spLocks noChangeArrowheads="1"/>
          </p:cNvSpPr>
          <p:nvPr/>
        </p:nvSpPr>
        <p:spPr bwMode="auto">
          <a:xfrm>
            <a:off x="5618163" y="3531270"/>
            <a:ext cx="6703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2008</a:t>
            </a:r>
            <a:endParaRPr lang="zh-CN" altLang="en-US" i="1" dirty="0">
              <a:solidFill>
                <a:srgbClr val="646464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grpSp>
        <p:nvGrpSpPr>
          <p:cNvPr id="19" name="组合 67"/>
          <p:cNvGrpSpPr>
            <a:grpSpLocks/>
          </p:cNvGrpSpPr>
          <p:nvPr/>
        </p:nvGrpSpPr>
        <p:grpSpPr bwMode="auto">
          <a:xfrm>
            <a:off x="525463" y="4021807"/>
            <a:ext cx="1925637" cy="2025625"/>
            <a:chOff x="0" y="0"/>
            <a:chExt cx="1925931" cy="2025651"/>
          </a:xfrm>
        </p:grpSpPr>
        <p:sp>
          <p:nvSpPr>
            <p:cNvPr id="20" name="直接连接符 68"/>
            <p:cNvSpPr>
              <a:spLocks noChangeShapeType="1"/>
            </p:cNvSpPr>
            <p:nvPr/>
          </p:nvSpPr>
          <p:spPr bwMode="auto">
            <a:xfrm>
              <a:off x="0" y="0"/>
              <a:ext cx="1" cy="1358533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TextBox 69"/>
            <p:cNvSpPr>
              <a:spLocks noChangeArrowheads="1"/>
            </p:cNvSpPr>
            <p:nvPr/>
          </p:nvSpPr>
          <p:spPr bwMode="auto">
            <a:xfrm>
              <a:off x="0" y="409803"/>
              <a:ext cx="1925931" cy="1615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第一个由</a:t>
              </a:r>
              <a:r>
                <a:rPr lang="en-US" altLang="zh-CN" sz="1600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C</a:t>
              </a:r>
              <a:r>
                <a:rPr lang="zh-CN" altLang="en-US" sz="1600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语言实现的</a:t>
              </a:r>
              <a:r>
                <a:rPr lang="en-US" altLang="zh-CN" sz="1600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PYTHON</a:t>
              </a:r>
              <a:r>
                <a:rPr lang="zh-CN" altLang="en-US" sz="1600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编译器诞生    </a:t>
              </a:r>
              <a:endParaRPr lang="en-US" sz="1600" b="1" dirty="0">
                <a:solidFill>
                  <a:srgbClr val="0070C0"/>
                </a:solidFill>
                <a:ea typeface="微软雅黑" pitchFamily="34" charset="-122"/>
                <a:sym typeface="Arial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646464"/>
                  </a:solidFill>
                  <a:ea typeface="微软雅黑" pitchFamily="34" charset="-122"/>
                  <a:sym typeface="Arial" pitchFamily="34" charset="0"/>
                </a:rPr>
                <a:t> </a:t>
              </a:r>
              <a:endParaRPr lang="zh-CN" altLang="en-US" sz="1600" dirty="0">
                <a:solidFill>
                  <a:srgbClr val="646464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2" name="组合 70"/>
          <p:cNvGrpSpPr>
            <a:grpSpLocks/>
          </p:cNvGrpSpPr>
          <p:nvPr/>
        </p:nvGrpSpPr>
        <p:grpSpPr bwMode="auto">
          <a:xfrm>
            <a:off x="2312988" y="1954882"/>
            <a:ext cx="2054026" cy="1501775"/>
            <a:chOff x="0" y="0"/>
            <a:chExt cx="2054026" cy="1502549"/>
          </a:xfrm>
        </p:grpSpPr>
        <p:sp>
          <p:nvSpPr>
            <p:cNvPr id="23" name="直接连接符 71"/>
            <p:cNvSpPr>
              <a:spLocks noChangeShapeType="1"/>
            </p:cNvSpPr>
            <p:nvPr/>
          </p:nvSpPr>
          <p:spPr bwMode="auto">
            <a:xfrm>
              <a:off x="0" y="144016"/>
              <a:ext cx="1" cy="1358533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TextBox 72"/>
            <p:cNvSpPr>
              <a:spLocks noChangeArrowheads="1"/>
            </p:cNvSpPr>
            <p:nvPr/>
          </p:nvSpPr>
          <p:spPr bwMode="auto">
            <a:xfrm>
              <a:off x="0" y="0"/>
              <a:ext cx="2054026" cy="879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Python1.0</a:t>
              </a:r>
              <a:r>
                <a:rPr lang="zh-CN" altLang="en-US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版本发布</a:t>
              </a:r>
            </a:p>
          </p:txBody>
        </p:sp>
      </p:grpSp>
      <p:grpSp>
        <p:nvGrpSpPr>
          <p:cNvPr id="25" name="组合 73"/>
          <p:cNvGrpSpPr>
            <a:grpSpLocks/>
          </p:cNvGrpSpPr>
          <p:nvPr/>
        </p:nvGrpSpPr>
        <p:grpSpPr bwMode="auto">
          <a:xfrm>
            <a:off x="4060825" y="4042445"/>
            <a:ext cx="1925638" cy="1358596"/>
            <a:chOff x="0" y="0"/>
            <a:chExt cx="1925931" cy="1358533"/>
          </a:xfrm>
        </p:grpSpPr>
        <p:sp>
          <p:nvSpPr>
            <p:cNvPr id="26" name="直接连接符 74"/>
            <p:cNvSpPr>
              <a:spLocks noChangeShapeType="1"/>
            </p:cNvSpPr>
            <p:nvPr/>
          </p:nvSpPr>
          <p:spPr bwMode="auto">
            <a:xfrm>
              <a:off x="7492" y="0"/>
              <a:ext cx="1" cy="1358533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TextBox 75"/>
            <p:cNvSpPr>
              <a:spLocks noChangeArrowheads="1"/>
            </p:cNvSpPr>
            <p:nvPr/>
          </p:nvSpPr>
          <p:spPr bwMode="auto">
            <a:xfrm>
              <a:off x="0" y="412889"/>
              <a:ext cx="1925931" cy="879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PYTHON2.0</a:t>
              </a:r>
              <a:r>
                <a:rPr lang="zh-CN" altLang="en-US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版本发布</a:t>
              </a:r>
            </a:p>
          </p:txBody>
        </p:sp>
      </p:grpSp>
      <p:grpSp>
        <p:nvGrpSpPr>
          <p:cNvPr id="28" name="组合 76"/>
          <p:cNvGrpSpPr>
            <a:grpSpLocks/>
          </p:cNvGrpSpPr>
          <p:nvPr/>
        </p:nvGrpSpPr>
        <p:grpSpPr bwMode="auto">
          <a:xfrm>
            <a:off x="5878513" y="1954882"/>
            <a:ext cx="1925637" cy="1501775"/>
            <a:chOff x="0" y="0"/>
            <a:chExt cx="1925931" cy="1502549"/>
          </a:xfrm>
        </p:grpSpPr>
        <p:sp>
          <p:nvSpPr>
            <p:cNvPr id="29" name="直接连接符 77"/>
            <p:cNvSpPr>
              <a:spLocks noChangeShapeType="1"/>
            </p:cNvSpPr>
            <p:nvPr/>
          </p:nvSpPr>
          <p:spPr bwMode="auto">
            <a:xfrm>
              <a:off x="0" y="144016"/>
              <a:ext cx="1" cy="1358533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TextBox 78"/>
            <p:cNvSpPr>
              <a:spLocks noChangeArrowheads="1"/>
            </p:cNvSpPr>
            <p:nvPr/>
          </p:nvSpPr>
          <p:spPr bwMode="auto">
            <a:xfrm>
              <a:off x="0" y="0"/>
              <a:ext cx="1925931" cy="923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PYTHON3.0</a:t>
              </a:r>
              <a:r>
                <a:rPr lang="zh-CN" altLang="en-US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版本</a:t>
              </a:r>
              <a:r>
                <a:rPr lang="zh-CN" altLang="en-US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发布</a:t>
              </a:r>
              <a:endParaRPr lang="zh-CN" altLang="en-US" sz="1200" dirty="0">
                <a:solidFill>
                  <a:srgbClr val="646464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31" name="AutoShape 8"/>
          <p:cNvSpPr>
            <a:spLocks noChangeArrowheads="1"/>
          </p:cNvSpPr>
          <p:nvPr/>
        </p:nvSpPr>
        <p:spPr bwMode="auto">
          <a:xfrm>
            <a:off x="10007227" y="3280395"/>
            <a:ext cx="566737" cy="938212"/>
          </a:xfrm>
          <a:prstGeom prst="chevron">
            <a:avLst>
              <a:gd name="adj" fmla="val 55468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8222877" y="3280395"/>
            <a:ext cx="566737" cy="938212"/>
          </a:xfrm>
          <a:prstGeom prst="chevron">
            <a:avLst>
              <a:gd name="adj" fmla="val 55468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4" name="TextBox 65"/>
          <p:cNvSpPr>
            <a:spLocks noChangeArrowheads="1"/>
          </p:cNvSpPr>
          <p:nvPr/>
        </p:nvSpPr>
        <p:spPr bwMode="auto">
          <a:xfrm>
            <a:off x="9072189" y="3501008"/>
            <a:ext cx="6367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2016</a:t>
            </a:r>
            <a:endParaRPr lang="zh-CN" altLang="en-US" i="1" dirty="0">
              <a:solidFill>
                <a:srgbClr val="646464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35" name="TextBox 66"/>
          <p:cNvSpPr>
            <a:spLocks noChangeArrowheads="1"/>
          </p:cNvSpPr>
          <p:nvPr/>
        </p:nvSpPr>
        <p:spPr bwMode="auto">
          <a:xfrm>
            <a:off x="10858127" y="3501008"/>
            <a:ext cx="6351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2018</a:t>
            </a:r>
            <a:endParaRPr lang="zh-CN" altLang="en-US" i="1" dirty="0">
              <a:solidFill>
                <a:srgbClr val="646464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25214" y="1318437"/>
            <a:ext cx="115939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1989</a:t>
            </a:r>
            <a:r>
              <a:rPr lang="zh-CN" altLang="zh-CN" sz="2400" b="1" dirty="0"/>
              <a:t>年</a:t>
            </a:r>
            <a:r>
              <a:rPr lang="zh-CN" altLang="zh-CN" sz="2400" b="1" dirty="0" smtClean="0"/>
              <a:t>圣诞</a:t>
            </a:r>
            <a:r>
              <a:rPr lang="en-US" altLang="zh-CN" sz="2400" b="1" dirty="0" smtClean="0"/>
              <a:t>         </a:t>
            </a:r>
            <a:r>
              <a:rPr lang="zh-CN" altLang="zh-CN" sz="2400" b="1" dirty="0" smtClean="0"/>
              <a:t>阿姆斯特丹</a:t>
            </a:r>
            <a:r>
              <a:rPr lang="en-US" altLang="zh-CN" sz="2400" b="1" dirty="0" smtClean="0"/>
              <a:t>        Guido     </a:t>
            </a:r>
            <a:r>
              <a:rPr lang="zh-CN" altLang="zh-CN" sz="2400" b="1" dirty="0" smtClean="0"/>
              <a:t>开发</a:t>
            </a:r>
            <a:r>
              <a:rPr lang="zh-CN" altLang="zh-CN" sz="2400" b="1" dirty="0"/>
              <a:t>一个新的</a:t>
            </a:r>
            <a:r>
              <a:rPr lang="zh-CN" altLang="zh-CN" sz="2400" b="1" dirty="0" smtClean="0"/>
              <a:t>编程语言</a:t>
            </a:r>
            <a:r>
              <a:rPr lang="en-US" altLang="zh-CN" sz="2400" b="1" dirty="0" smtClean="0"/>
              <a:t>           Monty </a:t>
            </a:r>
            <a:r>
              <a:rPr lang="en-US" altLang="zh-CN" sz="2400" b="1" dirty="0"/>
              <a:t>Python</a:t>
            </a:r>
            <a:r>
              <a:rPr lang="zh-CN" altLang="zh-CN" sz="2400" b="1" dirty="0"/>
              <a:t>喜剧团体的</a:t>
            </a:r>
            <a:r>
              <a:rPr lang="zh-CN" altLang="zh-CN" sz="2400" b="1" dirty="0" smtClean="0"/>
              <a:t>爱好者</a:t>
            </a:r>
            <a:r>
              <a:rPr lang="en-US" altLang="zh-CN" sz="2400" b="1" dirty="0" smtClean="0"/>
              <a:t> </a:t>
            </a:r>
            <a:endParaRPr lang="zh-CN" altLang="en-US" sz="2400" b="1" dirty="0"/>
          </a:p>
        </p:txBody>
      </p:sp>
      <p:grpSp>
        <p:nvGrpSpPr>
          <p:cNvPr id="37" name="组合 76"/>
          <p:cNvGrpSpPr>
            <a:grpSpLocks/>
          </p:cNvGrpSpPr>
          <p:nvPr/>
        </p:nvGrpSpPr>
        <p:grpSpPr bwMode="auto">
          <a:xfrm>
            <a:off x="9335566" y="1999233"/>
            <a:ext cx="1925637" cy="1501775"/>
            <a:chOff x="0" y="0"/>
            <a:chExt cx="1925931" cy="1502549"/>
          </a:xfrm>
        </p:grpSpPr>
        <p:sp>
          <p:nvSpPr>
            <p:cNvPr id="38" name="直接连接符 77"/>
            <p:cNvSpPr>
              <a:spLocks noChangeShapeType="1"/>
            </p:cNvSpPr>
            <p:nvPr/>
          </p:nvSpPr>
          <p:spPr bwMode="auto">
            <a:xfrm>
              <a:off x="0" y="144016"/>
              <a:ext cx="1" cy="1358533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TextBox 78"/>
            <p:cNvSpPr>
              <a:spLocks noChangeArrowheads="1"/>
            </p:cNvSpPr>
            <p:nvPr/>
          </p:nvSpPr>
          <p:spPr bwMode="auto">
            <a:xfrm>
              <a:off x="0" y="0"/>
              <a:ext cx="1925931" cy="923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PYTHON3.6</a:t>
              </a:r>
              <a:r>
                <a:rPr lang="zh-CN" altLang="en-US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版本</a:t>
              </a:r>
              <a:r>
                <a:rPr lang="zh-CN" altLang="en-US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发布</a:t>
              </a:r>
              <a:endParaRPr lang="zh-CN" altLang="en-US" sz="1200" dirty="0">
                <a:solidFill>
                  <a:srgbClr val="646464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6" name="组合 73"/>
          <p:cNvGrpSpPr>
            <a:grpSpLocks/>
          </p:cNvGrpSpPr>
          <p:nvPr/>
        </p:nvGrpSpPr>
        <p:grpSpPr bwMode="auto">
          <a:xfrm>
            <a:off x="7607374" y="4077072"/>
            <a:ext cx="1925638" cy="1944216"/>
            <a:chOff x="0" y="0"/>
            <a:chExt cx="1925931" cy="1944124"/>
          </a:xfrm>
        </p:grpSpPr>
        <p:sp>
          <p:nvSpPr>
            <p:cNvPr id="47" name="直接连接符 74"/>
            <p:cNvSpPr>
              <a:spLocks noChangeShapeType="1"/>
            </p:cNvSpPr>
            <p:nvPr/>
          </p:nvSpPr>
          <p:spPr bwMode="auto">
            <a:xfrm>
              <a:off x="7492" y="0"/>
              <a:ext cx="1" cy="1358533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TextBox 75"/>
            <p:cNvSpPr>
              <a:spLocks noChangeArrowheads="1"/>
            </p:cNvSpPr>
            <p:nvPr/>
          </p:nvSpPr>
          <p:spPr bwMode="auto">
            <a:xfrm>
              <a:off x="0" y="234120"/>
              <a:ext cx="1925931" cy="1710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PYTHON2.7</a:t>
              </a:r>
              <a:r>
                <a:rPr lang="zh-CN" altLang="en-US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版本发布，</a:t>
              </a:r>
              <a:r>
                <a:rPr lang="en-US" altLang="zh-CN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 PYTHON2.X</a:t>
              </a:r>
              <a:r>
                <a:rPr lang="zh-CN" altLang="en-US" b="1" dirty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的最后一个版本</a:t>
              </a:r>
            </a:p>
          </p:txBody>
        </p:sp>
      </p:grpSp>
      <p:grpSp>
        <p:nvGrpSpPr>
          <p:cNvPr id="49" name="组合 73"/>
          <p:cNvGrpSpPr>
            <a:grpSpLocks/>
          </p:cNvGrpSpPr>
          <p:nvPr/>
        </p:nvGrpSpPr>
        <p:grpSpPr bwMode="auto">
          <a:xfrm>
            <a:off x="10007227" y="4077072"/>
            <a:ext cx="2183186" cy="2066351"/>
            <a:chOff x="-1147292" y="0"/>
            <a:chExt cx="2183519" cy="1358533"/>
          </a:xfrm>
        </p:grpSpPr>
        <p:sp>
          <p:nvSpPr>
            <p:cNvPr id="50" name="直接连接符 74"/>
            <p:cNvSpPr>
              <a:spLocks noChangeShapeType="1"/>
            </p:cNvSpPr>
            <p:nvPr/>
          </p:nvSpPr>
          <p:spPr bwMode="auto">
            <a:xfrm>
              <a:off x="7492" y="0"/>
              <a:ext cx="1" cy="1358533"/>
            </a:xfrm>
            <a:prstGeom prst="line">
              <a:avLst/>
            </a:prstGeom>
            <a:noFill/>
            <a:ln w="9525" cap="flat" cmpd="sng">
              <a:solidFill>
                <a:srgbClr val="888888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TextBox 75"/>
            <p:cNvSpPr>
              <a:spLocks noChangeArrowheads="1"/>
            </p:cNvSpPr>
            <p:nvPr/>
          </p:nvSpPr>
          <p:spPr bwMode="auto">
            <a:xfrm>
              <a:off x="-1147292" y="271468"/>
              <a:ext cx="2183519" cy="88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Python</a:t>
              </a:r>
              <a:r>
                <a:rPr lang="zh-CN" altLang="en-US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宣布</a:t>
              </a:r>
              <a:r>
                <a:rPr lang="en-US" altLang="zh-CN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V2.7</a:t>
              </a:r>
              <a:r>
                <a:rPr lang="zh-CN" altLang="en-US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将于</a:t>
              </a:r>
              <a:r>
                <a:rPr lang="en-US" altLang="zh-CN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2020</a:t>
              </a:r>
              <a:r>
                <a:rPr lang="zh-CN" altLang="en-US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月</a:t>
              </a:r>
              <a:r>
                <a:rPr lang="en-US" altLang="zh-CN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b="1" dirty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日终止支持</a:t>
              </a:r>
              <a:endParaRPr lang="zh-CN" altLang="en-US" sz="1200" dirty="0">
                <a:solidFill>
                  <a:srgbClr val="0070C0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52" name="TextBox 66"/>
          <p:cNvSpPr>
            <a:spLocks noChangeArrowheads="1"/>
          </p:cNvSpPr>
          <p:nvPr/>
        </p:nvSpPr>
        <p:spPr bwMode="auto">
          <a:xfrm>
            <a:off x="7340352" y="3501008"/>
            <a:ext cx="6351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2010</a:t>
            </a:r>
            <a:endParaRPr lang="zh-CN" altLang="en-US" i="1" dirty="0">
              <a:solidFill>
                <a:srgbClr val="646464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3022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 autoUpdateAnimBg="0"/>
      <p:bldP spid="11" grpId="0" bldLvl="0" animBg="1" autoUpdateAnimBg="0"/>
      <p:bldP spid="12" grpId="0" bldLvl="0" animBg="1" autoUpdateAnimBg="0"/>
      <p:bldP spid="13" grpId="0" bldLvl="0" animBg="1" autoUpdateAnimBg="0"/>
      <p:bldP spid="14" grpId="0" bldLvl="0" animBg="1" autoUpdateAnimBg="0"/>
      <p:bldP spid="15" grpId="0" bldLvl="0" autoUpdateAnimBg="0"/>
      <p:bldP spid="16" grpId="0" bldLvl="0" autoUpdateAnimBg="0"/>
      <p:bldP spid="17" grpId="0" bldLvl="0" autoUpdateAnimBg="0"/>
      <p:bldP spid="18" grpId="0" bldLvl="0" autoUpdateAnimBg="0"/>
      <p:bldP spid="31" grpId="0" bldLvl="0" animBg="1" autoUpdateAnimBg="0"/>
      <p:bldP spid="32" grpId="0" bldLvl="0" animBg="1" autoUpdateAnimBg="0"/>
      <p:bldP spid="34" grpId="0" bldLvl="0" autoUpdateAnimBg="0"/>
      <p:bldP spid="35" grpId="0" bldLvl="0" autoUpdateAnimBg="0"/>
      <p:bldP spid="36" grpId="0"/>
      <p:bldP spid="52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1277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smtClean="0"/>
              <a:t>1.2   </a:t>
            </a:r>
            <a:r>
              <a:rPr lang="zh-CN" altLang="en-US" sz="2400" b="1" dirty="0" smtClean="0"/>
              <a:t>为什么是</a:t>
            </a:r>
            <a:r>
              <a:rPr lang="en-US" altLang="zh-CN" sz="2400" b="1" dirty="0" smtClean="0"/>
              <a:t>Python</a:t>
            </a:r>
            <a:endParaRPr lang="en-US" altLang="zh-CN" sz="2400" b="1" dirty="0"/>
          </a:p>
        </p:txBody>
      </p:sp>
      <p:sp>
        <p:nvSpPr>
          <p:cNvPr id="3" name="矩形 2"/>
          <p:cNvSpPr/>
          <p:nvPr/>
        </p:nvSpPr>
        <p:spPr>
          <a:xfrm>
            <a:off x="1486694" y="2098591"/>
            <a:ext cx="302783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00000"/>
              </a:lnSpc>
              <a:buFont typeface="Wingdings" pitchFamily="2" charset="2"/>
              <a:buChar char="l"/>
            </a:pPr>
            <a:r>
              <a:rPr lang="zh-CN" altLang="zh-CN" sz="2000" b="1" dirty="0"/>
              <a:t>软件质量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l"/>
            </a:pPr>
            <a:r>
              <a:rPr lang="zh-CN" altLang="zh-CN" sz="2000" b="1" dirty="0" smtClean="0"/>
              <a:t>提高</a:t>
            </a:r>
            <a:r>
              <a:rPr lang="zh-CN" altLang="zh-CN" sz="2000" b="1" dirty="0"/>
              <a:t>开发</a:t>
            </a:r>
            <a:r>
              <a:rPr lang="zh-CN" altLang="zh-CN" sz="2000" b="1" dirty="0" smtClean="0"/>
              <a:t>效率</a:t>
            </a:r>
            <a:endParaRPr lang="en-US" altLang="zh-CN" sz="2000" b="1" dirty="0" smtClean="0"/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l"/>
            </a:pPr>
            <a:r>
              <a:rPr lang="zh-CN" altLang="zh-CN" sz="2000" b="1" dirty="0" smtClean="0"/>
              <a:t>组件</a:t>
            </a:r>
            <a:r>
              <a:rPr lang="zh-CN" altLang="zh-CN" sz="2000" b="1" dirty="0"/>
              <a:t>集成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l"/>
            </a:pPr>
            <a:r>
              <a:rPr lang="zh-CN" altLang="zh-CN" sz="2000" b="1" dirty="0" smtClean="0"/>
              <a:t>易于</a:t>
            </a:r>
            <a:r>
              <a:rPr lang="zh-CN" altLang="zh-CN" sz="2000" b="1" dirty="0"/>
              <a:t>学习</a:t>
            </a:r>
            <a:endParaRPr lang="zh-CN" altLang="en-US" sz="2000" b="1" dirty="0"/>
          </a:p>
        </p:txBody>
      </p:sp>
      <p:sp>
        <p:nvSpPr>
          <p:cNvPr id="40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7903" y="332656"/>
            <a:ext cx="4127743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smtClean="0"/>
              <a:t>1.3   Python</a:t>
            </a:r>
            <a:r>
              <a:rPr lang="zh-CN" altLang="en-US" sz="2400" b="1" dirty="0" smtClean="0"/>
              <a:t>缺陷</a:t>
            </a:r>
            <a:endParaRPr lang="en-US" altLang="zh-CN" sz="2400" b="1" dirty="0"/>
          </a:p>
        </p:txBody>
      </p:sp>
      <p:sp>
        <p:nvSpPr>
          <p:cNvPr id="41" name="矩形 40"/>
          <p:cNvSpPr/>
          <p:nvPr/>
        </p:nvSpPr>
        <p:spPr>
          <a:xfrm>
            <a:off x="6311230" y="2393593"/>
            <a:ext cx="4104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00000"/>
              </a:lnSpc>
              <a:buFont typeface="Wingdings" pitchFamily="2" charset="2"/>
              <a:buChar char="l"/>
            </a:pPr>
            <a:r>
              <a:rPr lang="zh-CN" altLang="zh-CN" sz="2000" b="1" dirty="0"/>
              <a:t>与</a:t>
            </a:r>
            <a:r>
              <a:rPr lang="en-US" altLang="zh-CN" sz="2000" b="1" dirty="0"/>
              <a:t>C/C++</a:t>
            </a:r>
            <a:r>
              <a:rPr lang="zh-CN" altLang="zh-CN" sz="2000" b="1" dirty="0"/>
              <a:t>这类的编程语言相比，</a:t>
            </a:r>
            <a:r>
              <a:rPr lang="en-US" altLang="zh-CN" sz="2000" b="1" dirty="0"/>
              <a:t>Python</a:t>
            </a:r>
            <a:r>
              <a:rPr lang="zh-CN" altLang="zh-CN" sz="2000" b="1" dirty="0"/>
              <a:t>的执行速度还不够快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3667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/>
              <a:t>1.4 Ubuntu</a:t>
            </a:r>
            <a:r>
              <a:rPr lang="zh-CN" altLang="zh-CN" sz="2400" b="1" dirty="0"/>
              <a:t>下开发环境的</a:t>
            </a:r>
            <a:r>
              <a:rPr lang="zh-CN" altLang="zh-CN" sz="2400" b="1" dirty="0" smtClean="0"/>
              <a:t>搭建</a:t>
            </a:r>
            <a:endParaRPr lang="en-US" altLang="zh-CN" sz="2400" b="1" dirty="0"/>
          </a:p>
        </p:txBody>
      </p:sp>
      <p:sp>
        <p:nvSpPr>
          <p:cNvPr id="3" name="矩形 2"/>
          <p:cNvSpPr/>
          <p:nvPr/>
        </p:nvSpPr>
        <p:spPr>
          <a:xfrm>
            <a:off x="959370" y="1115196"/>
            <a:ext cx="107037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00000"/>
              </a:lnSpc>
              <a:buFont typeface="Wingdings" pitchFamily="2" charset="2"/>
              <a:buChar char="l"/>
            </a:pPr>
            <a:r>
              <a:rPr lang="zh-CN" altLang="zh-CN" sz="2000" dirty="0"/>
              <a:t>在</a:t>
            </a:r>
            <a:r>
              <a:rPr lang="en-US" altLang="zh-CN" sz="2000" dirty="0"/>
              <a:t>Ubuntu16.04</a:t>
            </a:r>
            <a:r>
              <a:rPr lang="zh-CN" altLang="zh-CN" sz="2000" dirty="0"/>
              <a:t>上实验环境</a:t>
            </a:r>
            <a:r>
              <a:rPr lang="zh-CN" altLang="zh-CN" sz="2000" dirty="0" smtClean="0"/>
              <a:t>的安装</a:t>
            </a:r>
            <a:r>
              <a:rPr lang="zh-CN" altLang="zh-CN" sz="2000" dirty="0"/>
              <a:t>方法</a:t>
            </a:r>
            <a:r>
              <a:rPr lang="zh-CN" altLang="zh-CN" sz="2000" dirty="0" smtClean="0"/>
              <a:t>，介绍</a:t>
            </a:r>
            <a:r>
              <a:rPr lang="zh-CN" altLang="zh-CN" sz="2000" dirty="0"/>
              <a:t>两种：通过</a:t>
            </a:r>
            <a:r>
              <a:rPr lang="en-US" altLang="zh-CN" sz="2000" dirty="0"/>
              <a:t>Ubuntu</a:t>
            </a:r>
            <a:r>
              <a:rPr lang="zh-CN" altLang="zh-CN" sz="2000" dirty="0"/>
              <a:t>中自</a:t>
            </a:r>
            <a:r>
              <a:rPr lang="zh-CN" altLang="zh-CN" sz="2000" dirty="0" smtClean="0"/>
              <a:t>带</a:t>
            </a:r>
            <a:r>
              <a:rPr lang="en-US" altLang="zh-CN" sz="2000" dirty="0" smtClean="0"/>
              <a:t>apt-get</a:t>
            </a:r>
            <a:r>
              <a:rPr lang="zh-CN" altLang="zh-CN" sz="2000" dirty="0"/>
              <a:t>命令</a:t>
            </a:r>
            <a:r>
              <a:rPr lang="zh-CN" altLang="zh-CN" sz="2000" dirty="0" smtClean="0"/>
              <a:t>安装</a:t>
            </a:r>
            <a:r>
              <a:rPr lang="zh-CN" altLang="en-US" sz="2000" dirty="0" smtClean="0"/>
              <a:t>、</a:t>
            </a:r>
            <a:r>
              <a:rPr lang="zh-CN" altLang="zh-CN" sz="2000" dirty="0" smtClean="0"/>
              <a:t>通过</a:t>
            </a:r>
            <a:r>
              <a:rPr lang="en-US" altLang="zh-CN" sz="2000" dirty="0" err="1"/>
              <a:t>PyEnv</a:t>
            </a:r>
            <a:r>
              <a:rPr lang="zh-CN" altLang="zh-CN" sz="2000" dirty="0"/>
              <a:t>安装</a:t>
            </a:r>
            <a:endParaRPr lang="zh-CN" altLang="en-US" sz="2000" b="1" dirty="0"/>
          </a:p>
        </p:txBody>
      </p:sp>
      <p:sp>
        <p:nvSpPr>
          <p:cNvPr id="6" name="矩形 5"/>
          <p:cNvSpPr/>
          <p:nvPr/>
        </p:nvSpPr>
        <p:spPr>
          <a:xfrm>
            <a:off x="1078469" y="2668850"/>
            <a:ext cx="410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1.4.1 </a:t>
            </a:r>
            <a:r>
              <a:rPr lang="zh-CN" altLang="zh-CN" sz="2000" b="1" dirty="0"/>
              <a:t>通过</a:t>
            </a:r>
            <a:r>
              <a:rPr lang="en-US" altLang="zh-CN" sz="2000" b="1" dirty="0"/>
              <a:t>apt-get</a:t>
            </a:r>
            <a:r>
              <a:rPr lang="zh-CN" altLang="zh-CN" sz="2000" b="1" dirty="0"/>
              <a:t>命令安装</a:t>
            </a:r>
          </a:p>
        </p:txBody>
      </p:sp>
      <p:sp>
        <p:nvSpPr>
          <p:cNvPr id="4" name="矩形 3"/>
          <p:cNvSpPr/>
          <p:nvPr/>
        </p:nvSpPr>
        <p:spPr>
          <a:xfrm>
            <a:off x="1226517" y="3790781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b="1" dirty="0"/>
              <a:t>命令：</a:t>
            </a:r>
            <a:endParaRPr lang="zh-CN" altLang="zh-CN" dirty="0"/>
          </a:p>
          <a:p>
            <a:r>
              <a:rPr lang="en-US" altLang="zh-CN" dirty="0" err="1"/>
              <a:t>sudo</a:t>
            </a:r>
            <a:r>
              <a:rPr lang="en-US" altLang="zh-CN" dirty="0"/>
              <a:t> apt-get update &amp;&amp; </a:t>
            </a:r>
            <a:r>
              <a:rPr lang="en-US" altLang="zh-CN" dirty="0" err="1"/>
              <a:t>sudo</a:t>
            </a:r>
            <a:r>
              <a:rPr lang="en-US" altLang="zh-CN" dirty="0"/>
              <a:t> apt-get install python3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00979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="" xmlns:a16="http://schemas.microsoft.com/office/drawing/2014/main" id="{52C2FB4C-9B0C-4C49-B7F5-60A1F0313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53" y="420691"/>
            <a:ext cx="47768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/>
              <a:t>1.4 Ubuntu</a:t>
            </a:r>
            <a:r>
              <a:rPr lang="zh-CN" altLang="zh-CN" sz="2400" b="1" dirty="0"/>
              <a:t>下开发环境的</a:t>
            </a:r>
            <a:r>
              <a:rPr lang="zh-CN" altLang="zh-CN" sz="2400" b="1" dirty="0" smtClean="0"/>
              <a:t>搭建</a:t>
            </a:r>
            <a:endParaRPr lang="en-US" altLang="zh-CN" sz="2400" b="1" dirty="0"/>
          </a:p>
        </p:txBody>
      </p:sp>
      <p:sp>
        <p:nvSpPr>
          <p:cNvPr id="5" name="矩形 4"/>
          <p:cNvSpPr/>
          <p:nvPr/>
        </p:nvSpPr>
        <p:spPr>
          <a:xfrm>
            <a:off x="1069358" y="1268760"/>
            <a:ext cx="2443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1.4.2 </a:t>
            </a:r>
            <a:r>
              <a:rPr lang="zh-CN" altLang="zh-CN" sz="2000" b="1" dirty="0"/>
              <a:t>通过</a:t>
            </a:r>
            <a:r>
              <a:rPr lang="en-US" altLang="zh-CN" sz="2000" b="1" dirty="0" err="1"/>
              <a:t>PyEnv</a:t>
            </a:r>
            <a:r>
              <a:rPr lang="zh-CN" altLang="zh-CN" sz="2000" b="1" dirty="0"/>
              <a:t>安装</a:t>
            </a:r>
          </a:p>
        </p:txBody>
      </p:sp>
      <p:sp>
        <p:nvSpPr>
          <p:cNvPr id="7" name="矩形 6"/>
          <p:cNvSpPr/>
          <p:nvPr/>
        </p:nvSpPr>
        <p:spPr>
          <a:xfrm>
            <a:off x="1270670" y="1779035"/>
            <a:ext cx="1058517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err="1"/>
              <a:t>PyEnv</a:t>
            </a:r>
            <a:r>
              <a:rPr lang="zh-CN" altLang="zh-CN" dirty="0"/>
              <a:t>是一个简单的</a:t>
            </a:r>
            <a:r>
              <a:rPr lang="en-US" altLang="zh-CN" dirty="0"/>
              <a:t>Python</a:t>
            </a:r>
            <a:r>
              <a:rPr lang="zh-CN" altLang="zh-CN" dirty="0"/>
              <a:t>版本管理工具，它的前身是</a:t>
            </a:r>
            <a:r>
              <a:rPr lang="en-US" altLang="zh-CN" dirty="0" err="1"/>
              <a:t>Pythonbrew</a:t>
            </a:r>
            <a:r>
              <a:rPr lang="zh-CN" altLang="zh-CN" dirty="0"/>
              <a:t>。通过</a:t>
            </a:r>
            <a:r>
              <a:rPr lang="en-US" altLang="zh-CN" dirty="0" err="1"/>
              <a:t>PyEnv</a:t>
            </a:r>
            <a:r>
              <a:rPr lang="zh-CN" altLang="zh-CN" dirty="0"/>
              <a:t>可以改变全局的</a:t>
            </a:r>
            <a:r>
              <a:rPr lang="en-US" altLang="zh-CN" dirty="0"/>
              <a:t>Python</a:t>
            </a:r>
            <a:r>
              <a:rPr lang="zh-CN" altLang="zh-CN" dirty="0"/>
              <a:t>版本，安装，管理多种不同的</a:t>
            </a:r>
            <a:r>
              <a:rPr lang="en-US" altLang="zh-CN" dirty="0"/>
              <a:t>Python</a:t>
            </a:r>
            <a:r>
              <a:rPr lang="zh-CN" altLang="zh-CN" dirty="0"/>
              <a:t>版本。</a:t>
            </a:r>
          </a:p>
          <a:p>
            <a:pPr>
              <a:lnSpc>
                <a:spcPct val="150000"/>
              </a:lnSpc>
            </a:pPr>
            <a:r>
              <a:rPr lang="zh-CN" altLang="zh-CN" dirty="0" smtClean="0"/>
              <a:t>一般</a:t>
            </a:r>
            <a:r>
              <a:rPr lang="zh-CN" altLang="zh-CN" dirty="0"/>
              <a:t>有两种</a:t>
            </a:r>
            <a:r>
              <a:rPr lang="en-US" altLang="zh-CN" dirty="0" err="1"/>
              <a:t>PyEnv</a:t>
            </a:r>
            <a:r>
              <a:rPr lang="zh-CN" altLang="zh-CN" dirty="0"/>
              <a:t>的安装方法</a:t>
            </a:r>
            <a:r>
              <a:rPr lang="zh-CN" altLang="zh-CN" dirty="0" smtClean="0"/>
              <a:t>：通过</a:t>
            </a:r>
            <a:r>
              <a:rPr lang="en-US" altLang="zh-CN" dirty="0" err="1"/>
              <a:t>Git</a:t>
            </a:r>
            <a:r>
              <a:rPr lang="zh-CN" altLang="zh-CN" dirty="0" smtClean="0"/>
              <a:t>安装</a:t>
            </a:r>
            <a:r>
              <a:rPr lang="zh-CN" altLang="en-US" dirty="0" smtClean="0"/>
              <a:t>、</a:t>
            </a:r>
            <a:r>
              <a:rPr lang="zh-CN" altLang="zh-CN" dirty="0" smtClean="0"/>
              <a:t>直接</a:t>
            </a:r>
            <a:r>
              <a:rPr lang="zh-CN" altLang="zh-CN" dirty="0"/>
              <a:t>下载安装。</a:t>
            </a:r>
          </a:p>
        </p:txBody>
      </p:sp>
      <p:sp>
        <p:nvSpPr>
          <p:cNvPr id="8" name="矩形 7"/>
          <p:cNvSpPr/>
          <p:nvPr/>
        </p:nvSpPr>
        <p:spPr>
          <a:xfrm>
            <a:off x="1774726" y="3674110"/>
            <a:ext cx="8424936" cy="1699106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</a:rPr>
              <a:t>这</a:t>
            </a:r>
            <a:r>
              <a:rPr lang="zh-CN" altLang="zh-CN" dirty="0">
                <a:solidFill>
                  <a:schemeClr val="tx1"/>
                </a:solidFill>
              </a:rPr>
              <a:t>两种方法都是在终端中完成的</a:t>
            </a:r>
            <a:r>
              <a:rPr lang="zh-CN" altLang="zh-CN" dirty="0" smtClean="0">
                <a:solidFill>
                  <a:schemeClr val="tx1"/>
                </a:solidFill>
              </a:rPr>
              <a:t>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dirty="0" smtClean="0">
                <a:solidFill>
                  <a:schemeClr val="tx1"/>
                </a:solidFill>
              </a:rPr>
              <a:t>在</a:t>
            </a:r>
            <a:r>
              <a:rPr lang="zh-CN" altLang="zh-CN" dirty="0">
                <a:solidFill>
                  <a:schemeClr val="tx1"/>
                </a:solidFill>
              </a:rPr>
              <a:t>进入</a:t>
            </a:r>
            <a:r>
              <a:rPr lang="en-US" altLang="zh-CN" dirty="0">
                <a:solidFill>
                  <a:schemeClr val="tx1"/>
                </a:solidFill>
              </a:rPr>
              <a:t>Ubuntu</a:t>
            </a:r>
            <a:r>
              <a:rPr lang="zh-CN" altLang="zh-CN" dirty="0">
                <a:solidFill>
                  <a:schemeClr val="tx1"/>
                </a:solidFill>
              </a:rPr>
              <a:t>系统后使用</a:t>
            </a:r>
            <a:r>
              <a:rPr lang="zh-CN" altLang="zh-CN" dirty="0" smtClean="0">
                <a:solidFill>
                  <a:schemeClr val="tx1"/>
                </a:solidFill>
              </a:rPr>
              <a:t>快捷键</a:t>
            </a:r>
            <a:r>
              <a:rPr lang="en-US" altLang="zh-CN" dirty="0" smtClean="0">
                <a:solidFill>
                  <a:schemeClr val="tx1"/>
                </a:solidFill>
              </a:rPr>
              <a:t>    </a:t>
            </a:r>
            <a:r>
              <a:rPr lang="en-US" altLang="zh-CN" dirty="0" err="1" smtClean="0">
                <a:solidFill>
                  <a:schemeClr val="tx1"/>
                </a:solidFill>
              </a:rPr>
              <a:t>Ctrl+Alt+T</a:t>
            </a:r>
            <a:r>
              <a:rPr lang="en-US" altLang="zh-CN" dirty="0" smtClean="0">
                <a:solidFill>
                  <a:schemeClr val="tx1"/>
                </a:solidFill>
              </a:rPr>
              <a:t>   </a:t>
            </a:r>
            <a:r>
              <a:rPr lang="zh-CN" altLang="zh-CN" dirty="0" smtClean="0">
                <a:solidFill>
                  <a:schemeClr val="tx1"/>
                </a:solidFill>
              </a:rPr>
              <a:t>可以快速</a:t>
            </a:r>
            <a:r>
              <a:rPr lang="zh-CN" altLang="zh-CN" dirty="0">
                <a:solidFill>
                  <a:schemeClr val="tx1"/>
                </a:solidFill>
              </a:rPr>
              <a:t>打开终端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5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2223</Words>
  <Application>Microsoft Office PowerPoint</Application>
  <PresentationFormat>自定义</PresentationFormat>
  <Paragraphs>328</Paragraphs>
  <Slides>34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6" baseType="lpstr">
      <vt:lpstr>Office 主题​​</vt:lpstr>
      <vt:lpstr>Visio.Drawing.11</vt:lpstr>
      <vt:lpstr>PowerPoint 演示文稿</vt:lpstr>
      <vt:lpstr>人工智能及其实践教程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微软用户</cp:lastModifiedBy>
  <cp:revision>55</cp:revision>
  <dcterms:created xsi:type="dcterms:W3CDTF">2018-07-04T12:47:42Z</dcterms:created>
  <dcterms:modified xsi:type="dcterms:W3CDTF">2018-07-11T01:45:30Z</dcterms:modified>
</cp:coreProperties>
</file>