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60" r:id="rId2"/>
    <p:sldId id="294" r:id="rId3"/>
    <p:sldId id="261" r:id="rId4"/>
    <p:sldId id="377" r:id="rId5"/>
    <p:sldId id="337" r:id="rId6"/>
    <p:sldId id="264" r:id="rId7"/>
    <p:sldId id="378" r:id="rId8"/>
    <p:sldId id="338" r:id="rId9"/>
    <p:sldId id="339" r:id="rId10"/>
    <p:sldId id="340" r:id="rId11"/>
    <p:sldId id="342" r:id="rId12"/>
    <p:sldId id="379" r:id="rId13"/>
    <p:sldId id="375" r:id="rId14"/>
    <p:sldId id="380" r:id="rId15"/>
    <p:sldId id="343" r:id="rId16"/>
    <p:sldId id="376" r:id="rId17"/>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徐 晓霞" initials="徐" lastIdx="2" clrIdx="0">
    <p:extLst>
      <p:ext uri="{19B8F6BF-5375-455C-9EA6-DF929625EA0E}">
        <p15:presenceInfo xmlns:p15="http://schemas.microsoft.com/office/powerpoint/2012/main" userId="cdb0ecdfb543878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5" y="48"/>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26T20:21:01.191" idx="1">
    <p:pos x="10" y="10"/>
    <p:text/>
    <p:extLst>
      <p:ext uri="{C676402C-5697-4E1C-873F-D02D1690AC5C}">
        <p15:threadingInfo xmlns:p15="http://schemas.microsoft.com/office/powerpoint/2012/main" timeZoneBias="-480"/>
      </p:ext>
    </p:extLst>
  </p:cm>
  <p:cm authorId="1" dt="2018-10-26T20:21:16.648" idx="2">
    <p:pos x="146" y="146"/>
    <p:text/>
    <p:extLst>
      <p:ext uri="{C676402C-5697-4E1C-873F-D02D1690AC5C}">
        <p15:threadingInfo xmlns:p15="http://schemas.microsoft.com/office/powerpoint/2012/main" timeZoneBias="-480"/>
      </p:ext>
    </p:extLst>
  </p:cm>
</p:cmLst>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18-10-26T12:21:39.019"/>
    </inkml:context>
    <inkml:brush xml:id="br0">
      <inkml:brushProperty name="width" value="0.05" units="cm"/>
      <inkml:brushProperty name="height" value="0.05" units="cm"/>
    </inkml:brush>
  </inkml:definitions>
  <inkml:trace contextRef="#ctx0" brushRef="#br0">0 0 14392 0 0,'0'0'408'0'0,"0"0"88"0"0,0 0-400 0 0,0 0-96 0 0,0 0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t>2018/10/26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PAGE </a:t>
            </a:r>
            <a:fld id="{97D83655-4300-49DB-BEC9-C552C719D9BC}" type="slidenum">
              <a:rPr lang="zh-CN" altLang="en-US" dirty="0" smtClean="0"/>
              <a:t>‹#›</a:t>
            </a:fld>
            <a:endParaRPr lang="zh-CN" altLang="en-US" dirty="0"/>
          </a:p>
        </p:txBody>
      </p:sp>
    </p:spTree>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t>2018/10/26</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t>‹#›</a:t>
            </a:fld>
            <a:endParaRPr lang="zh-CN" altLang="en-US"/>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PAGE </a:t>
            </a:r>
            <a:fld id="{97D83655-4300-49DB-BEC9-C552C719D9BC}" type="slidenum">
              <a:rPr lang="zh-CN" altLang="en-US" dirty="0"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comments" Target="../comments/commen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13.4 人工智能的分支</a:t>
            </a:r>
          </a:p>
        </p:txBody>
      </p:sp>
      <p:sp>
        <p:nvSpPr>
          <p:cNvPr id="6" name="文本框 5"/>
          <p:cNvSpPr txBox="1"/>
          <p:nvPr/>
        </p:nvSpPr>
        <p:spPr>
          <a:xfrm>
            <a:off x="1141730" y="1176655"/>
            <a:ext cx="254000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模式识别</a:t>
            </a:r>
          </a:p>
        </p:txBody>
      </p:sp>
      <p:sp>
        <p:nvSpPr>
          <p:cNvPr id="9" name="文本框 8"/>
          <p:cNvSpPr txBox="1"/>
          <p:nvPr/>
        </p:nvSpPr>
        <p:spPr>
          <a:xfrm>
            <a:off x="742315" y="1742440"/>
            <a:ext cx="10434955" cy="1170305"/>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模式识别</a:t>
            </a:r>
            <a:r>
              <a:rPr lang="zh-CN" altLang="en-US"/>
              <a:t>是一门交叉学科，源于自动控制与计算机技术。同时又和人工生命、机电等学科紧密联系。模式识别是对事物或现象的各种信息进行处理分析，同时对这些事物或者现象进行描述、分类和解释的过程。</a:t>
            </a:r>
          </a:p>
        </p:txBody>
      </p:sp>
      <p:sp>
        <p:nvSpPr>
          <p:cNvPr id="7" name="文本框 6"/>
          <p:cNvSpPr txBox="1"/>
          <p:nvPr/>
        </p:nvSpPr>
        <p:spPr>
          <a:xfrm>
            <a:off x="742315" y="3093085"/>
            <a:ext cx="10434955" cy="224917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模式识别</a:t>
            </a:r>
            <a:r>
              <a:rPr lang="zh-CN" altLang="en-US"/>
              <a:t>包括语音识别、文字识别、自然语言理解、电脑图形识别等。重点了解一下语音识别和文字识别：</a:t>
            </a:r>
          </a:p>
          <a:p>
            <a:pPr marL="457200" indent="-179705" algn="just" fontAlgn="auto">
              <a:lnSpc>
                <a:spcPct val="130000"/>
              </a:lnSpc>
              <a:buFont typeface="Arial" panose="020B0604020202020204" pitchFamily="34" charset="0"/>
              <a:buChar char="•"/>
              <a:extLst>
                <a:ext uri="{35155182-B16C-46BC-9424-99874614C6A1}">
                  <wpsdc:marlchars xmlns="" xmlns:wpsdc="http://www.wps.cn/officeDocument/2017/drawingmlCustomData" val="200" checksum="2975741746"/>
                </a:ext>
              </a:extLst>
            </a:pPr>
            <a:r>
              <a:rPr lang="zh-CN" altLang="en-US" b="1"/>
              <a:t>文字识别：</a:t>
            </a:r>
            <a:r>
              <a:rPr lang="zh-CN" altLang="en-US"/>
              <a:t>文字识别一般包括信息的采集、分析、处理及分类判断等过程，是一种计算机自动识别字符的技术，也是模式识别的一个重要的应用领域。</a:t>
            </a:r>
          </a:p>
          <a:p>
            <a:pPr marL="457200" indent="-179705" algn="just" fontAlgn="auto">
              <a:lnSpc>
                <a:spcPct val="130000"/>
              </a:lnSpc>
              <a:buFont typeface="Arial" panose="020B0604020202020204" pitchFamily="34" charset="0"/>
              <a:buChar char="•"/>
              <a:extLst>
                <a:ext uri="{35155182-B16C-46BC-9424-99874614C6A1}">
                  <wpsdc:marlchars xmlns="" xmlns:wpsdc="http://www.wps.cn/officeDocument/2017/drawingmlCustomData" val="200" checksum="2975741746"/>
                </a:ext>
              </a:extLst>
            </a:pPr>
            <a:r>
              <a:rPr lang="zh-CN" altLang="en-US" b="1"/>
              <a:t>语音识别：</a:t>
            </a:r>
            <a:r>
              <a:rPr lang="zh-CN" altLang="en-US"/>
              <a:t>语音识别的目标是将人类语音中的词汇转成计算机可读的输入。语音识别技术主要包括语音拨号、语音文档检索、听写数据的录入、语音导航等。</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down)">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500"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500"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P spid="9"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41730" y="3765550"/>
            <a:ext cx="10036175" cy="1930400"/>
          </a:xfrm>
          <a:prstGeom prst="rect">
            <a:avLst/>
          </a:prstGeom>
          <a:noFill/>
        </p:spPr>
        <p:txBody>
          <a:bodyPr wrap="square" rtlCol="0" anchor="t">
            <a:spAutoFit/>
          </a:bodyPr>
          <a:lstStyle/>
          <a:p>
            <a:pPr marL="0" indent="0" algn="just" fontAlgn="auto">
              <a:lnSpc>
                <a:spcPct val="130000"/>
              </a:lnSpc>
              <a:buFont typeface="Wingdings" panose="05000000000000000000" charset="0"/>
              <a:buChar char="u"/>
              <a:extLst>
                <a:ext uri="{35155182-B16C-46BC-9424-99874614C6A1}">
                  <wpsdc:marlchars xmlns="" xmlns:wpsdc="http://www.wps.cn/officeDocument/2017/drawingmlCustomData" val="0" checksum="0"/>
                </a:ext>
              </a:extLst>
            </a:pPr>
            <a:r>
              <a:rPr lang="zh-CN" altLang="en-US" sz="2000" b="1"/>
              <a:t>启发式算法：</a:t>
            </a:r>
            <a:r>
              <a:rPr lang="zh-CN" altLang="en-US"/>
              <a:t>启发式算法是一个由直观或经验而构造的算法，指在可以接受的花费下得出待解决问题的每一个可行解，这个可行解与最优解的偏离程度一般情况下是不能被预计的。简单来说，启发式算法在解决问题时，利用过去的经验，选择确定是有效的方法，而不是以确定的步骤去找答案。它最大的优点是在有限的搜索空间内，很大程度上减少了尝试的次数，缺点是这种方法有失败的可能性。</a:t>
            </a:r>
          </a:p>
        </p:txBody>
      </p:sp>
      <p:sp>
        <p:nvSpPr>
          <p:cNvPr id="5" name="文本框 4"/>
          <p:cNvSpPr txBox="1"/>
          <p:nvPr/>
        </p:nvSpPr>
        <p:spPr>
          <a:xfrm>
            <a:off x="1141730" y="3765550"/>
            <a:ext cx="10036175" cy="1570355"/>
          </a:xfrm>
          <a:prstGeom prst="rect">
            <a:avLst/>
          </a:prstGeom>
          <a:noFill/>
        </p:spPr>
        <p:txBody>
          <a:bodyPr wrap="square" rtlCol="0" anchor="t">
            <a:spAutoFit/>
          </a:bodyPr>
          <a:lstStyle/>
          <a:p>
            <a:pPr marL="0" indent="0" algn="just" fontAlgn="auto">
              <a:lnSpc>
                <a:spcPct val="130000"/>
              </a:lnSpc>
              <a:buFont typeface="Wingdings" panose="05000000000000000000" charset="0"/>
              <a:buChar char="u"/>
              <a:extLst>
                <a:ext uri="{35155182-B16C-46BC-9424-99874614C6A1}">
                  <wpsdc:marlchars xmlns="" xmlns:wpsdc="http://www.wps.cn/officeDocument/2017/drawingmlCustomData" val="0" checksum="0"/>
                </a:ext>
              </a:extLst>
            </a:pPr>
            <a:r>
              <a:rPr lang="zh-CN" altLang="en-US" sz="2000" b="1">
                <a:sym typeface="+mn-ea"/>
              </a:rPr>
              <a:t>遗传算法</a:t>
            </a:r>
            <a:r>
              <a:rPr lang="zh-CN" altLang="en-US" sz="2000" b="1"/>
              <a:t>：</a:t>
            </a:r>
            <a:r>
              <a:rPr lang="zh-CN" altLang="en-US"/>
              <a:t>遗传算法是模拟达尔文进化论的人工智能，借鉴生物界的进化规律(适者生存，优胜劣汰的遗传机制)演化而来的随机化搜索方法。它有对结构对象进行操作的特点，很好的全局寻找最优解的能力，能够自动优化搜索空间，并且不依赖梯度信息或其他辅助知识。遗传算法被广泛的应用于机器学习、信号处理、组合优化等领域，是现代关于智能计算的一种关键技术。</a:t>
            </a:r>
          </a:p>
        </p:txBody>
      </p:sp>
      <p:sp>
        <p:nvSpPr>
          <p:cNvPr id="7" name="文本框 6"/>
          <p:cNvSpPr txBox="1"/>
          <p:nvPr/>
        </p:nvSpPr>
        <p:spPr>
          <a:xfrm>
            <a:off x="1141095" y="3765550"/>
            <a:ext cx="10036175" cy="1570355"/>
          </a:xfrm>
          <a:prstGeom prst="rect">
            <a:avLst/>
          </a:prstGeom>
          <a:noFill/>
        </p:spPr>
        <p:txBody>
          <a:bodyPr wrap="square" rtlCol="0" anchor="t">
            <a:spAutoFit/>
          </a:bodyPr>
          <a:lstStyle/>
          <a:p>
            <a:pPr marL="0" indent="0" algn="just" fontAlgn="auto">
              <a:lnSpc>
                <a:spcPct val="130000"/>
              </a:lnSpc>
              <a:buFont typeface="Wingdings" panose="05000000000000000000" charset="0"/>
              <a:buChar char="u"/>
              <a:extLst>
                <a:ext uri="{35155182-B16C-46BC-9424-99874614C6A1}">
                  <wpsdc:marlchars xmlns="" xmlns:wpsdc="http://www.wps.cn/officeDocument/2017/drawingmlCustomData" val="0" checksum="0"/>
                </a:ext>
              </a:extLst>
            </a:pPr>
            <a:r>
              <a:rPr lang="zh-CN" altLang="en-US" sz="2000" b="1">
                <a:sym typeface="+mn-ea"/>
              </a:rPr>
              <a:t>深度学习</a:t>
            </a:r>
            <a:r>
              <a:rPr lang="zh-CN" altLang="en-US" sz="2000" b="1"/>
              <a:t>：</a:t>
            </a:r>
            <a:r>
              <a:rPr lang="zh-CN" altLang="en-US"/>
              <a:t>深度学习是一种新兴的“超能力”，可以用于搭建自己的人工智能系统。深度学习源于神经网络，它是通过组合低层特征形成抽象的高层表示属性特征，以发现数据的分布式特征表示。深度学习通过模仿人脑的机制来解释数据，应用于语音识别、自然语言处理、计算机视觉等其他商业领域，深度学习属于无监督学习的一种。</a:t>
            </a:r>
          </a:p>
        </p:txBody>
      </p:sp>
      <p:sp>
        <p:nvSpPr>
          <p:cNvPr id="4"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13.4 人工智能的分支</a:t>
            </a:r>
          </a:p>
        </p:txBody>
      </p:sp>
      <p:sp>
        <p:nvSpPr>
          <p:cNvPr id="6" name="文本框 5"/>
          <p:cNvSpPr txBox="1"/>
          <p:nvPr/>
        </p:nvSpPr>
        <p:spPr>
          <a:xfrm>
            <a:off x="1141730" y="1176655"/>
            <a:ext cx="254000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知识表示</a:t>
            </a:r>
          </a:p>
        </p:txBody>
      </p:sp>
      <p:sp>
        <p:nvSpPr>
          <p:cNvPr id="9" name="文本框 8"/>
          <p:cNvSpPr txBox="1"/>
          <p:nvPr/>
        </p:nvSpPr>
        <p:spPr>
          <a:xfrm>
            <a:off x="1141730" y="1742440"/>
            <a:ext cx="10035540" cy="1170305"/>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知识表示</a:t>
            </a:r>
            <a:r>
              <a:rPr lang="zh-CN" altLang="en-US"/>
              <a:t>是人工智能最基础的概念，是指对人工智能的知识形态的表述。知识表示把知识客体中的知识因子与知识相关联，有利于人们的识别和理解。知识表示是知识组织的前提和基础，任何知识组织方法都是要建立在知识表示的基础上。谓词逻辑是一种比较常见的知识表示方法。</a:t>
            </a:r>
          </a:p>
        </p:txBody>
      </p:sp>
      <p:sp>
        <p:nvSpPr>
          <p:cNvPr id="2" name="文本框 1"/>
          <p:cNvSpPr txBox="1"/>
          <p:nvPr/>
        </p:nvSpPr>
        <p:spPr>
          <a:xfrm>
            <a:off x="1141730" y="3229610"/>
            <a:ext cx="2540000" cy="398780"/>
          </a:xfrm>
          <a:prstGeom prst="rect">
            <a:avLst/>
          </a:prstGeom>
          <a:noFill/>
        </p:spPr>
        <p:txBody>
          <a:bodyPr wrap="square" rtlCol="0" anchor="t">
            <a:spAutoFit/>
          </a:bodyPr>
          <a:lstStyle/>
          <a:p>
            <a:pPr indent="0">
              <a:buFont typeface="Wingdings" panose="05000000000000000000" charset="0"/>
              <a:buNone/>
            </a:pPr>
            <a:r>
              <a:rPr lang="zh-CN" altLang="en-US" sz="2000" b="1">
                <a:solidFill>
                  <a:schemeClr val="tx1">
                    <a:lumMod val="95000"/>
                    <a:lumOff val="5000"/>
                  </a:schemeClr>
                </a:solidFill>
              </a:rPr>
              <a:t>附加部分：</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down)">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500"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1"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p:tgtEl>
                                          <p:spTgt spid="2"/>
                                        </p:tgtEl>
                                        <p:attrNameLst>
                                          <p:attrName>ppt_y</p:attrName>
                                        </p:attrNameLst>
                                      </p:cBhvr>
                                      <p:tavLst>
                                        <p:tav tm="0">
                                          <p:val>
                                            <p:strVal val="#ppt_y-#ppt_h*1.125000"/>
                                          </p:val>
                                        </p:tav>
                                        <p:tav tm="100000">
                                          <p:val>
                                            <p:strVal val="#ppt_y"/>
                                          </p:val>
                                        </p:tav>
                                      </p:tavLst>
                                    </p:anim>
                                    <p:animEffect transition="in" filter="wipe(down)">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500" fill="hold">
                                          <p:stCondLst>
                                            <p:cond delay="0"/>
                                          </p:stCondLst>
                                        </p:cTn>
                                        <p:tgtEl>
                                          <p:spTgt spid="3"/>
                                        </p:tgtEl>
                                        <p:attrNameLst>
                                          <p:attrName>style.visibility</p:attrName>
                                        </p:attrNameLst>
                                      </p:cBhvr>
                                      <p:to>
                                        <p:strVal val="visible"/>
                                      </p:to>
                                    </p:set>
                                    <p:animEffect transition="in" filter="randombar(horizontal)">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xit" presetSubtype="4" fill="hold" grpId="1" nodeType="clickEffect">
                                  <p:stCondLst>
                                    <p:cond delay="0"/>
                                  </p:stCondLst>
                                  <p:childTnLst>
                                    <p:animEffect transition="out" filter="wipe(down)">
                                      <p:cBhvr>
                                        <p:cTn id="36" dur="500"/>
                                        <p:tgtEl>
                                          <p:spTgt spid="3"/>
                                        </p:tgtEl>
                                      </p:cBhvr>
                                    </p:animEffect>
                                    <p:set>
                                      <p:cBhvr>
                                        <p:cTn id="37" dur="1" fill="hold">
                                          <p:stCondLst>
                                            <p:cond delay="499"/>
                                          </p:stCondLst>
                                        </p:cTn>
                                        <p:tgtEl>
                                          <p:spTgt spid="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500" fill="hold">
                                          <p:stCondLst>
                                            <p:cond delay="0"/>
                                          </p:stCondLst>
                                        </p:cTn>
                                        <p:tgtEl>
                                          <p:spTgt spid="5"/>
                                        </p:tgtEl>
                                        <p:attrNameLst>
                                          <p:attrName>style.visibility</p:attrName>
                                        </p:attrNameLst>
                                      </p:cBhvr>
                                      <p:to>
                                        <p:strVal val="visible"/>
                                      </p:to>
                                    </p:set>
                                    <p:animEffect transition="in" filter="randombar(horizontal)">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xit" presetSubtype="4" fill="hold" grpId="1" nodeType="clickEffect">
                                  <p:stCondLst>
                                    <p:cond delay="0"/>
                                  </p:stCondLst>
                                  <p:childTnLst>
                                    <p:animEffect transition="out" filter="wipe(down)">
                                      <p:cBhvr>
                                        <p:cTn id="46" dur="500"/>
                                        <p:tgtEl>
                                          <p:spTgt spid="5"/>
                                        </p:tgtEl>
                                      </p:cBhvr>
                                    </p:animEffect>
                                    <p:set>
                                      <p:cBhvr>
                                        <p:cTn id="47" dur="1" fill="hold">
                                          <p:stCondLst>
                                            <p:cond delay="499"/>
                                          </p:stCondLst>
                                        </p:cTn>
                                        <p:tgtEl>
                                          <p:spTgt spid="5"/>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500" fill="hold">
                                          <p:stCondLst>
                                            <p:cond delay="0"/>
                                          </p:stCondLst>
                                        </p:cTn>
                                        <p:tgtEl>
                                          <p:spTgt spid="7"/>
                                        </p:tgtEl>
                                        <p:attrNameLst>
                                          <p:attrName>style.visibility</p:attrName>
                                        </p:attrNameLst>
                                      </p:cBhvr>
                                      <p:to>
                                        <p:strVal val="visible"/>
                                      </p:to>
                                    </p:set>
                                    <p:animEffect transition="in" filter="randombar(horizontal)">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7" grpId="0"/>
      <p:bldP spid="4" grpId="1"/>
      <p:bldP spid="6" grpId="0"/>
      <p:bldP spid="9"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2D7196D7-68DA-41C0-90BC-68BAECA8FA66}"/>
              </a:ext>
            </a:extLst>
          </p:cNvPr>
          <p:cNvSpPr txBox="1"/>
          <p:nvPr/>
        </p:nvSpPr>
        <p:spPr>
          <a:xfrm>
            <a:off x="9407574" y="5886564"/>
            <a:ext cx="2520280" cy="369332"/>
          </a:xfrm>
          <a:prstGeom prst="rect">
            <a:avLst/>
          </a:prstGeom>
          <a:noFill/>
        </p:spPr>
        <p:txBody>
          <a:bodyPr wrap="square" rtlCol="0">
            <a:spAutoFit/>
          </a:bodyPr>
          <a:lstStyle/>
          <a:p>
            <a:r>
              <a:rPr lang="zh-CN" altLang="en-US" dirty="0"/>
              <a:t>主讲人：徐晓霞</a:t>
            </a:r>
          </a:p>
        </p:txBody>
      </p:sp>
      <p:pic>
        <p:nvPicPr>
          <p:cNvPr id="6" name="图片 5">
            <a:extLst>
              <a:ext uri="{FF2B5EF4-FFF2-40B4-BE49-F238E27FC236}">
                <a16:creationId xmlns:a16="http://schemas.microsoft.com/office/drawing/2014/main" id="{D5D987E6-57F0-45CC-93DD-AE71F3BB3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790" y="1484784"/>
            <a:ext cx="6802512" cy="2468860"/>
          </a:xfrm>
          <a:prstGeom prst="rect">
            <a:avLst/>
          </a:prstGeom>
        </p:spPr>
      </p:pic>
    </p:spTree>
    <p:extLst>
      <p:ext uri="{BB962C8B-B14F-4D97-AF65-F5344CB8AC3E}">
        <p14:creationId xmlns:p14="http://schemas.microsoft.com/office/powerpoint/2010/main" val="2828918084"/>
      </p:ext>
    </p:extLst>
  </p:cSld>
  <p:clrMapOvr>
    <a:masterClrMapping/>
  </p:clrMapOvr>
  <p:transition spd="slow">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13.5加速回报定律</a:t>
            </a:r>
          </a:p>
        </p:txBody>
      </p:sp>
      <p:sp>
        <p:nvSpPr>
          <p:cNvPr id="9" name="文本框 8"/>
          <p:cNvSpPr txBox="1"/>
          <p:nvPr/>
        </p:nvSpPr>
        <p:spPr>
          <a:xfrm>
            <a:off x="1183005" y="1507490"/>
            <a:ext cx="9823450" cy="1529715"/>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sym typeface="+mn-ea"/>
              </a:rPr>
              <a:t>加速回报定律</a:t>
            </a:r>
            <a:r>
              <a:rPr lang="zh-CN" altLang="en-US">
                <a:sym typeface="+mn-ea"/>
              </a:rPr>
              <a:t>是信息科技中的基本理论，它遵循可预见的指数级增长规律，反对传统的认为“你无法预知未来”的观念。虽然仍有许多事情都是未知数，但事实证明，基础性价比及信息承载量却确确实实可以预见。更让人吃惊的是，这些变化并不受战争或和平、繁荣或萧条等因素的干扰。</a:t>
            </a:r>
          </a:p>
        </p:txBody>
      </p:sp>
      <p:sp>
        <p:nvSpPr>
          <p:cNvPr id="2" name="文本框 1"/>
          <p:cNvSpPr txBox="1"/>
          <p:nvPr/>
        </p:nvSpPr>
        <p:spPr>
          <a:xfrm>
            <a:off x="1769745" y="4043680"/>
            <a:ext cx="2440940" cy="460382"/>
          </a:xfrm>
          <a:prstGeom prst="rect">
            <a:avLst/>
          </a:prstGeom>
          <a:solidFill>
            <a:schemeClr val="accent5">
              <a:lumMod val="40000"/>
              <a:lumOff val="60000"/>
            </a:schemeClr>
          </a:solidFill>
        </p:spPr>
        <p:txBody>
          <a:bodyPr wrap="square" rtlCol="0" anchor="t">
            <a:spAutoFit/>
          </a:bodyPr>
          <a:lstStyle/>
          <a:p>
            <a:pPr>
              <a:lnSpc>
                <a:spcPct val="150000"/>
              </a:lnSpc>
            </a:pPr>
            <a:r>
              <a:rPr lang="zh-CN" altLang="en-US" b="1" dirty="0"/>
              <a:t>13.6 人工智能与伦理</a:t>
            </a:r>
          </a:p>
        </p:txBody>
      </p:sp>
      <p:sp>
        <p:nvSpPr>
          <p:cNvPr id="3" name="文本框 2"/>
          <p:cNvSpPr txBox="1"/>
          <p:nvPr/>
        </p:nvSpPr>
        <p:spPr>
          <a:xfrm>
            <a:off x="1769745" y="3675380"/>
            <a:ext cx="2332355" cy="368300"/>
          </a:xfrm>
          <a:prstGeom prst="rect">
            <a:avLst/>
          </a:prstGeom>
          <a:noFill/>
        </p:spPr>
        <p:txBody>
          <a:bodyPr wrap="square" rtlCol="0">
            <a:spAutoFit/>
          </a:bodyPr>
          <a:lstStyle/>
          <a:p>
            <a:r>
              <a:rPr lang="zh-CN" altLang="en-US" dirty="0"/>
              <a:t>以下小节略。</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dissolv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9" grpId="0"/>
      <p:bldP spid="2"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C0A53C8-99BA-4851-9926-3C9BDEE0AC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794" y="2057399"/>
            <a:ext cx="7044828" cy="2927721"/>
          </a:xfrm>
          <a:prstGeom prst="rect">
            <a:avLst/>
          </a:prstGeom>
        </p:spPr>
      </p:pic>
      <p:sp>
        <p:nvSpPr>
          <p:cNvPr id="7" name="文本框 6">
            <a:extLst>
              <a:ext uri="{FF2B5EF4-FFF2-40B4-BE49-F238E27FC236}">
                <a16:creationId xmlns:a16="http://schemas.microsoft.com/office/drawing/2014/main" id="{AB350FCE-4802-40EA-9CBB-5259E23DA724}"/>
              </a:ext>
            </a:extLst>
          </p:cNvPr>
          <p:cNvSpPr txBox="1"/>
          <p:nvPr/>
        </p:nvSpPr>
        <p:spPr>
          <a:xfrm>
            <a:off x="9767614" y="5517232"/>
            <a:ext cx="2232248" cy="646331"/>
          </a:xfrm>
          <a:prstGeom prst="rect">
            <a:avLst/>
          </a:prstGeom>
          <a:noFill/>
        </p:spPr>
        <p:txBody>
          <a:bodyPr wrap="square" rtlCol="0">
            <a:spAutoFit/>
          </a:bodyPr>
          <a:lstStyle/>
          <a:p>
            <a:r>
              <a:rPr lang="zh-CN" altLang="en-US" dirty="0"/>
              <a:t>主讲人：徐晓霞</a:t>
            </a:r>
            <a:endParaRPr lang="en-US" altLang="zh-CN" dirty="0"/>
          </a:p>
          <a:p>
            <a:endParaRPr lang="zh-CN" altLang="en-US" dirty="0"/>
          </a:p>
        </p:txBody>
      </p:sp>
      <mc:AlternateContent xmlns:mc="http://schemas.openxmlformats.org/markup-compatibility/2006">
        <mc:Choice xmlns:p14="http://schemas.microsoft.com/office/powerpoint/2010/main" Requires="p14">
          <p:contentPart p14:bwMode="auto" r:id="rId3">
            <p14:nvContentPartPr>
              <p14:cNvPr id="8" name="墨迹 7">
                <a:extLst>
                  <a:ext uri="{FF2B5EF4-FFF2-40B4-BE49-F238E27FC236}">
                    <a16:creationId xmlns:a16="http://schemas.microsoft.com/office/drawing/2014/main" id="{EE6862B0-3946-4F42-A297-A3117647132D}"/>
                  </a:ext>
                </a:extLst>
              </p14:cNvPr>
              <p14:cNvContentPartPr/>
              <p14:nvPr/>
            </p14:nvContentPartPr>
            <p14:xfrm>
              <a:off x="11670916" y="5368571"/>
              <a:ext cx="360" cy="360"/>
            </p14:xfrm>
          </p:contentPart>
        </mc:Choice>
        <mc:Fallback>
          <p:pic>
            <p:nvPicPr>
              <p:cNvPr id="8" name="墨迹 7">
                <a:extLst>
                  <a:ext uri="{FF2B5EF4-FFF2-40B4-BE49-F238E27FC236}">
                    <a16:creationId xmlns:a16="http://schemas.microsoft.com/office/drawing/2014/main" id="{EE6862B0-3946-4F42-A297-A3117647132D}"/>
                  </a:ext>
                </a:extLst>
              </p:cNvPr>
              <p:cNvPicPr/>
              <p:nvPr/>
            </p:nvPicPr>
            <p:blipFill>
              <a:blip r:embed="rId4"/>
              <a:stretch>
                <a:fillRect/>
              </a:stretch>
            </p:blipFill>
            <p:spPr>
              <a:xfrm>
                <a:off x="11661916" y="5359571"/>
                <a:ext cx="18000" cy="18000"/>
              </a:xfrm>
              <a:prstGeom prst="rect">
                <a:avLst/>
              </a:prstGeom>
            </p:spPr>
          </p:pic>
        </mc:Fallback>
      </mc:AlternateContent>
    </p:spTree>
    <p:extLst>
      <p:ext uri="{BB962C8B-B14F-4D97-AF65-F5344CB8AC3E}">
        <p14:creationId xmlns:p14="http://schemas.microsoft.com/office/powerpoint/2010/main" val="3537735393"/>
      </p:ext>
    </p:extLst>
  </p:cSld>
  <p:clrMapOvr>
    <a:masterClrMapping/>
  </p:clrMapOvr>
  <p:transition spd="slow">
    <p:wheel spokes="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13.9 人工智能与Python</a:t>
            </a:r>
          </a:p>
        </p:txBody>
      </p:sp>
      <p:sp>
        <p:nvSpPr>
          <p:cNvPr id="9" name="文本框 8"/>
          <p:cNvSpPr txBox="1"/>
          <p:nvPr/>
        </p:nvSpPr>
        <p:spPr>
          <a:xfrm>
            <a:off x="1183005" y="1764665"/>
            <a:ext cx="9823450" cy="332867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sym typeface="+mn-ea"/>
              </a:rPr>
              <a:t>人工智能程序几乎可以使用所有的编程语言来实现，如C/C++，Java等，那么为什么首选Python呢？</a:t>
            </a:r>
          </a:p>
          <a:p>
            <a:pPr indent="457200" algn="just" fontAlgn="auto">
              <a:lnSpc>
                <a:spcPct val="130000"/>
              </a:lnSpc>
              <a:extLst>
                <a:ext uri="{35155182-B16C-46BC-9424-99874614C6A1}">
                  <wpsdc:indentchars xmlns="" xmlns:wpsdc="http://www.wps.cn/officeDocument/2017/drawingmlCustomData" val="200" checksum="59296752"/>
                </a:ext>
              </a:extLst>
            </a:pPr>
            <a:r>
              <a:rPr lang="zh-CN" altLang="en-US">
                <a:sym typeface="+mn-ea"/>
              </a:rPr>
              <a:t>相对于其他编程语言，Python更加易学、易读，非常适合快速开发，Python编程，简单直接，难度低于Java,更适合初学者编程，让开发者更专注于解决问题本身而不是困惑于语言本身所带来的语法细节等，Python几乎可以在各个领域使用、适用于各种平台，包括web开发、网络运维、科学计算、3D游戏和图形界面开发和人工智能等。</a:t>
            </a:r>
          </a:p>
          <a:p>
            <a:pPr indent="457200" algn="just" fontAlgn="auto">
              <a:lnSpc>
                <a:spcPct val="130000"/>
              </a:lnSpc>
              <a:extLst>
                <a:ext uri="{35155182-B16C-46BC-9424-99874614C6A1}">
                  <wpsdc:indentchars xmlns="" xmlns:wpsdc="http://www.wps.cn/officeDocument/2017/drawingmlCustomData" val="200" checksum="59296752"/>
                </a:ext>
              </a:extLst>
            </a:pPr>
            <a:endParaRPr lang="zh-CN" altLang="en-US">
              <a:sym typeface="+mn-ea"/>
            </a:endParaRPr>
          </a:p>
          <a:p>
            <a:pPr indent="457200" algn="just" fontAlgn="auto">
              <a:lnSpc>
                <a:spcPct val="130000"/>
              </a:lnSpc>
              <a:extLst>
                <a:ext uri="{35155182-B16C-46BC-9424-99874614C6A1}">
                  <wpsdc:indentchars xmlns="" xmlns:wpsdc="http://www.wps.cn/officeDocument/2017/drawingmlCustomData" val="200" checksum="59296752"/>
                </a:ext>
              </a:extLst>
            </a:pPr>
            <a:r>
              <a:rPr lang="zh-CN" altLang="en-US">
                <a:sym typeface="+mn-ea"/>
              </a:rPr>
              <a:t>Python之所以成为人工智能的首选实现语言，除了简单直接外，还因为它有优质的文档支持，丰富强大的AI库，海量的模块，这些都为人工智能提供了简答而强大的解决方案。</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1"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9"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4862830" y="1235710"/>
            <a:ext cx="148018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00000"/>
              </a:lnSpc>
            </a:pPr>
            <a:r>
              <a:rPr lang="zh-CN" altLang="en-US" sz="2800" b="1" dirty="0">
                <a:sym typeface="+mn-ea"/>
              </a:rPr>
              <a:t>总结</a:t>
            </a:r>
          </a:p>
        </p:txBody>
      </p:sp>
      <p:sp>
        <p:nvSpPr>
          <p:cNvPr id="9" name="文本框 8"/>
          <p:cNvSpPr txBox="1"/>
          <p:nvPr/>
        </p:nvSpPr>
        <p:spPr>
          <a:xfrm>
            <a:off x="1183005" y="2657475"/>
            <a:ext cx="9823450" cy="1476375"/>
          </a:xfrm>
          <a:prstGeom prst="rect">
            <a:avLst/>
          </a:prstGeom>
          <a:noFill/>
        </p:spPr>
        <p:txBody>
          <a:bodyPr wrap="square" rtlCol="0" anchor="t">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altLang="en-US" sz="2000" b="1">
                <a:sym typeface="+mn-ea"/>
              </a:rPr>
              <a:t>本章我们主要学习了关于人工智能的一些相关知识，如人工智能的概念、来源、种类、分支等等，以及一些有关的拓展知识。下一章我们将继续学习有关机器人的相关知识。</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a:t>人工智能及其实践教程</a:t>
            </a:r>
          </a:p>
        </p:txBody>
      </p:sp>
      <p:sp>
        <p:nvSpPr>
          <p:cNvPr id="3" name="副标题 2"/>
          <p:cNvSpPr>
            <a:spLocks noGrp="1"/>
          </p:cNvSpPr>
          <p:nvPr>
            <p:ph type="subTitle" idx="1"/>
          </p:nvPr>
        </p:nvSpPr>
        <p:spPr>
          <a:xfrm>
            <a:off x="1871287" y="3645024"/>
            <a:ext cx="8533289" cy="1752600"/>
          </a:xfrm>
        </p:spPr>
        <p:txBody>
          <a:bodyPr/>
          <a:lstStyle/>
          <a:p>
            <a:r>
              <a:rPr lang="zh-CN" altLang="en-US" dirty="0">
                <a:solidFill>
                  <a:schemeClr val="tx1"/>
                </a:solidFill>
                <a:latin typeface="楷体" panose="02010609060101010101" pitchFamily="49" charset="-122"/>
                <a:ea typeface="楷体" panose="02010609060101010101" pitchFamily="49" charset="-122"/>
              </a:rPr>
              <a:t>主编：丁亮 姜春茂</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a:t>第1</a:t>
            </a:r>
            <a:r>
              <a:rPr lang="en-US" sz="2800" b="1" dirty="0"/>
              <a:t>3</a:t>
            </a:r>
            <a:r>
              <a:rPr sz="2800" b="1" dirty="0"/>
              <a:t>章 人工智能导论</a:t>
            </a:r>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t>3</a:t>
            </a:fld>
            <a:endParaRPr lang="zh-CN" altLang="en-US" dirty="0"/>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454150" y="1052830"/>
            <a:ext cx="4932680" cy="5077460"/>
          </a:xfrm>
          <a:prstGeom prst="rect">
            <a:avLst/>
          </a:prstGeom>
        </p:spPr>
        <p:txBody>
          <a:bodyPr wrap="square">
            <a:spAutoFit/>
          </a:bodyPr>
          <a:lstStyle/>
          <a:p>
            <a:pPr>
              <a:lnSpc>
                <a:spcPct val="150000"/>
              </a:lnSpc>
            </a:pPr>
            <a:r>
              <a:rPr altLang="zh-CN" sz="2400" b="1" dirty="0"/>
              <a:t>13.1  人工智能</a:t>
            </a:r>
          </a:p>
          <a:p>
            <a:pPr>
              <a:lnSpc>
                <a:spcPct val="150000"/>
              </a:lnSpc>
            </a:pPr>
            <a:r>
              <a:rPr altLang="zh-CN" sz="2400" b="1" dirty="0"/>
              <a:t>13.2  为什么学习人工智能</a:t>
            </a:r>
          </a:p>
          <a:p>
            <a:pPr>
              <a:lnSpc>
                <a:spcPct val="150000"/>
              </a:lnSpc>
            </a:pPr>
            <a:r>
              <a:rPr lang="zh-CN" altLang="zh-CN" sz="2400" b="1" dirty="0"/>
              <a:t>13.3  人工智能的种类</a:t>
            </a:r>
          </a:p>
          <a:p>
            <a:pPr>
              <a:lnSpc>
                <a:spcPct val="150000"/>
              </a:lnSpc>
            </a:pPr>
            <a:r>
              <a:rPr lang="zh-CN" altLang="zh-CN" sz="2400" b="1" dirty="0"/>
              <a:t>13.4  人工智能的分支</a:t>
            </a:r>
          </a:p>
          <a:p>
            <a:pPr>
              <a:lnSpc>
                <a:spcPct val="150000"/>
              </a:lnSpc>
            </a:pPr>
            <a:r>
              <a:rPr lang="zh-CN" altLang="zh-CN" sz="2400" b="1" dirty="0"/>
              <a:t>13.5  加速回报定律</a:t>
            </a:r>
          </a:p>
          <a:p>
            <a:pPr>
              <a:lnSpc>
                <a:spcPct val="150000"/>
              </a:lnSpc>
            </a:pPr>
            <a:r>
              <a:rPr lang="zh-CN" altLang="zh-CN" sz="2400" b="1" dirty="0"/>
              <a:t>13.6  人工智能与伦理</a:t>
            </a:r>
          </a:p>
          <a:p>
            <a:pPr>
              <a:lnSpc>
                <a:spcPct val="150000"/>
              </a:lnSpc>
            </a:pPr>
            <a:r>
              <a:rPr lang="zh-CN" altLang="zh-CN" sz="2400" b="1" dirty="0"/>
              <a:t>13.7  图灵测试</a:t>
            </a:r>
          </a:p>
          <a:p>
            <a:pPr>
              <a:lnSpc>
                <a:spcPct val="150000"/>
              </a:lnSpc>
            </a:pPr>
            <a:r>
              <a:rPr lang="zh-CN" altLang="zh-CN" sz="2400" b="1" dirty="0"/>
              <a:t>13.8  人工智能与机器人  </a:t>
            </a:r>
          </a:p>
          <a:p>
            <a:pPr>
              <a:lnSpc>
                <a:spcPct val="150000"/>
              </a:lnSpc>
            </a:pPr>
            <a:r>
              <a:rPr lang="zh-CN" altLang="zh-CN" sz="2400" b="1" dirty="0"/>
              <a:t>13.9  人工智能与Python</a:t>
            </a:r>
          </a:p>
        </p:txBody>
      </p:sp>
      <p:sp>
        <p:nvSpPr>
          <p:cNvPr id="3" name="文本框 2"/>
          <p:cNvSpPr txBox="1"/>
          <p:nvPr/>
        </p:nvSpPr>
        <p:spPr>
          <a:xfrm>
            <a:off x="6584950" y="2091690"/>
            <a:ext cx="4126230" cy="3322955"/>
          </a:xfrm>
          <a:prstGeom prst="rect">
            <a:avLst/>
          </a:prstGeom>
          <a:noFill/>
        </p:spPr>
        <p:txBody>
          <a:bodyPr wrap="square" rtlCol="0">
            <a:spAutoFit/>
          </a:bodyPr>
          <a:lstStyle/>
          <a:p>
            <a:pPr marL="342900" indent="-342900" algn="just">
              <a:lnSpc>
                <a:spcPct val="150000"/>
              </a:lnSpc>
              <a:buFont typeface="Wingdings" panose="05000000000000000000" charset="0"/>
              <a:buChar char="Ø"/>
            </a:pPr>
            <a:r>
              <a:rPr lang="zh-CN" altLang="en-US" sz="2000" b="1"/>
              <a:t>人工智能定义及发展</a:t>
            </a:r>
          </a:p>
          <a:p>
            <a:pPr marL="342900" indent="-342900" algn="just">
              <a:lnSpc>
                <a:spcPct val="150000"/>
              </a:lnSpc>
              <a:buFont typeface="Wingdings" panose="05000000000000000000" charset="0"/>
              <a:buChar char="Ø"/>
            </a:pPr>
            <a:r>
              <a:rPr lang="zh-CN" altLang="en-US" sz="2000" b="1"/>
              <a:t>高中阶段为什么学习人工智能</a:t>
            </a:r>
          </a:p>
          <a:p>
            <a:pPr marL="342900" indent="-342900" algn="just">
              <a:lnSpc>
                <a:spcPct val="150000"/>
              </a:lnSpc>
              <a:buFont typeface="Wingdings" panose="05000000000000000000" charset="0"/>
              <a:buChar char="Ø"/>
            </a:pPr>
            <a:r>
              <a:rPr lang="zh-CN" altLang="en-US" sz="2000" b="1"/>
              <a:t>人工智能的分支</a:t>
            </a:r>
          </a:p>
          <a:p>
            <a:pPr marL="342900" indent="-342900" algn="just">
              <a:lnSpc>
                <a:spcPct val="150000"/>
              </a:lnSpc>
              <a:buFont typeface="Wingdings" panose="05000000000000000000" charset="0"/>
              <a:buChar char="Ø"/>
            </a:pPr>
            <a:r>
              <a:rPr lang="zh-CN" altLang="en-US" sz="2000" b="1"/>
              <a:t>加速回报定律</a:t>
            </a:r>
          </a:p>
          <a:p>
            <a:pPr marL="342900" indent="-342900" algn="just">
              <a:lnSpc>
                <a:spcPct val="150000"/>
              </a:lnSpc>
              <a:buFont typeface="Wingdings" panose="05000000000000000000" charset="0"/>
              <a:buChar char="Ø"/>
            </a:pPr>
            <a:r>
              <a:rPr lang="zh-CN" altLang="en-US" sz="2000" b="1"/>
              <a:t>人工智能与伦理</a:t>
            </a:r>
          </a:p>
          <a:p>
            <a:pPr marL="342900" indent="-342900" algn="just">
              <a:lnSpc>
                <a:spcPct val="150000"/>
              </a:lnSpc>
              <a:buFont typeface="Wingdings" panose="05000000000000000000" charset="0"/>
              <a:buChar char="Ø"/>
            </a:pPr>
            <a:r>
              <a:rPr lang="zh-CN" altLang="en-US" sz="2000" b="1"/>
              <a:t>图灵测试</a:t>
            </a:r>
          </a:p>
          <a:p>
            <a:pPr marL="342900" indent="-342900" algn="just">
              <a:lnSpc>
                <a:spcPct val="150000"/>
              </a:lnSpc>
              <a:buFont typeface="Wingdings" panose="05000000000000000000" charset="0"/>
              <a:buChar char="Ø"/>
            </a:pPr>
            <a:r>
              <a:rPr lang="zh-CN" altLang="en-US" sz="2000" b="1"/>
              <a:t>人工智能与机器人</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1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BA5FA7F-191B-4422-8A3A-B4D83E1571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0894" y="2176462"/>
            <a:ext cx="8048625" cy="2505075"/>
          </a:xfrm>
          <a:prstGeom prst="rect">
            <a:avLst/>
          </a:prstGeom>
        </p:spPr>
      </p:pic>
      <p:sp>
        <p:nvSpPr>
          <p:cNvPr id="4" name="文本框 3">
            <a:extLst>
              <a:ext uri="{FF2B5EF4-FFF2-40B4-BE49-F238E27FC236}">
                <a16:creationId xmlns:a16="http://schemas.microsoft.com/office/drawing/2014/main" id="{7556BE22-FE75-4E72-B8A2-3CC7FCB261FC}"/>
              </a:ext>
            </a:extLst>
          </p:cNvPr>
          <p:cNvSpPr txBox="1"/>
          <p:nvPr/>
        </p:nvSpPr>
        <p:spPr>
          <a:xfrm>
            <a:off x="9597679" y="5949280"/>
            <a:ext cx="2566815" cy="369332"/>
          </a:xfrm>
          <a:prstGeom prst="rect">
            <a:avLst/>
          </a:prstGeom>
          <a:noFill/>
        </p:spPr>
        <p:txBody>
          <a:bodyPr wrap="square" rtlCol="0">
            <a:spAutoFit/>
          </a:bodyPr>
          <a:lstStyle/>
          <a:p>
            <a:r>
              <a:rPr lang="zh-CN" altLang="en-US" dirty="0"/>
              <a:t>主讲人：徐晓霞</a:t>
            </a:r>
          </a:p>
        </p:txBody>
      </p:sp>
    </p:spTree>
    <p:extLst>
      <p:ext uri="{BB962C8B-B14F-4D97-AF65-F5344CB8AC3E}">
        <p14:creationId xmlns:p14="http://schemas.microsoft.com/office/powerpoint/2010/main" val="2297080350"/>
      </p:ext>
    </p:extLst>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13.1 人工智能</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文本框 3"/>
          <p:cNvSpPr txBox="1"/>
          <p:nvPr/>
        </p:nvSpPr>
        <p:spPr>
          <a:xfrm>
            <a:off x="1141730" y="1176655"/>
            <a:ext cx="254000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什么是人工智能</a:t>
            </a:r>
          </a:p>
        </p:txBody>
      </p:sp>
      <p:sp>
        <p:nvSpPr>
          <p:cNvPr id="5" name="文本框 4"/>
          <p:cNvSpPr txBox="1"/>
          <p:nvPr/>
        </p:nvSpPr>
        <p:spPr>
          <a:xfrm>
            <a:off x="965200" y="1702435"/>
            <a:ext cx="10260965" cy="1170305"/>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a:t>人工智能（Artificial Intelligence</a:t>
            </a:r>
            <a:r>
              <a:rPr lang="zh-CN" altLang="en-US">
                <a:sym typeface="+mn-ea"/>
              </a:rPr>
              <a:t>，缩写为AI</a:t>
            </a:r>
            <a:r>
              <a:rPr lang="zh-CN" altLang="en-US"/>
              <a:t>），是一门综合了计算机科学、生理学、哲学的交叉学科，是让生物的自然智能在计算机上得以实现，重在模拟人的思维过程和智能行为的学科，同时人工智能在计算机领域内，越来越备受关注。</a:t>
            </a:r>
          </a:p>
        </p:txBody>
      </p:sp>
      <p:sp>
        <p:nvSpPr>
          <p:cNvPr id="7" name="文本框 6"/>
          <p:cNvSpPr txBox="1"/>
          <p:nvPr/>
        </p:nvSpPr>
        <p:spPr>
          <a:xfrm>
            <a:off x="1141730" y="3229610"/>
            <a:ext cx="338582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强人工智能与弱人工智能</a:t>
            </a:r>
          </a:p>
        </p:txBody>
      </p:sp>
      <p:sp>
        <p:nvSpPr>
          <p:cNvPr id="9" name="文本框 8"/>
          <p:cNvSpPr txBox="1"/>
          <p:nvPr/>
        </p:nvSpPr>
        <p:spPr>
          <a:xfrm>
            <a:off x="964565" y="3754120"/>
            <a:ext cx="10260965" cy="81026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a:t>人工智能分为强人工智能和弱人工智能。它们是用来评价人工智能的能力，不是判断人工智能有无作为的标准，而是就人工智能如何思考来明确各自的立场。</a:t>
            </a:r>
          </a:p>
        </p:txBody>
      </p:sp>
      <p:sp>
        <p:nvSpPr>
          <p:cNvPr id="10" name="文本框 9"/>
          <p:cNvSpPr txBox="1"/>
          <p:nvPr/>
        </p:nvSpPr>
        <p:spPr>
          <a:xfrm>
            <a:off x="1141730" y="4987290"/>
            <a:ext cx="338582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人工智能的发展史</a:t>
            </a:r>
          </a:p>
        </p:txBody>
      </p:sp>
      <p:sp>
        <p:nvSpPr>
          <p:cNvPr id="11" name="文本框 10"/>
          <p:cNvSpPr txBox="1"/>
          <p:nvPr/>
        </p:nvSpPr>
        <p:spPr>
          <a:xfrm>
            <a:off x="1535430" y="5581650"/>
            <a:ext cx="788035" cy="398780"/>
          </a:xfrm>
          <a:prstGeom prst="rect">
            <a:avLst/>
          </a:prstGeom>
          <a:noFill/>
        </p:spPr>
        <p:txBody>
          <a:bodyPr wrap="square" rtlCol="0">
            <a:spAutoFit/>
          </a:bodyPr>
          <a:lstStyle/>
          <a:p>
            <a:r>
              <a:rPr lang="zh-CN" altLang="en-US" sz="2000" b="1"/>
              <a:t>略。</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ppt_y</p:attrName>
                                        </p:attrNameLst>
                                      </p:cBhvr>
                                      <p:tavLst>
                                        <p:tav tm="0">
                                          <p:val>
                                            <p:strVal val="#ppt_y+#ppt_h*1.125000"/>
                                          </p:val>
                                        </p:tav>
                                        <p:tav tm="100000">
                                          <p:val>
                                            <p:strVal val="#ppt_y"/>
                                          </p:val>
                                        </p:tav>
                                      </p:tavLst>
                                    </p:anim>
                                    <p:animEffect transition="in" filter="wipe(up)">
                                      <p:cBhvr>
                                        <p:cTn id="34" dur="500"/>
                                        <p:tgtEl>
                                          <p:spTgt spid="10"/>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7"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TextBox 10"/>
          <p:cNvSpPr>
            <a:spLocks noChangeArrowheads="1"/>
          </p:cNvSpPr>
          <p:nvPr/>
        </p:nvSpPr>
        <p:spPr bwMode="auto">
          <a:xfrm>
            <a:off x="741680" y="43053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13.2 为什么学习人工智能</a:t>
            </a:r>
          </a:p>
        </p:txBody>
      </p:sp>
      <p:sp>
        <p:nvSpPr>
          <p:cNvPr id="6" name="文本框 5"/>
          <p:cNvSpPr txBox="1"/>
          <p:nvPr/>
        </p:nvSpPr>
        <p:spPr>
          <a:xfrm>
            <a:off x="855345" y="1310640"/>
            <a:ext cx="10260965" cy="4892675"/>
          </a:xfrm>
          <a:prstGeom prst="rect">
            <a:avLst/>
          </a:prstGeom>
          <a:noFill/>
        </p:spPr>
        <p:txBody>
          <a:bodyPr wrap="square" rtlCol="0" anchor="t">
            <a:spAutoFit/>
          </a:bodyPr>
          <a:lstStyle/>
          <a:p>
            <a:pPr indent="508000" algn="just" fontAlgn="auto">
              <a:lnSpc>
                <a:spcPct val="130000"/>
              </a:lnSpc>
              <a:extLst>
                <a:ext uri="{35155182-B16C-46BC-9424-99874614C6A1}">
                  <wpsdc:indentchars xmlns="" xmlns:wpsdc="http://www.wps.cn/officeDocument/2017/drawingmlCustomData" val="200" checksum="282533468"/>
                </a:ext>
              </a:extLst>
            </a:pPr>
            <a:r>
              <a:rPr lang="zh-CN" altLang="en-US" sz="2000" b="1"/>
              <a:t>为什么要学习人工智能？</a:t>
            </a:r>
          </a:p>
          <a:p>
            <a:pPr indent="508000" algn="just" fontAlgn="auto">
              <a:lnSpc>
                <a:spcPct val="130000"/>
              </a:lnSpc>
              <a:extLst>
                <a:ext uri="{35155182-B16C-46BC-9424-99874614C6A1}">
                  <wpsdc:indentchars xmlns="" xmlns:wpsdc="http://www.wps.cn/officeDocument/2017/drawingmlCustomData" val="200" checksum="282533468"/>
                </a:ext>
              </a:extLst>
            </a:pPr>
            <a:endParaRPr lang="zh-CN" altLang="en-US" sz="2000"/>
          </a:p>
          <a:p>
            <a:pPr indent="508000" algn="just" fontAlgn="auto">
              <a:lnSpc>
                <a:spcPct val="130000"/>
              </a:lnSpc>
              <a:extLst>
                <a:ext uri="{35155182-B16C-46BC-9424-99874614C6A1}">
                  <wpsdc:indentchars xmlns="" xmlns:wpsdc="http://www.wps.cn/officeDocument/2017/drawingmlCustomData" val="200" checksum="282533468"/>
                </a:ext>
              </a:extLst>
            </a:pPr>
            <a:r>
              <a:rPr lang="zh-CN" altLang="en-US" sz="2000"/>
              <a:t>其实，在18年1月16日，教育部已经正式将人工智能、大数据、物联网、算法等加入了“新课标”的改革中。由于我国AI人才缺口大，而高中阶段是精力充沛，具备了初步的数学基础，是学习AI的最好阶段，不仅对于自身的未来求学奠定基础，而且也为国家的人工智能人才储备和应用建立了雄厚的人才储备。AI已经走进高中信息技术的新课标，可以为大学提前培养AI人才。</a:t>
            </a:r>
          </a:p>
          <a:p>
            <a:pPr indent="508000" algn="just" fontAlgn="auto">
              <a:lnSpc>
                <a:spcPct val="130000"/>
              </a:lnSpc>
              <a:extLst>
                <a:ext uri="{35155182-B16C-46BC-9424-99874614C6A1}">
                  <wpsdc:indentchars xmlns="" xmlns:wpsdc="http://www.wps.cn/officeDocument/2017/drawingmlCustomData" val="200" checksum="282533468"/>
                </a:ext>
              </a:extLst>
            </a:pPr>
            <a:r>
              <a:rPr lang="zh-CN" altLang="en-US" sz="2000"/>
              <a:t>高中阶段所学的知识对学生的终身发展起到重要的作用，知识型内容与基本概念、基本原理的相关性高，时效性也长久，对学生终身学习和发展的价值也很大。牛津大学的卡尔.弗瑞与迈克尔.奥斯本发表的未来就业报告指出：未来几年，有47%的工作有很大几率被人工智能取代，而人工智能及其编程的学习可以让孩子从容面对未来职业，更好的成就个人发展和社会发展。</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000" fill="hold">
                                          <p:stCondLst>
                                            <p:cond delay="0"/>
                                          </p:stCondLst>
                                        </p:cTn>
                                        <p:tgtEl>
                                          <p:spTgt spid="6">
                                            <p:txEl>
                                              <p:pRg st="0" end="0"/>
                                            </p:txEl>
                                          </p:spTgt>
                                        </p:tgtEl>
                                        <p:attrNameLst>
                                          <p:attrName>style.visibility</p:attrName>
                                        </p:attrNameLst>
                                      </p:cBhvr>
                                      <p:to>
                                        <p:strVal val="visible"/>
                                      </p:to>
                                    </p:set>
                                    <p:animEffect transition="in" filter="wipe(left)">
                                      <p:cBhvr>
                                        <p:cTn id="11" dur="10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000" fill="hold">
                                          <p:stCondLst>
                                            <p:cond delay="0"/>
                                          </p:stCondLst>
                                        </p:cTn>
                                        <p:tgtEl>
                                          <p:spTgt spid="6">
                                            <p:txEl>
                                              <p:pRg st="2" end="2"/>
                                            </p:txEl>
                                          </p:spTgt>
                                        </p:tgtEl>
                                        <p:attrNameLst>
                                          <p:attrName>style.visibility</p:attrName>
                                        </p:attrNameLst>
                                      </p:cBhvr>
                                      <p:to>
                                        <p:strVal val="visible"/>
                                      </p:to>
                                    </p:set>
                                    <p:animEffect transition="in" filter="blinds(horizontal)">
                                      <p:cBhvr>
                                        <p:cTn id="16" dur="10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000" fill="hold">
                                          <p:stCondLst>
                                            <p:cond delay="0"/>
                                          </p:stCondLst>
                                        </p:cTn>
                                        <p:tgtEl>
                                          <p:spTgt spid="6">
                                            <p:txEl>
                                              <p:pRg st="3" end="3"/>
                                            </p:txEl>
                                          </p:spTgt>
                                        </p:tgtEl>
                                        <p:attrNameLst>
                                          <p:attrName>style.visibility</p:attrName>
                                        </p:attrNameLst>
                                      </p:cBhvr>
                                      <p:to>
                                        <p:strVal val="visible"/>
                                      </p:to>
                                    </p:set>
                                    <p:animEffect transition="in" filter="blinds(horizontal)">
                                      <p:cBhvr>
                                        <p:cTn id="21"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85C5CCF-DCDD-42EC-A316-B1C3F9DE29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0710" y="1556792"/>
            <a:ext cx="9683802" cy="3541365"/>
          </a:xfrm>
          <a:prstGeom prst="rect">
            <a:avLst/>
          </a:prstGeom>
        </p:spPr>
      </p:pic>
    </p:spTree>
    <p:extLst>
      <p:ext uri="{BB962C8B-B14F-4D97-AF65-F5344CB8AC3E}">
        <p14:creationId xmlns:p14="http://schemas.microsoft.com/office/powerpoint/2010/main" val="3680608398"/>
      </p:ext>
    </p:extLst>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13.3 人工智能的种类</a:t>
            </a:r>
          </a:p>
        </p:txBody>
      </p:sp>
      <p:sp>
        <p:nvSpPr>
          <p:cNvPr id="3" name="文本框 2"/>
          <p:cNvSpPr txBox="1"/>
          <p:nvPr/>
        </p:nvSpPr>
        <p:spPr>
          <a:xfrm>
            <a:off x="861695" y="1387475"/>
            <a:ext cx="10434320" cy="45085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人工智能主要分为两个种类，一是运用符号思考的人工智能，二是运用神经网络思考的人工智能。</a:t>
            </a:r>
          </a:p>
        </p:txBody>
      </p:sp>
      <p:sp>
        <p:nvSpPr>
          <p:cNvPr id="9" name="文本框 8"/>
          <p:cNvSpPr txBox="1"/>
          <p:nvPr/>
        </p:nvSpPr>
        <p:spPr>
          <a:xfrm>
            <a:off x="861695" y="1967865"/>
            <a:ext cx="10434955" cy="81026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运用符号思考的人工智能</a:t>
            </a:r>
            <a:r>
              <a:rPr lang="zh-CN" altLang="en-US"/>
              <a:t>即符号主义(Symbolism)，是一种基于逻辑推理的智能模拟方法，又称为逻辑主义(Logicism)。其原理主要为根据符号和规则来创造智能。</a:t>
            </a:r>
          </a:p>
        </p:txBody>
      </p:sp>
      <p:sp>
        <p:nvSpPr>
          <p:cNvPr id="4" name="文本框 3"/>
          <p:cNvSpPr txBox="1"/>
          <p:nvPr/>
        </p:nvSpPr>
        <p:spPr>
          <a:xfrm>
            <a:off x="861060" y="2909570"/>
            <a:ext cx="10434955" cy="1529715"/>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运用神经网络思考的人工智能</a:t>
            </a:r>
            <a:r>
              <a:rPr lang="zh-CN" altLang="en-US"/>
              <a:t>即人工神经网络，是一种针对人脑神经元网络进行抽象建立的简单模型，它按照不同的链接方式进而组成不同的网络。神经网络是一种运算模型，由大量的神经元相互链接而成。在最近的十几年来，人工神经网络取得了非常大的进步。主要应用于模式识别、自动控制、生物、医学等领域。</a:t>
            </a:r>
          </a:p>
        </p:txBody>
      </p:sp>
      <p:sp>
        <p:nvSpPr>
          <p:cNvPr id="2" name="文本框 1"/>
          <p:cNvSpPr txBox="1"/>
          <p:nvPr/>
        </p:nvSpPr>
        <p:spPr>
          <a:xfrm>
            <a:off x="861695" y="4921885"/>
            <a:ext cx="9592310" cy="368300"/>
          </a:xfrm>
          <a:prstGeom prst="rect">
            <a:avLst/>
          </a:prstGeom>
          <a:noFill/>
        </p:spPr>
        <p:txBody>
          <a:bodyPr wrap="square" rtlCol="0" anchor="t">
            <a:spAutoFit/>
          </a:bodyPr>
          <a:lstStyle/>
          <a:p>
            <a:pPr indent="457200" fontAlgn="auto">
              <a:extLst>
                <a:ext uri="{35155182-B16C-46BC-9424-99874614C6A1}">
                  <wpsdc:indentchars xmlns="" xmlns:wpsdc="http://www.wps.cn/officeDocument/2017/drawingmlCustomData" val="200" checksum="59296752"/>
                </a:ext>
              </a:extLst>
            </a:pPr>
            <a:r>
              <a:rPr lang="zh-CN" altLang="en-US" b="1"/>
              <a:t>人工神经网络的基本特点：具有自学习能力、联想存储功能、快速寻找优化解的能力</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500"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500" fill="hold">
                                          <p:stCondLst>
                                            <p:cond delay="0"/>
                                          </p:stCondLst>
                                        </p:cTn>
                                        <p:tgtEl>
                                          <p:spTgt spid="9"/>
                                        </p:tgtEl>
                                        <p:attrNameLst>
                                          <p:attrName>style.visibility</p:attrName>
                                        </p:attrNameLst>
                                      </p:cBhvr>
                                      <p:to>
                                        <p:strVal val="visible"/>
                                      </p:to>
                                    </p:set>
                                    <p:animEffect transition="in" filter="randombar(horizontal)">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500"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p:tgtEl>
                                          <p:spTgt spid="2"/>
                                        </p:tgtEl>
                                        <p:attrNameLst>
                                          <p:attrName>ppt_y</p:attrName>
                                        </p:attrNameLst>
                                      </p:cBhvr>
                                      <p:tavLst>
                                        <p:tav tm="0">
                                          <p:val>
                                            <p:strVal val="#ppt_y+#ppt_h*1.125000"/>
                                          </p:val>
                                        </p:tav>
                                        <p:tav tm="100000">
                                          <p:val>
                                            <p:strVal val="#ppt_y"/>
                                          </p:val>
                                        </p:tav>
                                      </p:tavLst>
                                    </p:anim>
                                    <p:animEffect transition="in" filter="wipe(up)">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9" grpId="0"/>
      <p:bldP spid="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13.4 人工智能的分支</a:t>
            </a:r>
          </a:p>
        </p:txBody>
      </p:sp>
      <p:sp>
        <p:nvSpPr>
          <p:cNvPr id="2" name="文本框 1"/>
          <p:cNvSpPr txBox="1"/>
          <p:nvPr/>
        </p:nvSpPr>
        <p:spPr>
          <a:xfrm>
            <a:off x="1141730" y="1176655"/>
            <a:ext cx="2540000" cy="398780"/>
          </a:xfrm>
          <a:prstGeom prst="rect">
            <a:avLst/>
          </a:prstGeom>
          <a:noFill/>
        </p:spPr>
        <p:txBody>
          <a:bodyPr wrap="square" rtlCol="0" anchor="t">
            <a:spAutoFit/>
          </a:bodyPr>
          <a:lstStyle/>
          <a:p>
            <a:pPr marL="342900" indent="-342900">
              <a:buFont typeface="Wingdings" panose="05000000000000000000" charset="0"/>
              <a:buChar char="Ø"/>
            </a:pPr>
            <a:r>
              <a:rPr lang="zh-CN" altLang="en-US" sz="2000" b="1">
                <a:solidFill>
                  <a:schemeClr val="tx1">
                    <a:lumMod val="95000"/>
                    <a:lumOff val="5000"/>
                  </a:schemeClr>
                </a:solidFill>
              </a:rPr>
              <a:t>机器学习</a:t>
            </a:r>
          </a:p>
        </p:txBody>
      </p:sp>
      <p:sp>
        <p:nvSpPr>
          <p:cNvPr id="3" name="文本框 2"/>
          <p:cNvSpPr txBox="1"/>
          <p:nvPr/>
        </p:nvSpPr>
        <p:spPr>
          <a:xfrm>
            <a:off x="742315" y="1724660"/>
            <a:ext cx="10434955" cy="81026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a:t>机器学习，即机器本身在学习，是在研究计算机怎样模拟或实现人类的学习行为，使得学习到新的知识和技能。机器通过已有的知识结构，将它们重新组织，进而不断完善自身的性能。</a:t>
            </a:r>
          </a:p>
        </p:txBody>
      </p:sp>
      <p:sp>
        <p:nvSpPr>
          <p:cNvPr id="6" name="文本框 5"/>
          <p:cNvSpPr txBox="1"/>
          <p:nvPr/>
        </p:nvSpPr>
        <p:spPr>
          <a:xfrm>
            <a:off x="742315" y="3072765"/>
            <a:ext cx="10434955" cy="2249170"/>
          </a:xfrm>
          <a:prstGeom prst="rect">
            <a:avLst/>
          </a:prstGeom>
          <a:noFill/>
        </p:spPr>
        <p:txBody>
          <a:bodyPr wrap="square" rtlCol="0" anchor="t">
            <a:spAutoFit/>
          </a:bodyPr>
          <a:lstStyle/>
          <a:p>
            <a:pPr indent="457200" algn="just" fontAlgn="auto">
              <a:lnSpc>
                <a:spcPct val="130000"/>
              </a:lnSpc>
              <a:extLst>
                <a:ext uri="{35155182-B16C-46BC-9424-99874614C6A1}">
                  <wpsdc:indentchars xmlns="" xmlns:wpsdc="http://www.wps.cn/officeDocument/2017/drawingmlCustomData" val="200" checksum="59296752"/>
                </a:ext>
              </a:extLst>
            </a:pPr>
            <a:r>
              <a:rPr lang="zh-CN" altLang="en-US" b="1"/>
              <a:t>机器学习的三种学习方式：</a:t>
            </a:r>
          </a:p>
          <a:p>
            <a:pPr marL="285750" indent="457200" algn="just" fontAlgn="auto">
              <a:lnSpc>
                <a:spcPct val="130000"/>
              </a:lnSpc>
              <a:buFont typeface="Arial" panose="020B0604020202020204" pitchFamily="34" charset="0"/>
              <a:buChar char="•"/>
              <a:extLst>
                <a:ext uri="{35155182-B16C-46BC-9424-99874614C6A1}">
                  <wpsdc:indentchars xmlns="" xmlns:wpsdc="http://www.wps.cn/officeDocument/2017/drawingmlCustomData" val="200" checksum="59296752"/>
                </a:ext>
              </a:extLst>
            </a:pPr>
            <a:r>
              <a:rPr lang="en-US" altLang="zh-CN" b="1"/>
              <a:t>监督学习：</a:t>
            </a:r>
            <a:r>
              <a:rPr lang="en-US" altLang="zh-CN"/>
              <a:t>指的是建立基于标签训练数据的机器学习模型的过程，将某次输入应该采取的行动作为指令数据。</a:t>
            </a:r>
          </a:p>
          <a:p>
            <a:pPr marL="285750" indent="457200" algn="just" fontAlgn="auto">
              <a:lnSpc>
                <a:spcPct val="130000"/>
              </a:lnSpc>
              <a:buFont typeface="Arial" panose="020B0604020202020204" pitchFamily="34" charset="0"/>
              <a:buChar char="•"/>
              <a:extLst>
                <a:ext uri="{35155182-B16C-46BC-9424-99874614C6A1}">
                  <wpsdc:indentchars xmlns="" xmlns:wpsdc="http://www.wps.cn/officeDocument/2017/drawingmlCustomData" val="200" checksum="59296752"/>
                </a:ext>
              </a:extLst>
            </a:pPr>
            <a:r>
              <a:rPr lang="en-US" altLang="zh-CN" b="1"/>
              <a:t>无监督学习：</a:t>
            </a:r>
            <a:r>
              <a:rPr lang="en-US" altLang="zh-CN"/>
              <a:t>无监督学习是不需要标签训练数据的机器学习。</a:t>
            </a:r>
          </a:p>
          <a:p>
            <a:pPr marL="285750" indent="457200" algn="just" fontAlgn="auto">
              <a:lnSpc>
                <a:spcPct val="130000"/>
              </a:lnSpc>
              <a:buFont typeface="Arial" panose="020B0604020202020204" pitchFamily="34" charset="0"/>
              <a:buChar char="•"/>
              <a:extLst>
                <a:ext uri="{35155182-B16C-46BC-9424-99874614C6A1}">
                  <wpsdc:indentchars xmlns="" xmlns:wpsdc="http://www.wps.cn/officeDocument/2017/drawingmlCustomData" val="200" checksum="59296752"/>
                </a:ext>
              </a:extLst>
            </a:pPr>
            <a:r>
              <a:rPr lang="en-US" altLang="zh-CN" b="1"/>
              <a:t>半监督学习：</a:t>
            </a:r>
            <a:r>
              <a:rPr lang="en-US" altLang="zh-CN"/>
              <a:t>是监督学习与无监督学习相结合的一种学习方式。意在利用少量的标签进行训练和分类</a:t>
            </a:r>
            <a:r>
              <a:rPr lang="zh-CN" altLang="en-US"/>
              <a:t>学习</a:t>
            </a:r>
            <a:r>
              <a:rPr lang="en-US" altLang="zh-CN"/>
              <a:t>。</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2"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ppt_y</p:attrName>
                                        </p:attrNameLst>
                                      </p:cBhvr>
                                      <p:tavLst>
                                        <p:tav tm="0">
                                          <p:val>
                                            <p:strVal val="#ppt_y-#ppt_h*1.125000"/>
                                          </p:val>
                                        </p:tav>
                                        <p:tav tm="100000">
                                          <p:val>
                                            <p:strVal val="#ppt_y"/>
                                          </p:val>
                                        </p:tav>
                                      </p:tavLst>
                                    </p:anim>
                                    <p:animEffect transition="in" filter="wipe(down)">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500"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500"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2" grpId="0"/>
      <p:bldP spid="3"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1462</Words>
  <Application>Microsoft Office PowerPoint</Application>
  <PresentationFormat>自定义</PresentationFormat>
  <Paragraphs>72</Paragraphs>
  <Slides>16</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16</vt:i4>
      </vt:variant>
    </vt:vector>
  </HeadingPairs>
  <TitlesOfParts>
    <vt:vector size="22" baseType="lpstr">
      <vt:lpstr>楷体</vt:lpstr>
      <vt:lpstr>宋体</vt:lpstr>
      <vt:lpstr>Arial</vt:lpstr>
      <vt:lpstr>Calibri</vt:lpstr>
      <vt:lpstr>Wingdings</vt: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徐 晓霞</cp:lastModifiedBy>
  <cp:revision>229</cp:revision>
  <dcterms:created xsi:type="dcterms:W3CDTF">2018-07-04T12:47:00Z</dcterms:created>
  <dcterms:modified xsi:type="dcterms:W3CDTF">2018-10-26T12:29:09Z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