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60" r:id="rId2"/>
    <p:sldId id="294" r:id="rId3"/>
    <p:sldId id="261" r:id="rId4"/>
    <p:sldId id="337" r:id="rId5"/>
    <p:sldId id="264" r:id="rId6"/>
    <p:sldId id="338" r:id="rId7"/>
    <p:sldId id="315" r:id="rId8"/>
    <p:sldId id="339" r:id="rId9"/>
    <p:sldId id="340" r:id="rId10"/>
    <p:sldId id="341" r:id="rId11"/>
    <p:sldId id="342" r:id="rId12"/>
    <p:sldId id="343" r:id="rId13"/>
    <p:sldId id="345" r:id="rId14"/>
    <p:sldId id="346" r:id="rId15"/>
    <p:sldId id="344" r:id="rId16"/>
    <p:sldId id="347" r:id="rId17"/>
    <p:sldId id="348" r:id="rId18"/>
    <p:sldId id="349" r:id="rId19"/>
    <p:sldId id="314" r:id="rId20"/>
    <p:sldId id="335" r:id="rId21"/>
    <p:sldId id="266" r:id="rId22"/>
  </p:sldIdLst>
  <p:sldSz cx="12190413"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6" d="100"/>
          <a:sy n="66" d="100"/>
        </p:scale>
        <p:origin x="-234" y="-20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8.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BE54230-F84F-4D21-A22D-599966EABD67}" type="datetimeFigureOut">
              <a:rPr lang="zh-CN" altLang="en-US" smtClean="0"/>
              <a:t>2018-07-19</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7058DC6-CE18-47A0-8E65-ED8BE771F798}" type="slidenum">
              <a:rPr lang="zh-CN" altLang="en-US" smtClean="0"/>
              <a:t>‹#›</a:t>
            </a:fld>
            <a:endParaRPr lang="zh-CN" altLang="en-US"/>
          </a:p>
        </p:txBody>
      </p:sp>
    </p:spTree>
    <p:extLst>
      <p:ext uri="{BB962C8B-B14F-4D97-AF65-F5344CB8AC3E}">
        <p14:creationId xmlns:p14="http://schemas.microsoft.com/office/powerpoint/2010/main" val="32753598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4A6106-0D6F-4EF1-B860-A9A83AAA4649}" type="slidenum">
              <a:rPr lang="zh-CN" altLang="en-US" smtClean="0"/>
              <a:t>3</a:t>
            </a:fld>
            <a:endParaRPr lang="zh-CN" altLang="en-US"/>
          </a:p>
        </p:txBody>
      </p:sp>
    </p:spTree>
    <p:extLst>
      <p:ext uri="{BB962C8B-B14F-4D97-AF65-F5344CB8AC3E}">
        <p14:creationId xmlns:p14="http://schemas.microsoft.com/office/powerpoint/2010/main" val="37327788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426"/>
            <a:ext cx="10361851"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562" y="3886200"/>
            <a:ext cx="8533289"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ACBD1DA2-3F57-46D8-85D4-C7A1A79A3A35}" type="datetimeFigureOut">
              <a:rPr lang="zh-CN" altLang="en-US" smtClean="0"/>
              <a:t>2018-07-19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D715B0-CB61-4E34-809B-14F901329586}" type="slidenum">
              <a:rPr lang="zh-CN" altLang="en-US" smtClean="0"/>
              <a:t>‹#›</a:t>
            </a:fld>
            <a:endParaRPr lang="zh-CN" altLang="en-US"/>
          </a:p>
        </p:txBody>
      </p:sp>
      <p:sp>
        <p:nvSpPr>
          <p:cNvPr id="8" name="灯片编号占位符 1">
            <a:extLst>
              <a:ext uri="{FF2B5EF4-FFF2-40B4-BE49-F238E27FC236}">
                <a16:creationId xmlns="" xmlns:a16="http://schemas.microsoft.com/office/drawing/2014/main" id="{ACF34AC8-1500-4783-AEB0-597B94444F61}"/>
              </a:ext>
            </a:extLst>
          </p:cNvPr>
          <p:cNvSpPr txBox="1">
            <a:spLocks/>
          </p:cNvSpPr>
          <p:nvPr userDrawn="1"/>
        </p:nvSpPr>
        <p:spPr>
          <a:xfrm>
            <a:off x="8783495" y="6492877"/>
            <a:ext cx="2742843" cy="365125"/>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smtClean="0"/>
              <a:t>PAGE </a:t>
            </a:r>
            <a:fld id="{97D83655-4300-49DB-BEC9-C552C719D9BC}" type="slidenum">
              <a:rPr lang="zh-CN" altLang="en-US" smtClean="0"/>
              <a:pPr/>
              <a:t>‹#›</a:t>
            </a:fld>
            <a:endParaRPr lang="zh-CN" altLang="en-US" dirty="0"/>
          </a:p>
        </p:txBody>
      </p:sp>
    </p:spTree>
    <p:extLst>
      <p:ext uri="{BB962C8B-B14F-4D97-AF65-F5344CB8AC3E}">
        <p14:creationId xmlns:p14="http://schemas.microsoft.com/office/powerpoint/2010/main" val="2013509615"/>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CBD1DA2-3F57-46D8-85D4-C7A1A79A3A35}" type="datetimeFigureOut">
              <a:rPr lang="zh-CN" altLang="en-US" smtClean="0"/>
              <a:t>2018-07-19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D715B0-CB61-4E34-809B-14F901329586}" type="slidenum">
              <a:rPr lang="zh-CN" altLang="en-US" smtClean="0"/>
              <a:t>‹#›</a:t>
            </a:fld>
            <a:endParaRPr lang="zh-CN" altLang="en-US"/>
          </a:p>
        </p:txBody>
      </p:sp>
    </p:spTree>
    <p:extLst>
      <p:ext uri="{BB962C8B-B14F-4D97-AF65-F5344CB8AC3E}">
        <p14:creationId xmlns:p14="http://schemas.microsoft.com/office/powerpoint/2010/main" val="2157404676"/>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639"/>
            <a:ext cx="2742843"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1" y="274639"/>
            <a:ext cx="8025355"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CBD1DA2-3F57-46D8-85D4-C7A1A79A3A35}" type="datetimeFigureOut">
              <a:rPr lang="zh-CN" altLang="en-US" smtClean="0"/>
              <a:t>2018-07-19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D715B0-CB61-4E34-809B-14F901329586}" type="slidenum">
              <a:rPr lang="zh-CN" altLang="en-US" smtClean="0"/>
              <a:t>‹#›</a:t>
            </a:fld>
            <a:endParaRPr lang="zh-CN" altLang="en-US"/>
          </a:p>
        </p:txBody>
      </p:sp>
    </p:spTree>
    <p:extLst>
      <p:ext uri="{BB962C8B-B14F-4D97-AF65-F5344CB8AC3E}">
        <p14:creationId xmlns:p14="http://schemas.microsoft.com/office/powerpoint/2010/main" val="1560986230"/>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CBD1DA2-3F57-46D8-85D4-C7A1A79A3A35}" type="datetimeFigureOut">
              <a:rPr lang="zh-CN" altLang="en-US" smtClean="0"/>
              <a:t>2018-07-19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D715B0-CB61-4E34-809B-14F901329586}" type="slidenum">
              <a:rPr lang="zh-CN" altLang="en-US" smtClean="0"/>
              <a:t>‹#›</a:t>
            </a:fld>
            <a:endParaRPr lang="zh-CN" altLang="en-US"/>
          </a:p>
        </p:txBody>
      </p:sp>
    </p:spTree>
    <p:extLst>
      <p:ext uri="{BB962C8B-B14F-4D97-AF65-F5344CB8AC3E}">
        <p14:creationId xmlns:p14="http://schemas.microsoft.com/office/powerpoint/2010/main" val="241243526"/>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6901"/>
            <a:ext cx="10361851"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959" y="2906713"/>
            <a:ext cx="1036185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ACBD1DA2-3F57-46D8-85D4-C7A1A79A3A35}" type="datetimeFigureOut">
              <a:rPr lang="zh-CN" altLang="en-US" smtClean="0"/>
              <a:t>2018-07-19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D715B0-CB61-4E34-809B-14F901329586}" type="slidenum">
              <a:rPr lang="zh-CN" altLang="en-US" smtClean="0"/>
              <a:t>‹#›</a:t>
            </a:fld>
            <a:endParaRPr lang="zh-CN" altLang="en-US"/>
          </a:p>
        </p:txBody>
      </p:sp>
    </p:spTree>
    <p:extLst>
      <p:ext uri="{BB962C8B-B14F-4D97-AF65-F5344CB8AC3E}">
        <p14:creationId xmlns:p14="http://schemas.microsoft.com/office/powerpoint/2010/main" val="244467173"/>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521"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6793"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ACBD1DA2-3F57-46D8-85D4-C7A1A79A3A35}" type="datetimeFigureOut">
              <a:rPr lang="zh-CN" altLang="en-US" smtClean="0"/>
              <a:t>2018-07-19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2D715B0-CB61-4E34-809B-14F901329586}" type="slidenum">
              <a:rPr lang="zh-CN" altLang="en-US" smtClean="0"/>
              <a:t>‹#›</a:t>
            </a:fld>
            <a:endParaRPr lang="zh-CN" altLang="en-US"/>
          </a:p>
        </p:txBody>
      </p:sp>
    </p:spTree>
    <p:extLst>
      <p:ext uri="{BB962C8B-B14F-4D97-AF65-F5344CB8AC3E}">
        <p14:creationId xmlns:p14="http://schemas.microsoft.com/office/powerpoint/2010/main" val="1790708112"/>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535113"/>
            <a:ext cx="538621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521" y="2174875"/>
            <a:ext cx="538621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561" y="1535113"/>
            <a:ext cx="538833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561" y="2174875"/>
            <a:ext cx="538833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ACBD1DA2-3F57-46D8-85D4-C7A1A79A3A35}" type="datetimeFigureOut">
              <a:rPr lang="zh-CN" altLang="en-US" smtClean="0"/>
              <a:t>2018-07-19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2D715B0-CB61-4E34-809B-14F901329586}" type="slidenum">
              <a:rPr lang="zh-CN" altLang="en-US" smtClean="0"/>
              <a:t>‹#›</a:t>
            </a:fld>
            <a:endParaRPr lang="zh-CN" altLang="en-US"/>
          </a:p>
        </p:txBody>
      </p:sp>
    </p:spTree>
    <p:extLst>
      <p:ext uri="{BB962C8B-B14F-4D97-AF65-F5344CB8AC3E}">
        <p14:creationId xmlns:p14="http://schemas.microsoft.com/office/powerpoint/2010/main" val="4258171506"/>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ACBD1DA2-3F57-46D8-85D4-C7A1A79A3A35}" type="datetimeFigureOut">
              <a:rPr lang="zh-CN" altLang="en-US" smtClean="0"/>
              <a:t>2018-07-19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2D715B0-CB61-4E34-809B-14F901329586}" type="slidenum">
              <a:rPr lang="zh-CN" altLang="en-US" smtClean="0"/>
              <a:t>‹#›</a:t>
            </a:fld>
            <a:endParaRPr lang="zh-CN" altLang="en-US"/>
          </a:p>
        </p:txBody>
      </p:sp>
    </p:spTree>
    <p:extLst>
      <p:ext uri="{BB962C8B-B14F-4D97-AF65-F5344CB8AC3E}">
        <p14:creationId xmlns:p14="http://schemas.microsoft.com/office/powerpoint/2010/main" val="3856719019"/>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CBD1DA2-3F57-46D8-85D4-C7A1A79A3A35}" type="datetimeFigureOut">
              <a:rPr lang="zh-CN" altLang="en-US" smtClean="0"/>
              <a:t>2018-07-19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2D715B0-CB61-4E34-809B-14F901329586}" type="slidenum">
              <a:rPr lang="zh-CN" altLang="en-US" smtClean="0"/>
              <a:t>‹#›</a:t>
            </a:fld>
            <a:endParaRPr lang="zh-CN" altLang="en-US"/>
          </a:p>
        </p:txBody>
      </p:sp>
    </p:spTree>
    <p:extLst>
      <p:ext uri="{BB962C8B-B14F-4D97-AF65-F5344CB8AC3E}">
        <p14:creationId xmlns:p14="http://schemas.microsoft.com/office/powerpoint/2010/main" val="4092929754"/>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050"/>
            <a:ext cx="4010562"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3" y="273051"/>
            <a:ext cx="681477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521" y="1435101"/>
            <a:ext cx="4010562"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CBD1DA2-3F57-46D8-85D4-C7A1A79A3A35}" type="datetimeFigureOut">
              <a:rPr lang="zh-CN" altLang="en-US" smtClean="0"/>
              <a:t>2018-07-19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2D715B0-CB61-4E34-809B-14F901329586}" type="slidenum">
              <a:rPr lang="zh-CN" altLang="en-US" smtClean="0"/>
              <a:t>‹#›</a:t>
            </a:fld>
            <a:endParaRPr lang="zh-CN" altLang="en-US"/>
          </a:p>
        </p:txBody>
      </p:sp>
    </p:spTree>
    <p:extLst>
      <p:ext uri="{BB962C8B-B14F-4D97-AF65-F5344CB8AC3E}">
        <p14:creationId xmlns:p14="http://schemas.microsoft.com/office/powerpoint/2010/main" val="1153466123"/>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0600"/>
            <a:ext cx="7314248"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6" y="612775"/>
            <a:ext cx="731424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406" y="5367338"/>
            <a:ext cx="731424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CBD1DA2-3F57-46D8-85D4-C7A1A79A3A35}" type="datetimeFigureOut">
              <a:rPr lang="zh-CN" altLang="en-US" smtClean="0"/>
              <a:t>2018-07-19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2D715B0-CB61-4E34-809B-14F901329586}" type="slidenum">
              <a:rPr lang="zh-CN" altLang="en-US" smtClean="0"/>
              <a:t>‹#›</a:t>
            </a:fld>
            <a:endParaRPr lang="zh-CN" altLang="en-US"/>
          </a:p>
        </p:txBody>
      </p:sp>
    </p:spTree>
    <p:extLst>
      <p:ext uri="{BB962C8B-B14F-4D97-AF65-F5344CB8AC3E}">
        <p14:creationId xmlns:p14="http://schemas.microsoft.com/office/powerpoint/2010/main" val="2650637180"/>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638"/>
            <a:ext cx="10971372"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600201"/>
            <a:ext cx="10971372" cy="4525963"/>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2"/>
          </p:nvPr>
        </p:nvSpPr>
        <p:spPr>
          <a:xfrm>
            <a:off x="609521" y="6356351"/>
            <a:ext cx="284443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BD1DA2-3F57-46D8-85D4-C7A1A79A3A35}" type="datetimeFigureOut">
              <a:rPr lang="zh-CN" altLang="en-US" smtClean="0"/>
              <a:t>2018-07-19</a:t>
            </a:fld>
            <a:endParaRPr lang="zh-CN" altLang="en-US"/>
          </a:p>
        </p:txBody>
      </p:sp>
      <p:sp>
        <p:nvSpPr>
          <p:cNvPr id="5" name="页脚占位符 4"/>
          <p:cNvSpPr>
            <a:spLocks noGrp="1"/>
          </p:cNvSpPr>
          <p:nvPr>
            <p:ph type="ftr" sz="quarter" idx="3"/>
          </p:nvPr>
        </p:nvSpPr>
        <p:spPr>
          <a:xfrm>
            <a:off x="4165058" y="6356351"/>
            <a:ext cx="386029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6463" y="6356351"/>
            <a:ext cx="284443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715B0-CB61-4E34-809B-14F901329586}" type="slidenum">
              <a:rPr lang="zh-CN" altLang="en-US" smtClean="0"/>
              <a:t>‹#›</a:t>
            </a:fld>
            <a:endParaRPr lang="zh-CN" altLang="en-US"/>
          </a:p>
        </p:txBody>
      </p:sp>
      <p:pic>
        <p:nvPicPr>
          <p:cNvPr id="7" name="图片 6">
            <a:extLst>
              <a:ext uri="{FF2B5EF4-FFF2-40B4-BE49-F238E27FC236}">
                <a16:creationId xmlns="" xmlns:a16="http://schemas.microsoft.com/office/drawing/2014/main" id="{B29E96A5-4B59-41AD-91AD-B3EB768901CD}"/>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9814997" y="-519364"/>
            <a:ext cx="2235480" cy="1594391"/>
          </a:xfrm>
          <a:prstGeom prst="rect">
            <a:avLst/>
          </a:prstGeom>
        </p:spPr>
      </p:pic>
      <p:pic>
        <p:nvPicPr>
          <p:cNvPr id="8" name="图片 7">
            <a:extLst>
              <a:ext uri="{FF2B5EF4-FFF2-40B4-BE49-F238E27FC236}">
                <a16:creationId xmlns="" xmlns:a16="http://schemas.microsoft.com/office/drawing/2014/main" id="{F801073C-09EA-49B7-9C7D-F85611340003}"/>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798484" y="6564761"/>
            <a:ext cx="1235786" cy="159668"/>
          </a:xfrm>
          <a:prstGeom prst="rect">
            <a:avLst/>
          </a:prstGeom>
        </p:spPr>
      </p:pic>
      <p:grpSp>
        <p:nvGrpSpPr>
          <p:cNvPr id="9" name="组合 8">
            <a:extLst>
              <a:ext uri="{FF2B5EF4-FFF2-40B4-BE49-F238E27FC236}">
                <a16:creationId xmlns="" xmlns:a16="http://schemas.microsoft.com/office/drawing/2014/main" id="{1C2294BB-E291-4C81-A29E-3A3331784EC9}"/>
              </a:ext>
            </a:extLst>
          </p:cNvPr>
          <p:cNvGrpSpPr/>
          <p:nvPr userDrawn="1"/>
        </p:nvGrpSpPr>
        <p:grpSpPr>
          <a:xfrm>
            <a:off x="0" y="6431190"/>
            <a:ext cx="12190413" cy="426810"/>
            <a:chOff x="0" y="6497728"/>
            <a:chExt cx="12192000" cy="360271"/>
          </a:xfrm>
        </p:grpSpPr>
        <p:sp>
          <p:nvSpPr>
            <p:cNvPr id="10" name="矩形 9">
              <a:extLst>
                <a:ext uri="{FF2B5EF4-FFF2-40B4-BE49-F238E27FC236}">
                  <a16:creationId xmlns="" xmlns:a16="http://schemas.microsoft.com/office/drawing/2014/main" id="{0F31683A-AB30-4977-89C0-895C6D9D188D}"/>
                </a:ext>
              </a:extLst>
            </p:cNvPr>
            <p:cNvSpPr/>
            <p:nvPr/>
          </p:nvSpPr>
          <p:spPr>
            <a:xfrm>
              <a:off x="0" y="6497728"/>
              <a:ext cx="12192000" cy="36027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a:extLst>
                <a:ext uri="{FF2B5EF4-FFF2-40B4-BE49-F238E27FC236}">
                  <a16:creationId xmlns="" xmlns:a16="http://schemas.microsoft.com/office/drawing/2014/main" id="{DECBEDE6-80F9-458A-B851-B502A93B3A65}"/>
                </a:ext>
              </a:extLst>
            </p:cNvPr>
            <p:cNvSpPr/>
            <p:nvPr/>
          </p:nvSpPr>
          <p:spPr>
            <a:xfrm rot="10800000">
              <a:off x="10272464" y="6497728"/>
              <a:ext cx="288030" cy="99624"/>
            </a:xfrm>
            <a:prstGeom prs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2" name="图片 11">
            <a:extLst>
              <a:ext uri="{FF2B5EF4-FFF2-40B4-BE49-F238E27FC236}">
                <a16:creationId xmlns="" xmlns:a16="http://schemas.microsoft.com/office/drawing/2014/main" id="{F801073C-09EA-49B7-9C7D-F85611340003}"/>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527313" y="6581700"/>
            <a:ext cx="1235786" cy="159668"/>
          </a:xfrm>
          <a:prstGeom prst="rect">
            <a:avLst/>
          </a:prstGeom>
        </p:spPr>
      </p:pic>
      <p:cxnSp>
        <p:nvCxnSpPr>
          <p:cNvPr id="13" name="直接连接符 9">
            <a:extLst>
              <a:ext uri="{FF2B5EF4-FFF2-40B4-BE49-F238E27FC236}">
                <a16:creationId xmlns="" xmlns:a16="http://schemas.microsoft.com/office/drawing/2014/main" id="{602382A8-0A92-4790-B06E-C951546CD137}"/>
              </a:ext>
            </a:extLst>
          </p:cNvPr>
          <p:cNvCxnSpPr>
            <a:cxnSpLocks noChangeShapeType="1"/>
          </p:cNvCxnSpPr>
          <p:nvPr userDrawn="1"/>
        </p:nvCxnSpPr>
        <p:spPr bwMode="auto">
          <a:xfrm flipH="1">
            <a:off x="478781" y="241484"/>
            <a:ext cx="1" cy="379204"/>
          </a:xfrm>
          <a:prstGeom prst="line">
            <a:avLst/>
          </a:prstGeom>
          <a:noFill/>
          <a:ln w="38100" algn="ctr">
            <a:solidFill>
              <a:srgbClr val="0563B8"/>
            </a:solidFill>
            <a:round/>
            <a:headEnd/>
            <a:tailEnd/>
          </a:ln>
          <a:extLst>
            <a:ext uri="{909E8E84-426E-40DD-AFC4-6F175D3DCCD1}">
              <a14:hiddenFill xmlns:a14="http://schemas.microsoft.com/office/drawing/2010/main">
                <a:noFill/>
              </a14:hiddenFill>
            </a:ext>
          </a:extLst>
        </p:spPr>
      </p:cxnSp>
      <p:cxnSp>
        <p:nvCxnSpPr>
          <p:cNvPr id="14" name="直接连接符 9">
            <a:extLst>
              <a:ext uri="{FF2B5EF4-FFF2-40B4-BE49-F238E27FC236}">
                <a16:creationId xmlns="" xmlns:a16="http://schemas.microsoft.com/office/drawing/2014/main" id="{602382A8-0A92-4790-B06E-C951546CD137}"/>
              </a:ext>
            </a:extLst>
          </p:cNvPr>
          <p:cNvCxnSpPr>
            <a:cxnSpLocks noChangeShapeType="1"/>
          </p:cNvCxnSpPr>
          <p:nvPr userDrawn="1"/>
        </p:nvCxnSpPr>
        <p:spPr bwMode="auto">
          <a:xfrm>
            <a:off x="478582" y="222104"/>
            <a:ext cx="527343" cy="0"/>
          </a:xfrm>
          <a:prstGeom prst="line">
            <a:avLst/>
          </a:prstGeom>
          <a:noFill/>
          <a:ln w="38100" algn="ctr">
            <a:solidFill>
              <a:srgbClr val="0563B8"/>
            </a:solidFill>
            <a:round/>
            <a:headEnd/>
            <a:tailEnd/>
          </a:ln>
          <a:extLst>
            <a:ext uri="{909E8E84-426E-40DD-AFC4-6F175D3DCCD1}">
              <a14:hiddenFill xmlns:a14="http://schemas.microsoft.com/office/drawing/2010/main">
                <a:noFill/>
              </a14:hiddenFill>
            </a:ext>
          </a:extLst>
        </p:spPr>
      </p:cxnSp>
      <p:sp>
        <p:nvSpPr>
          <p:cNvPr id="15" name="灯片编号占位符 1">
            <a:extLst>
              <a:ext uri="{FF2B5EF4-FFF2-40B4-BE49-F238E27FC236}">
                <a16:creationId xmlns="" xmlns:a16="http://schemas.microsoft.com/office/drawing/2014/main" id="{ACF34AC8-1500-4783-AEB0-597B94444F61}"/>
              </a:ext>
            </a:extLst>
          </p:cNvPr>
          <p:cNvSpPr txBox="1">
            <a:spLocks/>
          </p:cNvSpPr>
          <p:nvPr userDrawn="1"/>
        </p:nvSpPr>
        <p:spPr>
          <a:xfrm>
            <a:off x="8783495" y="6381328"/>
            <a:ext cx="2742843" cy="365125"/>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smtClean="0"/>
              <a:t>PAGE </a:t>
            </a:r>
            <a:fld id="{97D83655-4300-49DB-BEC9-C552C719D9BC}" type="slidenum">
              <a:rPr lang="zh-CN" altLang="en-US" smtClean="0"/>
              <a:pPr/>
              <a:t>‹#›</a:t>
            </a:fld>
            <a:endParaRPr lang="zh-CN" altLang="en-US" dirty="0"/>
          </a:p>
        </p:txBody>
      </p:sp>
    </p:spTree>
    <p:extLst>
      <p:ext uri="{BB962C8B-B14F-4D97-AF65-F5344CB8AC3E}">
        <p14:creationId xmlns:p14="http://schemas.microsoft.com/office/powerpoint/2010/main" val="5788997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image" Target="../media/image19.png"/><Relationship Id="rId4" Type="http://schemas.openxmlformats.org/officeDocument/2006/relationships/image" Target="../media/image18.emf"/></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7.emf"/></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6A9B12B5-6E44-40C1-ABBE-875A3B68C7A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31292" y="-315416"/>
            <a:ext cx="9241661" cy="6534294"/>
          </a:xfrm>
          <a:prstGeom prst="rect">
            <a:avLst/>
          </a:prstGeom>
        </p:spPr>
      </p:pic>
      <p:pic>
        <p:nvPicPr>
          <p:cNvPr id="4" name="图片 3">
            <a:extLst>
              <a:ext uri="{FF2B5EF4-FFF2-40B4-BE49-F238E27FC236}">
                <a16:creationId xmlns="" xmlns:a16="http://schemas.microsoft.com/office/drawing/2014/main" id="{E821E4DA-FD39-45FC-80A3-5DE13327415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9315" y="332657"/>
            <a:ext cx="2087960" cy="269772"/>
          </a:xfrm>
          <a:prstGeom prst="rect">
            <a:avLst/>
          </a:prstGeom>
        </p:spPr>
      </p:pic>
    </p:spTree>
    <p:extLst>
      <p:ext uri="{BB962C8B-B14F-4D97-AF65-F5344CB8AC3E}">
        <p14:creationId xmlns:p14="http://schemas.microsoft.com/office/powerpoint/2010/main" val="4033839126"/>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842042" y="332656"/>
            <a:ext cx="3757264" cy="400110"/>
          </a:xfrm>
          <a:prstGeom prst="rect">
            <a:avLst/>
          </a:prstGeom>
        </p:spPr>
        <p:txBody>
          <a:bodyPr wrap="square">
            <a:spAutoFit/>
          </a:bodyPr>
          <a:lstStyle/>
          <a:p>
            <a:r>
              <a:rPr lang="en-US" altLang="zh-CN" sz="2000" b="1" dirty="0" smtClean="0"/>
              <a:t>6.3.2    </a:t>
            </a:r>
            <a:r>
              <a:rPr lang="zh-CN" altLang="zh-CN" sz="2000" b="1" dirty="0"/>
              <a:t>条形图</a:t>
            </a:r>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矩形 3"/>
          <p:cNvSpPr/>
          <p:nvPr/>
        </p:nvSpPr>
        <p:spPr>
          <a:xfrm>
            <a:off x="756132" y="1346361"/>
            <a:ext cx="4245052" cy="5078313"/>
          </a:xfrm>
          <a:prstGeom prst="rect">
            <a:avLst/>
          </a:prstGeom>
        </p:spPr>
        <p:txBody>
          <a:bodyPr wrap="square">
            <a:spAutoFit/>
          </a:bodyPr>
          <a:lstStyle/>
          <a:p>
            <a:r>
              <a:rPr lang="zh-CN" altLang="zh-CN" b="1" dirty="0"/>
              <a:t>程序</a:t>
            </a:r>
            <a:r>
              <a:rPr lang="en-US" altLang="zh-CN" b="1" dirty="0" smtClean="0"/>
              <a:t>6.2    </a:t>
            </a:r>
            <a:r>
              <a:rPr lang="zh-CN" altLang="zh-CN" b="1" dirty="0"/>
              <a:t>条形图</a:t>
            </a:r>
            <a:endParaRPr lang="zh-CN" altLang="zh-CN" dirty="0"/>
          </a:p>
          <a:p>
            <a:pPr lvl="0"/>
            <a:endParaRPr lang="en-US" altLang="zh-CN" dirty="0" smtClean="0"/>
          </a:p>
          <a:p>
            <a:pPr lvl="0"/>
            <a:r>
              <a:rPr lang="en-US" altLang="zh-CN" dirty="0" smtClean="0"/>
              <a:t>import </a:t>
            </a:r>
            <a:r>
              <a:rPr lang="en-US" altLang="zh-CN" dirty="0" err="1"/>
              <a:t>matplotlib.pyplot</a:t>
            </a:r>
            <a:r>
              <a:rPr lang="en-US" altLang="zh-CN" dirty="0"/>
              <a:t> as </a:t>
            </a:r>
            <a:r>
              <a:rPr lang="en-US" altLang="zh-CN" dirty="0" err="1"/>
              <a:t>plt</a:t>
            </a:r>
            <a:endParaRPr lang="zh-CN" altLang="zh-CN" dirty="0"/>
          </a:p>
          <a:p>
            <a:pPr lvl="0"/>
            <a:r>
              <a:rPr lang="en-US" altLang="zh-CN" dirty="0"/>
              <a:t> </a:t>
            </a:r>
            <a:endParaRPr lang="zh-CN" altLang="zh-CN" dirty="0"/>
          </a:p>
          <a:p>
            <a:pPr lvl="0"/>
            <a:r>
              <a:rPr lang="en-US" altLang="zh-CN" dirty="0"/>
              <a:t>x1 = [1, 3, 5, 7, 9, 11]</a:t>
            </a:r>
            <a:endParaRPr lang="zh-CN" altLang="zh-CN" dirty="0"/>
          </a:p>
          <a:p>
            <a:pPr lvl="0"/>
            <a:r>
              <a:rPr lang="en-US" altLang="zh-CN" dirty="0"/>
              <a:t>y1 = [4, 1, 5, 7, 10, 5]</a:t>
            </a:r>
            <a:endParaRPr lang="zh-CN" altLang="zh-CN" dirty="0"/>
          </a:p>
          <a:p>
            <a:pPr lvl="0"/>
            <a:r>
              <a:rPr lang="en-US" altLang="zh-CN" dirty="0"/>
              <a:t> </a:t>
            </a:r>
            <a:endParaRPr lang="zh-CN" altLang="zh-CN" dirty="0"/>
          </a:p>
          <a:p>
            <a:pPr lvl="0"/>
            <a:r>
              <a:rPr lang="en-US" altLang="zh-CN" dirty="0"/>
              <a:t>x2 = [2, 4, 6, 8, 10, 11]</a:t>
            </a:r>
            <a:endParaRPr lang="zh-CN" altLang="zh-CN" dirty="0"/>
          </a:p>
          <a:p>
            <a:pPr lvl="0"/>
            <a:r>
              <a:rPr lang="en-US" altLang="zh-CN" dirty="0"/>
              <a:t>y2 = [1, 3, 9, 2, 11, 2]</a:t>
            </a:r>
            <a:endParaRPr lang="zh-CN" altLang="zh-CN" dirty="0"/>
          </a:p>
          <a:p>
            <a:pPr lvl="0"/>
            <a:r>
              <a:rPr lang="en-US" altLang="zh-CN" dirty="0"/>
              <a:t> </a:t>
            </a:r>
            <a:endParaRPr lang="zh-CN" altLang="zh-CN" dirty="0"/>
          </a:p>
          <a:p>
            <a:pPr lvl="0"/>
            <a:r>
              <a:rPr lang="en-US" altLang="zh-CN" dirty="0" err="1"/>
              <a:t>plt.bar</a:t>
            </a:r>
            <a:r>
              <a:rPr lang="en-US" altLang="zh-CN" dirty="0"/>
              <a:t>(x1, y1, label = "test1")</a:t>
            </a:r>
            <a:endParaRPr lang="zh-CN" altLang="zh-CN" dirty="0"/>
          </a:p>
          <a:p>
            <a:pPr lvl="0"/>
            <a:r>
              <a:rPr lang="en-US" altLang="zh-CN" dirty="0" err="1"/>
              <a:t>plt.bar</a:t>
            </a:r>
            <a:r>
              <a:rPr lang="en-US" altLang="zh-CN" dirty="0"/>
              <a:t>(x2, y2, label = "test2")</a:t>
            </a:r>
            <a:endParaRPr lang="zh-CN" altLang="zh-CN" dirty="0"/>
          </a:p>
          <a:p>
            <a:pPr lvl="0"/>
            <a:r>
              <a:rPr lang="en-US" altLang="zh-CN" dirty="0"/>
              <a:t> </a:t>
            </a:r>
            <a:endParaRPr lang="zh-CN" altLang="zh-CN" dirty="0"/>
          </a:p>
          <a:p>
            <a:pPr lvl="0"/>
            <a:r>
              <a:rPr lang="en-US" altLang="zh-CN" dirty="0" err="1"/>
              <a:t>plt.xlabel</a:t>
            </a:r>
            <a:r>
              <a:rPr lang="en-US" altLang="zh-CN" dirty="0"/>
              <a:t>('X-axis')</a:t>
            </a:r>
            <a:endParaRPr lang="zh-CN" altLang="zh-CN" dirty="0"/>
          </a:p>
          <a:p>
            <a:pPr lvl="0"/>
            <a:r>
              <a:rPr lang="en-US" altLang="zh-CN" dirty="0" err="1"/>
              <a:t>plt.ylabel</a:t>
            </a:r>
            <a:r>
              <a:rPr lang="en-US" altLang="zh-CN" dirty="0"/>
              <a:t>("Y-axis")</a:t>
            </a:r>
            <a:endParaRPr lang="zh-CN" altLang="zh-CN" dirty="0"/>
          </a:p>
          <a:p>
            <a:pPr lvl="0"/>
            <a:r>
              <a:rPr lang="en-US" altLang="zh-CN" dirty="0" err="1"/>
              <a:t>plt.title</a:t>
            </a:r>
            <a:r>
              <a:rPr lang="en-US" altLang="zh-CN" dirty="0"/>
              <a:t>('test Graph')</a:t>
            </a:r>
            <a:endParaRPr lang="zh-CN" altLang="zh-CN" dirty="0"/>
          </a:p>
          <a:p>
            <a:pPr lvl="0"/>
            <a:r>
              <a:rPr lang="en-US" altLang="zh-CN" dirty="0" err="1"/>
              <a:t>plt.legend</a:t>
            </a:r>
            <a:r>
              <a:rPr lang="en-US" altLang="zh-CN" dirty="0"/>
              <a:t>()</a:t>
            </a:r>
            <a:endParaRPr lang="zh-CN" altLang="zh-CN" dirty="0"/>
          </a:p>
          <a:p>
            <a:pPr lvl="0"/>
            <a:r>
              <a:rPr lang="en-US" altLang="zh-CN" dirty="0" err="1"/>
              <a:t>plt.show</a:t>
            </a:r>
            <a:r>
              <a:rPr lang="en-US" altLang="zh-CN" dirty="0"/>
              <a:t>()</a:t>
            </a:r>
            <a:endParaRPr lang="zh-CN" altLang="zh-CN" dirty="0"/>
          </a:p>
        </p:txBody>
      </p:sp>
      <p:sp>
        <p:nvSpPr>
          <p:cNvPr id="5" name="矩形 4"/>
          <p:cNvSpPr/>
          <p:nvPr/>
        </p:nvSpPr>
        <p:spPr>
          <a:xfrm>
            <a:off x="752752" y="827420"/>
            <a:ext cx="3717684" cy="369332"/>
          </a:xfrm>
          <a:prstGeom prst="rect">
            <a:avLst/>
          </a:prstGeom>
        </p:spPr>
        <p:txBody>
          <a:bodyPr wrap="none">
            <a:spAutoFit/>
          </a:bodyPr>
          <a:lstStyle/>
          <a:p>
            <a:r>
              <a:rPr lang="zh-CN" altLang="zh-CN" dirty="0"/>
              <a:t>条形图使用的是</a:t>
            </a:r>
            <a:r>
              <a:rPr lang="en-US" altLang="zh-CN" dirty="0" err="1"/>
              <a:t>plt.bar</a:t>
            </a:r>
            <a:r>
              <a:rPr lang="en-US" altLang="zh-CN" dirty="0"/>
              <a:t>()</a:t>
            </a:r>
            <a:r>
              <a:rPr lang="zh-CN" altLang="zh-CN" dirty="0"/>
              <a:t>来创建图形</a:t>
            </a:r>
            <a:endParaRPr lang="zh-CN" altLang="en-US" dirty="0"/>
          </a:p>
        </p:txBody>
      </p:sp>
      <p:pic>
        <p:nvPicPr>
          <p:cNvPr id="12" name="图片 11"/>
          <p:cNvPicPr/>
          <p:nvPr/>
        </p:nvPicPr>
        <p:blipFill>
          <a:blip r:embed="rId2" cstate="print"/>
          <a:stretch>
            <a:fillRect/>
          </a:stretch>
        </p:blipFill>
        <p:spPr>
          <a:xfrm>
            <a:off x="5663157" y="732765"/>
            <a:ext cx="5496899" cy="4496435"/>
          </a:xfrm>
          <a:prstGeom prst="rect">
            <a:avLst/>
          </a:prstGeom>
        </p:spPr>
      </p:pic>
      <p:sp>
        <p:nvSpPr>
          <p:cNvPr id="6" name="矩形 5"/>
          <p:cNvSpPr/>
          <p:nvPr/>
        </p:nvSpPr>
        <p:spPr>
          <a:xfrm>
            <a:off x="5693376" y="5448955"/>
            <a:ext cx="5032147" cy="923330"/>
          </a:xfrm>
          <a:prstGeom prst="rect">
            <a:avLst/>
          </a:prstGeom>
        </p:spPr>
        <p:txBody>
          <a:bodyPr wrap="none">
            <a:spAutoFit/>
          </a:bodyPr>
          <a:lstStyle/>
          <a:p>
            <a:pPr>
              <a:lnSpc>
                <a:spcPct val="150000"/>
              </a:lnSpc>
            </a:pPr>
            <a:r>
              <a:rPr lang="zh-CN" altLang="zh-CN" dirty="0"/>
              <a:t>条形图从数据源的角度来说还是有些像坐标</a:t>
            </a:r>
            <a:r>
              <a:rPr lang="zh-CN" altLang="zh-CN" dirty="0" smtClean="0"/>
              <a:t>数据</a:t>
            </a:r>
            <a:endParaRPr lang="en-US" altLang="zh-CN" dirty="0" smtClean="0"/>
          </a:p>
          <a:p>
            <a:pPr>
              <a:lnSpc>
                <a:spcPct val="150000"/>
              </a:lnSpc>
            </a:pPr>
            <a:r>
              <a:rPr lang="zh-CN" altLang="zh-CN" dirty="0" smtClean="0"/>
              <a:t>当</a:t>
            </a:r>
            <a:r>
              <a:rPr lang="en-US" altLang="zh-CN" dirty="0"/>
              <a:t>x</a:t>
            </a:r>
            <a:r>
              <a:rPr lang="zh-CN" altLang="zh-CN" dirty="0"/>
              <a:t>轴有重合时图形会叠在一起</a:t>
            </a:r>
            <a:endParaRPr lang="zh-CN" altLang="en-US" dirty="0"/>
          </a:p>
        </p:txBody>
      </p:sp>
    </p:spTree>
    <p:extLst>
      <p:ext uri="{BB962C8B-B14F-4D97-AF65-F5344CB8AC3E}">
        <p14:creationId xmlns:p14="http://schemas.microsoft.com/office/powerpoint/2010/main" val="836566958"/>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inVertical)">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12"/>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4" grpId="0"/>
      <p:bldP spid="5"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842042" y="332656"/>
            <a:ext cx="3757264" cy="400110"/>
          </a:xfrm>
          <a:prstGeom prst="rect">
            <a:avLst/>
          </a:prstGeom>
        </p:spPr>
        <p:txBody>
          <a:bodyPr wrap="square">
            <a:spAutoFit/>
          </a:bodyPr>
          <a:lstStyle/>
          <a:p>
            <a:r>
              <a:rPr lang="en-US" altLang="zh-CN" sz="2000" b="1" dirty="0"/>
              <a:t>6.3.3 </a:t>
            </a:r>
            <a:r>
              <a:rPr lang="en-US" altLang="zh-CN" sz="2000" b="1" dirty="0" smtClean="0"/>
              <a:t>  </a:t>
            </a:r>
            <a:r>
              <a:rPr lang="zh-CN" altLang="zh-CN" sz="2000" b="1" dirty="0" smtClean="0"/>
              <a:t>直方图</a:t>
            </a:r>
            <a:endParaRPr lang="zh-CN" altLang="zh-CN" sz="2000" b="1" dirty="0"/>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矩形 3"/>
          <p:cNvSpPr/>
          <p:nvPr/>
        </p:nvSpPr>
        <p:spPr>
          <a:xfrm>
            <a:off x="710201" y="1834632"/>
            <a:ext cx="4245052" cy="4524315"/>
          </a:xfrm>
          <a:prstGeom prst="rect">
            <a:avLst/>
          </a:prstGeom>
        </p:spPr>
        <p:txBody>
          <a:bodyPr wrap="square">
            <a:spAutoFit/>
          </a:bodyPr>
          <a:lstStyle/>
          <a:p>
            <a:r>
              <a:rPr lang="zh-CN" altLang="zh-CN" b="1" dirty="0"/>
              <a:t>程序</a:t>
            </a:r>
            <a:r>
              <a:rPr lang="en-US" altLang="zh-CN" b="1" dirty="0"/>
              <a:t>6.3 </a:t>
            </a:r>
            <a:r>
              <a:rPr lang="zh-CN" altLang="zh-CN" b="1" dirty="0"/>
              <a:t>直方图</a:t>
            </a:r>
            <a:endParaRPr lang="zh-CN" altLang="zh-CN" dirty="0"/>
          </a:p>
          <a:p>
            <a:pPr lvl="0"/>
            <a:r>
              <a:rPr lang="en-US" altLang="zh-CN" dirty="0"/>
              <a:t>import </a:t>
            </a:r>
            <a:r>
              <a:rPr lang="en-US" altLang="zh-CN" dirty="0" err="1"/>
              <a:t>matplotlib.pyplot</a:t>
            </a:r>
            <a:r>
              <a:rPr lang="en-US" altLang="zh-CN" dirty="0"/>
              <a:t> as </a:t>
            </a:r>
            <a:r>
              <a:rPr lang="en-US" altLang="zh-CN" dirty="0" err="1"/>
              <a:t>plt</a:t>
            </a:r>
            <a:endParaRPr lang="zh-CN" altLang="zh-CN" dirty="0"/>
          </a:p>
          <a:p>
            <a:pPr lvl="0"/>
            <a:r>
              <a:rPr lang="en-US" altLang="zh-CN" dirty="0"/>
              <a:t> </a:t>
            </a:r>
            <a:endParaRPr lang="zh-CN" altLang="zh-CN" dirty="0"/>
          </a:p>
          <a:p>
            <a:pPr lvl="0"/>
            <a:r>
              <a:rPr lang="en-US" altLang="zh-CN" dirty="0"/>
              <a:t>data = [5, 22, 10, 44, 55, 99, 87, 86, 45, 22, 6, 33, 87, 98, 15, 25, 77, 89, 31, 32, 71, 83, 82, 52 ]</a:t>
            </a:r>
            <a:endParaRPr lang="zh-CN" altLang="zh-CN" dirty="0"/>
          </a:p>
          <a:p>
            <a:pPr lvl="0"/>
            <a:r>
              <a:rPr lang="en-US" altLang="zh-CN" dirty="0"/>
              <a:t>scalar = [0, 10, 20, 30, 40, 50, 60, 70, 80, 90, 100]</a:t>
            </a:r>
            <a:endParaRPr lang="zh-CN" altLang="zh-CN" dirty="0"/>
          </a:p>
          <a:p>
            <a:pPr lvl="0"/>
            <a:r>
              <a:rPr lang="en-US" altLang="zh-CN" dirty="0" err="1"/>
              <a:t>plt.hist</a:t>
            </a:r>
            <a:r>
              <a:rPr lang="en-US" altLang="zh-CN" dirty="0"/>
              <a:t>(data, scalar, </a:t>
            </a:r>
            <a:r>
              <a:rPr lang="en-US" altLang="zh-CN" dirty="0" err="1"/>
              <a:t>histtype</a:t>
            </a:r>
            <a:r>
              <a:rPr lang="en-US" altLang="zh-CN" dirty="0"/>
              <a:t>='bar', </a:t>
            </a:r>
            <a:r>
              <a:rPr lang="en-US" altLang="zh-CN" dirty="0" err="1"/>
              <a:t>rwidth</a:t>
            </a:r>
            <a:r>
              <a:rPr lang="en-US" altLang="zh-CN" dirty="0"/>
              <a:t>=0.5)</a:t>
            </a:r>
            <a:endParaRPr lang="zh-CN" altLang="zh-CN" dirty="0"/>
          </a:p>
          <a:p>
            <a:pPr lvl="0"/>
            <a:r>
              <a:rPr lang="en-US" altLang="zh-CN" dirty="0"/>
              <a:t> </a:t>
            </a:r>
            <a:endParaRPr lang="zh-CN" altLang="zh-CN" dirty="0"/>
          </a:p>
          <a:p>
            <a:pPr lvl="0"/>
            <a:r>
              <a:rPr lang="en-US" altLang="zh-CN" dirty="0" err="1"/>
              <a:t>plt.xlabel</a:t>
            </a:r>
            <a:r>
              <a:rPr lang="en-US" altLang="zh-CN" dirty="0"/>
              <a:t>('X-axis')</a:t>
            </a:r>
            <a:endParaRPr lang="zh-CN" altLang="zh-CN" dirty="0"/>
          </a:p>
          <a:p>
            <a:pPr lvl="0"/>
            <a:r>
              <a:rPr lang="en-US" altLang="zh-CN" dirty="0" err="1"/>
              <a:t>plt.ylabel</a:t>
            </a:r>
            <a:r>
              <a:rPr lang="en-US" altLang="zh-CN" dirty="0"/>
              <a:t>("Y-axis")</a:t>
            </a:r>
            <a:endParaRPr lang="zh-CN" altLang="zh-CN" dirty="0"/>
          </a:p>
          <a:p>
            <a:pPr lvl="0"/>
            <a:r>
              <a:rPr lang="en-US" altLang="zh-CN" dirty="0" err="1"/>
              <a:t>plt.title</a:t>
            </a:r>
            <a:r>
              <a:rPr lang="en-US" altLang="zh-CN" dirty="0"/>
              <a:t>('test Graph')</a:t>
            </a:r>
            <a:endParaRPr lang="zh-CN" altLang="zh-CN" dirty="0"/>
          </a:p>
          <a:p>
            <a:pPr lvl="0"/>
            <a:r>
              <a:rPr lang="en-US" altLang="zh-CN" dirty="0" err="1"/>
              <a:t>plt.legend</a:t>
            </a:r>
            <a:r>
              <a:rPr lang="en-US" altLang="zh-CN" dirty="0"/>
              <a:t>()</a:t>
            </a:r>
            <a:endParaRPr lang="zh-CN" altLang="zh-CN" dirty="0"/>
          </a:p>
          <a:p>
            <a:pPr lvl="0"/>
            <a:r>
              <a:rPr lang="en-US" altLang="zh-CN" dirty="0" err="1"/>
              <a:t>plt.show</a:t>
            </a:r>
            <a:r>
              <a:rPr lang="en-US" altLang="zh-CN" dirty="0"/>
              <a:t>()</a:t>
            </a:r>
            <a:endParaRPr lang="zh-CN" altLang="zh-CN" dirty="0"/>
          </a:p>
        </p:txBody>
      </p:sp>
      <p:sp>
        <p:nvSpPr>
          <p:cNvPr id="5" name="矩形 4"/>
          <p:cNvSpPr/>
          <p:nvPr/>
        </p:nvSpPr>
        <p:spPr>
          <a:xfrm>
            <a:off x="735381" y="836712"/>
            <a:ext cx="10688417" cy="875881"/>
          </a:xfrm>
          <a:prstGeom prst="rect">
            <a:avLst/>
          </a:prstGeom>
        </p:spPr>
        <p:txBody>
          <a:bodyPr wrap="square">
            <a:spAutoFit/>
          </a:bodyPr>
          <a:lstStyle/>
          <a:p>
            <a:pPr>
              <a:lnSpc>
                <a:spcPct val="150000"/>
              </a:lnSpc>
            </a:pPr>
            <a:r>
              <a:rPr lang="zh-CN" altLang="zh-CN" dirty="0"/>
              <a:t>对于直方图的数据先建立一个数据列表，接着是一个量度的列表，之后直方图会自动地计算出数据列表中数据在不同量度区间的数据个数</a:t>
            </a:r>
            <a:endParaRPr lang="zh-CN" altLang="en-US" dirty="0"/>
          </a:p>
        </p:txBody>
      </p:sp>
      <p:sp>
        <p:nvSpPr>
          <p:cNvPr id="6" name="矩形 5"/>
          <p:cNvSpPr/>
          <p:nvPr/>
        </p:nvSpPr>
        <p:spPr>
          <a:xfrm>
            <a:off x="6383238" y="5970555"/>
            <a:ext cx="3185487" cy="369332"/>
          </a:xfrm>
          <a:prstGeom prst="rect">
            <a:avLst/>
          </a:prstGeom>
        </p:spPr>
        <p:txBody>
          <a:bodyPr wrap="none">
            <a:spAutoFit/>
          </a:bodyPr>
          <a:lstStyle/>
          <a:p>
            <a:r>
              <a:rPr lang="zh-CN" altLang="zh-CN" dirty="0"/>
              <a:t>直方图的</a:t>
            </a:r>
            <a:r>
              <a:rPr lang="zh-CN" altLang="zh-CN" dirty="0" smtClean="0"/>
              <a:t>数据源偏向</a:t>
            </a:r>
            <a:r>
              <a:rPr lang="zh-CN" altLang="zh-CN" dirty="0"/>
              <a:t>于统计学</a:t>
            </a:r>
            <a:endParaRPr lang="zh-CN" altLang="en-US" dirty="0"/>
          </a:p>
        </p:txBody>
      </p:sp>
      <p:pic>
        <p:nvPicPr>
          <p:cNvPr id="9" name="图片 8"/>
          <p:cNvPicPr/>
          <p:nvPr/>
        </p:nvPicPr>
        <p:blipFill>
          <a:blip r:embed="rId2" cstate="print"/>
          <a:stretch>
            <a:fillRect/>
          </a:stretch>
        </p:blipFill>
        <p:spPr>
          <a:xfrm>
            <a:off x="5735166" y="1484784"/>
            <a:ext cx="5328592" cy="4257962"/>
          </a:xfrm>
          <a:prstGeom prst="rect">
            <a:avLst/>
          </a:prstGeom>
        </p:spPr>
      </p:pic>
    </p:spTree>
    <p:extLst>
      <p:ext uri="{BB962C8B-B14F-4D97-AF65-F5344CB8AC3E}">
        <p14:creationId xmlns:p14="http://schemas.microsoft.com/office/powerpoint/2010/main" val="1885757102"/>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inVertical)">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9"/>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4" grpId="0"/>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842042" y="332656"/>
            <a:ext cx="3757264" cy="400110"/>
          </a:xfrm>
          <a:prstGeom prst="rect">
            <a:avLst/>
          </a:prstGeom>
        </p:spPr>
        <p:txBody>
          <a:bodyPr wrap="square">
            <a:spAutoFit/>
          </a:bodyPr>
          <a:lstStyle/>
          <a:p>
            <a:r>
              <a:rPr lang="en-US" altLang="zh-CN" sz="2000" b="1" dirty="0" smtClean="0"/>
              <a:t>6.3.4   </a:t>
            </a:r>
            <a:r>
              <a:rPr lang="zh-CN" altLang="zh-CN" sz="2000" b="1" dirty="0"/>
              <a:t>散点图</a:t>
            </a:r>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矩形 3"/>
          <p:cNvSpPr/>
          <p:nvPr/>
        </p:nvSpPr>
        <p:spPr>
          <a:xfrm>
            <a:off x="710201" y="1834632"/>
            <a:ext cx="4245052" cy="3970318"/>
          </a:xfrm>
          <a:prstGeom prst="rect">
            <a:avLst/>
          </a:prstGeom>
        </p:spPr>
        <p:txBody>
          <a:bodyPr wrap="square">
            <a:spAutoFit/>
          </a:bodyPr>
          <a:lstStyle/>
          <a:p>
            <a:r>
              <a:rPr lang="zh-CN" altLang="zh-CN" b="1" dirty="0"/>
              <a:t>程序</a:t>
            </a:r>
            <a:r>
              <a:rPr lang="en-US" altLang="zh-CN" b="1" dirty="0"/>
              <a:t>6.4 </a:t>
            </a:r>
            <a:r>
              <a:rPr lang="zh-CN" altLang="zh-CN" b="1" dirty="0" smtClean="0"/>
              <a:t>散点图</a:t>
            </a:r>
            <a:r>
              <a:rPr lang="zh-CN" altLang="en-US" b="1" dirty="0" smtClean="0"/>
              <a:t>：</a:t>
            </a:r>
            <a:endParaRPr lang="en-US" altLang="zh-CN" b="1" dirty="0" smtClean="0"/>
          </a:p>
          <a:p>
            <a:endParaRPr lang="zh-CN" altLang="zh-CN" dirty="0"/>
          </a:p>
          <a:p>
            <a:pPr lvl="0"/>
            <a:r>
              <a:rPr lang="en-US" altLang="zh-CN" dirty="0"/>
              <a:t>import </a:t>
            </a:r>
            <a:r>
              <a:rPr lang="en-US" altLang="zh-CN" dirty="0" err="1"/>
              <a:t>matplotlib.pyplot</a:t>
            </a:r>
            <a:r>
              <a:rPr lang="en-US" altLang="zh-CN" dirty="0"/>
              <a:t> as </a:t>
            </a:r>
            <a:r>
              <a:rPr lang="en-US" altLang="zh-CN" dirty="0" err="1"/>
              <a:t>plt</a:t>
            </a:r>
            <a:endParaRPr lang="zh-CN" altLang="zh-CN" dirty="0"/>
          </a:p>
          <a:p>
            <a:pPr lvl="0"/>
            <a:r>
              <a:rPr lang="en-US" altLang="zh-CN" dirty="0"/>
              <a:t>x = [1, 3, 5, 7, 9, 11]</a:t>
            </a:r>
            <a:endParaRPr lang="zh-CN" altLang="zh-CN" dirty="0"/>
          </a:p>
          <a:p>
            <a:pPr lvl="0"/>
            <a:r>
              <a:rPr lang="en-US" altLang="zh-CN" dirty="0"/>
              <a:t>y = [4, 1, 5, 7, 10, 5]</a:t>
            </a:r>
            <a:endParaRPr lang="zh-CN" altLang="zh-CN" dirty="0"/>
          </a:p>
          <a:p>
            <a:pPr lvl="0"/>
            <a:r>
              <a:rPr lang="en-US" altLang="zh-CN" dirty="0"/>
              <a:t> </a:t>
            </a:r>
            <a:endParaRPr lang="zh-CN" altLang="zh-CN" dirty="0"/>
          </a:p>
          <a:p>
            <a:pPr lvl="0"/>
            <a:r>
              <a:rPr lang="en-US" altLang="zh-CN" dirty="0" err="1"/>
              <a:t>plt.scatter</a:t>
            </a:r>
            <a:r>
              <a:rPr lang="en-US" altLang="zh-CN" dirty="0"/>
              <a:t>(x, y, label="scatter", s=25, marker="o")</a:t>
            </a:r>
            <a:endParaRPr lang="zh-CN" altLang="zh-CN" dirty="0"/>
          </a:p>
          <a:p>
            <a:pPr lvl="0"/>
            <a:r>
              <a:rPr lang="en-US" altLang="zh-CN" dirty="0"/>
              <a:t> </a:t>
            </a:r>
            <a:endParaRPr lang="zh-CN" altLang="zh-CN" dirty="0"/>
          </a:p>
          <a:p>
            <a:pPr lvl="0"/>
            <a:r>
              <a:rPr lang="en-US" altLang="zh-CN" dirty="0" err="1"/>
              <a:t>plt.xlabel</a:t>
            </a:r>
            <a:r>
              <a:rPr lang="en-US" altLang="zh-CN" dirty="0"/>
              <a:t>('X-axis')</a:t>
            </a:r>
            <a:endParaRPr lang="zh-CN" altLang="zh-CN" dirty="0"/>
          </a:p>
          <a:p>
            <a:pPr lvl="0"/>
            <a:r>
              <a:rPr lang="en-US" altLang="zh-CN" dirty="0" err="1"/>
              <a:t>plt.ylabel</a:t>
            </a:r>
            <a:r>
              <a:rPr lang="en-US" altLang="zh-CN" dirty="0"/>
              <a:t>("Y-axis")</a:t>
            </a:r>
            <a:endParaRPr lang="zh-CN" altLang="zh-CN" dirty="0"/>
          </a:p>
          <a:p>
            <a:pPr lvl="0"/>
            <a:r>
              <a:rPr lang="en-US" altLang="zh-CN" dirty="0" err="1"/>
              <a:t>plt.title</a:t>
            </a:r>
            <a:r>
              <a:rPr lang="en-US" altLang="zh-CN" dirty="0"/>
              <a:t>('test Graph')</a:t>
            </a:r>
            <a:endParaRPr lang="zh-CN" altLang="zh-CN" dirty="0"/>
          </a:p>
          <a:p>
            <a:pPr lvl="0"/>
            <a:r>
              <a:rPr lang="en-US" altLang="zh-CN" dirty="0" err="1"/>
              <a:t>plt.legend</a:t>
            </a:r>
            <a:r>
              <a:rPr lang="en-US" altLang="zh-CN" dirty="0"/>
              <a:t>()</a:t>
            </a:r>
            <a:endParaRPr lang="zh-CN" altLang="zh-CN" dirty="0"/>
          </a:p>
          <a:p>
            <a:pPr lvl="0"/>
            <a:r>
              <a:rPr lang="en-US" altLang="zh-CN" dirty="0" err="1"/>
              <a:t>plt.show</a:t>
            </a:r>
            <a:r>
              <a:rPr lang="en-US" altLang="zh-CN" dirty="0"/>
              <a:t>()</a:t>
            </a:r>
            <a:endParaRPr lang="zh-CN" altLang="zh-CN" dirty="0"/>
          </a:p>
        </p:txBody>
      </p:sp>
      <p:sp>
        <p:nvSpPr>
          <p:cNvPr id="5" name="矩形 4"/>
          <p:cNvSpPr/>
          <p:nvPr/>
        </p:nvSpPr>
        <p:spPr>
          <a:xfrm>
            <a:off x="735381" y="836712"/>
            <a:ext cx="3991673" cy="923330"/>
          </a:xfrm>
          <a:prstGeom prst="rect">
            <a:avLst/>
          </a:prstGeom>
        </p:spPr>
        <p:txBody>
          <a:bodyPr wrap="square">
            <a:spAutoFit/>
          </a:bodyPr>
          <a:lstStyle/>
          <a:p>
            <a:pPr>
              <a:lnSpc>
                <a:spcPct val="150000"/>
              </a:lnSpc>
            </a:pPr>
            <a:r>
              <a:rPr lang="zh-CN" altLang="zh-CN" dirty="0" smtClean="0"/>
              <a:t>散点图用于</a:t>
            </a:r>
            <a:r>
              <a:rPr lang="zh-CN" altLang="zh-CN" dirty="0"/>
              <a:t>分析对象相关性的</a:t>
            </a:r>
            <a:r>
              <a:rPr lang="zh-CN" altLang="zh-CN" dirty="0" smtClean="0"/>
              <a:t>体现</a:t>
            </a:r>
            <a:endParaRPr lang="en-US" altLang="zh-CN" dirty="0" smtClean="0"/>
          </a:p>
          <a:p>
            <a:pPr>
              <a:lnSpc>
                <a:spcPct val="150000"/>
              </a:lnSpc>
            </a:pPr>
            <a:r>
              <a:rPr lang="en-US" altLang="zh-CN" dirty="0" err="1" smtClean="0"/>
              <a:t>plt.scatter</a:t>
            </a:r>
            <a:r>
              <a:rPr lang="zh-CN" altLang="zh-CN" dirty="0"/>
              <a:t>指定创建的是散点图</a:t>
            </a:r>
            <a:endParaRPr lang="zh-CN" altLang="en-US" dirty="0"/>
          </a:p>
        </p:txBody>
      </p:sp>
      <p:sp>
        <p:nvSpPr>
          <p:cNvPr id="6" name="矩形 5"/>
          <p:cNvSpPr/>
          <p:nvPr/>
        </p:nvSpPr>
        <p:spPr>
          <a:xfrm>
            <a:off x="5735166" y="559713"/>
            <a:ext cx="5832648" cy="2169825"/>
          </a:xfrm>
          <a:prstGeom prst="rect">
            <a:avLst/>
          </a:prstGeom>
        </p:spPr>
        <p:txBody>
          <a:bodyPr wrap="square">
            <a:spAutoFit/>
          </a:bodyPr>
          <a:lstStyle/>
          <a:p>
            <a:pPr marL="285750" indent="-285750">
              <a:lnSpc>
                <a:spcPct val="150000"/>
              </a:lnSpc>
              <a:buFont typeface="Wingdings" pitchFamily="2" charset="2"/>
              <a:buChar char="l"/>
            </a:pPr>
            <a:r>
              <a:rPr lang="zh-CN" altLang="zh-CN" dirty="0"/>
              <a:t>变量</a:t>
            </a:r>
            <a:r>
              <a:rPr lang="en-US" altLang="zh-CN" dirty="0"/>
              <a:t>x</a:t>
            </a:r>
            <a:r>
              <a:rPr lang="zh-CN" altLang="zh-CN" dirty="0"/>
              <a:t>和</a:t>
            </a:r>
            <a:r>
              <a:rPr lang="en-US" altLang="zh-CN" dirty="0"/>
              <a:t>y</a:t>
            </a:r>
            <a:r>
              <a:rPr lang="zh-CN" altLang="zh-CN" dirty="0"/>
              <a:t>分别为数据源</a:t>
            </a:r>
            <a:r>
              <a:rPr lang="zh-CN" altLang="zh-CN" dirty="0" smtClean="0"/>
              <a:t>传入</a:t>
            </a:r>
            <a:endParaRPr lang="en-US" altLang="zh-CN" dirty="0" smtClean="0"/>
          </a:p>
          <a:p>
            <a:pPr marL="285750" indent="-285750">
              <a:lnSpc>
                <a:spcPct val="150000"/>
              </a:lnSpc>
              <a:buFont typeface="Wingdings" pitchFamily="2" charset="2"/>
              <a:buChar char="l"/>
            </a:pPr>
            <a:r>
              <a:rPr lang="en-US" altLang="zh-CN" dirty="0" smtClean="0"/>
              <a:t>label</a:t>
            </a:r>
            <a:r>
              <a:rPr lang="zh-CN" altLang="zh-CN" dirty="0"/>
              <a:t>为用于表示数据的</a:t>
            </a:r>
            <a:r>
              <a:rPr lang="zh-CN" altLang="zh-CN" dirty="0" smtClean="0"/>
              <a:t>标签</a:t>
            </a:r>
            <a:endParaRPr lang="en-US" altLang="zh-CN" dirty="0" smtClean="0"/>
          </a:p>
          <a:p>
            <a:pPr marL="285750" indent="-285750">
              <a:lnSpc>
                <a:spcPct val="150000"/>
              </a:lnSpc>
              <a:buFont typeface="Wingdings" pitchFamily="2" charset="2"/>
              <a:buChar char="l"/>
            </a:pPr>
            <a:r>
              <a:rPr lang="en-US" altLang="zh-CN" dirty="0" smtClean="0"/>
              <a:t>s</a:t>
            </a:r>
            <a:r>
              <a:rPr lang="zh-CN" altLang="zh-CN" dirty="0"/>
              <a:t>为图中用于显示散点的</a:t>
            </a:r>
            <a:r>
              <a:rPr lang="zh-CN" altLang="zh-CN" dirty="0" smtClean="0"/>
              <a:t>大小</a:t>
            </a:r>
            <a:endParaRPr lang="en-US" altLang="zh-CN" dirty="0" smtClean="0"/>
          </a:p>
          <a:p>
            <a:pPr marL="285750" indent="-285750">
              <a:lnSpc>
                <a:spcPct val="150000"/>
              </a:lnSpc>
              <a:buFont typeface="Wingdings" pitchFamily="2" charset="2"/>
              <a:buChar char="l"/>
            </a:pPr>
            <a:r>
              <a:rPr lang="en-US" altLang="zh-CN" dirty="0" smtClean="0"/>
              <a:t>marker</a:t>
            </a:r>
            <a:r>
              <a:rPr lang="zh-CN" altLang="zh-CN" dirty="0"/>
              <a:t>为散点在图中的表示</a:t>
            </a:r>
            <a:r>
              <a:rPr lang="zh-CN" altLang="zh-CN" dirty="0" smtClean="0"/>
              <a:t>形式</a:t>
            </a:r>
            <a:endParaRPr lang="en-US" altLang="zh-CN" dirty="0" smtClean="0"/>
          </a:p>
          <a:p>
            <a:pPr marL="285750" indent="-285750">
              <a:lnSpc>
                <a:spcPct val="150000"/>
              </a:lnSpc>
              <a:buFont typeface="Wingdings" pitchFamily="2" charset="2"/>
              <a:buChar char="l"/>
            </a:pPr>
            <a:r>
              <a:rPr lang="zh-CN" altLang="zh-CN" dirty="0" smtClean="0"/>
              <a:t>值</a:t>
            </a:r>
            <a:r>
              <a:rPr lang="en-US" altLang="zh-CN" dirty="0"/>
              <a:t>“o”</a:t>
            </a:r>
            <a:r>
              <a:rPr lang="zh-CN" altLang="zh-CN" dirty="0"/>
              <a:t>表示使用圆的形式在图中显示散点</a:t>
            </a:r>
            <a:endParaRPr lang="zh-CN" altLang="en-US" dirty="0"/>
          </a:p>
        </p:txBody>
      </p:sp>
      <p:pic>
        <p:nvPicPr>
          <p:cNvPr id="10" name="图片 9"/>
          <p:cNvPicPr/>
          <p:nvPr/>
        </p:nvPicPr>
        <p:blipFill>
          <a:blip r:embed="rId2" cstate="print"/>
          <a:stretch>
            <a:fillRect/>
          </a:stretch>
        </p:blipFill>
        <p:spPr>
          <a:xfrm>
            <a:off x="5748617" y="836712"/>
            <a:ext cx="4680520" cy="4107353"/>
          </a:xfrm>
          <a:prstGeom prst="rect">
            <a:avLst/>
          </a:prstGeom>
        </p:spPr>
      </p:pic>
      <p:graphicFrame>
        <p:nvGraphicFramePr>
          <p:cNvPr id="2" name="表格 1"/>
          <p:cNvGraphicFramePr>
            <a:graphicFrameLocks noGrp="1"/>
          </p:cNvGraphicFramePr>
          <p:nvPr>
            <p:extLst>
              <p:ext uri="{D42A27DB-BD31-4B8C-83A1-F6EECF244321}">
                <p14:modId xmlns:p14="http://schemas.microsoft.com/office/powerpoint/2010/main" val="3142607543"/>
              </p:ext>
            </p:extLst>
          </p:nvPr>
        </p:nvGraphicFramePr>
        <p:xfrm>
          <a:off x="4963068" y="2438731"/>
          <a:ext cx="6748761" cy="3078500"/>
        </p:xfrm>
        <a:graphic>
          <a:graphicData uri="http://schemas.openxmlformats.org/drawingml/2006/table">
            <a:tbl>
              <a:tblPr firstRow="1" firstCol="1" bandRow="1">
                <a:tableStyleId>{5C22544A-7EE6-4342-B048-85BDC9FD1C3A}</a:tableStyleId>
              </a:tblPr>
              <a:tblGrid>
                <a:gridCol w="2156500"/>
                <a:gridCol w="4592261"/>
              </a:tblGrid>
              <a:tr h="458912">
                <a:tc>
                  <a:txBody>
                    <a:bodyPr/>
                    <a:lstStyle/>
                    <a:p>
                      <a:pPr algn="ctr">
                        <a:lnSpc>
                          <a:spcPct val="107000"/>
                        </a:lnSpc>
                        <a:spcAft>
                          <a:spcPts val="0"/>
                        </a:spcAft>
                        <a:tabLst>
                          <a:tab pos="768350" algn="l"/>
                        </a:tabLst>
                      </a:pPr>
                      <a:r>
                        <a:rPr lang="en-US" sz="1800" kern="100" dirty="0">
                          <a:effectLst/>
                        </a:rPr>
                        <a:t>marker</a:t>
                      </a:r>
                      <a:r>
                        <a:rPr lang="zh-CN" sz="1800" kern="100" dirty="0">
                          <a:effectLst/>
                        </a:rPr>
                        <a:t>的值</a:t>
                      </a:r>
                      <a:endParaRPr lang="zh-CN" sz="1800" kern="100" dirty="0">
                        <a:effectLst/>
                        <a:latin typeface="Calibri"/>
                        <a:ea typeface="Times New Roman"/>
                        <a:cs typeface="Times New Roman"/>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zh-CN" sz="1800" kern="100" dirty="0">
                          <a:effectLst/>
                        </a:rPr>
                        <a:t>描述</a:t>
                      </a:r>
                      <a:endParaRPr lang="zh-CN" sz="1800" kern="100" dirty="0">
                        <a:effectLst/>
                        <a:latin typeface="Calibri"/>
                        <a:ea typeface="Times New Roman"/>
                        <a:cs typeface="Times New Roman"/>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762087">
                <a:tc>
                  <a:txBody>
                    <a:bodyPr/>
                    <a:lstStyle/>
                    <a:p>
                      <a:pPr algn="ctr">
                        <a:lnSpc>
                          <a:spcPct val="107000"/>
                        </a:lnSpc>
                        <a:spcAft>
                          <a:spcPts val="0"/>
                        </a:spcAft>
                      </a:pPr>
                      <a:r>
                        <a:rPr lang="en-US" sz="1800" b="1" kern="100" dirty="0">
                          <a:effectLst/>
                        </a:rPr>
                        <a:t>“,”</a:t>
                      </a:r>
                      <a:endParaRPr lang="zh-CN" sz="1800" b="1" kern="100" dirty="0">
                        <a:effectLst/>
                        <a:latin typeface="Calibri"/>
                        <a:ea typeface="Times New Roman"/>
                        <a:cs typeface="Times New Roman"/>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zh-CN" sz="1800" kern="100" dirty="0">
                          <a:effectLst/>
                        </a:rPr>
                        <a:t>使用像素的形式表示（正方形）散点</a:t>
                      </a:r>
                      <a:endParaRPr lang="zh-CN" sz="1800" kern="100" dirty="0">
                        <a:effectLst/>
                        <a:latin typeface="Calibri"/>
                        <a:ea typeface="Times New Roman"/>
                        <a:cs typeface="Times New Roman"/>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458912">
                <a:tc>
                  <a:txBody>
                    <a:bodyPr/>
                    <a:lstStyle/>
                    <a:p>
                      <a:pPr algn="ctr">
                        <a:lnSpc>
                          <a:spcPct val="107000"/>
                        </a:lnSpc>
                        <a:spcAft>
                          <a:spcPts val="0"/>
                        </a:spcAft>
                      </a:pPr>
                      <a:r>
                        <a:rPr lang="en-US" sz="1800" b="1" kern="100" dirty="0">
                          <a:effectLst/>
                        </a:rPr>
                        <a:t>“v”</a:t>
                      </a:r>
                      <a:endParaRPr lang="zh-CN" sz="1800" b="1" kern="100" dirty="0">
                        <a:effectLst/>
                        <a:latin typeface="Calibri"/>
                        <a:ea typeface="Times New Roman"/>
                        <a:cs typeface="Times New Roman"/>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zh-CN" sz="1800" kern="100">
                          <a:effectLst/>
                        </a:rPr>
                        <a:t>使用下三角的形式表示散点</a:t>
                      </a:r>
                      <a:endParaRPr lang="zh-CN" sz="1800" kern="100">
                        <a:effectLst/>
                        <a:latin typeface="Calibri"/>
                        <a:ea typeface="Times New Roman"/>
                        <a:cs typeface="Times New Roman"/>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442887">
                <a:tc>
                  <a:txBody>
                    <a:bodyPr/>
                    <a:lstStyle/>
                    <a:p>
                      <a:pPr algn="ctr">
                        <a:lnSpc>
                          <a:spcPct val="107000"/>
                        </a:lnSpc>
                        <a:spcAft>
                          <a:spcPts val="0"/>
                        </a:spcAft>
                      </a:pPr>
                      <a:r>
                        <a:rPr lang="en-US" sz="1800" b="1" kern="100" dirty="0">
                          <a:effectLst/>
                        </a:rPr>
                        <a:t>“x”</a:t>
                      </a:r>
                      <a:endParaRPr lang="zh-CN" sz="1800" b="1" kern="100" dirty="0">
                        <a:effectLst/>
                        <a:latin typeface="Calibri"/>
                        <a:ea typeface="Times New Roman"/>
                        <a:cs typeface="Times New Roman"/>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zh-CN" sz="1800" kern="100">
                          <a:effectLst/>
                        </a:rPr>
                        <a:t>使用符号</a:t>
                      </a:r>
                      <a:r>
                        <a:rPr lang="en-US" sz="1800" kern="100">
                          <a:effectLst/>
                        </a:rPr>
                        <a:t>×</a:t>
                      </a:r>
                      <a:r>
                        <a:rPr lang="zh-CN" sz="1800" kern="100">
                          <a:effectLst/>
                        </a:rPr>
                        <a:t>的形式表示散点</a:t>
                      </a:r>
                      <a:endParaRPr lang="zh-CN" sz="1800" kern="100">
                        <a:effectLst/>
                        <a:latin typeface="Calibri"/>
                        <a:ea typeface="Times New Roman"/>
                        <a:cs typeface="Times New Roman"/>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477851">
                <a:tc>
                  <a:txBody>
                    <a:bodyPr/>
                    <a:lstStyle/>
                    <a:p>
                      <a:pPr algn="ctr">
                        <a:lnSpc>
                          <a:spcPct val="107000"/>
                        </a:lnSpc>
                        <a:spcAft>
                          <a:spcPts val="0"/>
                        </a:spcAft>
                      </a:pPr>
                      <a:r>
                        <a:rPr lang="en-US" sz="1800" b="1" kern="100" dirty="0">
                          <a:effectLst/>
                        </a:rPr>
                        <a:t>“d”</a:t>
                      </a:r>
                      <a:endParaRPr lang="zh-CN" sz="1800" b="1" kern="100" dirty="0">
                        <a:effectLst/>
                        <a:latin typeface="Calibri"/>
                        <a:ea typeface="Times New Roman"/>
                        <a:cs typeface="Times New Roman"/>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zh-CN" sz="1800" kern="100">
                          <a:effectLst/>
                        </a:rPr>
                        <a:t>使用菱形表示散点</a:t>
                      </a:r>
                      <a:endParaRPr lang="zh-CN" sz="1800" kern="100">
                        <a:effectLst/>
                        <a:latin typeface="Calibri"/>
                        <a:ea typeface="Times New Roman"/>
                        <a:cs typeface="Times New Roman"/>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477851">
                <a:tc>
                  <a:txBody>
                    <a:bodyPr/>
                    <a:lstStyle/>
                    <a:p>
                      <a:pPr algn="ctr">
                        <a:lnSpc>
                          <a:spcPct val="107000"/>
                        </a:lnSpc>
                        <a:spcAft>
                          <a:spcPts val="0"/>
                        </a:spcAft>
                      </a:pPr>
                      <a:r>
                        <a:rPr lang="en-US" sz="1800" b="1" kern="100" dirty="0">
                          <a:effectLst/>
                        </a:rPr>
                        <a:t>“*”</a:t>
                      </a:r>
                      <a:endParaRPr lang="zh-CN" sz="1800" b="1" kern="100" dirty="0">
                        <a:effectLst/>
                        <a:latin typeface="Calibri"/>
                        <a:ea typeface="Times New Roman"/>
                        <a:cs typeface="Times New Roman"/>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zh-CN" sz="1800" kern="100" dirty="0">
                          <a:effectLst/>
                        </a:rPr>
                        <a:t>使用五角星的形式表示散点</a:t>
                      </a:r>
                      <a:endParaRPr lang="zh-CN" sz="1800" kern="100" dirty="0">
                        <a:effectLst/>
                        <a:latin typeface="Calibri"/>
                        <a:ea typeface="Times New Roman"/>
                        <a:cs typeface="Times New Roman"/>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bl>
          </a:graphicData>
        </a:graphic>
      </p:graphicFrame>
      <p:sp>
        <p:nvSpPr>
          <p:cNvPr id="3" name="矩形 2"/>
          <p:cNvSpPr/>
          <p:nvPr/>
        </p:nvSpPr>
        <p:spPr>
          <a:xfrm>
            <a:off x="5338694" y="1575376"/>
            <a:ext cx="3622082" cy="369332"/>
          </a:xfrm>
          <a:prstGeom prst="rect">
            <a:avLst/>
          </a:prstGeom>
        </p:spPr>
        <p:txBody>
          <a:bodyPr wrap="none">
            <a:spAutoFit/>
          </a:bodyPr>
          <a:lstStyle/>
          <a:p>
            <a:r>
              <a:rPr lang="zh-CN" altLang="zh-CN" dirty="0"/>
              <a:t>常用的</a:t>
            </a:r>
            <a:r>
              <a:rPr lang="en-US" altLang="zh-CN" dirty="0"/>
              <a:t>marker</a:t>
            </a:r>
            <a:r>
              <a:rPr lang="zh-CN" altLang="zh-CN" dirty="0"/>
              <a:t>及其对应表现</a:t>
            </a:r>
            <a:r>
              <a:rPr lang="zh-CN" altLang="zh-CN" dirty="0" smtClean="0"/>
              <a:t>形式</a:t>
            </a:r>
            <a:r>
              <a:rPr lang="zh-CN" altLang="en-US" dirty="0" smtClean="0"/>
              <a:t>：</a:t>
            </a:r>
            <a:endParaRPr lang="zh-CN" altLang="en-US" dirty="0"/>
          </a:p>
        </p:txBody>
      </p:sp>
    </p:spTree>
    <p:extLst>
      <p:ext uri="{BB962C8B-B14F-4D97-AF65-F5344CB8AC3E}">
        <p14:creationId xmlns:p14="http://schemas.microsoft.com/office/powerpoint/2010/main" val="1322075789"/>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inVertical)">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childTnLst>
                                  <p:subTnLst>
                                    <p:set>
                                      <p:cBhvr override="childStyle">
                                        <p:cTn dur="1" fill="hold" display="0" masterRel="nextClick" afterEffect="1"/>
                                        <p:tgtEl>
                                          <p:spTgt spid="6"/>
                                        </p:tgtEl>
                                        <p:attrNameLst>
                                          <p:attrName>style.visibility</p:attrName>
                                        </p:attrNameLst>
                                      </p:cBhvr>
                                      <p:to>
                                        <p:strVal val="hidden"/>
                                      </p:to>
                                    </p:set>
                                  </p:sub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10"/>
                                        </p:tgtEl>
                                        <p:attrNameLst>
                                          <p:attrName>style.visibility</p:attrName>
                                        </p:attrNameLst>
                                      </p:cBhvr>
                                      <p:to>
                                        <p:strVal val="visible"/>
                                      </p:to>
                                    </p:set>
                                  </p:childTnLst>
                                  <p:subTnLst>
                                    <p:set>
                                      <p:cBhvr override="childStyle">
                                        <p:cTn dur="1" fill="hold" display="0" masterRel="nextClick" afterEffect="1"/>
                                        <p:tgtEl>
                                          <p:spTgt spid="10"/>
                                        </p:tgtEl>
                                        <p:attrNameLst>
                                          <p:attrName>style.visibility</p:attrName>
                                        </p:attrNameLst>
                                      </p:cBhvr>
                                      <p:to>
                                        <p:strVal val="hidden"/>
                                      </p:to>
                                    </p:set>
                                  </p:sub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3"/>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4" grpId="0"/>
      <p:bldP spid="5" grpId="0"/>
      <p:bldP spid="6" grpId="0"/>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842042" y="332656"/>
            <a:ext cx="3757264" cy="400110"/>
          </a:xfrm>
          <a:prstGeom prst="rect">
            <a:avLst/>
          </a:prstGeom>
        </p:spPr>
        <p:txBody>
          <a:bodyPr wrap="square">
            <a:spAutoFit/>
          </a:bodyPr>
          <a:lstStyle/>
          <a:p>
            <a:r>
              <a:rPr lang="en-US" altLang="zh-CN" sz="2000" b="1" dirty="0"/>
              <a:t>6.3.5 </a:t>
            </a:r>
            <a:r>
              <a:rPr lang="en-US" altLang="zh-CN" sz="2000" b="1" dirty="0" smtClean="0"/>
              <a:t>  </a:t>
            </a:r>
            <a:r>
              <a:rPr lang="zh-CN" altLang="zh-CN" sz="2000" b="1" dirty="0" smtClean="0"/>
              <a:t>饼</a:t>
            </a:r>
            <a:r>
              <a:rPr lang="zh-CN" altLang="zh-CN" sz="2000" b="1" dirty="0"/>
              <a:t>图</a:t>
            </a:r>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矩形 3"/>
          <p:cNvSpPr/>
          <p:nvPr/>
        </p:nvSpPr>
        <p:spPr>
          <a:xfrm>
            <a:off x="598148" y="1538573"/>
            <a:ext cx="4993002" cy="4524315"/>
          </a:xfrm>
          <a:prstGeom prst="rect">
            <a:avLst/>
          </a:prstGeom>
        </p:spPr>
        <p:txBody>
          <a:bodyPr wrap="square">
            <a:spAutoFit/>
          </a:bodyPr>
          <a:lstStyle/>
          <a:p>
            <a:r>
              <a:rPr lang="zh-CN" altLang="zh-CN" b="1" dirty="0"/>
              <a:t>程序</a:t>
            </a:r>
            <a:r>
              <a:rPr lang="en-US" altLang="zh-CN" b="1" dirty="0"/>
              <a:t>6.5</a:t>
            </a:r>
            <a:endParaRPr lang="zh-CN" altLang="zh-CN" dirty="0"/>
          </a:p>
          <a:p>
            <a:pPr lvl="0"/>
            <a:r>
              <a:rPr lang="en-US" altLang="zh-CN" dirty="0"/>
              <a:t>import </a:t>
            </a:r>
            <a:r>
              <a:rPr lang="en-US" altLang="zh-CN" dirty="0" err="1"/>
              <a:t>matplotlib.pyplot</a:t>
            </a:r>
            <a:r>
              <a:rPr lang="en-US" altLang="zh-CN" dirty="0"/>
              <a:t> as </a:t>
            </a:r>
            <a:r>
              <a:rPr lang="en-US" altLang="zh-CN" dirty="0" err="1"/>
              <a:t>plt</a:t>
            </a:r>
            <a:endParaRPr lang="zh-CN" altLang="zh-CN" dirty="0"/>
          </a:p>
          <a:p>
            <a:pPr lvl="0"/>
            <a:r>
              <a:rPr lang="en-US" altLang="zh-CN" dirty="0"/>
              <a:t>Score = [95, 89, 65, 90]</a:t>
            </a:r>
            <a:endParaRPr lang="zh-CN" altLang="zh-CN" dirty="0"/>
          </a:p>
          <a:p>
            <a:pPr lvl="0"/>
            <a:r>
              <a:rPr lang="en-US" altLang="zh-CN" dirty="0"/>
              <a:t>Subject = ['Math', 'Chinese', 'English', '</a:t>
            </a:r>
            <a:r>
              <a:rPr lang="en-US" altLang="zh-CN" dirty="0" err="1"/>
              <a:t>Synthetical</a:t>
            </a:r>
            <a:r>
              <a:rPr lang="en-US" altLang="zh-CN" dirty="0"/>
              <a:t>']</a:t>
            </a:r>
            <a:endParaRPr lang="zh-CN" altLang="zh-CN" dirty="0"/>
          </a:p>
          <a:p>
            <a:pPr lvl="0"/>
            <a:r>
              <a:rPr lang="en-US" altLang="zh-CN" dirty="0"/>
              <a:t>cols = ['c', 'm', 'r', 'b']</a:t>
            </a:r>
            <a:endParaRPr lang="zh-CN" altLang="zh-CN" dirty="0"/>
          </a:p>
          <a:p>
            <a:pPr lvl="0"/>
            <a:r>
              <a:rPr lang="en-US" altLang="zh-CN" dirty="0"/>
              <a:t> </a:t>
            </a:r>
            <a:endParaRPr lang="zh-CN" altLang="zh-CN" dirty="0"/>
          </a:p>
          <a:p>
            <a:pPr lvl="0"/>
            <a:r>
              <a:rPr lang="en-US" altLang="zh-CN" dirty="0" err="1"/>
              <a:t>plt.pie</a:t>
            </a:r>
            <a:r>
              <a:rPr lang="en-US" altLang="zh-CN" dirty="0"/>
              <a:t>(</a:t>
            </a:r>
            <a:endParaRPr lang="zh-CN" altLang="zh-CN" dirty="0"/>
          </a:p>
          <a:p>
            <a:pPr lvl="0"/>
            <a:r>
              <a:rPr lang="en-US" altLang="zh-CN" dirty="0"/>
              <a:t>    Score,</a:t>
            </a:r>
            <a:endParaRPr lang="zh-CN" altLang="zh-CN" dirty="0"/>
          </a:p>
          <a:p>
            <a:pPr lvl="0"/>
            <a:r>
              <a:rPr lang="en-US" altLang="zh-CN" dirty="0"/>
              <a:t>    labels=Subject,</a:t>
            </a:r>
            <a:endParaRPr lang="zh-CN" altLang="zh-CN" dirty="0"/>
          </a:p>
          <a:p>
            <a:pPr lvl="0"/>
            <a:r>
              <a:rPr lang="en-US" altLang="zh-CN" dirty="0"/>
              <a:t>    colors=cols,</a:t>
            </a:r>
            <a:endParaRPr lang="zh-CN" altLang="zh-CN" dirty="0"/>
          </a:p>
          <a:p>
            <a:pPr lvl="0"/>
            <a:r>
              <a:rPr lang="en-US" altLang="zh-CN" dirty="0"/>
              <a:t>    </a:t>
            </a:r>
            <a:r>
              <a:rPr lang="en-US" altLang="zh-CN" dirty="0" err="1"/>
              <a:t>startangle</a:t>
            </a:r>
            <a:r>
              <a:rPr lang="en-US" altLang="zh-CN" dirty="0"/>
              <a:t>=90,</a:t>
            </a:r>
            <a:endParaRPr lang="zh-CN" altLang="zh-CN" dirty="0"/>
          </a:p>
          <a:p>
            <a:pPr lvl="0"/>
            <a:r>
              <a:rPr lang="en-US" altLang="zh-CN" dirty="0"/>
              <a:t>    shadow=False,</a:t>
            </a:r>
            <a:endParaRPr lang="zh-CN" altLang="zh-CN" dirty="0"/>
          </a:p>
          <a:p>
            <a:pPr lvl="0"/>
            <a:r>
              <a:rPr lang="en-US" altLang="zh-CN" dirty="0"/>
              <a:t>    explode=(0.1, 0, 0, 0),</a:t>
            </a:r>
            <a:endParaRPr lang="zh-CN" altLang="zh-CN" dirty="0"/>
          </a:p>
          <a:p>
            <a:pPr lvl="0"/>
            <a:r>
              <a:rPr lang="en-US" altLang="zh-CN" dirty="0"/>
              <a:t>    </a:t>
            </a:r>
            <a:r>
              <a:rPr lang="en-US" altLang="zh-CN" dirty="0" err="1"/>
              <a:t>autopct</a:t>
            </a:r>
            <a:r>
              <a:rPr lang="en-US" altLang="zh-CN" dirty="0"/>
              <a:t>='%1.1f%%')</a:t>
            </a:r>
            <a:endParaRPr lang="zh-CN" altLang="zh-CN" dirty="0"/>
          </a:p>
          <a:p>
            <a:pPr lvl="0"/>
            <a:r>
              <a:rPr lang="en-US" altLang="zh-CN" dirty="0" err="1"/>
              <a:t>plt.title</a:t>
            </a:r>
            <a:r>
              <a:rPr lang="en-US" altLang="zh-CN" dirty="0"/>
              <a:t>("test Graph")</a:t>
            </a:r>
            <a:endParaRPr lang="zh-CN" altLang="zh-CN" dirty="0"/>
          </a:p>
          <a:p>
            <a:pPr lvl="0"/>
            <a:r>
              <a:rPr lang="en-US" altLang="zh-CN" dirty="0" err="1"/>
              <a:t>plt.show</a:t>
            </a:r>
            <a:r>
              <a:rPr lang="en-US" altLang="zh-CN" dirty="0"/>
              <a:t>()</a:t>
            </a:r>
            <a:endParaRPr lang="zh-CN" altLang="zh-CN" dirty="0"/>
          </a:p>
        </p:txBody>
      </p:sp>
      <p:sp>
        <p:nvSpPr>
          <p:cNvPr id="5" name="矩形 4"/>
          <p:cNvSpPr/>
          <p:nvPr/>
        </p:nvSpPr>
        <p:spPr>
          <a:xfrm>
            <a:off x="478582" y="836712"/>
            <a:ext cx="5503841" cy="507831"/>
          </a:xfrm>
          <a:prstGeom prst="rect">
            <a:avLst/>
          </a:prstGeom>
        </p:spPr>
        <p:txBody>
          <a:bodyPr wrap="square">
            <a:spAutoFit/>
          </a:bodyPr>
          <a:lstStyle/>
          <a:p>
            <a:pPr>
              <a:lnSpc>
                <a:spcPct val="150000"/>
              </a:lnSpc>
            </a:pPr>
            <a:r>
              <a:rPr lang="zh-CN" altLang="zh-CN" b="1" dirty="0"/>
              <a:t>饼</a:t>
            </a:r>
            <a:r>
              <a:rPr lang="zh-CN" altLang="zh-CN" b="1" dirty="0" smtClean="0"/>
              <a:t>图</a:t>
            </a:r>
            <a:r>
              <a:rPr lang="zh-CN" altLang="zh-CN" dirty="0" smtClean="0"/>
              <a:t>用于</a:t>
            </a:r>
            <a:r>
              <a:rPr lang="zh-CN" altLang="zh-CN" dirty="0"/>
              <a:t>显示部分内容对于整体而言的所占</a:t>
            </a:r>
            <a:r>
              <a:rPr lang="zh-CN" altLang="zh-CN" b="1" dirty="0"/>
              <a:t>比例</a:t>
            </a:r>
            <a:r>
              <a:rPr lang="zh-CN" altLang="zh-CN" dirty="0"/>
              <a:t>情况</a:t>
            </a:r>
            <a:endParaRPr lang="zh-CN" altLang="en-US" dirty="0"/>
          </a:p>
        </p:txBody>
      </p:sp>
      <p:pic>
        <p:nvPicPr>
          <p:cNvPr id="10" name="图片 9"/>
          <p:cNvPicPr/>
          <p:nvPr/>
        </p:nvPicPr>
        <p:blipFill>
          <a:blip r:embed="rId2" cstate="print"/>
          <a:stretch>
            <a:fillRect/>
          </a:stretch>
        </p:blipFill>
        <p:spPr>
          <a:xfrm>
            <a:off x="6311230" y="1344543"/>
            <a:ext cx="4554245" cy="4344382"/>
          </a:xfrm>
          <a:prstGeom prst="rect">
            <a:avLst/>
          </a:prstGeom>
        </p:spPr>
      </p:pic>
    </p:spTree>
    <p:extLst>
      <p:ext uri="{BB962C8B-B14F-4D97-AF65-F5344CB8AC3E}">
        <p14:creationId xmlns:p14="http://schemas.microsoft.com/office/powerpoint/2010/main" val="347323901"/>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inVertical)">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4"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842042" y="332656"/>
            <a:ext cx="3757264" cy="400110"/>
          </a:xfrm>
          <a:prstGeom prst="rect">
            <a:avLst/>
          </a:prstGeom>
        </p:spPr>
        <p:txBody>
          <a:bodyPr wrap="square">
            <a:spAutoFit/>
          </a:bodyPr>
          <a:lstStyle/>
          <a:p>
            <a:r>
              <a:rPr lang="en-US" altLang="zh-CN" sz="2000" b="1" dirty="0"/>
              <a:t>6.3.6 </a:t>
            </a:r>
            <a:r>
              <a:rPr lang="en-US" altLang="zh-CN" sz="2000" b="1" dirty="0" smtClean="0"/>
              <a:t>   </a:t>
            </a:r>
            <a:r>
              <a:rPr lang="zh-CN" altLang="zh-CN" sz="2000" b="1" dirty="0" smtClean="0"/>
              <a:t>图像</a:t>
            </a:r>
            <a:r>
              <a:rPr lang="zh-CN" altLang="zh-CN" sz="2000" b="1" dirty="0"/>
              <a:t>注释</a:t>
            </a:r>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矩形 3"/>
          <p:cNvSpPr/>
          <p:nvPr/>
        </p:nvSpPr>
        <p:spPr>
          <a:xfrm>
            <a:off x="598148" y="1538573"/>
            <a:ext cx="4245052" cy="4801314"/>
          </a:xfrm>
          <a:prstGeom prst="rect">
            <a:avLst/>
          </a:prstGeom>
        </p:spPr>
        <p:txBody>
          <a:bodyPr wrap="square">
            <a:spAutoFit/>
          </a:bodyPr>
          <a:lstStyle/>
          <a:p>
            <a:r>
              <a:rPr lang="zh-CN" altLang="zh-CN" b="1" dirty="0"/>
              <a:t>程序</a:t>
            </a:r>
            <a:r>
              <a:rPr lang="en-US" altLang="zh-CN" b="1" dirty="0"/>
              <a:t>6.6 </a:t>
            </a:r>
            <a:r>
              <a:rPr lang="zh-CN" altLang="zh-CN" b="1" dirty="0"/>
              <a:t>图像注释</a:t>
            </a:r>
            <a:endParaRPr lang="zh-CN" altLang="zh-CN" dirty="0"/>
          </a:p>
          <a:p>
            <a:pPr lvl="0"/>
            <a:r>
              <a:rPr lang="en-US" altLang="zh-CN" dirty="0"/>
              <a:t>import </a:t>
            </a:r>
            <a:r>
              <a:rPr lang="en-US" altLang="zh-CN" dirty="0" err="1"/>
              <a:t>numpy</a:t>
            </a:r>
            <a:r>
              <a:rPr lang="en-US" altLang="zh-CN" dirty="0"/>
              <a:t> as </a:t>
            </a:r>
            <a:r>
              <a:rPr lang="en-US" altLang="zh-CN" dirty="0" err="1"/>
              <a:t>np</a:t>
            </a:r>
            <a:endParaRPr lang="zh-CN" altLang="zh-CN" dirty="0"/>
          </a:p>
          <a:p>
            <a:pPr lvl="0"/>
            <a:r>
              <a:rPr lang="en-US" altLang="zh-CN" dirty="0"/>
              <a:t>import pandas as </a:t>
            </a:r>
            <a:r>
              <a:rPr lang="en-US" altLang="zh-CN" dirty="0" err="1"/>
              <a:t>pd</a:t>
            </a:r>
            <a:endParaRPr lang="zh-CN" altLang="zh-CN" dirty="0"/>
          </a:p>
          <a:p>
            <a:pPr lvl="0"/>
            <a:r>
              <a:rPr lang="en-US" altLang="zh-CN" dirty="0"/>
              <a:t>import </a:t>
            </a:r>
            <a:r>
              <a:rPr lang="en-US" altLang="zh-CN" dirty="0" err="1"/>
              <a:t>matplotlib.pyplot</a:t>
            </a:r>
            <a:r>
              <a:rPr lang="en-US" altLang="zh-CN" dirty="0"/>
              <a:t> as </a:t>
            </a:r>
            <a:r>
              <a:rPr lang="en-US" altLang="zh-CN" dirty="0" err="1"/>
              <a:t>plt</a:t>
            </a:r>
            <a:endParaRPr lang="zh-CN" altLang="zh-CN" dirty="0"/>
          </a:p>
          <a:p>
            <a:pPr lvl="0"/>
            <a:r>
              <a:rPr lang="en-US" altLang="zh-CN" dirty="0"/>
              <a:t> </a:t>
            </a:r>
            <a:endParaRPr lang="zh-CN" altLang="zh-CN" dirty="0"/>
          </a:p>
          <a:p>
            <a:pPr lvl="0"/>
            <a:r>
              <a:rPr lang="en-US" altLang="zh-CN" dirty="0"/>
              <a:t>data = </a:t>
            </a:r>
            <a:r>
              <a:rPr lang="en-US" altLang="zh-CN" dirty="0" err="1"/>
              <a:t>pd.DataFrame</a:t>
            </a:r>
            <a:r>
              <a:rPr lang="en-US" altLang="zh-CN" dirty="0"/>
              <a:t>(</a:t>
            </a:r>
            <a:r>
              <a:rPr lang="en-US" altLang="zh-CN" dirty="0" err="1"/>
              <a:t>np.random.randn</a:t>
            </a:r>
            <a:r>
              <a:rPr lang="en-US" altLang="zh-CN" dirty="0"/>
              <a:t>(1000, 2), columns=list("AB"))</a:t>
            </a:r>
            <a:endParaRPr lang="zh-CN" altLang="zh-CN" dirty="0"/>
          </a:p>
          <a:p>
            <a:pPr lvl="0"/>
            <a:r>
              <a:rPr lang="en-US" altLang="zh-CN" dirty="0"/>
              <a:t>print(</a:t>
            </a:r>
            <a:r>
              <a:rPr lang="en-US" altLang="zh-CN" dirty="0" err="1"/>
              <a:t>data.head</a:t>
            </a:r>
            <a:r>
              <a:rPr lang="en-US" altLang="zh-CN" dirty="0"/>
              <a:t>())</a:t>
            </a:r>
            <a:endParaRPr lang="zh-CN" altLang="zh-CN" dirty="0"/>
          </a:p>
          <a:p>
            <a:pPr lvl="0"/>
            <a:r>
              <a:rPr lang="en-US" altLang="zh-CN" dirty="0" err="1"/>
              <a:t>data.plot.scatter</a:t>
            </a:r>
            <a:r>
              <a:rPr lang="en-US" altLang="zh-CN" dirty="0"/>
              <a:t>(x='A', y='B')</a:t>
            </a:r>
            <a:endParaRPr lang="zh-CN" altLang="zh-CN" dirty="0"/>
          </a:p>
          <a:p>
            <a:pPr lvl="0"/>
            <a:r>
              <a:rPr lang="en-US" altLang="zh-CN" dirty="0"/>
              <a:t> </a:t>
            </a:r>
            <a:endParaRPr lang="zh-CN" altLang="zh-CN" dirty="0"/>
          </a:p>
          <a:p>
            <a:pPr lvl="0"/>
            <a:r>
              <a:rPr lang="en-US" altLang="zh-CN" dirty="0" err="1"/>
              <a:t>plt.text</a:t>
            </a:r>
            <a:r>
              <a:rPr lang="en-US" altLang="zh-CN" dirty="0"/>
              <a:t>(2, 2, 'Simple A')</a:t>
            </a:r>
            <a:endParaRPr lang="zh-CN" altLang="zh-CN" dirty="0"/>
          </a:p>
          <a:p>
            <a:pPr lvl="0"/>
            <a:r>
              <a:rPr lang="en-US" altLang="zh-CN" dirty="0" err="1"/>
              <a:t>plt.annotate</a:t>
            </a:r>
            <a:r>
              <a:rPr lang="en-US" altLang="zh-CN" dirty="0"/>
              <a:t>('boundary', </a:t>
            </a:r>
            <a:r>
              <a:rPr lang="en-US" altLang="zh-CN" dirty="0" err="1"/>
              <a:t>xy</a:t>
            </a:r>
            <a:r>
              <a:rPr lang="en-US" altLang="zh-CN" dirty="0"/>
              <a:t>=(-3,-2), </a:t>
            </a:r>
            <a:r>
              <a:rPr lang="en-US" altLang="zh-CN" dirty="0" err="1"/>
              <a:t>xytext</a:t>
            </a:r>
            <a:r>
              <a:rPr lang="en-US" altLang="zh-CN" dirty="0"/>
              <a:t>=(-2.5,-2.5), </a:t>
            </a:r>
            <a:r>
              <a:rPr lang="en-US" altLang="zh-CN" dirty="0" err="1"/>
              <a:t>arrowprops</a:t>
            </a:r>
            <a:r>
              <a:rPr lang="en-US" altLang="zh-CN" dirty="0"/>
              <a:t>=</a:t>
            </a:r>
            <a:r>
              <a:rPr lang="en-US" altLang="zh-CN" dirty="0" err="1"/>
              <a:t>dict</a:t>
            </a:r>
            <a:r>
              <a:rPr lang="en-US" altLang="zh-CN" dirty="0"/>
              <a:t>(</a:t>
            </a:r>
            <a:r>
              <a:rPr lang="en-US" altLang="zh-CN" dirty="0" err="1"/>
              <a:t>facecolor</a:t>
            </a:r>
            <a:r>
              <a:rPr lang="en-US" altLang="zh-CN" dirty="0"/>
              <a:t>='red'))</a:t>
            </a:r>
            <a:endParaRPr lang="zh-CN" altLang="zh-CN" dirty="0"/>
          </a:p>
          <a:p>
            <a:pPr lvl="0"/>
            <a:r>
              <a:rPr lang="en-US" altLang="zh-CN" dirty="0" err="1"/>
              <a:t>plt.grid</a:t>
            </a:r>
            <a:r>
              <a:rPr lang="en-US" altLang="zh-CN" dirty="0"/>
              <a:t>(True)</a:t>
            </a:r>
            <a:endParaRPr lang="zh-CN" altLang="zh-CN" dirty="0"/>
          </a:p>
          <a:p>
            <a:pPr lvl="0"/>
            <a:r>
              <a:rPr lang="en-US" altLang="zh-CN" dirty="0" err="1"/>
              <a:t>plt.show</a:t>
            </a:r>
            <a:r>
              <a:rPr lang="en-US" altLang="zh-CN" dirty="0"/>
              <a:t>()</a:t>
            </a:r>
            <a:endParaRPr lang="zh-CN" altLang="zh-CN" dirty="0"/>
          </a:p>
        </p:txBody>
      </p:sp>
      <p:sp>
        <p:nvSpPr>
          <p:cNvPr id="5" name="矩形 4"/>
          <p:cNvSpPr/>
          <p:nvPr/>
        </p:nvSpPr>
        <p:spPr>
          <a:xfrm>
            <a:off x="478582" y="836712"/>
            <a:ext cx="7632848" cy="507831"/>
          </a:xfrm>
          <a:prstGeom prst="rect">
            <a:avLst/>
          </a:prstGeom>
        </p:spPr>
        <p:txBody>
          <a:bodyPr wrap="square">
            <a:spAutoFit/>
          </a:bodyPr>
          <a:lstStyle/>
          <a:p>
            <a:pPr>
              <a:lnSpc>
                <a:spcPct val="150000"/>
              </a:lnSpc>
            </a:pPr>
            <a:r>
              <a:rPr lang="zh-CN" altLang="zh-CN" dirty="0"/>
              <a:t>使用之前讲过的</a:t>
            </a:r>
            <a:r>
              <a:rPr lang="en-US" altLang="zh-CN" dirty="0"/>
              <a:t>pandas</a:t>
            </a:r>
            <a:r>
              <a:rPr lang="zh-CN" altLang="zh-CN" dirty="0"/>
              <a:t>中的数据产生散点图并对程序生成的图像进行注解</a:t>
            </a:r>
            <a:endParaRPr lang="zh-CN" altLang="en-US" dirty="0"/>
          </a:p>
        </p:txBody>
      </p:sp>
      <p:sp>
        <p:nvSpPr>
          <p:cNvPr id="2" name="矩形 1"/>
          <p:cNvSpPr/>
          <p:nvPr/>
        </p:nvSpPr>
        <p:spPr>
          <a:xfrm>
            <a:off x="4619089" y="1530538"/>
            <a:ext cx="7236757" cy="2585323"/>
          </a:xfrm>
          <a:prstGeom prst="rect">
            <a:avLst/>
          </a:prstGeom>
        </p:spPr>
        <p:txBody>
          <a:bodyPr wrap="square">
            <a:spAutoFit/>
          </a:bodyPr>
          <a:lstStyle/>
          <a:p>
            <a:pPr marL="285750" indent="-285750">
              <a:lnSpc>
                <a:spcPct val="150000"/>
              </a:lnSpc>
              <a:buFont typeface="Wingdings" pitchFamily="2" charset="2"/>
              <a:buChar char="l"/>
            </a:pPr>
            <a:r>
              <a:rPr lang="en-US" altLang="zh-CN" b="1" dirty="0" err="1"/>
              <a:t>plt.text</a:t>
            </a:r>
            <a:r>
              <a:rPr lang="zh-CN" altLang="zh-CN" dirty="0"/>
              <a:t>给图像添加一条文本注释，其中前两个参数表示注释在图像起始位置的坐标，三个参数用字符串的形式表示注释的</a:t>
            </a:r>
            <a:r>
              <a:rPr lang="zh-CN" altLang="zh-CN" dirty="0" smtClean="0"/>
              <a:t>内容</a:t>
            </a:r>
            <a:endParaRPr lang="en-US" altLang="zh-CN" dirty="0" smtClean="0"/>
          </a:p>
          <a:p>
            <a:pPr marL="285750" indent="-285750">
              <a:lnSpc>
                <a:spcPct val="150000"/>
              </a:lnSpc>
              <a:buFont typeface="Wingdings" pitchFamily="2" charset="2"/>
              <a:buChar char="l"/>
            </a:pPr>
            <a:r>
              <a:rPr lang="zh-CN" altLang="zh-CN" dirty="0"/>
              <a:t>使用</a:t>
            </a:r>
            <a:r>
              <a:rPr lang="en-US" altLang="zh-CN" b="1" dirty="0" err="1"/>
              <a:t>plt.annotate</a:t>
            </a:r>
            <a:r>
              <a:rPr lang="zh-CN" altLang="zh-CN" dirty="0"/>
              <a:t>给图像添加一个箭头加文本用于指定图像中具体内容的注释，其中第一个参数是字符串表示注释的内容，第二个参数是箭头的坐标，第三个参数是注释内容的坐标，最后一个参数用于指定箭头颜色</a:t>
            </a:r>
            <a:endParaRPr lang="zh-CN" altLang="en-US" dirty="0"/>
          </a:p>
        </p:txBody>
      </p:sp>
      <p:sp>
        <p:nvSpPr>
          <p:cNvPr id="3" name="矩形 2"/>
          <p:cNvSpPr/>
          <p:nvPr/>
        </p:nvSpPr>
        <p:spPr>
          <a:xfrm>
            <a:off x="5015086" y="3939230"/>
            <a:ext cx="4271342" cy="2031325"/>
          </a:xfrm>
          <a:prstGeom prst="rect">
            <a:avLst/>
          </a:prstGeom>
        </p:spPr>
        <p:txBody>
          <a:bodyPr wrap="square">
            <a:spAutoFit/>
          </a:bodyPr>
          <a:lstStyle/>
          <a:p>
            <a:r>
              <a:rPr lang="zh-CN" altLang="zh-CN" b="1" dirty="0"/>
              <a:t>输出：</a:t>
            </a:r>
            <a:endParaRPr lang="zh-CN" altLang="zh-CN" dirty="0"/>
          </a:p>
          <a:p>
            <a:r>
              <a:rPr lang="en-US" altLang="zh-CN" dirty="0"/>
              <a:t>         X        Y</a:t>
            </a:r>
            <a:endParaRPr lang="zh-CN" altLang="zh-CN" dirty="0"/>
          </a:p>
          <a:p>
            <a:r>
              <a:rPr lang="en-US" altLang="zh-CN" dirty="0"/>
              <a:t>0  0.482817 -2.202961</a:t>
            </a:r>
            <a:endParaRPr lang="zh-CN" altLang="zh-CN" dirty="0"/>
          </a:p>
          <a:p>
            <a:r>
              <a:rPr lang="en-US" altLang="zh-CN" dirty="0"/>
              <a:t>1  0.297005 -0.452913</a:t>
            </a:r>
            <a:endParaRPr lang="zh-CN" altLang="zh-CN" dirty="0"/>
          </a:p>
          <a:p>
            <a:r>
              <a:rPr lang="en-US" altLang="zh-CN" dirty="0"/>
              <a:t>2  0.434574 -1.007296</a:t>
            </a:r>
            <a:endParaRPr lang="zh-CN" altLang="zh-CN" dirty="0"/>
          </a:p>
          <a:p>
            <a:r>
              <a:rPr lang="en-US" altLang="zh-CN" dirty="0"/>
              <a:t>3  0.672244  0.687188</a:t>
            </a:r>
            <a:endParaRPr lang="zh-CN" altLang="zh-CN" dirty="0"/>
          </a:p>
          <a:p>
            <a:r>
              <a:rPr lang="en-US" altLang="zh-CN" dirty="0"/>
              <a:t>4  0.342619 -1.055706</a:t>
            </a:r>
            <a:endParaRPr lang="zh-CN" altLang="zh-CN" dirty="0"/>
          </a:p>
        </p:txBody>
      </p:sp>
      <p:pic>
        <p:nvPicPr>
          <p:cNvPr id="12" name="图片 11"/>
          <p:cNvPicPr/>
          <p:nvPr/>
        </p:nvPicPr>
        <p:blipFill>
          <a:blip r:embed="rId2" cstate="print"/>
          <a:stretch>
            <a:fillRect/>
          </a:stretch>
        </p:blipFill>
        <p:spPr>
          <a:xfrm>
            <a:off x="4642047" y="1324080"/>
            <a:ext cx="7141791" cy="5015808"/>
          </a:xfrm>
          <a:prstGeom prst="rect">
            <a:avLst/>
          </a:prstGeom>
        </p:spPr>
      </p:pic>
    </p:spTree>
    <p:extLst>
      <p:ext uri="{BB962C8B-B14F-4D97-AF65-F5344CB8AC3E}">
        <p14:creationId xmlns:p14="http://schemas.microsoft.com/office/powerpoint/2010/main" val="863774662"/>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inVertical)">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grpId="0"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up)">
                                      <p:cBhvr>
                                        <p:cTn id="20" dur="500"/>
                                        <p:tgtEl>
                                          <p:spTgt spid="2"/>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gtEl>
                                        <p:attrNameLst>
                                          <p:attrName>style.visibility</p:attrName>
                                        </p:attrNameLst>
                                      </p:cBhvr>
                                      <p:to>
                                        <p:strVal val="visible"/>
                                      </p:to>
                                    </p:set>
                                  </p:childTnLst>
                                  <p:subTnLst>
                                    <p:set>
                                      <p:cBhvr override="childStyle">
                                        <p:cTn dur="1" fill="hold" display="0" masterRel="nextClick" afterEffect="1"/>
                                        <p:tgtEl>
                                          <p:spTgt spid="3"/>
                                        </p:tgtEl>
                                        <p:attrNameLst>
                                          <p:attrName>style.visibility</p:attrName>
                                        </p:attrNameLst>
                                      </p:cBhvr>
                                      <p:to>
                                        <p:strVal val="hidden"/>
                                      </p:to>
                                    </p:set>
                                  </p:sub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4" grpId="0"/>
      <p:bldP spid="5" grpId="0"/>
      <p:bldP spid="2" grpId="0"/>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842042" y="332656"/>
            <a:ext cx="3757264" cy="400110"/>
          </a:xfrm>
          <a:prstGeom prst="rect">
            <a:avLst/>
          </a:prstGeom>
        </p:spPr>
        <p:txBody>
          <a:bodyPr wrap="square">
            <a:spAutoFit/>
          </a:bodyPr>
          <a:lstStyle/>
          <a:p>
            <a:r>
              <a:rPr lang="en-US" altLang="zh-CN" sz="2000" b="1" dirty="0" smtClean="0"/>
              <a:t>6.3.7   </a:t>
            </a:r>
            <a:r>
              <a:rPr lang="zh-CN" altLang="zh-CN" sz="2000" b="1" dirty="0"/>
              <a:t>子图</a:t>
            </a:r>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矩形 3"/>
          <p:cNvSpPr/>
          <p:nvPr/>
        </p:nvSpPr>
        <p:spPr>
          <a:xfrm>
            <a:off x="410617" y="1200527"/>
            <a:ext cx="8377378" cy="5112568"/>
          </a:xfrm>
          <a:prstGeom prst="rect">
            <a:avLst/>
          </a:prstGeom>
        </p:spPr>
        <p:txBody>
          <a:bodyPr wrap="square">
            <a:spAutoFit/>
          </a:bodyPr>
          <a:lstStyle/>
          <a:p>
            <a:r>
              <a:rPr lang="zh-CN" altLang="zh-CN" b="1" dirty="0"/>
              <a:t>程序</a:t>
            </a:r>
            <a:r>
              <a:rPr lang="en-US" altLang="zh-CN" b="1" dirty="0"/>
              <a:t>6.7</a:t>
            </a:r>
            <a:endParaRPr lang="zh-CN" altLang="zh-CN" dirty="0"/>
          </a:p>
          <a:p>
            <a:pPr lvl="0"/>
            <a:r>
              <a:rPr lang="en-US" altLang="zh-CN" dirty="0"/>
              <a:t>import </a:t>
            </a:r>
            <a:r>
              <a:rPr lang="en-US" altLang="zh-CN" dirty="0" err="1"/>
              <a:t>matplotlib.pyplot</a:t>
            </a:r>
            <a:r>
              <a:rPr lang="en-US" altLang="zh-CN" dirty="0"/>
              <a:t> as </a:t>
            </a:r>
            <a:r>
              <a:rPr lang="en-US" altLang="zh-CN" dirty="0" err="1"/>
              <a:t>plt</a:t>
            </a:r>
            <a:endParaRPr lang="zh-CN" altLang="zh-CN" dirty="0"/>
          </a:p>
          <a:p>
            <a:pPr lvl="0"/>
            <a:r>
              <a:rPr lang="en-US" altLang="zh-CN" dirty="0"/>
              <a:t> </a:t>
            </a:r>
            <a:r>
              <a:rPr lang="en-US" altLang="zh-CN" dirty="0" smtClean="0"/>
              <a:t>fig </a:t>
            </a:r>
            <a:r>
              <a:rPr lang="en-US" altLang="zh-CN" dirty="0"/>
              <a:t>= </a:t>
            </a:r>
            <a:r>
              <a:rPr lang="en-US" altLang="zh-CN" dirty="0" err="1"/>
              <a:t>plt.figure</a:t>
            </a:r>
            <a:r>
              <a:rPr lang="en-US" altLang="zh-CN" dirty="0"/>
              <a:t>()</a:t>
            </a:r>
            <a:endParaRPr lang="zh-CN" altLang="zh-CN" dirty="0"/>
          </a:p>
          <a:p>
            <a:pPr lvl="0"/>
            <a:r>
              <a:rPr lang="en-US" altLang="zh-CN" dirty="0"/>
              <a:t>x = [1, 3, 5, 7, 9, 11, 15, 17]</a:t>
            </a:r>
            <a:endParaRPr lang="zh-CN" altLang="zh-CN" dirty="0"/>
          </a:p>
          <a:p>
            <a:pPr lvl="0"/>
            <a:r>
              <a:rPr lang="en-US" altLang="zh-CN" dirty="0"/>
              <a:t>y = [4, 1, 5, 7, 10, 5, 0, 20]</a:t>
            </a:r>
            <a:endParaRPr lang="zh-CN" altLang="zh-CN" dirty="0"/>
          </a:p>
          <a:p>
            <a:pPr lvl="0"/>
            <a:r>
              <a:rPr lang="en-US" altLang="zh-CN" dirty="0"/>
              <a:t> </a:t>
            </a:r>
            <a:r>
              <a:rPr lang="en-US" altLang="zh-CN" dirty="0" smtClean="0"/>
              <a:t>ax1 </a:t>
            </a:r>
            <a:r>
              <a:rPr lang="en-US" altLang="zh-CN" dirty="0"/>
              <a:t>= </a:t>
            </a:r>
            <a:r>
              <a:rPr lang="en-US" altLang="zh-CN" dirty="0" err="1"/>
              <a:t>fig.add_subplot</a:t>
            </a:r>
            <a:r>
              <a:rPr lang="en-US" altLang="zh-CN" dirty="0"/>
              <a:t>(2, 2, 1)</a:t>
            </a:r>
            <a:endParaRPr lang="zh-CN" altLang="zh-CN" dirty="0"/>
          </a:p>
          <a:p>
            <a:pPr lvl="0"/>
            <a:r>
              <a:rPr lang="en-US" altLang="zh-CN" dirty="0"/>
              <a:t>ax2 = </a:t>
            </a:r>
            <a:r>
              <a:rPr lang="en-US" altLang="zh-CN" dirty="0" err="1"/>
              <a:t>fig.add_subplot</a:t>
            </a:r>
            <a:r>
              <a:rPr lang="en-US" altLang="zh-CN" dirty="0"/>
              <a:t>(2, 2, 2)</a:t>
            </a:r>
            <a:endParaRPr lang="zh-CN" altLang="zh-CN" dirty="0"/>
          </a:p>
          <a:p>
            <a:pPr lvl="0"/>
            <a:r>
              <a:rPr lang="en-US" altLang="zh-CN" dirty="0"/>
              <a:t>ax3 = </a:t>
            </a:r>
            <a:r>
              <a:rPr lang="en-US" altLang="zh-CN" dirty="0" err="1"/>
              <a:t>fig.add_subplot</a:t>
            </a:r>
            <a:r>
              <a:rPr lang="en-US" altLang="zh-CN" dirty="0"/>
              <a:t>(2, 1, 2)</a:t>
            </a:r>
            <a:endParaRPr lang="zh-CN" altLang="zh-CN" dirty="0"/>
          </a:p>
          <a:p>
            <a:pPr lvl="0"/>
            <a:r>
              <a:rPr lang="en-US" altLang="zh-CN" dirty="0" smtClean="0"/>
              <a:t>ax1.scatter(x</a:t>
            </a:r>
            <a:r>
              <a:rPr lang="en-US" altLang="zh-CN" dirty="0"/>
              <a:t>, y)</a:t>
            </a:r>
            <a:endParaRPr lang="zh-CN" altLang="zh-CN" dirty="0"/>
          </a:p>
          <a:p>
            <a:pPr lvl="0"/>
            <a:r>
              <a:rPr lang="en-US" altLang="zh-CN" dirty="0"/>
              <a:t>ax1.set_title('scatter graph')</a:t>
            </a:r>
            <a:endParaRPr lang="zh-CN" altLang="zh-CN" dirty="0"/>
          </a:p>
          <a:p>
            <a:pPr lvl="0"/>
            <a:r>
              <a:rPr lang="en-US" altLang="zh-CN" dirty="0"/>
              <a:t>ax2.plot(x, y)</a:t>
            </a:r>
            <a:endParaRPr lang="zh-CN" altLang="zh-CN" dirty="0"/>
          </a:p>
          <a:p>
            <a:pPr lvl="0"/>
            <a:r>
              <a:rPr lang="en-US" altLang="zh-CN" dirty="0"/>
              <a:t>ax2.set_title('plot graph')</a:t>
            </a:r>
            <a:endParaRPr lang="zh-CN" altLang="zh-CN" dirty="0"/>
          </a:p>
          <a:p>
            <a:pPr lvl="0"/>
            <a:r>
              <a:rPr lang="en-US" altLang="zh-CN" dirty="0"/>
              <a:t> </a:t>
            </a:r>
            <a:r>
              <a:rPr lang="en-US" altLang="zh-CN" dirty="0" smtClean="0"/>
              <a:t>ax3.bar(x</a:t>
            </a:r>
            <a:r>
              <a:rPr lang="en-US" altLang="zh-CN" dirty="0"/>
              <a:t>, y)</a:t>
            </a:r>
            <a:endParaRPr lang="zh-CN" altLang="zh-CN" dirty="0"/>
          </a:p>
          <a:p>
            <a:pPr lvl="0"/>
            <a:r>
              <a:rPr lang="en-US" altLang="zh-CN" dirty="0"/>
              <a:t>ax3.set_title('bar graph')</a:t>
            </a:r>
            <a:endParaRPr lang="zh-CN" altLang="zh-CN" dirty="0"/>
          </a:p>
          <a:p>
            <a:pPr lvl="0"/>
            <a:r>
              <a:rPr lang="en-US" altLang="zh-CN" dirty="0"/>
              <a:t>ax3.set_xlabel('X')</a:t>
            </a:r>
            <a:endParaRPr lang="zh-CN" altLang="zh-CN" dirty="0"/>
          </a:p>
          <a:p>
            <a:pPr lvl="0"/>
            <a:r>
              <a:rPr lang="en-US" altLang="zh-CN" dirty="0"/>
              <a:t>ax3.set_ylabel('Y')</a:t>
            </a:r>
            <a:endParaRPr lang="zh-CN" altLang="zh-CN" dirty="0"/>
          </a:p>
          <a:p>
            <a:pPr lvl="0"/>
            <a:r>
              <a:rPr lang="en-US" altLang="zh-CN" dirty="0"/>
              <a:t>ax3.annotate('first one', </a:t>
            </a:r>
            <a:r>
              <a:rPr lang="en-US" altLang="zh-CN" dirty="0" err="1"/>
              <a:t>xy</a:t>
            </a:r>
            <a:r>
              <a:rPr lang="en-US" altLang="zh-CN" dirty="0"/>
              <a:t>=(1,1), </a:t>
            </a:r>
            <a:r>
              <a:rPr lang="en-US" altLang="zh-CN" dirty="0" err="1"/>
              <a:t>xytext</a:t>
            </a:r>
            <a:r>
              <a:rPr lang="en-US" altLang="zh-CN" dirty="0"/>
              <a:t>=(2,2), </a:t>
            </a:r>
            <a:r>
              <a:rPr lang="en-US" altLang="zh-CN" dirty="0" err="1"/>
              <a:t>arrowprops</a:t>
            </a:r>
            <a:r>
              <a:rPr lang="en-US" altLang="zh-CN" dirty="0"/>
              <a:t>=</a:t>
            </a:r>
            <a:r>
              <a:rPr lang="en-US" altLang="zh-CN" dirty="0" err="1"/>
              <a:t>dict</a:t>
            </a:r>
            <a:r>
              <a:rPr lang="en-US" altLang="zh-CN" dirty="0"/>
              <a:t>(</a:t>
            </a:r>
            <a:r>
              <a:rPr lang="en-US" altLang="zh-CN" dirty="0" err="1"/>
              <a:t>facecolor</a:t>
            </a:r>
            <a:r>
              <a:rPr lang="en-US" altLang="zh-CN" dirty="0"/>
              <a:t>='r'))</a:t>
            </a:r>
            <a:endParaRPr lang="zh-CN" altLang="zh-CN" dirty="0"/>
          </a:p>
          <a:p>
            <a:pPr lvl="0"/>
            <a:r>
              <a:rPr lang="en-US" altLang="zh-CN" dirty="0" err="1"/>
              <a:t>plt.show</a:t>
            </a:r>
            <a:r>
              <a:rPr lang="en-US" altLang="zh-CN" dirty="0"/>
              <a:t>()</a:t>
            </a:r>
            <a:endParaRPr lang="zh-CN" altLang="zh-CN" dirty="0"/>
          </a:p>
        </p:txBody>
      </p:sp>
      <p:sp>
        <p:nvSpPr>
          <p:cNvPr id="5" name="矩形 4"/>
          <p:cNvSpPr/>
          <p:nvPr/>
        </p:nvSpPr>
        <p:spPr>
          <a:xfrm>
            <a:off x="478582" y="692696"/>
            <a:ext cx="11521280" cy="507831"/>
          </a:xfrm>
          <a:prstGeom prst="rect">
            <a:avLst/>
          </a:prstGeom>
        </p:spPr>
        <p:txBody>
          <a:bodyPr wrap="square">
            <a:spAutoFit/>
          </a:bodyPr>
          <a:lstStyle/>
          <a:p>
            <a:pPr>
              <a:lnSpc>
                <a:spcPct val="150000"/>
              </a:lnSpc>
            </a:pPr>
            <a:r>
              <a:rPr lang="zh-CN" altLang="zh-CN" dirty="0"/>
              <a:t>子图是在一个输出图像中显示多个图标</a:t>
            </a:r>
            <a:r>
              <a:rPr lang="zh-CN" altLang="zh-CN" dirty="0" smtClean="0"/>
              <a:t>，可以理解</a:t>
            </a:r>
            <a:r>
              <a:rPr lang="zh-CN" altLang="zh-CN" dirty="0"/>
              <a:t>为分域，每个区域都有独自的执行代码用于创建当前区域的图。</a:t>
            </a:r>
            <a:endParaRPr lang="zh-CN" altLang="en-US" dirty="0"/>
          </a:p>
        </p:txBody>
      </p:sp>
      <p:sp>
        <p:nvSpPr>
          <p:cNvPr id="2" name="矩形 1"/>
          <p:cNvSpPr/>
          <p:nvPr/>
        </p:nvSpPr>
        <p:spPr>
          <a:xfrm>
            <a:off x="4619089" y="1530538"/>
            <a:ext cx="7236757" cy="1338828"/>
          </a:xfrm>
          <a:prstGeom prst="rect">
            <a:avLst/>
          </a:prstGeom>
        </p:spPr>
        <p:txBody>
          <a:bodyPr wrap="square">
            <a:spAutoFit/>
          </a:bodyPr>
          <a:lstStyle/>
          <a:p>
            <a:pPr marL="285750" indent="-285750">
              <a:lnSpc>
                <a:spcPct val="150000"/>
              </a:lnSpc>
              <a:buFont typeface="Wingdings" pitchFamily="2" charset="2"/>
              <a:buChar char="l"/>
            </a:pPr>
            <a:r>
              <a:rPr lang="en-US" altLang="zh-CN" dirty="0" err="1"/>
              <a:t>plt.figure</a:t>
            </a:r>
            <a:r>
              <a:rPr lang="en-US" altLang="zh-CN" dirty="0"/>
              <a:t>()</a:t>
            </a:r>
            <a:r>
              <a:rPr lang="zh-CN" altLang="zh-CN" dirty="0"/>
              <a:t>得到一个绘图对象并赋值给变量</a:t>
            </a:r>
            <a:r>
              <a:rPr lang="en-US" altLang="zh-CN" dirty="0" smtClean="0"/>
              <a:t>fig</a:t>
            </a:r>
          </a:p>
          <a:p>
            <a:pPr marL="285750" indent="-285750">
              <a:lnSpc>
                <a:spcPct val="150000"/>
              </a:lnSpc>
              <a:buFont typeface="Wingdings" pitchFamily="2" charset="2"/>
              <a:buChar char="l"/>
            </a:pPr>
            <a:r>
              <a:rPr lang="en-US" altLang="zh-CN" dirty="0" err="1"/>
              <a:t>fig.add_subplot</a:t>
            </a:r>
            <a:r>
              <a:rPr lang="zh-CN" altLang="zh-CN" dirty="0"/>
              <a:t>对图像分域，并在区域上添加对应的</a:t>
            </a:r>
            <a:r>
              <a:rPr lang="zh-CN" altLang="zh-CN" dirty="0" smtClean="0"/>
              <a:t>子图</a:t>
            </a:r>
            <a:r>
              <a:rPr lang="zh-CN" altLang="en-US" dirty="0" smtClean="0"/>
              <a:t>，</a:t>
            </a:r>
            <a:r>
              <a:rPr lang="zh-CN" altLang="zh-CN" dirty="0"/>
              <a:t>参数分别是行数，列数以及与规则对应的子图</a:t>
            </a:r>
            <a:r>
              <a:rPr lang="zh-CN" altLang="zh-CN" dirty="0" smtClean="0"/>
              <a:t>编号</a:t>
            </a:r>
            <a:endParaRPr lang="zh-CN" altLang="en-US" dirty="0"/>
          </a:p>
        </p:txBody>
      </p:sp>
      <p:pic>
        <p:nvPicPr>
          <p:cNvPr id="13" name="图片 12"/>
          <p:cNvPicPr/>
          <p:nvPr/>
        </p:nvPicPr>
        <p:blipFill>
          <a:blip r:embed="rId2" cstate="print"/>
          <a:stretch>
            <a:fillRect/>
          </a:stretch>
        </p:blipFill>
        <p:spPr>
          <a:xfrm>
            <a:off x="4619089" y="1226986"/>
            <a:ext cx="7092741" cy="4290246"/>
          </a:xfrm>
          <a:prstGeom prst="rect">
            <a:avLst/>
          </a:prstGeom>
        </p:spPr>
      </p:pic>
    </p:spTree>
    <p:extLst>
      <p:ext uri="{BB962C8B-B14F-4D97-AF65-F5344CB8AC3E}">
        <p14:creationId xmlns:p14="http://schemas.microsoft.com/office/powerpoint/2010/main" val="8654458"/>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inVertical)">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grpId="0"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up)">
                                      <p:cBhvr>
                                        <p:cTn id="20" dur="500"/>
                                        <p:tgtEl>
                                          <p:spTgt spid="2"/>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4" grpId="0"/>
      <p:bldP spid="5" grpId="0"/>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842042" y="332656"/>
            <a:ext cx="3757264" cy="400110"/>
          </a:xfrm>
          <a:prstGeom prst="rect">
            <a:avLst/>
          </a:prstGeom>
        </p:spPr>
        <p:txBody>
          <a:bodyPr wrap="square">
            <a:spAutoFit/>
          </a:bodyPr>
          <a:lstStyle/>
          <a:p>
            <a:r>
              <a:rPr lang="en-US" altLang="zh-CN" sz="2000" b="1" dirty="0"/>
              <a:t>6.3.8 </a:t>
            </a:r>
            <a:r>
              <a:rPr lang="en-US" altLang="zh-CN" sz="2000" b="1" dirty="0" smtClean="0"/>
              <a:t>  3D</a:t>
            </a:r>
            <a:r>
              <a:rPr lang="zh-CN" altLang="zh-CN" sz="2000" b="1" dirty="0"/>
              <a:t>散点图</a:t>
            </a:r>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矩形 3"/>
          <p:cNvSpPr/>
          <p:nvPr/>
        </p:nvSpPr>
        <p:spPr>
          <a:xfrm>
            <a:off x="410617" y="1200527"/>
            <a:ext cx="4388445" cy="5324535"/>
          </a:xfrm>
          <a:prstGeom prst="rect">
            <a:avLst/>
          </a:prstGeom>
        </p:spPr>
        <p:txBody>
          <a:bodyPr wrap="square">
            <a:spAutoFit/>
          </a:bodyPr>
          <a:lstStyle/>
          <a:p>
            <a:r>
              <a:rPr lang="zh-CN" altLang="zh-CN" b="1" dirty="0"/>
              <a:t>程序</a:t>
            </a:r>
            <a:r>
              <a:rPr lang="en-US" altLang="zh-CN" b="1" dirty="0"/>
              <a:t>6.8 </a:t>
            </a:r>
            <a:r>
              <a:rPr lang="en-US" altLang="zh-CN" b="1" dirty="0" smtClean="0"/>
              <a:t> 3D</a:t>
            </a:r>
            <a:r>
              <a:rPr lang="zh-CN" altLang="zh-CN" b="1" dirty="0" smtClean="0"/>
              <a:t>散点图</a:t>
            </a:r>
            <a:r>
              <a:rPr lang="zh-CN" altLang="en-US" b="1" dirty="0" smtClean="0"/>
              <a:t>：</a:t>
            </a:r>
            <a:endParaRPr lang="zh-CN" altLang="zh-CN" dirty="0"/>
          </a:p>
          <a:p>
            <a:pPr lvl="0"/>
            <a:endParaRPr lang="en-US" altLang="zh-CN" sz="800" dirty="0" smtClean="0"/>
          </a:p>
          <a:p>
            <a:pPr lvl="0"/>
            <a:r>
              <a:rPr lang="en-US" altLang="zh-CN" dirty="0" smtClean="0"/>
              <a:t>from </a:t>
            </a:r>
            <a:r>
              <a:rPr lang="en-US" altLang="zh-CN" dirty="0"/>
              <a:t>mpl_toolkits.mplot3d import axes3d</a:t>
            </a:r>
            <a:endParaRPr lang="zh-CN" altLang="zh-CN" dirty="0"/>
          </a:p>
          <a:p>
            <a:pPr lvl="0"/>
            <a:r>
              <a:rPr lang="en-US" altLang="zh-CN" dirty="0"/>
              <a:t>import </a:t>
            </a:r>
            <a:r>
              <a:rPr lang="en-US" altLang="zh-CN" dirty="0" err="1"/>
              <a:t>matplotlib.pyplot</a:t>
            </a:r>
            <a:r>
              <a:rPr lang="en-US" altLang="zh-CN" dirty="0"/>
              <a:t> as </a:t>
            </a:r>
            <a:r>
              <a:rPr lang="en-US" altLang="zh-CN" dirty="0" err="1"/>
              <a:t>plt</a:t>
            </a:r>
            <a:endParaRPr lang="zh-CN" altLang="zh-CN" dirty="0"/>
          </a:p>
          <a:p>
            <a:pPr lvl="0"/>
            <a:r>
              <a:rPr lang="en-US" altLang="zh-CN" dirty="0" smtClean="0"/>
              <a:t>fig </a:t>
            </a:r>
            <a:r>
              <a:rPr lang="en-US" altLang="zh-CN" dirty="0"/>
              <a:t>= </a:t>
            </a:r>
            <a:r>
              <a:rPr lang="en-US" altLang="zh-CN" dirty="0" err="1"/>
              <a:t>plt.figure</a:t>
            </a:r>
            <a:r>
              <a:rPr lang="en-US" altLang="zh-CN" dirty="0"/>
              <a:t>()</a:t>
            </a:r>
            <a:endParaRPr lang="zh-CN" altLang="zh-CN" dirty="0"/>
          </a:p>
          <a:p>
            <a:pPr lvl="0"/>
            <a:r>
              <a:rPr lang="en-US" altLang="zh-CN" dirty="0"/>
              <a:t>ax1 = </a:t>
            </a:r>
            <a:r>
              <a:rPr lang="en-US" altLang="zh-CN" dirty="0" err="1"/>
              <a:t>fig.add_subplot</a:t>
            </a:r>
            <a:r>
              <a:rPr lang="en-US" altLang="zh-CN" dirty="0"/>
              <a:t>(1, 1, 1, projection='3d')</a:t>
            </a:r>
            <a:endParaRPr lang="zh-CN" altLang="zh-CN" dirty="0"/>
          </a:p>
          <a:p>
            <a:pPr lvl="0"/>
            <a:r>
              <a:rPr lang="en-US" altLang="zh-CN" sz="800" dirty="0"/>
              <a:t> </a:t>
            </a:r>
            <a:endParaRPr lang="zh-CN" altLang="zh-CN" sz="800" dirty="0"/>
          </a:p>
          <a:p>
            <a:pPr lvl="0"/>
            <a:r>
              <a:rPr lang="en-US" altLang="zh-CN" dirty="0"/>
              <a:t>x1 = [1,2,3,4,5,6,7,8,9,10]</a:t>
            </a:r>
            <a:endParaRPr lang="zh-CN" altLang="zh-CN" dirty="0"/>
          </a:p>
          <a:p>
            <a:pPr lvl="0"/>
            <a:r>
              <a:rPr lang="en-US" altLang="zh-CN" dirty="0"/>
              <a:t>y1 = [5,6,7,8,2,5,6,3,7,2]</a:t>
            </a:r>
            <a:endParaRPr lang="zh-CN" altLang="zh-CN" dirty="0"/>
          </a:p>
          <a:p>
            <a:pPr lvl="0"/>
            <a:r>
              <a:rPr lang="en-US" altLang="zh-CN" dirty="0"/>
              <a:t>z1= [-1,-2,-6,-3,-2,-7,-3,-3,-7,-2]</a:t>
            </a:r>
            <a:endParaRPr lang="zh-CN" altLang="zh-CN" dirty="0"/>
          </a:p>
          <a:p>
            <a:pPr lvl="0"/>
            <a:r>
              <a:rPr lang="en-US" altLang="zh-CN" dirty="0"/>
              <a:t>x2 = [-1,-3,-5,-7,-9,-11,-12,-15,-16,-17]</a:t>
            </a:r>
            <a:endParaRPr lang="zh-CN" altLang="zh-CN" dirty="0"/>
          </a:p>
          <a:p>
            <a:pPr lvl="0"/>
            <a:r>
              <a:rPr lang="en-US" altLang="zh-CN" dirty="0"/>
              <a:t>y2 = [4,1,5,7,10,5,12,8,9,13]</a:t>
            </a:r>
            <a:endParaRPr lang="zh-CN" altLang="zh-CN" dirty="0"/>
          </a:p>
          <a:p>
            <a:pPr lvl="0"/>
            <a:r>
              <a:rPr lang="en-US" altLang="zh-CN" dirty="0"/>
              <a:t>z2 = [1,2,6,3,2,7,3,3,7,2]</a:t>
            </a:r>
            <a:endParaRPr lang="zh-CN" altLang="zh-CN" dirty="0"/>
          </a:p>
          <a:p>
            <a:pPr lvl="0"/>
            <a:r>
              <a:rPr lang="en-US" altLang="zh-CN" sz="800" dirty="0"/>
              <a:t> </a:t>
            </a:r>
            <a:endParaRPr lang="zh-CN" altLang="zh-CN" sz="800" dirty="0"/>
          </a:p>
          <a:p>
            <a:pPr lvl="0"/>
            <a:r>
              <a:rPr lang="en-US" altLang="zh-CN" dirty="0"/>
              <a:t>ax1.scatter(x1, y1, z1, color='b', marker='o')</a:t>
            </a:r>
            <a:endParaRPr lang="zh-CN" altLang="zh-CN" dirty="0"/>
          </a:p>
          <a:p>
            <a:pPr lvl="0"/>
            <a:r>
              <a:rPr lang="en-US" altLang="zh-CN" dirty="0"/>
              <a:t>ax1.scatter(x2, y2, z2, color='r', marker='x')</a:t>
            </a:r>
            <a:endParaRPr lang="zh-CN" altLang="zh-CN" dirty="0"/>
          </a:p>
          <a:p>
            <a:pPr lvl="0"/>
            <a:r>
              <a:rPr lang="en-US" altLang="zh-CN" dirty="0"/>
              <a:t>ax1.set_xlabel('x axis')</a:t>
            </a:r>
            <a:endParaRPr lang="zh-CN" altLang="zh-CN" dirty="0"/>
          </a:p>
          <a:p>
            <a:pPr lvl="0"/>
            <a:r>
              <a:rPr lang="en-US" altLang="zh-CN" dirty="0"/>
              <a:t>ax1.set_ylabel('y axis')</a:t>
            </a:r>
            <a:endParaRPr lang="zh-CN" altLang="zh-CN" dirty="0"/>
          </a:p>
          <a:p>
            <a:pPr lvl="0"/>
            <a:r>
              <a:rPr lang="en-US" altLang="zh-CN" dirty="0"/>
              <a:t>ax1.set_zlabel('z axis')</a:t>
            </a:r>
            <a:endParaRPr lang="zh-CN" altLang="zh-CN" dirty="0"/>
          </a:p>
          <a:p>
            <a:pPr lvl="0"/>
            <a:r>
              <a:rPr lang="en-US" altLang="zh-CN" dirty="0" err="1"/>
              <a:t>plt.show</a:t>
            </a:r>
            <a:r>
              <a:rPr lang="en-US" altLang="zh-CN" dirty="0"/>
              <a:t>()</a:t>
            </a:r>
            <a:endParaRPr lang="zh-CN" altLang="zh-CN" dirty="0"/>
          </a:p>
        </p:txBody>
      </p:sp>
      <p:sp>
        <p:nvSpPr>
          <p:cNvPr id="5" name="矩形 4"/>
          <p:cNvSpPr/>
          <p:nvPr/>
        </p:nvSpPr>
        <p:spPr>
          <a:xfrm>
            <a:off x="478582" y="692696"/>
            <a:ext cx="11521280" cy="507831"/>
          </a:xfrm>
          <a:prstGeom prst="rect">
            <a:avLst/>
          </a:prstGeom>
        </p:spPr>
        <p:txBody>
          <a:bodyPr wrap="square">
            <a:spAutoFit/>
          </a:bodyPr>
          <a:lstStyle/>
          <a:p>
            <a:pPr>
              <a:lnSpc>
                <a:spcPct val="150000"/>
              </a:lnSpc>
            </a:pPr>
            <a:r>
              <a:rPr lang="en-US" altLang="zh-CN" dirty="0"/>
              <a:t>3D</a:t>
            </a:r>
            <a:r>
              <a:rPr lang="zh-CN" altLang="zh-CN" dirty="0"/>
              <a:t>图用于表示三个值之间的关系，可以用于更为复杂变量之间的直观</a:t>
            </a:r>
            <a:r>
              <a:rPr lang="zh-CN" altLang="zh-CN" dirty="0" smtClean="0"/>
              <a:t>表示</a:t>
            </a:r>
            <a:endParaRPr lang="zh-CN" altLang="en-US" dirty="0"/>
          </a:p>
        </p:txBody>
      </p:sp>
      <p:sp>
        <p:nvSpPr>
          <p:cNvPr id="2" name="矩形 1"/>
          <p:cNvSpPr/>
          <p:nvPr/>
        </p:nvSpPr>
        <p:spPr>
          <a:xfrm>
            <a:off x="5159102" y="5163156"/>
            <a:ext cx="7236757" cy="460382"/>
          </a:xfrm>
          <a:prstGeom prst="rect">
            <a:avLst/>
          </a:prstGeom>
        </p:spPr>
        <p:txBody>
          <a:bodyPr wrap="square">
            <a:spAutoFit/>
          </a:bodyPr>
          <a:lstStyle/>
          <a:p>
            <a:pPr marL="285750" indent="-285750">
              <a:lnSpc>
                <a:spcPct val="150000"/>
              </a:lnSpc>
              <a:buFont typeface="Wingdings" pitchFamily="2" charset="2"/>
              <a:buChar char="l"/>
            </a:pPr>
            <a:r>
              <a:rPr lang="zh-CN" altLang="zh-CN" dirty="0"/>
              <a:t>可以在交互界面对其拖拽旋转查看图像的不同角度</a:t>
            </a:r>
            <a:endParaRPr lang="zh-CN" altLang="en-US" dirty="0"/>
          </a:p>
        </p:txBody>
      </p:sp>
      <p:pic>
        <p:nvPicPr>
          <p:cNvPr id="9" name="图片 8" descr="C:\Users\dell.dell-PC\Desktop\Figure_2.png"/>
          <p:cNvPicPr/>
          <p:nvPr/>
        </p:nvPicPr>
        <p:blipFill rotWithShape="1">
          <a:blip r:embed="rId2" cstate="print">
            <a:extLst>
              <a:ext uri="{28A0092B-C50C-407E-A947-70E740481C1C}">
                <a14:useLocalDpi xmlns:a14="http://schemas.microsoft.com/office/drawing/2010/main" val="0"/>
              </a:ext>
            </a:extLst>
          </a:blip>
          <a:srcRect l="8696" t="22770" r="13000" b="11336"/>
          <a:stretch/>
        </p:blipFill>
        <p:spPr>
          <a:xfrm>
            <a:off x="5447134" y="1340768"/>
            <a:ext cx="5040560" cy="3459584"/>
          </a:xfrm>
          <a:prstGeom prst="rect">
            <a:avLst/>
          </a:prstGeom>
          <a:noFill/>
          <a:ln>
            <a:noFill/>
          </a:ln>
        </p:spPr>
      </p:pic>
    </p:spTree>
    <p:extLst>
      <p:ext uri="{BB962C8B-B14F-4D97-AF65-F5344CB8AC3E}">
        <p14:creationId xmlns:p14="http://schemas.microsoft.com/office/powerpoint/2010/main" val="1080940831"/>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inVertical)">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9"/>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22" presetClass="entr" presetSubtype="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wipe(up)">
                                      <p:cBhvr>
                                        <p:cTn id="2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4" grpId="0"/>
      <p:bldP spid="5" grpId="0"/>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842042" y="332656"/>
            <a:ext cx="3757264" cy="400110"/>
          </a:xfrm>
          <a:prstGeom prst="rect">
            <a:avLst/>
          </a:prstGeom>
        </p:spPr>
        <p:txBody>
          <a:bodyPr wrap="square">
            <a:spAutoFit/>
          </a:bodyPr>
          <a:lstStyle/>
          <a:p>
            <a:r>
              <a:rPr lang="en-US" altLang="zh-CN" sz="2000" b="1" dirty="0" smtClean="0"/>
              <a:t>6.3.9   </a:t>
            </a:r>
            <a:r>
              <a:rPr lang="en-US" altLang="zh-CN" sz="2000" b="1" dirty="0"/>
              <a:t>3D</a:t>
            </a:r>
            <a:r>
              <a:rPr lang="zh-CN" altLang="zh-CN" sz="2000" b="1" dirty="0"/>
              <a:t>条形图</a:t>
            </a:r>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矩形 3"/>
          <p:cNvSpPr/>
          <p:nvPr/>
        </p:nvSpPr>
        <p:spPr>
          <a:xfrm>
            <a:off x="410617" y="1340768"/>
            <a:ext cx="4388445" cy="5278368"/>
          </a:xfrm>
          <a:prstGeom prst="rect">
            <a:avLst/>
          </a:prstGeom>
        </p:spPr>
        <p:txBody>
          <a:bodyPr wrap="square">
            <a:spAutoFit/>
          </a:bodyPr>
          <a:lstStyle/>
          <a:p>
            <a:r>
              <a:rPr lang="zh-CN" altLang="zh-CN" b="1" dirty="0"/>
              <a:t>程序</a:t>
            </a:r>
            <a:r>
              <a:rPr lang="en-US" altLang="zh-CN" b="1" dirty="0"/>
              <a:t>6.9 3D</a:t>
            </a:r>
            <a:r>
              <a:rPr lang="zh-CN" altLang="zh-CN" b="1" dirty="0"/>
              <a:t>条形图</a:t>
            </a:r>
            <a:endParaRPr lang="zh-CN" altLang="zh-CN" dirty="0"/>
          </a:p>
          <a:p>
            <a:pPr lvl="0"/>
            <a:endParaRPr lang="en-US" altLang="zh-CN" sz="900" dirty="0" smtClean="0"/>
          </a:p>
          <a:p>
            <a:pPr lvl="0"/>
            <a:r>
              <a:rPr lang="en-US" altLang="zh-CN" dirty="0" smtClean="0"/>
              <a:t>from </a:t>
            </a:r>
            <a:r>
              <a:rPr lang="en-US" altLang="zh-CN" dirty="0"/>
              <a:t>mpl_toolkits.mplot3d import axes3d</a:t>
            </a:r>
            <a:endParaRPr lang="zh-CN" altLang="zh-CN" dirty="0"/>
          </a:p>
          <a:p>
            <a:pPr lvl="0"/>
            <a:r>
              <a:rPr lang="en-US" altLang="zh-CN" dirty="0"/>
              <a:t>import </a:t>
            </a:r>
            <a:r>
              <a:rPr lang="en-US" altLang="zh-CN" dirty="0" err="1"/>
              <a:t>matplotlib.pyplot</a:t>
            </a:r>
            <a:r>
              <a:rPr lang="en-US" altLang="zh-CN" dirty="0"/>
              <a:t> as </a:t>
            </a:r>
            <a:r>
              <a:rPr lang="en-US" altLang="zh-CN" dirty="0" err="1" smtClean="0"/>
              <a:t>plt</a:t>
            </a:r>
            <a:endParaRPr lang="en-US" altLang="zh-CN" dirty="0" smtClean="0"/>
          </a:p>
          <a:p>
            <a:pPr lvl="0"/>
            <a:endParaRPr lang="zh-CN" altLang="zh-CN" sz="800" dirty="0"/>
          </a:p>
          <a:p>
            <a:pPr lvl="0"/>
            <a:r>
              <a:rPr lang="en-US" altLang="zh-CN" dirty="0" smtClean="0"/>
              <a:t>fig </a:t>
            </a:r>
            <a:r>
              <a:rPr lang="en-US" altLang="zh-CN" dirty="0"/>
              <a:t>= </a:t>
            </a:r>
            <a:r>
              <a:rPr lang="en-US" altLang="zh-CN" dirty="0" err="1"/>
              <a:t>plt.figure</a:t>
            </a:r>
            <a:r>
              <a:rPr lang="en-US" altLang="zh-CN" dirty="0"/>
              <a:t>()</a:t>
            </a:r>
            <a:endParaRPr lang="zh-CN" altLang="zh-CN" dirty="0"/>
          </a:p>
          <a:p>
            <a:pPr lvl="0"/>
            <a:r>
              <a:rPr lang="en-US" altLang="zh-CN" dirty="0"/>
              <a:t>ax1 = </a:t>
            </a:r>
            <a:r>
              <a:rPr lang="en-US" altLang="zh-CN" dirty="0" err="1"/>
              <a:t>fig.add_subplot</a:t>
            </a:r>
            <a:r>
              <a:rPr lang="en-US" altLang="zh-CN" dirty="0"/>
              <a:t>(111, projection='3d</a:t>
            </a:r>
            <a:r>
              <a:rPr lang="en-US" altLang="zh-CN" dirty="0" smtClean="0"/>
              <a:t>')</a:t>
            </a:r>
          </a:p>
          <a:p>
            <a:pPr lvl="0"/>
            <a:endParaRPr lang="zh-CN" altLang="zh-CN" sz="800" dirty="0"/>
          </a:p>
          <a:p>
            <a:pPr lvl="0"/>
            <a:r>
              <a:rPr lang="en-US" altLang="zh-CN" dirty="0" smtClean="0"/>
              <a:t>x </a:t>
            </a:r>
            <a:r>
              <a:rPr lang="en-US" altLang="zh-CN" dirty="0"/>
              <a:t>= [1, 2, 3]</a:t>
            </a:r>
            <a:endParaRPr lang="zh-CN" altLang="zh-CN" dirty="0"/>
          </a:p>
          <a:p>
            <a:pPr lvl="0"/>
            <a:r>
              <a:rPr lang="en-US" altLang="zh-CN" dirty="0"/>
              <a:t>y = [1, 2, 3]</a:t>
            </a:r>
            <a:endParaRPr lang="zh-CN" altLang="zh-CN" dirty="0"/>
          </a:p>
          <a:p>
            <a:pPr lvl="0"/>
            <a:r>
              <a:rPr lang="en-US" altLang="zh-CN" dirty="0"/>
              <a:t>z = [2, 2, 2]</a:t>
            </a:r>
            <a:endParaRPr lang="zh-CN" altLang="zh-CN" dirty="0"/>
          </a:p>
          <a:p>
            <a:pPr lvl="0"/>
            <a:endParaRPr lang="en-US" altLang="zh-CN" sz="800" dirty="0"/>
          </a:p>
          <a:p>
            <a:pPr lvl="0"/>
            <a:r>
              <a:rPr lang="en-US" altLang="zh-CN" dirty="0" smtClean="0"/>
              <a:t>dx </a:t>
            </a:r>
            <a:r>
              <a:rPr lang="en-US" altLang="zh-CN" dirty="0"/>
              <a:t>= [1, 2, 3]</a:t>
            </a:r>
            <a:endParaRPr lang="zh-CN" altLang="zh-CN" dirty="0"/>
          </a:p>
          <a:p>
            <a:pPr lvl="0"/>
            <a:r>
              <a:rPr lang="en-US" altLang="zh-CN" dirty="0" err="1"/>
              <a:t>dy</a:t>
            </a:r>
            <a:r>
              <a:rPr lang="en-US" altLang="zh-CN" dirty="0"/>
              <a:t> = [1, 1, 1]</a:t>
            </a:r>
            <a:endParaRPr lang="zh-CN" altLang="zh-CN" dirty="0"/>
          </a:p>
          <a:p>
            <a:pPr lvl="0"/>
            <a:r>
              <a:rPr lang="en-US" altLang="zh-CN" dirty="0" err="1"/>
              <a:t>dz</a:t>
            </a:r>
            <a:r>
              <a:rPr lang="en-US" altLang="zh-CN" dirty="0"/>
              <a:t> = [1, 1, 3]</a:t>
            </a:r>
            <a:endParaRPr lang="zh-CN" altLang="zh-CN" dirty="0"/>
          </a:p>
          <a:p>
            <a:pPr lvl="0"/>
            <a:endParaRPr lang="en-US" altLang="zh-CN" sz="800" dirty="0" smtClean="0"/>
          </a:p>
          <a:p>
            <a:pPr lvl="0"/>
            <a:r>
              <a:rPr lang="en-US" altLang="zh-CN" dirty="0" smtClean="0"/>
              <a:t>ax1.bar3d(x</a:t>
            </a:r>
            <a:r>
              <a:rPr lang="en-US" altLang="zh-CN" dirty="0"/>
              <a:t>, y, z, dx, </a:t>
            </a:r>
            <a:r>
              <a:rPr lang="en-US" altLang="zh-CN" dirty="0" err="1"/>
              <a:t>dy</a:t>
            </a:r>
            <a:r>
              <a:rPr lang="en-US" altLang="zh-CN" dirty="0"/>
              <a:t>, </a:t>
            </a:r>
            <a:r>
              <a:rPr lang="en-US" altLang="zh-CN" dirty="0" err="1"/>
              <a:t>dz</a:t>
            </a:r>
            <a:r>
              <a:rPr lang="en-US" altLang="zh-CN" dirty="0"/>
              <a:t>)</a:t>
            </a:r>
            <a:endParaRPr lang="zh-CN" altLang="zh-CN" dirty="0"/>
          </a:p>
          <a:p>
            <a:pPr lvl="0"/>
            <a:r>
              <a:rPr lang="en-US" altLang="zh-CN" dirty="0"/>
              <a:t>ax1.set_xlabel('x axis')</a:t>
            </a:r>
            <a:endParaRPr lang="zh-CN" altLang="zh-CN" dirty="0"/>
          </a:p>
          <a:p>
            <a:pPr lvl="0"/>
            <a:r>
              <a:rPr lang="en-US" altLang="zh-CN" dirty="0"/>
              <a:t>ax1.set_ylabel('y axis')</a:t>
            </a:r>
            <a:endParaRPr lang="zh-CN" altLang="zh-CN" dirty="0"/>
          </a:p>
          <a:p>
            <a:pPr lvl="0"/>
            <a:r>
              <a:rPr lang="en-US" altLang="zh-CN" dirty="0"/>
              <a:t>ax1.set_zlabel('z axis')</a:t>
            </a:r>
            <a:endParaRPr lang="zh-CN" altLang="zh-CN" dirty="0"/>
          </a:p>
          <a:p>
            <a:pPr lvl="0"/>
            <a:r>
              <a:rPr lang="en-US" altLang="zh-CN" dirty="0" err="1" smtClean="0"/>
              <a:t>plt.show</a:t>
            </a:r>
            <a:r>
              <a:rPr lang="en-US" altLang="zh-CN" dirty="0"/>
              <a:t>()</a:t>
            </a:r>
            <a:endParaRPr lang="zh-CN" altLang="zh-CN" dirty="0"/>
          </a:p>
        </p:txBody>
      </p:sp>
      <p:sp>
        <p:nvSpPr>
          <p:cNvPr id="5" name="矩形 4"/>
          <p:cNvSpPr/>
          <p:nvPr/>
        </p:nvSpPr>
        <p:spPr>
          <a:xfrm>
            <a:off x="478582" y="692696"/>
            <a:ext cx="6408712" cy="507831"/>
          </a:xfrm>
          <a:prstGeom prst="rect">
            <a:avLst/>
          </a:prstGeom>
        </p:spPr>
        <p:txBody>
          <a:bodyPr wrap="square">
            <a:spAutoFit/>
          </a:bodyPr>
          <a:lstStyle/>
          <a:p>
            <a:pPr>
              <a:lnSpc>
                <a:spcPct val="150000"/>
              </a:lnSpc>
            </a:pPr>
            <a:r>
              <a:rPr lang="en-US" altLang="zh-CN" dirty="0"/>
              <a:t>3D</a:t>
            </a:r>
            <a:r>
              <a:rPr lang="zh-CN" altLang="zh-CN" dirty="0"/>
              <a:t>的条形图不仅要设置坐标点，还有条形的宽度高度和深度</a:t>
            </a:r>
            <a:endParaRPr lang="zh-CN" altLang="en-US" dirty="0"/>
          </a:p>
        </p:txBody>
      </p:sp>
      <p:sp>
        <p:nvSpPr>
          <p:cNvPr id="3"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6" name="对象 5"/>
          <p:cNvGraphicFramePr>
            <a:graphicFrameLocks noChangeAspect="1"/>
          </p:cNvGraphicFramePr>
          <p:nvPr>
            <p:extLst>
              <p:ext uri="{D42A27DB-BD31-4B8C-83A1-F6EECF244321}">
                <p14:modId xmlns:p14="http://schemas.microsoft.com/office/powerpoint/2010/main" val="2186457592"/>
              </p:ext>
            </p:extLst>
          </p:nvPr>
        </p:nvGraphicFramePr>
        <p:xfrm>
          <a:off x="4599306" y="1313678"/>
          <a:ext cx="7056784" cy="4972656"/>
        </p:xfrm>
        <a:graphic>
          <a:graphicData uri="http://schemas.openxmlformats.org/presentationml/2006/ole">
            <mc:AlternateContent xmlns:mc="http://schemas.openxmlformats.org/markup-compatibility/2006">
              <mc:Choice xmlns:v="urn:schemas-microsoft-com:vml" Requires="v">
                <p:oleObj spid="_x0000_s25613" r:id="rId3" imgW="16457309" imgH="11621880" progId="Visio.Drawing.11">
                  <p:embed/>
                </p:oleObj>
              </mc:Choice>
              <mc:Fallback>
                <p:oleObj r:id="rId3" imgW="16457309" imgH="11621880" progId="Visio.Drawing.11">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99306" y="1313678"/>
                        <a:ext cx="7056784" cy="4972656"/>
                      </a:xfrm>
                      <a:prstGeom prst="rect">
                        <a:avLst/>
                      </a:prstGeom>
                      <a:noFill/>
                    </p:spPr>
                  </p:pic>
                </p:oleObj>
              </mc:Fallback>
            </mc:AlternateContent>
          </a:graphicData>
        </a:graphic>
      </p:graphicFrame>
      <p:pic>
        <p:nvPicPr>
          <p:cNvPr id="11" name="图片 10" descr="C:\Users\dell.dell-PC\Figure_4.png"/>
          <p:cNvPicPr/>
          <p:nvPr/>
        </p:nvPicPr>
        <p:blipFill rotWithShape="1">
          <a:blip r:embed="rId5" cstate="print">
            <a:extLst>
              <a:ext uri="{28A0092B-C50C-407E-A947-70E740481C1C}">
                <a14:useLocalDpi xmlns:a14="http://schemas.microsoft.com/office/drawing/2010/main" val="0"/>
              </a:ext>
            </a:extLst>
          </a:blip>
          <a:srcRect t="11393"/>
          <a:stretch/>
        </p:blipFill>
        <p:spPr>
          <a:xfrm>
            <a:off x="4799062" y="1340768"/>
            <a:ext cx="7128792" cy="5040560"/>
          </a:xfrm>
          <a:prstGeom prst="rect">
            <a:avLst/>
          </a:prstGeom>
          <a:noFill/>
          <a:ln>
            <a:noFill/>
          </a:ln>
        </p:spPr>
      </p:pic>
    </p:spTree>
    <p:extLst>
      <p:ext uri="{BB962C8B-B14F-4D97-AF65-F5344CB8AC3E}">
        <p14:creationId xmlns:p14="http://schemas.microsoft.com/office/powerpoint/2010/main" val="2627638494"/>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inVertical)">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6"/>
                                        </p:tgtEl>
                                        <p:attrNameLst>
                                          <p:attrName>style.visibility</p:attrName>
                                        </p:attrNameLst>
                                      </p:cBhvr>
                                      <p:to>
                                        <p:strVal val="visible"/>
                                      </p:to>
                                    </p:set>
                                  </p:childTnLst>
                                  <p:subTnLst>
                                    <p:set>
                                      <p:cBhvr override="childStyle">
                                        <p:cTn dur="1" fill="hold" display="0" masterRel="nextClick" afterEffect="1"/>
                                        <p:tgtEl>
                                          <p:spTgt spid="6"/>
                                        </p:tgtEl>
                                        <p:attrNameLst>
                                          <p:attrName>style.visibility</p:attrName>
                                        </p:attrNameLst>
                                      </p:cBhvr>
                                      <p:to>
                                        <p:strVal val="hidden"/>
                                      </p:to>
                                    </p:set>
                                  </p:sub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4" grpId="0"/>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a:extLst>
              <a:ext uri="{FF2B5EF4-FFF2-40B4-BE49-F238E27FC236}">
                <a16:creationId xmlns="" xmlns:a16="http://schemas.microsoft.com/office/drawing/2014/main" id="{52C2FB4C-9B0C-4C49-B7F5-60A1F03130C6}"/>
              </a:ext>
            </a:extLst>
          </p:cNvPr>
          <p:cNvSpPr>
            <a:spLocks noChangeArrowheads="1"/>
          </p:cNvSpPr>
          <p:nvPr/>
        </p:nvSpPr>
        <p:spPr bwMode="auto">
          <a:xfrm>
            <a:off x="742253" y="420691"/>
            <a:ext cx="41277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dirty="0"/>
              <a:t>6.4 </a:t>
            </a:r>
            <a:r>
              <a:rPr lang="en-US" altLang="zh-CN" sz="2400" b="1" dirty="0" smtClean="0"/>
              <a:t>  </a:t>
            </a:r>
            <a:r>
              <a:rPr lang="zh-CN" altLang="zh-CN" sz="2400" b="1" dirty="0" smtClean="0"/>
              <a:t>绘制</a:t>
            </a:r>
            <a:r>
              <a:rPr lang="zh-CN" altLang="zh-CN" sz="2400" b="1" dirty="0"/>
              <a:t>正弦交变电流图像</a:t>
            </a:r>
          </a:p>
        </p:txBody>
      </p:sp>
      <p:sp>
        <p:nvSpPr>
          <p:cNvPr id="15" name="矩形 14"/>
          <p:cNvSpPr/>
          <p:nvPr/>
        </p:nvSpPr>
        <p:spPr>
          <a:xfrm>
            <a:off x="334566" y="980728"/>
            <a:ext cx="4824536" cy="507831"/>
          </a:xfrm>
          <a:prstGeom prst="rect">
            <a:avLst/>
          </a:prstGeom>
        </p:spPr>
        <p:txBody>
          <a:bodyPr wrap="square">
            <a:spAutoFit/>
          </a:bodyPr>
          <a:lstStyle/>
          <a:p>
            <a:pPr>
              <a:lnSpc>
                <a:spcPct val="150000"/>
              </a:lnSpc>
            </a:pPr>
            <a:r>
              <a:rPr lang="zh-CN" altLang="en-US" dirty="0" smtClean="0"/>
              <a:t>绘制</a:t>
            </a:r>
            <a:r>
              <a:rPr lang="zh-CN" altLang="zh-CN" dirty="0" smtClean="0"/>
              <a:t>输出</a:t>
            </a:r>
            <a:r>
              <a:rPr lang="zh-CN" altLang="zh-CN" dirty="0"/>
              <a:t>周期为</a:t>
            </a:r>
            <a:r>
              <a:rPr lang="en-US" altLang="zh-CN" dirty="0"/>
              <a:t>0.02</a:t>
            </a:r>
            <a:r>
              <a:rPr lang="zh-CN" altLang="zh-CN" dirty="0"/>
              <a:t>秒</a:t>
            </a:r>
            <a:r>
              <a:rPr lang="zh-CN" altLang="zh-CN" dirty="0" smtClean="0"/>
              <a:t>的</a:t>
            </a:r>
            <a:r>
              <a:rPr lang="en-US" altLang="zh-CN" dirty="0" smtClean="0"/>
              <a:t>220v</a:t>
            </a:r>
            <a:r>
              <a:rPr lang="zh-CN" altLang="zh-CN" dirty="0"/>
              <a:t>交流电的图像</a:t>
            </a:r>
            <a:endParaRPr lang="zh-CN" altLang="zh-CN" dirty="0"/>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矩形 2"/>
          <p:cNvSpPr/>
          <p:nvPr/>
        </p:nvSpPr>
        <p:spPr>
          <a:xfrm>
            <a:off x="4295006" y="1629742"/>
            <a:ext cx="7560840" cy="923330"/>
          </a:xfrm>
          <a:prstGeom prst="rect">
            <a:avLst/>
          </a:prstGeom>
        </p:spPr>
        <p:txBody>
          <a:bodyPr wrap="square">
            <a:spAutoFit/>
          </a:bodyPr>
          <a:lstStyle/>
          <a:p>
            <a:pPr marL="285750" indent="-285750">
              <a:lnSpc>
                <a:spcPct val="150000"/>
              </a:lnSpc>
              <a:buFont typeface="Wingdings" pitchFamily="2" charset="2"/>
              <a:buChar char="l"/>
            </a:pPr>
            <a:r>
              <a:rPr lang="en-US" altLang="zh-CN" dirty="0" err="1"/>
              <a:t>np.arange</a:t>
            </a:r>
            <a:r>
              <a:rPr lang="en-US" altLang="zh-CN" dirty="0"/>
              <a:t>(0.0, 5.0, 0.001)</a:t>
            </a:r>
            <a:r>
              <a:rPr lang="zh-CN" altLang="zh-CN" dirty="0"/>
              <a:t>是使用</a:t>
            </a:r>
            <a:r>
              <a:rPr lang="en-US" altLang="zh-CN" dirty="0" err="1"/>
              <a:t>numpy</a:t>
            </a:r>
            <a:r>
              <a:rPr lang="zh-CN" altLang="zh-CN" dirty="0"/>
              <a:t>模块产生一个数据</a:t>
            </a:r>
            <a:r>
              <a:rPr lang="zh-CN" altLang="zh-CN" dirty="0" smtClean="0"/>
              <a:t>列表</a:t>
            </a:r>
            <a:r>
              <a:rPr lang="zh-CN" altLang="en-US" dirty="0" smtClean="0"/>
              <a:t>，</a:t>
            </a:r>
            <a:r>
              <a:rPr lang="zh-CN" altLang="zh-CN" dirty="0" smtClean="0"/>
              <a:t>从</a:t>
            </a:r>
            <a:r>
              <a:rPr lang="en-US" altLang="zh-CN" dirty="0" smtClean="0"/>
              <a:t>0.0</a:t>
            </a:r>
            <a:r>
              <a:rPr lang="zh-CN" altLang="en-US" dirty="0" smtClean="0"/>
              <a:t>到</a:t>
            </a:r>
            <a:r>
              <a:rPr lang="en-US" altLang="zh-CN" dirty="0" smtClean="0"/>
              <a:t>5.0</a:t>
            </a:r>
            <a:r>
              <a:rPr lang="zh-CN" altLang="zh-CN" dirty="0" smtClean="0"/>
              <a:t>每</a:t>
            </a:r>
            <a:r>
              <a:rPr lang="zh-CN" altLang="zh-CN" dirty="0"/>
              <a:t>项加</a:t>
            </a:r>
            <a:r>
              <a:rPr lang="en-US" altLang="zh-CN" dirty="0" smtClean="0"/>
              <a:t>0.001</a:t>
            </a:r>
            <a:r>
              <a:rPr lang="zh-CN" altLang="zh-CN" dirty="0"/>
              <a:t>就产生一个</a:t>
            </a:r>
            <a:r>
              <a:rPr lang="zh-CN" altLang="zh-CN" dirty="0" smtClean="0"/>
              <a:t>值</a:t>
            </a:r>
            <a:endParaRPr lang="zh-CN" altLang="zh-CN" dirty="0"/>
          </a:p>
        </p:txBody>
      </p:sp>
      <p:sp>
        <p:nvSpPr>
          <p:cNvPr id="5" name="矩形 4"/>
          <p:cNvSpPr/>
          <p:nvPr/>
        </p:nvSpPr>
        <p:spPr>
          <a:xfrm>
            <a:off x="671736" y="1625067"/>
            <a:ext cx="3407246" cy="4801314"/>
          </a:xfrm>
          <a:prstGeom prst="rect">
            <a:avLst/>
          </a:prstGeom>
        </p:spPr>
        <p:txBody>
          <a:bodyPr wrap="square">
            <a:spAutoFit/>
          </a:bodyPr>
          <a:lstStyle/>
          <a:p>
            <a:r>
              <a:rPr lang="zh-CN" altLang="zh-CN" b="1" dirty="0"/>
              <a:t>程序</a:t>
            </a:r>
            <a:r>
              <a:rPr lang="en-US" altLang="zh-CN" b="1" dirty="0" smtClean="0"/>
              <a:t>6.10</a:t>
            </a:r>
            <a:r>
              <a:rPr lang="zh-CN" altLang="en-US" b="1" dirty="0" smtClean="0"/>
              <a:t>：</a:t>
            </a:r>
            <a:endParaRPr lang="zh-CN" altLang="zh-CN" dirty="0"/>
          </a:p>
          <a:p>
            <a:pPr lvl="0"/>
            <a:endParaRPr lang="en-US" altLang="zh-CN" dirty="0" smtClean="0"/>
          </a:p>
          <a:p>
            <a:pPr lvl="0">
              <a:lnSpc>
                <a:spcPct val="150000"/>
              </a:lnSpc>
            </a:pPr>
            <a:r>
              <a:rPr lang="en-US" altLang="zh-CN" dirty="0" smtClean="0"/>
              <a:t>import </a:t>
            </a:r>
            <a:r>
              <a:rPr lang="en-US" altLang="zh-CN" dirty="0" err="1"/>
              <a:t>numpy</a:t>
            </a:r>
            <a:r>
              <a:rPr lang="en-US" altLang="zh-CN" dirty="0"/>
              <a:t> as </a:t>
            </a:r>
            <a:r>
              <a:rPr lang="en-US" altLang="zh-CN" dirty="0" err="1"/>
              <a:t>np</a:t>
            </a:r>
            <a:endParaRPr lang="zh-CN" altLang="zh-CN" dirty="0"/>
          </a:p>
          <a:p>
            <a:pPr lvl="0">
              <a:lnSpc>
                <a:spcPct val="150000"/>
              </a:lnSpc>
            </a:pPr>
            <a:r>
              <a:rPr lang="en-US" altLang="zh-CN" dirty="0"/>
              <a:t>import </a:t>
            </a:r>
            <a:r>
              <a:rPr lang="en-US" altLang="zh-CN" dirty="0" err="1"/>
              <a:t>matplotlib.pyplot</a:t>
            </a:r>
            <a:r>
              <a:rPr lang="en-US" altLang="zh-CN" dirty="0"/>
              <a:t> as </a:t>
            </a:r>
            <a:r>
              <a:rPr lang="en-US" altLang="zh-CN" dirty="0" err="1"/>
              <a:t>plt</a:t>
            </a:r>
            <a:endParaRPr lang="zh-CN" altLang="zh-CN" dirty="0"/>
          </a:p>
          <a:p>
            <a:pPr lvl="0">
              <a:lnSpc>
                <a:spcPct val="150000"/>
              </a:lnSpc>
            </a:pPr>
            <a:r>
              <a:rPr lang="en-US" altLang="zh-CN" dirty="0"/>
              <a:t> </a:t>
            </a:r>
            <a:endParaRPr lang="zh-CN" altLang="zh-CN" dirty="0"/>
          </a:p>
          <a:p>
            <a:pPr lvl="0">
              <a:lnSpc>
                <a:spcPct val="150000"/>
              </a:lnSpc>
            </a:pPr>
            <a:r>
              <a:rPr lang="en-US" altLang="zh-CN" dirty="0"/>
              <a:t>x = </a:t>
            </a:r>
            <a:r>
              <a:rPr lang="en-US" altLang="zh-CN" dirty="0" err="1"/>
              <a:t>np.arange</a:t>
            </a:r>
            <a:r>
              <a:rPr lang="en-US" altLang="zh-CN" dirty="0"/>
              <a:t>(0.0, 5.0, 0.001)</a:t>
            </a:r>
            <a:endParaRPr lang="zh-CN" altLang="zh-CN" dirty="0"/>
          </a:p>
          <a:p>
            <a:pPr lvl="0">
              <a:lnSpc>
                <a:spcPct val="150000"/>
              </a:lnSpc>
            </a:pPr>
            <a:r>
              <a:rPr lang="en-US" altLang="zh-CN" dirty="0"/>
              <a:t>y = 220 * </a:t>
            </a:r>
            <a:r>
              <a:rPr lang="en-US" altLang="zh-CN" dirty="0" err="1"/>
              <a:t>np.sin</a:t>
            </a:r>
            <a:r>
              <a:rPr lang="en-US" altLang="zh-CN" dirty="0"/>
              <a:t>(100*</a:t>
            </a:r>
            <a:r>
              <a:rPr lang="en-US" altLang="zh-CN" dirty="0" err="1"/>
              <a:t>np.pi</a:t>
            </a:r>
            <a:r>
              <a:rPr lang="en-US" altLang="zh-CN" dirty="0"/>
              <a:t>*x)</a:t>
            </a:r>
            <a:endParaRPr lang="zh-CN" altLang="zh-CN" dirty="0"/>
          </a:p>
          <a:p>
            <a:pPr lvl="0">
              <a:lnSpc>
                <a:spcPct val="150000"/>
              </a:lnSpc>
            </a:pPr>
            <a:r>
              <a:rPr lang="en-US" altLang="zh-CN" dirty="0"/>
              <a:t> </a:t>
            </a:r>
            <a:endParaRPr lang="zh-CN" altLang="zh-CN" dirty="0"/>
          </a:p>
          <a:p>
            <a:pPr lvl="0">
              <a:lnSpc>
                <a:spcPct val="150000"/>
              </a:lnSpc>
            </a:pPr>
            <a:r>
              <a:rPr lang="en-US" altLang="zh-CN" dirty="0" err="1"/>
              <a:t>plt.plot</a:t>
            </a:r>
            <a:r>
              <a:rPr lang="en-US" altLang="zh-CN" dirty="0"/>
              <a:t>(x, y)</a:t>
            </a:r>
            <a:endParaRPr lang="zh-CN" altLang="zh-CN" dirty="0"/>
          </a:p>
          <a:p>
            <a:pPr lvl="0">
              <a:lnSpc>
                <a:spcPct val="150000"/>
              </a:lnSpc>
            </a:pPr>
            <a:r>
              <a:rPr lang="en-US" altLang="zh-CN" dirty="0" err="1"/>
              <a:t>plt.xlabel</a:t>
            </a:r>
            <a:r>
              <a:rPr lang="en-US" altLang="zh-CN" dirty="0"/>
              <a:t>('time (s)')</a:t>
            </a:r>
            <a:endParaRPr lang="zh-CN" altLang="zh-CN" dirty="0"/>
          </a:p>
          <a:p>
            <a:pPr lvl="0">
              <a:lnSpc>
                <a:spcPct val="150000"/>
              </a:lnSpc>
            </a:pPr>
            <a:r>
              <a:rPr lang="en-US" altLang="zh-CN" dirty="0" err="1"/>
              <a:t>plt.ylabel</a:t>
            </a:r>
            <a:r>
              <a:rPr lang="en-US" altLang="zh-CN" dirty="0"/>
              <a:t>('volts (V)')</a:t>
            </a:r>
            <a:endParaRPr lang="zh-CN" altLang="zh-CN" dirty="0"/>
          </a:p>
          <a:p>
            <a:pPr lvl="0">
              <a:lnSpc>
                <a:spcPct val="150000"/>
              </a:lnSpc>
            </a:pPr>
            <a:r>
              <a:rPr lang="en-US" altLang="zh-CN" dirty="0" err="1"/>
              <a:t>plt.show</a:t>
            </a:r>
            <a:r>
              <a:rPr lang="en-US" altLang="zh-CN" dirty="0"/>
              <a:t>()</a:t>
            </a:r>
            <a:endParaRPr lang="zh-CN" altLang="zh-CN" dirty="0"/>
          </a:p>
        </p:txBody>
      </p:sp>
      <p:pic>
        <p:nvPicPr>
          <p:cNvPr id="10" name="图片 9" descr="C:\Users\dell.dell-PC\Desktop\Figure_3.png"/>
          <p:cNvPicPr/>
          <p:nvPr/>
        </p:nvPicPr>
        <p:blipFill rotWithShape="1">
          <a:blip r:embed="rId2" cstate="print">
            <a:extLst>
              <a:ext uri="{28A0092B-C50C-407E-A947-70E740481C1C}">
                <a14:useLocalDpi xmlns:a14="http://schemas.microsoft.com/office/drawing/2010/main" val="0"/>
              </a:ext>
            </a:extLst>
          </a:blip>
          <a:srcRect l="6449" t="4965" r="10652"/>
          <a:stretch/>
        </p:blipFill>
        <p:spPr>
          <a:xfrm>
            <a:off x="4650212" y="709199"/>
            <a:ext cx="7346112" cy="2213487"/>
          </a:xfrm>
          <a:prstGeom prst="rect">
            <a:avLst/>
          </a:prstGeom>
          <a:noFill/>
          <a:ln>
            <a:noFill/>
          </a:ln>
        </p:spPr>
      </p:pic>
      <p:sp>
        <p:nvSpPr>
          <p:cNvPr id="6" name="矩形 5"/>
          <p:cNvSpPr/>
          <p:nvPr/>
        </p:nvSpPr>
        <p:spPr>
          <a:xfrm>
            <a:off x="4650213" y="2922686"/>
            <a:ext cx="7205633" cy="875881"/>
          </a:xfrm>
          <a:prstGeom prst="rect">
            <a:avLst/>
          </a:prstGeom>
        </p:spPr>
        <p:txBody>
          <a:bodyPr wrap="square">
            <a:spAutoFit/>
          </a:bodyPr>
          <a:lstStyle/>
          <a:p>
            <a:pPr>
              <a:lnSpc>
                <a:spcPct val="150000"/>
              </a:lnSpc>
            </a:pPr>
            <a:r>
              <a:rPr lang="zh-CN" altLang="zh-CN" dirty="0"/>
              <a:t>使用交互界面的放大功能查看图像的细节</a:t>
            </a:r>
            <a:r>
              <a:rPr lang="zh-CN" altLang="zh-CN" dirty="0" smtClean="0"/>
              <a:t>，下图是</a:t>
            </a:r>
            <a:r>
              <a:rPr lang="zh-CN" altLang="zh-CN" dirty="0"/>
              <a:t>前</a:t>
            </a:r>
            <a:r>
              <a:rPr lang="en-US" altLang="zh-CN" dirty="0"/>
              <a:t>1</a:t>
            </a:r>
            <a:r>
              <a:rPr lang="zh-CN" altLang="zh-CN" dirty="0"/>
              <a:t>秒内的波形，可以看出符合周期</a:t>
            </a:r>
            <a:r>
              <a:rPr lang="en-US" altLang="zh-CN" dirty="0"/>
              <a:t>0.02</a:t>
            </a:r>
            <a:r>
              <a:rPr lang="zh-CN" altLang="zh-CN" dirty="0"/>
              <a:t>秒，波形一共翻转了</a:t>
            </a:r>
            <a:r>
              <a:rPr lang="en-US" altLang="zh-CN" dirty="0"/>
              <a:t>100</a:t>
            </a:r>
            <a:r>
              <a:rPr lang="zh-CN" altLang="zh-CN" dirty="0"/>
              <a:t>次</a:t>
            </a:r>
            <a:endParaRPr lang="zh-CN" altLang="en-US" dirty="0"/>
          </a:p>
        </p:txBody>
      </p:sp>
      <p:pic>
        <p:nvPicPr>
          <p:cNvPr id="12" name="图片 11"/>
          <p:cNvPicPr/>
          <p:nvPr/>
        </p:nvPicPr>
        <p:blipFill>
          <a:blip r:embed="rId3" cstate="print"/>
          <a:stretch>
            <a:fillRect/>
          </a:stretch>
        </p:blipFill>
        <p:spPr>
          <a:xfrm>
            <a:off x="3929696" y="4025724"/>
            <a:ext cx="8260717" cy="2139580"/>
          </a:xfrm>
          <a:prstGeom prst="rect">
            <a:avLst/>
          </a:prstGeom>
        </p:spPr>
      </p:pic>
    </p:spTree>
    <p:extLst>
      <p:ext uri="{BB962C8B-B14F-4D97-AF65-F5344CB8AC3E}">
        <p14:creationId xmlns:p14="http://schemas.microsoft.com/office/powerpoint/2010/main" val="3354651740"/>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up)">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ipe(down)">
                                      <p:cBhvr>
                                        <p:cTn id="21" dur="500"/>
                                        <p:tgtEl>
                                          <p:spTgt spid="3"/>
                                        </p:tgtEl>
                                      </p:cBhvr>
                                    </p:animEffect>
                                  </p:childTnLst>
                                  <p:subTnLst>
                                    <p:set>
                                      <p:cBhvr override="childStyle">
                                        <p:cTn dur="1" fill="hold" display="0" masterRel="nextClick" afterEffect="1"/>
                                        <p:tgtEl>
                                          <p:spTgt spid="3"/>
                                        </p:tgtEl>
                                        <p:attrNameLst>
                                          <p:attrName>style.visibility</p:attrName>
                                        </p:attrNameLst>
                                      </p:cBhvr>
                                      <p:to>
                                        <p:strVal val="hidden"/>
                                      </p:to>
                                    </p:set>
                                  </p:sub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10"/>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6" presetClass="entr" presetSubtype="21" fill="hold" grpId="0"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barn(inVertical)">
                                      <p:cBhvr>
                                        <p:cTn id="30" dur="500"/>
                                        <p:tgtEl>
                                          <p:spTgt spid="6"/>
                                        </p:tgtEl>
                                      </p:cBhvr>
                                    </p:animEffec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p:bldP spid="3" grpId="0"/>
      <p:bldP spid="5"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a:extLst>
              <a:ext uri="{FF2B5EF4-FFF2-40B4-BE49-F238E27FC236}">
                <a16:creationId xmlns="" xmlns:a16="http://schemas.microsoft.com/office/drawing/2014/main" id="{52C2FB4C-9B0C-4C49-B7F5-60A1F03130C6}"/>
              </a:ext>
            </a:extLst>
          </p:cNvPr>
          <p:cNvSpPr>
            <a:spLocks noChangeArrowheads="1"/>
          </p:cNvSpPr>
          <p:nvPr/>
        </p:nvSpPr>
        <p:spPr bwMode="auto">
          <a:xfrm>
            <a:off x="742253" y="420691"/>
            <a:ext cx="556897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dirty="0" smtClean="0"/>
              <a:t>6.5  </a:t>
            </a:r>
            <a:r>
              <a:rPr lang="zh-CN" altLang="zh-CN" sz="2400" b="1" dirty="0"/>
              <a:t>案例：统计文件字符出现频率</a:t>
            </a:r>
          </a:p>
        </p:txBody>
      </p:sp>
      <p:sp>
        <p:nvSpPr>
          <p:cNvPr id="15" name="矩形 14"/>
          <p:cNvSpPr/>
          <p:nvPr/>
        </p:nvSpPr>
        <p:spPr>
          <a:xfrm>
            <a:off x="478582" y="1052736"/>
            <a:ext cx="10873208" cy="507831"/>
          </a:xfrm>
          <a:prstGeom prst="rect">
            <a:avLst/>
          </a:prstGeom>
        </p:spPr>
        <p:txBody>
          <a:bodyPr wrap="square">
            <a:spAutoFit/>
          </a:bodyPr>
          <a:lstStyle/>
          <a:p>
            <a:pPr>
              <a:lnSpc>
                <a:spcPct val="150000"/>
              </a:lnSpc>
            </a:pPr>
            <a:r>
              <a:rPr lang="zh-CN" altLang="zh-CN" dirty="0"/>
              <a:t>将文件中字符出现的次数写到文件中</a:t>
            </a:r>
            <a:r>
              <a:rPr lang="zh-CN" altLang="zh-CN" dirty="0" smtClean="0"/>
              <a:t>，统计</a:t>
            </a:r>
            <a:r>
              <a:rPr lang="zh-CN" altLang="zh-CN" dirty="0"/>
              <a:t>文件中出现频率最高的前</a:t>
            </a:r>
            <a:r>
              <a:rPr lang="en-US" altLang="zh-CN" dirty="0"/>
              <a:t>10</a:t>
            </a:r>
            <a:r>
              <a:rPr lang="zh-CN" altLang="zh-CN" dirty="0"/>
              <a:t>个字符并作图显示其概率</a:t>
            </a:r>
            <a:endParaRPr lang="zh-CN" altLang="zh-CN" dirty="0"/>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矩形 4"/>
          <p:cNvSpPr/>
          <p:nvPr/>
        </p:nvSpPr>
        <p:spPr>
          <a:xfrm>
            <a:off x="671736" y="1625067"/>
            <a:ext cx="3407246" cy="4524315"/>
          </a:xfrm>
          <a:prstGeom prst="rect">
            <a:avLst/>
          </a:prstGeom>
        </p:spPr>
        <p:txBody>
          <a:bodyPr wrap="square">
            <a:spAutoFit/>
          </a:bodyPr>
          <a:lstStyle/>
          <a:p>
            <a:r>
              <a:rPr lang="zh-CN" altLang="zh-CN" b="1" dirty="0"/>
              <a:t>程序</a:t>
            </a:r>
            <a:r>
              <a:rPr lang="en-US" altLang="zh-CN" b="1" dirty="0"/>
              <a:t>6.11 </a:t>
            </a:r>
            <a:r>
              <a:rPr lang="zh-CN" altLang="zh-CN" b="1" dirty="0"/>
              <a:t>统计文件字符频率</a:t>
            </a:r>
            <a:endParaRPr lang="zh-CN" altLang="zh-CN" dirty="0"/>
          </a:p>
          <a:p>
            <a:pPr lvl="0"/>
            <a:r>
              <a:rPr lang="en-US" altLang="zh-CN" dirty="0"/>
              <a:t>import </a:t>
            </a:r>
            <a:r>
              <a:rPr lang="en-US" altLang="zh-CN" dirty="0" err="1"/>
              <a:t>csv</a:t>
            </a:r>
            <a:endParaRPr lang="zh-CN" altLang="zh-CN" dirty="0"/>
          </a:p>
          <a:p>
            <a:pPr lvl="0"/>
            <a:r>
              <a:rPr lang="en-US" altLang="zh-CN" dirty="0"/>
              <a:t>import </a:t>
            </a:r>
            <a:r>
              <a:rPr lang="en-US" altLang="zh-CN" dirty="0" err="1"/>
              <a:t>matplotlib.pyplot</a:t>
            </a:r>
            <a:r>
              <a:rPr lang="en-US" altLang="zh-CN" dirty="0"/>
              <a:t> as </a:t>
            </a:r>
            <a:r>
              <a:rPr lang="en-US" altLang="zh-CN" dirty="0" err="1"/>
              <a:t>plt</a:t>
            </a:r>
            <a:endParaRPr lang="zh-CN" altLang="zh-CN" dirty="0"/>
          </a:p>
          <a:p>
            <a:pPr lvl="0"/>
            <a:r>
              <a:rPr lang="en-US" altLang="zh-CN" dirty="0"/>
              <a:t> </a:t>
            </a:r>
            <a:endParaRPr lang="zh-CN" altLang="zh-CN" dirty="0"/>
          </a:p>
          <a:p>
            <a:pPr lvl="0"/>
            <a:r>
              <a:rPr lang="en-US" altLang="zh-CN" dirty="0"/>
              <a:t>word = []</a:t>
            </a:r>
            <a:endParaRPr lang="zh-CN" altLang="zh-CN" dirty="0"/>
          </a:p>
          <a:p>
            <a:pPr lvl="0"/>
            <a:r>
              <a:rPr lang="en-US" altLang="zh-CN" dirty="0" err="1"/>
              <a:t>num</a:t>
            </a:r>
            <a:r>
              <a:rPr lang="en-US" altLang="zh-CN" dirty="0"/>
              <a:t> = []</a:t>
            </a:r>
            <a:endParaRPr lang="zh-CN" altLang="zh-CN" dirty="0"/>
          </a:p>
          <a:p>
            <a:pPr lvl="0"/>
            <a:r>
              <a:rPr lang="en-US" altLang="zh-CN" dirty="0"/>
              <a:t>sum = 0</a:t>
            </a:r>
            <a:endParaRPr lang="zh-CN" altLang="zh-CN" dirty="0"/>
          </a:p>
          <a:p>
            <a:pPr lvl="0"/>
            <a:r>
              <a:rPr lang="en-US" altLang="zh-CN" dirty="0"/>
              <a:t> </a:t>
            </a:r>
            <a:r>
              <a:rPr lang="en-US" altLang="zh-CN" dirty="0" smtClean="0"/>
              <a:t>with </a:t>
            </a:r>
            <a:r>
              <a:rPr lang="en-US" altLang="zh-CN" dirty="0"/>
              <a:t>open('C:/Users/</a:t>
            </a:r>
            <a:r>
              <a:rPr lang="en-US" altLang="zh-CN" dirty="0" err="1"/>
              <a:t>dell.dell</a:t>
            </a:r>
            <a:r>
              <a:rPr lang="en-US" altLang="zh-CN" dirty="0"/>
              <a:t>-PC/Desktop/</a:t>
            </a:r>
            <a:r>
              <a:rPr lang="en-US" altLang="zh-CN" dirty="0" err="1"/>
              <a:t>result.txt','r</a:t>
            </a:r>
            <a:r>
              <a:rPr lang="en-US" altLang="zh-CN" dirty="0"/>
              <a:t>') as file:</a:t>
            </a:r>
            <a:endParaRPr lang="zh-CN" altLang="zh-CN" dirty="0"/>
          </a:p>
          <a:p>
            <a:pPr lvl="0"/>
            <a:r>
              <a:rPr lang="en-US" altLang="zh-CN" dirty="0"/>
              <a:t>    items = </a:t>
            </a:r>
            <a:r>
              <a:rPr lang="en-US" altLang="zh-CN" dirty="0" err="1"/>
              <a:t>csv.reader</a:t>
            </a:r>
            <a:r>
              <a:rPr lang="en-US" altLang="zh-CN" dirty="0"/>
              <a:t>(file, delimiter=' ')</a:t>
            </a:r>
            <a:endParaRPr lang="zh-CN" altLang="zh-CN" dirty="0"/>
          </a:p>
          <a:p>
            <a:pPr lvl="0"/>
            <a:r>
              <a:rPr lang="en-US" altLang="zh-CN" dirty="0"/>
              <a:t>    for item in items:</a:t>
            </a:r>
            <a:endParaRPr lang="zh-CN" altLang="zh-CN" dirty="0"/>
          </a:p>
          <a:p>
            <a:pPr lvl="0"/>
            <a:r>
              <a:rPr lang="en-US" altLang="zh-CN" dirty="0"/>
              <a:t>        </a:t>
            </a:r>
            <a:r>
              <a:rPr lang="en-US" altLang="zh-CN" dirty="0" err="1"/>
              <a:t>word.append</a:t>
            </a:r>
            <a:r>
              <a:rPr lang="en-US" altLang="zh-CN" dirty="0"/>
              <a:t>(item[0])</a:t>
            </a:r>
            <a:endParaRPr lang="zh-CN" altLang="zh-CN" dirty="0"/>
          </a:p>
          <a:p>
            <a:pPr lvl="0"/>
            <a:r>
              <a:rPr lang="en-US" altLang="zh-CN" dirty="0"/>
              <a:t>        </a:t>
            </a:r>
            <a:r>
              <a:rPr lang="en-US" altLang="zh-CN" dirty="0" err="1"/>
              <a:t>re_num</a:t>
            </a:r>
            <a:r>
              <a:rPr lang="en-US" altLang="zh-CN" dirty="0"/>
              <a:t> = (</a:t>
            </a:r>
            <a:r>
              <a:rPr lang="en-US" altLang="zh-CN" dirty="0" err="1"/>
              <a:t>int</a:t>
            </a:r>
            <a:r>
              <a:rPr lang="en-US" altLang="zh-CN" dirty="0"/>
              <a:t>(item[1]))</a:t>
            </a:r>
            <a:endParaRPr lang="zh-CN" altLang="zh-CN" dirty="0"/>
          </a:p>
          <a:p>
            <a:pPr lvl="0"/>
            <a:r>
              <a:rPr lang="en-US" altLang="zh-CN" dirty="0"/>
              <a:t>        </a:t>
            </a:r>
            <a:r>
              <a:rPr lang="en-US" altLang="zh-CN" dirty="0" err="1"/>
              <a:t>num.append</a:t>
            </a:r>
            <a:r>
              <a:rPr lang="en-US" altLang="zh-CN" dirty="0"/>
              <a:t>(</a:t>
            </a:r>
            <a:r>
              <a:rPr lang="en-US" altLang="zh-CN" dirty="0" err="1"/>
              <a:t>int</a:t>
            </a:r>
            <a:r>
              <a:rPr lang="en-US" altLang="zh-CN" dirty="0"/>
              <a:t>(</a:t>
            </a:r>
            <a:r>
              <a:rPr lang="en-US" altLang="zh-CN" dirty="0" err="1"/>
              <a:t>re_num</a:t>
            </a:r>
            <a:r>
              <a:rPr lang="en-US" altLang="zh-CN" dirty="0"/>
              <a:t>))</a:t>
            </a:r>
            <a:endParaRPr lang="zh-CN" altLang="zh-CN" dirty="0"/>
          </a:p>
          <a:p>
            <a:pPr lvl="0"/>
            <a:r>
              <a:rPr lang="en-US" altLang="zh-CN" dirty="0"/>
              <a:t>        sum = sum + </a:t>
            </a:r>
            <a:r>
              <a:rPr lang="en-US" altLang="zh-CN" dirty="0" err="1"/>
              <a:t>int</a:t>
            </a:r>
            <a:r>
              <a:rPr lang="en-US" altLang="zh-CN" dirty="0"/>
              <a:t>(</a:t>
            </a:r>
            <a:r>
              <a:rPr lang="en-US" altLang="zh-CN" dirty="0" err="1"/>
              <a:t>re_num</a:t>
            </a:r>
            <a:r>
              <a:rPr lang="en-US" altLang="zh-CN" dirty="0"/>
              <a:t>)</a:t>
            </a:r>
            <a:endParaRPr lang="zh-CN" altLang="zh-CN" dirty="0"/>
          </a:p>
        </p:txBody>
      </p:sp>
      <p:sp>
        <p:nvSpPr>
          <p:cNvPr id="6" name="矩形 5"/>
          <p:cNvSpPr/>
          <p:nvPr/>
        </p:nvSpPr>
        <p:spPr>
          <a:xfrm>
            <a:off x="466519" y="1625067"/>
            <a:ext cx="10513168" cy="1754326"/>
          </a:xfrm>
          <a:prstGeom prst="rect">
            <a:avLst/>
          </a:prstGeom>
        </p:spPr>
        <p:txBody>
          <a:bodyPr wrap="square">
            <a:spAutoFit/>
          </a:bodyPr>
          <a:lstStyle/>
          <a:p>
            <a:pPr marL="285750" indent="-285750">
              <a:lnSpc>
                <a:spcPct val="150000"/>
              </a:lnSpc>
              <a:buFont typeface="Wingdings" pitchFamily="2" charset="2"/>
              <a:buChar char="l"/>
            </a:pPr>
            <a:r>
              <a:rPr lang="zh-CN" altLang="zh-CN" dirty="0"/>
              <a:t>写入文件的时候使用的是</a:t>
            </a:r>
            <a:r>
              <a:rPr lang="en-US" altLang="zh-CN" b="1" dirty="0"/>
              <a:t>word</a:t>
            </a:r>
            <a:r>
              <a:rPr lang="zh-CN" altLang="zh-CN" dirty="0"/>
              <a:t>加</a:t>
            </a:r>
            <a:r>
              <a:rPr lang="zh-CN" altLang="zh-CN" b="1" dirty="0"/>
              <a:t>空格</a:t>
            </a:r>
            <a:r>
              <a:rPr lang="zh-CN" altLang="zh-CN" dirty="0"/>
              <a:t>再加</a:t>
            </a:r>
            <a:r>
              <a:rPr lang="en-US" altLang="zh-CN" b="1" dirty="0" err="1"/>
              <a:t>num</a:t>
            </a:r>
            <a:r>
              <a:rPr lang="zh-CN" altLang="zh-CN" dirty="0"/>
              <a:t>这种格式</a:t>
            </a:r>
            <a:r>
              <a:rPr lang="zh-CN" altLang="zh-CN" dirty="0" smtClean="0"/>
              <a:t>，这种</a:t>
            </a:r>
            <a:r>
              <a:rPr lang="zh-CN" altLang="zh-CN" dirty="0"/>
              <a:t>格式是一种</a:t>
            </a:r>
            <a:r>
              <a:rPr lang="en-US" altLang="zh-CN" b="1" dirty="0" err="1"/>
              <a:t>csv</a:t>
            </a:r>
            <a:r>
              <a:rPr lang="zh-CN" altLang="zh-CN" b="1" dirty="0"/>
              <a:t>文件格式</a:t>
            </a:r>
            <a:r>
              <a:rPr lang="zh-CN" altLang="zh-CN" dirty="0"/>
              <a:t>的衍生形式，这样会让我们以很方便的形式读出</a:t>
            </a:r>
            <a:r>
              <a:rPr lang="zh-CN" altLang="zh-CN" dirty="0" smtClean="0"/>
              <a:t>。</a:t>
            </a:r>
            <a:endParaRPr lang="en-US" altLang="zh-CN" dirty="0" smtClean="0"/>
          </a:p>
          <a:p>
            <a:pPr marL="285750" indent="-285750">
              <a:lnSpc>
                <a:spcPct val="150000"/>
              </a:lnSpc>
              <a:buFont typeface="Wingdings" pitchFamily="2" charset="2"/>
              <a:buChar char="l"/>
            </a:pPr>
            <a:r>
              <a:rPr lang="en-US" altLang="zh-CN" dirty="0" err="1" smtClean="0"/>
              <a:t>csv</a:t>
            </a:r>
            <a:r>
              <a:rPr lang="zh-CN" altLang="zh-CN" dirty="0"/>
              <a:t>文件是指文件内容使用字符分隔值的形式存入，文件是用纯文本形式存储</a:t>
            </a:r>
            <a:r>
              <a:rPr lang="zh-CN" altLang="zh-CN" dirty="0" smtClean="0"/>
              <a:t>。</a:t>
            </a:r>
            <a:endParaRPr lang="en-US" altLang="zh-CN" dirty="0" smtClean="0"/>
          </a:p>
          <a:p>
            <a:pPr marL="285750" indent="-285750">
              <a:lnSpc>
                <a:spcPct val="150000"/>
              </a:lnSpc>
              <a:buFont typeface="Wingdings" pitchFamily="2" charset="2"/>
              <a:buChar char="l"/>
            </a:pPr>
            <a:r>
              <a:rPr lang="zh-CN" altLang="en-US" dirty="0" smtClean="0"/>
              <a:t>本例</a:t>
            </a:r>
            <a:r>
              <a:rPr lang="zh-CN" altLang="zh-CN" dirty="0" smtClean="0"/>
              <a:t>在</a:t>
            </a:r>
            <a:r>
              <a:rPr lang="zh-CN" altLang="zh-CN" dirty="0"/>
              <a:t>存入时只是使用了</a:t>
            </a:r>
            <a:r>
              <a:rPr lang="en-US" altLang="zh-CN" b="1" dirty="0" err="1"/>
              <a:t>csv</a:t>
            </a:r>
            <a:r>
              <a:rPr lang="zh-CN" altLang="zh-CN" b="1" dirty="0" smtClean="0"/>
              <a:t>格式</a:t>
            </a:r>
            <a:r>
              <a:rPr lang="zh-CN" altLang="en-US" dirty="0" smtClean="0"/>
              <a:t>，</a:t>
            </a:r>
            <a:r>
              <a:rPr lang="zh-CN" altLang="zh-CN" dirty="0"/>
              <a:t>并没用</a:t>
            </a:r>
            <a:r>
              <a:rPr lang="en-US" altLang="zh-CN" dirty="0" err="1"/>
              <a:t>csv</a:t>
            </a:r>
            <a:r>
              <a:rPr lang="zh-CN" altLang="zh-CN" dirty="0"/>
              <a:t>的文件</a:t>
            </a:r>
            <a:r>
              <a:rPr lang="zh-CN" altLang="zh-CN" dirty="0" smtClean="0"/>
              <a:t>，程序</a:t>
            </a:r>
            <a:r>
              <a:rPr lang="zh-CN" altLang="zh-CN" dirty="0"/>
              <a:t>产生的是</a:t>
            </a:r>
            <a:r>
              <a:rPr lang="en-US" altLang="zh-CN" dirty="0"/>
              <a:t>result.txt</a:t>
            </a:r>
            <a:r>
              <a:rPr lang="zh-CN" altLang="zh-CN" dirty="0"/>
              <a:t>文件</a:t>
            </a:r>
            <a:endParaRPr lang="zh-CN" altLang="en-US" dirty="0"/>
          </a:p>
        </p:txBody>
      </p:sp>
      <p:sp>
        <p:nvSpPr>
          <p:cNvPr id="7" name="矩形 6"/>
          <p:cNvSpPr/>
          <p:nvPr/>
        </p:nvSpPr>
        <p:spPr>
          <a:xfrm>
            <a:off x="4103551" y="2204864"/>
            <a:ext cx="3983310" cy="3139321"/>
          </a:xfrm>
          <a:prstGeom prst="rect">
            <a:avLst/>
          </a:prstGeom>
        </p:spPr>
        <p:txBody>
          <a:bodyPr wrap="square">
            <a:spAutoFit/>
          </a:bodyPr>
          <a:lstStyle/>
          <a:p>
            <a:pPr lvl="0"/>
            <a:r>
              <a:rPr lang="en-US" altLang="zh-CN" dirty="0"/>
              <a:t>x = []</a:t>
            </a:r>
            <a:endParaRPr lang="zh-CN" altLang="zh-CN" dirty="0"/>
          </a:p>
          <a:p>
            <a:pPr lvl="0"/>
            <a:r>
              <a:rPr lang="en-US" altLang="zh-CN" dirty="0"/>
              <a:t>y = []</a:t>
            </a:r>
            <a:endParaRPr lang="zh-CN" altLang="zh-CN" dirty="0"/>
          </a:p>
          <a:p>
            <a:pPr lvl="0"/>
            <a:r>
              <a:rPr lang="en-US" altLang="zh-CN" dirty="0"/>
              <a:t> </a:t>
            </a:r>
            <a:endParaRPr lang="zh-CN" altLang="zh-CN" dirty="0"/>
          </a:p>
          <a:p>
            <a:pPr lvl="0"/>
            <a:r>
              <a:rPr lang="en-US" altLang="zh-CN" dirty="0"/>
              <a:t>for i in range(10):</a:t>
            </a:r>
            <a:endParaRPr lang="zh-CN" altLang="zh-CN" dirty="0"/>
          </a:p>
          <a:p>
            <a:pPr lvl="0"/>
            <a:r>
              <a:rPr lang="en-US" altLang="zh-CN" dirty="0"/>
              <a:t>    </a:t>
            </a:r>
            <a:r>
              <a:rPr lang="en-US" altLang="zh-CN" dirty="0" err="1"/>
              <a:t>x.append</a:t>
            </a:r>
            <a:r>
              <a:rPr lang="en-US" altLang="zh-CN" dirty="0"/>
              <a:t>(word[i])</a:t>
            </a:r>
            <a:endParaRPr lang="zh-CN" altLang="zh-CN" dirty="0"/>
          </a:p>
          <a:p>
            <a:pPr lvl="0"/>
            <a:r>
              <a:rPr lang="en-US" altLang="zh-CN" dirty="0"/>
              <a:t>    </a:t>
            </a:r>
            <a:r>
              <a:rPr lang="en-US" altLang="zh-CN" dirty="0" err="1"/>
              <a:t>y.append</a:t>
            </a:r>
            <a:r>
              <a:rPr lang="en-US" altLang="zh-CN" dirty="0"/>
              <a:t>(</a:t>
            </a:r>
            <a:r>
              <a:rPr lang="en-US" altLang="zh-CN" dirty="0" err="1"/>
              <a:t>num</a:t>
            </a:r>
            <a:r>
              <a:rPr lang="en-US" altLang="zh-CN" dirty="0"/>
              <a:t>[i] / sum * 100)</a:t>
            </a:r>
            <a:endParaRPr lang="zh-CN" altLang="zh-CN" dirty="0"/>
          </a:p>
          <a:p>
            <a:pPr lvl="0"/>
            <a:r>
              <a:rPr lang="en-US" altLang="zh-CN" dirty="0"/>
              <a:t> </a:t>
            </a:r>
            <a:endParaRPr lang="zh-CN" altLang="zh-CN" dirty="0"/>
          </a:p>
          <a:p>
            <a:pPr lvl="0"/>
            <a:r>
              <a:rPr lang="en-US" altLang="zh-CN" dirty="0" err="1"/>
              <a:t>plt.bar</a:t>
            </a:r>
            <a:r>
              <a:rPr lang="en-US" altLang="zh-CN" dirty="0"/>
              <a:t>(x, y)</a:t>
            </a:r>
            <a:endParaRPr lang="zh-CN" altLang="zh-CN" dirty="0"/>
          </a:p>
          <a:p>
            <a:pPr lvl="0"/>
            <a:r>
              <a:rPr lang="en-US" altLang="zh-CN" dirty="0" err="1"/>
              <a:t>plt.xlabel</a:t>
            </a:r>
            <a:r>
              <a:rPr lang="en-US" altLang="zh-CN" dirty="0"/>
              <a:t>('word')</a:t>
            </a:r>
            <a:endParaRPr lang="zh-CN" altLang="zh-CN" dirty="0"/>
          </a:p>
          <a:p>
            <a:pPr lvl="0"/>
            <a:r>
              <a:rPr lang="en-US" altLang="zh-CN" dirty="0" err="1"/>
              <a:t>plt.ylabel</a:t>
            </a:r>
            <a:r>
              <a:rPr lang="en-US" altLang="zh-CN" dirty="0"/>
              <a:t>('probability (%)')</a:t>
            </a:r>
            <a:endParaRPr lang="zh-CN" altLang="zh-CN" dirty="0"/>
          </a:p>
          <a:p>
            <a:pPr lvl="0"/>
            <a:r>
              <a:rPr lang="en-US" altLang="zh-CN" dirty="0" err="1"/>
              <a:t>plt.show</a:t>
            </a:r>
            <a:r>
              <a:rPr lang="en-US" altLang="zh-CN" dirty="0"/>
              <a:t>()</a:t>
            </a:r>
            <a:endParaRPr lang="zh-CN" altLang="zh-CN" dirty="0"/>
          </a:p>
        </p:txBody>
      </p:sp>
      <p:pic>
        <p:nvPicPr>
          <p:cNvPr id="16" name="图片 15" descr="C:\Users\dell.dell-PC\Desktop\Figure_4.png"/>
          <p:cNvPicPr/>
          <p:nvPr/>
        </p:nvPicPr>
        <p:blipFill rotWithShape="1">
          <a:blip r:embed="rId2" cstate="print">
            <a:extLst>
              <a:ext uri="{28A0092B-C50C-407E-A947-70E740481C1C}">
                <a14:useLocalDpi xmlns:a14="http://schemas.microsoft.com/office/drawing/2010/main" val="0"/>
              </a:ext>
            </a:extLst>
          </a:blip>
          <a:srcRect l="3730" t="8145" r="7514"/>
          <a:stretch/>
        </p:blipFill>
        <p:spPr>
          <a:xfrm>
            <a:off x="7607374" y="2326905"/>
            <a:ext cx="4006975" cy="3900513"/>
          </a:xfrm>
          <a:prstGeom prst="rect">
            <a:avLst/>
          </a:prstGeom>
          <a:noFill/>
          <a:ln>
            <a:noFill/>
          </a:ln>
        </p:spPr>
      </p:pic>
    </p:spTree>
    <p:extLst>
      <p:ext uri="{BB962C8B-B14F-4D97-AF65-F5344CB8AC3E}">
        <p14:creationId xmlns:p14="http://schemas.microsoft.com/office/powerpoint/2010/main" val="407976618"/>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6" presetClass="entr" presetSubtype="21"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arn(inVertical)">
                                      <p:cBhvr>
                                        <p:cTn id="16" dur="500"/>
                                        <p:tgtEl>
                                          <p:spTgt spid="6"/>
                                        </p:tgtEl>
                                      </p:cBhvr>
                                    </p:animEffect>
                                  </p:childTnLst>
                                  <p:subTnLst>
                                    <p:set>
                                      <p:cBhvr override="childStyle">
                                        <p:cTn dur="1" fill="hold" display="0" masterRel="nextClick" afterEffect="1"/>
                                        <p:tgtEl>
                                          <p:spTgt spid="6"/>
                                        </p:tgtEl>
                                        <p:attrNameLst>
                                          <p:attrName>style.visibility</p:attrName>
                                        </p:attrNameLst>
                                      </p:cBhvr>
                                      <p:to>
                                        <p:strVal val="hidden"/>
                                      </p:to>
                                    </p:set>
                                  </p:sub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p:bldP spid="5" grpId="0"/>
      <p:bldP spid="6"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815307" y="1412777"/>
            <a:ext cx="10361851" cy="1470025"/>
          </a:xfrm>
        </p:spPr>
        <p:txBody>
          <a:bodyPr>
            <a:normAutofit/>
          </a:bodyPr>
          <a:lstStyle/>
          <a:p>
            <a:r>
              <a:rPr lang="zh-CN" altLang="en-US" sz="5400" b="1" dirty="0" smtClean="0"/>
              <a:t>人工智能及其实践教程</a:t>
            </a:r>
            <a:endParaRPr lang="zh-CN" altLang="en-US" sz="5400" b="1" dirty="0"/>
          </a:p>
        </p:txBody>
      </p:sp>
      <p:sp>
        <p:nvSpPr>
          <p:cNvPr id="3" name="副标题 2"/>
          <p:cNvSpPr>
            <a:spLocks noGrp="1"/>
          </p:cNvSpPr>
          <p:nvPr>
            <p:ph type="subTitle" idx="1"/>
          </p:nvPr>
        </p:nvSpPr>
        <p:spPr>
          <a:xfrm>
            <a:off x="1871287" y="3645024"/>
            <a:ext cx="8533289" cy="1752600"/>
          </a:xfrm>
        </p:spPr>
        <p:txBody>
          <a:bodyPr/>
          <a:lstStyle/>
          <a:p>
            <a:r>
              <a:rPr lang="zh-CN" altLang="en-US" dirty="0" smtClean="0">
                <a:solidFill>
                  <a:schemeClr val="tx1"/>
                </a:solidFill>
                <a:latin typeface="楷体" pitchFamily="49" charset="-122"/>
                <a:ea typeface="楷体" pitchFamily="49" charset="-122"/>
              </a:rPr>
              <a:t>主编：丁亮 姜春茂</a:t>
            </a:r>
            <a:endParaRPr lang="zh-CN" altLang="en-US" dirty="0">
              <a:solidFill>
                <a:schemeClr val="tx1"/>
              </a:solidFill>
              <a:latin typeface="楷体" pitchFamily="49" charset="-122"/>
              <a:ea typeface="楷体" pitchFamily="49" charset="-122"/>
            </a:endParaRPr>
          </a:p>
        </p:txBody>
      </p:sp>
    </p:spTree>
    <p:extLst>
      <p:ext uri="{BB962C8B-B14F-4D97-AF65-F5344CB8AC3E}">
        <p14:creationId xmlns:p14="http://schemas.microsoft.com/office/powerpoint/2010/main" val="2549714571"/>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barn(inVertic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a:extLst>
              <a:ext uri="{FF2B5EF4-FFF2-40B4-BE49-F238E27FC236}">
                <a16:creationId xmlns="" xmlns:a16="http://schemas.microsoft.com/office/drawing/2014/main" id="{52C2FB4C-9B0C-4C49-B7F5-60A1F03130C6}"/>
              </a:ext>
            </a:extLst>
          </p:cNvPr>
          <p:cNvSpPr>
            <a:spLocks noChangeArrowheads="1"/>
          </p:cNvSpPr>
          <p:nvPr/>
        </p:nvSpPr>
        <p:spPr bwMode="auto">
          <a:xfrm>
            <a:off x="742253" y="420691"/>
            <a:ext cx="41277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dirty="0" smtClean="0"/>
              <a:t>6.6  </a:t>
            </a:r>
            <a:r>
              <a:rPr lang="zh-CN" altLang="zh-CN" sz="2400" b="1" dirty="0" smtClean="0"/>
              <a:t>趣味</a:t>
            </a:r>
            <a:r>
              <a:rPr lang="zh-CN" altLang="zh-CN" sz="2400" b="1" dirty="0"/>
              <a:t>练习</a:t>
            </a:r>
          </a:p>
        </p:txBody>
      </p:sp>
      <p:sp>
        <p:nvSpPr>
          <p:cNvPr id="6"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7"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4" name="矩形 3"/>
          <p:cNvSpPr/>
          <p:nvPr/>
        </p:nvSpPr>
        <p:spPr>
          <a:xfrm>
            <a:off x="478582" y="935730"/>
            <a:ext cx="11017224" cy="923330"/>
          </a:xfrm>
          <a:prstGeom prst="rect">
            <a:avLst/>
          </a:prstGeom>
        </p:spPr>
        <p:txBody>
          <a:bodyPr wrap="square">
            <a:spAutoFit/>
          </a:bodyPr>
          <a:lstStyle/>
          <a:p>
            <a:pPr>
              <a:lnSpc>
                <a:spcPct val="150000"/>
              </a:lnSpc>
            </a:pPr>
            <a:r>
              <a:rPr lang="zh-CN" altLang="zh-CN" dirty="0"/>
              <a:t>使用</a:t>
            </a:r>
            <a:r>
              <a:rPr lang="en-US" altLang="zh-CN" dirty="0" err="1"/>
              <a:t>matplotlib</a:t>
            </a:r>
            <a:r>
              <a:rPr lang="zh-CN" altLang="zh-CN" dirty="0"/>
              <a:t>模块来读取并显示一张图片，这是简单但重要的第一步，因为它是计算机图像处理的第一步</a:t>
            </a:r>
            <a:r>
              <a:rPr lang="zh-CN" altLang="zh-CN" dirty="0" smtClean="0"/>
              <a:t>。添加</a:t>
            </a:r>
            <a:r>
              <a:rPr lang="en-US" altLang="zh-CN" dirty="0" err="1"/>
              <a:t>matplotlib</a:t>
            </a:r>
            <a:r>
              <a:rPr lang="zh-CN" altLang="zh-CN" dirty="0"/>
              <a:t>模块中的</a:t>
            </a:r>
            <a:r>
              <a:rPr lang="en-US" altLang="zh-CN" dirty="0"/>
              <a:t>image</a:t>
            </a:r>
            <a:r>
              <a:rPr lang="zh-CN" altLang="zh-CN" dirty="0"/>
              <a:t>来对图片处理</a:t>
            </a:r>
            <a:endParaRPr lang="zh-CN" altLang="en-US" dirty="0"/>
          </a:p>
        </p:txBody>
      </p:sp>
      <p:sp>
        <p:nvSpPr>
          <p:cNvPr id="5" name="矩形 4"/>
          <p:cNvSpPr/>
          <p:nvPr/>
        </p:nvSpPr>
        <p:spPr>
          <a:xfrm>
            <a:off x="531710" y="1991752"/>
            <a:ext cx="5760640" cy="2862322"/>
          </a:xfrm>
          <a:prstGeom prst="rect">
            <a:avLst/>
          </a:prstGeom>
        </p:spPr>
        <p:txBody>
          <a:bodyPr wrap="square">
            <a:spAutoFit/>
          </a:bodyPr>
          <a:lstStyle/>
          <a:p>
            <a:r>
              <a:rPr lang="zh-CN" altLang="zh-CN" b="1" dirty="0"/>
              <a:t>趣味程序</a:t>
            </a:r>
            <a:r>
              <a:rPr lang="en-US" altLang="zh-CN" b="1" dirty="0"/>
              <a:t>6.12</a:t>
            </a:r>
            <a:r>
              <a:rPr lang="zh-CN" altLang="zh-CN" b="1" dirty="0" smtClean="0"/>
              <a:t>：</a:t>
            </a:r>
            <a:endParaRPr lang="en-US" altLang="zh-CN" b="1" dirty="0" smtClean="0"/>
          </a:p>
          <a:p>
            <a:endParaRPr lang="zh-CN" altLang="zh-CN" dirty="0"/>
          </a:p>
          <a:p>
            <a:pPr lvl="0"/>
            <a:r>
              <a:rPr lang="en-US" altLang="zh-CN" dirty="0"/>
              <a:t>import </a:t>
            </a:r>
            <a:r>
              <a:rPr lang="en-US" altLang="zh-CN" dirty="0" err="1"/>
              <a:t>matplotlib.pyplot</a:t>
            </a:r>
            <a:r>
              <a:rPr lang="en-US" altLang="zh-CN" dirty="0"/>
              <a:t> as </a:t>
            </a:r>
            <a:r>
              <a:rPr lang="en-US" altLang="zh-CN" dirty="0" err="1"/>
              <a:t>plt</a:t>
            </a:r>
            <a:endParaRPr lang="zh-CN" altLang="zh-CN" dirty="0"/>
          </a:p>
          <a:p>
            <a:pPr lvl="0"/>
            <a:r>
              <a:rPr lang="en-US" altLang="zh-CN" dirty="0"/>
              <a:t>import </a:t>
            </a:r>
            <a:r>
              <a:rPr lang="en-US" altLang="zh-CN" dirty="0" err="1"/>
              <a:t>matplotlib.image</a:t>
            </a:r>
            <a:r>
              <a:rPr lang="en-US" altLang="zh-CN" dirty="0"/>
              <a:t> as </a:t>
            </a:r>
            <a:r>
              <a:rPr lang="en-US" altLang="zh-CN" dirty="0" err="1"/>
              <a:t>mpimg</a:t>
            </a:r>
            <a:endParaRPr lang="zh-CN" altLang="zh-CN" dirty="0"/>
          </a:p>
          <a:p>
            <a:pPr lvl="0"/>
            <a:r>
              <a:rPr lang="en-US" altLang="zh-CN" dirty="0"/>
              <a:t> </a:t>
            </a:r>
            <a:endParaRPr lang="zh-CN" altLang="zh-CN" dirty="0"/>
          </a:p>
          <a:p>
            <a:pPr lvl="0"/>
            <a:r>
              <a:rPr lang="en-US" altLang="zh-CN" dirty="0"/>
              <a:t>pic = </a:t>
            </a:r>
            <a:r>
              <a:rPr lang="en-US" altLang="zh-CN" dirty="0" err="1"/>
              <a:t>mpimg.imread</a:t>
            </a:r>
            <a:r>
              <a:rPr lang="en-US" altLang="zh-CN" dirty="0"/>
              <a:t>('C:/Users/</a:t>
            </a:r>
            <a:r>
              <a:rPr lang="en-US" altLang="zh-CN" dirty="0" err="1"/>
              <a:t>dell.dell</a:t>
            </a:r>
            <a:r>
              <a:rPr lang="en-US" altLang="zh-CN" dirty="0"/>
              <a:t>-PC/Desktop/pic.png')</a:t>
            </a:r>
            <a:endParaRPr lang="zh-CN" altLang="zh-CN" dirty="0"/>
          </a:p>
          <a:p>
            <a:pPr lvl="0"/>
            <a:r>
              <a:rPr lang="en-US" altLang="zh-CN" dirty="0"/>
              <a:t> </a:t>
            </a:r>
            <a:endParaRPr lang="zh-CN" altLang="zh-CN" dirty="0"/>
          </a:p>
          <a:p>
            <a:pPr lvl="0"/>
            <a:r>
              <a:rPr lang="en-US" altLang="zh-CN" dirty="0" err="1"/>
              <a:t>plt.imshow</a:t>
            </a:r>
            <a:r>
              <a:rPr lang="en-US" altLang="zh-CN" dirty="0"/>
              <a:t>(pic)</a:t>
            </a:r>
            <a:endParaRPr lang="zh-CN" altLang="zh-CN" dirty="0"/>
          </a:p>
          <a:p>
            <a:pPr lvl="0"/>
            <a:r>
              <a:rPr lang="en-US" altLang="zh-CN" dirty="0" err="1"/>
              <a:t>plt.axis</a:t>
            </a:r>
            <a:r>
              <a:rPr lang="en-US" altLang="zh-CN" dirty="0"/>
              <a:t>('off')</a:t>
            </a:r>
            <a:endParaRPr lang="zh-CN" altLang="zh-CN" dirty="0"/>
          </a:p>
          <a:p>
            <a:pPr lvl="0"/>
            <a:r>
              <a:rPr lang="en-US" altLang="zh-CN" dirty="0" err="1"/>
              <a:t>plt.show</a:t>
            </a:r>
            <a:r>
              <a:rPr lang="en-US" altLang="zh-CN" dirty="0"/>
              <a:t>()</a:t>
            </a:r>
            <a:endParaRPr lang="zh-CN" altLang="zh-CN" dirty="0"/>
          </a:p>
        </p:txBody>
      </p:sp>
      <p:sp>
        <p:nvSpPr>
          <p:cNvPr id="8" name="矩形 7"/>
          <p:cNvSpPr/>
          <p:nvPr/>
        </p:nvSpPr>
        <p:spPr>
          <a:xfrm>
            <a:off x="531710" y="4986767"/>
            <a:ext cx="6092825" cy="1338828"/>
          </a:xfrm>
          <a:prstGeom prst="rect">
            <a:avLst/>
          </a:prstGeom>
        </p:spPr>
        <p:txBody>
          <a:bodyPr>
            <a:spAutoFit/>
          </a:bodyPr>
          <a:lstStyle/>
          <a:p>
            <a:pPr marL="285750" indent="-285750">
              <a:lnSpc>
                <a:spcPct val="150000"/>
              </a:lnSpc>
              <a:buFont typeface="Wingdings" pitchFamily="2" charset="2"/>
              <a:buChar char="l"/>
            </a:pPr>
            <a:r>
              <a:rPr lang="en-US" altLang="zh-CN" dirty="0" err="1"/>
              <a:t>mpimg.imread</a:t>
            </a:r>
            <a:r>
              <a:rPr lang="en-US" altLang="zh-CN" dirty="0"/>
              <a:t>()</a:t>
            </a:r>
            <a:r>
              <a:rPr lang="zh-CN" altLang="zh-CN" dirty="0"/>
              <a:t>读取文件</a:t>
            </a:r>
            <a:r>
              <a:rPr lang="zh-CN" altLang="zh-CN" dirty="0" smtClean="0"/>
              <a:t>内容</a:t>
            </a:r>
            <a:endParaRPr lang="en-US" altLang="zh-CN" dirty="0" smtClean="0"/>
          </a:p>
          <a:p>
            <a:pPr marL="285750" indent="-285750">
              <a:lnSpc>
                <a:spcPct val="150000"/>
              </a:lnSpc>
              <a:buFont typeface="Wingdings" pitchFamily="2" charset="2"/>
              <a:buChar char="l"/>
            </a:pPr>
            <a:r>
              <a:rPr lang="en-US" altLang="zh-CN" dirty="0" err="1" smtClean="0"/>
              <a:t>plt.imshow</a:t>
            </a:r>
            <a:r>
              <a:rPr lang="zh-CN" altLang="zh-CN" dirty="0"/>
              <a:t>创建</a:t>
            </a:r>
            <a:r>
              <a:rPr lang="zh-CN" altLang="zh-CN" dirty="0" smtClean="0"/>
              <a:t>图片</a:t>
            </a:r>
            <a:endParaRPr lang="en-US" altLang="zh-CN" dirty="0" smtClean="0"/>
          </a:p>
          <a:p>
            <a:pPr marL="285750" indent="-285750">
              <a:lnSpc>
                <a:spcPct val="150000"/>
              </a:lnSpc>
              <a:buFont typeface="Wingdings" pitchFamily="2" charset="2"/>
              <a:buChar char="l"/>
            </a:pPr>
            <a:r>
              <a:rPr lang="en-US" altLang="zh-CN" dirty="0" err="1" smtClean="0"/>
              <a:t>plt.axis</a:t>
            </a:r>
            <a:r>
              <a:rPr lang="en-US" altLang="zh-CN" dirty="0"/>
              <a:t>('off')</a:t>
            </a:r>
            <a:r>
              <a:rPr lang="zh-CN" altLang="zh-CN" dirty="0"/>
              <a:t>将显示界面中的坐标关闭显示</a:t>
            </a:r>
            <a:endParaRPr lang="zh-CN" altLang="en-US" dirty="0"/>
          </a:p>
        </p:txBody>
      </p:sp>
      <p:pic>
        <p:nvPicPr>
          <p:cNvPr id="19" name="图片 18"/>
          <p:cNvPicPr/>
          <p:nvPr/>
        </p:nvPicPr>
        <p:blipFill>
          <a:blip r:embed="rId2" cstate="print"/>
          <a:stretch>
            <a:fillRect/>
          </a:stretch>
        </p:blipFill>
        <p:spPr>
          <a:xfrm>
            <a:off x="7751390" y="2204864"/>
            <a:ext cx="3744416" cy="3797121"/>
          </a:xfrm>
          <a:prstGeom prst="rect">
            <a:avLst/>
          </a:prstGeom>
        </p:spPr>
      </p:pic>
    </p:spTree>
    <p:extLst>
      <p:ext uri="{BB962C8B-B14F-4D97-AF65-F5344CB8AC3E}">
        <p14:creationId xmlns:p14="http://schemas.microsoft.com/office/powerpoint/2010/main" val="2581530038"/>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up)">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a:extLst>
              <a:ext uri="{FF2B5EF4-FFF2-40B4-BE49-F238E27FC236}">
                <a16:creationId xmlns="" xmlns:a16="http://schemas.microsoft.com/office/drawing/2014/main" id="{52C2FB4C-9B0C-4C49-B7F5-60A1F03130C6}"/>
              </a:ext>
            </a:extLst>
          </p:cNvPr>
          <p:cNvSpPr>
            <a:spLocks noChangeArrowheads="1"/>
          </p:cNvSpPr>
          <p:nvPr/>
        </p:nvSpPr>
        <p:spPr bwMode="auto">
          <a:xfrm>
            <a:off x="742253" y="447055"/>
            <a:ext cx="477688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dirty="0" smtClean="0"/>
              <a:t>6.7  </a:t>
            </a:r>
            <a:r>
              <a:rPr lang="zh-CN" altLang="zh-CN" sz="2400" b="1" dirty="0" smtClean="0"/>
              <a:t>总结</a:t>
            </a:r>
            <a:endParaRPr lang="zh-CN" altLang="zh-CN" sz="2400" b="1" dirty="0"/>
          </a:p>
        </p:txBody>
      </p:sp>
      <p:sp>
        <p:nvSpPr>
          <p:cNvPr id="15"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7" name="Rectangle 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9" name="Rectangle 10"/>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4" name="Rectangle 14"/>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8" name="Rectangle 16"/>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126" name="Rectangle 2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130" name="矩形 5129"/>
          <p:cNvSpPr/>
          <p:nvPr/>
        </p:nvSpPr>
        <p:spPr>
          <a:xfrm>
            <a:off x="1126654" y="1052736"/>
            <a:ext cx="9563322" cy="875881"/>
          </a:xfrm>
          <a:prstGeom prst="rect">
            <a:avLst/>
          </a:prstGeom>
        </p:spPr>
        <p:txBody>
          <a:bodyPr wrap="square">
            <a:spAutoFit/>
          </a:bodyPr>
          <a:lstStyle/>
          <a:p>
            <a:pPr lvl="0">
              <a:lnSpc>
                <a:spcPct val="150000"/>
              </a:lnSpc>
              <a:buClr>
                <a:srgbClr val="0000FF"/>
              </a:buClr>
            </a:pPr>
            <a:r>
              <a:rPr lang="zh-CN" altLang="zh-CN" dirty="0"/>
              <a:t>本章讲</a:t>
            </a:r>
            <a:r>
              <a:rPr lang="zh-CN" altLang="zh-CN" dirty="0" smtClean="0"/>
              <a:t>了</a:t>
            </a:r>
            <a:r>
              <a:rPr lang="en-US" altLang="zh-CN" dirty="0"/>
              <a:t>Python</a:t>
            </a:r>
            <a:r>
              <a:rPr lang="zh-CN" altLang="zh-CN" dirty="0"/>
              <a:t>画图</a:t>
            </a:r>
            <a:r>
              <a:rPr lang="zh-CN" altLang="zh-CN" dirty="0" smtClean="0"/>
              <a:t>的</a:t>
            </a:r>
            <a:r>
              <a:rPr lang="zh-CN" altLang="en-US" dirty="0" smtClean="0"/>
              <a:t>基础</a:t>
            </a:r>
            <a:r>
              <a:rPr lang="zh-CN" altLang="zh-CN" dirty="0" smtClean="0"/>
              <a:t>知识</a:t>
            </a:r>
            <a:r>
              <a:rPr lang="zh-CN" altLang="en-US" dirty="0" smtClean="0"/>
              <a:t>，包括</a:t>
            </a:r>
            <a:r>
              <a:rPr lang="en-US" altLang="zh-CN" dirty="0" err="1" smtClean="0"/>
              <a:t>matplotlib</a:t>
            </a:r>
            <a:r>
              <a:rPr lang="zh-CN" altLang="zh-CN" dirty="0"/>
              <a:t>模块</a:t>
            </a:r>
            <a:r>
              <a:rPr lang="en-US" altLang="zh-CN" dirty="0"/>
              <a:t>pandas</a:t>
            </a:r>
            <a:r>
              <a:rPr lang="zh-CN" altLang="zh-CN" dirty="0" smtClean="0"/>
              <a:t>模块</a:t>
            </a:r>
            <a:r>
              <a:rPr lang="zh-CN" altLang="en-US" dirty="0" smtClean="0"/>
              <a:t>的</a:t>
            </a:r>
            <a:r>
              <a:rPr lang="zh-CN" altLang="zh-CN" dirty="0" smtClean="0"/>
              <a:t>联合使用</a:t>
            </a:r>
            <a:r>
              <a:rPr lang="zh-CN" altLang="en-US" dirty="0" smtClean="0"/>
              <a:t>、</a:t>
            </a:r>
            <a:r>
              <a:rPr lang="zh-CN" altLang="zh-CN" dirty="0" smtClean="0"/>
              <a:t>常用</a:t>
            </a:r>
            <a:r>
              <a:rPr lang="zh-CN" altLang="zh-CN" dirty="0"/>
              <a:t>图形的</a:t>
            </a:r>
            <a:r>
              <a:rPr lang="zh-CN" altLang="zh-CN" dirty="0" smtClean="0"/>
              <a:t>画法</a:t>
            </a:r>
            <a:r>
              <a:rPr lang="zh-CN" altLang="en-US" dirty="0" smtClean="0"/>
              <a:t>，并</a:t>
            </a:r>
            <a:r>
              <a:rPr lang="zh-CN" altLang="zh-CN" dirty="0" smtClean="0"/>
              <a:t>将</a:t>
            </a:r>
            <a:r>
              <a:rPr lang="zh-CN" altLang="zh-CN" dirty="0"/>
              <a:t>画图部分应用到程序</a:t>
            </a:r>
            <a:r>
              <a:rPr lang="zh-CN" altLang="zh-CN" dirty="0" smtClean="0"/>
              <a:t>中</a:t>
            </a:r>
            <a:endParaRPr lang="zh-CN" altLang="zh-CN" dirty="0"/>
          </a:p>
        </p:txBody>
      </p:sp>
      <p:sp>
        <p:nvSpPr>
          <p:cNvPr id="12" name="矩形 11"/>
          <p:cNvSpPr/>
          <p:nvPr/>
        </p:nvSpPr>
        <p:spPr>
          <a:xfrm>
            <a:off x="1290331" y="2247255"/>
            <a:ext cx="1112805" cy="461665"/>
          </a:xfrm>
          <a:prstGeom prst="rect">
            <a:avLst/>
          </a:prstGeom>
        </p:spPr>
        <p:txBody>
          <a:bodyPr wrap="none">
            <a:spAutoFit/>
          </a:bodyPr>
          <a:lstStyle/>
          <a:p>
            <a:r>
              <a:rPr lang="zh-CN" altLang="zh-CN" sz="2400" b="1" dirty="0" smtClean="0"/>
              <a:t>练习</a:t>
            </a:r>
            <a:r>
              <a:rPr lang="zh-CN" altLang="en-US" sz="2400" b="1" dirty="0" smtClean="0"/>
              <a:t>：</a:t>
            </a:r>
            <a:endParaRPr lang="zh-CN" altLang="zh-CN" sz="2400" b="1" dirty="0"/>
          </a:p>
        </p:txBody>
      </p:sp>
      <mc:AlternateContent xmlns:mc="http://schemas.openxmlformats.org/markup-compatibility/2006">
        <mc:Choice xmlns:a14="http://schemas.microsoft.com/office/drawing/2010/main" Requires="a14">
          <p:sp>
            <p:nvSpPr>
              <p:cNvPr id="8" name="矩形 7"/>
              <p:cNvSpPr/>
              <p:nvPr/>
            </p:nvSpPr>
            <p:spPr>
              <a:xfrm>
                <a:off x="1366466" y="2780928"/>
                <a:ext cx="9553276" cy="2585323"/>
              </a:xfrm>
              <a:prstGeom prst="rect">
                <a:avLst/>
              </a:prstGeom>
            </p:spPr>
            <p:txBody>
              <a:bodyPr wrap="square">
                <a:spAutoFit/>
              </a:bodyPr>
              <a:lstStyle/>
              <a:p>
                <a:pPr marL="342900" lvl="0" indent="-342900">
                  <a:lnSpc>
                    <a:spcPct val="150000"/>
                  </a:lnSpc>
                  <a:buFont typeface="+mj-lt"/>
                  <a:buAutoNum type="arabicPeriod"/>
                </a:pPr>
                <a:r>
                  <a:rPr lang="zh-CN" altLang="zh-CN" dirty="0"/>
                  <a:t>简述</a:t>
                </a:r>
                <a:r>
                  <a:rPr lang="en-US" altLang="zh-CN" dirty="0"/>
                  <a:t>pandas</a:t>
                </a:r>
                <a:r>
                  <a:rPr lang="zh-CN" altLang="zh-CN" dirty="0"/>
                  <a:t>模块和</a:t>
                </a:r>
                <a:r>
                  <a:rPr lang="en-US" altLang="zh-CN" dirty="0" err="1"/>
                  <a:t>matplotlib</a:t>
                </a:r>
                <a:r>
                  <a:rPr lang="zh-CN" altLang="zh-CN" dirty="0"/>
                  <a:t>模块绘图的流程。</a:t>
                </a:r>
              </a:p>
              <a:p>
                <a:pPr marL="342900" lvl="0" indent="-342900">
                  <a:lnSpc>
                    <a:spcPct val="150000"/>
                  </a:lnSpc>
                  <a:buFont typeface="+mj-lt"/>
                  <a:buAutoNum type="arabicPeriod"/>
                </a:pPr>
                <a:r>
                  <a:rPr lang="zh-CN" altLang="zh-CN" dirty="0"/>
                  <a:t>使用你最近一次考试的各科成绩绘制饼图。</a:t>
                </a:r>
              </a:p>
              <a:p>
                <a:pPr marL="342900" lvl="0" indent="-342900">
                  <a:lnSpc>
                    <a:spcPct val="150000"/>
                  </a:lnSpc>
                  <a:buFont typeface="+mj-lt"/>
                  <a:buAutoNum type="arabicPeriod"/>
                </a:pPr>
                <a:r>
                  <a:rPr lang="zh-CN" altLang="zh-CN" dirty="0"/>
                  <a:t>使用列表</a:t>
                </a:r>
                <a:r>
                  <a:rPr lang="en-US" altLang="zh-CN" dirty="0"/>
                  <a:t>[69, 55, 59, 40, 90, 87, 60, 86, 85, 71, 79, 91, 75, 76, 61, 63]</a:t>
                </a:r>
                <a:r>
                  <a:rPr lang="zh-CN" altLang="zh-CN" dirty="0"/>
                  <a:t>和刻度列表</a:t>
                </a:r>
                <a:r>
                  <a:rPr lang="en-US" altLang="zh-CN" dirty="0"/>
                  <a:t>[0, 60, 75, 90, 100]</a:t>
                </a:r>
                <a:r>
                  <a:rPr lang="zh-CN" altLang="zh-CN" dirty="0"/>
                  <a:t>绘制直方图。</a:t>
                </a:r>
              </a:p>
              <a:p>
                <a:pPr marL="342900" lvl="0" indent="-342900">
                  <a:lnSpc>
                    <a:spcPct val="150000"/>
                  </a:lnSpc>
                  <a:buFont typeface="+mj-lt"/>
                  <a:buAutoNum type="arabicPeriod"/>
                </a:pPr>
                <a:r>
                  <a:rPr lang="zh-CN" altLang="zh-CN" dirty="0"/>
                  <a:t>使用</a:t>
                </a:r>
                <a:r>
                  <a:rPr lang="en-US" altLang="zh-CN" dirty="0"/>
                  <a:t>pandas</a:t>
                </a:r>
                <a:r>
                  <a:rPr lang="zh-CN" altLang="zh-CN" dirty="0"/>
                  <a:t>模块产生</a:t>
                </a:r>
                <a:r>
                  <a:rPr lang="en-US" altLang="zh-CN" dirty="0"/>
                  <a:t>1000</a:t>
                </a:r>
                <a:r>
                  <a:rPr lang="zh-CN" altLang="zh-CN" dirty="0"/>
                  <a:t>个</a:t>
                </a:r>
                <a:r>
                  <a:rPr lang="en-US" altLang="zh-CN" dirty="0"/>
                  <a:t>4</a:t>
                </a:r>
                <a:r>
                  <a:rPr lang="zh-CN" altLang="zh-CN" dirty="0"/>
                  <a:t>列正态分布的随机数作为坐标</a:t>
                </a:r>
                <a14:m>
                  <m:oMath xmlns:m="http://schemas.openxmlformats.org/officeDocument/2006/math">
                    <m:d>
                      <m:dPr>
                        <m:ctrlPr>
                          <a:rPr lang="zh-CN" altLang="zh-CN" i="1"/>
                        </m:ctrlPr>
                      </m:dPr>
                      <m:e>
                        <m:r>
                          <m:rPr>
                            <m:sty m:val="p"/>
                          </m:rPr>
                          <a:rPr lang="en-US" altLang="zh-CN"/>
                          <m:t>x</m:t>
                        </m:r>
                        <m:r>
                          <a:rPr lang="en-US" altLang="zh-CN"/>
                          <m:t>,</m:t>
                        </m:r>
                        <m:r>
                          <m:rPr>
                            <m:sty m:val="p"/>
                          </m:rPr>
                          <a:rPr lang="en-US" altLang="zh-CN"/>
                          <m:t>y</m:t>
                        </m:r>
                      </m:e>
                    </m:d>
                  </m:oMath>
                </a14:m>
                <a:r>
                  <a:rPr lang="zh-CN" altLang="zh-CN" dirty="0"/>
                  <a:t>中</a:t>
                </a:r>
                <a:r>
                  <a:rPr lang="en-US" altLang="zh-CN" dirty="0"/>
                  <a:t>y</a:t>
                </a:r>
                <a:r>
                  <a:rPr lang="zh-CN" altLang="zh-CN" dirty="0"/>
                  <a:t>轴的数据，</a:t>
                </a:r>
                <a:r>
                  <a:rPr lang="en-US" altLang="zh-CN" dirty="0"/>
                  <a:t>x</a:t>
                </a:r>
                <a:r>
                  <a:rPr lang="zh-CN" altLang="zh-CN" dirty="0"/>
                  <a:t>轴数据为</a:t>
                </a:r>
                <a:r>
                  <a:rPr lang="en-US" altLang="zh-CN" dirty="0"/>
                  <a:t>[0, 1, 2,……,999]</a:t>
                </a:r>
                <a:r>
                  <a:rPr lang="zh-CN" altLang="zh-CN" dirty="0"/>
                  <a:t>，绘制四条折线图。</a:t>
                </a:r>
              </a:p>
            </p:txBody>
          </p:sp>
        </mc:Choice>
        <mc:Fallback>
          <p:sp>
            <p:nvSpPr>
              <p:cNvPr id="8" name="矩形 7"/>
              <p:cNvSpPr>
                <a:spLocks noRot="1" noChangeAspect="1" noMove="1" noResize="1" noEditPoints="1" noAdjustHandles="1" noChangeArrowheads="1" noChangeShapeType="1" noTextEdit="1"/>
              </p:cNvSpPr>
              <p:nvPr/>
            </p:nvSpPr>
            <p:spPr>
              <a:xfrm>
                <a:off x="1366466" y="2780928"/>
                <a:ext cx="9553276" cy="2585323"/>
              </a:xfrm>
              <a:prstGeom prst="rect">
                <a:avLst/>
              </a:prstGeom>
              <a:blipFill rotWithShape="1">
                <a:blip r:embed="rId2"/>
                <a:stretch>
                  <a:fillRect l="-511" r="-1659" b="-117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438397487"/>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5130"/>
                                        </p:tgtEl>
                                        <p:attrNameLst>
                                          <p:attrName>style.visibility</p:attrName>
                                        </p:attrNameLst>
                                      </p:cBhvr>
                                      <p:to>
                                        <p:strVal val="visible"/>
                                      </p:to>
                                    </p:set>
                                    <p:animEffect transition="in" filter="fade">
                                      <p:cBhvr>
                                        <p:cTn id="11" dur="1000"/>
                                        <p:tgtEl>
                                          <p:spTgt spid="5130"/>
                                        </p:tgtEl>
                                      </p:cBhvr>
                                    </p:animEffect>
                                    <p:anim calcmode="lin" valueType="num">
                                      <p:cBhvr>
                                        <p:cTn id="12" dur="1000" fill="hold"/>
                                        <p:tgtEl>
                                          <p:spTgt spid="5130"/>
                                        </p:tgtEl>
                                        <p:attrNameLst>
                                          <p:attrName>ppt_x</p:attrName>
                                        </p:attrNameLst>
                                      </p:cBhvr>
                                      <p:tavLst>
                                        <p:tav tm="0">
                                          <p:val>
                                            <p:strVal val="#ppt_x"/>
                                          </p:val>
                                        </p:tav>
                                        <p:tav tm="100000">
                                          <p:val>
                                            <p:strVal val="#ppt_x"/>
                                          </p:val>
                                        </p:tav>
                                      </p:tavLst>
                                    </p:anim>
                                    <p:anim calcmode="lin" valueType="num">
                                      <p:cBhvr>
                                        <p:cTn id="13" dur="1000" fill="hold"/>
                                        <p:tgtEl>
                                          <p:spTgt spid="5130"/>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2"/>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130" grpId="0"/>
      <p:bldP spid="12" grpId="0"/>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a:extLst>
              <a:ext uri="{FF2B5EF4-FFF2-40B4-BE49-F238E27FC236}">
                <a16:creationId xmlns="" xmlns:a16="http://schemas.microsoft.com/office/drawing/2014/main" id="{1C2294BB-E291-4C81-A29E-3A3331784EC9}"/>
              </a:ext>
            </a:extLst>
          </p:cNvPr>
          <p:cNvGrpSpPr/>
          <p:nvPr/>
        </p:nvGrpSpPr>
        <p:grpSpPr>
          <a:xfrm>
            <a:off x="0" y="6431190"/>
            <a:ext cx="12190413" cy="426810"/>
            <a:chOff x="0" y="6497728"/>
            <a:chExt cx="12192000" cy="360271"/>
          </a:xfrm>
        </p:grpSpPr>
        <p:sp>
          <p:nvSpPr>
            <p:cNvPr id="41" name="矩形 40">
              <a:extLst>
                <a:ext uri="{FF2B5EF4-FFF2-40B4-BE49-F238E27FC236}">
                  <a16:creationId xmlns="" xmlns:a16="http://schemas.microsoft.com/office/drawing/2014/main" id="{0F31683A-AB30-4977-89C0-895C6D9D188D}"/>
                </a:ext>
              </a:extLst>
            </p:cNvPr>
            <p:cNvSpPr/>
            <p:nvPr/>
          </p:nvSpPr>
          <p:spPr>
            <a:xfrm>
              <a:off x="0" y="6497728"/>
              <a:ext cx="12192000" cy="36027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等腰三角形 41">
              <a:extLst>
                <a:ext uri="{FF2B5EF4-FFF2-40B4-BE49-F238E27FC236}">
                  <a16:creationId xmlns="" xmlns:a16="http://schemas.microsoft.com/office/drawing/2014/main" id="{DECBEDE6-80F9-458A-B851-B502A93B3A65}"/>
                </a:ext>
              </a:extLst>
            </p:cNvPr>
            <p:cNvSpPr/>
            <p:nvPr/>
          </p:nvSpPr>
          <p:spPr>
            <a:xfrm rot="10800000">
              <a:off x="10272464" y="6497728"/>
              <a:ext cx="288030" cy="99624"/>
            </a:xfrm>
            <a:prstGeom prs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43" name="图片 42">
            <a:extLst>
              <a:ext uri="{FF2B5EF4-FFF2-40B4-BE49-F238E27FC236}">
                <a16:creationId xmlns="" xmlns:a16="http://schemas.microsoft.com/office/drawing/2014/main" id="{B29E96A5-4B59-41AD-91AD-B3EB768901C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814997" y="-519364"/>
            <a:ext cx="2235480" cy="1594391"/>
          </a:xfrm>
          <a:prstGeom prst="rect">
            <a:avLst/>
          </a:prstGeom>
        </p:spPr>
      </p:pic>
      <p:sp>
        <p:nvSpPr>
          <p:cNvPr id="70" name="TextBox 10">
            <a:extLst>
              <a:ext uri="{FF2B5EF4-FFF2-40B4-BE49-F238E27FC236}">
                <a16:creationId xmlns="" xmlns:a16="http://schemas.microsoft.com/office/drawing/2014/main" id="{52C2FB4C-9B0C-4C49-B7F5-60A1F03130C6}"/>
              </a:ext>
            </a:extLst>
          </p:cNvPr>
          <p:cNvSpPr>
            <a:spLocks noChangeArrowheads="1"/>
          </p:cNvSpPr>
          <p:nvPr/>
        </p:nvSpPr>
        <p:spPr bwMode="auto">
          <a:xfrm>
            <a:off x="742253" y="420691"/>
            <a:ext cx="506492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zh-CN" sz="2800" b="1" dirty="0"/>
              <a:t>第</a:t>
            </a:r>
            <a:r>
              <a:rPr lang="en-US" altLang="zh-CN" sz="2800" b="1" dirty="0"/>
              <a:t>6</a:t>
            </a:r>
            <a:r>
              <a:rPr lang="zh-CN" altLang="zh-CN" sz="2800" b="1" dirty="0"/>
              <a:t>章 </a:t>
            </a:r>
            <a:r>
              <a:rPr lang="en-US" altLang="zh-CN" sz="2800" b="1" dirty="0" smtClean="0"/>
              <a:t>  </a:t>
            </a:r>
            <a:r>
              <a:rPr lang="zh-CN" altLang="zh-CN" sz="2800" b="1" dirty="0" smtClean="0"/>
              <a:t>绘制</a:t>
            </a:r>
            <a:r>
              <a:rPr lang="zh-CN" altLang="zh-CN" sz="2800" b="1" dirty="0"/>
              <a:t>需要的图表</a:t>
            </a:r>
          </a:p>
        </p:txBody>
      </p:sp>
      <p:cxnSp>
        <p:nvCxnSpPr>
          <p:cNvPr id="71" name="直接连接符 9">
            <a:extLst>
              <a:ext uri="{FF2B5EF4-FFF2-40B4-BE49-F238E27FC236}">
                <a16:creationId xmlns="" xmlns:a16="http://schemas.microsoft.com/office/drawing/2014/main" id="{602382A8-0A92-4790-B06E-C951546CD137}"/>
              </a:ext>
            </a:extLst>
          </p:cNvPr>
          <p:cNvCxnSpPr>
            <a:cxnSpLocks noChangeShapeType="1"/>
          </p:cNvCxnSpPr>
          <p:nvPr/>
        </p:nvCxnSpPr>
        <p:spPr bwMode="auto">
          <a:xfrm flipH="1">
            <a:off x="478781" y="241484"/>
            <a:ext cx="1" cy="379204"/>
          </a:xfrm>
          <a:prstGeom prst="line">
            <a:avLst/>
          </a:prstGeom>
          <a:noFill/>
          <a:ln w="38100" algn="ctr">
            <a:solidFill>
              <a:srgbClr val="0563B8"/>
            </a:solidFill>
            <a:round/>
            <a:headEnd/>
            <a:tailEnd/>
          </a:ln>
          <a:extLst>
            <a:ext uri="{909E8E84-426E-40DD-AFC4-6F175D3DCCD1}">
              <a14:hiddenFill xmlns:a14="http://schemas.microsoft.com/office/drawing/2010/main">
                <a:noFill/>
              </a14:hiddenFill>
            </a:ext>
          </a:extLst>
        </p:spPr>
      </p:cxnSp>
      <p:sp>
        <p:nvSpPr>
          <p:cNvPr id="2" name="灯片编号占位符 1">
            <a:extLst>
              <a:ext uri="{FF2B5EF4-FFF2-40B4-BE49-F238E27FC236}">
                <a16:creationId xmlns="" xmlns:a16="http://schemas.microsoft.com/office/drawing/2014/main" id="{ACF34AC8-1500-4783-AEB0-597B94444F61}"/>
              </a:ext>
            </a:extLst>
          </p:cNvPr>
          <p:cNvSpPr>
            <a:spLocks noGrp="1"/>
          </p:cNvSpPr>
          <p:nvPr>
            <p:ph type="sldNum" sz="quarter" idx="12"/>
          </p:nvPr>
        </p:nvSpPr>
        <p:spPr>
          <a:xfrm>
            <a:off x="8783495" y="6492877"/>
            <a:ext cx="2742843" cy="365125"/>
          </a:xfrm>
        </p:spPr>
        <p:txBody>
          <a:bodyPr/>
          <a:lstStyle/>
          <a:p>
            <a:r>
              <a:rPr lang="en-US" altLang="zh-CN" dirty="0"/>
              <a:t>PAGE </a:t>
            </a:r>
            <a:fld id="{97D83655-4300-49DB-BEC9-C552C719D9BC}" type="slidenum">
              <a:rPr lang="zh-CN" altLang="en-US" smtClean="0"/>
              <a:t>3</a:t>
            </a:fld>
            <a:endParaRPr lang="zh-CN" altLang="en-US" dirty="0"/>
          </a:p>
        </p:txBody>
      </p:sp>
      <p:pic>
        <p:nvPicPr>
          <p:cNvPr id="4" name="图片 3">
            <a:extLst>
              <a:ext uri="{FF2B5EF4-FFF2-40B4-BE49-F238E27FC236}">
                <a16:creationId xmlns="" xmlns:a16="http://schemas.microsoft.com/office/drawing/2014/main" id="{F801073C-09EA-49B7-9C7D-F8561134000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8484" y="6564761"/>
            <a:ext cx="1235786" cy="159668"/>
          </a:xfrm>
          <a:prstGeom prst="rect">
            <a:avLst/>
          </a:prstGeom>
        </p:spPr>
      </p:pic>
      <p:cxnSp>
        <p:nvCxnSpPr>
          <p:cNvPr id="11" name="直接连接符 9">
            <a:extLst>
              <a:ext uri="{FF2B5EF4-FFF2-40B4-BE49-F238E27FC236}">
                <a16:creationId xmlns="" xmlns:a16="http://schemas.microsoft.com/office/drawing/2014/main" id="{602382A8-0A92-4790-B06E-C951546CD137}"/>
              </a:ext>
            </a:extLst>
          </p:cNvPr>
          <p:cNvCxnSpPr>
            <a:cxnSpLocks noChangeShapeType="1"/>
          </p:cNvCxnSpPr>
          <p:nvPr/>
        </p:nvCxnSpPr>
        <p:spPr bwMode="auto">
          <a:xfrm>
            <a:off x="478582" y="222104"/>
            <a:ext cx="527343" cy="0"/>
          </a:xfrm>
          <a:prstGeom prst="line">
            <a:avLst/>
          </a:prstGeom>
          <a:noFill/>
          <a:ln w="38100" algn="ctr">
            <a:solidFill>
              <a:srgbClr val="0563B8"/>
            </a:solidFill>
            <a:round/>
            <a:headEnd/>
            <a:tailEnd/>
          </a:ln>
          <a:extLst>
            <a:ext uri="{909E8E84-426E-40DD-AFC4-6F175D3DCCD1}">
              <a14:hiddenFill xmlns:a14="http://schemas.microsoft.com/office/drawing/2010/main">
                <a:noFill/>
              </a14:hiddenFill>
            </a:ext>
          </a:extLst>
        </p:spPr>
      </p:cxnSp>
      <p:sp>
        <p:nvSpPr>
          <p:cNvPr id="8" name="矩形 7"/>
          <p:cNvSpPr/>
          <p:nvPr/>
        </p:nvSpPr>
        <p:spPr>
          <a:xfrm>
            <a:off x="6095206" y="1988840"/>
            <a:ext cx="5281761" cy="1938992"/>
          </a:xfrm>
          <a:prstGeom prst="rect">
            <a:avLst/>
          </a:prstGeom>
        </p:spPr>
        <p:txBody>
          <a:bodyPr wrap="square">
            <a:spAutoFit/>
          </a:bodyPr>
          <a:lstStyle/>
          <a:p>
            <a:pPr marL="342900" lvl="0" indent="-342900">
              <a:lnSpc>
                <a:spcPct val="150000"/>
              </a:lnSpc>
              <a:buClr>
                <a:srgbClr val="0000FF"/>
              </a:buClr>
              <a:buFont typeface="Wingdings" pitchFamily="2" charset="2"/>
              <a:buChar char="Ø"/>
            </a:pPr>
            <a:r>
              <a:rPr lang="en-US" altLang="zh-CN" sz="2000" dirty="0" err="1"/>
              <a:t>matplotlib</a:t>
            </a:r>
            <a:r>
              <a:rPr lang="zh-CN" altLang="zh-CN" sz="2000" dirty="0"/>
              <a:t>模块</a:t>
            </a:r>
            <a:r>
              <a:rPr lang="en-US" altLang="zh-CN" sz="2000" dirty="0"/>
              <a:t>pandas</a:t>
            </a:r>
            <a:r>
              <a:rPr lang="zh-CN" altLang="zh-CN" sz="2000" dirty="0"/>
              <a:t>模块的基础</a:t>
            </a:r>
            <a:r>
              <a:rPr lang="zh-CN" altLang="zh-CN" sz="2000" dirty="0" smtClean="0"/>
              <a:t>知识</a:t>
            </a:r>
            <a:endParaRPr lang="zh-CN" altLang="zh-CN" sz="2000" dirty="0"/>
          </a:p>
          <a:p>
            <a:pPr marL="342900" lvl="0" indent="-342900">
              <a:lnSpc>
                <a:spcPct val="150000"/>
              </a:lnSpc>
              <a:buClr>
                <a:srgbClr val="0000FF"/>
              </a:buClr>
              <a:buFont typeface="Wingdings" pitchFamily="2" charset="2"/>
              <a:buChar char="Ø"/>
            </a:pPr>
            <a:r>
              <a:rPr lang="en-US" altLang="zh-CN" sz="2000" dirty="0" err="1"/>
              <a:t>matplotlib</a:t>
            </a:r>
            <a:r>
              <a:rPr lang="zh-CN" altLang="zh-CN" sz="2000" dirty="0"/>
              <a:t>模块</a:t>
            </a:r>
            <a:r>
              <a:rPr lang="en-US" altLang="zh-CN" sz="2000" dirty="0"/>
              <a:t>pandas</a:t>
            </a:r>
            <a:r>
              <a:rPr lang="zh-CN" altLang="zh-CN" sz="2000" dirty="0"/>
              <a:t>模块的联合使用</a:t>
            </a:r>
          </a:p>
          <a:p>
            <a:pPr marL="342900" lvl="0" indent="-342900">
              <a:lnSpc>
                <a:spcPct val="150000"/>
              </a:lnSpc>
              <a:buClr>
                <a:srgbClr val="0000FF"/>
              </a:buClr>
              <a:buFont typeface="Wingdings" pitchFamily="2" charset="2"/>
              <a:buChar char="Ø"/>
            </a:pPr>
            <a:r>
              <a:rPr lang="zh-CN" altLang="zh-CN" sz="2000" dirty="0"/>
              <a:t>常用图形的画法</a:t>
            </a:r>
          </a:p>
          <a:p>
            <a:pPr marL="342900" lvl="0" indent="-342900">
              <a:lnSpc>
                <a:spcPct val="150000"/>
              </a:lnSpc>
              <a:buClr>
                <a:srgbClr val="0000FF"/>
              </a:buClr>
              <a:buFont typeface="Wingdings" pitchFamily="2" charset="2"/>
              <a:buChar char="Ø"/>
            </a:pPr>
            <a:r>
              <a:rPr lang="zh-CN" altLang="zh-CN" sz="2000" dirty="0"/>
              <a:t>将画图部分应用到程序中</a:t>
            </a:r>
          </a:p>
        </p:txBody>
      </p:sp>
      <p:sp>
        <p:nvSpPr>
          <p:cNvPr id="12" name="矩形 11"/>
          <p:cNvSpPr/>
          <p:nvPr/>
        </p:nvSpPr>
        <p:spPr>
          <a:xfrm>
            <a:off x="898449" y="1268760"/>
            <a:ext cx="4752528" cy="3970318"/>
          </a:xfrm>
          <a:prstGeom prst="rect">
            <a:avLst/>
          </a:prstGeom>
        </p:spPr>
        <p:txBody>
          <a:bodyPr wrap="square">
            <a:spAutoFit/>
          </a:bodyPr>
          <a:lstStyle/>
          <a:p>
            <a:pPr>
              <a:lnSpc>
                <a:spcPct val="150000"/>
              </a:lnSpc>
            </a:pPr>
            <a:r>
              <a:rPr lang="en-US" altLang="zh-CN" sz="2400" b="1" dirty="0"/>
              <a:t>6.1 </a:t>
            </a:r>
            <a:r>
              <a:rPr lang="en-US" altLang="zh-CN" sz="2400" b="1" dirty="0" smtClean="0"/>
              <a:t> </a:t>
            </a:r>
            <a:r>
              <a:rPr lang="en-US" altLang="zh-CN" sz="2400" b="1" dirty="0" err="1" smtClean="0"/>
              <a:t>matplotlib</a:t>
            </a:r>
            <a:r>
              <a:rPr lang="zh-CN" altLang="zh-CN" sz="2400" b="1" dirty="0"/>
              <a:t>基础</a:t>
            </a:r>
          </a:p>
          <a:p>
            <a:pPr>
              <a:lnSpc>
                <a:spcPct val="150000"/>
              </a:lnSpc>
            </a:pPr>
            <a:r>
              <a:rPr lang="en-US" altLang="zh-CN" sz="2400" b="1" dirty="0" smtClean="0"/>
              <a:t>6.2  </a:t>
            </a:r>
            <a:r>
              <a:rPr lang="en-US" altLang="zh-CN" sz="2400" b="1" dirty="0"/>
              <a:t>pandas</a:t>
            </a:r>
            <a:r>
              <a:rPr lang="zh-CN" altLang="zh-CN" sz="2400" b="1" dirty="0"/>
              <a:t>绘图基础</a:t>
            </a:r>
          </a:p>
          <a:p>
            <a:pPr>
              <a:lnSpc>
                <a:spcPct val="150000"/>
              </a:lnSpc>
            </a:pPr>
            <a:r>
              <a:rPr lang="en-US" altLang="zh-CN" sz="2400" b="1" dirty="0"/>
              <a:t>6.3 </a:t>
            </a:r>
            <a:r>
              <a:rPr lang="en-US" altLang="zh-CN" sz="2400" b="1" dirty="0" smtClean="0"/>
              <a:t> </a:t>
            </a:r>
            <a:r>
              <a:rPr lang="zh-CN" altLang="zh-CN" sz="2400" b="1" dirty="0" smtClean="0"/>
              <a:t>基本</a:t>
            </a:r>
            <a:r>
              <a:rPr lang="zh-CN" altLang="zh-CN" sz="2400" b="1" dirty="0"/>
              <a:t>图形的绘制</a:t>
            </a:r>
          </a:p>
          <a:p>
            <a:pPr>
              <a:lnSpc>
                <a:spcPct val="150000"/>
              </a:lnSpc>
            </a:pPr>
            <a:r>
              <a:rPr lang="en-US" altLang="zh-CN" sz="2400" b="1" dirty="0"/>
              <a:t>6.4 </a:t>
            </a:r>
            <a:r>
              <a:rPr lang="en-US" altLang="zh-CN" sz="2400" b="1" dirty="0" smtClean="0"/>
              <a:t> </a:t>
            </a:r>
            <a:r>
              <a:rPr lang="zh-CN" altLang="zh-CN" sz="2400" b="1" dirty="0" smtClean="0"/>
              <a:t>绘制</a:t>
            </a:r>
            <a:r>
              <a:rPr lang="zh-CN" altLang="zh-CN" sz="2400" b="1" dirty="0"/>
              <a:t>正弦交变电流图像</a:t>
            </a:r>
          </a:p>
          <a:p>
            <a:pPr>
              <a:lnSpc>
                <a:spcPct val="150000"/>
              </a:lnSpc>
            </a:pPr>
            <a:r>
              <a:rPr lang="en-US" altLang="zh-CN" sz="2400" b="1" dirty="0"/>
              <a:t>6.5 </a:t>
            </a:r>
            <a:r>
              <a:rPr lang="en-US" altLang="zh-CN" sz="2400" b="1" dirty="0" smtClean="0"/>
              <a:t> </a:t>
            </a:r>
            <a:r>
              <a:rPr lang="zh-CN" altLang="zh-CN" sz="2400" b="1" dirty="0" smtClean="0"/>
              <a:t>案例</a:t>
            </a:r>
            <a:r>
              <a:rPr lang="zh-CN" altLang="zh-CN" sz="2400" b="1" dirty="0"/>
              <a:t>：统计文件字符出现频率</a:t>
            </a:r>
          </a:p>
          <a:p>
            <a:pPr>
              <a:lnSpc>
                <a:spcPct val="150000"/>
              </a:lnSpc>
            </a:pPr>
            <a:r>
              <a:rPr lang="en-US" altLang="zh-CN" sz="2400" b="1" dirty="0" smtClean="0"/>
              <a:t>6.6  </a:t>
            </a:r>
            <a:r>
              <a:rPr lang="zh-CN" altLang="zh-CN" sz="2400" b="1" dirty="0" smtClean="0"/>
              <a:t>趣味练习</a:t>
            </a:r>
            <a:endParaRPr lang="en-US" altLang="zh-CN" sz="2400" b="1" dirty="0" smtClean="0"/>
          </a:p>
          <a:p>
            <a:pPr>
              <a:lnSpc>
                <a:spcPct val="150000"/>
              </a:lnSpc>
            </a:pPr>
            <a:r>
              <a:rPr lang="en-US" altLang="zh-CN" sz="2400" b="1" dirty="0" smtClean="0"/>
              <a:t>6.7  </a:t>
            </a:r>
            <a:r>
              <a:rPr lang="zh-CN" altLang="zh-CN" sz="2400" b="1" dirty="0" smtClean="0"/>
              <a:t>总结</a:t>
            </a:r>
            <a:endParaRPr lang="zh-CN" altLang="zh-CN" sz="2400" b="1" dirty="0"/>
          </a:p>
        </p:txBody>
      </p:sp>
    </p:spTree>
    <p:extLst>
      <p:ext uri="{BB962C8B-B14F-4D97-AF65-F5344CB8AC3E}">
        <p14:creationId xmlns:p14="http://schemas.microsoft.com/office/powerpoint/2010/main" val="4040274255"/>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circle(in)">
                                      <p:cBhvr>
                                        <p:cTn id="7" dur="2000"/>
                                        <p:tgtEl>
                                          <p:spTgt spid="7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2">
                                            <p:txEl>
                                              <p:pRg st="0" end="0"/>
                                            </p:txEl>
                                          </p:spTgt>
                                        </p:tgtEl>
                                        <p:attrNameLst>
                                          <p:attrName>style.visibility</p:attrName>
                                        </p:attrNameLst>
                                      </p:cBhvr>
                                      <p:to>
                                        <p:strVal val="visible"/>
                                      </p:to>
                                    </p:set>
                                    <p:animEffect transition="in" filter="wipe(up)">
                                      <p:cBhvr>
                                        <p:cTn id="12" dur="500"/>
                                        <p:tgtEl>
                                          <p:spTgt spid="1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12">
                                            <p:txEl>
                                              <p:pRg st="1" end="1"/>
                                            </p:txEl>
                                          </p:spTgt>
                                        </p:tgtEl>
                                        <p:attrNameLst>
                                          <p:attrName>style.visibility</p:attrName>
                                        </p:attrNameLst>
                                      </p:cBhvr>
                                      <p:to>
                                        <p:strVal val="visible"/>
                                      </p:to>
                                    </p:set>
                                    <p:animEffect transition="in" filter="wipe(up)">
                                      <p:cBhvr>
                                        <p:cTn id="17" dur="500"/>
                                        <p:tgtEl>
                                          <p:spTgt spid="1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12">
                                            <p:txEl>
                                              <p:pRg st="2" end="2"/>
                                            </p:txEl>
                                          </p:spTgt>
                                        </p:tgtEl>
                                        <p:attrNameLst>
                                          <p:attrName>style.visibility</p:attrName>
                                        </p:attrNameLst>
                                      </p:cBhvr>
                                      <p:to>
                                        <p:strVal val="visible"/>
                                      </p:to>
                                    </p:set>
                                    <p:animEffect transition="in" filter="wipe(up)">
                                      <p:cBhvr>
                                        <p:cTn id="22" dur="500"/>
                                        <p:tgtEl>
                                          <p:spTgt spid="12">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12">
                                            <p:txEl>
                                              <p:pRg st="3" end="3"/>
                                            </p:txEl>
                                          </p:spTgt>
                                        </p:tgtEl>
                                        <p:attrNameLst>
                                          <p:attrName>style.visibility</p:attrName>
                                        </p:attrNameLst>
                                      </p:cBhvr>
                                      <p:to>
                                        <p:strVal val="visible"/>
                                      </p:to>
                                    </p:set>
                                    <p:animEffect transition="in" filter="wipe(up)">
                                      <p:cBhvr>
                                        <p:cTn id="27" dur="500"/>
                                        <p:tgtEl>
                                          <p:spTgt spid="12">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12">
                                            <p:txEl>
                                              <p:pRg st="4" end="4"/>
                                            </p:txEl>
                                          </p:spTgt>
                                        </p:tgtEl>
                                        <p:attrNameLst>
                                          <p:attrName>style.visibility</p:attrName>
                                        </p:attrNameLst>
                                      </p:cBhvr>
                                      <p:to>
                                        <p:strVal val="visible"/>
                                      </p:to>
                                    </p:set>
                                    <p:animEffect transition="in" filter="wipe(up)">
                                      <p:cBhvr>
                                        <p:cTn id="32" dur="500"/>
                                        <p:tgtEl>
                                          <p:spTgt spid="12">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12">
                                            <p:txEl>
                                              <p:pRg st="5" end="5"/>
                                            </p:txEl>
                                          </p:spTgt>
                                        </p:tgtEl>
                                        <p:attrNameLst>
                                          <p:attrName>style.visibility</p:attrName>
                                        </p:attrNameLst>
                                      </p:cBhvr>
                                      <p:to>
                                        <p:strVal val="visible"/>
                                      </p:to>
                                    </p:set>
                                    <p:animEffect transition="in" filter="wipe(up)">
                                      <p:cBhvr>
                                        <p:cTn id="37" dur="500"/>
                                        <p:tgtEl>
                                          <p:spTgt spid="12">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grpId="0" nodeType="clickEffect">
                                  <p:stCondLst>
                                    <p:cond delay="0"/>
                                  </p:stCondLst>
                                  <p:childTnLst>
                                    <p:set>
                                      <p:cBhvr>
                                        <p:cTn id="41" dur="1" fill="hold">
                                          <p:stCondLst>
                                            <p:cond delay="0"/>
                                          </p:stCondLst>
                                        </p:cTn>
                                        <p:tgtEl>
                                          <p:spTgt spid="12">
                                            <p:txEl>
                                              <p:pRg st="6" end="6"/>
                                            </p:txEl>
                                          </p:spTgt>
                                        </p:tgtEl>
                                        <p:attrNameLst>
                                          <p:attrName>style.visibility</p:attrName>
                                        </p:attrNameLst>
                                      </p:cBhvr>
                                      <p:to>
                                        <p:strVal val="visible"/>
                                      </p:to>
                                    </p:set>
                                    <p:animEffect transition="in" filter="wipe(up)">
                                      <p:cBhvr>
                                        <p:cTn id="42" dur="500"/>
                                        <p:tgtEl>
                                          <p:spTgt spid="12">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1" fill="hold" grpId="0" nodeType="clickEffect">
                                  <p:stCondLst>
                                    <p:cond delay="0"/>
                                  </p:stCondLst>
                                  <p:childTnLst>
                                    <p:set>
                                      <p:cBhvr>
                                        <p:cTn id="46" dur="1" fill="hold">
                                          <p:stCondLst>
                                            <p:cond delay="0"/>
                                          </p:stCondLst>
                                        </p:cTn>
                                        <p:tgtEl>
                                          <p:spTgt spid="8">
                                            <p:txEl>
                                              <p:pRg st="0" end="0"/>
                                            </p:txEl>
                                          </p:spTgt>
                                        </p:tgtEl>
                                        <p:attrNameLst>
                                          <p:attrName>style.visibility</p:attrName>
                                        </p:attrNameLst>
                                      </p:cBhvr>
                                      <p:to>
                                        <p:strVal val="visible"/>
                                      </p:to>
                                    </p:set>
                                    <p:animEffect transition="in" filter="wipe(up)">
                                      <p:cBhvr>
                                        <p:cTn id="47" dur="500"/>
                                        <p:tgtEl>
                                          <p:spTgt spid="8">
                                            <p:txEl>
                                              <p:pRg st="0" end="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1" fill="hold" grpId="0" nodeType="clickEffect">
                                  <p:stCondLst>
                                    <p:cond delay="0"/>
                                  </p:stCondLst>
                                  <p:childTnLst>
                                    <p:set>
                                      <p:cBhvr>
                                        <p:cTn id="51" dur="1" fill="hold">
                                          <p:stCondLst>
                                            <p:cond delay="0"/>
                                          </p:stCondLst>
                                        </p:cTn>
                                        <p:tgtEl>
                                          <p:spTgt spid="8">
                                            <p:txEl>
                                              <p:pRg st="1" end="1"/>
                                            </p:txEl>
                                          </p:spTgt>
                                        </p:tgtEl>
                                        <p:attrNameLst>
                                          <p:attrName>style.visibility</p:attrName>
                                        </p:attrNameLst>
                                      </p:cBhvr>
                                      <p:to>
                                        <p:strVal val="visible"/>
                                      </p:to>
                                    </p:set>
                                    <p:animEffect transition="in" filter="wipe(up)">
                                      <p:cBhvr>
                                        <p:cTn id="52" dur="500"/>
                                        <p:tgtEl>
                                          <p:spTgt spid="8">
                                            <p:txEl>
                                              <p:pRg st="1" end="1"/>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1" fill="hold" grpId="0" nodeType="clickEffect">
                                  <p:stCondLst>
                                    <p:cond delay="0"/>
                                  </p:stCondLst>
                                  <p:childTnLst>
                                    <p:set>
                                      <p:cBhvr>
                                        <p:cTn id="56" dur="1" fill="hold">
                                          <p:stCondLst>
                                            <p:cond delay="0"/>
                                          </p:stCondLst>
                                        </p:cTn>
                                        <p:tgtEl>
                                          <p:spTgt spid="8">
                                            <p:txEl>
                                              <p:pRg st="2" end="2"/>
                                            </p:txEl>
                                          </p:spTgt>
                                        </p:tgtEl>
                                        <p:attrNameLst>
                                          <p:attrName>style.visibility</p:attrName>
                                        </p:attrNameLst>
                                      </p:cBhvr>
                                      <p:to>
                                        <p:strVal val="visible"/>
                                      </p:to>
                                    </p:set>
                                    <p:animEffect transition="in" filter="wipe(up)">
                                      <p:cBhvr>
                                        <p:cTn id="57" dur="500"/>
                                        <p:tgtEl>
                                          <p:spTgt spid="8">
                                            <p:txEl>
                                              <p:pRg st="2" end="2"/>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1" fill="hold" grpId="0" nodeType="clickEffect">
                                  <p:stCondLst>
                                    <p:cond delay="0"/>
                                  </p:stCondLst>
                                  <p:childTnLst>
                                    <p:set>
                                      <p:cBhvr>
                                        <p:cTn id="61" dur="1" fill="hold">
                                          <p:stCondLst>
                                            <p:cond delay="0"/>
                                          </p:stCondLst>
                                        </p:cTn>
                                        <p:tgtEl>
                                          <p:spTgt spid="8">
                                            <p:txEl>
                                              <p:pRg st="3" end="3"/>
                                            </p:txEl>
                                          </p:spTgt>
                                        </p:tgtEl>
                                        <p:attrNameLst>
                                          <p:attrName>style.visibility</p:attrName>
                                        </p:attrNameLst>
                                      </p:cBhvr>
                                      <p:to>
                                        <p:strVal val="visible"/>
                                      </p:to>
                                    </p:set>
                                    <p:animEffect transition="in" filter="wipe(up)">
                                      <p:cBhvr>
                                        <p:cTn id="62" dur="500"/>
                                        <p:tgtEl>
                                          <p:spTgt spid="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8" grpId="0" build="p"/>
      <p:bldP spid="12"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a:extLst>
              <a:ext uri="{FF2B5EF4-FFF2-40B4-BE49-F238E27FC236}">
                <a16:creationId xmlns="" xmlns:a16="http://schemas.microsoft.com/office/drawing/2014/main" id="{52C2FB4C-9B0C-4C49-B7F5-60A1F03130C6}"/>
              </a:ext>
            </a:extLst>
          </p:cNvPr>
          <p:cNvSpPr>
            <a:spLocks noChangeArrowheads="1"/>
          </p:cNvSpPr>
          <p:nvPr/>
        </p:nvSpPr>
        <p:spPr bwMode="auto">
          <a:xfrm>
            <a:off x="742253" y="420691"/>
            <a:ext cx="41277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dirty="0" smtClean="0"/>
              <a:t>6.1  </a:t>
            </a:r>
            <a:r>
              <a:rPr lang="en-US" altLang="zh-CN" sz="2400" b="1" dirty="0" err="1"/>
              <a:t>matplotlib</a:t>
            </a:r>
            <a:r>
              <a:rPr lang="zh-CN" altLang="zh-CN" sz="2400" b="1" dirty="0"/>
              <a:t>基础</a:t>
            </a:r>
          </a:p>
        </p:txBody>
      </p:sp>
      <p:sp>
        <p:nvSpPr>
          <p:cNvPr id="15" name="矩形 14"/>
          <p:cNvSpPr/>
          <p:nvPr/>
        </p:nvSpPr>
        <p:spPr>
          <a:xfrm>
            <a:off x="742253" y="1196752"/>
            <a:ext cx="10153127" cy="2585323"/>
          </a:xfrm>
          <a:prstGeom prst="rect">
            <a:avLst/>
          </a:prstGeom>
        </p:spPr>
        <p:txBody>
          <a:bodyPr wrap="square">
            <a:spAutoFit/>
          </a:bodyPr>
          <a:lstStyle/>
          <a:p>
            <a:pPr>
              <a:lnSpc>
                <a:spcPct val="150000"/>
              </a:lnSpc>
            </a:pPr>
            <a:r>
              <a:rPr lang="zh-CN" altLang="zh-CN" dirty="0" smtClean="0"/>
              <a:t>安装</a:t>
            </a:r>
            <a:r>
              <a:rPr lang="en-US" altLang="zh-CN" dirty="0" err="1" smtClean="0"/>
              <a:t>matplotlib</a:t>
            </a:r>
            <a:r>
              <a:rPr lang="zh-CN" altLang="zh-CN" dirty="0" smtClean="0"/>
              <a:t>模块</a:t>
            </a:r>
            <a:r>
              <a:rPr lang="zh-CN" altLang="en-US" dirty="0" smtClean="0"/>
              <a:t>的方法：</a:t>
            </a:r>
            <a:endParaRPr lang="en-US" altLang="zh-CN" dirty="0" smtClean="0"/>
          </a:p>
          <a:p>
            <a:pPr marL="285750" indent="-285750">
              <a:lnSpc>
                <a:spcPct val="150000"/>
              </a:lnSpc>
              <a:buFont typeface="Wingdings" pitchFamily="2" charset="2"/>
              <a:buChar char="l"/>
            </a:pPr>
            <a:r>
              <a:rPr lang="zh-CN" altLang="zh-CN" dirty="0"/>
              <a:t>命令提示符（</a:t>
            </a:r>
            <a:r>
              <a:rPr lang="en-US" altLang="zh-CN" dirty="0" err="1"/>
              <a:t>cmd</a:t>
            </a:r>
            <a:r>
              <a:rPr lang="zh-CN" altLang="zh-CN" dirty="0"/>
              <a:t>）中使用命令</a:t>
            </a:r>
            <a:r>
              <a:rPr lang="en-US" altLang="zh-CN" dirty="0"/>
              <a:t>“pip install </a:t>
            </a:r>
            <a:r>
              <a:rPr lang="en-US" altLang="zh-CN" dirty="0" err="1"/>
              <a:t>matplotlib</a:t>
            </a:r>
            <a:r>
              <a:rPr lang="en-US" altLang="zh-CN" dirty="0" smtClean="0"/>
              <a:t>”</a:t>
            </a:r>
          </a:p>
          <a:p>
            <a:pPr marL="285750" indent="-285750">
              <a:lnSpc>
                <a:spcPct val="150000"/>
              </a:lnSpc>
              <a:buFont typeface="Wingdings" pitchFamily="2" charset="2"/>
              <a:buChar char="l"/>
            </a:pPr>
            <a:r>
              <a:rPr lang="zh-CN" altLang="zh-CN" dirty="0"/>
              <a:t>在编写程序时</a:t>
            </a:r>
            <a:r>
              <a:rPr lang="zh-CN" altLang="zh-CN" dirty="0" smtClean="0"/>
              <a:t>安装</a:t>
            </a:r>
            <a:endParaRPr lang="en-US" altLang="zh-CN" dirty="0" smtClean="0"/>
          </a:p>
          <a:p>
            <a:pPr marL="812800" lvl="2">
              <a:lnSpc>
                <a:spcPct val="150000"/>
              </a:lnSpc>
            </a:pPr>
            <a:r>
              <a:rPr lang="zh-CN" altLang="zh-CN" dirty="0" smtClean="0"/>
              <a:t>假设</a:t>
            </a:r>
            <a:r>
              <a:rPr lang="zh-CN" altLang="zh-CN" dirty="0"/>
              <a:t>我们没有引入模块，并在</a:t>
            </a:r>
            <a:r>
              <a:rPr lang="en-US" altLang="zh-CN" dirty="0" err="1"/>
              <a:t>PyCharm</a:t>
            </a:r>
            <a:r>
              <a:rPr lang="zh-CN" altLang="zh-CN" dirty="0"/>
              <a:t>中使用语句</a:t>
            </a:r>
            <a:r>
              <a:rPr lang="en-US" altLang="zh-CN" dirty="0"/>
              <a:t>“import </a:t>
            </a:r>
            <a:r>
              <a:rPr lang="en-US" altLang="zh-CN" dirty="0" err="1"/>
              <a:t>matplotlib.pyplot</a:t>
            </a:r>
            <a:r>
              <a:rPr lang="en-US" altLang="zh-CN" dirty="0"/>
              <a:t> as </a:t>
            </a:r>
            <a:r>
              <a:rPr lang="en-US" altLang="zh-CN" dirty="0" err="1"/>
              <a:t>plt</a:t>
            </a:r>
            <a:r>
              <a:rPr lang="en-US" altLang="zh-CN" dirty="0"/>
              <a:t>”</a:t>
            </a:r>
            <a:r>
              <a:rPr lang="zh-CN" altLang="zh-CN" dirty="0"/>
              <a:t>，</a:t>
            </a:r>
            <a:r>
              <a:rPr lang="en-US" altLang="zh-CN" dirty="0"/>
              <a:t> </a:t>
            </a:r>
            <a:r>
              <a:rPr lang="en-US" altLang="zh-CN" dirty="0" err="1"/>
              <a:t>PyCharm</a:t>
            </a:r>
            <a:r>
              <a:rPr lang="zh-CN" altLang="zh-CN" dirty="0"/>
              <a:t>会提示错误，此时将光标移动到</a:t>
            </a:r>
            <a:r>
              <a:rPr lang="en-US" altLang="zh-CN" dirty="0"/>
              <a:t>import</a:t>
            </a:r>
            <a:r>
              <a:rPr lang="zh-CN" altLang="zh-CN" dirty="0"/>
              <a:t>语句上的任何位置会显示一个小灯泡的图标，这时再点击图标，选择</a:t>
            </a:r>
            <a:r>
              <a:rPr lang="en-US" altLang="zh-CN" dirty="0"/>
              <a:t>install package </a:t>
            </a:r>
            <a:r>
              <a:rPr lang="en-US" altLang="zh-CN" dirty="0" err="1"/>
              <a:t>matplotlib</a:t>
            </a:r>
            <a:r>
              <a:rPr lang="zh-CN" altLang="zh-CN" dirty="0"/>
              <a:t>选项，在这之后</a:t>
            </a:r>
            <a:r>
              <a:rPr lang="en-US" altLang="zh-CN" dirty="0" err="1"/>
              <a:t>PyCharm</a:t>
            </a:r>
            <a:r>
              <a:rPr lang="zh-CN" altLang="zh-CN" dirty="0"/>
              <a:t>会帮我们完成</a:t>
            </a:r>
            <a:r>
              <a:rPr lang="zh-CN" altLang="zh-CN" dirty="0" smtClean="0"/>
              <a:t>安装</a:t>
            </a:r>
            <a:endParaRPr lang="zh-CN" altLang="zh-CN" dirty="0"/>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10" name="图片 9" descr="C:\Users\dell.dell-PC\Desktop\TIM截图20180503100037.png"/>
          <p:cNvPicPr/>
          <p:nvPr/>
        </p:nvPicPr>
        <p:blipFill>
          <a:blip r:embed="rId2" cstate="print">
            <a:extLst>
              <a:ext uri="{28A0092B-C50C-407E-A947-70E740481C1C}">
                <a14:useLocalDpi xmlns:a14="http://schemas.microsoft.com/office/drawing/2010/main" val="0"/>
              </a:ext>
            </a:extLst>
          </a:blip>
          <a:srcRect/>
          <a:stretch>
            <a:fillRect/>
          </a:stretch>
        </p:blipFill>
        <p:spPr>
          <a:xfrm>
            <a:off x="2494806" y="3933056"/>
            <a:ext cx="5328592" cy="2448272"/>
          </a:xfrm>
          <a:prstGeom prst="rect">
            <a:avLst/>
          </a:prstGeom>
          <a:noFill/>
          <a:ln>
            <a:noFill/>
          </a:ln>
        </p:spPr>
      </p:pic>
    </p:spTree>
    <p:extLst>
      <p:ext uri="{BB962C8B-B14F-4D97-AF65-F5344CB8AC3E}">
        <p14:creationId xmlns:p14="http://schemas.microsoft.com/office/powerpoint/2010/main" val="4042150672"/>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15">
                                            <p:txEl>
                                              <p:pRg st="0" end="0"/>
                                            </p:txEl>
                                          </p:spTgt>
                                        </p:tgtEl>
                                        <p:attrNameLst>
                                          <p:attrName>style.visibility</p:attrName>
                                        </p:attrNameLst>
                                      </p:cBhvr>
                                      <p:to>
                                        <p:strVal val="visible"/>
                                      </p:to>
                                    </p:set>
                                    <p:animEffect transition="in" filter="barn(inVertical)">
                                      <p:cBhvr>
                                        <p:cTn id="11" dur="500"/>
                                        <p:tgtEl>
                                          <p:spTgt spid="15">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6" presetClass="entr" presetSubtype="21" fill="hold" grpId="0" nodeType="clickEffect">
                                  <p:stCondLst>
                                    <p:cond delay="0"/>
                                  </p:stCondLst>
                                  <p:childTnLst>
                                    <p:set>
                                      <p:cBhvr>
                                        <p:cTn id="15" dur="1" fill="hold">
                                          <p:stCondLst>
                                            <p:cond delay="0"/>
                                          </p:stCondLst>
                                        </p:cTn>
                                        <p:tgtEl>
                                          <p:spTgt spid="15">
                                            <p:txEl>
                                              <p:pRg st="1" end="1"/>
                                            </p:txEl>
                                          </p:spTgt>
                                        </p:tgtEl>
                                        <p:attrNameLst>
                                          <p:attrName>style.visibility</p:attrName>
                                        </p:attrNameLst>
                                      </p:cBhvr>
                                      <p:to>
                                        <p:strVal val="visible"/>
                                      </p:to>
                                    </p:set>
                                    <p:animEffect transition="in" filter="barn(inVertical)">
                                      <p:cBhvr>
                                        <p:cTn id="16" dur="500"/>
                                        <p:tgtEl>
                                          <p:spTgt spid="15">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grpId="0" nodeType="clickEffect">
                                  <p:stCondLst>
                                    <p:cond delay="0"/>
                                  </p:stCondLst>
                                  <p:childTnLst>
                                    <p:set>
                                      <p:cBhvr>
                                        <p:cTn id="20" dur="1" fill="hold">
                                          <p:stCondLst>
                                            <p:cond delay="0"/>
                                          </p:stCondLst>
                                        </p:cTn>
                                        <p:tgtEl>
                                          <p:spTgt spid="15">
                                            <p:txEl>
                                              <p:pRg st="2" end="2"/>
                                            </p:txEl>
                                          </p:spTgt>
                                        </p:tgtEl>
                                        <p:attrNameLst>
                                          <p:attrName>style.visibility</p:attrName>
                                        </p:attrNameLst>
                                      </p:cBhvr>
                                      <p:to>
                                        <p:strVal val="visible"/>
                                      </p:to>
                                    </p:set>
                                    <p:animEffect transition="in" filter="barn(inVertical)">
                                      <p:cBhvr>
                                        <p:cTn id="21" dur="500"/>
                                        <p:tgtEl>
                                          <p:spTgt spid="15">
                                            <p:txEl>
                                              <p:pRg st="2" end="2"/>
                                            </p:txEl>
                                          </p:spTgt>
                                        </p:tgtEl>
                                      </p:cBhvr>
                                    </p:animEffect>
                                  </p:childTnLst>
                                </p:cTn>
                              </p:par>
                              <p:par>
                                <p:cTn id="22" presetID="16" presetClass="entr" presetSubtype="21" fill="hold" grpId="0" nodeType="withEffect">
                                  <p:stCondLst>
                                    <p:cond delay="0"/>
                                  </p:stCondLst>
                                  <p:childTnLst>
                                    <p:set>
                                      <p:cBhvr>
                                        <p:cTn id="23" dur="1" fill="hold">
                                          <p:stCondLst>
                                            <p:cond delay="0"/>
                                          </p:stCondLst>
                                        </p:cTn>
                                        <p:tgtEl>
                                          <p:spTgt spid="15">
                                            <p:txEl>
                                              <p:pRg st="3" end="3"/>
                                            </p:txEl>
                                          </p:spTgt>
                                        </p:tgtEl>
                                        <p:attrNameLst>
                                          <p:attrName>style.visibility</p:attrName>
                                        </p:attrNameLst>
                                      </p:cBhvr>
                                      <p:to>
                                        <p:strVal val="visible"/>
                                      </p:to>
                                    </p:set>
                                    <p:animEffect transition="in" filter="barn(inVertical)">
                                      <p:cBhvr>
                                        <p:cTn id="24" dur="500"/>
                                        <p:tgtEl>
                                          <p:spTgt spid="15">
                                            <p:txEl>
                                              <p:pRg st="3" end="3"/>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a:extLst>
              <a:ext uri="{FF2B5EF4-FFF2-40B4-BE49-F238E27FC236}">
                <a16:creationId xmlns="" xmlns:a16="http://schemas.microsoft.com/office/drawing/2014/main" id="{52C2FB4C-9B0C-4C49-B7F5-60A1F03130C6}"/>
              </a:ext>
            </a:extLst>
          </p:cNvPr>
          <p:cNvSpPr>
            <a:spLocks noChangeArrowheads="1"/>
          </p:cNvSpPr>
          <p:nvPr/>
        </p:nvSpPr>
        <p:spPr bwMode="auto">
          <a:xfrm>
            <a:off x="742253" y="420691"/>
            <a:ext cx="41277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dirty="0" smtClean="0"/>
              <a:t>6.1  </a:t>
            </a:r>
            <a:r>
              <a:rPr lang="en-US" altLang="zh-CN" sz="2400" b="1" dirty="0" err="1"/>
              <a:t>matplotlib</a:t>
            </a:r>
            <a:r>
              <a:rPr lang="zh-CN" altLang="zh-CN" sz="2400" b="1" dirty="0"/>
              <a:t>基础</a:t>
            </a:r>
          </a:p>
        </p:txBody>
      </p:sp>
      <p:sp>
        <p:nvSpPr>
          <p:cNvPr id="15" name="矩形 14"/>
          <p:cNvSpPr/>
          <p:nvPr/>
        </p:nvSpPr>
        <p:spPr>
          <a:xfrm>
            <a:off x="609410" y="1192215"/>
            <a:ext cx="4560865" cy="1754326"/>
          </a:xfrm>
          <a:prstGeom prst="rect">
            <a:avLst/>
          </a:prstGeom>
        </p:spPr>
        <p:txBody>
          <a:bodyPr wrap="square">
            <a:spAutoFit/>
          </a:bodyPr>
          <a:lstStyle/>
          <a:p>
            <a:pPr>
              <a:lnSpc>
                <a:spcPct val="150000"/>
              </a:lnSpc>
            </a:pPr>
            <a:r>
              <a:rPr lang="zh-CN" altLang="en-US" dirty="0" smtClean="0"/>
              <a:t>代码：</a:t>
            </a:r>
            <a:endParaRPr lang="en-US" altLang="zh-CN" dirty="0" smtClean="0"/>
          </a:p>
          <a:p>
            <a:pPr lvl="1">
              <a:lnSpc>
                <a:spcPct val="150000"/>
              </a:lnSpc>
            </a:pPr>
            <a:r>
              <a:rPr lang="en-US" altLang="zh-CN" dirty="0" smtClean="0"/>
              <a:t>import </a:t>
            </a:r>
            <a:r>
              <a:rPr lang="en-US" altLang="zh-CN" dirty="0" err="1"/>
              <a:t>matplotlib.pyplot</a:t>
            </a:r>
            <a:r>
              <a:rPr lang="en-US" altLang="zh-CN" dirty="0"/>
              <a:t> as </a:t>
            </a:r>
            <a:r>
              <a:rPr lang="en-US" altLang="zh-CN" dirty="0" err="1"/>
              <a:t>plt</a:t>
            </a:r>
            <a:endParaRPr lang="zh-CN" altLang="zh-CN" dirty="0"/>
          </a:p>
          <a:p>
            <a:pPr lvl="1">
              <a:lnSpc>
                <a:spcPct val="150000"/>
              </a:lnSpc>
            </a:pPr>
            <a:r>
              <a:rPr lang="en-US" altLang="zh-CN" dirty="0" err="1"/>
              <a:t>plt.plot</a:t>
            </a:r>
            <a:r>
              <a:rPr lang="en-US" altLang="zh-CN" dirty="0"/>
              <a:t>([1, 2, 3, 4, 5], [1, 4, 9, 16, 25])</a:t>
            </a:r>
            <a:endParaRPr lang="zh-CN" altLang="zh-CN" dirty="0"/>
          </a:p>
          <a:p>
            <a:pPr lvl="1">
              <a:lnSpc>
                <a:spcPct val="150000"/>
              </a:lnSpc>
            </a:pPr>
            <a:r>
              <a:rPr lang="en-US" altLang="zh-CN" dirty="0" err="1"/>
              <a:t>plt.show</a:t>
            </a:r>
            <a:r>
              <a:rPr lang="en-US" altLang="zh-CN" dirty="0"/>
              <a:t>()</a:t>
            </a:r>
            <a:endParaRPr lang="zh-CN" altLang="zh-CN" dirty="0"/>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mc:AlternateContent xmlns:mc="http://schemas.openxmlformats.org/markup-compatibility/2006" xmlns:a14="http://schemas.microsoft.com/office/drawing/2010/main">
        <mc:Choice Requires="a14">
          <p:sp>
            <p:nvSpPr>
              <p:cNvPr id="3" name="矩形 2"/>
              <p:cNvSpPr/>
              <p:nvPr/>
            </p:nvSpPr>
            <p:spPr>
              <a:xfrm>
                <a:off x="190550" y="3356991"/>
                <a:ext cx="6192688" cy="2169825"/>
              </a:xfrm>
              <a:prstGeom prst="rect">
                <a:avLst/>
              </a:prstGeom>
            </p:spPr>
            <p:txBody>
              <a:bodyPr wrap="square">
                <a:spAutoFit/>
              </a:bodyPr>
              <a:lstStyle/>
              <a:p>
                <a:pPr>
                  <a:lnSpc>
                    <a:spcPct val="150000"/>
                  </a:lnSpc>
                </a:pPr>
                <a:r>
                  <a:rPr lang="zh-CN" altLang="en-US" dirty="0" smtClean="0"/>
                  <a:t>说明：</a:t>
                </a:r>
                <a:endParaRPr lang="en-US" altLang="zh-CN" dirty="0" smtClean="0"/>
              </a:p>
              <a:p>
                <a:pPr marL="342900" indent="-342900">
                  <a:lnSpc>
                    <a:spcPct val="150000"/>
                  </a:lnSpc>
                  <a:buFont typeface="+mj-lt"/>
                  <a:buAutoNum type="arabicPeriod"/>
                </a:pPr>
                <a:r>
                  <a:rPr lang="zh-CN" altLang="zh-CN" dirty="0" smtClean="0"/>
                  <a:t>将</a:t>
                </a:r>
                <a:r>
                  <a:rPr lang="en-US" altLang="zh-CN" dirty="0" err="1"/>
                  <a:t>matplotlib</a:t>
                </a:r>
                <a:r>
                  <a:rPr lang="zh-CN" altLang="zh-CN" dirty="0"/>
                  <a:t>模块的</a:t>
                </a:r>
                <a:r>
                  <a:rPr lang="en-US" altLang="zh-CN" dirty="0" err="1"/>
                  <a:t>pyplot</a:t>
                </a:r>
                <a:r>
                  <a:rPr lang="zh-CN" altLang="zh-CN" dirty="0"/>
                  <a:t>以新名字</a:t>
                </a:r>
                <a:r>
                  <a:rPr lang="en-US" altLang="zh-CN" dirty="0" err="1"/>
                  <a:t>plt</a:t>
                </a:r>
                <a:r>
                  <a:rPr lang="zh-CN" altLang="zh-CN" dirty="0"/>
                  <a:t>导入到要编写的</a:t>
                </a:r>
                <a:r>
                  <a:rPr lang="zh-CN" altLang="zh-CN" dirty="0" smtClean="0"/>
                  <a:t>程序</a:t>
                </a:r>
                <a:endParaRPr lang="en-US" altLang="zh-CN" dirty="0" smtClean="0"/>
              </a:p>
              <a:p>
                <a:pPr marL="342900" indent="-342900">
                  <a:lnSpc>
                    <a:spcPct val="150000"/>
                  </a:lnSpc>
                  <a:buFont typeface="+mj-lt"/>
                  <a:buAutoNum type="arabicPeriod"/>
                </a:pPr>
                <a:r>
                  <a:rPr lang="zh-CN" altLang="zh-CN" dirty="0"/>
                  <a:t>使用</a:t>
                </a:r>
                <a:r>
                  <a:rPr lang="en-US" altLang="zh-CN" dirty="0"/>
                  <a:t>plot</a:t>
                </a:r>
                <a:r>
                  <a:rPr lang="zh-CN" altLang="zh-CN" dirty="0"/>
                  <a:t>方法绘制坐标，坐标</a:t>
                </a:r>
                <a14:m>
                  <m:oMath xmlns:m="http://schemas.openxmlformats.org/officeDocument/2006/math">
                    <m:d>
                      <m:dPr>
                        <m:ctrlPr>
                          <a:rPr lang="zh-CN" altLang="zh-CN" i="1">
                            <a:latin typeface="Cambria Math"/>
                          </a:rPr>
                        </m:ctrlPr>
                      </m:dPr>
                      <m:e>
                        <m:r>
                          <a:rPr lang="en-US" altLang="zh-CN" i="1">
                            <a:latin typeface="Cambria Math"/>
                          </a:rPr>
                          <m:t>𝑥</m:t>
                        </m:r>
                        <m:r>
                          <a:rPr lang="en-US" altLang="zh-CN" i="1">
                            <a:latin typeface="Cambria Math"/>
                          </a:rPr>
                          <m:t>,</m:t>
                        </m:r>
                        <m:r>
                          <a:rPr lang="en-US" altLang="zh-CN" i="1">
                            <a:latin typeface="Cambria Math"/>
                          </a:rPr>
                          <m:t>𝑦</m:t>
                        </m:r>
                      </m:e>
                    </m:d>
                  </m:oMath>
                </a14:m>
                <a:r>
                  <a:rPr lang="zh-CN" altLang="zh-CN" dirty="0"/>
                  <a:t>中</a:t>
                </a:r>
                <a:r>
                  <a:rPr lang="en-US" altLang="zh-CN" dirty="0"/>
                  <a:t>x</a:t>
                </a:r>
                <a:r>
                  <a:rPr lang="zh-CN" altLang="zh-CN" dirty="0"/>
                  <a:t>和</a:t>
                </a:r>
                <a:r>
                  <a:rPr lang="en-US" altLang="zh-CN" dirty="0"/>
                  <a:t>y</a:t>
                </a:r>
                <a:r>
                  <a:rPr lang="zh-CN" altLang="zh-CN" dirty="0"/>
                  <a:t>的值分开存在列表中并按先</a:t>
                </a:r>
                <a:r>
                  <a:rPr lang="en-US" altLang="zh-CN" dirty="0"/>
                  <a:t>x</a:t>
                </a:r>
                <a:r>
                  <a:rPr lang="zh-CN" altLang="zh-CN" dirty="0"/>
                  <a:t>后</a:t>
                </a:r>
                <a:r>
                  <a:rPr lang="en-US" altLang="zh-CN" dirty="0"/>
                  <a:t>y</a:t>
                </a:r>
                <a:r>
                  <a:rPr lang="zh-CN" altLang="zh-CN" dirty="0"/>
                  <a:t>的顺序将参数传入</a:t>
                </a:r>
                <a:r>
                  <a:rPr lang="en-US" altLang="zh-CN" dirty="0"/>
                  <a:t>plot</a:t>
                </a:r>
                <a:r>
                  <a:rPr lang="zh-CN" altLang="zh-CN" dirty="0"/>
                  <a:t>方法中</a:t>
                </a:r>
                <a:endParaRPr lang="zh-CN" altLang="en-US" dirty="0"/>
              </a:p>
            </p:txBody>
          </p:sp>
        </mc:Choice>
        <mc:Fallback xmlns="">
          <p:sp>
            <p:nvSpPr>
              <p:cNvPr id="3" name="矩形 2"/>
              <p:cNvSpPr>
                <a:spLocks noRot="1" noChangeAspect="1" noMove="1" noResize="1" noEditPoints="1" noAdjustHandles="1" noChangeArrowheads="1" noChangeShapeType="1" noTextEdit="1"/>
              </p:cNvSpPr>
              <p:nvPr/>
            </p:nvSpPr>
            <p:spPr>
              <a:xfrm>
                <a:off x="190550" y="3356991"/>
                <a:ext cx="6192688" cy="2169825"/>
              </a:xfrm>
              <a:prstGeom prst="rect">
                <a:avLst/>
              </a:prstGeom>
              <a:blipFill rotWithShape="1">
                <a:blip r:embed="rId2"/>
                <a:stretch>
                  <a:fillRect l="-787" b="-1685"/>
                </a:stretch>
              </a:blipFill>
            </p:spPr>
            <p:txBody>
              <a:bodyPr/>
              <a:lstStyle/>
              <a:p>
                <a:r>
                  <a:rPr lang="zh-CN" altLang="en-US">
                    <a:noFill/>
                  </a:rPr>
                  <a:t> </a:t>
                </a:r>
              </a:p>
            </p:txBody>
          </p:sp>
        </mc:Fallback>
      </mc:AlternateContent>
      <p:pic>
        <p:nvPicPr>
          <p:cNvPr id="16" name="图片 15"/>
          <p:cNvPicPr/>
          <p:nvPr/>
        </p:nvPicPr>
        <p:blipFill>
          <a:blip r:embed="rId3" cstate="print"/>
          <a:stretch>
            <a:fillRect/>
          </a:stretch>
        </p:blipFill>
        <p:spPr>
          <a:xfrm>
            <a:off x="6527254" y="1222753"/>
            <a:ext cx="5144565" cy="4922908"/>
          </a:xfrm>
          <a:prstGeom prst="rect">
            <a:avLst/>
          </a:prstGeom>
        </p:spPr>
      </p:pic>
      <p:sp>
        <p:nvSpPr>
          <p:cNvPr id="17" name="矩形 16"/>
          <p:cNvSpPr/>
          <p:nvPr/>
        </p:nvSpPr>
        <p:spPr>
          <a:xfrm>
            <a:off x="6527254" y="651523"/>
            <a:ext cx="1944216" cy="507831"/>
          </a:xfrm>
          <a:prstGeom prst="rect">
            <a:avLst/>
          </a:prstGeom>
        </p:spPr>
        <p:txBody>
          <a:bodyPr wrap="square">
            <a:spAutoFit/>
          </a:bodyPr>
          <a:lstStyle/>
          <a:p>
            <a:pPr>
              <a:lnSpc>
                <a:spcPct val="150000"/>
              </a:lnSpc>
            </a:pPr>
            <a:r>
              <a:rPr lang="zh-CN" altLang="en-US" dirty="0" smtClean="0"/>
              <a:t>运行结果：</a:t>
            </a:r>
            <a:endParaRPr lang="zh-CN" altLang="en-US" dirty="0"/>
          </a:p>
        </p:txBody>
      </p:sp>
    </p:spTree>
    <p:extLst>
      <p:ext uri="{BB962C8B-B14F-4D97-AF65-F5344CB8AC3E}">
        <p14:creationId xmlns:p14="http://schemas.microsoft.com/office/powerpoint/2010/main" val="3536670809"/>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3" grpId="0"/>
      <p:bldP spid="1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a:extLst>
              <a:ext uri="{FF2B5EF4-FFF2-40B4-BE49-F238E27FC236}">
                <a16:creationId xmlns="" xmlns:a16="http://schemas.microsoft.com/office/drawing/2014/main" id="{52C2FB4C-9B0C-4C49-B7F5-60A1F03130C6}"/>
              </a:ext>
            </a:extLst>
          </p:cNvPr>
          <p:cNvSpPr>
            <a:spLocks noChangeArrowheads="1"/>
          </p:cNvSpPr>
          <p:nvPr/>
        </p:nvSpPr>
        <p:spPr bwMode="auto">
          <a:xfrm>
            <a:off x="742253" y="420691"/>
            <a:ext cx="41277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dirty="0" smtClean="0"/>
              <a:t>6.1  </a:t>
            </a:r>
            <a:r>
              <a:rPr lang="en-US" altLang="zh-CN" sz="2400" b="1" dirty="0" err="1"/>
              <a:t>matplotlib</a:t>
            </a:r>
            <a:r>
              <a:rPr lang="zh-CN" altLang="zh-CN" sz="2400" b="1" dirty="0"/>
              <a:t>基础</a:t>
            </a:r>
          </a:p>
        </p:txBody>
      </p:sp>
      <p:sp>
        <p:nvSpPr>
          <p:cNvPr id="15" name="矩形 14"/>
          <p:cNvSpPr/>
          <p:nvPr/>
        </p:nvSpPr>
        <p:spPr>
          <a:xfrm>
            <a:off x="609410" y="1192215"/>
            <a:ext cx="10958404" cy="507831"/>
          </a:xfrm>
          <a:prstGeom prst="rect">
            <a:avLst/>
          </a:prstGeom>
        </p:spPr>
        <p:txBody>
          <a:bodyPr wrap="square">
            <a:spAutoFit/>
          </a:bodyPr>
          <a:lstStyle/>
          <a:p>
            <a:pPr>
              <a:lnSpc>
                <a:spcPct val="150000"/>
              </a:lnSpc>
            </a:pPr>
            <a:r>
              <a:rPr lang="zh-CN" altLang="zh-CN" dirty="0"/>
              <a:t>通过</a:t>
            </a:r>
            <a:r>
              <a:rPr lang="en-US" altLang="zh-CN" dirty="0" err="1"/>
              <a:t>matplotlib</a:t>
            </a:r>
            <a:r>
              <a:rPr lang="zh-CN" altLang="zh-CN" dirty="0"/>
              <a:t>显示的窗口不仅可以查看图形，还允许我们与其进行交互。它在左下角出提供了</a:t>
            </a:r>
            <a:r>
              <a:rPr lang="en-US" altLang="zh-CN" dirty="0"/>
              <a:t>7</a:t>
            </a:r>
            <a:r>
              <a:rPr lang="zh-CN" altLang="zh-CN" dirty="0"/>
              <a:t>个按钮</a:t>
            </a:r>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5" name="对象 4"/>
          <p:cNvGraphicFramePr>
            <a:graphicFrameLocks noChangeAspect="1"/>
          </p:cNvGraphicFramePr>
          <p:nvPr>
            <p:extLst>
              <p:ext uri="{D42A27DB-BD31-4B8C-83A1-F6EECF244321}">
                <p14:modId xmlns:p14="http://schemas.microsoft.com/office/powerpoint/2010/main" val="696098637"/>
              </p:ext>
            </p:extLst>
          </p:nvPr>
        </p:nvGraphicFramePr>
        <p:xfrm>
          <a:off x="2494806" y="1844824"/>
          <a:ext cx="6382132" cy="2232248"/>
        </p:xfrm>
        <a:graphic>
          <a:graphicData uri="http://schemas.openxmlformats.org/presentationml/2006/ole">
            <mc:AlternateContent xmlns:mc="http://schemas.openxmlformats.org/markup-compatibility/2006">
              <mc:Choice xmlns:v="urn:schemas-microsoft-com:vml" Requires="v">
                <p:oleObj spid="_x0000_s23577" r:id="rId3" imgW="4985303" imgH="1705320" progId="Visio.Drawing.11">
                  <p:embed/>
                </p:oleObj>
              </mc:Choice>
              <mc:Fallback>
                <p:oleObj r:id="rId3" imgW="4985303" imgH="1705320" progId="Visio.Drawing.11">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94806" y="1844824"/>
                        <a:ext cx="6382132" cy="2232248"/>
                      </a:xfrm>
                      <a:prstGeom prst="rect">
                        <a:avLst/>
                      </a:prstGeom>
                      <a:noFill/>
                    </p:spPr>
                  </p:pic>
                </p:oleObj>
              </mc:Fallback>
            </mc:AlternateContent>
          </a:graphicData>
        </a:graphic>
      </p:graphicFrame>
      <p:sp>
        <p:nvSpPr>
          <p:cNvPr id="6" name="矩形 5"/>
          <p:cNvSpPr/>
          <p:nvPr/>
        </p:nvSpPr>
        <p:spPr>
          <a:xfrm>
            <a:off x="609410" y="4314031"/>
            <a:ext cx="5845836" cy="1754326"/>
          </a:xfrm>
          <a:prstGeom prst="rect">
            <a:avLst/>
          </a:prstGeom>
        </p:spPr>
        <p:txBody>
          <a:bodyPr wrap="square">
            <a:spAutoFit/>
          </a:bodyPr>
          <a:lstStyle/>
          <a:p>
            <a:pPr marL="285750" indent="-285750">
              <a:lnSpc>
                <a:spcPct val="150000"/>
              </a:lnSpc>
              <a:buFont typeface="Wingdings" pitchFamily="2" charset="2"/>
              <a:buChar char="l"/>
            </a:pPr>
            <a:r>
              <a:rPr lang="en-US" altLang="zh-CN" dirty="0" smtClean="0"/>
              <a:t>Reset</a:t>
            </a:r>
            <a:r>
              <a:rPr lang="zh-CN" altLang="en-US" dirty="0" smtClean="0"/>
              <a:t>：</a:t>
            </a:r>
            <a:r>
              <a:rPr lang="zh-CN" altLang="zh-CN" dirty="0" smtClean="0"/>
              <a:t>返回</a:t>
            </a:r>
            <a:r>
              <a:rPr lang="zh-CN" altLang="zh-CN" dirty="0"/>
              <a:t>初始</a:t>
            </a:r>
            <a:r>
              <a:rPr lang="zh-CN" altLang="zh-CN" dirty="0" smtClean="0"/>
              <a:t>视图</a:t>
            </a:r>
            <a:endParaRPr lang="en-US" altLang="zh-CN" dirty="0" smtClean="0"/>
          </a:p>
          <a:p>
            <a:pPr marL="285750" indent="-285750">
              <a:lnSpc>
                <a:spcPct val="150000"/>
              </a:lnSpc>
              <a:buFont typeface="Wingdings" pitchFamily="2" charset="2"/>
              <a:buChar char="l"/>
            </a:pPr>
            <a:r>
              <a:rPr lang="en-US" altLang="zh-CN" dirty="0"/>
              <a:t>Back/Forward</a:t>
            </a:r>
            <a:r>
              <a:rPr lang="zh-CN" altLang="zh-CN" dirty="0"/>
              <a:t>：这两个按钮有点像浏览器中的后退和前进功能</a:t>
            </a:r>
            <a:r>
              <a:rPr lang="zh-CN" altLang="zh-CN" dirty="0" smtClean="0"/>
              <a:t>，点击</a:t>
            </a:r>
            <a:r>
              <a:rPr lang="zh-CN" altLang="zh-CN" dirty="0"/>
              <a:t>它们以实现不同操作效果的</a:t>
            </a:r>
            <a:r>
              <a:rPr lang="zh-CN" altLang="zh-CN" dirty="0" smtClean="0"/>
              <a:t>重现</a:t>
            </a:r>
            <a:endParaRPr lang="en-US" altLang="zh-CN" dirty="0" smtClean="0"/>
          </a:p>
          <a:p>
            <a:pPr marL="285750" indent="-285750">
              <a:lnSpc>
                <a:spcPct val="150000"/>
              </a:lnSpc>
              <a:buFont typeface="Wingdings" pitchFamily="2" charset="2"/>
              <a:buChar char="l"/>
            </a:pPr>
            <a:r>
              <a:rPr lang="en-US" altLang="zh-CN" dirty="0"/>
              <a:t>Pan</a:t>
            </a:r>
            <a:r>
              <a:rPr lang="zh-CN" altLang="zh-CN" dirty="0"/>
              <a:t>：平移</a:t>
            </a:r>
            <a:r>
              <a:rPr lang="zh-CN" altLang="zh-CN" dirty="0" smtClean="0"/>
              <a:t>操作</a:t>
            </a:r>
            <a:endParaRPr lang="en-US" altLang="zh-CN" dirty="0" smtClean="0"/>
          </a:p>
        </p:txBody>
      </p:sp>
      <p:sp>
        <p:nvSpPr>
          <p:cNvPr id="7" name="矩形 6"/>
          <p:cNvSpPr/>
          <p:nvPr/>
        </p:nvSpPr>
        <p:spPr>
          <a:xfrm>
            <a:off x="6651185" y="4314031"/>
            <a:ext cx="4896544" cy="1338828"/>
          </a:xfrm>
          <a:prstGeom prst="rect">
            <a:avLst/>
          </a:prstGeom>
        </p:spPr>
        <p:txBody>
          <a:bodyPr wrap="square">
            <a:spAutoFit/>
          </a:bodyPr>
          <a:lstStyle/>
          <a:p>
            <a:pPr marL="285750" indent="-285750">
              <a:lnSpc>
                <a:spcPct val="150000"/>
              </a:lnSpc>
              <a:buFont typeface="Wingdings" pitchFamily="2" charset="2"/>
              <a:buChar char="l"/>
            </a:pPr>
            <a:r>
              <a:rPr lang="en-US" altLang="zh-CN" dirty="0"/>
              <a:t>Zoom</a:t>
            </a:r>
            <a:r>
              <a:rPr lang="zh-CN" altLang="zh-CN" dirty="0"/>
              <a:t>：放大操作</a:t>
            </a:r>
            <a:endParaRPr lang="en-US" altLang="zh-CN" dirty="0"/>
          </a:p>
          <a:p>
            <a:pPr marL="285750" indent="-285750">
              <a:lnSpc>
                <a:spcPct val="150000"/>
              </a:lnSpc>
              <a:buFont typeface="Wingdings" pitchFamily="2" charset="2"/>
              <a:buChar char="l"/>
            </a:pPr>
            <a:r>
              <a:rPr lang="en-US" altLang="zh-CN" dirty="0"/>
              <a:t>Configure</a:t>
            </a:r>
            <a:r>
              <a:rPr lang="zh-CN" altLang="zh-CN" dirty="0"/>
              <a:t>：对图形和绘图配置</a:t>
            </a:r>
            <a:endParaRPr lang="en-US" altLang="zh-CN" dirty="0"/>
          </a:p>
          <a:p>
            <a:pPr marL="285750" indent="-285750">
              <a:lnSpc>
                <a:spcPct val="150000"/>
              </a:lnSpc>
              <a:buFont typeface="Wingdings" pitchFamily="2" charset="2"/>
              <a:buChar char="l"/>
            </a:pPr>
            <a:r>
              <a:rPr lang="en-US" altLang="zh-CN" dirty="0"/>
              <a:t>Sava</a:t>
            </a:r>
            <a:r>
              <a:rPr lang="zh-CN" altLang="zh-CN" dirty="0"/>
              <a:t>：保存图形</a:t>
            </a:r>
            <a:endParaRPr lang="zh-CN" altLang="en-US" dirty="0"/>
          </a:p>
        </p:txBody>
      </p:sp>
    </p:spTree>
    <p:extLst>
      <p:ext uri="{BB962C8B-B14F-4D97-AF65-F5344CB8AC3E}">
        <p14:creationId xmlns:p14="http://schemas.microsoft.com/office/powerpoint/2010/main" val="3580278893"/>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randombar(horizontal)">
                                      <p:cBhvr>
                                        <p:cTn id="2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6"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a:extLst>
              <a:ext uri="{FF2B5EF4-FFF2-40B4-BE49-F238E27FC236}">
                <a16:creationId xmlns="" xmlns:a16="http://schemas.microsoft.com/office/drawing/2014/main" id="{52C2FB4C-9B0C-4C49-B7F5-60A1F03130C6}"/>
              </a:ext>
            </a:extLst>
          </p:cNvPr>
          <p:cNvSpPr>
            <a:spLocks noChangeArrowheads="1"/>
          </p:cNvSpPr>
          <p:nvPr/>
        </p:nvSpPr>
        <p:spPr bwMode="auto">
          <a:xfrm>
            <a:off x="742253" y="420691"/>
            <a:ext cx="41277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dirty="0"/>
              <a:t>6.2 </a:t>
            </a:r>
            <a:r>
              <a:rPr lang="en-US" altLang="zh-CN" sz="2400" b="1" dirty="0" smtClean="0"/>
              <a:t> pandas</a:t>
            </a:r>
            <a:r>
              <a:rPr lang="zh-CN" altLang="zh-CN" sz="2400" b="1" dirty="0"/>
              <a:t>绘图基础</a:t>
            </a:r>
          </a:p>
        </p:txBody>
      </p:sp>
      <p:sp>
        <p:nvSpPr>
          <p:cNvPr id="15" name="矩形 14"/>
          <p:cNvSpPr/>
          <p:nvPr/>
        </p:nvSpPr>
        <p:spPr>
          <a:xfrm>
            <a:off x="393726" y="897771"/>
            <a:ext cx="11102080" cy="1338828"/>
          </a:xfrm>
          <a:prstGeom prst="rect">
            <a:avLst/>
          </a:prstGeom>
        </p:spPr>
        <p:txBody>
          <a:bodyPr wrap="square">
            <a:spAutoFit/>
          </a:bodyPr>
          <a:lstStyle/>
          <a:p>
            <a:pPr>
              <a:lnSpc>
                <a:spcPct val="150000"/>
              </a:lnSpc>
            </a:pPr>
            <a:r>
              <a:rPr lang="en-US" altLang="zh-CN" b="1" dirty="0"/>
              <a:t>pandas</a:t>
            </a:r>
            <a:r>
              <a:rPr lang="zh-CN" altLang="zh-CN" dirty="0"/>
              <a:t>是一个强大的</a:t>
            </a:r>
            <a:r>
              <a:rPr lang="en-US" altLang="zh-CN" dirty="0"/>
              <a:t>Python</a:t>
            </a:r>
            <a:r>
              <a:rPr lang="zh-CN" altLang="zh-CN" b="1" dirty="0"/>
              <a:t>数据分析模块</a:t>
            </a:r>
            <a:r>
              <a:rPr lang="zh-CN" altLang="zh-CN" dirty="0"/>
              <a:t>，它有着对齐功能的数据结构，丰富的数学运算以及灵活的缺失书籍处理功能。在使用之前</a:t>
            </a:r>
            <a:r>
              <a:rPr lang="zh-CN" altLang="zh-CN" dirty="0"/>
              <a:t>要</a:t>
            </a:r>
            <a:r>
              <a:rPr lang="zh-CN" altLang="zh-CN" dirty="0" smtClean="0"/>
              <a:t>安装</a:t>
            </a:r>
            <a:r>
              <a:rPr lang="zh-CN" altLang="zh-CN" dirty="0" smtClean="0"/>
              <a:t>模块，</a:t>
            </a:r>
            <a:r>
              <a:rPr lang="zh-CN" altLang="zh-CN" dirty="0"/>
              <a:t>可以使用语句</a:t>
            </a:r>
            <a:r>
              <a:rPr lang="en-US" altLang="zh-CN" dirty="0"/>
              <a:t>“pip install pandas”</a:t>
            </a:r>
            <a:r>
              <a:rPr lang="zh-CN" altLang="zh-CN" dirty="0"/>
              <a:t>安装，另外也可以使用上一节中的</a:t>
            </a:r>
            <a:r>
              <a:rPr lang="en-US" altLang="zh-CN" dirty="0" err="1"/>
              <a:t>PyCharm</a:t>
            </a:r>
            <a:r>
              <a:rPr lang="zh-CN" altLang="zh-CN" dirty="0"/>
              <a:t>中的方法安装</a:t>
            </a:r>
            <a:r>
              <a:rPr lang="en-US" altLang="zh-CN" dirty="0"/>
              <a:t>pandas</a:t>
            </a:r>
            <a:r>
              <a:rPr lang="zh-CN" altLang="zh-CN" dirty="0"/>
              <a:t>模块</a:t>
            </a:r>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矩形 2"/>
          <p:cNvSpPr/>
          <p:nvPr/>
        </p:nvSpPr>
        <p:spPr>
          <a:xfrm>
            <a:off x="452021" y="2366175"/>
            <a:ext cx="5294526" cy="369332"/>
          </a:xfrm>
          <a:prstGeom prst="rect">
            <a:avLst/>
          </a:prstGeom>
        </p:spPr>
        <p:txBody>
          <a:bodyPr wrap="none">
            <a:spAutoFit/>
          </a:bodyPr>
          <a:lstStyle/>
          <a:p>
            <a:r>
              <a:rPr lang="zh-CN" altLang="zh-CN" dirty="0"/>
              <a:t>将</a:t>
            </a:r>
            <a:r>
              <a:rPr lang="en-US" altLang="zh-CN" dirty="0"/>
              <a:t>pandas</a:t>
            </a:r>
            <a:r>
              <a:rPr lang="zh-CN" altLang="zh-CN" dirty="0"/>
              <a:t>处理后的数据再使用</a:t>
            </a:r>
            <a:r>
              <a:rPr lang="en-US" altLang="zh-CN" dirty="0" err="1"/>
              <a:t>matplotlib</a:t>
            </a:r>
            <a:r>
              <a:rPr lang="zh-CN" altLang="zh-CN" dirty="0"/>
              <a:t>模块画</a:t>
            </a:r>
            <a:r>
              <a:rPr lang="zh-CN" altLang="zh-CN" dirty="0" smtClean="0"/>
              <a:t>出</a:t>
            </a:r>
            <a:r>
              <a:rPr lang="zh-CN" altLang="en-US" dirty="0" smtClean="0"/>
              <a:t>：</a:t>
            </a:r>
            <a:endParaRPr lang="zh-CN" altLang="en-US" dirty="0"/>
          </a:p>
        </p:txBody>
      </p:sp>
      <p:sp>
        <p:nvSpPr>
          <p:cNvPr id="4" name="矩形 3"/>
          <p:cNvSpPr/>
          <p:nvPr/>
        </p:nvSpPr>
        <p:spPr>
          <a:xfrm>
            <a:off x="806084" y="2996951"/>
            <a:ext cx="4063912" cy="2542363"/>
          </a:xfrm>
          <a:prstGeom prst="rect">
            <a:avLst/>
          </a:prstGeom>
        </p:spPr>
        <p:txBody>
          <a:bodyPr wrap="square">
            <a:spAutoFit/>
          </a:bodyPr>
          <a:lstStyle/>
          <a:p>
            <a:pPr>
              <a:lnSpc>
                <a:spcPct val="150000"/>
              </a:lnSpc>
            </a:pPr>
            <a:r>
              <a:rPr lang="en-US" altLang="zh-CN" dirty="0"/>
              <a:t>import </a:t>
            </a:r>
            <a:r>
              <a:rPr lang="en-US" altLang="zh-CN" dirty="0" err="1"/>
              <a:t>numpy</a:t>
            </a:r>
            <a:r>
              <a:rPr lang="en-US" altLang="zh-CN" dirty="0"/>
              <a:t> as </a:t>
            </a:r>
            <a:r>
              <a:rPr lang="en-US" altLang="zh-CN" dirty="0" err="1"/>
              <a:t>np</a:t>
            </a:r>
            <a:endParaRPr lang="zh-CN" altLang="zh-CN" dirty="0"/>
          </a:p>
          <a:p>
            <a:pPr>
              <a:lnSpc>
                <a:spcPct val="150000"/>
              </a:lnSpc>
            </a:pPr>
            <a:r>
              <a:rPr lang="en-US" altLang="zh-CN" dirty="0"/>
              <a:t>import pandas as </a:t>
            </a:r>
            <a:r>
              <a:rPr lang="en-US" altLang="zh-CN" dirty="0" err="1"/>
              <a:t>pd</a:t>
            </a:r>
            <a:endParaRPr lang="zh-CN" altLang="zh-CN" dirty="0"/>
          </a:p>
          <a:p>
            <a:pPr>
              <a:lnSpc>
                <a:spcPct val="150000"/>
              </a:lnSpc>
            </a:pPr>
            <a:r>
              <a:rPr lang="en-US" altLang="zh-CN" dirty="0"/>
              <a:t>import </a:t>
            </a:r>
            <a:r>
              <a:rPr lang="en-US" altLang="zh-CN" dirty="0" err="1"/>
              <a:t>matplotlib.pyplot</a:t>
            </a:r>
            <a:r>
              <a:rPr lang="en-US" altLang="zh-CN" dirty="0"/>
              <a:t> as </a:t>
            </a:r>
            <a:r>
              <a:rPr lang="en-US" altLang="zh-CN" dirty="0" err="1"/>
              <a:t>plt</a:t>
            </a:r>
            <a:endParaRPr lang="zh-CN" altLang="zh-CN" dirty="0"/>
          </a:p>
          <a:p>
            <a:pPr>
              <a:lnSpc>
                <a:spcPct val="150000"/>
              </a:lnSpc>
            </a:pPr>
            <a:r>
              <a:rPr lang="en-US" altLang="zh-CN" dirty="0"/>
              <a:t>data = </a:t>
            </a:r>
            <a:r>
              <a:rPr lang="en-US" altLang="zh-CN" dirty="0" err="1"/>
              <a:t>pd.Series</a:t>
            </a:r>
            <a:r>
              <a:rPr lang="en-US" altLang="zh-CN" dirty="0"/>
              <a:t>(</a:t>
            </a:r>
            <a:r>
              <a:rPr lang="en-US" altLang="zh-CN" dirty="0" err="1"/>
              <a:t>np.random.rand</a:t>
            </a:r>
            <a:r>
              <a:rPr lang="en-US" altLang="zh-CN" dirty="0"/>
              <a:t>(1000))</a:t>
            </a:r>
            <a:endParaRPr lang="zh-CN" altLang="zh-CN" dirty="0"/>
          </a:p>
          <a:p>
            <a:pPr>
              <a:lnSpc>
                <a:spcPct val="150000"/>
              </a:lnSpc>
            </a:pPr>
            <a:r>
              <a:rPr lang="en-US" altLang="zh-CN" dirty="0" err="1"/>
              <a:t>data.plot</a:t>
            </a:r>
            <a:r>
              <a:rPr lang="en-US" altLang="zh-CN" dirty="0"/>
              <a:t>()</a:t>
            </a:r>
            <a:endParaRPr lang="zh-CN" altLang="zh-CN" dirty="0"/>
          </a:p>
          <a:p>
            <a:pPr>
              <a:lnSpc>
                <a:spcPct val="150000"/>
              </a:lnSpc>
            </a:pPr>
            <a:r>
              <a:rPr lang="en-US" altLang="zh-CN" dirty="0" err="1"/>
              <a:t>plt.show</a:t>
            </a:r>
            <a:r>
              <a:rPr lang="en-US" altLang="zh-CN" dirty="0"/>
              <a:t>()</a:t>
            </a:r>
            <a:endParaRPr lang="zh-CN" altLang="zh-CN" dirty="0"/>
          </a:p>
        </p:txBody>
      </p:sp>
      <p:sp>
        <p:nvSpPr>
          <p:cNvPr id="7" name="矩形 6"/>
          <p:cNvSpPr/>
          <p:nvPr/>
        </p:nvSpPr>
        <p:spPr>
          <a:xfrm>
            <a:off x="4864131" y="2996951"/>
            <a:ext cx="7207739" cy="2585323"/>
          </a:xfrm>
          <a:prstGeom prst="rect">
            <a:avLst/>
          </a:prstGeom>
        </p:spPr>
        <p:txBody>
          <a:bodyPr wrap="square">
            <a:spAutoFit/>
          </a:bodyPr>
          <a:lstStyle/>
          <a:p>
            <a:pPr marL="285750" indent="-285750">
              <a:lnSpc>
                <a:spcPct val="150000"/>
              </a:lnSpc>
              <a:buFont typeface="Wingdings" pitchFamily="2" charset="2"/>
              <a:buChar char="l"/>
            </a:pPr>
            <a:r>
              <a:rPr lang="en-US" altLang="zh-CN" b="1" dirty="0" err="1"/>
              <a:t>numpy</a:t>
            </a:r>
            <a:r>
              <a:rPr lang="zh-CN" altLang="zh-CN" dirty="0"/>
              <a:t>是一个高性能科学计算和数据分析</a:t>
            </a:r>
            <a:r>
              <a:rPr lang="zh-CN" altLang="zh-CN" dirty="0" smtClean="0"/>
              <a:t>模块</a:t>
            </a:r>
            <a:endParaRPr lang="en-US" altLang="zh-CN" dirty="0" smtClean="0"/>
          </a:p>
          <a:p>
            <a:pPr marL="285750" indent="-285750">
              <a:lnSpc>
                <a:spcPct val="150000"/>
              </a:lnSpc>
              <a:buFont typeface="Wingdings" pitchFamily="2" charset="2"/>
              <a:buChar char="l"/>
            </a:pPr>
            <a:r>
              <a:rPr lang="en-US" altLang="zh-CN" b="1" dirty="0" err="1"/>
              <a:t>np.random.rand</a:t>
            </a:r>
            <a:r>
              <a:rPr lang="en-US" altLang="zh-CN" b="1" dirty="0"/>
              <a:t>(1000)</a:t>
            </a:r>
            <a:r>
              <a:rPr lang="zh-CN" altLang="zh-CN" dirty="0"/>
              <a:t>是产生</a:t>
            </a:r>
            <a:r>
              <a:rPr lang="en-US" altLang="zh-CN" dirty="0"/>
              <a:t>1000</a:t>
            </a:r>
            <a:r>
              <a:rPr lang="zh-CN" altLang="zh-CN" dirty="0"/>
              <a:t>个</a:t>
            </a:r>
            <a:r>
              <a:rPr lang="zh-CN" altLang="zh-CN" dirty="0" smtClean="0"/>
              <a:t>随机数</a:t>
            </a:r>
            <a:endParaRPr lang="en-US" altLang="zh-CN" dirty="0" smtClean="0"/>
          </a:p>
          <a:p>
            <a:pPr marL="285750" indent="-285750">
              <a:lnSpc>
                <a:spcPct val="150000"/>
              </a:lnSpc>
              <a:buFont typeface="Wingdings" pitchFamily="2" charset="2"/>
              <a:buChar char="l"/>
            </a:pPr>
            <a:r>
              <a:rPr lang="en-US" altLang="zh-CN" b="1" dirty="0"/>
              <a:t>Series</a:t>
            </a:r>
            <a:r>
              <a:rPr lang="zh-CN" altLang="zh-CN" dirty="0"/>
              <a:t>是由数据和数据对应的索引组成的，类似于列表和字典的</a:t>
            </a:r>
            <a:r>
              <a:rPr lang="zh-CN" altLang="zh-CN" dirty="0" smtClean="0"/>
              <a:t>结合</a:t>
            </a:r>
            <a:endParaRPr lang="en-US" altLang="zh-CN" dirty="0" smtClean="0"/>
          </a:p>
          <a:p>
            <a:pPr marL="285750" indent="-285750">
              <a:lnSpc>
                <a:spcPct val="150000"/>
              </a:lnSpc>
              <a:buFont typeface="Wingdings" pitchFamily="2" charset="2"/>
              <a:buChar char="l"/>
            </a:pPr>
            <a:r>
              <a:rPr lang="en-US" altLang="zh-CN" b="1" dirty="0"/>
              <a:t>plot()</a:t>
            </a:r>
            <a:r>
              <a:rPr lang="zh-CN" altLang="zh-CN" dirty="0"/>
              <a:t>方法显示关于数据的图形，</a:t>
            </a:r>
            <a:r>
              <a:rPr lang="en-US" altLang="zh-CN" dirty="0"/>
              <a:t>x</a:t>
            </a:r>
            <a:r>
              <a:rPr lang="zh-CN" altLang="zh-CN" dirty="0"/>
              <a:t>轴的数据为索引值，</a:t>
            </a:r>
            <a:r>
              <a:rPr lang="en-US" altLang="zh-CN" dirty="0"/>
              <a:t>y</a:t>
            </a:r>
            <a:r>
              <a:rPr lang="zh-CN" altLang="zh-CN" dirty="0"/>
              <a:t>轴为之前产生的</a:t>
            </a:r>
            <a:r>
              <a:rPr lang="zh-CN" altLang="zh-CN" dirty="0" smtClean="0"/>
              <a:t>随机数</a:t>
            </a:r>
            <a:endParaRPr lang="en-US" altLang="zh-CN" dirty="0" smtClean="0"/>
          </a:p>
          <a:p>
            <a:pPr marL="285750" indent="-285750">
              <a:lnSpc>
                <a:spcPct val="150000"/>
              </a:lnSpc>
              <a:buFont typeface="Wingdings" pitchFamily="2" charset="2"/>
              <a:buChar char="l"/>
            </a:pPr>
            <a:r>
              <a:rPr lang="en-US" altLang="zh-CN" b="1" dirty="0"/>
              <a:t>show()</a:t>
            </a:r>
            <a:r>
              <a:rPr lang="zh-CN" altLang="zh-CN" dirty="0"/>
              <a:t>方法将图片调出</a:t>
            </a:r>
            <a:endParaRPr lang="zh-CN" altLang="en-US" dirty="0"/>
          </a:p>
        </p:txBody>
      </p:sp>
      <p:pic>
        <p:nvPicPr>
          <p:cNvPr id="17" name="图片 16"/>
          <p:cNvPicPr/>
          <p:nvPr/>
        </p:nvPicPr>
        <p:blipFill>
          <a:blip r:embed="rId2" cstate="print"/>
          <a:stretch>
            <a:fillRect/>
          </a:stretch>
        </p:blipFill>
        <p:spPr>
          <a:xfrm>
            <a:off x="5591150" y="1844824"/>
            <a:ext cx="5688632" cy="4464496"/>
          </a:xfrm>
          <a:prstGeom prst="rect">
            <a:avLst/>
          </a:prstGeom>
        </p:spPr>
      </p:pic>
    </p:spTree>
    <p:extLst>
      <p:ext uri="{BB962C8B-B14F-4D97-AF65-F5344CB8AC3E}">
        <p14:creationId xmlns:p14="http://schemas.microsoft.com/office/powerpoint/2010/main" val="683317339"/>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barn(inVertical)">
                                      <p:cBhvr>
                                        <p:cTn id="11" dur="500"/>
                                        <p:tgtEl>
                                          <p:spTgt spid="15"/>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3"/>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4"/>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2" presetClass="entr" presetSubtype="2"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1+#ppt_w/2"/>
                                          </p:val>
                                        </p:tav>
                                        <p:tav tm="100000">
                                          <p:val>
                                            <p:strVal val="#ppt_x"/>
                                          </p:val>
                                        </p:tav>
                                      </p:tavLst>
                                    </p:anim>
                                    <p:anim calcmode="lin" valueType="num">
                                      <p:cBhvr additive="base">
                                        <p:cTn id="25" dur="500" fill="hold"/>
                                        <p:tgtEl>
                                          <p:spTgt spid="7"/>
                                        </p:tgtEl>
                                        <p:attrNameLst>
                                          <p:attrName>ppt_y</p:attrName>
                                        </p:attrNameLst>
                                      </p:cBhvr>
                                      <p:tavLst>
                                        <p:tav tm="0">
                                          <p:val>
                                            <p:strVal val="#ppt_y"/>
                                          </p:val>
                                        </p:tav>
                                        <p:tav tm="100000">
                                          <p:val>
                                            <p:strVal val="#ppt_y"/>
                                          </p:val>
                                        </p:tav>
                                      </p:tavLst>
                                    </p:anim>
                                  </p:childTnLst>
                                  <p:subTnLst>
                                    <p:set>
                                      <p:cBhvr override="childStyle">
                                        <p:cTn dur="1" fill="hold" display="0" masterRel="nextClick" afterEffect="1"/>
                                        <p:tgtEl>
                                          <p:spTgt spid="7"/>
                                        </p:tgtEl>
                                        <p:attrNameLst>
                                          <p:attrName>style.visibility</p:attrName>
                                        </p:attrNameLst>
                                      </p:cBhvr>
                                      <p:to>
                                        <p:strVal val="hidden"/>
                                      </p:to>
                                    </p:set>
                                  </p:sub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p:bldP spid="3" grpId="0"/>
      <p:bldP spid="4"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a:extLst>
              <a:ext uri="{FF2B5EF4-FFF2-40B4-BE49-F238E27FC236}">
                <a16:creationId xmlns="" xmlns:a16="http://schemas.microsoft.com/office/drawing/2014/main" id="{52C2FB4C-9B0C-4C49-B7F5-60A1F03130C6}"/>
              </a:ext>
            </a:extLst>
          </p:cNvPr>
          <p:cNvSpPr>
            <a:spLocks noChangeArrowheads="1"/>
          </p:cNvSpPr>
          <p:nvPr/>
        </p:nvSpPr>
        <p:spPr bwMode="auto">
          <a:xfrm>
            <a:off x="742253" y="420691"/>
            <a:ext cx="41277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dirty="0"/>
              <a:t>6.3 </a:t>
            </a:r>
            <a:r>
              <a:rPr lang="en-US" altLang="zh-CN" sz="2400" b="1" dirty="0" smtClean="0"/>
              <a:t>  </a:t>
            </a:r>
            <a:r>
              <a:rPr lang="zh-CN" altLang="zh-CN" sz="2400" b="1" dirty="0" smtClean="0"/>
              <a:t>基本</a:t>
            </a:r>
            <a:r>
              <a:rPr lang="zh-CN" altLang="zh-CN" sz="2400" b="1" dirty="0"/>
              <a:t>图形的绘制</a:t>
            </a:r>
          </a:p>
        </p:txBody>
      </p:sp>
      <p:sp>
        <p:nvSpPr>
          <p:cNvPr id="15" name="矩形 14"/>
          <p:cNvSpPr/>
          <p:nvPr/>
        </p:nvSpPr>
        <p:spPr>
          <a:xfrm>
            <a:off x="1630710" y="1340768"/>
            <a:ext cx="3757264" cy="4194610"/>
          </a:xfrm>
          <a:prstGeom prst="rect">
            <a:avLst/>
          </a:prstGeom>
        </p:spPr>
        <p:txBody>
          <a:bodyPr wrap="square">
            <a:spAutoFit/>
          </a:bodyPr>
          <a:lstStyle/>
          <a:p>
            <a:pPr>
              <a:lnSpc>
                <a:spcPct val="150000"/>
              </a:lnSpc>
            </a:pPr>
            <a:r>
              <a:rPr lang="en-US" altLang="zh-CN" sz="2000" b="1" dirty="0"/>
              <a:t>6.3.1 </a:t>
            </a:r>
            <a:r>
              <a:rPr lang="en-US" altLang="zh-CN" sz="2000" b="1" dirty="0" smtClean="0"/>
              <a:t>  </a:t>
            </a:r>
            <a:r>
              <a:rPr lang="zh-CN" altLang="zh-CN" sz="2000" b="1" dirty="0" smtClean="0"/>
              <a:t>折线图</a:t>
            </a:r>
            <a:r>
              <a:rPr lang="zh-CN" altLang="zh-CN" sz="2000" b="1" dirty="0"/>
              <a:t>以及标题和</a:t>
            </a:r>
            <a:r>
              <a:rPr lang="zh-CN" altLang="zh-CN" sz="2000" b="1" dirty="0" smtClean="0"/>
              <a:t>标签</a:t>
            </a:r>
            <a:endParaRPr lang="en-US" altLang="zh-CN" sz="2000" b="1" dirty="0" smtClean="0"/>
          </a:p>
          <a:p>
            <a:pPr>
              <a:lnSpc>
                <a:spcPct val="150000"/>
              </a:lnSpc>
            </a:pPr>
            <a:r>
              <a:rPr lang="en-US" altLang="zh-CN" sz="2000" b="1" dirty="0"/>
              <a:t>6.3.2 </a:t>
            </a:r>
            <a:r>
              <a:rPr lang="en-US" altLang="zh-CN" sz="2000" b="1" dirty="0" smtClean="0"/>
              <a:t>  </a:t>
            </a:r>
            <a:r>
              <a:rPr lang="zh-CN" altLang="zh-CN" sz="2000" b="1" dirty="0" smtClean="0"/>
              <a:t>条形图</a:t>
            </a:r>
            <a:endParaRPr lang="zh-CN" altLang="zh-CN" sz="2000" b="1" dirty="0"/>
          </a:p>
          <a:p>
            <a:pPr>
              <a:lnSpc>
                <a:spcPct val="150000"/>
              </a:lnSpc>
            </a:pPr>
            <a:r>
              <a:rPr lang="en-US" altLang="zh-CN" sz="2000" b="1" dirty="0"/>
              <a:t>6.3.3 </a:t>
            </a:r>
            <a:r>
              <a:rPr lang="en-US" altLang="zh-CN" sz="2000" b="1" dirty="0" smtClean="0"/>
              <a:t>  </a:t>
            </a:r>
            <a:r>
              <a:rPr lang="zh-CN" altLang="zh-CN" sz="2000" b="1" dirty="0" smtClean="0"/>
              <a:t>直方图</a:t>
            </a:r>
            <a:endParaRPr lang="zh-CN" altLang="zh-CN" sz="2000" b="1" dirty="0"/>
          </a:p>
          <a:p>
            <a:pPr>
              <a:lnSpc>
                <a:spcPct val="150000"/>
              </a:lnSpc>
            </a:pPr>
            <a:r>
              <a:rPr lang="en-US" altLang="zh-CN" sz="2000" b="1" dirty="0"/>
              <a:t>6.3.4 </a:t>
            </a:r>
            <a:r>
              <a:rPr lang="en-US" altLang="zh-CN" sz="2000" b="1" dirty="0" smtClean="0"/>
              <a:t>  </a:t>
            </a:r>
            <a:r>
              <a:rPr lang="zh-CN" altLang="zh-CN" sz="2000" b="1" dirty="0" smtClean="0"/>
              <a:t>散点图</a:t>
            </a:r>
            <a:endParaRPr lang="zh-CN" altLang="zh-CN" sz="2000" b="1" dirty="0"/>
          </a:p>
          <a:p>
            <a:pPr>
              <a:lnSpc>
                <a:spcPct val="150000"/>
              </a:lnSpc>
            </a:pPr>
            <a:r>
              <a:rPr lang="en-US" altLang="zh-CN" sz="2000" b="1" dirty="0"/>
              <a:t>6.3.5 </a:t>
            </a:r>
            <a:r>
              <a:rPr lang="en-US" altLang="zh-CN" sz="2000" b="1" dirty="0" smtClean="0"/>
              <a:t>  </a:t>
            </a:r>
            <a:r>
              <a:rPr lang="zh-CN" altLang="zh-CN" sz="2000" b="1" dirty="0" smtClean="0"/>
              <a:t>饼</a:t>
            </a:r>
            <a:r>
              <a:rPr lang="zh-CN" altLang="zh-CN" sz="2000" b="1" dirty="0"/>
              <a:t>图</a:t>
            </a:r>
          </a:p>
          <a:p>
            <a:pPr>
              <a:lnSpc>
                <a:spcPct val="150000"/>
              </a:lnSpc>
            </a:pPr>
            <a:r>
              <a:rPr lang="en-US" altLang="zh-CN" sz="2000" b="1" dirty="0"/>
              <a:t>6.3.6 </a:t>
            </a:r>
            <a:r>
              <a:rPr lang="en-US" altLang="zh-CN" sz="2000" b="1" dirty="0" smtClean="0"/>
              <a:t>  </a:t>
            </a:r>
            <a:r>
              <a:rPr lang="zh-CN" altLang="zh-CN" sz="2000" b="1" dirty="0" smtClean="0"/>
              <a:t>图像</a:t>
            </a:r>
            <a:r>
              <a:rPr lang="zh-CN" altLang="zh-CN" sz="2000" b="1" dirty="0"/>
              <a:t>注释</a:t>
            </a:r>
          </a:p>
          <a:p>
            <a:pPr>
              <a:lnSpc>
                <a:spcPct val="150000"/>
              </a:lnSpc>
            </a:pPr>
            <a:r>
              <a:rPr lang="en-US" altLang="zh-CN" sz="2000" b="1" dirty="0"/>
              <a:t>6.3.7 </a:t>
            </a:r>
            <a:r>
              <a:rPr lang="en-US" altLang="zh-CN" sz="2000" b="1" dirty="0" smtClean="0"/>
              <a:t>  </a:t>
            </a:r>
            <a:r>
              <a:rPr lang="zh-CN" altLang="zh-CN" sz="2000" b="1" dirty="0" smtClean="0"/>
              <a:t>子图</a:t>
            </a:r>
            <a:endParaRPr lang="zh-CN" altLang="zh-CN" sz="2000" b="1" dirty="0"/>
          </a:p>
          <a:p>
            <a:pPr>
              <a:lnSpc>
                <a:spcPct val="150000"/>
              </a:lnSpc>
            </a:pPr>
            <a:r>
              <a:rPr lang="en-US" altLang="zh-CN" sz="2000" b="1" dirty="0"/>
              <a:t>6.3.8 </a:t>
            </a:r>
            <a:r>
              <a:rPr lang="en-US" altLang="zh-CN" sz="2000" b="1" dirty="0" smtClean="0"/>
              <a:t>   3D</a:t>
            </a:r>
            <a:r>
              <a:rPr lang="zh-CN" altLang="zh-CN" sz="2000" b="1" dirty="0"/>
              <a:t>散点图</a:t>
            </a:r>
          </a:p>
          <a:p>
            <a:pPr>
              <a:lnSpc>
                <a:spcPct val="150000"/>
              </a:lnSpc>
            </a:pPr>
            <a:r>
              <a:rPr lang="en-US" altLang="zh-CN" sz="2000" b="1" dirty="0" smtClean="0"/>
              <a:t>6.3.9     3D</a:t>
            </a:r>
            <a:r>
              <a:rPr lang="zh-CN" altLang="zh-CN" sz="2000" b="1" dirty="0" smtClean="0"/>
              <a:t>条形图</a:t>
            </a:r>
            <a:endParaRPr lang="zh-CN" altLang="zh-CN" sz="2000" b="1" dirty="0"/>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Tree>
    <p:extLst>
      <p:ext uri="{BB962C8B-B14F-4D97-AF65-F5344CB8AC3E}">
        <p14:creationId xmlns:p14="http://schemas.microsoft.com/office/powerpoint/2010/main" val="1446769869"/>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barn(inVertical)">
                                      <p:cBhvr>
                                        <p:cTn id="1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842042" y="332656"/>
            <a:ext cx="3757264" cy="553998"/>
          </a:xfrm>
          <a:prstGeom prst="rect">
            <a:avLst/>
          </a:prstGeom>
        </p:spPr>
        <p:txBody>
          <a:bodyPr wrap="square">
            <a:spAutoFit/>
          </a:bodyPr>
          <a:lstStyle/>
          <a:p>
            <a:pPr>
              <a:lnSpc>
                <a:spcPct val="150000"/>
              </a:lnSpc>
            </a:pPr>
            <a:r>
              <a:rPr lang="en-US" altLang="zh-CN" sz="2000" b="1" dirty="0" smtClean="0"/>
              <a:t>6.3.1   </a:t>
            </a:r>
            <a:r>
              <a:rPr lang="zh-CN" altLang="zh-CN" sz="2000" b="1" dirty="0" smtClean="0"/>
              <a:t>折线图</a:t>
            </a:r>
            <a:r>
              <a:rPr lang="zh-CN" altLang="zh-CN" sz="2000" b="1" dirty="0"/>
              <a:t>以及标题和</a:t>
            </a:r>
            <a:r>
              <a:rPr lang="zh-CN" altLang="zh-CN" sz="2000" b="1" dirty="0" smtClean="0"/>
              <a:t>标签</a:t>
            </a:r>
            <a:endParaRPr lang="en-US" altLang="zh-CN" sz="2000" b="1" dirty="0" smtClean="0"/>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矩形 2"/>
          <p:cNvSpPr/>
          <p:nvPr/>
        </p:nvSpPr>
        <p:spPr>
          <a:xfrm>
            <a:off x="982638" y="886654"/>
            <a:ext cx="10009112" cy="875881"/>
          </a:xfrm>
          <a:prstGeom prst="rect">
            <a:avLst/>
          </a:prstGeom>
        </p:spPr>
        <p:txBody>
          <a:bodyPr wrap="square">
            <a:spAutoFit/>
          </a:bodyPr>
          <a:lstStyle/>
          <a:p>
            <a:pPr>
              <a:lnSpc>
                <a:spcPct val="150000"/>
              </a:lnSpc>
            </a:pPr>
            <a:r>
              <a:rPr lang="en-US" altLang="zh-CN" dirty="0" err="1"/>
              <a:t>matplotlib</a:t>
            </a:r>
            <a:r>
              <a:rPr lang="zh-CN" altLang="zh-CN" dirty="0"/>
              <a:t>中我们使用</a:t>
            </a:r>
            <a:r>
              <a:rPr lang="en-US" altLang="zh-CN" dirty="0" err="1"/>
              <a:t>plt.plot</a:t>
            </a:r>
            <a:r>
              <a:rPr lang="en-US" altLang="zh-CN" dirty="0"/>
              <a:t>()</a:t>
            </a:r>
            <a:r>
              <a:rPr lang="zh-CN" altLang="zh-CN" dirty="0"/>
              <a:t>并将绘图的数据作为参数传入以此来创造一个</a:t>
            </a:r>
            <a:r>
              <a:rPr lang="zh-CN" altLang="zh-CN" dirty="0" smtClean="0"/>
              <a:t>折线图</a:t>
            </a:r>
            <a:r>
              <a:rPr lang="zh-CN" altLang="en-US" dirty="0" smtClean="0"/>
              <a:t>，</a:t>
            </a:r>
            <a:r>
              <a:rPr lang="zh-CN" altLang="zh-CN" dirty="0"/>
              <a:t>并将标题和标签添加到显示的图形上</a:t>
            </a:r>
            <a:endParaRPr lang="zh-CN" altLang="en-US" dirty="0"/>
          </a:p>
        </p:txBody>
      </p:sp>
      <p:pic>
        <p:nvPicPr>
          <p:cNvPr id="256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598" y="1762534"/>
            <a:ext cx="2880320" cy="4644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矩形 1"/>
          <p:cNvSpPr/>
          <p:nvPr/>
        </p:nvSpPr>
        <p:spPr>
          <a:xfrm>
            <a:off x="2594223" y="5770517"/>
            <a:ext cx="2808312" cy="369332"/>
          </a:xfrm>
          <a:prstGeom prst="rect">
            <a:avLst/>
          </a:prstGeom>
        </p:spPr>
        <p:txBody>
          <a:bodyPr wrap="square">
            <a:spAutoFit/>
          </a:bodyPr>
          <a:lstStyle/>
          <a:p>
            <a:r>
              <a:rPr lang="en-US" altLang="zh-CN" b="1" dirty="0" err="1" smtClean="0"/>
              <a:t>plt.legend</a:t>
            </a:r>
            <a:r>
              <a:rPr lang="en-US" altLang="zh-CN" b="1" dirty="0"/>
              <a:t>() </a:t>
            </a:r>
            <a:r>
              <a:rPr lang="zh-CN" altLang="zh-CN" dirty="0"/>
              <a:t>生成默认</a:t>
            </a:r>
            <a:r>
              <a:rPr lang="zh-CN" altLang="zh-CN" dirty="0" smtClean="0"/>
              <a:t>图例</a:t>
            </a:r>
            <a:endParaRPr lang="en-US" altLang="zh-CN" dirty="0" smtClean="0"/>
          </a:p>
        </p:txBody>
      </p:sp>
      <p:pic>
        <p:nvPicPr>
          <p:cNvPr id="9" name="图片 8"/>
          <p:cNvPicPr/>
          <p:nvPr/>
        </p:nvPicPr>
        <p:blipFill>
          <a:blip r:embed="rId3" cstate="print"/>
          <a:stretch>
            <a:fillRect/>
          </a:stretch>
        </p:blipFill>
        <p:spPr>
          <a:xfrm>
            <a:off x="5987194" y="1372689"/>
            <a:ext cx="5400600" cy="4778677"/>
          </a:xfrm>
          <a:prstGeom prst="rect">
            <a:avLst/>
          </a:prstGeom>
        </p:spPr>
      </p:pic>
      <p:cxnSp>
        <p:nvCxnSpPr>
          <p:cNvPr id="10" name="直接箭头连接符 9"/>
          <p:cNvCxnSpPr/>
          <p:nvPr/>
        </p:nvCxnSpPr>
        <p:spPr>
          <a:xfrm flipV="1">
            <a:off x="2099143" y="5949280"/>
            <a:ext cx="539679" cy="8384"/>
          </a:xfrm>
          <a:prstGeom prst="straightConnector1">
            <a:avLst/>
          </a:prstGeom>
          <a:ln w="38100">
            <a:solidFill>
              <a:srgbClr val="0000FF"/>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72826734"/>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inVertical)">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25602"/>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10"/>
                                        </p:tgtEl>
                                        <p:attrNameLst>
                                          <p:attrName>style.visibility</p:attrName>
                                        </p:attrNameLst>
                                      </p:cBhvr>
                                      <p:to>
                                        <p:strVal val="visible"/>
                                      </p:to>
                                    </p:set>
                                  </p:childTnLst>
                                  <p:subTnLst>
                                    <p:set>
                                      <p:cBhvr override="childStyle">
                                        <p:cTn dur="1" fill="hold" display="0" masterRel="nextClick" afterEffect="1"/>
                                        <p:tgtEl>
                                          <p:spTgt spid="10"/>
                                        </p:tgtEl>
                                        <p:attrNameLst>
                                          <p:attrName>style.visibility</p:attrName>
                                        </p:attrNameLst>
                                      </p:cBhvr>
                                      <p:to>
                                        <p:strVal val="hidden"/>
                                      </p:to>
                                    </p:set>
                                  </p:subTnLst>
                                </p:cTn>
                              </p:par>
                              <p:par>
                                <p:cTn id="20" presetID="1" presetClass="entr" presetSubtype="0" fill="hold" grpId="0" nodeType="withEffect">
                                  <p:stCondLst>
                                    <p:cond delay="0"/>
                                  </p:stCondLst>
                                  <p:childTnLst>
                                    <p:set>
                                      <p:cBhvr>
                                        <p:cTn id="21" dur="1" fill="hold">
                                          <p:stCondLst>
                                            <p:cond delay="0"/>
                                          </p:stCondLst>
                                        </p:cTn>
                                        <p:tgtEl>
                                          <p:spTgt spid="2"/>
                                        </p:tgtEl>
                                        <p:attrNameLst>
                                          <p:attrName>style.visibility</p:attrName>
                                        </p:attrNameLst>
                                      </p:cBhvr>
                                      <p:to>
                                        <p:strVal val="visible"/>
                                      </p:to>
                                    </p:set>
                                  </p:childTnLst>
                                  <p:subTnLst>
                                    <p:set>
                                      <p:cBhvr override="childStyle">
                                        <p:cTn dur="1" fill="hold" display="0" masterRel="nextClick" afterEffect="1"/>
                                        <p:tgtEl>
                                          <p:spTgt spid="2"/>
                                        </p:tgtEl>
                                        <p:attrNameLst>
                                          <p:attrName>style.visibility</p:attrName>
                                        </p:attrNameLst>
                                      </p:cBhvr>
                                      <p:to>
                                        <p:strVal val="hidden"/>
                                      </p:to>
                                    </p:set>
                                  </p:sub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3" grpId="0"/>
      <p:bldP spid="2"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6584</TotalTime>
  <Words>1768</Words>
  <Application>Microsoft Office PowerPoint</Application>
  <PresentationFormat>自定义</PresentationFormat>
  <Paragraphs>314</Paragraphs>
  <Slides>21</Slides>
  <Notes>1</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21</vt:i4>
      </vt:variant>
    </vt:vector>
  </HeadingPairs>
  <TitlesOfParts>
    <vt:vector size="23" baseType="lpstr">
      <vt:lpstr>Office 主题​​</vt:lpstr>
      <vt:lpstr>Visio.Drawing.11</vt:lpstr>
      <vt:lpstr>PowerPoint 演示文稿</vt:lpstr>
      <vt:lpstr>人工智能及其实践教程</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微软用户</dc:creator>
  <cp:lastModifiedBy>微软用户</cp:lastModifiedBy>
  <cp:revision>210</cp:revision>
  <dcterms:created xsi:type="dcterms:W3CDTF">2018-07-04T12:47:42Z</dcterms:created>
  <dcterms:modified xsi:type="dcterms:W3CDTF">2018-07-19T12:47:26Z</dcterms:modified>
</cp:coreProperties>
</file>