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0" r:id="rId3"/>
    <p:sldId id="294" r:id="rId4"/>
    <p:sldId id="261" r:id="rId5"/>
    <p:sldId id="337" r:id="rId7"/>
    <p:sldId id="264" r:id="rId8"/>
    <p:sldId id="348" r:id="rId9"/>
    <p:sldId id="338" r:id="rId10"/>
    <p:sldId id="339" r:id="rId11"/>
    <p:sldId id="340" r:id="rId12"/>
    <p:sldId id="342" r:id="rId13"/>
    <p:sldId id="341" r:id="rId14"/>
    <p:sldId id="343" r:id="rId15"/>
    <p:sldId id="344" r:id="rId16"/>
    <p:sldId id="345" r:id="rId17"/>
    <p:sldId id="266" r:id="rId18"/>
    <p:sldId id="359" r:id="rId19"/>
    <p:sldId id="358" r:id="rId20"/>
  </p:sldIdLst>
  <p:sldSz cx="1219009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80" y="-102"/>
      </p:cViewPr>
      <p:guideLst>
        <p:guide orient="horz" pos="214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9" Type="http://schemas.openxmlformats.org/officeDocument/2006/relationships/image" Target="../media/image28.wmf"/><Relationship Id="rId8" Type="http://schemas.openxmlformats.org/officeDocument/2006/relationships/image" Target="../media/image27.wmf"/><Relationship Id="rId7" Type="http://schemas.openxmlformats.org/officeDocument/2006/relationships/image" Target="../media/image26.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
        <p:nvSpPr>
          <p:cNvPr id="8" name="灯片编号占位符 1"/>
          <p:cNvSpPr txBox="1"/>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CBD1DA2-3F57-46D8-85D4-C7A1A79A3A3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fld>
            <a:endParaRPr lang="zh-CN" altLang="en-US"/>
          </a:p>
        </p:txBody>
      </p:sp>
    </p:spTree>
  </p:cSld>
  <p:clrMapOvr>
    <a:masterClrMapping/>
  </p:clrMapOvr>
  <p:transition spd="slow">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fld>
            <a:endParaRPr lang="zh-CN" altLang="en-US"/>
          </a:p>
        </p:txBody>
      </p:sp>
      <p:pic>
        <p:nvPicPr>
          <p:cNvPr id="7" name="图片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p:cNvGrpSpPr/>
          <p:nvPr userDrawn="1"/>
        </p:nvGrpSpPr>
        <p:grpSpPr>
          <a:xfrm>
            <a:off x="0" y="6431190"/>
            <a:ext cx="12190413" cy="426810"/>
            <a:chOff x="0" y="6497728"/>
            <a:chExt cx="12192000" cy="360271"/>
          </a:xfrm>
        </p:grpSpPr>
        <p:sp>
          <p:nvSpPr>
            <p:cNvPr id="10" name="矩形 9"/>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p:cNvCxnSpPr>
            <a:cxnSpLocks noChangeShapeType="1"/>
          </p:cNvCxnSpPr>
          <p:nvPr userDrawn="1"/>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cxnSp>
        <p:nvCxnSpPr>
          <p:cNvPr id="14" name="直接连接符 9"/>
          <p:cNvCxnSpPr>
            <a:cxnSpLocks noChangeShapeType="1"/>
          </p:cNvCxnSpPr>
          <p:nvPr userDrawn="1"/>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5" name="灯片编号占位符 1"/>
          <p:cNvSpPr txBox="1"/>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dirty="0"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14.emf"/><Relationship Id="rId1"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6" Type="http://schemas.openxmlformats.org/officeDocument/2006/relationships/vmlDrawing" Target="../drawings/vmlDrawing2.vml"/><Relationship Id="rId5" Type="http://schemas.openxmlformats.org/officeDocument/2006/relationships/slideLayout" Target="../slideLayouts/slideLayout7.xml"/><Relationship Id="rId4" Type="http://schemas.openxmlformats.org/officeDocument/2006/relationships/image" Target="../media/image17.wmf"/><Relationship Id="rId3" Type="http://schemas.openxmlformats.org/officeDocument/2006/relationships/oleObject" Target="../embeddings/oleObject3.bin"/><Relationship Id="rId2" Type="http://schemas.openxmlformats.org/officeDocument/2006/relationships/image" Target="../media/image16.wmf"/><Relationship Id="rId1"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emf"/><Relationship Id="rId1" Type="http://schemas.openxmlformats.org/officeDocument/2006/relationships/image" Target="../media/image18.emf"/></Relationships>
</file>

<file path=ppt/slides/_rels/slide15.xml.rels><?xml version="1.0" encoding="UTF-8" standalone="yes"?>
<Relationships xmlns="http://schemas.openxmlformats.org/package/2006/relationships"><Relationship Id="rId9" Type="http://schemas.openxmlformats.org/officeDocument/2006/relationships/oleObject" Target="../embeddings/oleObject8.bin"/><Relationship Id="rId8" Type="http://schemas.openxmlformats.org/officeDocument/2006/relationships/image" Target="../media/image23.wmf"/><Relationship Id="rId7" Type="http://schemas.openxmlformats.org/officeDocument/2006/relationships/oleObject" Target="../embeddings/oleObject7.bin"/><Relationship Id="rId6" Type="http://schemas.openxmlformats.org/officeDocument/2006/relationships/image" Target="../media/image22.wmf"/><Relationship Id="rId5" Type="http://schemas.openxmlformats.org/officeDocument/2006/relationships/oleObject" Target="../embeddings/oleObject6.bin"/><Relationship Id="rId4" Type="http://schemas.openxmlformats.org/officeDocument/2006/relationships/image" Target="../media/image21.wmf"/><Relationship Id="rId3" Type="http://schemas.openxmlformats.org/officeDocument/2006/relationships/oleObject" Target="../embeddings/oleObject5.bin"/><Relationship Id="rId20" Type="http://schemas.openxmlformats.org/officeDocument/2006/relationships/vmlDrawing" Target="../drawings/vmlDrawing3.vml"/><Relationship Id="rId2" Type="http://schemas.openxmlformats.org/officeDocument/2006/relationships/image" Target="../media/image20.wmf"/><Relationship Id="rId19" Type="http://schemas.openxmlformats.org/officeDocument/2006/relationships/slideLayout" Target="../slideLayouts/slideLayout7.xml"/><Relationship Id="rId18" Type="http://schemas.openxmlformats.org/officeDocument/2006/relationships/image" Target="../media/image28.wmf"/><Relationship Id="rId17" Type="http://schemas.openxmlformats.org/officeDocument/2006/relationships/oleObject" Target="../embeddings/oleObject12.bin"/><Relationship Id="rId16" Type="http://schemas.openxmlformats.org/officeDocument/2006/relationships/image" Target="../media/image27.wmf"/><Relationship Id="rId15" Type="http://schemas.openxmlformats.org/officeDocument/2006/relationships/oleObject" Target="../embeddings/oleObject11.bin"/><Relationship Id="rId14" Type="http://schemas.openxmlformats.org/officeDocument/2006/relationships/image" Target="../media/image26.wmf"/><Relationship Id="rId13" Type="http://schemas.openxmlformats.org/officeDocument/2006/relationships/oleObject" Target="../embeddings/oleObject10.bin"/><Relationship Id="rId12" Type="http://schemas.openxmlformats.org/officeDocument/2006/relationships/image" Target="../media/image25.wmf"/><Relationship Id="rId11" Type="http://schemas.openxmlformats.org/officeDocument/2006/relationships/oleObject" Target="../embeddings/oleObject9.bin"/><Relationship Id="rId10" Type="http://schemas.openxmlformats.org/officeDocument/2006/relationships/image" Target="../media/image24.wmf"/><Relationship Id="rId1"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7.xml"/><Relationship Id="rId2" Type="http://schemas.openxmlformats.org/officeDocument/2006/relationships/image" Target="../media/image29.emf"/><Relationship Id="rId1" Type="http://schemas.openxmlformats.org/officeDocument/2006/relationships/oleObject" Target="../embeddings/oleObject13.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emf"/></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emf"/><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emf"/><Relationship Id="rId1"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emf"/><Relationship Id="rId1"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56858" y="240986"/>
            <a:ext cx="412774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50000"/>
              </a:lnSpc>
            </a:pPr>
            <a:r>
              <a:rPr altLang="zh-CN" sz="2400" b="1" dirty="0">
                <a:sym typeface="+mn-ea"/>
              </a:rPr>
              <a:t>10.3 贝叶斯分类</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矩形 4"/>
          <p:cNvSpPr/>
          <p:nvPr/>
        </p:nvSpPr>
        <p:spPr>
          <a:xfrm>
            <a:off x="1282700" y="1076325"/>
            <a:ext cx="9625330" cy="829945"/>
          </a:xfrm>
          <a:prstGeom prst="rect">
            <a:avLst/>
          </a:prstGeom>
        </p:spPr>
        <p:txBody>
          <a:bodyPr wrap="square">
            <a:spAutoFit/>
          </a:bodyPr>
          <a:lstStyle/>
          <a:p>
            <a:pPr indent="508000" algn="just" fontAlgn="auto">
              <a:lnSpc>
                <a:spcPct val="120000"/>
              </a:lnSpc>
              <a:spcBef>
                <a:spcPts val="0"/>
              </a:spcBef>
              <a:spcAft>
                <a:spcPts val="0"/>
              </a:spcAft>
              <a:extLst>
                <a:ext uri="{35155182-B16C-46BC-9424-99874614C6A1}">
                  <wpsdc:indentchars xmlns:wpsdc="http://www.wps.cn/officeDocument/2017/drawingmlCustomData" val="200" checksum="282533468"/>
                </a:ext>
              </a:extLst>
            </a:pPr>
            <a:r>
              <a:rPr altLang="zh-CN" sz="2000" b="1" dirty="0">
                <a:sym typeface="+mn-ea"/>
              </a:rPr>
              <a:t>贝叶斯分类</a:t>
            </a:r>
            <a:r>
              <a:rPr altLang="zh-CN" sz="2000" dirty="0"/>
              <a:t>是一种非规则的分类方法</a:t>
            </a:r>
            <a:r>
              <a:rPr lang="zh-CN" sz="2000" dirty="0"/>
              <a:t>。通过对已分类的样本子集进行训练，学习归纳出分类函数，利用训练得到的分类器实现对未分类数据的分类。</a:t>
            </a:r>
            <a:endParaRPr lang="zh-CN" sz="2000" dirty="0"/>
          </a:p>
        </p:txBody>
      </p:sp>
      <p:sp>
        <p:nvSpPr>
          <p:cNvPr id="6" name="文本框 5"/>
          <p:cNvSpPr txBox="1"/>
          <p:nvPr/>
        </p:nvSpPr>
        <p:spPr>
          <a:xfrm>
            <a:off x="1282700" y="2096135"/>
            <a:ext cx="2722880" cy="553085"/>
          </a:xfrm>
          <a:prstGeom prst="rect">
            <a:avLst/>
          </a:prstGeom>
          <a:noFill/>
        </p:spPr>
        <p:txBody>
          <a:bodyPr wrap="none" rtlCol="0">
            <a:spAutoFit/>
          </a:bodyPr>
          <a:p>
            <a:pPr indent="0">
              <a:lnSpc>
                <a:spcPct val="150000"/>
              </a:lnSpc>
              <a:buNone/>
            </a:pPr>
            <a:r>
              <a:rPr altLang="zh-CN" sz="2000" dirty="0">
                <a:sym typeface="+mn-ea"/>
              </a:rPr>
              <a:t>贝叶斯分类的流程图</a:t>
            </a:r>
            <a:r>
              <a:rPr lang="zh-CN" sz="2000" dirty="0">
                <a:sym typeface="+mn-ea"/>
              </a:rPr>
              <a:t>：</a:t>
            </a:r>
            <a:endParaRPr lang="zh-CN" sz="2000" dirty="0">
              <a:sym typeface="+mn-ea"/>
            </a:endParaRPr>
          </a:p>
        </p:txBody>
      </p:sp>
      <p:graphicFrame>
        <p:nvGraphicFramePr>
          <p:cNvPr id="4" name="对象 -2147482547"/>
          <p:cNvGraphicFramePr>
            <a:graphicFrameLocks noChangeAspect="1"/>
          </p:cNvGraphicFramePr>
          <p:nvPr/>
        </p:nvGraphicFramePr>
        <p:xfrm>
          <a:off x="1106170" y="2790825"/>
          <a:ext cx="9665335" cy="3154680"/>
        </p:xfrm>
        <a:graphic>
          <a:graphicData uri="http://schemas.openxmlformats.org/presentationml/2006/ole">
            <mc:AlternateContent xmlns:mc="http://schemas.openxmlformats.org/markup-compatibility/2006">
              <mc:Choice xmlns:v="urn:schemas-microsoft-com:vml" Requires="v">
                <p:oleObj spid="_x0000_s3076" name="" r:id="rId1" imgW="9802495" imgH="3166110" progId="Visio.Drawing.11">
                  <p:embed/>
                </p:oleObj>
              </mc:Choice>
              <mc:Fallback>
                <p:oleObj name="" r:id="rId1" imgW="9802495" imgH="3166110" progId="Visio.Drawing.11">
                  <p:embed/>
                  <p:pic>
                    <p:nvPicPr>
                      <p:cNvPr id="0" name="图片 3075"/>
                      <p:cNvPicPr/>
                      <p:nvPr/>
                    </p:nvPicPr>
                    <p:blipFill>
                      <a:blip r:embed="rId2"/>
                      <a:stretch>
                        <a:fillRect/>
                      </a:stretch>
                    </p:blipFill>
                    <p:spPr>
                      <a:xfrm>
                        <a:off x="1106170" y="2790825"/>
                        <a:ext cx="9665335" cy="3154680"/>
                      </a:xfrm>
                      <a:prstGeom prst="rect">
                        <a:avLst/>
                      </a:prstGeom>
                      <a:noFill/>
                      <a:ln w="38100">
                        <a:noFill/>
                        <a:miter/>
                      </a:ln>
                    </p:spPr>
                  </p:pic>
                </p:oleObj>
              </mc:Fallback>
            </mc:AlternateContent>
          </a:graphicData>
        </a:graphic>
      </p:graphicFrame>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5"/>
                                        </p:tgtEl>
                                        <p:attrNameLst>
                                          <p:attrName>style.visibility</p:attrName>
                                        </p:attrNameLst>
                                      </p:cBhvr>
                                      <p:to>
                                        <p:strVal val="visible"/>
                                      </p:to>
                                    </p:set>
                                    <p:anim calcmode="discrete" valueType="clr">
                                      <p:cBhvr override="childStyle">
                                        <p:cTn id="16"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5"/>
                                        </p:tgtEl>
                                        <p:attrNameLst>
                                          <p:attrName>fillcolor</p:attrName>
                                        </p:attrNameLst>
                                      </p:cBhvr>
                                      <p:tavLst>
                                        <p:tav tm="0">
                                          <p:val>
                                            <p:clrVal>
                                              <a:schemeClr val="accent2"/>
                                            </p:clrVal>
                                          </p:val>
                                        </p:tav>
                                        <p:tav tm="50000">
                                          <p:val>
                                            <p:clrVal>
                                              <a:schemeClr val="hlink"/>
                                            </p:clrVal>
                                          </p:val>
                                        </p:tav>
                                      </p:tavLst>
                                    </p:anim>
                                    <p:set>
                                      <p:cBhvr>
                                        <p:cTn id="18" dur="80"/>
                                        <p:tgtEl>
                                          <p:spTgt spid="5"/>
                                        </p:tgtEl>
                                        <p:attrNameLst>
                                          <p:attrName>fill.type</p:attrName>
                                        </p:attrNameLst>
                                      </p:cBhvr>
                                      <p:to>
                                        <p:strVal val="solid"/>
                                      </p:to>
                                    </p:set>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to="" calcmode="lin" valueType="num">
                                      <p:cBhvr>
                                        <p:cTn id="23" dur="1" fill="hold"/>
                                        <p:tgtEl>
                                          <p:spTgt spid="6"/>
                                        </p:tgtEl>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to="" calcmode="lin" valueType="num">
                                      <p:cBhvr>
                                        <p:cTn id="28"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uiExpand="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56858" y="381321"/>
            <a:ext cx="412774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00000"/>
              </a:lnSpc>
            </a:pPr>
            <a:r>
              <a:rPr altLang="zh-CN" sz="2400" b="1" dirty="0">
                <a:sym typeface="+mn-ea"/>
              </a:rPr>
              <a:t>10.3 贝叶斯分类</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矩形 4"/>
          <p:cNvSpPr/>
          <p:nvPr/>
        </p:nvSpPr>
        <p:spPr>
          <a:xfrm>
            <a:off x="1308100" y="1626870"/>
            <a:ext cx="9038590" cy="553085"/>
          </a:xfrm>
          <a:prstGeom prst="rect">
            <a:avLst/>
          </a:prstGeom>
        </p:spPr>
        <p:txBody>
          <a:bodyPr wrap="square">
            <a:spAutoFit/>
          </a:bodyPr>
          <a:lstStyle/>
          <a:p>
            <a:pPr indent="508000" algn="just" fontAlgn="auto">
              <a:lnSpc>
                <a:spcPct val="150000"/>
              </a:lnSpc>
              <a:extLst>
                <a:ext uri="{35155182-B16C-46BC-9424-99874614C6A1}">
                  <wpsdc:indentchars xmlns:wpsdc="http://www.wps.cn/officeDocument/2017/drawingmlCustomData" val="200" checksum="282533468"/>
                </a:ext>
              </a:extLst>
            </a:pPr>
            <a:r>
              <a:rPr altLang="zh-CN" sz="2000" dirty="0">
                <a:solidFill>
                  <a:srgbClr val="0000FF"/>
                </a:solidFill>
              </a:rPr>
              <a:t>朴素贝叶斯分类</a:t>
            </a:r>
            <a:r>
              <a:rPr altLang="zh-CN" sz="2000" dirty="0"/>
              <a:t>是贝叶斯分类算法是一种</a:t>
            </a:r>
            <a:r>
              <a:rPr lang="zh-CN" sz="2000" dirty="0"/>
              <a:t>。</a:t>
            </a:r>
            <a:endParaRPr lang="zh-CN" sz="2000" dirty="0"/>
          </a:p>
        </p:txBody>
      </p:sp>
      <p:sp>
        <p:nvSpPr>
          <p:cNvPr id="6" name="矩形 5"/>
          <p:cNvSpPr/>
          <p:nvPr/>
        </p:nvSpPr>
        <p:spPr>
          <a:xfrm>
            <a:off x="1308100" y="2799715"/>
            <a:ext cx="9038590" cy="1014730"/>
          </a:xfrm>
          <a:prstGeom prst="rect">
            <a:avLst/>
          </a:prstGeom>
        </p:spPr>
        <p:txBody>
          <a:bodyPr wrap="square">
            <a:spAutoFit/>
          </a:bodyPr>
          <a:p>
            <a:pPr indent="508000" algn="just" fontAlgn="auto">
              <a:lnSpc>
                <a:spcPct val="150000"/>
              </a:lnSpc>
              <a:extLst>
                <a:ext uri="{35155182-B16C-46BC-9424-99874614C6A1}">
                  <wpsdc:indentchars xmlns:wpsdc="http://www.wps.cn/officeDocument/2017/drawingmlCustomData" val="200" checksum="282533468"/>
                </a:ext>
              </a:extLst>
            </a:pPr>
            <a:r>
              <a:rPr lang="zh-CN" sz="2000" dirty="0"/>
              <a:t>朴素贝叶斯的思想基础：对于给出的待分类项，求解在此项出现的条件下各个类别出现的概率，哪个最大，就认为此待分类项属于哪个类别。</a:t>
            </a:r>
            <a:endParaRPr lang="zh-CN" sz="2000" dirty="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1" nodeType="clickEffect">
                                  <p:stCondLst>
                                    <p:cond delay="0"/>
                                  </p:stCondLst>
                                  <p:iterate type="lt">
                                    <p:tmPct val="10000"/>
                                  </p:iterate>
                                  <p:childTnLst>
                                    <p:set>
                                      <p:cBhvr>
                                        <p:cTn id="11" dur="500" fill="hold">
                                          <p:stCondLst>
                                            <p:cond delay="0"/>
                                          </p:stCondLst>
                                        </p:cTn>
                                        <p:tgtEl>
                                          <p:spTgt spid="5"/>
                                        </p:tgtEl>
                                        <p:attrNameLst>
                                          <p:attrName>style.visibility</p:attrName>
                                        </p:attrNameLst>
                                      </p:cBhvr>
                                      <p:to>
                                        <p:strVal val="visible"/>
                                      </p:to>
                                    </p:set>
                                    <p:anim by="(-#ppt_w*2)" calcmode="lin" valueType="num">
                                      <p:cBhvr rctx="PPT">
                                        <p:cTn id="12" dur="500" autoRev="1" fill="hold">
                                          <p:stCondLst>
                                            <p:cond delay="0"/>
                                          </p:stCondLst>
                                        </p:cTn>
                                        <p:tgtEl>
                                          <p:spTgt spid="5"/>
                                        </p:tgtEl>
                                        <p:attrNameLst>
                                          <p:attrName>ppt_w</p:attrName>
                                        </p:attrNameLst>
                                      </p:cBhvr>
                                    </p:anim>
                                    <p:anim by="(#ppt_w*0.50)" calcmode="lin" valueType="num">
                                      <p:cBhvr>
                                        <p:cTn id="13" dur="500" decel="50000" autoRev="1" fill="hold">
                                          <p:stCondLst>
                                            <p:cond delay="0"/>
                                          </p:stCondLst>
                                        </p:cTn>
                                        <p:tgtEl>
                                          <p:spTgt spid="5"/>
                                        </p:tgtEl>
                                        <p:attrNameLst>
                                          <p:attrName>ppt_x</p:attrName>
                                        </p:attrNameLst>
                                      </p:cBhvr>
                                    </p:anim>
                                    <p:anim from="(-#ppt_h/2)" to="(#ppt_y)" calcmode="lin" valueType="num">
                                      <p:cBhvr>
                                        <p:cTn id="14" dur="500" fill="hold">
                                          <p:stCondLst>
                                            <p:cond delay="0"/>
                                          </p:stCondLst>
                                        </p:cTn>
                                        <p:tgtEl>
                                          <p:spTgt spid="5"/>
                                        </p:tgtEl>
                                        <p:attrNameLst>
                                          <p:attrName>ppt_y</p:attrName>
                                        </p:attrNameLst>
                                      </p:cBhvr>
                                    </p:anim>
                                    <p:animRot by="21600000">
                                      <p:cBhvr>
                                        <p:cTn id="15" dur="500" fill="hold">
                                          <p:stCondLst>
                                            <p:cond delay="0"/>
                                          </p:stCondLst>
                                        </p:cTn>
                                        <p:tgtEl>
                                          <p:spTgt spid="5"/>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grpId="2" nodeType="clickEffect">
                                  <p:stCondLst>
                                    <p:cond delay="0"/>
                                  </p:stCondLst>
                                  <p:childTnLst>
                                    <p:set>
                                      <p:cBhvr>
                                        <p:cTn id="19" dur="500"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1"/>
      <p:bldP spid="6" grpId="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93165" y="1931670"/>
            <a:ext cx="2993390" cy="977265"/>
          </a:xfrm>
          <a:prstGeom prst="rect">
            <a:avLst/>
          </a:prstGeom>
        </p:spPr>
        <p:txBody>
          <a:bodyPr wrap="square">
            <a:spAutoFit/>
          </a:bodyPr>
          <a:p>
            <a:pPr algn="l">
              <a:lnSpc>
                <a:spcPct val="120000"/>
              </a:lnSpc>
              <a:spcBef>
                <a:spcPts val="0"/>
              </a:spcBef>
              <a:spcAft>
                <a:spcPts val="0"/>
              </a:spcAft>
            </a:pPr>
            <a:r>
              <a:rPr lang="zh-CN" sz="2400" dirty="0"/>
              <a:t>决定性标题类别词的词频统计：</a:t>
            </a:r>
            <a:endParaRPr lang="zh-CN" sz="2400" dirty="0"/>
          </a:p>
        </p:txBody>
      </p:sp>
      <p:pic>
        <p:nvPicPr>
          <p:cNvPr id="94" name="图片 94"/>
          <p:cNvPicPr>
            <a:picLocks noChangeAspect="1" noChangeArrowheads="1"/>
          </p:cNvPicPr>
          <p:nvPr/>
        </p:nvPicPr>
        <p:blipFill>
          <a:blip r:embed="rId1" cstate="print"/>
          <a:srcRect l="19584" t="32293" r="23805" b="28657"/>
          <a:stretch>
            <a:fillRect/>
          </a:stretch>
        </p:blipFill>
        <p:spPr>
          <a:xfrm>
            <a:off x="5097780" y="1363980"/>
            <a:ext cx="5500370" cy="4908550"/>
          </a:xfrm>
          <a:prstGeom prst="rect">
            <a:avLst/>
          </a:prstGeom>
          <a:noFill/>
          <a:ln w="9525">
            <a:noFill/>
            <a:miter lim="800000"/>
            <a:headEnd/>
            <a:tailEnd/>
          </a:ln>
        </p:spPr>
      </p:pic>
      <p:sp>
        <p:nvSpPr>
          <p:cNvPr id="2" name="TextBox 10"/>
          <p:cNvSpPr>
            <a:spLocks noChangeArrowheads="1"/>
          </p:cNvSpPr>
          <p:nvPr/>
        </p:nvSpPr>
        <p:spPr bwMode="auto">
          <a:xfrm>
            <a:off x="742253" y="420691"/>
            <a:ext cx="535295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altLang="zh-CN" sz="2400" b="1" dirty="0"/>
              <a:t>10.4 案例：线上课程分类</a:t>
            </a:r>
            <a:endParaRPr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6"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graphicFrame>
        <p:nvGraphicFramePr>
          <p:cNvPr id="4" name="表格 3"/>
          <p:cNvGraphicFramePr/>
          <p:nvPr/>
        </p:nvGraphicFramePr>
        <p:xfrm>
          <a:off x="941705" y="2104390"/>
          <a:ext cx="9860915" cy="4168140"/>
        </p:xfrm>
        <a:graphic>
          <a:graphicData uri="http://schemas.openxmlformats.org/drawingml/2006/table">
            <a:tbl>
              <a:tblPr firstRow="1" bandRow="1">
                <a:tableStyleId>{5940675A-B579-460E-94D1-54222C63F5DA}</a:tableStyleId>
              </a:tblPr>
              <a:tblGrid>
                <a:gridCol w="2016125"/>
                <a:gridCol w="6635750"/>
                <a:gridCol w="1209040"/>
              </a:tblGrid>
              <a:tr h="438785">
                <a:tc>
                  <a:txBody>
                    <a:bodyPr/>
                    <a:p>
                      <a:pPr indent="0" algn="ctr">
                        <a:lnSpc>
                          <a:spcPct val="150000"/>
                        </a:lnSpc>
                        <a:buNone/>
                      </a:pPr>
                      <a:r>
                        <a:rPr lang="en-US" sz="1800" b="0">
                          <a:latin typeface="Times New Roman" panose="02020603050405020304" charset="0"/>
                          <a:cs typeface="Times New Roman" panose="02020603050405020304" charset="0"/>
                        </a:rPr>
                        <a:t>序号</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课程标题</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类别</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66090">
                <a:tc>
                  <a:txBody>
                    <a:bodyPr/>
                    <a:p>
                      <a:pPr indent="0" algn="ctr">
                        <a:buNone/>
                      </a:pPr>
                      <a:r>
                        <a:rPr lang="en-US" sz="1800" b="0">
                          <a:latin typeface="Times New Roman" panose="02020603050405020304" charset="0"/>
                          <a:cs typeface="Times New Roman" panose="02020603050405020304" charset="0"/>
                        </a:rPr>
                        <a:t>1</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Daily English Learning</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1</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466090">
                <a:tc>
                  <a:txBody>
                    <a:bodyPr/>
                    <a:p>
                      <a:pPr indent="0" algn="ctr">
                        <a:buNone/>
                      </a:pPr>
                      <a:r>
                        <a:rPr lang="en-US" sz="1800" b="0">
                          <a:latin typeface="Times New Roman" panose="02020603050405020304" charset="0"/>
                          <a:cs typeface="Times New Roman" panose="02020603050405020304" charset="0"/>
                        </a:rPr>
                        <a:t>2</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Welcome! - VOA Learning English</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1</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cap="flat">
                      <a:noFill/>
                    </a:lnR>
                    <a:lnT cap="flat">
                      <a:noFill/>
                    </a:lnT>
                    <a:lnB cap="flat">
                      <a:noFill/>
                    </a:lnB>
                    <a:lnTlToBr>
                      <a:noFill/>
                    </a:lnTlToBr>
                    <a:lnBlToTr>
                      <a:noFill/>
                    </a:lnBlToTr>
                    <a:noFill/>
                  </a:tcPr>
                </a:tc>
              </a:tr>
              <a:tr h="466090">
                <a:tc>
                  <a:txBody>
                    <a:bodyPr/>
                    <a:p>
                      <a:pPr indent="0" algn="ctr">
                        <a:buNone/>
                      </a:pPr>
                      <a:r>
                        <a:rPr lang="en-US" sz="1800" b="0">
                          <a:latin typeface="Times New Roman" panose="02020603050405020304" charset="0"/>
                          <a:cs typeface="Times New Roman" panose="02020603050405020304" charset="0"/>
                        </a:rPr>
                        <a:t>3</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World of Math Online</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cap="flat">
                      <a:noFill/>
                    </a:lnR>
                    <a:lnT cap="flat">
                      <a:noFill/>
                    </a:lnT>
                    <a:lnB cap="flat">
                      <a:noFill/>
                    </a:lnB>
                    <a:lnTlToBr>
                      <a:noFill/>
                    </a:lnTlToBr>
                    <a:lnBlToTr>
                      <a:noFill/>
                    </a:lnBlToTr>
                    <a:noFill/>
                  </a:tcPr>
                </a:tc>
              </a:tr>
              <a:tr h="466090">
                <a:tc>
                  <a:txBody>
                    <a:bodyPr/>
                    <a:p>
                      <a:pPr indent="0" algn="ctr">
                        <a:buNone/>
                      </a:pPr>
                      <a:r>
                        <a:rPr lang="en-US" sz="1800" b="0">
                          <a:latin typeface="Times New Roman" panose="02020603050405020304" charset="0"/>
                          <a:cs typeface="Times New Roman" panose="02020603050405020304" charset="0"/>
                        </a:rPr>
                        <a:t>4</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Free online math lessons</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cap="flat">
                      <a:noFill/>
                    </a:lnR>
                    <a:lnT cap="flat">
                      <a:noFill/>
                    </a:lnT>
                    <a:lnB cap="flat">
                      <a:noFill/>
                    </a:lnB>
                    <a:lnTlToBr>
                      <a:noFill/>
                    </a:lnTlToBr>
                    <a:lnBlToTr>
                      <a:noFill/>
                    </a:lnBlToTr>
                    <a:noFill/>
                  </a:tcPr>
                </a:tc>
              </a:tr>
              <a:tr h="466090">
                <a:tc>
                  <a:txBody>
                    <a:bodyPr/>
                    <a:p>
                      <a:pPr indent="0" algn="ctr">
                        <a:buNone/>
                      </a:pPr>
                      <a:r>
                        <a:rPr lang="en-US" sz="1800" b="0">
                          <a:latin typeface="Times New Roman" panose="02020603050405020304" charset="0"/>
                          <a:cs typeface="Times New Roman" panose="02020603050405020304" charset="0"/>
                        </a:rPr>
                        <a:t>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Listen and Learn English‎</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1</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cap="flat">
                      <a:noFill/>
                    </a:lnR>
                    <a:lnT cap="flat">
                      <a:noFill/>
                    </a:lnT>
                    <a:lnB cap="flat">
                      <a:noFill/>
                    </a:lnB>
                    <a:lnTlToBr>
                      <a:noFill/>
                    </a:lnTlToBr>
                    <a:lnBlToTr>
                      <a:noFill/>
                    </a:lnBlToTr>
                    <a:noFill/>
                  </a:tcPr>
                </a:tc>
              </a:tr>
              <a:tr h="466725">
                <a:tc>
                  <a:txBody>
                    <a:bodyPr/>
                    <a:p>
                      <a:pPr indent="0" algn="ctr">
                        <a:buNone/>
                      </a:pPr>
                      <a:r>
                        <a:rPr lang="en-US" sz="1800" b="0">
                          <a:latin typeface="Times New Roman" panose="02020603050405020304" charset="0"/>
                          <a:cs typeface="Times New Roman" panose="02020603050405020304" charset="0"/>
                        </a:rPr>
                        <a:t>6</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The physical learning style</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cap="flat">
                      <a:noFill/>
                    </a:lnR>
                    <a:lnT cap="flat">
                      <a:noFill/>
                    </a:lnT>
                    <a:lnB cap="flat">
                      <a:noFill/>
                    </a:lnB>
                    <a:lnTlToBr>
                      <a:noFill/>
                    </a:lnTlToBr>
                    <a:lnBlToTr>
                      <a:noFill/>
                    </a:lnBlToTr>
                    <a:noFill/>
                  </a:tcPr>
                </a:tc>
              </a:tr>
              <a:tr h="466090">
                <a:tc>
                  <a:txBody>
                    <a:bodyPr/>
                    <a:p>
                      <a:pPr indent="0" algn="ctr">
                        <a:buNone/>
                      </a:pPr>
                      <a:r>
                        <a:rPr lang="en-US" sz="1800" b="0">
                          <a:latin typeface="Times New Roman" panose="02020603050405020304" charset="0"/>
                          <a:cs typeface="Times New Roman" panose="02020603050405020304" charset="0"/>
                        </a:rPr>
                        <a:t>7</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Learning by Choice in Secondary Physical Education</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cap="flat">
                      <a:noFill/>
                    </a:lnT>
                    <a:lnB cap="flat">
                      <a:noFill/>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cap="flat">
                      <a:noFill/>
                    </a:lnR>
                    <a:lnT cap="flat">
                      <a:noFill/>
                    </a:lnT>
                    <a:lnB cap="flat">
                      <a:noFill/>
                    </a:lnB>
                    <a:lnTlToBr>
                      <a:noFill/>
                    </a:lnTlToBr>
                    <a:lnBlToTr>
                      <a:noFill/>
                    </a:lnBlToTr>
                    <a:noFill/>
                  </a:tcPr>
                </a:tc>
              </a:tr>
              <a:tr h="466090">
                <a:tc>
                  <a:txBody>
                    <a:bodyPr/>
                    <a:p>
                      <a:pPr indent="0" algn="ctr">
                        <a:buNone/>
                      </a:pPr>
                      <a:r>
                        <a:rPr lang="en-US" sz="1800" b="0">
                          <a:latin typeface="Times New Roman" panose="02020603050405020304" charset="0"/>
                          <a:cs typeface="Times New Roman" panose="02020603050405020304" charset="0"/>
                        </a:rPr>
                        <a:t>8</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Learn English in 30 Minutes</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1</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9" name="矩形 8"/>
          <p:cNvSpPr/>
          <p:nvPr/>
        </p:nvSpPr>
        <p:spPr>
          <a:xfrm>
            <a:off x="831850" y="1176020"/>
            <a:ext cx="10527030" cy="755650"/>
          </a:xfrm>
          <a:prstGeom prst="rect">
            <a:avLst/>
          </a:prstGeom>
        </p:spPr>
        <p:txBody>
          <a:bodyPr wrap="square">
            <a:spAutoFit/>
          </a:bodyPr>
          <a:p>
            <a:pPr algn="l">
              <a:lnSpc>
                <a:spcPct val="120000"/>
              </a:lnSpc>
              <a:spcBef>
                <a:spcPts val="0"/>
              </a:spcBef>
              <a:spcAft>
                <a:spcPts val="0"/>
              </a:spcAft>
            </a:pPr>
            <a:r>
              <a:rPr altLang="zh-CN" dirty="0"/>
              <a:t>基于条件概率的朴素贝叶斯算法：</a:t>
            </a:r>
            <a:endParaRPr altLang="zh-CN" dirty="0"/>
          </a:p>
          <a:p>
            <a:pPr algn="l">
              <a:lnSpc>
                <a:spcPct val="120000"/>
              </a:lnSpc>
              <a:spcBef>
                <a:spcPts val="0"/>
              </a:spcBef>
              <a:spcAft>
                <a:spcPts val="0"/>
              </a:spcAft>
            </a:pPr>
            <a:r>
              <a:rPr altLang="zh-CN" dirty="0"/>
              <a:t>网站管理员整理某教学网站上的英语材料，</a:t>
            </a:r>
            <a:r>
              <a:rPr lang="zh-CN" dirty="0"/>
              <a:t>使用机器自动</a:t>
            </a:r>
            <a:r>
              <a:rPr altLang="zh-CN" dirty="0"/>
              <a:t>统计了该网站近期发布的课程标题</a:t>
            </a:r>
            <a:r>
              <a:rPr lang="zh-CN" dirty="0"/>
              <a:t>：</a:t>
            </a:r>
            <a:endParaRPr lang="zh-CN" dirty="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4"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to="" calcmode="lin" valueType="num">
                                      <p:cBhvr>
                                        <p:cTn id="11" dur="1" fill="hold"/>
                                        <p:tgtEl>
                                          <p:spTgt spid="9"/>
                                        </p:tgtEl>
                                      </p:cBhvr>
                                    </p:anim>
                                  </p:childTnLst>
                                </p:cTn>
                              </p:par>
                            </p:childTnLst>
                          </p:cTn>
                        </p:par>
                      </p:childTnLst>
                    </p:cTn>
                  </p:par>
                  <p:par>
                    <p:cTn id="12" fill="hold">
                      <p:stCondLst>
                        <p:cond delay="indefinite"/>
                      </p:stCondLst>
                      <p:childTnLst>
                        <p:par>
                          <p:cTn id="13" fill="hold">
                            <p:stCondLst>
                              <p:cond delay="0"/>
                            </p:stCondLst>
                            <p:childTnLst>
                              <p:par>
                                <p:cTn id="14" presetID="24"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to="" calcmode="lin" valueType="num">
                                      <p:cBhvr>
                                        <p:cTn id="16" dur="1" fill="hold"/>
                                        <p:tgtEl>
                                          <p:spTgt spid="4"/>
                                        </p:tgtEl>
                                      </p:cBhvr>
                                    </p:anim>
                                  </p:childTnLst>
                                </p:cTn>
                              </p:par>
                            </p:childTnLst>
                          </p:cTn>
                        </p:par>
                      </p:childTnLst>
                    </p:cTn>
                  </p:par>
                  <p:par>
                    <p:cTn id="17" fill="hold">
                      <p:stCondLst>
                        <p:cond delay="indefinite"/>
                      </p:stCondLst>
                      <p:childTnLst>
                        <p:par>
                          <p:cTn id="18" fill="hold">
                            <p:stCondLst>
                              <p:cond delay="0"/>
                            </p:stCondLst>
                            <p:childTnLst>
                              <p:par>
                                <p:cTn id="19" presetID="22" presetClass="exit" presetSubtype="4" fill="hold" grpId="1" nodeType="clickEffect">
                                  <p:stCondLst>
                                    <p:cond delay="0"/>
                                  </p:stCondLst>
                                  <p:childTnLst>
                                    <p:animEffect transition="out" filter="wipe(down)">
                                      <p:cBhvr>
                                        <p:cTn id="20" dur="500"/>
                                        <p:tgtEl>
                                          <p:spTgt spid="9"/>
                                        </p:tgtEl>
                                      </p:cBhvr>
                                    </p:animEffect>
                                    <p:set>
                                      <p:cBhvr>
                                        <p:cTn id="21" dur="1" fill="hold">
                                          <p:stCondLst>
                                            <p:cond delay="499"/>
                                          </p:stCondLst>
                                        </p:cTn>
                                        <p:tgtEl>
                                          <p:spTgt spid="9"/>
                                        </p:tgtEl>
                                        <p:attrNameLst>
                                          <p:attrName>style.visibility</p:attrName>
                                        </p:attrNameLst>
                                      </p:cBhvr>
                                      <p:to>
                                        <p:strVal val="hidden"/>
                                      </p:to>
                                    </p:set>
                                  </p:childTnLst>
                                </p:cTn>
                              </p:par>
                              <p:par>
                                <p:cTn id="22" presetID="22" presetClass="exit" presetSubtype="4" fill="hold" nodeType="withEffect">
                                  <p:stCondLst>
                                    <p:cond delay="0"/>
                                  </p:stCondLst>
                                  <p:childTnLst>
                                    <p:animEffect transition="out" filter="wipe(down)">
                                      <p:cBhvr>
                                        <p:cTn id="23" dur="500"/>
                                        <p:tgtEl>
                                          <p:spTgt spid="4"/>
                                        </p:tgtEl>
                                      </p:cBhvr>
                                    </p:animEffect>
                                    <p:set>
                                      <p:cBhvr>
                                        <p:cTn id="24" dur="1" fill="hold">
                                          <p:stCondLst>
                                            <p:cond delay="499"/>
                                          </p:stCondLst>
                                        </p:cTn>
                                        <p:tgtEl>
                                          <p:spTgt spid="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1" nodeType="clickEffect">
                                  <p:stCondLst>
                                    <p:cond delay="0"/>
                                  </p:stCondLst>
                                  <p:childTnLst>
                                    <p:set>
                                      <p:cBhvr>
                                        <p:cTn id="28" dur="1" fill="hold">
                                          <p:stCondLst>
                                            <p:cond delay="0"/>
                                          </p:stCondLst>
                                        </p:cTn>
                                        <p:tgtEl>
                                          <p:spTgt spid="10"/>
                                        </p:tgtEl>
                                        <p:attrNameLst>
                                          <p:attrName>style.visibility</p:attrName>
                                        </p:attrNameLst>
                                      </p:cBhvr>
                                      <p:to>
                                        <p:strVal val="visible"/>
                                      </p:to>
                                    </p:set>
                                    <p:anim to="" calcmode="lin" valueType="num">
                                      <p:cBhvr>
                                        <p:cTn id="29" dur="1" fill="hold"/>
                                        <p:tgtEl>
                                          <p:spTgt spid="10"/>
                                        </p:tgtEl>
                                      </p:cBhvr>
                                    </p:anim>
                                  </p:childTnLst>
                                </p:cTn>
                              </p:par>
                            </p:childTnLst>
                          </p:cTn>
                        </p:par>
                        <p:par>
                          <p:cTn id="30" fill="hold">
                            <p:stCondLst>
                              <p:cond delay="0"/>
                            </p:stCondLst>
                            <p:childTnLst>
                              <p:par>
                                <p:cTn id="31" presetID="21" presetClass="entr" presetSubtype="1" fill="hold" nodeType="afterEffect">
                                  <p:stCondLst>
                                    <p:cond delay="0"/>
                                  </p:stCondLst>
                                  <p:childTnLst>
                                    <p:set>
                                      <p:cBhvr>
                                        <p:cTn id="32" dur="1" fill="hold">
                                          <p:stCondLst>
                                            <p:cond delay="0"/>
                                          </p:stCondLst>
                                        </p:cTn>
                                        <p:tgtEl>
                                          <p:spTgt spid="94"/>
                                        </p:tgtEl>
                                        <p:attrNameLst>
                                          <p:attrName>style.visibility</p:attrName>
                                        </p:attrNameLst>
                                      </p:cBhvr>
                                      <p:to>
                                        <p:strVal val="visible"/>
                                      </p:to>
                                    </p:set>
                                    <p:animEffect transition="in" filter="wheel(1)">
                                      <p:cBhvr>
                                        <p:cTn id="33" dur="2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1"/>
      <p:bldP spid="9"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253" y="420691"/>
            <a:ext cx="708114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altLang="zh-CN" sz="2400" b="1" dirty="0">
                <a:sym typeface="+mn-ea"/>
              </a:rPr>
              <a:t>10.4 案例：线上课程分类</a:t>
            </a:r>
            <a:endParaRPr lang="zh-CN" altLang="zh-CN" sz="2400" b="1" dirty="0"/>
          </a:p>
        </p:txBody>
      </p:sp>
      <p:sp>
        <p:nvSpPr>
          <p:cNvPr id="15" name="矩形 14"/>
          <p:cNvSpPr/>
          <p:nvPr/>
        </p:nvSpPr>
        <p:spPr>
          <a:xfrm>
            <a:off x="742315" y="1323975"/>
            <a:ext cx="10372725" cy="2376170"/>
          </a:xfrm>
          <a:prstGeom prst="rect">
            <a:avLst/>
          </a:prstGeom>
        </p:spPr>
        <p:txBody>
          <a:bodyPr wrap="square">
            <a:spAutoFit/>
          </a:bodyPr>
          <a:lstStyle/>
          <a:p>
            <a:pPr marL="342900" indent="-342900" fontAlgn="auto">
              <a:lnSpc>
                <a:spcPct val="100000"/>
              </a:lnSpc>
              <a:spcAft>
                <a:spcPts val="600"/>
              </a:spcAft>
              <a:buFont typeface="Wingdings" panose="05000000000000000000" charset="0"/>
              <a:buChar char="Ø"/>
            </a:pPr>
            <a:r>
              <a:rPr lang="zh-CN" altLang="zh-CN" sz="2400" dirty="0"/>
              <a:t>贝叶斯公式</a:t>
            </a:r>
            <a:endParaRPr lang="zh-CN" altLang="zh-CN" sz="2000" dirty="0"/>
          </a:p>
          <a:p>
            <a:pPr indent="457200" algn="just" fontAlgn="auto">
              <a:lnSpc>
                <a:spcPct val="130000"/>
              </a:lnSpc>
              <a:buFont typeface="Wingdings" panose="05000000000000000000" charset="0"/>
              <a:buNone/>
              <a:extLst>
                <a:ext uri="{35155182-B16C-46BC-9424-99874614C6A1}">
                  <wpsdc:indentchars xmlns:wpsdc="http://www.wps.cn/officeDocument/2017/drawingmlCustomData" val="200" checksum="59296752"/>
                </a:ext>
              </a:extLst>
            </a:pPr>
            <a:r>
              <a:rPr lang="en-US" altLang="zh-CN" dirty="0"/>
              <a:t>在上述问题中，我们得到了每个单词在特定类别下的词频，记单词向量为特征变量，其词频可表示为，根据贝叶斯公式，我们可以计算在特征变量出现的条件下，课程标题属于类别的概率，如公式(1-1)所示:</a:t>
            </a:r>
            <a:endParaRPr lang="en-US" altLang="zh-CN" dirty="0"/>
          </a:p>
          <a:p>
            <a:pPr indent="457200" algn="just" fontAlgn="auto">
              <a:lnSpc>
                <a:spcPct val="130000"/>
              </a:lnSpc>
              <a:spcBef>
                <a:spcPts val="0"/>
              </a:spcBef>
              <a:spcAft>
                <a:spcPts val="0"/>
              </a:spcAft>
              <a:buFont typeface="Wingdings" panose="05000000000000000000" charset="0"/>
              <a:buNone/>
              <a:extLst>
                <a:ext uri="{35155182-B16C-46BC-9424-99874614C6A1}">
                  <wpsdc:indentchars xmlns:wpsdc="http://www.wps.cn/officeDocument/2017/drawingmlCustomData" val="200" checksum="59296752"/>
                </a:ext>
              </a:extLst>
            </a:pPr>
            <a:endParaRPr lang="en-US" altLang="zh-CN" dirty="0"/>
          </a:p>
          <a:p>
            <a:pPr indent="508000" algn="just" fontAlgn="auto">
              <a:lnSpc>
                <a:spcPct val="130000"/>
              </a:lnSpc>
              <a:spcBef>
                <a:spcPts val="0"/>
              </a:spcBef>
              <a:spcAft>
                <a:spcPts val="0"/>
              </a:spcAft>
              <a:buFont typeface="Wingdings" panose="05000000000000000000" charset="0"/>
              <a:buNone/>
              <a:extLst>
                <a:ext uri="{35155182-B16C-46BC-9424-99874614C6A1}">
                  <wpsdc:indentchars xmlns:wpsdc="http://www.wps.cn/officeDocument/2017/drawingmlCustomData" val="200" checksum="282533468"/>
                </a:ext>
              </a:extLst>
            </a:pPr>
            <a:endParaRPr lang="zh-CN" altLang="zh-CN" sz="2000"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6"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graphicFrame>
        <p:nvGraphicFramePr>
          <p:cNvPr id="7" name="对象 -2147482538"/>
          <p:cNvGraphicFramePr>
            <a:graphicFrameLocks noChangeAspect="1"/>
          </p:cNvGraphicFramePr>
          <p:nvPr/>
        </p:nvGraphicFramePr>
        <p:xfrm>
          <a:off x="4099560" y="2773680"/>
          <a:ext cx="2888615" cy="805815"/>
        </p:xfrm>
        <a:graphic>
          <a:graphicData uri="http://schemas.openxmlformats.org/presentationml/2006/ole">
            <mc:AlternateContent xmlns:mc="http://schemas.openxmlformats.org/markup-compatibility/2006">
              <mc:Choice xmlns:v="urn:schemas-microsoft-com:vml" Requires="v">
                <p:oleObj spid="_x0000_s9" name="" r:id="rId1" imgW="1459865" imgH="406400" progId="Equation.DSMT4">
                  <p:embed/>
                </p:oleObj>
              </mc:Choice>
              <mc:Fallback>
                <p:oleObj name="" r:id="rId1" imgW="1459865" imgH="406400" progId="Equation.DSMT4">
                  <p:embed/>
                  <p:pic>
                    <p:nvPicPr>
                      <p:cNvPr id="0" name="图片 3075"/>
                      <p:cNvPicPr/>
                      <p:nvPr/>
                    </p:nvPicPr>
                    <p:blipFill>
                      <a:blip r:embed="rId2"/>
                      <a:stretch>
                        <a:fillRect/>
                      </a:stretch>
                    </p:blipFill>
                    <p:spPr>
                      <a:xfrm>
                        <a:off x="4099560" y="2773680"/>
                        <a:ext cx="2888615" cy="805815"/>
                      </a:xfrm>
                      <a:prstGeom prst="rect">
                        <a:avLst/>
                      </a:prstGeom>
                      <a:noFill/>
                      <a:ln w="38100">
                        <a:noFill/>
                        <a:miter/>
                      </a:ln>
                    </p:spPr>
                  </p:pic>
                </p:oleObj>
              </mc:Fallback>
            </mc:AlternateContent>
          </a:graphicData>
        </a:graphic>
      </p:graphicFrame>
      <p:graphicFrame>
        <p:nvGraphicFramePr>
          <p:cNvPr id="4" name="对象 -2147482531"/>
          <p:cNvGraphicFramePr>
            <a:graphicFrameLocks noChangeAspect="1"/>
          </p:cNvGraphicFramePr>
          <p:nvPr/>
        </p:nvGraphicFramePr>
        <p:xfrm>
          <a:off x="3983990" y="5421630"/>
          <a:ext cx="3119755" cy="765175"/>
        </p:xfrm>
        <a:graphic>
          <a:graphicData uri="http://schemas.openxmlformats.org/presentationml/2006/ole">
            <mc:AlternateContent xmlns:mc="http://schemas.openxmlformats.org/markup-compatibility/2006">
              <mc:Choice xmlns:v="urn:schemas-microsoft-com:vml" Requires="v">
                <p:oleObj spid="_x0000_s10" name="" r:id="rId3" imgW="1600200" imgH="393700" progId="Equation.DSMT4">
                  <p:embed/>
                </p:oleObj>
              </mc:Choice>
              <mc:Fallback>
                <p:oleObj name="" r:id="rId3" imgW="1600200" imgH="393700" progId="Equation.DSMT4">
                  <p:embed/>
                  <p:pic>
                    <p:nvPicPr>
                      <p:cNvPr id="0" name="图片 9"/>
                      <p:cNvPicPr/>
                      <p:nvPr/>
                    </p:nvPicPr>
                    <p:blipFill>
                      <a:blip r:embed="rId4"/>
                      <a:stretch>
                        <a:fillRect/>
                      </a:stretch>
                    </p:blipFill>
                    <p:spPr>
                      <a:xfrm>
                        <a:off x="3983990" y="5421630"/>
                        <a:ext cx="3119755" cy="765175"/>
                      </a:xfrm>
                      <a:prstGeom prst="rect">
                        <a:avLst/>
                      </a:prstGeom>
                      <a:noFill/>
                      <a:ln w="38100">
                        <a:noFill/>
                        <a:miter/>
                      </a:ln>
                    </p:spPr>
                  </p:pic>
                </p:oleObj>
              </mc:Fallback>
            </mc:AlternateContent>
          </a:graphicData>
        </a:graphic>
      </p:graphicFrame>
      <p:sp>
        <p:nvSpPr>
          <p:cNvPr id="11" name="矩形 10"/>
          <p:cNvSpPr/>
          <p:nvPr/>
        </p:nvSpPr>
        <p:spPr>
          <a:xfrm>
            <a:off x="742315" y="4170045"/>
            <a:ext cx="10372725" cy="1522095"/>
          </a:xfrm>
          <a:prstGeom prst="rect">
            <a:avLst/>
          </a:prstGeom>
        </p:spPr>
        <p:txBody>
          <a:bodyPr wrap="square">
            <a:spAutoFit/>
          </a:bodyPr>
          <a:p>
            <a:pPr marL="342900" indent="-342900" fontAlgn="auto">
              <a:lnSpc>
                <a:spcPct val="150000"/>
              </a:lnSpc>
              <a:spcAft>
                <a:spcPts val="600"/>
              </a:spcAft>
              <a:buFont typeface="Wingdings" panose="05000000000000000000" charset="0"/>
              <a:buChar char="Ø"/>
            </a:pPr>
            <a:r>
              <a:rPr lang="zh-CN" altLang="zh-CN" sz="2400" dirty="0"/>
              <a:t>朴素贝叶斯公式</a:t>
            </a:r>
            <a:endParaRPr lang="zh-CN" altLang="zh-CN" sz="2000" dirty="0"/>
          </a:p>
          <a:p>
            <a:pPr indent="508000" algn="just" fontAlgn="auto">
              <a:lnSpc>
                <a:spcPct val="130000"/>
              </a:lnSpc>
              <a:extLst>
                <a:ext uri="{35155182-B16C-46BC-9424-99874614C6A1}">
                  <wpsdc:indentchars xmlns:wpsdc="http://www.wps.cn/officeDocument/2017/drawingmlCustomData" val="200" checksum="282533468"/>
                </a:ext>
              </a:extLst>
            </a:pPr>
            <a:r>
              <a:rPr lang="zh-CN" altLang="zh-CN" sz="2000" dirty="0"/>
              <a:t>假设单词间是互相独立的，且对于每个的计算都一样，因此课题类别的条件概率可简写为：</a:t>
            </a:r>
            <a:endParaRPr lang="zh-CN" altLang="zh-CN" sz="2000" dirty="0"/>
          </a:p>
        </p:txBody>
      </p:sp>
      <p:sp>
        <p:nvSpPr>
          <p:cNvPr id="12" name="文本框 11"/>
          <p:cNvSpPr txBox="1"/>
          <p:nvPr/>
        </p:nvSpPr>
        <p:spPr>
          <a:xfrm>
            <a:off x="742315" y="3579495"/>
            <a:ext cx="8641080" cy="450850"/>
          </a:xfrm>
          <a:prstGeom prst="rect">
            <a:avLst/>
          </a:prstGeom>
          <a:noFill/>
        </p:spPr>
        <p:txBody>
          <a:bodyPr wrap="square" rtlCol="0" anchor="t">
            <a:spAutoFit/>
          </a:bodyPr>
          <a:p>
            <a:pPr indent="457200" algn="just" fontAlgn="auto">
              <a:lnSpc>
                <a:spcPct val="130000"/>
              </a:lnSpc>
              <a:spcBef>
                <a:spcPts val="0"/>
              </a:spcBef>
              <a:spcAft>
                <a:spcPts val="1200"/>
              </a:spcAft>
              <a:buFont typeface="Wingdings" panose="05000000000000000000" charset="0"/>
              <a:buNone/>
              <a:extLst>
                <a:ext uri="{35155182-B16C-46BC-9424-99874614C6A1}">
                  <wpsdc:indentchars xmlns:wpsdc="http://www.wps.cn/officeDocument/2017/drawingmlCustomData" val="200" checksum="59296752"/>
                </a:ext>
              </a:extLst>
            </a:pPr>
            <a:r>
              <a:rPr lang="en-US" altLang="zh-CN" dirty="0">
                <a:sym typeface="+mn-ea"/>
              </a:rPr>
              <a:t>其中，表示标题类别的概率，表示特征变量，即单词在所有标题中出现的概率。</a:t>
            </a:r>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500"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4"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 to="" calcmode="lin" valueType="num">
                                      <p:cBhvr>
                                        <p:cTn id="16" dur="1" fill="hold"/>
                                        <p:tgtEl>
                                          <p:spTgt spid="7"/>
                                        </p:tgtEl>
                                      </p:cBhvr>
                                    </p:anim>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12"/>
                                        </p:tgtEl>
                                        <p:attrNameLst>
                                          <p:attrName>style.visibility</p:attrName>
                                        </p:attrNameLst>
                                      </p:cBhvr>
                                      <p:to>
                                        <p:strVal val="visible"/>
                                      </p:to>
                                    </p:set>
                                    <p:anim calcmode="discrete" valueType="clr">
                                      <p:cBhvr override="childStyle">
                                        <p:cTn id="21" dur="80"/>
                                        <p:tgtEl>
                                          <p:spTgt spid="12"/>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12"/>
                                        </p:tgtEl>
                                        <p:attrNameLst>
                                          <p:attrName>fillcolor</p:attrName>
                                        </p:attrNameLst>
                                      </p:cBhvr>
                                      <p:tavLst>
                                        <p:tav tm="0">
                                          <p:val>
                                            <p:clrVal>
                                              <a:schemeClr val="accent2"/>
                                            </p:clrVal>
                                          </p:val>
                                        </p:tav>
                                        <p:tav tm="50000">
                                          <p:val>
                                            <p:clrVal>
                                              <a:schemeClr val="hlink"/>
                                            </p:clrVal>
                                          </p:val>
                                        </p:tav>
                                      </p:tavLst>
                                    </p:anim>
                                    <p:set>
                                      <p:cBhvr>
                                        <p:cTn id="23" dur="80"/>
                                        <p:tgtEl>
                                          <p:spTgt spid="12"/>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to="" calcmode="lin" valueType="num">
                                      <p:cBhvr>
                                        <p:cTn id="28" dur="1" fill="hold"/>
                                        <p:tgtEl>
                                          <p:spTgt spid="11"/>
                                        </p:tgtEl>
                                      </p:cBhvr>
                                    </p:anim>
                                  </p:childTnLst>
                                </p:cTn>
                              </p:par>
                            </p:childTnLst>
                          </p:cTn>
                        </p:par>
                      </p:childTnLst>
                    </p:cTn>
                  </p:par>
                  <p:par>
                    <p:cTn id="29" fill="hold">
                      <p:stCondLst>
                        <p:cond delay="indefinite"/>
                      </p:stCondLst>
                      <p:childTnLst>
                        <p:par>
                          <p:cTn id="30" fill="hold">
                            <p:stCondLst>
                              <p:cond delay="0"/>
                            </p:stCondLst>
                            <p:childTnLst>
                              <p:par>
                                <p:cTn id="31" presetID="34"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 from="(-#ppt_w/2)" to="(#ppt_x)" calcmode="lin" valueType="num">
                                      <p:cBhvr>
                                        <p:cTn id="33" dur="600" fill="hold">
                                          <p:stCondLst>
                                            <p:cond delay="0"/>
                                          </p:stCondLst>
                                        </p:cTn>
                                        <p:tgtEl>
                                          <p:spTgt spid="4"/>
                                        </p:tgtEl>
                                        <p:attrNameLst>
                                          <p:attrName>ppt_x</p:attrName>
                                        </p:attrNameLst>
                                      </p:cBhvr>
                                    </p:anim>
                                    <p:anim from="0" to="-1.0" calcmode="lin" valueType="num">
                                      <p:cBhvr>
                                        <p:cTn id="34" dur="200" decel="50000" autoRev="1" fill="hold">
                                          <p:stCondLst>
                                            <p:cond delay="600"/>
                                          </p:stCondLst>
                                        </p:cTn>
                                        <p:tgtEl>
                                          <p:spTgt spid="4"/>
                                        </p:tgtEl>
                                        <p:attrNameLst>
                                          <p:attrName>xshear</p:attrName>
                                        </p:attrNameLst>
                                      </p:cBhvr>
                                    </p:anim>
                                    <p:animScale>
                                      <p:cBhvr>
                                        <p:cTn id="35" dur="200" decel="100000" autoRev="1" fill="hold">
                                          <p:stCondLst>
                                            <p:cond delay="600"/>
                                          </p:stCondLst>
                                        </p:cTn>
                                        <p:tgtEl>
                                          <p:spTgt spid="4"/>
                                        </p:tgtEl>
                                      </p:cBhvr>
                                      <p:from x="100000" y="100000"/>
                                      <p:to x="80000" y="100000"/>
                                    </p:animScale>
                                    <p:anim by="(#ppt_h/3+#ppt_w*0.1)" calcmode="lin" valueType="num">
                                      <p:cBhvr additive="sum">
                                        <p:cTn id="36"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315" y="421005"/>
            <a:ext cx="423354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altLang="zh-CN" sz="2400" b="1" dirty="0">
                <a:sym typeface="+mn-ea"/>
              </a:rPr>
              <a:t>10.4 案例：线上课程分类</a:t>
            </a:r>
            <a:endParaRPr lang="zh-CN" altLang="zh-CN" sz="2400" b="1" dirty="0"/>
          </a:p>
        </p:txBody>
      </p:sp>
      <p:sp>
        <p:nvSpPr>
          <p:cNvPr id="15" name="矩形 14"/>
          <p:cNvSpPr/>
          <p:nvPr/>
        </p:nvSpPr>
        <p:spPr>
          <a:xfrm>
            <a:off x="802618" y="980728"/>
            <a:ext cx="3852428" cy="506730"/>
          </a:xfrm>
          <a:prstGeom prst="rect">
            <a:avLst/>
          </a:prstGeom>
        </p:spPr>
        <p:txBody>
          <a:bodyPr wrap="square">
            <a:spAutoFit/>
          </a:bodyPr>
          <a:lstStyle/>
          <a:p>
            <a:pPr>
              <a:lnSpc>
                <a:spcPct val="150000"/>
              </a:lnSpc>
            </a:pPr>
            <a:r>
              <a:rPr lang="zh-CN" dirty="0"/>
              <a:t>程序：</a:t>
            </a:r>
            <a:endParaRPr lang="zh-CN"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6"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pic>
        <p:nvPicPr>
          <p:cNvPr id="5" name="图片 4"/>
          <p:cNvPicPr>
            <a:picLocks noChangeAspect="1"/>
          </p:cNvPicPr>
          <p:nvPr/>
        </p:nvPicPr>
        <p:blipFill>
          <a:blip r:embed="rId1"/>
          <a:srcRect l="3205" r="19306" b="4296"/>
          <a:stretch>
            <a:fillRect/>
          </a:stretch>
        </p:blipFill>
        <p:spPr>
          <a:xfrm>
            <a:off x="742315" y="1586865"/>
            <a:ext cx="6544310" cy="3825240"/>
          </a:xfrm>
          <a:prstGeom prst="rect">
            <a:avLst/>
          </a:prstGeom>
        </p:spPr>
      </p:pic>
      <p:pic>
        <p:nvPicPr>
          <p:cNvPr id="7" name="图片 6"/>
          <p:cNvPicPr>
            <a:picLocks noChangeAspect="1"/>
          </p:cNvPicPr>
          <p:nvPr/>
        </p:nvPicPr>
        <p:blipFill>
          <a:blip r:embed="rId2"/>
          <a:srcRect l="2760" r="22508"/>
          <a:stretch>
            <a:fillRect/>
          </a:stretch>
        </p:blipFill>
        <p:spPr>
          <a:xfrm>
            <a:off x="4819650" y="770890"/>
            <a:ext cx="6067425" cy="5645150"/>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ox(in)">
                                      <p:cBhvr>
                                        <p:cTn id="11" dur="20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4"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to="" calcmode="lin" valueType="num">
                                      <p:cBhvr>
                                        <p:cTn id="16" dur="1" fill="hold"/>
                                        <p:tgtEl>
                                          <p:spTgt spid="5"/>
                                        </p:tgtEl>
                                      </p:cBhvr>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grpId="1" nodeType="clickEffect">
                                  <p:stCondLst>
                                    <p:cond delay="0"/>
                                  </p:stCondLst>
                                  <p:childTnLst>
                                    <p:anim calcmode="lin" valueType="num">
                                      <p:cBhvr additive="base">
                                        <p:cTn id="20" dur="500"/>
                                        <p:tgtEl>
                                          <p:spTgt spid="15"/>
                                        </p:tgtEl>
                                        <p:attrNameLst>
                                          <p:attrName>ppt_x</p:attrName>
                                        </p:attrNameLst>
                                      </p:cBhvr>
                                      <p:tavLst>
                                        <p:tav tm="0">
                                          <p:val>
                                            <p:strVal val="ppt_x"/>
                                          </p:val>
                                        </p:tav>
                                        <p:tav tm="100000">
                                          <p:val>
                                            <p:strVal val="ppt_x"/>
                                          </p:val>
                                        </p:tav>
                                      </p:tavLst>
                                    </p:anim>
                                    <p:anim calcmode="lin" valueType="num">
                                      <p:cBhvr additive="base">
                                        <p:cTn id="21" dur="500"/>
                                        <p:tgtEl>
                                          <p:spTgt spid="15"/>
                                        </p:tgtEl>
                                        <p:attrNameLst>
                                          <p:attrName>ppt_y</p:attrName>
                                        </p:attrNameLst>
                                      </p:cBhvr>
                                      <p:tavLst>
                                        <p:tav tm="0">
                                          <p:val>
                                            <p:strVal val="ppt_y"/>
                                          </p:val>
                                        </p:tav>
                                        <p:tav tm="100000">
                                          <p:val>
                                            <p:strVal val="1+ppt_h/2"/>
                                          </p:val>
                                        </p:tav>
                                      </p:tavLst>
                                    </p:anim>
                                    <p:set>
                                      <p:cBhvr>
                                        <p:cTn id="22" dur="1" fill="hold">
                                          <p:stCondLst>
                                            <p:cond delay="499"/>
                                          </p:stCondLst>
                                        </p:cTn>
                                        <p:tgtEl>
                                          <p:spTgt spid="15"/>
                                        </p:tgtEl>
                                        <p:attrNameLst>
                                          <p:attrName>style.visibility</p:attrName>
                                        </p:attrNameLst>
                                      </p:cBhvr>
                                      <p:to>
                                        <p:strVal val="hidden"/>
                                      </p:to>
                                    </p:set>
                                  </p:childTnLst>
                                </p:cTn>
                              </p:par>
                              <p:par>
                                <p:cTn id="23" presetID="22" presetClass="exit" presetSubtype="4" fill="hold" nodeType="withEffect">
                                  <p:stCondLst>
                                    <p:cond delay="0"/>
                                  </p:stCondLst>
                                  <p:childTnLst>
                                    <p:animEffect transition="out" filter="wipe(down)">
                                      <p:cBhvr>
                                        <p:cTn id="24" dur="500"/>
                                        <p:tgtEl>
                                          <p:spTgt spid="5"/>
                                        </p:tgtEl>
                                      </p:cBhvr>
                                    </p:animEffect>
                                    <p:set>
                                      <p:cBhvr>
                                        <p:cTn id="25" dur="1" fill="hold">
                                          <p:stCondLst>
                                            <p:cond delay="499"/>
                                          </p:stCondLst>
                                        </p:cTn>
                                        <p:tgtEl>
                                          <p:spTgt spid="5"/>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to="" calcmode="lin" valueType="num">
                                      <p:cBhvr>
                                        <p:cTn id="30" dur="1" fill="hold"/>
                                        <p:tgtEl>
                                          <p:spTgt spid="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253" y="447055"/>
            <a:ext cx="4776889"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altLang="zh-CN" sz="2400" b="1" dirty="0">
                <a:sym typeface="+mn-ea"/>
              </a:rPr>
              <a:t>10.4 案例：线上课程分类</a:t>
            </a:r>
            <a:endParaRPr lang="zh-CN" altLang="zh-CN" sz="2400" b="1" dirty="0"/>
          </a:p>
        </p:txBody>
      </p:sp>
      <p:sp>
        <p:nvSpPr>
          <p:cNvPr id="15"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7"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9"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24" name="Rectangle 14"/>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28" name="Rectangle 16"/>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126" name="Rectangle 2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130" name="矩形 5129"/>
          <p:cNvSpPr/>
          <p:nvPr/>
        </p:nvSpPr>
        <p:spPr>
          <a:xfrm>
            <a:off x="1120775" y="1124585"/>
            <a:ext cx="10252710" cy="922020"/>
          </a:xfrm>
          <a:prstGeom prst="rect">
            <a:avLst/>
          </a:prstGeom>
        </p:spPr>
        <p:txBody>
          <a:bodyPr wrap="square">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dirty="0"/>
              <a:t>我们以课程标题为例，随机选择一个新标题</a:t>
            </a:r>
            <a:r>
              <a:rPr lang="en-US" dirty="0"/>
              <a:t>title = Listen English</a:t>
            </a:r>
            <a:r>
              <a:rPr dirty="0"/>
              <a:t>，构建特征变量</a:t>
            </a:r>
            <a:r>
              <a:rPr lang="en-US" dirty="0"/>
              <a:t>X = (Listen,English)</a:t>
            </a:r>
            <a:r>
              <a:rPr dirty="0"/>
              <a:t>，根据表12.6的信息可统计出单词在特定类别下的词数</a:t>
            </a:r>
            <a:r>
              <a:rPr lang="zh-CN" dirty="0"/>
              <a:t>。</a:t>
            </a:r>
            <a:endParaRPr lang="zh-CN" dirty="0"/>
          </a:p>
        </p:txBody>
      </p:sp>
      <p:graphicFrame>
        <p:nvGraphicFramePr>
          <p:cNvPr id="3" name="表格 2"/>
          <p:cNvGraphicFramePr/>
          <p:nvPr/>
        </p:nvGraphicFramePr>
        <p:xfrm>
          <a:off x="3954780" y="2140585"/>
          <a:ext cx="2834005" cy="1615440"/>
        </p:xfrm>
        <a:graphic>
          <a:graphicData uri="http://schemas.openxmlformats.org/drawingml/2006/table">
            <a:tbl>
              <a:tblPr firstRow="1" bandRow="1">
                <a:tableStyleId>{5940675A-B579-460E-94D1-54222C63F5DA}</a:tableStyleId>
              </a:tblPr>
              <a:tblGrid>
                <a:gridCol w="944245"/>
                <a:gridCol w="943610"/>
                <a:gridCol w="946150"/>
              </a:tblGrid>
              <a:tr h="243840">
                <a:tc>
                  <a:txBody>
                    <a:bodyPr/>
                    <a:p>
                      <a:pPr indent="0" algn="ctr">
                        <a:buNone/>
                      </a:pPr>
                      <a:r>
                        <a:rPr lang="en-US" sz="1600" b="0">
                          <a:latin typeface="Times New Roman" panose="02020603050405020304" charset="0"/>
                          <a:cs typeface="Times New Roman" panose="02020603050405020304" charset="0"/>
                        </a:rPr>
                        <a:t>X</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3840">
                <a:tc>
                  <a:txBody>
                    <a:bodyPr/>
                    <a:p>
                      <a:pPr indent="0" algn="ctr">
                        <a:buNone/>
                      </a:pPr>
                      <a:r>
                        <a:rPr lang="en-US" sz="1600" b="0">
                          <a:latin typeface="Times New Roman" panose="02020603050405020304" charset="0"/>
                          <a:cs typeface="Times New Roman" panose="02020603050405020304" charset="0"/>
                        </a:rPr>
                        <a:t>Math</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2</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0</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243840">
                <a:tc>
                  <a:txBody>
                    <a:bodyPr/>
                    <a:p>
                      <a:pPr indent="0" algn="ctr">
                        <a:buNone/>
                      </a:pPr>
                      <a:r>
                        <a:rPr lang="en-US" sz="1600" b="0">
                          <a:latin typeface="Times New Roman" panose="02020603050405020304" charset="0"/>
                          <a:cs typeface="Times New Roman" panose="02020603050405020304" charset="0"/>
                        </a:rPr>
                        <a:t>Physical</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2</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0</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243840">
                <a:tc>
                  <a:txBody>
                    <a:bodyPr/>
                    <a:p>
                      <a:pPr indent="0" algn="ctr">
                        <a:buNone/>
                      </a:pPr>
                      <a:r>
                        <a:rPr lang="en-US" sz="1600" b="0">
                          <a:latin typeface="Times New Roman" panose="02020603050405020304" charset="0"/>
                          <a:cs typeface="Times New Roman" panose="02020603050405020304" charset="0"/>
                        </a:rPr>
                        <a:t>English</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0</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4</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243840">
                <a:tc>
                  <a:txBody>
                    <a:bodyPr/>
                    <a:p>
                      <a:pPr indent="0" algn="ctr">
                        <a:buNone/>
                      </a:pPr>
                      <a:r>
                        <a:rPr lang="en-US" sz="1600" b="0">
                          <a:latin typeface="Times New Roman" panose="02020603050405020304" charset="0"/>
                          <a:cs typeface="Times New Roman" panose="02020603050405020304" charset="0"/>
                        </a:rPr>
                        <a:t>Listen</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0</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1</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243840">
                <a:tc>
                  <a:txBody>
                    <a:bodyPr/>
                    <a:p>
                      <a:pPr indent="0" algn="ctr">
                        <a:buNone/>
                      </a:pPr>
                      <a:r>
                        <a:rPr lang="en-US" sz="1600" b="0">
                          <a:latin typeface="Times New Roman" panose="02020603050405020304" charset="0"/>
                          <a:cs typeface="Times New Roman" panose="02020603050405020304" charset="0"/>
                        </a:rPr>
                        <a:t>Learning</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2</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cap="flat">
                      <a:noFill/>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2</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cap="flat">
                      <a:noFill/>
                    </a:lnB>
                    <a:lnTlToBr>
                      <a:noFill/>
                    </a:lnTlToBr>
                    <a:lnBlToTr>
                      <a:noFill/>
                    </a:lnBlToTr>
                    <a:noFill/>
                  </a:tcPr>
                </a:tc>
              </a:tr>
              <a:tr h="152400">
                <a:tc>
                  <a:txBody>
                    <a:bodyPr/>
                    <a:p>
                      <a:pPr indent="0" algn="ctr">
                        <a:buNone/>
                      </a:pP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22" name="组合 21"/>
          <p:cNvGrpSpPr/>
          <p:nvPr/>
        </p:nvGrpSpPr>
        <p:grpSpPr>
          <a:xfrm>
            <a:off x="1215390" y="3928110"/>
            <a:ext cx="10063480" cy="1337945"/>
            <a:chOff x="1914" y="6731"/>
            <a:chExt cx="15848" cy="2107"/>
          </a:xfrm>
        </p:grpSpPr>
        <p:sp>
          <p:nvSpPr>
            <p:cNvPr id="8" name="矩形 7"/>
            <p:cNvSpPr/>
            <p:nvPr/>
          </p:nvSpPr>
          <p:spPr>
            <a:xfrm>
              <a:off x="1914" y="6731"/>
              <a:ext cx="15848" cy="2107"/>
            </a:xfrm>
            <a:prstGeom prst="rect">
              <a:avLst/>
            </a:prstGeom>
          </p:spPr>
          <p:txBody>
            <a:bodyPr wrap="square">
              <a:spAutoFit/>
            </a:bodyPr>
            <a:lstStyle/>
            <a:p>
              <a:pPr lvl="0" indent="457200" algn="just" fontAlgn="auto">
                <a:lnSpc>
                  <a:spcPct val="150000"/>
                </a:lnSpc>
                <a:buFont typeface="+mj-lt"/>
                <a:buNone/>
                <a:extLst>
                  <a:ext uri="{35155182-B16C-46BC-9424-99874614C6A1}">
                    <wpsdc:indentchars xmlns:wpsdc="http://www.wps.cn/officeDocument/2017/drawingmlCustomData" val="200" checksum="59296752"/>
                  </a:ext>
                </a:extLst>
              </a:pPr>
              <a:r>
                <a:rPr dirty="0"/>
                <a:t>由此</a:t>
              </a:r>
              <a:r>
                <a:rPr altLang="zh-CN" dirty="0"/>
                <a:t>我们可以计算出测试样本中每个单词的条件概率                  ，如                                                 ，</a:t>
              </a:r>
              <a:endParaRPr altLang="zh-CN" dirty="0"/>
            </a:p>
            <a:p>
              <a:pPr lvl="0" indent="0">
                <a:lnSpc>
                  <a:spcPct val="150000"/>
                </a:lnSpc>
                <a:buFont typeface="+mj-lt"/>
                <a:buNone/>
              </a:pPr>
              <a:r>
                <a:rPr altLang="zh-CN" dirty="0"/>
                <a:t>                                              。接着计算类别的概率      ，分别为                           ，                         ，最后将上述概率依次代入公式(1-2)，计算课题类别的条件概率               ：</a:t>
              </a:r>
              <a:endParaRPr altLang="zh-CN" dirty="0"/>
            </a:p>
          </p:txBody>
        </p:sp>
        <p:graphicFrame>
          <p:nvGraphicFramePr>
            <p:cNvPr id="4" name="对象 -2147482516"/>
            <p:cNvGraphicFramePr>
              <a:graphicFrameLocks noChangeAspect="1"/>
            </p:cNvGraphicFramePr>
            <p:nvPr/>
          </p:nvGraphicFramePr>
          <p:xfrm>
            <a:off x="11071" y="6965"/>
            <a:ext cx="1547" cy="531"/>
          </p:xfrm>
          <a:graphic>
            <a:graphicData uri="http://schemas.openxmlformats.org/presentationml/2006/ole">
              <mc:AlternateContent xmlns:mc="http://schemas.openxmlformats.org/markup-compatibility/2006">
                <mc:Choice xmlns:v="urn:schemas-microsoft-com:vml" Requires="v">
                  <p:oleObj spid="_x0000_s11" name="" r:id="rId1" imgW="520700" imgH="228600" progId="Equation.DSMT4">
                    <p:embed/>
                  </p:oleObj>
                </mc:Choice>
                <mc:Fallback>
                  <p:oleObj name="" r:id="rId1" imgW="520700" imgH="228600" progId="Equation.DSMT4">
                    <p:embed/>
                    <p:pic>
                      <p:nvPicPr>
                        <p:cNvPr id="0" name="图片 10"/>
                        <p:cNvPicPr/>
                        <p:nvPr/>
                      </p:nvPicPr>
                      <p:blipFill>
                        <a:blip r:embed="rId2"/>
                        <a:stretch>
                          <a:fillRect/>
                        </a:stretch>
                      </p:blipFill>
                      <p:spPr>
                        <a:xfrm>
                          <a:off x="11071" y="6965"/>
                          <a:ext cx="1547" cy="531"/>
                        </a:xfrm>
                        <a:prstGeom prst="rect">
                          <a:avLst/>
                        </a:prstGeom>
                        <a:noFill/>
                        <a:ln w="38100">
                          <a:noFill/>
                          <a:miter/>
                        </a:ln>
                      </p:spPr>
                    </p:pic>
                  </p:oleObj>
                </mc:Fallback>
              </mc:AlternateContent>
            </a:graphicData>
          </a:graphic>
        </p:graphicFrame>
        <p:graphicFrame>
          <p:nvGraphicFramePr>
            <p:cNvPr id="5" name="对象 -2147482515"/>
            <p:cNvGraphicFramePr>
              <a:graphicFrameLocks noChangeAspect="1"/>
            </p:cNvGraphicFramePr>
            <p:nvPr/>
          </p:nvGraphicFramePr>
          <p:xfrm>
            <a:off x="13263" y="7004"/>
            <a:ext cx="3998" cy="452"/>
          </p:xfrm>
          <a:graphic>
            <a:graphicData uri="http://schemas.openxmlformats.org/presentationml/2006/ole">
              <mc:AlternateContent xmlns:mc="http://schemas.openxmlformats.org/markup-compatibility/2006">
                <mc:Choice xmlns:v="urn:schemas-microsoft-com:vml" Requires="v">
                  <p:oleObj spid="_x0000_s13" name="" r:id="rId3" imgW="1676400" imgH="203200" progId="Equation.DSMT4">
                    <p:embed/>
                  </p:oleObj>
                </mc:Choice>
                <mc:Fallback>
                  <p:oleObj name="" r:id="rId3" imgW="1676400" imgH="203200" progId="Equation.DSMT4">
                    <p:embed/>
                    <p:pic>
                      <p:nvPicPr>
                        <p:cNvPr id="0" name="图片 12"/>
                        <p:cNvPicPr/>
                        <p:nvPr/>
                      </p:nvPicPr>
                      <p:blipFill>
                        <a:blip r:embed="rId4"/>
                        <a:stretch>
                          <a:fillRect/>
                        </a:stretch>
                      </p:blipFill>
                      <p:spPr>
                        <a:xfrm>
                          <a:off x="13263" y="7004"/>
                          <a:ext cx="3998" cy="452"/>
                        </a:xfrm>
                        <a:prstGeom prst="rect">
                          <a:avLst/>
                        </a:prstGeom>
                        <a:noFill/>
                        <a:ln w="38100">
                          <a:noFill/>
                          <a:miter/>
                        </a:ln>
                      </p:spPr>
                    </p:pic>
                  </p:oleObj>
                </mc:Fallback>
              </mc:AlternateContent>
            </a:graphicData>
          </a:graphic>
        </p:graphicFrame>
        <p:graphicFrame>
          <p:nvGraphicFramePr>
            <p:cNvPr id="7" name="对象 -2147482514"/>
            <p:cNvGraphicFramePr>
              <a:graphicFrameLocks noChangeAspect="1"/>
            </p:cNvGraphicFramePr>
            <p:nvPr/>
          </p:nvGraphicFramePr>
          <p:xfrm>
            <a:off x="2138" y="7549"/>
            <a:ext cx="3722" cy="471"/>
          </p:xfrm>
          <a:graphic>
            <a:graphicData uri="http://schemas.openxmlformats.org/presentationml/2006/ole">
              <mc:AlternateContent xmlns:mc="http://schemas.openxmlformats.org/markup-compatibility/2006">
                <mc:Choice xmlns:v="urn:schemas-microsoft-com:vml" Requires="v">
                  <p:oleObj spid="_x0000_s14" name="" r:id="rId5" imgW="1497965" imgH="203200" progId="Equation.DSMT4">
                    <p:embed/>
                  </p:oleObj>
                </mc:Choice>
                <mc:Fallback>
                  <p:oleObj name="" r:id="rId5" imgW="1497965" imgH="203200" progId="Equation.DSMT4">
                    <p:embed/>
                    <p:pic>
                      <p:nvPicPr>
                        <p:cNvPr id="0" name="图片 13"/>
                        <p:cNvPicPr/>
                        <p:nvPr/>
                      </p:nvPicPr>
                      <p:blipFill>
                        <a:blip r:embed="rId6"/>
                        <a:stretch>
                          <a:fillRect/>
                        </a:stretch>
                      </p:blipFill>
                      <p:spPr>
                        <a:xfrm>
                          <a:off x="2138" y="7549"/>
                          <a:ext cx="3722" cy="471"/>
                        </a:xfrm>
                        <a:prstGeom prst="rect">
                          <a:avLst/>
                        </a:prstGeom>
                        <a:noFill/>
                        <a:ln w="38100">
                          <a:noFill/>
                          <a:miter/>
                        </a:ln>
                      </p:spPr>
                    </p:pic>
                  </p:oleObj>
                </mc:Fallback>
              </mc:AlternateContent>
            </a:graphicData>
          </a:graphic>
        </p:graphicFrame>
        <p:graphicFrame>
          <p:nvGraphicFramePr>
            <p:cNvPr id="9" name="对象 -2147482513"/>
            <p:cNvGraphicFramePr>
              <a:graphicFrameLocks noChangeAspect="1"/>
            </p:cNvGraphicFramePr>
            <p:nvPr/>
          </p:nvGraphicFramePr>
          <p:xfrm>
            <a:off x="9359" y="7523"/>
            <a:ext cx="555" cy="573"/>
          </p:xfrm>
          <a:graphic>
            <a:graphicData uri="http://schemas.openxmlformats.org/presentationml/2006/ole">
              <mc:AlternateContent xmlns:mc="http://schemas.openxmlformats.org/markup-compatibility/2006">
                <mc:Choice xmlns:v="urn:schemas-microsoft-com:vml" Requires="v">
                  <p:oleObj spid="_x0000_s16" name="" r:id="rId7" imgW="152400" imgH="228600" progId="Equation.DSMT4">
                    <p:embed/>
                  </p:oleObj>
                </mc:Choice>
                <mc:Fallback>
                  <p:oleObj name="" r:id="rId7" imgW="152400" imgH="228600" progId="Equation.DSMT4">
                    <p:embed/>
                    <p:pic>
                      <p:nvPicPr>
                        <p:cNvPr id="0" name="图片 15"/>
                        <p:cNvPicPr/>
                        <p:nvPr/>
                      </p:nvPicPr>
                      <p:blipFill>
                        <a:blip r:embed="rId8"/>
                        <a:stretch>
                          <a:fillRect/>
                        </a:stretch>
                      </p:blipFill>
                      <p:spPr>
                        <a:xfrm>
                          <a:off x="9359" y="7523"/>
                          <a:ext cx="555" cy="573"/>
                        </a:xfrm>
                        <a:prstGeom prst="rect">
                          <a:avLst/>
                        </a:prstGeom>
                        <a:noFill/>
                        <a:ln w="38100">
                          <a:noFill/>
                          <a:miter/>
                        </a:ln>
                      </p:spPr>
                    </p:pic>
                  </p:oleObj>
                </mc:Fallback>
              </mc:AlternateContent>
            </a:graphicData>
          </a:graphic>
        </p:graphicFrame>
        <p:graphicFrame>
          <p:nvGraphicFramePr>
            <p:cNvPr id="10" name="对象 -2147482512"/>
            <p:cNvGraphicFramePr>
              <a:graphicFrameLocks noChangeAspect="1"/>
            </p:cNvGraphicFramePr>
            <p:nvPr/>
          </p:nvGraphicFramePr>
          <p:xfrm>
            <a:off x="11318" y="7627"/>
            <a:ext cx="2093" cy="403"/>
          </p:xfrm>
          <a:graphic>
            <a:graphicData uri="http://schemas.openxmlformats.org/presentationml/2006/ole">
              <mc:AlternateContent xmlns:mc="http://schemas.openxmlformats.org/markup-compatibility/2006">
                <mc:Choice xmlns:v="urn:schemas-microsoft-com:vml" Requires="v">
                  <p:oleObj spid="_x0000_s18" name="" r:id="rId9" imgW="989965" imgH="203200" progId="Equation.DSMT4">
                    <p:embed/>
                  </p:oleObj>
                </mc:Choice>
                <mc:Fallback>
                  <p:oleObj name="" r:id="rId9" imgW="989965" imgH="203200" progId="Equation.DSMT4">
                    <p:embed/>
                    <p:pic>
                      <p:nvPicPr>
                        <p:cNvPr id="0" name="图片 17"/>
                        <p:cNvPicPr/>
                        <p:nvPr/>
                      </p:nvPicPr>
                      <p:blipFill>
                        <a:blip r:embed="rId10"/>
                        <a:stretch>
                          <a:fillRect/>
                        </a:stretch>
                      </p:blipFill>
                      <p:spPr>
                        <a:xfrm>
                          <a:off x="11318" y="7627"/>
                          <a:ext cx="2093" cy="403"/>
                        </a:xfrm>
                        <a:prstGeom prst="rect">
                          <a:avLst/>
                        </a:prstGeom>
                        <a:noFill/>
                        <a:ln w="38100">
                          <a:noFill/>
                          <a:miter/>
                        </a:ln>
                      </p:spPr>
                    </p:pic>
                  </p:oleObj>
                </mc:Fallback>
              </mc:AlternateContent>
            </a:graphicData>
          </a:graphic>
        </p:graphicFrame>
        <p:graphicFrame>
          <p:nvGraphicFramePr>
            <p:cNvPr id="12" name="对象 -2147482511"/>
            <p:cNvGraphicFramePr>
              <a:graphicFrameLocks noChangeAspect="1"/>
            </p:cNvGraphicFramePr>
            <p:nvPr/>
          </p:nvGraphicFramePr>
          <p:xfrm>
            <a:off x="13811" y="7627"/>
            <a:ext cx="2028" cy="400"/>
          </p:xfrm>
          <a:graphic>
            <a:graphicData uri="http://schemas.openxmlformats.org/presentationml/2006/ole">
              <mc:AlternateContent xmlns:mc="http://schemas.openxmlformats.org/markup-compatibility/2006">
                <mc:Choice xmlns:v="urn:schemas-microsoft-com:vml" Requires="v">
                  <p:oleObj spid="_x0000_s20" name="" r:id="rId11" imgW="977265" imgH="203200" progId="Equation.DSMT4">
                    <p:embed/>
                  </p:oleObj>
                </mc:Choice>
                <mc:Fallback>
                  <p:oleObj name="" r:id="rId11" imgW="977265" imgH="203200" progId="Equation.DSMT4">
                    <p:embed/>
                    <p:pic>
                      <p:nvPicPr>
                        <p:cNvPr id="0" name="图片 19"/>
                        <p:cNvPicPr/>
                        <p:nvPr/>
                      </p:nvPicPr>
                      <p:blipFill>
                        <a:blip r:embed="rId12"/>
                        <a:stretch>
                          <a:fillRect/>
                        </a:stretch>
                      </p:blipFill>
                      <p:spPr>
                        <a:xfrm>
                          <a:off x="13811" y="7627"/>
                          <a:ext cx="2028" cy="400"/>
                        </a:xfrm>
                        <a:prstGeom prst="rect">
                          <a:avLst/>
                        </a:prstGeom>
                        <a:noFill/>
                        <a:ln w="38100">
                          <a:noFill/>
                          <a:miter/>
                        </a:ln>
                      </p:spPr>
                    </p:pic>
                  </p:oleObj>
                </mc:Fallback>
              </mc:AlternateContent>
            </a:graphicData>
          </a:graphic>
        </p:graphicFrame>
        <p:graphicFrame>
          <p:nvGraphicFramePr>
            <p:cNvPr id="21" name="对象 -2147482509"/>
            <p:cNvGraphicFramePr>
              <a:graphicFrameLocks noChangeAspect="1"/>
            </p:cNvGraphicFramePr>
            <p:nvPr/>
          </p:nvGraphicFramePr>
          <p:xfrm>
            <a:off x="10691" y="8191"/>
            <a:ext cx="1174" cy="508"/>
          </p:xfrm>
          <a:graphic>
            <a:graphicData uri="http://schemas.openxmlformats.org/presentationml/2006/ole">
              <mc:AlternateContent xmlns:mc="http://schemas.openxmlformats.org/markup-compatibility/2006">
                <mc:Choice xmlns:v="urn:schemas-microsoft-com:vml" Requires="v">
                  <p:oleObj spid="_x0000_s23" name="" r:id="rId13" imgW="533400" imgH="228600" progId="Equation.DSMT4">
                    <p:embed/>
                  </p:oleObj>
                </mc:Choice>
                <mc:Fallback>
                  <p:oleObj name="" r:id="rId13" imgW="533400" imgH="228600" progId="Equation.DSMT4">
                    <p:embed/>
                    <p:pic>
                      <p:nvPicPr>
                        <p:cNvPr id="0" name="图片 20"/>
                        <p:cNvPicPr/>
                        <p:nvPr/>
                      </p:nvPicPr>
                      <p:blipFill>
                        <a:blip r:embed="rId14"/>
                        <a:stretch>
                          <a:fillRect/>
                        </a:stretch>
                      </p:blipFill>
                      <p:spPr>
                        <a:xfrm>
                          <a:off x="10691" y="8191"/>
                          <a:ext cx="1174" cy="508"/>
                        </a:xfrm>
                        <a:prstGeom prst="rect">
                          <a:avLst/>
                        </a:prstGeom>
                        <a:noFill/>
                        <a:ln w="38100">
                          <a:noFill/>
                          <a:miter/>
                        </a:ln>
                      </p:spPr>
                    </p:pic>
                  </p:oleObj>
                </mc:Fallback>
              </mc:AlternateContent>
            </a:graphicData>
          </a:graphic>
        </p:graphicFrame>
      </p:grpSp>
      <p:graphicFrame>
        <p:nvGraphicFramePr>
          <p:cNvPr id="25" name="对象 -2147482508"/>
          <p:cNvGraphicFramePr>
            <a:graphicFrameLocks noChangeAspect="1"/>
          </p:cNvGraphicFramePr>
          <p:nvPr/>
        </p:nvGraphicFramePr>
        <p:xfrm>
          <a:off x="3105150" y="5177790"/>
          <a:ext cx="5170805" cy="516890"/>
        </p:xfrm>
        <a:graphic>
          <a:graphicData uri="http://schemas.openxmlformats.org/presentationml/2006/ole">
            <mc:AlternateContent xmlns:mc="http://schemas.openxmlformats.org/markup-compatibility/2006">
              <mc:Choice xmlns:v="urn:schemas-microsoft-com:vml" Requires="v">
                <p:oleObj spid="_x0000_s26" name="" r:id="rId15" imgW="3581400" imgH="355600" progId="Equation.DSMT4">
                  <p:embed/>
                </p:oleObj>
              </mc:Choice>
              <mc:Fallback>
                <p:oleObj name="" r:id="rId15" imgW="3581400" imgH="355600" progId="Equation.DSMT4">
                  <p:embed/>
                  <p:pic>
                    <p:nvPicPr>
                      <p:cNvPr id="0" name="图片 22"/>
                      <p:cNvPicPr/>
                      <p:nvPr/>
                    </p:nvPicPr>
                    <p:blipFill>
                      <a:blip r:embed="rId16"/>
                      <a:stretch>
                        <a:fillRect/>
                      </a:stretch>
                    </p:blipFill>
                    <p:spPr>
                      <a:xfrm>
                        <a:off x="3105150" y="5177790"/>
                        <a:ext cx="5170805" cy="516890"/>
                      </a:xfrm>
                      <a:prstGeom prst="rect">
                        <a:avLst/>
                      </a:prstGeom>
                      <a:noFill/>
                      <a:ln w="38100">
                        <a:noFill/>
                        <a:miter/>
                      </a:ln>
                    </p:spPr>
                  </p:pic>
                </p:oleObj>
              </mc:Fallback>
            </mc:AlternateContent>
          </a:graphicData>
        </a:graphic>
      </p:graphicFrame>
      <p:graphicFrame>
        <p:nvGraphicFramePr>
          <p:cNvPr id="27" name="对象 -2147482507"/>
          <p:cNvGraphicFramePr>
            <a:graphicFrameLocks noChangeAspect="1"/>
          </p:cNvGraphicFramePr>
          <p:nvPr/>
        </p:nvGraphicFramePr>
        <p:xfrm>
          <a:off x="3105150" y="5917565"/>
          <a:ext cx="5126990" cy="487680"/>
        </p:xfrm>
        <a:graphic>
          <a:graphicData uri="http://schemas.openxmlformats.org/presentationml/2006/ole">
            <mc:AlternateContent xmlns:mc="http://schemas.openxmlformats.org/markup-compatibility/2006">
              <mc:Choice xmlns:v="urn:schemas-microsoft-com:vml" Requires="v">
                <p:oleObj spid="_x0000_s29" name="" r:id="rId17" imgW="3759200" imgH="355600" progId="Equation.DSMT4">
                  <p:embed/>
                </p:oleObj>
              </mc:Choice>
              <mc:Fallback>
                <p:oleObj name="" r:id="rId17" imgW="3759200" imgH="355600" progId="Equation.DSMT4">
                  <p:embed/>
                  <p:pic>
                    <p:nvPicPr>
                      <p:cNvPr id="0" name="图片 24"/>
                      <p:cNvPicPr/>
                      <p:nvPr/>
                    </p:nvPicPr>
                    <p:blipFill>
                      <a:blip r:embed="rId18"/>
                      <a:stretch>
                        <a:fillRect/>
                      </a:stretch>
                    </p:blipFill>
                    <p:spPr>
                      <a:xfrm>
                        <a:off x="3105150" y="5917565"/>
                        <a:ext cx="5126990" cy="487680"/>
                      </a:xfrm>
                      <a:prstGeom prst="rect">
                        <a:avLst/>
                      </a:prstGeom>
                      <a:noFill/>
                      <a:ln w="38100">
                        <a:noFill/>
                        <a:miter/>
                      </a:ln>
                    </p:spPr>
                  </p:pic>
                </p:oleObj>
              </mc:Fallback>
            </mc:AlternateContent>
          </a:graphicData>
        </a:graphic>
      </p:graphicFrame>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5130"/>
                                        </p:tgtEl>
                                        <p:attrNameLst>
                                          <p:attrName>style.visibility</p:attrName>
                                        </p:attrNameLst>
                                      </p:cBhvr>
                                      <p:to>
                                        <p:strVal val="visible"/>
                                      </p:to>
                                    </p:set>
                                    <p:animEffect transition="in" filter="fade">
                                      <p:cBhvr>
                                        <p:cTn id="11" dur="1000"/>
                                        <p:tgtEl>
                                          <p:spTgt spid="5130"/>
                                        </p:tgtEl>
                                      </p:cBhvr>
                                    </p:animEffect>
                                    <p:anim calcmode="lin" valueType="num">
                                      <p:cBhvr>
                                        <p:cTn id="12" dur="1000" fill="hold"/>
                                        <p:tgtEl>
                                          <p:spTgt spid="5130"/>
                                        </p:tgtEl>
                                        <p:attrNameLst>
                                          <p:attrName>ppt_x</p:attrName>
                                        </p:attrNameLst>
                                      </p:cBhvr>
                                      <p:tavLst>
                                        <p:tav tm="0">
                                          <p:val>
                                            <p:strVal val="#ppt_x"/>
                                          </p:val>
                                        </p:tav>
                                        <p:tav tm="100000">
                                          <p:val>
                                            <p:strVal val="#ppt_x"/>
                                          </p:val>
                                        </p:tav>
                                      </p:tavLst>
                                    </p:anim>
                                    <p:anim calcmode="lin" valueType="num">
                                      <p:cBhvr>
                                        <p:cTn id="13" dur="1000" fill="hold"/>
                                        <p:tgtEl>
                                          <p:spTgt spid="513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4"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to="" calcmode="lin" valueType="num">
                                      <p:cBhvr>
                                        <p:cTn id="17" dur="1" fill="hold"/>
                                        <p:tgtEl>
                                          <p:spTgt spid="3"/>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 to="" calcmode="lin" valueType="num">
                                      <p:cBhvr>
                                        <p:cTn id="22" dur="1" fill="hold"/>
                                        <p:tgtEl>
                                          <p:spTgt spid="22"/>
                                        </p:tgtEl>
                                      </p:cBhvr>
                                    </p:anim>
                                  </p:childTnLst>
                                </p:cTn>
                              </p:par>
                            </p:childTnLst>
                          </p:cTn>
                        </p:par>
                      </p:childTnLst>
                    </p:cTn>
                  </p:par>
                  <p:par>
                    <p:cTn id="23" fill="hold">
                      <p:stCondLst>
                        <p:cond delay="indefinite"/>
                      </p:stCondLst>
                      <p:childTnLst>
                        <p:par>
                          <p:cTn id="24" fill="hold">
                            <p:stCondLst>
                              <p:cond delay="0"/>
                            </p:stCondLst>
                            <p:childTnLst>
                              <p:par>
                                <p:cTn id="25" presetID="48" presetClass="entr" presetSubtype="0" accel="5000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1000" fill="hold"/>
                                        <p:tgtEl>
                                          <p:spTgt spid="2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8" dur="1000" fill="hold"/>
                                        <p:tgtEl>
                                          <p:spTgt spid="25"/>
                                        </p:tgtEl>
                                        <p:attrNameLst>
                                          <p:attrName>ppt_x</p:attrName>
                                        </p:attrNameLst>
                                      </p:cBhvr>
                                      <p:tavLst>
                                        <p:tav tm="0">
                                          <p:val>
                                            <p:fltVal val="-1"/>
                                          </p:val>
                                        </p:tav>
                                        <p:tav tm="50000">
                                          <p:val>
                                            <p:fltVal val="0.95"/>
                                          </p:val>
                                        </p:tav>
                                        <p:tav tm="100000">
                                          <p:val>
                                            <p:strVal val="#ppt_x"/>
                                          </p:val>
                                        </p:tav>
                                      </p:tavLst>
                                    </p:anim>
                                    <p:anim calcmode="lin" valueType="num">
                                      <p:cBhvr>
                                        <p:cTn id="29" dur="1000" fill="hold"/>
                                        <p:tgtEl>
                                          <p:spTgt spid="25"/>
                                        </p:tgtEl>
                                        <p:attrNameLst>
                                          <p:attrName>ppt_y</p:attrName>
                                        </p:attrNameLst>
                                      </p:cBhvr>
                                      <p:tavLst>
                                        <p:tav tm="0">
                                          <p:val>
                                            <p:strVal val="#ppt_y"/>
                                          </p:val>
                                        </p:tav>
                                        <p:tav tm="100000">
                                          <p:val>
                                            <p:strVal val="#ppt_y"/>
                                          </p:val>
                                        </p:tav>
                                      </p:tavLst>
                                    </p:anim>
                                    <p:animEffect transition="in" filter="fade">
                                      <p:cBhvr>
                                        <p:cTn id="30" dur="10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randombar(horizontal)">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253" y="447055"/>
            <a:ext cx="4776889"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altLang="zh-CN" sz="2400" b="1" dirty="0">
                <a:sym typeface="+mn-ea"/>
              </a:rPr>
              <a:t>10.4 案例：线上课程分类</a:t>
            </a:r>
            <a:endParaRPr lang="zh-CN" altLang="zh-CN" sz="2400" b="1" dirty="0"/>
          </a:p>
        </p:txBody>
      </p:sp>
      <p:sp>
        <p:nvSpPr>
          <p:cNvPr id="15"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7"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9"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24" name="Rectangle 14"/>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28" name="Rectangle 16"/>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126" name="Rectangle 2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130" name="矩形 5129"/>
          <p:cNvSpPr/>
          <p:nvPr/>
        </p:nvSpPr>
        <p:spPr>
          <a:xfrm>
            <a:off x="1120140" y="1441450"/>
            <a:ext cx="4399280" cy="553085"/>
          </a:xfrm>
          <a:prstGeom prst="rect">
            <a:avLst/>
          </a:prstGeom>
        </p:spPr>
        <p:txBody>
          <a:bodyPr wrap="square">
            <a:spAutoFit/>
          </a:bodyPr>
          <a:lstStyle/>
          <a:p>
            <a:pPr indent="0" algn="just" fontAlgn="auto">
              <a:lnSpc>
                <a:spcPct val="150000"/>
              </a:lnSpc>
            </a:pPr>
            <a:r>
              <a:rPr sz="2000" dirty="0">
                <a:latin typeface="宋体" panose="02010600030101010101" pitchFamily="2" charset="-122"/>
                <a:ea typeface="宋体" panose="02010600030101010101" pitchFamily="2" charset="-122"/>
                <a:cs typeface="宋体" panose="02010600030101010101" pitchFamily="2" charset="-122"/>
              </a:rPr>
              <a:t>一个完整的朴素贝叶斯算法流程</a:t>
            </a:r>
            <a:r>
              <a:rPr lang="en-US" sz="2000" dirty="0">
                <a:latin typeface="宋体" panose="02010600030101010101" pitchFamily="2" charset="-122"/>
                <a:ea typeface="宋体" panose="02010600030101010101" pitchFamily="2" charset="-122"/>
                <a:cs typeface="宋体" panose="02010600030101010101" pitchFamily="2" charset="-122"/>
              </a:rPr>
              <a:t>:</a:t>
            </a:r>
            <a:endParaRPr lang="en-US" sz="2000" dirty="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3" name="对象 -2147482490"/>
          <p:cNvGraphicFramePr>
            <a:graphicFrameLocks noChangeAspect="1"/>
          </p:cNvGraphicFramePr>
          <p:nvPr/>
        </p:nvGraphicFramePr>
        <p:xfrm>
          <a:off x="5053330" y="1614170"/>
          <a:ext cx="4568190" cy="4556125"/>
        </p:xfrm>
        <a:graphic>
          <a:graphicData uri="http://schemas.openxmlformats.org/presentationml/2006/ole">
            <mc:AlternateContent xmlns:mc="http://schemas.openxmlformats.org/markup-compatibility/2006">
              <mc:Choice xmlns:v="urn:schemas-microsoft-com:vml" Requires="v">
                <p:oleObj spid="_x0000_s3076" name="" r:id="rId1" imgW="2099310" imgH="3223260" progId="Visio.Drawing.11">
                  <p:embed/>
                </p:oleObj>
              </mc:Choice>
              <mc:Fallback>
                <p:oleObj name="" r:id="rId1" imgW="2099310" imgH="3223260" progId="Visio.Drawing.11">
                  <p:embed/>
                  <p:pic>
                    <p:nvPicPr>
                      <p:cNvPr id="0" name="图片 3075"/>
                      <p:cNvPicPr/>
                      <p:nvPr/>
                    </p:nvPicPr>
                    <p:blipFill>
                      <a:blip r:embed="rId2"/>
                      <a:stretch>
                        <a:fillRect/>
                      </a:stretch>
                    </p:blipFill>
                    <p:spPr>
                      <a:xfrm>
                        <a:off x="5053330" y="1614170"/>
                        <a:ext cx="4568190" cy="4556125"/>
                      </a:xfrm>
                      <a:prstGeom prst="rect">
                        <a:avLst/>
                      </a:prstGeom>
                      <a:noFill/>
                      <a:ln w="38100">
                        <a:noFill/>
                        <a:miter/>
                      </a:ln>
                    </p:spPr>
                  </p:pic>
                </p:oleObj>
              </mc:Fallback>
            </mc:AlternateContent>
          </a:graphicData>
        </a:graphic>
      </p:graphicFrame>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1" nodeType="clickEffect">
                                  <p:stCondLst>
                                    <p:cond delay="0"/>
                                  </p:stCondLst>
                                  <p:childTnLst>
                                    <p:set>
                                      <p:cBhvr>
                                        <p:cTn id="10" dur="1" fill="hold">
                                          <p:stCondLst>
                                            <p:cond delay="0"/>
                                          </p:stCondLst>
                                        </p:cTn>
                                        <p:tgtEl>
                                          <p:spTgt spid="5130"/>
                                        </p:tgtEl>
                                        <p:attrNameLst>
                                          <p:attrName>style.visibility</p:attrName>
                                        </p:attrNameLst>
                                      </p:cBhvr>
                                      <p:to>
                                        <p:strVal val="visible"/>
                                      </p:to>
                                    </p:set>
                                    <p:animEffect transition="in" filter="randombar(horizontal)">
                                      <p:cBhvr>
                                        <p:cTn id="11" dur="500"/>
                                        <p:tgtEl>
                                          <p:spTgt spid="5130"/>
                                        </p:tgtEl>
                                      </p:cBhvr>
                                    </p:animEffect>
                                  </p:childTnLst>
                                </p:cTn>
                              </p:par>
                            </p:childTnLst>
                          </p:cTn>
                        </p:par>
                      </p:childTnLst>
                    </p:cTn>
                  </p:par>
                  <p:par>
                    <p:cTn id="12" fill="hold">
                      <p:stCondLst>
                        <p:cond delay="indefinite"/>
                      </p:stCondLst>
                      <p:childTnLst>
                        <p:par>
                          <p:cTn id="13" fill="hold">
                            <p:stCondLst>
                              <p:cond delay="0"/>
                            </p:stCondLst>
                            <p:childTnLst>
                              <p:par>
                                <p:cTn id="14" presetID="24"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to="" calcmode="lin" valueType="num">
                                      <p:cBhvr>
                                        <p:cTn id="16"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3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932180" y="1841500"/>
            <a:ext cx="10204450" cy="2306955"/>
          </a:xfrm>
          <a:prstGeom prst="rect">
            <a:avLst/>
          </a:prstGeom>
        </p:spPr>
        <p:txBody>
          <a:bodyPr wrap="square">
            <a:spAutoFit/>
          </a:bodyPr>
          <a:lstStyle/>
          <a:p>
            <a:pPr lvl="0" indent="609600" algn="just" fontAlgn="auto">
              <a:lnSpc>
                <a:spcPct val="150000"/>
              </a:lnSpc>
              <a:buFont typeface="+mj-lt"/>
              <a:buNone/>
              <a:extLst>
                <a:ext uri="{35155182-B16C-46BC-9424-99874614C6A1}">
                  <wpsdc:indentchars xmlns:wpsdc="http://www.wps.cn/officeDocument/2017/drawingmlCustomData" val="200" checksum="4158780845"/>
                </a:ext>
              </a:extLst>
            </a:pPr>
            <a:r>
              <a:rPr altLang="zh-CN" sz="2400" dirty="0"/>
              <a:t>在本章中我们分别回顾与学习了集合和概率的基本概念及其在实际中的应用，如集合的并、交集</a:t>
            </a:r>
            <a:r>
              <a:rPr lang="zh-CN" sz="2400" dirty="0"/>
              <a:t>，</a:t>
            </a:r>
            <a:r>
              <a:rPr altLang="zh-CN" sz="2400" dirty="0"/>
              <a:t>概率的古典概型与几何概型等，并通过线上课程分类的案例理解了基于概率的朴素贝叶斯分类算法工作流程与详细步骤。</a:t>
            </a:r>
            <a:endParaRPr altLang="zh-CN" sz="2400" dirty="0"/>
          </a:p>
        </p:txBody>
      </p:sp>
      <p:sp>
        <p:nvSpPr>
          <p:cNvPr id="2" name="TextBox 10"/>
          <p:cNvSpPr>
            <a:spLocks noChangeArrowheads="1"/>
          </p:cNvSpPr>
          <p:nvPr/>
        </p:nvSpPr>
        <p:spPr bwMode="auto">
          <a:xfrm>
            <a:off x="742253" y="447055"/>
            <a:ext cx="4776889"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altLang="zh-CN" sz="2400" b="1" dirty="0">
                <a:sym typeface="+mn-ea"/>
              </a:rPr>
              <a:t>10.</a:t>
            </a:r>
            <a:r>
              <a:rPr lang="en-US" sz="2400" b="1" dirty="0">
                <a:sym typeface="+mn-ea"/>
              </a:rPr>
              <a:t>5</a:t>
            </a:r>
            <a:r>
              <a:rPr altLang="zh-CN" sz="2400" b="1" dirty="0">
                <a:sym typeface="+mn-ea"/>
              </a:rPr>
              <a:t> </a:t>
            </a:r>
            <a:r>
              <a:rPr lang="zh-CN" sz="2400" b="1" dirty="0">
                <a:sym typeface="+mn-ea"/>
              </a:rPr>
              <a:t>总结</a:t>
            </a:r>
            <a:endParaRPr lang="zh-CN" sz="2400" b="1" dirty="0">
              <a:sym typeface="+mn-ea"/>
            </a:endParaRPr>
          </a:p>
        </p:txBody>
      </p:sp>
      <p:sp>
        <p:nvSpPr>
          <p:cNvPr id="15"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7"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9"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24" name="Rectangle 14"/>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28" name="Rectangle 16"/>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126" name="Rectangle 2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8"/>
                                        </p:tgtEl>
                                        <p:attrNameLst>
                                          <p:attrName>style.visibility</p:attrName>
                                        </p:attrNameLst>
                                      </p:cBhvr>
                                      <p:to>
                                        <p:strVal val="visible"/>
                                      </p:to>
                                    </p:set>
                                    <p:anim calcmode="discrete" valueType="clr">
                                      <p:cBhvr override="childStyle">
                                        <p:cTn id="11"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8"/>
                                        </p:tgtEl>
                                        <p:attrNameLst>
                                          <p:attrName>fillcolor</p:attrName>
                                        </p:attrNameLst>
                                      </p:cBhvr>
                                      <p:tavLst>
                                        <p:tav tm="0">
                                          <p:val>
                                            <p:clrVal>
                                              <a:schemeClr val="accent2"/>
                                            </p:clrVal>
                                          </p:val>
                                        </p:tav>
                                        <p:tav tm="50000">
                                          <p:val>
                                            <p:clrVal>
                                              <a:schemeClr val="hlink"/>
                                            </p:clrVal>
                                          </p:val>
                                        </p:tav>
                                      </p:tavLst>
                                    </p:anim>
                                    <p:set>
                                      <p:cBhvr>
                                        <p:cTn id="13" dur="8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anose="02010609060101010101" pitchFamily="49" charset="-122"/>
                <a:ea typeface="楷体" panose="02010609060101010101" pitchFamily="49" charset="-122"/>
              </a:rPr>
              <a:t>主编：丁亮 姜春茂</a:t>
            </a:r>
            <a:endParaRPr lang="zh-CN" altLang="en-US" dirty="0">
              <a:solidFill>
                <a:schemeClr val="tx1"/>
              </a:solidFill>
              <a:latin typeface="楷体" panose="02010609060101010101" pitchFamily="49" charset="-122"/>
              <a:ea typeface="楷体" panose="02010609060101010101" pitchFamily="49"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0" y="6431190"/>
            <a:ext cx="12190413" cy="426810"/>
            <a:chOff x="0" y="6497728"/>
            <a:chExt cx="12192000" cy="360271"/>
          </a:xfrm>
        </p:grpSpPr>
        <p:sp>
          <p:nvSpPr>
            <p:cNvPr id="41" name="矩形 40"/>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p:cNvSpPr>
            <a:spLocks noChangeArrowheads="1"/>
          </p:cNvSpPr>
          <p:nvPr/>
        </p:nvSpPr>
        <p:spPr bwMode="auto">
          <a:xfrm>
            <a:off x="742253" y="420691"/>
            <a:ext cx="5064921"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zh-CN" sz="2800" b="1" dirty="0" smtClean="0"/>
              <a:t>第</a:t>
            </a:r>
            <a:r>
              <a:rPr lang="en-US" altLang="zh-CN" sz="2800" b="1" dirty="0" smtClean="0"/>
              <a:t>10</a:t>
            </a:r>
            <a:r>
              <a:rPr lang="zh-CN" altLang="zh-CN" sz="2800" b="1" dirty="0" smtClean="0"/>
              <a:t>章 </a:t>
            </a:r>
            <a:r>
              <a:rPr lang="en-US" altLang="zh-CN" sz="2800" b="1" dirty="0" smtClean="0"/>
              <a:t>  </a:t>
            </a:r>
            <a:r>
              <a:rPr lang="zh-CN" sz="2800" b="1" dirty="0" smtClean="0"/>
              <a:t>集合与概率</a:t>
            </a:r>
            <a:endParaRPr lang="zh-CN" sz="2800" b="1" dirty="0" smtClean="0"/>
          </a:p>
        </p:txBody>
      </p:sp>
      <p:cxnSp>
        <p:nvCxnSpPr>
          <p:cNvPr id="71" name="直接连接符 9"/>
          <p:cNvCxnSpPr>
            <a:cxnSpLocks noChangeShapeType="1"/>
          </p:cNvCxnSpPr>
          <p:nvPr/>
        </p:nvCxnSpPr>
        <p:spPr bwMode="auto">
          <a:xfrm flipH="1">
            <a:off x="478781" y="241484"/>
            <a:ext cx="1" cy="379204"/>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2" name="灯片编号占位符 1"/>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dirty="0" smtClean="0"/>
            </a:fld>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p:cNvCxnSpPr>
            <a:cxnSpLocks noChangeShapeType="1"/>
          </p:cNvCxnSpPr>
          <p:nvPr/>
        </p:nvCxnSpPr>
        <p:spPr bwMode="auto">
          <a:xfrm>
            <a:off x="478582" y="222104"/>
            <a:ext cx="527343" cy="0"/>
          </a:xfrm>
          <a:prstGeom prst="line">
            <a:avLst/>
          </a:prstGeom>
          <a:noFill/>
          <a:ln w="38100" algn="ctr">
            <a:solidFill>
              <a:srgbClr val="0563B8"/>
            </a:solidFill>
            <a:round/>
          </a:ln>
          <a:extLst>
            <a:ext uri="{909E8E84-426E-40DD-AFC4-6F175D3DCCD1}">
              <a14:hiddenFill xmlns:a14="http://schemas.microsoft.com/office/drawing/2010/main">
                <a:noFill/>
              </a14:hiddenFill>
            </a:ext>
          </a:extLst>
        </p:spPr>
      </p:cxnSp>
      <p:sp>
        <p:nvSpPr>
          <p:cNvPr id="12" name="矩形 11"/>
          <p:cNvSpPr/>
          <p:nvPr/>
        </p:nvSpPr>
        <p:spPr>
          <a:xfrm>
            <a:off x="1131869" y="1397536"/>
            <a:ext cx="5700813" cy="3415030"/>
          </a:xfrm>
          <a:prstGeom prst="rect">
            <a:avLst/>
          </a:prstGeom>
        </p:spPr>
        <p:txBody>
          <a:bodyPr wrap="square">
            <a:spAutoFit/>
          </a:bodyPr>
          <a:lstStyle/>
          <a:p>
            <a:pPr>
              <a:lnSpc>
                <a:spcPct val="150000"/>
              </a:lnSpc>
            </a:pPr>
            <a:r>
              <a:rPr altLang="zh-CN" sz="2400" b="1" dirty="0"/>
              <a:t>10.1 理解Python中的集合类型</a:t>
            </a:r>
            <a:endParaRPr altLang="zh-CN" sz="2400" b="1" dirty="0"/>
          </a:p>
          <a:p>
            <a:pPr>
              <a:lnSpc>
                <a:spcPct val="150000"/>
              </a:lnSpc>
            </a:pPr>
            <a:r>
              <a:rPr altLang="zh-CN" sz="2400" b="1" dirty="0"/>
              <a:t>10.2 概率基础知识</a:t>
            </a:r>
            <a:endParaRPr altLang="zh-CN" sz="2400" b="1" dirty="0"/>
          </a:p>
          <a:p>
            <a:pPr>
              <a:lnSpc>
                <a:spcPct val="150000"/>
              </a:lnSpc>
            </a:pPr>
            <a:r>
              <a:rPr altLang="zh-CN" sz="2400" b="1" dirty="0"/>
              <a:t>10.3 贝叶斯分类</a:t>
            </a:r>
            <a:endParaRPr altLang="zh-CN" sz="2400" b="1" dirty="0"/>
          </a:p>
          <a:p>
            <a:pPr>
              <a:lnSpc>
                <a:spcPct val="150000"/>
              </a:lnSpc>
            </a:pPr>
            <a:r>
              <a:rPr altLang="zh-CN" sz="2400" b="1" dirty="0"/>
              <a:t>10.4 案例：线上课程分类</a:t>
            </a:r>
            <a:endParaRPr altLang="zh-CN" sz="2400" b="1" dirty="0"/>
          </a:p>
          <a:p>
            <a:pPr>
              <a:lnSpc>
                <a:spcPct val="150000"/>
              </a:lnSpc>
            </a:pPr>
            <a:r>
              <a:rPr altLang="zh-CN" sz="2400" b="1" dirty="0"/>
              <a:t>10.5 总结</a:t>
            </a:r>
            <a:endParaRPr altLang="zh-CN" sz="2400" b="1" dirty="0"/>
          </a:p>
          <a:p>
            <a:pPr>
              <a:lnSpc>
                <a:spcPct val="150000"/>
              </a:lnSpc>
            </a:pPr>
            <a:endParaRPr lang="zh-CN" altLang="zh-CN" sz="2400" b="1" dirty="0"/>
          </a:p>
        </p:txBody>
      </p:sp>
      <p:sp>
        <p:nvSpPr>
          <p:cNvPr id="3" name="文本框 2"/>
          <p:cNvSpPr txBox="1"/>
          <p:nvPr/>
        </p:nvSpPr>
        <p:spPr>
          <a:xfrm>
            <a:off x="6386195" y="1868170"/>
            <a:ext cx="4605655" cy="1630045"/>
          </a:xfrm>
          <a:prstGeom prst="rect">
            <a:avLst/>
          </a:prstGeom>
          <a:noFill/>
        </p:spPr>
        <p:txBody>
          <a:bodyPr wrap="square" rtlCol="0">
            <a:spAutoFit/>
          </a:bodyPr>
          <a:p>
            <a:pPr marL="342900" indent="-342900" algn="just">
              <a:buFont typeface="Wingdings" panose="05000000000000000000" charset="0"/>
              <a:buChar char="Ø"/>
            </a:pPr>
            <a:r>
              <a:rPr lang="zh-CN" altLang="en-US" sz="2000"/>
              <a:t>熟练使用python中关于集合的操作</a:t>
            </a:r>
            <a:endParaRPr lang="zh-CN" altLang="en-US" sz="2000"/>
          </a:p>
          <a:p>
            <a:pPr indent="0" algn="just">
              <a:buFont typeface="Wingdings" panose="05000000000000000000" charset="0"/>
              <a:buNone/>
            </a:pPr>
            <a:endParaRPr lang="zh-CN" altLang="en-US" sz="2000"/>
          </a:p>
          <a:p>
            <a:pPr marL="342900" indent="-342900" algn="just">
              <a:buFont typeface="Wingdings" panose="05000000000000000000" charset="0"/>
              <a:buChar char="Ø"/>
            </a:pPr>
            <a:r>
              <a:rPr lang="zh-CN" altLang="en-US" sz="2000"/>
              <a:t>了解概率的应用实例</a:t>
            </a:r>
            <a:endParaRPr lang="zh-CN" altLang="en-US" sz="2000"/>
          </a:p>
          <a:p>
            <a:pPr indent="0" algn="just">
              <a:buFont typeface="Wingdings" panose="05000000000000000000" charset="0"/>
              <a:buNone/>
            </a:pPr>
            <a:endParaRPr lang="zh-CN" altLang="en-US" sz="2000"/>
          </a:p>
          <a:p>
            <a:pPr marL="342900" indent="-342900" algn="just">
              <a:buFont typeface="Wingdings" panose="05000000000000000000" charset="0"/>
              <a:buChar char="Ø"/>
            </a:pPr>
            <a:r>
              <a:rPr lang="zh-CN" altLang="en-US" sz="2000"/>
              <a:t>理解基于概率的朴素贝叶斯算法</a:t>
            </a:r>
            <a:endParaRPr lang="zh-CN" altLang="en-US" sz="200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circle(in)">
                                      <p:cBhvr>
                                        <p:cTn id="7" dur="20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up)">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Effect transition="in" filter="wipe(up)">
                                      <p:cBhvr>
                                        <p:cTn id="17" dur="500"/>
                                        <p:tgtEl>
                                          <p:spTgt spid="1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animEffect transition="in" filter="wipe(up)">
                                      <p:cBhvr>
                                        <p:cTn id="22" dur="500"/>
                                        <p:tgtEl>
                                          <p:spTgt spid="1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animEffect transition="in" filter="wipe(up)">
                                      <p:cBhvr>
                                        <p:cTn id="27" dur="500"/>
                                        <p:tgtEl>
                                          <p:spTgt spid="1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2">
                                            <p:txEl>
                                              <p:pRg st="4" end="4"/>
                                            </p:txEl>
                                          </p:spTgt>
                                        </p:tgtEl>
                                        <p:attrNameLst>
                                          <p:attrName>style.visibility</p:attrName>
                                        </p:attrNameLst>
                                      </p:cBhvr>
                                      <p:to>
                                        <p:strVal val="visible"/>
                                      </p:to>
                                    </p:set>
                                    <p:animEffect transition="in" filter="wipe(up)">
                                      <p:cBhvr>
                                        <p:cTn id="32" dur="500"/>
                                        <p:tgtEl>
                                          <p:spTgt spid="1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 to="" calcmode="lin" valueType="num">
                                      <p:cBhvr>
                                        <p:cTn id="37"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12" grpId="0" uiExpand="1"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24535" y="358140"/>
            <a:ext cx="444119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altLang="zh-CN" sz="2400" b="1" dirty="0">
                <a:sym typeface="+mn-ea"/>
              </a:rPr>
              <a:t>10.1 理解Python中的集合类型</a:t>
            </a:r>
            <a:endParaRPr lang="zh-CN" altLang="zh-CN" sz="2400" b="1" dirty="0"/>
          </a:p>
        </p:txBody>
      </p:sp>
      <p:sp>
        <p:nvSpPr>
          <p:cNvPr id="15" name="矩形 14"/>
          <p:cNvSpPr/>
          <p:nvPr/>
        </p:nvSpPr>
        <p:spPr>
          <a:xfrm>
            <a:off x="1009650" y="1558925"/>
            <a:ext cx="9648825" cy="553085"/>
          </a:xfrm>
          <a:prstGeom prst="rect">
            <a:avLst/>
          </a:prstGeom>
        </p:spPr>
        <p:txBody>
          <a:bodyPr wrap="square">
            <a:spAutoFit/>
          </a:bodyPr>
          <a:lstStyle/>
          <a:p>
            <a:pPr indent="508000" algn="just" fontAlgn="auto">
              <a:lnSpc>
                <a:spcPct val="150000"/>
              </a:lnSpc>
              <a:buFont typeface="Wingdings" panose="05000000000000000000" pitchFamily="2" charset="2"/>
              <a:buNone/>
              <a:extLst>
                <a:ext uri="{35155182-B16C-46BC-9424-99874614C6A1}">
                  <wpsdc:indentchars xmlns:wpsdc="http://www.wps.cn/officeDocument/2017/drawingmlCustomData" val="200" checksum="282533468"/>
                </a:ext>
              </a:extLst>
            </a:pPr>
            <a:r>
              <a:rPr lang="zh-CN" altLang="zh-CN" sz="2000" dirty="0"/>
              <a:t>Python set是基本数据类型的一种集合类型，它与数学上的集合概念相同。</a:t>
            </a:r>
            <a:endParaRPr lang="zh-CN" altLang="zh-CN" sz="20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4" name="矩形 3"/>
          <p:cNvSpPr/>
          <p:nvPr/>
        </p:nvSpPr>
        <p:spPr>
          <a:xfrm>
            <a:off x="1604049" y="2878212"/>
            <a:ext cx="4062041" cy="1476375"/>
          </a:xfrm>
          <a:prstGeom prst="rect">
            <a:avLst/>
          </a:prstGeom>
        </p:spPr>
        <p:txBody>
          <a:bodyPr wrap="square">
            <a:spAutoFit/>
          </a:bodyPr>
          <a:lstStyle/>
          <a:p>
            <a:pPr indent="0">
              <a:lnSpc>
                <a:spcPct val="150000"/>
              </a:lnSpc>
              <a:buFont typeface="Arial" panose="020B0604020202020204" pitchFamily="34" charset="0"/>
              <a:buNone/>
            </a:pPr>
            <a:r>
              <a:rPr lang="zh-CN" altLang="zh-CN" sz="2000" dirty="0"/>
              <a:t>Python中集合</a:t>
            </a:r>
            <a:endParaRPr lang="zh-CN" altLang="zh-CN" sz="2000" dirty="0"/>
          </a:p>
          <a:p>
            <a:pPr marL="285750" indent="-285750">
              <a:lnSpc>
                <a:spcPct val="150000"/>
              </a:lnSpc>
              <a:buFont typeface="Arial" panose="020B0604020202020204" pitchFamily="34" charset="0"/>
              <a:buChar char="•"/>
            </a:pPr>
            <a:r>
              <a:rPr lang="zh-CN" altLang="zh-CN" sz="2000" dirty="0"/>
              <a:t>可变集合(set)</a:t>
            </a:r>
            <a:endParaRPr lang="zh-CN" altLang="zh-CN" sz="2000" dirty="0"/>
          </a:p>
          <a:p>
            <a:pPr marL="285750" indent="-285750">
              <a:lnSpc>
                <a:spcPct val="150000"/>
              </a:lnSpc>
              <a:buFont typeface="Arial" panose="020B0604020202020204" pitchFamily="34" charset="0"/>
              <a:buChar char="•"/>
            </a:pPr>
            <a:r>
              <a:rPr lang="zh-CN" altLang="zh-CN" sz="2000" dirty="0"/>
              <a:t>不可变集合(frozenset)</a:t>
            </a:r>
            <a:endParaRPr lang="zh-CN" altLang="zh-CN" sz="2000" dirty="0"/>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矩形 4"/>
          <p:cNvSpPr/>
          <p:nvPr/>
        </p:nvSpPr>
        <p:spPr>
          <a:xfrm>
            <a:off x="1009650" y="2637155"/>
            <a:ext cx="9758045" cy="2399665"/>
          </a:xfrm>
          <a:prstGeom prst="rect">
            <a:avLst/>
          </a:prstGeom>
        </p:spPr>
        <p:txBody>
          <a:bodyPr wrap="square">
            <a:spAutoFit/>
          </a:bodyPr>
          <a:p>
            <a:pPr indent="508000" algn="just" fontAlgn="auto">
              <a:lnSpc>
                <a:spcPct val="150000"/>
              </a:lnSpc>
              <a:buFont typeface="Wingdings" panose="05000000000000000000" pitchFamily="2" charset="2"/>
              <a:buNone/>
              <a:extLst>
                <a:ext uri="{35155182-B16C-46BC-9424-99874614C6A1}">
                  <wpsdc:indentchars xmlns:wpsdc="http://www.wps.cn/officeDocument/2017/drawingmlCustomData" val="200" checksum="282533468"/>
                </a:ext>
              </a:extLst>
            </a:pPr>
            <a:r>
              <a:rPr lang="zh-CN" altLang="zh-CN" sz="2000" dirty="0"/>
              <a:t>以学校食堂每天进购水果的品种构成的集合为例，假设第一天购买水果的品种为苹果、草莓、香蕉、梨，第二天购买的品种为苹果、樱桃，那么请问：</a:t>
            </a:r>
            <a:endParaRPr lang="zh-CN" altLang="zh-CN" sz="2000" dirty="0"/>
          </a:p>
          <a:p>
            <a:pPr indent="508000" algn="just" fontAlgn="auto">
              <a:lnSpc>
                <a:spcPct val="150000"/>
              </a:lnSpc>
              <a:buFont typeface="Wingdings" panose="05000000000000000000" pitchFamily="2" charset="2"/>
              <a:buNone/>
              <a:extLst>
                <a:ext uri="{35155182-B16C-46BC-9424-99874614C6A1}">
                  <wpsdc:indentchars xmlns:wpsdc="http://www.wps.cn/officeDocument/2017/drawingmlCustomData" val="200" checksum="282533468"/>
                </a:ext>
              </a:extLst>
            </a:pPr>
            <a:r>
              <a:rPr lang="zh-CN" altLang="zh-CN" sz="2000" dirty="0"/>
              <a:t>①两天共买过多少样水果，其品种有哪些？</a:t>
            </a:r>
            <a:endParaRPr lang="zh-CN" altLang="zh-CN" sz="2000" dirty="0"/>
          </a:p>
          <a:p>
            <a:pPr indent="508000" algn="just" fontAlgn="auto">
              <a:lnSpc>
                <a:spcPct val="150000"/>
              </a:lnSpc>
              <a:buFont typeface="Wingdings" panose="05000000000000000000" pitchFamily="2" charset="2"/>
              <a:buNone/>
              <a:extLst>
                <a:ext uri="{35155182-B16C-46BC-9424-99874614C6A1}">
                  <wpsdc:indentchars xmlns:wpsdc="http://www.wps.cn/officeDocument/2017/drawingmlCustomData" val="200" checksum="282533468"/>
                </a:ext>
              </a:extLst>
            </a:pPr>
            <a:r>
              <a:rPr lang="zh-CN" altLang="zh-CN" sz="2000" dirty="0"/>
              <a:t>②两天所买相同水果的品种有哪些？</a:t>
            </a:r>
            <a:endParaRPr lang="zh-CN" altLang="zh-CN" sz="2000" dirty="0"/>
          </a:p>
          <a:p>
            <a:pPr indent="508000" algn="just" fontAlgn="auto">
              <a:lnSpc>
                <a:spcPct val="150000"/>
              </a:lnSpc>
              <a:buFont typeface="Wingdings" panose="05000000000000000000" pitchFamily="2" charset="2"/>
              <a:buNone/>
              <a:extLst>
                <a:ext uri="{35155182-B16C-46BC-9424-99874614C6A1}">
                  <wpsdc:indentchars xmlns:wpsdc="http://www.wps.cn/officeDocument/2017/drawingmlCustomData" val="200" checksum="282533468"/>
                </a:ext>
              </a:extLst>
            </a:pPr>
            <a:r>
              <a:rPr lang="zh-CN" altLang="zh-CN" sz="2000" dirty="0"/>
              <a:t>③两天中单独购买的水果的品种又有哪些？</a:t>
            </a:r>
            <a:endParaRPr lang="zh-CN" altLang="zh-CN" sz="2000" dirty="0"/>
          </a:p>
        </p:txBody>
      </p:sp>
      <p:sp>
        <p:nvSpPr>
          <p:cNvPr id="6" name="矩形 5"/>
          <p:cNvSpPr/>
          <p:nvPr/>
        </p:nvSpPr>
        <p:spPr>
          <a:xfrm>
            <a:off x="1009650" y="1558925"/>
            <a:ext cx="8704580" cy="553085"/>
          </a:xfrm>
          <a:prstGeom prst="rect">
            <a:avLst/>
          </a:prstGeom>
        </p:spPr>
        <p:txBody>
          <a:bodyPr wrap="square">
            <a:spAutoFit/>
          </a:bodyPr>
          <a:p>
            <a:pPr indent="508000" algn="just" fontAlgn="auto">
              <a:lnSpc>
                <a:spcPct val="150000"/>
              </a:lnSpc>
              <a:buFont typeface="Wingdings" panose="05000000000000000000" pitchFamily="2" charset="2"/>
              <a:buNone/>
              <a:extLst>
                <a:ext uri="{35155182-B16C-46BC-9424-99874614C6A1}">
                  <wpsdc:indentchars xmlns:wpsdc="http://www.wps.cn/officeDocument/2017/drawingmlCustomData" val="200" checksum="282533468"/>
                </a:ext>
              </a:extLst>
            </a:pPr>
            <a:r>
              <a:rPr lang="zh-CN" altLang="zh-CN" sz="2000" b="1" dirty="0"/>
              <a:t>集合的创建、添加、删除、交集、并集、差集等实用操作。</a:t>
            </a:r>
            <a:endParaRPr lang="zh-CN" altLang="zh-CN" sz="2000" b="1" dirty="0"/>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15"/>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4"/>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1" nodeType="clickEffect">
                                  <p:stCondLst>
                                    <p:cond delay="0"/>
                                  </p:stCondLst>
                                  <p:iterate type="lt">
                                    <p:tmPct val="10000"/>
                                  </p:iterate>
                                  <p:childTnLst>
                                    <p:set>
                                      <p:cBhvr>
                                        <p:cTn id="27" dur="500"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1"/>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500" fill="hold">
                                          <p:stCondLst>
                                            <p:cond delay="0"/>
                                          </p:stCondLst>
                                        </p:cTn>
                                        <p:tgtEl>
                                          <p:spTgt spid="5"/>
                                        </p:tgtEl>
                                        <p:attrNameLst>
                                          <p:attrName>style.visibility</p:attrName>
                                        </p:attrNameLst>
                                      </p:cBhvr>
                                      <p:to>
                                        <p:strVal val="visible"/>
                                      </p:to>
                                    </p:set>
                                    <p:animEffect transition="in" filter="blinds(horizontal)">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4" grpId="0"/>
      <p:bldP spid="5" grpId="0"/>
      <p:bldP spid="15" grpId="1"/>
      <p:bldP spid="4" grpId="1"/>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3281" r="20119" b="6177"/>
          <a:stretch>
            <a:fillRect/>
          </a:stretch>
        </p:blipFill>
        <p:spPr>
          <a:xfrm>
            <a:off x="619125" y="1217295"/>
            <a:ext cx="8071485" cy="4706620"/>
          </a:xfrm>
          <a:prstGeom prst="rect">
            <a:avLst/>
          </a:prstGeom>
        </p:spPr>
      </p:pic>
      <p:sp>
        <p:nvSpPr>
          <p:cNvPr id="2" name="TextBox 10"/>
          <p:cNvSpPr>
            <a:spLocks noChangeArrowheads="1"/>
          </p:cNvSpPr>
          <p:nvPr/>
        </p:nvSpPr>
        <p:spPr bwMode="auto">
          <a:xfrm>
            <a:off x="742315" y="421005"/>
            <a:ext cx="44100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altLang="zh-CN" sz="2400" b="1" dirty="0">
                <a:sym typeface="+mn-ea"/>
              </a:rPr>
              <a:t>10.1 理解Python中的集合类型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5" name="矩形 14"/>
          <p:cNvSpPr/>
          <p:nvPr/>
        </p:nvSpPr>
        <p:spPr>
          <a:xfrm>
            <a:off x="7844155" y="2901315"/>
            <a:ext cx="3748405" cy="1337945"/>
          </a:xfrm>
          <a:prstGeom prst="rect">
            <a:avLst/>
          </a:prstGeom>
          <a:ln w="3175">
            <a:solidFill>
              <a:srgbClr val="0070C0"/>
            </a:solidFill>
          </a:ln>
        </p:spPr>
        <p:txBody>
          <a:bodyPr wrap="square">
            <a:spAutoFit/>
          </a:bodyPr>
          <a:lstStyle/>
          <a:p>
            <a:pPr>
              <a:lnSpc>
                <a:spcPct val="150000"/>
              </a:lnSpc>
            </a:pPr>
            <a:r>
              <a:rPr dirty="0"/>
              <a:t>分别调用集合的union、intersection和difference函数</a:t>
            </a:r>
            <a:r>
              <a:rPr lang="zh-CN" dirty="0"/>
              <a:t>，求取集合的并集，交集与差集</a:t>
            </a:r>
            <a:endParaRPr lang="zh-CN" dirty="0"/>
          </a:p>
        </p:txBody>
      </p:sp>
      <p:cxnSp>
        <p:nvCxnSpPr>
          <p:cNvPr id="21" name="直接连接符 20"/>
          <p:cNvCxnSpPr/>
          <p:nvPr/>
        </p:nvCxnSpPr>
        <p:spPr>
          <a:xfrm>
            <a:off x="3575050" y="3068955"/>
            <a:ext cx="575945" cy="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22" name="直接连接符 21"/>
          <p:cNvCxnSpPr/>
          <p:nvPr/>
        </p:nvCxnSpPr>
        <p:spPr>
          <a:xfrm>
            <a:off x="3862705" y="4004945"/>
            <a:ext cx="1008380" cy="0"/>
          </a:xfrm>
          <a:prstGeom prst="line">
            <a:avLst/>
          </a:prstGeom>
          <a:ln w="28575">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23" name="直接连接符 22"/>
          <p:cNvCxnSpPr/>
          <p:nvPr/>
        </p:nvCxnSpPr>
        <p:spPr>
          <a:xfrm>
            <a:off x="4223385" y="4925695"/>
            <a:ext cx="863600" cy="0"/>
          </a:xfrm>
          <a:prstGeom prst="line">
            <a:avLst/>
          </a:prstGeom>
          <a:ln w="28575">
            <a:solidFill>
              <a:srgbClr val="FF0000"/>
            </a:solidFill>
          </a:ln>
        </p:spPr>
        <p:style>
          <a:lnRef idx="2">
            <a:schemeClr val="accent2"/>
          </a:lnRef>
          <a:fillRef idx="0">
            <a:schemeClr val="accent2"/>
          </a:fillRef>
          <a:effectRef idx="1">
            <a:schemeClr val="accent2"/>
          </a:effectRef>
          <a:fontRef idx="minor">
            <a:schemeClr val="tx1"/>
          </a:fontRef>
        </p:style>
      </p:cxn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500" fill="hold">
                                          <p:stCondLst>
                                            <p:cond delay="0"/>
                                          </p:stCondLst>
                                        </p:cTn>
                                        <p:tgtEl>
                                          <p:spTgt spid="21"/>
                                        </p:tgtEl>
                                        <p:attrNameLst>
                                          <p:attrName>style.visibility</p:attrName>
                                        </p:attrNameLst>
                                      </p:cBhvr>
                                      <p:to>
                                        <p:strVal val="visible"/>
                                      </p:to>
                                    </p:set>
                                    <p:animEffect transition="in" filter="checkerboard(across)">
                                      <p:cBhvr>
                                        <p:cTn id="17" dur="500"/>
                                        <p:tgtEl>
                                          <p:spTgt spid="21"/>
                                        </p:tgtEl>
                                      </p:cBhvr>
                                    </p:animEffect>
                                  </p:childTnLst>
                                </p:cTn>
                              </p:par>
                            </p:childTnLst>
                          </p:cTn>
                        </p:par>
                        <p:par>
                          <p:cTn id="18" fill="hold">
                            <p:stCondLst>
                              <p:cond delay="500"/>
                            </p:stCondLst>
                            <p:childTnLst>
                              <p:par>
                                <p:cTn id="19" presetID="5" presetClass="entr" presetSubtype="10" fill="hold" nodeType="afterEffect">
                                  <p:stCondLst>
                                    <p:cond delay="0"/>
                                  </p:stCondLst>
                                  <p:childTnLst>
                                    <p:set>
                                      <p:cBhvr>
                                        <p:cTn id="20" dur="500" fill="hold">
                                          <p:stCondLst>
                                            <p:cond delay="0"/>
                                          </p:stCondLst>
                                        </p:cTn>
                                        <p:tgtEl>
                                          <p:spTgt spid="22"/>
                                        </p:tgtEl>
                                        <p:attrNameLst>
                                          <p:attrName>style.visibility</p:attrName>
                                        </p:attrNameLst>
                                      </p:cBhvr>
                                      <p:to>
                                        <p:strVal val="visible"/>
                                      </p:to>
                                    </p:set>
                                    <p:animEffect transition="in" filter="checkerboard(across)">
                                      <p:cBhvr>
                                        <p:cTn id="21" dur="500"/>
                                        <p:tgtEl>
                                          <p:spTgt spid="22"/>
                                        </p:tgtEl>
                                      </p:cBhvr>
                                    </p:animEffect>
                                  </p:childTnLst>
                                </p:cTn>
                              </p:par>
                            </p:childTnLst>
                          </p:cTn>
                        </p:par>
                        <p:par>
                          <p:cTn id="22" fill="hold">
                            <p:stCondLst>
                              <p:cond delay="1000"/>
                            </p:stCondLst>
                            <p:childTnLst>
                              <p:par>
                                <p:cTn id="23" presetID="5" presetClass="entr" presetSubtype="10" fill="hold" nodeType="afterEffect">
                                  <p:stCondLst>
                                    <p:cond delay="0"/>
                                  </p:stCondLst>
                                  <p:childTnLst>
                                    <p:set>
                                      <p:cBhvr>
                                        <p:cTn id="24" dur="500" fill="hold">
                                          <p:stCondLst>
                                            <p:cond delay="0"/>
                                          </p:stCondLst>
                                        </p:cTn>
                                        <p:tgtEl>
                                          <p:spTgt spid="23"/>
                                        </p:tgtEl>
                                        <p:attrNameLst>
                                          <p:attrName>style.visibility</p:attrName>
                                        </p:attrNameLst>
                                      </p:cBhvr>
                                      <p:to>
                                        <p:strVal val="visible"/>
                                      </p:to>
                                    </p:set>
                                    <p:animEffect transition="in" filter="checkerboard(across)">
                                      <p:cBhvr>
                                        <p:cTn id="25" dur="5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ox(in)">
                                      <p:cBhvr>
                                        <p:cTn id="30"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315" y="421005"/>
            <a:ext cx="44100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altLang="zh-CN" sz="2400" b="1" dirty="0">
                <a:sym typeface="+mn-ea"/>
              </a:rPr>
              <a:t>10.1 理解Python中的集合类型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pic>
        <p:nvPicPr>
          <p:cNvPr id="25"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835150" y="3538855"/>
            <a:ext cx="3489325" cy="2462530"/>
          </a:xfrm>
          <a:prstGeom prst="rect">
            <a:avLst/>
          </a:prstGeom>
        </p:spPr>
      </p:pic>
      <p:pic>
        <p:nvPicPr>
          <p:cNvPr id="26" name="图片 10"/>
          <p:cNvPicPr>
            <a:picLocks noChangeAspect="1"/>
          </p:cNvPicPr>
          <p:nvPr/>
        </p:nvPicPr>
        <p:blipFill>
          <a:blip r:embed="rId2" cstate="print">
            <a:extLst>
              <a:ext uri="{28A0092B-C50C-407E-A947-70E740481C1C}">
                <a14:useLocalDpi xmlns:a14="http://schemas.microsoft.com/office/drawing/2010/main" val="0"/>
              </a:ext>
            </a:extLst>
          </a:blip>
          <a:srcRect t="1" r="5628" b="11809"/>
          <a:stretch>
            <a:fillRect/>
          </a:stretch>
        </p:blipFill>
        <p:spPr>
          <a:xfrm>
            <a:off x="6238875" y="3413125"/>
            <a:ext cx="3706495" cy="2460625"/>
          </a:xfrm>
          <a:prstGeom prst="rect">
            <a:avLst/>
          </a:prstGeom>
          <a:ln>
            <a:noFill/>
          </a:ln>
        </p:spPr>
      </p:pic>
      <p:pic>
        <p:nvPicPr>
          <p:cNvPr id="4" name="图片 3"/>
          <p:cNvPicPr>
            <a:picLocks noChangeAspect="1"/>
          </p:cNvPicPr>
          <p:nvPr/>
        </p:nvPicPr>
        <p:blipFill>
          <a:blip r:embed="rId3"/>
          <a:srcRect l="2723" r="18294" b="10524"/>
          <a:stretch>
            <a:fillRect/>
          </a:stretch>
        </p:blipFill>
        <p:spPr>
          <a:xfrm>
            <a:off x="2024380" y="1372870"/>
            <a:ext cx="7920990" cy="1894840"/>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nodeType="clickEffect">
                                  <p:stCondLst>
                                    <p:cond delay="0"/>
                                  </p:stCondLst>
                                  <p:childTnLst>
                                    <p:set>
                                      <p:cBhvr>
                                        <p:cTn id="29" dur="500" fill="hold">
                                          <p:stCondLst>
                                            <p:cond delay="0"/>
                                          </p:stCondLst>
                                        </p:cTn>
                                        <p:tgtEl>
                                          <p:spTgt spid="25"/>
                                        </p:tgtEl>
                                        <p:attrNameLst>
                                          <p:attrName>style.visibility</p:attrName>
                                        </p:attrNameLst>
                                      </p:cBhvr>
                                      <p:to>
                                        <p:strVal val="visible"/>
                                      </p:to>
                                    </p:set>
                                    <p:animEffect transition="in" filter="box(in)">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4" presetClass="entr" presetSubtype="16" fill="hold"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box(in)">
                                      <p:cBhvr>
                                        <p:cTn id="35"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84885" y="1913255"/>
            <a:ext cx="8707120" cy="1753235"/>
          </a:xfrm>
          <a:prstGeom prst="rect">
            <a:avLst/>
          </a:prstGeom>
        </p:spPr>
        <p:txBody>
          <a:bodyPr wrap="square">
            <a:spAutoFit/>
          </a:bodyPr>
          <a:p>
            <a:pPr algn="just">
              <a:lnSpc>
                <a:spcPct val="150000"/>
              </a:lnSpc>
            </a:pPr>
            <a:r>
              <a:rPr altLang="zh-CN" sz="2400" b="1" dirty="0"/>
              <a:t>大数定律</a:t>
            </a:r>
            <a:r>
              <a:rPr lang="zh-CN" sz="2400" b="1" dirty="0"/>
              <a:t>：</a:t>
            </a:r>
            <a:endParaRPr lang="zh-CN" sz="2400" dirty="0"/>
          </a:p>
          <a:p>
            <a:pPr algn="just">
              <a:lnSpc>
                <a:spcPct val="150000"/>
              </a:lnSpc>
            </a:pPr>
            <a:r>
              <a:rPr altLang="zh-CN" sz="2400" dirty="0">
                <a:sym typeface="+mn-ea"/>
              </a:rPr>
              <a:t>是一种描述当试验次数很大时所呈现的概率性质的定律</a:t>
            </a:r>
            <a:r>
              <a:rPr lang="zh-CN" sz="2400" dirty="0">
                <a:sym typeface="+mn-ea"/>
              </a:rPr>
              <a:t>。</a:t>
            </a:r>
            <a:endParaRPr lang="zh-CN" sz="2400" dirty="0"/>
          </a:p>
          <a:p>
            <a:pPr algn="just">
              <a:lnSpc>
                <a:spcPct val="150000"/>
              </a:lnSpc>
            </a:pPr>
            <a:r>
              <a:rPr lang="zh-CN" sz="2400" dirty="0">
                <a:sym typeface="+mn-ea"/>
              </a:rPr>
              <a:t>在随机事件的大量重复出现中，往往呈现几乎必然的规律。</a:t>
            </a:r>
            <a:endParaRPr lang="zh-CN" sz="2400" dirty="0"/>
          </a:p>
        </p:txBody>
      </p:sp>
      <p:pic>
        <p:nvPicPr>
          <p:cNvPr id="13" name="图片 1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092315" y="2762885"/>
            <a:ext cx="4915535" cy="3689350"/>
          </a:xfrm>
          <a:prstGeom prst="rect">
            <a:avLst/>
          </a:prstGeom>
        </p:spPr>
      </p:pic>
      <p:sp>
        <p:nvSpPr>
          <p:cNvPr id="2" name="TextBox 10"/>
          <p:cNvSpPr>
            <a:spLocks noChangeArrowheads="1"/>
          </p:cNvSpPr>
          <p:nvPr/>
        </p:nvSpPr>
        <p:spPr bwMode="auto">
          <a:xfrm>
            <a:off x="742253" y="270831"/>
            <a:ext cx="412774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altLang="zh-CN" sz="2400" b="1" dirty="0">
                <a:sym typeface="+mn-ea"/>
              </a:rPr>
              <a:t>10.2 概率基础知识</a:t>
            </a:r>
            <a:endParaRPr lang="zh-CN" altLang="zh-CN" sz="2400" b="1" dirty="0"/>
          </a:p>
        </p:txBody>
      </p:sp>
      <p:sp>
        <p:nvSpPr>
          <p:cNvPr id="15" name="矩形 14"/>
          <p:cNvSpPr/>
          <p:nvPr/>
        </p:nvSpPr>
        <p:spPr>
          <a:xfrm>
            <a:off x="1440815" y="1187450"/>
            <a:ext cx="8707120" cy="553085"/>
          </a:xfrm>
          <a:prstGeom prst="rect">
            <a:avLst/>
          </a:prstGeom>
        </p:spPr>
        <p:txBody>
          <a:bodyPr wrap="square">
            <a:spAutoFit/>
          </a:bodyPr>
          <a:lstStyle/>
          <a:p>
            <a:pPr algn="just">
              <a:lnSpc>
                <a:spcPct val="150000"/>
              </a:lnSpc>
            </a:pPr>
            <a:r>
              <a:rPr altLang="zh-CN" sz="2000" dirty="0"/>
              <a:t>概率亦称“或然率”、“机率”。它反映随机事件出现的可能性大小的量度。</a:t>
            </a:r>
            <a:endParaRPr altLang="zh-CN" sz="2000"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4" name="矩形 3"/>
          <p:cNvSpPr/>
          <p:nvPr/>
        </p:nvSpPr>
        <p:spPr>
          <a:xfrm>
            <a:off x="1440815" y="2243455"/>
            <a:ext cx="8707120" cy="1476375"/>
          </a:xfrm>
          <a:prstGeom prst="rect">
            <a:avLst/>
          </a:prstGeom>
        </p:spPr>
        <p:txBody>
          <a:bodyPr wrap="square">
            <a:spAutoFit/>
          </a:bodyPr>
          <a:p>
            <a:pPr algn="just">
              <a:lnSpc>
                <a:spcPct val="150000"/>
              </a:lnSpc>
            </a:pPr>
            <a:r>
              <a:rPr lang="zh-CN" sz="2000" dirty="0"/>
              <a:t>概率的</a:t>
            </a:r>
            <a:r>
              <a:rPr altLang="zh-CN" sz="2000" dirty="0"/>
              <a:t>两大概型</a:t>
            </a:r>
            <a:r>
              <a:rPr lang="zh-CN" sz="2000" dirty="0"/>
              <a:t>：</a:t>
            </a:r>
            <a:endParaRPr lang="zh-CN" sz="2000" dirty="0"/>
          </a:p>
          <a:p>
            <a:pPr marL="342900" indent="-342900" algn="just">
              <a:lnSpc>
                <a:spcPct val="150000"/>
              </a:lnSpc>
              <a:buFont typeface="Arial" panose="020B0604020202020204" pitchFamily="34" charset="0"/>
              <a:buChar char="•"/>
            </a:pPr>
            <a:r>
              <a:rPr lang="zh-CN" sz="2000" b="1" dirty="0"/>
              <a:t>古典概型</a:t>
            </a:r>
            <a:endParaRPr lang="zh-CN" sz="2000" b="1" dirty="0"/>
          </a:p>
          <a:p>
            <a:pPr marL="342900" indent="-342900" algn="just">
              <a:lnSpc>
                <a:spcPct val="150000"/>
              </a:lnSpc>
              <a:buFont typeface="Arial" panose="020B0604020202020204" pitchFamily="34" charset="0"/>
              <a:buChar char="•"/>
            </a:pPr>
            <a:r>
              <a:rPr lang="zh-CN" sz="2000" b="1" dirty="0"/>
              <a:t>几何概型</a:t>
            </a:r>
            <a:endParaRPr lang="zh-CN" sz="2000" b="1" dirty="0"/>
          </a:p>
        </p:txBody>
      </p:sp>
      <p:pic>
        <p:nvPicPr>
          <p:cNvPr id="6" name="图片 5"/>
          <p:cNvPicPr>
            <a:picLocks noChangeAspect="1"/>
          </p:cNvPicPr>
          <p:nvPr/>
        </p:nvPicPr>
        <p:blipFill>
          <a:blip r:embed="rId2"/>
          <a:srcRect l="1915" r="28192" b="4823"/>
          <a:stretch>
            <a:fillRect/>
          </a:stretch>
        </p:blipFill>
        <p:spPr>
          <a:xfrm>
            <a:off x="984885" y="1187450"/>
            <a:ext cx="6106795" cy="519874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500" fill="hold">
                                          <p:stCondLst>
                                            <p:cond delay="0"/>
                                          </p:stCondLst>
                                        </p:cTn>
                                        <p:tgtEl>
                                          <p:spTgt spid="15"/>
                                        </p:tgtEl>
                                        <p:attrNameLst>
                                          <p:attrName>style.visibility</p:attrName>
                                        </p:attrNameLst>
                                      </p:cBhvr>
                                      <p:to>
                                        <p:strVal val="visible"/>
                                      </p:to>
                                    </p:set>
                                    <p:animEffect transition="in" filter="barn(inVertical)">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inVertical)">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15"/>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7"/>
                                        </p:tgtEl>
                                        <p:attrNameLst>
                                          <p:attrName>style.visibility</p:attrName>
                                        </p:attrNameLst>
                                      </p:cBhvr>
                                      <p:to>
                                        <p:strVal val="visible"/>
                                      </p:to>
                                    </p:set>
                                    <p:anim calcmode="discrete" valueType="clr">
                                      <p:cBhvr override="childStyle">
                                        <p:cTn id="32"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7"/>
                                        </p:tgtEl>
                                        <p:attrNameLst>
                                          <p:attrName>fillcolor</p:attrName>
                                        </p:attrNameLst>
                                      </p:cBhvr>
                                      <p:tavLst>
                                        <p:tav tm="0">
                                          <p:val>
                                            <p:clrVal>
                                              <a:schemeClr val="accent2"/>
                                            </p:clrVal>
                                          </p:val>
                                        </p:tav>
                                        <p:tav tm="50000">
                                          <p:val>
                                            <p:clrVal>
                                              <a:schemeClr val="hlink"/>
                                            </p:clrVal>
                                          </p:val>
                                        </p:tav>
                                      </p:tavLst>
                                    </p:anim>
                                    <p:set>
                                      <p:cBhvr>
                                        <p:cTn id="34" dur="80"/>
                                        <p:tgtEl>
                                          <p:spTgt spid="7"/>
                                        </p:tgtEl>
                                        <p:attrNameLst>
                                          <p:attrName>fill.type</p:attrName>
                                        </p:attrNameLst>
                                      </p:cBhvr>
                                      <p:to>
                                        <p:strVal val="solid"/>
                                      </p:to>
                                    </p:set>
                                  </p:childTnLst>
                                </p:cTn>
                              </p:par>
                            </p:childTnLst>
                          </p:cTn>
                        </p:par>
                      </p:childTnLst>
                    </p:cTn>
                  </p:par>
                  <p:par>
                    <p:cTn id="35" fill="hold">
                      <p:stCondLst>
                        <p:cond delay="indefinite"/>
                      </p:stCondLst>
                      <p:childTnLst>
                        <p:par>
                          <p:cTn id="36" fill="hold">
                            <p:stCondLst>
                              <p:cond delay="0"/>
                            </p:stCondLst>
                            <p:childTnLst>
                              <p:par>
                                <p:cTn id="37" presetID="16" presetClass="exit" presetSubtype="37" fill="hold" grpId="1" nodeType="clickEffect">
                                  <p:stCondLst>
                                    <p:cond delay="0"/>
                                  </p:stCondLst>
                                  <p:iterate type="lt">
                                    <p:tmPct val="0"/>
                                  </p:iterate>
                                  <p:childTnLst>
                                    <p:animEffect transition="out" filter="barn(outVertical)">
                                      <p:cBhvr>
                                        <p:cTn id="38" dur="500"/>
                                        <p:tgtEl>
                                          <p:spTgt spid="7"/>
                                        </p:tgtEl>
                                      </p:cBhvr>
                                    </p:animEffect>
                                    <p:set>
                                      <p:cBhvr>
                                        <p:cTn id="39" dur="1" fill="hold">
                                          <p:stCondLst>
                                            <p:cond delay="499"/>
                                          </p:stCondLst>
                                        </p:cTn>
                                        <p:tgtEl>
                                          <p:spTgt spid="7"/>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20" presetClass="entr" presetSubtype="0" fill="hold" nodeType="clickEffect">
                                  <p:stCondLst>
                                    <p:cond delay="0"/>
                                  </p:stCondLst>
                                  <p:childTnLst>
                                    <p:set>
                                      <p:cBhvr>
                                        <p:cTn id="43" dur="1000" fill="hold">
                                          <p:stCondLst>
                                            <p:cond delay="0"/>
                                          </p:stCondLst>
                                        </p:cTn>
                                        <p:tgtEl>
                                          <p:spTgt spid="6"/>
                                        </p:tgtEl>
                                        <p:attrNameLst>
                                          <p:attrName>style.visibility</p:attrName>
                                        </p:attrNameLst>
                                      </p:cBhvr>
                                      <p:to>
                                        <p:strVal val="visible"/>
                                      </p:to>
                                    </p:set>
                                    <p:animEffect transition="in" filter="wedge">
                                      <p:cBhvr>
                                        <p:cTn id="44" dur="10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nodeType="click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heel(1)">
                                      <p:cBhvr>
                                        <p:cTn id="4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7" grpId="0"/>
      <p:bldP spid="15" grpId="1"/>
      <p:bldP spid="4" grpId="1"/>
      <p:bldP spid="2" grpId="0"/>
      <p:bldP spid="7"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42253" y="237176"/>
            <a:ext cx="412774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altLang="zh-CN" sz="2400" b="1" dirty="0">
                <a:sym typeface="+mn-ea"/>
              </a:rPr>
              <a:t>10.2 概率基础知识</a:t>
            </a:r>
            <a:endParaRPr lang="zh-CN" altLang="zh-CN" sz="2400" b="1" dirty="0"/>
          </a:p>
        </p:txBody>
      </p:sp>
      <p:sp>
        <p:nvSpPr>
          <p:cNvPr id="15" name="矩形 14"/>
          <p:cNvSpPr/>
          <p:nvPr/>
        </p:nvSpPr>
        <p:spPr>
          <a:xfrm>
            <a:off x="836914" y="882938"/>
            <a:ext cx="10534055" cy="553085"/>
          </a:xfrm>
          <a:prstGeom prst="rect">
            <a:avLst/>
          </a:prstGeom>
        </p:spPr>
        <p:txBody>
          <a:bodyPr wrap="square">
            <a:spAutoFit/>
          </a:bodyPr>
          <a:lstStyle/>
          <a:p>
            <a:pPr>
              <a:lnSpc>
                <a:spcPct val="150000"/>
              </a:lnSpc>
            </a:pPr>
            <a:r>
              <a:rPr lang="zh-CN" altLang="zh-CN" sz="2000" b="1" dirty="0"/>
              <a:t>概率问题举例：</a:t>
            </a:r>
            <a:endParaRPr lang="zh-CN" altLang="zh-CN" sz="20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pic>
        <p:nvPicPr>
          <p:cNvPr id="4" name="图片 3"/>
          <p:cNvPicPr>
            <a:picLocks noChangeAspect="1"/>
          </p:cNvPicPr>
          <p:nvPr/>
        </p:nvPicPr>
        <p:blipFill>
          <a:blip r:embed="rId1"/>
          <a:srcRect l="3151" r="32298" b="4859"/>
          <a:stretch>
            <a:fillRect/>
          </a:stretch>
        </p:blipFill>
        <p:spPr>
          <a:xfrm>
            <a:off x="837565" y="1435735"/>
            <a:ext cx="6557010" cy="5075555"/>
          </a:xfrm>
          <a:prstGeom prst="rect">
            <a:avLst/>
          </a:prstGeom>
        </p:spPr>
      </p:pic>
      <p:pic>
        <p:nvPicPr>
          <p:cNvPr id="7" name="图片 6"/>
          <p:cNvPicPr>
            <a:picLocks noChangeAspect="1"/>
          </p:cNvPicPr>
          <p:nvPr/>
        </p:nvPicPr>
        <p:blipFill>
          <a:blip r:embed="rId2"/>
          <a:srcRect l="2761" r="61217" b="19670"/>
          <a:stretch>
            <a:fillRect/>
          </a:stretch>
        </p:blipFill>
        <p:spPr>
          <a:xfrm>
            <a:off x="7394575" y="5107940"/>
            <a:ext cx="4078605" cy="1259205"/>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4"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to="" calcmode="lin" valueType="num">
                                      <p:cBhvr>
                                        <p:cTn id="16" dur="1" fill="hold"/>
                                        <p:tgtEl>
                                          <p:spTgt spid="4"/>
                                        </p:tgtEl>
                                      </p:cBhvr>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to="" calcmode="lin" valueType="num">
                                      <p:cBhvr>
                                        <p:cTn id="21" dur="1" fill="hold"/>
                                        <p:tgtEl>
                                          <p:spTgt spid="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a:spLocks noChangeArrowheads="1"/>
          </p:cNvSpPr>
          <p:nvPr/>
        </p:nvSpPr>
        <p:spPr bwMode="auto">
          <a:xfrm>
            <a:off x="738443" y="295596"/>
            <a:ext cx="412774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altLang="zh-CN" sz="2400" b="1" dirty="0">
                <a:sym typeface="+mn-ea"/>
              </a:rPr>
              <a:t>10.2 概率基础知识</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cxnSp>
        <p:nvCxnSpPr>
          <p:cNvPr id="11" name="肘形连接符 10"/>
          <p:cNvCxnSpPr/>
          <p:nvPr/>
        </p:nvCxnSpPr>
        <p:spPr>
          <a:xfrm>
            <a:off x="3821430" y="2712720"/>
            <a:ext cx="4505960" cy="859790"/>
          </a:xfrm>
          <a:prstGeom prst="bentConnector3">
            <a:avLst>
              <a:gd name="adj1" fmla="val 81073"/>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2" name="肘形连接符 11"/>
          <p:cNvCxnSpPr/>
          <p:nvPr/>
        </p:nvCxnSpPr>
        <p:spPr>
          <a:xfrm flipV="1">
            <a:off x="4265295" y="3572510"/>
            <a:ext cx="4062095" cy="869950"/>
          </a:xfrm>
          <a:prstGeom prst="bentConnector3">
            <a:avLst>
              <a:gd name="adj1" fmla="val 79052"/>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3" name="TextBox 10"/>
          <p:cNvSpPr>
            <a:spLocks noChangeArrowheads="1"/>
          </p:cNvSpPr>
          <p:nvPr/>
        </p:nvSpPr>
        <p:spPr bwMode="auto">
          <a:xfrm>
            <a:off x="8327390" y="2858770"/>
            <a:ext cx="3168650" cy="1753235"/>
          </a:xfrm>
          <a:prstGeom prst="rect">
            <a:avLst/>
          </a:prstGeom>
          <a:noFill/>
          <a:ln w="3175">
            <a:solidFill>
              <a:schemeClr val="tx2">
                <a:lumMod val="60000"/>
                <a:lumOff val="40000"/>
              </a:schemeClr>
            </a:solid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altLang="zh-CN" dirty="0">
                <a:sym typeface="+mn-ea"/>
              </a:rPr>
              <a:t>第4至9行</a:t>
            </a:r>
            <a:r>
              <a:rPr lang="zh-CN" dirty="0">
                <a:sym typeface="+mn-ea"/>
              </a:rPr>
              <a:t>，在正方形中撒了m颗豆子，n颗豆子落在圆中，根据面积比值，圆周率的近似值等于。</a:t>
            </a:r>
            <a:endParaRPr lang="zh-CN" dirty="0">
              <a:sym typeface="+mn-ea"/>
            </a:endParaRPr>
          </a:p>
        </p:txBody>
      </p:sp>
      <p:pic>
        <p:nvPicPr>
          <p:cNvPr id="5" name="图片 4"/>
          <p:cNvPicPr>
            <a:picLocks noChangeAspect="1"/>
          </p:cNvPicPr>
          <p:nvPr/>
        </p:nvPicPr>
        <p:blipFill>
          <a:blip r:embed="rId1"/>
          <a:srcRect l="2799" r="47225" b="5780"/>
          <a:stretch>
            <a:fillRect/>
          </a:stretch>
        </p:blipFill>
        <p:spPr>
          <a:xfrm>
            <a:off x="1155065" y="1062990"/>
            <a:ext cx="5568315" cy="4254500"/>
          </a:xfrm>
          <a:prstGeom prst="rect">
            <a:avLst/>
          </a:prstGeom>
        </p:spPr>
      </p:pic>
      <p:pic>
        <p:nvPicPr>
          <p:cNvPr id="7" name="图片 6"/>
          <p:cNvPicPr>
            <a:picLocks noChangeAspect="1"/>
          </p:cNvPicPr>
          <p:nvPr/>
        </p:nvPicPr>
        <p:blipFill>
          <a:blip r:embed="rId2"/>
          <a:srcRect l="3266" t="8604" r="47006" b="27746"/>
          <a:stretch>
            <a:fillRect/>
          </a:stretch>
        </p:blipFill>
        <p:spPr>
          <a:xfrm>
            <a:off x="1223010" y="5317490"/>
            <a:ext cx="5431790" cy="754380"/>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500"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000" fill="hold">
                                          <p:stCondLst>
                                            <p:cond delay="0"/>
                                          </p:stCondLst>
                                        </p:cTn>
                                        <p:tgtEl>
                                          <p:spTgt spid="11"/>
                                        </p:tgtEl>
                                        <p:attrNameLst>
                                          <p:attrName>style.visibility</p:attrName>
                                        </p:attrNameLst>
                                      </p:cBhvr>
                                      <p:to>
                                        <p:strVal val="visible"/>
                                      </p:to>
                                    </p:set>
                                    <p:animEffect transition="in" filter="wipe(left)">
                                      <p:cBhvr>
                                        <p:cTn id="20" dur="1000"/>
                                        <p:tgtEl>
                                          <p:spTgt spid="11"/>
                                        </p:tgtEl>
                                      </p:cBhvr>
                                    </p:animEffect>
                                  </p:childTnLst>
                                </p:cTn>
                              </p:par>
                              <p:par>
                                <p:cTn id="21" presetID="22" presetClass="entr" presetSubtype="8" fill="hold" nodeType="withEffect">
                                  <p:stCondLst>
                                    <p:cond delay="0"/>
                                  </p:stCondLst>
                                  <p:childTnLst>
                                    <p:set>
                                      <p:cBhvr>
                                        <p:cTn id="22" dur="1000" fill="hold">
                                          <p:stCondLst>
                                            <p:cond delay="0"/>
                                          </p:stCondLst>
                                        </p:cTn>
                                        <p:tgtEl>
                                          <p:spTgt spid="12"/>
                                        </p:tgtEl>
                                        <p:attrNameLst>
                                          <p:attrName>style.visibility</p:attrName>
                                        </p:attrNameLst>
                                      </p:cBhvr>
                                      <p:to>
                                        <p:strVal val="visible"/>
                                      </p:to>
                                    </p:set>
                                    <p:animEffect transition="in" filter="wipe(left)">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13"/>
                                        </p:tgtEl>
                                        <p:attrNameLst>
                                          <p:attrName>style.visibility</p:attrName>
                                        </p:attrNameLst>
                                      </p:cBhvr>
                                      <p:to>
                                        <p:strVal val="visible"/>
                                      </p:to>
                                    </p:set>
                                    <p:anim calcmode="discrete" valueType="clr">
                                      <p:cBhvr override="childStyle">
                                        <p:cTn id="28" dur="80"/>
                                        <p:tgtEl>
                                          <p:spTgt spid="13"/>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13"/>
                                        </p:tgtEl>
                                        <p:attrNameLst>
                                          <p:attrName>fillcolor</p:attrName>
                                        </p:attrNameLst>
                                      </p:cBhvr>
                                      <p:tavLst>
                                        <p:tav tm="0">
                                          <p:val>
                                            <p:clrVal>
                                              <a:schemeClr val="accent2"/>
                                            </p:clrVal>
                                          </p:val>
                                        </p:tav>
                                        <p:tav tm="50000">
                                          <p:val>
                                            <p:clrVal>
                                              <a:schemeClr val="hlink"/>
                                            </p:clrVal>
                                          </p:val>
                                        </p:tav>
                                      </p:tavLst>
                                    </p:anim>
                                    <p:set>
                                      <p:cBhvr>
                                        <p:cTn id="30" dur="80"/>
                                        <p:tgtEl>
                                          <p:spTgt spid="13"/>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 to="" calcmode="lin" valueType="num">
                                      <p:cBhvr>
                                        <p:cTn id="35" dur="1" fill="hold"/>
                                        <p:tgtEl>
                                          <p:spTgt spid="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1922</Words>
  <Application>WPS 演示</Application>
  <PresentationFormat>自定义</PresentationFormat>
  <Paragraphs>198</Paragraphs>
  <Slides>17</Slides>
  <Notes>1</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13</vt:i4>
      </vt:variant>
      <vt:variant>
        <vt:lpstr>幻灯片标题</vt:lpstr>
      </vt:variant>
      <vt:variant>
        <vt:i4>17</vt:i4>
      </vt:variant>
    </vt:vector>
  </HeadingPairs>
  <TitlesOfParts>
    <vt:vector size="40" baseType="lpstr">
      <vt:lpstr>Arial</vt:lpstr>
      <vt:lpstr>宋体</vt:lpstr>
      <vt:lpstr>Wingdings</vt:lpstr>
      <vt:lpstr>楷体</vt:lpstr>
      <vt:lpstr>Wingdings</vt:lpstr>
      <vt:lpstr>Times New Roman</vt:lpstr>
      <vt:lpstr>微软雅黑</vt:lpstr>
      <vt:lpstr>Arial Unicode MS</vt:lpstr>
      <vt:lpstr>Calibri</vt:lpstr>
      <vt:lpstr>Office 主题​​</vt:lpstr>
      <vt:lpstr>Visio.Drawing.11</vt:lpstr>
      <vt:lpstr>Equation.DSMT4</vt:lpstr>
      <vt:lpstr>Equation.DSMT4</vt:lpstr>
      <vt:lpstr>Equation.DSMT4</vt:lpstr>
      <vt:lpstr>Visio.Drawing.11</vt:lpstr>
      <vt:lpstr>Equation.DSMT4</vt:lpstr>
      <vt:lpstr>Equation.DSMT4</vt:lpstr>
      <vt:lpstr>Equation.DSMT4</vt:lpstr>
      <vt:lpstr>Equation.DSMT4</vt:lpstr>
      <vt:lpstr>Equation.DSMT4</vt:lpstr>
      <vt:lpstr>Equation.DSMT4</vt:lpstr>
      <vt:lpstr>Equation.DSMT4</vt:lpstr>
      <vt:lpstr>Equation.DSMT4</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田如叶</cp:lastModifiedBy>
  <cp:revision>212</cp:revision>
  <dcterms:created xsi:type="dcterms:W3CDTF">2018-07-04T12:47:00Z</dcterms:created>
  <dcterms:modified xsi:type="dcterms:W3CDTF">2018-07-29T01:11:53Z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