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60" r:id="rId2"/>
    <p:sldId id="294" r:id="rId3"/>
    <p:sldId id="261" r:id="rId4"/>
    <p:sldId id="337" r:id="rId5"/>
    <p:sldId id="346" r:id="rId6"/>
    <p:sldId id="347" r:id="rId7"/>
    <p:sldId id="264" r:id="rId8"/>
    <p:sldId id="348" r:id="rId9"/>
    <p:sldId id="349" r:id="rId10"/>
    <p:sldId id="350" r:id="rId11"/>
    <p:sldId id="352" r:id="rId12"/>
    <p:sldId id="351" r:id="rId13"/>
    <p:sldId id="353" r:id="rId14"/>
    <p:sldId id="355" r:id="rId15"/>
    <p:sldId id="356" r:id="rId16"/>
    <p:sldId id="357" r:id="rId17"/>
    <p:sldId id="354" r:id="rId18"/>
    <p:sldId id="358" r:id="rId19"/>
    <p:sldId id="359" r:id="rId20"/>
    <p:sldId id="361" r:id="rId21"/>
    <p:sldId id="360" r:id="rId22"/>
    <p:sldId id="338" r:id="rId23"/>
    <p:sldId id="266" r:id="rId24"/>
  </p:sldIdLst>
  <p:sldSz cx="12190413"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39" autoAdjust="0"/>
    <p:restoredTop sz="94660"/>
  </p:normalViewPr>
  <p:slideViewPr>
    <p:cSldViewPr>
      <p:cViewPr>
        <p:scale>
          <a:sx n="66" d="100"/>
          <a:sy n="66" d="100"/>
        </p:scale>
        <p:origin x="-798"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BE54230-F84F-4D21-A22D-599966EABD67}" type="datetimeFigureOut">
              <a:rPr lang="zh-CN" altLang="en-US" smtClean="0"/>
              <a:t>2018-07-31</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058DC6-CE18-47A0-8E65-ED8BE771F798}" type="slidenum">
              <a:rPr lang="zh-CN" altLang="en-US" smtClean="0"/>
              <a:t>‹#›</a:t>
            </a:fld>
            <a:endParaRPr lang="zh-CN" altLang="en-US"/>
          </a:p>
        </p:txBody>
      </p:sp>
    </p:spTree>
    <p:extLst>
      <p:ext uri="{BB962C8B-B14F-4D97-AF65-F5344CB8AC3E}">
        <p14:creationId xmlns:p14="http://schemas.microsoft.com/office/powerpoint/2010/main" val="32753598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4A6106-0D6F-4EF1-B860-A9A83AAA4649}" type="slidenum">
              <a:rPr lang="zh-CN" altLang="en-US" smtClean="0"/>
              <a:t>3</a:t>
            </a:fld>
            <a:endParaRPr lang="zh-CN" altLang="en-US"/>
          </a:p>
        </p:txBody>
      </p:sp>
    </p:spTree>
    <p:extLst>
      <p:ext uri="{BB962C8B-B14F-4D97-AF65-F5344CB8AC3E}">
        <p14:creationId xmlns:p14="http://schemas.microsoft.com/office/powerpoint/2010/main" val="37327788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t>2018-07-31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t>‹#›</a:t>
            </a:fld>
            <a:endParaRPr lang="zh-CN" altLang="en-US"/>
          </a:p>
        </p:txBody>
      </p:sp>
      <p:sp>
        <p:nvSpPr>
          <p:cNvPr id="8" name="灯片编号占位符 1">
            <a:extLst>
              <a:ext uri="{FF2B5EF4-FFF2-40B4-BE49-F238E27FC236}">
                <a16:creationId xmlns="" xmlns:a16="http://schemas.microsoft.com/office/drawing/2014/main" id="{ACF34AC8-1500-4783-AEB0-597B94444F61}"/>
              </a:ext>
            </a:extLst>
          </p:cNvPr>
          <p:cNvSpPr txBox="1">
            <a:spLocks/>
          </p:cNvSpPr>
          <p:nvPr userDrawn="1"/>
        </p:nvSpPr>
        <p:spPr>
          <a:xfrm>
            <a:off x="8783495" y="6492877"/>
            <a:ext cx="2742843"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smtClean="0"/>
              <a:t>PAGE </a:t>
            </a:r>
            <a:fld id="{97D83655-4300-49DB-BEC9-C552C719D9BC}" type="slidenum">
              <a:rPr lang="zh-CN" altLang="en-US" smtClean="0"/>
              <a:pPr/>
              <a:t>‹#›</a:t>
            </a:fld>
            <a:endParaRPr lang="zh-CN" altLang="en-US" dirty="0"/>
          </a:p>
        </p:txBody>
      </p:sp>
    </p:spTree>
    <p:extLst>
      <p:ext uri="{BB962C8B-B14F-4D97-AF65-F5344CB8AC3E}">
        <p14:creationId xmlns:p14="http://schemas.microsoft.com/office/powerpoint/2010/main" val="2013509615"/>
      </p:ext>
    </p:extLst>
  </p:cSld>
  <p:clrMapOvr>
    <a:masterClrMapping/>
  </p:clrMapOvr>
  <p:transition spd="slow">
    <p:wheel spokes="1"/>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t>2018-07-31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t>‹#›</a:t>
            </a:fld>
            <a:endParaRPr lang="zh-CN" altLang="en-US"/>
          </a:p>
        </p:txBody>
      </p:sp>
    </p:spTree>
    <p:extLst>
      <p:ext uri="{BB962C8B-B14F-4D97-AF65-F5344CB8AC3E}">
        <p14:creationId xmlns:p14="http://schemas.microsoft.com/office/powerpoint/2010/main" val="2157404676"/>
      </p:ext>
    </p:extLst>
  </p:cSld>
  <p:clrMapOvr>
    <a:masterClrMapping/>
  </p:clrMapOvr>
  <p:transition spd="slow">
    <p:wheel spokes="1"/>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t>2018-07-31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t>‹#›</a:t>
            </a:fld>
            <a:endParaRPr lang="zh-CN" altLang="en-US"/>
          </a:p>
        </p:txBody>
      </p:sp>
    </p:spTree>
    <p:extLst>
      <p:ext uri="{BB962C8B-B14F-4D97-AF65-F5344CB8AC3E}">
        <p14:creationId xmlns:p14="http://schemas.microsoft.com/office/powerpoint/2010/main" val="1560986230"/>
      </p:ext>
    </p:extLst>
  </p:cSld>
  <p:clrMapOvr>
    <a:masterClrMapping/>
  </p:clrMapOvr>
  <p:transition spd="slow">
    <p:wheel spokes="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t>2018-07-31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t>‹#›</a:t>
            </a:fld>
            <a:endParaRPr lang="zh-CN" altLang="en-US"/>
          </a:p>
        </p:txBody>
      </p:sp>
    </p:spTree>
    <p:extLst>
      <p:ext uri="{BB962C8B-B14F-4D97-AF65-F5344CB8AC3E}">
        <p14:creationId xmlns:p14="http://schemas.microsoft.com/office/powerpoint/2010/main" val="241243526"/>
      </p:ext>
    </p:extLst>
  </p:cSld>
  <p:clrMapOvr>
    <a:masterClrMapping/>
  </p:clrMapOvr>
  <p:transition spd="slow">
    <p:wheel spokes="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ACBD1DA2-3F57-46D8-85D4-C7A1A79A3A35}" type="datetimeFigureOut">
              <a:rPr lang="zh-CN" altLang="en-US" smtClean="0"/>
              <a:t>2018-07-31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t>‹#›</a:t>
            </a:fld>
            <a:endParaRPr lang="zh-CN" altLang="en-US"/>
          </a:p>
        </p:txBody>
      </p:sp>
    </p:spTree>
    <p:extLst>
      <p:ext uri="{BB962C8B-B14F-4D97-AF65-F5344CB8AC3E}">
        <p14:creationId xmlns:p14="http://schemas.microsoft.com/office/powerpoint/2010/main" val="244467173"/>
      </p:ext>
    </p:extLst>
  </p:cSld>
  <p:clrMapOvr>
    <a:masterClrMapping/>
  </p:clrMapOvr>
  <p:transition spd="slow">
    <p:wheel spokes="1"/>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CBD1DA2-3F57-46D8-85D4-C7A1A79A3A35}" type="datetimeFigureOut">
              <a:rPr lang="zh-CN" altLang="en-US" smtClean="0"/>
              <a:t>2018-07-31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D715B0-CB61-4E34-809B-14F901329586}" type="slidenum">
              <a:rPr lang="zh-CN" altLang="en-US" smtClean="0"/>
              <a:t>‹#›</a:t>
            </a:fld>
            <a:endParaRPr lang="zh-CN" altLang="en-US"/>
          </a:p>
        </p:txBody>
      </p:sp>
    </p:spTree>
    <p:extLst>
      <p:ext uri="{BB962C8B-B14F-4D97-AF65-F5344CB8AC3E}">
        <p14:creationId xmlns:p14="http://schemas.microsoft.com/office/powerpoint/2010/main" val="1790708112"/>
      </p:ext>
    </p:extLst>
  </p:cSld>
  <p:clrMapOvr>
    <a:masterClrMapping/>
  </p:clrMapOvr>
  <p:transition spd="slow">
    <p:wheel spokes="1"/>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CBD1DA2-3F57-46D8-85D4-C7A1A79A3A35}" type="datetimeFigureOut">
              <a:rPr lang="zh-CN" altLang="en-US" smtClean="0"/>
              <a:t>2018-07-31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2D715B0-CB61-4E34-809B-14F901329586}" type="slidenum">
              <a:rPr lang="zh-CN" altLang="en-US" smtClean="0"/>
              <a:t>‹#›</a:t>
            </a:fld>
            <a:endParaRPr lang="zh-CN" altLang="en-US"/>
          </a:p>
        </p:txBody>
      </p:sp>
    </p:spTree>
    <p:extLst>
      <p:ext uri="{BB962C8B-B14F-4D97-AF65-F5344CB8AC3E}">
        <p14:creationId xmlns:p14="http://schemas.microsoft.com/office/powerpoint/2010/main" val="4258171506"/>
      </p:ext>
    </p:extLst>
  </p:cSld>
  <p:clrMapOvr>
    <a:masterClrMapping/>
  </p:clrMapOvr>
  <p:transition spd="slow">
    <p:wheel spokes="1"/>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CBD1DA2-3F57-46D8-85D4-C7A1A79A3A35}" type="datetimeFigureOut">
              <a:rPr lang="zh-CN" altLang="en-US" smtClean="0"/>
              <a:t>2018-07-31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2D715B0-CB61-4E34-809B-14F901329586}" type="slidenum">
              <a:rPr lang="zh-CN" altLang="en-US" smtClean="0"/>
              <a:t>‹#›</a:t>
            </a:fld>
            <a:endParaRPr lang="zh-CN" altLang="en-US"/>
          </a:p>
        </p:txBody>
      </p:sp>
    </p:spTree>
    <p:extLst>
      <p:ext uri="{BB962C8B-B14F-4D97-AF65-F5344CB8AC3E}">
        <p14:creationId xmlns:p14="http://schemas.microsoft.com/office/powerpoint/2010/main" val="3856719019"/>
      </p:ext>
    </p:extLst>
  </p:cSld>
  <p:clrMapOvr>
    <a:masterClrMapping/>
  </p:clrMapOvr>
  <p:transition spd="slow">
    <p:wheel spokes="1"/>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CBD1DA2-3F57-46D8-85D4-C7A1A79A3A35}" type="datetimeFigureOut">
              <a:rPr lang="zh-CN" altLang="en-US" smtClean="0"/>
              <a:t>2018-07-31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2D715B0-CB61-4E34-809B-14F901329586}" type="slidenum">
              <a:rPr lang="zh-CN" altLang="en-US" smtClean="0"/>
              <a:t>‹#›</a:t>
            </a:fld>
            <a:endParaRPr lang="zh-CN" altLang="en-US"/>
          </a:p>
        </p:txBody>
      </p:sp>
    </p:spTree>
    <p:extLst>
      <p:ext uri="{BB962C8B-B14F-4D97-AF65-F5344CB8AC3E}">
        <p14:creationId xmlns:p14="http://schemas.microsoft.com/office/powerpoint/2010/main" val="4092929754"/>
      </p:ext>
    </p:extLst>
  </p:cSld>
  <p:clrMapOvr>
    <a:masterClrMapping/>
  </p:clrMapOvr>
  <p:transition spd="slow">
    <p:wheel spokes="1"/>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CBD1DA2-3F57-46D8-85D4-C7A1A79A3A35}" type="datetimeFigureOut">
              <a:rPr lang="zh-CN" altLang="en-US" smtClean="0"/>
              <a:t>2018-07-31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D715B0-CB61-4E34-809B-14F901329586}" type="slidenum">
              <a:rPr lang="zh-CN" altLang="en-US" smtClean="0"/>
              <a:t>‹#›</a:t>
            </a:fld>
            <a:endParaRPr lang="zh-CN" altLang="en-US"/>
          </a:p>
        </p:txBody>
      </p:sp>
    </p:spTree>
    <p:extLst>
      <p:ext uri="{BB962C8B-B14F-4D97-AF65-F5344CB8AC3E}">
        <p14:creationId xmlns:p14="http://schemas.microsoft.com/office/powerpoint/2010/main" val="1153466123"/>
      </p:ext>
    </p:extLst>
  </p:cSld>
  <p:clrMapOvr>
    <a:masterClrMapping/>
  </p:clrMapOvr>
  <p:transition spd="slow">
    <p:wheel spokes="1"/>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CBD1DA2-3F57-46D8-85D4-C7A1A79A3A35}" type="datetimeFigureOut">
              <a:rPr lang="zh-CN" altLang="en-US" smtClean="0"/>
              <a:t>2018-07-31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D715B0-CB61-4E34-809B-14F901329586}" type="slidenum">
              <a:rPr lang="zh-CN" altLang="en-US" smtClean="0"/>
              <a:t>‹#›</a:t>
            </a:fld>
            <a:endParaRPr lang="zh-CN" altLang="en-US"/>
          </a:p>
        </p:txBody>
      </p:sp>
    </p:spTree>
    <p:extLst>
      <p:ext uri="{BB962C8B-B14F-4D97-AF65-F5344CB8AC3E}">
        <p14:creationId xmlns:p14="http://schemas.microsoft.com/office/powerpoint/2010/main" val="2650637180"/>
      </p:ext>
    </p:extLst>
  </p:cSld>
  <p:clrMapOvr>
    <a:masterClrMapping/>
  </p:clrMapOvr>
  <p:transition spd="slow">
    <p:wheel spokes="1"/>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8"/>
            <a:ext cx="10971372"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201"/>
            <a:ext cx="10971372" cy="4525963"/>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609521" y="6356351"/>
            <a:ext cx="284443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BD1DA2-3F57-46D8-85D4-C7A1A79A3A35}" type="datetimeFigureOut">
              <a:rPr lang="zh-CN" altLang="en-US" smtClean="0"/>
              <a:t>2018-07-31</a:t>
            </a:fld>
            <a:endParaRPr lang="zh-CN" altLang="en-US"/>
          </a:p>
        </p:txBody>
      </p:sp>
      <p:sp>
        <p:nvSpPr>
          <p:cNvPr id="5" name="页脚占位符 4"/>
          <p:cNvSpPr>
            <a:spLocks noGrp="1"/>
          </p:cNvSpPr>
          <p:nvPr>
            <p:ph type="ftr" sz="quarter" idx="3"/>
          </p:nvPr>
        </p:nvSpPr>
        <p:spPr>
          <a:xfrm>
            <a:off x="4165058" y="6356351"/>
            <a:ext cx="38602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715B0-CB61-4E34-809B-14F901329586}" type="slidenum">
              <a:rPr lang="zh-CN" altLang="en-US" smtClean="0"/>
              <a:t>‹#›</a:t>
            </a:fld>
            <a:endParaRPr lang="zh-CN" altLang="en-US"/>
          </a:p>
        </p:txBody>
      </p:sp>
      <p:pic>
        <p:nvPicPr>
          <p:cNvPr id="7" name="图片 6">
            <a:extLst>
              <a:ext uri="{FF2B5EF4-FFF2-40B4-BE49-F238E27FC236}">
                <a16:creationId xmlns="" xmlns:a16="http://schemas.microsoft.com/office/drawing/2014/main" id="{B29E96A5-4B59-41AD-91AD-B3EB768901CD}"/>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9814997" y="-519364"/>
            <a:ext cx="2235480" cy="1594391"/>
          </a:xfrm>
          <a:prstGeom prst="rect">
            <a:avLst/>
          </a:prstGeom>
        </p:spPr>
      </p:pic>
      <p:pic>
        <p:nvPicPr>
          <p:cNvPr id="8" name="图片 7">
            <a:extLst>
              <a:ext uri="{FF2B5EF4-FFF2-40B4-BE49-F238E27FC236}">
                <a16:creationId xmlns="" xmlns:a16="http://schemas.microsoft.com/office/drawing/2014/main" id="{F801073C-09EA-49B7-9C7D-F85611340003}"/>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798484" y="6564761"/>
            <a:ext cx="1235786" cy="159668"/>
          </a:xfrm>
          <a:prstGeom prst="rect">
            <a:avLst/>
          </a:prstGeom>
        </p:spPr>
      </p:pic>
      <p:grpSp>
        <p:nvGrpSpPr>
          <p:cNvPr id="9" name="组合 8">
            <a:extLst>
              <a:ext uri="{FF2B5EF4-FFF2-40B4-BE49-F238E27FC236}">
                <a16:creationId xmlns="" xmlns:a16="http://schemas.microsoft.com/office/drawing/2014/main" id="{1C2294BB-E291-4C81-A29E-3A3331784EC9}"/>
              </a:ext>
            </a:extLst>
          </p:cNvPr>
          <p:cNvGrpSpPr/>
          <p:nvPr userDrawn="1"/>
        </p:nvGrpSpPr>
        <p:grpSpPr>
          <a:xfrm>
            <a:off x="0" y="6431190"/>
            <a:ext cx="12190413" cy="426810"/>
            <a:chOff x="0" y="6497728"/>
            <a:chExt cx="12192000" cy="360271"/>
          </a:xfrm>
        </p:grpSpPr>
        <p:sp>
          <p:nvSpPr>
            <p:cNvPr id="10" name="矩形 9">
              <a:extLst>
                <a:ext uri="{FF2B5EF4-FFF2-40B4-BE49-F238E27FC236}">
                  <a16:creationId xmlns="" xmlns:a16="http://schemas.microsoft.com/office/drawing/2014/main" id="{0F31683A-AB30-4977-89C0-895C6D9D188D}"/>
                </a:ext>
              </a:extLst>
            </p:cNvPr>
            <p:cNvSpPr/>
            <p:nvPr/>
          </p:nvSpPr>
          <p:spPr>
            <a:xfrm>
              <a:off x="0" y="6497728"/>
              <a:ext cx="12192000" cy="36027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a:extLst>
                <a:ext uri="{FF2B5EF4-FFF2-40B4-BE49-F238E27FC236}">
                  <a16:creationId xmlns="" xmlns:a16="http://schemas.microsoft.com/office/drawing/2014/main" id="{DECBEDE6-80F9-458A-B851-B502A93B3A65}"/>
                </a:ext>
              </a:extLst>
            </p:cNvPr>
            <p:cNvSpPr/>
            <p:nvPr/>
          </p:nvSpPr>
          <p:spPr>
            <a:xfrm rot="10800000">
              <a:off x="10272464" y="6497728"/>
              <a:ext cx="288030" cy="99624"/>
            </a:xfrm>
            <a:prstGeom prs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2" name="图片 11">
            <a:extLst>
              <a:ext uri="{FF2B5EF4-FFF2-40B4-BE49-F238E27FC236}">
                <a16:creationId xmlns="" xmlns:a16="http://schemas.microsoft.com/office/drawing/2014/main" id="{F801073C-09EA-49B7-9C7D-F85611340003}"/>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527313" y="6581700"/>
            <a:ext cx="1235786" cy="159668"/>
          </a:xfrm>
          <a:prstGeom prst="rect">
            <a:avLst/>
          </a:prstGeom>
        </p:spPr>
      </p:pic>
      <p:cxnSp>
        <p:nvCxnSpPr>
          <p:cNvPr id="13" name="直接连接符 9">
            <a:extLst>
              <a:ext uri="{FF2B5EF4-FFF2-40B4-BE49-F238E27FC236}">
                <a16:creationId xmlns="" xmlns:a16="http://schemas.microsoft.com/office/drawing/2014/main" id="{602382A8-0A92-4790-B06E-C951546CD137}"/>
              </a:ext>
            </a:extLst>
          </p:cNvPr>
          <p:cNvCxnSpPr>
            <a:cxnSpLocks noChangeShapeType="1"/>
          </p:cNvCxnSpPr>
          <p:nvPr userDrawn="1"/>
        </p:nvCxnSpPr>
        <p:spPr bwMode="auto">
          <a:xfrm flipH="1">
            <a:off x="478781" y="241484"/>
            <a:ext cx="1" cy="379204"/>
          </a:xfrm>
          <a:prstGeom prst="line">
            <a:avLst/>
          </a:prstGeom>
          <a:noFill/>
          <a:ln w="38100" algn="ctr">
            <a:solidFill>
              <a:srgbClr val="0563B8"/>
            </a:solidFill>
            <a:round/>
            <a:headEnd/>
            <a:tailEnd/>
          </a:ln>
          <a:extLst>
            <a:ext uri="{909E8E84-426E-40DD-AFC4-6F175D3DCCD1}">
              <a14:hiddenFill xmlns:a14="http://schemas.microsoft.com/office/drawing/2010/main">
                <a:noFill/>
              </a14:hiddenFill>
            </a:ext>
          </a:extLst>
        </p:spPr>
      </p:cxnSp>
      <p:cxnSp>
        <p:nvCxnSpPr>
          <p:cNvPr id="14" name="直接连接符 9">
            <a:extLst>
              <a:ext uri="{FF2B5EF4-FFF2-40B4-BE49-F238E27FC236}">
                <a16:creationId xmlns="" xmlns:a16="http://schemas.microsoft.com/office/drawing/2014/main" id="{602382A8-0A92-4790-B06E-C951546CD137}"/>
              </a:ext>
            </a:extLst>
          </p:cNvPr>
          <p:cNvCxnSpPr>
            <a:cxnSpLocks noChangeShapeType="1"/>
          </p:cNvCxnSpPr>
          <p:nvPr userDrawn="1"/>
        </p:nvCxnSpPr>
        <p:spPr bwMode="auto">
          <a:xfrm>
            <a:off x="478582" y="222104"/>
            <a:ext cx="527343" cy="0"/>
          </a:xfrm>
          <a:prstGeom prst="line">
            <a:avLst/>
          </a:prstGeom>
          <a:noFill/>
          <a:ln w="38100" algn="ctr">
            <a:solidFill>
              <a:srgbClr val="0563B8"/>
            </a:solidFill>
            <a:round/>
            <a:headEnd/>
            <a:tailEnd/>
          </a:ln>
          <a:extLst>
            <a:ext uri="{909E8E84-426E-40DD-AFC4-6F175D3DCCD1}">
              <a14:hiddenFill xmlns:a14="http://schemas.microsoft.com/office/drawing/2010/main">
                <a:noFill/>
              </a14:hiddenFill>
            </a:ext>
          </a:extLst>
        </p:spPr>
      </p:cxnSp>
      <p:sp>
        <p:nvSpPr>
          <p:cNvPr id="15" name="灯片编号占位符 1">
            <a:extLst>
              <a:ext uri="{FF2B5EF4-FFF2-40B4-BE49-F238E27FC236}">
                <a16:creationId xmlns="" xmlns:a16="http://schemas.microsoft.com/office/drawing/2014/main" id="{ACF34AC8-1500-4783-AEB0-597B94444F61}"/>
              </a:ext>
            </a:extLst>
          </p:cNvPr>
          <p:cNvSpPr txBox="1">
            <a:spLocks/>
          </p:cNvSpPr>
          <p:nvPr userDrawn="1"/>
        </p:nvSpPr>
        <p:spPr>
          <a:xfrm>
            <a:off x="8783495" y="6381328"/>
            <a:ext cx="2742843"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smtClean="0"/>
              <a:t>PAGE </a:t>
            </a:r>
            <a:fld id="{97D83655-4300-49DB-BEC9-C552C719D9BC}" type="slidenum">
              <a:rPr lang="zh-CN" altLang="en-US" smtClean="0"/>
              <a:pPr/>
              <a:t>‹#›</a:t>
            </a:fld>
            <a:endParaRPr lang="zh-CN" altLang="en-US" dirty="0"/>
          </a:p>
        </p:txBody>
      </p:sp>
    </p:spTree>
    <p:extLst>
      <p:ext uri="{BB962C8B-B14F-4D97-AF65-F5344CB8AC3E}">
        <p14:creationId xmlns:p14="http://schemas.microsoft.com/office/powerpoint/2010/main" val="5788997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wheel spokes="1"/>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5.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6.emf"/></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6A9B12B5-6E44-40C1-ABBE-875A3B68C7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1292" y="-315416"/>
            <a:ext cx="9241661" cy="6534294"/>
          </a:xfrm>
          <a:prstGeom prst="rect">
            <a:avLst/>
          </a:prstGeom>
        </p:spPr>
      </p:pic>
      <p:pic>
        <p:nvPicPr>
          <p:cNvPr id="4" name="图片 3">
            <a:extLst>
              <a:ext uri="{FF2B5EF4-FFF2-40B4-BE49-F238E27FC236}">
                <a16:creationId xmlns="" xmlns:a16="http://schemas.microsoft.com/office/drawing/2014/main" id="{E821E4DA-FD39-45FC-80A3-5DE1332741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9315" y="332657"/>
            <a:ext cx="2087960" cy="269772"/>
          </a:xfrm>
          <a:prstGeom prst="rect">
            <a:avLst/>
          </a:prstGeom>
        </p:spPr>
      </p:pic>
    </p:spTree>
    <p:extLst>
      <p:ext uri="{BB962C8B-B14F-4D97-AF65-F5344CB8AC3E}">
        <p14:creationId xmlns:p14="http://schemas.microsoft.com/office/powerpoint/2010/main" val="4033839126"/>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 xmlns:a16="http://schemas.microsoft.com/office/drawing/2014/main"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a:t>8.2 </a:t>
            </a:r>
            <a:r>
              <a:rPr lang="en-US" altLang="zh-CN" sz="2400" b="1" dirty="0" smtClean="0"/>
              <a:t>  </a:t>
            </a:r>
            <a:r>
              <a:rPr lang="zh-CN" altLang="zh-CN" sz="2400" b="1" dirty="0" smtClean="0"/>
              <a:t>类</a:t>
            </a:r>
            <a:endParaRPr lang="zh-CN" altLang="zh-CN" sz="2400" b="1"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9" name="矩形 18"/>
          <p:cNvSpPr/>
          <p:nvPr/>
        </p:nvSpPr>
        <p:spPr>
          <a:xfrm>
            <a:off x="817735" y="980728"/>
            <a:ext cx="6141567" cy="369332"/>
          </a:xfrm>
          <a:prstGeom prst="rect">
            <a:avLst/>
          </a:prstGeom>
        </p:spPr>
        <p:txBody>
          <a:bodyPr wrap="square">
            <a:spAutoFit/>
          </a:bodyPr>
          <a:lstStyle/>
          <a:p>
            <a:r>
              <a:rPr lang="en-US" altLang="zh-CN" b="1" dirty="0" smtClean="0"/>
              <a:t>8.2.4    </a:t>
            </a:r>
            <a:r>
              <a:rPr lang="en-US" altLang="zh-CN" b="1" dirty="0"/>
              <a:t>__</a:t>
            </a:r>
            <a:r>
              <a:rPr lang="en-US" altLang="zh-CN" b="1" dirty="0" err="1"/>
              <a:t>init</a:t>
            </a:r>
            <a:r>
              <a:rPr lang="en-US" altLang="zh-CN" b="1" dirty="0"/>
              <a:t>__</a:t>
            </a:r>
            <a:r>
              <a:rPr lang="zh-CN" altLang="zh-CN" b="1" dirty="0"/>
              <a:t>方法</a:t>
            </a:r>
          </a:p>
        </p:txBody>
      </p:sp>
      <p:sp>
        <p:nvSpPr>
          <p:cNvPr id="7" name="矩形 6"/>
          <p:cNvSpPr/>
          <p:nvPr/>
        </p:nvSpPr>
        <p:spPr>
          <a:xfrm>
            <a:off x="720453" y="2708920"/>
            <a:ext cx="3943100" cy="3139321"/>
          </a:xfrm>
          <a:prstGeom prst="rect">
            <a:avLst/>
          </a:prstGeom>
        </p:spPr>
        <p:txBody>
          <a:bodyPr wrap="square">
            <a:spAutoFit/>
          </a:bodyPr>
          <a:lstStyle/>
          <a:p>
            <a:r>
              <a:rPr lang="zh-CN" altLang="zh-CN" b="1" dirty="0"/>
              <a:t>程序</a:t>
            </a:r>
            <a:r>
              <a:rPr lang="en-US" altLang="zh-CN" b="1" dirty="0"/>
              <a:t>8.3</a:t>
            </a:r>
            <a:endParaRPr lang="zh-CN" altLang="zh-CN" dirty="0"/>
          </a:p>
          <a:p>
            <a:pPr lvl="0"/>
            <a:r>
              <a:rPr lang="en-US" altLang="zh-CN" dirty="0"/>
              <a:t>class machine:</a:t>
            </a:r>
            <a:endParaRPr lang="zh-CN" altLang="zh-CN" dirty="0"/>
          </a:p>
          <a:p>
            <a:pPr lvl="0"/>
            <a:r>
              <a:rPr lang="en-US" altLang="zh-CN" dirty="0"/>
              <a:t>    </a:t>
            </a:r>
            <a:r>
              <a:rPr lang="en-US" altLang="zh-CN" dirty="0" err="1"/>
              <a:t>def</a:t>
            </a:r>
            <a:r>
              <a:rPr lang="en-US" altLang="zh-CN" dirty="0"/>
              <a:t> __</a:t>
            </a:r>
            <a:r>
              <a:rPr lang="en-US" altLang="zh-CN" dirty="0" err="1"/>
              <a:t>init</a:t>
            </a:r>
            <a:r>
              <a:rPr lang="en-US" altLang="zh-CN" dirty="0"/>
              <a:t>__(self, type):</a:t>
            </a:r>
            <a:endParaRPr lang="zh-CN" altLang="zh-CN" dirty="0"/>
          </a:p>
          <a:p>
            <a:pPr lvl="0"/>
            <a:r>
              <a:rPr lang="en-US" altLang="zh-CN" dirty="0"/>
              <a:t>        </a:t>
            </a:r>
            <a:r>
              <a:rPr lang="en-US" altLang="zh-CN" dirty="0" err="1"/>
              <a:t>self.type</a:t>
            </a:r>
            <a:r>
              <a:rPr lang="en-US" altLang="zh-CN" dirty="0"/>
              <a:t> = type</a:t>
            </a:r>
            <a:endParaRPr lang="zh-CN" altLang="zh-CN" dirty="0"/>
          </a:p>
          <a:p>
            <a:pPr lvl="0"/>
            <a:r>
              <a:rPr lang="en-US" altLang="zh-CN" dirty="0"/>
              <a:t> </a:t>
            </a:r>
            <a:endParaRPr lang="zh-CN" altLang="zh-CN" dirty="0"/>
          </a:p>
          <a:p>
            <a:pPr lvl="0"/>
            <a:r>
              <a:rPr lang="en-US" altLang="zh-CN" dirty="0"/>
              <a:t>    </a:t>
            </a:r>
            <a:r>
              <a:rPr lang="en-US" altLang="zh-CN" dirty="0" err="1"/>
              <a:t>def</a:t>
            </a:r>
            <a:r>
              <a:rPr lang="en-US" altLang="zh-CN" dirty="0"/>
              <a:t> </a:t>
            </a:r>
            <a:r>
              <a:rPr lang="en-US" altLang="zh-CN" dirty="0" err="1"/>
              <a:t>ptr</a:t>
            </a:r>
            <a:r>
              <a:rPr lang="en-US" altLang="zh-CN" dirty="0"/>
              <a:t>(self):</a:t>
            </a:r>
            <a:endParaRPr lang="zh-CN" altLang="zh-CN" dirty="0"/>
          </a:p>
          <a:p>
            <a:pPr lvl="0"/>
            <a:r>
              <a:rPr lang="en-US" altLang="zh-CN" dirty="0"/>
              <a:t>        print('This machine is {0}'.format(</a:t>
            </a:r>
            <a:r>
              <a:rPr lang="en-US" altLang="zh-CN" dirty="0" err="1"/>
              <a:t>self.type</a:t>
            </a:r>
            <a:r>
              <a:rPr lang="en-US" altLang="zh-CN" dirty="0"/>
              <a:t>))</a:t>
            </a:r>
            <a:endParaRPr lang="zh-CN" altLang="zh-CN" dirty="0"/>
          </a:p>
          <a:p>
            <a:pPr lvl="0"/>
            <a:r>
              <a:rPr lang="en-US" altLang="zh-CN" dirty="0"/>
              <a:t> </a:t>
            </a:r>
            <a:endParaRPr lang="zh-CN" altLang="zh-CN" dirty="0"/>
          </a:p>
          <a:p>
            <a:pPr lvl="0"/>
            <a:r>
              <a:rPr lang="en-US" altLang="zh-CN" dirty="0"/>
              <a:t>m = machine('engine')</a:t>
            </a:r>
            <a:endParaRPr lang="zh-CN" altLang="zh-CN" dirty="0"/>
          </a:p>
          <a:p>
            <a:pPr lvl="0"/>
            <a:r>
              <a:rPr lang="en-US" altLang="zh-CN" dirty="0" err="1"/>
              <a:t>m.ptr</a:t>
            </a:r>
            <a:r>
              <a:rPr lang="en-US" altLang="zh-CN" dirty="0"/>
              <a:t>()</a:t>
            </a:r>
            <a:endParaRPr lang="zh-CN" altLang="zh-CN" dirty="0"/>
          </a:p>
        </p:txBody>
      </p:sp>
      <p:sp>
        <p:nvSpPr>
          <p:cNvPr id="9" name="矩形 8"/>
          <p:cNvSpPr/>
          <p:nvPr/>
        </p:nvSpPr>
        <p:spPr>
          <a:xfrm>
            <a:off x="912203" y="1562321"/>
            <a:ext cx="10295571" cy="875881"/>
          </a:xfrm>
          <a:prstGeom prst="rect">
            <a:avLst/>
          </a:prstGeom>
        </p:spPr>
        <p:txBody>
          <a:bodyPr wrap="square">
            <a:spAutoFit/>
          </a:bodyPr>
          <a:lstStyle/>
          <a:p>
            <a:pPr>
              <a:lnSpc>
                <a:spcPct val="150000"/>
              </a:lnSpc>
            </a:pPr>
            <a:r>
              <a:rPr lang="en-US" altLang="zh-CN" dirty="0"/>
              <a:t>__</a:t>
            </a:r>
            <a:r>
              <a:rPr lang="en-US" altLang="zh-CN" dirty="0" err="1"/>
              <a:t>init</a:t>
            </a:r>
            <a:r>
              <a:rPr lang="en-US" altLang="zh-CN" dirty="0"/>
              <a:t>__</a:t>
            </a:r>
            <a:r>
              <a:rPr lang="zh-CN" altLang="zh-CN" dirty="0"/>
              <a:t>方法具有特殊的意义。它主要是用于初始化实例的属性，该方法会在类的对象被实例化时立即运行，以此保证在此之后的方法调用时属性已存在，避免错误或异常发生</a:t>
            </a:r>
            <a:endParaRPr lang="zh-CN" altLang="en-US" dirty="0"/>
          </a:p>
        </p:txBody>
      </p:sp>
      <p:sp>
        <p:nvSpPr>
          <p:cNvPr id="13" name="矩形 12"/>
          <p:cNvSpPr/>
          <p:nvPr/>
        </p:nvSpPr>
        <p:spPr>
          <a:xfrm>
            <a:off x="3861243" y="2564904"/>
            <a:ext cx="7164749" cy="2169825"/>
          </a:xfrm>
          <a:prstGeom prst="rect">
            <a:avLst/>
          </a:prstGeom>
        </p:spPr>
        <p:txBody>
          <a:bodyPr wrap="square">
            <a:spAutoFit/>
          </a:bodyPr>
          <a:lstStyle/>
          <a:p>
            <a:pPr marL="285750" indent="-285750">
              <a:lnSpc>
                <a:spcPct val="150000"/>
              </a:lnSpc>
              <a:buFont typeface="Wingdings" pitchFamily="2" charset="2"/>
              <a:buChar char="l"/>
            </a:pPr>
            <a:r>
              <a:rPr lang="en-US" altLang="zh-CN" dirty="0"/>
              <a:t>machine</a:t>
            </a:r>
            <a:r>
              <a:rPr lang="zh-CN" altLang="zh-CN" dirty="0"/>
              <a:t>类中有两个方法，注意：类方法中必须要有</a:t>
            </a:r>
            <a:r>
              <a:rPr lang="en-US" altLang="zh-CN" dirty="0"/>
              <a:t>self</a:t>
            </a:r>
            <a:r>
              <a:rPr lang="zh-CN" altLang="zh-CN" dirty="0"/>
              <a:t>，并且在调用这个功能时不必对这个参数进行</a:t>
            </a:r>
            <a:r>
              <a:rPr lang="zh-CN" altLang="zh-CN" dirty="0" smtClean="0"/>
              <a:t>赋值</a:t>
            </a:r>
            <a:endParaRPr lang="en-US" altLang="zh-CN" dirty="0" smtClean="0"/>
          </a:p>
          <a:p>
            <a:pPr marL="285750" indent="-285750">
              <a:lnSpc>
                <a:spcPct val="150000"/>
              </a:lnSpc>
              <a:buFont typeface="Wingdings" pitchFamily="2" charset="2"/>
              <a:buChar char="l"/>
            </a:pPr>
            <a:r>
              <a:rPr lang="zh-CN" altLang="zh-CN" dirty="0" smtClean="0"/>
              <a:t>两个</a:t>
            </a:r>
            <a:r>
              <a:rPr lang="en-US" altLang="zh-CN" dirty="0"/>
              <a:t>type</a:t>
            </a:r>
            <a:r>
              <a:rPr lang="zh-CN" altLang="zh-CN" dirty="0" smtClean="0"/>
              <a:t>是</a:t>
            </a:r>
            <a:r>
              <a:rPr lang="zh-CN" altLang="zh-CN" dirty="0"/>
              <a:t>不一样的变量，等号右边的</a:t>
            </a:r>
            <a:r>
              <a:rPr lang="en-US" altLang="zh-CN" dirty="0"/>
              <a:t>type</a:t>
            </a:r>
            <a:r>
              <a:rPr lang="zh-CN" altLang="zh-CN" dirty="0"/>
              <a:t>表示的是要传进来的值，它是一个局部变量。等号左边因为使用了</a:t>
            </a:r>
            <a:r>
              <a:rPr lang="en-US" altLang="zh-CN" dirty="0" err="1"/>
              <a:t>self.type</a:t>
            </a:r>
            <a:r>
              <a:rPr lang="zh-CN" altLang="zh-CN" dirty="0"/>
              <a:t>，这意味着左边的</a:t>
            </a:r>
            <a:r>
              <a:rPr lang="en-US" altLang="zh-CN" dirty="0"/>
              <a:t>type</a:t>
            </a:r>
            <a:r>
              <a:rPr lang="zh-CN" altLang="zh-CN" dirty="0"/>
              <a:t>是</a:t>
            </a:r>
            <a:r>
              <a:rPr lang="en-US" altLang="zh-CN" dirty="0"/>
              <a:t>self</a:t>
            </a:r>
            <a:r>
              <a:rPr lang="zh-CN" altLang="zh-CN" dirty="0"/>
              <a:t>代表的也就是当前所在对象的一部分</a:t>
            </a:r>
          </a:p>
        </p:txBody>
      </p:sp>
      <p:sp>
        <p:nvSpPr>
          <p:cNvPr id="11" name="矩形 10"/>
          <p:cNvSpPr/>
          <p:nvPr/>
        </p:nvSpPr>
        <p:spPr>
          <a:xfrm>
            <a:off x="4663553" y="4923163"/>
            <a:ext cx="4464496" cy="784830"/>
          </a:xfrm>
          <a:prstGeom prst="rect">
            <a:avLst/>
          </a:prstGeom>
        </p:spPr>
        <p:txBody>
          <a:bodyPr wrap="square">
            <a:spAutoFit/>
          </a:bodyPr>
          <a:lstStyle/>
          <a:p>
            <a:pPr>
              <a:lnSpc>
                <a:spcPct val="150000"/>
              </a:lnSpc>
            </a:pPr>
            <a:r>
              <a:rPr lang="zh-CN" altLang="zh-CN" b="1" dirty="0"/>
              <a:t>输出：</a:t>
            </a:r>
            <a:endParaRPr lang="zh-CN" altLang="zh-CN" dirty="0"/>
          </a:p>
          <a:p>
            <a:r>
              <a:rPr lang="en-US" altLang="zh-CN" dirty="0" smtClean="0"/>
              <a:t>This </a:t>
            </a:r>
            <a:r>
              <a:rPr lang="en-US" altLang="zh-CN" dirty="0"/>
              <a:t>machine is engine</a:t>
            </a:r>
            <a:endParaRPr lang="zh-CN" altLang="zh-CN" dirty="0"/>
          </a:p>
        </p:txBody>
      </p:sp>
    </p:spTree>
    <p:extLst>
      <p:ext uri="{BB962C8B-B14F-4D97-AF65-F5344CB8AC3E}">
        <p14:creationId xmlns:p14="http://schemas.microsoft.com/office/powerpoint/2010/main" val="4060094032"/>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7" grpId="0"/>
      <p:bldP spid="9" grpId="0"/>
      <p:bldP spid="13"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 xmlns:a16="http://schemas.microsoft.com/office/drawing/2014/main"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a:t>8.2 </a:t>
            </a:r>
            <a:r>
              <a:rPr lang="en-US" altLang="zh-CN" sz="2400" b="1" dirty="0" smtClean="0"/>
              <a:t>  </a:t>
            </a:r>
            <a:r>
              <a:rPr lang="zh-CN" altLang="zh-CN" sz="2400" b="1" dirty="0" smtClean="0"/>
              <a:t>类</a:t>
            </a:r>
            <a:endParaRPr lang="zh-CN" altLang="zh-CN" sz="2400" b="1"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9" name="矩形 18"/>
          <p:cNvSpPr/>
          <p:nvPr/>
        </p:nvSpPr>
        <p:spPr>
          <a:xfrm>
            <a:off x="817735" y="980728"/>
            <a:ext cx="6141567" cy="369332"/>
          </a:xfrm>
          <a:prstGeom prst="rect">
            <a:avLst/>
          </a:prstGeom>
        </p:spPr>
        <p:txBody>
          <a:bodyPr wrap="square">
            <a:spAutoFit/>
          </a:bodyPr>
          <a:lstStyle/>
          <a:p>
            <a:r>
              <a:rPr lang="en-US" altLang="zh-CN" b="1" dirty="0" smtClean="0"/>
              <a:t>8.2.5   </a:t>
            </a:r>
            <a:r>
              <a:rPr lang="zh-CN" altLang="zh-CN" b="1" dirty="0" smtClean="0"/>
              <a:t>类</a:t>
            </a:r>
            <a:r>
              <a:rPr lang="zh-CN" altLang="zh-CN" b="1" dirty="0"/>
              <a:t>变量</a:t>
            </a:r>
            <a:r>
              <a:rPr lang="en-US" altLang="zh-CN" b="1" dirty="0"/>
              <a:t>/</a:t>
            </a:r>
            <a:r>
              <a:rPr lang="zh-CN" altLang="zh-CN" b="1" dirty="0"/>
              <a:t>对象变量</a:t>
            </a:r>
          </a:p>
        </p:txBody>
      </p:sp>
      <p:sp>
        <p:nvSpPr>
          <p:cNvPr id="7" name="矩形 6"/>
          <p:cNvSpPr/>
          <p:nvPr/>
        </p:nvSpPr>
        <p:spPr>
          <a:xfrm>
            <a:off x="729339" y="3429000"/>
            <a:ext cx="8753654" cy="1754326"/>
          </a:xfrm>
          <a:prstGeom prst="rect">
            <a:avLst/>
          </a:prstGeom>
        </p:spPr>
        <p:txBody>
          <a:bodyPr wrap="square">
            <a:spAutoFit/>
          </a:bodyPr>
          <a:lstStyle/>
          <a:p>
            <a:pPr>
              <a:lnSpc>
                <a:spcPct val="150000"/>
              </a:lnSpc>
            </a:pPr>
            <a:r>
              <a:rPr lang="zh-CN" altLang="zh-CN" dirty="0"/>
              <a:t>类和对象的数据部分有两种：类变量和对象</a:t>
            </a:r>
            <a:r>
              <a:rPr lang="zh-CN" altLang="zh-CN" dirty="0" smtClean="0"/>
              <a:t>变量</a:t>
            </a:r>
            <a:endParaRPr lang="en-US" altLang="zh-CN" dirty="0" smtClean="0"/>
          </a:p>
          <a:p>
            <a:pPr marL="285750" indent="-285750">
              <a:lnSpc>
                <a:spcPct val="150000"/>
              </a:lnSpc>
              <a:buFont typeface="Wingdings" pitchFamily="2" charset="2"/>
              <a:buChar char="l"/>
            </a:pPr>
            <a:r>
              <a:rPr lang="zh-CN" altLang="zh-CN" dirty="0"/>
              <a:t>对象</a:t>
            </a:r>
            <a:r>
              <a:rPr lang="zh-CN" altLang="zh-CN" dirty="0" smtClean="0"/>
              <a:t>变量</a:t>
            </a:r>
            <a:r>
              <a:rPr lang="zh-CN" altLang="en-US" dirty="0"/>
              <a:t>：</a:t>
            </a:r>
            <a:r>
              <a:rPr lang="zh-CN" altLang="zh-CN" dirty="0" smtClean="0"/>
              <a:t>是</a:t>
            </a:r>
            <a:r>
              <a:rPr lang="zh-CN" altLang="zh-CN" dirty="0"/>
              <a:t>由类的每个独立的实例所拥有，不会被</a:t>
            </a:r>
            <a:r>
              <a:rPr lang="zh-CN" altLang="zh-CN" dirty="0" smtClean="0"/>
              <a:t>共享</a:t>
            </a:r>
            <a:endParaRPr lang="en-US" altLang="zh-CN" dirty="0" smtClean="0"/>
          </a:p>
          <a:p>
            <a:pPr marL="285750" indent="-285750">
              <a:lnSpc>
                <a:spcPct val="150000"/>
              </a:lnSpc>
              <a:buFont typeface="Wingdings" pitchFamily="2" charset="2"/>
              <a:buChar char="l"/>
            </a:pPr>
            <a:r>
              <a:rPr lang="zh-CN" altLang="zh-CN" dirty="0"/>
              <a:t>类</a:t>
            </a:r>
            <a:r>
              <a:rPr lang="zh-CN" altLang="zh-CN" dirty="0" smtClean="0"/>
              <a:t>变量</a:t>
            </a:r>
            <a:r>
              <a:rPr lang="zh-CN" altLang="en-US" dirty="0" smtClean="0"/>
              <a:t>：</a:t>
            </a:r>
            <a:r>
              <a:rPr lang="zh-CN" altLang="zh-CN" dirty="0" smtClean="0"/>
              <a:t>是</a:t>
            </a:r>
            <a:r>
              <a:rPr lang="zh-CN" altLang="zh-CN" dirty="0"/>
              <a:t>被该类的所有实例所共享的。类变量只有一个副本，当任何一个对象对类变量做出改变时，发生的变动将更新到整个类的所有对象中</a:t>
            </a:r>
          </a:p>
        </p:txBody>
      </p:sp>
      <p:sp>
        <p:nvSpPr>
          <p:cNvPr id="9" name="矩形 8"/>
          <p:cNvSpPr/>
          <p:nvPr/>
        </p:nvSpPr>
        <p:spPr>
          <a:xfrm>
            <a:off x="912203" y="1562321"/>
            <a:ext cx="6878806" cy="369332"/>
          </a:xfrm>
          <a:prstGeom prst="rect">
            <a:avLst/>
          </a:prstGeom>
        </p:spPr>
        <p:txBody>
          <a:bodyPr wrap="none">
            <a:spAutoFit/>
          </a:bodyPr>
          <a:lstStyle/>
          <a:p>
            <a:r>
              <a:rPr lang="zh-CN" altLang="zh-CN" dirty="0"/>
              <a:t>类中的变量：属性，也可以理解为字段。它分为类变量和对象变量</a:t>
            </a:r>
            <a:endParaRPr lang="zh-CN" altLang="en-US" dirty="0"/>
          </a:p>
        </p:txBody>
      </p:sp>
      <p:sp>
        <p:nvSpPr>
          <p:cNvPr id="12" name="矩形 11"/>
          <p:cNvSpPr/>
          <p:nvPr/>
        </p:nvSpPr>
        <p:spPr>
          <a:xfrm>
            <a:off x="912203" y="2060848"/>
            <a:ext cx="9765137" cy="923330"/>
          </a:xfrm>
          <a:prstGeom prst="rect">
            <a:avLst/>
          </a:prstGeom>
        </p:spPr>
        <p:txBody>
          <a:bodyPr wrap="square">
            <a:spAutoFit/>
          </a:bodyPr>
          <a:lstStyle/>
          <a:p>
            <a:pPr>
              <a:lnSpc>
                <a:spcPct val="150000"/>
              </a:lnSpc>
            </a:pPr>
            <a:r>
              <a:rPr lang="zh-CN" altLang="zh-CN" dirty="0"/>
              <a:t>属性只是将变量绑定到类和实例中，它们依托于类和实例，仅能通过类和实例使用。因此，类和实例的属性也称为绑定到类和对象命名空间的普通变量</a:t>
            </a:r>
          </a:p>
        </p:txBody>
      </p:sp>
    </p:spTree>
    <p:extLst>
      <p:ext uri="{BB962C8B-B14F-4D97-AF65-F5344CB8AC3E}">
        <p14:creationId xmlns:p14="http://schemas.microsoft.com/office/powerpoint/2010/main" val="3212870561"/>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inVertical)">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randombar(horizontal)">
                                      <p:cBhvr>
                                        <p:cTn id="16" dur="500"/>
                                        <p:tgtEl>
                                          <p:spTgt spid="12"/>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7" grpId="0"/>
      <p:bldP spid="9" grpId="0"/>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 xmlns:a16="http://schemas.microsoft.com/office/drawing/2014/main" id="{52C2FB4C-9B0C-4C49-B7F5-60A1F03130C6}"/>
              </a:ext>
            </a:extLst>
          </p:cNvPr>
          <p:cNvSpPr>
            <a:spLocks noChangeArrowheads="1"/>
          </p:cNvSpPr>
          <p:nvPr/>
        </p:nvSpPr>
        <p:spPr bwMode="auto">
          <a:xfrm>
            <a:off x="742253" y="332656"/>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a:t>8.2 </a:t>
            </a:r>
            <a:r>
              <a:rPr lang="en-US" altLang="zh-CN" sz="2400" b="1" dirty="0" smtClean="0"/>
              <a:t>  </a:t>
            </a:r>
            <a:r>
              <a:rPr lang="zh-CN" altLang="zh-CN" sz="2400" b="1" dirty="0" smtClean="0"/>
              <a:t>类</a:t>
            </a:r>
            <a:endParaRPr lang="zh-CN" altLang="zh-CN" sz="2400" b="1"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9" name="矩形 18"/>
          <p:cNvSpPr/>
          <p:nvPr/>
        </p:nvSpPr>
        <p:spPr>
          <a:xfrm>
            <a:off x="817736" y="836712"/>
            <a:ext cx="3510788" cy="369332"/>
          </a:xfrm>
          <a:prstGeom prst="rect">
            <a:avLst/>
          </a:prstGeom>
        </p:spPr>
        <p:txBody>
          <a:bodyPr wrap="square">
            <a:spAutoFit/>
          </a:bodyPr>
          <a:lstStyle/>
          <a:p>
            <a:r>
              <a:rPr lang="en-US" altLang="zh-CN" b="1" dirty="0" smtClean="0"/>
              <a:t>8.2.5   </a:t>
            </a:r>
            <a:r>
              <a:rPr lang="zh-CN" altLang="zh-CN" b="1" dirty="0" smtClean="0"/>
              <a:t>类</a:t>
            </a:r>
            <a:r>
              <a:rPr lang="zh-CN" altLang="zh-CN" b="1" dirty="0"/>
              <a:t>变量</a:t>
            </a:r>
            <a:r>
              <a:rPr lang="en-US" altLang="zh-CN" b="1" dirty="0"/>
              <a:t>/</a:t>
            </a:r>
            <a:r>
              <a:rPr lang="zh-CN" altLang="zh-CN" b="1" dirty="0"/>
              <a:t>对象变量</a:t>
            </a:r>
          </a:p>
        </p:txBody>
      </p:sp>
      <p:sp>
        <p:nvSpPr>
          <p:cNvPr id="9" name="矩形 8"/>
          <p:cNvSpPr/>
          <p:nvPr/>
        </p:nvSpPr>
        <p:spPr>
          <a:xfrm>
            <a:off x="912203" y="1259468"/>
            <a:ext cx="3416320" cy="369332"/>
          </a:xfrm>
          <a:prstGeom prst="rect">
            <a:avLst/>
          </a:prstGeom>
        </p:spPr>
        <p:txBody>
          <a:bodyPr wrap="none">
            <a:spAutoFit/>
          </a:bodyPr>
          <a:lstStyle/>
          <a:p>
            <a:r>
              <a:rPr lang="zh-CN" altLang="zh-CN" dirty="0"/>
              <a:t>类变量和对象变量的具体</a:t>
            </a:r>
            <a:r>
              <a:rPr lang="zh-CN" altLang="zh-CN" dirty="0" smtClean="0"/>
              <a:t>用法</a:t>
            </a:r>
            <a:r>
              <a:rPr lang="zh-CN" altLang="en-US" dirty="0" smtClean="0"/>
              <a:t>：</a:t>
            </a:r>
            <a:endParaRPr lang="zh-CN" altLang="en-US" dirty="0"/>
          </a:p>
        </p:txBody>
      </p:sp>
      <p:sp>
        <p:nvSpPr>
          <p:cNvPr id="12" name="矩形 11"/>
          <p:cNvSpPr/>
          <p:nvPr/>
        </p:nvSpPr>
        <p:spPr>
          <a:xfrm>
            <a:off x="334566" y="1628800"/>
            <a:ext cx="6335131" cy="4801314"/>
          </a:xfrm>
          <a:prstGeom prst="rect">
            <a:avLst/>
          </a:prstGeom>
        </p:spPr>
        <p:txBody>
          <a:bodyPr wrap="square">
            <a:spAutoFit/>
          </a:bodyPr>
          <a:lstStyle/>
          <a:p>
            <a:r>
              <a:rPr lang="zh-CN" altLang="zh-CN" b="1" dirty="0"/>
              <a:t>程序</a:t>
            </a:r>
            <a:r>
              <a:rPr lang="en-US" altLang="zh-CN" b="1" dirty="0"/>
              <a:t>8.4</a:t>
            </a:r>
            <a:endParaRPr lang="zh-CN" altLang="zh-CN" dirty="0"/>
          </a:p>
          <a:p>
            <a:pPr lvl="0"/>
            <a:r>
              <a:rPr lang="en-US" altLang="zh-CN" dirty="0"/>
              <a:t>class Robot:</a:t>
            </a:r>
            <a:endParaRPr lang="zh-CN" altLang="zh-CN" dirty="0"/>
          </a:p>
          <a:p>
            <a:pPr lvl="0"/>
            <a:r>
              <a:rPr lang="en-US" altLang="zh-CN" dirty="0"/>
              <a:t>   </a:t>
            </a:r>
            <a:r>
              <a:rPr lang="en-US" altLang="zh-CN" dirty="0" smtClean="0"/>
              <a:t>     </a:t>
            </a:r>
            <a:r>
              <a:rPr lang="en-US" altLang="zh-CN" dirty="0" err="1"/>
              <a:t>num</a:t>
            </a:r>
            <a:r>
              <a:rPr lang="en-US" altLang="zh-CN" dirty="0"/>
              <a:t> = 0</a:t>
            </a:r>
            <a:endParaRPr lang="zh-CN" altLang="zh-CN" dirty="0"/>
          </a:p>
          <a:p>
            <a:pPr lvl="0"/>
            <a:r>
              <a:rPr lang="en-US" altLang="zh-CN" dirty="0" smtClean="0"/>
              <a:t>        </a:t>
            </a:r>
            <a:r>
              <a:rPr lang="en-US" altLang="zh-CN" dirty="0" err="1" smtClean="0"/>
              <a:t>def</a:t>
            </a:r>
            <a:r>
              <a:rPr lang="en-US" altLang="zh-CN" dirty="0" smtClean="0"/>
              <a:t> </a:t>
            </a:r>
            <a:r>
              <a:rPr lang="en-US" altLang="zh-CN" dirty="0"/>
              <a:t>__</a:t>
            </a:r>
            <a:r>
              <a:rPr lang="en-US" altLang="zh-CN" dirty="0" err="1"/>
              <a:t>init</a:t>
            </a:r>
            <a:r>
              <a:rPr lang="en-US" altLang="zh-CN" dirty="0"/>
              <a:t>__(self, type):</a:t>
            </a:r>
            <a:endParaRPr lang="zh-CN" altLang="zh-CN" dirty="0"/>
          </a:p>
          <a:p>
            <a:pPr lvl="1"/>
            <a:r>
              <a:rPr lang="en-US" altLang="zh-CN" dirty="0"/>
              <a:t>        </a:t>
            </a:r>
            <a:r>
              <a:rPr lang="en-US" altLang="zh-CN" dirty="0" err="1"/>
              <a:t>self.type</a:t>
            </a:r>
            <a:r>
              <a:rPr lang="en-US" altLang="zh-CN" dirty="0"/>
              <a:t> = type</a:t>
            </a:r>
            <a:endParaRPr lang="zh-CN" altLang="zh-CN" dirty="0"/>
          </a:p>
          <a:p>
            <a:pPr lvl="1"/>
            <a:r>
              <a:rPr lang="en-US" altLang="zh-CN" dirty="0"/>
              <a:t>        </a:t>
            </a:r>
            <a:r>
              <a:rPr lang="en-US" altLang="zh-CN" dirty="0" err="1"/>
              <a:t>Robot.num</a:t>
            </a:r>
            <a:r>
              <a:rPr lang="en-US" altLang="zh-CN" dirty="0"/>
              <a:t> += 1</a:t>
            </a:r>
            <a:endParaRPr lang="zh-CN" altLang="zh-CN" dirty="0"/>
          </a:p>
          <a:p>
            <a:pPr lvl="1"/>
            <a:r>
              <a:rPr lang="en-US" altLang="zh-CN" dirty="0"/>
              <a:t>        print("Initializing {0} {1}".format(</a:t>
            </a:r>
            <a:r>
              <a:rPr lang="en-US" altLang="zh-CN" dirty="0" err="1"/>
              <a:t>self.type</a:t>
            </a:r>
            <a:r>
              <a:rPr lang="en-US" altLang="zh-CN" dirty="0"/>
              <a:t>, </a:t>
            </a:r>
            <a:r>
              <a:rPr lang="en-US" altLang="zh-CN" dirty="0" err="1"/>
              <a:t>Robot.num</a:t>
            </a:r>
            <a:r>
              <a:rPr lang="en-US" altLang="zh-CN" dirty="0"/>
              <a:t>))</a:t>
            </a:r>
            <a:endParaRPr lang="zh-CN" altLang="zh-CN" dirty="0"/>
          </a:p>
          <a:p>
            <a:pPr lvl="0"/>
            <a:r>
              <a:rPr lang="en-US" altLang="zh-CN" dirty="0"/>
              <a:t> </a:t>
            </a:r>
            <a:endParaRPr lang="zh-CN" altLang="zh-CN" dirty="0"/>
          </a:p>
          <a:p>
            <a:pPr lvl="1"/>
            <a:r>
              <a:rPr lang="en-US" altLang="zh-CN" dirty="0" err="1" smtClean="0"/>
              <a:t>def</a:t>
            </a:r>
            <a:r>
              <a:rPr lang="en-US" altLang="zh-CN" dirty="0" smtClean="0"/>
              <a:t> </a:t>
            </a:r>
            <a:r>
              <a:rPr lang="en-US" altLang="zh-CN" dirty="0"/>
              <a:t>work(self):</a:t>
            </a:r>
            <a:endParaRPr lang="zh-CN" altLang="zh-CN" dirty="0"/>
          </a:p>
          <a:p>
            <a:pPr lvl="1"/>
            <a:r>
              <a:rPr lang="en-US" altLang="zh-CN" dirty="0"/>
              <a:t>        ’’’simulated robot is </a:t>
            </a:r>
            <a:r>
              <a:rPr lang="en-US" altLang="zh-CN" dirty="0" err="1"/>
              <a:t>working,wear</a:t>
            </a:r>
            <a:r>
              <a:rPr lang="en-US" altLang="zh-CN" dirty="0"/>
              <a:t> and tear’’’</a:t>
            </a:r>
            <a:endParaRPr lang="zh-CN" altLang="zh-CN" dirty="0"/>
          </a:p>
          <a:p>
            <a:pPr lvl="1"/>
            <a:r>
              <a:rPr lang="en-US" altLang="zh-CN" dirty="0"/>
              <a:t> </a:t>
            </a:r>
            <a:endParaRPr lang="zh-CN" altLang="zh-CN" dirty="0"/>
          </a:p>
          <a:p>
            <a:pPr lvl="1"/>
            <a:r>
              <a:rPr lang="en-US" altLang="zh-CN" dirty="0"/>
              <a:t>        print("{0} Robot is </a:t>
            </a:r>
            <a:r>
              <a:rPr lang="en-US" altLang="zh-CN" dirty="0" err="1"/>
              <a:t>working".format</a:t>
            </a:r>
            <a:r>
              <a:rPr lang="en-US" altLang="zh-CN" dirty="0"/>
              <a:t>(</a:t>
            </a:r>
            <a:r>
              <a:rPr lang="en-US" altLang="zh-CN" dirty="0" err="1"/>
              <a:t>self.type</a:t>
            </a:r>
            <a:r>
              <a:rPr lang="en-US" altLang="zh-CN" dirty="0"/>
              <a:t>))</a:t>
            </a:r>
            <a:endParaRPr lang="zh-CN" altLang="zh-CN" dirty="0"/>
          </a:p>
          <a:p>
            <a:pPr lvl="1"/>
            <a:r>
              <a:rPr lang="en-US" altLang="zh-CN" dirty="0"/>
              <a:t> </a:t>
            </a:r>
            <a:endParaRPr lang="zh-CN" altLang="zh-CN" dirty="0"/>
          </a:p>
          <a:p>
            <a:pPr lvl="1"/>
            <a:r>
              <a:rPr lang="en-US" altLang="zh-CN" dirty="0" err="1" smtClean="0"/>
              <a:t>def</a:t>
            </a:r>
            <a:r>
              <a:rPr lang="en-US" altLang="zh-CN" dirty="0" smtClean="0"/>
              <a:t> </a:t>
            </a:r>
            <a:r>
              <a:rPr lang="en-US" altLang="zh-CN" dirty="0"/>
              <a:t>destroy(self):</a:t>
            </a:r>
            <a:endParaRPr lang="zh-CN" altLang="zh-CN" dirty="0"/>
          </a:p>
          <a:p>
            <a:pPr lvl="1"/>
            <a:r>
              <a:rPr lang="en-US" altLang="zh-CN" dirty="0" smtClean="0"/>
              <a:t>	print</a:t>
            </a:r>
            <a:r>
              <a:rPr lang="en-US" altLang="zh-CN" dirty="0"/>
              <a:t>("{0} Robot is being </a:t>
            </a:r>
            <a:r>
              <a:rPr lang="en-US" altLang="zh-CN" dirty="0" err="1"/>
              <a:t>destroyed!".format</a:t>
            </a:r>
            <a:r>
              <a:rPr lang="en-US" altLang="zh-CN" dirty="0"/>
              <a:t>(</a:t>
            </a:r>
            <a:r>
              <a:rPr lang="en-US" altLang="zh-CN" dirty="0" err="1"/>
              <a:t>self.type</a:t>
            </a:r>
            <a:r>
              <a:rPr lang="en-US" altLang="zh-CN" dirty="0"/>
              <a:t>))</a:t>
            </a:r>
            <a:endParaRPr lang="zh-CN" altLang="zh-CN" dirty="0"/>
          </a:p>
          <a:p>
            <a:pPr lvl="0"/>
            <a:r>
              <a:rPr lang="en-US" altLang="zh-CN" dirty="0"/>
              <a:t> </a:t>
            </a:r>
            <a:endParaRPr lang="zh-CN" altLang="zh-CN" dirty="0"/>
          </a:p>
          <a:p>
            <a:pPr lvl="0"/>
            <a:r>
              <a:rPr lang="en-US" altLang="zh-CN" dirty="0"/>
              <a:t>        </a:t>
            </a:r>
            <a:r>
              <a:rPr lang="en-US" altLang="zh-CN" dirty="0" err="1"/>
              <a:t>Robot.num</a:t>
            </a:r>
            <a:r>
              <a:rPr lang="en-US" altLang="zh-CN" dirty="0"/>
              <a:t> -= </a:t>
            </a:r>
            <a:r>
              <a:rPr lang="en-US" altLang="zh-CN" dirty="0" smtClean="0"/>
              <a:t>1</a:t>
            </a:r>
            <a:endParaRPr lang="zh-CN" altLang="zh-CN" dirty="0"/>
          </a:p>
        </p:txBody>
      </p:sp>
      <p:sp>
        <p:nvSpPr>
          <p:cNvPr id="4" name="矩形 3"/>
          <p:cNvSpPr/>
          <p:nvPr/>
        </p:nvSpPr>
        <p:spPr>
          <a:xfrm>
            <a:off x="6743278" y="566351"/>
            <a:ext cx="5616624" cy="5632311"/>
          </a:xfrm>
          <a:prstGeom prst="rect">
            <a:avLst/>
          </a:prstGeom>
        </p:spPr>
        <p:txBody>
          <a:bodyPr wrap="square">
            <a:spAutoFit/>
          </a:bodyPr>
          <a:lstStyle/>
          <a:p>
            <a:pPr lvl="0"/>
            <a:r>
              <a:rPr lang="en-US" altLang="zh-CN" dirty="0"/>
              <a:t>	</a:t>
            </a:r>
            <a:r>
              <a:rPr lang="en-US" altLang="zh-CN" dirty="0" smtClean="0"/>
              <a:t>if </a:t>
            </a:r>
            <a:r>
              <a:rPr lang="en-US" altLang="zh-CN" dirty="0" err="1"/>
              <a:t>Robot.num</a:t>
            </a:r>
            <a:r>
              <a:rPr lang="en-US" altLang="zh-CN" dirty="0"/>
              <a:t> == 0:</a:t>
            </a:r>
            <a:endParaRPr lang="zh-CN" altLang="zh-CN" dirty="0"/>
          </a:p>
          <a:p>
            <a:pPr lvl="0"/>
            <a:r>
              <a:rPr lang="en-US" altLang="zh-CN" dirty="0" smtClean="0"/>
              <a:t>	      print</a:t>
            </a:r>
            <a:r>
              <a:rPr lang="en-US" altLang="zh-CN" dirty="0"/>
              <a:t>("robots are destroyed.")</a:t>
            </a:r>
            <a:endParaRPr lang="zh-CN" altLang="zh-CN" dirty="0"/>
          </a:p>
          <a:p>
            <a:pPr lvl="0"/>
            <a:r>
              <a:rPr lang="en-US" altLang="zh-CN" dirty="0"/>
              <a:t>        </a:t>
            </a:r>
            <a:r>
              <a:rPr lang="en-US" altLang="zh-CN" dirty="0" smtClean="0"/>
              <a:t>         else</a:t>
            </a:r>
            <a:r>
              <a:rPr lang="en-US" altLang="zh-CN" dirty="0"/>
              <a:t>:</a:t>
            </a:r>
            <a:endParaRPr lang="zh-CN" altLang="zh-CN" dirty="0"/>
          </a:p>
          <a:p>
            <a:pPr lvl="0"/>
            <a:r>
              <a:rPr lang="en-US" altLang="zh-CN" dirty="0"/>
              <a:t>           </a:t>
            </a:r>
            <a:r>
              <a:rPr lang="en-US" altLang="zh-CN" dirty="0" smtClean="0"/>
              <a:t>            </a:t>
            </a:r>
            <a:r>
              <a:rPr lang="en-US" altLang="zh-CN" dirty="0"/>
              <a:t>print("There are still {}".format(</a:t>
            </a:r>
            <a:r>
              <a:rPr lang="en-US" altLang="zh-CN" dirty="0" err="1"/>
              <a:t>Robot.num</a:t>
            </a:r>
            <a:r>
              <a:rPr lang="en-US" altLang="zh-CN" dirty="0"/>
              <a:t>))</a:t>
            </a:r>
            <a:endParaRPr lang="zh-CN" altLang="zh-CN" dirty="0"/>
          </a:p>
          <a:p>
            <a:pPr lvl="0"/>
            <a:r>
              <a:rPr lang="en-US" altLang="zh-CN" dirty="0"/>
              <a:t> </a:t>
            </a:r>
            <a:endParaRPr lang="zh-CN" altLang="zh-CN" dirty="0"/>
          </a:p>
          <a:p>
            <a:pPr lvl="0"/>
            <a:r>
              <a:rPr lang="en-US" altLang="zh-CN" dirty="0"/>
              <a:t>   </a:t>
            </a:r>
            <a:r>
              <a:rPr lang="en-US" altLang="zh-CN" dirty="0" smtClean="0"/>
              <a:t>        @</a:t>
            </a:r>
            <a:r>
              <a:rPr lang="en-US" altLang="zh-CN" dirty="0" err="1"/>
              <a:t>classmethod</a:t>
            </a:r>
            <a:endParaRPr lang="zh-CN" altLang="zh-CN" dirty="0"/>
          </a:p>
          <a:p>
            <a:pPr lvl="0"/>
            <a:r>
              <a:rPr lang="en-US" altLang="zh-CN" dirty="0"/>
              <a:t>   </a:t>
            </a:r>
            <a:r>
              <a:rPr lang="en-US" altLang="zh-CN" dirty="0" smtClean="0"/>
              <a:t>        </a:t>
            </a:r>
            <a:r>
              <a:rPr lang="en-US" altLang="zh-CN" dirty="0" err="1"/>
              <a:t>def</a:t>
            </a:r>
            <a:r>
              <a:rPr lang="en-US" altLang="zh-CN" dirty="0"/>
              <a:t> </a:t>
            </a:r>
            <a:r>
              <a:rPr lang="en-US" altLang="zh-CN" dirty="0" err="1"/>
              <a:t>print_num</a:t>
            </a:r>
            <a:r>
              <a:rPr lang="en-US" altLang="zh-CN" dirty="0"/>
              <a:t>(</a:t>
            </a:r>
            <a:r>
              <a:rPr lang="en-US" altLang="zh-CN" dirty="0" err="1"/>
              <a:t>cls</a:t>
            </a:r>
            <a:r>
              <a:rPr lang="en-US" altLang="zh-CN" dirty="0"/>
              <a:t>):</a:t>
            </a:r>
            <a:endParaRPr lang="zh-CN" altLang="zh-CN" dirty="0"/>
          </a:p>
          <a:p>
            <a:pPr lvl="0"/>
            <a:r>
              <a:rPr lang="en-US" altLang="zh-CN" dirty="0"/>
              <a:t>        </a:t>
            </a:r>
            <a:r>
              <a:rPr lang="en-US" altLang="zh-CN" dirty="0" smtClean="0"/>
              <a:t>          print</a:t>
            </a:r>
            <a:r>
              <a:rPr lang="en-US" altLang="zh-CN" dirty="0"/>
              <a:t>("There are {0} </a:t>
            </a:r>
            <a:r>
              <a:rPr lang="en-US" altLang="zh-CN" dirty="0" err="1"/>
              <a:t>robots".format</a:t>
            </a:r>
            <a:r>
              <a:rPr lang="en-US" altLang="zh-CN" dirty="0"/>
              <a:t>(</a:t>
            </a:r>
            <a:r>
              <a:rPr lang="en-US" altLang="zh-CN" dirty="0" err="1"/>
              <a:t>cls.num</a:t>
            </a:r>
            <a:r>
              <a:rPr lang="en-US" altLang="zh-CN" dirty="0"/>
              <a:t>))</a:t>
            </a:r>
            <a:endParaRPr lang="zh-CN" altLang="zh-CN" dirty="0"/>
          </a:p>
          <a:p>
            <a:pPr lvl="0"/>
            <a:r>
              <a:rPr lang="en-US" altLang="zh-CN" i="1" dirty="0"/>
              <a:t>#Robot class has finished</a:t>
            </a:r>
            <a:endParaRPr lang="zh-CN" altLang="zh-CN" dirty="0"/>
          </a:p>
          <a:p>
            <a:pPr lvl="0"/>
            <a:r>
              <a:rPr lang="en-US" altLang="zh-CN" dirty="0"/>
              <a:t> </a:t>
            </a:r>
            <a:endParaRPr lang="zh-CN" altLang="zh-CN" dirty="0"/>
          </a:p>
          <a:p>
            <a:pPr lvl="0"/>
            <a:r>
              <a:rPr lang="en-US" altLang="zh-CN" dirty="0"/>
              <a:t>r1 = Robot("specialized robot")</a:t>
            </a:r>
            <a:endParaRPr lang="zh-CN" altLang="zh-CN" dirty="0"/>
          </a:p>
          <a:p>
            <a:pPr lvl="0"/>
            <a:r>
              <a:rPr lang="en-US" altLang="zh-CN" dirty="0"/>
              <a:t>r2 = Robot("industrial robot")</a:t>
            </a:r>
            <a:endParaRPr lang="zh-CN" altLang="zh-CN" dirty="0"/>
          </a:p>
          <a:p>
            <a:pPr lvl="0"/>
            <a:r>
              <a:rPr lang="en-US" altLang="zh-CN" dirty="0"/>
              <a:t> </a:t>
            </a:r>
            <a:endParaRPr lang="zh-CN" altLang="zh-CN" dirty="0"/>
          </a:p>
          <a:p>
            <a:pPr lvl="0"/>
            <a:r>
              <a:rPr lang="en-US" altLang="zh-CN" dirty="0"/>
              <a:t>r1.work()</a:t>
            </a:r>
            <a:endParaRPr lang="zh-CN" altLang="zh-CN" dirty="0"/>
          </a:p>
          <a:p>
            <a:pPr lvl="0"/>
            <a:r>
              <a:rPr lang="en-US" altLang="zh-CN" dirty="0"/>
              <a:t>r2.work()</a:t>
            </a:r>
            <a:endParaRPr lang="zh-CN" altLang="zh-CN" dirty="0"/>
          </a:p>
          <a:p>
            <a:pPr lvl="0"/>
            <a:r>
              <a:rPr lang="en-US" altLang="zh-CN" dirty="0" err="1"/>
              <a:t>Robot.print_num</a:t>
            </a:r>
            <a:r>
              <a:rPr lang="en-US" altLang="zh-CN" dirty="0"/>
              <a:t>()</a:t>
            </a:r>
            <a:endParaRPr lang="zh-CN" altLang="zh-CN" dirty="0"/>
          </a:p>
          <a:p>
            <a:pPr lvl="0"/>
            <a:r>
              <a:rPr lang="en-US" altLang="zh-CN" dirty="0"/>
              <a:t> </a:t>
            </a:r>
            <a:endParaRPr lang="zh-CN" altLang="zh-CN" dirty="0"/>
          </a:p>
          <a:p>
            <a:pPr lvl="0"/>
            <a:r>
              <a:rPr lang="en-US" altLang="zh-CN" dirty="0"/>
              <a:t>r1.destroy()</a:t>
            </a:r>
            <a:endParaRPr lang="zh-CN" altLang="zh-CN" dirty="0"/>
          </a:p>
          <a:p>
            <a:pPr lvl="0"/>
            <a:r>
              <a:rPr lang="en-US" altLang="zh-CN" dirty="0"/>
              <a:t>r2.destroy()</a:t>
            </a:r>
            <a:endParaRPr lang="zh-CN" altLang="zh-CN" dirty="0"/>
          </a:p>
          <a:p>
            <a:pPr lvl="0"/>
            <a:r>
              <a:rPr lang="en-US" altLang="zh-CN" dirty="0" err="1"/>
              <a:t>Robot.print_num</a:t>
            </a:r>
            <a:r>
              <a:rPr lang="en-US" altLang="zh-CN" dirty="0"/>
              <a:t>()</a:t>
            </a:r>
            <a:endParaRPr lang="zh-CN" altLang="zh-CN" dirty="0"/>
          </a:p>
        </p:txBody>
      </p:sp>
      <p:sp>
        <p:nvSpPr>
          <p:cNvPr id="5" name="矩形 4"/>
          <p:cNvSpPr/>
          <p:nvPr/>
        </p:nvSpPr>
        <p:spPr>
          <a:xfrm>
            <a:off x="182377" y="203450"/>
            <a:ext cx="6704917" cy="1338828"/>
          </a:xfrm>
          <a:prstGeom prst="rect">
            <a:avLst/>
          </a:prstGeom>
          <a:solidFill>
            <a:srgbClr val="FFFF00"/>
          </a:solidFill>
        </p:spPr>
        <p:txBody>
          <a:bodyPr wrap="square">
            <a:spAutoFit/>
          </a:bodyPr>
          <a:lstStyle/>
          <a:p>
            <a:pPr>
              <a:lnSpc>
                <a:spcPct val="150000"/>
              </a:lnSpc>
            </a:pPr>
            <a:r>
              <a:rPr lang="zh-CN" altLang="zh-CN" dirty="0"/>
              <a:t>在本程序中不仅可以看出类变量和对象变量的用法，还提到了类方法。程序创建了一个</a:t>
            </a:r>
            <a:r>
              <a:rPr lang="en-US" altLang="zh-CN" dirty="0"/>
              <a:t>Robot</a:t>
            </a:r>
            <a:r>
              <a:rPr lang="zh-CN" altLang="zh-CN" dirty="0"/>
              <a:t>类并定义了三个方法和一个类变量最后通过调用方法来模拟机器人的创建，工作，销毁周期</a:t>
            </a:r>
            <a:endParaRPr lang="zh-CN" altLang="en-US" dirty="0"/>
          </a:p>
        </p:txBody>
      </p:sp>
    </p:spTree>
    <p:extLst>
      <p:ext uri="{BB962C8B-B14F-4D97-AF65-F5344CB8AC3E}">
        <p14:creationId xmlns:p14="http://schemas.microsoft.com/office/powerpoint/2010/main" val="4036667153"/>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4" presetClass="entr" presetSubtype="1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randombar(horizontal)">
                                      <p:cBhvr>
                                        <p:cTn id="11" dur="500"/>
                                        <p:tgtEl>
                                          <p:spTgt spid="12"/>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P spid="4" grpId="0"/>
      <p:bldP spid="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 xmlns:a16="http://schemas.microsoft.com/office/drawing/2014/main"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smtClean="0"/>
              <a:t>8.3   </a:t>
            </a:r>
            <a:r>
              <a:rPr lang="zh-CN" altLang="en-US" sz="2400" b="1" dirty="0" smtClean="0"/>
              <a:t>面向对象编程</a:t>
            </a:r>
            <a:endParaRPr lang="zh-CN" altLang="zh-CN" sz="2400" b="1" dirty="0"/>
          </a:p>
        </p:txBody>
      </p:sp>
      <p:sp>
        <p:nvSpPr>
          <p:cNvPr id="15" name="矩形 14"/>
          <p:cNvSpPr/>
          <p:nvPr/>
        </p:nvSpPr>
        <p:spPr>
          <a:xfrm>
            <a:off x="878785" y="987528"/>
            <a:ext cx="3790775" cy="1706878"/>
          </a:xfrm>
          <a:prstGeom prst="rect">
            <a:avLst/>
          </a:prstGeom>
        </p:spPr>
        <p:txBody>
          <a:bodyPr wrap="square">
            <a:spAutoFit/>
          </a:bodyPr>
          <a:lstStyle/>
          <a:p>
            <a:pPr>
              <a:lnSpc>
                <a:spcPct val="150000"/>
              </a:lnSpc>
            </a:pPr>
            <a:r>
              <a:rPr lang="en-US" altLang="zh-CN" b="1" dirty="0" smtClean="0"/>
              <a:t>8.3.1  </a:t>
            </a:r>
            <a:r>
              <a:rPr lang="zh-CN" altLang="zh-CN" b="1" dirty="0"/>
              <a:t>抽象</a:t>
            </a:r>
          </a:p>
          <a:p>
            <a:pPr>
              <a:lnSpc>
                <a:spcPct val="150000"/>
              </a:lnSpc>
            </a:pPr>
            <a:r>
              <a:rPr lang="en-US" altLang="zh-CN" b="1" dirty="0"/>
              <a:t>8.3.2 </a:t>
            </a:r>
            <a:r>
              <a:rPr lang="en-US" altLang="zh-CN" b="1" dirty="0" smtClean="0"/>
              <a:t>  </a:t>
            </a:r>
            <a:r>
              <a:rPr lang="zh-CN" altLang="zh-CN" b="1" dirty="0" smtClean="0"/>
              <a:t>继承</a:t>
            </a:r>
            <a:r>
              <a:rPr lang="zh-CN" altLang="zh-CN" b="1" dirty="0"/>
              <a:t>和多态</a:t>
            </a:r>
          </a:p>
          <a:p>
            <a:pPr>
              <a:lnSpc>
                <a:spcPct val="150000"/>
              </a:lnSpc>
            </a:pPr>
            <a:r>
              <a:rPr lang="en-US" altLang="zh-CN" b="1" dirty="0"/>
              <a:t>8.3.3 </a:t>
            </a:r>
            <a:r>
              <a:rPr lang="en-US" altLang="zh-CN" b="1" dirty="0" smtClean="0"/>
              <a:t>  </a:t>
            </a:r>
            <a:r>
              <a:rPr lang="zh-CN" altLang="zh-CN" b="1" dirty="0" smtClean="0"/>
              <a:t>抽象</a:t>
            </a:r>
            <a:r>
              <a:rPr lang="zh-CN" altLang="zh-CN" b="1" dirty="0"/>
              <a:t>类和抽象方法</a:t>
            </a:r>
          </a:p>
          <a:p>
            <a:pPr>
              <a:lnSpc>
                <a:spcPct val="150000"/>
              </a:lnSpc>
            </a:pPr>
            <a:r>
              <a:rPr lang="en-US" altLang="zh-CN" b="1" dirty="0"/>
              <a:t>8.3.4 </a:t>
            </a:r>
            <a:r>
              <a:rPr lang="en-US" altLang="zh-CN" b="1" dirty="0" smtClean="0"/>
              <a:t>  </a:t>
            </a:r>
            <a:r>
              <a:rPr lang="zh-CN" altLang="zh-CN" b="1" dirty="0" smtClean="0"/>
              <a:t>封装</a:t>
            </a:r>
            <a:endParaRPr lang="zh-CN" altLang="zh-CN" b="1"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708621" y="1484784"/>
            <a:ext cx="9131001" cy="369332"/>
          </a:xfrm>
          <a:prstGeom prst="rect">
            <a:avLst/>
          </a:prstGeom>
        </p:spPr>
        <p:txBody>
          <a:bodyPr wrap="square">
            <a:spAutoFit/>
          </a:bodyPr>
          <a:lstStyle/>
          <a:p>
            <a:r>
              <a:rPr lang="zh-CN" altLang="zh-CN" b="1" dirty="0"/>
              <a:t>抽象</a:t>
            </a:r>
            <a:r>
              <a:rPr lang="zh-CN" altLang="zh-CN" dirty="0"/>
              <a:t>是把一类事物的共有特征提取出来，它的本质在于提炼存在事物之间的</a:t>
            </a:r>
            <a:r>
              <a:rPr lang="zh-CN" altLang="zh-CN" b="1" dirty="0"/>
              <a:t>共性</a:t>
            </a:r>
            <a:endParaRPr lang="zh-CN" altLang="en-US" b="1" dirty="0"/>
          </a:p>
        </p:txBody>
      </p:sp>
      <p:sp>
        <p:nvSpPr>
          <p:cNvPr id="19" name="矩形 18"/>
          <p:cNvSpPr/>
          <p:nvPr/>
        </p:nvSpPr>
        <p:spPr>
          <a:xfrm>
            <a:off x="875229" y="980728"/>
            <a:ext cx="6141567" cy="507831"/>
          </a:xfrm>
          <a:prstGeom prst="rect">
            <a:avLst/>
          </a:prstGeom>
        </p:spPr>
        <p:txBody>
          <a:bodyPr wrap="square">
            <a:spAutoFit/>
          </a:bodyPr>
          <a:lstStyle/>
          <a:p>
            <a:pPr>
              <a:lnSpc>
                <a:spcPct val="150000"/>
              </a:lnSpc>
            </a:pPr>
            <a:r>
              <a:rPr lang="en-US" altLang="zh-CN" b="1" dirty="0" smtClean="0"/>
              <a:t>8.3.1  </a:t>
            </a:r>
            <a:r>
              <a:rPr lang="zh-CN" altLang="en-US" b="1" dirty="0" smtClean="0"/>
              <a:t>抽象</a:t>
            </a:r>
            <a:endParaRPr lang="en-US" altLang="zh-CN" b="1" dirty="0" smtClean="0"/>
          </a:p>
        </p:txBody>
      </p:sp>
      <p:sp>
        <p:nvSpPr>
          <p:cNvPr id="7" name="矩形 6"/>
          <p:cNvSpPr/>
          <p:nvPr/>
        </p:nvSpPr>
        <p:spPr>
          <a:xfrm>
            <a:off x="973581" y="5085184"/>
            <a:ext cx="10297144" cy="1291379"/>
          </a:xfrm>
          <a:prstGeom prst="rect">
            <a:avLst/>
          </a:prstGeom>
        </p:spPr>
        <p:txBody>
          <a:bodyPr wrap="square">
            <a:spAutoFit/>
          </a:bodyPr>
          <a:lstStyle/>
          <a:p>
            <a:pPr>
              <a:lnSpc>
                <a:spcPct val="150000"/>
              </a:lnSpc>
            </a:pPr>
            <a:r>
              <a:rPr lang="zh-CN" altLang="zh-CN" dirty="0"/>
              <a:t>虽然我们在图中第二级（中国人等等）中写仍使用斜体浅颜色写了姓名等属性，但是实际上我们完全可以忽视它，因为我们可以从上一级人类中找到这些属性。通过这种形式，我们不仅节省了空间，还将问题的域或是复杂度降到了我们可控的范围</a:t>
            </a:r>
            <a:endParaRPr lang="zh-CN" altLang="en-US" dirty="0"/>
          </a:p>
        </p:txBody>
      </p:sp>
      <p:sp>
        <p:nvSpPr>
          <p:cNvPr id="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 name="对象 5"/>
          <p:cNvGraphicFramePr>
            <a:graphicFrameLocks noChangeAspect="1"/>
          </p:cNvGraphicFramePr>
          <p:nvPr>
            <p:extLst>
              <p:ext uri="{D42A27DB-BD31-4B8C-83A1-F6EECF244321}">
                <p14:modId xmlns:p14="http://schemas.microsoft.com/office/powerpoint/2010/main" val="1658165016"/>
              </p:ext>
            </p:extLst>
          </p:nvPr>
        </p:nvGraphicFramePr>
        <p:xfrm>
          <a:off x="2422798" y="2060848"/>
          <a:ext cx="5910002" cy="2520280"/>
        </p:xfrm>
        <a:graphic>
          <a:graphicData uri="http://schemas.openxmlformats.org/presentationml/2006/ole">
            <mc:AlternateContent xmlns:mc="http://schemas.openxmlformats.org/markup-compatibility/2006">
              <mc:Choice xmlns:v="urn:schemas-microsoft-com:vml" Requires="v">
                <p:oleObj spid="_x0000_s28691" r:id="rId3" imgW="8243107" imgH="3536190" progId="Visio.Drawing.11">
                  <p:embed/>
                </p:oleObj>
              </mc:Choice>
              <mc:Fallback>
                <p:oleObj r:id="rId3" imgW="8243107" imgH="3536190" progId="Visio.Drawing.11">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2798" y="2060848"/>
                        <a:ext cx="5910002" cy="2520280"/>
                      </a:xfrm>
                      <a:prstGeom prst="rect">
                        <a:avLst/>
                      </a:prstGeom>
                      <a:noFill/>
                    </p:spPr>
                  </p:pic>
                </p:oleObj>
              </mc:Fallback>
            </mc:AlternateContent>
          </a:graphicData>
        </a:graphic>
      </p:graphicFrame>
    </p:spTree>
    <p:extLst>
      <p:ext uri="{BB962C8B-B14F-4D97-AF65-F5344CB8AC3E}">
        <p14:creationId xmlns:p14="http://schemas.microsoft.com/office/powerpoint/2010/main" val="3997150125"/>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barn(inVertical)">
                                      <p:cBhvr>
                                        <p:cTn id="11" dur="500"/>
                                        <p:tgtEl>
                                          <p:spTgt spid="15"/>
                                        </p:tgtEl>
                                      </p:cBhvr>
                                    </p:animEffect>
                                  </p:childTnLst>
                                  <p:subTnLst>
                                    <p:set>
                                      <p:cBhvr override="childStyle">
                                        <p:cTn dur="1" fill="hold" display="0" masterRel="nextClick" afterEffect="1"/>
                                        <p:tgtEl>
                                          <p:spTgt spid="15"/>
                                        </p:tgtEl>
                                        <p:attrNameLst>
                                          <p:attrName>style.visibility</p:attrName>
                                        </p:attrNameLst>
                                      </p:cBhvr>
                                      <p:to>
                                        <p:strVal val="hidden"/>
                                      </p:to>
                                    </p:set>
                                  </p:subTnLst>
                                </p:cTn>
                              </p:par>
                            </p:childTnLst>
                          </p:cTn>
                        </p:par>
                      </p:childTnLst>
                    </p:cTn>
                  </p:par>
                  <p:par>
                    <p:cTn id="12" fill="hold">
                      <p:stCondLst>
                        <p:cond delay="indefinite"/>
                      </p:stCondLst>
                      <p:childTnLst>
                        <p:par>
                          <p:cTn id="13" fill="hold">
                            <p:stCondLst>
                              <p:cond delay="0"/>
                            </p:stCondLst>
                            <p:childTnLst>
                              <p:par>
                                <p:cTn id="14" presetID="16" presetClass="entr" presetSubtype="21" fill="hold" grpId="0" nodeType="click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barn(inVertical)">
                                      <p:cBhvr>
                                        <p:cTn id="16" dur="500"/>
                                        <p:tgtEl>
                                          <p:spTgt spid="19"/>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P spid="5" grpId="0"/>
      <p:bldP spid="19"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 xmlns:a16="http://schemas.microsoft.com/office/drawing/2014/main"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smtClean="0"/>
              <a:t>8.3   </a:t>
            </a:r>
            <a:r>
              <a:rPr lang="zh-CN" altLang="en-US" sz="2400" b="1" dirty="0" smtClean="0"/>
              <a:t>面向对象编程</a:t>
            </a:r>
            <a:endParaRPr lang="zh-CN" altLang="zh-CN" sz="2400" b="1"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708621" y="1484784"/>
            <a:ext cx="10571161" cy="1338828"/>
          </a:xfrm>
          <a:prstGeom prst="rect">
            <a:avLst/>
          </a:prstGeom>
        </p:spPr>
        <p:txBody>
          <a:bodyPr wrap="square">
            <a:spAutoFit/>
          </a:bodyPr>
          <a:lstStyle/>
          <a:p>
            <a:pPr>
              <a:lnSpc>
                <a:spcPct val="150000"/>
              </a:lnSpc>
            </a:pPr>
            <a:r>
              <a:rPr lang="zh-CN" altLang="zh-CN" dirty="0"/>
              <a:t>在继承机制中，我们定义基类和派生类，可以将</a:t>
            </a:r>
            <a:r>
              <a:rPr lang="zh-CN" altLang="zh-CN" b="1" dirty="0"/>
              <a:t>继承</a:t>
            </a:r>
            <a:r>
              <a:rPr lang="zh-CN" altLang="zh-CN" dirty="0"/>
              <a:t>想象成</a:t>
            </a:r>
            <a:r>
              <a:rPr lang="zh-CN" altLang="zh-CN" b="1" dirty="0"/>
              <a:t>父子关系</a:t>
            </a:r>
            <a:r>
              <a:rPr lang="zh-CN" altLang="zh-CN" dirty="0" smtClean="0"/>
              <a:t>。</a:t>
            </a:r>
            <a:endParaRPr lang="en-US" altLang="zh-CN" dirty="0" smtClean="0"/>
          </a:p>
          <a:p>
            <a:pPr>
              <a:lnSpc>
                <a:spcPct val="150000"/>
              </a:lnSpc>
            </a:pPr>
            <a:r>
              <a:rPr lang="zh-CN" altLang="zh-CN" b="1" dirty="0" smtClean="0"/>
              <a:t>基</a:t>
            </a:r>
            <a:r>
              <a:rPr lang="zh-CN" altLang="zh-CN" b="1" dirty="0"/>
              <a:t>类</a:t>
            </a:r>
            <a:r>
              <a:rPr lang="zh-CN" altLang="zh-CN" dirty="0"/>
              <a:t>又称为父类，超类，</a:t>
            </a:r>
            <a:r>
              <a:rPr lang="zh-CN" altLang="zh-CN" b="1" dirty="0"/>
              <a:t>派生类</a:t>
            </a:r>
            <a:r>
              <a:rPr lang="zh-CN" altLang="zh-CN" dirty="0"/>
              <a:t>又被称为子类</a:t>
            </a:r>
            <a:r>
              <a:rPr lang="zh-CN" altLang="zh-CN" dirty="0" smtClean="0"/>
              <a:t>。</a:t>
            </a:r>
            <a:endParaRPr lang="en-US" altLang="zh-CN" dirty="0" smtClean="0"/>
          </a:p>
          <a:p>
            <a:pPr>
              <a:lnSpc>
                <a:spcPct val="150000"/>
              </a:lnSpc>
            </a:pPr>
            <a:r>
              <a:rPr lang="zh-CN" altLang="zh-CN" b="1" dirty="0"/>
              <a:t>继承</a:t>
            </a:r>
            <a:r>
              <a:rPr lang="zh-CN" altLang="zh-CN" dirty="0"/>
              <a:t>描述的是基类的内容如何</a:t>
            </a:r>
            <a:r>
              <a:rPr lang="zh-CN" altLang="zh-CN" b="1" dirty="0"/>
              <a:t>传递</a:t>
            </a:r>
            <a:r>
              <a:rPr lang="zh-CN" altLang="zh-CN" dirty="0"/>
              <a:t>给派生类，同时，</a:t>
            </a:r>
            <a:r>
              <a:rPr lang="zh-CN" altLang="zh-CN" b="1" dirty="0"/>
              <a:t>派生</a:t>
            </a:r>
            <a:r>
              <a:rPr lang="zh-CN" altLang="zh-CN" dirty="0"/>
              <a:t>类可以</a:t>
            </a:r>
            <a:r>
              <a:rPr lang="zh-CN" altLang="zh-CN" b="1" dirty="0"/>
              <a:t>继承</a:t>
            </a:r>
            <a:r>
              <a:rPr lang="zh-CN" altLang="zh-CN" dirty="0"/>
              <a:t>它基类的任何数据（属性和方法）</a:t>
            </a:r>
            <a:endParaRPr lang="zh-CN" altLang="en-US" b="1" dirty="0"/>
          </a:p>
        </p:txBody>
      </p:sp>
      <p:sp>
        <p:nvSpPr>
          <p:cNvPr id="19" name="矩形 18"/>
          <p:cNvSpPr/>
          <p:nvPr/>
        </p:nvSpPr>
        <p:spPr>
          <a:xfrm>
            <a:off x="875229" y="980728"/>
            <a:ext cx="6141567" cy="369332"/>
          </a:xfrm>
          <a:prstGeom prst="rect">
            <a:avLst/>
          </a:prstGeom>
        </p:spPr>
        <p:txBody>
          <a:bodyPr wrap="square">
            <a:spAutoFit/>
          </a:bodyPr>
          <a:lstStyle/>
          <a:p>
            <a:r>
              <a:rPr lang="en-US" altLang="zh-CN" b="1" dirty="0"/>
              <a:t>8.3.2 </a:t>
            </a:r>
            <a:r>
              <a:rPr lang="en-US" altLang="zh-CN" b="1" dirty="0" smtClean="0"/>
              <a:t>  </a:t>
            </a:r>
            <a:r>
              <a:rPr lang="zh-CN" altLang="zh-CN" b="1" dirty="0" smtClean="0"/>
              <a:t>继承</a:t>
            </a:r>
            <a:r>
              <a:rPr lang="zh-CN" altLang="zh-CN" b="1" dirty="0"/>
              <a:t>和多态</a:t>
            </a:r>
          </a:p>
        </p:txBody>
      </p:sp>
      <p:sp>
        <p:nvSpPr>
          <p:cNvPr id="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矩形 8"/>
          <p:cNvSpPr/>
          <p:nvPr/>
        </p:nvSpPr>
        <p:spPr>
          <a:xfrm>
            <a:off x="478582" y="2848868"/>
            <a:ext cx="3551262" cy="2308324"/>
          </a:xfrm>
          <a:prstGeom prst="rect">
            <a:avLst/>
          </a:prstGeom>
        </p:spPr>
        <p:txBody>
          <a:bodyPr wrap="square">
            <a:spAutoFit/>
          </a:bodyPr>
          <a:lstStyle/>
          <a:p>
            <a:r>
              <a:rPr lang="en-US" altLang="zh-CN" dirty="0"/>
              <a:t>Python</a:t>
            </a:r>
            <a:r>
              <a:rPr lang="zh-CN" altLang="zh-CN" dirty="0"/>
              <a:t>中继承的形式：</a:t>
            </a:r>
          </a:p>
          <a:p>
            <a:r>
              <a:rPr lang="en-US" altLang="zh-CN" i="1" dirty="0"/>
              <a:t>#</a:t>
            </a:r>
            <a:r>
              <a:rPr lang="zh-CN" altLang="zh-CN" i="1" dirty="0"/>
              <a:t>基类</a:t>
            </a:r>
            <a:endParaRPr lang="zh-CN" altLang="zh-CN" dirty="0"/>
          </a:p>
          <a:p>
            <a:r>
              <a:rPr lang="en-US" altLang="zh-CN" dirty="0"/>
              <a:t>class Base():</a:t>
            </a:r>
            <a:endParaRPr lang="zh-CN" altLang="zh-CN" dirty="0"/>
          </a:p>
          <a:p>
            <a:r>
              <a:rPr lang="en-US" altLang="zh-CN" dirty="0"/>
              <a:t>pass</a:t>
            </a:r>
            <a:endParaRPr lang="zh-CN" altLang="zh-CN" dirty="0"/>
          </a:p>
          <a:p>
            <a:r>
              <a:rPr lang="en-US" altLang="zh-CN" dirty="0"/>
              <a:t> </a:t>
            </a:r>
            <a:endParaRPr lang="zh-CN" altLang="zh-CN" dirty="0"/>
          </a:p>
          <a:p>
            <a:r>
              <a:rPr lang="en-US" altLang="zh-CN" i="1" dirty="0"/>
              <a:t>#</a:t>
            </a:r>
            <a:r>
              <a:rPr lang="zh-CN" altLang="zh-CN" i="1" dirty="0"/>
              <a:t>派生类</a:t>
            </a:r>
            <a:endParaRPr lang="zh-CN" altLang="zh-CN" dirty="0"/>
          </a:p>
          <a:p>
            <a:r>
              <a:rPr lang="en-US" altLang="zh-CN" dirty="0"/>
              <a:t>class </a:t>
            </a:r>
            <a:r>
              <a:rPr lang="en-US" altLang="zh-CN" dirty="0" err="1"/>
              <a:t>Drived</a:t>
            </a:r>
            <a:r>
              <a:rPr lang="en-US" altLang="zh-CN" dirty="0"/>
              <a:t>(Base):</a:t>
            </a:r>
            <a:endParaRPr lang="zh-CN" altLang="zh-CN" dirty="0"/>
          </a:p>
          <a:p>
            <a:r>
              <a:rPr lang="en-US" altLang="zh-CN" dirty="0"/>
              <a:t>pass</a:t>
            </a:r>
            <a:endParaRPr lang="zh-CN" altLang="zh-CN" dirty="0"/>
          </a:p>
        </p:txBody>
      </p:sp>
      <p:sp>
        <p:nvSpPr>
          <p:cNvPr id="10" name="矩形 9"/>
          <p:cNvSpPr/>
          <p:nvPr/>
        </p:nvSpPr>
        <p:spPr>
          <a:xfrm>
            <a:off x="262559" y="5176327"/>
            <a:ext cx="3240360" cy="646331"/>
          </a:xfrm>
          <a:prstGeom prst="rect">
            <a:avLst/>
          </a:prstGeom>
        </p:spPr>
        <p:txBody>
          <a:bodyPr wrap="square">
            <a:spAutoFit/>
          </a:bodyPr>
          <a:lstStyle/>
          <a:p>
            <a:r>
              <a:rPr lang="zh-CN" altLang="zh-CN" dirty="0"/>
              <a:t>派生</a:t>
            </a:r>
            <a:r>
              <a:rPr lang="zh-CN" altLang="zh-CN" dirty="0" smtClean="0"/>
              <a:t>类在</a:t>
            </a:r>
            <a:r>
              <a:rPr lang="zh-CN" altLang="zh-CN" dirty="0"/>
              <a:t>类名后用括号表明自己的基类（可以有多个基类）</a:t>
            </a:r>
            <a:endParaRPr lang="zh-CN" altLang="en-US" dirty="0"/>
          </a:p>
        </p:txBody>
      </p:sp>
      <p:sp>
        <p:nvSpPr>
          <p:cNvPr id="11" name="矩形 10"/>
          <p:cNvSpPr/>
          <p:nvPr/>
        </p:nvSpPr>
        <p:spPr>
          <a:xfrm>
            <a:off x="4583038" y="3149591"/>
            <a:ext cx="6092825" cy="1706878"/>
          </a:xfrm>
          <a:prstGeom prst="rect">
            <a:avLst/>
          </a:prstGeom>
        </p:spPr>
        <p:txBody>
          <a:bodyPr>
            <a:spAutoFit/>
          </a:bodyPr>
          <a:lstStyle/>
          <a:p>
            <a:pPr>
              <a:lnSpc>
                <a:spcPct val="150000"/>
              </a:lnSpc>
            </a:pPr>
            <a:r>
              <a:rPr lang="zh-CN" altLang="zh-CN" dirty="0"/>
              <a:t>将圆锥曲线作为基类，选取椭圆（</a:t>
            </a:r>
            <a:r>
              <a:rPr lang="en-US" altLang="zh-CN" dirty="0"/>
              <a:t>ellipse</a:t>
            </a:r>
            <a:r>
              <a:rPr lang="zh-CN" altLang="zh-CN" dirty="0"/>
              <a:t>）和抛物线（</a:t>
            </a:r>
            <a:r>
              <a:rPr lang="en-US" altLang="zh-CN" dirty="0" err="1"/>
              <a:t>para</a:t>
            </a:r>
            <a:r>
              <a:rPr lang="en-US" altLang="zh-CN" dirty="0"/>
              <a:t>-curve</a:t>
            </a:r>
            <a:r>
              <a:rPr lang="zh-CN" altLang="zh-CN" dirty="0"/>
              <a:t>）作为圆锥曲线的派生类，其中，圆锥曲线类中有一个属性和一个方法：曲线的名称和输出曲线的方程，派生类中是不同曲线的不同的参数（属性）和特有的方法</a:t>
            </a:r>
            <a:endParaRPr lang="zh-CN" altLang="en-US" dirty="0"/>
          </a:p>
        </p:txBody>
      </p:sp>
    </p:spTree>
    <p:extLst>
      <p:ext uri="{BB962C8B-B14F-4D97-AF65-F5344CB8AC3E}">
        <p14:creationId xmlns:p14="http://schemas.microsoft.com/office/powerpoint/2010/main" val="1140825038"/>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barn(inVertical)">
                                      <p:cBhvr>
                                        <p:cTn id="11" dur="500"/>
                                        <p:tgtEl>
                                          <p:spTgt spid="19"/>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9" grpId="0"/>
      <p:bldP spid="9" grpId="0"/>
      <p:bldP spid="10"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 xmlns:a16="http://schemas.microsoft.com/office/drawing/2014/main"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smtClean="0"/>
              <a:t>8.3   </a:t>
            </a:r>
            <a:r>
              <a:rPr lang="zh-CN" altLang="en-US" sz="2400" b="1" dirty="0" smtClean="0"/>
              <a:t>面向对象编程</a:t>
            </a:r>
            <a:endParaRPr lang="zh-CN" altLang="zh-CN" sz="2400" b="1"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9" name="矩形 18"/>
          <p:cNvSpPr/>
          <p:nvPr/>
        </p:nvSpPr>
        <p:spPr>
          <a:xfrm>
            <a:off x="875229" y="980728"/>
            <a:ext cx="6141567" cy="369332"/>
          </a:xfrm>
          <a:prstGeom prst="rect">
            <a:avLst/>
          </a:prstGeom>
        </p:spPr>
        <p:txBody>
          <a:bodyPr wrap="square">
            <a:spAutoFit/>
          </a:bodyPr>
          <a:lstStyle/>
          <a:p>
            <a:r>
              <a:rPr lang="en-US" altLang="zh-CN" b="1" dirty="0"/>
              <a:t>8.3.2 </a:t>
            </a:r>
            <a:r>
              <a:rPr lang="en-US" altLang="zh-CN" b="1" dirty="0" smtClean="0"/>
              <a:t>  </a:t>
            </a:r>
            <a:r>
              <a:rPr lang="zh-CN" altLang="zh-CN" b="1" dirty="0" smtClean="0"/>
              <a:t>继承</a:t>
            </a:r>
            <a:r>
              <a:rPr lang="zh-CN" altLang="zh-CN" b="1" dirty="0"/>
              <a:t>和多态</a:t>
            </a:r>
          </a:p>
        </p:txBody>
      </p:sp>
      <p:sp>
        <p:nvSpPr>
          <p:cNvPr id="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3" name="对象 12"/>
          <p:cNvGraphicFramePr>
            <a:graphicFrameLocks noChangeAspect="1"/>
          </p:cNvGraphicFramePr>
          <p:nvPr>
            <p:extLst>
              <p:ext uri="{D42A27DB-BD31-4B8C-83A1-F6EECF244321}">
                <p14:modId xmlns:p14="http://schemas.microsoft.com/office/powerpoint/2010/main" val="3774482311"/>
              </p:ext>
            </p:extLst>
          </p:nvPr>
        </p:nvGraphicFramePr>
        <p:xfrm>
          <a:off x="609191" y="1556792"/>
          <a:ext cx="5486015" cy="4248472"/>
        </p:xfrm>
        <a:graphic>
          <a:graphicData uri="http://schemas.openxmlformats.org/presentationml/2006/ole">
            <mc:AlternateContent xmlns:mc="http://schemas.openxmlformats.org/markup-compatibility/2006">
              <mc:Choice xmlns:v="urn:schemas-microsoft-com:vml" Requires="v">
                <p:oleObj spid="_x0000_s31758" r:id="rId3" imgW="9370642" imgH="7234920" progId="Visio.Drawing.11">
                  <p:embed/>
                </p:oleObj>
              </mc:Choice>
              <mc:Fallback>
                <p:oleObj r:id="rId3" imgW="9370642" imgH="7234920"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191" y="1556792"/>
                        <a:ext cx="5486015" cy="4248472"/>
                      </a:xfrm>
                      <a:prstGeom prst="rect">
                        <a:avLst/>
                      </a:prstGeom>
                      <a:noFill/>
                    </p:spPr>
                  </p:pic>
                </p:oleObj>
              </mc:Fallback>
            </mc:AlternateContent>
          </a:graphicData>
        </a:graphic>
      </p:graphicFrame>
      <p:sp>
        <p:nvSpPr>
          <p:cNvPr id="16" name="矩形 15"/>
          <p:cNvSpPr/>
          <p:nvPr/>
        </p:nvSpPr>
        <p:spPr>
          <a:xfrm>
            <a:off x="5735166" y="1951671"/>
            <a:ext cx="6092825" cy="3416320"/>
          </a:xfrm>
          <a:prstGeom prst="rect">
            <a:avLst/>
          </a:prstGeom>
        </p:spPr>
        <p:txBody>
          <a:bodyPr>
            <a:spAutoFit/>
          </a:bodyPr>
          <a:lstStyle/>
          <a:p>
            <a:pPr marL="285750" indent="-285750">
              <a:lnSpc>
                <a:spcPct val="150000"/>
              </a:lnSpc>
              <a:buFont typeface="Wingdings" pitchFamily="2" charset="2"/>
              <a:buChar char="l"/>
            </a:pPr>
            <a:r>
              <a:rPr lang="zh-CN" altLang="zh-CN" dirty="0"/>
              <a:t>修改曲线类时派生类中都会对应有所体现，同时，对派生类修改仅仅会在当前类中体现</a:t>
            </a:r>
            <a:r>
              <a:rPr lang="zh-CN" altLang="zh-CN" dirty="0" smtClean="0"/>
              <a:t>。</a:t>
            </a:r>
            <a:endParaRPr lang="en-US" altLang="zh-CN" dirty="0" smtClean="0"/>
          </a:p>
          <a:p>
            <a:pPr marL="285750" indent="-285750">
              <a:lnSpc>
                <a:spcPct val="150000"/>
              </a:lnSpc>
              <a:buFont typeface="Wingdings" pitchFamily="2" charset="2"/>
              <a:buChar char="l"/>
            </a:pPr>
            <a:r>
              <a:rPr lang="zh-CN" altLang="zh-CN" dirty="0" smtClean="0"/>
              <a:t>派生</a:t>
            </a:r>
            <a:r>
              <a:rPr lang="zh-CN" altLang="zh-CN" dirty="0"/>
              <a:t>类对象可以看作基类的对象，即派生类对象可以使用基类的属性或方法（如图中所示，椭圆类的对象可以使用曲线类的</a:t>
            </a:r>
            <a:r>
              <a:rPr lang="en-US" altLang="zh-CN" dirty="0" err="1"/>
              <a:t>Ptr_Equation</a:t>
            </a:r>
            <a:r>
              <a:rPr lang="zh-CN" altLang="zh-CN" dirty="0"/>
              <a:t>方法输出）这个特点被称为</a:t>
            </a:r>
            <a:r>
              <a:rPr lang="zh-CN" altLang="zh-CN" dirty="0" smtClean="0"/>
              <a:t>多态性</a:t>
            </a:r>
            <a:endParaRPr lang="en-US" altLang="zh-CN" dirty="0" smtClean="0"/>
          </a:p>
          <a:p>
            <a:pPr marL="285750" indent="-285750">
              <a:lnSpc>
                <a:spcPct val="150000"/>
              </a:lnSpc>
              <a:buFont typeface="Wingdings" pitchFamily="2" charset="2"/>
              <a:buChar char="l"/>
            </a:pPr>
            <a:r>
              <a:rPr lang="zh-CN" altLang="zh-CN" dirty="0"/>
              <a:t>派生类不仅可以使用继承基类的方法，还可以覆盖掉对基类的方法</a:t>
            </a:r>
            <a:endParaRPr lang="zh-CN" altLang="en-US" dirty="0"/>
          </a:p>
        </p:txBody>
      </p:sp>
    </p:spTree>
    <p:extLst>
      <p:ext uri="{BB962C8B-B14F-4D97-AF65-F5344CB8AC3E}">
        <p14:creationId xmlns:p14="http://schemas.microsoft.com/office/powerpoint/2010/main" val="40678753"/>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barn(inVertical)">
                                      <p:cBhvr>
                                        <p:cTn id="1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 xmlns:a16="http://schemas.microsoft.com/office/drawing/2014/main"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smtClean="0"/>
              <a:t>8.3   </a:t>
            </a:r>
            <a:r>
              <a:rPr lang="zh-CN" altLang="en-US" sz="2400" b="1" dirty="0" smtClean="0"/>
              <a:t>面向对象编程</a:t>
            </a:r>
            <a:endParaRPr lang="zh-CN" altLang="zh-CN" sz="2400" b="1"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9" name="矩形 18"/>
          <p:cNvSpPr/>
          <p:nvPr/>
        </p:nvSpPr>
        <p:spPr>
          <a:xfrm>
            <a:off x="875229" y="980728"/>
            <a:ext cx="6141567" cy="369332"/>
          </a:xfrm>
          <a:prstGeom prst="rect">
            <a:avLst/>
          </a:prstGeom>
        </p:spPr>
        <p:txBody>
          <a:bodyPr wrap="square">
            <a:spAutoFit/>
          </a:bodyPr>
          <a:lstStyle/>
          <a:p>
            <a:r>
              <a:rPr lang="en-US" altLang="zh-CN" b="1" dirty="0"/>
              <a:t>8.3.2 </a:t>
            </a:r>
            <a:r>
              <a:rPr lang="en-US" altLang="zh-CN" b="1" dirty="0" smtClean="0"/>
              <a:t>  </a:t>
            </a:r>
            <a:r>
              <a:rPr lang="zh-CN" altLang="zh-CN" b="1" dirty="0" smtClean="0"/>
              <a:t>继承</a:t>
            </a:r>
            <a:r>
              <a:rPr lang="zh-CN" altLang="zh-CN" b="1" dirty="0"/>
              <a:t>和多态</a:t>
            </a:r>
          </a:p>
        </p:txBody>
      </p:sp>
      <p:sp>
        <p:nvSpPr>
          <p:cNvPr id="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307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542" y="1383844"/>
            <a:ext cx="6640917" cy="4781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09544" y="1085393"/>
            <a:ext cx="5201938" cy="5151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矩形 5"/>
          <p:cNvSpPr/>
          <p:nvPr/>
        </p:nvSpPr>
        <p:spPr>
          <a:xfrm>
            <a:off x="2806124" y="4755371"/>
            <a:ext cx="7681570" cy="923330"/>
          </a:xfrm>
          <a:prstGeom prst="rect">
            <a:avLst/>
          </a:prstGeom>
          <a:solidFill>
            <a:srgbClr val="FFFF00"/>
          </a:solidFill>
        </p:spPr>
        <p:txBody>
          <a:bodyPr wrap="square">
            <a:spAutoFit/>
          </a:bodyPr>
          <a:lstStyle/>
          <a:p>
            <a:pPr>
              <a:lnSpc>
                <a:spcPct val="150000"/>
              </a:lnSpc>
            </a:pPr>
            <a:r>
              <a:rPr lang="zh-CN" altLang="zh-CN" dirty="0"/>
              <a:t>调用基类</a:t>
            </a:r>
            <a:r>
              <a:rPr lang="en-US" altLang="zh-CN" dirty="0"/>
              <a:t>__</a:t>
            </a:r>
            <a:r>
              <a:rPr lang="en-US" altLang="zh-CN" dirty="0" err="1"/>
              <a:t>init</a:t>
            </a:r>
            <a:r>
              <a:rPr lang="en-US" altLang="zh-CN" dirty="0"/>
              <a:t>__</a:t>
            </a:r>
            <a:r>
              <a:rPr lang="zh-CN" altLang="zh-CN" dirty="0"/>
              <a:t>方法是需要把派生类中的</a:t>
            </a:r>
            <a:r>
              <a:rPr lang="en-US" altLang="zh-CN" dirty="0"/>
              <a:t>self</a:t>
            </a:r>
            <a:r>
              <a:rPr lang="zh-CN" altLang="zh-CN" dirty="0"/>
              <a:t>作为参数传入。若是派生类中没有定义</a:t>
            </a:r>
            <a:r>
              <a:rPr lang="en-US" altLang="zh-CN" dirty="0"/>
              <a:t>__</a:t>
            </a:r>
            <a:r>
              <a:rPr lang="en-US" altLang="zh-CN" dirty="0" err="1"/>
              <a:t>init</a:t>
            </a:r>
            <a:r>
              <a:rPr lang="en-US" altLang="zh-CN" dirty="0"/>
              <a:t>__</a:t>
            </a:r>
            <a:r>
              <a:rPr lang="zh-CN" altLang="zh-CN" dirty="0"/>
              <a:t>方法，</a:t>
            </a:r>
            <a:r>
              <a:rPr lang="en-US" altLang="zh-CN" dirty="0"/>
              <a:t>Python</a:t>
            </a:r>
            <a:r>
              <a:rPr lang="zh-CN" altLang="zh-CN" dirty="0"/>
              <a:t>会自动调用基类的</a:t>
            </a:r>
            <a:r>
              <a:rPr lang="en-US" altLang="zh-CN" dirty="0"/>
              <a:t>__</a:t>
            </a:r>
            <a:r>
              <a:rPr lang="en-US" altLang="zh-CN" dirty="0" err="1"/>
              <a:t>init</a:t>
            </a:r>
            <a:r>
              <a:rPr lang="en-US" altLang="zh-CN" dirty="0"/>
              <a:t>__</a:t>
            </a:r>
            <a:r>
              <a:rPr lang="zh-CN" altLang="zh-CN" dirty="0"/>
              <a:t>方法</a:t>
            </a:r>
            <a:endParaRPr lang="zh-CN" altLang="en-US" dirty="0"/>
          </a:p>
        </p:txBody>
      </p:sp>
      <p:sp>
        <p:nvSpPr>
          <p:cNvPr id="7" name="矩形标注 6"/>
          <p:cNvSpPr/>
          <p:nvPr/>
        </p:nvSpPr>
        <p:spPr>
          <a:xfrm>
            <a:off x="3946013" y="4119812"/>
            <a:ext cx="4309434" cy="576064"/>
          </a:xfrm>
          <a:prstGeom prst="wedgeRectCallout">
            <a:avLst>
              <a:gd name="adj1" fmla="val -56442"/>
              <a:gd name="adj2" fmla="val 24706"/>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dirty="0">
                <a:solidFill>
                  <a:schemeClr val="tx1"/>
                </a:solidFill>
              </a:rPr>
              <a:t>通过类名显示调用基类的</a:t>
            </a:r>
            <a:r>
              <a:rPr lang="en-US" altLang="zh-CN" dirty="0">
                <a:solidFill>
                  <a:schemeClr val="tx1"/>
                </a:solidFill>
              </a:rPr>
              <a:t>__</a:t>
            </a:r>
            <a:r>
              <a:rPr lang="en-US" altLang="zh-CN" dirty="0" err="1">
                <a:solidFill>
                  <a:schemeClr val="tx1"/>
                </a:solidFill>
              </a:rPr>
              <a:t>init</a:t>
            </a:r>
            <a:r>
              <a:rPr lang="en-US" altLang="zh-CN" dirty="0">
                <a:solidFill>
                  <a:schemeClr val="tx1"/>
                </a:solidFill>
              </a:rPr>
              <a:t>__</a:t>
            </a:r>
            <a:r>
              <a:rPr lang="zh-CN" altLang="zh-CN" dirty="0" smtClean="0">
                <a:solidFill>
                  <a:schemeClr val="tx1"/>
                </a:solidFill>
              </a:rPr>
              <a:t>方法</a:t>
            </a:r>
            <a:endParaRPr lang="zh-CN" altLang="en-US" dirty="0">
              <a:solidFill>
                <a:schemeClr val="tx1"/>
              </a:solidFill>
            </a:endParaRPr>
          </a:p>
        </p:txBody>
      </p:sp>
    </p:spTree>
    <p:extLst>
      <p:ext uri="{BB962C8B-B14F-4D97-AF65-F5344CB8AC3E}">
        <p14:creationId xmlns:p14="http://schemas.microsoft.com/office/powerpoint/2010/main" val="3812252182"/>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nodeType="clickEffect">
                                  <p:stCondLst>
                                    <p:cond delay="0"/>
                                  </p:stCondLst>
                                  <p:childTnLst>
                                    <p:set>
                                      <p:cBhvr>
                                        <p:cTn id="10" dur="1" fill="hold">
                                          <p:stCondLst>
                                            <p:cond delay="0"/>
                                          </p:stCondLst>
                                        </p:cTn>
                                        <p:tgtEl>
                                          <p:spTgt spid="30724"/>
                                        </p:tgtEl>
                                        <p:attrNameLst>
                                          <p:attrName>style.visibility</p:attrName>
                                        </p:attrNameLst>
                                      </p:cBhvr>
                                      <p:to>
                                        <p:strVal val="visible"/>
                                      </p:to>
                                    </p:set>
                                    <p:animEffect transition="in" filter="barn(inVertical)">
                                      <p:cBhvr>
                                        <p:cTn id="11" dur="500"/>
                                        <p:tgtEl>
                                          <p:spTgt spid="30724"/>
                                        </p:tgtEl>
                                      </p:cBhvr>
                                    </p:animEffect>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barn(inVertical)">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 xmlns:a16="http://schemas.microsoft.com/office/drawing/2014/main"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smtClean="0"/>
              <a:t>8.3   </a:t>
            </a:r>
            <a:r>
              <a:rPr lang="zh-CN" altLang="en-US" sz="2400" b="1" dirty="0" smtClean="0"/>
              <a:t>面向对象编程</a:t>
            </a:r>
            <a:endParaRPr lang="zh-CN" altLang="zh-CN" sz="2400" b="1"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9" name="矩形 18"/>
          <p:cNvSpPr/>
          <p:nvPr/>
        </p:nvSpPr>
        <p:spPr>
          <a:xfrm>
            <a:off x="875229" y="980728"/>
            <a:ext cx="6141567" cy="369332"/>
          </a:xfrm>
          <a:prstGeom prst="rect">
            <a:avLst/>
          </a:prstGeom>
        </p:spPr>
        <p:txBody>
          <a:bodyPr wrap="square">
            <a:spAutoFit/>
          </a:bodyPr>
          <a:lstStyle/>
          <a:p>
            <a:r>
              <a:rPr lang="en-US" altLang="zh-CN" b="1" dirty="0"/>
              <a:t>8.3.2 </a:t>
            </a:r>
            <a:r>
              <a:rPr lang="en-US" altLang="zh-CN" b="1" dirty="0" smtClean="0"/>
              <a:t>  </a:t>
            </a:r>
            <a:r>
              <a:rPr lang="zh-CN" altLang="zh-CN" b="1" dirty="0" smtClean="0"/>
              <a:t>继承</a:t>
            </a:r>
            <a:r>
              <a:rPr lang="zh-CN" altLang="zh-CN" b="1" dirty="0"/>
              <a:t>和多态</a:t>
            </a:r>
          </a:p>
        </p:txBody>
      </p:sp>
      <p:sp>
        <p:nvSpPr>
          <p:cNvPr id="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307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542" y="1383844"/>
            <a:ext cx="6640917" cy="4781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09544" y="1085393"/>
            <a:ext cx="5201938" cy="5151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矩形标注 17"/>
          <p:cNvSpPr/>
          <p:nvPr/>
        </p:nvSpPr>
        <p:spPr>
          <a:xfrm>
            <a:off x="406574" y="3227281"/>
            <a:ext cx="5866874" cy="1094586"/>
          </a:xfrm>
          <a:prstGeom prst="wedgeRectCallout">
            <a:avLst>
              <a:gd name="adj1" fmla="val 61055"/>
              <a:gd name="adj2" fmla="val 21394"/>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zh-CN" dirty="0">
                <a:solidFill>
                  <a:schemeClr val="tx1"/>
                </a:solidFill>
              </a:rPr>
              <a:t>调用基类的其他方法，方法名前面加上基类名作为前缀，再将派生类的</a:t>
            </a:r>
            <a:r>
              <a:rPr lang="en-US" altLang="zh-CN" dirty="0">
                <a:solidFill>
                  <a:schemeClr val="tx1"/>
                </a:solidFill>
              </a:rPr>
              <a:t>self</a:t>
            </a:r>
            <a:r>
              <a:rPr lang="zh-CN" altLang="zh-CN" dirty="0">
                <a:solidFill>
                  <a:schemeClr val="tx1"/>
                </a:solidFill>
              </a:rPr>
              <a:t>以及其他参数传入</a:t>
            </a:r>
            <a:endParaRPr lang="zh-CN" altLang="en-US" dirty="0">
              <a:solidFill>
                <a:schemeClr val="tx1"/>
              </a:solidFill>
            </a:endParaRPr>
          </a:p>
        </p:txBody>
      </p:sp>
      <p:sp>
        <p:nvSpPr>
          <p:cNvPr id="22" name="矩形标注 21"/>
          <p:cNvSpPr/>
          <p:nvPr/>
        </p:nvSpPr>
        <p:spPr>
          <a:xfrm>
            <a:off x="406574" y="4509120"/>
            <a:ext cx="5866874" cy="1094586"/>
          </a:xfrm>
          <a:prstGeom prst="wedgeRectCallout">
            <a:avLst>
              <a:gd name="adj1" fmla="val 61055"/>
              <a:gd name="adj2" fmla="val 2830"/>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zh-CN" dirty="0">
                <a:solidFill>
                  <a:schemeClr val="tx1"/>
                </a:solidFill>
              </a:rPr>
              <a:t>当派生类调用类中与基类同名的方法时，调用的是派生类的方法</a:t>
            </a:r>
            <a:endParaRPr lang="zh-CN" altLang="en-US" dirty="0">
              <a:solidFill>
                <a:schemeClr val="tx1"/>
              </a:solidFill>
            </a:endParaRPr>
          </a:p>
        </p:txBody>
      </p:sp>
      <p:sp>
        <p:nvSpPr>
          <p:cNvPr id="23" name="矩形标注 22"/>
          <p:cNvSpPr/>
          <p:nvPr/>
        </p:nvSpPr>
        <p:spPr>
          <a:xfrm>
            <a:off x="406574" y="1916832"/>
            <a:ext cx="5866874" cy="2232248"/>
          </a:xfrm>
          <a:prstGeom prst="wedgeRectCallout">
            <a:avLst>
              <a:gd name="adj1" fmla="val 36315"/>
              <a:gd name="adj2" fmla="val 490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altLang="zh-CN" dirty="0">
                <a:solidFill>
                  <a:schemeClr val="tx1"/>
                </a:solidFill>
              </a:rPr>
              <a:t>Python</a:t>
            </a:r>
            <a:r>
              <a:rPr lang="zh-CN" altLang="zh-CN" dirty="0">
                <a:solidFill>
                  <a:schemeClr val="tx1"/>
                </a:solidFill>
              </a:rPr>
              <a:t>总是会从当前的实际类型中开始寻找方法，当在当前类中没找到时就会在该类所属的基类中依照顺序向上逐个寻找基类的方法，直到找到该方法。派生类定义与基类同名的方法并通过派生类调用该方法时会让基类方法隐藏，这种机制也被称为</a:t>
            </a:r>
            <a:r>
              <a:rPr lang="zh-CN" altLang="zh-CN" b="1" dirty="0">
                <a:solidFill>
                  <a:srgbClr val="0000FF"/>
                </a:solidFill>
              </a:rPr>
              <a:t>通过继承覆盖基类方法</a:t>
            </a:r>
            <a:endParaRPr lang="zh-CN" altLang="en-US" b="1" dirty="0">
              <a:solidFill>
                <a:srgbClr val="0000FF"/>
              </a:solidFill>
            </a:endParaRPr>
          </a:p>
        </p:txBody>
      </p:sp>
    </p:spTree>
    <p:extLst>
      <p:ext uri="{BB962C8B-B14F-4D97-AF65-F5344CB8AC3E}">
        <p14:creationId xmlns:p14="http://schemas.microsoft.com/office/powerpoint/2010/main" val="328579749"/>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subTnLst>
                                    <p:set>
                                      <p:cBhvr override="childStyle">
                                        <p:cTn dur="1" fill="hold" display="0" masterRel="nextClick" afterEffect="1"/>
                                        <p:tgtEl>
                                          <p:spTgt spid="18"/>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2" grpId="0" animBg="1"/>
      <p:bldP spid="2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 xmlns:a16="http://schemas.microsoft.com/office/drawing/2014/main"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smtClean="0"/>
              <a:t>8.3   </a:t>
            </a:r>
            <a:r>
              <a:rPr lang="zh-CN" altLang="en-US" sz="2400" b="1" dirty="0" smtClean="0"/>
              <a:t>面向对象编程</a:t>
            </a:r>
            <a:endParaRPr lang="zh-CN" altLang="zh-CN" sz="2400" b="1"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9" name="矩形 18"/>
          <p:cNvSpPr/>
          <p:nvPr/>
        </p:nvSpPr>
        <p:spPr>
          <a:xfrm>
            <a:off x="875229" y="980728"/>
            <a:ext cx="6141567" cy="369332"/>
          </a:xfrm>
          <a:prstGeom prst="rect">
            <a:avLst/>
          </a:prstGeom>
        </p:spPr>
        <p:txBody>
          <a:bodyPr wrap="square">
            <a:spAutoFit/>
          </a:bodyPr>
          <a:lstStyle/>
          <a:p>
            <a:r>
              <a:rPr lang="en-US" altLang="zh-CN" b="1" dirty="0"/>
              <a:t>8.3.2 </a:t>
            </a:r>
            <a:r>
              <a:rPr lang="en-US" altLang="zh-CN" b="1" dirty="0" smtClean="0"/>
              <a:t>  </a:t>
            </a:r>
            <a:r>
              <a:rPr lang="zh-CN" altLang="zh-CN" b="1" dirty="0" smtClean="0"/>
              <a:t>继承</a:t>
            </a:r>
            <a:r>
              <a:rPr lang="zh-CN" altLang="zh-CN" b="1" dirty="0"/>
              <a:t>和多态</a:t>
            </a:r>
          </a:p>
        </p:txBody>
      </p:sp>
      <p:sp>
        <p:nvSpPr>
          <p:cNvPr id="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307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542" y="1383844"/>
            <a:ext cx="6640917" cy="4781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09544" y="1085393"/>
            <a:ext cx="5201938" cy="5151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矩形标注 22"/>
          <p:cNvSpPr/>
          <p:nvPr/>
        </p:nvSpPr>
        <p:spPr>
          <a:xfrm>
            <a:off x="2226849" y="2276872"/>
            <a:ext cx="4532610" cy="3266724"/>
          </a:xfrm>
          <a:prstGeom prst="wedgeRectCallout">
            <a:avLst>
              <a:gd name="adj1" fmla="val 36315"/>
              <a:gd name="adj2" fmla="val 490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b="1" dirty="0">
                <a:solidFill>
                  <a:schemeClr val="tx1"/>
                </a:solidFill>
              </a:rPr>
              <a:t>输出：</a:t>
            </a:r>
            <a:endParaRPr lang="zh-CN" altLang="zh-CN" dirty="0">
              <a:solidFill>
                <a:schemeClr val="tx1"/>
              </a:solidFill>
            </a:endParaRPr>
          </a:p>
          <a:p>
            <a:pPr lvl="0"/>
            <a:endParaRPr lang="en-US" altLang="zh-CN" dirty="0" smtClean="0">
              <a:solidFill>
                <a:schemeClr val="tx1"/>
              </a:solidFill>
            </a:endParaRPr>
          </a:p>
          <a:p>
            <a:pPr lvl="0"/>
            <a:r>
              <a:rPr lang="en-US" altLang="zh-CN" dirty="0" smtClean="0">
                <a:solidFill>
                  <a:schemeClr val="tx1"/>
                </a:solidFill>
              </a:rPr>
              <a:t>Determine </a:t>
            </a:r>
            <a:r>
              <a:rPr lang="en-US" altLang="zh-CN" dirty="0">
                <a:solidFill>
                  <a:schemeClr val="tx1"/>
                </a:solidFill>
              </a:rPr>
              <a:t>the name of the curve: elliptic</a:t>
            </a:r>
            <a:endParaRPr lang="zh-CN" altLang="zh-CN" dirty="0">
              <a:solidFill>
                <a:schemeClr val="tx1"/>
              </a:solidFill>
            </a:endParaRPr>
          </a:p>
          <a:p>
            <a:pPr lvl="0"/>
            <a:r>
              <a:rPr lang="en-US" altLang="zh-CN" dirty="0">
                <a:solidFill>
                  <a:schemeClr val="tx1"/>
                </a:solidFill>
              </a:rPr>
              <a:t>Output elliptic equation</a:t>
            </a:r>
            <a:endParaRPr lang="zh-CN" altLang="zh-CN" dirty="0">
              <a:solidFill>
                <a:schemeClr val="tx1"/>
              </a:solidFill>
            </a:endParaRPr>
          </a:p>
          <a:p>
            <a:pPr lvl="0"/>
            <a:r>
              <a:rPr lang="en-US" altLang="zh-CN" dirty="0">
                <a:solidFill>
                  <a:schemeClr val="tx1"/>
                </a:solidFill>
              </a:rPr>
              <a:t>x^2/5^2 + y^2/5^2 = 1</a:t>
            </a:r>
            <a:endParaRPr lang="zh-CN" altLang="zh-CN" dirty="0">
              <a:solidFill>
                <a:schemeClr val="tx1"/>
              </a:solidFill>
            </a:endParaRPr>
          </a:p>
          <a:p>
            <a:pPr lvl="0"/>
            <a:r>
              <a:rPr lang="en-US" altLang="zh-CN" dirty="0">
                <a:solidFill>
                  <a:schemeClr val="tx1"/>
                </a:solidFill>
              </a:rPr>
              <a:t>the eccentricity of this ellipse is 0.8</a:t>
            </a:r>
            <a:endParaRPr lang="zh-CN" altLang="zh-CN" dirty="0">
              <a:solidFill>
                <a:schemeClr val="tx1"/>
              </a:solidFill>
            </a:endParaRPr>
          </a:p>
          <a:p>
            <a:pPr lvl="0"/>
            <a:r>
              <a:rPr lang="en-US" altLang="zh-CN" dirty="0">
                <a:solidFill>
                  <a:schemeClr val="tx1"/>
                </a:solidFill>
              </a:rPr>
              <a:t> </a:t>
            </a:r>
            <a:endParaRPr lang="zh-CN" altLang="zh-CN" dirty="0">
              <a:solidFill>
                <a:schemeClr val="tx1"/>
              </a:solidFill>
            </a:endParaRPr>
          </a:p>
          <a:p>
            <a:pPr lvl="0"/>
            <a:r>
              <a:rPr lang="en-US" altLang="zh-CN" dirty="0">
                <a:solidFill>
                  <a:schemeClr val="tx1"/>
                </a:solidFill>
              </a:rPr>
              <a:t>Determine the name of the curve: </a:t>
            </a:r>
            <a:r>
              <a:rPr lang="en-US" altLang="zh-CN" dirty="0" err="1">
                <a:solidFill>
                  <a:schemeClr val="tx1"/>
                </a:solidFill>
              </a:rPr>
              <a:t>para</a:t>
            </a:r>
            <a:r>
              <a:rPr lang="en-US" altLang="zh-CN" dirty="0">
                <a:solidFill>
                  <a:schemeClr val="tx1"/>
                </a:solidFill>
              </a:rPr>
              <a:t>-curve</a:t>
            </a:r>
            <a:endParaRPr lang="zh-CN" altLang="zh-CN" dirty="0">
              <a:solidFill>
                <a:schemeClr val="tx1"/>
              </a:solidFill>
            </a:endParaRPr>
          </a:p>
          <a:p>
            <a:pPr lvl="0"/>
            <a:r>
              <a:rPr lang="en-US" altLang="zh-CN" dirty="0">
                <a:solidFill>
                  <a:schemeClr val="tx1"/>
                </a:solidFill>
              </a:rPr>
              <a:t>Output </a:t>
            </a:r>
            <a:r>
              <a:rPr lang="en-US" altLang="zh-CN" dirty="0" err="1">
                <a:solidFill>
                  <a:schemeClr val="tx1"/>
                </a:solidFill>
              </a:rPr>
              <a:t>para</a:t>
            </a:r>
            <a:r>
              <a:rPr lang="en-US" altLang="zh-CN" dirty="0">
                <a:solidFill>
                  <a:schemeClr val="tx1"/>
                </a:solidFill>
              </a:rPr>
              <a:t>-curve equation</a:t>
            </a:r>
            <a:endParaRPr lang="zh-CN" altLang="zh-CN" dirty="0">
              <a:solidFill>
                <a:schemeClr val="tx1"/>
              </a:solidFill>
            </a:endParaRPr>
          </a:p>
          <a:p>
            <a:pPr lvl="0"/>
            <a:r>
              <a:rPr lang="en-US" altLang="zh-CN" dirty="0">
                <a:solidFill>
                  <a:schemeClr val="tx1"/>
                </a:solidFill>
              </a:rPr>
              <a:t>y^2 = 14 * x</a:t>
            </a:r>
            <a:endParaRPr lang="zh-CN" altLang="zh-CN" dirty="0">
              <a:solidFill>
                <a:schemeClr val="tx1"/>
              </a:solidFill>
            </a:endParaRPr>
          </a:p>
        </p:txBody>
      </p:sp>
    </p:spTree>
    <p:extLst>
      <p:ext uri="{BB962C8B-B14F-4D97-AF65-F5344CB8AC3E}">
        <p14:creationId xmlns:p14="http://schemas.microsoft.com/office/powerpoint/2010/main" val="3642236271"/>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 xmlns:a16="http://schemas.microsoft.com/office/drawing/2014/main"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smtClean="0"/>
              <a:t>8.3   </a:t>
            </a:r>
            <a:r>
              <a:rPr lang="zh-CN" altLang="en-US" sz="2400" b="1" dirty="0" smtClean="0"/>
              <a:t>面向对象编程</a:t>
            </a:r>
            <a:endParaRPr lang="zh-CN" altLang="zh-CN" sz="2400" b="1"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406574" y="1412776"/>
            <a:ext cx="6538713" cy="1338828"/>
          </a:xfrm>
          <a:prstGeom prst="rect">
            <a:avLst/>
          </a:prstGeom>
        </p:spPr>
        <p:txBody>
          <a:bodyPr wrap="square">
            <a:spAutoFit/>
          </a:bodyPr>
          <a:lstStyle/>
          <a:p>
            <a:pPr>
              <a:lnSpc>
                <a:spcPct val="150000"/>
              </a:lnSpc>
            </a:pPr>
            <a:r>
              <a:rPr lang="zh-CN" altLang="zh-CN" b="1" dirty="0"/>
              <a:t>抽象方法</a:t>
            </a:r>
            <a:r>
              <a:rPr lang="zh-CN" altLang="zh-CN" dirty="0"/>
              <a:t>表示一个没有实现的</a:t>
            </a:r>
            <a:r>
              <a:rPr lang="zh-CN" altLang="zh-CN" dirty="0" smtClean="0"/>
              <a:t>方法</a:t>
            </a:r>
            <a:endParaRPr lang="en-US" altLang="zh-CN" dirty="0" smtClean="0"/>
          </a:p>
          <a:p>
            <a:pPr>
              <a:lnSpc>
                <a:spcPct val="150000"/>
              </a:lnSpc>
            </a:pPr>
            <a:r>
              <a:rPr lang="zh-CN" altLang="zh-CN" b="1" dirty="0"/>
              <a:t>抽象</a:t>
            </a:r>
            <a:r>
              <a:rPr lang="zh-CN" altLang="zh-CN" b="1" dirty="0" smtClean="0"/>
              <a:t>类</a:t>
            </a:r>
            <a:r>
              <a:rPr lang="zh-CN" altLang="zh-CN" dirty="0"/>
              <a:t>是</a:t>
            </a:r>
            <a:r>
              <a:rPr lang="zh-CN" altLang="zh-CN" dirty="0" smtClean="0"/>
              <a:t>存在</a:t>
            </a:r>
            <a:r>
              <a:rPr lang="zh-CN" altLang="zh-CN" dirty="0"/>
              <a:t>抽象方法的</a:t>
            </a:r>
            <a:r>
              <a:rPr lang="zh-CN" altLang="zh-CN" dirty="0" smtClean="0"/>
              <a:t>类</a:t>
            </a:r>
            <a:r>
              <a:rPr lang="zh-CN" altLang="en-US" dirty="0" smtClean="0"/>
              <a:t>，</a:t>
            </a:r>
            <a:r>
              <a:rPr lang="zh-CN" altLang="zh-CN" dirty="0" smtClean="0"/>
              <a:t>抽象类不能</a:t>
            </a:r>
            <a:r>
              <a:rPr lang="zh-CN" altLang="zh-CN" dirty="0"/>
              <a:t>被</a:t>
            </a:r>
            <a:r>
              <a:rPr lang="zh-CN" altLang="zh-CN" dirty="0" smtClean="0"/>
              <a:t>实例化</a:t>
            </a:r>
            <a:endParaRPr lang="en-US" altLang="zh-CN" dirty="0" smtClean="0"/>
          </a:p>
          <a:p>
            <a:pPr>
              <a:lnSpc>
                <a:spcPct val="150000"/>
              </a:lnSpc>
            </a:pPr>
            <a:r>
              <a:rPr lang="zh-CN" altLang="en-US" dirty="0" smtClean="0"/>
              <a:t>注意：</a:t>
            </a:r>
            <a:r>
              <a:rPr lang="zh-CN" altLang="zh-CN" dirty="0" smtClean="0"/>
              <a:t>子</a:t>
            </a:r>
            <a:r>
              <a:rPr lang="zh-CN" altLang="zh-CN" dirty="0"/>
              <a:t>类继承抽象类时一定要重写抽象方法，否则会报错。</a:t>
            </a:r>
          </a:p>
        </p:txBody>
      </p:sp>
      <p:sp>
        <p:nvSpPr>
          <p:cNvPr id="19" name="矩形 18"/>
          <p:cNvSpPr/>
          <p:nvPr/>
        </p:nvSpPr>
        <p:spPr>
          <a:xfrm>
            <a:off x="875229" y="980728"/>
            <a:ext cx="6141567" cy="369332"/>
          </a:xfrm>
          <a:prstGeom prst="rect">
            <a:avLst/>
          </a:prstGeom>
        </p:spPr>
        <p:txBody>
          <a:bodyPr wrap="square">
            <a:spAutoFit/>
          </a:bodyPr>
          <a:lstStyle/>
          <a:p>
            <a:r>
              <a:rPr lang="en-US" altLang="zh-CN" b="1" dirty="0"/>
              <a:t>8.3.3 </a:t>
            </a:r>
            <a:r>
              <a:rPr lang="en-US" altLang="zh-CN" b="1" dirty="0" smtClean="0"/>
              <a:t>  </a:t>
            </a:r>
            <a:r>
              <a:rPr lang="zh-CN" altLang="zh-CN" b="1" dirty="0" smtClean="0"/>
              <a:t>抽象</a:t>
            </a:r>
            <a:r>
              <a:rPr lang="zh-CN" altLang="zh-CN" b="1" dirty="0"/>
              <a:t>类和抽象方法</a:t>
            </a:r>
          </a:p>
        </p:txBody>
      </p:sp>
      <p:sp>
        <p:nvSpPr>
          <p:cNvPr id="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矩形 9"/>
          <p:cNvSpPr/>
          <p:nvPr/>
        </p:nvSpPr>
        <p:spPr>
          <a:xfrm>
            <a:off x="7257495" y="5561229"/>
            <a:ext cx="4526343" cy="923330"/>
          </a:xfrm>
          <a:prstGeom prst="rect">
            <a:avLst/>
          </a:prstGeom>
        </p:spPr>
        <p:txBody>
          <a:bodyPr wrap="square">
            <a:spAutoFit/>
          </a:bodyPr>
          <a:lstStyle/>
          <a:p>
            <a:r>
              <a:rPr lang="zh-CN" altLang="zh-CN" b="1" dirty="0"/>
              <a:t>输出：</a:t>
            </a:r>
            <a:endParaRPr lang="zh-CN" altLang="zh-CN" dirty="0"/>
          </a:p>
          <a:p>
            <a:r>
              <a:rPr lang="en-US" altLang="zh-CN" dirty="0"/>
              <a:t>this is a abstract class</a:t>
            </a:r>
            <a:endParaRPr lang="zh-CN" altLang="zh-CN" dirty="0"/>
          </a:p>
          <a:p>
            <a:r>
              <a:rPr lang="en-US" altLang="zh-CN" dirty="0"/>
              <a:t>this use to print ellipse's </a:t>
            </a:r>
            <a:r>
              <a:rPr lang="en-US" altLang="zh-CN" dirty="0" smtClean="0"/>
              <a:t>equation</a:t>
            </a:r>
            <a:endParaRPr lang="zh-CN" altLang="en-US" dirty="0"/>
          </a:p>
        </p:txBody>
      </p:sp>
      <p:sp>
        <p:nvSpPr>
          <p:cNvPr id="11" name="矩形 10"/>
          <p:cNvSpPr/>
          <p:nvPr/>
        </p:nvSpPr>
        <p:spPr>
          <a:xfrm>
            <a:off x="190551" y="2823612"/>
            <a:ext cx="6624736" cy="507831"/>
          </a:xfrm>
          <a:prstGeom prst="rect">
            <a:avLst/>
          </a:prstGeom>
        </p:spPr>
        <p:txBody>
          <a:bodyPr wrap="square">
            <a:spAutoFit/>
          </a:bodyPr>
          <a:lstStyle/>
          <a:p>
            <a:pPr>
              <a:lnSpc>
                <a:spcPct val="150000"/>
              </a:lnSpc>
            </a:pPr>
            <a:r>
              <a:rPr lang="zh-CN" altLang="zh-CN" dirty="0"/>
              <a:t>取出程序</a:t>
            </a:r>
            <a:r>
              <a:rPr lang="en-US" altLang="zh-CN" dirty="0"/>
              <a:t>8.5</a:t>
            </a:r>
            <a:r>
              <a:rPr lang="zh-CN" altLang="zh-CN" dirty="0"/>
              <a:t>中的部分内容对其改变为一个抽象类及其继承子类</a:t>
            </a:r>
            <a:endParaRPr lang="zh-CN" altLang="en-US" dirty="0"/>
          </a:p>
        </p:txBody>
      </p:sp>
      <p:pic>
        <p:nvPicPr>
          <p:cNvPr id="327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6796" y="651523"/>
            <a:ext cx="4522462" cy="4909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矩形 5"/>
          <p:cNvSpPr/>
          <p:nvPr/>
        </p:nvSpPr>
        <p:spPr>
          <a:xfrm>
            <a:off x="190550" y="3284984"/>
            <a:ext cx="6762854" cy="3000821"/>
          </a:xfrm>
          <a:prstGeom prst="rect">
            <a:avLst/>
          </a:prstGeom>
        </p:spPr>
        <p:txBody>
          <a:bodyPr wrap="square">
            <a:spAutoFit/>
          </a:bodyPr>
          <a:lstStyle/>
          <a:p>
            <a:pPr>
              <a:lnSpc>
                <a:spcPct val="150000"/>
              </a:lnSpc>
            </a:pPr>
            <a:r>
              <a:rPr lang="zh-CN" altLang="en-US" b="1" dirty="0" smtClean="0"/>
              <a:t>说明 ：</a:t>
            </a:r>
            <a:endParaRPr lang="en-US" altLang="zh-CN" b="1" dirty="0" smtClean="0"/>
          </a:p>
          <a:p>
            <a:pPr marL="285750" indent="-285750">
              <a:lnSpc>
                <a:spcPct val="150000"/>
              </a:lnSpc>
              <a:buFont typeface="Wingdings" pitchFamily="2" charset="2"/>
              <a:buChar char="l"/>
            </a:pPr>
            <a:r>
              <a:rPr lang="en-US" altLang="zh-CN" dirty="0" err="1" smtClean="0"/>
              <a:t>abc</a:t>
            </a:r>
            <a:r>
              <a:rPr lang="zh-CN" altLang="zh-CN" dirty="0" smtClean="0"/>
              <a:t>模块</a:t>
            </a:r>
            <a:r>
              <a:rPr lang="zh-CN" altLang="en-US" dirty="0" smtClean="0"/>
              <a:t>（</a:t>
            </a:r>
            <a:r>
              <a:rPr lang="en-US" altLang="zh-CN" dirty="0" smtClean="0"/>
              <a:t>Abstract </a:t>
            </a:r>
            <a:r>
              <a:rPr lang="en-US" altLang="zh-CN" dirty="0"/>
              <a:t>Base </a:t>
            </a:r>
            <a:r>
              <a:rPr lang="en-US" altLang="zh-CN" dirty="0" smtClean="0"/>
              <a:t>Class</a:t>
            </a:r>
            <a:r>
              <a:rPr lang="zh-CN" altLang="en-US" dirty="0" smtClean="0"/>
              <a:t>）</a:t>
            </a:r>
            <a:r>
              <a:rPr lang="zh-CN" altLang="zh-CN" dirty="0" smtClean="0"/>
              <a:t>为</a:t>
            </a:r>
            <a:r>
              <a:rPr lang="zh-CN" altLang="zh-CN" dirty="0"/>
              <a:t>抽象类的实现提供</a:t>
            </a:r>
            <a:r>
              <a:rPr lang="zh-CN" altLang="zh-CN" dirty="0" smtClean="0"/>
              <a:t>支持</a:t>
            </a:r>
            <a:endParaRPr lang="en-US" altLang="zh-CN" dirty="0" smtClean="0"/>
          </a:p>
          <a:p>
            <a:pPr marL="285750" indent="-285750">
              <a:lnSpc>
                <a:spcPct val="150000"/>
              </a:lnSpc>
              <a:buFont typeface="Wingdings" pitchFamily="2" charset="2"/>
              <a:buChar char="l"/>
            </a:pPr>
            <a:r>
              <a:rPr lang="zh-CN" altLang="zh-CN" dirty="0" smtClean="0"/>
              <a:t>使用</a:t>
            </a:r>
            <a:r>
              <a:rPr lang="en-US" altLang="zh-CN" dirty="0" err="1"/>
              <a:t>metaclass</a:t>
            </a:r>
            <a:r>
              <a:rPr lang="en-US" altLang="zh-CN" dirty="0"/>
              <a:t>=</a:t>
            </a:r>
            <a:r>
              <a:rPr lang="en-US" altLang="zh-CN" dirty="0" err="1"/>
              <a:t>ABCMeta</a:t>
            </a:r>
            <a:r>
              <a:rPr lang="zh-CN" altLang="zh-CN" dirty="0"/>
              <a:t>将</a:t>
            </a:r>
            <a:r>
              <a:rPr lang="en-US" altLang="zh-CN" dirty="0" err="1"/>
              <a:t>conical_section</a:t>
            </a:r>
            <a:r>
              <a:rPr lang="zh-CN" altLang="zh-CN" dirty="0"/>
              <a:t>类声明为抽象</a:t>
            </a:r>
            <a:r>
              <a:rPr lang="zh-CN" altLang="zh-CN" dirty="0" smtClean="0"/>
              <a:t>类</a:t>
            </a:r>
            <a:endParaRPr lang="en-US" altLang="zh-CN" dirty="0" smtClean="0"/>
          </a:p>
          <a:p>
            <a:pPr marL="285750" indent="-285750">
              <a:lnSpc>
                <a:spcPct val="150000"/>
              </a:lnSpc>
              <a:buFont typeface="Wingdings" pitchFamily="2" charset="2"/>
              <a:buChar char="l"/>
            </a:pPr>
            <a:r>
              <a:rPr lang="zh-CN" altLang="zh-CN" dirty="0"/>
              <a:t>将类中的</a:t>
            </a:r>
            <a:r>
              <a:rPr lang="en-US" altLang="zh-CN" dirty="0" err="1"/>
              <a:t>ptr_equation</a:t>
            </a:r>
            <a:r>
              <a:rPr lang="zh-CN" altLang="zh-CN" dirty="0"/>
              <a:t>方法声明为抽象方法，同时，方法体中使用</a:t>
            </a:r>
            <a:r>
              <a:rPr lang="en-US" altLang="zh-CN" dirty="0"/>
              <a:t>pass</a:t>
            </a:r>
            <a:r>
              <a:rPr lang="zh-CN" altLang="zh-CN" dirty="0"/>
              <a:t>表示无任何</a:t>
            </a:r>
            <a:r>
              <a:rPr lang="zh-CN" altLang="zh-CN" dirty="0" smtClean="0"/>
              <a:t>内容</a:t>
            </a:r>
            <a:endParaRPr lang="en-US" altLang="zh-CN" dirty="0" smtClean="0"/>
          </a:p>
          <a:p>
            <a:pPr marL="285750" indent="-285750">
              <a:lnSpc>
                <a:spcPct val="150000"/>
              </a:lnSpc>
              <a:buFont typeface="Wingdings" pitchFamily="2" charset="2"/>
              <a:buChar char="l"/>
            </a:pPr>
            <a:r>
              <a:rPr lang="zh-CN" altLang="zh-CN" dirty="0"/>
              <a:t>使用</a:t>
            </a:r>
            <a:r>
              <a:rPr lang="en-US" altLang="zh-CN" dirty="0"/>
              <a:t>ellipse</a:t>
            </a:r>
            <a:r>
              <a:rPr lang="zh-CN" altLang="zh-CN" dirty="0"/>
              <a:t>类来继承抽象类，一旦选择继承抽象类那么就一定要重写对应的抽象方法</a:t>
            </a:r>
            <a:endParaRPr lang="zh-CN" altLang="en-US" dirty="0"/>
          </a:p>
        </p:txBody>
      </p:sp>
    </p:spTree>
    <p:extLst>
      <p:ext uri="{BB962C8B-B14F-4D97-AF65-F5344CB8AC3E}">
        <p14:creationId xmlns:p14="http://schemas.microsoft.com/office/powerpoint/2010/main" val="3920012430"/>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inVertical)">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1"/>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2770"/>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 grpId="0"/>
      <p:bldP spid="10" grpId="0"/>
      <p:bldP spid="11"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815307" y="1412777"/>
            <a:ext cx="10361851" cy="1470025"/>
          </a:xfrm>
        </p:spPr>
        <p:txBody>
          <a:bodyPr>
            <a:normAutofit/>
          </a:bodyPr>
          <a:lstStyle/>
          <a:p>
            <a:r>
              <a:rPr lang="zh-CN" altLang="en-US" sz="5400" b="1" dirty="0" smtClean="0"/>
              <a:t>人工智能及其实践教程</a:t>
            </a:r>
            <a:endParaRPr lang="zh-CN" altLang="en-US" sz="5400" b="1" dirty="0"/>
          </a:p>
        </p:txBody>
      </p:sp>
      <p:sp>
        <p:nvSpPr>
          <p:cNvPr id="3" name="副标题 2"/>
          <p:cNvSpPr>
            <a:spLocks noGrp="1"/>
          </p:cNvSpPr>
          <p:nvPr>
            <p:ph type="subTitle" idx="1"/>
          </p:nvPr>
        </p:nvSpPr>
        <p:spPr>
          <a:xfrm>
            <a:off x="1871287" y="3645024"/>
            <a:ext cx="8533289" cy="1752600"/>
          </a:xfrm>
        </p:spPr>
        <p:txBody>
          <a:bodyPr/>
          <a:lstStyle/>
          <a:p>
            <a:r>
              <a:rPr lang="zh-CN" altLang="en-US" dirty="0" smtClean="0">
                <a:solidFill>
                  <a:schemeClr val="tx1"/>
                </a:solidFill>
                <a:latin typeface="楷体" pitchFamily="49" charset="-122"/>
                <a:ea typeface="楷体" pitchFamily="49" charset="-122"/>
              </a:rPr>
              <a:t>主编：丁亮 姜春茂</a:t>
            </a:r>
            <a:endParaRPr lang="zh-CN" altLang="en-US" dirty="0">
              <a:solidFill>
                <a:schemeClr val="tx1"/>
              </a:solidFill>
              <a:latin typeface="楷体" pitchFamily="49" charset="-122"/>
              <a:ea typeface="楷体" pitchFamily="49" charset="-122"/>
            </a:endParaRPr>
          </a:p>
        </p:txBody>
      </p:sp>
    </p:spTree>
    <p:extLst>
      <p:ext uri="{BB962C8B-B14F-4D97-AF65-F5344CB8AC3E}">
        <p14:creationId xmlns:p14="http://schemas.microsoft.com/office/powerpoint/2010/main" val="2549714571"/>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arn(inVertic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 xmlns:a16="http://schemas.microsoft.com/office/drawing/2014/main"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smtClean="0"/>
              <a:t>8.3   </a:t>
            </a:r>
            <a:r>
              <a:rPr lang="zh-CN" altLang="en-US" sz="2400" b="1" dirty="0" smtClean="0"/>
              <a:t>面向对象编程</a:t>
            </a:r>
            <a:endParaRPr lang="zh-CN" altLang="zh-CN" sz="2400" b="1"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870626" y="1326485"/>
            <a:ext cx="4968552" cy="507831"/>
          </a:xfrm>
          <a:prstGeom prst="rect">
            <a:avLst/>
          </a:prstGeom>
        </p:spPr>
        <p:txBody>
          <a:bodyPr wrap="square">
            <a:spAutoFit/>
          </a:bodyPr>
          <a:lstStyle/>
          <a:p>
            <a:pPr>
              <a:lnSpc>
                <a:spcPct val="150000"/>
              </a:lnSpc>
            </a:pPr>
            <a:r>
              <a:rPr lang="zh-CN" altLang="zh-CN" b="1" dirty="0"/>
              <a:t>封装</a:t>
            </a:r>
            <a:r>
              <a:rPr lang="zh-CN" altLang="zh-CN" dirty="0"/>
              <a:t>就是将写在类中的某些信息对外隐藏</a:t>
            </a:r>
          </a:p>
        </p:txBody>
      </p:sp>
      <p:sp>
        <p:nvSpPr>
          <p:cNvPr id="19" name="矩形 18"/>
          <p:cNvSpPr/>
          <p:nvPr/>
        </p:nvSpPr>
        <p:spPr>
          <a:xfrm>
            <a:off x="875229" y="980728"/>
            <a:ext cx="3070783" cy="369332"/>
          </a:xfrm>
          <a:prstGeom prst="rect">
            <a:avLst/>
          </a:prstGeom>
        </p:spPr>
        <p:txBody>
          <a:bodyPr wrap="square">
            <a:spAutoFit/>
          </a:bodyPr>
          <a:lstStyle/>
          <a:p>
            <a:r>
              <a:rPr lang="en-US" altLang="zh-CN" b="1" dirty="0"/>
              <a:t>8.3.4 </a:t>
            </a:r>
            <a:r>
              <a:rPr lang="en-US" altLang="zh-CN" b="1" dirty="0" smtClean="0"/>
              <a:t>   </a:t>
            </a:r>
            <a:r>
              <a:rPr lang="zh-CN" altLang="zh-CN" b="1" dirty="0" smtClean="0"/>
              <a:t>封装</a:t>
            </a:r>
            <a:endParaRPr lang="zh-CN" altLang="zh-CN" b="1" dirty="0"/>
          </a:p>
        </p:txBody>
      </p:sp>
      <p:sp>
        <p:nvSpPr>
          <p:cNvPr id="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矩形 10"/>
          <p:cNvSpPr/>
          <p:nvPr/>
        </p:nvSpPr>
        <p:spPr>
          <a:xfrm>
            <a:off x="766614" y="1844824"/>
            <a:ext cx="9145016" cy="507831"/>
          </a:xfrm>
          <a:prstGeom prst="rect">
            <a:avLst/>
          </a:prstGeom>
        </p:spPr>
        <p:txBody>
          <a:bodyPr wrap="square">
            <a:spAutoFit/>
          </a:bodyPr>
          <a:lstStyle/>
          <a:p>
            <a:pPr>
              <a:lnSpc>
                <a:spcPct val="150000"/>
              </a:lnSpc>
            </a:pPr>
            <a:r>
              <a:rPr lang="zh-CN" altLang="zh-CN" dirty="0"/>
              <a:t>对想要特殊处理的变量使用非常规的命名方式来告诉机器这些变量要做特殊处理</a:t>
            </a:r>
          </a:p>
        </p:txBody>
      </p:sp>
      <p:graphicFrame>
        <p:nvGraphicFramePr>
          <p:cNvPr id="7" name="表格 6"/>
          <p:cNvGraphicFramePr>
            <a:graphicFrameLocks noGrp="1"/>
          </p:cNvGraphicFramePr>
          <p:nvPr>
            <p:extLst>
              <p:ext uri="{D42A27DB-BD31-4B8C-83A1-F6EECF244321}">
                <p14:modId xmlns:p14="http://schemas.microsoft.com/office/powerpoint/2010/main" val="2700775182"/>
              </p:ext>
            </p:extLst>
          </p:nvPr>
        </p:nvGraphicFramePr>
        <p:xfrm>
          <a:off x="1486694" y="2992106"/>
          <a:ext cx="8280920" cy="2885165"/>
        </p:xfrm>
        <a:graphic>
          <a:graphicData uri="http://schemas.openxmlformats.org/drawingml/2006/table">
            <a:tbl>
              <a:tblPr firstRow="1" firstCol="1" bandRow="1">
                <a:tableStyleId>{5C22544A-7EE6-4342-B048-85BDC9FD1C3A}</a:tableStyleId>
              </a:tblPr>
              <a:tblGrid>
                <a:gridCol w="931994"/>
                <a:gridCol w="1239540"/>
                <a:gridCol w="6109386"/>
              </a:tblGrid>
              <a:tr h="480610">
                <a:tc>
                  <a:txBody>
                    <a:bodyPr/>
                    <a:lstStyle/>
                    <a:p>
                      <a:pPr algn="ctr">
                        <a:lnSpc>
                          <a:spcPct val="107000"/>
                        </a:lnSpc>
                        <a:spcAft>
                          <a:spcPts val="0"/>
                        </a:spcAft>
                      </a:pPr>
                      <a:r>
                        <a:rPr lang="zh-CN" sz="1800" kern="100" dirty="0">
                          <a:solidFill>
                            <a:schemeClr val="tx1"/>
                          </a:solidFill>
                          <a:effectLst/>
                        </a:rPr>
                        <a:t>序号</a:t>
                      </a:r>
                      <a:endParaRPr lang="zh-CN" sz="1800" kern="100" dirty="0">
                        <a:solidFill>
                          <a:schemeClr val="tx1"/>
                        </a:solidFill>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zh-CN" sz="1800" kern="100">
                          <a:solidFill>
                            <a:schemeClr val="tx1"/>
                          </a:solidFill>
                          <a:effectLst/>
                        </a:rPr>
                        <a:t>命名约定</a:t>
                      </a:r>
                      <a:endParaRPr lang="zh-CN" sz="1800" kern="100">
                        <a:solidFill>
                          <a:schemeClr val="tx1"/>
                        </a:solidFill>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zh-CN" sz="1800" kern="100" dirty="0">
                          <a:solidFill>
                            <a:schemeClr val="tx1"/>
                          </a:solidFill>
                          <a:effectLst/>
                        </a:rPr>
                        <a:t>对应权限</a:t>
                      </a:r>
                      <a:endParaRPr lang="zh-CN" sz="1800" kern="100" dirty="0">
                        <a:solidFill>
                          <a:schemeClr val="tx1"/>
                        </a:solidFill>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480610">
                <a:tc>
                  <a:txBody>
                    <a:bodyPr/>
                    <a:lstStyle/>
                    <a:p>
                      <a:pPr algn="ctr">
                        <a:lnSpc>
                          <a:spcPct val="107000"/>
                        </a:lnSpc>
                        <a:spcAft>
                          <a:spcPts val="0"/>
                        </a:spcAft>
                      </a:pPr>
                      <a:r>
                        <a:rPr lang="en-US" sz="1800" kern="100">
                          <a:solidFill>
                            <a:schemeClr val="tx1"/>
                          </a:solidFill>
                          <a:effectLst/>
                        </a:rPr>
                        <a:t>1</a:t>
                      </a:r>
                      <a:endParaRPr lang="zh-CN" sz="1800" kern="100">
                        <a:solidFill>
                          <a:schemeClr val="tx1"/>
                        </a:solidFill>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US" sz="1800" b="1" kern="100" dirty="0">
                          <a:solidFill>
                            <a:schemeClr val="tx1"/>
                          </a:solidFill>
                          <a:effectLst/>
                        </a:rPr>
                        <a:t>name</a:t>
                      </a:r>
                      <a:endParaRPr lang="zh-CN" sz="1800" b="1" kern="100" dirty="0">
                        <a:solidFill>
                          <a:schemeClr val="tx1"/>
                        </a:solidFill>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zh-CN" sz="1800" kern="100">
                          <a:solidFill>
                            <a:schemeClr val="tx1"/>
                          </a:solidFill>
                          <a:effectLst/>
                        </a:rPr>
                        <a:t>公开</a:t>
                      </a:r>
                      <a:r>
                        <a:rPr lang="en-US" sz="1800" kern="100">
                          <a:solidFill>
                            <a:schemeClr val="tx1"/>
                          </a:solidFill>
                          <a:effectLst/>
                        </a:rPr>
                        <a:t>(public)</a:t>
                      </a:r>
                      <a:endParaRPr lang="zh-CN" sz="1800" kern="100">
                        <a:solidFill>
                          <a:schemeClr val="tx1"/>
                        </a:solidFill>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961219">
                <a:tc>
                  <a:txBody>
                    <a:bodyPr/>
                    <a:lstStyle/>
                    <a:p>
                      <a:pPr algn="ctr">
                        <a:lnSpc>
                          <a:spcPct val="107000"/>
                        </a:lnSpc>
                        <a:spcAft>
                          <a:spcPts val="0"/>
                        </a:spcAft>
                      </a:pPr>
                      <a:r>
                        <a:rPr lang="en-US" sz="1800" kern="100">
                          <a:solidFill>
                            <a:schemeClr val="tx1"/>
                          </a:solidFill>
                          <a:effectLst/>
                        </a:rPr>
                        <a:t>2</a:t>
                      </a:r>
                      <a:endParaRPr lang="zh-CN" sz="1800" kern="100">
                        <a:solidFill>
                          <a:schemeClr val="tx1"/>
                        </a:solidFill>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US" sz="1800" b="1" kern="100" dirty="0">
                          <a:solidFill>
                            <a:schemeClr val="tx1"/>
                          </a:solidFill>
                          <a:effectLst/>
                        </a:rPr>
                        <a:t>_name</a:t>
                      </a:r>
                      <a:endParaRPr lang="zh-CN" sz="1800" b="1" kern="100" dirty="0">
                        <a:solidFill>
                          <a:schemeClr val="tx1"/>
                        </a:solidFill>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zh-CN" sz="1800" kern="100" dirty="0">
                          <a:solidFill>
                            <a:schemeClr val="tx1"/>
                          </a:solidFill>
                          <a:effectLst/>
                        </a:rPr>
                        <a:t>语法上视为公开，但是内部约定含义</a:t>
                      </a:r>
                      <a:r>
                        <a:rPr lang="zh-CN" sz="1800" kern="100" dirty="0" smtClean="0">
                          <a:solidFill>
                            <a:schemeClr val="tx1"/>
                          </a:solidFill>
                          <a:effectLst/>
                        </a:rPr>
                        <a:t>为</a:t>
                      </a:r>
                      <a:endParaRPr lang="en-US" altLang="zh-CN" sz="1800" kern="100" dirty="0" smtClean="0">
                        <a:solidFill>
                          <a:schemeClr val="tx1"/>
                        </a:solidFill>
                        <a:effectLst/>
                      </a:endParaRPr>
                    </a:p>
                    <a:p>
                      <a:pPr algn="ctr">
                        <a:lnSpc>
                          <a:spcPct val="150000"/>
                        </a:lnSpc>
                        <a:spcAft>
                          <a:spcPts val="0"/>
                        </a:spcAft>
                      </a:pPr>
                      <a:r>
                        <a:rPr lang="en-US" sz="1800" kern="100" dirty="0" smtClean="0">
                          <a:solidFill>
                            <a:schemeClr val="tx1"/>
                          </a:solidFill>
                          <a:effectLst/>
                        </a:rPr>
                        <a:t>“</a:t>
                      </a:r>
                      <a:r>
                        <a:rPr lang="zh-CN" sz="1800" kern="100" dirty="0">
                          <a:solidFill>
                            <a:schemeClr val="tx1"/>
                          </a:solidFill>
                          <a:effectLst/>
                        </a:rPr>
                        <a:t>可以被访问</a:t>
                      </a:r>
                      <a:r>
                        <a:rPr lang="zh-CN" sz="1800" kern="100" dirty="0" smtClean="0">
                          <a:solidFill>
                            <a:schemeClr val="tx1"/>
                          </a:solidFill>
                          <a:effectLst/>
                        </a:rPr>
                        <a:t>，但</a:t>
                      </a:r>
                      <a:r>
                        <a:rPr lang="zh-CN" sz="1800" kern="100" dirty="0">
                          <a:solidFill>
                            <a:schemeClr val="tx1"/>
                          </a:solidFill>
                          <a:effectLst/>
                        </a:rPr>
                        <a:t>请视为私有，不要随意访问</a:t>
                      </a:r>
                      <a:r>
                        <a:rPr lang="en-US" sz="1800" kern="100" dirty="0">
                          <a:solidFill>
                            <a:schemeClr val="tx1"/>
                          </a:solidFill>
                          <a:effectLst/>
                        </a:rPr>
                        <a:t>”</a:t>
                      </a:r>
                      <a:endParaRPr lang="zh-CN" sz="1800" kern="100" dirty="0">
                        <a:solidFill>
                          <a:schemeClr val="tx1"/>
                        </a:solidFill>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462531">
                <a:tc>
                  <a:txBody>
                    <a:bodyPr/>
                    <a:lstStyle/>
                    <a:p>
                      <a:pPr algn="ctr">
                        <a:lnSpc>
                          <a:spcPct val="107000"/>
                        </a:lnSpc>
                        <a:spcAft>
                          <a:spcPts val="0"/>
                        </a:spcAft>
                      </a:pPr>
                      <a:r>
                        <a:rPr lang="en-US" sz="1800" kern="100">
                          <a:solidFill>
                            <a:schemeClr val="tx1"/>
                          </a:solidFill>
                          <a:effectLst/>
                        </a:rPr>
                        <a:t>3</a:t>
                      </a:r>
                      <a:endParaRPr lang="zh-CN" sz="1800" kern="100">
                        <a:solidFill>
                          <a:schemeClr val="tx1"/>
                        </a:solidFill>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US" sz="1800" b="1" kern="100" dirty="0">
                          <a:solidFill>
                            <a:schemeClr val="tx1"/>
                          </a:solidFill>
                          <a:effectLst/>
                        </a:rPr>
                        <a:t>__name__</a:t>
                      </a:r>
                      <a:endParaRPr lang="zh-CN" sz="1800" b="1" kern="100" dirty="0">
                        <a:solidFill>
                          <a:schemeClr val="tx1"/>
                        </a:solidFill>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zh-CN" sz="1800" kern="100">
                          <a:solidFill>
                            <a:schemeClr val="tx1"/>
                          </a:solidFill>
                          <a:effectLst/>
                        </a:rPr>
                        <a:t>特殊属性</a:t>
                      </a:r>
                      <a:endParaRPr lang="zh-CN" sz="1800" kern="100">
                        <a:solidFill>
                          <a:schemeClr val="tx1"/>
                        </a:solidFill>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500195">
                <a:tc>
                  <a:txBody>
                    <a:bodyPr/>
                    <a:lstStyle/>
                    <a:p>
                      <a:pPr algn="ctr">
                        <a:lnSpc>
                          <a:spcPct val="107000"/>
                        </a:lnSpc>
                        <a:spcAft>
                          <a:spcPts val="0"/>
                        </a:spcAft>
                      </a:pPr>
                      <a:r>
                        <a:rPr lang="en-US" sz="1800" kern="100">
                          <a:solidFill>
                            <a:schemeClr val="tx1"/>
                          </a:solidFill>
                          <a:effectLst/>
                        </a:rPr>
                        <a:t>4</a:t>
                      </a:r>
                      <a:endParaRPr lang="zh-CN" sz="1800" kern="100">
                        <a:solidFill>
                          <a:schemeClr val="tx1"/>
                        </a:solidFill>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US" sz="1800" b="1" kern="100" dirty="0">
                          <a:solidFill>
                            <a:schemeClr val="tx1"/>
                          </a:solidFill>
                          <a:effectLst/>
                        </a:rPr>
                        <a:t>__name</a:t>
                      </a:r>
                      <a:endParaRPr lang="zh-CN" sz="1800" b="1" kern="100" dirty="0">
                        <a:solidFill>
                          <a:schemeClr val="tx1"/>
                        </a:solidFill>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zh-CN" sz="1800" kern="100" dirty="0">
                          <a:solidFill>
                            <a:schemeClr val="tx1"/>
                          </a:solidFill>
                          <a:effectLst/>
                        </a:rPr>
                        <a:t>私有，不能被继承类引用，不鼓励从外部访问</a:t>
                      </a:r>
                      <a:endParaRPr lang="zh-CN" sz="1800" kern="100" dirty="0">
                        <a:solidFill>
                          <a:schemeClr val="tx1"/>
                        </a:solidFill>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bl>
          </a:graphicData>
        </a:graphic>
      </p:graphicFrame>
      <p:sp>
        <p:nvSpPr>
          <p:cNvPr id="15" name="矩形 14"/>
          <p:cNvSpPr/>
          <p:nvPr/>
        </p:nvSpPr>
        <p:spPr>
          <a:xfrm>
            <a:off x="3574928" y="2492896"/>
            <a:ext cx="3096343" cy="369332"/>
          </a:xfrm>
          <a:prstGeom prst="rect">
            <a:avLst/>
          </a:prstGeom>
        </p:spPr>
        <p:txBody>
          <a:bodyPr wrap="square">
            <a:spAutoFit/>
          </a:bodyPr>
          <a:lstStyle/>
          <a:p>
            <a:r>
              <a:rPr lang="zh-CN" altLang="zh-CN" dirty="0"/>
              <a:t>表</a:t>
            </a:r>
            <a:r>
              <a:rPr lang="en-US" altLang="zh-CN" dirty="0"/>
              <a:t>8.1 </a:t>
            </a:r>
            <a:r>
              <a:rPr lang="en-US" altLang="zh-CN" dirty="0" smtClean="0"/>
              <a:t>   </a:t>
            </a:r>
            <a:r>
              <a:rPr lang="zh-CN" altLang="zh-CN" dirty="0" smtClean="0"/>
              <a:t>命名</a:t>
            </a:r>
            <a:r>
              <a:rPr lang="zh-CN" altLang="zh-CN" dirty="0"/>
              <a:t>及其访问权限</a:t>
            </a:r>
          </a:p>
        </p:txBody>
      </p:sp>
    </p:spTree>
    <p:extLst>
      <p:ext uri="{BB962C8B-B14F-4D97-AF65-F5344CB8AC3E}">
        <p14:creationId xmlns:p14="http://schemas.microsoft.com/office/powerpoint/2010/main" val="1566897610"/>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inVertical)">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1"/>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5"/>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up)">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 grpId="0"/>
      <p:bldP spid="11" grpId="0"/>
      <p:bldP spid="1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 xmlns:a16="http://schemas.microsoft.com/office/drawing/2014/main"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smtClean="0"/>
              <a:t>8.3   </a:t>
            </a:r>
            <a:r>
              <a:rPr lang="zh-CN" altLang="en-US" sz="2400" b="1" dirty="0" smtClean="0"/>
              <a:t>面向对象编程</a:t>
            </a:r>
            <a:endParaRPr lang="zh-CN" altLang="zh-CN" sz="2400" b="1"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9" name="矩形 18"/>
          <p:cNvSpPr/>
          <p:nvPr/>
        </p:nvSpPr>
        <p:spPr>
          <a:xfrm>
            <a:off x="875229" y="980728"/>
            <a:ext cx="3070783" cy="369332"/>
          </a:xfrm>
          <a:prstGeom prst="rect">
            <a:avLst/>
          </a:prstGeom>
        </p:spPr>
        <p:txBody>
          <a:bodyPr wrap="square">
            <a:spAutoFit/>
          </a:bodyPr>
          <a:lstStyle/>
          <a:p>
            <a:r>
              <a:rPr lang="en-US" altLang="zh-CN" b="1" dirty="0"/>
              <a:t>8.3.4 </a:t>
            </a:r>
            <a:r>
              <a:rPr lang="en-US" altLang="zh-CN" b="1" dirty="0" smtClean="0"/>
              <a:t>   </a:t>
            </a:r>
            <a:r>
              <a:rPr lang="zh-CN" altLang="zh-CN" b="1" dirty="0" smtClean="0"/>
              <a:t>封装</a:t>
            </a:r>
            <a:endParaRPr lang="zh-CN" altLang="zh-CN" b="1" dirty="0"/>
          </a:p>
        </p:txBody>
      </p:sp>
      <p:sp>
        <p:nvSpPr>
          <p:cNvPr id="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矩形 9"/>
          <p:cNvSpPr/>
          <p:nvPr/>
        </p:nvSpPr>
        <p:spPr>
          <a:xfrm>
            <a:off x="838622" y="5416181"/>
            <a:ext cx="4526343" cy="646331"/>
          </a:xfrm>
          <a:prstGeom prst="rect">
            <a:avLst/>
          </a:prstGeom>
        </p:spPr>
        <p:txBody>
          <a:bodyPr wrap="square">
            <a:spAutoFit/>
          </a:bodyPr>
          <a:lstStyle/>
          <a:p>
            <a:r>
              <a:rPr lang="zh-CN" altLang="zh-CN" b="1" dirty="0"/>
              <a:t>输出：</a:t>
            </a:r>
            <a:endParaRPr lang="zh-CN" altLang="zh-CN" dirty="0"/>
          </a:p>
          <a:p>
            <a:r>
              <a:rPr lang="en-US" altLang="zh-CN" dirty="0"/>
              <a:t> </a:t>
            </a:r>
            <a:r>
              <a:rPr lang="en-US" altLang="zh-CN" dirty="0" smtClean="0"/>
              <a:t>        6</a:t>
            </a:r>
            <a:endParaRPr lang="zh-CN" altLang="en-US" dirty="0"/>
          </a:p>
        </p:txBody>
      </p:sp>
      <p:pic>
        <p:nvPicPr>
          <p:cNvPr id="33793"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43278" y="115526"/>
            <a:ext cx="5112568" cy="631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矩形标注 8"/>
          <p:cNvSpPr/>
          <p:nvPr/>
        </p:nvSpPr>
        <p:spPr>
          <a:xfrm>
            <a:off x="2638822" y="1350060"/>
            <a:ext cx="3816424" cy="566772"/>
          </a:xfrm>
          <a:prstGeom prst="wedgeRectCallout">
            <a:avLst>
              <a:gd name="adj1" fmla="val 55762"/>
              <a:gd name="adj2" fmla="val -1176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dirty="0">
                <a:solidFill>
                  <a:schemeClr val="tx1"/>
                </a:solidFill>
              </a:rPr>
              <a:t>将参数设置为私有变量</a:t>
            </a:r>
            <a:endParaRPr lang="zh-CN" altLang="en-US" dirty="0">
              <a:solidFill>
                <a:schemeClr val="tx1"/>
              </a:solidFill>
            </a:endParaRPr>
          </a:p>
        </p:txBody>
      </p:sp>
      <p:sp>
        <p:nvSpPr>
          <p:cNvPr id="17" name="矩形标注 16"/>
          <p:cNvSpPr/>
          <p:nvPr/>
        </p:nvSpPr>
        <p:spPr>
          <a:xfrm>
            <a:off x="1630710" y="2420888"/>
            <a:ext cx="4464496" cy="566772"/>
          </a:xfrm>
          <a:prstGeom prst="wedgeRectCallout">
            <a:avLst>
              <a:gd name="adj1" fmla="val 61847"/>
              <a:gd name="adj2" fmla="val 872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dirty="0">
                <a:solidFill>
                  <a:schemeClr val="tx1"/>
                </a:solidFill>
              </a:rPr>
              <a:t>在函数</a:t>
            </a:r>
            <a:r>
              <a:rPr lang="zh-CN" altLang="zh-CN" dirty="0" smtClean="0">
                <a:solidFill>
                  <a:schemeClr val="tx1"/>
                </a:solidFill>
              </a:rPr>
              <a:t>中分别</a:t>
            </a:r>
            <a:r>
              <a:rPr lang="zh-CN" altLang="zh-CN" dirty="0">
                <a:solidFill>
                  <a:schemeClr val="tx1"/>
                </a:solidFill>
              </a:rPr>
              <a:t>对参数</a:t>
            </a:r>
            <a:r>
              <a:rPr lang="en-US" altLang="zh-CN" dirty="0">
                <a:solidFill>
                  <a:schemeClr val="tx1"/>
                </a:solidFill>
              </a:rPr>
              <a:t>a</a:t>
            </a:r>
            <a:r>
              <a:rPr lang="zh-CN" altLang="zh-CN" dirty="0">
                <a:solidFill>
                  <a:schemeClr val="tx1"/>
                </a:solidFill>
              </a:rPr>
              <a:t>，</a:t>
            </a:r>
            <a:r>
              <a:rPr lang="en-US" altLang="zh-CN" dirty="0">
                <a:solidFill>
                  <a:schemeClr val="tx1"/>
                </a:solidFill>
              </a:rPr>
              <a:t>b</a:t>
            </a:r>
            <a:r>
              <a:rPr lang="zh-CN" altLang="zh-CN" dirty="0">
                <a:solidFill>
                  <a:schemeClr val="tx1"/>
                </a:solidFill>
              </a:rPr>
              <a:t>进行伪造</a:t>
            </a:r>
            <a:endParaRPr lang="zh-CN" altLang="en-US" dirty="0">
              <a:solidFill>
                <a:schemeClr val="tx1"/>
              </a:solidFill>
            </a:endParaRPr>
          </a:p>
        </p:txBody>
      </p:sp>
      <p:sp>
        <p:nvSpPr>
          <p:cNvPr id="18" name="矩形标注 17"/>
          <p:cNvSpPr/>
          <p:nvPr/>
        </p:nvSpPr>
        <p:spPr>
          <a:xfrm>
            <a:off x="1630710" y="3429000"/>
            <a:ext cx="4464496" cy="864096"/>
          </a:xfrm>
          <a:prstGeom prst="wedgeRectCallout">
            <a:avLst>
              <a:gd name="adj1" fmla="val 64681"/>
              <a:gd name="adj2" fmla="val 3226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zh-CN" dirty="0">
                <a:solidFill>
                  <a:schemeClr val="tx1"/>
                </a:solidFill>
              </a:rPr>
              <a:t>将输出曲线方程的</a:t>
            </a:r>
            <a:r>
              <a:rPr lang="zh-CN" altLang="zh-CN" dirty="0" smtClean="0">
                <a:solidFill>
                  <a:schemeClr val="tx1"/>
                </a:solidFill>
              </a:rPr>
              <a:t>方法设置</a:t>
            </a:r>
            <a:r>
              <a:rPr lang="zh-CN" altLang="zh-CN" dirty="0">
                <a:solidFill>
                  <a:schemeClr val="tx1"/>
                </a:solidFill>
              </a:rPr>
              <a:t>为私有的</a:t>
            </a:r>
            <a:r>
              <a:rPr lang="zh-CN" altLang="zh-CN" dirty="0" smtClean="0">
                <a:solidFill>
                  <a:schemeClr val="tx1"/>
                </a:solidFill>
              </a:rPr>
              <a:t>，</a:t>
            </a:r>
            <a:endParaRPr lang="en-US" altLang="zh-CN" dirty="0" smtClean="0">
              <a:solidFill>
                <a:schemeClr val="tx1"/>
              </a:solidFill>
            </a:endParaRPr>
          </a:p>
          <a:p>
            <a:pPr>
              <a:lnSpc>
                <a:spcPct val="150000"/>
              </a:lnSpc>
            </a:pPr>
            <a:r>
              <a:rPr lang="zh-CN" altLang="zh-CN" dirty="0" smtClean="0">
                <a:solidFill>
                  <a:schemeClr val="tx1"/>
                </a:solidFill>
              </a:rPr>
              <a:t>使用</a:t>
            </a:r>
            <a:r>
              <a:rPr lang="zh-CN" altLang="zh-CN" dirty="0">
                <a:solidFill>
                  <a:schemeClr val="tx1"/>
                </a:solidFill>
              </a:rPr>
              <a:t>类的实例不能对其进行访问。</a:t>
            </a:r>
            <a:endParaRPr lang="zh-CN" altLang="en-US" dirty="0">
              <a:solidFill>
                <a:schemeClr val="tx1"/>
              </a:solidFill>
            </a:endParaRPr>
          </a:p>
        </p:txBody>
      </p:sp>
      <p:sp>
        <p:nvSpPr>
          <p:cNvPr id="20" name="矩形 19"/>
          <p:cNvSpPr/>
          <p:nvPr/>
        </p:nvSpPr>
        <p:spPr>
          <a:xfrm>
            <a:off x="868078" y="4362094"/>
            <a:ext cx="5328592" cy="923330"/>
          </a:xfrm>
          <a:prstGeom prst="rect">
            <a:avLst/>
          </a:prstGeom>
        </p:spPr>
        <p:txBody>
          <a:bodyPr wrap="square">
            <a:spAutoFit/>
          </a:bodyPr>
          <a:lstStyle/>
          <a:p>
            <a:pPr>
              <a:lnSpc>
                <a:spcPct val="150000"/>
              </a:lnSpc>
            </a:pPr>
            <a:r>
              <a:rPr lang="zh-CN" altLang="en-US" b="1" dirty="0" smtClean="0"/>
              <a:t>强调：</a:t>
            </a:r>
            <a:r>
              <a:rPr lang="en-US" altLang="zh-CN" dirty="0" smtClean="0"/>
              <a:t>private</a:t>
            </a:r>
            <a:r>
              <a:rPr lang="zh-CN" altLang="zh-CN" dirty="0"/>
              <a:t>不允许通过实例对象直接访问</a:t>
            </a:r>
            <a:r>
              <a:rPr lang="zh-CN" altLang="zh-CN" dirty="0" smtClean="0"/>
              <a:t>，</a:t>
            </a:r>
            <a:endParaRPr lang="en-US" altLang="zh-CN" dirty="0" smtClean="0"/>
          </a:p>
          <a:p>
            <a:pPr>
              <a:lnSpc>
                <a:spcPct val="150000"/>
              </a:lnSpc>
            </a:pPr>
            <a:r>
              <a:rPr lang="en-US" altLang="zh-CN" dirty="0"/>
              <a:t> </a:t>
            </a:r>
            <a:r>
              <a:rPr lang="en-US" altLang="zh-CN" dirty="0" smtClean="0"/>
              <a:t>            </a:t>
            </a:r>
            <a:r>
              <a:rPr lang="zh-CN" altLang="zh-CN" dirty="0" smtClean="0"/>
              <a:t>也</a:t>
            </a:r>
            <a:r>
              <a:rPr lang="zh-CN" altLang="zh-CN" dirty="0"/>
              <a:t>不支持通过继承访问</a:t>
            </a:r>
            <a:endParaRPr lang="zh-CN" altLang="en-US" dirty="0"/>
          </a:p>
        </p:txBody>
      </p:sp>
    </p:spTree>
    <p:extLst>
      <p:ext uri="{BB962C8B-B14F-4D97-AF65-F5344CB8AC3E}">
        <p14:creationId xmlns:p14="http://schemas.microsoft.com/office/powerpoint/2010/main" val="1809257491"/>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79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fill="hold"/>
                                        <p:tgtEl>
                                          <p:spTgt spid="20"/>
                                        </p:tgtEl>
                                        <p:attrNameLst>
                                          <p:attrName>ppt_x</p:attrName>
                                        </p:attrNameLst>
                                      </p:cBhvr>
                                      <p:tavLst>
                                        <p:tav tm="0">
                                          <p:val>
                                            <p:strVal val="#ppt_x"/>
                                          </p:val>
                                        </p:tav>
                                        <p:tav tm="100000">
                                          <p:val>
                                            <p:strVal val="#ppt_x"/>
                                          </p:val>
                                        </p:tav>
                                      </p:tavLst>
                                    </p:anim>
                                    <p:anim calcmode="lin" valueType="num">
                                      <p:cBhvr additive="base">
                                        <p:cTn id="2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fill="hold"/>
                                        <p:tgtEl>
                                          <p:spTgt spid="10"/>
                                        </p:tgtEl>
                                        <p:attrNameLst>
                                          <p:attrName>ppt_x</p:attrName>
                                        </p:attrNameLst>
                                      </p:cBhvr>
                                      <p:tavLst>
                                        <p:tav tm="0">
                                          <p:val>
                                            <p:strVal val="#ppt_x"/>
                                          </p:val>
                                        </p:tav>
                                        <p:tav tm="100000">
                                          <p:val>
                                            <p:strVal val="#ppt_x"/>
                                          </p:val>
                                        </p:tav>
                                      </p:tavLst>
                                    </p:anim>
                                    <p:anim calcmode="lin" valueType="num">
                                      <p:cBhvr additive="base">
                                        <p:cTn id="3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9" grpId="0" animBg="1"/>
      <p:bldP spid="17" grpId="0" animBg="1"/>
      <p:bldP spid="18" grpId="0" animBg="1"/>
      <p:bldP spid="2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 xmlns:a16="http://schemas.microsoft.com/office/drawing/2014/main" id="{52C2FB4C-9B0C-4C49-B7F5-60A1F03130C6}"/>
              </a:ext>
            </a:extLst>
          </p:cNvPr>
          <p:cNvSpPr>
            <a:spLocks noChangeArrowheads="1"/>
          </p:cNvSpPr>
          <p:nvPr/>
        </p:nvSpPr>
        <p:spPr bwMode="auto">
          <a:xfrm>
            <a:off x="742253" y="420691"/>
            <a:ext cx="650508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a:t>8.4 </a:t>
            </a:r>
            <a:r>
              <a:rPr lang="en-US" altLang="zh-CN" sz="2400" b="1" dirty="0" smtClean="0"/>
              <a:t>  </a:t>
            </a:r>
            <a:r>
              <a:rPr lang="zh-CN" altLang="zh-CN" sz="2400" b="1" dirty="0" smtClean="0"/>
              <a:t>面向对象</a:t>
            </a:r>
            <a:r>
              <a:rPr lang="zh-CN" altLang="zh-CN" sz="2400" b="1" dirty="0"/>
              <a:t>和面向过程的比较</a:t>
            </a:r>
          </a:p>
        </p:txBody>
      </p:sp>
      <p:sp>
        <p:nvSpPr>
          <p:cNvPr id="15" name="矩形 14"/>
          <p:cNvSpPr/>
          <p:nvPr/>
        </p:nvSpPr>
        <p:spPr>
          <a:xfrm>
            <a:off x="1054646" y="988999"/>
            <a:ext cx="7344817" cy="923330"/>
          </a:xfrm>
          <a:prstGeom prst="rect">
            <a:avLst/>
          </a:prstGeom>
        </p:spPr>
        <p:txBody>
          <a:bodyPr wrap="square">
            <a:spAutoFit/>
          </a:bodyPr>
          <a:lstStyle/>
          <a:p>
            <a:pPr>
              <a:lnSpc>
                <a:spcPct val="150000"/>
              </a:lnSpc>
            </a:pPr>
            <a:r>
              <a:rPr lang="zh-CN" altLang="zh-CN" dirty="0"/>
              <a:t>面向过程简单直接，易于入门理解，模块化程度</a:t>
            </a:r>
            <a:r>
              <a:rPr lang="zh-CN" altLang="zh-CN" dirty="0" smtClean="0"/>
              <a:t>较低</a:t>
            </a:r>
            <a:endParaRPr lang="en-US" altLang="zh-CN" dirty="0" smtClean="0"/>
          </a:p>
          <a:p>
            <a:pPr>
              <a:lnSpc>
                <a:spcPct val="150000"/>
              </a:lnSpc>
            </a:pPr>
            <a:r>
              <a:rPr lang="zh-CN" altLang="zh-CN" dirty="0" smtClean="0"/>
              <a:t>面向对象</a:t>
            </a:r>
            <a:r>
              <a:rPr lang="zh-CN" altLang="zh-CN" dirty="0"/>
              <a:t>相对于面向过程较为复杂，不易理解，模块化程度较高</a:t>
            </a:r>
            <a:endParaRPr lang="zh-CN" altLang="zh-CN" b="1"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矩形 3"/>
          <p:cNvSpPr/>
          <p:nvPr/>
        </p:nvSpPr>
        <p:spPr>
          <a:xfrm>
            <a:off x="910630" y="2060848"/>
            <a:ext cx="9793088" cy="3831818"/>
          </a:xfrm>
          <a:prstGeom prst="rect">
            <a:avLst/>
          </a:prstGeom>
        </p:spPr>
        <p:txBody>
          <a:bodyPr wrap="square">
            <a:spAutoFit/>
          </a:bodyPr>
          <a:lstStyle/>
          <a:p>
            <a:pPr marL="285750" lvl="0" indent="-285750">
              <a:lnSpc>
                <a:spcPct val="150000"/>
              </a:lnSpc>
              <a:buFont typeface="Wingdings" pitchFamily="2" charset="2"/>
              <a:buChar char="l"/>
            </a:pPr>
            <a:r>
              <a:rPr lang="zh-CN" altLang="zh-CN" dirty="0"/>
              <a:t>两者都可以实现代码重用和模块化编程，但是面向对象的模块化层次更深，面向对象的封装性更强</a:t>
            </a:r>
          </a:p>
          <a:p>
            <a:pPr marL="285750" lvl="0" indent="-285750">
              <a:lnSpc>
                <a:spcPct val="150000"/>
              </a:lnSpc>
              <a:buFont typeface="Wingdings" pitchFamily="2" charset="2"/>
              <a:buChar char="l"/>
            </a:pPr>
            <a:r>
              <a:rPr lang="zh-CN" altLang="zh-CN" dirty="0"/>
              <a:t>面向对象的思维方式更加贴近于现实生活，更容易解决复杂的业务逻辑。从前期开发角度上来看，面向对象远比面向过程复杂，但是从维护和扩展功能的角度上来看，面向对象远比面向过程要简单。</a:t>
            </a:r>
          </a:p>
          <a:p>
            <a:pPr marL="285750" lvl="0" indent="-285750">
              <a:lnSpc>
                <a:spcPct val="150000"/>
              </a:lnSpc>
              <a:buFont typeface="Wingdings" pitchFamily="2" charset="2"/>
              <a:buChar char="l"/>
            </a:pPr>
            <a:r>
              <a:rPr lang="zh-CN" altLang="zh-CN" dirty="0"/>
              <a:t>面向过程与面向对象的抉择，对于一个新手而言，从两者的对比就可以看出，当我们的业务逻辑比较简单时，使用面向过程能更快的实现。前文中也提到过，</a:t>
            </a:r>
            <a:r>
              <a:rPr lang="en-US" altLang="zh-CN" dirty="0"/>
              <a:t>Python</a:t>
            </a:r>
            <a:r>
              <a:rPr lang="zh-CN" altLang="zh-CN" dirty="0"/>
              <a:t>中面向对象编程是可选的。但是当我们的业务逻辑比较复杂时，为了将来的维护和扩展，还是面向对象更为合适。</a:t>
            </a:r>
          </a:p>
        </p:txBody>
      </p:sp>
    </p:spTree>
    <p:extLst>
      <p:ext uri="{BB962C8B-B14F-4D97-AF65-F5344CB8AC3E}">
        <p14:creationId xmlns:p14="http://schemas.microsoft.com/office/powerpoint/2010/main" val="3056791505"/>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barn(inVertical)">
                                      <p:cBhvr>
                                        <p:cTn id="11" dur="500"/>
                                        <p:tgtEl>
                                          <p:spTgt spid="15"/>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 xmlns:a16="http://schemas.microsoft.com/office/drawing/2014/main" id="{52C2FB4C-9B0C-4C49-B7F5-60A1F03130C6}"/>
              </a:ext>
            </a:extLst>
          </p:cNvPr>
          <p:cNvSpPr>
            <a:spLocks noChangeArrowheads="1"/>
          </p:cNvSpPr>
          <p:nvPr/>
        </p:nvSpPr>
        <p:spPr bwMode="auto">
          <a:xfrm>
            <a:off x="742253" y="447055"/>
            <a:ext cx="477688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smtClean="0"/>
              <a:t>8.5  </a:t>
            </a:r>
            <a:r>
              <a:rPr lang="zh-CN" altLang="zh-CN" sz="2400" b="1" dirty="0" smtClean="0"/>
              <a:t>总结</a:t>
            </a:r>
            <a:endParaRPr lang="zh-CN" altLang="zh-CN" sz="2400" b="1" dirty="0"/>
          </a:p>
        </p:txBody>
      </p:sp>
      <p:sp>
        <p:nvSpPr>
          <p:cNvPr id="15"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9" name="Rectangle 10"/>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4" name="Rectangle 14"/>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8" name="Rectangle 16"/>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126" name="Rectangle 2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130" name="矩形 5129"/>
          <p:cNvSpPr/>
          <p:nvPr/>
        </p:nvSpPr>
        <p:spPr>
          <a:xfrm>
            <a:off x="1356420" y="1124744"/>
            <a:ext cx="9995370" cy="1338828"/>
          </a:xfrm>
          <a:prstGeom prst="rect">
            <a:avLst/>
          </a:prstGeom>
        </p:spPr>
        <p:txBody>
          <a:bodyPr wrap="square">
            <a:spAutoFit/>
          </a:bodyPr>
          <a:lstStyle/>
          <a:p>
            <a:pPr indent="449263">
              <a:lnSpc>
                <a:spcPct val="150000"/>
              </a:lnSpc>
            </a:pPr>
            <a:r>
              <a:rPr lang="zh-CN" altLang="zh-CN" dirty="0"/>
              <a:t>在学习本章时，可以将概念和程序同时学习，双边相互参考并且将抽象的理论知识同现实的具体事物联想到一起</a:t>
            </a:r>
            <a:r>
              <a:rPr lang="zh-CN" altLang="zh-CN" dirty="0" smtClean="0"/>
              <a:t>。</a:t>
            </a:r>
            <a:r>
              <a:rPr lang="zh-CN" altLang="zh-CN" dirty="0"/>
              <a:t>可以将</a:t>
            </a:r>
            <a:r>
              <a:rPr lang="en-US" altLang="zh-CN" dirty="0"/>
              <a:t>Python</a:t>
            </a:r>
            <a:r>
              <a:rPr lang="zh-CN" altLang="zh-CN" dirty="0"/>
              <a:t>中的大部分内容简化成</a:t>
            </a:r>
            <a:r>
              <a:rPr lang="en-US" altLang="zh-CN" dirty="0"/>
              <a:t>“Object. attribute”</a:t>
            </a:r>
            <a:r>
              <a:rPr lang="zh-CN" altLang="zh-CN" dirty="0"/>
              <a:t>这一表达式</a:t>
            </a:r>
            <a:r>
              <a:rPr lang="zh-CN" altLang="zh-CN" dirty="0" smtClean="0"/>
              <a:t>。不管</a:t>
            </a:r>
            <a:r>
              <a:rPr lang="zh-CN" altLang="zh-CN" dirty="0"/>
              <a:t>是方法还是属性，都是通过</a:t>
            </a:r>
            <a:r>
              <a:rPr lang="en-US" altLang="zh-CN" dirty="0"/>
              <a:t>“.”</a:t>
            </a:r>
            <a:r>
              <a:rPr lang="zh-CN" altLang="zh-CN" dirty="0"/>
              <a:t>来调用的。</a:t>
            </a:r>
            <a:endParaRPr lang="zh-CN" altLang="zh-CN" b="1" dirty="0"/>
          </a:p>
        </p:txBody>
      </p:sp>
      <p:sp>
        <p:nvSpPr>
          <p:cNvPr id="12" name="矩形 11"/>
          <p:cNvSpPr/>
          <p:nvPr/>
        </p:nvSpPr>
        <p:spPr>
          <a:xfrm>
            <a:off x="1356420" y="2622103"/>
            <a:ext cx="1112805" cy="461665"/>
          </a:xfrm>
          <a:prstGeom prst="rect">
            <a:avLst/>
          </a:prstGeom>
        </p:spPr>
        <p:txBody>
          <a:bodyPr wrap="none">
            <a:spAutoFit/>
          </a:bodyPr>
          <a:lstStyle/>
          <a:p>
            <a:r>
              <a:rPr lang="zh-CN" altLang="zh-CN" sz="2400" b="1" dirty="0" smtClean="0"/>
              <a:t>练习</a:t>
            </a:r>
            <a:r>
              <a:rPr lang="zh-CN" altLang="en-US" sz="2400" b="1" dirty="0" smtClean="0"/>
              <a:t>：</a:t>
            </a:r>
            <a:endParaRPr lang="zh-CN" altLang="zh-CN" sz="2400" b="1" dirty="0"/>
          </a:p>
        </p:txBody>
      </p:sp>
      <p:sp>
        <p:nvSpPr>
          <p:cNvPr id="8" name="矩形 7"/>
          <p:cNvSpPr/>
          <p:nvPr/>
        </p:nvSpPr>
        <p:spPr>
          <a:xfrm>
            <a:off x="1560590" y="3429000"/>
            <a:ext cx="10063322" cy="923330"/>
          </a:xfrm>
          <a:prstGeom prst="rect">
            <a:avLst/>
          </a:prstGeom>
        </p:spPr>
        <p:txBody>
          <a:bodyPr wrap="square">
            <a:spAutoFit/>
          </a:bodyPr>
          <a:lstStyle/>
          <a:p>
            <a:pPr marL="342900" lvl="0" indent="-342900">
              <a:lnSpc>
                <a:spcPct val="150000"/>
              </a:lnSpc>
              <a:buFont typeface="+mj-lt"/>
              <a:buAutoNum type="arabicPeriod"/>
            </a:pPr>
            <a:r>
              <a:rPr lang="zh-CN" altLang="zh-CN" dirty="0"/>
              <a:t>通过添加子类内容来达到修改父类和直接修改父类内容哪一个更好？为什么</a:t>
            </a:r>
          </a:p>
          <a:p>
            <a:pPr marL="342900" lvl="0" indent="-342900">
              <a:lnSpc>
                <a:spcPct val="150000"/>
              </a:lnSpc>
              <a:buFont typeface="+mj-lt"/>
              <a:buAutoNum type="arabicPeriod"/>
            </a:pPr>
            <a:r>
              <a:rPr lang="zh-CN" altLang="zh-CN" dirty="0"/>
              <a:t>详细说说类和之前讲过的模块之间的关系。</a:t>
            </a:r>
          </a:p>
        </p:txBody>
      </p:sp>
    </p:spTree>
    <p:extLst>
      <p:ext uri="{BB962C8B-B14F-4D97-AF65-F5344CB8AC3E}">
        <p14:creationId xmlns:p14="http://schemas.microsoft.com/office/powerpoint/2010/main" val="2438397487"/>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5130"/>
                                        </p:tgtEl>
                                        <p:attrNameLst>
                                          <p:attrName>style.visibility</p:attrName>
                                        </p:attrNameLst>
                                      </p:cBhvr>
                                      <p:to>
                                        <p:strVal val="visible"/>
                                      </p:to>
                                    </p:set>
                                    <p:animEffect transition="in" filter="fade">
                                      <p:cBhvr>
                                        <p:cTn id="11" dur="1000"/>
                                        <p:tgtEl>
                                          <p:spTgt spid="5130"/>
                                        </p:tgtEl>
                                      </p:cBhvr>
                                    </p:animEffect>
                                    <p:anim calcmode="lin" valueType="num">
                                      <p:cBhvr>
                                        <p:cTn id="12" dur="1000" fill="hold"/>
                                        <p:tgtEl>
                                          <p:spTgt spid="5130"/>
                                        </p:tgtEl>
                                        <p:attrNameLst>
                                          <p:attrName>ppt_x</p:attrName>
                                        </p:attrNameLst>
                                      </p:cBhvr>
                                      <p:tavLst>
                                        <p:tav tm="0">
                                          <p:val>
                                            <p:strVal val="#ppt_x"/>
                                          </p:val>
                                        </p:tav>
                                        <p:tav tm="100000">
                                          <p:val>
                                            <p:strVal val="#ppt_x"/>
                                          </p:val>
                                        </p:tav>
                                      </p:tavLst>
                                    </p:anim>
                                    <p:anim calcmode="lin" valueType="num">
                                      <p:cBhvr>
                                        <p:cTn id="13" dur="1000" fill="hold"/>
                                        <p:tgtEl>
                                          <p:spTgt spid="5130"/>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130" grpId="0"/>
      <p:bldP spid="12"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a:extLst>
              <a:ext uri="{FF2B5EF4-FFF2-40B4-BE49-F238E27FC236}">
                <a16:creationId xmlns="" xmlns:a16="http://schemas.microsoft.com/office/drawing/2014/main" id="{1C2294BB-E291-4C81-A29E-3A3331784EC9}"/>
              </a:ext>
            </a:extLst>
          </p:cNvPr>
          <p:cNvGrpSpPr/>
          <p:nvPr/>
        </p:nvGrpSpPr>
        <p:grpSpPr>
          <a:xfrm>
            <a:off x="0" y="6431190"/>
            <a:ext cx="12190413" cy="426810"/>
            <a:chOff x="0" y="6497728"/>
            <a:chExt cx="12192000" cy="360271"/>
          </a:xfrm>
        </p:grpSpPr>
        <p:sp>
          <p:nvSpPr>
            <p:cNvPr id="41" name="矩形 40">
              <a:extLst>
                <a:ext uri="{FF2B5EF4-FFF2-40B4-BE49-F238E27FC236}">
                  <a16:creationId xmlns="" xmlns:a16="http://schemas.microsoft.com/office/drawing/2014/main" id="{0F31683A-AB30-4977-89C0-895C6D9D188D}"/>
                </a:ext>
              </a:extLst>
            </p:cNvPr>
            <p:cNvSpPr/>
            <p:nvPr/>
          </p:nvSpPr>
          <p:spPr>
            <a:xfrm>
              <a:off x="0" y="6497728"/>
              <a:ext cx="12192000" cy="36027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等腰三角形 41">
              <a:extLst>
                <a:ext uri="{FF2B5EF4-FFF2-40B4-BE49-F238E27FC236}">
                  <a16:creationId xmlns="" xmlns:a16="http://schemas.microsoft.com/office/drawing/2014/main" id="{DECBEDE6-80F9-458A-B851-B502A93B3A65}"/>
                </a:ext>
              </a:extLst>
            </p:cNvPr>
            <p:cNvSpPr/>
            <p:nvPr/>
          </p:nvSpPr>
          <p:spPr>
            <a:xfrm rot="10800000">
              <a:off x="10272464" y="6497728"/>
              <a:ext cx="288030" cy="99624"/>
            </a:xfrm>
            <a:prstGeom prs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43" name="图片 42">
            <a:extLst>
              <a:ext uri="{FF2B5EF4-FFF2-40B4-BE49-F238E27FC236}">
                <a16:creationId xmlns="" xmlns:a16="http://schemas.microsoft.com/office/drawing/2014/main" id="{B29E96A5-4B59-41AD-91AD-B3EB768901C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14997" y="-519364"/>
            <a:ext cx="2235480" cy="1594391"/>
          </a:xfrm>
          <a:prstGeom prst="rect">
            <a:avLst/>
          </a:prstGeom>
        </p:spPr>
      </p:pic>
      <p:sp>
        <p:nvSpPr>
          <p:cNvPr id="70" name="TextBox 10">
            <a:extLst>
              <a:ext uri="{FF2B5EF4-FFF2-40B4-BE49-F238E27FC236}">
                <a16:creationId xmlns="" xmlns:a16="http://schemas.microsoft.com/office/drawing/2014/main" id="{52C2FB4C-9B0C-4C49-B7F5-60A1F03130C6}"/>
              </a:ext>
            </a:extLst>
          </p:cNvPr>
          <p:cNvSpPr>
            <a:spLocks noChangeArrowheads="1"/>
          </p:cNvSpPr>
          <p:nvPr/>
        </p:nvSpPr>
        <p:spPr bwMode="auto">
          <a:xfrm>
            <a:off x="742253" y="420691"/>
            <a:ext cx="506492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zh-CN" sz="2800" b="1" dirty="0"/>
              <a:t>第</a:t>
            </a:r>
            <a:r>
              <a:rPr lang="en-US" altLang="zh-CN" sz="2800" b="1" dirty="0"/>
              <a:t>8</a:t>
            </a:r>
            <a:r>
              <a:rPr lang="zh-CN" altLang="zh-CN" sz="2800" b="1" dirty="0"/>
              <a:t>章 </a:t>
            </a:r>
            <a:r>
              <a:rPr lang="en-US" altLang="zh-CN" sz="2800" b="1" dirty="0" smtClean="0"/>
              <a:t>   </a:t>
            </a:r>
            <a:r>
              <a:rPr lang="zh-CN" altLang="zh-CN" sz="2800" b="1" dirty="0" smtClean="0"/>
              <a:t>面向对象</a:t>
            </a:r>
            <a:endParaRPr lang="zh-CN" altLang="zh-CN" sz="2800" b="1" dirty="0"/>
          </a:p>
        </p:txBody>
      </p:sp>
      <p:cxnSp>
        <p:nvCxnSpPr>
          <p:cNvPr id="71" name="直接连接符 9">
            <a:extLst>
              <a:ext uri="{FF2B5EF4-FFF2-40B4-BE49-F238E27FC236}">
                <a16:creationId xmlns="" xmlns:a16="http://schemas.microsoft.com/office/drawing/2014/main" id="{602382A8-0A92-4790-B06E-C951546CD137}"/>
              </a:ext>
            </a:extLst>
          </p:cNvPr>
          <p:cNvCxnSpPr>
            <a:cxnSpLocks noChangeShapeType="1"/>
          </p:cNvCxnSpPr>
          <p:nvPr/>
        </p:nvCxnSpPr>
        <p:spPr bwMode="auto">
          <a:xfrm flipH="1">
            <a:off x="478781" y="241484"/>
            <a:ext cx="1" cy="379204"/>
          </a:xfrm>
          <a:prstGeom prst="line">
            <a:avLst/>
          </a:prstGeom>
          <a:noFill/>
          <a:ln w="38100" algn="ctr">
            <a:solidFill>
              <a:srgbClr val="0563B8"/>
            </a:solidFill>
            <a:round/>
            <a:headEnd/>
            <a:tailEnd/>
          </a:ln>
          <a:extLst>
            <a:ext uri="{909E8E84-426E-40DD-AFC4-6F175D3DCCD1}">
              <a14:hiddenFill xmlns:a14="http://schemas.microsoft.com/office/drawing/2010/main">
                <a:noFill/>
              </a14:hiddenFill>
            </a:ext>
          </a:extLst>
        </p:spPr>
      </p:cxnSp>
      <p:sp>
        <p:nvSpPr>
          <p:cNvPr id="2" name="灯片编号占位符 1">
            <a:extLst>
              <a:ext uri="{FF2B5EF4-FFF2-40B4-BE49-F238E27FC236}">
                <a16:creationId xmlns="" xmlns:a16="http://schemas.microsoft.com/office/drawing/2014/main" id="{ACF34AC8-1500-4783-AEB0-597B94444F61}"/>
              </a:ext>
            </a:extLst>
          </p:cNvPr>
          <p:cNvSpPr>
            <a:spLocks noGrp="1"/>
          </p:cNvSpPr>
          <p:nvPr>
            <p:ph type="sldNum" sz="quarter" idx="12"/>
          </p:nvPr>
        </p:nvSpPr>
        <p:spPr>
          <a:xfrm>
            <a:off x="8783495" y="6492877"/>
            <a:ext cx="2742843" cy="365125"/>
          </a:xfrm>
        </p:spPr>
        <p:txBody>
          <a:bodyPr/>
          <a:lstStyle/>
          <a:p>
            <a:r>
              <a:rPr lang="en-US" altLang="zh-CN" dirty="0"/>
              <a:t>PAGE </a:t>
            </a:r>
            <a:fld id="{97D83655-4300-49DB-BEC9-C552C719D9BC}" type="slidenum">
              <a:rPr lang="zh-CN" altLang="en-US" smtClean="0"/>
              <a:t>3</a:t>
            </a:fld>
            <a:endParaRPr lang="zh-CN" altLang="en-US" dirty="0"/>
          </a:p>
        </p:txBody>
      </p:sp>
      <p:pic>
        <p:nvPicPr>
          <p:cNvPr id="4" name="图片 3">
            <a:extLst>
              <a:ext uri="{FF2B5EF4-FFF2-40B4-BE49-F238E27FC236}">
                <a16:creationId xmlns="" xmlns:a16="http://schemas.microsoft.com/office/drawing/2014/main" id="{F801073C-09EA-49B7-9C7D-F8561134000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8484" y="6564761"/>
            <a:ext cx="1235786" cy="159668"/>
          </a:xfrm>
          <a:prstGeom prst="rect">
            <a:avLst/>
          </a:prstGeom>
        </p:spPr>
      </p:pic>
      <p:cxnSp>
        <p:nvCxnSpPr>
          <p:cNvPr id="11" name="直接连接符 9">
            <a:extLst>
              <a:ext uri="{FF2B5EF4-FFF2-40B4-BE49-F238E27FC236}">
                <a16:creationId xmlns="" xmlns:a16="http://schemas.microsoft.com/office/drawing/2014/main" id="{602382A8-0A92-4790-B06E-C951546CD137}"/>
              </a:ext>
            </a:extLst>
          </p:cNvPr>
          <p:cNvCxnSpPr>
            <a:cxnSpLocks noChangeShapeType="1"/>
          </p:cNvCxnSpPr>
          <p:nvPr/>
        </p:nvCxnSpPr>
        <p:spPr bwMode="auto">
          <a:xfrm>
            <a:off x="478582" y="222104"/>
            <a:ext cx="527343" cy="0"/>
          </a:xfrm>
          <a:prstGeom prst="line">
            <a:avLst/>
          </a:prstGeom>
          <a:noFill/>
          <a:ln w="38100" algn="ctr">
            <a:solidFill>
              <a:srgbClr val="0563B8"/>
            </a:solidFill>
            <a:round/>
            <a:headEnd/>
            <a:tailEnd/>
          </a:ln>
          <a:extLst>
            <a:ext uri="{909E8E84-426E-40DD-AFC4-6F175D3DCCD1}">
              <a14:hiddenFill xmlns:a14="http://schemas.microsoft.com/office/drawing/2010/main">
                <a:noFill/>
              </a14:hiddenFill>
            </a:ext>
          </a:extLst>
        </p:spPr>
      </p:cxnSp>
      <p:sp>
        <p:nvSpPr>
          <p:cNvPr id="8" name="矩形 7"/>
          <p:cNvSpPr/>
          <p:nvPr/>
        </p:nvSpPr>
        <p:spPr>
          <a:xfrm>
            <a:off x="7247334" y="2060848"/>
            <a:ext cx="4414002" cy="1938992"/>
          </a:xfrm>
          <a:prstGeom prst="rect">
            <a:avLst/>
          </a:prstGeom>
        </p:spPr>
        <p:txBody>
          <a:bodyPr wrap="square">
            <a:spAutoFit/>
          </a:bodyPr>
          <a:lstStyle/>
          <a:p>
            <a:pPr marL="342900" lvl="0" indent="-342900">
              <a:lnSpc>
                <a:spcPct val="150000"/>
              </a:lnSpc>
              <a:buClr>
                <a:srgbClr val="0000FF"/>
              </a:buClr>
              <a:buFont typeface="Wingdings" pitchFamily="2" charset="2"/>
              <a:buChar char="Ø"/>
            </a:pPr>
            <a:r>
              <a:rPr lang="zh-CN" altLang="zh-CN" sz="2000" b="1" dirty="0"/>
              <a:t>理解面向对象的相关概念</a:t>
            </a:r>
          </a:p>
          <a:p>
            <a:pPr marL="342900" lvl="0" indent="-342900">
              <a:lnSpc>
                <a:spcPct val="150000"/>
              </a:lnSpc>
              <a:buClr>
                <a:srgbClr val="0000FF"/>
              </a:buClr>
              <a:buFont typeface="Wingdings" pitchFamily="2" charset="2"/>
              <a:buChar char="Ø"/>
            </a:pPr>
            <a:r>
              <a:rPr lang="zh-CN" altLang="zh-CN" sz="2000" b="1" dirty="0"/>
              <a:t>类及其相关操作</a:t>
            </a:r>
          </a:p>
          <a:p>
            <a:pPr marL="342900" lvl="0" indent="-342900">
              <a:lnSpc>
                <a:spcPct val="150000"/>
              </a:lnSpc>
              <a:buClr>
                <a:srgbClr val="0000FF"/>
              </a:buClr>
              <a:buFont typeface="Wingdings" pitchFamily="2" charset="2"/>
              <a:buChar char="Ø"/>
            </a:pPr>
            <a:r>
              <a:rPr lang="zh-CN" altLang="zh-CN" sz="2000" b="1" dirty="0"/>
              <a:t>继承概念及其实现方法</a:t>
            </a:r>
          </a:p>
          <a:p>
            <a:pPr marL="342900" lvl="0" indent="-342900">
              <a:lnSpc>
                <a:spcPct val="150000"/>
              </a:lnSpc>
              <a:buClr>
                <a:srgbClr val="0000FF"/>
              </a:buClr>
              <a:buFont typeface="Wingdings" pitchFamily="2" charset="2"/>
              <a:buChar char="Ø"/>
            </a:pPr>
            <a:r>
              <a:rPr lang="zh-CN" altLang="zh-CN" sz="2000" b="1" dirty="0"/>
              <a:t>如何设计继承结构</a:t>
            </a:r>
          </a:p>
        </p:txBody>
      </p:sp>
      <p:sp>
        <p:nvSpPr>
          <p:cNvPr id="12" name="矩形 11"/>
          <p:cNvSpPr/>
          <p:nvPr/>
        </p:nvSpPr>
        <p:spPr>
          <a:xfrm>
            <a:off x="917239" y="1412776"/>
            <a:ext cx="5700813" cy="3353097"/>
          </a:xfrm>
          <a:prstGeom prst="rect">
            <a:avLst/>
          </a:prstGeom>
        </p:spPr>
        <p:txBody>
          <a:bodyPr wrap="square">
            <a:spAutoFit/>
          </a:bodyPr>
          <a:lstStyle/>
          <a:p>
            <a:pPr>
              <a:lnSpc>
                <a:spcPct val="150000"/>
              </a:lnSpc>
            </a:pPr>
            <a:r>
              <a:rPr lang="en-US" altLang="zh-CN" sz="2400" b="1" dirty="0"/>
              <a:t>8.1 </a:t>
            </a:r>
            <a:r>
              <a:rPr lang="en-US" altLang="zh-CN" sz="2400" b="1" dirty="0" smtClean="0"/>
              <a:t>  </a:t>
            </a:r>
            <a:r>
              <a:rPr lang="zh-CN" altLang="zh-CN" sz="2400" b="1" dirty="0" smtClean="0"/>
              <a:t>面向对象</a:t>
            </a:r>
            <a:r>
              <a:rPr lang="zh-CN" altLang="zh-CN" sz="2400" b="1" dirty="0"/>
              <a:t>与面向过程</a:t>
            </a:r>
          </a:p>
          <a:p>
            <a:pPr>
              <a:lnSpc>
                <a:spcPct val="150000"/>
              </a:lnSpc>
            </a:pPr>
            <a:r>
              <a:rPr lang="en-US" altLang="zh-CN" sz="2400" b="1" dirty="0"/>
              <a:t>8.2 </a:t>
            </a:r>
            <a:r>
              <a:rPr lang="en-US" altLang="zh-CN" sz="2400" b="1" dirty="0" smtClean="0"/>
              <a:t>  </a:t>
            </a:r>
            <a:r>
              <a:rPr lang="zh-CN" altLang="zh-CN" sz="2400" b="1" dirty="0" smtClean="0"/>
              <a:t>类</a:t>
            </a:r>
            <a:endParaRPr lang="zh-CN" altLang="zh-CN" sz="2400" b="1" dirty="0"/>
          </a:p>
          <a:p>
            <a:pPr>
              <a:lnSpc>
                <a:spcPct val="150000"/>
              </a:lnSpc>
            </a:pPr>
            <a:r>
              <a:rPr lang="en-US" altLang="zh-CN" sz="2400" b="1" dirty="0"/>
              <a:t>8.3 </a:t>
            </a:r>
            <a:r>
              <a:rPr lang="en-US" altLang="zh-CN" sz="2400" b="1" dirty="0" smtClean="0"/>
              <a:t>  </a:t>
            </a:r>
            <a:r>
              <a:rPr lang="zh-CN" altLang="zh-CN" sz="2400" b="1" dirty="0" smtClean="0"/>
              <a:t>面向对象</a:t>
            </a:r>
            <a:r>
              <a:rPr lang="zh-CN" altLang="zh-CN" sz="2400" b="1" dirty="0"/>
              <a:t>编程</a:t>
            </a:r>
          </a:p>
          <a:p>
            <a:pPr>
              <a:lnSpc>
                <a:spcPct val="150000"/>
              </a:lnSpc>
            </a:pPr>
            <a:r>
              <a:rPr lang="en-US" altLang="zh-CN" sz="2400" b="1" dirty="0" smtClean="0"/>
              <a:t>8.4   </a:t>
            </a:r>
            <a:r>
              <a:rPr lang="zh-CN" altLang="zh-CN" sz="2400" b="1" dirty="0"/>
              <a:t>面向对象和面向过程的比较</a:t>
            </a:r>
          </a:p>
          <a:p>
            <a:pPr>
              <a:lnSpc>
                <a:spcPct val="150000"/>
              </a:lnSpc>
            </a:pPr>
            <a:r>
              <a:rPr lang="en-US" altLang="zh-CN" sz="2400" b="1" dirty="0"/>
              <a:t>8.5 </a:t>
            </a:r>
            <a:r>
              <a:rPr lang="en-US" altLang="zh-CN" sz="2400" b="1" dirty="0" smtClean="0"/>
              <a:t>  </a:t>
            </a:r>
            <a:r>
              <a:rPr lang="zh-CN" altLang="zh-CN" sz="2400" b="1" dirty="0" smtClean="0"/>
              <a:t>总结</a:t>
            </a:r>
            <a:endParaRPr lang="zh-CN" altLang="zh-CN" sz="2400" b="1" dirty="0"/>
          </a:p>
          <a:p>
            <a:pPr>
              <a:lnSpc>
                <a:spcPct val="150000"/>
              </a:lnSpc>
            </a:pPr>
            <a:r>
              <a:rPr lang="en-US" altLang="zh-CN" sz="2400" b="1" dirty="0" smtClean="0"/>
              <a:t>8.6   </a:t>
            </a:r>
            <a:r>
              <a:rPr lang="zh-CN" altLang="zh-CN" sz="2400" b="1" dirty="0"/>
              <a:t>练习</a:t>
            </a:r>
          </a:p>
        </p:txBody>
      </p:sp>
    </p:spTree>
    <p:extLst>
      <p:ext uri="{BB962C8B-B14F-4D97-AF65-F5344CB8AC3E}">
        <p14:creationId xmlns:p14="http://schemas.microsoft.com/office/powerpoint/2010/main" val="4040274255"/>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circle(in)">
                                      <p:cBhvr>
                                        <p:cTn id="7" dur="2000"/>
                                        <p:tgtEl>
                                          <p:spTgt spid="7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Effect transition="in" filter="wipe(up)">
                                      <p:cBhvr>
                                        <p:cTn id="12" dur="500"/>
                                        <p:tgtEl>
                                          <p:spTgt spid="1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2">
                                            <p:txEl>
                                              <p:pRg st="1" end="1"/>
                                            </p:txEl>
                                          </p:spTgt>
                                        </p:tgtEl>
                                        <p:attrNameLst>
                                          <p:attrName>style.visibility</p:attrName>
                                        </p:attrNameLst>
                                      </p:cBhvr>
                                      <p:to>
                                        <p:strVal val="visible"/>
                                      </p:to>
                                    </p:set>
                                    <p:animEffect transition="in" filter="wipe(up)">
                                      <p:cBhvr>
                                        <p:cTn id="17" dur="500"/>
                                        <p:tgtEl>
                                          <p:spTgt spid="1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12">
                                            <p:txEl>
                                              <p:pRg st="2" end="2"/>
                                            </p:txEl>
                                          </p:spTgt>
                                        </p:tgtEl>
                                        <p:attrNameLst>
                                          <p:attrName>style.visibility</p:attrName>
                                        </p:attrNameLst>
                                      </p:cBhvr>
                                      <p:to>
                                        <p:strVal val="visible"/>
                                      </p:to>
                                    </p:set>
                                    <p:animEffect transition="in" filter="wipe(up)">
                                      <p:cBhvr>
                                        <p:cTn id="22" dur="500"/>
                                        <p:tgtEl>
                                          <p:spTgt spid="1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12">
                                            <p:txEl>
                                              <p:pRg st="3" end="3"/>
                                            </p:txEl>
                                          </p:spTgt>
                                        </p:tgtEl>
                                        <p:attrNameLst>
                                          <p:attrName>style.visibility</p:attrName>
                                        </p:attrNameLst>
                                      </p:cBhvr>
                                      <p:to>
                                        <p:strVal val="visible"/>
                                      </p:to>
                                    </p:set>
                                    <p:animEffect transition="in" filter="wipe(up)">
                                      <p:cBhvr>
                                        <p:cTn id="27" dur="500"/>
                                        <p:tgtEl>
                                          <p:spTgt spid="1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12">
                                            <p:txEl>
                                              <p:pRg st="4" end="4"/>
                                            </p:txEl>
                                          </p:spTgt>
                                        </p:tgtEl>
                                        <p:attrNameLst>
                                          <p:attrName>style.visibility</p:attrName>
                                        </p:attrNameLst>
                                      </p:cBhvr>
                                      <p:to>
                                        <p:strVal val="visible"/>
                                      </p:to>
                                    </p:set>
                                    <p:animEffect transition="in" filter="wipe(up)">
                                      <p:cBhvr>
                                        <p:cTn id="32" dur="500"/>
                                        <p:tgtEl>
                                          <p:spTgt spid="12">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12">
                                            <p:txEl>
                                              <p:pRg st="5" end="5"/>
                                            </p:txEl>
                                          </p:spTgt>
                                        </p:tgtEl>
                                        <p:attrNameLst>
                                          <p:attrName>style.visibility</p:attrName>
                                        </p:attrNameLst>
                                      </p:cBhvr>
                                      <p:to>
                                        <p:strVal val="visible"/>
                                      </p:to>
                                    </p:set>
                                    <p:animEffect transition="in" filter="wipe(up)">
                                      <p:cBhvr>
                                        <p:cTn id="37" dur="500"/>
                                        <p:tgtEl>
                                          <p:spTgt spid="12">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wipe(up)">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8">
                                            <p:txEl>
                                              <p:pRg st="1" end="1"/>
                                            </p:txEl>
                                          </p:spTgt>
                                        </p:tgtEl>
                                        <p:attrNameLst>
                                          <p:attrName>style.visibility</p:attrName>
                                        </p:attrNameLst>
                                      </p:cBhvr>
                                      <p:to>
                                        <p:strVal val="visible"/>
                                      </p:to>
                                    </p:set>
                                    <p:animEffect transition="in" filter="wipe(up)">
                                      <p:cBhvr>
                                        <p:cTn id="47" dur="500"/>
                                        <p:tgtEl>
                                          <p:spTgt spid="8">
                                            <p:txEl>
                                              <p:pRg st="1" end="1"/>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grpId="0" nodeType="clickEffect">
                                  <p:stCondLst>
                                    <p:cond delay="0"/>
                                  </p:stCondLst>
                                  <p:childTnLst>
                                    <p:set>
                                      <p:cBhvr>
                                        <p:cTn id="51" dur="1" fill="hold">
                                          <p:stCondLst>
                                            <p:cond delay="0"/>
                                          </p:stCondLst>
                                        </p:cTn>
                                        <p:tgtEl>
                                          <p:spTgt spid="8">
                                            <p:txEl>
                                              <p:pRg st="2" end="2"/>
                                            </p:txEl>
                                          </p:spTgt>
                                        </p:tgtEl>
                                        <p:attrNameLst>
                                          <p:attrName>style.visibility</p:attrName>
                                        </p:attrNameLst>
                                      </p:cBhvr>
                                      <p:to>
                                        <p:strVal val="visible"/>
                                      </p:to>
                                    </p:set>
                                    <p:animEffect transition="in" filter="wipe(up)">
                                      <p:cBhvr>
                                        <p:cTn id="52" dur="500"/>
                                        <p:tgtEl>
                                          <p:spTgt spid="8">
                                            <p:txEl>
                                              <p:pRg st="2" end="2"/>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1" fill="hold" grpId="0" nodeType="clickEffect">
                                  <p:stCondLst>
                                    <p:cond delay="0"/>
                                  </p:stCondLst>
                                  <p:childTnLst>
                                    <p:set>
                                      <p:cBhvr>
                                        <p:cTn id="56" dur="1" fill="hold">
                                          <p:stCondLst>
                                            <p:cond delay="0"/>
                                          </p:stCondLst>
                                        </p:cTn>
                                        <p:tgtEl>
                                          <p:spTgt spid="8">
                                            <p:txEl>
                                              <p:pRg st="3" end="3"/>
                                            </p:txEl>
                                          </p:spTgt>
                                        </p:tgtEl>
                                        <p:attrNameLst>
                                          <p:attrName>style.visibility</p:attrName>
                                        </p:attrNameLst>
                                      </p:cBhvr>
                                      <p:to>
                                        <p:strVal val="visible"/>
                                      </p:to>
                                    </p:set>
                                    <p:animEffect transition="in" filter="wipe(up)">
                                      <p:cBhvr>
                                        <p:cTn id="57"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8" grpId="0" build="p"/>
      <p:bldP spid="1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 xmlns:a16="http://schemas.microsoft.com/office/drawing/2014/main"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smtClean="0"/>
              <a:t>8.1  </a:t>
            </a:r>
            <a:r>
              <a:rPr lang="zh-CN" altLang="zh-CN" sz="2400" b="1" dirty="0"/>
              <a:t>面向对象与面向过程</a:t>
            </a:r>
          </a:p>
        </p:txBody>
      </p:sp>
      <p:sp>
        <p:nvSpPr>
          <p:cNvPr id="15" name="矩形 14"/>
          <p:cNvSpPr/>
          <p:nvPr/>
        </p:nvSpPr>
        <p:spPr>
          <a:xfrm>
            <a:off x="724841" y="1175431"/>
            <a:ext cx="4560865" cy="369332"/>
          </a:xfrm>
          <a:prstGeom prst="rect">
            <a:avLst/>
          </a:prstGeom>
        </p:spPr>
        <p:txBody>
          <a:bodyPr wrap="square">
            <a:spAutoFit/>
          </a:bodyPr>
          <a:lstStyle/>
          <a:p>
            <a:r>
              <a:rPr lang="en-US" altLang="zh-CN" b="1" dirty="0"/>
              <a:t>8.1.1 </a:t>
            </a:r>
            <a:r>
              <a:rPr lang="zh-CN" altLang="zh-CN" b="1" dirty="0"/>
              <a:t>面向过程</a:t>
            </a:r>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矩形 3"/>
          <p:cNvSpPr/>
          <p:nvPr/>
        </p:nvSpPr>
        <p:spPr>
          <a:xfrm>
            <a:off x="974252" y="1761031"/>
            <a:ext cx="10305530" cy="923330"/>
          </a:xfrm>
          <a:prstGeom prst="rect">
            <a:avLst/>
          </a:prstGeom>
        </p:spPr>
        <p:txBody>
          <a:bodyPr wrap="square">
            <a:spAutoFit/>
          </a:bodyPr>
          <a:lstStyle/>
          <a:p>
            <a:pPr>
              <a:lnSpc>
                <a:spcPct val="150000"/>
              </a:lnSpc>
            </a:pPr>
            <a:r>
              <a:rPr lang="zh-CN" altLang="zh-CN" b="1" dirty="0"/>
              <a:t>面向过程</a:t>
            </a:r>
            <a:r>
              <a:rPr lang="zh-CN" altLang="zh-CN" dirty="0"/>
              <a:t>就是用解决问题的具体过程进行</a:t>
            </a:r>
            <a:r>
              <a:rPr lang="zh-CN" altLang="zh-CN" dirty="0" smtClean="0"/>
              <a:t>编程</a:t>
            </a:r>
            <a:r>
              <a:rPr lang="zh-CN" altLang="en-US" dirty="0" smtClean="0"/>
              <a:t>，</a:t>
            </a:r>
            <a:r>
              <a:rPr lang="zh-CN" altLang="zh-CN" dirty="0"/>
              <a:t>按照先后步骤去解决问题的方式，实质上就是按照面向过程的思想去解决问题</a:t>
            </a:r>
            <a:endParaRPr lang="zh-CN" altLang="zh-CN" b="1" dirty="0"/>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 name="矩形 5"/>
          <p:cNvSpPr/>
          <p:nvPr/>
        </p:nvSpPr>
        <p:spPr>
          <a:xfrm>
            <a:off x="1198662" y="2996952"/>
            <a:ext cx="9217024" cy="2585323"/>
          </a:xfrm>
          <a:prstGeom prst="rect">
            <a:avLst/>
          </a:prstGeom>
        </p:spPr>
        <p:txBody>
          <a:bodyPr wrap="square">
            <a:spAutoFit/>
          </a:bodyPr>
          <a:lstStyle/>
          <a:p>
            <a:pPr>
              <a:lnSpc>
                <a:spcPct val="150000"/>
              </a:lnSpc>
            </a:pPr>
            <a:r>
              <a:rPr lang="zh-CN" altLang="zh-CN" dirty="0"/>
              <a:t>面向过程编程思想的一般实现步骤如下：</a:t>
            </a:r>
          </a:p>
          <a:p>
            <a:pPr marL="342900" lvl="0" indent="-342900">
              <a:lnSpc>
                <a:spcPct val="150000"/>
              </a:lnSpc>
              <a:buFont typeface="+mj-lt"/>
              <a:buAutoNum type="arabicPeriod"/>
            </a:pPr>
            <a:r>
              <a:rPr lang="zh-CN" altLang="zh-CN" dirty="0"/>
              <a:t>将要实现的功能描述为一个有着先后顺序的连续步骤；</a:t>
            </a:r>
          </a:p>
          <a:p>
            <a:pPr marL="342900" lvl="0" indent="-342900">
              <a:lnSpc>
                <a:spcPct val="150000"/>
              </a:lnSpc>
              <a:buFont typeface="+mj-lt"/>
              <a:buAutoNum type="arabicPeriod"/>
            </a:pPr>
            <a:r>
              <a:rPr lang="zh-CN" altLang="zh-CN" dirty="0"/>
              <a:t>依次完成这些步骤，如果某一步的难度较大，又可以将该步骤细化为若干个子步骤，以此类推，一直到获得想要的结果；</a:t>
            </a:r>
          </a:p>
          <a:p>
            <a:pPr marL="342900" lvl="0" indent="-342900">
              <a:lnSpc>
                <a:spcPct val="150000"/>
              </a:lnSpc>
              <a:buFont typeface="+mj-lt"/>
              <a:buAutoNum type="arabicPeriod"/>
            </a:pPr>
            <a:r>
              <a:rPr lang="zh-CN" altLang="zh-CN" dirty="0"/>
              <a:t>步骤的主体是函数，一个函数就是一个已封装的模块，可以实现一定功能，各个子步骤通过函数完成封装，从而实现代码的重用和模块化编程</a:t>
            </a:r>
          </a:p>
        </p:txBody>
      </p:sp>
    </p:spTree>
    <p:extLst>
      <p:ext uri="{BB962C8B-B14F-4D97-AF65-F5344CB8AC3E}">
        <p14:creationId xmlns:p14="http://schemas.microsoft.com/office/powerpoint/2010/main" val="4208576685"/>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barn(inVertical)">
                                      <p:cBhvr>
                                        <p:cTn id="11" dur="500"/>
                                        <p:tgtEl>
                                          <p:spTgt spid="15"/>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ppt_x"/>
                                          </p:val>
                                        </p:tav>
                                        <p:tav tm="100000">
                                          <p:val>
                                            <p:strVal val="#ppt_x"/>
                                          </p:val>
                                        </p:tav>
                                      </p:tavLst>
                                    </p:anim>
                                    <p:anim calcmode="lin" valueType="num">
                                      <p:cBhvr additive="base">
                                        <p:cTn id="1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P spid="4"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 xmlns:a16="http://schemas.microsoft.com/office/drawing/2014/main"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smtClean="0"/>
              <a:t>8.1  </a:t>
            </a:r>
            <a:r>
              <a:rPr lang="zh-CN" altLang="zh-CN" sz="2400" b="1" dirty="0"/>
              <a:t>面向对象与面向过程</a:t>
            </a:r>
          </a:p>
        </p:txBody>
      </p:sp>
      <p:sp>
        <p:nvSpPr>
          <p:cNvPr id="15" name="矩形 14"/>
          <p:cNvSpPr/>
          <p:nvPr/>
        </p:nvSpPr>
        <p:spPr>
          <a:xfrm>
            <a:off x="724841" y="1175431"/>
            <a:ext cx="4560865" cy="369332"/>
          </a:xfrm>
          <a:prstGeom prst="rect">
            <a:avLst/>
          </a:prstGeom>
        </p:spPr>
        <p:txBody>
          <a:bodyPr wrap="square">
            <a:spAutoFit/>
          </a:bodyPr>
          <a:lstStyle/>
          <a:p>
            <a:r>
              <a:rPr lang="en-US" altLang="zh-CN" b="1" dirty="0"/>
              <a:t>8.1.1 </a:t>
            </a:r>
            <a:r>
              <a:rPr lang="zh-CN" altLang="zh-CN" b="1" dirty="0"/>
              <a:t>面向过程</a:t>
            </a:r>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矩形 3"/>
          <p:cNvSpPr/>
          <p:nvPr/>
        </p:nvSpPr>
        <p:spPr>
          <a:xfrm>
            <a:off x="694606" y="2132856"/>
            <a:ext cx="11089232" cy="923330"/>
          </a:xfrm>
          <a:prstGeom prst="rect">
            <a:avLst/>
          </a:prstGeom>
        </p:spPr>
        <p:txBody>
          <a:bodyPr wrap="square">
            <a:spAutoFit/>
          </a:bodyPr>
          <a:lstStyle/>
          <a:p>
            <a:pPr>
              <a:lnSpc>
                <a:spcPct val="150000"/>
              </a:lnSpc>
            </a:pPr>
            <a:r>
              <a:rPr lang="zh-CN" altLang="zh-CN" b="1" dirty="0" smtClean="0"/>
              <a:t>面向对象</a:t>
            </a:r>
            <a:r>
              <a:rPr lang="zh-CN" altLang="zh-CN" dirty="0"/>
              <a:t>，就是用</a:t>
            </a:r>
            <a:r>
              <a:rPr lang="zh-CN" altLang="zh-CN" b="1" dirty="0"/>
              <a:t>模拟现实世界</a:t>
            </a:r>
            <a:r>
              <a:rPr lang="zh-CN" altLang="zh-CN" dirty="0"/>
              <a:t>的思维去编程，按照现实世界中的逻辑去分析问题，思考问题中涉及哪些</a:t>
            </a:r>
            <a:r>
              <a:rPr lang="zh-CN" altLang="zh-CN" b="1" dirty="0"/>
              <a:t>实体</a:t>
            </a:r>
            <a:r>
              <a:rPr lang="zh-CN" altLang="zh-CN" dirty="0"/>
              <a:t>，且这些实体具备哪些</a:t>
            </a:r>
            <a:r>
              <a:rPr lang="zh-CN" altLang="zh-CN" b="1" dirty="0"/>
              <a:t>属性</a:t>
            </a:r>
            <a:r>
              <a:rPr lang="zh-CN" altLang="zh-CN" dirty="0"/>
              <a:t>和</a:t>
            </a:r>
            <a:r>
              <a:rPr lang="zh-CN" altLang="zh-CN" b="1" dirty="0"/>
              <a:t>方法</a:t>
            </a:r>
            <a:r>
              <a:rPr lang="zh-CN" altLang="en-US" dirty="0" smtClean="0"/>
              <a:t>，</a:t>
            </a:r>
            <a:r>
              <a:rPr lang="zh-CN" altLang="zh-CN" dirty="0"/>
              <a:t>又该如何</a:t>
            </a:r>
            <a:r>
              <a:rPr lang="zh-CN" altLang="zh-CN" b="1" dirty="0"/>
              <a:t>设计</a:t>
            </a:r>
            <a:r>
              <a:rPr lang="zh-CN" altLang="zh-CN" dirty="0"/>
              <a:t>并</a:t>
            </a:r>
            <a:r>
              <a:rPr lang="zh-CN" altLang="zh-CN" b="1" dirty="0"/>
              <a:t>调用</a:t>
            </a:r>
            <a:r>
              <a:rPr lang="zh-CN" altLang="zh-CN" dirty="0"/>
              <a:t>这些实体的属性和方法去解决具体的问题</a:t>
            </a:r>
            <a:endParaRPr lang="zh-CN" altLang="zh-CN" b="1" dirty="0"/>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694606" y="1628800"/>
            <a:ext cx="1627369" cy="369332"/>
          </a:xfrm>
          <a:prstGeom prst="rect">
            <a:avLst/>
          </a:prstGeom>
        </p:spPr>
        <p:txBody>
          <a:bodyPr wrap="none">
            <a:spAutoFit/>
          </a:bodyPr>
          <a:lstStyle/>
          <a:p>
            <a:r>
              <a:rPr lang="en-US" altLang="zh-CN" b="1" dirty="0"/>
              <a:t>8.1.2 </a:t>
            </a:r>
            <a:r>
              <a:rPr lang="zh-CN" altLang="zh-CN" b="1" dirty="0"/>
              <a:t>面向对象</a:t>
            </a:r>
          </a:p>
        </p:txBody>
      </p:sp>
      <p:sp>
        <p:nvSpPr>
          <p:cNvPr id="7" name="矩形 6"/>
          <p:cNvSpPr/>
          <p:nvPr/>
        </p:nvSpPr>
        <p:spPr>
          <a:xfrm>
            <a:off x="1342678" y="3394165"/>
            <a:ext cx="9001000" cy="1754326"/>
          </a:xfrm>
          <a:prstGeom prst="rect">
            <a:avLst/>
          </a:prstGeom>
        </p:spPr>
        <p:txBody>
          <a:bodyPr wrap="square">
            <a:spAutoFit/>
          </a:bodyPr>
          <a:lstStyle/>
          <a:p>
            <a:pPr>
              <a:lnSpc>
                <a:spcPct val="150000"/>
              </a:lnSpc>
            </a:pPr>
            <a:r>
              <a:rPr lang="zh-CN" altLang="zh-CN" dirty="0" smtClean="0"/>
              <a:t>采用</a:t>
            </a:r>
            <a:r>
              <a:rPr lang="zh-CN" altLang="zh-CN" dirty="0"/>
              <a:t>面向对象的思想解决问题时，可分为下面几步： </a:t>
            </a:r>
          </a:p>
          <a:p>
            <a:pPr marL="342900" lvl="0" indent="-342900">
              <a:lnSpc>
                <a:spcPct val="150000"/>
              </a:lnSpc>
              <a:buFont typeface="+mj-lt"/>
              <a:buAutoNum type="arabicPeriod"/>
            </a:pPr>
            <a:r>
              <a:rPr lang="zh-CN" altLang="zh-CN" dirty="0"/>
              <a:t>分析哪些动作是由哪些实体发出；</a:t>
            </a:r>
          </a:p>
          <a:p>
            <a:pPr marL="342900" lvl="0" indent="-342900">
              <a:lnSpc>
                <a:spcPct val="150000"/>
              </a:lnSpc>
              <a:buFont typeface="+mj-lt"/>
              <a:buAutoNum type="arabicPeriod"/>
            </a:pPr>
            <a:r>
              <a:rPr lang="zh-CN" altLang="zh-CN" dirty="0"/>
              <a:t>定义这些实体，为其增加相应的属性和方法；</a:t>
            </a:r>
          </a:p>
          <a:p>
            <a:pPr marL="342900" lvl="0" indent="-342900">
              <a:lnSpc>
                <a:spcPct val="150000"/>
              </a:lnSpc>
              <a:buFont typeface="+mj-lt"/>
              <a:buAutoNum type="arabicPeriod"/>
            </a:pPr>
            <a:r>
              <a:rPr lang="zh-CN" altLang="zh-CN" dirty="0"/>
              <a:t>实体去执行相应的功能或动作。</a:t>
            </a:r>
          </a:p>
        </p:txBody>
      </p:sp>
    </p:spTree>
    <p:extLst>
      <p:ext uri="{BB962C8B-B14F-4D97-AF65-F5344CB8AC3E}">
        <p14:creationId xmlns:p14="http://schemas.microsoft.com/office/powerpoint/2010/main" val="1984987851"/>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barn(inVertical)">
                                      <p:cBhvr>
                                        <p:cTn id="11" dur="500"/>
                                        <p:tgtEl>
                                          <p:spTgt spid="15"/>
                                        </p:tgtEl>
                                      </p:cBhvr>
                                    </p:animEffect>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P spid="4" grpId="0"/>
      <p:bldP spid="5"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 xmlns:a16="http://schemas.microsoft.com/office/drawing/2014/main"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a:t>8.2 </a:t>
            </a:r>
            <a:r>
              <a:rPr lang="en-US" altLang="zh-CN" sz="2400" b="1" dirty="0" smtClean="0"/>
              <a:t>  </a:t>
            </a:r>
            <a:r>
              <a:rPr lang="zh-CN" altLang="zh-CN" sz="2400" b="1" dirty="0" smtClean="0"/>
              <a:t>类</a:t>
            </a:r>
            <a:endParaRPr lang="zh-CN" altLang="zh-CN" sz="2400" b="1" dirty="0"/>
          </a:p>
        </p:txBody>
      </p:sp>
      <p:sp>
        <p:nvSpPr>
          <p:cNvPr id="15" name="矩形 14"/>
          <p:cNvSpPr/>
          <p:nvPr/>
        </p:nvSpPr>
        <p:spPr>
          <a:xfrm>
            <a:off x="817735" y="988999"/>
            <a:ext cx="6141567" cy="2169825"/>
          </a:xfrm>
          <a:prstGeom prst="rect">
            <a:avLst/>
          </a:prstGeom>
        </p:spPr>
        <p:txBody>
          <a:bodyPr wrap="square">
            <a:spAutoFit/>
          </a:bodyPr>
          <a:lstStyle/>
          <a:p>
            <a:pPr>
              <a:lnSpc>
                <a:spcPct val="150000"/>
              </a:lnSpc>
            </a:pPr>
            <a:r>
              <a:rPr lang="en-US" altLang="zh-CN" b="1" dirty="0" smtClean="0"/>
              <a:t>8.2.1   </a:t>
            </a:r>
            <a:r>
              <a:rPr lang="zh-CN" altLang="zh-CN" b="1" dirty="0" smtClean="0"/>
              <a:t>类</a:t>
            </a:r>
            <a:r>
              <a:rPr lang="zh-CN" altLang="zh-CN" b="1" dirty="0"/>
              <a:t>和</a:t>
            </a:r>
            <a:r>
              <a:rPr lang="zh-CN" altLang="zh-CN" b="1" dirty="0" smtClean="0"/>
              <a:t>实例</a:t>
            </a:r>
            <a:endParaRPr lang="en-US" altLang="zh-CN" b="1" dirty="0" smtClean="0"/>
          </a:p>
          <a:p>
            <a:pPr>
              <a:lnSpc>
                <a:spcPct val="150000"/>
              </a:lnSpc>
            </a:pPr>
            <a:r>
              <a:rPr lang="en-US" altLang="zh-CN" b="1" dirty="0" smtClean="0"/>
              <a:t>8.2.2   </a:t>
            </a:r>
            <a:r>
              <a:rPr lang="zh-CN" altLang="zh-CN" b="1" dirty="0"/>
              <a:t>创建类和实例</a:t>
            </a:r>
          </a:p>
          <a:p>
            <a:pPr>
              <a:lnSpc>
                <a:spcPct val="150000"/>
              </a:lnSpc>
            </a:pPr>
            <a:r>
              <a:rPr lang="en-US" altLang="zh-CN" b="1" dirty="0"/>
              <a:t>8.2.3 </a:t>
            </a:r>
            <a:r>
              <a:rPr lang="en-US" altLang="zh-CN" b="1" dirty="0" smtClean="0"/>
              <a:t>  </a:t>
            </a:r>
            <a:r>
              <a:rPr lang="zh-CN" altLang="zh-CN" b="1" dirty="0" smtClean="0"/>
              <a:t>方法</a:t>
            </a:r>
            <a:endParaRPr lang="zh-CN" altLang="zh-CN" b="1" dirty="0"/>
          </a:p>
          <a:p>
            <a:pPr>
              <a:lnSpc>
                <a:spcPct val="150000"/>
              </a:lnSpc>
            </a:pPr>
            <a:r>
              <a:rPr lang="en-US" altLang="zh-CN" b="1" dirty="0" smtClean="0"/>
              <a:t>8.2.4    </a:t>
            </a:r>
            <a:r>
              <a:rPr lang="en-US" altLang="zh-CN" b="1" dirty="0"/>
              <a:t>__</a:t>
            </a:r>
            <a:r>
              <a:rPr lang="en-US" altLang="zh-CN" b="1" dirty="0" err="1"/>
              <a:t>init</a:t>
            </a:r>
            <a:r>
              <a:rPr lang="en-US" altLang="zh-CN" b="1" dirty="0"/>
              <a:t>__</a:t>
            </a:r>
            <a:r>
              <a:rPr lang="zh-CN" altLang="zh-CN" b="1" dirty="0" smtClean="0"/>
              <a:t>方法</a:t>
            </a:r>
            <a:endParaRPr lang="en-US" altLang="zh-CN" b="1" dirty="0" smtClean="0"/>
          </a:p>
          <a:p>
            <a:pPr>
              <a:lnSpc>
                <a:spcPct val="150000"/>
              </a:lnSpc>
            </a:pPr>
            <a:r>
              <a:rPr lang="en-US" altLang="zh-CN" b="1" dirty="0" smtClean="0"/>
              <a:t>8.2.5    </a:t>
            </a:r>
            <a:r>
              <a:rPr lang="zh-CN" altLang="zh-CN" b="1" dirty="0" smtClean="0"/>
              <a:t>类</a:t>
            </a:r>
            <a:r>
              <a:rPr lang="zh-CN" altLang="zh-CN" b="1" dirty="0"/>
              <a:t>变量</a:t>
            </a:r>
            <a:r>
              <a:rPr lang="en-US" altLang="zh-CN" b="1" dirty="0"/>
              <a:t>/</a:t>
            </a:r>
            <a:r>
              <a:rPr lang="zh-CN" altLang="zh-CN" b="1" dirty="0"/>
              <a:t>对象</a:t>
            </a:r>
            <a:r>
              <a:rPr lang="zh-CN" altLang="zh-CN" b="1" dirty="0" smtClean="0"/>
              <a:t>变量</a:t>
            </a:r>
            <a:endParaRPr lang="zh-CN" altLang="zh-CN" b="1"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708621" y="1484784"/>
            <a:ext cx="10894095" cy="369332"/>
          </a:xfrm>
          <a:prstGeom prst="rect">
            <a:avLst/>
          </a:prstGeom>
        </p:spPr>
        <p:txBody>
          <a:bodyPr wrap="square">
            <a:spAutoFit/>
          </a:bodyPr>
          <a:lstStyle/>
          <a:p>
            <a:r>
              <a:rPr lang="zh-CN" altLang="zh-CN" b="1" dirty="0"/>
              <a:t>类</a:t>
            </a:r>
            <a:r>
              <a:rPr lang="zh-CN" altLang="zh-CN" dirty="0"/>
              <a:t>是用来描述具有相同的属性和方法的</a:t>
            </a:r>
            <a:r>
              <a:rPr lang="zh-CN" altLang="zh-CN" b="1" dirty="0"/>
              <a:t>实例的集合</a:t>
            </a:r>
            <a:r>
              <a:rPr lang="zh-CN" altLang="zh-CN" dirty="0"/>
              <a:t>，它包含了这个类的所有实例所共有的属性和方法</a:t>
            </a:r>
            <a:endParaRPr lang="zh-CN" altLang="en-US" dirty="0"/>
          </a:p>
        </p:txBody>
      </p:sp>
      <p:sp>
        <p:nvSpPr>
          <p:cNvPr id="19" name="矩形 18"/>
          <p:cNvSpPr/>
          <p:nvPr/>
        </p:nvSpPr>
        <p:spPr>
          <a:xfrm>
            <a:off x="817735" y="980728"/>
            <a:ext cx="6141567" cy="460382"/>
          </a:xfrm>
          <a:prstGeom prst="rect">
            <a:avLst/>
          </a:prstGeom>
        </p:spPr>
        <p:txBody>
          <a:bodyPr wrap="square">
            <a:spAutoFit/>
          </a:bodyPr>
          <a:lstStyle/>
          <a:p>
            <a:pPr>
              <a:lnSpc>
                <a:spcPct val="150000"/>
              </a:lnSpc>
            </a:pPr>
            <a:r>
              <a:rPr lang="en-US" altLang="zh-CN" b="1" dirty="0" smtClean="0"/>
              <a:t>8.2.1   </a:t>
            </a:r>
            <a:r>
              <a:rPr lang="zh-CN" altLang="zh-CN" b="1" dirty="0" smtClean="0"/>
              <a:t>类</a:t>
            </a:r>
            <a:r>
              <a:rPr lang="zh-CN" altLang="zh-CN" b="1" dirty="0"/>
              <a:t>和</a:t>
            </a:r>
            <a:r>
              <a:rPr lang="zh-CN" altLang="zh-CN" b="1" dirty="0" smtClean="0"/>
              <a:t>实例</a:t>
            </a:r>
            <a:endParaRPr lang="en-US" altLang="zh-CN" b="1" dirty="0" smtClean="0"/>
          </a:p>
        </p:txBody>
      </p:sp>
      <p:sp>
        <p:nvSpPr>
          <p:cNvPr id="7" name="矩形 6"/>
          <p:cNvSpPr/>
          <p:nvPr/>
        </p:nvSpPr>
        <p:spPr>
          <a:xfrm>
            <a:off x="1288010" y="2420888"/>
            <a:ext cx="10297144" cy="875881"/>
          </a:xfrm>
          <a:prstGeom prst="rect">
            <a:avLst/>
          </a:prstGeom>
        </p:spPr>
        <p:txBody>
          <a:bodyPr wrap="square">
            <a:spAutoFit/>
          </a:bodyPr>
          <a:lstStyle/>
          <a:p>
            <a:pPr>
              <a:lnSpc>
                <a:spcPct val="150000"/>
              </a:lnSpc>
            </a:pPr>
            <a:r>
              <a:rPr lang="zh-CN" altLang="zh-CN" dirty="0"/>
              <a:t>可以将类理解为一种产生实例的工厂，不同的工厂（类）可以创造出不同的产品（实例）</a:t>
            </a:r>
            <a:r>
              <a:rPr lang="zh-CN" altLang="zh-CN" dirty="0" smtClean="0"/>
              <a:t>。</a:t>
            </a:r>
            <a:endParaRPr lang="en-US" altLang="zh-CN" dirty="0" smtClean="0"/>
          </a:p>
          <a:p>
            <a:pPr>
              <a:lnSpc>
                <a:spcPct val="150000"/>
              </a:lnSpc>
            </a:pPr>
            <a:r>
              <a:rPr lang="zh-CN" altLang="zh-CN" dirty="0" smtClean="0"/>
              <a:t>只要</a:t>
            </a:r>
            <a:r>
              <a:rPr lang="zh-CN" altLang="zh-CN" dirty="0"/>
              <a:t>有需要，通过类制作多少实例都是允许的</a:t>
            </a:r>
            <a:endParaRPr lang="zh-CN" altLang="en-US" dirty="0"/>
          </a:p>
        </p:txBody>
      </p:sp>
      <p:sp>
        <p:nvSpPr>
          <p:cNvPr id="9" name="矩形 8"/>
          <p:cNvSpPr/>
          <p:nvPr/>
        </p:nvSpPr>
        <p:spPr>
          <a:xfrm>
            <a:off x="1486694" y="2060848"/>
            <a:ext cx="2031325" cy="369332"/>
          </a:xfrm>
          <a:prstGeom prst="rect">
            <a:avLst/>
          </a:prstGeom>
        </p:spPr>
        <p:txBody>
          <a:bodyPr wrap="none">
            <a:spAutoFit/>
          </a:bodyPr>
          <a:lstStyle/>
          <a:p>
            <a:r>
              <a:rPr lang="zh-CN" altLang="zh-CN" dirty="0"/>
              <a:t>类和实例的</a:t>
            </a:r>
            <a:r>
              <a:rPr lang="zh-CN" altLang="zh-CN" dirty="0" smtClean="0"/>
              <a:t>差异</a:t>
            </a:r>
            <a:r>
              <a:rPr lang="zh-CN" altLang="en-US" dirty="0"/>
              <a:t>：</a:t>
            </a:r>
          </a:p>
        </p:txBody>
      </p:sp>
      <p:pic>
        <p:nvPicPr>
          <p:cNvPr id="11" name="图片 10"/>
          <p:cNvPicPr/>
          <p:nvPr/>
        </p:nvPicPr>
        <p:blipFill>
          <a:blip r:embed="rId2" cstate="print"/>
          <a:stretch>
            <a:fillRect/>
          </a:stretch>
        </p:blipFill>
        <p:spPr>
          <a:xfrm>
            <a:off x="2134766" y="3315904"/>
            <a:ext cx="7249522" cy="2808312"/>
          </a:xfrm>
          <a:prstGeom prst="rect">
            <a:avLst/>
          </a:prstGeom>
        </p:spPr>
      </p:pic>
    </p:spTree>
    <p:extLst>
      <p:ext uri="{BB962C8B-B14F-4D97-AF65-F5344CB8AC3E}">
        <p14:creationId xmlns:p14="http://schemas.microsoft.com/office/powerpoint/2010/main" val="899961154"/>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barn(inVertical)">
                                      <p:cBhvr>
                                        <p:cTn id="11" dur="500"/>
                                        <p:tgtEl>
                                          <p:spTgt spid="15"/>
                                        </p:tgtEl>
                                      </p:cBhvr>
                                    </p:animEffect>
                                  </p:childTnLst>
                                  <p:subTnLst>
                                    <p:set>
                                      <p:cBhvr override="childStyle">
                                        <p:cTn dur="1" fill="hold" display="0" masterRel="nextClick" afterEffect="1"/>
                                        <p:tgtEl>
                                          <p:spTgt spid="15"/>
                                        </p:tgtEl>
                                        <p:attrNameLst>
                                          <p:attrName>style.visibility</p:attrName>
                                        </p:attrNameLst>
                                      </p:cBhvr>
                                      <p:to>
                                        <p:strVal val="hidden"/>
                                      </p:to>
                                    </p:set>
                                  </p:subTnLst>
                                </p:cTn>
                              </p:par>
                            </p:childTnLst>
                          </p:cTn>
                        </p:par>
                      </p:childTnLst>
                    </p:cTn>
                  </p:par>
                  <p:par>
                    <p:cTn id="12" fill="hold">
                      <p:stCondLst>
                        <p:cond delay="indefinite"/>
                      </p:stCondLst>
                      <p:childTnLst>
                        <p:par>
                          <p:cTn id="13" fill="hold">
                            <p:stCondLst>
                              <p:cond delay="0"/>
                            </p:stCondLst>
                            <p:childTnLst>
                              <p:par>
                                <p:cTn id="14" presetID="16" presetClass="entr" presetSubtype="21" fill="hold" grpId="0" nodeType="click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barn(inVertical)">
                                      <p:cBhvr>
                                        <p:cTn id="16" dur="500"/>
                                        <p:tgtEl>
                                          <p:spTgt spid="19"/>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P spid="5" grpId="0"/>
      <p:bldP spid="19" grpId="0"/>
      <p:bldP spid="7"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 xmlns:a16="http://schemas.microsoft.com/office/drawing/2014/main"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a:t>8.2 </a:t>
            </a:r>
            <a:r>
              <a:rPr lang="en-US" altLang="zh-CN" sz="2400" b="1" dirty="0" smtClean="0"/>
              <a:t>  </a:t>
            </a:r>
            <a:r>
              <a:rPr lang="zh-CN" altLang="zh-CN" sz="2400" b="1" dirty="0" smtClean="0"/>
              <a:t>类</a:t>
            </a:r>
            <a:endParaRPr lang="zh-CN" altLang="zh-CN" sz="2400" b="1"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9" name="矩形 18"/>
          <p:cNvSpPr/>
          <p:nvPr/>
        </p:nvSpPr>
        <p:spPr>
          <a:xfrm>
            <a:off x="817735" y="980728"/>
            <a:ext cx="6141567" cy="507831"/>
          </a:xfrm>
          <a:prstGeom prst="rect">
            <a:avLst/>
          </a:prstGeom>
        </p:spPr>
        <p:txBody>
          <a:bodyPr wrap="square">
            <a:spAutoFit/>
          </a:bodyPr>
          <a:lstStyle/>
          <a:p>
            <a:pPr>
              <a:lnSpc>
                <a:spcPct val="150000"/>
              </a:lnSpc>
            </a:pPr>
            <a:r>
              <a:rPr lang="en-US" altLang="zh-CN" b="1" dirty="0" smtClean="0"/>
              <a:t>8.2.2   </a:t>
            </a:r>
            <a:r>
              <a:rPr lang="zh-CN" altLang="en-US" b="1" dirty="0" smtClean="0"/>
              <a:t>创建</a:t>
            </a:r>
            <a:r>
              <a:rPr lang="zh-CN" altLang="zh-CN" b="1" dirty="0" smtClean="0"/>
              <a:t>类</a:t>
            </a:r>
            <a:r>
              <a:rPr lang="zh-CN" altLang="zh-CN" b="1" dirty="0"/>
              <a:t>和</a:t>
            </a:r>
            <a:r>
              <a:rPr lang="zh-CN" altLang="zh-CN" b="1" dirty="0" smtClean="0"/>
              <a:t>实例</a:t>
            </a:r>
            <a:endParaRPr lang="en-US" altLang="zh-CN" b="1" dirty="0" smtClean="0"/>
          </a:p>
        </p:txBody>
      </p:sp>
      <p:sp>
        <p:nvSpPr>
          <p:cNvPr id="7" name="矩形 6"/>
          <p:cNvSpPr/>
          <p:nvPr/>
        </p:nvSpPr>
        <p:spPr>
          <a:xfrm>
            <a:off x="805514" y="2276872"/>
            <a:ext cx="3943100" cy="1754326"/>
          </a:xfrm>
          <a:prstGeom prst="rect">
            <a:avLst/>
          </a:prstGeom>
        </p:spPr>
        <p:txBody>
          <a:bodyPr wrap="square">
            <a:spAutoFit/>
          </a:bodyPr>
          <a:lstStyle/>
          <a:p>
            <a:r>
              <a:rPr lang="zh-CN" altLang="zh-CN" b="1" dirty="0"/>
              <a:t>程序</a:t>
            </a:r>
            <a:r>
              <a:rPr lang="en-US" altLang="zh-CN" b="1" dirty="0" smtClean="0"/>
              <a:t>8.1</a:t>
            </a:r>
            <a:r>
              <a:rPr lang="en-US" altLang="zh-CN" dirty="0" smtClean="0"/>
              <a:t> </a:t>
            </a:r>
            <a:r>
              <a:rPr lang="zh-CN" altLang="zh-CN" dirty="0" smtClean="0"/>
              <a:t>创建</a:t>
            </a:r>
            <a:r>
              <a:rPr lang="zh-CN" altLang="zh-CN" dirty="0"/>
              <a:t>一个类和它的实例</a:t>
            </a:r>
          </a:p>
          <a:p>
            <a:pPr lvl="0"/>
            <a:r>
              <a:rPr lang="en-US" altLang="zh-CN" dirty="0"/>
              <a:t>class machine:</a:t>
            </a:r>
            <a:endParaRPr lang="zh-CN" altLang="zh-CN" dirty="0"/>
          </a:p>
          <a:p>
            <a:pPr lvl="0"/>
            <a:r>
              <a:rPr lang="en-US" altLang="zh-CN" dirty="0"/>
              <a:t>    pass</a:t>
            </a:r>
            <a:endParaRPr lang="zh-CN" altLang="zh-CN" dirty="0"/>
          </a:p>
          <a:p>
            <a:pPr lvl="0"/>
            <a:r>
              <a:rPr lang="en-US" altLang="zh-CN" dirty="0"/>
              <a:t> </a:t>
            </a:r>
            <a:endParaRPr lang="zh-CN" altLang="zh-CN" dirty="0"/>
          </a:p>
          <a:p>
            <a:pPr lvl="0"/>
            <a:r>
              <a:rPr lang="en-US" altLang="zh-CN" dirty="0"/>
              <a:t>m = machine()</a:t>
            </a:r>
            <a:endParaRPr lang="zh-CN" altLang="zh-CN" dirty="0"/>
          </a:p>
          <a:p>
            <a:pPr lvl="0"/>
            <a:r>
              <a:rPr lang="en-US" altLang="zh-CN" dirty="0"/>
              <a:t>print(m)</a:t>
            </a:r>
            <a:endParaRPr lang="zh-CN" altLang="zh-CN" dirty="0"/>
          </a:p>
        </p:txBody>
      </p:sp>
      <p:sp>
        <p:nvSpPr>
          <p:cNvPr id="9" name="矩形 8"/>
          <p:cNvSpPr/>
          <p:nvPr/>
        </p:nvSpPr>
        <p:spPr>
          <a:xfrm>
            <a:off x="912203" y="1700808"/>
            <a:ext cx="4318811" cy="369332"/>
          </a:xfrm>
          <a:prstGeom prst="rect">
            <a:avLst/>
          </a:prstGeom>
        </p:spPr>
        <p:txBody>
          <a:bodyPr wrap="none">
            <a:spAutoFit/>
          </a:bodyPr>
          <a:lstStyle/>
          <a:p>
            <a:r>
              <a:rPr lang="zh-CN" altLang="zh-CN" dirty="0"/>
              <a:t>使用</a:t>
            </a:r>
            <a:r>
              <a:rPr lang="en-US" altLang="zh-CN" dirty="0"/>
              <a:t>class</a:t>
            </a:r>
            <a:r>
              <a:rPr lang="zh-CN" altLang="zh-CN" dirty="0"/>
              <a:t>语句创建类，使用类创建</a:t>
            </a:r>
            <a:r>
              <a:rPr lang="zh-CN" altLang="zh-CN" dirty="0" smtClean="0"/>
              <a:t>实例</a:t>
            </a:r>
            <a:r>
              <a:rPr lang="zh-CN" altLang="en-US" dirty="0" smtClean="0"/>
              <a:t>，</a:t>
            </a:r>
            <a:endParaRPr lang="zh-CN" altLang="en-US" dirty="0"/>
          </a:p>
        </p:txBody>
      </p:sp>
      <p:sp>
        <p:nvSpPr>
          <p:cNvPr id="12" name="矩形 11"/>
          <p:cNvSpPr/>
          <p:nvPr/>
        </p:nvSpPr>
        <p:spPr>
          <a:xfrm>
            <a:off x="5231014" y="2204864"/>
            <a:ext cx="6092825" cy="2169825"/>
          </a:xfrm>
          <a:prstGeom prst="rect">
            <a:avLst/>
          </a:prstGeom>
        </p:spPr>
        <p:txBody>
          <a:bodyPr>
            <a:spAutoFit/>
          </a:bodyPr>
          <a:lstStyle/>
          <a:p>
            <a:pPr>
              <a:lnSpc>
                <a:spcPct val="150000"/>
              </a:lnSpc>
            </a:pPr>
            <a:r>
              <a:rPr lang="zh-CN" altLang="en-US" dirty="0" smtClean="0"/>
              <a:t>说明：</a:t>
            </a:r>
            <a:endParaRPr lang="en-US" altLang="zh-CN" dirty="0" smtClean="0"/>
          </a:p>
          <a:p>
            <a:pPr marL="285750" indent="-285750">
              <a:lnSpc>
                <a:spcPct val="150000"/>
              </a:lnSpc>
              <a:buFont typeface="Wingdings" pitchFamily="2" charset="2"/>
              <a:buChar char="l"/>
            </a:pPr>
            <a:r>
              <a:rPr lang="zh-CN" altLang="zh-CN" dirty="0" smtClean="0"/>
              <a:t>使用</a:t>
            </a:r>
            <a:r>
              <a:rPr lang="en-US" altLang="zh-CN" dirty="0"/>
              <a:t>class</a:t>
            </a:r>
            <a:r>
              <a:rPr lang="zh-CN" altLang="zh-CN" dirty="0"/>
              <a:t>语句与类的名称来创建一个新</a:t>
            </a:r>
            <a:r>
              <a:rPr lang="zh-CN" altLang="zh-CN" dirty="0" smtClean="0"/>
              <a:t>类</a:t>
            </a:r>
            <a:endParaRPr lang="en-US" altLang="zh-CN" dirty="0" smtClean="0"/>
          </a:p>
          <a:p>
            <a:pPr marL="285750" indent="-285750">
              <a:lnSpc>
                <a:spcPct val="150000"/>
              </a:lnSpc>
              <a:buFont typeface="Wingdings" pitchFamily="2" charset="2"/>
              <a:buChar char="l"/>
            </a:pPr>
            <a:r>
              <a:rPr lang="zh-CN" altLang="zh-CN" dirty="0" smtClean="0"/>
              <a:t>缩进</a:t>
            </a:r>
            <a:r>
              <a:rPr lang="zh-CN" altLang="zh-CN" dirty="0"/>
              <a:t>的</a:t>
            </a:r>
            <a:r>
              <a:rPr lang="en-US" altLang="zh-CN" dirty="0"/>
              <a:t>pass</a:t>
            </a:r>
            <a:r>
              <a:rPr lang="zh-CN" altLang="zh-CN" dirty="0"/>
              <a:t>语句</a:t>
            </a:r>
            <a:r>
              <a:rPr lang="zh-CN" altLang="zh-CN" dirty="0" smtClean="0"/>
              <a:t>，代表</a:t>
            </a:r>
            <a:r>
              <a:rPr lang="zh-CN" altLang="zh-CN" dirty="0"/>
              <a:t>类的主体，关于类的各种</a:t>
            </a:r>
            <a:r>
              <a:rPr lang="zh-CN" altLang="zh-CN" dirty="0" smtClean="0"/>
              <a:t>数据</a:t>
            </a:r>
            <a:r>
              <a:rPr lang="zh-CN" altLang="en-US" dirty="0" smtClean="0"/>
              <a:t>、</a:t>
            </a:r>
            <a:r>
              <a:rPr lang="zh-CN" altLang="zh-CN" dirty="0" smtClean="0"/>
              <a:t>功能</a:t>
            </a:r>
            <a:endParaRPr lang="en-US" altLang="zh-CN" dirty="0" smtClean="0"/>
          </a:p>
          <a:p>
            <a:pPr marL="285750" indent="-285750">
              <a:lnSpc>
                <a:spcPct val="150000"/>
              </a:lnSpc>
              <a:buFont typeface="Wingdings" pitchFamily="2" charset="2"/>
              <a:buChar char="l"/>
            </a:pPr>
            <a:r>
              <a:rPr lang="zh-CN" altLang="zh-CN" dirty="0" smtClean="0"/>
              <a:t>类</a:t>
            </a:r>
            <a:r>
              <a:rPr lang="zh-CN" altLang="zh-CN" dirty="0"/>
              <a:t>的名称后跟一对</a:t>
            </a:r>
            <a:r>
              <a:rPr lang="zh-CN" altLang="zh-CN" dirty="0" smtClean="0"/>
              <a:t>括号创建</a:t>
            </a:r>
            <a:r>
              <a:rPr lang="zh-CN" altLang="zh-CN" dirty="0"/>
              <a:t>一个这个类的</a:t>
            </a:r>
            <a:r>
              <a:rPr lang="zh-CN" altLang="zh-CN" dirty="0" smtClean="0"/>
              <a:t>对象</a:t>
            </a:r>
            <a:endParaRPr lang="zh-CN" altLang="zh-CN" dirty="0"/>
          </a:p>
        </p:txBody>
      </p:sp>
      <p:sp>
        <p:nvSpPr>
          <p:cNvPr id="13" name="矩形 12"/>
          <p:cNvSpPr/>
          <p:nvPr/>
        </p:nvSpPr>
        <p:spPr>
          <a:xfrm>
            <a:off x="478583" y="4653135"/>
            <a:ext cx="4464496" cy="923330"/>
          </a:xfrm>
          <a:prstGeom prst="rect">
            <a:avLst/>
          </a:prstGeom>
        </p:spPr>
        <p:txBody>
          <a:bodyPr wrap="square">
            <a:spAutoFit/>
          </a:bodyPr>
          <a:lstStyle/>
          <a:p>
            <a:pPr>
              <a:lnSpc>
                <a:spcPct val="150000"/>
              </a:lnSpc>
            </a:pPr>
            <a:r>
              <a:rPr lang="zh-CN" altLang="zh-CN" b="1" dirty="0"/>
              <a:t>输出：</a:t>
            </a:r>
            <a:endParaRPr lang="zh-CN" altLang="zh-CN" dirty="0"/>
          </a:p>
          <a:p>
            <a:pPr>
              <a:lnSpc>
                <a:spcPct val="150000"/>
              </a:lnSpc>
            </a:pPr>
            <a:r>
              <a:rPr lang="en-US" altLang="zh-CN" dirty="0"/>
              <a:t>&lt;__</a:t>
            </a:r>
            <a:r>
              <a:rPr lang="en-US" altLang="zh-CN" dirty="0" err="1"/>
              <a:t>main__.machine</a:t>
            </a:r>
            <a:r>
              <a:rPr lang="en-US" altLang="zh-CN" dirty="0"/>
              <a:t> object at 0x0031C4F0&gt;</a:t>
            </a:r>
            <a:endParaRPr lang="zh-CN" altLang="zh-CN" dirty="0"/>
          </a:p>
        </p:txBody>
      </p:sp>
      <p:sp>
        <p:nvSpPr>
          <p:cNvPr id="20" name="矩形 19"/>
          <p:cNvSpPr/>
          <p:nvPr/>
        </p:nvSpPr>
        <p:spPr>
          <a:xfrm>
            <a:off x="5231015" y="4791634"/>
            <a:ext cx="5688728" cy="923330"/>
          </a:xfrm>
          <a:prstGeom prst="rect">
            <a:avLst/>
          </a:prstGeom>
        </p:spPr>
        <p:txBody>
          <a:bodyPr wrap="square">
            <a:spAutoFit/>
          </a:bodyPr>
          <a:lstStyle/>
          <a:p>
            <a:pPr>
              <a:lnSpc>
                <a:spcPct val="150000"/>
              </a:lnSpc>
            </a:pPr>
            <a:r>
              <a:rPr lang="zh-CN" altLang="zh-CN" dirty="0"/>
              <a:t>输出表示</a:t>
            </a:r>
            <a:r>
              <a:rPr lang="en-US" altLang="zh-CN" dirty="0"/>
              <a:t>machine</a:t>
            </a:r>
            <a:r>
              <a:rPr lang="zh-CN" altLang="zh-CN" dirty="0"/>
              <a:t>类的</a:t>
            </a:r>
            <a:r>
              <a:rPr lang="en-US" altLang="zh-CN" dirty="0"/>
              <a:t>__main__</a:t>
            </a:r>
            <a:r>
              <a:rPr lang="zh-CN" altLang="zh-CN" dirty="0"/>
              <a:t>模块中拥有了一个</a:t>
            </a:r>
            <a:r>
              <a:rPr lang="zh-CN" altLang="zh-CN" dirty="0" smtClean="0"/>
              <a:t>实例</a:t>
            </a:r>
            <a:r>
              <a:rPr lang="zh-CN" altLang="en-US" dirty="0" smtClean="0"/>
              <a:t>，</a:t>
            </a:r>
            <a:r>
              <a:rPr lang="zh-CN" altLang="zh-CN" dirty="0" smtClean="0"/>
              <a:t>实例</a:t>
            </a:r>
            <a:r>
              <a:rPr lang="zh-CN" altLang="zh-CN" dirty="0"/>
              <a:t>对象存储在计算机地址为</a:t>
            </a:r>
            <a:r>
              <a:rPr lang="en-US" altLang="zh-CN" dirty="0"/>
              <a:t>0x0031C4F0</a:t>
            </a:r>
            <a:r>
              <a:rPr lang="zh-CN" altLang="zh-CN" dirty="0"/>
              <a:t>中</a:t>
            </a:r>
            <a:endParaRPr lang="zh-CN" altLang="en-US" dirty="0"/>
          </a:p>
        </p:txBody>
      </p:sp>
    </p:spTree>
    <p:extLst>
      <p:ext uri="{BB962C8B-B14F-4D97-AF65-F5344CB8AC3E}">
        <p14:creationId xmlns:p14="http://schemas.microsoft.com/office/powerpoint/2010/main" val="3536670809"/>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inVertical)">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randombar(horizontal)">
                                      <p:cBhvr>
                                        <p:cTn id="20" dur="50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7" grpId="0"/>
      <p:bldP spid="9" grpId="0"/>
      <p:bldP spid="12" grpId="0"/>
      <p:bldP spid="13" grpId="0"/>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 xmlns:a16="http://schemas.microsoft.com/office/drawing/2014/main"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a:t>8.2 </a:t>
            </a:r>
            <a:r>
              <a:rPr lang="en-US" altLang="zh-CN" sz="2400" b="1" dirty="0" smtClean="0"/>
              <a:t>  </a:t>
            </a:r>
            <a:r>
              <a:rPr lang="zh-CN" altLang="zh-CN" sz="2400" b="1" dirty="0" smtClean="0"/>
              <a:t>类</a:t>
            </a:r>
            <a:endParaRPr lang="zh-CN" altLang="zh-CN" sz="2400" b="1"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9" name="矩形 18"/>
          <p:cNvSpPr/>
          <p:nvPr/>
        </p:nvSpPr>
        <p:spPr>
          <a:xfrm>
            <a:off x="817735" y="980728"/>
            <a:ext cx="6141567" cy="464871"/>
          </a:xfrm>
          <a:prstGeom prst="rect">
            <a:avLst/>
          </a:prstGeom>
        </p:spPr>
        <p:txBody>
          <a:bodyPr wrap="square">
            <a:spAutoFit/>
          </a:bodyPr>
          <a:lstStyle/>
          <a:p>
            <a:pPr>
              <a:lnSpc>
                <a:spcPct val="150000"/>
              </a:lnSpc>
            </a:pPr>
            <a:r>
              <a:rPr lang="en-US" altLang="zh-CN" b="1" dirty="0" smtClean="0"/>
              <a:t>8.2.3   </a:t>
            </a:r>
            <a:r>
              <a:rPr lang="zh-CN" altLang="en-US" b="1" dirty="0" smtClean="0"/>
              <a:t>方法</a:t>
            </a:r>
            <a:endParaRPr lang="en-US" altLang="zh-CN" b="1" dirty="0" smtClean="0"/>
          </a:p>
        </p:txBody>
      </p:sp>
      <p:sp>
        <p:nvSpPr>
          <p:cNvPr id="7" name="矩形 6"/>
          <p:cNvSpPr/>
          <p:nvPr/>
        </p:nvSpPr>
        <p:spPr>
          <a:xfrm>
            <a:off x="805514" y="2276872"/>
            <a:ext cx="3943100" cy="2031325"/>
          </a:xfrm>
          <a:prstGeom prst="rect">
            <a:avLst/>
          </a:prstGeom>
        </p:spPr>
        <p:txBody>
          <a:bodyPr wrap="square">
            <a:spAutoFit/>
          </a:bodyPr>
          <a:lstStyle/>
          <a:p>
            <a:r>
              <a:rPr lang="zh-CN" altLang="zh-CN" b="1" dirty="0"/>
              <a:t>程序</a:t>
            </a:r>
            <a:r>
              <a:rPr lang="en-US" altLang="zh-CN" b="1" dirty="0"/>
              <a:t>8.2 </a:t>
            </a:r>
            <a:endParaRPr lang="zh-CN" altLang="zh-CN" dirty="0"/>
          </a:p>
          <a:p>
            <a:pPr lvl="0"/>
            <a:r>
              <a:rPr lang="en-US" altLang="zh-CN" dirty="0"/>
              <a:t>class machine:</a:t>
            </a:r>
            <a:endParaRPr lang="zh-CN" altLang="zh-CN" dirty="0"/>
          </a:p>
          <a:p>
            <a:pPr lvl="0"/>
            <a:r>
              <a:rPr lang="en-US" altLang="zh-CN" dirty="0"/>
              <a:t>    </a:t>
            </a:r>
            <a:r>
              <a:rPr lang="en-US" altLang="zh-CN" dirty="0" smtClean="0"/>
              <a:t>     </a:t>
            </a:r>
            <a:r>
              <a:rPr lang="en-US" altLang="zh-CN" dirty="0" err="1" smtClean="0"/>
              <a:t>def</a:t>
            </a:r>
            <a:r>
              <a:rPr lang="en-US" altLang="zh-CN" dirty="0" smtClean="0"/>
              <a:t> </a:t>
            </a:r>
            <a:r>
              <a:rPr lang="en-US" altLang="zh-CN" dirty="0" err="1"/>
              <a:t>printLine</a:t>
            </a:r>
            <a:r>
              <a:rPr lang="en-US" altLang="zh-CN" dirty="0"/>
              <a:t>(self):</a:t>
            </a:r>
            <a:endParaRPr lang="zh-CN" altLang="zh-CN" dirty="0"/>
          </a:p>
          <a:p>
            <a:pPr lvl="0"/>
            <a:r>
              <a:rPr lang="en-US" altLang="zh-CN" dirty="0"/>
              <a:t>      </a:t>
            </a:r>
            <a:r>
              <a:rPr lang="en-US" altLang="zh-CN" dirty="0" smtClean="0"/>
              <a:t>   </a:t>
            </a:r>
            <a:r>
              <a:rPr lang="en-US" altLang="zh-CN" dirty="0"/>
              <a:t>print('hello\n')</a:t>
            </a:r>
            <a:endParaRPr lang="zh-CN" altLang="zh-CN" dirty="0"/>
          </a:p>
          <a:p>
            <a:pPr lvl="0"/>
            <a:r>
              <a:rPr lang="en-US" altLang="zh-CN" dirty="0"/>
              <a:t> </a:t>
            </a:r>
            <a:endParaRPr lang="zh-CN" altLang="zh-CN" dirty="0"/>
          </a:p>
          <a:p>
            <a:pPr lvl="0"/>
            <a:r>
              <a:rPr lang="en-US" altLang="zh-CN" dirty="0"/>
              <a:t>m = machine()</a:t>
            </a:r>
            <a:endParaRPr lang="zh-CN" altLang="zh-CN" dirty="0"/>
          </a:p>
          <a:p>
            <a:pPr lvl="0"/>
            <a:r>
              <a:rPr lang="en-US" altLang="zh-CN" dirty="0" err="1"/>
              <a:t>m.printLine</a:t>
            </a:r>
            <a:r>
              <a:rPr lang="en-US" altLang="zh-CN" dirty="0"/>
              <a:t>()</a:t>
            </a:r>
            <a:endParaRPr lang="zh-CN" altLang="zh-CN" dirty="0"/>
          </a:p>
        </p:txBody>
      </p:sp>
      <p:sp>
        <p:nvSpPr>
          <p:cNvPr id="9" name="矩形 8"/>
          <p:cNvSpPr/>
          <p:nvPr/>
        </p:nvSpPr>
        <p:spPr>
          <a:xfrm>
            <a:off x="912203" y="1562321"/>
            <a:ext cx="5129930" cy="369332"/>
          </a:xfrm>
          <a:prstGeom prst="rect">
            <a:avLst/>
          </a:prstGeom>
        </p:spPr>
        <p:txBody>
          <a:bodyPr wrap="none">
            <a:spAutoFit/>
          </a:bodyPr>
          <a:lstStyle/>
          <a:p>
            <a:r>
              <a:rPr lang="zh-CN" altLang="zh-CN" dirty="0"/>
              <a:t>类中的函数即为方法</a:t>
            </a:r>
            <a:r>
              <a:rPr lang="zh-CN" altLang="zh-CN" dirty="0" smtClean="0"/>
              <a:t>。在</a:t>
            </a:r>
            <a:r>
              <a:rPr lang="zh-CN" altLang="zh-CN" dirty="0"/>
              <a:t>方法</a:t>
            </a:r>
            <a:r>
              <a:rPr lang="zh-CN" altLang="zh-CN" dirty="0" smtClean="0"/>
              <a:t>中还有</a:t>
            </a:r>
            <a:r>
              <a:rPr lang="zh-CN" altLang="zh-CN" dirty="0"/>
              <a:t>一</a:t>
            </a:r>
            <a:r>
              <a:rPr lang="zh-CN" altLang="zh-CN" dirty="0" smtClean="0"/>
              <a:t>个</a:t>
            </a:r>
            <a:r>
              <a:rPr lang="en-US" altLang="zh-CN" dirty="0" smtClean="0"/>
              <a:t>self</a:t>
            </a:r>
            <a:r>
              <a:rPr lang="zh-CN" altLang="zh-CN" dirty="0" smtClean="0"/>
              <a:t>变量</a:t>
            </a:r>
            <a:endParaRPr lang="zh-CN" altLang="en-US" dirty="0"/>
          </a:p>
        </p:txBody>
      </p:sp>
      <p:sp>
        <p:nvSpPr>
          <p:cNvPr id="12" name="矩形 11"/>
          <p:cNvSpPr/>
          <p:nvPr/>
        </p:nvSpPr>
        <p:spPr>
          <a:xfrm>
            <a:off x="5231014" y="2204864"/>
            <a:ext cx="6092825" cy="2169825"/>
          </a:xfrm>
          <a:prstGeom prst="rect">
            <a:avLst/>
          </a:prstGeom>
        </p:spPr>
        <p:txBody>
          <a:bodyPr>
            <a:spAutoFit/>
          </a:bodyPr>
          <a:lstStyle/>
          <a:p>
            <a:pPr>
              <a:lnSpc>
                <a:spcPct val="150000"/>
              </a:lnSpc>
            </a:pPr>
            <a:r>
              <a:rPr lang="zh-CN" altLang="en-US" dirty="0" smtClean="0"/>
              <a:t>说明：</a:t>
            </a:r>
            <a:endParaRPr lang="en-US" altLang="zh-CN" dirty="0" smtClean="0"/>
          </a:p>
          <a:p>
            <a:pPr marL="285750" indent="-285750">
              <a:lnSpc>
                <a:spcPct val="150000"/>
              </a:lnSpc>
              <a:buFont typeface="Wingdings" pitchFamily="2" charset="2"/>
              <a:buChar char="l"/>
            </a:pPr>
            <a:r>
              <a:rPr lang="zh-CN" altLang="zh-CN" dirty="0"/>
              <a:t>在类中定义的</a:t>
            </a:r>
            <a:r>
              <a:rPr lang="en-US" altLang="zh-CN" dirty="0" err="1"/>
              <a:t>printLine</a:t>
            </a:r>
            <a:r>
              <a:rPr lang="zh-CN" altLang="zh-CN" dirty="0"/>
              <a:t>方法中有个</a:t>
            </a:r>
            <a:r>
              <a:rPr lang="en-US" altLang="zh-CN" dirty="0"/>
              <a:t>self</a:t>
            </a:r>
            <a:r>
              <a:rPr lang="zh-CN" altLang="zh-CN" dirty="0" smtClean="0"/>
              <a:t>参数</a:t>
            </a:r>
            <a:r>
              <a:rPr lang="en-US" altLang="zh-CN" dirty="0" smtClean="0"/>
              <a:t>,</a:t>
            </a:r>
            <a:r>
              <a:rPr lang="en-US" altLang="zh-CN" dirty="0"/>
              <a:t> self</a:t>
            </a:r>
            <a:r>
              <a:rPr lang="zh-CN" altLang="zh-CN" dirty="0"/>
              <a:t>代表的是类的</a:t>
            </a:r>
            <a:r>
              <a:rPr lang="zh-CN" altLang="zh-CN" dirty="0" smtClean="0"/>
              <a:t>实例</a:t>
            </a:r>
            <a:r>
              <a:rPr lang="zh-CN" altLang="en-US" dirty="0" smtClean="0"/>
              <a:t>，必须有</a:t>
            </a:r>
            <a:endParaRPr lang="en-US" altLang="zh-CN" dirty="0" smtClean="0"/>
          </a:p>
          <a:p>
            <a:pPr marL="285750" indent="-285750">
              <a:lnSpc>
                <a:spcPct val="150000"/>
              </a:lnSpc>
              <a:buFont typeface="Wingdings" pitchFamily="2" charset="2"/>
              <a:buChar char="l"/>
            </a:pPr>
            <a:r>
              <a:rPr lang="zh-CN" altLang="zh-CN" dirty="0" smtClean="0"/>
              <a:t>使用</a:t>
            </a:r>
            <a:r>
              <a:rPr lang="zh-CN" altLang="zh-CN" dirty="0"/>
              <a:t>实例调用的时候并没有加入</a:t>
            </a:r>
            <a:r>
              <a:rPr lang="en-US" altLang="zh-CN" dirty="0"/>
              <a:t>self</a:t>
            </a:r>
            <a:r>
              <a:rPr lang="zh-CN" altLang="zh-CN" dirty="0" smtClean="0"/>
              <a:t>参数。调用</a:t>
            </a:r>
            <a:r>
              <a:rPr lang="zh-CN" altLang="zh-CN" dirty="0"/>
              <a:t>时不必传入与</a:t>
            </a:r>
            <a:r>
              <a:rPr lang="en-US" altLang="zh-CN" dirty="0"/>
              <a:t>self</a:t>
            </a:r>
            <a:r>
              <a:rPr lang="zh-CN" altLang="zh-CN" dirty="0"/>
              <a:t>相应的参数</a:t>
            </a:r>
          </a:p>
        </p:txBody>
      </p:sp>
      <p:sp>
        <p:nvSpPr>
          <p:cNvPr id="13" name="矩形 12"/>
          <p:cNvSpPr/>
          <p:nvPr/>
        </p:nvSpPr>
        <p:spPr>
          <a:xfrm>
            <a:off x="478583" y="4653135"/>
            <a:ext cx="4464496" cy="784830"/>
          </a:xfrm>
          <a:prstGeom prst="rect">
            <a:avLst/>
          </a:prstGeom>
        </p:spPr>
        <p:txBody>
          <a:bodyPr wrap="square">
            <a:spAutoFit/>
          </a:bodyPr>
          <a:lstStyle/>
          <a:p>
            <a:pPr>
              <a:lnSpc>
                <a:spcPct val="150000"/>
              </a:lnSpc>
            </a:pPr>
            <a:r>
              <a:rPr lang="zh-CN" altLang="zh-CN" b="1" dirty="0"/>
              <a:t>输出：</a:t>
            </a:r>
            <a:endParaRPr lang="zh-CN" altLang="zh-CN" dirty="0"/>
          </a:p>
          <a:p>
            <a:r>
              <a:rPr lang="en-US" altLang="zh-CN" dirty="0" smtClean="0"/>
              <a:t>	hello</a:t>
            </a:r>
            <a:endParaRPr lang="zh-CN" altLang="zh-CN" dirty="0"/>
          </a:p>
        </p:txBody>
      </p:sp>
      <p:sp>
        <p:nvSpPr>
          <p:cNvPr id="20" name="矩形 19"/>
          <p:cNvSpPr/>
          <p:nvPr/>
        </p:nvSpPr>
        <p:spPr>
          <a:xfrm>
            <a:off x="5231015" y="4791634"/>
            <a:ext cx="5688728" cy="875881"/>
          </a:xfrm>
          <a:prstGeom prst="rect">
            <a:avLst/>
          </a:prstGeom>
        </p:spPr>
        <p:txBody>
          <a:bodyPr wrap="square">
            <a:spAutoFit/>
          </a:bodyPr>
          <a:lstStyle/>
          <a:p>
            <a:pPr>
              <a:lnSpc>
                <a:spcPct val="150000"/>
              </a:lnSpc>
            </a:pPr>
            <a:r>
              <a:rPr lang="en-US" altLang="zh-CN" dirty="0"/>
              <a:t>self</a:t>
            </a:r>
            <a:r>
              <a:rPr lang="zh-CN" altLang="zh-CN" dirty="0"/>
              <a:t>代表类的实例，而不是类。这也是类的方法与普通的函数的区别</a:t>
            </a:r>
            <a:endParaRPr lang="zh-CN" altLang="en-US" dirty="0"/>
          </a:p>
        </p:txBody>
      </p:sp>
    </p:spTree>
    <p:extLst>
      <p:ext uri="{BB962C8B-B14F-4D97-AF65-F5344CB8AC3E}">
        <p14:creationId xmlns:p14="http://schemas.microsoft.com/office/powerpoint/2010/main" val="802191075"/>
      </p:ext>
    </p:extLst>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inVertical)">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randombar(horizontal)">
                                      <p:cBhvr>
                                        <p:cTn id="20" dur="50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7" grpId="0"/>
      <p:bldP spid="9" grpId="0"/>
      <p:bldP spid="12" grpId="0"/>
      <p:bldP spid="13" grpId="0"/>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 xmlns:a16="http://schemas.microsoft.com/office/drawing/2014/main"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a:t>8.2 </a:t>
            </a:r>
            <a:r>
              <a:rPr lang="en-US" altLang="zh-CN" sz="2400" b="1" dirty="0" smtClean="0"/>
              <a:t>  </a:t>
            </a:r>
            <a:r>
              <a:rPr lang="zh-CN" altLang="zh-CN" sz="2400" b="1" dirty="0" smtClean="0"/>
              <a:t>类</a:t>
            </a:r>
            <a:endParaRPr lang="zh-CN" altLang="zh-CN" sz="2400" b="1"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78"/>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9" name="矩形 18"/>
          <p:cNvSpPr/>
          <p:nvPr/>
        </p:nvSpPr>
        <p:spPr>
          <a:xfrm>
            <a:off x="817735" y="980728"/>
            <a:ext cx="6141567" cy="464871"/>
          </a:xfrm>
          <a:prstGeom prst="rect">
            <a:avLst/>
          </a:prstGeom>
        </p:spPr>
        <p:txBody>
          <a:bodyPr wrap="square">
            <a:spAutoFit/>
          </a:bodyPr>
          <a:lstStyle/>
          <a:p>
            <a:pPr>
              <a:lnSpc>
                <a:spcPct val="150000"/>
              </a:lnSpc>
            </a:pPr>
            <a:r>
              <a:rPr lang="en-US" altLang="zh-CN" b="1" dirty="0" smtClean="0"/>
              <a:t>8.2.3   </a:t>
            </a:r>
            <a:r>
              <a:rPr lang="zh-CN" altLang="en-US" b="1" dirty="0" smtClean="0"/>
              <a:t>方法</a:t>
            </a:r>
            <a:endParaRPr lang="en-US" altLang="zh-CN" b="1" dirty="0" smtClean="0"/>
          </a:p>
        </p:txBody>
      </p:sp>
      <p:sp>
        <p:nvSpPr>
          <p:cNvPr id="7" name="矩形 6"/>
          <p:cNvSpPr/>
          <p:nvPr/>
        </p:nvSpPr>
        <p:spPr>
          <a:xfrm>
            <a:off x="805514" y="2060848"/>
            <a:ext cx="3943100" cy="3373359"/>
          </a:xfrm>
          <a:prstGeom prst="rect">
            <a:avLst/>
          </a:prstGeom>
        </p:spPr>
        <p:txBody>
          <a:bodyPr wrap="square">
            <a:spAutoFit/>
          </a:bodyPr>
          <a:lstStyle/>
          <a:p>
            <a:pPr>
              <a:lnSpc>
                <a:spcPct val="150000"/>
              </a:lnSpc>
            </a:pPr>
            <a:r>
              <a:rPr lang="zh-CN" altLang="zh-CN" b="1" dirty="0"/>
              <a:t>使用</a:t>
            </a:r>
            <a:r>
              <a:rPr lang="en-US" altLang="zh-CN" b="1" dirty="0" smtClean="0"/>
              <a:t>self</a:t>
            </a:r>
            <a:r>
              <a:rPr lang="zh-CN" altLang="en-US" b="1" dirty="0" smtClean="0"/>
              <a:t>改写</a:t>
            </a:r>
            <a:r>
              <a:rPr lang="zh-CN" altLang="zh-CN" b="1" dirty="0" smtClean="0"/>
              <a:t>程序</a:t>
            </a:r>
            <a:r>
              <a:rPr lang="en-US" altLang="zh-CN" b="1" dirty="0" smtClean="0"/>
              <a:t>8.1</a:t>
            </a:r>
            <a:r>
              <a:rPr lang="zh-CN" altLang="en-US" b="1" dirty="0" smtClean="0"/>
              <a:t>：</a:t>
            </a:r>
            <a:endParaRPr lang="en-US" altLang="zh-CN" b="1" dirty="0" smtClean="0"/>
          </a:p>
          <a:p>
            <a:pPr>
              <a:lnSpc>
                <a:spcPct val="150000"/>
              </a:lnSpc>
            </a:pPr>
            <a:r>
              <a:rPr lang="en-US" altLang="zh-CN" dirty="0" smtClean="0"/>
              <a:t>class </a:t>
            </a:r>
            <a:r>
              <a:rPr lang="en-US" altLang="zh-CN" dirty="0"/>
              <a:t>machine:</a:t>
            </a:r>
            <a:endParaRPr lang="zh-CN" altLang="zh-CN" dirty="0"/>
          </a:p>
          <a:p>
            <a:pPr>
              <a:lnSpc>
                <a:spcPct val="150000"/>
              </a:lnSpc>
            </a:pPr>
            <a:r>
              <a:rPr lang="en-US" altLang="zh-CN" dirty="0" err="1"/>
              <a:t>def</a:t>
            </a:r>
            <a:r>
              <a:rPr lang="en-US" altLang="zh-CN" dirty="0"/>
              <a:t> </a:t>
            </a:r>
            <a:r>
              <a:rPr lang="en-US" altLang="zh-CN" dirty="0" err="1"/>
              <a:t>printLine</a:t>
            </a:r>
            <a:r>
              <a:rPr lang="en-US" altLang="zh-CN" dirty="0"/>
              <a:t>(self):</a:t>
            </a:r>
            <a:endParaRPr lang="zh-CN" altLang="zh-CN" dirty="0"/>
          </a:p>
          <a:p>
            <a:pPr>
              <a:lnSpc>
                <a:spcPct val="150000"/>
              </a:lnSpc>
            </a:pPr>
            <a:r>
              <a:rPr lang="en-US" altLang="zh-CN" dirty="0"/>
              <a:t>print(self)</a:t>
            </a:r>
            <a:endParaRPr lang="zh-CN" altLang="zh-CN" dirty="0"/>
          </a:p>
          <a:p>
            <a:pPr>
              <a:lnSpc>
                <a:spcPct val="150000"/>
              </a:lnSpc>
            </a:pPr>
            <a:r>
              <a:rPr lang="en-US" altLang="zh-CN" dirty="0"/>
              <a:t> </a:t>
            </a:r>
            <a:endParaRPr lang="zh-CN" altLang="zh-CN" dirty="0"/>
          </a:p>
          <a:p>
            <a:pPr>
              <a:lnSpc>
                <a:spcPct val="150000"/>
              </a:lnSpc>
            </a:pPr>
            <a:r>
              <a:rPr lang="en-US" altLang="zh-CN" dirty="0"/>
              <a:t>m = machine()</a:t>
            </a:r>
            <a:endParaRPr lang="zh-CN" altLang="zh-CN" dirty="0"/>
          </a:p>
          <a:p>
            <a:pPr>
              <a:lnSpc>
                <a:spcPct val="150000"/>
              </a:lnSpc>
            </a:pPr>
            <a:r>
              <a:rPr lang="en-US" altLang="zh-CN" dirty="0" err="1"/>
              <a:t>m.printLine</a:t>
            </a:r>
            <a:r>
              <a:rPr lang="en-US" altLang="zh-CN" dirty="0"/>
              <a:t>()</a:t>
            </a:r>
            <a:endParaRPr lang="zh-CN" altLang="zh-CN" dirty="0"/>
          </a:p>
          <a:p>
            <a:pPr>
              <a:lnSpc>
                <a:spcPct val="150000"/>
              </a:lnSpc>
            </a:pPr>
            <a:r>
              <a:rPr lang="en-US" altLang="zh-CN" dirty="0"/>
              <a:t>print(m)</a:t>
            </a:r>
            <a:endParaRPr lang="zh-CN" altLang="zh-CN" dirty="0"/>
          </a:p>
        </p:txBody>
      </p:sp>
      <p:sp>
        <p:nvSpPr>
          <p:cNvPr id="9" name="矩形 8"/>
          <p:cNvSpPr/>
          <p:nvPr/>
        </p:nvSpPr>
        <p:spPr>
          <a:xfrm>
            <a:off x="912203" y="1562321"/>
            <a:ext cx="5129930" cy="369332"/>
          </a:xfrm>
          <a:prstGeom prst="rect">
            <a:avLst/>
          </a:prstGeom>
        </p:spPr>
        <p:txBody>
          <a:bodyPr wrap="none">
            <a:spAutoFit/>
          </a:bodyPr>
          <a:lstStyle/>
          <a:p>
            <a:r>
              <a:rPr lang="zh-CN" altLang="zh-CN" dirty="0"/>
              <a:t>类中的函数即为方法</a:t>
            </a:r>
            <a:r>
              <a:rPr lang="zh-CN" altLang="zh-CN" dirty="0" smtClean="0"/>
              <a:t>。在</a:t>
            </a:r>
            <a:r>
              <a:rPr lang="zh-CN" altLang="zh-CN" dirty="0"/>
              <a:t>方法</a:t>
            </a:r>
            <a:r>
              <a:rPr lang="zh-CN" altLang="zh-CN" dirty="0" smtClean="0"/>
              <a:t>中还有</a:t>
            </a:r>
            <a:r>
              <a:rPr lang="zh-CN" altLang="zh-CN" dirty="0"/>
              <a:t>一</a:t>
            </a:r>
            <a:r>
              <a:rPr lang="zh-CN" altLang="zh-CN" dirty="0" smtClean="0"/>
              <a:t>个</a:t>
            </a:r>
            <a:r>
              <a:rPr lang="en-US" altLang="zh-CN" dirty="0" smtClean="0"/>
              <a:t>self</a:t>
            </a:r>
            <a:r>
              <a:rPr lang="zh-CN" altLang="zh-CN" dirty="0" smtClean="0"/>
              <a:t>变量</a:t>
            </a:r>
            <a:endParaRPr lang="zh-CN" altLang="en-US" dirty="0"/>
          </a:p>
        </p:txBody>
      </p:sp>
      <p:sp>
        <p:nvSpPr>
          <p:cNvPr id="13" name="矩形 12"/>
          <p:cNvSpPr/>
          <p:nvPr/>
        </p:nvSpPr>
        <p:spPr>
          <a:xfrm>
            <a:off x="5843131" y="2348880"/>
            <a:ext cx="4464496" cy="1295868"/>
          </a:xfrm>
          <a:prstGeom prst="rect">
            <a:avLst/>
          </a:prstGeom>
        </p:spPr>
        <p:txBody>
          <a:bodyPr wrap="square">
            <a:spAutoFit/>
          </a:bodyPr>
          <a:lstStyle/>
          <a:p>
            <a:pPr>
              <a:lnSpc>
                <a:spcPct val="150000"/>
              </a:lnSpc>
            </a:pPr>
            <a:r>
              <a:rPr lang="zh-CN" altLang="zh-CN" b="1" dirty="0"/>
              <a:t>输出：</a:t>
            </a:r>
            <a:endParaRPr lang="zh-CN" altLang="zh-CN" dirty="0"/>
          </a:p>
          <a:p>
            <a:pPr>
              <a:lnSpc>
                <a:spcPct val="150000"/>
              </a:lnSpc>
            </a:pPr>
            <a:r>
              <a:rPr lang="en-US" altLang="zh-CN" dirty="0" smtClean="0"/>
              <a:t>&lt;__</a:t>
            </a:r>
            <a:r>
              <a:rPr lang="en-US" altLang="zh-CN" dirty="0" err="1"/>
              <a:t>main__.machine</a:t>
            </a:r>
            <a:r>
              <a:rPr lang="en-US" altLang="zh-CN" dirty="0"/>
              <a:t> object at 0x0024C490&gt;</a:t>
            </a:r>
            <a:endParaRPr lang="zh-CN" altLang="zh-CN" dirty="0"/>
          </a:p>
          <a:p>
            <a:pPr>
              <a:lnSpc>
                <a:spcPct val="150000"/>
              </a:lnSpc>
            </a:pPr>
            <a:r>
              <a:rPr lang="en-US" altLang="zh-CN" dirty="0"/>
              <a:t>&lt;__</a:t>
            </a:r>
            <a:r>
              <a:rPr lang="en-US" altLang="zh-CN" dirty="0" err="1"/>
              <a:t>main__.machine</a:t>
            </a:r>
            <a:r>
              <a:rPr lang="en-US" altLang="zh-CN" dirty="0"/>
              <a:t> object at 0x0024C490&gt;</a:t>
            </a:r>
            <a:endParaRPr lang="zh-CN" altLang="zh-CN" dirty="0"/>
          </a:p>
        </p:txBody>
      </p:sp>
      <p:sp>
        <p:nvSpPr>
          <p:cNvPr id="20" name="矩形 19"/>
          <p:cNvSpPr/>
          <p:nvPr/>
        </p:nvSpPr>
        <p:spPr>
          <a:xfrm>
            <a:off x="4763130" y="4413670"/>
            <a:ext cx="6948699" cy="507831"/>
          </a:xfrm>
          <a:prstGeom prst="rect">
            <a:avLst/>
          </a:prstGeom>
        </p:spPr>
        <p:txBody>
          <a:bodyPr wrap="square">
            <a:spAutoFit/>
          </a:bodyPr>
          <a:lstStyle/>
          <a:p>
            <a:pPr>
              <a:lnSpc>
                <a:spcPct val="150000"/>
              </a:lnSpc>
            </a:pPr>
            <a:r>
              <a:rPr lang="zh-CN" altLang="zh-CN" dirty="0"/>
              <a:t>这段代码明确的说明了</a:t>
            </a:r>
            <a:r>
              <a:rPr lang="en-US" altLang="zh-CN" dirty="0"/>
              <a:t>self</a:t>
            </a:r>
            <a:r>
              <a:rPr lang="zh-CN" altLang="zh-CN" dirty="0"/>
              <a:t>的内容，就是当前所在的对象</a:t>
            </a:r>
            <a:endParaRPr lang="zh-CN" altLang="en-US" dirty="0"/>
          </a:p>
        </p:txBody>
      </p:sp>
    </p:spTree>
    <p:extLst>
      <p:ext uri="{BB962C8B-B14F-4D97-AF65-F5344CB8AC3E}">
        <p14:creationId xmlns:p14="http://schemas.microsoft.com/office/powerpoint/2010/main" val="3900449405"/>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p:bldP spid="20"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7770</TotalTime>
  <Words>2286</Words>
  <Application>Microsoft Office PowerPoint</Application>
  <PresentationFormat>自定义</PresentationFormat>
  <Paragraphs>258</Paragraphs>
  <Slides>23</Slides>
  <Notes>1</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23</vt:i4>
      </vt:variant>
    </vt:vector>
  </HeadingPairs>
  <TitlesOfParts>
    <vt:vector size="25" baseType="lpstr">
      <vt:lpstr>Office 主题​​</vt:lpstr>
      <vt:lpstr>Visio.Drawing.11</vt:lpstr>
      <vt:lpstr>PowerPoint 演示文稿</vt:lpstr>
      <vt:lpstr>人工智能及其实践教程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微软用户</cp:lastModifiedBy>
  <cp:revision>227</cp:revision>
  <dcterms:created xsi:type="dcterms:W3CDTF">2018-07-04T12:47:42Z</dcterms:created>
  <dcterms:modified xsi:type="dcterms:W3CDTF">2018-07-31T06:46:05Z</dcterms:modified>
</cp:coreProperties>
</file>