
<file path=[Content_Types].xml><?xml version="1.0" encoding="utf-8"?>
<Types xmlns="http://schemas.openxmlformats.org/package/2006/content-types">
  <Default Extension="jpeg" ContentType="image/jpe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
  </p:notesMasterIdLst>
  <p:sldIdLst>
    <p:sldId id="260" r:id="rId3"/>
    <p:sldId id="294" r:id="rId4"/>
    <p:sldId id="261" r:id="rId5"/>
    <p:sldId id="337" r:id="rId7"/>
    <p:sldId id="264" r:id="rId8"/>
    <p:sldId id="338" r:id="rId9"/>
    <p:sldId id="339" r:id="rId10"/>
    <p:sldId id="340" r:id="rId11"/>
    <p:sldId id="342" r:id="rId12"/>
    <p:sldId id="375" r:id="rId13"/>
    <p:sldId id="343" r:id="rId14"/>
    <p:sldId id="376" r:id="rId15"/>
  </p:sldIdLst>
  <p:sldSz cx="12190095"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90DBB"/>
    <a:srgbClr val="0000FF"/>
    <a:srgbClr val="FFF36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780" y="-102"/>
      </p:cViewPr>
      <p:guideLst>
        <p:guide orient="horz" pos="2149"/>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notesMaster" Target="notesMasters/notesMaster1.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8" Type="http://schemas.openxmlformats.org/officeDocument/2006/relationships/tableStyles" Target="tableStyles.xml"/><Relationship Id="rId17" Type="http://schemas.openxmlformats.org/officeDocument/2006/relationships/viewProps" Target="viewProps.xml"/><Relationship Id="rId16" Type="http://schemas.openxmlformats.org/officeDocument/2006/relationships/presProps" Target="presProps.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BE54230-F84F-4D21-A22D-599966EABD67}"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7058DC6-CE18-47A0-8E65-ED8BE771F798}"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4A6106-0D6F-4EF1-B860-A9A83AAA4649}"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426"/>
            <a:ext cx="10361851"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562" y="3886200"/>
            <a:ext cx="8533289"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D715B0-CB61-4E34-809B-14F901329586}" type="slidenum">
              <a:rPr lang="zh-CN" altLang="en-US" smtClean="0"/>
            </a:fld>
            <a:endParaRPr lang="zh-CN" altLang="en-US"/>
          </a:p>
        </p:txBody>
      </p:sp>
      <p:sp>
        <p:nvSpPr>
          <p:cNvPr id="8" name="灯片编号占位符 1"/>
          <p:cNvSpPr txBox="1"/>
          <p:nvPr userDrawn="1"/>
        </p:nvSpPr>
        <p:spPr>
          <a:xfrm>
            <a:off x="8783495" y="6492877"/>
            <a:ext cx="2742843" cy="365125"/>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smtClean="0"/>
              <a:t>PAGE </a:t>
            </a:r>
            <a:fld id="{97D83655-4300-49DB-BEC9-C552C719D9BC}" type="slidenum">
              <a:rPr lang="zh-CN" altLang="en-US" dirty="0" smtClean="0"/>
            </a:fld>
            <a:endParaRPr lang="zh-CN" altLang="en-US" dirty="0"/>
          </a:p>
        </p:txBody>
      </p:sp>
    </p:spTree>
  </p:cSld>
  <p:clrMapOvr>
    <a:masterClrMapping/>
  </p:clrMapOvr>
  <p:transition spd="slow">
    <p:wheel spokes="1"/>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639"/>
            <a:ext cx="2742843"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1" y="274639"/>
            <a:ext cx="8025355"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6901"/>
            <a:ext cx="10361851"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959" y="2906713"/>
            <a:ext cx="1036185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521"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96793"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535113"/>
            <a:ext cx="538621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521" y="2174875"/>
            <a:ext cx="538621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2561" y="1535113"/>
            <a:ext cx="538833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2561" y="2174875"/>
            <a:ext cx="538833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050"/>
            <a:ext cx="4010562"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3" y="273051"/>
            <a:ext cx="681477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521" y="1435101"/>
            <a:ext cx="4010562"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0600"/>
            <a:ext cx="7314248"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6" y="612775"/>
            <a:ext cx="731424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406" y="5367338"/>
            <a:ext cx="731424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2.png"/><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638"/>
            <a:ext cx="10971372"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600201"/>
            <a:ext cx="10971372" cy="4525963"/>
          </a:xfrm>
          <a:prstGeom prst="rect">
            <a:avLst/>
          </a:prstGeom>
        </p:spPr>
        <p:txBody>
          <a:bodyPr vert="horz" lIns="91440" tIns="45720" rIns="91440" bIns="45720" rtlCol="0">
            <a:normAutofit/>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日期占位符 3"/>
          <p:cNvSpPr>
            <a:spLocks noGrp="1"/>
          </p:cNvSpPr>
          <p:nvPr>
            <p:ph type="dt" sz="half" idx="2"/>
          </p:nvPr>
        </p:nvSpPr>
        <p:spPr>
          <a:xfrm>
            <a:off x="609521" y="6356351"/>
            <a:ext cx="284443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BD1DA2-3F57-46D8-85D4-C7A1A79A3A35}" type="datetimeFigureOut">
              <a:rPr lang="zh-CN" altLang="en-US" smtClean="0"/>
            </a:fld>
            <a:endParaRPr lang="zh-CN" altLang="en-US"/>
          </a:p>
        </p:txBody>
      </p:sp>
      <p:sp>
        <p:nvSpPr>
          <p:cNvPr id="5" name="页脚占位符 4"/>
          <p:cNvSpPr>
            <a:spLocks noGrp="1"/>
          </p:cNvSpPr>
          <p:nvPr>
            <p:ph type="ftr" sz="quarter" idx="3"/>
          </p:nvPr>
        </p:nvSpPr>
        <p:spPr>
          <a:xfrm>
            <a:off x="4165058" y="6356351"/>
            <a:ext cx="386029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6463" y="6356351"/>
            <a:ext cx="284443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715B0-CB61-4E34-809B-14F901329586}" type="slidenum">
              <a:rPr lang="zh-CN" altLang="en-US" smtClean="0"/>
            </a:fld>
            <a:endParaRPr lang="zh-CN" altLang="en-US"/>
          </a:p>
        </p:txBody>
      </p:sp>
      <p:pic>
        <p:nvPicPr>
          <p:cNvPr id="7" name="图片 6"/>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9814997" y="-519364"/>
            <a:ext cx="2235480" cy="1594391"/>
          </a:xfrm>
          <a:prstGeom prst="rect">
            <a:avLst/>
          </a:prstGeom>
        </p:spPr>
      </p:pic>
      <p:pic>
        <p:nvPicPr>
          <p:cNvPr id="8" name="图片 7"/>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798484" y="6564761"/>
            <a:ext cx="1235786" cy="159668"/>
          </a:xfrm>
          <a:prstGeom prst="rect">
            <a:avLst/>
          </a:prstGeom>
        </p:spPr>
      </p:pic>
      <p:grpSp>
        <p:nvGrpSpPr>
          <p:cNvPr id="9" name="组合 8"/>
          <p:cNvGrpSpPr/>
          <p:nvPr userDrawn="1"/>
        </p:nvGrpSpPr>
        <p:grpSpPr>
          <a:xfrm>
            <a:off x="0" y="6431190"/>
            <a:ext cx="12190413" cy="426810"/>
            <a:chOff x="0" y="6497728"/>
            <a:chExt cx="12192000" cy="360271"/>
          </a:xfrm>
        </p:grpSpPr>
        <p:sp>
          <p:nvSpPr>
            <p:cNvPr id="10" name="矩形 9"/>
            <p:cNvSpPr/>
            <p:nvPr/>
          </p:nvSpPr>
          <p:spPr>
            <a:xfrm>
              <a:off x="0" y="6497728"/>
              <a:ext cx="12192000" cy="36027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rot="10800000">
              <a:off x="10272464" y="6497728"/>
              <a:ext cx="288030" cy="99624"/>
            </a:xfrm>
            <a:prstGeom prs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2" name="图片 11"/>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527313" y="6581700"/>
            <a:ext cx="1235786" cy="159668"/>
          </a:xfrm>
          <a:prstGeom prst="rect">
            <a:avLst/>
          </a:prstGeom>
        </p:spPr>
      </p:pic>
      <p:cxnSp>
        <p:nvCxnSpPr>
          <p:cNvPr id="13" name="直接连接符 9"/>
          <p:cNvCxnSpPr>
            <a:cxnSpLocks noChangeShapeType="1"/>
          </p:cNvCxnSpPr>
          <p:nvPr userDrawn="1"/>
        </p:nvCxnSpPr>
        <p:spPr bwMode="auto">
          <a:xfrm flipH="1">
            <a:off x="478781" y="241484"/>
            <a:ext cx="1" cy="379204"/>
          </a:xfrm>
          <a:prstGeom prst="line">
            <a:avLst/>
          </a:prstGeom>
          <a:noFill/>
          <a:ln w="38100" algn="ctr">
            <a:solidFill>
              <a:srgbClr val="0563B8"/>
            </a:solidFill>
            <a:round/>
          </a:ln>
          <a:extLst>
            <a:ext uri="{909E8E84-426E-40DD-AFC4-6F175D3DCCD1}">
              <a14:hiddenFill xmlns:a14="http://schemas.microsoft.com/office/drawing/2010/main">
                <a:noFill/>
              </a14:hiddenFill>
            </a:ext>
          </a:extLst>
        </p:spPr>
      </p:cxnSp>
      <p:cxnSp>
        <p:nvCxnSpPr>
          <p:cNvPr id="14" name="直接连接符 9"/>
          <p:cNvCxnSpPr>
            <a:cxnSpLocks noChangeShapeType="1"/>
          </p:cNvCxnSpPr>
          <p:nvPr userDrawn="1"/>
        </p:nvCxnSpPr>
        <p:spPr bwMode="auto">
          <a:xfrm>
            <a:off x="478582" y="222104"/>
            <a:ext cx="527343" cy="0"/>
          </a:xfrm>
          <a:prstGeom prst="line">
            <a:avLst/>
          </a:prstGeom>
          <a:noFill/>
          <a:ln w="38100" algn="ctr">
            <a:solidFill>
              <a:srgbClr val="0563B8"/>
            </a:solidFill>
            <a:round/>
          </a:ln>
          <a:extLst>
            <a:ext uri="{909E8E84-426E-40DD-AFC4-6F175D3DCCD1}">
              <a14:hiddenFill xmlns:a14="http://schemas.microsoft.com/office/drawing/2010/main">
                <a:noFill/>
              </a14:hiddenFill>
            </a:ext>
          </a:extLst>
        </p:spPr>
      </p:cxnSp>
      <p:sp>
        <p:nvSpPr>
          <p:cNvPr id="15" name="灯片编号占位符 1"/>
          <p:cNvSpPr txBox="1"/>
          <p:nvPr userDrawn="1"/>
        </p:nvSpPr>
        <p:spPr>
          <a:xfrm>
            <a:off x="8783495" y="6381328"/>
            <a:ext cx="2742843" cy="365125"/>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smtClean="0"/>
              <a:t>PAGE </a:t>
            </a:r>
            <a:fld id="{97D83655-4300-49DB-BEC9-C552C719D9BC}" type="slidenum">
              <a:rPr lang="zh-CN" altLang="en-US" dirty="0" smtClean="0"/>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wheel spokes="1"/>
  </p:transition>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emf"/></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0.emf"/><Relationship Id="rId1" Type="http://schemas.openxmlformats.org/officeDocument/2006/relationships/image" Target="../media/image9.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6.emf"/><Relationship Id="rId1" Type="http://schemas.openxmlformats.org/officeDocument/2006/relationships/image" Target="../media/image5.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631292" y="-315416"/>
            <a:ext cx="9241661" cy="6534294"/>
          </a:xfrm>
          <a:prstGeom prst="rect">
            <a:avLst/>
          </a:prstGeom>
        </p:spPr>
      </p:pic>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9315" y="332657"/>
            <a:ext cx="2087960" cy="269772"/>
          </a:xfrm>
          <a:prstGeom prst="rect">
            <a:avLst/>
          </a:prstGeom>
        </p:spPr>
      </p:pic>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0"/>
          <p:cNvSpPr>
            <a:spLocks noChangeArrowheads="1"/>
          </p:cNvSpPr>
          <p:nvPr/>
        </p:nvSpPr>
        <p:spPr bwMode="auto">
          <a:xfrm>
            <a:off x="742315" y="421005"/>
            <a:ext cx="660209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altLang="zh-CN" sz="2400" b="1" dirty="0">
                <a:sym typeface="+mn-ea"/>
              </a:rPr>
              <a:t>14.3 聚类案例：kmeans聚类算法</a:t>
            </a:r>
            <a:endParaRPr altLang="zh-CN" sz="2400" b="1" dirty="0">
              <a:sym typeface="+mn-ea"/>
            </a:endParaRPr>
          </a:p>
        </p:txBody>
      </p:sp>
      <p:sp>
        <p:nvSpPr>
          <p:cNvPr id="9" name="文本框 8"/>
          <p:cNvSpPr txBox="1"/>
          <p:nvPr/>
        </p:nvSpPr>
        <p:spPr>
          <a:xfrm>
            <a:off x="899160" y="1124585"/>
            <a:ext cx="5734685" cy="2609215"/>
          </a:xfrm>
          <a:prstGeom prst="rect">
            <a:avLst/>
          </a:prstGeom>
          <a:noFill/>
        </p:spPr>
        <p:txBody>
          <a:bodyPr wrap="square" rtlCol="0" anchor="t">
            <a:spAutoFit/>
          </a:bodyPr>
          <a:p>
            <a:pPr indent="457200" algn="just" fontAlgn="auto">
              <a:lnSpc>
                <a:spcPct val="130000"/>
              </a:lnSpc>
              <a:extLst>
                <a:ext uri="{35155182-B16C-46BC-9424-99874614C6A1}">
                  <wpsdc:indentchars xmlns:wpsdc="http://www.wps.cn/officeDocument/2017/drawingmlCustomData" val="200" checksum="59296752"/>
                </a:ext>
              </a:extLst>
            </a:pPr>
            <a:r>
              <a:rPr lang="zh-CN" altLang="en-US">
                <a:sym typeface="+mn-ea"/>
              </a:rPr>
              <a:t>聚类是一种无监督学习的方法，即事先并不知道要寻找的目标，聚类将一堆没有标签，但特征相似的数据自动归类。</a:t>
            </a:r>
            <a:endParaRPr lang="zh-CN" altLang="en-US">
              <a:sym typeface="+mn-ea"/>
            </a:endParaRPr>
          </a:p>
          <a:p>
            <a:pPr indent="457200" algn="just" fontAlgn="auto">
              <a:lnSpc>
                <a:spcPct val="130000"/>
              </a:lnSpc>
              <a:extLst>
                <a:ext uri="{35155182-B16C-46BC-9424-99874614C6A1}">
                  <wpsdc:indentchars xmlns:wpsdc="http://www.wps.cn/officeDocument/2017/drawingmlCustomData" val="200" checksum="59296752"/>
                </a:ext>
              </a:extLst>
            </a:pPr>
            <a:r>
              <a:rPr lang="zh-CN" altLang="en-US">
                <a:sym typeface="+mn-ea"/>
              </a:rPr>
              <a:t>下面让我们从学生成绩评估的例子中具体介绍聚类算法工作原理：某外语学校按照惯例在每个学期期末为学生半年的学习表现作一次综合测评，其衡量指标如表14.1所示。</a:t>
            </a:r>
            <a:endParaRPr lang="zh-CN" altLang="en-US">
              <a:sym typeface="+mn-ea"/>
            </a:endParaRPr>
          </a:p>
        </p:txBody>
      </p:sp>
      <p:sp>
        <p:nvSpPr>
          <p:cNvPr id="3" name="文本框 2"/>
          <p:cNvSpPr txBox="1"/>
          <p:nvPr/>
        </p:nvSpPr>
        <p:spPr>
          <a:xfrm>
            <a:off x="7036435" y="881380"/>
            <a:ext cx="3460115" cy="368300"/>
          </a:xfrm>
          <a:prstGeom prst="rect">
            <a:avLst/>
          </a:prstGeom>
          <a:noFill/>
        </p:spPr>
        <p:txBody>
          <a:bodyPr wrap="square" rtlCol="0">
            <a:spAutoFit/>
          </a:bodyPr>
          <a:p>
            <a:r>
              <a:rPr lang="zh-CN" altLang="en-US"/>
              <a:t>Kmeans聚类流程图如图所示：</a:t>
            </a:r>
            <a:endParaRPr lang="zh-CN" altLang="en-US"/>
          </a:p>
        </p:txBody>
      </p:sp>
      <p:pic>
        <p:nvPicPr>
          <p:cNvPr id="2" name="图片 -2147482335"/>
          <p:cNvPicPr>
            <a:picLocks noChangeAspect="1"/>
          </p:cNvPicPr>
          <p:nvPr/>
        </p:nvPicPr>
        <p:blipFill>
          <a:blip r:embed="rId1"/>
          <a:stretch>
            <a:fillRect/>
          </a:stretch>
        </p:blipFill>
        <p:spPr>
          <a:xfrm>
            <a:off x="7203440" y="1379220"/>
            <a:ext cx="3126740" cy="4799965"/>
          </a:xfrm>
          <a:prstGeom prst="rect">
            <a:avLst/>
          </a:prstGeom>
          <a:noFill/>
          <a:ln w="9525">
            <a:noFill/>
          </a:ln>
        </p:spPr>
      </p:pic>
      <p:sp>
        <p:nvSpPr>
          <p:cNvPr id="100" name="文本框 99"/>
          <p:cNvSpPr txBox="1"/>
          <p:nvPr/>
        </p:nvSpPr>
        <p:spPr>
          <a:xfrm>
            <a:off x="2193290" y="3924300"/>
            <a:ext cx="2747010" cy="306705"/>
          </a:xfrm>
          <a:prstGeom prst="rect">
            <a:avLst/>
          </a:prstGeom>
          <a:noFill/>
          <a:ln w="9525">
            <a:noFill/>
          </a:ln>
        </p:spPr>
        <p:txBody>
          <a:bodyPr wrap="square">
            <a:spAutoFit/>
          </a:bodyPr>
          <a:p>
            <a:pPr indent="266700" algn="ctr"/>
            <a:r>
              <a:rPr lang="zh-CN" sz="1400" b="0">
                <a:ea typeface="宋体" panose="02010600030101010101" pitchFamily="2" charset="-122"/>
              </a:rPr>
              <a:t>表</a:t>
            </a:r>
            <a:r>
              <a:rPr lang="en-US" sz="1400" b="0">
                <a:latin typeface="Times New Roman" panose="02020603050405020304" charset="0"/>
                <a:ea typeface="宋体" panose="02010600030101010101" pitchFamily="2" charset="-122"/>
              </a:rPr>
              <a:t>14.1 </a:t>
            </a:r>
            <a:r>
              <a:rPr lang="zh-CN" sz="1400" b="0">
                <a:ea typeface="宋体" panose="02010600030101010101" pitchFamily="2" charset="-122"/>
              </a:rPr>
              <a:t>英语成绩表</a:t>
            </a:r>
            <a:endParaRPr lang="zh-CN" altLang="en-US" sz="1400"/>
          </a:p>
        </p:txBody>
      </p:sp>
      <p:graphicFrame>
        <p:nvGraphicFramePr>
          <p:cNvPr id="4" name="表格 3"/>
          <p:cNvGraphicFramePr/>
          <p:nvPr/>
        </p:nvGraphicFramePr>
        <p:xfrm>
          <a:off x="1942465" y="4231005"/>
          <a:ext cx="3581400" cy="1905000"/>
        </p:xfrm>
        <a:graphic>
          <a:graphicData uri="http://schemas.openxmlformats.org/drawingml/2006/table">
            <a:tbl>
              <a:tblPr firstRow="1" bandRow="1">
                <a:tableStyleId>{5940675A-B579-460E-94D1-54222C63F5DA}</a:tableStyleId>
              </a:tblPr>
              <a:tblGrid>
                <a:gridCol w="781685"/>
                <a:gridCol w="1400175"/>
                <a:gridCol w="1399540"/>
              </a:tblGrid>
              <a:tr h="238125">
                <a:tc>
                  <a:txBody>
                    <a:bodyPr/>
                    <a:p>
                      <a:pPr indent="0" algn="ctr">
                        <a:buNone/>
                      </a:pPr>
                      <a:r>
                        <a:rPr lang="en-US" sz="1400" b="0">
                          <a:latin typeface="Times New Roman" panose="02020603050405020304" charset="0"/>
                          <a:cs typeface="Times New Roman" panose="02020603050405020304" charset="0"/>
                        </a:rPr>
                        <a:t>NO.</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lnL>
                      <a:noFill/>
                    </a:lnL>
                    <a:lnR>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Times New Roman" panose="02020603050405020304" charset="0"/>
                          <a:cs typeface="Times New Roman" panose="02020603050405020304" charset="0"/>
                        </a:rPr>
                        <a:t>Spoken English</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lnL>
                      <a:noFill/>
                    </a:lnL>
                    <a:lnR>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Times New Roman" panose="02020603050405020304" charset="0"/>
                          <a:cs typeface="Times New Roman" panose="02020603050405020304" charset="0"/>
                        </a:rPr>
                        <a:t>Written English</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lnL>
                      <a:noFill/>
                    </a:lnL>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38125">
                <a:tc>
                  <a:txBody>
                    <a:bodyPr/>
                    <a:p>
                      <a:pPr indent="0" algn="ctr">
                        <a:buNone/>
                      </a:pPr>
                      <a:r>
                        <a:rPr lang="en-US" sz="1400" b="0">
                          <a:latin typeface="Times New Roman" panose="02020603050405020304" charset="0"/>
                          <a:cs typeface="Times New Roman" panose="02020603050405020304" charset="0"/>
                        </a:rPr>
                        <a:t>001</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lnL>
                      <a:noFill/>
                    </a:lnL>
                    <a:lnR>
                      <a:noFill/>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p>
                      <a:pPr indent="0" algn="ctr">
                        <a:buNone/>
                      </a:pPr>
                      <a:r>
                        <a:rPr lang="en-US" sz="1400" b="0">
                          <a:latin typeface="Times New Roman" panose="02020603050405020304" charset="0"/>
                          <a:cs typeface="Times New Roman" panose="02020603050405020304" charset="0"/>
                        </a:rPr>
                        <a:t>90</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lnL>
                      <a:noFill/>
                    </a:lnL>
                    <a:lnR>
                      <a:noFill/>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p>
                      <a:pPr indent="0" algn="ctr">
                        <a:buNone/>
                      </a:pPr>
                      <a:r>
                        <a:rPr lang="en-US" sz="1400" b="0">
                          <a:latin typeface="Times New Roman" panose="02020603050405020304" charset="0"/>
                          <a:cs typeface="Times New Roman" panose="02020603050405020304" charset="0"/>
                        </a:rPr>
                        <a:t>89</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lnL>
                      <a:noFill/>
                    </a:lnL>
                    <a:lnR cap="flat">
                      <a:noFill/>
                    </a:lnR>
                    <a:lnT w="12700" cap="flat" cmpd="sng">
                      <a:solidFill>
                        <a:srgbClr val="080000"/>
                      </a:solidFill>
                      <a:prstDash val="solid"/>
                      <a:headEnd type="none" w="med" len="med"/>
                      <a:tailEnd type="none" w="med" len="med"/>
                    </a:lnT>
                    <a:lnB cap="flat">
                      <a:noFill/>
                    </a:lnB>
                    <a:lnTlToBr>
                      <a:noFill/>
                    </a:lnTlToBr>
                    <a:lnBlToTr>
                      <a:noFill/>
                    </a:lnBlToTr>
                    <a:noFill/>
                  </a:tcPr>
                </a:tc>
              </a:tr>
              <a:tr h="238125">
                <a:tc>
                  <a:txBody>
                    <a:bodyPr/>
                    <a:p>
                      <a:pPr indent="0" algn="ctr">
                        <a:buNone/>
                      </a:pPr>
                      <a:r>
                        <a:rPr lang="en-US" sz="1400" b="0">
                          <a:latin typeface="Times New Roman" panose="02020603050405020304" charset="0"/>
                          <a:cs typeface="Times New Roman" panose="02020603050405020304" charset="0"/>
                        </a:rPr>
                        <a:t>002</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lnL>
                      <a:noFill/>
                    </a:lnL>
                    <a:lnR>
                      <a:noFill/>
                    </a:lnR>
                    <a:lnT cap="flat">
                      <a:noFill/>
                    </a:lnT>
                    <a:lnB cap="flat">
                      <a:noFill/>
                    </a:lnB>
                    <a:lnTlToBr>
                      <a:noFill/>
                    </a:lnTlToBr>
                    <a:lnBlToTr>
                      <a:noFill/>
                    </a:lnBlToTr>
                    <a:noFill/>
                  </a:tcPr>
                </a:tc>
                <a:tc>
                  <a:txBody>
                    <a:bodyPr/>
                    <a:p>
                      <a:pPr indent="0" algn="ctr">
                        <a:buNone/>
                      </a:pPr>
                      <a:r>
                        <a:rPr lang="en-US" sz="1400" b="0">
                          <a:latin typeface="Times New Roman" panose="02020603050405020304" charset="0"/>
                          <a:cs typeface="Times New Roman" panose="02020603050405020304" charset="0"/>
                        </a:rPr>
                        <a:t>85</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lnL>
                      <a:noFill/>
                    </a:lnL>
                    <a:lnR>
                      <a:noFill/>
                    </a:lnR>
                    <a:lnT cap="flat">
                      <a:noFill/>
                    </a:lnT>
                    <a:lnB cap="flat">
                      <a:noFill/>
                    </a:lnB>
                    <a:lnTlToBr>
                      <a:noFill/>
                    </a:lnTlToBr>
                    <a:lnBlToTr>
                      <a:noFill/>
                    </a:lnBlToTr>
                    <a:noFill/>
                  </a:tcPr>
                </a:tc>
                <a:tc>
                  <a:txBody>
                    <a:bodyPr/>
                    <a:p>
                      <a:pPr indent="0" algn="ctr">
                        <a:buNone/>
                      </a:pPr>
                      <a:r>
                        <a:rPr lang="en-US" sz="1400" b="0">
                          <a:latin typeface="Times New Roman" panose="02020603050405020304" charset="0"/>
                          <a:cs typeface="Times New Roman" panose="02020603050405020304" charset="0"/>
                        </a:rPr>
                        <a:t>90</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lnL>
                      <a:noFill/>
                    </a:lnL>
                    <a:lnR cap="flat">
                      <a:noFill/>
                    </a:lnR>
                    <a:lnT cap="flat">
                      <a:noFill/>
                    </a:lnT>
                    <a:lnB cap="flat">
                      <a:noFill/>
                    </a:lnB>
                    <a:lnTlToBr>
                      <a:noFill/>
                    </a:lnTlToBr>
                    <a:lnBlToTr>
                      <a:noFill/>
                    </a:lnBlToTr>
                    <a:noFill/>
                  </a:tcPr>
                </a:tc>
              </a:tr>
              <a:tr h="238125">
                <a:tc>
                  <a:txBody>
                    <a:bodyPr/>
                    <a:p>
                      <a:pPr indent="0" algn="ctr">
                        <a:buNone/>
                      </a:pPr>
                      <a:r>
                        <a:rPr lang="en-US" sz="1400" b="0">
                          <a:latin typeface="Times New Roman" panose="02020603050405020304" charset="0"/>
                          <a:cs typeface="Times New Roman" panose="02020603050405020304" charset="0"/>
                        </a:rPr>
                        <a:t>003</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lnL>
                      <a:noFill/>
                    </a:lnL>
                    <a:lnR>
                      <a:noFill/>
                    </a:lnR>
                    <a:lnT cap="flat">
                      <a:noFill/>
                    </a:lnT>
                    <a:lnB cap="flat">
                      <a:noFill/>
                    </a:lnB>
                    <a:lnTlToBr>
                      <a:noFill/>
                    </a:lnTlToBr>
                    <a:lnBlToTr>
                      <a:noFill/>
                    </a:lnBlToTr>
                    <a:noFill/>
                  </a:tcPr>
                </a:tc>
                <a:tc>
                  <a:txBody>
                    <a:bodyPr/>
                    <a:p>
                      <a:pPr indent="0" algn="ctr">
                        <a:buNone/>
                      </a:pPr>
                      <a:r>
                        <a:rPr lang="en-US" sz="1400" b="0">
                          <a:latin typeface="Times New Roman" panose="02020603050405020304" charset="0"/>
                          <a:cs typeface="Times New Roman" panose="02020603050405020304" charset="0"/>
                        </a:rPr>
                        <a:t>78</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lnL>
                      <a:noFill/>
                    </a:lnL>
                    <a:lnR>
                      <a:noFill/>
                    </a:lnR>
                    <a:lnT cap="flat">
                      <a:noFill/>
                    </a:lnT>
                    <a:lnB cap="flat">
                      <a:noFill/>
                    </a:lnB>
                    <a:lnTlToBr>
                      <a:noFill/>
                    </a:lnTlToBr>
                    <a:lnBlToTr>
                      <a:noFill/>
                    </a:lnBlToTr>
                    <a:noFill/>
                  </a:tcPr>
                </a:tc>
                <a:tc>
                  <a:txBody>
                    <a:bodyPr/>
                    <a:p>
                      <a:pPr indent="0" algn="ctr">
                        <a:buNone/>
                      </a:pPr>
                      <a:r>
                        <a:rPr lang="en-US" sz="1400" b="0">
                          <a:latin typeface="Times New Roman" panose="02020603050405020304" charset="0"/>
                          <a:cs typeface="Times New Roman" panose="02020603050405020304" charset="0"/>
                        </a:rPr>
                        <a:t>76</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lnL>
                      <a:noFill/>
                    </a:lnL>
                    <a:lnR cap="flat">
                      <a:noFill/>
                    </a:lnR>
                    <a:lnT cap="flat">
                      <a:noFill/>
                    </a:lnT>
                    <a:lnB cap="flat">
                      <a:noFill/>
                    </a:lnB>
                    <a:lnTlToBr>
                      <a:noFill/>
                    </a:lnTlToBr>
                    <a:lnBlToTr>
                      <a:noFill/>
                    </a:lnBlToTr>
                    <a:noFill/>
                  </a:tcPr>
                </a:tc>
              </a:tr>
              <a:tr h="238125">
                <a:tc>
                  <a:txBody>
                    <a:bodyPr/>
                    <a:p>
                      <a:pPr indent="0" algn="ctr">
                        <a:buNone/>
                      </a:pPr>
                      <a:r>
                        <a:rPr lang="en-US" sz="1400" b="0">
                          <a:latin typeface="Times New Roman" panose="02020603050405020304" charset="0"/>
                          <a:cs typeface="Times New Roman" panose="02020603050405020304" charset="0"/>
                        </a:rPr>
                        <a:t>004</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lnL>
                      <a:noFill/>
                    </a:lnL>
                    <a:lnR>
                      <a:noFill/>
                    </a:lnR>
                    <a:lnT cap="flat">
                      <a:noFill/>
                    </a:lnT>
                    <a:lnB cap="flat">
                      <a:noFill/>
                    </a:lnB>
                    <a:lnTlToBr>
                      <a:noFill/>
                    </a:lnTlToBr>
                    <a:lnBlToTr>
                      <a:noFill/>
                    </a:lnBlToTr>
                    <a:noFill/>
                  </a:tcPr>
                </a:tc>
                <a:tc>
                  <a:txBody>
                    <a:bodyPr/>
                    <a:p>
                      <a:pPr indent="0" algn="ctr">
                        <a:buNone/>
                      </a:pPr>
                      <a:r>
                        <a:rPr lang="en-US" sz="1400" b="0">
                          <a:latin typeface="Times New Roman" panose="02020603050405020304" charset="0"/>
                          <a:cs typeface="Times New Roman" panose="02020603050405020304" charset="0"/>
                        </a:rPr>
                        <a:t>70</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lnL>
                      <a:noFill/>
                    </a:lnL>
                    <a:lnR>
                      <a:noFill/>
                    </a:lnR>
                    <a:lnT cap="flat">
                      <a:noFill/>
                    </a:lnT>
                    <a:lnB cap="flat">
                      <a:noFill/>
                    </a:lnB>
                    <a:lnTlToBr>
                      <a:noFill/>
                    </a:lnTlToBr>
                    <a:lnBlToTr>
                      <a:noFill/>
                    </a:lnBlToTr>
                    <a:noFill/>
                  </a:tcPr>
                </a:tc>
                <a:tc>
                  <a:txBody>
                    <a:bodyPr/>
                    <a:p>
                      <a:pPr indent="0" algn="ctr">
                        <a:buNone/>
                      </a:pPr>
                      <a:r>
                        <a:rPr lang="en-US" sz="1400" b="0">
                          <a:latin typeface="Times New Roman" panose="02020603050405020304" charset="0"/>
                          <a:cs typeface="Times New Roman" panose="02020603050405020304" charset="0"/>
                        </a:rPr>
                        <a:t>69</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lnL>
                      <a:noFill/>
                    </a:lnL>
                    <a:lnR cap="flat">
                      <a:noFill/>
                    </a:lnR>
                    <a:lnT cap="flat">
                      <a:noFill/>
                    </a:lnT>
                    <a:lnB cap="flat">
                      <a:noFill/>
                    </a:lnB>
                    <a:lnTlToBr>
                      <a:noFill/>
                    </a:lnTlToBr>
                    <a:lnBlToTr>
                      <a:noFill/>
                    </a:lnBlToTr>
                    <a:noFill/>
                  </a:tcPr>
                </a:tc>
              </a:tr>
              <a:tr h="238125">
                <a:tc>
                  <a:txBody>
                    <a:bodyPr/>
                    <a:p>
                      <a:pPr indent="0" algn="ctr">
                        <a:buNone/>
                      </a:pPr>
                      <a:r>
                        <a:rPr lang="en-US" sz="1400" b="0">
                          <a:latin typeface="Times New Roman" panose="02020603050405020304" charset="0"/>
                          <a:cs typeface="Times New Roman" panose="02020603050405020304" charset="0"/>
                        </a:rPr>
                        <a:t>005</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lnL>
                      <a:noFill/>
                    </a:lnL>
                    <a:lnR>
                      <a:noFill/>
                    </a:lnR>
                    <a:lnT cap="flat">
                      <a:noFill/>
                    </a:lnT>
                    <a:lnB cap="flat">
                      <a:noFill/>
                    </a:lnB>
                    <a:lnTlToBr>
                      <a:noFill/>
                    </a:lnTlToBr>
                    <a:lnBlToTr>
                      <a:noFill/>
                    </a:lnBlToTr>
                    <a:noFill/>
                  </a:tcPr>
                </a:tc>
                <a:tc>
                  <a:txBody>
                    <a:bodyPr/>
                    <a:p>
                      <a:pPr indent="0" algn="ctr">
                        <a:buNone/>
                      </a:pPr>
                      <a:r>
                        <a:rPr lang="en-US" sz="1400" b="0">
                          <a:latin typeface="Times New Roman" panose="02020603050405020304" charset="0"/>
                          <a:cs typeface="Times New Roman" panose="02020603050405020304" charset="0"/>
                        </a:rPr>
                        <a:t>80</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lnL>
                      <a:noFill/>
                    </a:lnL>
                    <a:lnR>
                      <a:noFill/>
                    </a:lnR>
                    <a:lnT cap="flat">
                      <a:noFill/>
                    </a:lnT>
                    <a:lnB cap="flat">
                      <a:noFill/>
                    </a:lnB>
                    <a:lnTlToBr>
                      <a:noFill/>
                    </a:lnTlToBr>
                    <a:lnBlToTr>
                      <a:noFill/>
                    </a:lnBlToTr>
                    <a:noFill/>
                  </a:tcPr>
                </a:tc>
                <a:tc>
                  <a:txBody>
                    <a:bodyPr/>
                    <a:p>
                      <a:pPr indent="0" algn="ctr">
                        <a:buNone/>
                      </a:pPr>
                      <a:r>
                        <a:rPr lang="en-US" sz="1400" b="0">
                          <a:latin typeface="Times New Roman" panose="02020603050405020304" charset="0"/>
                          <a:cs typeface="Times New Roman" panose="02020603050405020304" charset="0"/>
                        </a:rPr>
                        <a:t>78</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lnL>
                      <a:noFill/>
                    </a:lnL>
                    <a:lnR cap="flat">
                      <a:noFill/>
                    </a:lnR>
                    <a:lnT cap="flat">
                      <a:noFill/>
                    </a:lnT>
                    <a:lnB cap="flat">
                      <a:noFill/>
                    </a:lnB>
                    <a:lnTlToBr>
                      <a:noFill/>
                    </a:lnTlToBr>
                    <a:lnBlToTr>
                      <a:noFill/>
                    </a:lnBlToTr>
                    <a:noFill/>
                  </a:tcPr>
                </a:tc>
              </a:tr>
              <a:tr h="238125">
                <a:tc>
                  <a:txBody>
                    <a:bodyPr/>
                    <a:p>
                      <a:pPr indent="0" algn="ctr">
                        <a:buNone/>
                      </a:pPr>
                      <a:r>
                        <a:rPr lang="en-US" sz="1400" b="0">
                          <a:latin typeface="Times New Roman" panose="02020603050405020304" charset="0"/>
                          <a:cs typeface="Times New Roman" panose="02020603050405020304" charset="0"/>
                        </a:rPr>
                        <a:t>006</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lnL>
                      <a:noFill/>
                    </a:lnL>
                    <a:lnR>
                      <a:noFill/>
                    </a:lnR>
                    <a:lnT cap="flat">
                      <a:noFill/>
                    </a:lnT>
                    <a:lnB cap="flat">
                      <a:noFill/>
                    </a:lnB>
                    <a:lnTlToBr>
                      <a:noFill/>
                    </a:lnTlToBr>
                    <a:lnBlToTr>
                      <a:noFill/>
                    </a:lnBlToTr>
                    <a:noFill/>
                  </a:tcPr>
                </a:tc>
                <a:tc>
                  <a:txBody>
                    <a:bodyPr/>
                    <a:p>
                      <a:pPr indent="0" algn="ctr">
                        <a:buNone/>
                      </a:pPr>
                      <a:r>
                        <a:rPr lang="en-US" sz="1400" b="0">
                          <a:latin typeface="Times New Roman" panose="02020603050405020304" charset="0"/>
                          <a:cs typeface="Times New Roman" panose="02020603050405020304" charset="0"/>
                        </a:rPr>
                        <a:t>60</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lnL>
                      <a:noFill/>
                    </a:lnL>
                    <a:lnR>
                      <a:noFill/>
                    </a:lnR>
                    <a:lnT cap="flat">
                      <a:noFill/>
                    </a:lnT>
                    <a:lnB cap="flat">
                      <a:noFill/>
                    </a:lnB>
                    <a:lnTlToBr>
                      <a:noFill/>
                    </a:lnTlToBr>
                    <a:lnBlToTr>
                      <a:noFill/>
                    </a:lnBlToTr>
                    <a:noFill/>
                  </a:tcPr>
                </a:tc>
                <a:tc>
                  <a:txBody>
                    <a:bodyPr/>
                    <a:p>
                      <a:pPr indent="0" algn="ctr">
                        <a:buNone/>
                      </a:pPr>
                      <a:r>
                        <a:rPr lang="en-US" sz="1400" b="0">
                          <a:latin typeface="Times New Roman" panose="02020603050405020304" charset="0"/>
                          <a:cs typeface="Times New Roman" panose="02020603050405020304" charset="0"/>
                        </a:rPr>
                        <a:t>60</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lnL>
                      <a:noFill/>
                    </a:lnL>
                    <a:lnR cap="flat">
                      <a:noFill/>
                    </a:lnR>
                    <a:lnT cap="flat">
                      <a:noFill/>
                    </a:lnT>
                    <a:lnB cap="flat">
                      <a:noFill/>
                    </a:lnB>
                    <a:lnTlToBr>
                      <a:noFill/>
                    </a:lnTlToBr>
                    <a:lnBlToTr>
                      <a:noFill/>
                    </a:lnBlToTr>
                    <a:noFill/>
                  </a:tcPr>
                </a:tc>
              </a:tr>
              <a:tr h="238125">
                <a:tc>
                  <a:txBody>
                    <a:bodyPr/>
                    <a:p>
                      <a:pPr indent="0" algn="ctr">
                        <a:buNone/>
                      </a:pPr>
                      <a:r>
                        <a:rPr lang="en-US" sz="1400" b="0">
                          <a:latin typeface="Times New Roman" panose="02020603050405020304" charset="0"/>
                          <a:cs typeface="Times New Roman" panose="02020603050405020304" charset="0"/>
                        </a:rPr>
                        <a:t>007</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lnL>
                      <a:noFill/>
                    </a:lnL>
                    <a:lnR>
                      <a:noFill/>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Times New Roman" panose="02020603050405020304" charset="0"/>
                          <a:cs typeface="Times New Roman" panose="02020603050405020304" charset="0"/>
                        </a:rPr>
                        <a:t>67</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lnL>
                      <a:noFill/>
                    </a:lnL>
                    <a:lnR>
                      <a:noFill/>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Times New Roman" panose="02020603050405020304" charset="0"/>
                          <a:cs typeface="Times New Roman" panose="02020603050405020304" charset="0"/>
                        </a:rPr>
                        <a:t>68</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lnL>
                      <a:noFill/>
                    </a:lnL>
                    <a:lnR cap="flat">
                      <a:noFill/>
                    </a:lnR>
                    <a:lnT cap="flat">
                      <a:noFill/>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1" nodeType="clickEffect">
                                  <p:stCondLst>
                                    <p:cond delay="0"/>
                                  </p:stCondLst>
                                  <p:iterate type="lt">
                                    <p:tmPct val="10000"/>
                                  </p:iterate>
                                  <p:childTnLst>
                                    <p:set>
                                      <p:cBhvr>
                                        <p:cTn id="6" dur="500" fill="hold">
                                          <p:stCondLst>
                                            <p:cond delay="0"/>
                                          </p:stCondLst>
                                        </p:cTn>
                                        <p:tgtEl>
                                          <p:spTgt spid="18"/>
                                        </p:tgtEl>
                                        <p:attrNameLst>
                                          <p:attrName>style.visibility</p:attrName>
                                        </p:attrNameLst>
                                      </p:cBhvr>
                                      <p:to>
                                        <p:strVal val="visible"/>
                                      </p:to>
                                    </p:set>
                                    <p:anim by="(-#ppt_w*2)" calcmode="lin" valueType="num">
                                      <p:cBhvr rctx="PPT">
                                        <p:cTn id="7" dur="500" autoRev="1" fill="hold">
                                          <p:stCondLst>
                                            <p:cond delay="0"/>
                                          </p:stCondLst>
                                        </p:cTn>
                                        <p:tgtEl>
                                          <p:spTgt spid="18"/>
                                        </p:tgtEl>
                                        <p:attrNameLst>
                                          <p:attrName>ppt_w</p:attrName>
                                        </p:attrNameLst>
                                      </p:cBhvr>
                                    </p:anim>
                                    <p:anim by="(#ppt_w*0.50)" calcmode="lin" valueType="num">
                                      <p:cBhvr>
                                        <p:cTn id="8" dur="500" decel="50000" autoRev="1" fill="hold">
                                          <p:stCondLst>
                                            <p:cond delay="0"/>
                                          </p:stCondLst>
                                        </p:cTn>
                                        <p:tgtEl>
                                          <p:spTgt spid="18"/>
                                        </p:tgtEl>
                                        <p:attrNameLst>
                                          <p:attrName>ppt_x</p:attrName>
                                        </p:attrNameLst>
                                      </p:cBhvr>
                                    </p:anim>
                                    <p:anim from="(-#ppt_h/2)" to="(#ppt_y)" calcmode="lin" valueType="num">
                                      <p:cBhvr>
                                        <p:cTn id="9" dur="500" fill="hold">
                                          <p:stCondLst>
                                            <p:cond delay="0"/>
                                          </p:stCondLst>
                                        </p:cTn>
                                        <p:tgtEl>
                                          <p:spTgt spid="18"/>
                                        </p:tgtEl>
                                        <p:attrNameLst>
                                          <p:attrName>ppt_y</p:attrName>
                                        </p:attrNameLst>
                                      </p:cBhvr>
                                    </p:anim>
                                    <p:animRot by="21600000">
                                      <p:cBhvr>
                                        <p:cTn id="10" dur="500" fill="hold">
                                          <p:stCondLst>
                                            <p:cond delay="0"/>
                                          </p:stCondLst>
                                        </p:cTn>
                                        <p:tgtEl>
                                          <p:spTgt spid="18"/>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500" fill="hold">
                                          <p:stCondLst>
                                            <p:cond delay="0"/>
                                          </p:stCondLst>
                                        </p:cTn>
                                        <p:tgtEl>
                                          <p:spTgt spid="9"/>
                                        </p:tgtEl>
                                        <p:attrNameLst>
                                          <p:attrName>style.visibility</p:attrName>
                                        </p:attrNameLst>
                                      </p:cBhvr>
                                      <p:to>
                                        <p:strVal val="visible"/>
                                      </p:to>
                                    </p:set>
                                    <p:animEffect transition="in" filter="randombar(horizontal)">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100"/>
                                        </p:tgtEl>
                                        <p:attrNameLst>
                                          <p:attrName>style.visibility</p:attrName>
                                        </p:attrNameLst>
                                      </p:cBhvr>
                                      <p:to>
                                        <p:strVal val="visible"/>
                                      </p:to>
                                    </p:set>
                                    <p:animEffect transition="in" filter="dissolve">
                                      <p:cBhvr>
                                        <p:cTn id="20" dur="500"/>
                                        <p:tgtEl>
                                          <p:spTgt spid="100"/>
                                        </p:tgtEl>
                                      </p:cBhvr>
                                    </p:animEffect>
                                  </p:childTnLst>
                                </p:cTn>
                              </p:par>
                              <p:par>
                                <p:cTn id="21" presetID="9" presetClass="entr" presetSubtype="0"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dissolve">
                                      <p:cBhvr>
                                        <p:cTn id="23" dur="5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dissolve">
                                      <p:cBhvr>
                                        <p:cTn id="28" dur="500"/>
                                        <p:tgtEl>
                                          <p:spTgt spid="3"/>
                                        </p:tgtEl>
                                      </p:cBhvr>
                                    </p:animEffect>
                                  </p:childTnLst>
                                </p:cTn>
                              </p:par>
                            </p:childTnLst>
                          </p:cTn>
                        </p:par>
                      </p:childTnLst>
                    </p:cTn>
                  </p:par>
                  <p:par>
                    <p:cTn id="29" fill="hold">
                      <p:stCondLst>
                        <p:cond delay="indefinite"/>
                      </p:stCondLst>
                      <p:childTnLst>
                        <p:par>
                          <p:cTn id="30" fill="hold">
                            <p:stCondLst>
                              <p:cond delay="0"/>
                            </p:stCondLst>
                            <p:childTnLst>
                              <p:par>
                                <p:cTn id="31" presetID="12" presetClass="entr" presetSubtype="2" fill="hold" nodeType="click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additive="base">
                                        <p:cTn id="33" dur="500"/>
                                        <p:tgtEl>
                                          <p:spTgt spid="2"/>
                                        </p:tgtEl>
                                        <p:attrNameLst>
                                          <p:attrName>ppt_x</p:attrName>
                                        </p:attrNameLst>
                                      </p:cBhvr>
                                      <p:tavLst>
                                        <p:tav tm="0">
                                          <p:val>
                                            <p:strVal val="#ppt_x+#ppt_w*1.125000"/>
                                          </p:val>
                                        </p:tav>
                                        <p:tav tm="100000">
                                          <p:val>
                                            <p:strVal val="#ppt_x"/>
                                          </p:val>
                                        </p:tav>
                                      </p:tavLst>
                                    </p:anim>
                                    <p:animEffect transition="in" filter="wipe(left)">
                                      <p:cBhvr>
                                        <p:cTn id="3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1"/>
      <p:bldP spid="9" grpId="0"/>
      <p:bldP spid="3" grpId="0"/>
      <p:bldP spid="10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868045" y="1200785"/>
            <a:ext cx="7489825" cy="450850"/>
          </a:xfrm>
          <a:prstGeom prst="rect">
            <a:avLst/>
          </a:prstGeom>
          <a:noFill/>
        </p:spPr>
        <p:txBody>
          <a:bodyPr wrap="square" rtlCol="0" anchor="t">
            <a:spAutoFit/>
          </a:bodyPr>
          <a:p>
            <a:pPr indent="0" algn="just" fontAlgn="auto">
              <a:lnSpc>
                <a:spcPct val="130000"/>
              </a:lnSpc>
            </a:pPr>
            <a:r>
              <a:rPr lang="zh-CN" altLang="en-US">
                <a:sym typeface="+mn-ea"/>
              </a:rPr>
              <a:t>根据流程图整理出Kmeans算法的一般步骤，编写如下代码：</a:t>
            </a:r>
            <a:endParaRPr lang="zh-CN" altLang="en-US">
              <a:sym typeface="+mn-ea"/>
            </a:endParaRPr>
          </a:p>
        </p:txBody>
      </p:sp>
      <p:pic>
        <p:nvPicPr>
          <p:cNvPr id="3" name="图片 2"/>
          <p:cNvPicPr>
            <a:picLocks noChangeAspect="1"/>
          </p:cNvPicPr>
          <p:nvPr/>
        </p:nvPicPr>
        <p:blipFill>
          <a:blip r:embed="rId1"/>
          <a:srcRect r="35413" b="9191"/>
          <a:stretch>
            <a:fillRect/>
          </a:stretch>
        </p:blipFill>
        <p:spPr>
          <a:xfrm>
            <a:off x="868045" y="1651635"/>
            <a:ext cx="6204585" cy="2623185"/>
          </a:xfrm>
          <a:prstGeom prst="rect">
            <a:avLst/>
          </a:prstGeom>
        </p:spPr>
      </p:pic>
      <p:pic>
        <p:nvPicPr>
          <p:cNvPr id="5" name="图片 4"/>
          <p:cNvPicPr>
            <a:picLocks noChangeAspect="1"/>
          </p:cNvPicPr>
          <p:nvPr/>
        </p:nvPicPr>
        <p:blipFill>
          <a:blip r:embed="rId2"/>
          <a:srcRect l="2552" r="27782" b="10400"/>
          <a:stretch>
            <a:fillRect/>
          </a:stretch>
        </p:blipFill>
        <p:spPr>
          <a:xfrm>
            <a:off x="868045" y="4401185"/>
            <a:ext cx="6163945" cy="1923415"/>
          </a:xfrm>
          <a:prstGeom prst="rect">
            <a:avLst/>
          </a:prstGeom>
        </p:spPr>
      </p:pic>
      <p:sp>
        <p:nvSpPr>
          <p:cNvPr id="12" name="文本框 11"/>
          <p:cNvSpPr txBox="1"/>
          <p:nvPr/>
        </p:nvSpPr>
        <p:spPr>
          <a:xfrm>
            <a:off x="7170420" y="1651635"/>
            <a:ext cx="4338320" cy="4767580"/>
          </a:xfrm>
          <a:prstGeom prst="rect">
            <a:avLst/>
          </a:prstGeom>
          <a:solidFill>
            <a:schemeClr val="accent5">
              <a:lumMod val="20000"/>
              <a:lumOff val="80000"/>
            </a:schemeClr>
          </a:solidFill>
          <a:ln>
            <a:solidFill>
              <a:srgbClr val="190DBB"/>
            </a:solidFill>
          </a:ln>
        </p:spPr>
        <p:txBody>
          <a:bodyPr wrap="square" rtlCol="0" anchor="t">
            <a:spAutoFit/>
          </a:bodyPr>
          <a:p>
            <a:pPr indent="457200" algn="just" fontAlgn="auto">
              <a:lnSpc>
                <a:spcPct val="130000"/>
              </a:lnSpc>
              <a:buNone/>
              <a:extLst>
                <a:ext uri="{35155182-B16C-46BC-9424-99874614C6A1}">
                  <wpsdc:indentchars xmlns:wpsdc="http://www.wps.cn/officeDocument/2017/drawingmlCustomData" val="200" checksum="59296752"/>
                </a:ext>
              </a:extLst>
            </a:pPr>
            <a:r>
              <a:rPr lang="zh-CN" altLang="en-US">
                <a:sym typeface="+mn-ea"/>
              </a:rPr>
              <a:t>首先，我们分别导入numpy模块和scikit-learn中的KMeans类，接着就可调用numpy模块的loadtxt方法加载表</a:t>
            </a:r>
            <a:r>
              <a:rPr lang="en-US" altLang="zh-CN">
                <a:sym typeface="+mn-ea"/>
              </a:rPr>
              <a:t>14.1</a:t>
            </a:r>
            <a:r>
              <a:rPr lang="zh-CN" altLang="en-US">
                <a:sym typeface="+mn-ea"/>
              </a:rPr>
              <a:t>中的数据，之后实例化KMeans对象，并调用其fit方法训练该对象，最后得到其训练后的Kmeans模型。</a:t>
            </a:r>
            <a:endParaRPr lang="zh-CN" altLang="en-US">
              <a:sym typeface="+mn-ea"/>
            </a:endParaRPr>
          </a:p>
          <a:p>
            <a:pPr indent="457200" algn="just" fontAlgn="auto">
              <a:lnSpc>
                <a:spcPct val="130000"/>
              </a:lnSpc>
              <a:buNone/>
              <a:extLst>
                <a:ext uri="{35155182-B16C-46BC-9424-99874614C6A1}">
                  <wpsdc:indentchars xmlns:wpsdc="http://www.wps.cn/officeDocument/2017/drawingmlCustomData" val="200" checksum="59296752"/>
                </a:ext>
              </a:extLst>
            </a:pPr>
            <a:r>
              <a:rPr lang="zh-CN" altLang="en-US">
                <a:sym typeface="+mn-ea"/>
              </a:rPr>
              <a:t>值得注意的是，我们在实例化KMeans对象时，可选择其初始化类簇质心的方式，如init="random"表示随机选择初始质心，也能够自定义其类簇数，这里的设置是n_clusters=3，即最终该数据将聚类为3个类簇，Kmeans算法是无监督学习的一个典型例子。</a:t>
            </a:r>
            <a:endParaRPr lang="zh-CN" altLang="en-US">
              <a:sym typeface="+mn-ea"/>
            </a:endParaRPr>
          </a:p>
        </p:txBody>
      </p:sp>
      <p:sp>
        <p:nvSpPr>
          <p:cNvPr id="18" name="TextBox 10"/>
          <p:cNvSpPr>
            <a:spLocks noChangeArrowheads="1"/>
          </p:cNvSpPr>
          <p:nvPr/>
        </p:nvSpPr>
        <p:spPr bwMode="auto">
          <a:xfrm>
            <a:off x="742315" y="421005"/>
            <a:ext cx="660209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altLang="zh-CN" sz="2400" b="1" dirty="0">
                <a:sym typeface="+mn-ea"/>
              </a:rPr>
              <a:t>14.3 聚类案例：kmeans聚类算法</a:t>
            </a:r>
            <a:endParaRPr altLang="zh-CN" sz="2400" b="1" dirty="0">
              <a:sym typeface="+mn-ea"/>
            </a:endParaRPr>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1" nodeType="clickEffect">
                                  <p:stCondLst>
                                    <p:cond delay="0"/>
                                  </p:stCondLst>
                                  <p:iterate type="lt">
                                    <p:tmPct val="10000"/>
                                  </p:iterate>
                                  <p:childTnLst>
                                    <p:set>
                                      <p:cBhvr>
                                        <p:cTn id="6" dur="500" fill="hold">
                                          <p:stCondLst>
                                            <p:cond delay="0"/>
                                          </p:stCondLst>
                                        </p:cTn>
                                        <p:tgtEl>
                                          <p:spTgt spid="18"/>
                                        </p:tgtEl>
                                        <p:attrNameLst>
                                          <p:attrName>style.visibility</p:attrName>
                                        </p:attrNameLst>
                                      </p:cBhvr>
                                      <p:to>
                                        <p:strVal val="visible"/>
                                      </p:to>
                                    </p:set>
                                    <p:anim by="(-#ppt_w*2)" calcmode="lin" valueType="num">
                                      <p:cBhvr rctx="PPT">
                                        <p:cTn id="7" dur="500" autoRev="1" fill="hold">
                                          <p:stCondLst>
                                            <p:cond delay="0"/>
                                          </p:stCondLst>
                                        </p:cTn>
                                        <p:tgtEl>
                                          <p:spTgt spid="18"/>
                                        </p:tgtEl>
                                        <p:attrNameLst>
                                          <p:attrName>ppt_w</p:attrName>
                                        </p:attrNameLst>
                                      </p:cBhvr>
                                    </p:anim>
                                    <p:anim by="(#ppt_w*0.50)" calcmode="lin" valueType="num">
                                      <p:cBhvr>
                                        <p:cTn id="8" dur="500" decel="50000" autoRev="1" fill="hold">
                                          <p:stCondLst>
                                            <p:cond delay="0"/>
                                          </p:stCondLst>
                                        </p:cTn>
                                        <p:tgtEl>
                                          <p:spTgt spid="18"/>
                                        </p:tgtEl>
                                        <p:attrNameLst>
                                          <p:attrName>ppt_x</p:attrName>
                                        </p:attrNameLst>
                                      </p:cBhvr>
                                    </p:anim>
                                    <p:anim from="(-#ppt_h/2)" to="(#ppt_y)" calcmode="lin" valueType="num">
                                      <p:cBhvr>
                                        <p:cTn id="9" dur="500" fill="hold">
                                          <p:stCondLst>
                                            <p:cond delay="0"/>
                                          </p:stCondLst>
                                        </p:cTn>
                                        <p:tgtEl>
                                          <p:spTgt spid="18"/>
                                        </p:tgtEl>
                                        <p:attrNameLst>
                                          <p:attrName>ppt_y</p:attrName>
                                        </p:attrNameLst>
                                      </p:cBhvr>
                                    </p:anim>
                                    <p:animRot by="21600000">
                                      <p:cBhvr>
                                        <p:cTn id="10" dur="500" fill="hold">
                                          <p:stCondLst>
                                            <p:cond delay="0"/>
                                          </p:stCondLst>
                                        </p:cTn>
                                        <p:tgtEl>
                                          <p:spTgt spid="18"/>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500" fill="hold">
                                          <p:stCondLst>
                                            <p:cond delay="0"/>
                                          </p:stCondLst>
                                        </p:cTn>
                                        <p:tgtEl>
                                          <p:spTgt spid="9"/>
                                        </p:tgtEl>
                                        <p:attrNameLst>
                                          <p:attrName>style.visibility</p:attrName>
                                        </p:attrNameLst>
                                      </p:cBhvr>
                                      <p:to>
                                        <p:strVal val="visible"/>
                                      </p:to>
                                    </p:set>
                                    <p:animEffect transition="in" filter="randombar(horizontal)">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blinds(horizontal)">
                                      <p:cBhvr>
                                        <p:cTn id="20" dur="500"/>
                                        <p:tgtEl>
                                          <p:spTgt spid="3"/>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blinds(horizontal)">
                                      <p:cBhvr>
                                        <p:cTn id="25" dur="500"/>
                                        <p:tgtEl>
                                          <p:spTgt spid="5"/>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randombar(horizontal)">
                                      <p:cBhvr>
                                        <p:cTn id="3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bldLvl="0" animBg="1"/>
      <p:bldP spid="18"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1183640" y="1859280"/>
            <a:ext cx="9823450" cy="1938020"/>
          </a:xfrm>
          <a:prstGeom prst="rect">
            <a:avLst/>
          </a:prstGeom>
          <a:noFill/>
        </p:spPr>
        <p:txBody>
          <a:bodyPr wrap="square" rtlCol="0" anchor="t">
            <a:spAutoFit/>
          </a:bodyPr>
          <a:p>
            <a:pPr indent="508000" algn="just" fontAlgn="auto">
              <a:lnSpc>
                <a:spcPct val="150000"/>
              </a:lnSpc>
              <a:extLst>
                <a:ext uri="{35155182-B16C-46BC-9424-99874614C6A1}">
                  <wpsdc:indentchars xmlns:wpsdc="http://www.wps.cn/officeDocument/2017/drawingmlCustomData" val="200" checksum="282533468"/>
                </a:ext>
              </a:extLst>
            </a:pPr>
            <a:r>
              <a:rPr lang="zh-CN" altLang="en-US" sz="2000" b="1">
                <a:sym typeface="+mn-ea"/>
              </a:rPr>
              <a:t>我们在本章中了解了机器学习、机器学习的分类与有监督学习和无监督学习的基本概念，并学习了python中关于的模块基本语法，最后通过Kmeans聚类算法的实际案例，深刻的理解了什么是机器学习，切实感受到了Python的模块化编程思想的强大与便捷。</a:t>
            </a:r>
            <a:endParaRPr lang="zh-CN" altLang="en-US" sz="2000" b="1">
              <a:sym typeface="+mn-ea"/>
            </a:endParaRPr>
          </a:p>
        </p:txBody>
      </p:sp>
      <p:sp>
        <p:nvSpPr>
          <p:cNvPr id="18" name="TextBox 10"/>
          <p:cNvSpPr>
            <a:spLocks noChangeArrowheads="1"/>
          </p:cNvSpPr>
          <p:nvPr/>
        </p:nvSpPr>
        <p:spPr bwMode="auto">
          <a:xfrm>
            <a:off x="742315" y="421005"/>
            <a:ext cx="660209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altLang="zh-CN" sz="2400" b="1" dirty="0">
                <a:sym typeface="+mn-ea"/>
              </a:rPr>
              <a:t>14.</a:t>
            </a:r>
            <a:r>
              <a:rPr lang="en-US" sz="2400" b="1" dirty="0">
                <a:sym typeface="+mn-ea"/>
              </a:rPr>
              <a:t>4 </a:t>
            </a:r>
            <a:r>
              <a:rPr lang="zh-CN" altLang="en-US" sz="2400" b="1" dirty="0">
                <a:sym typeface="+mn-ea"/>
              </a:rPr>
              <a:t>总结</a:t>
            </a:r>
            <a:endParaRPr lang="zh-CN" altLang="en-US" sz="2400" b="1" dirty="0">
              <a:sym typeface="+mn-ea"/>
            </a:endParaRPr>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1" nodeType="clickEffect">
                                  <p:stCondLst>
                                    <p:cond delay="0"/>
                                  </p:stCondLst>
                                  <p:iterate type="lt">
                                    <p:tmPct val="10000"/>
                                  </p:iterate>
                                  <p:childTnLst>
                                    <p:set>
                                      <p:cBhvr>
                                        <p:cTn id="6" dur="500" fill="hold">
                                          <p:stCondLst>
                                            <p:cond delay="0"/>
                                          </p:stCondLst>
                                        </p:cTn>
                                        <p:tgtEl>
                                          <p:spTgt spid="18"/>
                                        </p:tgtEl>
                                        <p:attrNameLst>
                                          <p:attrName>style.visibility</p:attrName>
                                        </p:attrNameLst>
                                      </p:cBhvr>
                                      <p:to>
                                        <p:strVal val="visible"/>
                                      </p:to>
                                    </p:set>
                                    <p:anim by="(-#ppt_w*2)" calcmode="lin" valueType="num">
                                      <p:cBhvr rctx="PPT">
                                        <p:cTn id="7" dur="500" autoRev="1" fill="hold">
                                          <p:stCondLst>
                                            <p:cond delay="0"/>
                                          </p:stCondLst>
                                        </p:cTn>
                                        <p:tgtEl>
                                          <p:spTgt spid="18"/>
                                        </p:tgtEl>
                                        <p:attrNameLst>
                                          <p:attrName>ppt_w</p:attrName>
                                        </p:attrNameLst>
                                      </p:cBhvr>
                                    </p:anim>
                                    <p:anim by="(#ppt_w*0.50)" calcmode="lin" valueType="num">
                                      <p:cBhvr>
                                        <p:cTn id="8" dur="500" decel="50000" autoRev="1" fill="hold">
                                          <p:stCondLst>
                                            <p:cond delay="0"/>
                                          </p:stCondLst>
                                        </p:cTn>
                                        <p:tgtEl>
                                          <p:spTgt spid="18"/>
                                        </p:tgtEl>
                                        <p:attrNameLst>
                                          <p:attrName>ppt_x</p:attrName>
                                        </p:attrNameLst>
                                      </p:cBhvr>
                                    </p:anim>
                                    <p:anim from="(-#ppt_h/2)" to="(#ppt_y)" calcmode="lin" valueType="num">
                                      <p:cBhvr>
                                        <p:cTn id="9" dur="500" fill="hold">
                                          <p:stCondLst>
                                            <p:cond delay="0"/>
                                          </p:stCondLst>
                                        </p:cTn>
                                        <p:tgtEl>
                                          <p:spTgt spid="18"/>
                                        </p:tgtEl>
                                        <p:attrNameLst>
                                          <p:attrName>ppt_y</p:attrName>
                                        </p:attrNameLst>
                                      </p:cBhvr>
                                    </p:anim>
                                    <p:animRot by="21600000">
                                      <p:cBhvr>
                                        <p:cTn id="10" dur="500" fill="hold">
                                          <p:stCondLst>
                                            <p:cond delay="0"/>
                                          </p:stCondLst>
                                        </p:cTn>
                                        <p:tgtEl>
                                          <p:spTgt spid="18"/>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500" fill="hold">
                                          <p:stCondLst>
                                            <p:cond delay="0"/>
                                          </p:stCondLst>
                                        </p:cTn>
                                        <p:tgtEl>
                                          <p:spTgt spid="9"/>
                                        </p:tgtEl>
                                        <p:attrNameLst>
                                          <p:attrName>style.visibility</p:attrName>
                                        </p:attrNameLst>
                                      </p:cBhvr>
                                      <p:to>
                                        <p:strVal val="visible"/>
                                      </p:to>
                                    </p:set>
                                    <p:animEffect transition="in" filter="randombar(horizontal)">
                                      <p:cBhvr>
                                        <p:cTn id="1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8"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815307" y="1412777"/>
            <a:ext cx="10361851" cy="1470025"/>
          </a:xfrm>
        </p:spPr>
        <p:txBody>
          <a:bodyPr>
            <a:normAutofit/>
          </a:bodyPr>
          <a:lstStyle/>
          <a:p>
            <a:r>
              <a:rPr lang="zh-CN" altLang="en-US" sz="5400" b="1" dirty="0" smtClean="0"/>
              <a:t>人工智能及其实践教程</a:t>
            </a:r>
            <a:endParaRPr lang="zh-CN" altLang="en-US" sz="5400" b="1" dirty="0"/>
          </a:p>
        </p:txBody>
      </p:sp>
      <p:sp>
        <p:nvSpPr>
          <p:cNvPr id="3" name="副标题 2"/>
          <p:cNvSpPr>
            <a:spLocks noGrp="1"/>
          </p:cNvSpPr>
          <p:nvPr>
            <p:ph type="subTitle" idx="1"/>
          </p:nvPr>
        </p:nvSpPr>
        <p:spPr>
          <a:xfrm>
            <a:off x="1871287" y="3645024"/>
            <a:ext cx="8533289" cy="1752600"/>
          </a:xfrm>
        </p:spPr>
        <p:txBody>
          <a:bodyPr/>
          <a:lstStyle/>
          <a:p>
            <a:r>
              <a:rPr lang="zh-CN" altLang="en-US" dirty="0" smtClean="0">
                <a:solidFill>
                  <a:schemeClr val="tx1"/>
                </a:solidFill>
                <a:latin typeface="楷体" panose="02010609060101010101" pitchFamily="49" charset="-122"/>
                <a:ea typeface="楷体" panose="02010609060101010101" pitchFamily="49" charset="-122"/>
              </a:rPr>
              <a:t>主编：丁亮 姜春茂</a:t>
            </a:r>
            <a:endParaRPr lang="zh-CN" altLang="en-US" dirty="0">
              <a:solidFill>
                <a:schemeClr val="tx1"/>
              </a:solidFill>
              <a:latin typeface="楷体" panose="02010609060101010101" pitchFamily="49" charset="-122"/>
              <a:ea typeface="楷体" panose="02010609060101010101" pitchFamily="49" charset="-122"/>
            </a:endParaRPr>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barn(inVertic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p:cNvGrpSpPr/>
          <p:nvPr/>
        </p:nvGrpSpPr>
        <p:grpSpPr>
          <a:xfrm>
            <a:off x="0" y="6431190"/>
            <a:ext cx="12190413" cy="426810"/>
            <a:chOff x="0" y="6497728"/>
            <a:chExt cx="12192000" cy="360271"/>
          </a:xfrm>
        </p:grpSpPr>
        <p:sp>
          <p:nvSpPr>
            <p:cNvPr id="41" name="矩形 40"/>
            <p:cNvSpPr/>
            <p:nvPr/>
          </p:nvSpPr>
          <p:spPr>
            <a:xfrm>
              <a:off x="0" y="6497728"/>
              <a:ext cx="12192000" cy="36027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等腰三角形 41"/>
            <p:cNvSpPr/>
            <p:nvPr/>
          </p:nvSpPr>
          <p:spPr>
            <a:xfrm rot="10800000">
              <a:off x="10272464" y="6497728"/>
              <a:ext cx="288030" cy="99624"/>
            </a:xfrm>
            <a:prstGeom prs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43" name="图片 4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9814997" y="-519364"/>
            <a:ext cx="2235480" cy="1594391"/>
          </a:xfrm>
          <a:prstGeom prst="rect">
            <a:avLst/>
          </a:prstGeom>
        </p:spPr>
      </p:pic>
      <p:sp>
        <p:nvSpPr>
          <p:cNvPr id="70" name="TextBox 10"/>
          <p:cNvSpPr>
            <a:spLocks noChangeArrowheads="1"/>
          </p:cNvSpPr>
          <p:nvPr/>
        </p:nvSpPr>
        <p:spPr bwMode="auto">
          <a:xfrm>
            <a:off x="742253" y="420691"/>
            <a:ext cx="5064921"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sz="2800" b="1" dirty="0" smtClean="0"/>
              <a:t>第1</a:t>
            </a:r>
            <a:r>
              <a:rPr lang="en-US" sz="2800" b="1" dirty="0" smtClean="0"/>
              <a:t>4</a:t>
            </a:r>
            <a:r>
              <a:rPr sz="2800" b="1" dirty="0" smtClean="0"/>
              <a:t>章 </a:t>
            </a:r>
            <a:r>
              <a:rPr lang="zh-CN" sz="2800" b="1" dirty="0" smtClean="0"/>
              <a:t>初识机器学习</a:t>
            </a:r>
            <a:endParaRPr lang="zh-CN" sz="2800" b="1" dirty="0" smtClean="0"/>
          </a:p>
        </p:txBody>
      </p:sp>
      <p:cxnSp>
        <p:nvCxnSpPr>
          <p:cNvPr id="71" name="直接连接符 9"/>
          <p:cNvCxnSpPr>
            <a:cxnSpLocks noChangeShapeType="1"/>
          </p:cNvCxnSpPr>
          <p:nvPr/>
        </p:nvCxnSpPr>
        <p:spPr bwMode="auto">
          <a:xfrm flipH="1">
            <a:off x="478781" y="241484"/>
            <a:ext cx="1" cy="379204"/>
          </a:xfrm>
          <a:prstGeom prst="line">
            <a:avLst/>
          </a:prstGeom>
          <a:noFill/>
          <a:ln w="38100" algn="ctr">
            <a:solidFill>
              <a:srgbClr val="0563B8"/>
            </a:solidFill>
            <a:round/>
          </a:ln>
          <a:extLst>
            <a:ext uri="{909E8E84-426E-40DD-AFC4-6F175D3DCCD1}">
              <a14:hiddenFill xmlns:a14="http://schemas.microsoft.com/office/drawing/2010/main">
                <a:noFill/>
              </a14:hiddenFill>
            </a:ext>
          </a:extLst>
        </p:spPr>
      </p:cxnSp>
      <p:sp>
        <p:nvSpPr>
          <p:cNvPr id="2" name="灯片编号占位符 1"/>
          <p:cNvSpPr>
            <a:spLocks noGrp="1"/>
          </p:cNvSpPr>
          <p:nvPr>
            <p:ph type="sldNum" sz="quarter" idx="12"/>
          </p:nvPr>
        </p:nvSpPr>
        <p:spPr>
          <a:xfrm>
            <a:off x="8783495" y="6492877"/>
            <a:ext cx="2742843" cy="365125"/>
          </a:xfrm>
        </p:spPr>
        <p:txBody>
          <a:bodyPr/>
          <a:lstStyle/>
          <a:p>
            <a:r>
              <a:rPr lang="en-US" altLang="zh-CN" dirty="0"/>
              <a:t>PAGE </a:t>
            </a:r>
            <a:fld id="{97D83655-4300-49DB-BEC9-C552C719D9BC}" type="slidenum">
              <a:rPr lang="zh-CN" altLang="en-US" dirty="0" smtClean="0"/>
            </a:fld>
            <a:endParaRPr lang="zh-CN" altLang="en-US" dirty="0"/>
          </a:p>
        </p:txBody>
      </p:sp>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8484" y="6564761"/>
            <a:ext cx="1235786" cy="159668"/>
          </a:xfrm>
          <a:prstGeom prst="rect">
            <a:avLst/>
          </a:prstGeom>
        </p:spPr>
      </p:pic>
      <p:cxnSp>
        <p:nvCxnSpPr>
          <p:cNvPr id="11" name="直接连接符 9"/>
          <p:cNvCxnSpPr>
            <a:cxnSpLocks noChangeShapeType="1"/>
          </p:cNvCxnSpPr>
          <p:nvPr/>
        </p:nvCxnSpPr>
        <p:spPr bwMode="auto">
          <a:xfrm>
            <a:off x="478582" y="222104"/>
            <a:ext cx="527343" cy="0"/>
          </a:xfrm>
          <a:prstGeom prst="line">
            <a:avLst/>
          </a:prstGeom>
          <a:noFill/>
          <a:ln w="38100" algn="ctr">
            <a:solidFill>
              <a:srgbClr val="0563B8"/>
            </a:solidFill>
            <a:round/>
          </a:ln>
          <a:extLst>
            <a:ext uri="{909E8E84-426E-40DD-AFC4-6F175D3DCCD1}">
              <a14:hiddenFill xmlns:a14="http://schemas.microsoft.com/office/drawing/2010/main">
                <a:noFill/>
              </a14:hiddenFill>
            </a:ext>
          </a:extLst>
        </p:spPr>
      </p:cxnSp>
      <p:sp>
        <p:nvSpPr>
          <p:cNvPr id="12" name="矩形 11"/>
          <p:cNvSpPr/>
          <p:nvPr/>
        </p:nvSpPr>
        <p:spPr>
          <a:xfrm>
            <a:off x="1288415" y="1722755"/>
            <a:ext cx="4932680" cy="2306955"/>
          </a:xfrm>
          <a:prstGeom prst="rect">
            <a:avLst/>
          </a:prstGeom>
        </p:spPr>
        <p:txBody>
          <a:bodyPr wrap="square">
            <a:spAutoFit/>
          </a:bodyPr>
          <a:lstStyle/>
          <a:p>
            <a:pPr>
              <a:lnSpc>
                <a:spcPct val="150000"/>
              </a:lnSpc>
            </a:pPr>
            <a:r>
              <a:rPr altLang="zh-CN" sz="2400" b="1" dirty="0"/>
              <a:t>14.1 机器学习的基本概念</a:t>
            </a:r>
            <a:endParaRPr altLang="zh-CN" sz="2400" b="1" dirty="0"/>
          </a:p>
          <a:p>
            <a:pPr>
              <a:lnSpc>
                <a:spcPct val="150000"/>
              </a:lnSpc>
            </a:pPr>
            <a:r>
              <a:rPr lang="zh-CN" altLang="zh-CN" sz="2400" b="1" dirty="0"/>
              <a:t>14.2 机器学习的类型</a:t>
            </a:r>
            <a:endParaRPr lang="zh-CN" altLang="zh-CN" sz="2400" b="1" dirty="0"/>
          </a:p>
          <a:p>
            <a:pPr>
              <a:lnSpc>
                <a:spcPct val="150000"/>
              </a:lnSpc>
            </a:pPr>
            <a:r>
              <a:rPr lang="zh-CN" altLang="zh-CN" sz="2400" b="1" dirty="0"/>
              <a:t>14.3 聚类案例：kmeans聚类算法</a:t>
            </a:r>
            <a:endParaRPr lang="zh-CN" altLang="zh-CN" sz="2400" b="1" dirty="0"/>
          </a:p>
          <a:p>
            <a:pPr>
              <a:lnSpc>
                <a:spcPct val="150000"/>
              </a:lnSpc>
            </a:pPr>
            <a:r>
              <a:rPr lang="zh-CN" altLang="zh-CN" sz="2400" b="1" dirty="0"/>
              <a:t>14.4 总结</a:t>
            </a:r>
            <a:endParaRPr lang="zh-CN" altLang="zh-CN" sz="2400" b="1" dirty="0"/>
          </a:p>
        </p:txBody>
      </p:sp>
      <p:sp>
        <p:nvSpPr>
          <p:cNvPr id="3" name="文本框 2"/>
          <p:cNvSpPr txBox="1"/>
          <p:nvPr/>
        </p:nvSpPr>
        <p:spPr>
          <a:xfrm>
            <a:off x="6584950" y="1907540"/>
            <a:ext cx="4126230" cy="1938020"/>
          </a:xfrm>
          <a:prstGeom prst="rect">
            <a:avLst/>
          </a:prstGeom>
          <a:noFill/>
        </p:spPr>
        <p:txBody>
          <a:bodyPr wrap="square" rtlCol="0">
            <a:spAutoFit/>
          </a:bodyPr>
          <a:p>
            <a:pPr marL="342900" indent="-342900" algn="just">
              <a:lnSpc>
                <a:spcPct val="150000"/>
              </a:lnSpc>
              <a:buFont typeface="Wingdings" panose="05000000000000000000" charset="0"/>
              <a:buChar char="Ø"/>
            </a:pPr>
            <a:r>
              <a:rPr lang="zh-CN" altLang="en-US" sz="2000" b="1"/>
              <a:t>了解机器学习的基本概念</a:t>
            </a:r>
            <a:endParaRPr lang="zh-CN" altLang="en-US" sz="2000" b="1"/>
          </a:p>
          <a:p>
            <a:pPr marL="342900" indent="-342900" algn="just">
              <a:lnSpc>
                <a:spcPct val="150000"/>
              </a:lnSpc>
              <a:buFont typeface="Wingdings" panose="05000000000000000000" charset="0"/>
              <a:buChar char="Ø"/>
            </a:pPr>
            <a:r>
              <a:rPr lang="zh-CN" altLang="en-US" sz="2000" b="1"/>
              <a:t>理解机器学习中监督学习与无监督学习的区别</a:t>
            </a:r>
            <a:endParaRPr lang="zh-CN" altLang="en-US" sz="2000" b="1"/>
          </a:p>
          <a:p>
            <a:pPr marL="342900" indent="-342900" algn="just">
              <a:lnSpc>
                <a:spcPct val="150000"/>
              </a:lnSpc>
              <a:buFont typeface="Wingdings" panose="05000000000000000000" charset="0"/>
              <a:buChar char="Ø"/>
            </a:pPr>
            <a:r>
              <a:rPr lang="zh-CN" altLang="en-US" sz="2000" b="1"/>
              <a:t>理解Kmeans算法的工作原理</a:t>
            </a:r>
            <a:endParaRPr lang="zh-CN" altLang="en-US" sz="2000" b="1"/>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circle(in)">
                                      <p:cBhvr>
                                        <p:cTn id="7" dur="2000"/>
                                        <p:tgtEl>
                                          <p:spTgt spid="7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1" fill="hold" nodeType="clickEffect">
                                  <p:stCondLst>
                                    <p:cond delay="0"/>
                                  </p:stCondLst>
                                  <p:childTnLst>
                                    <p:set>
                                      <p:cBhvr>
                                        <p:cTn id="11" dur="1" fill="hold">
                                          <p:stCondLst>
                                            <p:cond delay="0"/>
                                          </p:stCondLst>
                                        </p:cTn>
                                        <p:tgtEl>
                                          <p:spTgt spid="12">
                                            <p:txEl>
                                              <p:pRg st="0" end="0"/>
                                            </p:txEl>
                                          </p:spTgt>
                                        </p:tgtEl>
                                        <p:attrNameLst>
                                          <p:attrName>style.visibility</p:attrName>
                                        </p:attrNameLst>
                                      </p:cBhvr>
                                      <p:to>
                                        <p:strVal val="visible"/>
                                      </p:to>
                                    </p:set>
                                    <p:anim calcmode="lin" valueType="num">
                                      <p:cBhvr additive="base">
                                        <p:cTn id="12"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2">
                                            <p:txEl>
                                              <p:pRg st="0" end="0"/>
                                            </p:txEl>
                                          </p:spTgt>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 presetClass="entr" presetSubtype="8" fill="hold" nodeType="afterEffect">
                                  <p:stCondLst>
                                    <p:cond delay="0"/>
                                  </p:stCondLst>
                                  <p:childTnLst>
                                    <p:set>
                                      <p:cBhvr>
                                        <p:cTn id="16" dur="1" fill="hold">
                                          <p:stCondLst>
                                            <p:cond delay="0"/>
                                          </p:stCondLst>
                                        </p:cTn>
                                        <p:tgtEl>
                                          <p:spTgt spid="12">
                                            <p:txEl>
                                              <p:pRg st="1" end="1"/>
                                            </p:txEl>
                                          </p:spTgt>
                                        </p:tgtEl>
                                        <p:attrNameLst>
                                          <p:attrName>style.visibility</p:attrName>
                                        </p:attrNameLst>
                                      </p:cBhvr>
                                      <p:to>
                                        <p:strVal val="visible"/>
                                      </p:to>
                                    </p:set>
                                    <p:anim calcmode="lin" valueType="num">
                                      <p:cBhvr additive="base">
                                        <p:cTn id="17" dur="500" fill="hold"/>
                                        <p:tgtEl>
                                          <p:spTgt spid="12">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2">
                                            <p:txEl>
                                              <p:pRg st="1" end="1"/>
                                            </p:txEl>
                                          </p:spTgt>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6" fill="hold" nodeType="afterEffect">
                                  <p:stCondLst>
                                    <p:cond delay="0"/>
                                  </p:stCondLst>
                                  <p:childTnLst>
                                    <p:set>
                                      <p:cBhvr>
                                        <p:cTn id="21" dur="1" fill="hold">
                                          <p:stCondLst>
                                            <p:cond delay="0"/>
                                          </p:stCondLst>
                                        </p:cTn>
                                        <p:tgtEl>
                                          <p:spTgt spid="12">
                                            <p:txEl>
                                              <p:pRg st="2" end="2"/>
                                            </p:txEl>
                                          </p:spTgt>
                                        </p:tgtEl>
                                        <p:attrNameLst>
                                          <p:attrName>style.visibility</p:attrName>
                                        </p:attrNameLst>
                                      </p:cBhvr>
                                      <p:to>
                                        <p:strVal val="visible"/>
                                      </p:to>
                                    </p:set>
                                    <p:anim calcmode="lin" valueType="num">
                                      <p:cBhvr additive="base">
                                        <p:cTn id="22" dur="500" fill="hold"/>
                                        <p:tgtEl>
                                          <p:spTgt spid="12">
                                            <p:txEl>
                                              <p:pRg st="2" end="2"/>
                                            </p:txEl>
                                          </p:spTgt>
                                        </p:tgtEl>
                                        <p:attrNameLst>
                                          <p:attrName>ppt_x</p:attrName>
                                        </p:attrNameLst>
                                      </p:cBhvr>
                                      <p:tavLst>
                                        <p:tav tm="0">
                                          <p:val>
                                            <p:strVal val="1+#ppt_w/2"/>
                                          </p:val>
                                        </p:tav>
                                        <p:tav tm="100000">
                                          <p:val>
                                            <p:strVal val="#ppt_x"/>
                                          </p:val>
                                        </p:tav>
                                      </p:tavLst>
                                    </p:anim>
                                    <p:anim calcmode="lin" valueType="num">
                                      <p:cBhvr additive="base">
                                        <p:cTn id="23" dur="500" fill="hold"/>
                                        <p:tgtEl>
                                          <p:spTgt spid="12">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1500"/>
                            </p:stCondLst>
                            <p:childTnLst>
                              <p:par>
                                <p:cTn id="25" presetID="2" presetClass="entr" presetSubtype="4" fill="hold" nodeType="afterEffect">
                                  <p:stCondLst>
                                    <p:cond delay="0"/>
                                  </p:stCondLst>
                                  <p:childTnLst>
                                    <p:set>
                                      <p:cBhvr>
                                        <p:cTn id="26" dur="1" fill="hold">
                                          <p:stCondLst>
                                            <p:cond delay="0"/>
                                          </p:stCondLst>
                                        </p:cTn>
                                        <p:tgtEl>
                                          <p:spTgt spid="12">
                                            <p:txEl>
                                              <p:pRg st="3" end="3"/>
                                            </p:txEl>
                                          </p:spTgt>
                                        </p:tgtEl>
                                        <p:attrNameLst>
                                          <p:attrName>style.visibility</p:attrName>
                                        </p:attrNameLst>
                                      </p:cBhvr>
                                      <p:to>
                                        <p:strVal val="visible"/>
                                      </p:to>
                                    </p:set>
                                    <p:anim calcmode="lin" valueType="num">
                                      <p:cBhvr additive="base">
                                        <p:cTn id="27" dur="500" fill="hold"/>
                                        <p:tgtEl>
                                          <p:spTgt spid="12">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4" presetClass="entr" presetSubtype="10" fill="hold" grpId="0" nodeType="click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randombar(horizontal)">
                                      <p:cBhvr>
                                        <p:cTn id="3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p:cNvSpPr>
            <a:spLocks noChangeArrowheads="1"/>
          </p:cNvSpPr>
          <p:nvPr/>
        </p:nvSpPr>
        <p:spPr bwMode="auto">
          <a:xfrm>
            <a:off x="724535" y="439420"/>
            <a:ext cx="53174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altLang="zh-CN" sz="2400" b="1" dirty="0">
                <a:sym typeface="+mn-ea"/>
              </a:rPr>
              <a:t>14.1 机器学习的基本概念</a:t>
            </a:r>
            <a:endParaRPr lang="zh-CN" altLang="zh-CN" sz="2400" b="1" dirty="0"/>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3" name="Rectangle 78"/>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5" name="文本框 4"/>
          <p:cNvSpPr txBox="1"/>
          <p:nvPr/>
        </p:nvSpPr>
        <p:spPr>
          <a:xfrm>
            <a:off x="965200" y="1937385"/>
            <a:ext cx="10260965" cy="2091690"/>
          </a:xfrm>
          <a:prstGeom prst="rect">
            <a:avLst/>
          </a:prstGeom>
          <a:noFill/>
        </p:spPr>
        <p:txBody>
          <a:bodyPr wrap="square" rtlCol="0" anchor="t">
            <a:spAutoFit/>
          </a:bodyPr>
          <a:p>
            <a:pPr indent="508000" algn="just" fontAlgn="auto">
              <a:lnSpc>
                <a:spcPct val="130000"/>
              </a:lnSpc>
              <a:extLst>
                <a:ext uri="{35155182-B16C-46BC-9424-99874614C6A1}">
                  <wpsdc:indentchars xmlns:wpsdc="http://www.wps.cn/officeDocument/2017/drawingmlCustomData" val="200" checksum="282533468"/>
                </a:ext>
              </a:extLst>
            </a:pPr>
            <a:r>
              <a:rPr lang="zh-CN" altLang="en-US" sz="2000" b="1"/>
              <a:t>机器学习</a:t>
            </a:r>
            <a:r>
              <a:rPr lang="zh-CN" altLang="en-US" sz="2000"/>
              <a:t>是一门多领域交叉学科，涉及概率论、统计学、逼近论、凸分析、算法复杂度理论等多门学科。专门研究计算机怎样模拟或实现人类的学习行为，以获取新的知识或技能，重新组织已有的知识结构使之不断改善自身的性能。它是人工智能的核心，是使计算机具有智能的根本途径，其应用遍及人工智能的各个领域，它主要使用归纳、综合而不是演绎。</a:t>
            </a:r>
            <a:endParaRPr lang="zh-CN" altLang="en-US" sz="2000"/>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500"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500" fill="hold">
                                          <p:stCondLst>
                                            <p:cond delay="0"/>
                                          </p:stCondLst>
                                        </p:cTn>
                                        <p:tgtEl>
                                          <p:spTgt spid="2"/>
                                        </p:tgtEl>
                                        <p:attrNameLst>
                                          <p:attrName>ppt_y</p:attrName>
                                        </p:attrNameLst>
                                      </p:cBhvr>
                                    </p:anim>
                                    <p:animRot by="21600000">
                                      <p:cBhvr>
                                        <p:cTn id="10" dur="500" fill="hold">
                                          <p:stCondLst>
                                            <p:cond delay="0"/>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randombar(horizontal)">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3" name="Rectangle 78"/>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4" name="TextBox 10"/>
          <p:cNvSpPr>
            <a:spLocks noChangeArrowheads="1"/>
          </p:cNvSpPr>
          <p:nvPr/>
        </p:nvSpPr>
        <p:spPr bwMode="auto">
          <a:xfrm>
            <a:off x="741680" y="430530"/>
            <a:ext cx="53174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altLang="zh-CN" sz="2400" b="1" dirty="0">
                <a:sym typeface="+mn-ea"/>
              </a:rPr>
              <a:t>14.2 机器学习的类型</a:t>
            </a:r>
            <a:endParaRPr altLang="zh-CN" sz="2400" b="1" dirty="0">
              <a:sym typeface="+mn-ea"/>
            </a:endParaRPr>
          </a:p>
        </p:txBody>
      </p:sp>
      <p:sp>
        <p:nvSpPr>
          <p:cNvPr id="6" name="文本框 5"/>
          <p:cNvSpPr txBox="1"/>
          <p:nvPr/>
        </p:nvSpPr>
        <p:spPr>
          <a:xfrm>
            <a:off x="1168400" y="1310640"/>
            <a:ext cx="9853930" cy="1691640"/>
          </a:xfrm>
          <a:prstGeom prst="rect">
            <a:avLst/>
          </a:prstGeom>
          <a:noFill/>
        </p:spPr>
        <p:txBody>
          <a:bodyPr wrap="square" rtlCol="0" anchor="t">
            <a:spAutoFit/>
          </a:bodyPr>
          <a:p>
            <a:pPr indent="508000" algn="just" fontAlgn="auto">
              <a:lnSpc>
                <a:spcPct val="130000"/>
              </a:lnSpc>
              <a:extLst>
                <a:ext uri="{35155182-B16C-46BC-9424-99874614C6A1}">
                  <wpsdc:indentchars xmlns:wpsdc="http://www.wps.cn/officeDocument/2017/drawingmlCustomData" val="200" checksum="282533468"/>
                </a:ext>
              </a:extLst>
            </a:pPr>
            <a:r>
              <a:rPr lang="zh-CN" altLang="en-US" sz="2000" b="1"/>
              <a:t>机器学习的类型，从解决问题的方向来讲主要可以分为两大类：</a:t>
            </a:r>
            <a:r>
              <a:rPr lang="zh-CN" altLang="en-US" sz="2000" b="1">
                <a:solidFill>
                  <a:srgbClr val="190DBB"/>
                </a:solidFill>
              </a:rPr>
              <a:t>监督学习</a:t>
            </a:r>
            <a:r>
              <a:rPr lang="zh-CN" altLang="en-US" sz="2000" b="1"/>
              <a:t>和</a:t>
            </a:r>
            <a:r>
              <a:rPr lang="zh-CN" altLang="en-US" sz="2000" b="1">
                <a:solidFill>
                  <a:srgbClr val="190DBB"/>
                </a:solidFill>
              </a:rPr>
              <a:t>非监督学习</a:t>
            </a:r>
            <a:r>
              <a:rPr lang="zh-CN" altLang="en-US" sz="2000" b="1"/>
              <a:t>。</a:t>
            </a:r>
            <a:endParaRPr lang="zh-CN" altLang="en-US" sz="2000" b="1"/>
          </a:p>
          <a:p>
            <a:pPr indent="508000" algn="just" fontAlgn="auto">
              <a:lnSpc>
                <a:spcPct val="130000"/>
              </a:lnSpc>
              <a:extLst>
                <a:ext uri="{35155182-B16C-46BC-9424-99874614C6A1}">
                  <wpsdc:indentchars xmlns:wpsdc="http://www.wps.cn/officeDocument/2017/drawingmlCustomData" val="200" checksum="282533468"/>
                </a:ext>
              </a:extLst>
            </a:pPr>
            <a:endParaRPr lang="zh-CN" altLang="en-US" sz="2000" b="1"/>
          </a:p>
          <a:p>
            <a:pPr marL="342900" indent="-342900" algn="just" fontAlgn="auto">
              <a:lnSpc>
                <a:spcPct val="130000"/>
              </a:lnSpc>
              <a:buFont typeface="Wingdings" panose="05000000000000000000" charset="0"/>
              <a:buChar char="Ø"/>
            </a:pPr>
            <a:r>
              <a:rPr lang="zh-CN" altLang="en-US" sz="2000" b="1">
                <a:solidFill>
                  <a:srgbClr val="190DBB"/>
                </a:solidFill>
              </a:rPr>
              <a:t>监督学习</a:t>
            </a:r>
            <a:endParaRPr lang="zh-CN" altLang="en-US" sz="2000" b="1">
              <a:solidFill>
                <a:srgbClr val="190DBB"/>
              </a:solidFill>
            </a:endParaRPr>
          </a:p>
        </p:txBody>
      </p:sp>
      <p:sp>
        <p:nvSpPr>
          <p:cNvPr id="5" name="文本框 4"/>
          <p:cNvSpPr txBox="1"/>
          <p:nvPr/>
        </p:nvSpPr>
        <p:spPr>
          <a:xfrm>
            <a:off x="964565" y="3119120"/>
            <a:ext cx="10057765" cy="2968625"/>
          </a:xfrm>
          <a:prstGeom prst="rect">
            <a:avLst/>
          </a:prstGeom>
          <a:noFill/>
        </p:spPr>
        <p:txBody>
          <a:bodyPr wrap="square" rtlCol="0" anchor="t">
            <a:spAutoFit/>
          </a:bodyPr>
          <a:p>
            <a:pPr indent="457200" algn="just" fontAlgn="auto">
              <a:lnSpc>
                <a:spcPct val="130000"/>
              </a:lnSpc>
              <a:extLst>
                <a:ext uri="{35155182-B16C-46BC-9424-99874614C6A1}">
                  <wpsdc:indentchars xmlns:wpsdc="http://www.wps.cn/officeDocument/2017/drawingmlCustomData" val="200" checksum="59296752"/>
                </a:ext>
              </a:extLst>
            </a:pPr>
            <a:r>
              <a:rPr lang="zh-CN" altLang="en-US"/>
              <a:t>在上一章我们已经介绍过监督学习的概念，那本节我们直接来学习监督学习中的两类非常重要的应用。</a:t>
            </a:r>
            <a:endParaRPr lang="zh-CN" altLang="en-US"/>
          </a:p>
          <a:p>
            <a:pPr indent="457200" algn="just" fontAlgn="auto">
              <a:lnSpc>
                <a:spcPct val="130000"/>
              </a:lnSpc>
              <a:extLst>
                <a:ext uri="{35155182-B16C-46BC-9424-99874614C6A1}">
                  <wpsdc:indentchars xmlns:wpsdc="http://www.wps.cn/officeDocument/2017/drawingmlCustomData" val="200" checksum="59296752"/>
                </a:ext>
              </a:extLst>
            </a:pPr>
            <a:r>
              <a:rPr lang="zh-CN" altLang="en-US" b="1"/>
              <a:t>（1）分类</a:t>
            </a:r>
            <a:endParaRPr lang="zh-CN" altLang="en-US" b="1"/>
          </a:p>
          <a:p>
            <a:pPr indent="457200" algn="just" fontAlgn="auto">
              <a:lnSpc>
                <a:spcPct val="130000"/>
              </a:lnSpc>
              <a:extLst>
                <a:ext uri="{35155182-B16C-46BC-9424-99874614C6A1}">
                  <wpsdc:indentchars xmlns:wpsdc="http://www.wps.cn/officeDocument/2017/drawingmlCustomData" val="200" checksum="59296752"/>
                </a:ext>
              </a:extLst>
            </a:pPr>
            <a:r>
              <a:rPr lang="zh-CN" altLang="en-US"/>
              <a:t>分类对于我们其实并不陌生，在我们的现实生活中，经常会碰到这样的场景：“这个人是男的还是女的？”，我们通常会在脑袋里考虑非常多的因素，比如“头发长短、身材曲线、穿衣风格等等”，在大脑中，我们会结合观察到的多种因素去判断男女，这就是一个分类问题。</a:t>
            </a:r>
            <a:endParaRPr lang="zh-CN" altLang="en-US"/>
          </a:p>
          <a:p>
            <a:pPr indent="457200" algn="just" fontAlgn="auto">
              <a:lnSpc>
                <a:spcPct val="130000"/>
              </a:lnSpc>
              <a:extLst>
                <a:ext uri="{35155182-B16C-46BC-9424-99874614C6A1}">
                  <wpsdc:indentchars xmlns:wpsdc="http://www.wps.cn/officeDocument/2017/drawingmlCustomData" val="200" checksum="59296752"/>
                </a:ext>
              </a:extLst>
            </a:pPr>
            <a:r>
              <a:rPr lang="zh-CN" altLang="en-US"/>
              <a:t>分类的目的是学会一个分类函数或分类模型（也经常称作为分类器)，该模型能把数据库中的数据项映射到给定类别中的某一个类别。</a:t>
            </a:r>
            <a:endParaRPr lang="zh-CN" altLang="en-US"/>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3" presetClass="entr" presetSubtype="10" fill="hold" nodeType="clickEffect">
                                  <p:stCondLst>
                                    <p:cond delay="0"/>
                                  </p:stCondLst>
                                  <p:childTnLst>
                                    <p:set>
                                      <p:cBhvr>
                                        <p:cTn id="18" dur="1000" fill="hold">
                                          <p:stCondLst>
                                            <p:cond delay="0"/>
                                          </p:stCondLst>
                                        </p:cTn>
                                        <p:tgtEl>
                                          <p:spTgt spid="6">
                                            <p:txEl>
                                              <p:pRg st="0" end="0"/>
                                            </p:txEl>
                                          </p:spTgt>
                                        </p:tgtEl>
                                        <p:attrNameLst>
                                          <p:attrName>style.visibility</p:attrName>
                                        </p:attrNameLst>
                                      </p:cBhvr>
                                      <p:to>
                                        <p:strVal val="visible"/>
                                      </p:to>
                                    </p:set>
                                    <p:animEffect transition="in" filter="blinds(horizontal)">
                                      <p:cBhvr>
                                        <p:cTn id="19" dur="1000"/>
                                        <p:tgtEl>
                                          <p:spTgt spid="6">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56" presetClass="entr" presetSubtype="0" fill="hold" nodeType="clickEffect">
                                  <p:stCondLst>
                                    <p:cond delay="0"/>
                                  </p:stCondLst>
                                  <p:iterate type="lt">
                                    <p:tmPct val="10000"/>
                                  </p:iterate>
                                  <p:childTnLst>
                                    <p:set>
                                      <p:cBhvr>
                                        <p:cTn id="23" dur="1" fill="hold">
                                          <p:stCondLst>
                                            <p:cond delay="0"/>
                                          </p:stCondLst>
                                        </p:cTn>
                                        <p:tgtEl>
                                          <p:spTgt spid="6">
                                            <p:txEl>
                                              <p:pRg st="2" end="2"/>
                                            </p:txEl>
                                          </p:spTgt>
                                        </p:tgtEl>
                                        <p:attrNameLst>
                                          <p:attrName>style.visibility</p:attrName>
                                        </p:attrNameLst>
                                      </p:cBhvr>
                                      <p:to>
                                        <p:strVal val="visible"/>
                                      </p:to>
                                    </p:set>
                                    <p:anim by="(-#ppt_w*2)" calcmode="lin" valueType="num">
                                      <p:cBhvr rctx="PPT">
                                        <p:cTn id="24" dur="500" autoRev="1" fill="hold">
                                          <p:stCondLst>
                                            <p:cond delay="0"/>
                                          </p:stCondLst>
                                        </p:cTn>
                                        <p:tgtEl>
                                          <p:spTgt spid="6">
                                            <p:txEl>
                                              <p:pRg st="2" end="2"/>
                                            </p:txEl>
                                          </p:spTgt>
                                        </p:tgtEl>
                                        <p:attrNameLst>
                                          <p:attrName>ppt_w</p:attrName>
                                        </p:attrNameLst>
                                      </p:cBhvr>
                                    </p:anim>
                                    <p:anim by="(#ppt_w*0.50)" calcmode="lin" valueType="num">
                                      <p:cBhvr>
                                        <p:cTn id="25" dur="500" decel="50000" autoRev="1" fill="hold">
                                          <p:stCondLst>
                                            <p:cond delay="0"/>
                                          </p:stCondLst>
                                        </p:cTn>
                                        <p:tgtEl>
                                          <p:spTgt spid="6">
                                            <p:txEl>
                                              <p:pRg st="2" end="2"/>
                                            </p:txEl>
                                          </p:spTgt>
                                        </p:tgtEl>
                                        <p:attrNameLst>
                                          <p:attrName>ppt_x</p:attrName>
                                        </p:attrNameLst>
                                      </p:cBhvr>
                                    </p:anim>
                                    <p:anim from="(-#ppt_h/2)" to="(#ppt_y)" calcmode="lin" valueType="num">
                                      <p:cBhvr>
                                        <p:cTn id="26" dur="1000" fill="hold">
                                          <p:stCondLst>
                                            <p:cond delay="0"/>
                                          </p:stCondLst>
                                        </p:cTn>
                                        <p:tgtEl>
                                          <p:spTgt spid="6">
                                            <p:txEl>
                                              <p:pRg st="2" end="2"/>
                                            </p:txEl>
                                          </p:spTgt>
                                        </p:tgtEl>
                                        <p:attrNameLst>
                                          <p:attrName>ppt_y</p:attrName>
                                        </p:attrNameLst>
                                      </p:cBhvr>
                                    </p:anim>
                                    <p:animRot by="21600000">
                                      <p:cBhvr>
                                        <p:cTn id="27" dur="1000" fill="hold">
                                          <p:stCondLst>
                                            <p:cond delay="0"/>
                                          </p:stCondLst>
                                        </p:cTn>
                                        <p:tgtEl>
                                          <p:spTgt spid="6">
                                            <p:txEl>
                                              <p:pRg st="2" end="2"/>
                                            </p:txEl>
                                          </p:spTgt>
                                        </p:tgtEl>
                                        <p:attrNameLst>
                                          <p:attrName>r</p:attrName>
                                        </p:attrNameLst>
                                      </p:cBhvr>
                                    </p:animRo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randombar(horizontal)">
                                      <p:cBhvr>
                                        <p:cTn id="3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0"/>
          <p:cNvSpPr>
            <a:spLocks noChangeArrowheads="1"/>
          </p:cNvSpPr>
          <p:nvPr/>
        </p:nvSpPr>
        <p:spPr bwMode="auto">
          <a:xfrm>
            <a:off x="741680" y="430530"/>
            <a:ext cx="53174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altLang="zh-CN" sz="2400" b="1" dirty="0">
                <a:sym typeface="+mn-ea"/>
              </a:rPr>
              <a:t>14.2 机器学习的类型</a:t>
            </a:r>
            <a:endParaRPr altLang="zh-CN" sz="2400" b="1" dirty="0">
              <a:sym typeface="+mn-ea"/>
            </a:endParaRPr>
          </a:p>
        </p:txBody>
      </p:sp>
      <p:sp>
        <p:nvSpPr>
          <p:cNvPr id="7" name="文本框 6"/>
          <p:cNvSpPr txBox="1"/>
          <p:nvPr/>
        </p:nvSpPr>
        <p:spPr>
          <a:xfrm>
            <a:off x="1066800" y="1203325"/>
            <a:ext cx="9853930" cy="491490"/>
          </a:xfrm>
          <a:prstGeom prst="rect">
            <a:avLst/>
          </a:prstGeom>
          <a:noFill/>
        </p:spPr>
        <p:txBody>
          <a:bodyPr wrap="square" rtlCol="0" anchor="t">
            <a:spAutoFit/>
          </a:bodyPr>
          <a:p>
            <a:pPr indent="508000" algn="just" fontAlgn="auto">
              <a:lnSpc>
                <a:spcPct val="130000"/>
              </a:lnSpc>
              <a:extLst>
                <a:ext uri="{35155182-B16C-46BC-9424-99874614C6A1}">
                  <wpsdc:indentchars xmlns:wpsdc="http://www.wps.cn/officeDocument/2017/drawingmlCustomData" val="200" checksum="282533468"/>
                </a:ext>
              </a:extLst>
            </a:pPr>
            <a:r>
              <a:rPr lang="zh-CN" altLang="en-US" sz="2000" b="1"/>
              <a:t>主要的分类算法有：</a:t>
            </a:r>
            <a:endParaRPr lang="zh-CN" altLang="en-US" sz="2000" b="1"/>
          </a:p>
        </p:txBody>
      </p:sp>
      <p:sp>
        <p:nvSpPr>
          <p:cNvPr id="8" name="文本框 7"/>
          <p:cNvSpPr txBox="1"/>
          <p:nvPr/>
        </p:nvSpPr>
        <p:spPr>
          <a:xfrm>
            <a:off x="1176655" y="1945005"/>
            <a:ext cx="10057765" cy="2609215"/>
          </a:xfrm>
          <a:prstGeom prst="rect">
            <a:avLst/>
          </a:prstGeom>
          <a:noFill/>
        </p:spPr>
        <p:txBody>
          <a:bodyPr wrap="square" rtlCol="0" anchor="t">
            <a:spAutoFit/>
          </a:bodyPr>
          <a:p>
            <a:pPr indent="457200" algn="just" fontAlgn="auto">
              <a:lnSpc>
                <a:spcPct val="130000"/>
              </a:lnSpc>
              <a:extLst>
                <a:ext uri="{35155182-B16C-46BC-9424-99874614C6A1}">
                  <wpsdc:indentchars xmlns:wpsdc="http://www.wps.cn/officeDocument/2017/drawingmlCustomData" val="200" checksum="59296752"/>
                </a:ext>
              </a:extLst>
            </a:pPr>
            <a:r>
              <a:rPr lang="en-US" altLang="zh-CN"/>
              <a:t>1</a:t>
            </a:r>
            <a:r>
              <a:rPr lang="zh-CN" altLang="en-US"/>
              <a:t>）K近邻：</a:t>
            </a:r>
            <a:endParaRPr lang="zh-CN" altLang="en-US"/>
          </a:p>
          <a:p>
            <a:pPr indent="457200" algn="just" fontAlgn="auto">
              <a:lnSpc>
                <a:spcPct val="130000"/>
              </a:lnSpc>
              <a:extLst>
                <a:ext uri="{35155182-B16C-46BC-9424-99874614C6A1}">
                  <wpsdc:indentchars xmlns:wpsdc="http://www.wps.cn/officeDocument/2017/drawingmlCustomData" val="200" checksum="59296752"/>
                </a:ext>
              </a:extLst>
            </a:pPr>
            <a:r>
              <a:rPr lang="zh-CN" altLang="en-US"/>
              <a:t>所谓的K近邻，就是依据最邻近的一个或者几个样本的类别，来决定待分类的样本所属的类别，步骤主要为：</a:t>
            </a:r>
            <a:endParaRPr lang="zh-CN" altLang="en-US"/>
          </a:p>
          <a:p>
            <a:pPr indent="457200" algn="just" fontAlgn="auto">
              <a:lnSpc>
                <a:spcPct val="130000"/>
              </a:lnSpc>
              <a:extLst>
                <a:ext uri="{35155182-B16C-46BC-9424-99874614C6A1}">
                  <wpsdc:indentchars xmlns:wpsdc="http://www.wps.cn/officeDocument/2017/drawingmlCustomData" val="200" checksum="59296752"/>
                </a:ext>
              </a:extLst>
            </a:pPr>
            <a:r>
              <a:rPr lang="zh-CN" altLang="en-US"/>
              <a:t>1. 计算训练样本和测试样本中每个样本点的距离（常见的距离度量有欧式距离，马氏距离等）； </a:t>
            </a:r>
            <a:endParaRPr lang="zh-CN" altLang="en-US"/>
          </a:p>
          <a:p>
            <a:pPr indent="457200" algn="just" fontAlgn="auto">
              <a:lnSpc>
                <a:spcPct val="130000"/>
              </a:lnSpc>
              <a:extLst>
                <a:ext uri="{35155182-B16C-46BC-9424-99874614C6A1}">
                  <wpsdc:indentchars xmlns:wpsdc="http://www.wps.cn/officeDocument/2017/drawingmlCustomData" val="200" checksum="59296752"/>
                </a:ext>
              </a:extLst>
            </a:pPr>
            <a:r>
              <a:rPr lang="zh-CN" altLang="en-US"/>
              <a:t>2. 对上面所有的距离值进行排序； </a:t>
            </a:r>
            <a:endParaRPr lang="zh-CN" altLang="en-US"/>
          </a:p>
          <a:p>
            <a:pPr indent="457200" algn="just" fontAlgn="auto">
              <a:lnSpc>
                <a:spcPct val="130000"/>
              </a:lnSpc>
              <a:extLst>
                <a:ext uri="{35155182-B16C-46BC-9424-99874614C6A1}">
                  <wpsdc:indentchars xmlns:wpsdc="http://www.wps.cn/officeDocument/2017/drawingmlCustomData" val="200" checksum="59296752"/>
                </a:ext>
              </a:extLst>
            </a:pPr>
            <a:r>
              <a:rPr lang="zh-CN" altLang="en-US"/>
              <a:t>3. 选前k个最小距离的样本； </a:t>
            </a:r>
            <a:endParaRPr lang="zh-CN" altLang="en-US"/>
          </a:p>
          <a:p>
            <a:pPr indent="457200" algn="just" fontAlgn="auto">
              <a:lnSpc>
                <a:spcPct val="130000"/>
              </a:lnSpc>
              <a:extLst>
                <a:ext uri="{35155182-B16C-46BC-9424-99874614C6A1}">
                  <wpsdc:indentchars xmlns:wpsdc="http://www.wps.cn/officeDocument/2017/drawingmlCustomData" val="200" checksum="59296752"/>
                </a:ext>
              </a:extLst>
            </a:pPr>
            <a:r>
              <a:rPr lang="zh-CN" altLang="en-US"/>
              <a:t>4. 根据这k个样本的标签进行投票，得到最后的分类类别。</a:t>
            </a:r>
            <a:endParaRPr lang="zh-CN" altLang="en-US"/>
          </a:p>
        </p:txBody>
      </p:sp>
      <p:pic>
        <p:nvPicPr>
          <p:cNvPr id="89" name="图片 89" descr="https://gss2.bdstatic.com/9fo3dSag_xI4khGkpoWK1HF6hhy/baike/w%3D268/sign=05d142dbda33c895a67e9f7de9127397/b151f8198618367ad0414a912d738bd4b21ce5b5.jp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a:xfrm>
            <a:off x="8811260" y="3883025"/>
            <a:ext cx="2423160" cy="2181225"/>
          </a:xfrm>
          <a:prstGeom prst="rect">
            <a:avLst/>
          </a:prstGeom>
          <a:noFill/>
          <a:ln>
            <a:noFill/>
          </a:ln>
        </p:spPr>
      </p:pic>
      <p:sp>
        <p:nvSpPr>
          <p:cNvPr id="11" name="文本框 10"/>
          <p:cNvSpPr txBox="1"/>
          <p:nvPr/>
        </p:nvSpPr>
        <p:spPr>
          <a:xfrm>
            <a:off x="1136650" y="1993265"/>
            <a:ext cx="9916795" cy="1889760"/>
          </a:xfrm>
          <a:prstGeom prst="rect">
            <a:avLst/>
          </a:prstGeom>
          <a:noFill/>
        </p:spPr>
        <p:txBody>
          <a:bodyPr wrap="square" rtlCol="0" anchor="t">
            <a:spAutoFit/>
          </a:bodyPr>
          <a:p>
            <a:pPr indent="457200" algn="just" fontAlgn="auto">
              <a:lnSpc>
                <a:spcPct val="130000"/>
              </a:lnSpc>
              <a:extLst>
                <a:ext uri="{35155182-B16C-46BC-9424-99874614C6A1}">
                  <wpsdc:indentchars xmlns:wpsdc="http://www.wps.cn/officeDocument/2017/drawingmlCustomData" val="200" checksum="59296752"/>
                </a:ext>
              </a:extLst>
            </a:pPr>
            <a:r>
              <a:rPr lang="zh-CN" altLang="en-US">
                <a:sym typeface="+mn-ea"/>
              </a:rPr>
              <a:t>从右图中我们可以看到：</a:t>
            </a:r>
            <a:endParaRPr lang="zh-CN" altLang="en-US"/>
          </a:p>
          <a:p>
            <a:pPr marL="457200" indent="-285750" algn="just" fontAlgn="auto">
              <a:lnSpc>
                <a:spcPct val="130000"/>
              </a:lnSpc>
              <a:buFont typeface="Wingdings" panose="05000000000000000000" charset="0"/>
              <a:buChar char="l"/>
              <a:extLst>
                <a:ext uri="{35155182-B16C-46BC-9424-99874614C6A1}">
                  <wpsdc:marlchars xmlns:wpsdc="http://www.wps.cn/officeDocument/2017/drawingmlCustomData" val="200" checksum="2975741746"/>
                </a:ext>
              </a:extLst>
            </a:pPr>
            <a:r>
              <a:rPr lang="zh-CN" altLang="en-US">
                <a:sym typeface="+mn-ea"/>
              </a:rPr>
              <a:t>如果K=3，绿色圆点的最近的3个邻居是2个红色小三角形和1个蓝色小正方形，少数从属于多数，基于统计的方法，判定绿色的这个待分类点属于红色的三角形一类。</a:t>
            </a:r>
            <a:endParaRPr lang="zh-CN" altLang="en-US"/>
          </a:p>
          <a:p>
            <a:pPr marL="457200" indent="-285750" algn="just" fontAlgn="auto">
              <a:lnSpc>
                <a:spcPct val="130000"/>
              </a:lnSpc>
              <a:buFont typeface="Wingdings" panose="05000000000000000000" charset="0"/>
              <a:buChar char="l"/>
              <a:extLst>
                <a:ext uri="{35155182-B16C-46BC-9424-99874614C6A1}">
                  <wpsdc:marlchars xmlns:wpsdc="http://www.wps.cn/officeDocument/2017/drawingmlCustomData" val="200" checksum="2975741746"/>
                </a:ext>
              </a:extLst>
            </a:pPr>
            <a:r>
              <a:rPr lang="zh-CN" altLang="en-US">
                <a:sym typeface="+mn-ea"/>
              </a:rPr>
              <a:t>如果K=5，绿色圆点的最近的5个邻居是2个红色三角形和3个蓝色的正方形，还是少数从属于多数，基于统计的方法，判定绿色的这个待分类点属于蓝色的正方形一类。</a:t>
            </a:r>
            <a:endParaRPr lang="zh-CN" altLang="en-US"/>
          </a:p>
        </p:txBody>
      </p:sp>
      <p:sp>
        <p:nvSpPr>
          <p:cNvPr id="12" name="文本框 11"/>
          <p:cNvSpPr txBox="1"/>
          <p:nvPr/>
        </p:nvSpPr>
        <p:spPr>
          <a:xfrm>
            <a:off x="1176655" y="4098925"/>
            <a:ext cx="7483475" cy="1529715"/>
          </a:xfrm>
          <a:prstGeom prst="rect">
            <a:avLst/>
          </a:prstGeom>
          <a:noFill/>
        </p:spPr>
        <p:txBody>
          <a:bodyPr wrap="square" rtlCol="0" anchor="t">
            <a:spAutoFit/>
          </a:bodyPr>
          <a:p>
            <a:pPr indent="457200" algn="just" fontAlgn="auto">
              <a:lnSpc>
                <a:spcPct val="130000"/>
              </a:lnSpc>
              <a:buNone/>
              <a:extLst>
                <a:ext uri="{35155182-B16C-46BC-9424-99874614C6A1}">
                  <wpsdc:indentchars xmlns:wpsdc="http://www.wps.cn/officeDocument/2017/drawingmlCustomData" val="200" checksum="59296752"/>
                </a:ext>
              </a:extLst>
            </a:pPr>
            <a:r>
              <a:rPr lang="zh-CN" altLang="en-US">
                <a:sym typeface="+mn-ea"/>
              </a:rPr>
              <a:t>于此我们看到，当无法判定当前待分类点是从属于已知分类中的哪一类时，我们可以依据统计学的理论看它所处的位置特征，衡量它周围邻居的权重，而把它归为(或分配到)权重更大的那一类。这就是K近邻算法的核心思想。</a:t>
            </a:r>
            <a:endParaRPr lang="zh-CN" altLang="en-US"/>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nodeType="clickEffect">
                                  <p:stCondLst>
                                    <p:cond delay="0"/>
                                  </p:stCondLst>
                                  <p:childTnLst>
                                    <p:set>
                                      <p:cBhvr>
                                        <p:cTn id="10" dur="1000" fill="hold">
                                          <p:stCondLst>
                                            <p:cond delay="0"/>
                                          </p:stCondLst>
                                        </p:cTn>
                                        <p:tgtEl>
                                          <p:spTgt spid="7">
                                            <p:txEl>
                                              <p:pRg st="0" end="0"/>
                                            </p:txEl>
                                          </p:spTgt>
                                        </p:tgtEl>
                                        <p:attrNameLst>
                                          <p:attrName>style.visibility</p:attrName>
                                        </p:attrNameLst>
                                      </p:cBhvr>
                                      <p:to>
                                        <p:strVal val="visible"/>
                                      </p:to>
                                    </p:set>
                                    <p:animEffect transition="in" filter="blinds(horizontal)">
                                      <p:cBhvr>
                                        <p:cTn id="11" dur="1000"/>
                                        <p:tgtEl>
                                          <p:spTgt spid="7">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grpId="0" nodeType="click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randombar(horizontal)">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xit" presetSubtype="1" fill="hold" grpId="1" nodeType="clickEffect">
                                  <p:stCondLst>
                                    <p:cond delay="0"/>
                                  </p:stCondLst>
                                  <p:childTnLst>
                                    <p:animEffect transition="out" filter="wipe(up)">
                                      <p:cBhvr>
                                        <p:cTn id="20" dur="500"/>
                                        <p:tgtEl>
                                          <p:spTgt spid="8"/>
                                        </p:tgtEl>
                                      </p:cBhvr>
                                    </p:animEffect>
                                    <p:set>
                                      <p:cBhvr>
                                        <p:cTn id="21" dur="1" fill="hold">
                                          <p:stCondLst>
                                            <p:cond delay="499"/>
                                          </p:stCondLst>
                                        </p:cTn>
                                        <p:tgtEl>
                                          <p:spTgt spid="8"/>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nodeType="clickEffect">
                                  <p:stCondLst>
                                    <p:cond delay="0"/>
                                  </p:stCondLst>
                                  <p:childTnLst>
                                    <p:set>
                                      <p:cBhvr>
                                        <p:cTn id="25" dur="1" fill="hold">
                                          <p:stCondLst>
                                            <p:cond delay="0"/>
                                          </p:stCondLst>
                                        </p:cTn>
                                        <p:tgtEl>
                                          <p:spTgt spid="11">
                                            <p:txEl>
                                              <p:pRg st="0" end="0"/>
                                            </p:txEl>
                                          </p:spTgt>
                                        </p:tgtEl>
                                        <p:attrNameLst>
                                          <p:attrName>style.visibility</p:attrName>
                                        </p:attrNameLst>
                                      </p:cBhvr>
                                      <p:to>
                                        <p:strVal val="visible"/>
                                      </p:to>
                                    </p:set>
                                    <p:animEffect transition="in" filter="wipe(up)">
                                      <p:cBhvr>
                                        <p:cTn id="26" dur="500"/>
                                        <p:tgtEl>
                                          <p:spTgt spid="11">
                                            <p:txEl>
                                              <p:pRg st="0" end="0"/>
                                            </p:txEl>
                                          </p:spTgt>
                                        </p:tgtEl>
                                      </p:cBhvr>
                                    </p:animEffect>
                                  </p:childTnLst>
                                </p:cTn>
                              </p:par>
                              <p:par>
                                <p:cTn id="27" presetID="22" presetClass="entr" presetSubtype="1" fill="hold" nodeType="withEffect">
                                  <p:stCondLst>
                                    <p:cond delay="0"/>
                                  </p:stCondLst>
                                  <p:childTnLst>
                                    <p:set>
                                      <p:cBhvr>
                                        <p:cTn id="28" dur="1" fill="hold">
                                          <p:stCondLst>
                                            <p:cond delay="0"/>
                                          </p:stCondLst>
                                        </p:cTn>
                                        <p:tgtEl>
                                          <p:spTgt spid="11">
                                            <p:txEl>
                                              <p:pRg st="1" end="1"/>
                                            </p:txEl>
                                          </p:spTgt>
                                        </p:tgtEl>
                                        <p:attrNameLst>
                                          <p:attrName>style.visibility</p:attrName>
                                        </p:attrNameLst>
                                      </p:cBhvr>
                                      <p:to>
                                        <p:strVal val="visible"/>
                                      </p:to>
                                    </p:set>
                                    <p:animEffect transition="in" filter="wipe(up)">
                                      <p:cBhvr>
                                        <p:cTn id="29" dur="500"/>
                                        <p:tgtEl>
                                          <p:spTgt spid="11">
                                            <p:txEl>
                                              <p:pRg st="1" end="1"/>
                                            </p:txEl>
                                          </p:spTgt>
                                        </p:tgtEl>
                                      </p:cBhvr>
                                    </p:animEffect>
                                  </p:childTnLst>
                                </p:cTn>
                              </p:par>
                              <p:par>
                                <p:cTn id="30" presetID="22" presetClass="entr" presetSubtype="1" fill="hold" nodeType="withEffect">
                                  <p:stCondLst>
                                    <p:cond delay="0"/>
                                  </p:stCondLst>
                                  <p:childTnLst>
                                    <p:set>
                                      <p:cBhvr>
                                        <p:cTn id="31" dur="1" fill="hold">
                                          <p:stCondLst>
                                            <p:cond delay="0"/>
                                          </p:stCondLst>
                                        </p:cTn>
                                        <p:tgtEl>
                                          <p:spTgt spid="11">
                                            <p:txEl>
                                              <p:pRg st="2" end="2"/>
                                            </p:txEl>
                                          </p:spTgt>
                                        </p:tgtEl>
                                        <p:attrNameLst>
                                          <p:attrName>style.visibility</p:attrName>
                                        </p:attrNameLst>
                                      </p:cBhvr>
                                      <p:to>
                                        <p:strVal val="visible"/>
                                      </p:to>
                                    </p:set>
                                    <p:animEffect transition="in" filter="wipe(up)">
                                      <p:cBhvr>
                                        <p:cTn id="32" dur="500"/>
                                        <p:tgtEl>
                                          <p:spTgt spid="11">
                                            <p:txEl>
                                              <p:pRg st="2" end="2"/>
                                            </p:txEl>
                                          </p:spTgt>
                                        </p:tgtEl>
                                      </p:cBhvr>
                                    </p:animEffect>
                                  </p:childTnLst>
                                </p:cTn>
                              </p:par>
                            </p:childTnLst>
                          </p:cTn>
                        </p:par>
                        <p:par>
                          <p:cTn id="33" fill="hold">
                            <p:stCondLst>
                              <p:cond delay="500"/>
                            </p:stCondLst>
                            <p:childTnLst>
                              <p:par>
                                <p:cTn id="34" presetID="21" presetClass="entr" presetSubtype="1" fill="hold" nodeType="afterEffect">
                                  <p:stCondLst>
                                    <p:cond delay="0"/>
                                  </p:stCondLst>
                                  <p:childTnLst>
                                    <p:set>
                                      <p:cBhvr>
                                        <p:cTn id="35" dur="1000" fill="hold">
                                          <p:stCondLst>
                                            <p:cond delay="0"/>
                                          </p:stCondLst>
                                        </p:cTn>
                                        <p:tgtEl>
                                          <p:spTgt spid="89"/>
                                        </p:tgtEl>
                                        <p:attrNameLst>
                                          <p:attrName>style.visibility</p:attrName>
                                        </p:attrNameLst>
                                      </p:cBhvr>
                                      <p:to>
                                        <p:strVal val="visible"/>
                                      </p:to>
                                    </p:set>
                                    <p:animEffect transition="in" filter="wheel(1)">
                                      <p:cBhvr>
                                        <p:cTn id="36" dur="1000"/>
                                        <p:tgtEl>
                                          <p:spTgt spid="89"/>
                                        </p:tgtEl>
                                      </p:cBhvr>
                                    </p:animEffect>
                                  </p:childTnLst>
                                </p:cTn>
                              </p:par>
                            </p:childTnLst>
                          </p:cTn>
                        </p:par>
                      </p:childTnLst>
                    </p:cTn>
                  </p:par>
                  <p:par>
                    <p:cTn id="37" fill="hold">
                      <p:stCondLst>
                        <p:cond delay="indefinite"/>
                      </p:stCondLst>
                      <p:childTnLst>
                        <p:par>
                          <p:cTn id="38" fill="hold">
                            <p:stCondLst>
                              <p:cond delay="0"/>
                            </p:stCondLst>
                            <p:childTnLst>
                              <p:par>
                                <p:cTn id="39" presetID="14" presetClass="entr" presetSubtype="10" fill="hold" grpId="0" nodeType="click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randombar(horizontal)">
                                      <p:cBhvr>
                                        <p:cTn id="4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8" grpId="1"/>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0"/>
          <p:cNvSpPr>
            <a:spLocks noChangeArrowheads="1"/>
          </p:cNvSpPr>
          <p:nvPr/>
        </p:nvSpPr>
        <p:spPr bwMode="auto">
          <a:xfrm>
            <a:off x="741680" y="430530"/>
            <a:ext cx="53174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altLang="zh-CN" sz="2400" b="1" dirty="0">
                <a:sym typeface="+mn-ea"/>
              </a:rPr>
              <a:t>14.2 机器学习的类型</a:t>
            </a:r>
            <a:endParaRPr altLang="zh-CN" sz="2400" b="1" dirty="0">
              <a:sym typeface="+mn-ea"/>
            </a:endParaRPr>
          </a:p>
        </p:txBody>
      </p:sp>
      <p:sp>
        <p:nvSpPr>
          <p:cNvPr id="11" name="文本框 10"/>
          <p:cNvSpPr txBox="1"/>
          <p:nvPr/>
        </p:nvSpPr>
        <p:spPr>
          <a:xfrm>
            <a:off x="964565" y="1162685"/>
            <a:ext cx="9916795" cy="2249170"/>
          </a:xfrm>
          <a:prstGeom prst="rect">
            <a:avLst/>
          </a:prstGeom>
          <a:noFill/>
        </p:spPr>
        <p:txBody>
          <a:bodyPr wrap="square" rtlCol="0" anchor="t">
            <a:spAutoFit/>
          </a:bodyPr>
          <a:p>
            <a:pPr indent="457200" algn="just" fontAlgn="auto">
              <a:lnSpc>
                <a:spcPct val="130000"/>
              </a:lnSpc>
              <a:extLst>
                <a:ext uri="{35155182-B16C-46BC-9424-99874614C6A1}">
                  <wpsdc:indentchars xmlns:wpsdc="http://www.wps.cn/officeDocument/2017/drawingmlCustomData" val="200" checksum="59296752"/>
                </a:ext>
              </a:extLst>
            </a:pPr>
            <a:r>
              <a:rPr lang="en-US" altLang="zh-CN">
                <a:sym typeface="+mn-ea"/>
              </a:rPr>
              <a:t>2</a:t>
            </a:r>
            <a:r>
              <a:rPr lang="zh-CN" altLang="en-US">
                <a:sym typeface="+mn-ea"/>
              </a:rPr>
              <a:t>）决策树：</a:t>
            </a:r>
            <a:endParaRPr lang="zh-CN" altLang="en-US">
              <a:sym typeface="+mn-ea"/>
            </a:endParaRPr>
          </a:p>
          <a:p>
            <a:pPr indent="457200" algn="just" fontAlgn="auto">
              <a:lnSpc>
                <a:spcPct val="130000"/>
              </a:lnSpc>
              <a:extLst>
                <a:ext uri="{35155182-B16C-46BC-9424-99874614C6A1}">
                  <wpsdc:indentchars xmlns:wpsdc="http://www.wps.cn/officeDocument/2017/drawingmlCustomData" val="200" checksum="59296752"/>
                </a:ext>
              </a:extLst>
            </a:pPr>
            <a:r>
              <a:rPr lang="zh-CN" altLang="en-US">
                <a:sym typeface="+mn-ea"/>
              </a:rPr>
              <a:t>决策树（decision tree）是一个树结构（可以是二叉树或非二叉树）。其每个叶节点表示一个特征属性上的测试，每个分支代表这个特征属性在某个值域上的输出，而每个叶节点存放一个类别。使用决策树进行决策的过程就是从根节点开始，测试待分类项中相应的特征属性，并按照其值选择输出分支，直到到达叶子节点，将叶子节点存放的类别作为决策结果。</a:t>
            </a:r>
            <a:endParaRPr lang="zh-CN" altLang="en-US">
              <a:sym typeface="+mn-ea"/>
            </a:endParaRPr>
          </a:p>
          <a:p>
            <a:pPr indent="457200" algn="just" fontAlgn="auto">
              <a:lnSpc>
                <a:spcPct val="130000"/>
              </a:lnSpc>
              <a:extLst>
                <a:ext uri="{35155182-B16C-46BC-9424-99874614C6A1}">
                  <wpsdc:indentchars xmlns:wpsdc="http://www.wps.cn/officeDocument/2017/drawingmlCustomData" val="200" checksum="59296752"/>
                </a:ext>
              </a:extLst>
            </a:pPr>
            <a:r>
              <a:rPr lang="zh-CN" altLang="en-US">
                <a:sym typeface="+mn-ea"/>
              </a:rPr>
              <a:t>我们来用决策树执行分类操作看一下，以下为一部分验证代码。</a:t>
            </a:r>
            <a:endParaRPr lang="zh-CN" altLang="en-US">
              <a:sym typeface="+mn-ea"/>
            </a:endParaRPr>
          </a:p>
        </p:txBody>
      </p:sp>
      <p:pic>
        <p:nvPicPr>
          <p:cNvPr id="7" name="图片 6"/>
          <p:cNvPicPr>
            <a:picLocks noChangeAspect="1"/>
          </p:cNvPicPr>
          <p:nvPr/>
        </p:nvPicPr>
        <p:blipFill>
          <a:blip r:embed="rId1"/>
          <a:srcRect l="3370" r="29535" b="5037"/>
          <a:stretch>
            <a:fillRect/>
          </a:stretch>
        </p:blipFill>
        <p:spPr>
          <a:xfrm>
            <a:off x="1247775" y="1288415"/>
            <a:ext cx="5871845" cy="3100705"/>
          </a:xfrm>
          <a:prstGeom prst="rect">
            <a:avLst/>
          </a:prstGeom>
        </p:spPr>
      </p:pic>
      <p:pic>
        <p:nvPicPr>
          <p:cNvPr id="8" name="图片 7"/>
          <p:cNvPicPr>
            <a:picLocks noChangeAspect="1"/>
          </p:cNvPicPr>
          <p:nvPr/>
        </p:nvPicPr>
        <p:blipFill>
          <a:blip r:embed="rId2"/>
          <a:srcRect l="6269" r="42182" b="5670"/>
          <a:stretch>
            <a:fillRect/>
          </a:stretch>
        </p:blipFill>
        <p:spPr>
          <a:xfrm>
            <a:off x="7119620" y="3509645"/>
            <a:ext cx="4432300" cy="2904490"/>
          </a:xfrm>
          <a:prstGeom prst="rect">
            <a:avLst/>
          </a:prstGeom>
        </p:spPr>
      </p:pic>
      <p:sp>
        <p:nvSpPr>
          <p:cNvPr id="12" name="文本框 11"/>
          <p:cNvSpPr txBox="1"/>
          <p:nvPr/>
        </p:nvSpPr>
        <p:spPr>
          <a:xfrm>
            <a:off x="1247775" y="4524375"/>
            <a:ext cx="5822950" cy="1529715"/>
          </a:xfrm>
          <a:prstGeom prst="rect">
            <a:avLst/>
          </a:prstGeom>
          <a:noFill/>
        </p:spPr>
        <p:txBody>
          <a:bodyPr wrap="square" rtlCol="0" anchor="t">
            <a:spAutoFit/>
          </a:bodyPr>
          <a:p>
            <a:pPr indent="457200" algn="just" fontAlgn="auto">
              <a:lnSpc>
                <a:spcPct val="130000"/>
              </a:lnSpc>
              <a:buNone/>
              <a:extLst>
                <a:ext uri="{35155182-B16C-46BC-9424-99874614C6A1}">
                  <wpsdc:indentchars xmlns:wpsdc="http://www.wps.cn/officeDocument/2017/drawingmlCustomData" val="200" checksum="59296752"/>
                </a:ext>
              </a:extLst>
            </a:pPr>
            <a:r>
              <a:rPr lang="zh-CN" altLang="en-US">
                <a:sym typeface="+mn-ea"/>
              </a:rPr>
              <a:t>根据输出结果。第一节点名为no surfacing，它有两个子节点：一个是名字为0的叶子节点，类标签为no；另一个是名为flippers的判断节点，此处进入递归调用，flippers节点有两个子节点。</a:t>
            </a:r>
            <a:endParaRPr lang="zh-CN" altLang="en-US">
              <a:sym typeface="+mn-ea"/>
            </a:endParaRPr>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1" fill="hold" nodeType="click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animEffect transition="in" filter="wipe(up)">
                                      <p:cBhvr>
                                        <p:cTn id="11" dur="500"/>
                                        <p:tgtEl>
                                          <p:spTgt spid="11">
                                            <p:txEl>
                                              <p:pRg st="0" end="0"/>
                                            </p:txEl>
                                          </p:spTgt>
                                        </p:tgtEl>
                                      </p:cBhvr>
                                    </p:animEffect>
                                  </p:childTnLst>
                                </p:cTn>
                              </p:par>
                              <p:par>
                                <p:cTn id="12" presetID="22" presetClass="entr" presetSubtype="1" fill="hold" nodeType="withEffect">
                                  <p:stCondLst>
                                    <p:cond delay="0"/>
                                  </p:stCondLst>
                                  <p:childTnLst>
                                    <p:set>
                                      <p:cBhvr>
                                        <p:cTn id="13" dur="1" fill="hold">
                                          <p:stCondLst>
                                            <p:cond delay="0"/>
                                          </p:stCondLst>
                                        </p:cTn>
                                        <p:tgtEl>
                                          <p:spTgt spid="11">
                                            <p:txEl>
                                              <p:pRg st="1" end="1"/>
                                            </p:txEl>
                                          </p:spTgt>
                                        </p:tgtEl>
                                        <p:attrNameLst>
                                          <p:attrName>style.visibility</p:attrName>
                                        </p:attrNameLst>
                                      </p:cBhvr>
                                      <p:to>
                                        <p:strVal val="visible"/>
                                      </p:to>
                                    </p:set>
                                    <p:animEffect transition="in" filter="wipe(up)">
                                      <p:cBhvr>
                                        <p:cTn id="14" dur="500"/>
                                        <p:tgtEl>
                                          <p:spTgt spid="11">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nodeType="clickEffect">
                                  <p:stCondLst>
                                    <p:cond delay="0"/>
                                  </p:stCondLst>
                                  <p:childTnLst>
                                    <p:set>
                                      <p:cBhvr>
                                        <p:cTn id="18" dur="1" fill="hold">
                                          <p:stCondLst>
                                            <p:cond delay="0"/>
                                          </p:stCondLst>
                                        </p:cTn>
                                        <p:tgtEl>
                                          <p:spTgt spid="11">
                                            <p:txEl>
                                              <p:pRg st="2" end="2"/>
                                            </p:txEl>
                                          </p:spTgt>
                                        </p:tgtEl>
                                        <p:attrNameLst>
                                          <p:attrName>style.visibility</p:attrName>
                                        </p:attrNameLst>
                                      </p:cBhvr>
                                      <p:to>
                                        <p:strVal val="visible"/>
                                      </p:to>
                                    </p:set>
                                    <p:animEffect transition="in" filter="wipe(up)">
                                      <p:cBhvr>
                                        <p:cTn id="19" dur="500"/>
                                        <p:tgtEl>
                                          <p:spTgt spid="11">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3" presetClass="exit" presetSubtype="10" fill="hold" grpId="0" nodeType="clickEffect">
                                  <p:stCondLst>
                                    <p:cond delay="0"/>
                                  </p:stCondLst>
                                  <p:childTnLst>
                                    <p:animEffect transition="out" filter="blinds(horizontal)">
                                      <p:cBhvr>
                                        <p:cTn id="23" dur="500"/>
                                        <p:tgtEl>
                                          <p:spTgt spid="11">
                                            <p:txEl>
                                              <p:pRg st="0" end="0"/>
                                            </p:txEl>
                                          </p:spTgt>
                                        </p:tgtEl>
                                      </p:cBhvr>
                                    </p:animEffect>
                                    <p:set>
                                      <p:cBhvr>
                                        <p:cTn id="24" dur="1" fill="hold">
                                          <p:stCondLst>
                                            <p:cond delay="499"/>
                                          </p:stCondLst>
                                        </p:cTn>
                                        <p:tgtEl>
                                          <p:spTgt spid="11">
                                            <p:txEl>
                                              <p:pRg st="0" end="0"/>
                                            </p:txEl>
                                          </p:spTgt>
                                        </p:tgtEl>
                                        <p:attrNameLst>
                                          <p:attrName>style.visibility</p:attrName>
                                        </p:attrNameLst>
                                      </p:cBhvr>
                                      <p:to>
                                        <p:strVal val="hidden"/>
                                      </p:to>
                                    </p:set>
                                  </p:childTnLst>
                                </p:cTn>
                              </p:par>
                              <p:par>
                                <p:cTn id="25" presetID="3" presetClass="exit" presetSubtype="10" fill="hold" grpId="0" nodeType="withEffect">
                                  <p:stCondLst>
                                    <p:cond delay="0"/>
                                  </p:stCondLst>
                                  <p:childTnLst>
                                    <p:animEffect transition="out" filter="blinds(horizontal)">
                                      <p:cBhvr>
                                        <p:cTn id="26" dur="500"/>
                                        <p:tgtEl>
                                          <p:spTgt spid="11">
                                            <p:txEl>
                                              <p:pRg st="1" end="1"/>
                                            </p:txEl>
                                          </p:spTgt>
                                        </p:tgtEl>
                                      </p:cBhvr>
                                    </p:animEffect>
                                    <p:set>
                                      <p:cBhvr>
                                        <p:cTn id="27" dur="1" fill="hold">
                                          <p:stCondLst>
                                            <p:cond delay="499"/>
                                          </p:stCondLst>
                                        </p:cTn>
                                        <p:tgtEl>
                                          <p:spTgt spid="11">
                                            <p:txEl>
                                              <p:pRg st="1" end="1"/>
                                            </p:txEl>
                                          </p:spTgt>
                                        </p:tgtEl>
                                        <p:attrNameLst>
                                          <p:attrName>style.visibility</p:attrName>
                                        </p:attrNameLst>
                                      </p:cBhvr>
                                      <p:to>
                                        <p:strVal val="hidden"/>
                                      </p:to>
                                    </p:set>
                                  </p:childTnLst>
                                </p:cTn>
                              </p:par>
                              <p:par>
                                <p:cTn id="28" presetID="3" presetClass="exit" presetSubtype="10" fill="hold" grpId="0" nodeType="withEffect">
                                  <p:stCondLst>
                                    <p:cond delay="0"/>
                                  </p:stCondLst>
                                  <p:childTnLst>
                                    <p:animEffect transition="out" filter="blinds(horizontal)">
                                      <p:cBhvr>
                                        <p:cTn id="29" dur="500"/>
                                        <p:tgtEl>
                                          <p:spTgt spid="11">
                                            <p:txEl>
                                              <p:pRg st="2" end="2"/>
                                            </p:txEl>
                                          </p:spTgt>
                                        </p:tgtEl>
                                      </p:cBhvr>
                                    </p:animEffect>
                                    <p:set>
                                      <p:cBhvr>
                                        <p:cTn id="30" dur="1" fill="hold">
                                          <p:stCondLst>
                                            <p:cond delay="499"/>
                                          </p:stCondLst>
                                        </p:cTn>
                                        <p:tgtEl>
                                          <p:spTgt spid="11">
                                            <p:txEl>
                                              <p:pRg st="2" end="2"/>
                                            </p:txEl>
                                          </p:spTgt>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20" presetClass="entr" presetSubtype="0" fill="hold" nodeType="clickEffect">
                                  <p:stCondLst>
                                    <p:cond delay="0"/>
                                  </p:stCondLst>
                                  <p:childTnLst>
                                    <p:set>
                                      <p:cBhvr>
                                        <p:cTn id="34" dur="1000" fill="hold">
                                          <p:stCondLst>
                                            <p:cond delay="0"/>
                                          </p:stCondLst>
                                        </p:cTn>
                                        <p:tgtEl>
                                          <p:spTgt spid="7"/>
                                        </p:tgtEl>
                                        <p:attrNameLst>
                                          <p:attrName>style.visibility</p:attrName>
                                        </p:attrNameLst>
                                      </p:cBhvr>
                                      <p:to>
                                        <p:strVal val="visible"/>
                                      </p:to>
                                    </p:set>
                                    <p:animEffect transition="in" filter="wedge">
                                      <p:cBhvr>
                                        <p:cTn id="35" dur="1000"/>
                                        <p:tgtEl>
                                          <p:spTgt spid="7"/>
                                        </p:tgtEl>
                                      </p:cBhvr>
                                    </p:animEffect>
                                  </p:childTnLst>
                                </p:cTn>
                              </p:par>
                            </p:childTnLst>
                          </p:cTn>
                        </p:par>
                      </p:childTnLst>
                    </p:cTn>
                  </p:par>
                  <p:par>
                    <p:cTn id="36" fill="hold">
                      <p:stCondLst>
                        <p:cond delay="indefinite"/>
                      </p:stCondLst>
                      <p:childTnLst>
                        <p:par>
                          <p:cTn id="37" fill="hold">
                            <p:stCondLst>
                              <p:cond delay="0"/>
                            </p:stCondLst>
                            <p:childTnLst>
                              <p:par>
                                <p:cTn id="38" presetID="12" presetClass="entr" presetSubtype="4" fill="hold" nodeType="click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additive="base">
                                        <p:cTn id="40" dur="500"/>
                                        <p:tgtEl>
                                          <p:spTgt spid="8"/>
                                        </p:tgtEl>
                                        <p:attrNameLst>
                                          <p:attrName>ppt_y</p:attrName>
                                        </p:attrNameLst>
                                      </p:cBhvr>
                                      <p:tavLst>
                                        <p:tav tm="0">
                                          <p:val>
                                            <p:strVal val="#ppt_y+#ppt_h*1.125000"/>
                                          </p:val>
                                        </p:tav>
                                        <p:tav tm="100000">
                                          <p:val>
                                            <p:strVal val="#ppt_y"/>
                                          </p:val>
                                        </p:tav>
                                      </p:tavLst>
                                    </p:anim>
                                    <p:animEffect transition="in" filter="wipe(up)">
                                      <p:cBhvr>
                                        <p:cTn id="41" dur="500"/>
                                        <p:tgtEl>
                                          <p:spTgt spid="8"/>
                                        </p:tgtEl>
                                      </p:cBhvr>
                                    </p:animEffect>
                                  </p:childTnLst>
                                </p:cTn>
                              </p:par>
                            </p:childTnLst>
                          </p:cTn>
                        </p:par>
                      </p:childTnLst>
                    </p:cTn>
                  </p:par>
                  <p:par>
                    <p:cTn id="42" fill="hold">
                      <p:stCondLst>
                        <p:cond delay="indefinite"/>
                      </p:stCondLst>
                      <p:childTnLst>
                        <p:par>
                          <p:cTn id="43" fill="hold">
                            <p:stCondLst>
                              <p:cond delay="0"/>
                            </p:stCondLst>
                            <p:childTnLst>
                              <p:par>
                                <p:cTn id="44" presetID="14" presetClass="entr" presetSubtype="10" fill="hold" grpId="0" nodeType="click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randombar(horizontal)">
                                      <p:cBhvr>
                                        <p:cTn id="4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bldLvl="0" uiExpand="1" build="allAtOnce"/>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066165" y="1254760"/>
            <a:ext cx="10057765" cy="5126990"/>
          </a:xfrm>
          <a:prstGeom prst="rect">
            <a:avLst/>
          </a:prstGeom>
          <a:noFill/>
        </p:spPr>
        <p:txBody>
          <a:bodyPr wrap="square" rtlCol="0" anchor="t">
            <a:spAutoFit/>
          </a:bodyPr>
          <a:p>
            <a:pPr indent="457200" algn="just" fontAlgn="auto">
              <a:lnSpc>
                <a:spcPct val="130000"/>
              </a:lnSpc>
              <a:extLst>
                <a:ext uri="{35155182-B16C-46BC-9424-99874614C6A1}">
                  <wpsdc:indentchars xmlns:wpsdc="http://www.wps.cn/officeDocument/2017/drawingmlCustomData" val="200" checksum="59296752"/>
                </a:ext>
              </a:extLst>
            </a:pPr>
            <a:r>
              <a:rPr lang="zh-CN" altLang="en-US" b="1"/>
              <a:t>（2）回归</a:t>
            </a:r>
            <a:endParaRPr lang="zh-CN" altLang="en-US" b="1"/>
          </a:p>
          <a:p>
            <a:pPr indent="457200" algn="just" fontAlgn="auto">
              <a:lnSpc>
                <a:spcPct val="130000"/>
              </a:lnSpc>
              <a:extLst>
                <a:ext uri="{35155182-B16C-46BC-9424-99874614C6A1}">
                  <wpsdc:indentchars xmlns:wpsdc="http://www.wps.cn/officeDocument/2017/drawingmlCustomData" val="200" checksum="59296752"/>
                </a:ext>
              </a:extLst>
            </a:pPr>
            <a:r>
              <a:rPr lang="zh-CN" altLang="en-US"/>
              <a:t>回归问题预测的结果是连续的值，回归问题是要根据训练样本找到一个实值函数g(x). 回归问题的要求是：给定一个新的模式，根据训练集推断它所对应的输出y（实数）是多少。也就是使用y=g(x)来推断任一输入x所对应的输出值。</a:t>
            </a:r>
            <a:endParaRPr lang="zh-CN" altLang="en-US"/>
          </a:p>
          <a:p>
            <a:pPr indent="457200" algn="just" fontAlgn="auto">
              <a:lnSpc>
                <a:spcPct val="130000"/>
              </a:lnSpc>
              <a:extLst>
                <a:ext uri="{35155182-B16C-46BC-9424-99874614C6A1}">
                  <wpsdc:indentchars xmlns:wpsdc="http://www.wps.cn/officeDocument/2017/drawingmlCustomData" val="200" checksum="59296752"/>
                </a:ext>
              </a:extLst>
            </a:pPr>
            <a:endParaRPr lang="zh-CN" altLang="en-US"/>
          </a:p>
          <a:p>
            <a:pPr indent="457200" algn="just" fontAlgn="auto">
              <a:lnSpc>
                <a:spcPct val="130000"/>
              </a:lnSpc>
              <a:extLst>
                <a:ext uri="{35155182-B16C-46BC-9424-99874614C6A1}">
                  <wpsdc:indentchars xmlns:wpsdc="http://www.wps.cn/officeDocument/2017/drawingmlCustomData" val="200" checksum="59296752"/>
                </a:ext>
              </a:extLst>
            </a:pPr>
            <a:r>
              <a:rPr lang="zh-CN" altLang="en-US"/>
              <a:t>目前比较常见的回归模型有：</a:t>
            </a:r>
            <a:endParaRPr lang="zh-CN" altLang="en-US"/>
          </a:p>
          <a:p>
            <a:pPr indent="457200" algn="just" fontAlgn="auto">
              <a:lnSpc>
                <a:spcPct val="130000"/>
              </a:lnSpc>
              <a:extLst>
                <a:ext uri="{35155182-B16C-46BC-9424-99874614C6A1}">
                  <wpsdc:indentchars xmlns:wpsdc="http://www.wps.cn/officeDocument/2017/drawingmlCustomData" val="200" checksum="59296752"/>
                </a:ext>
              </a:extLst>
            </a:pPr>
            <a:r>
              <a:rPr lang="en-US" altLang="zh-CN"/>
              <a:t>1</a:t>
            </a:r>
            <a:r>
              <a:rPr lang="zh-CN" altLang="en-US"/>
              <a:t>）线性回归</a:t>
            </a:r>
            <a:endParaRPr lang="zh-CN" altLang="en-US"/>
          </a:p>
          <a:p>
            <a:pPr indent="457200" algn="just" fontAlgn="auto">
              <a:lnSpc>
                <a:spcPct val="130000"/>
              </a:lnSpc>
              <a:extLst>
                <a:ext uri="{35155182-B16C-46BC-9424-99874614C6A1}">
                  <wpsdc:indentchars xmlns:wpsdc="http://www.wps.cn/officeDocument/2017/drawingmlCustomData" val="200" checksum="59296752"/>
                </a:ext>
              </a:extLst>
            </a:pPr>
            <a:r>
              <a:rPr lang="zh-CN" altLang="en-US"/>
              <a:t>在统计学中，线性回归(Linear Regression)是利用称为线性回归方程的最小平方函数对一个或多个自变量和因变量之间关系进行建模的一种回归分析。这种函数是一个或多个称为回归系数的模型参数的线性组合。只有一个自变量的情况称为简单回归,大于一个自变量</a:t>
            </a:r>
            <a:r>
              <a:rPr lang="zh-CN" altLang="en-US">
                <a:sym typeface="+mn-ea"/>
              </a:rPr>
              <a:t>的</a:t>
            </a:r>
            <a:r>
              <a:rPr lang="zh-CN" altLang="en-US"/>
              <a:t>情况叫做多元回归。</a:t>
            </a:r>
            <a:endParaRPr lang="zh-CN" altLang="en-US"/>
          </a:p>
          <a:p>
            <a:pPr indent="457200" algn="just" fontAlgn="auto">
              <a:lnSpc>
                <a:spcPct val="130000"/>
              </a:lnSpc>
              <a:extLst>
                <a:ext uri="{35155182-B16C-46BC-9424-99874614C6A1}">
                  <wpsdc:indentchars xmlns:wpsdc="http://www.wps.cn/officeDocument/2017/drawingmlCustomData" val="200" checksum="59296752"/>
                </a:ext>
              </a:extLst>
            </a:pPr>
            <a:r>
              <a:rPr lang="en-US" altLang="zh-CN"/>
              <a:t>2</a:t>
            </a:r>
            <a:r>
              <a:rPr lang="zh-CN" altLang="en-US"/>
              <a:t>）逻辑回归</a:t>
            </a:r>
            <a:endParaRPr lang="zh-CN" altLang="en-US"/>
          </a:p>
          <a:p>
            <a:pPr indent="457200" algn="just" fontAlgn="auto">
              <a:lnSpc>
                <a:spcPct val="130000"/>
              </a:lnSpc>
              <a:extLst>
                <a:ext uri="{35155182-B16C-46BC-9424-99874614C6A1}">
                  <wpsdc:indentchars xmlns:wpsdc="http://www.wps.cn/officeDocument/2017/drawingmlCustomData" val="200" checksum="59296752"/>
                </a:ext>
              </a:extLst>
            </a:pPr>
            <a:r>
              <a:rPr lang="zh-CN" altLang="en-US"/>
              <a:t>逻辑回归的模型 是一个非线性模型，sigmoid函数，又称逻辑回归函数。但是它本质上又是一个线性回归模型，因为除去sigmoid映射函数关系，其他的步骤，算法都是线性回归的。可以说，逻辑回归，都是以线性回归为理论支持的。</a:t>
            </a:r>
            <a:endParaRPr lang="zh-CN" altLang="en-US"/>
          </a:p>
        </p:txBody>
      </p:sp>
      <p:sp>
        <p:nvSpPr>
          <p:cNvPr id="2" name="TextBox 10"/>
          <p:cNvSpPr>
            <a:spLocks noChangeArrowheads="1"/>
          </p:cNvSpPr>
          <p:nvPr/>
        </p:nvSpPr>
        <p:spPr bwMode="auto">
          <a:xfrm>
            <a:off x="741680" y="430530"/>
            <a:ext cx="53174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altLang="zh-CN" sz="2400" b="1" dirty="0">
                <a:sym typeface="+mn-ea"/>
              </a:rPr>
              <a:t>14.2 机器学习的类型</a:t>
            </a:r>
            <a:endParaRPr altLang="zh-CN" sz="2400" b="1" dirty="0">
              <a:sym typeface="+mn-ea"/>
            </a:endParaRPr>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Effect transition="in" filter="blinds(horizontal)">
                                      <p:cBhvr>
                                        <p:cTn id="11" dur="500"/>
                                        <p:tgtEl>
                                          <p:spTgt spid="5">
                                            <p:txEl>
                                              <p:pRg st="0" end="0"/>
                                            </p:txEl>
                                          </p:spTgt>
                                        </p:tgtEl>
                                      </p:cBhvr>
                                    </p:animEffect>
                                  </p:childTnLst>
                                </p:cTn>
                              </p:par>
                              <p:par>
                                <p:cTn id="12" presetID="3" presetClass="entr" presetSubtype="10" fill="hold" nodeType="with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blinds(horizontal)">
                                      <p:cBhvr>
                                        <p:cTn id="14" dur="500"/>
                                        <p:tgtEl>
                                          <p:spTgt spid="5">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4" presetClass="entr" presetSubtype="0"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anim to="" calcmode="lin" valueType="num">
                                      <p:cBhvr>
                                        <p:cTn id="19" dur="1" fill="hold"/>
                                        <p:tgtEl>
                                          <p:spTgt spid="5">
                                            <p:txEl>
                                              <p:pRg st="3" end="3"/>
                                            </p:txEl>
                                          </p:spTgt>
                                        </p:tgtEl>
                                      </p:cBhvr>
                                    </p:anim>
                                  </p:childTnLst>
                                </p:cTn>
                              </p:par>
                            </p:childTnLst>
                          </p:cTn>
                        </p:par>
                      </p:childTnLst>
                    </p:cTn>
                  </p:par>
                  <p:par>
                    <p:cTn id="20" fill="hold">
                      <p:stCondLst>
                        <p:cond delay="indefinite"/>
                      </p:stCondLst>
                      <p:childTnLst>
                        <p:par>
                          <p:cTn id="21" fill="hold">
                            <p:stCondLst>
                              <p:cond delay="0"/>
                            </p:stCondLst>
                            <p:childTnLst>
                              <p:par>
                                <p:cTn id="22" presetID="49" presetClass="entr" presetSubtype="0" decel="100000" fill="hold" nodeType="clickEffect">
                                  <p:stCondLst>
                                    <p:cond delay="0"/>
                                  </p:stCondLst>
                                  <p:childTnLst>
                                    <p:set>
                                      <p:cBhvr>
                                        <p:cTn id="23" dur="1" fill="hold">
                                          <p:stCondLst>
                                            <p:cond delay="0"/>
                                          </p:stCondLst>
                                        </p:cTn>
                                        <p:tgtEl>
                                          <p:spTgt spid="5">
                                            <p:txEl>
                                              <p:pRg st="4" end="4"/>
                                            </p:txEl>
                                          </p:spTgt>
                                        </p:tgtEl>
                                        <p:attrNameLst>
                                          <p:attrName>style.visibility</p:attrName>
                                        </p:attrNameLst>
                                      </p:cBhvr>
                                      <p:to>
                                        <p:strVal val="visible"/>
                                      </p:to>
                                    </p:set>
                                    <p:anim calcmode="lin" valueType="num">
                                      <p:cBhvr>
                                        <p:cTn id="24" dur="500" fill="hold"/>
                                        <p:tgtEl>
                                          <p:spTgt spid="5">
                                            <p:txEl>
                                              <p:pRg st="4" end="4"/>
                                            </p:txEl>
                                          </p:spTgt>
                                        </p:tgtEl>
                                        <p:attrNameLst>
                                          <p:attrName>ppt_w</p:attrName>
                                        </p:attrNameLst>
                                      </p:cBhvr>
                                      <p:tavLst>
                                        <p:tav tm="0">
                                          <p:val>
                                            <p:fltVal val="0"/>
                                          </p:val>
                                        </p:tav>
                                        <p:tav tm="100000">
                                          <p:val>
                                            <p:strVal val="#ppt_w"/>
                                          </p:val>
                                        </p:tav>
                                      </p:tavLst>
                                    </p:anim>
                                    <p:anim calcmode="lin" valueType="num">
                                      <p:cBhvr>
                                        <p:cTn id="25" dur="500" fill="hold"/>
                                        <p:tgtEl>
                                          <p:spTgt spid="5">
                                            <p:txEl>
                                              <p:pRg st="4" end="4"/>
                                            </p:txEl>
                                          </p:spTgt>
                                        </p:tgtEl>
                                        <p:attrNameLst>
                                          <p:attrName>ppt_h</p:attrName>
                                        </p:attrNameLst>
                                      </p:cBhvr>
                                      <p:tavLst>
                                        <p:tav tm="0">
                                          <p:val>
                                            <p:fltVal val="0"/>
                                          </p:val>
                                        </p:tav>
                                        <p:tav tm="100000">
                                          <p:val>
                                            <p:strVal val="#ppt_h"/>
                                          </p:val>
                                        </p:tav>
                                      </p:tavLst>
                                    </p:anim>
                                    <p:anim calcmode="lin" valueType="num">
                                      <p:cBhvr>
                                        <p:cTn id="26" dur="500" fill="hold"/>
                                        <p:tgtEl>
                                          <p:spTgt spid="5">
                                            <p:txEl>
                                              <p:pRg st="4" end="4"/>
                                            </p:txEl>
                                          </p:spTgt>
                                        </p:tgtEl>
                                        <p:attrNameLst>
                                          <p:attrName>style.rotation</p:attrName>
                                        </p:attrNameLst>
                                      </p:cBhvr>
                                      <p:tavLst>
                                        <p:tav tm="0">
                                          <p:val>
                                            <p:fltVal val="360"/>
                                          </p:val>
                                        </p:tav>
                                        <p:tav tm="100000">
                                          <p:val>
                                            <p:fltVal val="0"/>
                                          </p:val>
                                        </p:tav>
                                      </p:tavLst>
                                    </p:anim>
                                    <p:animEffect transition="in" filter="fade">
                                      <p:cBhvr>
                                        <p:cTn id="27" dur="500"/>
                                        <p:tgtEl>
                                          <p:spTgt spid="5">
                                            <p:txEl>
                                              <p:pRg st="4" end="4"/>
                                            </p:txEl>
                                          </p:spTgt>
                                        </p:tgtEl>
                                      </p:cBhvr>
                                    </p:animEffect>
                                  </p:childTnLst>
                                </p:cTn>
                              </p:par>
                            </p:childTnLst>
                          </p:cTn>
                        </p:par>
                        <p:par>
                          <p:cTn id="28" fill="hold">
                            <p:stCondLst>
                              <p:cond delay="500"/>
                            </p:stCondLst>
                            <p:childTnLst>
                              <p:par>
                                <p:cTn id="29" presetID="22" presetClass="entr" presetSubtype="1" fill="hold" nodeType="afterEffect">
                                  <p:stCondLst>
                                    <p:cond delay="0"/>
                                  </p:stCondLst>
                                  <p:childTnLst>
                                    <p:set>
                                      <p:cBhvr>
                                        <p:cTn id="30" dur="1" fill="hold">
                                          <p:stCondLst>
                                            <p:cond delay="0"/>
                                          </p:stCondLst>
                                        </p:cTn>
                                        <p:tgtEl>
                                          <p:spTgt spid="5">
                                            <p:txEl>
                                              <p:pRg st="5" end="5"/>
                                            </p:txEl>
                                          </p:spTgt>
                                        </p:tgtEl>
                                        <p:attrNameLst>
                                          <p:attrName>style.visibility</p:attrName>
                                        </p:attrNameLst>
                                      </p:cBhvr>
                                      <p:to>
                                        <p:strVal val="visible"/>
                                      </p:to>
                                    </p:set>
                                    <p:animEffect transition="in" filter="wipe(up)">
                                      <p:cBhvr>
                                        <p:cTn id="31" dur="500"/>
                                        <p:tgtEl>
                                          <p:spTgt spid="5">
                                            <p:txEl>
                                              <p:pRg st="5" end="5"/>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49" presetClass="entr" presetSubtype="0" decel="100000" fill="hold" nodeType="clickEffect">
                                  <p:stCondLst>
                                    <p:cond delay="0"/>
                                  </p:stCondLst>
                                  <p:childTnLst>
                                    <p:set>
                                      <p:cBhvr>
                                        <p:cTn id="35" dur="1" fill="hold">
                                          <p:stCondLst>
                                            <p:cond delay="0"/>
                                          </p:stCondLst>
                                        </p:cTn>
                                        <p:tgtEl>
                                          <p:spTgt spid="5">
                                            <p:txEl>
                                              <p:pRg st="6" end="6"/>
                                            </p:txEl>
                                          </p:spTgt>
                                        </p:tgtEl>
                                        <p:attrNameLst>
                                          <p:attrName>style.visibility</p:attrName>
                                        </p:attrNameLst>
                                      </p:cBhvr>
                                      <p:to>
                                        <p:strVal val="visible"/>
                                      </p:to>
                                    </p:set>
                                    <p:anim calcmode="lin" valueType="num">
                                      <p:cBhvr>
                                        <p:cTn id="36" dur="500" fill="hold"/>
                                        <p:tgtEl>
                                          <p:spTgt spid="5">
                                            <p:txEl>
                                              <p:pRg st="6" end="6"/>
                                            </p:txEl>
                                          </p:spTgt>
                                        </p:tgtEl>
                                        <p:attrNameLst>
                                          <p:attrName>ppt_w</p:attrName>
                                        </p:attrNameLst>
                                      </p:cBhvr>
                                      <p:tavLst>
                                        <p:tav tm="0">
                                          <p:val>
                                            <p:fltVal val="0"/>
                                          </p:val>
                                        </p:tav>
                                        <p:tav tm="100000">
                                          <p:val>
                                            <p:strVal val="#ppt_w"/>
                                          </p:val>
                                        </p:tav>
                                      </p:tavLst>
                                    </p:anim>
                                    <p:anim calcmode="lin" valueType="num">
                                      <p:cBhvr>
                                        <p:cTn id="37" dur="500" fill="hold"/>
                                        <p:tgtEl>
                                          <p:spTgt spid="5">
                                            <p:txEl>
                                              <p:pRg st="6" end="6"/>
                                            </p:txEl>
                                          </p:spTgt>
                                        </p:tgtEl>
                                        <p:attrNameLst>
                                          <p:attrName>ppt_h</p:attrName>
                                        </p:attrNameLst>
                                      </p:cBhvr>
                                      <p:tavLst>
                                        <p:tav tm="0">
                                          <p:val>
                                            <p:fltVal val="0"/>
                                          </p:val>
                                        </p:tav>
                                        <p:tav tm="100000">
                                          <p:val>
                                            <p:strVal val="#ppt_h"/>
                                          </p:val>
                                        </p:tav>
                                      </p:tavLst>
                                    </p:anim>
                                    <p:anim calcmode="lin" valueType="num">
                                      <p:cBhvr>
                                        <p:cTn id="38" dur="500" fill="hold"/>
                                        <p:tgtEl>
                                          <p:spTgt spid="5">
                                            <p:txEl>
                                              <p:pRg st="6" end="6"/>
                                            </p:txEl>
                                          </p:spTgt>
                                        </p:tgtEl>
                                        <p:attrNameLst>
                                          <p:attrName>style.rotation</p:attrName>
                                        </p:attrNameLst>
                                      </p:cBhvr>
                                      <p:tavLst>
                                        <p:tav tm="0">
                                          <p:val>
                                            <p:fltVal val="360"/>
                                          </p:val>
                                        </p:tav>
                                        <p:tav tm="100000">
                                          <p:val>
                                            <p:fltVal val="0"/>
                                          </p:val>
                                        </p:tav>
                                      </p:tavLst>
                                    </p:anim>
                                    <p:animEffect transition="in" filter="fade">
                                      <p:cBhvr>
                                        <p:cTn id="39" dur="500"/>
                                        <p:tgtEl>
                                          <p:spTgt spid="5">
                                            <p:txEl>
                                              <p:pRg st="6" end="6"/>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1" fill="hold" nodeType="clickEffect">
                                  <p:stCondLst>
                                    <p:cond delay="0"/>
                                  </p:stCondLst>
                                  <p:childTnLst>
                                    <p:set>
                                      <p:cBhvr>
                                        <p:cTn id="43" dur="1" fill="hold">
                                          <p:stCondLst>
                                            <p:cond delay="0"/>
                                          </p:stCondLst>
                                        </p:cTn>
                                        <p:tgtEl>
                                          <p:spTgt spid="5">
                                            <p:txEl>
                                              <p:pRg st="7" end="7"/>
                                            </p:txEl>
                                          </p:spTgt>
                                        </p:tgtEl>
                                        <p:attrNameLst>
                                          <p:attrName>style.visibility</p:attrName>
                                        </p:attrNameLst>
                                      </p:cBhvr>
                                      <p:to>
                                        <p:strVal val="visible"/>
                                      </p:to>
                                    </p:set>
                                    <p:animEffect transition="in" filter="wipe(up)">
                                      <p:cBhvr>
                                        <p:cTn id="44" dur="500"/>
                                        <p:tgtEl>
                                          <p:spTgt spid="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10"/>
          <p:cNvSpPr>
            <a:spLocks noChangeArrowheads="1"/>
          </p:cNvSpPr>
          <p:nvPr/>
        </p:nvSpPr>
        <p:spPr bwMode="auto">
          <a:xfrm>
            <a:off x="741680" y="430530"/>
            <a:ext cx="53174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altLang="zh-CN" sz="2400" b="1" dirty="0">
                <a:sym typeface="+mn-ea"/>
              </a:rPr>
              <a:t>14.2 机器学习的类型</a:t>
            </a:r>
            <a:endParaRPr altLang="zh-CN" sz="2400" b="1" dirty="0">
              <a:sym typeface="+mn-ea"/>
            </a:endParaRPr>
          </a:p>
        </p:txBody>
      </p:sp>
      <p:sp>
        <p:nvSpPr>
          <p:cNvPr id="10" name="文本框 9"/>
          <p:cNvSpPr txBox="1"/>
          <p:nvPr/>
        </p:nvSpPr>
        <p:spPr>
          <a:xfrm>
            <a:off x="1168400" y="1310640"/>
            <a:ext cx="9853930" cy="491490"/>
          </a:xfrm>
          <a:prstGeom prst="rect">
            <a:avLst/>
          </a:prstGeom>
          <a:noFill/>
        </p:spPr>
        <p:txBody>
          <a:bodyPr wrap="square" rtlCol="0" anchor="t">
            <a:spAutoFit/>
          </a:bodyPr>
          <a:p>
            <a:pPr marL="342900" indent="-342900" algn="just" fontAlgn="auto">
              <a:lnSpc>
                <a:spcPct val="130000"/>
              </a:lnSpc>
              <a:buFont typeface="Wingdings" panose="05000000000000000000" charset="0"/>
              <a:buChar char="Ø"/>
            </a:pPr>
            <a:r>
              <a:rPr lang="zh-CN" altLang="en-US" sz="2000" b="1">
                <a:solidFill>
                  <a:srgbClr val="190DBB"/>
                </a:solidFill>
              </a:rPr>
              <a:t>无监督学习</a:t>
            </a:r>
            <a:endParaRPr lang="zh-CN" altLang="en-US" sz="2000" b="1">
              <a:solidFill>
                <a:srgbClr val="190DBB"/>
              </a:solidFill>
            </a:endParaRPr>
          </a:p>
        </p:txBody>
      </p:sp>
      <p:sp>
        <p:nvSpPr>
          <p:cNvPr id="12" name="文本框 11"/>
          <p:cNvSpPr txBox="1"/>
          <p:nvPr/>
        </p:nvSpPr>
        <p:spPr>
          <a:xfrm>
            <a:off x="980440" y="1923415"/>
            <a:ext cx="10260330" cy="1529715"/>
          </a:xfrm>
          <a:prstGeom prst="rect">
            <a:avLst/>
          </a:prstGeom>
          <a:noFill/>
        </p:spPr>
        <p:txBody>
          <a:bodyPr wrap="square" rtlCol="0" anchor="t">
            <a:spAutoFit/>
          </a:bodyPr>
          <a:p>
            <a:pPr indent="457200" algn="just" fontAlgn="auto">
              <a:lnSpc>
                <a:spcPct val="130000"/>
              </a:lnSpc>
              <a:buNone/>
              <a:extLst>
                <a:ext uri="{35155182-B16C-46BC-9424-99874614C6A1}">
                  <wpsdc:indentchars xmlns:wpsdc="http://www.wps.cn/officeDocument/2017/drawingmlCustomData" val="200" checksum="59296752"/>
                </a:ext>
              </a:extLst>
            </a:pPr>
            <a:r>
              <a:rPr lang="zh-CN" altLang="en-US">
                <a:sym typeface="+mn-ea"/>
              </a:rPr>
              <a:t>在无监督学习中，我们基本上不知道结果会是什么样子，但我们可以通过聚类的方式从数据中提取一个特殊的结构，在给定了一组数据后，我们可以通过数据间的相似性发现这组数据中的特殊结构，进而将这组数据分成多个不同的簇，也就是它告诉了我，这个数据能够这么分，但是并没有告诉我，哪个是我需要的，如右图所示，这就是无监督学习。</a:t>
            </a:r>
            <a:endParaRPr lang="zh-CN" altLang="en-US">
              <a:sym typeface="+mn-ea"/>
            </a:endParaRPr>
          </a:p>
        </p:txBody>
      </p:sp>
      <p:sp>
        <p:nvSpPr>
          <p:cNvPr id="11" name="文本框 10"/>
          <p:cNvSpPr txBox="1"/>
          <p:nvPr/>
        </p:nvSpPr>
        <p:spPr>
          <a:xfrm>
            <a:off x="980440" y="3453130"/>
            <a:ext cx="10260330" cy="2968625"/>
          </a:xfrm>
          <a:prstGeom prst="rect">
            <a:avLst/>
          </a:prstGeom>
          <a:noFill/>
        </p:spPr>
        <p:txBody>
          <a:bodyPr wrap="square" rtlCol="0" anchor="t">
            <a:spAutoFit/>
          </a:bodyPr>
          <a:p>
            <a:pPr indent="457200" algn="just" fontAlgn="auto">
              <a:lnSpc>
                <a:spcPct val="130000"/>
              </a:lnSpc>
              <a:buNone/>
              <a:extLst>
                <a:ext uri="{35155182-B16C-46BC-9424-99874614C6A1}">
                  <wpsdc:indentchars xmlns:wpsdc="http://www.wps.cn/officeDocument/2017/drawingmlCustomData" val="200" checksum="59296752"/>
                </a:ext>
              </a:extLst>
            </a:pPr>
            <a:r>
              <a:rPr lang="zh-CN" altLang="en-US">
                <a:sym typeface="+mn-ea"/>
              </a:rPr>
              <a:t>在无监督学习中，有两类重要的应用：</a:t>
            </a:r>
            <a:endParaRPr lang="zh-CN" altLang="en-US">
              <a:sym typeface="+mn-ea"/>
            </a:endParaRPr>
          </a:p>
          <a:p>
            <a:pPr indent="457200" algn="just" fontAlgn="auto">
              <a:lnSpc>
                <a:spcPct val="130000"/>
              </a:lnSpc>
              <a:buNone/>
              <a:extLst>
                <a:ext uri="{35155182-B16C-46BC-9424-99874614C6A1}">
                  <wpsdc:indentchars xmlns:wpsdc="http://www.wps.cn/officeDocument/2017/drawingmlCustomData" val="200" checksum="59296752"/>
                </a:ext>
              </a:extLst>
            </a:pPr>
            <a:r>
              <a:rPr lang="zh-CN" altLang="en-US" b="1">
                <a:sym typeface="+mn-ea"/>
              </a:rPr>
              <a:t>（1） 数据聚类</a:t>
            </a:r>
            <a:r>
              <a:rPr lang="zh-CN" altLang="en-US">
                <a:sym typeface="+mn-ea"/>
              </a:rPr>
              <a:t>	</a:t>
            </a:r>
            <a:endParaRPr lang="zh-CN" altLang="en-US">
              <a:sym typeface="+mn-ea"/>
            </a:endParaRPr>
          </a:p>
          <a:p>
            <a:pPr indent="457200" algn="just" fontAlgn="auto">
              <a:lnSpc>
                <a:spcPct val="130000"/>
              </a:lnSpc>
              <a:buNone/>
              <a:extLst>
                <a:ext uri="{35155182-B16C-46BC-9424-99874614C6A1}">
                  <wpsdc:indentchars xmlns:wpsdc="http://www.wps.cn/officeDocument/2017/drawingmlCustomData" val="200" checksum="59296752"/>
                </a:ext>
              </a:extLst>
            </a:pPr>
            <a:r>
              <a:rPr lang="zh-CN" altLang="en-US">
                <a:sym typeface="+mn-ea"/>
              </a:rPr>
              <a:t>数据聚类是无监督学习的主流应用之一，聚类就是对大量未知标注的数据集，按数据的内在相似性将数据集划分为多个类别，使类别内的数据相似度较大而类别间的数据相似度较小。</a:t>
            </a:r>
            <a:endParaRPr lang="zh-CN" altLang="en-US">
              <a:sym typeface="+mn-ea"/>
            </a:endParaRPr>
          </a:p>
          <a:p>
            <a:pPr indent="457200" algn="just" fontAlgn="auto">
              <a:lnSpc>
                <a:spcPct val="130000"/>
              </a:lnSpc>
              <a:buNone/>
              <a:extLst>
                <a:ext uri="{35155182-B16C-46BC-9424-99874614C6A1}">
                  <wpsdc:indentchars xmlns:wpsdc="http://www.wps.cn/officeDocument/2017/drawingmlCustomData" val="200" checksum="59296752"/>
                </a:ext>
              </a:extLst>
            </a:pPr>
            <a:r>
              <a:rPr lang="zh-CN" altLang="en-US" b="1">
                <a:sym typeface="+mn-ea"/>
              </a:rPr>
              <a:t>（2） 特征降维</a:t>
            </a:r>
            <a:endParaRPr lang="zh-CN" altLang="en-US" b="1">
              <a:sym typeface="+mn-ea"/>
            </a:endParaRPr>
          </a:p>
          <a:p>
            <a:pPr indent="457200" algn="just" fontAlgn="auto">
              <a:lnSpc>
                <a:spcPct val="130000"/>
              </a:lnSpc>
              <a:buNone/>
              <a:extLst>
                <a:ext uri="{35155182-B16C-46BC-9424-99874614C6A1}">
                  <wpsdc:indentchars xmlns:wpsdc="http://www.wps.cn/officeDocument/2017/drawingmlCustomData" val="200" checksum="59296752"/>
                </a:ext>
              </a:extLst>
            </a:pPr>
            <a:r>
              <a:rPr lang="zh-CN" altLang="en-US">
                <a:sym typeface="+mn-ea"/>
              </a:rPr>
              <a:t>特征降维是无监督学习的另一个应用。当提取的数据特征维数太多经常会导致特征匹配时过于复杂，消耗系统资源，不得不采用特征降维的方法。所谓特征降维，即采用一个低纬度的特征来表示高纬度。</a:t>
            </a:r>
            <a:endParaRPr lang="zh-CN" altLang="en-US">
              <a:sym typeface="+mn-ea"/>
            </a:endParaRPr>
          </a:p>
        </p:txBody>
      </p:sp>
      <p:pic>
        <p:nvPicPr>
          <p:cNvPr id="91" name="图片 91"/>
          <p:cNvPicPr>
            <a:picLocks noChangeAspect="1" noChangeArrowheads="1"/>
          </p:cNvPicPr>
          <p:nvPr/>
        </p:nvPicPr>
        <p:blipFill>
          <a:blip r:embed="rId1" cstate="print"/>
          <a:srcRect/>
          <a:stretch>
            <a:fillRect/>
          </a:stretch>
        </p:blipFill>
        <p:spPr>
          <a:xfrm>
            <a:off x="8803640" y="3453130"/>
            <a:ext cx="2671445" cy="2407920"/>
          </a:xfrm>
          <a:prstGeom prst="rect">
            <a:avLst/>
          </a:prstGeom>
          <a:noFill/>
          <a:ln w="9525">
            <a:noFill/>
            <a:miter lim="800000"/>
            <a:headEnd/>
            <a:tailEnd/>
          </a:ln>
        </p:spPr>
      </p:pic>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6" presetClass="entr" presetSubtype="0" fill="hold" nodeType="clickEffect">
                                  <p:stCondLst>
                                    <p:cond delay="0"/>
                                  </p:stCondLst>
                                  <p:iterate type="lt">
                                    <p:tmPct val="10000"/>
                                  </p:iterate>
                                  <p:childTnLst>
                                    <p:set>
                                      <p:cBhvr>
                                        <p:cTn id="10" dur="1" fill="hold">
                                          <p:stCondLst>
                                            <p:cond delay="0"/>
                                          </p:stCondLst>
                                        </p:cTn>
                                        <p:tgtEl>
                                          <p:spTgt spid="10">
                                            <p:txEl>
                                              <p:pRg st="0" end="0"/>
                                            </p:txEl>
                                          </p:spTgt>
                                        </p:tgtEl>
                                        <p:attrNameLst>
                                          <p:attrName>style.visibility</p:attrName>
                                        </p:attrNameLst>
                                      </p:cBhvr>
                                      <p:to>
                                        <p:strVal val="visible"/>
                                      </p:to>
                                    </p:set>
                                    <p:anim by="(-#ppt_w*2)" calcmode="lin" valueType="num">
                                      <p:cBhvr rctx="PPT">
                                        <p:cTn id="11" dur="500" autoRev="1" fill="hold">
                                          <p:stCondLst>
                                            <p:cond delay="0"/>
                                          </p:stCondLst>
                                        </p:cTn>
                                        <p:tgtEl>
                                          <p:spTgt spid="10">
                                            <p:txEl>
                                              <p:pRg st="0" end="0"/>
                                            </p:txEl>
                                          </p:spTgt>
                                        </p:tgtEl>
                                        <p:attrNameLst>
                                          <p:attrName>ppt_w</p:attrName>
                                        </p:attrNameLst>
                                      </p:cBhvr>
                                    </p:anim>
                                    <p:anim by="(#ppt_w*0.50)" calcmode="lin" valueType="num">
                                      <p:cBhvr>
                                        <p:cTn id="12" dur="500" decel="50000" autoRev="1" fill="hold">
                                          <p:stCondLst>
                                            <p:cond delay="0"/>
                                          </p:stCondLst>
                                        </p:cTn>
                                        <p:tgtEl>
                                          <p:spTgt spid="10">
                                            <p:txEl>
                                              <p:pRg st="0" end="0"/>
                                            </p:txEl>
                                          </p:spTgt>
                                        </p:tgtEl>
                                        <p:attrNameLst>
                                          <p:attrName>ppt_x</p:attrName>
                                        </p:attrNameLst>
                                      </p:cBhvr>
                                    </p:anim>
                                    <p:anim from="(-#ppt_h/2)" to="(#ppt_y)" calcmode="lin" valueType="num">
                                      <p:cBhvr>
                                        <p:cTn id="13" dur="1000" fill="hold">
                                          <p:stCondLst>
                                            <p:cond delay="0"/>
                                          </p:stCondLst>
                                        </p:cTn>
                                        <p:tgtEl>
                                          <p:spTgt spid="10">
                                            <p:txEl>
                                              <p:pRg st="0" end="0"/>
                                            </p:txEl>
                                          </p:spTgt>
                                        </p:tgtEl>
                                        <p:attrNameLst>
                                          <p:attrName>ppt_y</p:attrName>
                                        </p:attrNameLst>
                                      </p:cBhvr>
                                    </p:anim>
                                    <p:animRot by="21600000">
                                      <p:cBhvr>
                                        <p:cTn id="14" dur="1000" fill="hold">
                                          <p:stCondLst>
                                            <p:cond delay="0"/>
                                          </p:stCondLst>
                                        </p:cTn>
                                        <p:tgtEl>
                                          <p:spTgt spid="10">
                                            <p:txEl>
                                              <p:pRg st="0" end="0"/>
                                            </p:txEl>
                                          </p:spTgt>
                                        </p:tgtEl>
                                        <p:attrNameLst>
                                          <p:attrName>r</p:attrName>
                                        </p:attrNameLst>
                                      </p:cBhvr>
                                    </p:animRot>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randombar(horizontal)">
                                      <p:cBhvr>
                                        <p:cTn id="19" dur="500"/>
                                        <p:tgtEl>
                                          <p:spTgt spid="12"/>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nodeType="clickEffect">
                                  <p:stCondLst>
                                    <p:cond delay="0"/>
                                  </p:stCondLst>
                                  <p:childTnLst>
                                    <p:set>
                                      <p:cBhvr>
                                        <p:cTn id="23" dur="1" fill="hold">
                                          <p:stCondLst>
                                            <p:cond delay="0"/>
                                          </p:stCondLst>
                                        </p:cTn>
                                        <p:tgtEl>
                                          <p:spTgt spid="91"/>
                                        </p:tgtEl>
                                        <p:attrNameLst>
                                          <p:attrName>style.visibility</p:attrName>
                                        </p:attrNameLst>
                                      </p:cBhvr>
                                      <p:to>
                                        <p:strVal val="visible"/>
                                      </p:to>
                                    </p:set>
                                    <p:animEffect transition="in" filter="dissolve">
                                      <p:cBhvr>
                                        <p:cTn id="24" dur="500"/>
                                        <p:tgtEl>
                                          <p:spTgt spid="91"/>
                                        </p:tgtEl>
                                      </p:cBhvr>
                                    </p:animEffect>
                                  </p:childTnLst>
                                </p:cTn>
                              </p:par>
                            </p:childTnLst>
                          </p:cTn>
                        </p:par>
                      </p:childTnLst>
                    </p:cTn>
                  </p:par>
                  <p:par>
                    <p:cTn id="25" fill="hold">
                      <p:stCondLst>
                        <p:cond delay="indefinite"/>
                      </p:stCondLst>
                      <p:childTnLst>
                        <p:par>
                          <p:cTn id="26" fill="hold">
                            <p:stCondLst>
                              <p:cond delay="0"/>
                            </p:stCondLst>
                            <p:childTnLst>
                              <p:par>
                                <p:cTn id="27" presetID="12" presetClass="exit" presetSubtype="2" fill="hold" nodeType="clickEffect">
                                  <p:stCondLst>
                                    <p:cond delay="0"/>
                                  </p:stCondLst>
                                  <p:childTnLst>
                                    <p:anim calcmode="lin" valueType="num">
                                      <p:cBhvr additive="base">
                                        <p:cTn id="28" dur="500"/>
                                        <p:tgtEl>
                                          <p:spTgt spid="91"/>
                                        </p:tgtEl>
                                        <p:attrNameLst>
                                          <p:attrName>ppt_x</p:attrName>
                                        </p:attrNameLst>
                                      </p:cBhvr>
                                      <p:tavLst>
                                        <p:tav tm="0">
                                          <p:val>
                                            <p:strVal val="#ppt_x"/>
                                          </p:val>
                                        </p:tav>
                                        <p:tav tm="100000">
                                          <p:val>
                                            <p:strVal val="#ppt_x+#ppt_w*1.125000"/>
                                          </p:val>
                                        </p:tav>
                                      </p:tavLst>
                                    </p:anim>
                                    <p:animEffect transition="out" filter="wipe(right)">
                                      <p:cBhvr>
                                        <p:cTn id="29" dur="500"/>
                                        <p:tgtEl>
                                          <p:spTgt spid="91"/>
                                        </p:tgtEl>
                                      </p:cBhvr>
                                    </p:animEffect>
                                    <p:set>
                                      <p:cBhvr>
                                        <p:cTn id="30" dur="1" fill="hold">
                                          <p:stCondLst>
                                            <p:cond delay="499"/>
                                          </p:stCondLst>
                                        </p:cTn>
                                        <p:tgtEl>
                                          <p:spTgt spid="91"/>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30" presetClass="entr" presetSubtype="0" fill="hold" nodeType="clickEffect">
                                  <p:stCondLst>
                                    <p:cond delay="0"/>
                                  </p:stCondLst>
                                  <p:childTnLst>
                                    <p:set>
                                      <p:cBhvr>
                                        <p:cTn id="34" dur="1" fill="hold">
                                          <p:stCondLst>
                                            <p:cond delay="0"/>
                                          </p:stCondLst>
                                        </p:cTn>
                                        <p:tgtEl>
                                          <p:spTgt spid="11">
                                            <p:txEl>
                                              <p:pRg st="0" end="0"/>
                                            </p:txEl>
                                          </p:spTgt>
                                        </p:tgtEl>
                                        <p:attrNameLst>
                                          <p:attrName>style.visibility</p:attrName>
                                        </p:attrNameLst>
                                      </p:cBhvr>
                                      <p:to>
                                        <p:strVal val="visible"/>
                                      </p:to>
                                    </p:set>
                                    <p:animEffect transition="in" filter="fade">
                                      <p:cBhvr>
                                        <p:cTn id="35" dur="800" decel="100000"/>
                                        <p:tgtEl>
                                          <p:spTgt spid="11">
                                            <p:txEl>
                                              <p:pRg st="0" end="0"/>
                                            </p:txEl>
                                          </p:spTgt>
                                        </p:tgtEl>
                                      </p:cBhvr>
                                    </p:animEffect>
                                    <p:anim calcmode="lin" valueType="num">
                                      <p:cBhvr>
                                        <p:cTn id="36" dur="800" decel="100000" fill="hold"/>
                                        <p:tgtEl>
                                          <p:spTgt spid="11">
                                            <p:txEl>
                                              <p:pRg st="0" end="0"/>
                                            </p:txEl>
                                          </p:spTgt>
                                        </p:tgtEl>
                                        <p:attrNameLst>
                                          <p:attrName>style.rotation</p:attrName>
                                        </p:attrNameLst>
                                      </p:cBhvr>
                                      <p:tavLst>
                                        <p:tav tm="0">
                                          <p:val>
                                            <p:fltVal val="-90"/>
                                          </p:val>
                                        </p:tav>
                                        <p:tav tm="100000">
                                          <p:val>
                                            <p:fltVal val="0"/>
                                          </p:val>
                                        </p:tav>
                                      </p:tavLst>
                                    </p:anim>
                                    <p:anim calcmode="lin" valueType="num">
                                      <p:cBhvr>
                                        <p:cTn id="37" dur="800" decel="100000" fill="hold"/>
                                        <p:tgtEl>
                                          <p:spTgt spid="11">
                                            <p:txEl>
                                              <p:pRg st="0" end="0"/>
                                            </p:txEl>
                                          </p:spTgt>
                                        </p:tgtEl>
                                        <p:attrNameLst>
                                          <p:attrName>ppt_x</p:attrName>
                                        </p:attrNameLst>
                                      </p:cBhvr>
                                      <p:tavLst>
                                        <p:tav tm="0">
                                          <p:val>
                                            <p:strVal val="#ppt_x+0.4"/>
                                          </p:val>
                                        </p:tav>
                                        <p:tav tm="100000">
                                          <p:val>
                                            <p:strVal val="#ppt_x-0.05"/>
                                          </p:val>
                                        </p:tav>
                                      </p:tavLst>
                                    </p:anim>
                                    <p:anim calcmode="lin" valueType="num">
                                      <p:cBhvr>
                                        <p:cTn id="38" dur="800" decel="100000" fill="hold"/>
                                        <p:tgtEl>
                                          <p:spTgt spid="11">
                                            <p:txEl>
                                              <p:pRg st="0" end="0"/>
                                            </p:txEl>
                                          </p:spTgt>
                                        </p:tgtEl>
                                        <p:attrNameLst>
                                          <p:attrName>ppt_y</p:attrName>
                                        </p:attrNameLst>
                                      </p:cBhvr>
                                      <p:tavLst>
                                        <p:tav tm="0">
                                          <p:val>
                                            <p:strVal val="#ppt_y-0.4"/>
                                          </p:val>
                                        </p:tav>
                                        <p:tav tm="100000">
                                          <p:val>
                                            <p:strVal val="#ppt_y+0.1"/>
                                          </p:val>
                                        </p:tav>
                                      </p:tavLst>
                                    </p:anim>
                                    <p:anim calcmode="lin" valueType="num">
                                      <p:cBhvr>
                                        <p:cTn id="39" dur="200" accel="100000" fill="hold">
                                          <p:stCondLst>
                                            <p:cond delay="800"/>
                                          </p:stCondLst>
                                        </p:cTn>
                                        <p:tgtEl>
                                          <p:spTgt spid="11">
                                            <p:txEl>
                                              <p:pRg st="0" end="0"/>
                                            </p:txEl>
                                          </p:spTgt>
                                        </p:tgtEl>
                                        <p:attrNameLst>
                                          <p:attrName>ppt_x</p:attrName>
                                        </p:attrNameLst>
                                      </p:cBhvr>
                                      <p:tavLst>
                                        <p:tav tm="0">
                                          <p:val>
                                            <p:strVal val="#ppt_x-0.05"/>
                                          </p:val>
                                        </p:tav>
                                        <p:tav tm="100000">
                                          <p:val>
                                            <p:strVal val="#ppt_x"/>
                                          </p:val>
                                        </p:tav>
                                      </p:tavLst>
                                    </p:anim>
                                    <p:anim calcmode="lin" valueType="num">
                                      <p:cBhvr>
                                        <p:cTn id="40" dur="200" accel="100000" fill="hold">
                                          <p:stCondLst>
                                            <p:cond delay="800"/>
                                          </p:stCondLst>
                                        </p:cTn>
                                        <p:tgtEl>
                                          <p:spTgt spid="11">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30" presetClass="entr" presetSubtype="0" fill="hold" nodeType="clickEffect">
                                  <p:stCondLst>
                                    <p:cond delay="0"/>
                                  </p:stCondLst>
                                  <p:childTnLst>
                                    <p:set>
                                      <p:cBhvr>
                                        <p:cTn id="44" dur="1" fill="hold">
                                          <p:stCondLst>
                                            <p:cond delay="0"/>
                                          </p:stCondLst>
                                        </p:cTn>
                                        <p:tgtEl>
                                          <p:spTgt spid="11">
                                            <p:txEl>
                                              <p:pRg st="1" end="1"/>
                                            </p:txEl>
                                          </p:spTgt>
                                        </p:tgtEl>
                                        <p:attrNameLst>
                                          <p:attrName>style.visibility</p:attrName>
                                        </p:attrNameLst>
                                      </p:cBhvr>
                                      <p:to>
                                        <p:strVal val="visible"/>
                                      </p:to>
                                    </p:set>
                                    <p:animEffect transition="in" filter="fade">
                                      <p:cBhvr>
                                        <p:cTn id="45" dur="800" decel="100000"/>
                                        <p:tgtEl>
                                          <p:spTgt spid="11">
                                            <p:txEl>
                                              <p:pRg st="1" end="1"/>
                                            </p:txEl>
                                          </p:spTgt>
                                        </p:tgtEl>
                                      </p:cBhvr>
                                    </p:animEffect>
                                    <p:anim calcmode="lin" valueType="num">
                                      <p:cBhvr>
                                        <p:cTn id="46" dur="800" decel="100000" fill="hold"/>
                                        <p:tgtEl>
                                          <p:spTgt spid="11">
                                            <p:txEl>
                                              <p:pRg st="1" end="1"/>
                                            </p:txEl>
                                          </p:spTgt>
                                        </p:tgtEl>
                                        <p:attrNameLst>
                                          <p:attrName>style.rotation</p:attrName>
                                        </p:attrNameLst>
                                      </p:cBhvr>
                                      <p:tavLst>
                                        <p:tav tm="0">
                                          <p:val>
                                            <p:fltVal val="-90"/>
                                          </p:val>
                                        </p:tav>
                                        <p:tav tm="100000">
                                          <p:val>
                                            <p:fltVal val="0"/>
                                          </p:val>
                                        </p:tav>
                                      </p:tavLst>
                                    </p:anim>
                                    <p:anim calcmode="lin" valueType="num">
                                      <p:cBhvr>
                                        <p:cTn id="47" dur="800" decel="100000" fill="hold"/>
                                        <p:tgtEl>
                                          <p:spTgt spid="11">
                                            <p:txEl>
                                              <p:pRg st="1" end="1"/>
                                            </p:txEl>
                                          </p:spTgt>
                                        </p:tgtEl>
                                        <p:attrNameLst>
                                          <p:attrName>ppt_x</p:attrName>
                                        </p:attrNameLst>
                                      </p:cBhvr>
                                      <p:tavLst>
                                        <p:tav tm="0">
                                          <p:val>
                                            <p:strVal val="#ppt_x+0.4"/>
                                          </p:val>
                                        </p:tav>
                                        <p:tav tm="100000">
                                          <p:val>
                                            <p:strVal val="#ppt_x-0.05"/>
                                          </p:val>
                                        </p:tav>
                                      </p:tavLst>
                                    </p:anim>
                                    <p:anim calcmode="lin" valueType="num">
                                      <p:cBhvr>
                                        <p:cTn id="48" dur="800" decel="100000" fill="hold"/>
                                        <p:tgtEl>
                                          <p:spTgt spid="11">
                                            <p:txEl>
                                              <p:pRg st="1" end="1"/>
                                            </p:txEl>
                                          </p:spTgt>
                                        </p:tgtEl>
                                        <p:attrNameLst>
                                          <p:attrName>ppt_y</p:attrName>
                                        </p:attrNameLst>
                                      </p:cBhvr>
                                      <p:tavLst>
                                        <p:tav tm="0">
                                          <p:val>
                                            <p:strVal val="#ppt_y-0.4"/>
                                          </p:val>
                                        </p:tav>
                                        <p:tav tm="100000">
                                          <p:val>
                                            <p:strVal val="#ppt_y+0.1"/>
                                          </p:val>
                                        </p:tav>
                                      </p:tavLst>
                                    </p:anim>
                                    <p:anim calcmode="lin" valueType="num">
                                      <p:cBhvr>
                                        <p:cTn id="49" dur="200" accel="100000" fill="hold">
                                          <p:stCondLst>
                                            <p:cond delay="800"/>
                                          </p:stCondLst>
                                        </p:cTn>
                                        <p:tgtEl>
                                          <p:spTgt spid="11">
                                            <p:txEl>
                                              <p:pRg st="1" end="1"/>
                                            </p:txEl>
                                          </p:spTgt>
                                        </p:tgtEl>
                                        <p:attrNameLst>
                                          <p:attrName>ppt_x</p:attrName>
                                        </p:attrNameLst>
                                      </p:cBhvr>
                                      <p:tavLst>
                                        <p:tav tm="0">
                                          <p:val>
                                            <p:strVal val="#ppt_x-0.05"/>
                                          </p:val>
                                        </p:tav>
                                        <p:tav tm="100000">
                                          <p:val>
                                            <p:strVal val="#ppt_x"/>
                                          </p:val>
                                        </p:tav>
                                      </p:tavLst>
                                    </p:anim>
                                    <p:anim calcmode="lin" valueType="num">
                                      <p:cBhvr>
                                        <p:cTn id="50" dur="200" accel="100000" fill="hold">
                                          <p:stCondLst>
                                            <p:cond delay="800"/>
                                          </p:stCondLst>
                                        </p:cTn>
                                        <p:tgtEl>
                                          <p:spTgt spid="11">
                                            <p:txEl>
                                              <p:pRg st="1" end="1"/>
                                            </p:txEl>
                                          </p:spTgt>
                                        </p:tgtEl>
                                        <p:attrNameLst>
                                          <p:attrName>ppt_y</p:attrName>
                                        </p:attrNameLst>
                                      </p:cBhvr>
                                      <p:tavLst>
                                        <p:tav tm="0">
                                          <p:val>
                                            <p:strVal val="#ppt_y+0.1"/>
                                          </p:val>
                                        </p:tav>
                                        <p:tav tm="100000">
                                          <p:val>
                                            <p:strVal val="#ppt_y"/>
                                          </p:val>
                                        </p:tav>
                                      </p:tavLst>
                                    </p:anim>
                                  </p:childTnLst>
                                </p:cTn>
                              </p:par>
                            </p:childTnLst>
                          </p:cTn>
                        </p:par>
                        <p:par>
                          <p:cTn id="51" fill="hold">
                            <p:stCondLst>
                              <p:cond delay="1000"/>
                            </p:stCondLst>
                            <p:childTnLst>
                              <p:par>
                                <p:cTn id="52" presetID="14" presetClass="entr" presetSubtype="10" fill="hold" nodeType="afterEffect">
                                  <p:stCondLst>
                                    <p:cond delay="0"/>
                                  </p:stCondLst>
                                  <p:childTnLst>
                                    <p:set>
                                      <p:cBhvr>
                                        <p:cTn id="53" dur="1" fill="hold">
                                          <p:stCondLst>
                                            <p:cond delay="0"/>
                                          </p:stCondLst>
                                        </p:cTn>
                                        <p:tgtEl>
                                          <p:spTgt spid="11">
                                            <p:txEl>
                                              <p:pRg st="2" end="2"/>
                                            </p:txEl>
                                          </p:spTgt>
                                        </p:tgtEl>
                                        <p:attrNameLst>
                                          <p:attrName>style.visibility</p:attrName>
                                        </p:attrNameLst>
                                      </p:cBhvr>
                                      <p:to>
                                        <p:strVal val="visible"/>
                                      </p:to>
                                    </p:set>
                                    <p:animEffect transition="in" filter="randombar(horizontal)">
                                      <p:cBhvr>
                                        <p:cTn id="54" dur="500"/>
                                        <p:tgtEl>
                                          <p:spTgt spid="11">
                                            <p:txEl>
                                              <p:pRg st="2" end="2"/>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30" presetClass="entr" presetSubtype="0" fill="hold" nodeType="clickEffect">
                                  <p:stCondLst>
                                    <p:cond delay="0"/>
                                  </p:stCondLst>
                                  <p:childTnLst>
                                    <p:set>
                                      <p:cBhvr>
                                        <p:cTn id="58" dur="1" fill="hold">
                                          <p:stCondLst>
                                            <p:cond delay="0"/>
                                          </p:stCondLst>
                                        </p:cTn>
                                        <p:tgtEl>
                                          <p:spTgt spid="11">
                                            <p:txEl>
                                              <p:pRg st="3" end="3"/>
                                            </p:txEl>
                                          </p:spTgt>
                                        </p:tgtEl>
                                        <p:attrNameLst>
                                          <p:attrName>style.visibility</p:attrName>
                                        </p:attrNameLst>
                                      </p:cBhvr>
                                      <p:to>
                                        <p:strVal val="visible"/>
                                      </p:to>
                                    </p:set>
                                    <p:animEffect transition="in" filter="fade">
                                      <p:cBhvr>
                                        <p:cTn id="59" dur="800" decel="100000"/>
                                        <p:tgtEl>
                                          <p:spTgt spid="11">
                                            <p:txEl>
                                              <p:pRg st="3" end="3"/>
                                            </p:txEl>
                                          </p:spTgt>
                                        </p:tgtEl>
                                      </p:cBhvr>
                                    </p:animEffect>
                                    <p:anim calcmode="lin" valueType="num">
                                      <p:cBhvr>
                                        <p:cTn id="60" dur="800" decel="100000" fill="hold"/>
                                        <p:tgtEl>
                                          <p:spTgt spid="11">
                                            <p:txEl>
                                              <p:pRg st="3" end="3"/>
                                            </p:txEl>
                                          </p:spTgt>
                                        </p:tgtEl>
                                        <p:attrNameLst>
                                          <p:attrName>style.rotation</p:attrName>
                                        </p:attrNameLst>
                                      </p:cBhvr>
                                      <p:tavLst>
                                        <p:tav tm="0">
                                          <p:val>
                                            <p:fltVal val="-90"/>
                                          </p:val>
                                        </p:tav>
                                        <p:tav tm="100000">
                                          <p:val>
                                            <p:fltVal val="0"/>
                                          </p:val>
                                        </p:tav>
                                      </p:tavLst>
                                    </p:anim>
                                    <p:anim calcmode="lin" valueType="num">
                                      <p:cBhvr>
                                        <p:cTn id="61" dur="800" decel="100000" fill="hold"/>
                                        <p:tgtEl>
                                          <p:spTgt spid="11">
                                            <p:txEl>
                                              <p:pRg st="3" end="3"/>
                                            </p:txEl>
                                          </p:spTgt>
                                        </p:tgtEl>
                                        <p:attrNameLst>
                                          <p:attrName>ppt_x</p:attrName>
                                        </p:attrNameLst>
                                      </p:cBhvr>
                                      <p:tavLst>
                                        <p:tav tm="0">
                                          <p:val>
                                            <p:strVal val="#ppt_x+0.4"/>
                                          </p:val>
                                        </p:tav>
                                        <p:tav tm="100000">
                                          <p:val>
                                            <p:strVal val="#ppt_x-0.05"/>
                                          </p:val>
                                        </p:tav>
                                      </p:tavLst>
                                    </p:anim>
                                    <p:anim calcmode="lin" valueType="num">
                                      <p:cBhvr>
                                        <p:cTn id="62" dur="800" decel="100000" fill="hold"/>
                                        <p:tgtEl>
                                          <p:spTgt spid="11">
                                            <p:txEl>
                                              <p:pRg st="3" end="3"/>
                                            </p:txEl>
                                          </p:spTgt>
                                        </p:tgtEl>
                                        <p:attrNameLst>
                                          <p:attrName>ppt_y</p:attrName>
                                        </p:attrNameLst>
                                      </p:cBhvr>
                                      <p:tavLst>
                                        <p:tav tm="0">
                                          <p:val>
                                            <p:strVal val="#ppt_y-0.4"/>
                                          </p:val>
                                        </p:tav>
                                        <p:tav tm="100000">
                                          <p:val>
                                            <p:strVal val="#ppt_y+0.1"/>
                                          </p:val>
                                        </p:tav>
                                      </p:tavLst>
                                    </p:anim>
                                    <p:anim calcmode="lin" valueType="num">
                                      <p:cBhvr>
                                        <p:cTn id="63" dur="200" accel="100000" fill="hold">
                                          <p:stCondLst>
                                            <p:cond delay="800"/>
                                          </p:stCondLst>
                                        </p:cTn>
                                        <p:tgtEl>
                                          <p:spTgt spid="11">
                                            <p:txEl>
                                              <p:pRg st="3" end="3"/>
                                            </p:txEl>
                                          </p:spTgt>
                                        </p:tgtEl>
                                        <p:attrNameLst>
                                          <p:attrName>ppt_x</p:attrName>
                                        </p:attrNameLst>
                                      </p:cBhvr>
                                      <p:tavLst>
                                        <p:tav tm="0">
                                          <p:val>
                                            <p:strVal val="#ppt_x-0.05"/>
                                          </p:val>
                                        </p:tav>
                                        <p:tav tm="100000">
                                          <p:val>
                                            <p:strVal val="#ppt_x"/>
                                          </p:val>
                                        </p:tav>
                                      </p:tavLst>
                                    </p:anim>
                                    <p:anim calcmode="lin" valueType="num">
                                      <p:cBhvr>
                                        <p:cTn id="64" dur="200" accel="100000" fill="hold">
                                          <p:stCondLst>
                                            <p:cond delay="800"/>
                                          </p:stCondLst>
                                        </p:cTn>
                                        <p:tgtEl>
                                          <p:spTgt spid="11">
                                            <p:txEl>
                                              <p:pRg st="3" end="3"/>
                                            </p:txEl>
                                          </p:spTgt>
                                        </p:tgtEl>
                                        <p:attrNameLst>
                                          <p:attrName>ppt_y</p:attrName>
                                        </p:attrNameLst>
                                      </p:cBhvr>
                                      <p:tavLst>
                                        <p:tav tm="0">
                                          <p:val>
                                            <p:strVal val="#ppt_y+0.1"/>
                                          </p:val>
                                        </p:tav>
                                        <p:tav tm="100000">
                                          <p:val>
                                            <p:strVal val="#ppt_y"/>
                                          </p:val>
                                        </p:tav>
                                      </p:tavLst>
                                    </p:anim>
                                  </p:childTnLst>
                                </p:cTn>
                              </p:par>
                            </p:childTnLst>
                          </p:cTn>
                        </p:par>
                        <p:par>
                          <p:cTn id="65" fill="hold">
                            <p:stCondLst>
                              <p:cond delay="1000"/>
                            </p:stCondLst>
                            <p:childTnLst>
                              <p:par>
                                <p:cTn id="66" presetID="14" presetClass="entr" presetSubtype="10" fill="hold" nodeType="afterEffect">
                                  <p:stCondLst>
                                    <p:cond delay="0"/>
                                  </p:stCondLst>
                                  <p:childTnLst>
                                    <p:set>
                                      <p:cBhvr>
                                        <p:cTn id="67" dur="1" fill="hold">
                                          <p:stCondLst>
                                            <p:cond delay="0"/>
                                          </p:stCondLst>
                                        </p:cTn>
                                        <p:tgtEl>
                                          <p:spTgt spid="11">
                                            <p:txEl>
                                              <p:pRg st="4" end="4"/>
                                            </p:txEl>
                                          </p:spTgt>
                                        </p:tgtEl>
                                        <p:attrNameLst>
                                          <p:attrName>style.visibility</p:attrName>
                                        </p:attrNameLst>
                                      </p:cBhvr>
                                      <p:to>
                                        <p:strVal val="visible"/>
                                      </p:to>
                                    </p:set>
                                    <p:animEffect transition="in" filter="randombar(horizontal)">
                                      <p:cBhvr>
                                        <p:cTn id="68" dur="500"/>
                                        <p:tgtEl>
                                          <p:spTgt spid="1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2804</Words>
  <Application>WPS 演示</Application>
  <PresentationFormat>自定义</PresentationFormat>
  <Paragraphs>148</Paragraphs>
  <Slides>12</Slides>
  <Notes>1</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12</vt:i4>
      </vt:variant>
    </vt:vector>
  </HeadingPairs>
  <TitlesOfParts>
    <vt:vector size="22" baseType="lpstr">
      <vt:lpstr>Arial</vt:lpstr>
      <vt:lpstr>宋体</vt:lpstr>
      <vt:lpstr>Wingdings</vt:lpstr>
      <vt:lpstr>楷体</vt:lpstr>
      <vt:lpstr>Wingdings</vt:lpstr>
      <vt:lpstr>Times New Roman</vt:lpstr>
      <vt:lpstr>微软雅黑</vt:lpstr>
      <vt:lpstr>Arial Unicode MS</vt:lpstr>
      <vt:lpstr>Calibri</vt:lpstr>
      <vt:lpstr>Office 主题​​</vt:lpstr>
      <vt:lpstr>PowerPoint 演示文稿</vt:lpstr>
      <vt:lpstr>人工智能及其实践教程</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微软用户</dc:creator>
  <cp:lastModifiedBy>田如叶</cp:lastModifiedBy>
  <cp:revision>229</cp:revision>
  <dcterms:created xsi:type="dcterms:W3CDTF">2018-07-04T12:47:00Z</dcterms:created>
  <dcterms:modified xsi:type="dcterms:W3CDTF">2018-07-29T02:16:41Z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2052-10.1.0.7468</vt:lpwstr>
  </property>
</Properties>
</file>