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0" r:id="rId2"/>
    <p:sldId id="294" r:id="rId3"/>
    <p:sldId id="261" r:id="rId4"/>
    <p:sldId id="337" r:id="rId5"/>
    <p:sldId id="346" r:id="rId6"/>
    <p:sldId id="347" r:id="rId7"/>
    <p:sldId id="264" r:id="rId8"/>
    <p:sldId id="362" r:id="rId9"/>
    <p:sldId id="348" r:id="rId10"/>
    <p:sldId id="266" r:id="rId11"/>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9" autoAdjust="0"/>
    <p:restoredTop sz="94660"/>
  </p:normalViewPr>
  <p:slideViewPr>
    <p:cSldViewPr>
      <p:cViewPr>
        <p:scale>
          <a:sx n="66" d="100"/>
          <a:sy n="66" d="100"/>
        </p:scale>
        <p:origin x="-798"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t>2018-07-31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t>‹#›</a:t>
            </a:fld>
            <a:endParaRPr lang="zh-CN" altLang="en-US"/>
          </a:p>
        </p:txBody>
      </p:sp>
    </p:spTree>
    <p:extLst>
      <p:ext uri="{BB962C8B-B14F-4D97-AF65-F5344CB8AC3E}">
        <p14:creationId xmlns:p14="http://schemas.microsoft.com/office/powerpoint/2010/main" val="327535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t>3</a:t>
            </a:fld>
            <a:endParaRPr lang="zh-CN" altLang="en-US"/>
          </a:p>
        </p:txBody>
      </p:sp>
    </p:spTree>
    <p:extLst>
      <p:ext uri="{BB962C8B-B14F-4D97-AF65-F5344CB8AC3E}">
        <p14:creationId xmlns:p14="http://schemas.microsoft.com/office/powerpoint/2010/main" val="3732778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
        <p:nvSpPr>
          <p:cNvPr id="8"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20135096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1574046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5609862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12435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44671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7907081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2581715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38567190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0929297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1534661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6506371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t>‹#›</a:t>
            </a:fld>
            <a:endParaRPr lang="zh-CN" altLang="en-US"/>
          </a:p>
        </p:txBody>
      </p:sp>
      <p:pic>
        <p:nvPicPr>
          <p:cNvPr id="7" name="图片 6">
            <a:extLst>
              <a:ext uri="{FF2B5EF4-FFF2-40B4-BE49-F238E27FC236}">
                <a16:creationId xmlns="" xmlns:a16="http://schemas.microsoft.com/office/drawing/2014/main" id="{B29E96A5-4B59-41AD-91AD-B3EB768901C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a:extLst>
              <a:ext uri="{FF2B5EF4-FFF2-40B4-BE49-F238E27FC236}">
                <a16:creationId xmlns="" xmlns:a16="http://schemas.microsoft.com/office/drawing/2014/main" id="{1C2294BB-E291-4C81-A29E-3A3331784EC9}"/>
              </a:ext>
            </a:extLst>
          </p:cNvPr>
          <p:cNvGrpSpPr/>
          <p:nvPr userDrawn="1"/>
        </p:nvGrpSpPr>
        <p:grpSpPr>
          <a:xfrm>
            <a:off x="0" y="6431190"/>
            <a:ext cx="12190413" cy="426810"/>
            <a:chOff x="0" y="6497728"/>
            <a:chExt cx="12192000" cy="360271"/>
          </a:xfrm>
        </p:grpSpPr>
        <p:sp>
          <p:nvSpPr>
            <p:cNvPr id="10" name="矩形 9">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cxnSp>
        <p:nvCxnSpPr>
          <p:cNvPr id="14"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15"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578899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A9B12B5-6E44-40C1-ABBE-875A3B68C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a:extLst>
              <a:ext uri="{FF2B5EF4-FFF2-40B4-BE49-F238E27FC236}">
                <a16:creationId xmlns="" xmlns:a16="http://schemas.microsoft.com/office/drawing/2014/main" id="{E821E4DA-FD39-45FC-80A3-5DE133274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extLst>
      <p:ext uri="{BB962C8B-B14F-4D97-AF65-F5344CB8AC3E}">
        <p14:creationId xmlns:p14="http://schemas.microsoft.com/office/powerpoint/2010/main" val="4033839126"/>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47055"/>
            <a:ext cx="47768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9.7  </a:t>
            </a:r>
            <a:r>
              <a:rPr lang="zh-CN" altLang="zh-CN" sz="2400" b="1" dirty="0" smtClean="0"/>
              <a:t>总结</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30" name="矩形 5129"/>
          <p:cNvSpPr/>
          <p:nvPr/>
        </p:nvSpPr>
        <p:spPr>
          <a:xfrm>
            <a:off x="1356420" y="1124744"/>
            <a:ext cx="9995370" cy="1291379"/>
          </a:xfrm>
          <a:prstGeom prst="rect">
            <a:avLst/>
          </a:prstGeom>
        </p:spPr>
        <p:txBody>
          <a:bodyPr wrap="square">
            <a:spAutoFit/>
          </a:bodyPr>
          <a:lstStyle/>
          <a:p>
            <a:pPr indent="449263">
              <a:lnSpc>
                <a:spcPct val="150000"/>
              </a:lnSpc>
            </a:pPr>
            <a:r>
              <a:rPr lang="zh-CN" altLang="zh-CN" dirty="0"/>
              <a:t>异常是一种比较高级的控制流设备，它可能是由</a:t>
            </a:r>
            <a:r>
              <a:rPr lang="en-US" altLang="zh-CN" dirty="0"/>
              <a:t>Python</a:t>
            </a:r>
            <a:r>
              <a:rPr lang="zh-CN" altLang="zh-CN" dirty="0"/>
              <a:t>引发，也可能是你自己的程序引发，在编程时要先分析并选取异常条件。我们在这里介绍的内容是比较基础的，要求大家熟练应用异常</a:t>
            </a:r>
            <a:r>
              <a:rPr lang="zh-CN" altLang="zh-CN" dirty="0" smtClean="0"/>
              <a:t>机制</a:t>
            </a:r>
            <a:r>
              <a:rPr lang="zh-CN" altLang="en-US" dirty="0" smtClean="0"/>
              <a:t>。</a:t>
            </a:r>
            <a:endParaRPr lang="zh-CN" altLang="zh-CN" b="1" dirty="0"/>
          </a:p>
        </p:txBody>
      </p:sp>
      <p:sp>
        <p:nvSpPr>
          <p:cNvPr id="12" name="矩形 11"/>
          <p:cNvSpPr/>
          <p:nvPr/>
        </p:nvSpPr>
        <p:spPr>
          <a:xfrm>
            <a:off x="1356420" y="2622103"/>
            <a:ext cx="1112805" cy="461665"/>
          </a:xfrm>
          <a:prstGeom prst="rect">
            <a:avLst/>
          </a:prstGeom>
        </p:spPr>
        <p:txBody>
          <a:bodyPr wrap="none">
            <a:spAutoFit/>
          </a:bodyPr>
          <a:lstStyle/>
          <a:p>
            <a:r>
              <a:rPr lang="zh-CN" altLang="zh-CN" sz="2400" b="1" dirty="0" smtClean="0"/>
              <a:t>练习</a:t>
            </a:r>
            <a:r>
              <a:rPr lang="zh-CN" altLang="en-US" sz="2400" b="1" dirty="0" smtClean="0"/>
              <a:t>：</a:t>
            </a:r>
            <a:endParaRPr lang="zh-CN" altLang="zh-CN" sz="2400" b="1" dirty="0"/>
          </a:p>
        </p:txBody>
      </p:sp>
      <p:sp>
        <p:nvSpPr>
          <p:cNvPr id="8" name="矩形 7"/>
          <p:cNvSpPr/>
          <p:nvPr/>
        </p:nvSpPr>
        <p:spPr>
          <a:xfrm>
            <a:off x="1560590" y="3429000"/>
            <a:ext cx="10063322" cy="1291379"/>
          </a:xfrm>
          <a:prstGeom prst="rect">
            <a:avLst/>
          </a:prstGeom>
        </p:spPr>
        <p:txBody>
          <a:bodyPr wrap="square">
            <a:spAutoFit/>
          </a:bodyPr>
          <a:lstStyle/>
          <a:p>
            <a:pPr marL="342900" lvl="0" indent="-342900">
              <a:lnSpc>
                <a:spcPct val="150000"/>
              </a:lnSpc>
              <a:buFont typeface="+mj-lt"/>
              <a:buAutoNum type="arabicPeriod"/>
            </a:pPr>
            <a:r>
              <a:rPr lang="zh-CN" altLang="zh-CN" dirty="0"/>
              <a:t>列出异常的几个优点。</a:t>
            </a:r>
          </a:p>
          <a:p>
            <a:pPr marL="342900" lvl="0" indent="-342900">
              <a:lnSpc>
                <a:spcPct val="150000"/>
              </a:lnSpc>
              <a:buFont typeface="+mj-lt"/>
              <a:buAutoNum type="arabicPeriod"/>
            </a:pPr>
            <a:r>
              <a:rPr lang="zh-CN" altLang="zh-CN" dirty="0"/>
              <a:t>如何从异常中恢复你的程序。</a:t>
            </a:r>
          </a:p>
          <a:p>
            <a:pPr marL="342900" lvl="0" indent="-342900">
              <a:lnSpc>
                <a:spcPct val="150000"/>
              </a:lnSpc>
              <a:buFont typeface="+mj-lt"/>
              <a:buAutoNum type="arabicPeriod"/>
            </a:pPr>
            <a:r>
              <a:rPr lang="zh-CN" altLang="zh-CN" dirty="0"/>
              <a:t>列出触发异常的几种方式。</a:t>
            </a:r>
          </a:p>
        </p:txBody>
      </p:sp>
    </p:spTree>
    <p:extLst>
      <p:ext uri="{BB962C8B-B14F-4D97-AF65-F5344CB8AC3E}">
        <p14:creationId xmlns:p14="http://schemas.microsoft.com/office/powerpoint/2010/main" val="2438397487"/>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1000"/>
                                        <p:tgtEl>
                                          <p:spTgt spid="5130"/>
                                        </p:tgtEl>
                                      </p:cBhvr>
                                    </p:animEffect>
                                    <p:anim calcmode="lin" valueType="num">
                                      <p:cBhvr>
                                        <p:cTn id="12" dur="1000" fill="hold"/>
                                        <p:tgtEl>
                                          <p:spTgt spid="5130"/>
                                        </p:tgtEl>
                                        <p:attrNameLst>
                                          <p:attrName>ppt_x</p:attrName>
                                        </p:attrNameLst>
                                      </p:cBhvr>
                                      <p:tavLst>
                                        <p:tav tm="0">
                                          <p:val>
                                            <p:strVal val="#ppt_x"/>
                                          </p:val>
                                        </p:tav>
                                        <p:tav tm="100000">
                                          <p:val>
                                            <p:strVal val="#ppt_x"/>
                                          </p:val>
                                        </p:tav>
                                      </p:tavLst>
                                    </p:anim>
                                    <p:anim calcmode="lin" valueType="num">
                                      <p:cBhvr>
                                        <p:cTn id="13" dur="1000" fill="hold"/>
                                        <p:tgtEl>
                                          <p:spTgt spid="513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0"/>
      <p:bldP spid="12"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itchFamily="49" charset="-122"/>
                <a:ea typeface="楷体" pitchFamily="49" charset="-122"/>
              </a:rPr>
              <a:t>主编：丁亮 姜春茂</a:t>
            </a:r>
            <a:endParaRPr lang="zh-CN" altLang="en-US" dirty="0">
              <a:solidFill>
                <a:schemeClr val="tx1"/>
              </a:solidFill>
              <a:latin typeface="楷体" pitchFamily="49" charset="-122"/>
              <a:ea typeface="楷体" pitchFamily="49" charset="-122"/>
            </a:endParaRPr>
          </a:p>
        </p:txBody>
      </p:sp>
    </p:spTree>
    <p:extLst>
      <p:ext uri="{BB962C8B-B14F-4D97-AF65-F5344CB8AC3E}">
        <p14:creationId xmlns:p14="http://schemas.microsoft.com/office/powerpoint/2010/main" val="254971457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1C2294BB-E291-4C81-A29E-3A3331784EC9}"/>
              </a:ext>
            </a:extLst>
          </p:cNvPr>
          <p:cNvGrpSpPr/>
          <p:nvPr/>
        </p:nvGrpSpPr>
        <p:grpSpPr>
          <a:xfrm>
            <a:off x="0" y="6431190"/>
            <a:ext cx="12190413" cy="426810"/>
            <a:chOff x="0" y="6497728"/>
            <a:chExt cx="12192000" cy="360271"/>
          </a:xfrm>
        </p:grpSpPr>
        <p:sp>
          <p:nvSpPr>
            <p:cNvPr id="41" name="矩形 40">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a:extLst>
              <a:ext uri="{FF2B5EF4-FFF2-40B4-BE49-F238E27FC236}">
                <a16:creationId xmlns="" xmlns:a16="http://schemas.microsoft.com/office/drawing/2014/main" id="{B29E96A5-4B59-41AD-91AD-B3EB768901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50649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b="1" dirty="0"/>
              <a:t>第</a:t>
            </a:r>
            <a:r>
              <a:rPr lang="en-US" altLang="zh-CN" sz="2800" b="1" dirty="0"/>
              <a:t>9</a:t>
            </a:r>
            <a:r>
              <a:rPr lang="zh-CN" altLang="zh-CN" sz="2800" b="1" dirty="0"/>
              <a:t>章 </a:t>
            </a:r>
            <a:r>
              <a:rPr lang="en-US" altLang="zh-CN" sz="2800" b="1" dirty="0" smtClean="0"/>
              <a:t> </a:t>
            </a:r>
            <a:r>
              <a:rPr lang="zh-CN" altLang="zh-CN" sz="2800" b="1" dirty="0" smtClean="0"/>
              <a:t>异常</a:t>
            </a:r>
            <a:endParaRPr lang="zh-CN" altLang="zh-CN" sz="2800" b="1" dirty="0"/>
          </a:p>
        </p:txBody>
      </p:sp>
      <p:cxnSp>
        <p:nvCxnSpPr>
          <p:cNvPr id="7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2" name="灯片编号占位符 1">
            <a:extLst>
              <a:ext uri="{FF2B5EF4-FFF2-40B4-BE49-F238E27FC236}">
                <a16:creationId xmlns="" xmlns:a16="http://schemas.microsoft.com/office/drawing/2014/main" id="{ACF34AC8-1500-4783-AEB0-597B94444F61}"/>
              </a:ext>
            </a:extLst>
          </p:cNvPr>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smtClean="0"/>
              <a:t>3</a:t>
            </a:fld>
            <a:endParaRPr lang="zh-CN" altLang="en-US" dirty="0"/>
          </a:p>
        </p:txBody>
      </p:sp>
      <p:pic>
        <p:nvPicPr>
          <p:cNvPr id="4" name="图片 3">
            <a:extLst>
              <a:ext uri="{FF2B5EF4-FFF2-40B4-BE49-F238E27FC236}">
                <a16:creationId xmlns="" xmlns:a16="http://schemas.microsoft.com/office/drawing/2014/main" id="{F801073C-09EA-49B7-9C7D-F856113400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8" name="矩形 7"/>
          <p:cNvSpPr/>
          <p:nvPr/>
        </p:nvSpPr>
        <p:spPr>
          <a:xfrm>
            <a:off x="6639954" y="2075182"/>
            <a:ext cx="4414002" cy="1886286"/>
          </a:xfrm>
          <a:prstGeom prst="rect">
            <a:avLst/>
          </a:prstGeom>
        </p:spPr>
        <p:txBody>
          <a:bodyPr wrap="square">
            <a:spAutoFit/>
          </a:bodyPr>
          <a:lstStyle/>
          <a:p>
            <a:pPr marL="342900" lvl="0" indent="-342900">
              <a:lnSpc>
                <a:spcPct val="150000"/>
              </a:lnSpc>
              <a:buClr>
                <a:srgbClr val="0000FF"/>
              </a:buClr>
              <a:buFont typeface="Wingdings" pitchFamily="2" charset="2"/>
              <a:buChar char="Ø"/>
            </a:pPr>
            <a:r>
              <a:rPr lang="zh-CN" altLang="zh-CN" sz="2000" dirty="0"/>
              <a:t>什么是异常</a:t>
            </a:r>
          </a:p>
          <a:p>
            <a:pPr marL="342900" lvl="0" indent="-342900">
              <a:lnSpc>
                <a:spcPct val="150000"/>
              </a:lnSpc>
              <a:buClr>
                <a:srgbClr val="0000FF"/>
              </a:buClr>
              <a:buFont typeface="Wingdings" pitchFamily="2" charset="2"/>
              <a:buChar char="Ø"/>
            </a:pPr>
            <a:r>
              <a:rPr lang="zh-CN" altLang="zh-CN" sz="2000" dirty="0"/>
              <a:t>异常的用途</a:t>
            </a:r>
          </a:p>
          <a:p>
            <a:pPr marL="342900" lvl="0" indent="-342900">
              <a:lnSpc>
                <a:spcPct val="150000"/>
              </a:lnSpc>
              <a:buClr>
                <a:srgbClr val="0000FF"/>
              </a:buClr>
              <a:buFont typeface="Wingdings" pitchFamily="2" charset="2"/>
              <a:buChar char="Ø"/>
            </a:pPr>
            <a:r>
              <a:rPr lang="zh-CN" altLang="zh-CN" sz="2000" dirty="0"/>
              <a:t>异常的处理方法</a:t>
            </a:r>
          </a:p>
          <a:p>
            <a:pPr marL="342900" lvl="0" indent="-342900">
              <a:lnSpc>
                <a:spcPct val="150000"/>
              </a:lnSpc>
              <a:buClr>
                <a:srgbClr val="0000FF"/>
              </a:buClr>
              <a:buFont typeface="Wingdings" pitchFamily="2" charset="2"/>
              <a:buChar char="Ø"/>
            </a:pPr>
            <a:r>
              <a:rPr lang="zh-CN" altLang="zh-CN" sz="2000" dirty="0"/>
              <a:t>自定义异常的方法</a:t>
            </a:r>
          </a:p>
        </p:txBody>
      </p:sp>
      <p:sp>
        <p:nvSpPr>
          <p:cNvPr id="12" name="矩形 11"/>
          <p:cNvSpPr/>
          <p:nvPr/>
        </p:nvSpPr>
        <p:spPr>
          <a:xfrm>
            <a:off x="1042465" y="1412776"/>
            <a:ext cx="5700813" cy="4461093"/>
          </a:xfrm>
          <a:prstGeom prst="rect">
            <a:avLst/>
          </a:prstGeom>
        </p:spPr>
        <p:txBody>
          <a:bodyPr wrap="square">
            <a:spAutoFit/>
          </a:bodyPr>
          <a:lstStyle/>
          <a:p>
            <a:pPr>
              <a:lnSpc>
                <a:spcPct val="150000"/>
              </a:lnSpc>
            </a:pPr>
            <a:r>
              <a:rPr lang="en-US" altLang="zh-CN" sz="2400" b="1" dirty="0"/>
              <a:t>9.1 </a:t>
            </a:r>
            <a:r>
              <a:rPr lang="en-US" altLang="zh-CN" sz="2400" b="1" dirty="0" smtClean="0"/>
              <a:t> </a:t>
            </a:r>
            <a:r>
              <a:rPr lang="zh-CN" altLang="zh-CN" sz="2400" b="1" dirty="0" smtClean="0"/>
              <a:t>为什么</a:t>
            </a:r>
            <a:r>
              <a:rPr lang="zh-CN" altLang="zh-CN" sz="2400" b="1" dirty="0"/>
              <a:t>要使用</a:t>
            </a:r>
            <a:r>
              <a:rPr lang="zh-CN" altLang="zh-CN" sz="2400" b="1" dirty="0" smtClean="0"/>
              <a:t>异常</a:t>
            </a:r>
            <a:endParaRPr lang="en-US" altLang="zh-CN" sz="2400" b="1" dirty="0" smtClean="0"/>
          </a:p>
          <a:p>
            <a:pPr>
              <a:lnSpc>
                <a:spcPct val="150000"/>
              </a:lnSpc>
            </a:pPr>
            <a:r>
              <a:rPr lang="en-US" altLang="zh-CN" sz="2400" b="1" dirty="0"/>
              <a:t>9.2 </a:t>
            </a:r>
            <a:r>
              <a:rPr lang="en-US" altLang="zh-CN" sz="2400" b="1" dirty="0" smtClean="0"/>
              <a:t> </a:t>
            </a:r>
            <a:r>
              <a:rPr lang="zh-CN" altLang="zh-CN" sz="2400" b="1" dirty="0" smtClean="0"/>
              <a:t>异常</a:t>
            </a:r>
            <a:r>
              <a:rPr lang="zh-CN" altLang="zh-CN" sz="2400" b="1" dirty="0"/>
              <a:t>的作用</a:t>
            </a:r>
          </a:p>
          <a:p>
            <a:pPr>
              <a:lnSpc>
                <a:spcPct val="150000"/>
              </a:lnSpc>
            </a:pPr>
            <a:r>
              <a:rPr lang="en-US" altLang="zh-CN" sz="2400" b="1" dirty="0"/>
              <a:t>9.3 </a:t>
            </a:r>
            <a:r>
              <a:rPr lang="en-US" altLang="zh-CN" sz="2400" b="1" dirty="0" smtClean="0"/>
              <a:t> </a:t>
            </a:r>
            <a:r>
              <a:rPr lang="zh-CN" altLang="zh-CN" sz="2400" b="1" dirty="0" smtClean="0"/>
              <a:t>异常</a:t>
            </a:r>
            <a:r>
              <a:rPr lang="zh-CN" altLang="zh-CN" sz="2400" b="1" dirty="0"/>
              <a:t>与错误</a:t>
            </a:r>
          </a:p>
          <a:p>
            <a:pPr>
              <a:lnSpc>
                <a:spcPct val="150000"/>
              </a:lnSpc>
            </a:pPr>
            <a:r>
              <a:rPr lang="en-US" altLang="zh-CN" sz="2400" b="1" dirty="0"/>
              <a:t>9.4 </a:t>
            </a:r>
            <a:r>
              <a:rPr lang="en-US" altLang="zh-CN" sz="2400" b="1" dirty="0" smtClean="0"/>
              <a:t> </a:t>
            </a:r>
            <a:r>
              <a:rPr lang="zh-CN" altLang="zh-CN" sz="2400" b="1" dirty="0" smtClean="0"/>
              <a:t>处理</a:t>
            </a:r>
            <a:r>
              <a:rPr lang="zh-CN" altLang="zh-CN" sz="2400" b="1" dirty="0"/>
              <a:t>异常</a:t>
            </a:r>
          </a:p>
          <a:p>
            <a:pPr>
              <a:lnSpc>
                <a:spcPct val="150000"/>
              </a:lnSpc>
            </a:pPr>
            <a:r>
              <a:rPr lang="en-US" altLang="zh-CN" sz="2400" b="1" dirty="0"/>
              <a:t>9.5 </a:t>
            </a:r>
            <a:r>
              <a:rPr lang="en-US" altLang="zh-CN" sz="2400" b="1" dirty="0" smtClean="0"/>
              <a:t> </a:t>
            </a:r>
            <a:r>
              <a:rPr lang="zh-CN" altLang="zh-CN" sz="2400" b="1" dirty="0" smtClean="0"/>
              <a:t>抛</a:t>
            </a:r>
            <a:r>
              <a:rPr lang="zh-CN" altLang="zh-CN" sz="2400" b="1" dirty="0"/>
              <a:t>出异常</a:t>
            </a:r>
          </a:p>
          <a:p>
            <a:pPr>
              <a:lnSpc>
                <a:spcPct val="150000"/>
              </a:lnSpc>
            </a:pPr>
            <a:r>
              <a:rPr lang="en-US" altLang="zh-CN" sz="2400" b="1" dirty="0"/>
              <a:t>9.6 </a:t>
            </a:r>
            <a:r>
              <a:rPr lang="en-US" altLang="zh-CN" sz="2400" b="1" dirty="0" smtClean="0"/>
              <a:t> finally</a:t>
            </a:r>
            <a:r>
              <a:rPr lang="zh-CN" altLang="zh-CN" sz="2400" b="1" dirty="0"/>
              <a:t>语句</a:t>
            </a:r>
          </a:p>
          <a:p>
            <a:pPr>
              <a:lnSpc>
                <a:spcPct val="150000"/>
              </a:lnSpc>
            </a:pPr>
            <a:r>
              <a:rPr lang="en-US" altLang="zh-CN" sz="2400" b="1" dirty="0"/>
              <a:t>9.7 </a:t>
            </a:r>
            <a:r>
              <a:rPr lang="en-US" altLang="zh-CN" sz="2400" b="1" dirty="0" smtClean="0"/>
              <a:t> </a:t>
            </a:r>
            <a:r>
              <a:rPr lang="zh-CN" altLang="zh-CN" sz="2400" b="1" dirty="0" smtClean="0"/>
              <a:t>总结</a:t>
            </a:r>
            <a:endParaRPr lang="en-US" altLang="zh-CN" sz="2400" b="1" dirty="0" smtClean="0"/>
          </a:p>
          <a:p>
            <a:pPr>
              <a:lnSpc>
                <a:spcPct val="150000"/>
              </a:lnSpc>
            </a:pPr>
            <a:r>
              <a:rPr lang="en-US" altLang="zh-CN" sz="2400" b="1" dirty="0" smtClean="0"/>
              <a:t>9.8  </a:t>
            </a:r>
            <a:r>
              <a:rPr lang="zh-CN" altLang="zh-CN" sz="2400" b="1" dirty="0" smtClean="0"/>
              <a:t>练习</a:t>
            </a:r>
            <a:endParaRPr lang="zh-CN" altLang="zh-CN" sz="2400" b="1" dirty="0"/>
          </a:p>
        </p:txBody>
      </p:sp>
    </p:spTree>
    <p:extLst>
      <p:ext uri="{BB962C8B-B14F-4D97-AF65-F5344CB8AC3E}">
        <p14:creationId xmlns:p14="http://schemas.microsoft.com/office/powerpoint/2010/main" val="404027425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up)">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up)">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up)">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wipe(up)">
                                      <p:cBhvr>
                                        <p:cTn id="27" dur="500"/>
                                        <p:tgtEl>
                                          <p:spTgt spid="1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Effect transition="in" filter="wipe(up)">
                                      <p:cBhvr>
                                        <p:cTn id="32" dur="500"/>
                                        <p:tgtEl>
                                          <p:spTgt spid="1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Effect transition="in" filter="wipe(up)">
                                      <p:cBhvr>
                                        <p:cTn id="37" dur="500"/>
                                        <p:tgtEl>
                                          <p:spTgt spid="1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2">
                                            <p:txEl>
                                              <p:pRg st="6" end="6"/>
                                            </p:txEl>
                                          </p:spTgt>
                                        </p:tgtEl>
                                        <p:attrNameLst>
                                          <p:attrName>style.visibility</p:attrName>
                                        </p:attrNameLst>
                                      </p:cBhvr>
                                      <p:to>
                                        <p:strVal val="visible"/>
                                      </p:to>
                                    </p:set>
                                    <p:animEffect transition="in" filter="wipe(up)">
                                      <p:cBhvr>
                                        <p:cTn id="42" dur="500"/>
                                        <p:tgtEl>
                                          <p:spTgt spid="1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2">
                                            <p:txEl>
                                              <p:pRg st="7" end="7"/>
                                            </p:txEl>
                                          </p:spTgt>
                                        </p:tgtEl>
                                        <p:attrNameLst>
                                          <p:attrName>style.visibility</p:attrName>
                                        </p:attrNameLst>
                                      </p:cBhvr>
                                      <p:to>
                                        <p:strVal val="visible"/>
                                      </p:to>
                                    </p:set>
                                    <p:animEffect transition="in" filter="wipe(up)">
                                      <p:cBhvr>
                                        <p:cTn id="47" dur="500"/>
                                        <p:tgtEl>
                                          <p:spTgt spid="1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8">
                                            <p:txEl>
                                              <p:pRg st="0" end="0"/>
                                            </p:txEl>
                                          </p:spTgt>
                                        </p:tgtEl>
                                        <p:attrNameLst>
                                          <p:attrName>style.visibility</p:attrName>
                                        </p:attrNameLst>
                                      </p:cBhvr>
                                      <p:to>
                                        <p:strVal val="visible"/>
                                      </p:to>
                                    </p:set>
                                    <p:animEffect transition="in" filter="wipe(up)">
                                      <p:cBhvr>
                                        <p:cTn id="52" dur="500"/>
                                        <p:tgtEl>
                                          <p:spTgt spid="8">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8">
                                            <p:txEl>
                                              <p:pRg st="1" end="1"/>
                                            </p:txEl>
                                          </p:spTgt>
                                        </p:tgtEl>
                                        <p:attrNameLst>
                                          <p:attrName>style.visibility</p:attrName>
                                        </p:attrNameLst>
                                      </p:cBhvr>
                                      <p:to>
                                        <p:strVal val="visible"/>
                                      </p:to>
                                    </p:set>
                                    <p:animEffect transition="in" filter="wipe(up)">
                                      <p:cBhvr>
                                        <p:cTn id="57" dur="500"/>
                                        <p:tgtEl>
                                          <p:spTgt spid="8">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8">
                                            <p:txEl>
                                              <p:pRg st="2" end="2"/>
                                            </p:txEl>
                                          </p:spTgt>
                                        </p:tgtEl>
                                        <p:attrNameLst>
                                          <p:attrName>style.visibility</p:attrName>
                                        </p:attrNameLst>
                                      </p:cBhvr>
                                      <p:to>
                                        <p:strVal val="visible"/>
                                      </p:to>
                                    </p:set>
                                    <p:animEffect transition="in" filter="wipe(up)">
                                      <p:cBhvr>
                                        <p:cTn id="62" dur="500"/>
                                        <p:tgtEl>
                                          <p:spTgt spid="8">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8">
                                            <p:txEl>
                                              <p:pRg st="3" end="3"/>
                                            </p:txEl>
                                          </p:spTgt>
                                        </p:tgtEl>
                                        <p:attrNameLst>
                                          <p:attrName>style.visibility</p:attrName>
                                        </p:attrNameLst>
                                      </p:cBhvr>
                                      <p:to>
                                        <p:strVal val="visible"/>
                                      </p:to>
                                    </p:set>
                                    <p:animEffect transition="in" filter="wipe(up)">
                                      <p:cBhvr>
                                        <p:cTn id="6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 grpId="0" build="p"/>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9.1 </a:t>
            </a:r>
            <a:r>
              <a:rPr lang="en-US" altLang="zh-CN" sz="2400" b="1" dirty="0" smtClean="0"/>
              <a:t> </a:t>
            </a:r>
            <a:r>
              <a:rPr lang="zh-CN" altLang="zh-CN" sz="2400" b="1" dirty="0" smtClean="0"/>
              <a:t>为什么</a:t>
            </a:r>
            <a:r>
              <a:rPr lang="zh-CN" altLang="zh-CN" sz="2400" b="1" dirty="0"/>
              <a:t>要使用异常</a:t>
            </a:r>
          </a:p>
        </p:txBody>
      </p:sp>
      <p:sp>
        <p:nvSpPr>
          <p:cNvPr id="15" name="矩形 14"/>
          <p:cNvSpPr/>
          <p:nvPr/>
        </p:nvSpPr>
        <p:spPr>
          <a:xfrm>
            <a:off x="724841" y="908720"/>
            <a:ext cx="9114781" cy="369332"/>
          </a:xfrm>
          <a:prstGeom prst="rect">
            <a:avLst/>
          </a:prstGeom>
        </p:spPr>
        <p:txBody>
          <a:bodyPr wrap="square">
            <a:spAutoFit/>
          </a:bodyPr>
          <a:lstStyle/>
          <a:p>
            <a:r>
              <a:rPr lang="zh-CN" altLang="zh-CN" dirty="0"/>
              <a:t>异常会让我们从一个流程中跳出</a:t>
            </a:r>
            <a:r>
              <a:rPr lang="zh-CN" altLang="zh-CN" dirty="0" smtClean="0"/>
              <a:t>来</a:t>
            </a:r>
            <a:r>
              <a:rPr lang="zh-CN" altLang="en-US" dirty="0" smtClean="0"/>
              <a:t>，</a:t>
            </a:r>
            <a:r>
              <a:rPr lang="zh-CN" altLang="zh-CN" dirty="0"/>
              <a:t>可以处理例外，让反应回到正轨。</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756243" y="2636912"/>
            <a:ext cx="10305530" cy="461665"/>
          </a:xfrm>
          <a:prstGeom prst="rect">
            <a:avLst/>
          </a:prstGeom>
        </p:spPr>
        <p:txBody>
          <a:bodyPr wrap="square">
            <a:spAutoFit/>
          </a:bodyPr>
          <a:lstStyle/>
          <a:p>
            <a:r>
              <a:rPr lang="en-US" altLang="zh-CN" sz="2400" b="1" dirty="0"/>
              <a:t>9.2 </a:t>
            </a:r>
            <a:r>
              <a:rPr lang="en-US" altLang="zh-CN" sz="2400" b="1" dirty="0" smtClean="0"/>
              <a:t>  </a:t>
            </a:r>
            <a:r>
              <a:rPr lang="zh-CN" altLang="zh-CN" sz="2400" b="1" dirty="0" smtClean="0"/>
              <a:t>异常</a:t>
            </a:r>
            <a:r>
              <a:rPr lang="zh-CN" altLang="zh-CN" sz="2400" b="1" dirty="0"/>
              <a:t>的作用</a:t>
            </a:r>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909580" y="3140968"/>
            <a:ext cx="10370201" cy="3416320"/>
          </a:xfrm>
          <a:prstGeom prst="rect">
            <a:avLst/>
          </a:prstGeom>
        </p:spPr>
        <p:txBody>
          <a:bodyPr wrap="square">
            <a:spAutoFit/>
          </a:bodyPr>
          <a:lstStyle/>
          <a:p>
            <a:pPr>
              <a:lnSpc>
                <a:spcPct val="150000"/>
              </a:lnSpc>
            </a:pPr>
            <a:r>
              <a:rPr lang="zh-CN" altLang="zh-CN" b="1" dirty="0"/>
              <a:t>错误处理：</a:t>
            </a:r>
            <a:endParaRPr lang="zh-CN" altLang="zh-CN" dirty="0"/>
          </a:p>
          <a:p>
            <a:pPr indent="449263">
              <a:lnSpc>
                <a:spcPct val="150000"/>
              </a:lnSpc>
            </a:pPr>
            <a:r>
              <a:rPr lang="zh-CN" altLang="zh-CN" dirty="0" smtClean="0"/>
              <a:t>在</a:t>
            </a:r>
            <a:r>
              <a:rPr lang="zh-CN" altLang="zh-CN" dirty="0"/>
              <a:t>程序运行时发生错误时，</a:t>
            </a:r>
            <a:r>
              <a:rPr lang="en-US" altLang="zh-CN" dirty="0"/>
              <a:t>Python</a:t>
            </a:r>
            <a:r>
              <a:rPr lang="zh-CN" altLang="zh-CN" dirty="0"/>
              <a:t>会向外抛出异常。</a:t>
            </a:r>
            <a:r>
              <a:rPr lang="en-US" altLang="zh-CN" dirty="0"/>
              <a:t>Python</a:t>
            </a:r>
            <a:r>
              <a:rPr lang="zh-CN" altLang="zh-CN" dirty="0"/>
              <a:t>中有默认的异常处理机制，它会停止程序，打印出错信息。我们也可以使用</a:t>
            </a:r>
            <a:r>
              <a:rPr lang="en-US" altLang="zh-CN" dirty="0"/>
              <a:t>try</a:t>
            </a:r>
            <a:r>
              <a:rPr lang="zh-CN" altLang="zh-CN" dirty="0"/>
              <a:t>语句来捕捉异常并从异常中恢复。</a:t>
            </a:r>
          </a:p>
          <a:p>
            <a:pPr>
              <a:lnSpc>
                <a:spcPct val="150000"/>
              </a:lnSpc>
            </a:pPr>
            <a:r>
              <a:rPr lang="zh-CN" altLang="zh-CN" b="1" dirty="0"/>
              <a:t>时间通知：</a:t>
            </a:r>
            <a:endParaRPr lang="zh-CN" altLang="zh-CN" dirty="0"/>
          </a:p>
          <a:p>
            <a:pPr indent="449263">
              <a:lnSpc>
                <a:spcPct val="150000"/>
              </a:lnSpc>
            </a:pPr>
            <a:r>
              <a:rPr lang="zh-CN" altLang="zh-CN" dirty="0" smtClean="0"/>
              <a:t>异常</a:t>
            </a:r>
            <a:r>
              <a:rPr lang="zh-CN" altLang="zh-CN" dirty="0"/>
              <a:t>也可以用于向外抛出程序的状态信息。例如：搜索程序在失败的时候返回一个异常信号。</a:t>
            </a:r>
          </a:p>
          <a:p>
            <a:pPr>
              <a:lnSpc>
                <a:spcPct val="150000"/>
              </a:lnSpc>
            </a:pPr>
            <a:r>
              <a:rPr lang="zh-CN" altLang="zh-CN" b="1" dirty="0"/>
              <a:t>终止行为：</a:t>
            </a:r>
            <a:endParaRPr lang="zh-CN" altLang="zh-CN" dirty="0"/>
          </a:p>
          <a:p>
            <a:pPr indent="449263">
              <a:lnSpc>
                <a:spcPct val="150000"/>
              </a:lnSpc>
            </a:pPr>
            <a:r>
              <a:rPr lang="zh-CN" altLang="zh-CN" dirty="0" smtClean="0"/>
              <a:t>使用</a:t>
            </a:r>
            <a:r>
              <a:rPr lang="en-US" altLang="zh-CN" dirty="0"/>
              <a:t>Python</a:t>
            </a:r>
            <a:r>
              <a:rPr lang="zh-CN" altLang="zh-CN" dirty="0"/>
              <a:t>的</a:t>
            </a:r>
            <a:r>
              <a:rPr lang="en-US" altLang="zh-CN" dirty="0"/>
              <a:t>try/finally</a:t>
            </a:r>
            <a:r>
              <a:rPr lang="zh-CN" altLang="zh-CN" dirty="0"/>
              <a:t>语句可以确保无论是否有异常都会执行</a:t>
            </a:r>
            <a:r>
              <a:rPr lang="en-US" altLang="zh-CN" dirty="0"/>
              <a:t>finally</a:t>
            </a:r>
            <a:r>
              <a:rPr lang="zh-CN" altLang="zh-CN" dirty="0"/>
              <a:t>中的语句。例如在文件中搜索程序，无论搜索过程是否出现意外，都要执行</a:t>
            </a:r>
            <a:r>
              <a:rPr lang="en-US" altLang="zh-CN" dirty="0"/>
              <a:t>finally</a:t>
            </a:r>
            <a:r>
              <a:rPr lang="zh-CN" altLang="zh-CN" dirty="0"/>
              <a:t>语句中的关闭文件</a:t>
            </a:r>
          </a:p>
        </p:txBody>
      </p:sp>
      <p:sp>
        <p:nvSpPr>
          <p:cNvPr id="5" name="矩形 4"/>
          <p:cNvSpPr/>
          <p:nvPr/>
        </p:nvSpPr>
        <p:spPr>
          <a:xfrm>
            <a:off x="836525" y="1362089"/>
            <a:ext cx="10587273" cy="1338828"/>
          </a:xfrm>
          <a:prstGeom prst="rect">
            <a:avLst/>
          </a:prstGeom>
        </p:spPr>
        <p:txBody>
          <a:bodyPr wrap="square">
            <a:spAutoFit/>
          </a:bodyPr>
          <a:lstStyle/>
          <a:p>
            <a:pPr>
              <a:lnSpc>
                <a:spcPct val="150000"/>
              </a:lnSpc>
            </a:pPr>
            <a:r>
              <a:rPr lang="zh-CN" altLang="zh-CN" dirty="0" smtClean="0"/>
              <a:t>举例：</a:t>
            </a:r>
            <a:r>
              <a:rPr lang="zh-CN" altLang="zh-CN" dirty="0"/>
              <a:t>工业制</a:t>
            </a:r>
            <a:r>
              <a:rPr lang="zh-CN" altLang="zh-CN" dirty="0" smtClean="0"/>
              <a:t>氨</a:t>
            </a:r>
            <a:r>
              <a:rPr lang="zh-CN" altLang="en-US" dirty="0" smtClean="0"/>
              <a:t>，</a:t>
            </a:r>
            <a:r>
              <a:rPr lang="zh-CN" altLang="zh-CN" dirty="0" smtClean="0"/>
              <a:t>氨</a:t>
            </a:r>
            <a:r>
              <a:rPr lang="zh-CN" altLang="zh-CN" dirty="0"/>
              <a:t>的工业制备是通过氮气和氢气在高温高压加催化剂的条件下完成的。倘若这三个条件有一个不满足，化学反应就不会顺利进行</a:t>
            </a:r>
            <a:r>
              <a:rPr lang="zh-CN" altLang="zh-CN" dirty="0" smtClean="0"/>
              <a:t>。</a:t>
            </a:r>
            <a:r>
              <a:rPr lang="zh-CN" altLang="zh-CN" dirty="0"/>
              <a:t>若是不能快速排除异常，只能放弃此次制备，这会导致很大的损失。</a:t>
            </a:r>
            <a:endParaRPr lang="zh-CN" altLang="en-US" dirty="0"/>
          </a:p>
        </p:txBody>
      </p:sp>
    </p:spTree>
    <p:extLst>
      <p:ext uri="{BB962C8B-B14F-4D97-AF65-F5344CB8AC3E}">
        <p14:creationId xmlns:p14="http://schemas.microsoft.com/office/powerpoint/2010/main" val="420857668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6"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9.3 </a:t>
            </a:r>
            <a:r>
              <a:rPr lang="en-US" altLang="zh-CN" sz="2400" b="1" dirty="0" smtClean="0"/>
              <a:t>  </a:t>
            </a:r>
            <a:r>
              <a:rPr lang="zh-CN" altLang="zh-CN" sz="2400" b="1" dirty="0" smtClean="0"/>
              <a:t>异常</a:t>
            </a:r>
            <a:r>
              <a:rPr lang="zh-CN" altLang="zh-CN" sz="2400" b="1" dirty="0"/>
              <a:t>与错误</a:t>
            </a:r>
          </a:p>
        </p:txBody>
      </p:sp>
      <p:sp>
        <p:nvSpPr>
          <p:cNvPr id="15" name="矩形 14"/>
          <p:cNvSpPr/>
          <p:nvPr/>
        </p:nvSpPr>
        <p:spPr>
          <a:xfrm>
            <a:off x="724841" y="1175431"/>
            <a:ext cx="4560865" cy="369332"/>
          </a:xfrm>
          <a:prstGeom prst="rect">
            <a:avLst/>
          </a:prstGeom>
        </p:spPr>
        <p:txBody>
          <a:bodyPr wrap="square">
            <a:spAutoFit/>
          </a:bodyPr>
          <a:lstStyle/>
          <a:p>
            <a:r>
              <a:rPr lang="zh-CN" altLang="zh-CN" dirty="0"/>
              <a:t>异常和错误是不一样的</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756162" y="1700808"/>
            <a:ext cx="3203506" cy="1169551"/>
          </a:xfrm>
          <a:prstGeom prst="rect">
            <a:avLst/>
          </a:prstGeom>
        </p:spPr>
        <p:txBody>
          <a:bodyPr wrap="none">
            <a:spAutoFit/>
          </a:bodyPr>
          <a:lstStyle/>
          <a:p>
            <a:r>
              <a:rPr lang="zh-CN" altLang="zh-CN" b="1" dirty="0"/>
              <a:t>程序</a:t>
            </a:r>
            <a:r>
              <a:rPr lang="en-US" altLang="zh-CN" b="1" dirty="0" smtClean="0"/>
              <a:t>9.1</a:t>
            </a:r>
          </a:p>
          <a:p>
            <a:endParaRPr lang="zh-CN" altLang="zh-CN" sz="800" dirty="0"/>
          </a:p>
          <a:p>
            <a:r>
              <a:rPr lang="en-US" altLang="zh-CN" dirty="0"/>
              <a:t>Print("hello")</a:t>
            </a:r>
            <a:endParaRPr lang="zh-CN" altLang="zh-CN" dirty="0"/>
          </a:p>
          <a:p>
            <a:r>
              <a:rPr lang="en-US" altLang="zh-CN" sz="800" dirty="0"/>
              <a:t> </a:t>
            </a:r>
            <a:endParaRPr lang="zh-CN" altLang="zh-CN" sz="800" dirty="0"/>
          </a:p>
          <a:p>
            <a:r>
              <a:rPr lang="en-US" altLang="zh-CN" dirty="0"/>
              <a:t>input("Please input something")</a:t>
            </a:r>
            <a:endParaRPr lang="zh-CN" altLang="zh-CN" dirty="0"/>
          </a:p>
        </p:txBody>
      </p:sp>
      <p:sp>
        <p:nvSpPr>
          <p:cNvPr id="7" name="矩形 6"/>
          <p:cNvSpPr/>
          <p:nvPr/>
        </p:nvSpPr>
        <p:spPr>
          <a:xfrm>
            <a:off x="0" y="3717032"/>
            <a:ext cx="6840760" cy="1477328"/>
          </a:xfrm>
          <a:prstGeom prst="rect">
            <a:avLst/>
          </a:prstGeom>
        </p:spPr>
        <p:txBody>
          <a:bodyPr wrap="square">
            <a:spAutoFit/>
          </a:bodyPr>
          <a:lstStyle/>
          <a:p>
            <a:r>
              <a:rPr lang="zh-CN" altLang="zh-CN" b="1" dirty="0"/>
              <a:t>报错：</a:t>
            </a:r>
            <a:endParaRPr lang="zh-CN" altLang="zh-CN" dirty="0"/>
          </a:p>
          <a:p>
            <a:r>
              <a:rPr lang="en-US" altLang="zh-CN" dirty="0" err="1"/>
              <a:t>Traceback</a:t>
            </a:r>
            <a:r>
              <a:rPr lang="en-US" altLang="zh-CN" dirty="0"/>
              <a:t> (most recent call last):</a:t>
            </a:r>
            <a:endParaRPr lang="zh-CN" altLang="zh-CN" dirty="0"/>
          </a:p>
          <a:p>
            <a:r>
              <a:rPr lang="en-US" altLang="zh-CN" dirty="0"/>
              <a:t>  File "/home/</a:t>
            </a:r>
            <a:r>
              <a:rPr lang="en-US" altLang="zh-CN" dirty="0" err="1"/>
              <a:t>leo</a:t>
            </a:r>
            <a:r>
              <a:rPr lang="en-US" altLang="zh-CN" dirty="0"/>
              <a:t>/</a:t>
            </a:r>
            <a:r>
              <a:rPr lang="en-US" altLang="zh-CN" dirty="0" err="1"/>
              <a:t>PycharmProjects</a:t>
            </a:r>
            <a:r>
              <a:rPr lang="en-US" altLang="zh-CN" dirty="0"/>
              <a:t>/error/error.py", line 1, in &lt;module&gt;</a:t>
            </a:r>
            <a:endParaRPr lang="zh-CN" altLang="zh-CN" dirty="0"/>
          </a:p>
          <a:p>
            <a:r>
              <a:rPr lang="en-US" altLang="zh-CN" dirty="0"/>
              <a:t>Print("hello")</a:t>
            </a:r>
            <a:endParaRPr lang="zh-CN" altLang="zh-CN" dirty="0"/>
          </a:p>
          <a:p>
            <a:r>
              <a:rPr lang="en-US" altLang="zh-CN" dirty="0" err="1"/>
              <a:t>NameError</a:t>
            </a:r>
            <a:r>
              <a:rPr lang="en-US" altLang="zh-CN" dirty="0"/>
              <a:t>: name 'Print' is not defined</a:t>
            </a:r>
            <a:endParaRPr lang="zh-CN" altLang="zh-CN" dirty="0"/>
          </a:p>
        </p:txBody>
      </p:sp>
      <p:sp>
        <p:nvSpPr>
          <p:cNvPr id="6" name="矩形标注 5"/>
          <p:cNvSpPr/>
          <p:nvPr/>
        </p:nvSpPr>
        <p:spPr>
          <a:xfrm>
            <a:off x="2638822" y="1544763"/>
            <a:ext cx="9277813" cy="720080"/>
          </a:xfrm>
          <a:prstGeom prst="wedgeRectCallout">
            <a:avLst>
              <a:gd name="adj1" fmla="val -55539"/>
              <a:gd name="adj2" fmla="val 5242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solidFill>
                  <a:schemeClr val="tx1"/>
                </a:solidFill>
              </a:rPr>
              <a:t>故意将</a:t>
            </a:r>
            <a:r>
              <a:rPr lang="en-US" altLang="zh-CN" dirty="0">
                <a:solidFill>
                  <a:schemeClr val="tx1"/>
                </a:solidFill>
              </a:rPr>
              <a:t>print</a:t>
            </a:r>
            <a:r>
              <a:rPr lang="zh-CN" altLang="zh-CN" dirty="0">
                <a:solidFill>
                  <a:schemeClr val="tx1"/>
                </a:solidFill>
              </a:rPr>
              <a:t>函数写成</a:t>
            </a:r>
            <a:r>
              <a:rPr lang="en-US" altLang="zh-CN" dirty="0">
                <a:solidFill>
                  <a:schemeClr val="tx1"/>
                </a:solidFill>
              </a:rPr>
              <a:t>Print</a:t>
            </a:r>
            <a:r>
              <a:rPr lang="zh-CN" altLang="zh-CN" dirty="0">
                <a:solidFill>
                  <a:schemeClr val="tx1"/>
                </a:solidFill>
              </a:rPr>
              <a:t>（首字母大写），这样</a:t>
            </a:r>
            <a:r>
              <a:rPr lang="en-US" altLang="zh-CN" dirty="0">
                <a:solidFill>
                  <a:schemeClr val="tx1"/>
                </a:solidFill>
              </a:rPr>
              <a:t>Python</a:t>
            </a:r>
            <a:r>
              <a:rPr lang="zh-CN" altLang="zh-CN" dirty="0">
                <a:solidFill>
                  <a:schemeClr val="tx1"/>
                </a:solidFill>
              </a:rPr>
              <a:t>会抛出一个语法</a:t>
            </a:r>
            <a:r>
              <a:rPr lang="zh-CN" altLang="zh-CN" b="1" dirty="0">
                <a:solidFill>
                  <a:srgbClr val="0000FF"/>
                </a:solidFill>
              </a:rPr>
              <a:t>错误</a:t>
            </a:r>
            <a:endParaRPr lang="zh-CN" altLang="en-US" b="1" dirty="0">
              <a:solidFill>
                <a:srgbClr val="0000FF"/>
              </a:solidFill>
            </a:endParaRPr>
          </a:p>
        </p:txBody>
      </p:sp>
      <p:sp>
        <p:nvSpPr>
          <p:cNvPr id="11" name="矩形标注 10"/>
          <p:cNvSpPr/>
          <p:nvPr/>
        </p:nvSpPr>
        <p:spPr>
          <a:xfrm>
            <a:off x="4078982" y="2420888"/>
            <a:ext cx="8013470" cy="1008112"/>
          </a:xfrm>
          <a:prstGeom prst="wedgeRectCallout">
            <a:avLst>
              <a:gd name="adj1" fmla="val -52097"/>
              <a:gd name="adj2" fmla="val -2079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solidFill>
                  <a:schemeClr val="tx1"/>
                </a:solidFill>
              </a:rPr>
              <a:t>程序要尝试去读取输入的内容。我们按下</a:t>
            </a:r>
            <a:r>
              <a:rPr lang="en-US" altLang="zh-CN" dirty="0">
                <a:solidFill>
                  <a:schemeClr val="tx1"/>
                </a:solidFill>
              </a:rPr>
              <a:t>[ctrl-d]</a:t>
            </a:r>
            <a:r>
              <a:rPr lang="zh-CN" altLang="zh-CN" dirty="0">
                <a:solidFill>
                  <a:schemeClr val="tx1"/>
                </a:solidFill>
              </a:rPr>
              <a:t>，这表示一个文件结尾符号，但是它不应该在这里出现，所以</a:t>
            </a:r>
            <a:r>
              <a:rPr lang="en-US" altLang="zh-CN" dirty="0">
                <a:solidFill>
                  <a:schemeClr val="tx1"/>
                </a:solidFill>
              </a:rPr>
              <a:t>Python</a:t>
            </a:r>
            <a:r>
              <a:rPr lang="zh-CN" altLang="zh-CN" dirty="0">
                <a:solidFill>
                  <a:schemeClr val="tx1"/>
                </a:solidFill>
              </a:rPr>
              <a:t>报出了</a:t>
            </a:r>
            <a:r>
              <a:rPr lang="zh-CN" altLang="zh-CN" b="1" dirty="0">
                <a:solidFill>
                  <a:srgbClr val="0000FF"/>
                </a:solidFill>
              </a:rPr>
              <a:t>异常</a:t>
            </a:r>
            <a:endParaRPr lang="zh-CN" altLang="en-US" b="1" dirty="0">
              <a:solidFill>
                <a:srgbClr val="0000FF"/>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1056971723"/>
              </p:ext>
            </p:extLst>
          </p:nvPr>
        </p:nvGraphicFramePr>
        <p:xfrm>
          <a:off x="6671271" y="3573016"/>
          <a:ext cx="5245364" cy="2523539"/>
        </p:xfrm>
        <a:graphic>
          <a:graphicData uri="http://schemas.openxmlformats.org/drawingml/2006/table">
            <a:tbl>
              <a:tblPr firstRow="1" firstCol="1" bandRow="1">
                <a:tableStyleId>{5C22544A-7EE6-4342-B048-85BDC9FD1C3A}</a:tableStyleId>
              </a:tblPr>
              <a:tblGrid>
                <a:gridCol w="3240359"/>
                <a:gridCol w="2005005"/>
              </a:tblGrid>
              <a:tr h="504056">
                <a:tc>
                  <a:txBody>
                    <a:bodyPr/>
                    <a:lstStyle/>
                    <a:p>
                      <a:pPr algn="ctr">
                        <a:lnSpc>
                          <a:spcPct val="107000"/>
                        </a:lnSpc>
                        <a:spcAft>
                          <a:spcPts val="0"/>
                        </a:spcAft>
                      </a:pPr>
                      <a:r>
                        <a:rPr lang="zh-CN" sz="1600" kern="100" dirty="0">
                          <a:solidFill>
                            <a:schemeClr val="tx1"/>
                          </a:solidFill>
                          <a:effectLst/>
                        </a:rPr>
                        <a:t>错误</a:t>
                      </a:r>
                      <a:endParaRPr lang="zh-CN" sz="16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600" kern="100" dirty="0">
                          <a:solidFill>
                            <a:schemeClr val="tx1"/>
                          </a:solidFill>
                          <a:effectLst/>
                        </a:rPr>
                        <a:t>异常</a:t>
                      </a:r>
                      <a:endParaRPr lang="zh-CN" sz="16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2019483">
                <a:tc>
                  <a:txBody>
                    <a:bodyPr/>
                    <a:lstStyle/>
                    <a:p>
                      <a:pPr marL="0" indent="0" algn="just">
                        <a:lnSpc>
                          <a:spcPct val="150000"/>
                        </a:lnSpc>
                        <a:spcAft>
                          <a:spcPts val="0"/>
                        </a:spcAft>
                      </a:pPr>
                      <a:r>
                        <a:rPr lang="zh-CN" sz="1600" b="0" kern="100" dirty="0">
                          <a:solidFill>
                            <a:schemeClr val="tx1"/>
                          </a:solidFill>
                          <a:effectLst/>
                        </a:rPr>
                        <a:t>错误可分为</a:t>
                      </a:r>
                      <a:r>
                        <a:rPr lang="zh-CN" sz="1600" b="1" kern="100" dirty="0">
                          <a:solidFill>
                            <a:schemeClr val="tx1"/>
                          </a:solidFill>
                          <a:effectLst/>
                        </a:rPr>
                        <a:t>语法错误</a:t>
                      </a:r>
                      <a:r>
                        <a:rPr lang="zh-CN" sz="1600" b="0" kern="100" dirty="0">
                          <a:solidFill>
                            <a:schemeClr val="tx1"/>
                          </a:solidFill>
                          <a:effectLst/>
                        </a:rPr>
                        <a:t>和</a:t>
                      </a:r>
                      <a:r>
                        <a:rPr lang="zh-CN" sz="1600" b="1" kern="100" dirty="0">
                          <a:solidFill>
                            <a:schemeClr val="tx1"/>
                          </a:solidFill>
                          <a:effectLst/>
                          <a:latin typeface="+mn-lt"/>
                          <a:ea typeface="+mn-ea"/>
                          <a:cs typeface="+mn-cs"/>
                        </a:rPr>
                        <a:t>逻辑错误</a:t>
                      </a:r>
                      <a:r>
                        <a:rPr lang="zh-CN" sz="1600" b="0" kern="100" dirty="0">
                          <a:solidFill>
                            <a:schemeClr val="tx1"/>
                          </a:solidFill>
                          <a:effectLst/>
                        </a:rPr>
                        <a:t>。</a:t>
                      </a:r>
                    </a:p>
                    <a:p>
                      <a:pPr marL="0" indent="0" algn="just">
                        <a:lnSpc>
                          <a:spcPct val="150000"/>
                        </a:lnSpc>
                        <a:spcAft>
                          <a:spcPts val="0"/>
                        </a:spcAft>
                      </a:pPr>
                      <a:r>
                        <a:rPr lang="zh-CN" sz="1600" b="1" kern="100" dirty="0">
                          <a:solidFill>
                            <a:schemeClr val="tx1"/>
                          </a:solidFill>
                          <a:effectLst/>
                          <a:latin typeface="+mn-lt"/>
                          <a:ea typeface="+mn-ea"/>
                          <a:cs typeface="+mn-cs"/>
                        </a:rPr>
                        <a:t>语法错误</a:t>
                      </a:r>
                      <a:r>
                        <a:rPr lang="zh-CN" sz="1600" b="0" kern="100" dirty="0">
                          <a:solidFill>
                            <a:schemeClr val="tx1"/>
                          </a:solidFill>
                          <a:effectLst/>
                        </a:rPr>
                        <a:t>：代码不符合语言的语法。</a:t>
                      </a:r>
                    </a:p>
                    <a:p>
                      <a:pPr marL="0" indent="0" algn="l">
                        <a:lnSpc>
                          <a:spcPct val="150000"/>
                        </a:lnSpc>
                        <a:spcAft>
                          <a:spcPts val="0"/>
                        </a:spcAft>
                      </a:pPr>
                      <a:r>
                        <a:rPr lang="zh-CN" sz="1600" b="1" kern="100" dirty="0">
                          <a:solidFill>
                            <a:schemeClr val="tx1"/>
                          </a:solidFill>
                          <a:effectLst/>
                          <a:latin typeface="+mn-lt"/>
                          <a:ea typeface="+mn-ea"/>
                          <a:cs typeface="+mn-cs"/>
                        </a:rPr>
                        <a:t>逻辑错误</a:t>
                      </a:r>
                      <a:r>
                        <a:rPr lang="zh-CN" sz="1600" b="0" kern="100" dirty="0">
                          <a:solidFill>
                            <a:schemeClr val="tx1"/>
                          </a:solidFill>
                          <a:effectLst/>
                        </a:rPr>
                        <a:t>：代码编写逻辑上的错误，程序不会报错但执行结果与预期不符</a:t>
                      </a:r>
                      <a:r>
                        <a:rPr lang="zh-CN" sz="1600" b="0" kern="100" dirty="0" smtClean="0">
                          <a:solidFill>
                            <a:schemeClr val="tx1"/>
                          </a:solidFill>
                          <a:effectLst/>
                        </a:rPr>
                        <a:t>。</a:t>
                      </a:r>
                      <a:endParaRPr lang="zh-CN" sz="1600" b="0" kern="100" dirty="0">
                        <a:solidFill>
                          <a:schemeClr val="tx1"/>
                        </a:solidFill>
                        <a:effectLst/>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indent="200025" algn="just">
                        <a:lnSpc>
                          <a:spcPct val="107000"/>
                        </a:lnSpc>
                        <a:spcAft>
                          <a:spcPts val="0"/>
                        </a:spcAft>
                      </a:pPr>
                      <a:r>
                        <a:rPr lang="en-US" sz="1600" kern="100" dirty="0">
                          <a:solidFill>
                            <a:schemeClr val="tx1"/>
                          </a:solidFill>
                          <a:effectLst/>
                        </a:rPr>
                        <a:t> </a:t>
                      </a:r>
                      <a:endParaRPr lang="zh-CN" sz="1600" kern="100" dirty="0">
                        <a:solidFill>
                          <a:schemeClr val="tx1"/>
                        </a:solidFill>
                        <a:effectLst/>
                      </a:endParaRPr>
                    </a:p>
                    <a:p>
                      <a:pPr indent="200025" algn="just">
                        <a:lnSpc>
                          <a:spcPct val="107000"/>
                        </a:lnSpc>
                        <a:spcAft>
                          <a:spcPts val="0"/>
                        </a:spcAft>
                      </a:pPr>
                      <a:r>
                        <a:rPr lang="zh-CN" sz="1600" kern="100" dirty="0">
                          <a:solidFill>
                            <a:schemeClr val="tx1"/>
                          </a:solidFill>
                          <a:effectLst/>
                        </a:rPr>
                        <a:t>程序是可以运行的，但是在运行过程中遇到错误，会使程序</a:t>
                      </a:r>
                      <a:r>
                        <a:rPr lang="zh-CN" sz="1600" b="1" kern="100" dirty="0">
                          <a:solidFill>
                            <a:schemeClr val="tx1"/>
                          </a:solidFill>
                          <a:effectLst/>
                          <a:latin typeface="+mn-lt"/>
                          <a:ea typeface="+mn-ea"/>
                          <a:cs typeface="+mn-cs"/>
                        </a:rPr>
                        <a:t>意外退出</a:t>
                      </a:r>
                      <a:r>
                        <a:rPr lang="zh-CN" sz="1600" kern="100" dirty="0">
                          <a:solidFill>
                            <a:schemeClr val="tx1"/>
                          </a:solidFill>
                          <a:effectLst/>
                        </a:rPr>
                        <a:t>。</a:t>
                      </a:r>
                      <a:endParaRPr lang="zh-CN" sz="1600" kern="100" dirty="0">
                        <a:solidFill>
                          <a:schemeClr val="tx1"/>
                        </a:solidFill>
                        <a:effectLst/>
                        <a:latin typeface="Calibri"/>
                        <a:ea typeface="Times New Roman"/>
                        <a:cs typeface="Times New Roman"/>
                      </a:endParaRPr>
                    </a:p>
                  </a:txBody>
                  <a:tcPr marL="68580" marR="68580" marT="0" marB="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8498785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5" grpId="0"/>
      <p:bldP spid="7" grpId="0"/>
      <p:bldP spid="6"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9.4 </a:t>
            </a:r>
            <a:r>
              <a:rPr lang="en-US" altLang="zh-CN" sz="2400" b="1" dirty="0" smtClean="0"/>
              <a:t>  </a:t>
            </a:r>
            <a:r>
              <a:rPr lang="zh-CN" altLang="zh-CN" sz="2400" b="1" dirty="0" smtClean="0"/>
              <a:t>处理</a:t>
            </a:r>
            <a:r>
              <a:rPr lang="zh-CN" altLang="zh-CN" sz="2400" b="1" dirty="0"/>
              <a:t>异常</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6574" y="1124744"/>
            <a:ext cx="4161375" cy="2585323"/>
          </a:xfrm>
          <a:prstGeom prst="rect">
            <a:avLst/>
          </a:prstGeom>
        </p:spPr>
        <p:txBody>
          <a:bodyPr wrap="square">
            <a:spAutoFit/>
          </a:bodyPr>
          <a:lstStyle/>
          <a:p>
            <a:r>
              <a:rPr lang="zh-CN" altLang="zh-CN" b="1" dirty="0"/>
              <a:t>程序</a:t>
            </a:r>
            <a:r>
              <a:rPr lang="en-US" altLang="zh-CN" b="1" dirty="0"/>
              <a:t>9.2 </a:t>
            </a:r>
            <a:r>
              <a:rPr lang="zh-CN" altLang="zh-CN" b="1" dirty="0"/>
              <a:t>异常处理</a:t>
            </a:r>
            <a:endParaRPr lang="zh-CN" altLang="zh-CN" dirty="0"/>
          </a:p>
          <a:p>
            <a:pPr lvl="0"/>
            <a:r>
              <a:rPr lang="en-US" altLang="zh-CN" dirty="0"/>
              <a:t>try:</a:t>
            </a:r>
            <a:endParaRPr lang="zh-CN" altLang="zh-CN" dirty="0"/>
          </a:p>
          <a:p>
            <a:pPr lvl="0"/>
            <a:r>
              <a:rPr lang="en-US" altLang="zh-CN" dirty="0"/>
              <a:t>  </a:t>
            </a:r>
            <a:r>
              <a:rPr lang="en-US" altLang="zh-CN" dirty="0" smtClean="0"/>
              <a:t>     </a:t>
            </a:r>
            <a:r>
              <a:rPr lang="en-US" altLang="zh-CN" dirty="0" err="1"/>
              <a:t>str</a:t>
            </a:r>
            <a:r>
              <a:rPr lang="en-US" altLang="zh-CN" dirty="0"/>
              <a:t> = input("Please input something: ")</a:t>
            </a:r>
            <a:endParaRPr lang="zh-CN" altLang="zh-CN" dirty="0"/>
          </a:p>
          <a:p>
            <a:pPr lvl="0"/>
            <a:r>
              <a:rPr lang="en-US" altLang="zh-CN" dirty="0"/>
              <a:t>except </a:t>
            </a:r>
            <a:r>
              <a:rPr lang="en-US" altLang="zh-CN" dirty="0" err="1"/>
              <a:t>EOFError</a:t>
            </a:r>
            <a:r>
              <a:rPr lang="en-US" altLang="zh-CN" dirty="0"/>
              <a:t>:</a:t>
            </a:r>
            <a:endParaRPr lang="zh-CN" altLang="zh-CN" dirty="0"/>
          </a:p>
          <a:p>
            <a:pPr lvl="0"/>
            <a:r>
              <a:rPr lang="en-US" altLang="zh-CN" dirty="0" smtClean="0"/>
              <a:t>       print</a:t>
            </a:r>
            <a:r>
              <a:rPr lang="en-US" altLang="zh-CN" dirty="0"/>
              <a:t>("why?")</a:t>
            </a:r>
            <a:endParaRPr lang="zh-CN" altLang="zh-CN" dirty="0"/>
          </a:p>
          <a:p>
            <a:pPr lvl="0"/>
            <a:r>
              <a:rPr lang="en-US" altLang="zh-CN" dirty="0"/>
              <a:t>else:</a:t>
            </a:r>
            <a:endParaRPr lang="zh-CN" altLang="zh-CN" dirty="0"/>
          </a:p>
          <a:p>
            <a:pPr lvl="0"/>
            <a:r>
              <a:rPr lang="en-US" altLang="zh-CN" dirty="0"/>
              <a:t>   </a:t>
            </a:r>
            <a:r>
              <a:rPr lang="en-US" altLang="zh-CN" dirty="0" smtClean="0"/>
              <a:t>     </a:t>
            </a:r>
            <a:r>
              <a:rPr lang="en-US" altLang="zh-CN" dirty="0"/>
              <a:t>print("right")</a:t>
            </a:r>
            <a:endParaRPr lang="zh-CN" altLang="zh-CN" dirty="0"/>
          </a:p>
          <a:p>
            <a:pPr lvl="0"/>
            <a:r>
              <a:rPr lang="en-US" altLang="zh-CN" dirty="0"/>
              <a:t> </a:t>
            </a:r>
            <a:endParaRPr lang="zh-CN" altLang="zh-CN" dirty="0"/>
          </a:p>
          <a:p>
            <a:pPr lvl="0"/>
            <a:r>
              <a:rPr lang="en-US" altLang="zh-CN" dirty="0"/>
              <a:t>print("continue in this program")</a:t>
            </a:r>
            <a:endParaRPr lang="zh-CN" altLang="zh-CN" dirty="0"/>
          </a:p>
        </p:txBody>
      </p:sp>
      <p:sp>
        <p:nvSpPr>
          <p:cNvPr id="4" name="矩形 3"/>
          <p:cNvSpPr/>
          <p:nvPr/>
        </p:nvSpPr>
        <p:spPr>
          <a:xfrm>
            <a:off x="406574" y="4149080"/>
            <a:ext cx="3695278" cy="1200329"/>
          </a:xfrm>
          <a:prstGeom prst="rect">
            <a:avLst/>
          </a:prstGeom>
        </p:spPr>
        <p:txBody>
          <a:bodyPr wrap="square">
            <a:spAutoFit/>
          </a:bodyPr>
          <a:lstStyle/>
          <a:p>
            <a:r>
              <a:rPr lang="zh-CN" altLang="zh-CN" b="1" dirty="0"/>
              <a:t>输出：</a:t>
            </a:r>
            <a:endParaRPr lang="zh-CN" altLang="zh-CN" dirty="0"/>
          </a:p>
          <a:p>
            <a:r>
              <a:rPr lang="en-US" altLang="zh-CN" dirty="0"/>
              <a:t>Please input something: ^D</a:t>
            </a:r>
            <a:endParaRPr lang="zh-CN" altLang="zh-CN" dirty="0"/>
          </a:p>
          <a:p>
            <a:r>
              <a:rPr lang="en-US" altLang="zh-CN" dirty="0"/>
              <a:t>why?</a:t>
            </a:r>
            <a:endParaRPr lang="zh-CN" altLang="zh-CN" dirty="0"/>
          </a:p>
          <a:p>
            <a:r>
              <a:rPr lang="en-US" altLang="zh-CN" dirty="0"/>
              <a:t>continue in this program</a:t>
            </a:r>
            <a:endParaRPr lang="zh-CN" altLang="zh-CN" dirty="0"/>
          </a:p>
        </p:txBody>
      </p:sp>
      <p:sp>
        <p:nvSpPr>
          <p:cNvPr id="6" name="矩形 5"/>
          <p:cNvSpPr/>
          <p:nvPr/>
        </p:nvSpPr>
        <p:spPr>
          <a:xfrm>
            <a:off x="4869996" y="663866"/>
            <a:ext cx="6913842" cy="5493812"/>
          </a:xfrm>
          <a:prstGeom prst="rect">
            <a:avLst/>
          </a:prstGeom>
        </p:spPr>
        <p:txBody>
          <a:bodyPr wrap="square">
            <a:spAutoFit/>
          </a:bodyPr>
          <a:lstStyle/>
          <a:p>
            <a:pPr>
              <a:lnSpc>
                <a:spcPct val="150000"/>
              </a:lnSpc>
            </a:pPr>
            <a:r>
              <a:rPr lang="zh-CN" altLang="zh-CN" b="1" dirty="0"/>
              <a:t>分析：</a:t>
            </a:r>
            <a:endParaRPr lang="zh-CN" altLang="zh-CN" dirty="0"/>
          </a:p>
          <a:p>
            <a:pPr marL="285750" indent="-285750">
              <a:lnSpc>
                <a:spcPct val="150000"/>
              </a:lnSpc>
              <a:buFont typeface="Wingdings" pitchFamily="2" charset="2"/>
              <a:buChar char="l"/>
            </a:pPr>
            <a:r>
              <a:rPr lang="zh-CN" altLang="zh-CN" dirty="0"/>
              <a:t>程序中将有可能引发异常或是错误的</a:t>
            </a:r>
            <a:r>
              <a:rPr lang="zh-CN" altLang="zh-CN" dirty="0" smtClean="0"/>
              <a:t>语句放</a:t>
            </a:r>
            <a:r>
              <a:rPr lang="zh-CN" altLang="zh-CN" dirty="0"/>
              <a:t>在</a:t>
            </a:r>
            <a:r>
              <a:rPr lang="en-US" altLang="zh-CN" dirty="0"/>
              <a:t>try</a:t>
            </a:r>
            <a:r>
              <a:rPr lang="zh-CN" altLang="zh-CN" dirty="0"/>
              <a:t>中，</a:t>
            </a:r>
            <a:r>
              <a:rPr lang="en-US" altLang="zh-CN" dirty="0"/>
              <a:t>except</a:t>
            </a:r>
            <a:r>
              <a:rPr lang="zh-CN" altLang="zh-CN" dirty="0"/>
              <a:t>后面紧跟异常</a:t>
            </a:r>
            <a:r>
              <a:rPr lang="zh-CN" altLang="zh-CN" dirty="0" smtClean="0"/>
              <a:t>类型</a:t>
            </a:r>
            <a:r>
              <a:rPr lang="zh-CN" altLang="en-US" dirty="0" smtClean="0"/>
              <a:t>，</a:t>
            </a:r>
            <a:r>
              <a:rPr lang="zh-CN" altLang="zh-CN" dirty="0" smtClean="0"/>
              <a:t>并</a:t>
            </a:r>
            <a:r>
              <a:rPr lang="zh-CN" altLang="zh-CN" dirty="0"/>
              <a:t>在后续代码块中列出对上述异常类型做出的处理。如果没有提供异常类型，它将处理所有类型的异常。</a:t>
            </a:r>
          </a:p>
          <a:p>
            <a:pPr marL="285750" indent="-285750">
              <a:lnSpc>
                <a:spcPct val="150000"/>
              </a:lnSpc>
              <a:buFont typeface="Wingdings" pitchFamily="2" charset="2"/>
              <a:buChar char="l"/>
            </a:pPr>
            <a:r>
              <a:rPr lang="zh-CN" altLang="zh-CN" dirty="0"/>
              <a:t>当</a:t>
            </a:r>
            <a:r>
              <a:rPr lang="en-US" altLang="zh-CN" dirty="0"/>
              <a:t>try</a:t>
            </a:r>
            <a:r>
              <a:rPr lang="zh-CN" altLang="zh-CN" dirty="0"/>
              <a:t>语句用于捕获异常并从中恢复时，至少要有</a:t>
            </a:r>
            <a:r>
              <a:rPr lang="en-US" altLang="zh-CN" dirty="0"/>
              <a:t>1</a:t>
            </a:r>
            <a:r>
              <a:rPr lang="zh-CN" altLang="zh-CN" dirty="0"/>
              <a:t>句</a:t>
            </a:r>
            <a:r>
              <a:rPr lang="en-US" altLang="zh-CN" dirty="0"/>
              <a:t>except</a:t>
            </a:r>
            <a:r>
              <a:rPr lang="zh-CN" altLang="zh-CN" dirty="0"/>
              <a:t>与之对应，因为仅仅抛出异常是没有什么作用的。若是没有异常被处理，那么</a:t>
            </a:r>
            <a:r>
              <a:rPr lang="en-US" altLang="zh-CN" dirty="0"/>
              <a:t>Python</a:t>
            </a:r>
            <a:r>
              <a:rPr lang="zh-CN" altLang="zh-CN" dirty="0"/>
              <a:t>会调用默认处理器，它只会终端执行并打印出</a:t>
            </a:r>
            <a:r>
              <a:rPr lang="zh-CN" altLang="zh-CN" dirty="0" smtClean="0"/>
              <a:t>错误信息</a:t>
            </a:r>
            <a:endParaRPr lang="en-US" altLang="zh-CN" dirty="0"/>
          </a:p>
          <a:p>
            <a:pPr marL="285750" indent="-285750">
              <a:lnSpc>
                <a:spcPct val="150000"/>
              </a:lnSpc>
              <a:buFont typeface="Wingdings" pitchFamily="2" charset="2"/>
              <a:buChar char="l"/>
            </a:pPr>
            <a:r>
              <a:rPr lang="en-US" altLang="zh-CN" dirty="0" smtClean="0"/>
              <a:t>else</a:t>
            </a:r>
            <a:r>
              <a:rPr lang="zh-CN" altLang="zh-CN" dirty="0"/>
              <a:t>语句与</a:t>
            </a:r>
            <a:r>
              <a:rPr lang="en-US" altLang="zh-CN" dirty="0"/>
              <a:t>try…except</a:t>
            </a:r>
            <a:r>
              <a:rPr lang="zh-CN" altLang="zh-CN" dirty="0"/>
              <a:t>相关联，它的作用是在没有异常发生的时候执行某些操作。 </a:t>
            </a:r>
          </a:p>
          <a:p>
            <a:pPr marL="285750" indent="-285750">
              <a:lnSpc>
                <a:spcPct val="150000"/>
              </a:lnSpc>
              <a:buFont typeface="Wingdings" pitchFamily="2" charset="2"/>
              <a:buChar char="l"/>
            </a:pPr>
            <a:r>
              <a:rPr lang="en-US" altLang="zh-CN" dirty="0" smtClean="0"/>
              <a:t>“^</a:t>
            </a:r>
            <a:r>
              <a:rPr lang="en-US" altLang="zh-CN" dirty="0"/>
              <a:t>D”</a:t>
            </a:r>
            <a:r>
              <a:rPr lang="zh-CN" altLang="zh-CN" dirty="0"/>
              <a:t>表示的是按下了</a:t>
            </a:r>
            <a:r>
              <a:rPr lang="en-US" altLang="zh-CN" dirty="0"/>
              <a:t>ctrl-d</a:t>
            </a:r>
            <a:r>
              <a:rPr lang="zh-CN" altLang="zh-CN" dirty="0"/>
              <a:t>键，这正好触发了一个</a:t>
            </a:r>
            <a:r>
              <a:rPr lang="en-US" altLang="zh-CN" dirty="0" err="1"/>
              <a:t>EOFError</a:t>
            </a:r>
            <a:r>
              <a:rPr lang="zh-CN" altLang="zh-CN" dirty="0"/>
              <a:t>类型的异常，转而进入程序中第</a:t>
            </a:r>
            <a:r>
              <a:rPr lang="en-US" altLang="zh-CN" dirty="0"/>
              <a:t>4</a:t>
            </a:r>
            <a:r>
              <a:rPr lang="zh-CN" altLang="zh-CN" dirty="0"/>
              <a:t>行的异常处理语句，完成处理后继续执行程序，进入程序的第</a:t>
            </a:r>
            <a:r>
              <a:rPr lang="en-US" altLang="zh-CN" dirty="0"/>
              <a:t>8</a:t>
            </a:r>
            <a:r>
              <a:rPr lang="zh-CN" altLang="zh-CN" dirty="0"/>
              <a:t>行输出</a:t>
            </a:r>
            <a:r>
              <a:rPr lang="en-US" altLang="zh-CN" dirty="0"/>
              <a:t>“continue in this program”</a:t>
            </a:r>
            <a:r>
              <a:rPr lang="zh-CN" altLang="zh-CN" dirty="0"/>
              <a:t>。</a:t>
            </a:r>
          </a:p>
        </p:txBody>
      </p:sp>
    </p:spTree>
    <p:extLst>
      <p:ext uri="{BB962C8B-B14F-4D97-AF65-F5344CB8AC3E}">
        <p14:creationId xmlns:p14="http://schemas.microsoft.com/office/powerpoint/2010/main" val="8999611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9.5 </a:t>
            </a:r>
            <a:r>
              <a:rPr lang="en-US" altLang="zh-CN" sz="2400" b="1" dirty="0" smtClean="0"/>
              <a:t>  </a:t>
            </a:r>
            <a:r>
              <a:rPr lang="zh-CN" altLang="zh-CN" sz="2400" b="1" dirty="0" smtClean="0"/>
              <a:t>抛</a:t>
            </a:r>
            <a:r>
              <a:rPr lang="zh-CN" altLang="zh-CN" sz="2400" b="1" dirty="0"/>
              <a:t>出异常</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460382"/>
          </a:xfrm>
          <a:prstGeom prst="rect">
            <a:avLst/>
          </a:prstGeom>
        </p:spPr>
        <p:txBody>
          <a:bodyPr wrap="square">
            <a:spAutoFit/>
          </a:bodyPr>
          <a:lstStyle/>
          <a:p>
            <a:pPr>
              <a:lnSpc>
                <a:spcPct val="150000"/>
              </a:lnSpc>
            </a:pPr>
            <a:r>
              <a:rPr lang="en-US" altLang="zh-CN" dirty="0"/>
              <a:t>Python</a:t>
            </a:r>
            <a:r>
              <a:rPr lang="zh-CN" altLang="zh-CN" dirty="0"/>
              <a:t>中有很多标准</a:t>
            </a:r>
            <a:r>
              <a:rPr lang="zh-CN" altLang="zh-CN" dirty="0" smtClean="0"/>
              <a:t>异常</a:t>
            </a:r>
            <a:r>
              <a:rPr lang="zh-CN" altLang="en-US" dirty="0"/>
              <a:t>：</a:t>
            </a:r>
            <a:endParaRPr lang="en-US" altLang="zh-CN" b="1" dirty="0" smtClean="0"/>
          </a:p>
        </p:txBody>
      </p:sp>
      <p:sp>
        <p:nvSpPr>
          <p:cNvPr id="20" name="矩形 19"/>
          <p:cNvSpPr/>
          <p:nvPr/>
        </p:nvSpPr>
        <p:spPr>
          <a:xfrm>
            <a:off x="742253" y="4791634"/>
            <a:ext cx="10177490" cy="923330"/>
          </a:xfrm>
          <a:prstGeom prst="rect">
            <a:avLst/>
          </a:prstGeom>
        </p:spPr>
        <p:txBody>
          <a:bodyPr wrap="square">
            <a:spAutoFit/>
          </a:bodyPr>
          <a:lstStyle/>
          <a:p>
            <a:pPr>
              <a:lnSpc>
                <a:spcPct val="150000"/>
              </a:lnSpc>
            </a:pPr>
            <a:r>
              <a:rPr lang="en-US" altLang="zh-CN" dirty="0"/>
              <a:t>Python</a:t>
            </a:r>
            <a:r>
              <a:rPr lang="zh-CN" altLang="zh-CN" dirty="0"/>
              <a:t>允许我们自己定义一些异常类型并且通过</a:t>
            </a:r>
            <a:r>
              <a:rPr lang="en-US" altLang="zh-CN" dirty="0"/>
              <a:t>raise</a:t>
            </a:r>
            <a:r>
              <a:rPr lang="zh-CN" altLang="zh-CN" dirty="0"/>
              <a:t>语句来</a:t>
            </a:r>
            <a:r>
              <a:rPr lang="zh-CN" altLang="zh-CN" dirty="0" smtClean="0"/>
              <a:t>引发</a:t>
            </a:r>
            <a:endParaRPr lang="en-US" altLang="zh-CN" dirty="0" smtClean="0"/>
          </a:p>
          <a:p>
            <a:pPr>
              <a:lnSpc>
                <a:spcPct val="150000"/>
              </a:lnSpc>
            </a:pPr>
            <a:r>
              <a:rPr lang="zh-CN" altLang="zh-CN" dirty="0" smtClean="0"/>
              <a:t>注意：</a:t>
            </a:r>
            <a:r>
              <a:rPr lang="zh-CN" altLang="zh-CN" dirty="0"/>
              <a:t>自定义的异常必须是直接或是间接从属于</a:t>
            </a:r>
            <a:r>
              <a:rPr lang="en-US" altLang="zh-CN" dirty="0"/>
              <a:t>Exception</a:t>
            </a:r>
            <a:r>
              <a:rPr lang="zh-CN" altLang="zh-CN" dirty="0"/>
              <a:t>类的派生类</a:t>
            </a: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1660840759"/>
              </p:ext>
            </p:extLst>
          </p:nvPr>
        </p:nvGraphicFramePr>
        <p:xfrm>
          <a:off x="710311" y="1628801"/>
          <a:ext cx="10209431" cy="2880320"/>
        </p:xfrm>
        <a:graphic>
          <a:graphicData uri="http://schemas.openxmlformats.org/drawingml/2006/table">
            <a:tbl>
              <a:tblPr firstRow="1" firstCol="1" bandRow="1">
                <a:tableStyleId>{5C22544A-7EE6-4342-B048-85BDC9FD1C3A}</a:tableStyleId>
              </a:tblPr>
              <a:tblGrid>
                <a:gridCol w="3356819"/>
                <a:gridCol w="6852612"/>
              </a:tblGrid>
              <a:tr h="344630">
                <a:tc>
                  <a:txBody>
                    <a:bodyPr/>
                    <a:lstStyle/>
                    <a:p>
                      <a:pPr algn="ctr">
                        <a:lnSpc>
                          <a:spcPct val="107000"/>
                        </a:lnSpc>
                        <a:spcAft>
                          <a:spcPts val="0"/>
                        </a:spcAft>
                      </a:pPr>
                      <a:r>
                        <a:rPr lang="en-US" sz="1800" kern="100" dirty="0" err="1">
                          <a:solidFill>
                            <a:schemeClr val="tx1"/>
                          </a:solidFill>
                          <a:effectLst/>
                        </a:rPr>
                        <a:t>OverflowError</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a:solidFill>
                            <a:schemeClr val="tx1"/>
                          </a:solidFill>
                          <a:effectLst/>
                        </a:rPr>
                        <a:t>数值运算超出最大限制</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59367">
                <a:tc>
                  <a:txBody>
                    <a:bodyPr/>
                    <a:lstStyle/>
                    <a:p>
                      <a:pPr algn="ctr">
                        <a:lnSpc>
                          <a:spcPct val="107000"/>
                        </a:lnSpc>
                        <a:spcAft>
                          <a:spcPts val="0"/>
                        </a:spcAft>
                      </a:pPr>
                      <a:r>
                        <a:rPr lang="en-US" sz="1800" u="sng" kern="100" dirty="0" err="1">
                          <a:solidFill>
                            <a:schemeClr val="tx1"/>
                          </a:solidFill>
                          <a:effectLst/>
                        </a:rPr>
                        <a:t>ZeroDivisionError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a:solidFill>
                            <a:schemeClr val="tx1"/>
                          </a:solidFill>
                          <a:effectLst/>
                        </a:rPr>
                        <a:t>除</a:t>
                      </a:r>
                      <a:r>
                        <a:rPr lang="en-US" sz="1800" kern="100">
                          <a:solidFill>
                            <a:schemeClr val="tx1"/>
                          </a:solidFill>
                          <a:effectLst/>
                        </a:rPr>
                        <a:t>(</a:t>
                      </a:r>
                      <a:r>
                        <a:rPr lang="zh-CN" sz="1800" kern="100">
                          <a:solidFill>
                            <a:schemeClr val="tx1"/>
                          </a:solidFill>
                          <a:effectLst/>
                        </a:rPr>
                        <a:t>或取模</a:t>
                      </a:r>
                      <a:r>
                        <a:rPr lang="en-US" sz="1800" kern="100">
                          <a:solidFill>
                            <a:schemeClr val="tx1"/>
                          </a:solidFill>
                          <a:effectLst/>
                        </a:rPr>
                        <a:t>)</a:t>
                      </a:r>
                      <a:r>
                        <a:rPr lang="zh-CN" sz="1800" kern="100">
                          <a:solidFill>
                            <a:schemeClr val="tx1"/>
                          </a:solidFill>
                          <a:effectLst/>
                        </a:rPr>
                        <a:t>零</a:t>
                      </a:r>
                      <a:r>
                        <a:rPr lang="en-US" sz="1800" kern="100">
                          <a:solidFill>
                            <a:schemeClr val="tx1"/>
                          </a:solidFill>
                          <a:effectLst/>
                        </a:rPr>
                        <a:t> (</a:t>
                      </a:r>
                      <a:r>
                        <a:rPr lang="zh-CN" sz="1800" kern="100">
                          <a:solidFill>
                            <a:schemeClr val="tx1"/>
                          </a:solidFill>
                          <a:effectLst/>
                        </a:rPr>
                        <a:t>所有数据类型</a:t>
                      </a:r>
                      <a:r>
                        <a:rPr lang="en-US" sz="1800" kern="100">
                          <a:solidFill>
                            <a:schemeClr val="tx1"/>
                          </a:solidFill>
                          <a:effectLst/>
                        </a:rPr>
                        <a:t>)</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59367">
                <a:tc>
                  <a:txBody>
                    <a:bodyPr/>
                    <a:lstStyle/>
                    <a:p>
                      <a:pPr algn="ctr">
                        <a:lnSpc>
                          <a:spcPct val="107000"/>
                        </a:lnSpc>
                        <a:spcAft>
                          <a:spcPts val="0"/>
                        </a:spcAft>
                      </a:pPr>
                      <a:r>
                        <a:rPr lang="en-US" sz="1800" u="sng" kern="100" dirty="0" err="1">
                          <a:solidFill>
                            <a:schemeClr val="tx1"/>
                          </a:solidFill>
                          <a:effectLst/>
                        </a:rPr>
                        <a:t>OSError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a:solidFill>
                            <a:schemeClr val="tx1"/>
                          </a:solidFill>
                          <a:effectLst/>
                        </a:rPr>
                        <a:t>操作系统错误</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59367">
                <a:tc>
                  <a:txBody>
                    <a:bodyPr/>
                    <a:lstStyle/>
                    <a:p>
                      <a:pPr algn="ctr">
                        <a:lnSpc>
                          <a:spcPct val="107000"/>
                        </a:lnSpc>
                        <a:spcAft>
                          <a:spcPts val="0"/>
                        </a:spcAft>
                      </a:pPr>
                      <a:r>
                        <a:rPr lang="en-US" sz="1800" u="sng" kern="100" dirty="0" err="1">
                          <a:solidFill>
                            <a:schemeClr val="tx1"/>
                          </a:solidFill>
                          <a:effectLst/>
                        </a:rPr>
                        <a:t>StopIteration</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a:solidFill>
                            <a:schemeClr val="tx1"/>
                          </a:solidFill>
                          <a:effectLst/>
                        </a:rPr>
                        <a:t>迭代器没有更多的值</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59367">
                <a:tc>
                  <a:txBody>
                    <a:bodyPr/>
                    <a:lstStyle/>
                    <a:p>
                      <a:pPr algn="ctr">
                        <a:lnSpc>
                          <a:spcPct val="107000"/>
                        </a:lnSpc>
                        <a:spcAft>
                          <a:spcPts val="0"/>
                        </a:spcAft>
                      </a:pPr>
                      <a:r>
                        <a:rPr lang="en-US" sz="1800" u="sng" kern="100" dirty="0" err="1">
                          <a:solidFill>
                            <a:schemeClr val="tx1"/>
                          </a:solidFill>
                          <a:effectLst/>
                        </a:rPr>
                        <a:t>FloatingPointError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a:solidFill>
                            <a:schemeClr val="tx1"/>
                          </a:solidFill>
                          <a:effectLst/>
                        </a:rPr>
                        <a:t>浮点计算错误</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44630">
                <a:tc>
                  <a:txBody>
                    <a:bodyPr/>
                    <a:lstStyle/>
                    <a:p>
                      <a:pPr algn="ctr">
                        <a:lnSpc>
                          <a:spcPct val="107000"/>
                        </a:lnSpc>
                        <a:spcAft>
                          <a:spcPts val="0"/>
                        </a:spcAft>
                      </a:pPr>
                      <a:r>
                        <a:rPr lang="en-US" sz="1800" u="sng" kern="100" dirty="0" err="1">
                          <a:solidFill>
                            <a:schemeClr val="tx1"/>
                          </a:solidFill>
                          <a:effectLst/>
                        </a:rPr>
                        <a:t>IOError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dirty="0">
                          <a:solidFill>
                            <a:schemeClr val="tx1"/>
                          </a:solidFill>
                          <a:effectLst/>
                        </a:rPr>
                        <a:t>输入</a:t>
                      </a:r>
                      <a:r>
                        <a:rPr lang="en-US" sz="1800" kern="100" dirty="0">
                          <a:solidFill>
                            <a:schemeClr val="tx1"/>
                          </a:solidFill>
                          <a:effectLst/>
                        </a:rPr>
                        <a:t>/</a:t>
                      </a:r>
                      <a:r>
                        <a:rPr lang="zh-CN" sz="1800" kern="100" dirty="0">
                          <a:solidFill>
                            <a:schemeClr val="tx1"/>
                          </a:solidFill>
                          <a:effectLst/>
                        </a:rPr>
                        <a:t>输出操作失败</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78354">
                <a:tc>
                  <a:txBody>
                    <a:bodyPr/>
                    <a:lstStyle/>
                    <a:p>
                      <a:pPr algn="ctr">
                        <a:lnSpc>
                          <a:spcPct val="107000"/>
                        </a:lnSpc>
                        <a:spcAft>
                          <a:spcPts val="0"/>
                        </a:spcAft>
                      </a:pPr>
                      <a:r>
                        <a:rPr lang="en-US" sz="1800" u="sng" kern="100" dirty="0" err="1">
                          <a:solidFill>
                            <a:schemeClr val="tx1"/>
                          </a:solidFill>
                          <a:effectLst/>
                        </a:rPr>
                        <a:t>MemoryError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dirty="0">
                          <a:solidFill>
                            <a:schemeClr val="tx1"/>
                          </a:solidFill>
                          <a:effectLst/>
                        </a:rPr>
                        <a:t>内存溢出错误</a:t>
                      </a:r>
                      <a:r>
                        <a:rPr lang="en-US" sz="1800" kern="100" dirty="0">
                          <a:solidFill>
                            <a:schemeClr val="tx1"/>
                          </a:solidFill>
                          <a:effectLst/>
                        </a:rPr>
                        <a:t>(</a:t>
                      </a:r>
                      <a:r>
                        <a:rPr lang="zh-CN" sz="1800" kern="100" dirty="0">
                          <a:solidFill>
                            <a:schemeClr val="tx1"/>
                          </a:solidFill>
                          <a:effectLst/>
                        </a:rPr>
                        <a:t>对于</a:t>
                      </a:r>
                      <a:r>
                        <a:rPr lang="en-US" sz="1800" kern="100" dirty="0">
                          <a:solidFill>
                            <a:schemeClr val="tx1"/>
                          </a:solidFill>
                          <a:effectLst/>
                        </a:rPr>
                        <a:t>Python</a:t>
                      </a:r>
                      <a:r>
                        <a:rPr lang="zh-CN" sz="1800" kern="100" dirty="0">
                          <a:solidFill>
                            <a:schemeClr val="tx1"/>
                          </a:solidFill>
                          <a:effectLst/>
                        </a:rPr>
                        <a:t>解释器不是致命的</a:t>
                      </a:r>
                      <a:r>
                        <a:rPr lang="en-US" sz="1800" kern="100" dirty="0">
                          <a:solidFill>
                            <a:schemeClr val="tx1"/>
                          </a:solidFill>
                          <a:effectLst/>
                        </a:rPr>
                        <a:t>)</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r h="375238">
                <a:tc>
                  <a:txBody>
                    <a:bodyPr/>
                    <a:lstStyle/>
                    <a:p>
                      <a:pPr algn="ctr">
                        <a:lnSpc>
                          <a:spcPct val="107000"/>
                        </a:lnSpc>
                        <a:spcAft>
                          <a:spcPts val="0"/>
                        </a:spcAft>
                      </a:pPr>
                      <a:r>
                        <a:rPr lang="en-US" sz="1800" u="sng" kern="100" dirty="0" err="1">
                          <a:solidFill>
                            <a:schemeClr val="tx1"/>
                          </a:solidFill>
                          <a:effectLst/>
                        </a:rPr>
                        <a:t>EOFError</a:t>
                      </a:r>
                      <a:endParaRPr lang="zh-CN" sz="1800" u="sng"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zh-CN" sz="1800" kern="100" dirty="0">
                          <a:solidFill>
                            <a:schemeClr val="tx1"/>
                          </a:solidFill>
                          <a:effectLst/>
                        </a:rPr>
                        <a:t>没有内建输入</a:t>
                      </a:r>
                      <a:r>
                        <a:rPr lang="en-US" sz="1800" kern="100" dirty="0">
                          <a:solidFill>
                            <a:schemeClr val="tx1"/>
                          </a:solidFill>
                          <a:effectLst/>
                        </a:rPr>
                        <a:t>,</a:t>
                      </a:r>
                      <a:r>
                        <a:rPr lang="zh-CN" sz="1800" kern="100" dirty="0">
                          <a:solidFill>
                            <a:schemeClr val="tx1"/>
                          </a:solidFill>
                          <a:effectLst/>
                        </a:rPr>
                        <a:t>到达</a:t>
                      </a:r>
                      <a:r>
                        <a:rPr lang="en-US" sz="1800" kern="100" dirty="0">
                          <a:solidFill>
                            <a:schemeClr val="tx1"/>
                          </a:solidFill>
                          <a:effectLst/>
                        </a:rPr>
                        <a:t>EOF </a:t>
                      </a:r>
                      <a:r>
                        <a:rPr lang="zh-CN" sz="1800" kern="100" dirty="0">
                          <a:solidFill>
                            <a:schemeClr val="tx1"/>
                          </a:solidFill>
                          <a:effectLst/>
                        </a:rPr>
                        <a:t>标记</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536670809"/>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arn(inVertic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9.5 </a:t>
            </a:r>
            <a:r>
              <a:rPr lang="en-US" altLang="zh-CN" sz="2400" b="1" dirty="0" smtClean="0"/>
              <a:t>  </a:t>
            </a:r>
            <a:r>
              <a:rPr lang="zh-CN" altLang="zh-CN" sz="2400" b="1" dirty="0" smtClean="0"/>
              <a:t>抛</a:t>
            </a:r>
            <a:r>
              <a:rPr lang="zh-CN" altLang="zh-CN" sz="2400" b="1" dirty="0"/>
              <a:t>出异常</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836712"/>
            <a:ext cx="6141567" cy="460382"/>
          </a:xfrm>
          <a:prstGeom prst="rect">
            <a:avLst/>
          </a:prstGeom>
        </p:spPr>
        <p:txBody>
          <a:bodyPr wrap="square">
            <a:spAutoFit/>
          </a:bodyPr>
          <a:lstStyle/>
          <a:p>
            <a:pPr>
              <a:lnSpc>
                <a:spcPct val="150000"/>
              </a:lnSpc>
            </a:pPr>
            <a:r>
              <a:rPr lang="zh-CN" altLang="en-US" dirty="0" smtClean="0"/>
              <a:t>以</a:t>
            </a:r>
            <a:r>
              <a:rPr lang="zh-CN" altLang="zh-CN" b="1" dirty="0" smtClean="0"/>
              <a:t>实验室</a:t>
            </a:r>
            <a:r>
              <a:rPr lang="zh-CN" altLang="zh-CN" b="1" dirty="0"/>
              <a:t>制作</a:t>
            </a:r>
            <a:r>
              <a:rPr lang="zh-CN" altLang="zh-CN" b="1" dirty="0" smtClean="0"/>
              <a:t>氨气</a:t>
            </a:r>
            <a:r>
              <a:rPr lang="zh-CN" altLang="zh-CN" dirty="0" smtClean="0"/>
              <a:t>的</a:t>
            </a:r>
            <a:r>
              <a:rPr lang="zh-CN" altLang="zh-CN" dirty="0"/>
              <a:t>例子来了解一下如何</a:t>
            </a:r>
            <a:r>
              <a:rPr lang="zh-CN" altLang="zh-CN" b="1" dirty="0"/>
              <a:t>自定义异常</a:t>
            </a:r>
            <a:endParaRPr lang="en-US" altLang="zh-CN" b="1" dirty="0" smtClean="0"/>
          </a:p>
        </p:txBody>
      </p:sp>
      <p:sp>
        <p:nvSpPr>
          <p:cNvPr id="20" name="矩形 19"/>
          <p:cNvSpPr/>
          <p:nvPr/>
        </p:nvSpPr>
        <p:spPr>
          <a:xfrm>
            <a:off x="5375126" y="3501008"/>
            <a:ext cx="6048672" cy="1754326"/>
          </a:xfrm>
          <a:prstGeom prst="rect">
            <a:avLst/>
          </a:prstGeom>
        </p:spPr>
        <p:txBody>
          <a:bodyPr wrap="square">
            <a:spAutoFit/>
          </a:bodyPr>
          <a:lstStyle/>
          <a:p>
            <a:r>
              <a:rPr lang="zh-CN" altLang="zh-CN" b="1" dirty="0"/>
              <a:t>输出：</a:t>
            </a:r>
            <a:endParaRPr lang="zh-CN" altLang="zh-CN" dirty="0"/>
          </a:p>
          <a:p>
            <a:pPr lvl="0"/>
            <a:r>
              <a:rPr lang="en-US" altLang="zh-CN" dirty="0"/>
              <a:t>the alcohol lamp is </a:t>
            </a:r>
            <a:r>
              <a:rPr lang="en-US" altLang="zh-CN" dirty="0" err="1"/>
              <a:t>exhausted,we</a:t>
            </a:r>
            <a:r>
              <a:rPr lang="en-US" altLang="zh-CN" dirty="0"/>
              <a:t> are checking it.</a:t>
            </a:r>
            <a:endParaRPr lang="zh-CN" altLang="zh-CN" dirty="0"/>
          </a:p>
          <a:p>
            <a:pPr lvl="0"/>
            <a:r>
              <a:rPr lang="en-US" altLang="zh-CN" dirty="0"/>
              <a:t>It's done!</a:t>
            </a:r>
            <a:endParaRPr lang="zh-CN" altLang="zh-CN" dirty="0"/>
          </a:p>
          <a:p>
            <a:pPr lvl="0"/>
            <a:r>
              <a:rPr lang="en-US" altLang="zh-CN" dirty="0"/>
              <a:t>Chemical reaction continued</a:t>
            </a:r>
            <a:endParaRPr lang="zh-CN" altLang="zh-CN" dirty="0"/>
          </a:p>
          <a:p>
            <a:pPr lvl="0"/>
            <a:r>
              <a:rPr lang="en-US" altLang="zh-CN" dirty="0"/>
              <a:t> </a:t>
            </a:r>
            <a:endParaRPr lang="zh-CN" altLang="zh-CN" dirty="0"/>
          </a:p>
          <a:p>
            <a:pPr lvl="0"/>
            <a:r>
              <a:rPr lang="en-US" altLang="zh-CN" dirty="0"/>
              <a:t>The experiment has been finished and return the equipment.</a:t>
            </a:r>
            <a:endParaRPr lang="zh-CN" altLang="zh-CN" dirty="0"/>
          </a:p>
        </p:txBody>
      </p:sp>
      <p:sp>
        <p:nvSpPr>
          <p:cNvPr id="5" name="矩形 4"/>
          <p:cNvSpPr/>
          <p:nvPr/>
        </p:nvSpPr>
        <p:spPr>
          <a:xfrm>
            <a:off x="817736" y="1488559"/>
            <a:ext cx="11110118" cy="1338828"/>
          </a:xfrm>
          <a:prstGeom prst="rect">
            <a:avLst/>
          </a:prstGeom>
        </p:spPr>
        <p:txBody>
          <a:bodyPr wrap="square">
            <a:spAutoFit/>
          </a:bodyPr>
          <a:lstStyle/>
          <a:p>
            <a:pPr>
              <a:lnSpc>
                <a:spcPct val="150000"/>
              </a:lnSpc>
            </a:pPr>
            <a:r>
              <a:rPr lang="zh-CN" altLang="zh-CN" dirty="0"/>
              <a:t>氨气的实验室制法是通过氯化铵晶体和消石灰固体经加热条件反应产生氨气，加热作为反映的重要条件，缺少它反应不会进行。现将是否加热条件放入异常，如果没有加热条件（如燃料不足等原因），程序抛出异常，检查酒精灯，最后刷洗实验器材，药品归位</a:t>
            </a:r>
            <a:endParaRPr lang="zh-CN" altLang="en-US"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50" y="1317046"/>
            <a:ext cx="4320480" cy="5145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矩形 10"/>
          <p:cNvSpPr/>
          <p:nvPr/>
        </p:nvSpPr>
        <p:spPr>
          <a:xfrm>
            <a:off x="4511030" y="1286465"/>
            <a:ext cx="7465167" cy="4662815"/>
          </a:xfrm>
          <a:prstGeom prst="rect">
            <a:avLst/>
          </a:prstGeom>
        </p:spPr>
        <p:txBody>
          <a:bodyPr wrap="square">
            <a:spAutoFit/>
          </a:bodyPr>
          <a:lstStyle/>
          <a:p>
            <a:pPr>
              <a:lnSpc>
                <a:spcPct val="150000"/>
              </a:lnSpc>
            </a:pPr>
            <a:r>
              <a:rPr lang="zh-CN" altLang="zh-CN" b="1" dirty="0"/>
              <a:t>分析：</a:t>
            </a:r>
            <a:endParaRPr lang="zh-CN" altLang="zh-CN" dirty="0"/>
          </a:p>
          <a:p>
            <a:pPr marL="285750" indent="-285750">
              <a:lnSpc>
                <a:spcPct val="150000"/>
              </a:lnSpc>
              <a:buFont typeface="Wingdings" pitchFamily="2" charset="2"/>
              <a:buChar char="l"/>
            </a:pPr>
            <a:r>
              <a:rPr lang="zh-CN" altLang="zh-CN" dirty="0" smtClean="0"/>
              <a:t>程序</a:t>
            </a:r>
            <a:r>
              <a:rPr lang="zh-CN" altLang="zh-CN" dirty="0"/>
              <a:t>第</a:t>
            </a:r>
            <a:r>
              <a:rPr lang="en-US" altLang="zh-CN" dirty="0"/>
              <a:t>1</a:t>
            </a:r>
            <a:r>
              <a:rPr lang="zh-CN" altLang="zh-CN" dirty="0"/>
              <a:t>行中创建</a:t>
            </a:r>
            <a:r>
              <a:rPr lang="zh-CN" altLang="zh-CN" dirty="0" smtClean="0"/>
              <a:t>了自己</a:t>
            </a:r>
            <a:r>
              <a:rPr lang="zh-CN" altLang="zh-CN" dirty="0"/>
              <a:t>的异常类，它是</a:t>
            </a:r>
            <a:r>
              <a:rPr lang="en-US" altLang="zh-CN" dirty="0"/>
              <a:t>Exception</a:t>
            </a:r>
            <a:r>
              <a:rPr lang="zh-CN" altLang="zh-CN" dirty="0"/>
              <a:t>（异常）类的派生。它只接受一个状态信息并存储在类的</a:t>
            </a:r>
            <a:r>
              <a:rPr lang="en-US" altLang="zh-CN" dirty="0"/>
              <a:t>state</a:t>
            </a:r>
            <a:r>
              <a:rPr lang="zh-CN" altLang="zh-CN" dirty="0"/>
              <a:t>中。我们在程序中设定</a:t>
            </a:r>
            <a:r>
              <a:rPr lang="en-US" altLang="zh-CN" dirty="0"/>
              <a:t>state</a:t>
            </a:r>
            <a:r>
              <a:rPr lang="zh-CN" altLang="zh-CN" dirty="0"/>
              <a:t>为</a:t>
            </a:r>
            <a:r>
              <a:rPr lang="en-US" altLang="zh-CN" dirty="0"/>
              <a:t>exhausted</a:t>
            </a:r>
            <a:r>
              <a:rPr lang="zh-CN" altLang="zh-CN" dirty="0"/>
              <a:t>（燃料用尽）以此来模拟一种异常情况。</a:t>
            </a:r>
          </a:p>
          <a:p>
            <a:pPr marL="285750" indent="-285750">
              <a:lnSpc>
                <a:spcPct val="150000"/>
              </a:lnSpc>
              <a:buFont typeface="Wingdings" pitchFamily="2" charset="2"/>
              <a:buChar char="l"/>
            </a:pPr>
            <a:r>
              <a:rPr lang="zh-CN" altLang="zh-CN" dirty="0"/>
              <a:t>在</a:t>
            </a:r>
            <a:r>
              <a:rPr lang="en-US" altLang="zh-CN" dirty="0" smtClean="0"/>
              <a:t>try </a:t>
            </a:r>
            <a:r>
              <a:rPr lang="zh-CN" altLang="zh-CN" dirty="0" smtClean="0"/>
              <a:t>的</a:t>
            </a:r>
            <a:r>
              <a:rPr lang="zh-CN" altLang="zh-CN" dirty="0"/>
              <a:t>子句中，如果</a:t>
            </a:r>
            <a:r>
              <a:rPr lang="en-US" altLang="zh-CN" dirty="0"/>
              <a:t>state</a:t>
            </a:r>
            <a:r>
              <a:rPr lang="zh-CN" altLang="zh-CN" dirty="0"/>
              <a:t>不是</a:t>
            </a:r>
            <a:r>
              <a:rPr lang="en-US" altLang="zh-CN" dirty="0"/>
              <a:t>’y’</a:t>
            </a:r>
            <a:r>
              <a:rPr lang="zh-CN" altLang="zh-CN" dirty="0"/>
              <a:t>就抛出自定义的异常类</a:t>
            </a:r>
            <a:r>
              <a:rPr lang="en-US" altLang="zh-CN" dirty="0" err="1"/>
              <a:t>NoHeating</a:t>
            </a:r>
            <a:r>
              <a:rPr lang="zh-CN" altLang="zh-CN" dirty="0"/>
              <a:t>。接下来在</a:t>
            </a:r>
            <a:r>
              <a:rPr lang="en-US" altLang="zh-CN" dirty="0"/>
              <a:t>except</a:t>
            </a:r>
            <a:r>
              <a:rPr lang="zh-CN" altLang="zh-CN" dirty="0"/>
              <a:t>子句中，我们将错误类</a:t>
            </a:r>
            <a:r>
              <a:rPr lang="en-US" altLang="zh-CN" dirty="0"/>
              <a:t>as</a:t>
            </a:r>
            <a:r>
              <a:rPr lang="zh-CN" altLang="zh-CN" dirty="0"/>
              <a:t>（存储）成异常</a:t>
            </a:r>
            <a:r>
              <a:rPr lang="en-US" altLang="zh-CN" dirty="0" err="1"/>
              <a:t>nh</a:t>
            </a:r>
            <a:r>
              <a:rPr lang="zh-CN" altLang="zh-CN" dirty="0"/>
              <a:t>并在</a:t>
            </a:r>
            <a:r>
              <a:rPr lang="en-US" altLang="zh-CN" dirty="0"/>
              <a:t>except</a:t>
            </a:r>
            <a:r>
              <a:rPr lang="zh-CN" altLang="zh-CN" dirty="0"/>
              <a:t>子句中打印出</a:t>
            </a:r>
            <a:r>
              <a:rPr lang="en-US" altLang="zh-CN" dirty="0"/>
              <a:t>state</a:t>
            </a:r>
            <a:r>
              <a:rPr lang="zh-CN" altLang="zh-CN" dirty="0"/>
              <a:t>并对缺少燃料做出</a:t>
            </a:r>
            <a:r>
              <a:rPr lang="zh-CN" altLang="zh-CN" dirty="0" smtClean="0"/>
              <a:t>处理。</a:t>
            </a:r>
            <a:r>
              <a:rPr lang="zh-CN" altLang="zh-CN" dirty="0"/>
              <a:t>处理完成后，输出完成提示信息。</a:t>
            </a:r>
          </a:p>
          <a:p>
            <a:pPr marL="285750" indent="-285750">
              <a:lnSpc>
                <a:spcPct val="150000"/>
              </a:lnSpc>
              <a:buFont typeface="Wingdings" pitchFamily="2" charset="2"/>
              <a:buChar char="l"/>
            </a:pPr>
            <a:r>
              <a:rPr lang="zh-CN" altLang="zh-CN" dirty="0" smtClean="0"/>
              <a:t>语句</a:t>
            </a:r>
            <a:r>
              <a:rPr lang="en-US" altLang="zh-CN" dirty="0" smtClean="0"/>
              <a:t>finally</a:t>
            </a:r>
            <a:r>
              <a:rPr lang="zh-CN" altLang="zh-CN" dirty="0" smtClean="0"/>
              <a:t>表示</a:t>
            </a:r>
            <a:r>
              <a:rPr lang="zh-CN" altLang="zh-CN" dirty="0"/>
              <a:t>无论</a:t>
            </a:r>
            <a:r>
              <a:rPr lang="en-US" altLang="zh-CN" dirty="0"/>
              <a:t>try</a:t>
            </a:r>
            <a:r>
              <a:rPr lang="zh-CN" altLang="zh-CN" dirty="0"/>
              <a:t>代码块中发生了什么，一定会在最后时执行收尾的代码。就像程序模拟的实验，不管程序有什么意外最后总会实验结束，归还器材</a:t>
            </a:r>
            <a:endParaRPr lang="zh-CN" altLang="en-US" dirty="0"/>
          </a:p>
        </p:txBody>
      </p:sp>
    </p:spTree>
    <p:extLst>
      <p:ext uri="{BB962C8B-B14F-4D97-AF65-F5344CB8AC3E}">
        <p14:creationId xmlns:p14="http://schemas.microsoft.com/office/powerpoint/2010/main" val="409442875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39938"/>
                                        </p:tgtEl>
                                        <p:attrNameLst>
                                          <p:attrName>style.visibility</p:attrName>
                                        </p:attrNameLst>
                                      </p:cBhvr>
                                      <p:to>
                                        <p:strVal val="visible"/>
                                      </p:to>
                                    </p:set>
                                    <p:animEffect transition="in" filter="randombar(horizontal)">
                                      <p:cBhvr>
                                        <p:cTn id="16" dur="500"/>
                                        <p:tgtEl>
                                          <p:spTgt spid="3993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260648"/>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9.6   </a:t>
            </a:r>
            <a:r>
              <a:rPr lang="en-US" altLang="zh-CN" sz="2400" b="1" dirty="0"/>
              <a:t>finally</a:t>
            </a:r>
            <a:r>
              <a:rPr lang="zh-CN" altLang="zh-CN" sz="2400" b="1" dirty="0"/>
              <a:t>语句</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406574" y="1340768"/>
            <a:ext cx="4425501" cy="1754326"/>
          </a:xfrm>
          <a:prstGeom prst="rect">
            <a:avLst/>
          </a:prstGeom>
        </p:spPr>
        <p:txBody>
          <a:bodyPr wrap="square">
            <a:spAutoFit/>
          </a:bodyPr>
          <a:lstStyle/>
          <a:p>
            <a:r>
              <a:rPr lang="zh-CN" altLang="zh-CN" b="1" dirty="0"/>
              <a:t>程序</a:t>
            </a:r>
            <a:r>
              <a:rPr lang="en-US" altLang="zh-CN" b="1" dirty="0"/>
              <a:t>9.4</a:t>
            </a:r>
            <a:endParaRPr lang="zh-CN" altLang="zh-CN" dirty="0"/>
          </a:p>
          <a:p>
            <a:pPr lvl="0"/>
            <a:r>
              <a:rPr lang="en-US" altLang="zh-CN" dirty="0"/>
              <a:t>try:</a:t>
            </a:r>
            <a:endParaRPr lang="zh-CN" altLang="zh-CN" dirty="0"/>
          </a:p>
          <a:p>
            <a:pPr lvl="0"/>
            <a:r>
              <a:rPr lang="en-US" altLang="zh-CN" dirty="0"/>
              <a:t>   </a:t>
            </a:r>
            <a:r>
              <a:rPr lang="en-US" altLang="zh-CN" dirty="0" smtClean="0"/>
              <a:t>  </a:t>
            </a:r>
            <a:r>
              <a:rPr lang="en-US" altLang="zh-CN" dirty="0"/>
              <a:t>text = input("please input something : ")</a:t>
            </a:r>
            <a:endParaRPr lang="zh-CN" altLang="zh-CN" dirty="0"/>
          </a:p>
          <a:p>
            <a:pPr lvl="0"/>
            <a:r>
              <a:rPr lang="en-US" altLang="zh-CN" dirty="0"/>
              <a:t>finally:</a:t>
            </a:r>
            <a:endParaRPr lang="zh-CN" altLang="zh-CN" dirty="0"/>
          </a:p>
          <a:p>
            <a:pPr lvl="0"/>
            <a:r>
              <a:rPr lang="en-US" altLang="zh-CN" dirty="0"/>
              <a:t>    print("finally")</a:t>
            </a:r>
            <a:endParaRPr lang="zh-CN" altLang="zh-CN" dirty="0"/>
          </a:p>
          <a:p>
            <a:pPr lvl="0"/>
            <a:r>
              <a:rPr lang="en-US" altLang="zh-CN" dirty="0"/>
              <a:t>print("The last one")</a:t>
            </a:r>
            <a:endParaRPr lang="zh-CN" altLang="zh-CN" dirty="0"/>
          </a:p>
        </p:txBody>
      </p:sp>
      <p:sp>
        <p:nvSpPr>
          <p:cNvPr id="9" name="矩形 8"/>
          <p:cNvSpPr/>
          <p:nvPr/>
        </p:nvSpPr>
        <p:spPr>
          <a:xfrm>
            <a:off x="878143" y="908720"/>
            <a:ext cx="6290505" cy="369332"/>
          </a:xfrm>
          <a:prstGeom prst="rect">
            <a:avLst/>
          </a:prstGeom>
        </p:spPr>
        <p:txBody>
          <a:bodyPr wrap="none">
            <a:spAutoFit/>
          </a:bodyPr>
          <a:lstStyle/>
          <a:p>
            <a:r>
              <a:rPr lang="en-US" altLang="zh-CN" dirty="0" smtClean="0"/>
              <a:t>finally</a:t>
            </a:r>
            <a:r>
              <a:rPr lang="zh-CN" altLang="zh-CN" dirty="0"/>
              <a:t>语句也称为终止行为或是清理</a:t>
            </a:r>
            <a:r>
              <a:rPr lang="zh-CN" altLang="zh-CN" dirty="0" smtClean="0"/>
              <a:t>语句</a:t>
            </a:r>
            <a:r>
              <a:rPr lang="zh-CN" altLang="en-US" dirty="0" smtClean="0"/>
              <a:t>，</a:t>
            </a:r>
            <a:r>
              <a:rPr lang="zh-CN" altLang="zh-CN" dirty="0"/>
              <a:t>一定会在最后执行</a:t>
            </a:r>
            <a:endParaRPr lang="zh-CN" altLang="en-US" dirty="0"/>
          </a:p>
        </p:txBody>
      </p:sp>
      <p:sp>
        <p:nvSpPr>
          <p:cNvPr id="12" name="矩形 11"/>
          <p:cNvSpPr/>
          <p:nvPr/>
        </p:nvSpPr>
        <p:spPr>
          <a:xfrm>
            <a:off x="5879182" y="1988840"/>
            <a:ext cx="6092825" cy="2953373"/>
          </a:xfrm>
          <a:prstGeom prst="rect">
            <a:avLst/>
          </a:prstGeom>
        </p:spPr>
        <p:txBody>
          <a:bodyPr>
            <a:spAutoFit/>
          </a:bodyPr>
          <a:lstStyle/>
          <a:p>
            <a:pPr>
              <a:lnSpc>
                <a:spcPct val="150000"/>
              </a:lnSpc>
            </a:pPr>
            <a:r>
              <a:rPr lang="zh-CN" altLang="zh-CN" b="1" dirty="0"/>
              <a:t>分析：</a:t>
            </a:r>
            <a:endParaRPr lang="zh-CN" altLang="zh-CN" dirty="0"/>
          </a:p>
          <a:p>
            <a:pPr marL="285750" indent="-285750">
              <a:lnSpc>
                <a:spcPct val="150000"/>
              </a:lnSpc>
              <a:buFont typeface="Wingdings" pitchFamily="2" charset="2"/>
              <a:buChar char="l"/>
            </a:pPr>
            <a:r>
              <a:rPr lang="zh-CN" altLang="zh-CN" dirty="0" smtClean="0"/>
              <a:t>程序使用</a:t>
            </a:r>
            <a:r>
              <a:rPr lang="zh-CN" altLang="zh-CN" dirty="0"/>
              <a:t>了</a:t>
            </a:r>
            <a:r>
              <a:rPr lang="en-US" altLang="zh-CN" dirty="0"/>
              <a:t>try/finally</a:t>
            </a:r>
            <a:r>
              <a:rPr lang="zh-CN" altLang="zh-CN" dirty="0"/>
              <a:t>的组合</a:t>
            </a:r>
            <a:r>
              <a:rPr lang="zh-CN" altLang="zh-CN" dirty="0" smtClean="0"/>
              <a:t>方式</a:t>
            </a:r>
            <a:r>
              <a:rPr lang="zh-CN" altLang="en-US" dirty="0" smtClean="0"/>
              <a:t>，</a:t>
            </a:r>
            <a:r>
              <a:rPr lang="zh-CN" altLang="zh-CN" dirty="0" smtClean="0"/>
              <a:t>可</a:t>
            </a:r>
            <a:r>
              <a:rPr lang="zh-CN" altLang="en-US" dirty="0" smtClean="0"/>
              <a:t>以</a:t>
            </a:r>
            <a:r>
              <a:rPr lang="zh-CN" altLang="zh-CN" dirty="0" smtClean="0"/>
              <a:t>确保</a:t>
            </a:r>
            <a:r>
              <a:rPr lang="zh-CN" altLang="zh-CN" dirty="0"/>
              <a:t>无论</a:t>
            </a:r>
            <a:r>
              <a:rPr lang="en-US" altLang="zh-CN" dirty="0"/>
              <a:t>try</a:t>
            </a:r>
            <a:r>
              <a:rPr lang="zh-CN" altLang="zh-CN" dirty="0"/>
              <a:t>代码内的代码是否发生了异常，</a:t>
            </a:r>
            <a:r>
              <a:rPr lang="en-US" altLang="zh-CN" dirty="0"/>
              <a:t>finally</a:t>
            </a:r>
            <a:r>
              <a:rPr lang="zh-CN" altLang="zh-CN" dirty="0"/>
              <a:t>中的终止行为一定会运行。例如：我们可以使用</a:t>
            </a:r>
            <a:r>
              <a:rPr lang="en-US" altLang="zh-CN" dirty="0"/>
              <a:t>try/except</a:t>
            </a:r>
            <a:r>
              <a:rPr lang="zh-CN" altLang="zh-CN" dirty="0"/>
              <a:t>来捕获读取文件过程中程序的异常并最后使用</a:t>
            </a:r>
            <a:r>
              <a:rPr lang="en-US" altLang="zh-CN" dirty="0"/>
              <a:t>try/finally</a:t>
            </a:r>
            <a:r>
              <a:rPr lang="zh-CN" altLang="zh-CN" dirty="0"/>
              <a:t>来确保文件关闭</a:t>
            </a:r>
            <a:r>
              <a:rPr lang="zh-CN" altLang="zh-CN" dirty="0" smtClean="0"/>
              <a:t>。</a:t>
            </a:r>
            <a:endParaRPr lang="en-US" altLang="zh-CN" dirty="0" smtClean="0"/>
          </a:p>
          <a:p>
            <a:pPr marL="285750" indent="-285750">
              <a:lnSpc>
                <a:spcPct val="150000"/>
              </a:lnSpc>
              <a:buFont typeface="Wingdings" pitchFamily="2" charset="2"/>
              <a:buChar char="l"/>
            </a:pPr>
            <a:r>
              <a:rPr lang="zh-CN" altLang="zh-CN" dirty="0" smtClean="0"/>
              <a:t>输出</a:t>
            </a:r>
            <a:r>
              <a:rPr lang="en-US" altLang="zh-CN" dirty="0"/>
              <a:t>1</a:t>
            </a:r>
            <a:r>
              <a:rPr lang="zh-CN" altLang="zh-CN" dirty="0"/>
              <a:t>和输出</a:t>
            </a:r>
            <a:r>
              <a:rPr lang="en-US" altLang="zh-CN" dirty="0"/>
              <a:t>2</a:t>
            </a:r>
            <a:r>
              <a:rPr lang="zh-CN" altLang="zh-CN" dirty="0"/>
              <a:t>。不管有没有异常，</a:t>
            </a:r>
            <a:r>
              <a:rPr lang="en-US" altLang="zh-CN" dirty="0"/>
              <a:t>finally</a:t>
            </a:r>
            <a:r>
              <a:rPr lang="zh-CN" altLang="zh-CN" dirty="0"/>
              <a:t>都会被打印出来，而</a:t>
            </a:r>
            <a:r>
              <a:rPr lang="en-US" altLang="zh-CN" dirty="0"/>
              <a:t>print("The last one")</a:t>
            </a:r>
            <a:r>
              <a:rPr lang="zh-CN" altLang="zh-CN" dirty="0"/>
              <a:t>这条语句却不是</a:t>
            </a:r>
          </a:p>
        </p:txBody>
      </p:sp>
      <p:sp>
        <p:nvSpPr>
          <p:cNvPr id="13" name="矩形 12"/>
          <p:cNvSpPr/>
          <p:nvPr/>
        </p:nvSpPr>
        <p:spPr>
          <a:xfrm>
            <a:off x="478582" y="3068960"/>
            <a:ext cx="5688632" cy="3416320"/>
          </a:xfrm>
          <a:prstGeom prst="rect">
            <a:avLst/>
          </a:prstGeom>
        </p:spPr>
        <p:txBody>
          <a:bodyPr wrap="square">
            <a:spAutoFit/>
          </a:bodyPr>
          <a:lstStyle/>
          <a:p>
            <a:r>
              <a:rPr lang="zh-CN" altLang="zh-CN" b="1" dirty="0"/>
              <a:t>输出</a:t>
            </a:r>
            <a:r>
              <a:rPr lang="en-US" altLang="zh-CN" b="1" dirty="0"/>
              <a:t>1</a:t>
            </a:r>
            <a:r>
              <a:rPr lang="zh-CN" altLang="zh-CN" b="1" dirty="0"/>
              <a:t>：</a:t>
            </a:r>
            <a:endParaRPr lang="zh-CN" altLang="zh-CN" dirty="0"/>
          </a:p>
          <a:p>
            <a:r>
              <a:rPr lang="en-US" altLang="zh-CN" dirty="0"/>
              <a:t>please input something : </a:t>
            </a:r>
            <a:r>
              <a:rPr lang="en-US" altLang="zh-CN" dirty="0" err="1"/>
              <a:t>dd</a:t>
            </a:r>
            <a:endParaRPr lang="zh-CN" altLang="zh-CN" dirty="0"/>
          </a:p>
          <a:p>
            <a:r>
              <a:rPr lang="en-US" altLang="zh-CN" dirty="0"/>
              <a:t>finally</a:t>
            </a:r>
            <a:endParaRPr lang="zh-CN" altLang="zh-CN" dirty="0"/>
          </a:p>
          <a:p>
            <a:r>
              <a:rPr lang="en-US" altLang="zh-CN" dirty="0"/>
              <a:t>The last one</a:t>
            </a:r>
            <a:endParaRPr lang="zh-CN" altLang="zh-CN" dirty="0"/>
          </a:p>
          <a:p>
            <a:r>
              <a:rPr lang="zh-CN" altLang="zh-CN" b="1" dirty="0"/>
              <a:t>输出</a:t>
            </a:r>
            <a:r>
              <a:rPr lang="en-US" altLang="zh-CN" b="1" dirty="0"/>
              <a:t>2</a:t>
            </a:r>
            <a:r>
              <a:rPr lang="zh-CN" altLang="zh-CN" b="1" dirty="0"/>
              <a:t>：</a:t>
            </a:r>
            <a:endParaRPr lang="zh-CN" altLang="zh-CN" dirty="0"/>
          </a:p>
          <a:p>
            <a:r>
              <a:rPr lang="en-US" altLang="zh-CN" dirty="0"/>
              <a:t>please input something : ^D</a:t>
            </a:r>
            <a:endParaRPr lang="zh-CN" altLang="zh-CN" dirty="0"/>
          </a:p>
          <a:p>
            <a:r>
              <a:rPr lang="en-US" altLang="zh-CN" dirty="0" err="1"/>
              <a:t>Traceback</a:t>
            </a:r>
            <a:r>
              <a:rPr lang="en-US" altLang="zh-CN" dirty="0"/>
              <a:t> (most recent call last):</a:t>
            </a:r>
            <a:endParaRPr lang="zh-CN" altLang="zh-CN" dirty="0"/>
          </a:p>
          <a:p>
            <a:r>
              <a:rPr lang="en-US" altLang="zh-CN" dirty="0"/>
              <a:t>  File "/home/</a:t>
            </a:r>
            <a:r>
              <a:rPr lang="en-US" altLang="zh-CN" dirty="0" err="1"/>
              <a:t>leo</a:t>
            </a:r>
            <a:r>
              <a:rPr lang="en-US" altLang="zh-CN" dirty="0"/>
              <a:t>/</a:t>
            </a:r>
            <a:r>
              <a:rPr lang="en-US" altLang="zh-CN" dirty="0" err="1"/>
              <a:t>PycharmProjects</a:t>
            </a:r>
            <a:r>
              <a:rPr lang="en-US" altLang="zh-CN" dirty="0"/>
              <a:t>/error/error_2.py", line 2, in &lt;module&gt;</a:t>
            </a:r>
            <a:endParaRPr lang="zh-CN" altLang="zh-CN" dirty="0"/>
          </a:p>
          <a:p>
            <a:r>
              <a:rPr lang="en-US" altLang="zh-CN" dirty="0"/>
              <a:t>text = input("please input something : ")</a:t>
            </a:r>
            <a:endParaRPr lang="zh-CN" altLang="zh-CN" dirty="0"/>
          </a:p>
          <a:p>
            <a:r>
              <a:rPr lang="en-US" altLang="zh-CN" dirty="0" err="1"/>
              <a:t>EOFError</a:t>
            </a:r>
            <a:r>
              <a:rPr lang="en-US" altLang="zh-CN" dirty="0"/>
              <a:t>: EOF when reading a line</a:t>
            </a:r>
            <a:endParaRPr lang="zh-CN" altLang="zh-CN" dirty="0"/>
          </a:p>
          <a:p>
            <a:r>
              <a:rPr lang="en-US" altLang="zh-CN" dirty="0"/>
              <a:t>finally</a:t>
            </a:r>
            <a:endParaRPr lang="zh-CN" altLang="zh-CN" dirty="0"/>
          </a:p>
        </p:txBody>
      </p:sp>
    </p:spTree>
    <p:extLst>
      <p:ext uri="{BB962C8B-B14F-4D97-AF65-F5344CB8AC3E}">
        <p14:creationId xmlns:p14="http://schemas.microsoft.com/office/powerpoint/2010/main" val="80219107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12" grpId="0"/>
      <p:bldP spid="1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9008</TotalTime>
  <Words>1281</Words>
  <Application>Microsoft Office PowerPoint</Application>
  <PresentationFormat>自定义</PresentationFormat>
  <Paragraphs>128</Paragraphs>
  <Slides>10</Slides>
  <Notes>1</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248</cp:revision>
  <dcterms:created xsi:type="dcterms:W3CDTF">2018-07-04T12:47:42Z</dcterms:created>
  <dcterms:modified xsi:type="dcterms:W3CDTF">2018-07-31T06:47:16Z</dcterms:modified>
</cp:coreProperties>
</file>