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94" r:id="rId3"/>
    <p:sldId id="261" r:id="rId4"/>
    <p:sldId id="264" r:id="rId5"/>
    <p:sldId id="292" r:id="rId6"/>
    <p:sldId id="293" r:id="rId7"/>
    <p:sldId id="265" r:id="rId8"/>
    <p:sldId id="267" r:id="rId9"/>
    <p:sldId id="268" r:id="rId10"/>
    <p:sldId id="266" r:id="rId11"/>
  </p:sldIdLst>
  <p:sldSz cx="12190413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76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54230-F84F-4D21-A22D-599966EABD67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58DC6-CE18-47A0-8E65-ED8BE771F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35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A6106-0D6F-4EF1-B860-A9A83AAA464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77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492877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3509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404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98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43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67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08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171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719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929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466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637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D1DA2-3F57-46D8-85D4-C7A1A79A3A35}" type="datetimeFigureOut">
              <a:rPr lang="zh-CN" altLang="en-US" smtClean="0"/>
              <a:t>2018-07-13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29E96A5-4B59-41AD-91AD-B3EB768901C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C2294BB-E291-4C81-A29E-3A3331784EC9}"/>
              </a:ext>
            </a:extLst>
          </p:cNvPr>
          <p:cNvGrpSpPr/>
          <p:nvPr userDrawn="1"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13" y="6581700"/>
            <a:ext cx="1235786" cy="159668"/>
          </a:xfrm>
          <a:prstGeom prst="rect">
            <a:avLst/>
          </a:prstGeom>
        </p:spPr>
      </p:pic>
      <p:cxnSp>
        <p:nvCxnSpPr>
          <p:cNvPr id="13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381328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889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A9B12B5-6E44-40C1-ABBE-875A3B68C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92" y="-315416"/>
            <a:ext cx="9241661" cy="653429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821E4DA-FD39-45FC-80A3-5DE1332741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15" y="332657"/>
            <a:ext cx="2087960" cy="26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3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2.5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总结</a:t>
            </a:r>
            <a:endParaRPr lang="zh-CN" altLang="zh-CN" sz="24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1356420" y="1124744"/>
            <a:ext cx="999537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本章讲了关于</a:t>
            </a:r>
            <a:r>
              <a:rPr lang="zh-CN" altLang="zh-CN" b="1" dirty="0"/>
              <a:t>分数</a:t>
            </a:r>
            <a:r>
              <a:rPr lang="zh-CN" altLang="zh-CN" dirty="0"/>
              <a:t>和</a:t>
            </a:r>
            <a:r>
              <a:rPr lang="zh-CN" altLang="zh-CN" b="1" dirty="0"/>
              <a:t>复数</a:t>
            </a:r>
            <a:r>
              <a:rPr lang="zh-CN" altLang="zh-CN" dirty="0"/>
              <a:t>，</a:t>
            </a:r>
            <a:r>
              <a:rPr lang="zh-CN" altLang="zh-CN" b="1" dirty="0"/>
              <a:t>字符型</a:t>
            </a:r>
            <a:r>
              <a:rPr lang="zh-CN" altLang="zh-CN" dirty="0"/>
              <a:t>和</a:t>
            </a:r>
            <a:r>
              <a:rPr lang="zh-CN" altLang="zh-CN" b="1" dirty="0"/>
              <a:t>布尔型</a:t>
            </a:r>
            <a:r>
              <a:rPr lang="zh-CN" altLang="zh-CN" dirty="0"/>
              <a:t>的数据类型以及相关的操作</a:t>
            </a:r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62" y="2708920"/>
            <a:ext cx="789330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矩形 11"/>
          <p:cNvSpPr/>
          <p:nvPr/>
        </p:nvSpPr>
        <p:spPr>
          <a:xfrm>
            <a:off x="1414686" y="198884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/>
              <a:t>练习</a:t>
            </a:r>
            <a:r>
              <a:rPr lang="zh-CN" altLang="en-US" sz="2400" b="1" dirty="0" smtClean="0"/>
              <a:t>：</a:t>
            </a:r>
            <a:endParaRPr lang="zh-CN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243839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3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5307" y="1412777"/>
            <a:ext cx="10361851" cy="1470025"/>
          </a:xfrm>
        </p:spPr>
        <p:txBody>
          <a:bodyPr>
            <a:normAutofit/>
          </a:bodyPr>
          <a:lstStyle/>
          <a:p>
            <a:r>
              <a:rPr lang="zh-CN" altLang="en-US" sz="5400" b="1" dirty="0" smtClean="0"/>
              <a:t>人工智能及其实践教程</a:t>
            </a:r>
            <a:endParaRPr lang="zh-CN" altLang="en-US" sz="54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71287" y="3645024"/>
            <a:ext cx="8533289" cy="175260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主编：丁亮 姜春茂</a:t>
            </a:r>
            <a:endParaRPr lang="zh-CN" altLang="en-US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9714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1C2294BB-E291-4C81-A29E-3A3331784EC9}"/>
              </a:ext>
            </a:extLst>
          </p:cNvPr>
          <p:cNvGrpSpPr/>
          <p:nvPr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>
              <a:extLst>
                <a:ext uri="{FF2B5EF4-FFF2-40B4-BE49-F238E27FC236}">
                  <a16:creationId xmlns="" xmlns:a16="http://schemas.microsoft.com/office/drawing/2014/main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B29E96A5-4B59-41AD-91AD-B3EB768901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sp>
        <p:nvSpPr>
          <p:cNvPr id="70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 dirty="0"/>
              <a:t>第</a:t>
            </a:r>
            <a:r>
              <a:rPr lang="en-US" altLang="zh-CN" sz="2800" b="1" dirty="0"/>
              <a:t>2</a:t>
            </a:r>
            <a:r>
              <a:rPr lang="zh-CN" altLang="zh-CN" sz="2800" b="1" dirty="0" smtClean="0"/>
              <a:t>章</a:t>
            </a:r>
            <a:r>
              <a:rPr lang="en-US" altLang="zh-CN" sz="2800" b="1" dirty="0" smtClean="0"/>
              <a:t> </a:t>
            </a:r>
            <a:r>
              <a:rPr lang="zh-CN" altLang="zh-CN" sz="2800" b="1" dirty="0" smtClean="0"/>
              <a:t> </a:t>
            </a:r>
            <a:r>
              <a:rPr lang="en-US" altLang="zh-CN" sz="2800" b="1" dirty="0" smtClean="0"/>
              <a:t> </a:t>
            </a:r>
            <a:r>
              <a:rPr lang="zh-CN" altLang="zh-CN" sz="2800" b="1" dirty="0" smtClean="0"/>
              <a:t>基本</a:t>
            </a:r>
            <a:r>
              <a:rPr lang="zh-CN" altLang="zh-CN" sz="2800" b="1" dirty="0"/>
              <a:t>数据类型</a:t>
            </a:r>
          </a:p>
        </p:txBody>
      </p:sp>
      <p:cxnSp>
        <p:nvCxnSpPr>
          <p:cNvPr id="71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3495" y="6492877"/>
            <a:ext cx="2742843" cy="365125"/>
          </a:xfrm>
        </p:spPr>
        <p:txBody>
          <a:bodyPr/>
          <a:lstStyle/>
          <a:p>
            <a:r>
              <a:rPr lang="en-US" altLang="zh-CN" dirty="0"/>
              <a:t>PAGE </a:t>
            </a:r>
            <a:fld id="{97D83655-4300-49DB-BEC9-C552C719D9BC}" type="slidenum">
              <a:rPr lang="zh-CN" altLang="en-US" smtClean="0"/>
              <a:t>3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cxnSp>
        <p:nvCxnSpPr>
          <p:cNvPr id="11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/>
          <p:nvPr/>
        </p:nvSpPr>
        <p:spPr>
          <a:xfrm>
            <a:off x="6815286" y="2071881"/>
            <a:ext cx="49186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分数的定义方法以及处理方式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关于复数的具体操作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灵活使用字符串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布尔型数据和逻辑运算符的使用</a:t>
            </a:r>
          </a:p>
        </p:txBody>
      </p:sp>
      <p:sp>
        <p:nvSpPr>
          <p:cNvPr id="12" name="矩形 11"/>
          <p:cNvSpPr/>
          <p:nvPr/>
        </p:nvSpPr>
        <p:spPr>
          <a:xfrm>
            <a:off x="1270670" y="1794882"/>
            <a:ext cx="4752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2.1 </a:t>
            </a:r>
            <a:r>
              <a:rPr lang="zh-CN" altLang="zh-CN" sz="2400" dirty="0"/>
              <a:t>分数和复数的表示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2.2 </a:t>
            </a:r>
            <a:r>
              <a:rPr lang="zh-CN" altLang="zh-CN" sz="2400" dirty="0"/>
              <a:t>字符串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2.3 </a:t>
            </a:r>
            <a:r>
              <a:rPr lang="zh-CN" altLang="zh-CN" sz="2400" dirty="0"/>
              <a:t>布尔型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2.4 </a:t>
            </a:r>
            <a:r>
              <a:rPr lang="zh-CN" altLang="zh-CN" sz="2400" dirty="0"/>
              <a:t>趣味练习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2.5 </a:t>
            </a:r>
            <a:r>
              <a:rPr lang="zh-CN" altLang="zh-CN" sz="2400" dirty="0" smtClean="0"/>
              <a:t>总结</a:t>
            </a:r>
            <a:endParaRPr lang="zh-CN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04027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2.1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分数</a:t>
            </a:r>
            <a:r>
              <a:rPr lang="zh-CN" altLang="zh-CN" sz="2400" b="1" dirty="0"/>
              <a:t>和复数的表示</a:t>
            </a:r>
          </a:p>
        </p:txBody>
      </p:sp>
      <p:sp>
        <p:nvSpPr>
          <p:cNvPr id="3" name="矩形 2"/>
          <p:cNvSpPr/>
          <p:nvPr/>
        </p:nvSpPr>
        <p:spPr>
          <a:xfrm>
            <a:off x="881436" y="908720"/>
            <a:ext cx="139734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/>
              <a:t>2.1.1 </a:t>
            </a:r>
            <a:r>
              <a:rPr lang="zh-CN" altLang="zh-CN" sz="2000" b="1" dirty="0" smtClean="0"/>
              <a:t>分数</a:t>
            </a:r>
            <a:endParaRPr lang="zh-CN" altLang="zh-CN" sz="2000" b="1" dirty="0"/>
          </a:p>
        </p:txBody>
      </p:sp>
      <p:sp>
        <p:nvSpPr>
          <p:cNvPr id="6" name="矩形 5"/>
          <p:cNvSpPr/>
          <p:nvPr/>
        </p:nvSpPr>
        <p:spPr>
          <a:xfrm>
            <a:off x="870341" y="1718548"/>
            <a:ext cx="15139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2.1.2 </a:t>
            </a:r>
            <a:r>
              <a:rPr lang="zh-CN" altLang="zh-CN" sz="2000" b="1" dirty="0" smtClean="0"/>
              <a:t>复数</a:t>
            </a:r>
            <a:endParaRPr lang="zh-CN" altLang="zh-CN" sz="2000" b="1" dirty="0"/>
          </a:p>
        </p:txBody>
      </p:sp>
      <p:sp>
        <p:nvSpPr>
          <p:cNvPr id="4" name="矩形 3"/>
          <p:cNvSpPr/>
          <p:nvPr/>
        </p:nvSpPr>
        <p:spPr>
          <a:xfrm>
            <a:off x="302426" y="1718548"/>
            <a:ext cx="5007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Python</a:t>
            </a:r>
            <a:r>
              <a:rPr lang="zh-CN" altLang="zh-CN" dirty="0"/>
              <a:t>可以处理分数，但是要使用一个分数模块</a:t>
            </a:r>
            <a:endParaRPr lang="zh-CN" alt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15" b="60686"/>
          <a:stretch/>
        </p:blipFill>
        <p:spPr bwMode="auto">
          <a:xfrm>
            <a:off x="479844" y="1505856"/>
            <a:ext cx="4390152" cy="190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6773862" y="2737417"/>
            <a:ext cx="3744416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 smtClean="0">
                <a:solidFill>
                  <a:srgbClr val="0000FF"/>
                </a:solidFill>
              </a:rPr>
              <a:t>print </a:t>
            </a:r>
            <a:r>
              <a:rPr lang="en-US" altLang="zh-CN" dirty="0">
                <a:solidFill>
                  <a:srgbClr val="0000FF"/>
                </a:solidFill>
              </a:rPr>
              <a:t>Fraction(1, 2) : </a:t>
            </a:r>
            <a:r>
              <a:rPr lang="en-US" altLang="zh-CN" dirty="0" smtClean="0">
                <a:solidFill>
                  <a:srgbClr val="0000FF"/>
                </a:solidFill>
              </a:rPr>
              <a:t>1/2</a:t>
            </a:r>
            <a:endParaRPr lang="zh-CN" altLang="zh-CN" dirty="0">
              <a:solidFill>
                <a:srgbClr val="0000FF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" t="39314" b="41217"/>
          <a:stretch/>
        </p:blipFill>
        <p:spPr bwMode="auto">
          <a:xfrm>
            <a:off x="478582" y="3410857"/>
            <a:ext cx="5835369" cy="94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38" r="24768" b="20131"/>
          <a:stretch/>
        </p:blipFill>
        <p:spPr bwMode="auto">
          <a:xfrm>
            <a:off x="478582" y="4354286"/>
            <a:ext cx="4387084" cy="97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69" r="17000"/>
          <a:stretch/>
        </p:blipFill>
        <p:spPr bwMode="auto">
          <a:xfrm>
            <a:off x="463057" y="5329752"/>
            <a:ext cx="4840061" cy="97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6773862" y="3628655"/>
            <a:ext cx="2377126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print Fraction(2.5) : 5/2</a:t>
            </a:r>
            <a:endParaRPr lang="zh-CN" altLang="zh-CN" dirty="0">
              <a:solidFill>
                <a:srgbClr val="0000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93843" y="4568005"/>
            <a:ext cx="2479718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print Fraction('2.5') : 5/2</a:t>
            </a:r>
            <a:endParaRPr lang="zh-CN" altLang="zh-CN" dirty="0">
              <a:solidFill>
                <a:srgbClr val="0000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93843" y="5563569"/>
            <a:ext cx="3249159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print Fraction(122, 368) : 61/184</a:t>
            </a:r>
            <a:endParaRPr lang="zh-CN" altLang="zh-CN" dirty="0">
              <a:solidFill>
                <a:srgbClr val="0000F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793843" y="1833964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53667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4" grpId="0"/>
      <p:bldP spid="5" grpId="0"/>
      <p:bldP spid="7" grpId="0"/>
      <p:bldP spid="8" grpId="0"/>
      <p:bldP spid="9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2.1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分数</a:t>
            </a:r>
            <a:r>
              <a:rPr lang="zh-CN" altLang="zh-CN" sz="2400" b="1" dirty="0"/>
              <a:t>和复数的表示</a:t>
            </a:r>
          </a:p>
        </p:txBody>
      </p:sp>
      <p:sp>
        <p:nvSpPr>
          <p:cNvPr id="3" name="矩形 2"/>
          <p:cNvSpPr/>
          <p:nvPr/>
        </p:nvSpPr>
        <p:spPr>
          <a:xfrm>
            <a:off x="881436" y="908720"/>
            <a:ext cx="139734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/>
              <a:t>2.1.1 </a:t>
            </a:r>
            <a:r>
              <a:rPr lang="zh-CN" altLang="zh-CN" sz="2000" b="1" dirty="0" smtClean="0"/>
              <a:t>分数</a:t>
            </a:r>
            <a:endParaRPr lang="zh-CN" altLang="zh-CN" sz="2000" b="1" dirty="0"/>
          </a:p>
        </p:txBody>
      </p:sp>
      <p:sp>
        <p:nvSpPr>
          <p:cNvPr id="7" name="矩形 6"/>
          <p:cNvSpPr/>
          <p:nvPr/>
        </p:nvSpPr>
        <p:spPr>
          <a:xfrm>
            <a:off x="6887294" y="1341234"/>
            <a:ext cx="50150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/>
              <a:t>输出：</a:t>
            </a:r>
            <a:endParaRPr lang="zh-CN" altLang="zh-CN" sz="2000" dirty="0"/>
          </a:p>
          <a:p>
            <a:pPr lvl="0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FF"/>
                </a:solidFill>
              </a:rPr>
              <a:t>print </a:t>
            </a:r>
            <a:r>
              <a:rPr lang="en-US" altLang="zh-CN" sz="2000" dirty="0">
                <a:solidFill>
                  <a:srgbClr val="0000FF"/>
                </a:solidFill>
              </a:rPr>
              <a:t>Fraction(1, 2) + </a:t>
            </a:r>
            <a:r>
              <a:rPr lang="en-US" altLang="zh-CN" sz="2000" dirty="0" smtClean="0">
                <a:solidFill>
                  <a:srgbClr val="0000FF"/>
                </a:solidFill>
              </a:rPr>
              <a:t>Fraction(3, </a:t>
            </a:r>
            <a:r>
              <a:rPr lang="en-US" altLang="zh-CN" sz="2000" dirty="0">
                <a:solidFill>
                  <a:srgbClr val="0000FF"/>
                </a:solidFill>
              </a:rPr>
              <a:t>8) : </a:t>
            </a:r>
            <a:r>
              <a:rPr lang="en-US" altLang="zh-CN" sz="2000" dirty="0" smtClean="0">
                <a:solidFill>
                  <a:srgbClr val="0000FF"/>
                </a:solidFill>
              </a:rPr>
              <a:t>7/8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48" b="78592"/>
          <a:stretch/>
        </p:blipFill>
        <p:spPr bwMode="auto">
          <a:xfrm>
            <a:off x="262558" y="1606734"/>
            <a:ext cx="6384986" cy="991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" t="21408" r="46820" b="62293"/>
          <a:stretch/>
        </p:blipFill>
        <p:spPr bwMode="auto">
          <a:xfrm>
            <a:off x="266541" y="2641600"/>
            <a:ext cx="5289224" cy="75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36" r="46116" b="40250"/>
          <a:stretch/>
        </p:blipFill>
        <p:spPr bwMode="auto">
          <a:xfrm>
            <a:off x="266541" y="3522612"/>
            <a:ext cx="5371373" cy="986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63" r="35988" b="16115"/>
          <a:stretch/>
        </p:blipFill>
        <p:spPr bwMode="auto">
          <a:xfrm>
            <a:off x="266541" y="4509582"/>
            <a:ext cx="6381003" cy="1103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68"/>
          <a:stretch/>
        </p:blipFill>
        <p:spPr bwMode="auto">
          <a:xfrm>
            <a:off x="240528" y="5593793"/>
            <a:ext cx="9968421" cy="737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矩形 14"/>
          <p:cNvSpPr/>
          <p:nvPr/>
        </p:nvSpPr>
        <p:spPr>
          <a:xfrm>
            <a:off x="6887294" y="2890052"/>
            <a:ext cx="5015087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FF"/>
                </a:solidFill>
              </a:rPr>
              <a:t>print </a:t>
            </a:r>
            <a:r>
              <a:rPr lang="en-US" altLang="zh-CN" sz="2000" dirty="0">
                <a:solidFill>
                  <a:srgbClr val="0000FF"/>
                </a:solidFill>
              </a:rPr>
              <a:t>Fraction(7, 8) + 3 : </a:t>
            </a:r>
            <a:r>
              <a:rPr lang="en-US" altLang="zh-CN" sz="2000" dirty="0" smtClean="0">
                <a:solidFill>
                  <a:srgbClr val="0000FF"/>
                </a:solidFill>
              </a:rPr>
              <a:t>31/8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09150" y="3717032"/>
            <a:ext cx="5015087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FF"/>
                </a:solidFill>
              </a:rPr>
              <a:t>print </a:t>
            </a:r>
            <a:r>
              <a:rPr lang="en-US" altLang="zh-CN" sz="2000" dirty="0">
                <a:solidFill>
                  <a:srgbClr val="0000FF"/>
                </a:solidFill>
              </a:rPr>
              <a:t>Fraction(7, 8) + 3.0 : </a:t>
            </a:r>
            <a:r>
              <a:rPr lang="en-US" altLang="zh-CN" sz="2000" dirty="0" smtClean="0">
                <a:solidFill>
                  <a:srgbClr val="0000FF"/>
                </a:solidFill>
              </a:rPr>
              <a:t>3.875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76375" y="4807979"/>
            <a:ext cx="501508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FF"/>
                </a:solidFill>
              </a:rPr>
              <a:t>print </a:t>
            </a:r>
            <a:r>
              <a:rPr lang="en-US" altLang="zh-CN" sz="2000" dirty="0">
                <a:solidFill>
                  <a:srgbClr val="0000FF"/>
                </a:solidFill>
              </a:rPr>
              <a:t>Fraction(1, 2) * </a:t>
            </a:r>
            <a:r>
              <a:rPr lang="en-US" altLang="zh-CN" sz="2000" dirty="0" smtClean="0">
                <a:solidFill>
                  <a:srgbClr val="0000FF"/>
                </a:solidFill>
              </a:rPr>
              <a:t>Fraction(2, </a:t>
            </a:r>
            <a:r>
              <a:rPr lang="en-US" altLang="zh-CN" sz="2000" dirty="0">
                <a:solidFill>
                  <a:srgbClr val="0000FF"/>
                </a:solidFill>
              </a:rPr>
              <a:t>8) : </a:t>
            </a:r>
            <a:r>
              <a:rPr lang="en-US" altLang="zh-CN" sz="2000" dirty="0" smtClean="0">
                <a:solidFill>
                  <a:srgbClr val="0000FF"/>
                </a:solidFill>
              </a:rPr>
              <a:t>1/8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76374" y="5477142"/>
            <a:ext cx="5015087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FF"/>
                </a:solidFill>
              </a:rPr>
              <a:t>the </a:t>
            </a:r>
            <a:r>
              <a:rPr lang="en-US" altLang="zh-CN" sz="2000" dirty="0">
                <a:solidFill>
                  <a:srgbClr val="0000FF"/>
                </a:solidFill>
              </a:rPr>
              <a:t>numerator of f is : 1 and denominator is : 2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61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2.1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分数</a:t>
            </a:r>
            <a:r>
              <a:rPr lang="zh-CN" altLang="zh-CN" sz="2400" b="1" dirty="0"/>
              <a:t>和复数的表示</a:t>
            </a:r>
          </a:p>
        </p:txBody>
      </p:sp>
      <p:sp>
        <p:nvSpPr>
          <p:cNvPr id="3" name="矩形 2"/>
          <p:cNvSpPr/>
          <p:nvPr/>
        </p:nvSpPr>
        <p:spPr>
          <a:xfrm>
            <a:off x="881436" y="908720"/>
            <a:ext cx="1397346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2.1.2  </a:t>
            </a:r>
            <a:r>
              <a:rPr lang="zh-CN" altLang="en-US" sz="2000" b="1" dirty="0" smtClean="0"/>
              <a:t>复</a:t>
            </a:r>
            <a:r>
              <a:rPr lang="zh-CN" altLang="zh-CN" sz="2000" b="1" dirty="0" smtClean="0"/>
              <a:t>数</a:t>
            </a:r>
            <a:endParaRPr lang="zh-CN" altLang="zh-CN" sz="2000" b="1" dirty="0"/>
          </a:p>
        </p:txBody>
      </p:sp>
      <p:sp>
        <p:nvSpPr>
          <p:cNvPr id="4" name="矩形 3"/>
          <p:cNvSpPr/>
          <p:nvPr/>
        </p:nvSpPr>
        <p:spPr>
          <a:xfrm>
            <a:off x="3776129" y="1050844"/>
            <a:ext cx="50553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dirty="0" smtClean="0"/>
              <a:t>在</a:t>
            </a:r>
            <a:r>
              <a:rPr lang="en-US" altLang="zh-CN" sz="2000" dirty="0"/>
              <a:t>Python</a:t>
            </a:r>
            <a:r>
              <a:rPr lang="zh-CN" altLang="zh-CN" sz="2000" dirty="0"/>
              <a:t>中</a:t>
            </a:r>
            <a:r>
              <a:rPr lang="zh-CN" altLang="zh-CN" sz="2000" dirty="0" smtClean="0"/>
              <a:t>使用</a:t>
            </a:r>
            <a:r>
              <a:rPr lang="en-US" altLang="zh-CN" sz="2000" dirty="0" smtClean="0"/>
              <a:t>  </a:t>
            </a:r>
            <a:r>
              <a:rPr lang="en-US" altLang="zh-CN" sz="2000" b="1" dirty="0" smtClean="0"/>
              <a:t>j  </a:t>
            </a:r>
            <a:r>
              <a:rPr lang="zh-CN" altLang="zh-CN" sz="2000" dirty="0" smtClean="0"/>
              <a:t>来</a:t>
            </a:r>
            <a:r>
              <a:rPr lang="zh-CN" altLang="zh-CN" sz="2000" dirty="0"/>
              <a:t>定义复数的</a:t>
            </a:r>
            <a:r>
              <a:rPr lang="zh-CN" altLang="zh-CN" sz="2000" b="1" dirty="0" smtClean="0"/>
              <a:t>虚部</a:t>
            </a:r>
            <a:endParaRPr lang="zh-CN" altLang="en-US" sz="2000" b="1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0" r="59742" b="57723"/>
          <a:stretch/>
        </p:blipFill>
        <p:spPr bwMode="auto">
          <a:xfrm>
            <a:off x="334566" y="1528698"/>
            <a:ext cx="2738875" cy="1751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5159102" y="2132856"/>
            <a:ext cx="49661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 smtClean="0">
                <a:solidFill>
                  <a:srgbClr val="0000FF"/>
                </a:solidFill>
              </a:rPr>
              <a:t>&lt;</a:t>
            </a:r>
            <a:r>
              <a:rPr lang="en-US" altLang="zh-CN" dirty="0">
                <a:solidFill>
                  <a:srgbClr val="0000FF"/>
                </a:solidFill>
              </a:rPr>
              <a:t>class 'complex'&gt;</a:t>
            </a:r>
            <a:endParaRPr lang="zh-CN" altLang="zh-CN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&lt;class 'complex</a:t>
            </a:r>
            <a:r>
              <a:rPr lang="en-US" altLang="zh-CN" dirty="0" smtClean="0">
                <a:solidFill>
                  <a:srgbClr val="0000FF"/>
                </a:solidFill>
              </a:rPr>
              <a:t>'&gt;</a:t>
            </a:r>
            <a:endParaRPr lang="zh-CN" altLang="zh-CN" dirty="0">
              <a:solidFill>
                <a:srgbClr val="0000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29009" y="1515130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" t="42484" r="67658" b="21559"/>
          <a:stretch/>
        </p:blipFill>
        <p:spPr bwMode="auto">
          <a:xfrm>
            <a:off x="408169" y="3356430"/>
            <a:ext cx="2129617" cy="188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04" b="-1"/>
          <a:stretch/>
        </p:blipFill>
        <p:spPr bwMode="auto">
          <a:xfrm>
            <a:off x="334566" y="5243288"/>
            <a:ext cx="6803376" cy="1185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矩形 11"/>
          <p:cNvSpPr/>
          <p:nvPr/>
        </p:nvSpPr>
        <p:spPr>
          <a:xfrm>
            <a:off x="5159102" y="3280229"/>
            <a:ext cx="49661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 smtClean="0">
                <a:solidFill>
                  <a:srgbClr val="0000FF"/>
                </a:solidFill>
              </a:rPr>
              <a:t>(</a:t>
            </a:r>
            <a:r>
              <a:rPr lang="en-US" altLang="zh-CN" dirty="0">
                <a:solidFill>
                  <a:srgbClr val="0000FF"/>
                </a:solidFill>
              </a:rPr>
              <a:t>6+12j)</a:t>
            </a:r>
            <a:endParaRPr lang="zh-CN" altLang="zh-CN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(-2-6j)</a:t>
            </a:r>
            <a:endParaRPr lang="zh-CN" altLang="zh-CN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(-19+30j)</a:t>
            </a:r>
            <a:endParaRPr lang="zh-CN" altLang="zh-CN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(0.36082474226804123-0.061855670103092786j</a:t>
            </a:r>
            <a:r>
              <a:rPr lang="en-US" altLang="zh-CN" dirty="0" smtClean="0">
                <a:solidFill>
                  <a:srgbClr val="0000FF"/>
                </a:solidFill>
              </a:rPr>
              <a:t>)</a:t>
            </a:r>
            <a:endParaRPr lang="zh-CN" altLang="zh-CN" dirty="0">
              <a:solidFill>
                <a:srgbClr val="0000FF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58763" y="5090237"/>
            <a:ext cx="496616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 smtClean="0">
                <a:solidFill>
                  <a:srgbClr val="0000FF"/>
                </a:solidFill>
              </a:rPr>
              <a:t>the </a:t>
            </a:r>
            <a:r>
              <a:rPr lang="en-US" altLang="zh-CN" dirty="0">
                <a:solidFill>
                  <a:srgbClr val="0000FF"/>
                </a:solidFill>
              </a:rPr>
              <a:t>real of a is : 2.0, </a:t>
            </a:r>
            <a:r>
              <a:rPr lang="en-US" altLang="zh-CN" dirty="0" err="1">
                <a:solidFill>
                  <a:srgbClr val="0000FF"/>
                </a:solidFill>
              </a:rPr>
              <a:t>imag</a:t>
            </a:r>
            <a:r>
              <a:rPr lang="en-US" altLang="zh-CN" dirty="0">
                <a:solidFill>
                  <a:srgbClr val="0000FF"/>
                </a:solidFill>
              </a:rPr>
              <a:t> is 3.0</a:t>
            </a:r>
            <a:endParaRPr lang="zh-CN" altLang="zh-CN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the </a:t>
            </a:r>
            <a:r>
              <a:rPr lang="en-US" altLang="zh-CN" dirty="0" err="1">
                <a:solidFill>
                  <a:srgbClr val="0000FF"/>
                </a:solidFill>
              </a:rPr>
              <a:t>comjugate</a:t>
            </a:r>
            <a:r>
              <a:rPr lang="en-US" altLang="zh-CN" dirty="0">
                <a:solidFill>
                  <a:srgbClr val="0000FF"/>
                </a:solidFill>
              </a:rPr>
              <a:t> of a is : (2-3j)</a:t>
            </a:r>
            <a:endParaRPr lang="zh-CN" altLang="zh-CN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the magnitude of a is : 3.6055512754639896</a:t>
            </a:r>
            <a:endParaRPr lang="zh-CN" altLang="zh-C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04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uild="p"/>
      <p:bldP spid="7" grpId="0"/>
      <p:bldP spid="12" grpId="0" build="p"/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28675"/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2.2  </a:t>
            </a: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字符串</a:t>
            </a:r>
          </a:p>
        </p:txBody>
      </p:sp>
      <p:sp>
        <p:nvSpPr>
          <p:cNvPr id="6" name="矩形 5"/>
          <p:cNvSpPr/>
          <p:nvPr/>
        </p:nvSpPr>
        <p:spPr>
          <a:xfrm>
            <a:off x="6038305" y="3356992"/>
            <a:ext cx="57110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FF"/>
                </a:solidFill>
              </a:rPr>
              <a:t>hello </a:t>
            </a:r>
            <a:r>
              <a:rPr lang="en-US" altLang="zh-CN" sz="2000" dirty="0">
                <a:solidFill>
                  <a:srgbClr val="0000FF"/>
                </a:solidFill>
              </a:rPr>
              <a:t>world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h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lo w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 err="1">
                <a:solidFill>
                  <a:srgbClr val="0000FF"/>
                </a:solidFill>
              </a:rPr>
              <a:t>ello</a:t>
            </a:r>
            <a:r>
              <a:rPr lang="en-US" altLang="zh-CN" sz="2000" dirty="0">
                <a:solidFill>
                  <a:srgbClr val="0000FF"/>
                </a:solidFill>
              </a:rPr>
              <a:t> world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hello </a:t>
            </a:r>
            <a:r>
              <a:rPr lang="en-US" altLang="zh-CN" sz="2000" dirty="0" err="1">
                <a:solidFill>
                  <a:srgbClr val="0000FF"/>
                </a:solidFill>
              </a:rPr>
              <a:t>worldhello</a:t>
            </a:r>
            <a:r>
              <a:rPr lang="en-US" altLang="zh-CN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</a:rPr>
              <a:t>worldhello</a:t>
            </a:r>
            <a:r>
              <a:rPr lang="en-US" altLang="zh-CN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</a:rPr>
              <a:t>worldhello</a:t>
            </a:r>
            <a:r>
              <a:rPr lang="en-US" altLang="zh-CN" sz="2000" dirty="0">
                <a:solidFill>
                  <a:srgbClr val="0000FF"/>
                </a:solidFill>
              </a:rPr>
              <a:t> world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hello world type : String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430"/>
          <a:stretch/>
        </p:blipFill>
        <p:spPr bwMode="auto">
          <a:xfrm>
            <a:off x="910630" y="2416405"/>
            <a:ext cx="4320480" cy="95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478582" y="895250"/>
            <a:ext cx="6048672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/>
              <a:t>Python</a:t>
            </a:r>
            <a:r>
              <a:rPr lang="zh-CN" altLang="zh-CN" sz="2000" dirty="0"/>
              <a:t>中有两种字符串列表取值顺序：</a:t>
            </a:r>
            <a:r>
              <a:rPr lang="zh-CN" altLang="zh-CN" sz="2000" b="1" dirty="0"/>
              <a:t>从左到右索引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041133"/>
              </p:ext>
            </p:extLst>
          </p:nvPr>
        </p:nvGraphicFramePr>
        <p:xfrm>
          <a:off x="6595711" y="776205"/>
          <a:ext cx="5184578" cy="792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0871"/>
                <a:gridCol w="470871"/>
                <a:gridCol w="470871"/>
                <a:gridCol w="470871"/>
                <a:gridCol w="470871"/>
                <a:gridCol w="470871"/>
                <a:gridCol w="470871"/>
                <a:gridCol w="470871"/>
                <a:gridCol w="470871"/>
                <a:gridCol w="470871"/>
                <a:gridCol w="475868"/>
              </a:tblGrid>
              <a:tr h="3960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</a:rPr>
                        <a:t>h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e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l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l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o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 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w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o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r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l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d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0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1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2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3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4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5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6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7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8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9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10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4727054" y="1988840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dirty="0"/>
              <a:t>从右到左索引</a:t>
            </a:r>
            <a:endParaRPr lang="zh-CN" altLang="en-US" sz="2000" b="1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105434"/>
              </p:ext>
            </p:extLst>
          </p:nvPr>
        </p:nvGraphicFramePr>
        <p:xfrm>
          <a:off x="6599262" y="1988840"/>
          <a:ext cx="5222120" cy="792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8924"/>
                <a:gridCol w="523011"/>
                <a:gridCol w="527003"/>
                <a:gridCol w="450148"/>
                <a:gridCol w="450148"/>
                <a:gridCol w="451147"/>
                <a:gridCol w="450148"/>
                <a:gridCol w="450148"/>
                <a:gridCol w="450148"/>
                <a:gridCol w="451147"/>
                <a:gridCol w="450148"/>
              </a:tblGrid>
              <a:tr h="3960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</a:rPr>
                        <a:t>h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e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l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l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o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 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w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o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r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l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d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-11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-10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-9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-8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-7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-6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-5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</a:rPr>
                        <a:t>-4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-3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-2</a:t>
                      </a:r>
                      <a:endParaRPr lang="zh-CN" sz="18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-1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78"/>
          <a:stretch/>
        </p:blipFill>
        <p:spPr bwMode="auto">
          <a:xfrm>
            <a:off x="910630" y="3374990"/>
            <a:ext cx="4320480" cy="276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5653426" y="2996952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输出：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00979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  <p:bldP spid="5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2.3 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布尔</a:t>
            </a:r>
            <a:r>
              <a:rPr lang="zh-CN" altLang="zh-CN" sz="2400" b="1" dirty="0"/>
              <a:t>型</a:t>
            </a:r>
          </a:p>
        </p:txBody>
      </p:sp>
      <p:sp>
        <p:nvSpPr>
          <p:cNvPr id="5" name="矩形 4"/>
          <p:cNvSpPr/>
          <p:nvPr/>
        </p:nvSpPr>
        <p:spPr>
          <a:xfrm>
            <a:off x="1069357" y="1268760"/>
            <a:ext cx="54939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b="1" dirty="0"/>
              <a:t>布尔型</a:t>
            </a:r>
            <a:r>
              <a:rPr lang="zh-CN" altLang="zh-CN" sz="2000" dirty="0" smtClean="0"/>
              <a:t>只有</a:t>
            </a:r>
            <a:r>
              <a:rPr lang="en-US" altLang="zh-CN" sz="2000" dirty="0" smtClean="0"/>
              <a:t> </a:t>
            </a:r>
            <a:r>
              <a:rPr lang="en-US" altLang="zh-CN" sz="2000" b="1" dirty="0" smtClean="0"/>
              <a:t>True </a:t>
            </a:r>
            <a:r>
              <a:rPr lang="zh-CN" altLang="zh-CN" sz="2000" dirty="0" smtClean="0"/>
              <a:t>和</a:t>
            </a:r>
            <a:r>
              <a:rPr lang="en-US" altLang="zh-CN" sz="2000" dirty="0" smtClean="0"/>
              <a:t> </a:t>
            </a:r>
            <a:r>
              <a:rPr lang="en-US" altLang="zh-CN" sz="2000" b="1" dirty="0" smtClean="0"/>
              <a:t>False </a:t>
            </a:r>
            <a:r>
              <a:rPr lang="zh-CN" altLang="zh-CN" sz="2000" dirty="0" smtClean="0"/>
              <a:t>两种</a:t>
            </a:r>
            <a:r>
              <a:rPr lang="zh-CN" altLang="zh-CN" sz="2000" dirty="0"/>
              <a:t>值</a:t>
            </a:r>
            <a:endParaRPr lang="zh-CN" altLang="zh-CN" sz="2000" b="1" dirty="0"/>
          </a:p>
        </p:txBody>
      </p:sp>
      <p:sp>
        <p:nvSpPr>
          <p:cNvPr id="7" name="矩形 6"/>
          <p:cNvSpPr/>
          <p:nvPr/>
        </p:nvSpPr>
        <p:spPr>
          <a:xfrm>
            <a:off x="5930043" y="2348880"/>
            <a:ext cx="3888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FF"/>
                </a:solidFill>
              </a:rPr>
              <a:t>True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FF"/>
                </a:solidFill>
              </a:rPr>
              <a:t>False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53" y="1988840"/>
            <a:ext cx="414453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5653426" y="1844824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sp>
        <p:nvSpPr>
          <p:cNvPr id="4" name="矩形 3"/>
          <p:cNvSpPr/>
          <p:nvPr/>
        </p:nvSpPr>
        <p:spPr>
          <a:xfrm>
            <a:off x="5930043" y="3711760"/>
            <a:ext cx="17493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second</a:t>
            </a:r>
            <a:endParaRPr lang="zh-CN" altLang="zh-CN" dirty="0">
              <a:solidFill>
                <a:srgbClr val="0000FF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dirty="0" smtClean="0">
                <a:solidFill>
                  <a:srgbClr val="0000FF"/>
                </a:solidFill>
              </a:rPr>
              <a:t>False</a:t>
            </a:r>
            <a:endParaRPr lang="zh-CN" altLang="zh-CN" dirty="0">
              <a:solidFill>
                <a:srgbClr val="0000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30043" y="4941168"/>
            <a:ext cx="599972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</a:rPr>
              <a:t>True</a:t>
            </a:r>
            <a:endParaRPr lang="zh-CN" altLang="zh-CN" dirty="0">
              <a:solidFill>
                <a:srgbClr val="0000FF"/>
              </a:solidFill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7463358" y="2492896"/>
            <a:ext cx="4032448" cy="1659644"/>
          </a:xfrm>
          <a:prstGeom prst="wedgeRectCallout">
            <a:avLst>
              <a:gd name="adj1" fmla="val -65769"/>
              <a:gd name="adj2" fmla="val 3856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</a:rPr>
              <a:t>Python</a:t>
            </a:r>
            <a:r>
              <a:rPr lang="zh-CN" altLang="zh-CN" dirty="0">
                <a:solidFill>
                  <a:schemeClr val="tx1"/>
                </a:solidFill>
              </a:rPr>
              <a:t>将</a:t>
            </a:r>
            <a:r>
              <a:rPr lang="en-US" altLang="zh-CN" dirty="0" smtClean="0">
                <a:solidFill>
                  <a:schemeClr val="tx1"/>
                </a:solidFill>
              </a:rPr>
              <a:t>0</a:t>
            </a:r>
            <a:r>
              <a:rPr lang="zh-CN" altLang="en-US" dirty="0" smtClean="0">
                <a:solidFill>
                  <a:schemeClr val="tx1"/>
                </a:solidFill>
              </a:rPr>
              <a:t>、</a:t>
            </a:r>
            <a:r>
              <a:rPr lang="zh-CN" altLang="zh-CN" dirty="0" smtClean="0">
                <a:solidFill>
                  <a:schemeClr val="tx1"/>
                </a:solidFill>
              </a:rPr>
              <a:t>空字符</a:t>
            </a:r>
            <a:r>
              <a:rPr lang="en-US" altLang="zh-CN" dirty="0">
                <a:solidFill>
                  <a:schemeClr val="tx1"/>
                </a:solidFill>
              </a:rPr>
              <a:t>””</a:t>
            </a:r>
            <a:r>
              <a:rPr lang="zh-CN" altLang="zh-CN" dirty="0">
                <a:solidFill>
                  <a:schemeClr val="tx1"/>
                </a:solidFill>
              </a:rPr>
              <a:t>和</a:t>
            </a:r>
            <a:r>
              <a:rPr lang="en-US" altLang="zh-CN" dirty="0">
                <a:solidFill>
                  <a:schemeClr val="tx1"/>
                </a:solidFill>
              </a:rPr>
              <a:t>None</a:t>
            </a:r>
            <a:r>
              <a:rPr lang="zh-CN" altLang="zh-CN" dirty="0">
                <a:solidFill>
                  <a:schemeClr val="tx1"/>
                </a:solidFill>
              </a:rPr>
              <a:t>看成</a:t>
            </a:r>
            <a:r>
              <a:rPr lang="en-US" altLang="zh-CN" dirty="0" smtClean="0">
                <a:solidFill>
                  <a:schemeClr val="tx1"/>
                </a:solidFill>
              </a:rPr>
              <a:t>False</a:t>
            </a:r>
          </a:p>
          <a:p>
            <a:pPr>
              <a:lnSpc>
                <a:spcPct val="150000"/>
              </a:lnSpc>
            </a:pPr>
            <a:endParaRPr lang="en-US" altLang="zh-CN" sz="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</a:rPr>
              <a:t>其他</a:t>
            </a:r>
            <a:r>
              <a:rPr lang="zh-CN" altLang="zh-CN" dirty="0">
                <a:solidFill>
                  <a:schemeClr val="tx1"/>
                </a:solidFill>
              </a:rPr>
              <a:t>数值和非空字符串都看成</a:t>
            </a:r>
            <a:r>
              <a:rPr lang="en-US" altLang="zh-CN" dirty="0" smtClean="0">
                <a:solidFill>
                  <a:schemeClr val="tx1"/>
                </a:solidFill>
              </a:rPr>
              <a:t>True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5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3" grpId="0"/>
      <p:bldP spid="4" grpId="0"/>
      <p:bldP spid="6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2.4 </a:t>
            </a:r>
            <a:r>
              <a:rPr lang="en-US" altLang="zh-CN" sz="2400" b="1" dirty="0" smtClean="0"/>
              <a:t>  </a:t>
            </a:r>
            <a:r>
              <a:rPr lang="zh-CN" altLang="zh-CN" sz="2400" b="1" dirty="0" smtClean="0"/>
              <a:t>趣味</a:t>
            </a:r>
            <a:r>
              <a:rPr lang="zh-CN" altLang="zh-CN" sz="2400" b="1" dirty="0"/>
              <a:t>练习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6" y="1020796"/>
            <a:ext cx="8180365" cy="5090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7751390" y="2348880"/>
            <a:ext cx="66967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How many book do you want?</a:t>
            </a:r>
            <a:r>
              <a:rPr lang="en-US" altLang="zh-CN" sz="2000" i="1" dirty="0">
                <a:solidFill>
                  <a:srgbClr val="0000FF"/>
                </a:solidFill>
              </a:rPr>
              <a:t>50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How much does each book cost?</a:t>
            </a:r>
            <a:r>
              <a:rPr lang="en-US" altLang="zh-CN" sz="2000" i="1" dirty="0">
                <a:solidFill>
                  <a:srgbClr val="0000FF"/>
                </a:solidFill>
              </a:rPr>
              <a:t>30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The cost of these book is 1500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The discount of the activity is 3/4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The reality cost of these book is 1125</a:t>
            </a:r>
            <a:endParaRPr lang="zh-CN" altLang="zh-CN" sz="20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FF"/>
                </a:solidFill>
              </a:rPr>
              <a:t>The activity has saved money: 375</a:t>
            </a:r>
            <a:endParaRPr lang="zh-CN" altLang="zh-CN" sz="2000" dirty="0">
              <a:solidFill>
                <a:srgbClr val="0000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89497" y="1556792"/>
            <a:ext cx="881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</p:txBody>
      </p:sp>
      <p:sp>
        <p:nvSpPr>
          <p:cNvPr id="4" name="矩形 3"/>
          <p:cNvSpPr/>
          <p:nvPr/>
        </p:nvSpPr>
        <p:spPr>
          <a:xfrm>
            <a:off x="4171328" y="620875"/>
            <a:ext cx="7828534" cy="507831"/>
          </a:xfrm>
          <a:prstGeom prst="rect">
            <a:avLst/>
          </a:prstGeom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err="1"/>
              <a:t>eval</a:t>
            </a:r>
            <a:r>
              <a:rPr lang="zh-CN" altLang="zh-CN" b="1" dirty="0" smtClean="0"/>
              <a:t>函数</a:t>
            </a:r>
            <a:r>
              <a:rPr lang="zh-CN" altLang="zh-CN" dirty="0" smtClean="0"/>
              <a:t>将</a:t>
            </a:r>
            <a:r>
              <a:rPr lang="zh-CN" altLang="zh-CN" dirty="0"/>
              <a:t>输入的</a:t>
            </a:r>
            <a:r>
              <a:rPr lang="zh-CN" altLang="zh-CN" b="1" dirty="0"/>
              <a:t>字符串</a:t>
            </a:r>
            <a:r>
              <a:rPr lang="zh-CN" altLang="zh-CN" dirty="0"/>
              <a:t>当成有效的表达式来</a:t>
            </a:r>
            <a:r>
              <a:rPr lang="zh-CN" altLang="zh-CN" b="1" dirty="0"/>
              <a:t>求值</a:t>
            </a:r>
            <a:r>
              <a:rPr lang="zh-CN" altLang="zh-CN" dirty="0"/>
              <a:t>并返回计算结果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2206774" y="1020797"/>
            <a:ext cx="1800200" cy="89603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774726" y="2276872"/>
            <a:ext cx="57606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24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1743</TotalTime>
  <Words>455</Words>
  <Application>Microsoft Office PowerPoint</Application>
  <PresentationFormat>自定义</PresentationFormat>
  <Paragraphs>121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PowerPoint 演示文稿</vt:lpstr>
      <vt:lpstr>人工智能及其实践教程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微软用户</cp:lastModifiedBy>
  <cp:revision>75</cp:revision>
  <dcterms:created xsi:type="dcterms:W3CDTF">2018-07-04T12:47:42Z</dcterms:created>
  <dcterms:modified xsi:type="dcterms:W3CDTF">2018-07-13T01:48:50Z</dcterms:modified>
</cp:coreProperties>
</file>