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94" r:id="rId3"/>
    <p:sldId id="261" r:id="rId4"/>
    <p:sldId id="337" r:id="rId5"/>
    <p:sldId id="264" r:id="rId6"/>
    <p:sldId id="338" r:id="rId7"/>
    <p:sldId id="339" r:id="rId8"/>
    <p:sldId id="340" r:id="rId9"/>
    <p:sldId id="342" r:id="rId10"/>
    <p:sldId id="341" r:id="rId11"/>
    <p:sldId id="343" r:id="rId12"/>
    <p:sldId id="344" r:id="rId13"/>
    <p:sldId id="345" r:id="rId14"/>
    <p:sldId id="266" r:id="rId15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9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5096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4046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86230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3526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1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81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1715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190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297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4661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371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2018-07-24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29E96A5-4B59-41AD-91AD-B3EB768901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C2294BB-E291-4C81-A29E-3A3331784EC9}"/>
              </a:ext>
            </a:extLst>
          </p:cNvPr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381328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8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A9B12B5-6E44-40C1-ABBE-875A3B68C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821E4DA-FD39-45FC-80A3-5DE133274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91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5.4 </a:t>
            </a:r>
            <a:r>
              <a:rPr lang="en-US" altLang="zh-CN" sz="2400" b="1" dirty="0" smtClean="0"/>
              <a:t>  </a:t>
            </a:r>
            <a:r>
              <a:rPr lang="zh-CN" altLang="zh-CN" sz="2400" b="1" dirty="0" smtClean="0"/>
              <a:t>从</a:t>
            </a:r>
            <a:r>
              <a:rPr lang="en-US" altLang="zh-CN" sz="2400" b="1" dirty="0"/>
              <a:t>web</a:t>
            </a:r>
            <a:r>
              <a:rPr lang="zh-CN" altLang="zh-CN" sz="2400" b="1" dirty="0"/>
              <a:t>页面读数据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6672" y="980728"/>
            <a:ext cx="589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使用这两个模块来快速构建一个读取</a:t>
            </a:r>
            <a:r>
              <a:rPr lang="en-US" altLang="zh-CN" dirty="0"/>
              <a:t>web</a:t>
            </a:r>
            <a:r>
              <a:rPr lang="zh-CN" altLang="zh-CN" dirty="0"/>
              <a:t>页面信息的程序</a:t>
            </a:r>
            <a:endParaRPr lang="zh-CN" alt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72" y="1350060"/>
            <a:ext cx="7628058" cy="495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6095207" y="3801814"/>
            <a:ext cx="5112568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得到</a:t>
            </a:r>
            <a:r>
              <a:rPr lang="zh-CN" altLang="zh-CN" dirty="0"/>
              <a:t>信息之后使用</a:t>
            </a:r>
            <a:r>
              <a:rPr lang="en-US" altLang="zh-CN" dirty="0" err="1"/>
              <a:t>BeautifulSoup</a:t>
            </a:r>
            <a:r>
              <a:rPr lang="zh-CN" altLang="zh-CN" dirty="0"/>
              <a:t>函数将其转化为</a:t>
            </a:r>
            <a:r>
              <a:rPr lang="en-US" altLang="zh-CN" dirty="0" err="1"/>
              <a:t>BeautifulSoup</a:t>
            </a:r>
            <a:r>
              <a:rPr lang="zh-CN" altLang="zh-CN" dirty="0"/>
              <a:t>格式同时指定</a:t>
            </a:r>
            <a:r>
              <a:rPr lang="en-US" altLang="zh-CN" dirty="0" err="1"/>
              <a:t>html.parser</a:t>
            </a:r>
            <a:r>
              <a:rPr lang="zh-CN" altLang="zh-CN" dirty="0"/>
              <a:t>作为解析</a:t>
            </a:r>
            <a:r>
              <a:rPr lang="zh-CN" altLang="zh-CN" dirty="0" smtClean="0"/>
              <a:t>器</a:t>
            </a:r>
            <a:endParaRPr lang="zh-CN" altLang="zh-CN" dirty="0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822348" y="4287204"/>
            <a:ext cx="1128842" cy="5892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4812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53529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5.5 </a:t>
            </a:r>
            <a:r>
              <a:rPr lang="en-US" altLang="zh-CN" sz="2400" b="1" dirty="0" smtClean="0"/>
              <a:t>  </a:t>
            </a:r>
            <a:r>
              <a:rPr lang="zh-CN" altLang="zh-CN" sz="2400" b="1" dirty="0" smtClean="0"/>
              <a:t>浅谈</a:t>
            </a:r>
            <a:r>
              <a:rPr lang="en-US" altLang="zh-CN" sz="2400" b="1" dirty="0"/>
              <a:t>Python</a:t>
            </a:r>
            <a:r>
              <a:rPr lang="zh-CN" altLang="zh-CN" sz="2400" b="1" dirty="0"/>
              <a:t>处理大数据文件</a:t>
            </a:r>
          </a:p>
        </p:txBody>
      </p:sp>
      <p:sp>
        <p:nvSpPr>
          <p:cNvPr id="15" name="矩形 14"/>
          <p:cNvSpPr/>
          <p:nvPr/>
        </p:nvSpPr>
        <p:spPr>
          <a:xfrm>
            <a:off x="190550" y="980728"/>
            <a:ext cx="743771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使用</a:t>
            </a:r>
            <a:r>
              <a:rPr lang="en-US" altLang="zh-CN" dirty="0"/>
              <a:t>Python</a:t>
            </a:r>
            <a:r>
              <a:rPr lang="zh-CN" altLang="zh-CN" dirty="0" smtClean="0"/>
              <a:t>处理</a:t>
            </a:r>
            <a:r>
              <a:rPr lang="zh-CN" altLang="zh-CN" dirty="0"/>
              <a:t>大数据文件</a:t>
            </a:r>
            <a:r>
              <a:rPr lang="zh-CN" altLang="zh-CN" dirty="0" smtClean="0"/>
              <a:t>的</a:t>
            </a:r>
            <a:r>
              <a:rPr lang="zh-CN" altLang="zh-CN" dirty="0"/>
              <a:t>两种方法：</a:t>
            </a:r>
          </a:p>
          <a:p>
            <a:pPr lvl="1">
              <a:lnSpc>
                <a:spcPct val="150000"/>
              </a:lnSpc>
            </a:pPr>
            <a:r>
              <a:rPr lang="en-US" altLang="zh-CN" b="1" dirty="0" smtClean="0"/>
              <a:t>1</a:t>
            </a:r>
            <a:r>
              <a:rPr lang="en-US" altLang="zh-CN" b="1" dirty="0"/>
              <a:t>.</a:t>
            </a:r>
            <a:r>
              <a:rPr lang="zh-CN" altLang="zh-CN" dirty="0"/>
              <a:t>将文件切分为多个小段，同时处理多段</a:t>
            </a:r>
            <a:r>
              <a:rPr lang="zh-CN" altLang="zh-CN" dirty="0" smtClean="0"/>
              <a:t>，完成</a:t>
            </a:r>
            <a:r>
              <a:rPr lang="zh-CN" altLang="zh-CN" dirty="0"/>
              <a:t>后将处理结果合并；</a:t>
            </a:r>
          </a:p>
          <a:p>
            <a:pPr lvl="1">
              <a:lnSpc>
                <a:spcPct val="150000"/>
              </a:lnSpc>
            </a:pPr>
            <a:r>
              <a:rPr lang="en-US" altLang="zh-CN" b="1" dirty="0" smtClean="0"/>
              <a:t>2</a:t>
            </a:r>
            <a:r>
              <a:rPr lang="en-US" altLang="zh-CN" b="1" dirty="0"/>
              <a:t>.</a:t>
            </a:r>
            <a:r>
              <a:rPr lang="zh-CN" altLang="zh-CN" dirty="0"/>
              <a:t>使用</a:t>
            </a:r>
            <a:r>
              <a:rPr lang="en-US" altLang="zh-CN" dirty="0"/>
              <a:t>Python</a:t>
            </a:r>
            <a:r>
              <a:rPr lang="zh-CN" altLang="zh-CN" dirty="0"/>
              <a:t>自带的迭代器分行处理文件。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42253" y="2411573"/>
            <a:ext cx="477688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上述两种方法涉及</a:t>
            </a:r>
            <a:r>
              <a:rPr lang="zh-CN" altLang="zh-CN" dirty="0" smtClean="0"/>
              <a:t>到分</a:t>
            </a:r>
            <a:r>
              <a:rPr lang="zh-CN" altLang="zh-CN" dirty="0"/>
              <a:t>治</a:t>
            </a:r>
            <a:r>
              <a:rPr lang="zh-CN" altLang="zh-CN" dirty="0" smtClean="0"/>
              <a:t>法算法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b="1" dirty="0"/>
              <a:t>分治法</a:t>
            </a:r>
            <a:r>
              <a:rPr lang="zh-CN" altLang="zh-CN" dirty="0"/>
              <a:t>就是把一个复杂的问题分成两个或更多的相同或相似的子问题，再把子问题分成更小的子问题</a:t>
            </a:r>
            <a:r>
              <a:rPr lang="en-US" altLang="zh-CN" dirty="0"/>
              <a:t>……</a:t>
            </a:r>
            <a:r>
              <a:rPr lang="zh-CN" altLang="zh-CN" dirty="0"/>
              <a:t>直到最后子问题可以简单的直接求解。最后，原问题的解就变成子问题解的合并。</a:t>
            </a:r>
            <a:endParaRPr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290421"/>
              </p:ext>
            </p:extLst>
          </p:nvPr>
        </p:nvGraphicFramePr>
        <p:xfrm>
          <a:off x="6933108" y="702210"/>
          <a:ext cx="5066754" cy="5751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r:id="rId3" imgW="7540221" imgH="10821600" progId="Visio.Drawing.11">
                  <p:embed/>
                </p:oleObj>
              </mc:Choice>
              <mc:Fallback>
                <p:oleObj r:id="rId3" imgW="7540221" imgH="108216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3108" y="702210"/>
                        <a:ext cx="5066754" cy="57511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406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70811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5.6    </a:t>
            </a:r>
            <a:r>
              <a:rPr lang="zh-CN" altLang="zh-CN" sz="2400" b="1" dirty="0"/>
              <a:t>案例：计算文件中关键字出现次数</a:t>
            </a:r>
          </a:p>
        </p:txBody>
      </p:sp>
      <p:sp>
        <p:nvSpPr>
          <p:cNvPr id="15" name="矩形 14"/>
          <p:cNvSpPr/>
          <p:nvPr/>
        </p:nvSpPr>
        <p:spPr>
          <a:xfrm>
            <a:off x="190550" y="980728"/>
            <a:ext cx="77768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读取一个文件，统计某个特定字符串出现的次数并将其保存在某个文件中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63197" y="1628800"/>
            <a:ext cx="545157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err="1"/>
              <a:t>file.real</a:t>
            </a:r>
            <a:r>
              <a:rPr lang="en-US" altLang="zh-CN" b="1" dirty="0" smtClean="0"/>
              <a:t>()</a:t>
            </a:r>
            <a:r>
              <a:rPr lang="zh-CN" altLang="zh-CN" b="1" dirty="0" smtClean="0"/>
              <a:t> </a:t>
            </a:r>
            <a:r>
              <a:rPr lang="zh-CN" altLang="en-US" dirty="0"/>
              <a:t>将</a:t>
            </a:r>
            <a:r>
              <a:rPr lang="zh-CN" altLang="zh-CN" dirty="0" smtClean="0"/>
              <a:t>文件</a:t>
            </a:r>
            <a:r>
              <a:rPr lang="zh-CN" altLang="zh-CN" dirty="0"/>
              <a:t>中内容以一个字符串</a:t>
            </a:r>
            <a:r>
              <a:rPr lang="zh-CN" altLang="zh-CN" dirty="0" smtClean="0"/>
              <a:t>读出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split(' </a:t>
            </a:r>
            <a:r>
              <a:rPr lang="en-US" altLang="zh-CN" b="1" dirty="0" smtClean="0"/>
              <a:t>')</a:t>
            </a:r>
            <a:r>
              <a:rPr lang="zh-CN" altLang="zh-CN" b="1" dirty="0" smtClean="0"/>
              <a:t> </a:t>
            </a:r>
            <a:r>
              <a:rPr lang="zh-CN" altLang="zh-CN" dirty="0" smtClean="0"/>
              <a:t>将</a:t>
            </a:r>
            <a:r>
              <a:rPr lang="zh-CN" altLang="zh-CN" dirty="0"/>
              <a:t>字符串按指定</a:t>
            </a:r>
            <a:r>
              <a:rPr lang="zh-CN" altLang="zh-CN" dirty="0" smtClean="0"/>
              <a:t>规则分割后以</a:t>
            </a:r>
            <a:r>
              <a:rPr lang="zh-CN" altLang="zh-CN" dirty="0"/>
              <a:t>一个列表</a:t>
            </a:r>
            <a:r>
              <a:rPr lang="zh-CN" altLang="zh-CN" dirty="0" smtClean="0"/>
              <a:t>返回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err="1"/>
              <a:t>collections.Counter</a:t>
            </a:r>
            <a:r>
              <a:rPr lang="en-US" altLang="zh-CN" b="1" dirty="0"/>
              <a:t>(</a:t>
            </a:r>
            <a:r>
              <a:rPr lang="en-US" altLang="zh-CN" b="1" dirty="0" err="1"/>
              <a:t>str</a:t>
            </a:r>
            <a:r>
              <a:rPr lang="en-US" altLang="zh-CN" b="1" dirty="0" smtClean="0"/>
              <a:t>)</a:t>
            </a:r>
            <a:r>
              <a:rPr lang="zh-CN" altLang="zh-CN" dirty="0" smtClean="0"/>
              <a:t>返回</a:t>
            </a:r>
            <a:r>
              <a:rPr lang="zh-CN" altLang="zh-CN" dirty="0"/>
              <a:t>一个</a:t>
            </a:r>
            <a:r>
              <a:rPr lang="zh-CN" altLang="zh-CN" dirty="0" smtClean="0"/>
              <a:t>字典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zip(</a:t>
            </a:r>
            <a:r>
              <a:rPr lang="en-US" altLang="zh-CN" b="1" dirty="0" err="1"/>
              <a:t>n.values</a:t>
            </a:r>
            <a:r>
              <a:rPr lang="en-US" altLang="zh-CN" b="1" dirty="0"/>
              <a:t>(), </a:t>
            </a:r>
            <a:r>
              <a:rPr lang="en-US" altLang="zh-CN" b="1" dirty="0" err="1"/>
              <a:t>n.keys</a:t>
            </a:r>
            <a:r>
              <a:rPr lang="en-US" altLang="zh-CN" b="1" dirty="0"/>
              <a:t>())</a:t>
            </a:r>
            <a:r>
              <a:rPr lang="zh-CN" altLang="zh-CN" dirty="0" smtClean="0"/>
              <a:t>将数据压缩</a:t>
            </a:r>
            <a:r>
              <a:rPr lang="zh-CN" altLang="zh-CN" dirty="0"/>
              <a:t>成列表</a:t>
            </a:r>
            <a:r>
              <a:rPr lang="zh-CN" altLang="zh-CN" dirty="0" smtClean="0"/>
              <a:t>变量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sorted(s, reverse=True</a:t>
            </a:r>
            <a:r>
              <a:rPr lang="en-US" altLang="zh-CN" b="1" dirty="0" smtClean="0"/>
              <a:t>)</a:t>
            </a:r>
            <a:r>
              <a:rPr lang="zh-CN" altLang="zh-CN" b="1" dirty="0" smtClean="0"/>
              <a:t> </a:t>
            </a:r>
            <a:r>
              <a:rPr lang="zh-CN" altLang="zh-CN" dirty="0" smtClean="0"/>
              <a:t>数据倒序排列</a:t>
            </a:r>
            <a:endParaRPr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1628800"/>
            <a:ext cx="592838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6743278" y="3789040"/>
            <a:ext cx="30464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输出到文件内容（部分）：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to11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and10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the9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thank6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for6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518573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33367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5.7 </a:t>
            </a:r>
            <a:r>
              <a:rPr lang="en-US" altLang="zh-CN" sz="2400" b="1" dirty="0" smtClean="0"/>
              <a:t>  </a:t>
            </a:r>
            <a:r>
              <a:rPr lang="zh-CN" altLang="zh-CN" sz="2400" b="1" dirty="0" smtClean="0"/>
              <a:t>趣味</a:t>
            </a:r>
            <a:r>
              <a:rPr lang="zh-CN" altLang="zh-CN" sz="2400" b="1" dirty="0"/>
              <a:t>练习</a:t>
            </a:r>
          </a:p>
        </p:txBody>
      </p:sp>
      <p:sp>
        <p:nvSpPr>
          <p:cNvPr id="15" name="矩形 14"/>
          <p:cNvSpPr/>
          <p:nvPr/>
        </p:nvSpPr>
        <p:spPr>
          <a:xfrm>
            <a:off x="802618" y="980728"/>
            <a:ext cx="38524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使用</a:t>
            </a:r>
            <a:r>
              <a:rPr lang="en-US" altLang="zh-CN" dirty="0"/>
              <a:t>Python</a:t>
            </a:r>
            <a:r>
              <a:rPr lang="zh-CN" altLang="zh-CN" dirty="0"/>
              <a:t>处理</a:t>
            </a:r>
            <a:r>
              <a:rPr lang="en-US" altLang="zh-CN" dirty="0" err="1"/>
              <a:t>json</a:t>
            </a:r>
            <a:r>
              <a:rPr lang="zh-CN" altLang="zh-CN" dirty="0"/>
              <a:t>格式的</a:t>
            </a:r>
            <a:r>
              <a:rPr lang="zh-CN" altLang="zh-CN" dirty="0" smtClean="0"/>
              <a:t>文件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63158" y="1494870"/>
            <a:ext cx="5451579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使用</a:t>
            </a:r>
            <a:r>
              <a:rPr lang="en-US" altLang="zh-CN" dirty="0"/>
              <a:t>data = </a:t>
            </a:r>
            <a:r>
              <a:rPr lang="en-US" altLang="zh-CN" dirty="0" err="1"/>
              <a:t>json.load</a:t>
            </a:r>
            <a:r>
              <a:rPr lang="en-US" altLang="zh-CN" dirty="0"/>
              <a:t>(file)</a:t>
            </a:r>
            <a:r>
              <a:rPr lang="zh-CN" altLang="zh-CN" dirty="0"/>
              <a:t>将</a:t>
            </a:r>
            <a:r>
              <a:rPr lang="en-US" altLang="zh-CN" dirty="0" err="1"/>
              <a:t>json</a:t>
            </a:r>
            <a:r>
              <a:rPr lang="zh-CN" altLang="zh-CN" dirty="0"/>
              <a:t>文件解析</a:t>
            </a:r>
            <a:endParaRPr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674257"/>
              </p:ext>
            </p:extLst>
          </p:nvPr>
        </p:nvGraphicFramePr>
        <p:xfrm>
          <a:off x="368739" y="1628800"/>
          <a:ext cx="1145293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r:id="rId3" imgW="8420044" imgH="923130" progId="Visio.Drawing.11">
                  <p:embed/>
                </p:oleObj>
              </mc:Choice>
              <mc:Fallback>
                <p:oleObj r:id="rId3" imgW="8420044" imgH="92313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39" y="1628800"/>
                        <a:ext cx="11452934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49" y="1494870"/>
            <a:ext cx="5057033" cy="488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图片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79182" y="687426"/>
            <a:ext cx="4680520" cy="576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135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5.8  </a:t>
            </a:r>
            <a:r>
              <a:rPr lang="zh-CN" altLang="zh-CN" sz="2400" b="1" dirty="0" smtClean="0"/>
              <a:t>总结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356420" y="1124744"/>
            <a:ext cx="9995370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本章</a:t>
            </a:r>
            <a:r>
              <a:rPr lang="zh-CN" altLang="en-US" dirty="0" smtClean="0"/>
              <a:t>学习了</a:t>
            </a:r>
            <a:r>
              <a:rPr lang="en-US" altLang="zh-CN" dirty="0" smtClean="0"/>
              <a:t>Python</a:t>
            </a:r>
            <a:r>
              <a:rPr lang="zh-CN" altLang="zh-CN" dirty="0"/>
              <a:t>中具体的</a:t>
            </a:r>
            <a:r>
              <a:rPr lang="zh-CN" altLang="zh-CN" b="1" dirty="0"/>
              <a:t>文件操作</a:t>
            </a:r>
            <a:r>
              <a:rPr lang="zh-CN" altLang="zh-CN" dirty="0"/>
              <a:t>，还学习了较为抽象的</a:t>
            </a:r>
            <a:r>
              <a:rPr lang="zh-CN" altLang="zh-CN" b="1" dirty="0"/>
              <a:t>分治思想</a:t>
            </a:r>
          </a:p>
        </p:txBody>
      </p:sp>
      <p:sp>
        <p:nvSpPr>
          <p:cNvPr id="12" name="矩形 11"/>
          <p:cNvSpPr/>
          <p:nvPr/>
        </p:nvSpPr>
        <p:spPr>
          <a:xfrm>
            <a:off x="1290331" y="197154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/>
              <a:t>练习</a:t>
            </a:r>
            <a:r>
              <a:rPr lang="zh-CN" altLang="en-US" sz="2400" b="1" dirty="0" smtClean="0"/>
              <a:t>：</a:t>
            </a:r>
            <a:endParaRPr lang="zh-CN" altLang="zh-CN" sz="2400" b="1" dirty="0"/>
          </a:p>
        </p:txBody>
      </p:sp>
      <p:sp>
        <p:nvSpPr>
          <p:cNvPr id="8" name="矩形 7"/>
          <p:cNvSpPr/>
          <p:nvPr/>
        </p:nvSpPr>
        <p:spPr>
          <a:xfrm>
            <a:off x="1558702" y="2852936"/>
            <a:ext cx="1006332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open</a:t>
            </a:r>
            <a:r>
              <a:rPr lang="zh-CN" altLang="zh-CN" dirty="0"/>
              <a:t>默认处理模式是什么</a:t>
            </a:r>
            <a:r>
              <a:rPr lang="zh-CN" altLang="zh-CN" dirty="0" smtClean="0"/>
              <a:t>？</a:t>
            </a:r>
            <a:endParaRPr lang="en-US" altLang="zh-CN" dirty="0" smtClean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 smtClean="0"/>
              <a:t>将</a:t>
            </a:r>
            <a:r>
              <a:rPr lang="zh-CN" altLang="zh-CN" dirty="0"/>
              <a:t>列表</a:t>
            </a:r>
            <a:r>
              <a:rPr lang="en-US" altLang="zh-CN" dirty="0"/>
              <a:t>[5,6,7,8,2,5,6,3,7,2]</a:t>
            </a:r>
            <a:r>
              <a:rPr lang="zh-CN" altLang="zh-CN" dirty="0"/>
              <a:t>的内容按一行一个元素写入文件中，再将文件中内容去除并排序，完成后再次写入文件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 smtClean="0"/>
              <a:t>自己</a:t>
            </a:r>
            <a:r>
              <a:rPr lang="zh-CN" altLang="zh-CN" dirty="0"/>
              <a:t>找到一个</a:t>
            </a:r>
            <a:r>
              <a:rPr lang="en-US" altLang="zh-CN" dirty="0"/>
              <a:t>200</a:t>
            </a:r>
            <a:r>
              <a:rPr lang="zh-CN" altLang="zh-CN" dirty="0"/>
              <a:t>行大文件，提取第</a:t>
            </a:r>
            <a:r>
              <a:rPr lang="en-US" altLang="zh-CN" dirty="0"/>
              <a:t>77</a:t>
            </a:r>
            <a:r>
              <a:rPr lang="zh-CN" altLang="zh-CN" dirty="0"/>
              <a:t>行，</a:t>
            </a:r>
            <a:r>
              <a:rPr lang="en-US" altLang="zh-CN" dirty="0"/>
              <a:t>90</a:t>
            </a:r>
            <a:r>
              <a:rPr lang="zh-CN" altLang="zh-CN" dirty="0"/>
              <a:t>行，</a:t>
            </a:r>
            <a:r>
              <a:rPr lang="en-US" altLang="zh-CN" dirty="0"/>
              <a:t>144</a:t>
            </a:r>
            <a:r>
              <a:rPr lang="zh-CN" altLang="zh-CN" dirty="0"/>
              <a:t>行的内容，要求编写两个程序来模拟分治法的执行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4383974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  <p:bldP spid="1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人工智能及其实践教程</a:t>
            </a: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主编：丁亮 姜春茂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7145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:a16="http://schemas.microsoft.com/office/drawing/2014/main" xmlns="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50649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 smtClean="0"/>
              <a:t>第</a:t>
            </a:r>
            <a:r>
              <a:rPr lang="en-US" altLang="zh-CN" sz="2800" b="1" dirty="0" smtClean="0"/>
              <a:t>5</a:t>
            </a:r>
            <a:r>
              <a:rPr lang="zh-CN" altLang="zh-CN" sz="2800" b="1" dirty="0" smtClean="0"/>
              <a:t>章 </a:t>
            </a:r>
            <a:r>
              <a:rPr lang="en-US" altLang="zh-CN" sz="2800" b="1" dirty="0" smtClean="0"/>
              <a:t>  </a:t>
            </a:r>
            <a:r>
              <a:rPr lang="zh-CN" altLang="en-US" sz="2800" b="1" dirty="0" smtClean="0"/>
              <a:t>文件</a:t>
            </a:r>
            <a:r>
              <a:rPr lang="zh-CN" altLang="zh-CN" sz="2800" b="1" dirty="0" smtClean="0"/>
              <a:t>操作</a:t>
            </a:r>
            <a:endParaRPr lang="zh-CN" altLang="zh-CN" sz="2800" b="1" dirty="0"/>
          </a:p>
        </p:txBody>
      </p:sp>
      <p:cxnSp>
        <p:nvCxnSpPr>
          <p:cNvPr id="71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/>
          <p:nvPr/>
        </p:nvSpPr>
        <p:spPr>
          <a:xfrm>
            <a:off x="7247334" y="2060848"/>
            <a:ext cx="4414002" cy="1424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如何从文件中读取数据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如何向文件中写入数据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大数据文件处理思想</a:t>
            </a:r>
          </a:p>
        </p:txBody>
      </p:sp>
      <p:sp>
        <p:nvSpPr>
          <p:cNvPr id="12" name="矩形 11"/>
          <p:cNvSpPr/>
          <p:nvPr/>
        </p:nvSpPr>
        <p:spPr>
          <a:xfrm>
            <a:off x="917239" y="1412776"/>
            <a:ext cx="57008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5.1 </a:t>
            </a:r>
            <a:r>
              <a:rPr lang="zh-CN" altLang="zh-CN" sz="2400" b="1" dirty="0"/>
              <a:t>文件及其操作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5.2 </a:t>
            </a:r>
            <a:r>
              <a:rPr lang="zh-CN" altLang="zh-CN" sz="2400" b="1" dirty="0"/>
              <a:t>从文件中读取数据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5.3 </a:t>
            </a:r>
            <a:r>
              <a:rPr lang="zh-CN" altLang="zh-CN" sz="2400" b="1" dirty="0"/>
              <a:t>写数据到文件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5.4 </a:t>
            </a:r>
            <a:r>
              <a:rPr lang="zh-CN" altLang="zh-CN" sz="2400" b="1" dirty="0"/>
              <a:t>从</a:t>
            </a:r>
            <a:r>
              <a:rPr lang="en-US" altLang="zh-CN" sz="2400" b="1" dirty="0"/>
              <a:t>web</a:t>
            </a:r>
            <a:r>
              <a:rPr lang="zh-CN" altLang="zh-CN" sz="2400" b="1" dirty="0"/>
              <a:t>页面读数据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5.5 </a:t>
            </a:r>
            <a:r>
              <a:rPr lang="zh-CN" altLang="zh-CN" sz="2400" b="1" dirty="0"/>
              <a:t>浅谈</a:t>
            </a:r>
            <a:r>
              <a:rPr lang="en-US" altLang="zh-CN" sz="2400" b="1" dirty="0"/>
              <a:t>Python</a:t>
            </a:r>
            <a:r>
              <a:rPr lang="zh-CN" altLang="zh-CN" sz="2400" b="1" dirty="0"/>
              <a:t>处理大数据文件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5.6 </a:t>
            </a:r>
            <a:r>
              <a:rPr lang="zh-CN" altLang="zh-CN" sz="2400" b="1" dirty="0"/>
              <a:t>案例：计算文件中关键字出现</a:t>
            </a:r>
            <a:r>
              <a:rPr lang="zh-CN" altLang="zh-CN" sz="2400" b="1" dirty="0" smtClean="0"/>
              <a:t>次数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5.7 </a:t>
            </a:r>
            <a:r>
              <a:rPr lang="zh-CN" altLang="zh-CN" sz="2400" b="1" dirty="0"/>
              <a:t>趣味</a:t>
            </a:r>
            <a:r>
              <a:rPr lang="zh-CN" altLang="zh-CN" sz="2400" b="1" dirty="0" smtClean="0"/>
              <a:t>练习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en-US" altLang="zh-CN" sz="2400" b="1" dirty="0" smtClean="0"/>
              <a:t>5.8 </a:t>
            </a:r>
            <a:r>
              <a:rPr lang="zh-CN" altLang="zh-CN" sz="2400" b="1" dirty="0"/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40402742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5.1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文件</a:t>
            </a:r>
            <a:r>
              <a:rPr lang="zh-CN" altLang="zh-CN" sz="2400" b="1" dirty="0"/>
              <a:t>及其操作</a:t>
            </a:r>
          </a:p>
        </p:txBody>
      </p:sp>
      <p:sp>
        <p:nvSpPr>
          <p:cNvPr id="15" name="矩形 14"/>
          <p:cNvSpPr/>
          <p:nvPr/>
        </p:nvSpPr>
        <p:spPr>
          <a:xfrm>
            <a:off x="724841" y="1175431"/>
            <a:ext cx="45608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b="1" dirty="0" smtClean="0"/>
              <a:t>文件</a:t>
            </a:r>
            <a:r>
              <a:rPr lang="zh-CN" altLang="zh-CN" dirty="0" smtClean="0"/>
              <a:t>是</a:t>
            </a:r>
            <a:r>
              <a:rPr lang="zh-CN" altLang="zh-CN" dirty="0"/>
              <a:t>存储在计算机存储区的</a:t>
            </a:r>
            <a:r>
              <a:rPr lang="zh-CN" altLang="zh-CN" b="1" dirty="0"/>
              <a:t>信息</a:t>
            </a:r>
            <a:r>
              <a:rPr lang="zh-CN" altLang="zh-CN" b="1" dirty="0" smtClean="0"/>
              <a:t>集合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文件</a:t>
            </a:r>
            <a:r>
              <a:rPr lang="zh-CN" altLang="zh-CN" dirty="0"/>
              <a:t>使用</a:t>
            </a:r>
            <a:r>
              <a:rPr lang="zh-CN" altLang="zh-CN" b="1" dirty="0"/>
              <a:t>文件扩展名</a:t>
            </a:r>
            <a:r>
              <a:rPr lang="zh-CN" altLang="zh-CN" dirty="0"/>
              <a:t>指示</a:t>
            </a:r>
            <a:r>
              <a:rPr lang="zh-CN" altLang="zh-CN" b="1" dirty="0"/>
              <a:t>文件类型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09029" y="2636912"/>
            <a:ext cx="406204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将大段的待处理信息</a:t>
            </a:r>
            <a:r>
              <a:rPr lang="zh-CN" altLang="zh-CN" b="1" dirty="0"/>
              <a:t>存储</a:t>
            </a:r>
            <a:r>
              <a:rPr lang="zh-CN" altLang="zh-CN" dirty="0"/>
              <a:t>在文件</a:t>
            </a:r>
            <a:r>
              <a:rPr lang="zh-CN" altLang="zh-CN" dirty="0" smtClean="0"/>
              <a:t>中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通过</a:t>
            </a:r>
            <a:r>
              <a:rPr lang="en-US" altLang="zh-CN" b="1" dirty="0" smtClean="0"/>
              <a:t>Python</a:t>
            </a:r>
            <a:r>
              <a:rPr lang="zh-CN" altLang="zh-CN" b="1" dirty="0" smtClean="0"/>
              <a:t>调用</a:t>
            </a:r>
            <a:r>
              <a:rPr lang="zh-CN" altLang="zh-CN" dirty="0"/>
              <a:t>这些信息进</a:t>
            </a:r>
            <a:r>
              <a:rPr lang="zh-CN" altLang="zh-CN" dirty="0" smtClean="0"/>
              <a:t>程序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在</a:t>
            </a:r>
            <a:r>
              <a:rPr lang="zh-CN" altLang="zh-CN" dirty="0"/>
              <a:t>程序中对其进行</a:t>
            </a:r>
            <a:r>
              <a:rPr lang="zh-CN" altLang="zh-CN" b="1" dirty="0"/>
              <a:t>处理</a:t>
            </a:r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059731"/>
              </p:ext>
            </p:extLst>
          </p:nvPr>
        </p:nvGraphicFramePr>
        <p:xfrm>
          <a:off x="6111474" y="625425"/>
          <a:ext cx="4320480" cy="558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r:id="rId3" imgW="2910682" imgH="4103190" progId="Visio.Drawing.11">
                  <p:embed/>
                </p:oleObj>
              </mc:Choice>
              <mc:Fallback>
                <p:oleObj r:id="rId3" imgW="2910682" imgH="41031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474" y="625425"/>
                        <a:ext cx="4320480" cy="5584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85766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5.2  </a:t>
            </a:r>
            <a:r>
              <a:rPr lang="zh-CN" altLang="zh-CN" sz="2400" b="1" dirty="0"/>
              <a:t>从文件中读取数据</a:t>
            </a:r>
          </a:p>
        </p:txBody>
      </p:sp>
      <p:sp>
        <p:nvSpPr>
          <p:cNvPr id="15" name="矩形 14"/>
          <p:cNvSpPr/>
          <p:nvPr/>
        </p:nvSpPr>
        <p:spPr>
          <a:xfrm>
            <a:off x="673719" y="980728"/>
            <a:ext cx="108429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在</a:t>
            </a:r>
            <a:r>
              <a:rPr lang="en-US" altLang="zh-CN" dirty="0"/>
              <a:t>Python</a:t>
            </a:r>
            <a:r>
              <a:rPr lang="zh-CN" altLang="zh-CN" dirty="0"/>
              <a:t>程序中读取</a:t>
            </a:r>
            <a:r>
              <a:rPr lang="zh-CN" altLang="zh-CN" dirty="0" smtClean="0"/>
              <a:t>文件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先</a:t>
            </a:r>
            <a:r>
              <a:rPr lang="zh-CN" altLang="zh-CN" dirty="0"/>
              <a:t>要使用</a:t>
            </a:r>
            <a:r>
              <a:rPr lang="en-US" altLang="zh-CN" dirty="0"/>
              <a:t>Python</a:t>
            </a:r>
            <a:r>
              <a:rPr lang="zh-CN" altLang="zh-CN" dirty="0"/>
              <a:t>内置的</a:t>
            </a:r>
            <a:r>
              <a:rPr lang="en-US" altLang="zh-CN" b="1" dirty="0"/>
              <a:t>open</a:t>
            </a:r>
            <a:r>
              <a:rPr lang="zh-CN" altLang="zh-CN" b="1" dirty="0"/>
              <a:t>函数</a:t>
            </a:r>
            <a:r>
              <a:rPr lang="zh-CN" altLang="zh-CN" dirty="0"/>
              <a:t>通过提供文件路径的方式将文件和程序链接起来，之后便可以通过操作文件对象的方法处理文件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80754" y="4221088"/>
            <a:ext cx="43500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this is the first line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and the second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the end</a:t>
            </a:r>
            <a:endParaRPr lang="zh-CN" altLang="zh-CN" dirty="0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103" name="Picture 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7" y="1904058"/>
            <a:ext cx="5472608" cy="301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6423719" y="2395774"/>
            <a:ext cx="303480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open</a:t>
            </a:r>
            <a:r>
              <a:rPr lang="zh-CN" altLang="zh-CN" dirty="0"/>
              <a:t>函数建立了一个</a:t>
            </a:r>
            <a:r>
              <a:rPr lang="en-US" altLang="zh-CN" dirty="0"/>
              <a:t>file</a:t>
            </a:r>
            <a:r>
              <a:rPr lang="zh-CN" altLang="zh-CN" dirty="0"/>
              <a:t>对象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24363" y="3100318"/>
            <a:ext cx="279935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 err="1"/>
              <a:t>readline</a:t>
            </a:r>
            <a:r>
              <a:rPr lang="zh-CN" altLang="zh-CN" dirty="0"/>
              <a:t>方法按行读取文件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57571" y="4732401"/>
            <a:ext cx="227818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close</a:t>
            </a:r>
            <a:r>
              <a:rPr lang="zh-CN" altLang="zh-CN" dirty="0"/>
              <a:t>方法将文件关闭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414686" y="2583459"/>
            <a:ext cx="489654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2206774" y="3284984"/>
            <a:ext cx="138178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1198662" y="4917067"/>
            <a:ext cx="100811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6708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4" grpId="0"/>
      <p:bldP spid="6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5.2  </a:t>
            </a:r>
            <a:r>
              <a:rPr lang="zh-CN" altLang="zh-CN" sz="2400" b="1" dirty="0"/>
              <a:t>从文件中读取数据</a:t>
            </a:r>
          </a:p>
        </p:txBody>
      </p:sp>
      <p:sp>
        <p:nvSpPr>
          <p:cNvPr id="15" name="矩形 14"/>
          <p:cNvSpPr/>
          <p:nvPr/>
        </p:nvSpPr>
        <p:spPr>
          <a:xfrm>
            <a:off x="1126654" y="1124744"/>
            <a:ext cx="57815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Python</a:t>
            </a:r>
            <a:r>
              <a:rPr lang="zh-CN" altLang="zh-CN" dirty="0"/>
              <a:t>读取文件中的其他常见操作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57113"/>
              </p:ext>
            </p:extLst>
          </p:nvPr>
        </p:nvGraphicFramePr>
        <p:xfrm>
          <a:off x="910630" y="2060848"/>
          <a:ext cx="10318030" cy="3960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8736"/>
                <a:gridCol w="2921458"/>
                <a:gridCol w="6577836"/>
              </a:tblGrid>
              <a:tr h="4825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序号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操作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解释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file = open(“Path”, “r”)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Path</a:t>
                      </a:r>
                      <a:r>
                        <a:rPr lang="zh-CN" sz="1800" kern="100" dirty="0">
                          <a:effectLst/>
                        </a:rPr>
                        <a:t>指文件目录</a:t>
                      </a:r>
                      <a:r>
                        <a:rPr lang="zh-CN" sz="1800" kern="100" dirty="0" smtClean="0">
                          <a:effectLst/>
                        </a:rPr>
                        <a:t>，</a:t>
                      </a:r>
                      <a:r>
                        <a:rPr lang="en-US" sz="1800" kern="100" dirty="0" smtClean="0">
                          <a:effectLst/>
                        </a:rPr>
                        <a:t>”</a:t>
                      </a:r>
                      <a:r>
                        <a:rPr lang="en-US" sz="1800" kern="100" dirty="0">
                          <a:effectLst/>
                        </a:rPr>
                        <a:t>r”</a:t>
                      </a:r>
                      <a:r>
                        <a:rPr lang="zh-CN" sz="1800" kern="100" dirty="0">
                          <a:effectLst/>
                        </a:rPr>
                        <a:t>表示读入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String = </a:t>
                      </a:r>
                      <a:r>
                        <a:rPr lang="en-US" sz="2000" b="1" kern="100" dirty="0" err="1">
                          <a:effectLst/>
                        </a:rPr>
                        <a:t>file.read</a:t>
                      </a:r>
                      <a:r>
                        <a:rPr lang="en-US" sz="2000" b="1" kern="100" dirty="0">
                          <a:effectLst/>
                        </a:rPr>
                        <a:t>()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将这个文件读入一个字符串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String = </a:t>
                      </a:r>
                      <a:r>
                        <a:rPr lang="en-US" sz="2000" b="1" kern="100" dirty="0" err="1">
                          <a:effectLst/>
                        </a:rPr>
                        <a:t>file.read</a:t>
                      </a:r>
                      <a:r>
                        <a:rPr lang="en-US" sz="2000" b="1" kern="100" dirty="0">
                          <a:effectLst/>
                        </a:rPr>
                        <a:t>(N)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从文件当前位置读取之后的</a:t>
                      </a:r>
                      <a:r>
                        <a:rPr lang="en-US" sz="1800" kern="100">
                          <a:effectLst/>
                        </a:rPr>
                        <a:t>N</a:t>
                      </a:r>
                      <a:r>
                        <a:rPr lang="zh-CN" sz="1800" kern="100">
                          <a:effectLst/>
                        </a:rPr>
                        <a:t>个字节到字符串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6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List = </a:t>
                      </a:r>
                      <a:r>
                        <a:rPr lang="en-US" sz="2000" b="1" kern="100" dirty="0" err="1">
                          <a:effectLst/>
                        </a:rPr>
                        <a:t>file.readlines</a:t>
                      </a:r>
                      <a:r>
                        <a:rPr lang="en-US" sz="2000" b="1" kern="100" dirty="0">
                          <a:effectLst/>
                        </a:rPr>
                        <a:t>()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将文件按行读到列表中，程序</a:t>
                      </a:r>
                      <a:r>
                        <a:rPr lang="en-US" sz="1800" kern="100">
                          <a:effectLst/>
                        </a:rPr>
                        <a:t>6.1</a:t>
                      </a:r>
                      <a:r>
                        <a:rPr lang="zh-CN" sz="1800" kern="100">
                          <a:effectLst/>
                        </a:rPr>
                        <a:t>中的文件使用这条语句</a:t>
                      </a:r>
                      <a:r>
                        <a:rPr lang="en-US" sz="1800" kern="100">
                          <a:effectLst/>
                        </a:rPr>
                        <a:t>List</a:t>
                      </a:r>
                      <a:r>
                        <a:rPr lang="zh-CN" sz="1800" kern="100">
                          <a:effectLst/>
                        </a:rPr>
                        <a:t>的值为</a:t>
                      </a:r>
                      <a:r>
                        <a:rPr lang="en-US" sz="1800" kern="100">
                          <a:effectLst/>
                        </a:rPr>
                        <a:t>['this is the first line \n', 'and the second\n', 'the end']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for line in open(“Path”)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迭代一行一行地读取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7915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5" y="1617726"/>
            <a:ext cx="7089572" cy="435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写</a:t>
            </a:r>
            <a:r>
              <a:rPr lang="zh-CN" altLang="zh-CN" sz="2400" b="1" dirty="0"/>
              <a:t>数据到文件</a:t>
            </a:r>
          </a:p>
        </p:txBody>
      </p:sp>
      <p:sp>
        <p:nvSpPr>
          <p:cNvPr id="15" name="矩形 14"/>
          <p:cNvSpPr/>
          <p:nvPr/>
        </p:nvSpPr>
        <p:spPr>
          <a:xfrm>
            <a:off x="673719" y="980728"/>
            <a:ext cx="10534055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写数据</a:t>
            </a:r>
            <a:r>
              <a:rPr lang="zh-CN" altLang="zh-CN" dirty="0"/>
              <a:t>的</a:t>
            </a:r>
            <a:r>
              <a:rPr lang="zh-CN" altLang="zh-CN" b="1" dirty="0"/>
              <a:t>顺序</a:t>
            </a:r>
            <a:r>
              <a:rPr lang="zh-CN" altLang="zh-CN" dirty="0"/>
              <a:t>其实和读文件差不多，具体为</a:t>
            </a:r>
            <a:r>
              <a:rPr lang="zh-CN" altLang="zh-CN" b="1" dirty="0"/>
              <a:t>建立文件链接</a:t>
            </a:r>
            <a:r>
              <a:rPr lang="zh-CN" altLang="zh-CN" dirty="0"/>
              <a:t>，</a:t>
            </a:r>
            <a:r>
              <a:rPr lang="zh-CN" altLang="zh-CN" b="1" dirty="0"/>
              <a:t>写数据</a:t>
            </a:r>
            <a:r>
              <a:rPr lang="zh-CN" altLang="zh-CN" dirty="0"/>
              <a:t>和</a:t>
            </a:r>
            <a:r>
              <a:rPr lang="zh-CN" altLang="zh-CN" b="1" dirty="0"/>
              <a:t>关闭文件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453587" y="2780905"/>
            <a:ext cx="435007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Beautiful is better than ugly.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Explicit is better than implicit.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Simple is better than complex.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Complex is better than complicated.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Flat is better than nested.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...</a:t>
            </a:r>
            <a:endParaRPr lang="zh-CN" altLang="zh-CN" dirty="0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6183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5.3  </a:t>
            </a:r>
            <a:r>
              <a:rPr lang="zh-CN" altLang="en-US" sz="2400" b="1" dirty="0" smtClean="0"/>
              <a:t>写</a:t>
            </a:r>
            <a:r>
              <a:rPr lang="zh-CN" altLang="zh-CN" sz="2400" b="1" dirty="0" smtClean="0"/>
              <a:t>数据</a:t>
            </a:r>
            <a:r>
              <a:rPr lang="zh-CN" altLang="en-US" sz="2400" b="1" dirty="0" smtClean="0"/>
              <a:t>到文件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126654" y="1124744"/>
            <a:ext cx="57815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Python</a:t>
            </a:r>
            <a:r>
              <a:rPr lang="zh-CN" altLang="en-US" dirty="0" smtClean="0"/>
              <a:t>写入</a:t>
            </a:r>
            <a:r>
              <a:rPr lang="zh-CN" altLang="zh-CN" dirty="0" smtClean="0"/>
              <a:t>文件的</a:t>
            </a:r>
            <a:r>
              <a:rPr lang="zh-CN" altLang="zh-CN" dirty="0"/>
              <a:t>其他常见操作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289492"/>
              </p:ext>
            </p:extLst>
          </p:nvPr>
        </p:nvGraphicFramePr>
        <p:xfrm>
          <a:off x="896114" y="1959248"/>
          <a:ext cx="10455675" cy="3629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9658"/>
                <a:gridCol w="2960431"/>
                <a:gridCol w="6665586"/>
              </a:tblGrid>
              <a:tr h="782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序号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操作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解释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9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file = open(“Path”, “a”)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如果该文件已存在，文件指针放在结尾用于追加。新内容会被写入到已有的内容之后。若文件不存在会先创建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8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file.writelines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(List)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将类表中所有字符串写入文件中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8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</a:t>
                      </a:r>
                      <a:endParaRPr lang="zh-CN" sz="18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file.seek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(N)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将文件指针设置到当前向后加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处用于下一次操作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5314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5.4 </a:t>
            </a:r>
            <a:r>
              <a:rPr lang="en-US" altLang="zh-CN" sz="2400" b="1" dirty="0" smtClean="0"/>
              <a:t>  </a:t>
            </a:r>
            <a:r>
              <a:rPr lang="zh-CN" altLang="zh-CN" sz="2400" b="1" dirty="0" smtClean="0"/>
              <a:t>从</a:t>
            </a:r>
            <a:r>
              <a:rPr lang="en-US" altLang="zh-CN" sz="2400" b="1" dirty="0"/>
              <a:t>web</a:t>
            </a:r>
            <a:r>
              <a:rPr lang="zh-CN" altLang="zh-CN" sz="2400" b="1" dirty="0"/>
              <a:t>页面读数据</a:t>
            </a:r>
          </a:p>
        </p:txBody>
      </p:sp>
      <p:sp>
        <p:nvSpPr>
          <p:cNvPr id="15" name="矩形 14"/>
          <p:cNvSpPr/>
          <p:nvPr/>
        </p:nvSpPr>
        <p:spPr>
          <a:xfrm>
            <a:off x="673719" y="980728"/>
            <a:ext cx="111299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使用</a:t>
            </a:r>
            <a:r>
              <a:rPr lang="en-US" altLang="zh-CN" dirty="0"/>
              <a:t>Python</a:t>
            </a:r>
            <a:r>
              <a:rPr lang="zh-CN" altLang="zh-CN" dirty="0"/>
              <a:t>来做一个简单的</a:t>
            </a:r>
            <a:r>
              <a:rPr lang="zh-CN" altLang="zh-CN" b="1" dirty="0"/>
              <a:t>读取页面信息</a:t>
            </a:r>
            <a:r>
              <a:rPr lang="zh-CN" altLang="zh-CN" dirty="0"/>
              <a:t>的程序。在这个程序中使用了</a:t>
            </a:r>
            <a:r>
              <a:rPr lang="en-US" altLang="zh-CN" b="1" dirty="0" err="1"/>
              <a:t>BeautifulSoup</a:t>
            </a:r>
            <a:r>
              <a:rPr lang="zh-CN" altLang="zh-CN" dirty="0"/>
              <a:t>和</a:t>
            </a:r>
            <a:r>
              <a:rPr lang="en-US" altLang="zh-CN" b="1" dirty="0"/>
              <a:t>requests</a:t>
            </a:r>
            <a:r>
              <a:rPr lang="zh-CN" altLang="zh-CN" dirty="0"/>
              <a:t>两个</a:t>
            </a:r>
            <a:r>
              <a:rPr lang="zh-CN" altLang="zh-CN" b="1" dirty="0"/>
              <a:t>模块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安装</a:t>
            </a:r>
            <a:r>
              <a:rPr lang="zh-CN" altLang="zh-CN" b="1" dirty="0"/>
              <a:t>方法</a:t>
            </a:r>
            <a:r>
              <a:rPr lang="zh-CN" altLang="zh-CN" dirty="0"/>
              <a:t>：使用</a:t>
            </a:r>
            <a:r>
              <a:rPr lang="en-US" altLang="zh-CN" dirty="0" err="1"/>
              <a:t>win+R</a:t>
            </a:r>
            <a:r>
              <a:rPr lang="zh-CN" altLang="zh-CN" dirty="0"/>
              <a:t>的组合键打开命令提示符，输入</a:t>
            </a:r>
            <a:r>
              <a:rPr lang="en-US" altLang="zh-CN" dirty="0"/>
              <a:t>“pip install requests”</a:t>
            </a:r>
            <a:r>
              <a:rPr lang="zh-CN" altLang="zh-CN" dirty="0"/>
              <a:t>安装</a:t>
            </a:r>
            <a:r>
              <a:rPr lang="en-US" altLang="zh-CN" dirty="0"/>
              <a:t>requests</a:t>
            </a:r>
            <a:r>
              <a:rPr lang="zh-CN" altLang="zh-CN" dirty="0"/>
              <a:t>模块，输入</a:t>
            </a:r>
            <a:r>
              <a:rPr lang="en-US" altLang="zh-CN" dirty="0"/>
              <a:t>“pip install beautifulsoup4”</a:t>
            </a:r>
            <a:r>
              <a:rPr lang="zh-CN" altLang="zh-CN" dirty="0"/>
              <a:t>安装</a:t>
            </a:r>
            <a:r>
              <a:rPr lang="en-US" altLang="zh-CN" dirty="0" err="1"/>
              <a:t>BeautifulSoup</a:t>
            </a:r>
            <a:r>
              <a:rPr lang="zh-CN" altLang="zh-CN" dirty="0"/>
              <a:t>模块。</a:t>
            </a:r>
            <a:endParaRPr lang="zh-CN" altLang="zh-CN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6672" y="980728"/>
            <a:ext cx="589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使用这两个模块来快速构建一个读取</a:t>
            </a:r>
            <a:r>
              <a:rPr lang="en-US" altLang="zh-CN" dirty="0"/>
              <a:t>web</a:t>
            </a:r>
            <a:r>
              <a:rPr lang="zh-CN" altLang="zh-CN" dirty="0"/>
              <a:t>页面信息的程序</a:t>
            </a:r>
            <a:endParaRPr lang="zh-CN" alt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72" y="1350060"/>
            <a:ext cx="7628058" cy="495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5833888" y="3212975"/>
            <a:ext cx="63565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 smtClean="0"/>
              <a:t>requests</a:t>
            </a:r>
            <a:r>
              <a:rPr lang="zh-CN" altLang="zh-CN" dirty="0"/>
              <a:t>模块用于从指定的网址上获取</a:t>
            </a:r>
            <a:r>
              <a:rPr lang="zh-CN" altLang="zh-CN" dirty="0" smtClean="0"/>
              <a:t>信息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err="1" smtClean="0"/>
              <a:t>BeautifulSoup</a:t>
            </a:r>
            <a:r>
              <a:rPr lang="zh-CN" altLang="zh-CN" dirty="0"/>
              <a:t>模块用于从获取的信息中提取结构化</a:t>
            </a:r>
            <a:r>
              <a:rPr lang="zh-CN" altLang="zh-CN" dirty="0" smtClean="0"/>
              <a:t>数据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程序</a:t>
            </a:r>
            <a:r>
              <a:rPr lang="zh-CN" altLang="zh-CN" dirty="0"/>
              <a:t>第</a:t>
            </a:r>
            <a:r>
              <a:rPr lang="en-US" altLang="zh-CN" dirty="0"/>
              <a:t>4-7</a:t>
            </a:r>
            <a:r>
              <a:rPr lang="zh-CN" altLang="zh-CN" dirty="0"/>
              <a:t>行，将想要获取信息的网址给变量</a:t>
            </a:r>
            <a:r>
              <a:rPr lang="en-US" altLang="zh-CN" dirty="0" err="1"/>
              <a:t>url</a:t>
            </a:r>
            <a:r>
              <a:rPr lang="zh-CN" altLang="zh-CN" dirty="0"/>
              <a:t>，同时将头文件给变量</a:t>
            </a:r>
            <a:r>
              <a:rPr lang="en-US" altLang="zh-CN" dirty="0"/>
              <a:t>headers</a:t>
            </a:r>
            <a:r>
              <a:rPr lang="zh-CN" altLang="zh-CN" dirty="0"/>
              <a:t>用于模拟浏览器访问。构造之后将这两个变量用于</a:t>
            </a:r>
            <a:r>
              <a:rPr lang="en-US" altLang="zh-CN" dirty="0"/>
              <a:t>Request</a:t>
            </a:r>
            <a:r>
              <a:rPr lang="zh-CN" altLang="zh-CN" dirty="0"/>
              <a:t>方法并返回网站页面的请求对象</a:t>
            </a:r>
            <a:r>
              <a:rPr lang="en-US" altLang="zh-CN" dirty="0"/>
              <a:t>page</a:t>
            </a:r>
            <a:r>
              <a:rPr lang="zh-CN" altLang="zh-CN" dirty="0"/>
              <a:t>，通过这个对象得到页面信息</a:t>
            </a:r>
            <a:r>
              <a:rPr lang="en-US" altLang="zh-CN" dirty="0" err="1"/>
              <a:t>page_info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8504076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/>
      <p:bldP spid="4" grpId="0" build="p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6298</TotalTime>
  <Words>983</Words>
  <Application>Microsoft Office PowerPoint</Application>
  <PresentationFormat>自定义</PresentationFormat>
  <Paragraphs>112</Paragraphs>
  <Slides>14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主题​​</vt:lpstr>
      <vt:lpstr>Visio.Drawing.11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微软用户</cp:lastModifiedBy>
  <cp:revision>190</cp:revision>
  <dcterms:created xsi:type="dcterms:W3CDTF">2018-07-04T12:47:42Z</dcterms:created>
  <dcterms:modified xsi:type="dcterms:W3CDTF">2018-07-24T07:32:38Z</dcterms:modified>
</cp:coreProperties>
</file>