
<file path=[Content_Types].xml><?xml version="1.0" encoding="utf-8"?>
<Types xmlns="http://schemas.openxmlformats.org/package/2006/content-types">
  <Default Extension="jpeg" ContentType="image/jpeg"/>
  <Default Extension="png" ContentType="image/png"/>
  <Default Extension="emf" ContentType="image/x-emf"/>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6"/>
  </p:notesMasterIdLst>
  <p:sldIdLst>
    <p:sldId id="260" r:id="rId3"/>
    <p:sldId id="294" r:id="rId4"/>
    <p:sldId id="261" r:id="rId5"/>
    <p:sldId id="337" r:id="rId7"/>
    <p:sldId id="381" r:id="rId8"/>
    <p:sldId id="382" r:id="rId9"/>
    <p:sldId id="383" r:id="rId10"/>
    <p:sldId id="384" r:id="rId11"/>
    <p:sldId id="385" r:id="rId12"/>
    <p:sldId id="386" r:id="rId13"/>
    <p:sldId id="387" r:id="rId14"/>
    <p:sldId id="388" r:id="rId15"/>
    <p:sldId id="389" r:id="rId16"/>
    <p:sldId id="390" r:id="rId17"/>
  </p:sldIdLst>
  <p:sldSz cx="12190095"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90DBB"/>
    <a:srgbClr val="0000FF"/>
    <a:srgbClr val="FFF36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66" d="100"/>
          <a:sy n="66" d="100"/>
        </p:scale>
        <p:origin x="-780" y="-102"/>
      </p:cViewPr>
      <p:guideLst>
        <p:guide orient="horz" pos="2203"/>
        <p:guide pos="3806"/>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notesMaster" Target="notesMasters/notesMaster1.xml"/><Relationship Id="rId5" Type="http://schemas.openxmlformats.org/officeDocument/2006/relationships/slide" Target="slides/slide3.xml"/><Relationship Id="rId4" Type="http://schemas.openxmlformats.org/officeDocument/2006/relationships/slide" Target="slides/slide2.xml"/><Relationship Id="rId3" Type="http://schemas.openxmlformats.org/officeDocument/2006/relationships/slide" Target="slides/slide1.xml"/><Relationship Id="rId20" Type="http://schemas.openxmlformats.org/officeDocument/2006/relationships/tableStyles" Target="tableStyles.xml"/><Relationship Id="rId2" Type="http://schemas.openxmlformats.org/officeDocument/2006/relationships/theme" Target="theme/theme1.xml"/><Relationship Id="rId19" Type="http://schemas.openxmlformats.org/officeDocument/2006/relationships/viewProps" Target="viewProps.xml"/><Relationship Id="rId18" Type="http://schemas.openxmlformats.org/officeDocument/2006/relationships/presProps" Target="presProps.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BE54230-F84F-4D21-A22D-599966EABD67}"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7058DC6-CE18-47A0-8E65-ED8BE771F798}"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864A6106-0D6F-4EF1-B860-A9A83AAA4649}"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281" y="2130426"/>
            <a:ext cx="10361851"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562" y="3886200"/>
            <a:ext cx="8533289"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ACBD1DA2-3F57-46D8-85D4-C7A1A79A3A35}"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D2D715B0-CB61-4E34-809B-14F901329586}" type="slidenum">
              <a:rPr lang="zh-CN" altLang="en-US" smtClean="0"/>
            </a:fld>
            <a:endParaRPr lang="zh-CN" altLang="en-US"/>
          </a:p>
        </p:txBody>
      </p:sp>
      <p:sp>
        <p:nvSpPr>
          <p:cNvPr id="8" name="灯片编号占位符 1"/>
          <p:cNvSpPr txBox="1"/>
          <p:nvPr userDrawn="1"/>
        </p:nvSpPr>
        <p:spPr>
          <a:xfrm>
            <a:off x="8783495" y="6492877"/>
            <a:ext cx="2742843" cy="365125"/>
          </a:xfrm>
          <a:prstGeom prst="rect">
            <a:avLst/>
          </a:prstGeom>
        </p:spPr>
        <p:txBody>
          <a:bodyPr vert="horz" lIns="91440" tIns="45720" rIns="91440" bIns="45720" rtlCol="0" anchor="ctr"/>
          <a:lstStyle>
            <a:defPPr>
              <a:defRPr lang="zh-CN"/>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dirty="0" smtClean="0"/>
              <a:t>PAGE </a:t>
            </a:r>
            <a:fld id="{97D83655-4300-49DB-BEC9-C552C719D9BC}" type="slidenum">
              <a:rPr lang="zh-CN" altLang="en-US" dirty="0" smtClean="0"/>
            </a:fld>
            <a:endParaRPr lang="zh-CN" altLang="en-US" dirty="0"/>
          </a:p>
        </p:txBody>
      </p:sp>
    </p:spTree>
  </p:cSld>
  <p:clrMapOvr>
    <a:masterClrMapping/>
  </p:clrMapOvr>
  <p:transition spd="slow">
    <p:wheel spokes="1"/>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ACBD1DA2-3F57-46D8-85D4-C7A1A79A3A35}"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D2D715B0-CB61-4E34-809B-14F901329586}" type="slidenum">
              <a:rPr lang="zh-CN" altLang="en-US" smtClean="0"/>
            </a:fld>
            <a:endParaRPr lang="zh-CN" altLang="en-US"/>
          </a:p>
        </p:txBody>
      </p:sp>
    </p:spTree>
  </p:cSld>
  <p:clrMapOvr>
    <a:masterClrMapping/>
  </p:clrMapOvr>
  <p:transition spd="slow">
    <p:wheel spokes="1"/>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8049" y="274639"/>
            <a:ext cx="2742843"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521" y="274639"/>
            <a:ext cx="8025355" cy="5851525"/>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ACBD1DA2-3F57-46D8-85D4-C7A1A79A3A35}"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D2D715B0-CB61-4E34-809B-14F901329586}" type="slidenum">
              <a:rPr lang="zh-CN" altLang="en-US" smtClean="0"/>
            </a:fld>
            <a:endParaRPr lang="zh-CN" altLang="en-US"/>
          </a:p>
        </p:txBody>
      </p:sp>
    </p:spTree>
  </p:cSld>
  <p:clrMapOvr>
    <a:masterClrMapping/>
  </p:clrMapOvr>
  <p:transition spd="slow">
    <p:wheel spokes="1"/>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ACBD1DA2-3F57-46D8-85D4-C7A1A79A3A35}"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D2D715B0-CB61-4E34-809B-14F901329586}" type="slidenum">
              <a:rPr lang="zh-CN" altLang="en-US" smtClean="0"/>
            </a:fld>
            <a:endParaRPr lang="zh-CN" altLang="en-US"/>
          </a:p>
        </p:txBody>
      </p:sp>
    </p:spTree>
  </p:cSld>
  <p:clrMapOvr>
    <a:masterClrMapping/>
  </p:clrMapOvr>
  <p:transition spd="slow">
    <p:wheel spokes="1"/>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2959" y="4406901"/>
            <a:ext cx="10361851"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2959" y="2906713"/>
            <a:ext cx="10361851"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endParaRPr lang="zh-CN" altLang="en-US" smtClean="0"/>
          </a:p>
        </p:txBody>
      </p:sp>
      <p:sp>
        <p:nvSpPr>
          <p:cNvPr id="4" name="日期占位符 3"/>
          <p:cNvSpPr>
            <a:spLocks noGrp="1"/>
          </p:cNvSpPr>
          <p:nvPr>
            <p:ph type="dt" sz="half" idx="10"/>
          </p:nvPr>
        </p:nvSpPr>
        <p:spPr/>
        <p:txBody>
          <a:bodyPr/>
          <a:lstStyle/>
          <a:p>
            <a:fld id="{ACBD1DA2-3F57-46D8-85D4-C7A1A79A3A35}"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D2D715B0-CB61-4E34-809B-14F901329586}" type="slidenum">
              <a:rPr lang="zh-CN" altLang="en-US" smtClean="0"/>
            </a:fld>
            <a:endParaRPr lang="zh-CN" altLang="en-US"/>
          </a:p>
        </p:txBody>
      </p:sp>
    </p:spTree>
  </p:cSld>
  <p:clrMapOvr>
    <a:masterClrMapping/>
  </p:clrMapOvr>
  <p:transition spd="slow">
    <p:wheel spokes="1"/>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521" y="1600201"/>
            <a:ext cx="5384099"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6196793" y="1600201"/>
            <a:ext cx="5384099"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ACBD1DA2-3F57-46D8-85D4-C7A1A79A3A35}"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D2D715B0-CB61-4E34-809B-14F901329586}" type="slidenum">
              <a:rPr lang="zh-CN" altLang="en-US" smtClean="0"/>
            </a:fld>
            <a:endParaRPr lang="zh-CN" altLang="en-US"/>
          </a:p>
        </p:txBody>
      </p:sp>
    </p:spTree>
  </p:cSld>
  <p:clrMapOvr>
    <a:masterClrMapping/>
  </p:clrMapOvr>
  <p:transition spd="slow">
    <p:wheel spokes="1"/>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521" y="1535113"/>
            <a:ext cx="5386216"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609521" y="2174875"/>
            <a:ext cx="5386216"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6192561" y="1535113"/>
            <a:ext cx="5388332"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6192561" y="2174875"/>
            <a:ext cx="5388332"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ACBD1DA2-3F57-46D8-85D4-C7A1A79A3A35}"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D2D715B0-CB61-4E34-809B-14F901329586}" type="slidenum">
              <a:rPr lang="zh-CN" altLang="en-US" smtClean="0"/>
            </a:fld>
            <a:endParaRPr lang="zh-CN" altLang="en-US"/>
          </a:p>
        </p:txBody>
      </p:sp>
    </p:spTree>
  </p:cSld>
  <p:clrMapOvr>
    <a:masterClrMapping/>
  </p:clrMapOvr>
  <p:transition spd="slow">
    <p:wheel spokes="1"/>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ACBD1DA2-3F57-46D8-85D4-C7A1A79A3A35}"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D2D715B0-CB61-4E34-809B-14F901329586}" type="slidenum">
              <a:rPr lang="zh-CN" altLang="en-US" smtClean="0"/>
            </a:fld>
            <a:endParaRPr lang="zh-CN" altLang="en-US"/>
          </a:p>
        </p:txBody>
      </p:sp>
    </p:spTree>
  </p:cSld>
  <p:clrMapOvr>
    <a:masterClrMapping/>
  </p:clrMapOvr>
  <p:transition spd="slow">
    <p:wheel spokes="1"/>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ACBD1DA2-3F57-46D8-85D4-C7A1A79A3A35}"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D2D715B0-CB61-4E34-809B-14F901329586}" type="slidenum">
              <a:rPr lang="zh-CN" altLang="en-US" smtClean="0"/>
            </a:fld>
            <a:endParaRPr lang="zh-CN" altLang="en-US"/>
          </a:p>
        </p:txBody>
      </p:sp>
    </p:spTree>
  </p:cSld>
  <p:clrMapOvr>
    <a:masterClrMapping/>
  </p:clrMapOvr>
  <p:transition spd="slow">
    <p:wheel spokes="1"/>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521" y="273050"/>
            <a:ext cx="4010562"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113" y="273051"/>
            <a:ext cx="681477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609521" y="1435101"/>
            <a:ext cx="4010562"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fld id="{ACBD1DA2-3F57-46D8-85D4-C7A1A79A3A35}"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D2D715B0-CB61-4E34-809B-14F901329586}" type="slidenum">
              <a:rPr lang="zh-CN" altLang="en-US" smtClean="0"/>
            </a:fld>
            <a:endParaRPr lang="zh-CN" altLang="en-US"/>
          </a:p>
        </p:txBody>
      </p:sp>
    </p:spTree>
  </p:cSld>
  <p:clrMapOvr>
    <a:masterClrMapping/>
  </p:clrMapOvr>
  <p:transition spd="slow">
    <p:wheel spokes="1"/>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406" y="4800600"/>
            <a:ext cx="7314248"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406" y="612775"/>
            <a:ext cx="7314248"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89406" y="5367338"/>
            <a:ext cx="7314248"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fld id="{ACBD1DA2-3F57-46D8-85D4-C7A1A79A3A35}"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D2D715B0-CB61-4E34-809B-14F901329586}" type="slidenum">
              <a:rPr lang="zh-CN" altLang="en-US" smtClean="0"/>
            </a:fld>
            <a:endParaRPr lang="zh-CN" altLang="en-US"/>
          </a:p>
        </p:txBody>
      </p:sp>
    </p:spTree>
  </p:cSld>
  <p:clrMapOvr>
    <a:masterClrMapping/>
  </p:clrMapOvr>
  <p:transition spd="slow">
    <p:wheel spokes="1"/>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4" Type="http://schemas.openxmlformats.org/officeDocument/2006/relationships/theme" Target="../theme/theme1.xml"/><Relationship Id="rId13" Type="http://schemas.openxmlformats.org/officeDocument/2006/relationships/image" Target="../media/image2.png"/><Relationship Id="rId12" Type="http://schemas.openxmlformats.org/officeDocument/2006/relationships/image" Target="../media/image1.png"/><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521" y="274638"/>
            <a:ext cx="10971372"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521" y="1600201"/>
            <a:ext cx="10971372" cy="4525963"/>
          </a:xfrm>
          <a:prstGeom prst="rect">
            <a:avLst/>
          </a:prstGeom>
        </p:spPr>
        <p:txBody>
          <a:bodyPr vert="horz" lIns="91440" tIns="45720" rIns="91440" bIns="45720" rtlCol="0">
            <a:normAutofit/>
          </a:bodyPr>
          <a:lstStyle/>
          <a:p>
            <a:pPr lvl="0"/>
            <a:r>
              <a:rPr lang="zh-CN" altLang="en-US" dirty="0" smtClean="0"/>
              <a:t>单击此处编辑母版文本样式</a:t>
            </a:r>
            <a:endParaRPr lang="zh-CN" altLang="en-US" dirty="0" smtClean="0"/>
          </a:p>
          <a:p>
            <a:pPr lvl="1"/>
            <a:r>
              <a:rPr lang="zh-CN" altLang="en-US" dirty="0" smtClean="0"/>
              <a:t>第二级</a:t>
            </a:r>
            <a:endParaRPr lang="zh-CN" altLang="en-US" dirty="0" smtClean="0"/>
          </a:p>
          <a:p>
            <a:pPr lvl="2"/>
            <a:r>
              <a:rPr lang="zh-CN" altLang="en-US" dirty="0" smtClean="0"/>
              <a:t>第三级</a:t>
            </a:r>
            <a:endParaRPr lang="zh-CN" altLang="en-US" dirty="0" smtClean="0"/>
          </a:p>
          <a:p>
            <a:pPr lvl="3"/>
            <a:r>
              <a:rPr lang="zh-CN" altLang="en-US" dirty="0" smtClean="0"/>
              <a:t>第四级</a:t>
            </a:r>
            <a:endParaRPr lang="zh-CN" altLang="en-US" dirty="0" smtClean="0"/>
          </a:p>
          <a:p>
            <a:pPr lvl="4"/>
            <a:r>
              <a:rPr lang="zh-CN" altLang="en-US" dirty="0" smtClean="0"/>
              <a:t>第五级</a:t>
            </a:r>
            <a:endParaRPr lang="zh-CN" altLang="en-US" dirty="0"/>
          </a:p>
        </p:txBody>
      </p:sp>
      <p:sp>
        <p:nvSpPr>
          <p:cNvPr id="4" name="日期占位符 3"/>
          <p:cNvSpPr>
            <a:spLocks noGrp="1"/>
          </p:cNvSpPr>
          <p:nvPr>
            <p:ph type="dt" sz="half" idx="2"/>
          </p:nvPr>
        </p:nvSpPr>
        <p:spPr>
          <a:xfrm>
            <a:off x="609521" y="6356351"/>
            <a:ext cx="284443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CBD1DA2-3F57-46D8-85D4-C7A1A79A3A35}" type="datetimeFigureOut">
              <a:rPr lang="zh-CN" altLang="en-US" smtClean="0"/>
            </a:fld>
            <a:endParaRPr lang="zh-CN" altLang="en-US"/>
          </a:p>
        </p:txBody>
      </p:sp>
      <p:sp>
        <p:nvSpPr>
          <p:cNvPr id="5" name="页脚占位符 4"/>
          <p:cNvSpPr>
            <a:spLocks noGrp="1"/>
          </p:cNvSpPr>
          <p:nvPr>
            <p:ph type="ftr" sz="quarter" idx="3"/>
          </p:nvPr>
        </p:nvSpPr>
        <p:spPr>
          <a:xfrm>
            <a:off x="4165058" y="6356351"/>
            <a:ext cx="3860297"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736463" y="6356351"/>
            <a:ext cx="284443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2D715B0-CB61-4E34-809B-14F901329586}" type="slidenum">
              <a:rPr lang="zh-CN" altLang="en-US" smtClean="0"/>
            </a:fld>
            <a:endParaRPr lang="zh-CN" altLang="en-US"/>
          </a:p>
        </p:txBody>
      </p:sp>
      <p:pic>
        <p:nvPicPr>
          <p:cNvPr id="7" name="图片 6"/>
          <p:cNvPicPr>
            <a:picLocks noChangeAspect="1"/>
          </p:cNvPicPr>
          <p:nvPr userDrawn="1"/>
        </p:nvPicPr>
        <p:blipFill>
          <a:blip r:embed="rId12" cstate="print">
            <a:extLst>
              <a:ext uri="{28A0092B-C50C-407E-A947-70E740481C1C}">
                <a14:useLocalDpi xmlns:a14="http://schemas.microsoft.com/office/drawing/2010/main" val="0"/>
              </a:ext>
            </a:extLst>
          </a:blip>
          <a:stretch>
            <a:fillRect/>
          </a:stretch>
        </p:blipFill>
        <p:spPr>
          <a:xfrm>
            <a:off x="9814997" y="-519364"/>
            <a:ext cx="2235480" cy="1594391"/>
          </a:xfrm>
          <a:prstGeom prst="rect">
            <a:avLst/>
          </a:prstGeom>
        </p:spPr>
      </p:pic>
      <p:pic>
        <p:nvPicPr>
          <p:cNvPr id="8" name="图片 7"/>
          <p:cNvPicPr>
            <a:picLocks noChangeAspect="1"/>
          </p:cNvPicPr>
          <p:nvPr userDrawn="1"/>
        </p:nvPicPr>
        <p:blipFill>
          <a:blip r:embed="rId13" cstate="print">
            <a:extLst>
              <a:ext uri="{28A0092B-C50C-407E-A947-70E740481C1C}">
                <a14:useLocalDpi xmlns:a14="http://schemas.microsoft.com/office/drawing/2010/main" val="0"/>
              </a:ext>
            </a:extLst>
          </a:blip>
          <a:stretch>
            <a:fillRect/>
          </a:stretch>
        </p:blipFill>
        <p:spPr>
          <a:xfrm>
            <a:off x="798484" y="6564761"/>
            <a:ext cx="1235786" cy="159668"/>
          </a:xfrm>
          <a:prstGeom prst="rect">
            <a:avLst/>
          </a:prstGeom>
        </p:spPr>
      </p:pic>
      <p:grpSp>
        <p:nvGrpSpPr>
          <p:cNvPr id="9" name="组合 8"/>
          <p:cNvGrpSpPr/>
          <p:nvPr userDrawn="1"/>
        </p:nvGrpSpPr>
        <p:grpSpPr>
          <a:xfrm>
            <a:off x="0" y="6431190"/>
            <a:ext cx="12190413" cy="426810"/>
            <a:chOff x="0" y="6497728"/>
            <a:chExt cx="12192000" cy="360271"/>
          </a:xfrm>
        </p:grpSpPr>
        <p:sp>
          <p:nvSpPr>
            <p:cNvPr id="10" name="矩形 9"/>
            <p:cNvSpPr/>
            <p:nvPr/>
          </p:nvSpPr>
          <p:spPr>
            <a:xfrm>
              <a:off x="0" y="6497728"/>
              <a:ext cx="12192000" cy="360271"/>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等腰三角形 10"/>
            <p:cNvSpPr/>
            <p:nvPr/>
          </p:nvSpPr>
          <p:spPr>
            <a:xfrm rot="10800000">
              <a:off x="10272464" y="6497728"/>
              <a:ext cx="288030" cy="99624"/>
            </a:xfrm>
            <a:prstGeom prst="triangl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pic>
        <p:nvPicPr>
          <p:cNvPr id="12" name="图片 11"/>
          <p:cNvPicPr>
            <a:picLocks noChangeAspect="1"/>
          </p:cNvPicPr>
          <p:nvPr userDrawn="1"/>
        </p:nvPicPr>
        <p:blipFill>
          <a:blip r:embed="rId13" cstate="print">
            <a:extLst>
              <a:ext uri="{28A0092B-C50C-407E-A947-70E740481C1C}">
                <a14:useLocalDpi xmlns:a14="http://schemas.microsoft.com/office/drawing/2010/main" val="0"/>
              </a:ext>
            </a:extLst>
          </a:blip>
          <a:stretch>
            <a:fillRect/>
          </a:stretch>
        </p:blipFill>
        <p:spPr>
          <a:xfrm>
            <a:off x="527313" y="6581700"/>
            <a:ext cx="1235786" cy="159668"/>
          </a:xfrm>
          <a:prstGeom prst="rect">
            <a:avLst/>
          </a:prstGeom>
        </p:spPr>
      </p:pic>
      <p:cxnSp>
        <p:nvCxnSpPr>
          <p:cNvPr id="13" name="直接连接符 9"/>
          <p:cNvCxnSpPr>
            <a:cxnSpLocks noChangeShapeType="1"/>
          </p:cNvCxnSpPr>
          <p:nvPr userDrawn="1"/>
        </p:nvCxnSpPr>
        <p:spPr bwMode="auto">
          <a:xfrm flipH="1">
            <a:off x="478781" y="241484"/>
            <a:ext cx="1" cy="379204"/>
          </a:xfrm>
          <a:prstGeom prst="line">
            <a:avLst/>
          </a:prstGeom>
          <a:noFill/>
          <a:ln w="38100" algn="ctr">
            <a:solidFill>
              <a:srgbClr val="0563B8"/>
            </a:solidFill>
            <a:round/>
          </a:ln>
          <a:extLst>
            <a:ext uri="{909E8E84-426E-40DD-AFC4-6F175D3DCCD1}">
              <a14:hiddenFill xmlns:a14="http://schemas.microsoft.com/office/drawing/2010/main">
                <a:noFill/>
              </a14:hiddenFill>
            </a:ext>
          </a:extLst>
        </p:spPr>
      </p:cxnSp>
      <p:cxnSp>
        <p:nvCxnSpPr>
          <p:cNvPr id="14" name="直接连接符 9"/>
          <p:cNvCxnSpPr>
            <a:cxnSpLocks noChangeShapeType="1"/>
          </p:cNvCxnSpPr>
          <p:nvPr userDrawn="1"/>
        </p:nvCxnSpPr>
        <p:spPr bwMode="auto">
          <a:xfrm>
            <a:off x="478582" y="222104"/>
            <a:ext cx="527343" cy="0"/>
          </a:xfrm>
          <a:prstGeom prst="line">
            <a:avLst/>
          </a:prstGeom>
          <a:noFill/>
          <a:ln w="38100" algn="ctr">
            <a:solidFill>
              <a:srgbClr val="0563B8"/>
            </a:solidFill>
            <a:round/>
          </a:ln>
          <a:extLst>
            <a:ext uri="{909E8E84-426E-40DD-AFC4-6F175D3DCCD1}">
              <a14:hiddenFill xmlns:a14="http://schemas.microsoft.com/office/drawing/2010/main">
                <a:noFill/>
              </a14:hiddenFill>
            </a:ext>
          </a:extLst>
        </p:spPr>
      </p:cxnSp>
      <p:sp>
        <p:nvSpPr>
          <p:cNvPr id="15" name="灯片编号占位符 1"/>
          <p:cNvSpPr txBox="1"/>
          <p:nvPr userDrawn="1"/>
        </p:nvSpPr>
        <p:spPr>
          <a:xfrm>
            <a:off x="8783495" y="6381328"/>
            <a:ext cx="2742843" cy="365125"/>
          </a:xfrm>
          <a:prstGeom prst="rect">
            <a:avLst/>
          </a:prstGeom>
        </p:spPr>
        <p:txBody>
          <a:bodyPr vert="horz" lIns="91440" tIns="45720" rIns="91440" bIns="45720" rtlCol="0" anchor="ctr"/>
          <a:lstStyle>
            <a:defPPr>
              <a:defRPr lang="zh-CN"/>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dirty="0" smtClean="0"/>
              <a:t>PAGE </a:t>
            </a:r>
            <a:fld id="{97D83655-4300-49DB-BEC9-C552C719D9BC}" type="slidenum">
              <a:rPr lang="zh-CN" altLang="en-US" dirty="0" smtClean="0"/>
            </a:fld>
            <a:endParaRPr lang="zh-CN" alt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spd="slow">
    <p:wheel spokes="1"/>
  </p:transition>
  <p:timing>
    <p:tnLst>
      <p:par>
        <p:cTn id="1" dur="indefinite" restart="never" nodeType="tmRoot"/>
      </p:par>
    </p:tnLst>
  </p:timing>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image" Target="../media/image2.png"/><Relationship Id="rId1" Type="http://schemas.openxmlformats.org/officeDocument/2006/relationships/image" Target="../media/image3.png"/></Relationships>
</file>

<file path=ppt/slides/_rels/slide10.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1.png"/></Relationships>
</file>

<file path=ppt/slides/_rels/slide11.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2.emf"/></Relationships>
</file>

<file path=ppt/slides/_rels/slide12.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3.emf"/></Relationships>
</file>

<file path=ppt/slides/_rels/slide13.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image" Target="../media/image15.emf"/><Relationship Id="rId1" Type="http://schemas.openxmlformats.org/officeDocument/2006/relationships/image" Target="../media/image14.emf"/></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4" Type="http://schemas.openxmlformats.org/officeDocument/2006/relationships/notesSlide" Target="../notesSlides/notesSlide1.xml"/><Relationship Id="rId3" Type="http://schemas.openxmlformats.org/officeDocument/2006/relationships/slideLayout" Target="../slideLayouts/slideLayout7.xml"/><Relationship Id="rId2" Type="http://schemas.openxmlformats.org/officeDocument/2006/relationships/image" Target="../media/image2.png"/><Relationship Id="rId1" Type="http://schemas.openxmlformats.org/officeDocument/2006/relationships/image" Target="../media/image1.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image" Target="../media/image5.emf"/><Relationship Id="rId1" Type="http://schemas.openxmlformats.org/officeDocument/2006/relationships/image" Target="../media/image4.emf"/></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6.jpeg"/></Relationships>
</file>

<file path=ppt/slides/_rels/slide7.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7.png"/></Relationships>
</file>

<file path=ppt/slides/_rels/slide8.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8.emf"/></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image" Target="../media/image10.png"/><Relationship Id="rId1" Type="http://schemas.openxmlformats.org/officeDocument/2006/relationships/image" Target="../media/image9.png"/></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3" name="图片 2"/>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1631292" y="-315416"/>
            <a:ext cx="9241661" cy="6534294"/>
          </a:xfrm>
          <a:prstGeom prst="rect">
            <a:avLst/>
          </a:prstGeom>
        </p:spPr>
      </p:pic>
      <p:pic>
        <p:nvPicPr>
          <p:cNvPr id="4" name="图片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79315" y="332657"/>
            <a:ext cx="2087960" cy="269772"/>
          </a:xfrm>
          <a:prstGeom prst="rect">
            <a:avLst/>
          </a:prstGeom>
        </p:spPr>
      </p:pic>
    </p:spTree>
  </p:cSld>
  <p:clrMapOvr>
    <a:masterClrMapping/>
  </p:clrMapOvr>
  <p:transition spd="slow">
    <p:wheel spokes="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0" name="图片 120" descr="识别过程"/>
          <p:cNvPicPr>
            <a:picLocks noChangeAspect="1" noChangeArrowheads="1"/>
          </p:cNvPicPr>
          <p:nvPr/>
        </p:nvPicPr>
        <p:blipFill>
          <a:blip r:embed="rId1">
            <a:extLst>
              <a:ext uri="{28A0092B-C50C-407E-A947-70E740481C1C}">
                <a14:useLocalDpi xmlns:a14="http://schemas.microsoft.com/office/drawing/2010/main" val="0"/>
              </a:ext>
            </a:extLst>
          </a:blip>
          <a:srcRect t="349"/>
          <a:stretch>
            <a:fillRect/>
          </a:stretch>
        </p:blipFill>
        <p:spPr>
          <a:xfrm>
            <a:off x="5004435" y="2363470"/>
            <a:ext cx="6191250" cy="3984625"/>
          </a:xfrm>
          <a:prstGeom prst="rect">
            <a:avLst/>
          </a:prstGeom>
          <a:noFill/>
          <a:ln>
            <a:noFill/>
          </a:ln>
        </p:spPr>
      </p:pic>
      <p:sp>
        <p:nvSpPr>
          <p:cNvPr id="9" name="TextBox 10"/>
          <p:cNvSpPr>
            <a:spLocks noChangeArrowheads="1"/>
          </p:cNvSpPr>
          <p:nvPr/>
        </p:nvSpPr>
        <p:spPr bwMode="auto">
          <a:xfrm>
            <a:off x="724535" y="439420"/>
            <a:ext cx="5317490"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828675">
              <a:defRPr>
                <a:solidFill>
                  <a:schemeClr val="tx1"/>
                </a:solidFill>
                <a:latin typeface="Arial" panose="020B0604020202020204" pitchFamily="34" charset="0"/>
                <a:ea typeface="宋体" panose="02010600030101010101" pitchFamily="2" charset="-122"/>
              </a:defRPr>
            </a:lvl1pPr>
            <a:lvl2pPr marL="742950" indent="-285750" defTabSz="828675">
              <a:defRPr>
                <a:solidFill>
                  <a:schemeClr val="tx1"/>
                </a:solidFill>
                <a:latin typeface="Arial" panose="020B0604020202020204" pitchFamily="34" charset="0"/>
                <a:ea typeface="宋体" panose="02010600030101010101" pitchFamily="2" charset="-122"/>
              </a:defRPr>
            </a:lvl2pPr>
            <a:lvl3pPr marL="1143000" indent="-228600" defTabSz="828675">
              <a:defRPr>
                <a:solidFill>
                  <a:schemeClr val="tx1"/>
                </a:solidFill>
                <a:latin typeface="Arial" panose="020B0604020202020204" pitchFamily="34" charset="0"/>
                <a:ea typeface="宋体" panose="02010600030101010101" pitchFamily="2" charset="-122"/>
              </a:defRPr>
            </a:lvl3pPr>
            <a:lvl4pPr marL="1600200" indent="-228600" defTabSz="828675">
              <a:defRPr>
                <a:solidFill>
                  <a:schemeClr val="tx1"/>
                </a:solidFill>
                <a:latin typeface="Arial" panose="020B0604020202020204" pitchFamily="34" charset="0"/>
                <a:ea typeface="宋体" panose="02010600030101010101" pitchFamily="2" charset="-122"/>
              </a:defRPr>
            </a:lvl4pPr>
            <a:lvl5pPr marL="2057400" indent="-228600" defTabSz="828675">
              <a:defRPr>
                <a:solidFill>
                  <a:schemeClr val="tx1"/>
                </a:solidFill>
                <a:latin typeface="Arial" panose="020B0604020202020204" pitchFamily="34" charset="0"/>
                <a:ea typeface="宋体" panose="02010600030101010101" pitchFamily="2" charset="-122"/>
              </a:defRPr>
            </a:lvl5pPr>
            <a:lvl6pPr marL="25146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nSpc>
                <a:spcPct val="100000"/>
              </a:lnSpc>
            </a:pPr>
            <a:r>
              <a:rPr altLang="zh-CN" sz="2400" b="1" dirty="0">
                <a:sym typeface="+mn-ea"/>
              </a:rPr>
              <a:t>16.3 语音识别原理</a:t>
            </a:r>
            <a:endParaRPr altLang="zh-CN" sz="2400" b="1" dirty="0">
              <a:sym typeface="+mn-ea"/>
            </a:endParaRPr>
          </a:p>
        </p:txBody>
      </p:sp>
      <p:sp>
        <p:nvSpPr>
          <p:cNvPr id="100" name="文本框 99"/>
          <p:cNvSpPr txBox="1"/>
          <p:nvPr/>
        </p:nvSpPr>
        <p:spPr>
          <a:xfrm>
            <a:off x="994410" y="1193165"/>
            <a:ext cx="10201275" cy="1170305"/>
          </a:xfrm>
          <a:prstGeom prst="rect">
            <a:avLst/>
          </a:prstGeom>
          <a:noFill/>
          <a:ln w="9525">
            <a:noFill/>
          </a:ln>
        </p:spPr>
        <p:txBody>
          <a:bodyPr wrap="square">
            <a:spAutoFit/>
          </a:bodyPr>
          <a:p>
            <a:pPr indent="457200" algn="just" fontAlgn="auto">
              <a:lnSpc>
                <a:spcPct val="130000"/>
              </a:lnSpc>
              <a:extLst>
                <a:ext uri="{35155182-B16C-46BC-9424-99874614C6A1}">
                  <wpsdc:indentchars xmlns:wpsdc="http://www.wps.cn/officeDocument/2017/drawingmlCustomData" val="200" checksum="59296752"/>
                </a:ext>
              </a:extLst>
            </a:pPr>
            <a:r>
              <a:rPr b="0">
                <a:latin typeface="Times New Roman" panose="02020603050405020304" charset="0"/>
                <a:ea typeface="宋体" panose="02010600030101010101" pitchFamily="2" charset="-122"/>
              </a:rPr>
              <a:t>我们通过语音识别过程图来展现语音识别的过程，语音识别技术是要识别每一个音的，所以需要将成段的语音分成若干小段，再将每个小段都识别成一个语音帧，再把这些帧根据声学特性组成声母和韵母，这就完成了我们语音识别的第一个阶段。</a:t>
            </a:r>
            <a:endParaRPr b="0">
              <a:latin typeface="Times New Roman" panose="02020603050405020304" charset="0"/>
              <a:ea typeface="宋体" panose="02010600030101010101" pitchFamily="2" charset="-122"/>
            </a:endParaRPr>
          </a:p>
        </p:txBody>
      </p:sp>
    </p:spTree>
  </p:cSld>
  <p:clrMapOvr>
    <a:masterClrMapping/>
  </p:clrMapOvr>
  <p:transition spd="slow">
    <p:wheel spokes="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dissolve">
                                      <p:cBhvr>
                                        <p:cTn id="7" dur="5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1" nodeType="clickEffect">
                                  <p:stCondLst>
                                    <p:cond delay="0"/>
                                  </p:stCondLst>
                                  <p:childTnLst>
                                    <p:set>
                                      <p:cBhvr>
                                        <p:cTn id="11" dur="1" fill="hold">
                                          <p:stCondLst>
                                            <p:cond delay="0"/>
                                          </p:stCondLst>
                                        </p:cTn>
                                        <p:tgtEl>
                                          <p:spTgt spid="100"/>
                                        </p:tgtEl>
                                        <p:attrNameLst>
                                          <p:attrName>style.visibility</p:attrName>
                                        </p:attrNameLst>
                                      </p:cBhvr>
                                      <p:to>
                                        <p:strVal val="visible"/>
                                      </p:to>
                                    </p:set>
                                    <p:animEffect transition="in" filter="randombar(horizontal)">
                                      <p:cBhvr>
                                        <p:cTn id="12" dur="500"/>
                                        <p:tgtEl>
                                          <p:spTgt spid="100"/>
                                        </p:tgtEl>
                                      </p:cBhvr>
                                    </p:animEffect>
                                  </p:childTnLst>
                                </p:cTn>
                              </p:par>
                            </p:childTnLst>
                          </p:cTn>
                        </p:par>
                      </p:childTnLst>
                    </p:cTn>
                  </p:par>
                  <p:par>
                    <p:cTn id="13" fill="hold">
                      <p:stCondLst>
                        <p:cond delay="indefinite"/>
                      </p:stCondLst>
                      <p:childTnLst>
                        <p:par>
                          <p:cTn id="14" fill="hold">
                            <p:stCondLst>
                              <p:cond delay="0"/>
                            </p:stCondLst>
                            <p:childTnLst>
                              <p:par>
                                <p:cTn id="15" presetID="21" presetClass="entr" presetSubtype="1" fill="hold" nodeType="clickEffect">
                                  <p:stCondLst>
                                    <p:cond delay="0"/>
                                  </p:stCondLst>
                                  <p:childTnLst>
                                    <p:set>
                                      <p:cBhvr>
                                        <p:cTn id="16" dur="500" fill="hold">
                                          <p:stCondLst>
                                            <p:cond delay="0"/>
                                          </p:stCondLst>
                                        </p:cTn>
                                        <p:tgtEl>
                                          <p:spTgt spid="120"/>
                                        </p:tgtEl>
                                        <p:attrNameLst>
                                          <p:attrName>style.visibility</p:attrName>
                                        </p:attrNameLst>
                                      </p:cBhvr>
                                      <p:to>
                                        <p:strVal val="visible"/>
                                      </p:to>
                                    </p:set>
                                    <p:animEffect transition="in" filter="wheel(1)">
                                      <p:cBhvr>
                                        <p:cTn id="17" dur="500"/>
                                        <p:tgtEl>
                                          <p:spTgt spid="1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0" grpId="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10"/>
          <p:cNvSpPr>
            <a:spLocks noChangeArrowheads="1"/>
          </p:cNvSpPr>
          <p:nvPr/>
        </p:nvSpPr>
        <p:spPr bwMode="auto">
          <a:xfrm>
            <a:off x="724535" y="439420"/>
            <a:ext cx="5317490"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828675">
              <a:defRPr>
                <a:solidFill>
                  <a:schemeClr val="tx1"/>
                </a:solidFill>
                <a:latin typeface="Arial" panose="020B0604020202020204" pitchFamily="34" charset="0"/>
                <a:ea typeface="宋体" panose="02010600030101010101" pitchFamily="2" charset="-122"/>
              </a:defRPr>
            </a:lvl1pPr>
            <a:lvl2pPr marL="742950" indent="-285750" defTabSz="828675">
              <a:defRPr>
                <a:solidFill>
                  <a:schemeClr val="tx1"/>
                </a:solidFill>
                <a:latin typeface="Arial" panose="020B0604020202020204" pitchFamily="34" charset="0"/>
                <a:ea typeface="宋体" panose="02010600030101010101" pitchFamily="2" charset="-122"/>
              </a:defRPr>
            </a:lvl2pPr>
            <a:lvl3pPr marL="1143000" indent="-228600" defTabSz="828675">
              <a:defRPr>
                <a:solidFill>
                  <a:schemeClr val="tx1"/>
                </a:solidFill>
                <a:latin typeface="Arial" panose="020B0604020202020204" pitchFamily="34" charset="0"/>
                <a:ea typeface="宋体" panose="02010600030101010101" pitchFamily="2" charset="-122"/>
              </a:defRPr>
            </a:lvl3pPr>
            <a:lvl4pPr marL="1600200" indent="-228600" defTabSz="828675">
              <a:defRPr>
                <a:solidFill>
                  <a:schemeClr val="tx1"/>
                </a:solidFill>
                <a:latin typeface="Arial" panose="020B0604020202020204" pitchFamily="34" charset="0"/>
                <a:ea typeface="宋体" panose="02010600030101010101" pitchFamily="2" charset="-122"/>
              </a:defRPr>
            </a:lvl4pPr>
            <a:lvl5pPr marL="2057400" indent="-228600" defTabSz="828675">
              <a:defRPr>
                <a:solidFill>
                  <a:schemeClr val="tx1"/>
                </a:solidFill>
                <a:latin typeface="Arial" panose="020B0604020202020204" pitchFamily="34" charset="0"/>
                <a:ea typeface="宋体" panose="02010600030101010101" pitchFamily="2" charset="-122"/>
              </a:defRPr>
            </a:lvl5pPr>
            <a:lvl6pPr marL="25146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nSpc>
                <a:spcPct val="100000"/>
              </a:lnSpc>
            </a:pPr>
            <a:r>
              <a:rPr altLang="zh-CN" sz="2400" b="1" dirty="0">
                <a:sym typeface="+mn-ea"/>
              </a:rPr>
              <a:t>16.4 基于python语音识别程序介绍</a:t>
            </a:r>
            <a:endParaRPr altLang="zh-CN" sz="2400" b="1" dirty="0">
              <a:sym typeface="+mn-ea"/>
            </a:endParaRPr>
          </a:p>
        </p:txBody>
      </p:sp>
      <p:sp>
        <p:nvSpPr>
          <p:cNvPr id="100" name="文本框 99"/>
          <p:cNvSpPr txBox="1"/>
          <p:nvPr/>
        </p:nvSpPr>
        <p:spPr>
          <a:xfrm>
            <a:off x="994410" y="1428750"/>
            <a:ext cx="10201275" cy="2609215"/>
          </a:xfrm>
          <a:prstGeom prst="rect">
            <a:avLst/>
          </a:prstGeom>
          <a:noFill/>
          <a:ln w="9525">
            <a:noFill/>
          </a:ln>
        </p:spPr>
        <p:txBody>
          <a:bodyPr wrap="square">
            <a:spAutoFit/>
          </a:bodyPr>
          <a:p>
            <a:pPr indent="457200" algn="just" fontAlgn="auto">
              <a:lnSpc>
                <a:spcPct val="130000"/>
              </a:lnSpc>
              <a:extLst>
                <a:ext uri="{35155182-B16C-46BC-9424-99874614C6A1}">
                  <wpsdc:indentchars xmlns:wpsdc="http://www.wps.cn/officeDocument/2017/drawingmlCustomData" val="200" checksum="59296752"/>
                </a:ext>
              </a:extLst>
            </a:pPr>
            <a:r>
              <a:rPr b="0">
                <a:latin typeface="Times New Roman" panose="02020603050405020304" charset="0"/>
                <a:ea typeface="宋体" panose="02010600030101010101" pitchFamily="2" charset="-122"/>
              </a:rPr>
              <a:t>通过上面一节的介绍我们知道了语音识别的原理和过程，接下来我们就需要通过程序</a:t>
            </a:r>
            <a:r>
              <a:rPr lang="zh-CN" b="0">
                <a:latin typeface="Times New Roman" panose="02020603050405020304" charset="0"/>
                <a:ea typeface="宋体" panose="02010600030101010101" pitchFamily="2" charset="-122"/>
              </a:rPr>
              <a:t>（具体程序请自行查看配套教材）</a:t>
            </a:r>
            <a:r>
              <a:rPr b="0">
                <a:latin typeface="Times New Roman" panose="02020603050405020304" charset="0"/>
                <a:ea typeface="宋体" panose="02010600030101010101" pitchFamily="2" charset="-122"/>
              </a:rPr>
              <a:t>来实现简单的语音识别功能。</a:t>
            </a:r>
            <a:endParaRPr b="0">
              <a:latin typeface="Times New Roman" panose="02020603050405020304" charset="0"/>
              <a:ea typeface="宋体" panose="02010600030101010101" pitchFamily="2" charset="-122"/>
            </a:endParaRPr>
          </a:p>
          <a:p>
            <a:pPr indent="457200" algn="just" fontAlgn="auto">
              <a:lnSpc>
                <a:spcPct val="130000"/>
              </a:lnSpc>
              <a:extLst>
                <a:ext uri="{35155182-B16C-46BC-9424-99874614C6A1}">
                  <wpsdc:indentchars xmlns:wpsdc="http://www.wps.cn/officeDocument/2017/drawingmlCustomData" val="200" checksum="59296752"/>
                </a:ext>
              </a:extLst>
            </a:pPr>
            <a:r>
              <a:rPr b="0">
                <a:latin typeface="Times New Roman" panose="02020603050405020304" charset="0"/>
                <a:ea typeface="宋体" panose="02010600030101010101" pitchFamily="2" charset="-122"/>
              </a:rPr>
              <a:t>程序中我们</a:t>
            </a:r>
            <a:r>
              <a:rPr lang="zh-CN" b="0">
                <a:latin typeface="Times New Roman" panose="02020603050405020304" charset="0"/>
                <a:ea typeface="宋体" panose="02010600030101010101" pitchFamily="2" charset="-122"/>
              </a:rPr>
              <a:t>会</a:t>
            </a:r>
            <a:r>
              <a:rPr b="0">
                <a:latin typeface="Times New Roman" panose="02020603050405020304" charset="0"/>
                <a:ea typeface="宋体" panose="02010600030101010101" pitchFamily="2" charset="-122"/>
              </a:rPr>
              <a:t>通过调用百度的语音识别API完成最终的语音识别功能。百度语音API是一个免费语音识别接口，采用http方式请求，可适用于任何平台的语音识别，而且准确率基本达到了我们正常生活所必须的标准。在使用百度api之前我们要进行百度语音应用的注册用来获取API_KEY和SECRET_KEY只有获取这两个KEY百度API才能识别我们的身份，然后提供相对应的服务。识别的过程图如</a:t>
            </a:r>
            <a:r>
              <a:rPr lang="zh-CN" b="0">
                <a:latin typeface="Times New Roman" panose="02020603050405020304" charset="0"/>
                <a:ea typeface="宋体" panose="02010600030101010101" pitchFamily="2" charset="-122"/>
              </a:rPr>
              <a:t>下</a:t>
            </a:r>
            <a:r>
              <a:rPr b="0">
                <a:latin typeface="Times New Roman" panose="02020603050405020304" charset="0"/>
                <a:ea typeface="宋体" panose="02010600030101010101" pitchFamily="2" charset="-122"/>
              </a:rPr>
              <a:t>图</a:t>
            </a:r>
            <a:r>
              <a:rPr lang="zh-CN" b="0">
                <a:latin typeface="Times New Roman" panose="02020603050405020304" charset="0"/>
                <a:ea typeface="宋体" panose="02010600030101010101" pitchFamily="2" charset="-122"/>
              </a:rPr>
              <a:t>：</a:t>
            </a:r>
            <a:endParaRPr lang="zh-CN" b="0">
              <a:latin typeface="Times New Roman" panose="02020603050405020304" charset="0"/>
              <a:ea typeface="宋体" panose="02010600030101010101" pitchFamily="2" charset="-122"/>
            </a:endParaRPr>
          </a:p>
        </p:txBody>
      </p:sp>
      <p:pic>
        <p:nvPicPr>
          <p:cNvPr id="119" name="图片 119"/>
          <p:cNvPicPr>
            <a:picLocks noChangeAspect="1" noChangeArrowheads="1"/>
          </p:cNvPicPr>
          <p:nvPr/>
        </p:nvPicPr>
        <p:blipFill>
          <a:blip r:embed="rId1">
            <a:extLst>
              <a:ext uri="{28A0092B-C50C-407E-A947-70E740481C1C}">
                <a14:useLocalDpi xmlns:a14="http://schemas.microsoft.com/office/drawing/2010/main" val="0"/>
              </a:ext>
            </a:extLst>
          </a:blip>
          <a:srcRect t="-2775"/>
          <a:stretch>
            <a:fillRect/>
          </a:stretch>
        </p:blipFill>
        <p:spPr>
          <a:xfrm>
            <a:off x="2179320" y="4257040"/>
            <a:ext cx="7832090" cy="2048510"/>
          </a:xfrm>
          <a:prstGeom prst="rect">
            <a:avLst/>
          </a:prstGeom>
          <a:noFill/>
          <a:ln>
            <a:noFill/>
          </a:ln>
        </p:spPr>
      </p:pic>
    </p:spTree>
  </p:cSld>
  <p:clrMapOvr>
    <a:masterClrMapping/>
  </p:clrMapOvr>
  <p:transition spd="slow">
    <p:wheel spokes="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dissolve">
                                      <p:cBhvr>
                                        <p:cTn id="7" dur="5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1" nodeType="clickEffect">
                                  <p:stCondLst>
                                    <p:cond delay="0"/>
                                  </p:stCondLst>
                                  <p:childTnLst>
                                    <p:set>
                                      <p:cBhvr>
                                        <p:cTn id="11" dur="1" fill="hold">
                                          <p:stCondLst>
                                            <p:cond delay="0"/>
                                          </p:stCondLst>
                                        </p:cTn>
                                        <p:tgtEl>
                                          <p:spTgt spid="100"/>
                                        </p:tgtEl>
                                        <p:attrNameLst>
                                          <p:attrName>style.visibility</p:attrName>
                                        </p:attrNameLst>
                                      </p:cBhvr>
                                      <p:to>
                                        <p:strVal val="visible"/>
                                      </p:to>
                                    </p:set>
                                    <p:animEffect transition="in" filter="randombar(horizontal)">
                                      <p:cBhvr>
                                        <p:cTn id="12" dur="500"/>
                                        <p:tgtEl>
                                          <p:spTgt spid="100"/>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nodeType="clickEffect">
                                  <p:stCondLst>
                                    <p:cond delay="0"/>
                                  </p:stCondLst>
                                  <p:childTnLst>
                                    <p:set>
                                      <p:cBhvr>
                                        <p:cTn id="16" dur="1" fill="hold">
                                          <p:stCondLst>
                                            <p:cond delay="0"/>
                                          </p:stCondLst>
                                        </p:cTn>
                                        <p:tgtEl>
                                          <p:spTgt spid="119"/>
                                        </p:tgtEl>
                                        <p:attrNameLst>
                                          <p:attrName>style.visibility</p:attrName>
                                        </p:attrNameLst>
                                      </p:cBhvr>
                                      <p:to>
                                        <p:strVal val="visible"/>
                                      </p:to>
                                    </p:set>
                                    <p:animEffect transition="in" filter="wipe(down)">
                                      <p:cBhvr>
                                        <p:cTn id="17" dur="500"/>
                                        <p:tgtEl>
                                          <p:spTgt spid="1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0" grpId="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10"/>
          <p:cNvSpPr>
            <a:spLocks noChangeArrowheads="1"/>
          </p:cNvSpPr>
          <p:nvPr/>
        </p:nvSpPr>
        <p:spPr bwMode="auto">
          <a:xfrm>
            <a:off x="724535" y="439420"/>
            <a:ext cx="5317490"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828675">
              <a:defRPr>
                <a:solidFill>
                  <a:schemeClr val="tx1"/>
                </a:solidFill>
                <a:latin typeface="Arial" panose="020B0604020202020204" pitchFamily="34" charset="0"/>
                <a:ea typeface="宋体" panose="02010600030101010101" pitchFamily="2" charset="-122"/>
              </a:defRPr>
            </a:lvl1pPr>
            <a:lvl2pPr marL="742950" indent="-285750" defTabSz="828675">
              <a:defRPr>
                <a:solidFill>
                  <a:schemeClr val="tx1"/>
                </a:solidFill>
                <a:latin typeface="Arial" panose="020B0604020202020204" pitchFamily="34" charset="0"/>
                <a:ea typeface="宋体" panose="02010600030101010101" pitchFamily="2" charset="-122"/>
              </a:defRPr>
            </a:lvl2pPr>
            <a:lvl3pPr marL="1143000" indent="-228600" defTabSz="828675">
              <a:defRPr>
                <a:solidFill>
                  <a:schemeClr val="tx1"/>
                </a:solidFill>
                <a:latin typeface="Arial" panose="020B0604020202020204" pitchFamily="34" charset="0"/>
                <a:ea typeface="宋体" panose="02010600030101010101" pitchFamily="2" charset="-122"/>
              </a:defRPr>
            </a:lvl3pPr>
            <a:lvl4pPr marL="1600200" indent="-228600" defTabSz="828675">
              <a:defRPr>
                <a:solidFill>
                  <a:schemeClr val="tx1"/>
                </a:solidFill>
                <a:latin typeface="Arial" panose="020B0604020202020204" pitchFamily="34" charset="0"/>
                <a:ea typeface="宋体" panose="02010600030101010101" pitchFamily="2" charset="-122"/>
              </a:defRPr>
            </a:lvl4pPr>
            <a:lvl5pPr marL="2057400" indent="-228600" defTabSz="828675">
              <a:defRPr>
                <a:solidFill>
                  <a:schemeClr val="tx1"/>
                </a:solidFill>
                <a:latin typeface="Arial" panose="020B0604020202020204" pitchFamily="34" charset="0"/>
                <a:ea typeface="宋体" panose="02010600030101010101" pitchFamily="2" charset="-122"/>
              </a:defRPr>
            </a:lvl5pPr>
            <a:lvl6pPr marL="25146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nSpc>
                <a:spcPct val="100000"/>
              </a:lnSpc>
            </a:pPr>
            <a:r>
              <a:rPr altLang="zh-CN" sz="2400" b="1" dirty="0">
                <a:sym typeface="+mn-ea"/>
              </a:rPr>
              <a:t>16.5 简单语义理解</a:t>
            </a:r>
            <a:endParaRPr altLang="zh-CN" sz="2400" b="1" dirty="0">
              <a:sym typeface="+mn-ea"/>
            </a:endParaRPr>
          </a:p>
        </p:txBody>
      </p:sp>
      <p:pic>
        <p:nvPicPr>
          <p:cNvPr id="118" name="图片 118"/>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a:xfrm>
            <a:off x="4188460" y="1504950"/>
            <a:ext cx="7311390" cy="4805045"/>
          </a:xfrm>
          <a:prstGeom prst="rect">
            <a:avLst/>
          </a:prstGeom>
          <a:noFill/>
          <a:ln>
            <a:noFill/>
          </a:ln>
        </p:spPr>
      </p:pic>
      <p:sp>
        <p:nvSpPr>
          <p:cNvPr id="100" name="文本框 99"/>
          <p:cNvSpPr txBox="1"/>
          <p:nvPr/>
        </p:nvSpPr>
        <p:spPr>
          <a:xfrm>
            <a:off x="837565" y="1504950"/>
            <a:ext cx="2994660" cy="450850"/>
          </a:xfrm>
          <a:prstGeom prst="rect">
            <a:avLst/>
          </a:prstGeom>
          <a:noFill/>
          <a:ln w="9525">
            <a:noFill/>
          </a:ln>
        </p:spPr>
        <p:txBody>
          <a:bodyPr wrap="square">
            <a:spAutoFit/>
          </a:bodyPr>
          <a:p>
            <a:pPr indent="0" algn="just" fontAlgn="auto">
              <a:lnSpc>
                <a:spcPct val="130000"/>
              </a:lnSpc>
            </a:pPr>
            <a:r>
              <a:rPr b="0">
                <a:latin typeface="Times New Roman" panose="02020603050405020304" charset="0"/>
                <a:ea typeface="宋体" panose="02010600030101010101" pitchFamily="2" charset="-122"/>
              </a:rPr>
              <a:t>简单语义识别的基本流程</a:t>
            </a:r>
            <a:r>
              <a:rPr lang="zh-CN" b="0">
                <a:latin typeface="Times New Roman" panose="02020603050405020304" charset="0"/>
                <a:ea typeface="宋体" panose="02010600030101010101" pitchFamily="2" charset="-122"/>
              </a:rPr>
              <a:t>：</a:t>
            </a:r>
            <a:endParaRPr lang="zh-CN" b="0">
              <a:latin typeface="Times New Roman" panose="02020603050405020304" charset="0"/>
              <a:ea typeface="宋体" panose="02010600030101010101" pitchFamily="2" charset="-122"/>
            </a:endParaRPr>
          </a:p>
        </p:txBody>
      </p:sp>
    </p:spTree>
  </p:cSld>
  <p:clrMapOvr>
    <a:masterClrMapping/>
  </p:clrMapOvr>
  <p:transition spd="slow">
    <p:wheel spokes="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dissolve">
                                      <p:cBhvr>
                                        <p:cTn id="7" dur="5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1" nodeType="clickEffect">
                                  <p:stCondLst>
                                    <p:cond delay="0"/>
                                  </p:stCondLst>
                                  <p:childTnLst>
                                    <p:set>
                                      <p:cBhvr>
                                        <p:cTn id="11" dur="1" fill="hold">
                                          <p:stCondLst>
                                            <p:cond delay="0"/>
                                          </p:stCondLst>
                                        </p:cTn>
                                        <p:tgtEl>
                                          <p:spTgt spid="100"/>
                                        </p:tgtEl>
                                        <p:attrNameLst>
                                          <p:attrName>style.visibility</p:attrName>
                                        </p:attrNameLst>
                                      </p:cBhvr>
                                      <p:to>
                                        <p:strVal val="visible"/>
                                      </p:to>
                                    </p:set>
                                    <p:animEffect transition="in" filter="randombar(horizontal)">
                                      <p:cBhvr>
                                        <p:cTn id="12" dur="500"/>
                                        <p:tgtEl>
                                          <p:spTgt spid="100"/>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1" fill="hold" nodeType="clickEffect">
                                  <p:stCondLst>
                                    <p:cond delay="0"/>
                                  </p:stCondLst>
                                  <p:childTnLst>
                                    <p:set>
                                      <p:cBhvr>
                                        <p:cTn id="16" dur="1000" fill="hold">
                                          <p:stCondLst>
                                            <p:cond delay="0"/>
                                          </p:stCondLst>
                                        </p:cTn>
                                        <p:tgtEl>
                                          <p:spTgt spid="118"/>
                                        </p:tgtEl>
                                        <p:attrNameLst>
                                          <p:attrName>style.visibility</p:attrName>
                                        </p:attrNameLst>
                                      </p:cBhvr>
                                      <p:to>
                                        <p:strVal val="visible"/>
                                      </p:to>
                                    </p:set>
                                    <p:animEffect transition="in" filter="wipe(up)">
                                      <p:cBhvr>
                                        <p:cTn id="17" dur="1000"/>
                                        <p:tgtEl>
                                          <p:spTgt spid="1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0" grpId="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10"/>
          <p:cNvSpPr>
            <a:spLocks noChangeArrowheads="1"/>
          </p:cNvSpPr>
          <p:nvPr/>
        </p:nvSpPr>
        <p:spPr bwMode="auto">
          <a:xfrm>
            <a:off x="724535" y="439420"/>
            <a:ext cx="5317490"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828675">
              <a:defRPr>
                <a:solidFill>
                  <a:schemeClr val="tx1"/>
                </a:solidFill>
                <a:latin typeface="Arial" panose="020B0604020202020204" pitchFamily="34" charset="0"/>
                <a:ea typeface="宋体" panose="02010600030101010101" pitchFamily="2" charset="-122"/>
              </a:defRPr>
            </a:lvl1pPr>
            <a:lvl2pPr marL="742950" indent="-285750" defTabSz="828675">
              <a:defRPr>
                <a:solidFill>
                  <a:schemeClr val="tx1"/>
                </a:solidFill>
                <a:latin typeface="Arial" panose="020B0604020202020204" pitchFamily="34" charset="0"/>
                <a:ea typeface="宋体" panose="02010600030101010101" pitchFamily="2" charset="-122"/>
              </a:defRPr>
            </a:lvl2pPr>
            <a:lvl3pPr marL="1143000" indent="-228600" defTabSz="828675">
              <a:defRPr>
                <a:solidFill>
                  <a:schemeClr val="tx1"/>
                </a:solidFill>
                <a:latin typeface="Arial" panose="020B0604020202020204" pitchFamily="34" charset="0"/>
                <a:ea typeface="宋体" panose="02010600030101010101" pitchFamily="2" charset="-122"/>
              </a:defRPr>
            </a:lvl3pPr>
            <a:lvl4pPr marL="1600200" indent="-228600" defTabSz="828675">
              <a:defRPr>
                <a:solidFill>
                  <a:schemeClr val="tx1"/>
                </a:solidFill>
                <a:latin typeface="Arial" panose="020B0604020202020204" pitchFamily="34" charset="0"/>
                <a:ea typeface="宋体" panose="02010600030101010101" pitchFamily="2" charset="-122"/>
              </a:defRPr>
            </a:lvl4pPr>
            <a:lvl5pPr marL="2057400" indent="-228600" defTabSz="828675">
              <a:defRPr>
                <a:solidFill>
                  <a:schemeClr val="tx1"/>
                </a:solidFill>
                <a:latin typeface="Arial" panose="020B0604020202020204" pitchFamily="34" charset="0"/>
                <a:ea typeface="宋体" panose="02010600030101010101" pitchFamily="2" charset="-122"/>
              </a:defRPr>
            </a:lvl5pPr>
            <a:lvl6pPr marL="25146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nSpc>
                <a:spcPct val="100000"/>
              </a:lnSpc>
            </a:pPr>
            <a:r>
              <a:rPr altLang="zh-CN" sz="2400" b="1" dirty="0">
                <a:sym typeface="+mn-ea"/>
              </a:rPr>
              <a:t>16.5 简单语义理解</a:t>
            </a:r>
            <a:endParaRPr altLang="zh-CN" sz="2400" b="1" dirty="0">
              <a:sym typeface="+mn-ea"/>
            </a:endParaRPr>
          </a:p>
        </p:txBody>
      </p:sp>
      <p:sp>
        <p:nvSpPr>
          <p:cNvPr id="100" name="文本框 99"/>
          <p:cNvSpPr txBox="1"/>
          <p:nvPr/>
        </p:nvSpPr>
        <p:spPr>
          <a:xfrm>
            <a:off x="1135380" y="1144905"/>
            <a:ext cx="2994660" cy="450850"/>
          </a:xfrm>
          <a:prstGeom prst="rect">
            <a:avLst/>
          </a:prstGeom>
          <a:noFill/>
          <a:ln w="9525">
            <a:noFill/>
          </a:ln>
        </p:spPr>
        <p:txBody>
          <a:bodyPr wrap="square">
            <a:spAutoFit/>
          </a:bodyPr>
          <a:p>
            <a:pPr indent="0" algn="just" fontAlgn="auto">
              <a:lnSpc>
                <a:spcPct val="130000"/>
              </a:lnSpc>
            </a:pPr>
            <a:r>
              <a:rPr lang="zh-CN" b="0">
                <a:latin typeface="Times New Roman" panose="02020603050405020304" charset="0"/>
                <a:ea typeface="宋体" panose="02010600030101010101" pitchFamily="2" charset="-122"/>
              </a:rPr>
              <a:t>程序例子：</a:t>
            </a:r>
            <a:endParaRPr lang="zh-CN" b="0">
              <a:latin typeface="Times New Roman" panose="02020603050405020304" charset="0"/>
              <a:ea typeface="宋体" panose="02010600030101010101" pitchFamily="2" charset="-122"/>
            </a:endParaRPr>
          </a:p>
        </p:txBody>
      </p:sp>
      <p:pic>
        <p:nvPicPr>
          <p:cNvPr id="2" name="图片 1"/>
          <p:cNvPicPr>
            <a:picLocks noChangeAspect="1"/>
          </p:cNvPicPr>
          <p:nvPr/>
        </p:nvPicPr>
        <p:blipFill>
          <a:blip r:embed="rId1"/>
          <a:srcRect l="2285" r="38443" b="53896"/>
          <a:stretch>
            <a:fillRect/>
          </a:stretch>
        </p:blipFill>
        <p:spPr>
          <a:xfrm>
            <a:off x="955040" y="1797685"/>
            <a:ext cx="5584825" cy="3738245"/>
          </a:xfrm>
          <a:prstGeom prst="rect">
            <a:avLst/>
          </a:prstGeom>
        </p:spPr>
      </p:pic>
      <p:pic>
        <p:nvPicPr>
          <p:cNvPr id="3" name="图片 2"/>
          <p:cNvPicPr>
            <a:picLocks noChangeAspect="1"/>
          </p:cNvPicPr>
          <p:nvPr/>
        </p:nvPicPr>
        <p:blipFill>
          <a:blip r:embed="rId1"/>
          <a:srcRect l="2285" t="47048" r="44479" b="3062"/>
          <a:stretch>
            <a:fillRect/>
          </a:stretch>
        </p:blipFill>
        <p:spPr>
          <a:xfrm>
            <a:off x="955040" y="1693545"/>
            <a:ext cx="4894580" cy="3946525"/>
          </a:xfrm>
          <a:prstGeom prst="rect">
            <a:avLst/>
          </a:prstGeom>
        </p:spPr>
      </p:pic>
      <p:pic>
        <p:nvPicPr>
          <p:cNvPr id="4" name="图片 3"/>
          <p:cNvPicPr>
            <a:picLocks noChangeAspect="1"/>
          </p:cNvPicPr>
          <p:nvPr/>
        </p:nvPicPr>
        <p:blipFill>
          <a:blip r:embed="rId2"/>
          <a:srcRect l="2860" r="46136" b="14169"/>
          <a:stretch>
            <a:fillRect/>
          </a:stretch>
        </p:blipFill>
        <p:spPr>
          <a:xfrm>
            <a:off x="6430645" y="4274185"/>
            <a:ext cx="4820920" cy="1365885"/>
          </a:xfrm>
          <a:prstGeom prst="rect">
            <a:avLst/>
          </a:prstGeom>
        </p:spPr>
      </p:pic>
    </p:spTree>
  </p:cSld>
  <p:clrMapOvr>
    <a:masterClrMapping/>
  </p:clrMapOvr>
  <p:transition spd="slow">
    <p:wheel spokes="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dissolve">
                                      <p:cBhvr>
                                        <p:cTn id="7" dur="5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1" nodeType="clickEffect">
                                  <p:stCondLst>
                                    <p:cond delay="0"/>
                                  </p:stCondLst>
                                  <p:childTnLst>
                                    <p:set>
                                      <p:cBhvr>
                                        <p:cTn id="11" dur="1" fill="hold">
                                          <p:stCondLst>
                                            <p:cond delay="0"/>
                                          </p:stCondLst>
                                        </p:cTn>
                                        <p:tgtEl>
                                          <p:spTgt spid="100"/>
                                        </p:tgtEl>
                                        <p:attrNameLst>
                                          <p:attrName>style.visibility</p:attrName>
                                        </p:attrNameLst>
                                      </p:cBhvr>
                                      <p:to>
                                        <p:strVal val="visible"/>
                                      </p:to>
                                    </p:set>
                                    <p:animEffect transition="in" filter="randombar(horizontal)">
                                      <p:cBhvr>
                                        <p:cTn id="12" dur="500"/>
                                        <p:tgtEl>
                                          <p:spTgt spid="100"/>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nodeType="clickEffect">
                                  <p:stCondLst>
                                    <p:cond delay="0"/>
                                  </p:stCondLst>
                                  <p:childTnLst>
                                    <p:set>
                                      <p:cBhvr>
                                        <p:cTn id="16" dur="1000" fill="hold">
                                          <p:stCondLst>
                                            <p:cond delay="0"/>
                                          </p:stCondLst>
                                        </p:cTn>
                                        <p:tgtEl>
                                          <p:spTgt spid="2"/>
                                        </p:tgtEl>
                                        <p:attrNameLst>
                                          <p:attrName>style.visibility</p:attrName>
                                        </p:attrNameLst>
                                      </p:cBhvr>
                                      <p:to>
                                        <p:strVal val="visible"/>
                                      </p:to>
                                    </p:set>
                                    <p:animEffect transition="in" filter="randombar(horizontal)">
                                      <p:cBhvr>
                                        <p:cTn id="17" dur="1000"/>
                                        <p:tgtEl>
                                          <p:spTgt spid="2"/>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xit" presetSubtype="10" fill="hold" nodeType="clickEffect">
                                  <p:stCondLst>
                                    <p:cond delay="0"/>
                                  </p:stCondLst>
                                  <p:childTnLst>
                                    <p:animEffect transition="out" filter="blinds(horizontal)">
                                      <p:cBhvr>
                                        <p:cTn id="21" dur="500"/>
                                        <p:tgtEl>
                                          <p:spTgt spid="2"/>
                                        </p:tgtEl>
                                      </p:cBhvr>
                                    </p:animEffect>
                                    <p:set>
                                      <p:cBhvr>
                                        <p:cTn id="22" dur="1" fill="hold">
                                          <p:stCondLst>
                                            <p:cond delay="499"/>
                                          </p:stCondLst>
                                        </p:cTn>
                                        <p:tgtEl>
                                          <p:spTgt spid="2"/>
                                        </p:tgtEl>
                                        <p:attrNameLst>
                                          <p:attrName>style.visibility</p:attrName>
                                        </p:attrNameLst>
                                      </p:cBhvr>
                                      <p:to>
                                        <p:strVal val="hidden"/>
                                      </p:to>
                                    </p:set>
                                  </p:childTnLst>
                                </p:cTn>
                              </p:par>
                            </p:childTnLst>
                          </p:cTn>
                        </p:par>
                      </p:childTnLst>
                    </p:cTn>
                  </p:par>
                  <p:par>
                    <p:cTn id="23" fill="hold">
                      <p:stCondLst>
                        <p:cond delay="indefinite"/>
                      </p:stCondLst>
                      <p:childTnLst>
                        <p:par>
                          <p:cTn id="24" fill="hold">
                            <p:stCondLst>
                              <p:cond delay="0"/>
                            </p:stCondLst>
                            <p:childTnLst>
                              <p:par>
                                <p:cTn id="25" presetID="14" presetClass="entr" presetSubtype="10" fill="hold" nodeType="clickEffect">
                                  <p:stCondLst>
                                    <p:cond delay="0"/>
                                  </p:stCondLst>
                                  <p:childTnLst>
                                    <p:set>
                                      <p:cBhvr>
                                        <p:cTn id="26" dur="1" fill="hold">
                                          <p:stCondLst>
                                            <p:cond delay="0"/>
                                          </p:stCondLst>
                                        </p:cTn>
                                        <p:tgtEl>
                                          <p:spTgt spid="3"/>
                                        </p:tgtEl>
                                        <p:attrNameLst>
                                          <p:attrName>style.visibility</p:attrName>
                                        </p:attrNameLst>
                                      </p:cBhvr>
                                      <p:to>
                                        <p:strVal val="visible"/>
                                      </p:to>
                                    </p:set>
                                    <p:animEffect transition="in" filter="randombar(horizontal)">
                                      <p:cBhvr>
                                        <p:cTn id="27" dur="500"/>
                                        <p:tgtEl>
                                          <p:spTgt spid="3"/>
                                        </p:tgtEl>
                                      </p:cBhvr>
                                    </p:animEffect>
                                  </p:childTnLst>
                                </p:cTn>
                              </p:par>
                            </p:childTnLst>
                          </p:cTn>
                        </p:par>
                      </p:childTnLst>
                    </p:cTn>
                  </p:par>
                  <p:par>
                    <p:cTn id="28" fill="hold">
                      <p:stCondLst>
                        <p:cond delay="indefinite"/>
                      </p:stCondLst>
                      <p:childTnLst>
                        <p:par>
                          <p:cTn id="29" fill="hold">
                            <p:stCondLst>
                              <p:cond delay="0"/>
                            </p:stCondLst>
                            <p:childTnLst>
                              <p:par>
                                <p:cTn id="30" presetID="2" presetClass="entr" presetSubtype="4" fill="hold" nodeType="clickEffect">
                                  <p:stCondLst>
                                    <p:cond delay="0"/>
                                  </p:stCondLst>
                                  <p:childTnLst>
                                    <p:set>
                                      <p:cBhvr>
                                        <p:cTn id="31" dur="1" fill="hold">
                                          <p:stCondLst>
                                            <p:cond delay="0"/>
                                          </p:stCondLst>
                                        </p:cTn>
                                        <p:tgtEl>
                                          <p:spTgt spid="4"/>
                                        </p:tgtEl>
                                        <p:attrNameLst>
                                          <p:attrName>style.visibility</p:attrName>
                                        </p:attrNameLst>
                                      </p:cBhvr>
                                      <p:to>
                                        <p:strVal val="visible"/>
                                      </p:to>
                                    </p:set>
                                    <p:anim calcmode="lin" valueType="num">
                                      <p:cBhvr additive="base">
                                        <p:cTn id="32" dur="500" fill="hold"/>
                                        <p:tgtEl>
                                          <p:spTgt spid="4"/>
                                        </p:tgtEl>
                                        <p:attrNameLst>
                                          <p:attrName>ppt_x</p:attrName>
                                        </p:attrNameLst>
                                      </p:cBhvr>
                                      <p:tavLst>
                                        <p:tav tm="0">
                                          <p:val>
                                            <p:strVal val="#ppt_x"/>
                                          </p:val>
                                        </p:tav>
                                        <p:tav tm="100000">
                                          <p:val>
                                            <p:strVal val="#ppt_x"/>
                                          </p:val>
                                        </p:tav>
                                      </p:tavLst>
                                    </p:anim>
                                    <p:anim calcmode="lin" valueType="num">
                                      <p:cBhvr additive="base">
                                        <p:cTn id="33"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0" grpId="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10"/>
          <p:cNvSpPr>
            <a:spLocks noChangeArrowheads="1"/>
          </p:cNvSpPr>
          <p:nvPr/>
        </p:nvSpPr>
        <p:spPr bwMode="auto">
          <a:xfrm>
            <a:off x="724535" y="439420"/>
            <a:ext cx="5317490"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828675">
              <a:defRPr>
                <a:solidFill>
                  <a:schemeClr val="tx1"/>
                </a:solidFill>
                <a:latin typeface="Arial" panose="020B0604020202020204" pitchFamily="34" charset="0"/>
                <a:ea typeface="宋体" panose="02010600030101010101" pitchFamily="2" charset="-122"/>
              </a:defRPr>
            </a:lvl1pPr>
            <a:lvl2pPr marL="742950" indent="-285750" defTabSz="828675">
              <a:defRPr>
                <a:solidFill>
                  <a:schemeClr val="tx1"/>
                </a:solidFill>
                <a:latin typeface="Arial" panose="020B0604020202020204" pitchFamily="34" charset="0"/>
                <a:ea typeface="宋体" panose="02010600030101010101" pitchFamily="2" charset="-122"/>
              </a:defRPr>
            </a:lvl2pPr>
            <a:lvl3pPr marL="1143000" indent="-228600" defTabSz="828675">
              <a:defRPr>
                <a:solidFill>
                  <a:schemeClr val="tx1"/>
                </a:solidFill>
                <a:latin typeface="Arial" panose="020B0604020202020204" pitchFamily="34" charset="0"/>
                <a:ea typeface="宋体" panose="02010600030101010101" pitchFamily="2" charset="-122"/>
              </a:defRPr>
            </a:lvl3pPr>
            <a:lvl4pPr marL="1600200" indent="-228600" defTabSz="828675">
              <a:defRPr>
                <a:solidFill>
                  <a:schemeClr val="tx1"/>
                </a:solidFill>
                <a:latin typeface="Arial" panose="020B0604020202020204" pitchFamily="34" charset="0"/>
                <a:ea typeface="宋体" panose="02010600030101010101" pitchFamily="2" charset="-122"/>
              </a:defRPr>
            </a:lvl4pPr>
            <a:lvl5pPr marL="2057400" indent="-228600" defTabSz="828675">
              <a:defRPr>
                <a:solidFill>
                  <a:schemeClr val="tx1"/>
                </a:solidFill>
                <a:latin typeface="Arial" panose="020B0604020202020204" pitchFamily="34" charset="0"/>
                <a:ea typeface="宋体" panose="02010600030101010101" pitchFamily="2" charset="-122"/>
              </a:defRPr>
            </a:lvl5pPr>
            <a:lvl6pPr marL="25146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nSpc>
                <a:spcPct val="100000"/>
              </a:lnSpc>
            </a:pPr>
            <a:r>
              <a:rPr altLang="zh-CN" sz="2400" b="1" dirty="0">
                <a:sym typeface="+mn-ea"/>
              </a:rPr>
              <a:t>16.6 总结</a:t>
            </a:r>
            <a:endParaRPr altLang="zh-CN" sz="2400" b="1" dirty="0">
              <a:sym typeface="+mn-ea"/>
            </a:endParaRPr>
          </a:p>
        </p:txBody>
      </p:sp>
      <p:sp>
        <p:nvSpPr>
          <p:cNvPr id="100" name="文本框 99"/>
          <p:cNvSpPr txBox="1"/>
          <p:nvPr/>
        </p:nvSpPr>
        <p:spPr>
          <a:xfrm>
            <a:off x="1229360" y="1741170"/>
            <a:ext cx="9919335" cy="2491740"/>
          </a:xfrm>
          <a:prstGeom prst="rect">
            <a:avLst/>
          </a:prstGeom>
          <a:noFill/>
          <a:ln w="9525">
            <a:noFill/>
          </a:ln>
        </p:spPr>
        <p:txBody>
          <a:bodyPr wrap="square">
            <a:spAutoFit/>
          </a:bodyPr>
          <a:p>
            <a:pPr indent="508000" algn="just" fontAlgn="auto">
              <a:lnSpc>
                <a:spcPct val="130000"/>
              </a:lnSpc>
              <a:extLst>
                <a:ext uri="{35155182-B16C-46BC-9424-99874614C6A1}">
                  <wpsdc:indentchars xmlns:wpsdc="http://www.wps.cn/officeDocument/2017/drawingmlCustomData" val="200" checksum="282533468"/>
                </a:ext>
              </a:extLst>
            </a:pPr>
            <a:r>
              <a:rPr lang="zh-CN" sz="2000" b="0">
                <a:latin typeface="Times New Roman" panose="02020603050405020304" charset="0"/>
                <a:ea typeface="宋体" panose="02010600030101010101" pitchFamily="2" charset="-122"/>
              </a:rPr>
              <a:t>在这一章中，我们学习了计算机是将声音信号离散并将声音进行存储识别的，也知道了从声音的三要素：音调，音色，响度来区别声音的差异。除此之外介绍了语音识别的原理，我们建立语音模型降低语音识别的识别难度，又增加了语言模型提高了识别的准确率，两个模型一起使用让我们的语音识别基本达到了我们的想要的准确度。我们调用百度语音识别接口实现了该功能，在语音识别的基础上我们进行简单的语义理解，让程序执行相应的命令。</a:t>
            </a:r>
            <a:endParaRPr lang="zh-CN" sz="2000" b="0">
              <a:latin typeface="Times New Roman" panose="02020603050405020304" charset="0"/>
              <a:ea typeface="宋体" panose="02010600030101010101" pitchFamily="2" charset="-122"/>
            </a:endParaRPr>
          </a:p>
        </p:txBody>
      </p:sp>
    </p:spTree>
  </p:cSld>
  <p:clrMapOvr>
    <a:masterClrMapping/>
  </p:clrMapOvr>
  <p:transition spd="slow">
    <p:wheel spokes="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dissolve">
                                      <p:cBhvr>
                                        <p:cTn id="7" dur="5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1" nodeType="clickEffect">
                                  <p:stCondLst>
                                    <p:cond delay="0"/>
                                  </p:stCondLst>
                                  <p:childTnLst>
                                    <p:set>
                                      <p:cBhvr>
                                        <p:cTn id="11" dur="1" fill="hold">
                                          <p:stCondLst>
                                            <p:cond delay="0"/>
                                          </p:stCondLst>
                                        </p:cTn>
                                        <p:tgtEl>
                                          <p:spTgt spid="100"/>
                                        </p:tgtEl>
                                        <p:attrNameLst>
                                          <p:attrName>style.visibility</p:attrName>
                                        </p:attrNameLst>
                                      </p:cBhvr>
                                      <p:to>
                                        <p:strVal val="visible"/>
                                      </p:to>
                                    </p:set>
                                    <p:animEffect transition="in" filter="randombar(horizontal)">
                                      <p:cBhvr>
                                        <p:cTn id="12" dur="500"/>
                                        <p:tgtEl>
                                          <p:spTgt spid="10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0" grpId="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a:xfrm>
            <a:off x="815307" y="1412777"/>
            <a:ext cx="10361851" cy="1470025"/>
          </a:xfrm>
        </p:spPr>
        <p:txBody>
          <a:bodyPr>
            <a:normAutofit/>
          </a:bodyPr>
          <a:lstStyle/>
          <a:p>
            <a:r>
              <a:rPr lang="zh-CN" altLang="en-US" sz="5400" b="1" dirty="0" smtClean="0"/>
              <a:t>人工智能及其实践教程</a:t>
            </a:r>
            <a:endParaRPr lang="zh-CN" altLang="en-US" sz="5400" b="1" dirty="0"/>
          </a:p>
        </p:txBody>
      </p:sp>
      <p:sp>
        <p:nvSpPr>
          <p:cNvPr id="3" name="副标题 2"/>
          <p:cNvSpPr>
            <a:spLocks noGrp="1"/>
          </p:cNvSpPr>
          <p:nvPr>
            <p:ph type="subTitle" idx="1"/>
          </p:nvPr>
        </p:nvSpPr>
        <p:spPr>
          <a:xfrm>
            <a:off x="1871287" y="3645024"/>
            <a:ext cx="8533289" cy="1752600"/>
          </a:xfrm>
        </p:spPr>
        <p:txBody>
          <a:bodyPr/>
          <a:lstStyle/>
          <a:p>
            <a:r>
              <a:rPr lang="zh-CN" altLang="en-US" dirty="0" smtClean="0">
                <a:solidFill>
                  <a:schemeClr val="tx1"/>
                </a:solidFill>
                <a:latin typeface="楷体" panose="02010609060101010101" pitchFamily="49" charset="-122"/>
                <a:ea typeface="楷体" panose="02010609060101010101" pitchFamily="49" charset="-122"/>
              </a:rPr>
              <a:t>主编：丁亮 姜春茂</a:t>
            </a:r>
            <a:endParaRPr lang="zh-CN" altLang="en-US" dirty="0">
              <a:solidFill>
                <a:schemeClr val="tx1"/>
              </a:solidFill>
              <a:latin typeface="楷体" panose="02010609060101010101" pitchFamily="49" charset="-122"/>
              <a:ea typeface="楷体" panose="02010609060101010101" pitchFamily="49" charset="-122"/>
            </a:endParaRPr>
          </a:p>
        </p:txBody>
      </p:sp>
    </p:spTree>
  </p:cSld>
  <p:clrMapOvr>
    <a:masterClrMapping/>
  </p:clrMapOvr>
  <p:transition spd="slow">
    <p:wheel spokes="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6" presetClass="entr" presetSubtype="21" fill="hold" grpId="0"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barn(inVertical)">
                                      <p:cBhvr>
                                        <p:cTn id="11"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组合 39"/>
          <p:cNvGrpSpPr/>
          <p:nvPr/>
        </p:nvGrpSpPr>
        <p:grpSpPr>
          <a:xfrm>
            <a:off x="0" y="6431190"/>
            <a:ext cx="12190413" cy="426810"/>
            <a:chOff x="0" y="6497728"/>
            <a:chExt cx="12192000" cy="360271"/>
          </a:xfrm>
        </p:grpSpPr>
        <p:sp>
          <p:nvSpPr>
            <p:cNvPr id="41" name="矩形 40"/>
            <p:cNvSpPr/>
            <p:nvPr/>
          </p:nvSpPr>
          <p:spPr>
            <a:xfrm>
              <a:off x="0" y="6497728"/>
              <a:ext cx="12192000" cy="360271"/>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等腰三角形 41"/>
            <p:cNvSpPr/>
            <p:nvPr/>
          </p:nvSpPr>
          <p:spPr>
            <a:xfrm rot="10800000">
              <a:off x="10272464" y="6497728"/>
              <a:ext cx="288030" cy="99624"/>
            </a:xfrm>
            <a:prstGeom prst="triangl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pic>
        <p:nvPicPr>
          <p:cNvPr id="43" name="图片 42"/>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9814997" y="-519364"/>
            <a:ext cx="2235480" cy="1594391"/>
          </a:xfrm>
          <a:prstGeom prst="rect">
            <a:avLst/>
          </a:prstGeom>
        </p:spPr>
      </p:pic>
      <p:sp>
        <p:nvSpPr>
          <p:cNvPr id="70" name="TextBox 10"/>
          <p:cNvSpPr>
            <a:spLocks noChangeArrowheads="1"/>
          </p:cNvSpPr>
          <p:nvPr/>
        </p:nvSpPr>
        <p:spPr bwMode="auto">
          <a:xfrm>
            <a:off x="742253" y="420691"/>
            <a:ext cx="5064921"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828675">
              <a:defRPr>
                <a:solidFill>
                  <a:schemeClr val="tx1"/>
                </a:solidFill>
                <a:latin typeface="Arial" panose="020B0604020202020204" pitchFamily="34" charset="0"/>
                <a:ea typeface="宋体" panose="02010600030101010101" pitchFamily="2" charset="-122"/>
              </a:defRPr>
            </a:lvl1pPr>
            <a:lvl2pPr marL="742950" indent="-285750" defTabSz="828675">
              <a:defRPr>
                <a:solidFill>
                  <a:schemeClr val="tx1"/>
                </a:solidFill>
                <a:latin typeface="Arial" panose="020B0604020202020204" pitchFamily="34" charset="0"/>
                <a:ea typeface="宋体" panose="02010600030101010101" pitchFamily="2" charset="-122"/>
              </a:defRPr>
            </a:lvl2pPr>
            <a:lvl3pPr marL="1143000" indent="-228600" defTabSz="828675">
              <a:defRPr>
                <a:solidFill>
                  <a:schemeClr val="tx1"/>
                </a:solidFill>
                <a:latin typeface="Arial" panose="020B0604020202020204" pitchFamily="34" charset="0"/>
                <a:ea typeface="宋体" panose="02010600030101010101" pitchFamily="2" charset="-122"/>
              </a:defRPr>
            </a:lvl3pPr>
            <a:lvl4pPr marL="1600200" indent="-228600" defTabSz="828675">
              <a:defRPr>
                <a:solidFill>
                  <a:schemeClr val="tx1"/>
                </a:solidFill>
                <a:latin typeface="Arial" panose="020B0604020202020204" pitchFamily="34" charset="0"/>
                <a:ea typeface="宋体" panose="02010600030101010101" pitchFamily="2" charset="-122"/>
              </a:defRPr>
            </a:lvl4pPr>
            <a:lvl5pPr marL="2057400" indent="-228600" defTabSz="828675">
              <a:defRPr>
                <a:solidFill>
                  <a:schemeClr val="tx1"/>
                </a:solidFill>
                <a:latin typeface="Arial" panose="020B0604020202020204" pitchFamily="34" charset="0"/>
                <a:ea typeface="宋体" panose="02010600030101010101" pitchFamily="2" charset="-122"/>
              </a:defRPr>
            </a:lvl5pPr>
            <a:lvl6pPr marL="25146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sz="2800" b="1" dirty="0" smtClean="0"/>
              <a:t>第16章 语音识别技术</a:t>
            </a:r>
            <a:endParaRPr sz="2800" b="1" dirty="0" smtClean="0"/>
          </a:p>
        </p:txBody>
      </p:sp>
      <p:cxnSp>
        <p:nvCxnSpPr>
          <p:cNvPr id="71" name="直接连接符 9"/>
          <p:cNvCxnSpPr>
            <a:cxnSpLocks noChangeShapeType="1"/>
          </p:cNvCxnSpPr>
          <p:nvPr/>
        </p:nvCxnSpPr>
        <p:spPr bwMode="auto">
          <a:xfrm flipH="1">
            <a:off x="478781" y="241484"/>
            <a:ext cx="1" cy="379204"/>
          </a:xfrm>
          <a:prstGeom prst="line">
            <a:avLst/>
          </a:prstGeom>
          <a:noFill/>
          <a:ln w="38100" algn="ctr">
            <a:solidFill>
              <a:srgbClr val="0563B8"/>
            </a:solidFill>
            <a:round/>
          </a:ln>
          <a:extLst>
            <a:ext uri="{909E8E84-426E-40DD-AFC4-6F175D3DCCD1}">
              <a14:hiddenFill xmlns:a14="http://schemas.microsoft.com/office/drawing/2010/main">
                <a:noFill/>
              </a14:hiddenFill>
            </a:ext>
          </a:extLst>
        </p:spPr>
      </p:cxnSp>
      <p:sp>
        <p:nvSpPr>
          <p:cNvPr id="2" name="灯片编号占位符 1"/>
          <p:cNvSpPr>
            <a:spLocks noGrp="1"/>
          </p:cNvSpPr>
          <p:nvPr>
            <p:ph type="sldNum" sz="quarter" idx="12"/>
          </p:nvPr>
        </p:nvSpPr>
        <p:spPr>
          <a:xfrm>
            <a:off x="8783495" y="6492877"/>
            <a:ext cx="2742843" cy="365125"/>
          </a:xfrm>
        </p:spPr>
        <p:txBody>
          <a:bodyPr/>
          <a:lstStyle/>
          <a:p>
            <a:r>
              <a:rPr lang="en-US" altLang="zh-CN" dirty="0"/>
              <a:t>PAGE </a:t>
            </a:r>
            <a:fld id="{97D83655-4300-49DB-BEC9-C552C719D9BC}" type="slidenum">
              <a:rPr lang="zh-CN" altLang="en-US" dirty="0" smtClean="0"/>
            </a:fld>
            <a:endParaRPr lang="zh-CN" altLang="en-US" dirty="0"/>
          </a:p>
        </p:txBody>
      </p:sp>
      <p:pic>
        <p:nvPicPr>
          <p:cNvPr id="4" name="图片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98484" y="6564761"/>
            <a:ext cx="1235786" cy="159668"/>
          </a:xfrm>
          <a:prstGeom prst="rect">
            <a:avLst/>
          </a:prstGeom>
        </p:spPr>
      </p:pic>
      <p:cxnSp>
        <p:nvCxnSpPr>
          <p:cNvPr id="11" name="直接连接符 9"/>
          <p:cNvCxnSpPr>
            <a:cxnSpLocks noChangeShapeType="1"/>
          </p:cNvCxnSpPr>
          <p:nvPr/>
        </p:nvCxnSpPr>
        <p:spPr bwMode="auto">
          <a:xfrm>
            <a:off x="478582" y="222104"/>
            <a:ext cx="527343" cy="0"/>
          </a:xfrm>
          <a:prstGeom prst="line">
            <a:avLst/>
          </a:prstGeom>
          <a:noFill/>
          <a:ln w="38100" algn="ctr">
            <a:solidFill>
              <a:srgbClr val="0563B8"/>
            </a:solidFill>
            <a:round/>
          </a:ln>
          <a:extLst>
            <a:ext uri="{909E8E84-426E-40DD-AFC4-6F175D3DCCD1}">
              <a14:hiddenFill xmlns:a14="http://schemas.microsoft.com/office/drawing/2010/main">
                <a:noFill/>
              </a14:hiddenFill>
            </a:ext>
          </a:extLst>
        </p:spPr>
      </p:cxnSp>
      <p:sp>
        <p:nvSpPr>
          <p:cNvPr id="12" name="矩形 11"/>
          <p:cNvSpPr/>
          <p:nvPr/>
        </p:nvSpPr>
        <p:spPr>
          <a:xfrm>
            <a:off x="1272540" y="1534160"/>
            <a:ext cx="4932680" cy="3415030"/>
          </a:xfrm>
          <a:prstGeom prst="rect">
            <a:avLst/>
          </a:prstGeom>
        </p:spPr>
        <p:txBody>
          <a:bodyPr wrap="square">
            <a:spAutoFit/>
          </a:bodyPr>
          <a:lstStyle/>
          <a:p>
            <a:pPr>
              <a:lnSpc>
                <a:spcPct val="150000"/>
              </a:lnSpc>
            </a:pPr>
            <a:r>
              <a:rPr altLang="zh-CN" sz="2400" b="1" dirty="0"/>
              <a:t>16.1 计算机感知声音</a:t>
            </a:r>
            <a:endParaRPr altLang="zh-CN" sz="2400" b="1" dirty="0"/>
          </a:p>
          <a:p>
            <a:pPr>
              <a:lnSpc>
                <a:spcPct val="150000"/>
              </a:lnSpc>
            </a:pPr>
            <a:r>
              <a:rPr altLang="zh-CN" sz="2400" b="1" dirty="0"/>
              <a:t>16.2 理解声音——频谱识别</a:t>
            </a:r>
            <a:endParaRPr altLang="zh-CN" sz="2400" b="1" dirty="0"/>
          </a:p>
          <a:p>
            <a:pPr>
              <a:lnSpc>
                <a:spcPct val="150000"/>
              </a:lnSpc>
            </a:pPr>
            <a:r>
              <a:rPr altLang="zh-CN" sz="2400" b="1" dirty="0"/>
              <a:t>16.3 语音识别原理</a:t>
            </a:r>
            <a:endParaRPr altLang="zh-CN" sz="2400" b="1" dirty="0"/>
          </a:p>
          <a:p>
            <a:pPr>
              <a:lnSpc>
                <a:spcPct val="150000"/>
              </a:lnSpc>
            </a:pPr>
            <a:r>
              <a:rPr altLang="zh-CN" sz="2400" b="1" dirty="0"/>
              <a:t>16.4 基于python语音识别程序介绍</a:t>
            </a:r>
            <a:endParaRPr altLang="zh-CN" sz="2400" b="1" dirty="0"/>
          </a:p>
          <a:p>
            <a:pPr>
              <a:lnSpc>
                <a:spcPct val="150000"/>
              </a:lnSpc>
            </a:pPr>
            <a:r>
              <a:rPr altLang="zh-CN" sz="2400" b="1" dirty="0"/>
              <a:t>16.5 简单语义理解</a:t>
            </a:r>
            <a:endParaRPr altLang="zh-CN" sz="2400" b="1" dirty="0"/>
          </a:p>
          <a:p>
            <a:pPr>
              <a:lnSpc>
                <a:spcPct val="150000"/>
              </a:lnSpc>
            </a:pPr>
            <a:r>
              <a:rPr altLang="zh-CN" sz="2400" b="1" dirty="0"/>
              <a:t>16.6 总结</a:t>
            </a:r>
            <a:endParaRPr altLang="zh-CN" sz="2400" b="1" dirty="0"/>
          </a:p>
        </p:txBody>
      </p:sp>
      <p:sp>
        <p:nvSpPr>
          <p:cNvPr id="3" name="文本框 2"/>
          <p:cNvSpPr txBox="1"/>
          <p:nvPr/>
        </p:nvSpPr>
        <p:spPr>
          <a:xfrm>
            <a:off x="6433185" y="1534160"/>
            <a:ext cx="4126230" cy="2861310"/>
          </a:xfrm>
          <a:prstGeom prst="rect">
            <a:avLst/>
          </a:prstGeom>
          <a:noFill/>
        </p:spPr>
        <p:txBody>
          <a:bodyPr wrap="square" rtlCol="0">
            <a:spAutoFit/>
          </a:bodyPr>
          <a:p>
            <a:pPr marL="342900" indent="-342900" algn="just">
              <a:lnSpc>
                <a:spcPct val="150000"/>
              </a:lnSpc>
              <a:buFont typeface="Wingdings" panose="05000000000000000000" charset="0"/>
              <a:buChar char="Ø"/>
            </a:pPr>
            <a:r>
              <a:rPr lang="zh-CN" altLang="en-US" sz="2000" b="1"/>
              <a:t>计算机感知声音</a:t>
            </a:r>
            <a:endParaRPr lang="zh-CN" altLang="en-US" sz="2000" b="1"/>
          </a:p>
          <a:p>
            <a:pPr marL="342900" indent="-342900" algn="just">
              <a:lnSpc>
                <a:spcPct val="150000"/>
              </a:lnSpc>
              <a:buFont typeface="Wingdings" panose="05000000000000000000" charset="0"/>
              <a:buChar char="Ø"/>
            </a:pPr>
            <a:r>
              <a:rPr lang="zh-CN" altLang="en-US" sz="2000" b="1"/>
              <a:t>计算机如何理解声音——频谱识别</a:t>
            </a:r>
            <a:endParaRPr lang="zh-CN" altLang="en-US" sz="2000" b="1"/>
          </a:p>
          <a:p>
            <a:pPr marL="342900" indent="-342900" algn="just">
              <a:lnSpc>
                <a:spcPct val="150000"/>
              </a:lnSpc>
              <a:buFont typeface="Wingdings" panose="05000000000000000000" charset="0"/>
              <a:buChar char="Ø"/>
            </a:pPr>
            <a:r>
              <a:rPr lang="zh-CN" altLang="en-US" sz="2000" b="1"/>
              <a:t>具体应用——语音识别</a:t>
            </a:r>
            <a:endParaRPr lang="zh-CN" altLang="en-US" sz="2000" b="1"/>
          </a:p>
          <a:p>
            <a:pPr marL="342900" indent="-342900" algn="just">
              <a:lnSpc>
                <a:spcPct val="150000"/>
              </a:lnSpc>
              <a:buFont typeface="Wingdings" panose="05000000000000000000" charset="0"/>
              <a:buChar char="Ø"/>
            </a:pPr>
            <a:r>
              <a:rPr lang="zh-CN" altLang="en-US" sz="2000" b="1"/>
              <a:t>基于python语音识别程序介绍</a:t>
            </a:r>
            <a:endParaRPr lang="zh-CN" altLang="en-US" sz="2000" b="1"/>
          </a:p>
          <a:p>
            <a:pPr marL="342900" indent="-342900" algn="just">
              <a:lnSpc>
                <a:spcPct val="150000"/>
              </a:lnSpc>
              <a:buFont typeface="Wingdings" panose="05000000000000000000" charset="0"/>
              <a:buChar char="Ø"/>
            </a:pPr>
            <a:r>
              <a:rPr lang="zh-CN" altLang="en-US" sz="2000" b="1"/>
              <a:t>语义理解</a:t>
            </a:r>
            <a:endParaRPr lang="zh-CN" altLang="en-US" sz="2000" b="1"/>
          </a:p>
        </p:txBody>
      </p:sp>
    </p:spTree>
  </p:cSld>
  <p:clrMapOvr>
    <a:masterClrMapping/>
  </p:clrMapOvr>
  <p:transition spd="slow">
    <p:wheel spokes="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500" fill="hold">
                                          <p:stCondLst>
                                            <p:cond delay="0"/>
                                          </p:stCondLst>
                                        </p:cTn>
                                        <p:tgtEl>
                                          <p:spTgt spid="70"/>
                                        </p:tgtEl>
                                        <p:attrNameLst>
                                          <p:attrName>style.visibility</p:attrName>
                                        </p:attrNameLst>
                                      </p:cBhvr>
                                      <p:to>
                                        <p:strVal val="visible"/>
                                      </p:to>
                                    </p:set>
                                    <p:animEffect transition="in" filter="circle(in)">
                                      <p:cBhvr>
                                        <p:cTn id="7" dur="500"/>
                                        <p:tgtEl>
                                          <p:spTgt spid="70"/>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8" fill="hold" nodeType="clickEffect">
                                  <p:stCondLst>
                                    <p:cond delay="0"/>
                                  </p:stCondLst>
                                  <p:childTnLst>
                                    <p:set>
                                      <p:cBhvr>
                                        <p:cTn id="11" dur="1" fill="hold">
                                          <p:stCondLst>
                                            <p:cond delay="0"/>
                                          </p:stCondLst>
                                        </p:cTn>
                                        <p:tgtEl>
                                          <p:spTgt spid="12">
                                            <p:txEl>
                                              <p:pRg st="0" end="0"/>
                                            </p:txEl>
                                          </p:spTgt>
                                        </p:tgtEl>
                                        <p:attrNameLst>
                                          <p:attrName>style.visibility</p:attrName>
                                        </p:attrNameLst>
                                      </p:cBhvr>
                                      <p:to>
                                        <p:strVal val="visible"/>
                                      </p:to>
                                    </p:set>
                                    <p:anim calcmode="lin" valueType="num">
                                      <p:cBhvr additive="base">
                                        <p:cTn id="12" dur="500" fill="hold"/>
                                        <p:tgtEl>
                                          <p:spTgt spid="12">
                                            <p:txEl>
                                              <p:pRg st="0" end="0"/>
                                            </p:txEl>
                                          </p:spTgt>
                                        </p:tgtEl>
                                        <p:attrNameLst>
                                          <p:attrName>ppt_x</p:attrName>
                                        </p:attrNameLst>
                                      </p:cBhvr>
                                      <p:tavLst>
                                        <p:tav tm="0">
                                          <p:val>
                                            <p:strVal val="0-#ppt_w/2"/>
                                          </p:val>
                                        </p:tav>
                                        <p:tav tm="100000">
                                          <p:val>
                                            <p:strVal val="#ppt_x"/>
                                          </p:val>
                                        </p:tav>
                                      </p:tavLst>
                                    </p:anim>
                                    <p:anim calcmode="lin" valueType="num">
                                      <p:cBhvr additive="base">
                                        <p:cTn id="13" dur="500" fill="hold"/>
                                        <p:tgtEl>
                                          <p:spTgt spid="12">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8" fill="hold" nodeType="clickEffect">
                                  <p:stCondLst>
                                    <p:cond delay="0"/>
                                  </p:stCondLst>
                                  <p:childTnLst>
                                    <p:set>
                                      <p:cBhvr>
                                        <p:cTn id="17" dur="1" fill="hold">
                                          <p:stCondLst>
                                            <p:cond delay="0"/>
                                          </p:stCondLst>
                                        </p:cTn>
                                        <p:tgtEl>
                                          <p:spTgt spid="12">
                                            <p:txEl>
                                              <p:pRg st="1" end="1"/>
                                            </p:txEl>
                                          </p:spTgt>
                                        </p:tgtEl>
                                        <p:attrNameLst>
                                          <p:attrName>style.visibility</p:attrName>
                                        </p:attrNameLst>
                                      </p:cBhvr>
                                      <p:to>
                                        <p:strVal val="visible"/>
                                      </p:to>
                                    </p:set>
                                    <p:anim calcmode="lin" valueType="num">
                                      <p:cBhvr additive="base">
                                        <p:cTn id="18" dur="500" fill="hold"/>
                                        <p:tgtEl>
                                          <p:spTgt spid="12">
                                            <p:txEl>
                                              <p:pRg st="1" end="1"/>
                                            </p:txEl>
                                          </p:spTgt>
                                        </p:tgtEl>
                                        <p:attrNameLst>
                                          <p:attrName>ppt_x</p:attrName>
                                        </p:attrNameLst>
                                      </p:cBhvr>
                                      <p:tavLst>
                                        <p:tav tm="0">
                                          <p:val>
                                            <p:strVal val="0-#ppt_w/2"/>
                                          </p:val>
                                        </p:tav>
                                        <p:tav tm="100000">
                                          <p:val>
                                            <p:strVal val="#ppt_x"/>
                                          </p:val>
                                        </p:tav>
                                      </p:tavLst>
                                    </p:anim>
                                    <p:anim calcmode="lin" valueType="num">
                                      <p:cBhvr additive="base">
                                        <p:cTn id="19" dur="500" fill="hold"/>
                                        <p:tgtEl>
                                          <p:spTgt spid="12">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8" fill="hold" nodeType="clickEffect">
                                  <p:stCondLst>
                                    <p:cond delay="0"/>
                                  </p:stCondLst>
                                  <p:childTnLst>
                                    <p:set>
                                      <p:cBhvr>
                                        <p:cTn id="23" dur="1" fill="hold">
                                          <p:stCondLst>
                                            <p:cond delay="0"/>
                                          </p:stCondLst>
                                        </p:cTn>
                                        <p:tgtEl>
                                          <p:spTgt spid="12">
                                            <p:txEl>
                                              <p:pRg st="2" end="2"/>
                                            </p:txEl>
                                          </p:spTgt>
                                        </p:tgtEl>
                                        <p:attrNameLst>
                                          <p:attrName>style.visibility</p:attrName>
                                        </p:attrNameLst>
                                      </p:cBhvr>
                                      <p:to>
                                        <p:strVal val="visible"/>
                                      </p:to>
                                    </p:set>
                                    <p:anim calcmode="lin" valueType="num">
                                      <p:cBhvr additive="base">
                                        <p:cTn id="24" dur="500" fill="hold"/>
                                        <p:tgtEl>
                                          <p:spTgt spid="12">
                                            <p:txEl>
                                              <p:pRg st="2" end="2"/>
                                            </p:txEl>
                                          </p:spTgt>
                                        </p:tgtEl>
                                        <p:attrNameLst>
                                          <p:attrName>ppt_x</p:attrName>
                                        </p:attrNameLst>
                                      </p:cBhvr>
                                      <p:tavLst>
                                        <p:tav tm="0">
                                          <p:val>
                                            <p:strVal val="0-#ppt_w/2"/>
                                          </p:val>
                                        </p:tav>
                                        <p:tav tm="100000">
                                          <p:val>
                                            <p:strVal val="#ppt_x"/>
                                          </p:val>
                                        </p:tav>
                                      </p:tavLst>
                                    </p:anim>
                                    <p:anim calcmode="lin" valueType="num">
                                      <p:cBhvr additive="base">
                                        <p:cTn id="25" dur="500" fill="hold"/>
                                        <p:tgtEl>
                                          <p:spTgt spid="12">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2" presetClass="entr" presetSubtype="8" fill="hold" nodeType="clickEffect">
                                  <p:stCondLst>
                                    <p:cond delay="0"/>
                                  </p:stCondLst>
                                  <p:childTnLst>
                                    <p:set>
                                      <p:cBhvr>
                                        <p:cTn id="29" dur="1" fill="hold">
                                          <p:stCondLst>
                                            <p:cond delay="0"/>
                                          </p:stCondLst>
                                        </p:cTn>
                                        <p:tgtEl>
                                          <p:spTgt spid="12">
                                            <p:txEl>
                                              <p:pRg st="3" end="3"/>
                                            </p:txEl>
                                          </p:spTgt>
                                        </p:tgtEl>
                                        <p:attrNameLst>
                                          <p:attrName>style.visibility</p:attrName>
                                        </p:attrNameLst>
                                      </p:cBhvr>
                                      <p:to>
                                        <p:strVal val="visible"/>
                                      </p:to>
                                    </p:set>
                                    <p:anim calcmode="lin" valueType="num">
                                      <p:cBhvr additive="base">
                                        <p:cTn id="30" dur="500" fill="hold"/>
                                        <p:tgtEl>
                                          <p:spTgt spid="12">
                                            <p:txEl>
                                              <p:pRg st="3" end="3"/>
                                            </p:txEl>
                                          </p:spTgt>
                                        </p:tgtEl>
                                        <p:attrNameLst>
                                          <p:attrName>ppt_x</p:attrName>
                                        </p:attrNameLst>
                                      </p:cBhvr>
                                      <p:tavLst>
                                        <p:tav tm="0">
                                          <p:val>
                                            <p:strVal val="0-#ppt_w/2"/>
                                          </p:val>
                                        </p:tav>
                                        <p:tav tm="100000">
                                          <p:val>
                                            <p:strVal val="#ppt_x"/>
                                          </p:val>
                                        </p:tav>
                                      </p:tavLst>
                                    </p:anim>
                                    <p:anim calcmode="lin" valueType="num">
                                      <p:cBhvr additive="base">
                                        <p:cTn id="31" dur="500" fill="hold"/>
                                        <p:tgtEl>
                                          <p:spTgt spid="12">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2" presetClass="entr" presetSubtype="8" fill="hold" nodeType="clickEffect">
                                  <p:stCondLst>
                                    <p:cond delay="0"/>
                                  </p:stCondLst>
                                  <p:childTnLst>
                                    <p:set>
                                      <p:cBhvr>
                                        <p:cTn id="35" dur="1" fill="hold">
                                          <p:stCondLst>
                                            <p:cond delay="0"/>
                                          </p:stCondLst>
                                        </p:cTn>
                                        <p:tgtEl>
                                          <p:spTgt spid="12">
                                            <p:txEl>
                                              <p:pRg st="4" end="4"/>
                                            </p:txEl>
                                          </p:spTgt>
                                        </p:tgtEl>
                                        <p:attrNameLst>
                                          <p:attrName>style.visibility</p:attrName>
                                        </p:attrNameLst>
                                      </p:cBhvr>
                                      <p:to>
                                        <p:strVal val="visible"/>
                                      </p:to>
                                    </p:set>
                                    <p:anim calcmode="lin" valueType="num">
                                      <p:cBhvr additive="base">
                                        <p:cTn id="36" dur="500" fill="hold"/>
                                        <p:tgtEl>
                                          <p:spTgt spid="12">
                                            <p:txEl>
                                              <p:pRg st="4" end="4"/>
                                            </p:txEl>
                                          </p:spTgt>
                                        </p:tgtEl>
                                        <p:attrNameLst>
                                          <p:attrName>ppt_x</p:attrName>
                                        </p:attrNameLst>
                                      </p:cBhvr>
                                      <p:tavLst>
                                        <p:tav tm="0">
                                          <p:val>
                                            <p:strVal val="0-#ppt_w/2"/>
                                          </p:val>
                                        </p:tav>
                                        <p:tav tm="100000">
                                          <p:val>
                                            <p:strVal val="#ppt_x"/>
                                          </p:val>
                                        </p:tav>
                                      </p:tavLst>
                                    </p:anim>
                                    <p:anim calcmode="lin" valueType="num">
                                      <p:cBhvr additive="base">
                                        <p:cTn id="37" dur="500" fill="hold"/>
                                        <p:tgtEl>
                                          <p:spTgt spid="12">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2" presetClass="entr" presetSubtype="8" fill="hold" nodeType="clickEffect">
                                  <p:stCondLst>
                                    <p:cond delay="0"/>
                                  </p:stCondLst>
                                  <p:childTnLst>
                                    <p:set>
                                      <p:cBhvr>
                                        <p:cTn id="41" dur="1" fill="hold">
                                          <p:stCondLst>
                                            <p:cond delay="0"/>
                                          </p:stCondLst>
                                        </p:cTn>
                                        <p:tgtEl>
                                          <p:spTgt spid="12">
                                            <p:txEl>
                                              <p:pRg st="5" end="5"/>
                                            </p:txEl>
                                          </p:spTgt>
                                        </p:tgtEl>
                                        <p:attrNameLst>
                                          <p:attrName>style.visibility</p:attrName>
                                        </p:attrNameLst>
                                      </p:cBhvr>
                                      <p:to>
                                        <p:strVal val="visible"/>
                                      </p:to>
                                    </p:set>
                                    <p:anim calcmode="lin" valueType="num">
                                      <p:cBhvr additive="base">
                                        <p:cTn id="42" dur="500" fill="hold"/>
                                        <p:tgtEl>
                                          <p:spTgt spid="12">
                                            <p:txEl>
                                              <p:pRg st="5" end="5"/>
                                            </p:txEl>
                                          </p:spTgt>
                                        </p:tgtEl>
                                        <p:attrNameLst>
                                          <p:attrName>ppt_x</p:attrName>
                                        </p:attrNameLst>
                                      </p:cBhvr>
                                      <p:tavLst>
                                        <p:tav tm="0">
                                          <p:val>
                                            <p:strVal val="0-#ppt_w/2"/>
                                          </p:val>
                                        </p:tav>
                                        <p:tav tm="100000">
                                          <p:val>
                                            <p:strVal val="#ppt_x"/>
                                          </p:val>
                                        </p:tav>
                                      </p:tavLst>
                                    </p:anim>
                                    <p:anim calcmode="lin" valueType="num">
                                      <p:cBhvr additive="base">
                                        <p:cTn id="43" dur="500" fill="hold"/>
                                        <p:tgtEl>
                                          <p:spTgt spid="12">
                                            <p:txEl>
                                              <p:pRg st="5" end="5"/>
                                            </p:txEl>
                                          </p:spTgt>
                                        </p:tgtEl>
                                        <p:attrNameLst>
                                          <p:attrName>ppt_y</p:attrName>
                                        </p:attrNameLst>
                                      </p:cBhvr>
                                      <p:tavLst>
                                        <p:tav tm="0">
                                          <p:val>
                                            <p:strVal val="#ppt_y"/>
                                          </p:val>
                                        </p:tav>
                                        <p:tav tm="100000">
                                          <p:val>
                                            <p:strVal val="#ppt_y"/>
                                          </p:val>
                                        </p:tav>
                                      </p:tavLst>
                                    </p:anim>
                                  </p:childTnLst>
                                </p:cTn>
                              </p:par>
                            </p:childTnLst>
                          </p:cTn>
                        </p:par>
                      </p:childTnLst>
                    </p:cTn>
                  </p:par>
                  <p:par>
                    <p:cTn id="44" fill="hold">
                      <p:stCondLst>
                        <p:cond delay="indefinite"/>
                      </p:stCondLst>
                      <p:childTnLst>
                        <p:par>
                          <p:cTn id="45" fill="hold">
                            <p:stCondLst>
                              <p:cond delay="0"/>
                            </p:stCondLst>
                            <p:childTnLst>
                              <p:par>
                                <p:cTn id="46" presetID="14" presetClass="entr" presetSubtype="10" fill="hold" grpId="0" nodeType="clickEffect">
                                  <p:stCondLst>
                                    <p:cond delay="0"/>
                                  </p:stCondLst>
                                  <p:childTnLst>
                                    <p:set>
                                      <p:cBhvr>
                                        <p:cTn id="47" dur="1" fill="hold">
                                          <p:stCondLst>
                                            <p:cond delay="0"/>
                                          </p:stCondLst>
                                        </p:cTn>
                                        <p:tgtEl>
                                          <p:spTgt spid="3"/>
                                        </p:tgtEl>
                                        <p:attrNameLst>
                                          <p:attrName>style.visibility</p:attrName>
                                        </p:attrNameLst>
                                      </p:cBhvr>
                                      <p:to>
                                        <p:strVal val="visible"/>
                                      </p:to>
                                    </p:set>
                                    <p:animEffect transition="in" filter="randombar(horizontal)">
                                      <p:cBhvr>
                                        <p:cTn id="48"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0" grpId="0"/>
      <p:bldP spid="3"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0"/>
          <p:cNvSpPr>
            <a:spLocks noChangeArrowheads="1"/>
          </p:cNvSpPr>
          <p:nvPr/>
        </p:nvSpPr>
        <p:spPr bwMode="auto">
          <a:xfrm>
            <a:off x="724535" y="439420"/>
            <a:ext cx="5317490"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828675">
              <a:defRPr>
                <a:solidFill>
                  <a:schemeClr val="tx1"/>
                </a:solidFill>
                <a:latin typeface="Arial" panose="020B0604020202020204" pitchFamily="34" charset="0"/>
                <a:ea typeface="宋体" panose="02010600030101010101" pitchFamily="2" charset="-122"/>
              </a:defRPr>
            </a:lvl1pPr>
            <a:lvl2pPr marL="742950" indent="-285750" defTabSz="828675">
              <a:defRPr>
                <a:solidFill>
                  <a:schemeClr val="tx1"/>
                </a:solidFill>
                <a:latin typeface="Arial" panose="020B0604020202020204" pitchFamily="34" charset="0"/>
                <a:ea typeface="宋体" panose="02010600030101010101" pitchFamily="2" charset="-122"/>
              </a:defRPr>
            </a:lvl2pPr>
            <a:lvl3pPr marL="1143000" indent="-228600" defTabSz="828675">
              <a:defRPr>
                <a:solidFill>
                  <a:schemeClr val="tx1"/>
                </a:solidFill>
                <a:latin typeface="Arial" panose="020B0604020202020204" pitchFamily="34" charset="0"/>
                <a:ea typeface="宋体" panose="02010600030101010101" pitchFamily="2" charset="-122"/>
              </a:defRPr>
            </a:lvl3pPr>
            <a:lvl4pPr marL="1600200" indent="-228600" defTabSz="828675">
              <a:defRPr>
                <a:solidFill>
                  <a:schemeClr val="tx1"/>
                </a:solidFill>
                <a:latin typeface="Arial" panose="020B0604020202020204" pitchFamily="34" charset="0"/>
                <a:ea typeface="宋体" panose="02010600030101010101" pitchFamily="2" charset="-122"/>
              </a:defRPr>
            </a:lvl4pPr>
            <a:lvl5pPr marL="2057400" indent="-228600" defTabSz="828675">
              <a:defRPr>
                <a:solidFill>
                  <a:schemeClr val="tx1"/>
                </a:solidFill>
                <a:latin typeface="Arial" panose="020B0604020202020204" pitchFamily="34" charset="0"/>
                <a:ea typeface="宋体" panose="02010600030101010101" pitchFamily="2" charset="-122"/>
              </a:defRPr>
            </a:lvl5pPr>
            <a:lvl6pPr marL="25146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nSpc>
                <a:spcPct val="100000"/>
              </a:lnSpc>
            </a:pPr>
            <a:r>
              <a:rPr altLang="zh-CN" sz="2400" b="1" dirty="0">
                <a:sym typeface="+mn-ea"/>
              </a:rPr>
              <a:t>16.1 计算机感知声音</a:t>
            </a:r>
            <a:endParaRPr altLang="zh-CN" sz="2400" b="1" dirty="0">
              <a:sym typeface="+mn-ea"/>
            </a:endParaRPr>
          </a:p>
        </p:txBody>
      </p:sp>
      <p:sp>
        <p:nvSpPr>
          <p:cNvPr id="14" name="Rectangle 2"/>
          <p:cNvSpPr>
            <a:spLocks noChangeArrowheads="1"/>
          </p:cNvSpPr>
          <p:nvPr/>
        </p:nvSpPr>
        <p:spPr bwMode="auto">
          <a:xfrm>
            <a:off x="0" y="0"/>
            <a:ext cx="12190413"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spAutoFit/>
          </a:bodyPr>
          <a:lstStyle/>
          <a:p>
            <a:endParaRPr lang="zh-CN" altLang="en-US"/>
          </a:p>
        </p:txBody>
      </p:sp>
      <p:sp>
        <p:nvSpPr>
          <p:cNvPr id="8" name="Rectangle 35"/>
          <p:cNvSpPr>
            <a:spLocks noChangeArrowheads="1"/>
          </p:cNvSpPr>
          <p:nvPr/>
        </p:nvSpPr>
        <p:spPr bwMode="auto">
          <a:xfrm>
            <a:off x="0" y="0"/>
            <a:ext cx="12190413"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spAutoFit/>
          </a:bodyPr>
          <a:lstStyle/>
          <a:p>
            <a:endParaRPr lang="zh-CN" altLang="en-US"/>
          </a:p>
        </p:txBody>
      </p:sp>
      <p:sp>
        <p:nvSpPr>
          <p:cNvPr id="3" name="Rectangle 78"/>
          <p:cNvSpPr>
            <a:spLocks noChangeArrowheads="1"/>
          </p:cNvSpPr>
          <p:nvPr/>
        </p:nvSpPr>
        <p:spPr bwMode="auto">
          <a:xfrm>
            <a:off x="0" y="0"/>
            <a:ext cx="12190413"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spAutoFit/>
          </a:bodyPr>
          <a:lstStyle/>
          <a:p>
            <a:endParaRPr lang="zh-CN" altLang="en-US"/>
          </a:p>
        </p:txBody>
      </p:sp>
      <p:sp>
        <p:nvSpPr>
          <p:cNvPr id="5" name="文本框 4"/>
          <p:cNvSpPr txBox="1"/>
          <p:nvPr/>
        </p:nvSpPr>
        <p:spPr>
          <a:xfrm>
            <a:off x="1129030" y="1412875"/>
            <a:ext cx="9932670" cy="4492625"/>
          </a:xfrm>
          <a:prstGeom prst="rect">
            <a:avLst/>
          </a:prstGeom>
          <a:noFill/>
        </p:spPr>
        <p:txBody>
          <a:bodyPr wrap="square" rtlCol="0" anchor="t">
            <a:spAutoFit/>
          </a:bodyPr>
          <a:p>
            <a:pPr indent="508000" algn="just" fontAlgn="auto">
              <a:lnSpc>
                <a:spcPct val="130000"/>
              </a:lnSpc>
              <a:extLst>
                <a:ext uri="{35155182-B16C-46BC-9424-99874614C6A1}">
                  <wpsdc:indentchars xmlns:wpsdc="http://www.wps.cn/officeDocument/2017/drawingmlCustomData" val="200" checksum="282533468"/>
                </a:ext>
              </a:extLst>
            </a:pPr>
            <a:r>
              <a:rPr lang="zh-CN" altLang="en-US" sz="2000"/>
              <a:t>在日常生活中想必大家都有用过智能手机，在很多智能手机中都有一个十分方便的功能，那就是通过语音下达命令来让手机执行，例如我们对手机说“地图”，我们的手机就会打开我们手机里面的地图app，这就用到了语音识别的技术，运用这项技术的基础就是手机能够感知我们的声音。</a:t>
            </a:r>
            <a:endParaRPr lang="zh-CN" altLang="en-US" sz="2000"/>
          </a:p>
          <a:p>
            <a:pPr indent="457200" algn="just" fontAlgn="auto">
              <a:lnSpc>
                <a:spcPct val="130000"/>
              </a:lnSpc>
            </a:pPr>
            <a:r>
              <a:rPr lang="zh-CN" sz="2000">
                <a:latin typeface="Times New Roman" panose="02020603050405020304" charset="0"/>
                <a:ea typeface="宋体" panose="02010600030101010101" pitchFamily="2" charset="-122"/>
                <a:sym typeface="+mn-ea"/>
              </a:rPr>
              <a:t>我们都知道人类是通过耳朵感知声音的，那么手机或者计算机是如何感知声音的呢？</a:t>
            </a:r>
            <a:endParaRPr lang="zh-CN" sz="2000">
              <a:latin typeface="Times New Roman" panose="02020603050405020304" charset="0"/>
              <a:ea typeface="宋体" panose="02010600030101010101" pitchFamily="2" charset="-122"/>
              <a:sym typeface="+mn-ea"/>
            </a:endParaRPr>
          </a:p>
          <a:p>
            <a:pPr indent="457200" algn="just" fontAlgn="auto">
              <a:lnSpc>
                <a:spcPct val="130000"/>
              </a:lnSpc>
            </a:pPr>
            <a:endParaRPr lang="zh-CN" altLang="en-US" sz="2000"/>
          </a:p>
          <a:p>
            <a:pPr indent="457200" algn="just" fontAlgn="auto">
              <a:lnSpc>
                <a:spcPct val="130000"/>
              </a:lnSpc>
            </a:pPr>
            <a:r>
              <a:rPr lang="zh-CN" altLang="en-US" sz="2000"/>
              <a:t>不同于我们的大脑，计算机无法识别连续信号，所以我们只能将采样到的</a:t>
            </a:r>
            <a:r>
              <a:rPr lang="zh-CN" altLang="en-US" sz="2000" b="1"/>
              <a:t>电信号</a:t>
            </a:r>
            <a:r>
              <a:rPr lang="zh-CN" altLang="en-US" sz="2000"/>
              <a:t>变得离散（不连续），无论是在时间还是声波的幅度上都如此，我们通过时间采样使得声波在时间上离散，同理我们通过分层的思想让声波的幅度也离散，这样我们连续的声波就转换成了离散的电信号，让我们的计算机可以识别，并且编码保存起来。这一系列的处理主要包括了采样，量化和编码等步骤。</a:t>
            </a:r>
            <a:endParaRPr lang="zh-CN" altLang="en-US" sz="2000"/>
          </a:p>
        </p:txBody>
      </p:sp>
    </p:spTree>
  </p:cSld>
  <p:clrMapOvr>
    <a:masterClrMapping/>
  </p:clrMapOvr>
  <p:transition spd="slow">
    <p:wheel spokes="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6" presetClass="entr" presetSubtype="0" fill="hold" grpId="0" nodeType="clickEffect">
                                  <p:stCondLst>
                                    <p:cond delay="0"/>
                                  </p:stCondLst>
                                  <p:iterate type="lt">
                                    <p:tmPct val="10000"/>
                                  </p:iterate>
                                  <p:childTnLst>
                                    <p:set>
                                      <p:cBhvr>
                                        <p:cTn id="6" dur="500" fill="hold">
                                          <p:stCondLst>
                                            <p:cond delay="0"/>
                                          </p:stCondLst>
                                        </p:cTn>
                                        <p:tgtEl>
                                          <p:spTgt spid="2"/>
                                        </p:tgtEl>
                                        <p:attrNameLst>
                                          <p:attrName>style.visibility</p:attrName>
                                        </p:attrNameLst>
                                      </p:cBhvr>
                                      <p:to>
                                        <p:strVal val="visible"/>
                                      </p:to>
                                    </p:set>
                                    <p:anim by="(-#ppt_w*2)" calcmode="lin" valueType="num">
                                      <p:cBhvr rctx="PPT">
                                        <p:cTn id="7" dur="500" autoRev="1" fill="hold">
                                          <p:stCondLst>
                                            <p:cond delay="0"/>
                                          </p:stCondLst>
                                        </p:cTn>
                                        <p:tgtEl>
                                          <p:spTgt spid="2"/>
                                        </p:tgtEl>
                                        <p:attrNameLst>
                                          <p:attrName>ppt_w</p:attrName>
                                        </p:attrNameLst>
                                      </p:cBhvr>
                                    </p:anim>
                                    <p:anim by="(#ppt_w*0.50)" calcmode="lin" valueType="num">
                                      <p:cBhvr>
                                        <p:cTn id="8" dur="500" decel="50000" autoRev="1" fill="hold">
                                          <p:stCondLst>
                                            <p:cond delay="0"/>
                                          </p:stCondLst>
                                        </p:cTn>
                                        <p:tgtEl>
                                          <p:spTgt spid="2"/>
                                        </p:tgtEl>
                                        <p:attrNameLst>
                                          <p:attrName>ppt_x</p:attrName>
                                        </p:attrNameLst>
                                      </p:cBhvr>
                                    </p:anim>
                                    <p:anim from="(-#ppt_h/2)" to="(#ppt_y)" calcmode="lin" valueType="num">
                                      <p:cBhvr>
                                        <p:cTn id="9" dur="500" fill="hold">
                                          <p:stCondLst>
                                            <p:cond delay="0"/>
                                          </p:stCondLst>
                                        </p:cTn>
                                        <p:tgtEl>
                                          <p:spTgt spid="2"/>
                                        </p:tgtEl>
                                        <p:attrNameLst>
                                          <p:attrName>ppt_y</p:attrName>
                                        </p:attrNameLst>
                                      </p:cBhvr>
                                    </p:anim>
                                    <p:animRot by="21600000">
                                      <p:cBhvr>
                                        <p:cTn id="10" dur="500" fill="hold">
                                          <p:stCondLst>
                                            <p:cond delay="0"/>
                                          </p:stCondLst>
                                        </p:cTn>
                                        <p:tgtEl>
                                          <p:spTgt spid="2"/>
                                        </p:tgtEl>
                                        <p:attrNameLst>
                                          <p:attrName>r</p:attrName>
                                        </p:attrNameLst>
                                      </p:cBhvr>
                                    </p:animRot>
                                  </p:childTnLst>
                                </p:cTn>
                              </p:par>
                            </p:childTnLst>
                          </p:cTn>
                        </p:par>
                      </p:childTnLst>
                    </p:cTn>
                  </p:par>
                  <p:par>
                    <p:cTn id="11" fill="hold">
                      <p:stCondLst>
                        <p:cond delay="indefinite"/>
                      </p:stCondLst>
                      <p:childTnLst>
                        <p:par>
                          <p:cTn id="12" fill="hold">
                            <p:stCondLst>
                              <p:cond delay="0"/>
                            </p:stCondLst>
                            <p:childTnLst>
                              <p:par>
                                <p:cTn id="13" presetID="24" presetClass="entr" presetSubtype="0" fill="hold" nodeType="clickEffect">
                                  <p:stCondLst>
                                    <p:cond delay="0"/>
                                  </p:stCondLst>
                                  <p:childTnLst>
                                    <p:set>
                                      <p:cBhvr>
                                        <p:cTn id="14" dur="1" fill="hold">
                                          <p:stCondLst>
                                            <p:cond delay="0"/>
                                          </p:stCondLst>
                                        </p:cTn>
                                        <p:tgtEl>
                                          <p:spTgt spid="5">
                                            <p:txEl>
                                              <p:pRg st="0" end="0"/>
                                            </p:txEl>
                                          </p:spTgt>
                                        </p:tgtEl>
                                        <p:attrNameLst>
                                          <p:attrName>style.visibility</p:attrName>
                                        </p:attrNameLst>
                                      </p:cBhvr>
                                      <p:to>
                                        <p:strVal val="visible"/>
                                      </p:to>
                                    </p:set>
                                    <p:anim to="" calcmode="lin" valueType="num">
                                      <p:cBhvr>
                                        <p:cTn id="15" dur="1" fill="hold"/>
                                        <p:tgtEl>
                                          <p:spTgt spid="5">
                                            <p:txEl>
                                              <p:pRg st="0" end="0"/>
                                            </p:txEl>
                                          </p:spTgt>
                                        </p:tgtEl>
                                      </p:cBhvr>
                                    </p:anim>
                                  </p:childTnLst>
                                </p:cTn>
                              </p:par>
                            </p:childTnLst>
                          </p:cTn>
                        </p:par>
                      </p:childTnLst>
                    </p:cTn>
                  </p:par>
                  <p:par>
                    <p:cTn id="16" fill="hold">
                      <p:stCondLst>
                        <p:cond delay="indefinite"/>
                      </p:stCondLst>
                      <p:childTnLst>
                        <p:par>
                          <p:cTn id="17" fill="hold">
                            <p:stCondLst>
                              <p:cond delay="0"/>
                            </p:stCondLst>
                            <p:childTnLst>
                              <p:par>
                                <p:cTn id="18" presetID="24" presetClass="entr" presetSubtype="0" fill="hold" nodeType="clickEffect">
                                  <p:stCondLst>
                                    <p:cond delay="0"/>
                                  </p:stCondLst>
                                  <p:childTnLst>
                                    <p:set>
                                      <p:cBhvr>
                                        <p:cTn id="19" dur="1" fill="hold">
                                          <p:stCondLst>
                                            <p:cond delay="0"/>
                                          </p:stCondLst>
                                        </p:cTn>
                                        <p:tgtEl>
                                          <p:spTgt spid="5">
                                            <p:txEl>
                                              <p:pRg st="1" end="1"/>
                                            </p:txEl>
                                          </p:spTgt>
                                        </p:tgtEl>
                                        <p:attrNameLst>
                                          <p:attrName>style.visibility</p:attrName>
                                        </p:attrNameLst>
                                      </p:cBhvr>
                                      <p:to>
                                        <p:strVal val="visible"/>
                                      </p:to>
                                    </p:set>
                                    <p:anim to="" calcmode="lin" valueType="num">
                                      <p:cBhvr>
                                        <p:cTn id="20" dur="1" fill="hold"/>
                                        <p:tgtEl>
                                          <p:spTgt spid="5">
                                            <p:txEl>
                                              <p:pRg st="1" end="1"/>
                                            </p:txEl>
                                          </p:spTgt>
                                        </p:tgtEl>
                                      </p:cBhvr>
                                    </p:anim>
                                  </p:childTnLst>
                                </p:cTn>
                              </p:par>
                            </p:childTnLst>
                          </p:cTn>
                        </p:par>
                      </p:childTnLst>
                    </p:cTn>
                  </p:par>
                  <p:par>
                    <p:cTn id="21" fill="hold">
                      <p:stCondLst>
                        <p:cond delay="indefinite"/>
                      </p:stCondLst>
                      <p:childTnLst>
                        <p:par>
                          <p:cTn id="22" fill="hold">
                            <p:stCondLst>
                              <p:cond delay="0"/>
                            </p:stCondLst>
                            <p:childTnLst>
                              <p:par>
                                <p:cTn id="23" presetID="24" presetClass="entr" presetSubtype="0" fill="hold" nodeType="clickEffect">
                                  <p:stCondLst>
                                    <p:cond delay="0"/>
                                  </p:stCondLst>
                                  <p:childTnLst>
                                    <p:set>
                                      <p:cBhvr>
                                        <p:cTn id="24" dur="1" fill="hold">
                                          <p:stCondLst>
                                            <p:cond delay="0"/>
                                          </p:stCondLst>
                                        </p:cTn>
                                        <p:tgtEl>
                                          <p:spTgt spid="5">
                                            <p:txEl>
                                              <p:pRg st="3" end="3"/>
                                            </p:txEl>
                                          </p:spTgt>
                                        </p:tgtEl>
                                        <p:attrNameLst>
                                          <p:attrName>style.visibility</p:attrName>
                                        </p:attrNameLst>
                                      </p:cBhvr>
                                      <p:to>
                                        <p:strVal val="visible"/>
                                      </p:to>
                                    </p:set>
                                    <p:anim to="" calcmode="lin" valueType="num">
                                      <p:cBhvr>
                                        <p:cTn id="25" dur="1" fill="hold"/>
                                        <p:tgtEl>
                                          <p:spTgt spid="5">
                                            <p:txEl>
                                              <p:pRg st="3" end="3"/>
                                            </p:txEl>
                                          </p:spTgt>
                                        </p:tgtEl>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a:blip r:embed="rId1"/>
          <a:srcRect l="2521" r="44122" b="62904"/>
          <a:stretch>
            <a:fillRect/>
          </a:stretch>
        </p:blipFill>
        <p:spPr>
          <a:xfrm>
            <a:off x="864235" y="1210310"/>
            <a:ext cx="5053965" cy="3644265"/>
          </a:xfrm>
          <a:prstGeom prst="rect">
            <a:avLst/>
          </a:prstGeom>
        </p:spPr>
      </p:pic>
      <p:sp>
        <p:nvSpPr>
          <p:cNvPr id="9" name="TextBox 10"/>
          <p:cNvSpPr>
            <a:spLocks noChangeArrowheads="1"/>
          </p:cNvSpPr>
          <p:nvPr/>
        </p:nvSpPr>
        <p:spPr bwMode="auto">
          <a:xfrm>
            <a:off x="724535" y="439420"/>
            <a:ext cx="5317490"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828675">
              <a:defRPr>
                <a:solidFill>
                  <a:schemeClr val="tx1"/>
                </a:solidFill>
                <a:latin typeface="Arial" panose="020B0604020202020204" pitchFamily="34" charset="0"/>
                <a:ea typeface="宋体" panose="02010600030101010101" pitchFamily="2" charset="-122"/>
              </a:defRPr>
            </a:lvl1pPr>
            <a:lvl2pPr marL="742950" indent="-285750" defTabSz="828675">
              <a:defRPr>
                <a:solidFill>
                  <a:schemeClr val="tx1"/>
                </a:solidFill>
                <a:latin typeface="Arial" panose="020B0604020202020204" pitchFamily="34" charset="0"/>
                <a:ea typeface="宋体" panose="02010600030101010101" pitchFamily="2" charset="-122"/>
              </a:defRPr>
            </a:lvl2pPr>
            <a:lvl3pPr marL="1143000" indent="-228600" defTabSz="828675">
              <a:defRPr>
                <a:solidFill>
                  <a:schemeClr val="tx1"/>
                </a:solidFill>
                <a:latin typeface="Arial" panose="020B0604020202020204" pitchFamily="34" charset="0"/>
                <a:ea typeface="宋体" panose="02010600030101010101" pitchFamily="2" charset="-122"/>
              </a:defRPr>
            </a:lvl3pPr>
            <a:lvl4pPr marL="1600200" indent="-228600" defTabSz="828675">
              <a:defRPr>
                <a:solidFill>
                  <a:schemeClr val="tx1"/>
                </a:solidFill>
                <a:latin typeface="Arial" panose="020B0604020202020204" pitchFamily="34" charset="0"/>
                <a:ea typeface="宋体" panose="02010600030101010101" pitchFamily="2" charset="-122"/>
              </a:defRPr>
            </a:lvl4pPr>
            <a:lvl5pPr marL="2057400" indent="-228600" defTabSz="828675">
              <a:defRPr>
                <a:solidFill>
                  <a:schemeClr val="tx1"/>
                </a:solidFill>
                <a:latin typeface="Arial" panose="020B0604020202020204" pitchFamily="34" charset="0"/>
                <a:ea typeface="宋体" panose="02010600030101010101" pitchFamily="2" charset="-122"/>
              </a:defRPr>
            </a:lvl5pPr>
            <a:lvl6pPr marL="25146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nSpc>
                <a:spcPct val="100000"/>
              </a:lnSpc>
            </a:pPr>
            <a:r>
              <a:rPr altLang="zh-CN" sz="2400" b="1" dirty="0">
                <a:sym typeface="+mn-ea"/>
              </a:rPr>
              <a:t>16.1 计算机感知声音</a:t>
            </a:r>
            <a:endParaRPr altLang="zh-CN" sz="2400" b="1" dirty="0">
              <a:sym typeface="+mn-ea"/>
            </a:endParaRPr>
          </a:p>
        </p:txBody>
      </p:sp>
      <p:pic>
        <p:nvPicPr>
          <p:cNvPr id="7" name="图片 6"/>
          <p:cNvPicPr>
            <a:picLocks noChangeAspect="1"/>
          </p:cNvPicPr>
          <p:nvPr/>
        </p:nvPicPr>
        <p:blipFill>
          <a:blip r:embed="rId1"/>
          <a:srcRect l="2946" t="40394" r="30216" b="2237"/>
          <a:stretch>
            <a:fillRect/>
          </a:stretch>
        </p:blipFill>
        <p:spPr>
          <a:xfrm>
            <a:off x="724535" y="1210310"/>
            <a:ext cx="5708650" cy="5082540"/>
          </a:xfrm>
          <a:prstGeom prst="rect">
            <a:avLst/>
          </a:prstGeom>
        </p:spPr>
      </p:pic>
      <p:sp>
        <p:nvSpPr>
          <p:cNvPr id="10" name="文本框 9"/>
          <p:cNvSpPr txBox="1"/>
          <p:nvPr/>
        </p:nvSpPr>
        <p:spPr>
          <a:xfrm>
            <a:off x="1316990" y="3184525"/>
            <a:ext cx="4104640" cy="1753235"/>
          </a:xfrm>
          <a:prstGeom prst="rect">
            <a:avLst/>
          </a:prstGeom>
          <a:noFill/>
          <a:ln>
            <a:solidFill>
              <a:srgbClr val="190DBB"/>
            </a:solidFill>
          </a:ln>
        </p:spPr>
        <p:txBody>
          <a:bodyPr wrap="square" rtlCol="0">
            <a:spAutoFit/>
          </a:bodyPr>
          <a:p>
            <a:endParaRPr lang="zh-CN" altLang="en-US"/>
          </a:p>
          <a:p>
            <a:endParaRPr lang="zh-CN" altLang="en-US"/>
          </a:p>
          <a:p>
            <a:endParaRPr lang="zh-CN" altLang="en-US"/>
          </a:p>
          <a:p>
            <a:endParaRPr lang="zh-CN" altLang="en-US"/>
          </a:p>
          <a:p>
            <a:endParaRPr lang="zh-CN" altLang="en-US"/>
          </a:p>
          <a:p>
            <a:endParaRPr lang="zh-CN" altLang="en-US"/>
          </a:p>
        </p:txBody>
      </p:sp>
      <p:sp>
        <p:nvSpPr>
          <p:cNvPr id="12" name="文本框 11"/>
          <p:cNvSpPr txBox="1"/>
          <p:nvPr/>
        </p:nvSpPr>
        <p:spPr>
          <a:xfrm>
            <a:off x="6842125" y="3415665"/>
            <a:ext cx="4205605" cy="1291590"/>
          </a:xfrm>
          <a:prstGeom prst="rect">
            <a:avLst/>
          </a:prstGeom>
          <a:solidFill>
            <a:schemeClr val="accent5">
              <a:lumMod val="40000"/>
              <a:lumOff val="60000"/>
            </a:schemeClr>
          </a:solidFill>
          <a:ln>
            <a:solidFill>
              <a:schemeClr val="accent5">
                <a:lumMod val="60000"/>
                <a:lumOff val="40000"/>
              </a:schemeClr>
            </a:solidFill>
          </a:ln>
        </p:spPr>
        <p:txBody>
          <a:bodyPr wrap="square" rtlCol="0" anchor="t">
            <a:spAutoFit/>
          </a:bodyPr>
          <a:p>
            <a:pPr indent="0" algn="just" fontAlgn="auto">
              <a:lnSpc>
                <a:spcPct val="130000"/>
              </a:lnSpc>
            </a:pPr>
            <a:r>
              <a:rPr lang="zh-CN" altLang="en-US" sz="2000"/>
              <a:t>将录音的控制流程，录音完成后调用音频保存方法save_wave_file()将文件保存为.wav文件</a:t>
            </a:r>
            <a:endParaRPr lang="en-US" altLang="zh-CN" sz="2000"/>
          </a:p>
        </p:txBody>
      </p:sp>
      <p:sp>
        <p:nvSpPr>
          <p:cNvPr id="13" name="右箭头 12"/>
          <p:cNvSpPr/>
          <p:nvPr/>
        </p:nvSpPr>
        <p:spPr>
          <a:xfrm>
            <a:off x="5518785" y="3917950"/>
            <a:ext cx="1323340" cy="287655"/>
          </a:xfrm>
          <a:prstGeom prst="rightArrow">
            <a:avLst/>
          </a:prstGeom>
          <a:solidFill>
            <a:schemeClr val="accent5">
              <a:lumMod val="40000"/>
              <a:lumOff val="60000"/>
            </a:schemeClr>
          </a:solidFill>
          <a:ln w="3175">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pic>
        <p:nvPicPr>
          <p:cNvPr id="15" name="图片 14"/>
          <p:cNvPicPr>
            <a:picLocks noChangeAspect="1"/>
          </p:cNvPicPr>
          <p:nvPr/>
        </p:nvPicPr>
        <p:blipFill>
          <a:blip r:embed="rId2"/>
          <a:srcRect r="40597"/>
          <a:stretch>
            <a:fillRect/>
          </a:stretch>
        </p:blipFill>
        <p:spPr>
          <a:xfrm>
            <a:off x="6353175" y="3624580"/>
            <a:ext cx="5182870" cy="2864485"/>
          </a:xfrm>
          <a:prstGeom prst="rect">
            <a:avLst/>
          </a:prstGeom>
        </p:spPr>
      </p:pic>
    </p:spTree>
  </p:cSld>
  <p:clrMapOvr>
    <a:masterClrMapping/>
  </p:clrMapOvr>
  <p:transition spd="slow">
    <p:wheel spokes="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dissolve">
                                      <p:cBhvr>
                                        <p:cTn id="7" dur="5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nodeType="clickEffect">
                                  <p:stCondLst>
                                    <p:cond delay="0"/>
                                  </p:stCondLst>
                                  <p:childTnLst>
                                    <p:set>
                                      <p:cBhvr>
                                        <p:cTn id="11" dur="1" fill="hold">
                                          <p:stCondLst>
                                            <p:cond delay="0"/>
                                          </p:stCondLst>
                                        </p:cTn>
                                        <p:tgtEl>
                                          <p:spTgt spid="6"/>
                                        </p:tgtEl>
                                        <p:attrNameLst>
                                          <p:attrName>style.visibility</p:attrName>
                                        </p:attrNameLst>
                                      </p:cBhvr>
                                      <p:to>
                                        <p:strVal val="visible"/>
                                      </p:to>
                                    </p:set>
                                    <p:anim to="" calcmode="lin" valueType="num">
                                      <p:cBhvr>
                                        <p:cTn id="12" dur="1" fill="hold"/>
                                        <p:tgtEl>
                                          <p:spTgt spid="6"/>
                                        </p:tgtEl>
                                      </p:cBhvr>
                                    </p:anim>
                                  </p:childTnLst>
                                </p:cTn>
                              </p:par>
                            </p:childTnLst>
                          </p:cTn>
                        </p:par>
                      </p:childTnLst>
                    </p:cTn>
                  </p:par>
                  <p:par>
                    <p:cTn id="13" fill="hold">
                      <p:stCondLst>
                        <p:cond delay="indefinite"/>
                      </p:stCondLst>
                      <p:childTnLst>
                        <p:par>
                          <p:cTn id="14" fill="hold">
                            <p:stCondLst>
                              <p:cond delay="0"/>
                            </p:stCondLst>
                            <p:childTnLst>
                              <p:par>
                                <p:cTn id="15" presetID="24" presetClass="exit" presetSubtype="0" fill="hold" nodeType="clickEffect">
                                  <p:stCondLst>
                                    <p:cond delay="0"/>
                                  </p:stCondLst>
                                  <p:childTnLst>
                                    <p:anim to="" calcmode="lin" valueType="num">
                                      <p:cBhvr>
                                        <p:cTn id="16" dur="1"/>
                                        <p:tgtEl>
                                          <p:spTgt spid="6"/>
                                        </p:tgtEl>
                                      </p:cBhvr>
                                    </p:anim>
                                    <p:set>
                                      <p:cBhvr>
                                        <p:cTn id="17" dur="1" fill="hold">
                                          <p:stCondLst>
                                            <p:cond delay="0"/>
                                          </p:stCondLst>
                                        </p:cTn>
                                        <p:tgtEl>
                                          <p:spTgt spid="6"/>
                                        </p:tgtEl>
                                        <p:attrNameLst>
                                          <p:attrName>style.visibility</p:attrName>
                                        </p:attrNameLst>
                                      </p:cBhvr>
                                      <p:to>
                                        <p:strVal val="hidden"/>
                                      </p:to>
                                    </p:set>
                                  </p:childTnLst>
                                </p:cTn>
                              </p:par>
                            </p:childTnLst>
                          </p:cTn>
                        </p:par>
                      </p:childTnLst>
                    </p:cTn>
                  </p:par>
                  <p:par>
                    <p:cTn id="18" fill="hold">
                      <p:stCondLst>
                        <p:cond delay="indefinite"/>
                      </p:stCondLst>
                      <p:childTnLst>
                        <p:par>
                          <p:cTn id="19" fill="hold">
                            <p:stCondLst>
                              <p:cond delay="0"/>
                            </p:stCondLst>
                            <p:childTnLst>
                              <p:par>
                                <p:cTn id="20" presetID="14" presetClass="entr" presetSubtype="10" fill="hold" nodeType="click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randombar(horizontal)">
                                      <p:cBhvr>
                                        <p:cTn id="22" dur="500"/>
                                        <p:tgtEl>
                                          <p:spTgt spid="7"/>
                                        </p:tgtEl>
                                      </p:cBhvr>
                                    </p:animEffect>
                                  </p:childTnLst>
                                </p:cTn>
                              </p:par>
                            </p:childTnLst>
                          </p:cTn>
                        </p:par>
                      </p:childTnLst>
                    </p:cTn>
                  </p:par>
                  <p:par>
                    <p:cTn id="23" fill="hold">
                      <p:stCondLst>
                        <p:cond delay="indefinite"/>
                      </p:stCondLst>
                      <p:childTnLst>
                        <p:par>
                          <p:cTn id="24" fill="hold">
                            <p:stCondLst>
                              <p:cond delay="0"/>
                            </p:stCondLst>
                            <p:childTnLst>
                              <p:par>
                                <p:cTn id="25" presetID="21" presetClass="entr" presetSubtype="1" fill="hold" grpId="0" nodeType="clickEffect">
                                  <p:stCondLst>
                                    <p:cond delay="0"/>
                                  </p:stCondLst>
                                  <p:childTnLst>
                                    <p:set>
                                      <p:cBhvr>
                                        <p:cTn id="26" dur="1000" fill="hold">
                                          <p:stCondLst>
                                            <p:cond delay="0"/>
                                          </p:stCondLst>
                                        </p:cTn>
                                        <p:tgtEl>
                                          <p:spTgt spid="10"/>
                                        </p:tgtEl>
                                        <p:attrNameLst>
                                          <p:attrName>style.visibility</p:attrName>
                                        </p:attrNameLst>
                                      </p:cBhvr>
                                      <p:to>
                                        <p:strVal val="visible"/>
                                      </p:to>
                                    </p:set>
                                    <p:animEffect transition="in" filter="wheel(1)">
                                      <p:cBhvr>
                                        <p:cTn id="27" dur="1000"/>
                                        <p:tgtEl>
                                          <p:spTgt spid="10"/>
                                        </p:tgtEl>
                                      </p:cBhvr>
                                    </p:animEffect>
                                  </p:childTnLst>
                                </p:cTn>
                              </p:par>
                            </p:childTnLst>
                          </p:cTn>
                        </p:par>
                        <p:par>
                          <p:cTn id="28" fill="hold">
                            <p:stCondLst>
                              <p:cond delay="1000"/>
                            </p:stCondLst>
                            <p:childTnLst>
                              <p:par>
                                <p:cTn id="29" presetID="22" presetClass="entr" presetSubtype="8" fill="hold" grpId="0" nodeType="afterEffect">
                                  <p:stCondLst>
                                    <p:cond delay="0"/>
                                  </p:stCondLst>
                                  <p:childTnLst>
                                    <p:set>
                                      <p:cBhvr>
                                        <p:cTn id="30" dur="1" fill="hold">
                                          <p:stCondLst>
                                            <p:cond delay="0"/>
                                          </p:stCondLst>
                                        </p:cTn>
                                        <p:tgtEl>
                                          <p:spTgt spid="13"/>
                                        </p:tgtEl>
                                        <p:attrNameLst>
                                          <p:attrName>style.visibility</p:attrName>
                                        </p:attrNameLst>
                                      </p:cBhvr>
                                      <p:to>
                                        <p:strVal val="visible"/>
                                      </p:to>
                                    </p:set>
                                    <p:animEffect transition="in" filter="wipe(left)">
                                      <p:cBhvr>
                                        <p:cTn id="31" dur="500"/>
                                        <p:tgtEl>
                                          <p:spTgt spid="13"/>
                                        </p:tgtEl>
                                      </p:cBhvr>
                                    </p:animEffect>
                                  </p:childTnLst>
                                </p:cTn>
                              </p:par>
                            </p:childTnLst>
                          </p:cTn>
                        </p:par>
                      </p:childTnLst>
                    </p:cTn>
                  </p:par>
                  <p:par>
                    <p:cTn id="32" fill="hold">
                      <p:stCondLst>
                        <p:cond delay="indefinite"/>
                      </p:stCondLst>
                      <p:childTnLst>
                        <p:par>
                          <p:cTn id="33" fill="hold">
                            <p:stCondLst>
                              <p:cond delay="0"/>
                            </p:stCondLst>
                            <p:childTnLst>
                              <p:par>
                                <p:cTn id="34" presetID="14" presetClass="entr" presetSubtype="10" fill="hold" grpId="0" nodeType="clickEffect">
                                  <p:stCondLst>
                                    <p:cond delay="0"/>
                                  </p:stCondLst>
                                  <p:childTnLst>
                                    <p:set>
                                      <p:cBhvr>
                                        <p:cTn id="35" dur="1" fill="hold">
                                          <p:stCondLst>
                                            <p:cond delay="0"/>
                                          </p:stCondLst>
                                        </p:cTn>
                                        <p:tgtEl>
                                          <p:spTgt spid="12"/>
                                        </p:tgtEl>
                                        <p:attrNameLst>
                                          <p:attrName>style.visibility</p:attrName>
                                        </p:attrNameLst>
                                      </p:cBhvr>
                                      <p:to>
                                        <p:strVal val="visible"/>
                                      </p:to>
                                    </p:set>
                                    <p:animEffect transition="in" filter="randombar(horizontal)">
                                      <p:cBhvr>
                                        <p:cTn id="36" dur="500"/>
                                        <p:tgtEl>
                                          <p:spTgt spid="12"/>
                                        </p:tgtEl>
                                      </p:cBhvr>
                                    </p:animEffect>
                                  </p:childTnLst>
                                </p:cTn>
                              </p:par>
                            </p:childTnLst>
                          </p:cTn>
                        </p:par>
                      </p:childTnLst>
                    </p:cTn>
                  </p:par>
                  <p:par>
                    <p:cTn id="37" fill="hold">
                      <p:stCondLst>
                        <p:cond delay="indefinite"/>
                      </p:stCondLst>
                      <p:childTnLst>
                        <p:par>
                          <p:cTn id="38" fill="hold">
                            <p:stCondLst>
                              <p:cond delay="0"/>
                            </p:stCondLst>
                            <p:childTnLst>
                              <p:par>
                                <p:cTn id="39" presetID="22" presetClass="exit" presetSubtype="4" fill="hold" grpId="1" nodeType="clickEffect">
                                  <p:stCondLst>
                                    <p:cond delay="0"/>
                                  </p:stCondLst>
                                  <p:childTnLst>
                                    <p:animEffect transition="out" filter="wipe(down)">
                                      <p:cBhvr>
                                        <p:cTn id="40" dur="500"/>
                                        <p:tgtEl>
                                          <p:spTgt spid="13"/>
                                        </p:tgtEl>
                                      </p:cBhvr>
                                    </p:animEffect>
                                    <p:set>
                                      <p:cBhvr>
                                        <p:cTn id="41" dur="1" fill="hold">
                                          <p:stCondLst>
                                            <p:cond delay="499"/>
                                          </p:stCondLst>
                                        </p:cTn>
                                        <p:tgtEl>
                                          <p:spTgt spid="13"/>
                                        </p:tgtEl>
                                        <p:attrNameLst>
                                          <p:attrName>style.visibility</p:attrName>
                                        </p:attrNameLst>
                                      </p:cBhvr>
                                      <p:to>
                                        <p:strVal val="hidden"/>
                                      </p:to>
                                    </p:set>
                                  </p:childTnLst>
                                </p:cTn>
                              </p:par>
                              <p:par>
                                <p:cTn id="42" presetID="22" presetClass="exit" presetSubtype="1" fill="hold" grpId="1" nodeType="withEffect">
                                  <p:stCondLst>
                                    <p:cond delay="0"/>
                                  </p:stCondLst>
                                  <p:childTnLst>
                                    <p:animEffect transition="out" filter="wipe(up)">
                                      <p:cBhvr>
                                        <p:cTn id="43" dur="500"/>
                                        <p:tgtEl>
                                          <p:spTgt spid="12"/>
                                        </p:tgtEl>
                                      </p:cBhvr>
                                    </p:animEffect>
                                    <p:set>
                                      <p:cBhvr>
                                        <p:cTn id="44" dur="1" fill="hold">
                                          <p:stCondLst>
                                            <p:cond delay="499"/>
                                          </p:stCondLst>
                                        </p:cTn>
                                        <p:tgtEl>
                                          <p:spTgt spid="12"/>
                                        </p:tgtEl>
                                        <p:attrNameLst>
                                          <p:attrName>style.visibility</p:attrName>
                                        </p:attrNameLst>
                                      </p:cBhvr>
                                      <p:to>
                                        <p:strVal val="hidden"/>
                                      </p:to>
                                    </p:set>
                                  </p:childTnLst>
                                </p:cTn>
                              </p:par>
                            </p:childTnLst>
                          </p:cTn>
                        </p:par>
                      </p:childTnLst>
                    </p:cTn>
                  </p:par>
                  <p:par>
                    <p:cTn id="45" fill="hold">
                      <p:stCondLst>
                        <p:cond delay="indefinite"/>
                      </p:stCondLst>
                      <p:childTnLst>
                        <p:par>
                          <p:cTn id="46" fill="hold">
                            <p:stCondLst>
                              <p:cond delay="0"/>
                            </p:stCondLst>
                            <p:childTnLst>
                              <p:par>
                                <p:cTn id="47" presetID="20" presetClass="entr" presetSubtype="0" fill="hold" nodeType="clickEffect">
                                  <p:stCondLst>
                                    <p:cond delay="0"/>
                                  </p:stCondLst>
                                  <p:childTnLst>
                                    <p:set>
                                      <p:cBhvr>
                                        <p:cTn id="48" dur="1" fill="hold">
                                          <p:stCondLst>
                                            <p:cond delay="0"/>
                                          </p:stCondLst>
                                        </p:cTn>
                                        <p:tgtEl>
                                          <p:spTgt spid="15"/>
                                        </p:tgtEl>
                                        <p:attrNameLst>
                                          <p:attrName>style.visibility</p:attrName>
                                        </p:attrNameLst>
                                      </p:cBhvr>
                                      <p:to>
                                        <p:strVal val="visible"/>
                                      </p:to>
                                    </p:set>
                                    <p:animEffect transition="in" filter="wedge">
                                      <p:cBhvr>
                                        <p:cTn id="49" dur="20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animBg="1"/>
      <p:bldP spid="13" grpId="0" animBg="1"/>
      <p:bldP spid="13" grpId="1" animBg="1"/>
      <p:bldP spid="12" grpId="0" animBg="1"/>
      <p:bldP spid="12" grpId="1"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文本框 11"/>
          <p:cNvSpPr txBox="1"/>
          <p:nvPr/>
        </p:nvSpPr>
        <p:spPr>
          <a:xfrm>
            <a:off x="867410" y="1222375"/>
            <a:ext cx="10455910" cy="1291590"/>
          </a:xfrm>
          <a:prstGeom prst="rect">
            <a:avLst/>
          </a:prstGeom>
          <a:noFill/>
          <a:ln>
            <a:noFill/>
          </a:ln>
          <a:extLst>
            <a:ext uri="{909E8E84-426E-40DD-AFC4-6F175D3DCCD1}">
              <a14:hiddenFill xmlns:a14="http://schemas.microsoft.com/office/drawing/2010/main">
                <a:solidFill>
                  <a:schemeClr val="accent5">
                    <a:lumMod val="40000"/>
                    <a:lumOff val="60000"/>
                  </a:schemeClr>
                </a:solidFill>
              </a14:hiddenFill>
            </a:ext>
          </a:extLst>
        </p:spPr>
        <p:txBody>
          <a:bodyPr wrap="square" rtlCol="0" anchor="t">
            <a:spAutoFit/>
          </a:bodyPr>
          <a:p>
            <a:pPr indent="508000" algn="just" fontAlgn="auto">
              <a:lnSpc>
                <a:spcPct val="130000"/>
              </a:lnSpc>
              <a:extLst>
                <a:ext uri="{35155182-B16C-46BC-9424-99874614C6A1}">
                  <wpsdc:indentchars xmlns:wpsdc="http://www.wps.cn/officeDocument/2017/drawingmlCustomData" val="200" checksum="282533468"/>
                </a:ext>
              </a:extLst>
            </a:pPr>
            <a:r>
              <a:rPr lang="zh-CN" altLang="en-US" sz="2000"/>
              <a:t>通过对声波的处理，我们计算机可以感知声音并且可以进行编码储存了。就好比我们的大脑听到了某个声音并记了下来，接下来我们应该要做的就是识别出这是什么声音，是什么东西发出来的。那计算机到底如何“理解”声音的呢？</a:t>
            </a:r>
            <a:endParaRPr lang="zh-CN" altLang="en-US" sz="2000"/>
          </a:p>
        </p:txBody>
      </p:sp>
      <p:sp>
        <p:nvSpPr>
          <p:cNvPr id="9" name="TextBox 10"/>
          <p:cNvSpPr>
            <a:spLocks noChangeArrowheads="1"/>
          </p:cNvSpPr>
          <p:nvPr/>
        </p:nvSpPr>
        <p:spPr bwMode="auto">
          <a:xfrm>
            <a:off x="724535" y="439420"/>
            <a:ext cx="5317490"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828675">
              <a:defRPr>
                <a:solidFill>
                  <a:schemeClr val="tx1"/>
                </a:solidFill>
                <a:latin typeface="Arial" panose="020B0604020202020204" pitchFamily="34" charset="0"/>
                <a:ea typeface="宋体" panose="02010600030101010101" pitchFamily="2" charset="-122"/>
              </a:defRPr>
            </a:lvl1pPr>
            <a:lvl2pPr marL="742950" indent="-285750" defTabSz="828675">
              <a:defRPr>
                <a:solidFill>
                  <a:schemeClr val="tx1"/>
                </a:solidFill>
                <a:latin typeface="Arial" panose="020B0604020202020204" pitchFamily="34" charset="0"/>
                <a:ea typeface="宋体" panose="02010600030101010101" pitchFamily="2" charset="-122"/>
              </a:defRPr>
            </a:lvl2pPr>
            <a:lvl3pPr marL="1143000" indent="-228600" defTabSz="828675">
              <a:defRPr>
                <a:solidFill>
                  <a:schemeClr val="tx1"/>
                </a:solidFill>
                <a:latin typeface="Arial" panose="020B0604020202020204" pitchFamily="34" charset="0"/>
                <a:ea typeface="宋体" panose="02010600030101010101" pitchFamily="2" charset="-122"/>
              </a:defRPr>
            </a:lvl3pPr>
            <a:lvl4pPr marL="1600200" indent="-228600" defTabSz="828675">
              <a:defRPr>
                <a:solidFill>
                  <a:schemeClr val="tx1"/>
                </a:solidFill>
                <a:latin typeface="Arial" panose="020B0604020202020204" pitchFamily="34" charset="0"/>
                <a:ea typeface="宋体" panose="02010600030101010101" pitchFamily="2" charset="-122"/>
              </a:defRPr>
            </a:lvl4pPr>
            <a:lvl5pPr marL="2057400" indent="-228600" defTabSz="828675">
              <a:defRPr>
                <a:solidFill>
                  <a:schemeClr val="tx1"/>
                </a:solidFill>
                <a:latin typeface="Arial" panose="020B0604020202020204" pitchFamily="34" charset="0"/>
                <a:ea typeface="宋体" panose="02010600030101010101" pitchFamily="2" charset="-122"/>
              </a:defRPr>
            </a:lvl5pPr>
            <a:lvl6pPr marL="25146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nSpc>
                <a:spcPct val="100000"/>
              </a:lnSpc>
            </a:pPr>
            <a:r>
              <a:rPr altLang="zh-CN" sz="2400" b="1" dirty="0">
                <a:sym typeface="+mn-ea"/>
              </a:rPr>
              <a:t>16.2 理解声音——频谱识别</a:t>
            </a:r>
            <a:endParaRPr altLang="zh-CN" sz="2400" b="1" dirty="0">
              <a:sym typeface="+mn-ea"/>
            </a:endParaRPr>
          </a:p>
        </p:txBody>
      </p:sp>
      <p:sp>
        <p:nvSpPr>
          <p:cNvPr id="2" name="文本框 1"/>
          <p:cNvSpPr txBox="1"/>
          <p:nvPr/>
        </p:nvSpPr>
        <p:spPr>
          <a:xfrm>
            <a:off x="867410" y="2745105"/>
            <a:ext cx="5410200" cy="3409315"/>
          </a:xfrm>
          <a:prstGeom prst="rect">
            <a:avLst/>
          </a:prstGeom>
          <a:noFill/>
          <a:ln>
            <a:noFill/>
          </a:ln>
          <a:extLst>
            <a:ext uri="{909E8E84-426E-40DD-AFC4-6F175D3DCCD1}">
              <a14:hiddenFill xmlns:a14="http://schemas.microsoft.com/office/drawing/2010/main">
                <a:solidFill>
                  <a:schemeClr val="accent5">
                    <a:lumMod val="40000"/>
                    <a:lumOff val="60000"/>
                  </a:schemeClr>
                </a:solidFill>
              </a14:hiddenFill>
            </a:ext>
          </a:extLst>
        </p:spPr>
        <p:txBody>
          <a:bodyPr wrap="square" rtlCol="0" anchor="t">
            <a:spAutoFit/>
          </a:bodyPr>
          <a:p>
            <a:pPr indent="508000" algn="just" fontAlgn="auto">
              <a:lnSpc>
                <a:spcPct val="130000"/>
              </a:lnSpc>
              <a:extLst>
                <a:ext uri="{35155182-B16C-46BC-9424-99874614C6A1}">
                  <wpsdc:indentchars xmlns:wpsdc="http://www.wps.cn/officeDocument/2017/drawingmlCustomData" val="200" checksum="282533468"/>
                </a:ext>
              </a:extLst>
            </a:pPr>
            <a:r>
              <a:rPr lang="zh-CN" altLang="en-US" sz="2000" b="1"/>
              <a:t>这里就需要计算机分析音频的依据——频谱。</a:t>
            </a:r>
            <a:endParaRPr lang="zh-CN" altLang="en-US" sz="2000" b="1"/>
          </a:p>
          <a:p>
            <a:pPr indent="457200" algn="just" fontAlgn="auto">
              <a:lnSpc>
                <a:spcPct val="130000"/>
              </a:lnSpc>
              <a:extLst>
                <a:ext uri="{35155182-B16C-46BC-9424-99874614C6A1}">
                  <wpsdc:indentchars xmlns:wpsdc="http://www.wps.cn/officeDocument/2017/drawingmlCustomData" val="200" checksum="59296752"/>
                </a:ext>
              </a:extLst>
            </a:pPr>
            <a:r>
              <a:rPr lang="zh-CN" altLang="en-US"/>
              <a:t>如右图所示。频谱的横坐标代表频率，纵坐标代表幅度——相应频率的声音对应的振幅。频谱图反映了不同频率的声音占的能量多少，在频谱图上反映的就是频谱幅度的相对大小。</a:t>
            </a:r>
            <a:endParaRPr lang="zh-CN" altLang="en-US"/>
          </a:p>
          <a:p>
            <a:pPr indent="457200" algn="just" fontAlgn="auto">
              <a:lnSpc>
                <a:spcPct val="130000"/>
              </a:lnSpc>
              <a:extLst>
                <a:ext uri="{35155182-B16C-46BC-9424-99874614C6A1}">
                  <wpsdc:indentchars xmlns:wpsdc="http://www.wps.cn/officeDocument/2017/drawingmlCustomData" val="200" checksum="59296752"/>
                </a:ext>
              </a:extLst>
            </a:pPr>
            <a:r>
              <a:rPr lang="zh-CN" altLang="en-US"/>
              <a:t>比如一段乐曲中的高音强低音弱，那么在一定范围内的频率高的区域频谱的振幅就大，反之在频率低的区域对应的频谱幅度大。</a:t>
            </a:r>
            <a:endParaRPr lang="zh-CN" altLang="en-US"/>
          </a:p>
        </p:txBody>
      </p:sp>
      <p:pic>
        <p:nvPicPr>
          <p:cNvPr id="124" name="图片 124" descr="平铺"/>
          <p:cNvPicPr>
            <a:picLocks noChangeAspect="1" noChangeArrowheads="1"/>
          </p:cNvPicPr>
          <p:nvPr/>
        </p:nvPicPr>
        <p:blipFill>
          <a:blip r:embed="rId1">
            <a:extLst>
              <a:ext uri="{28A0092B-C50C-407E-A947-70E740481C1C}">
                <a14:useLocalDpi xmlns:a14="http://schemas.microsoft.com/office/drawing/2010/main" val="0"/>
              </a:ext>
            </a:extLst>
          </a:blip>
          <a:srcRect l="3080" r="6390"/>
          <a:stretch>
            <a:fillRect/>
          </a:stretch>
        </p:blipFill>
        <p:spPr>
          <a:xfrm>
            <a:off x="6590665" y="2705735"/>
            <a:ext cx="4998720" cy="3448685"/>
          </a:xfrm>
          <a:prstGeom prst="rect">
            <a:avLst/>
          </a:prstGeom>
          <a:noFill/>
          <a:ln>
            <a:noFill/>
          </a:ln>
        </p:spPr>
      </p:pic>
    </p:spTree>
  </p:cSld>
  <p:clrMapOvr>
    <a:masterClrMapping/>
  </p:clrMapOvr>
  <p:transition spd="slow">
    <p:wheel spokes="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dissolve">
                                      <p:cBhvr>
                                        <p:cTn id="7" dur="5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randombar(horizontal)">
                                      <p:cBhvr>
                                        <p:cTn id="12" dur="500"/>
                                        <p:tgtEl>
                                          <p:spTgt spid="12"/>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grpId="0" nodeType="clickEffect">
                                  <p:stCondLst>
                                    <p:cond delay="0"/>
                                  </p:stCondLst>
                                  <p:childTnLst>
                                    <p:set>
                                      <p:cBhvr>
                                        <p:cTn id="16" dur="1" fill="hold">
                                          <p:stCondLst>
                                            <p:cond delay="0"/>
                                          </p:stCondLst>
                                        </p:cTn>
                                        <p:tgtEl>
                                          <p:spTgt spid="2"/>
                                        </p:tgtEl>
                                        <p:attrNameLst>
                                          <p:attrName>style.visibility</p:attrName>
                                        </p:attrNameLst>
                                      </p:cBhvr>
                                      <p:to>
                                        <p:strVal val="visible"/>
                                      </p:to>
                                    </p:set>
                                    <p:animEffect transition="in" filter="randombar(horizontal)">
                                      <p:cBhvr>
                                        <p:cTn id="17" dur="500"/>
                                        <p:tgtEl>
                                          <p:spTgt spid="2"/>
                                        </p:tgtEl>
                                      </p:cBhvr>
                                    </p:animEffect>
                                  </p:childTnLst>
                                </p:cTn>
                              </p:par>
                            </p:childTnLst>
                          </p:cTn>
                        </p:par>
                      </p:childTnLst>
                    </p:cTn>
                  </p:par>
                  <p:par>
                    <p:cTn id="18" fill="hold">
                      <p:stCondLst>
                        <p:cond delay="indefinite"/>
                      </p:stCondLst>
                      <p:childTnLst>
                        <p:par>
                          <p:cTn id="19" fill="hold">
                            <p:stCondLst>
                              <p:cond delay="0"/>
                            </p:stCondLst>
                            <p:childTnLst>
                              <p:par>
                                <p:cTn id="20" presetID="8" presetClass="entr" presetSubtype="16" fill="hold" nodeType="clickEffect">
                                  <p:stCondLst>
                                    <p:cond delay="0"/>
                                  </p:stCondLst>
                                  <p:childTnLst>
                                    <p:set>
                                      <p:cBhvr>
                                        <p:cTn id="21" dur="1000" fill="hold">
                                          <p:stCondLst>
                                            <p:cond delay="0"/>
                                          </p:stCondLst>
                                        </p:cTn>
                                        <p:tgtEl>
                                          <p:spTgt spid="124"/>
                                        </p:tgtEl>
                                        <p:attrNameLst>
                                          <p:attrName>style.visibility</p:attrName>
                                        </p:attrNameLst>
                                      </p:cBhvr>
                                      <p:to>
                                        <p:strVal val="visible"/>
                                      </p:to>
                                    </p:set>
                                    <p:animEffect transition="in" filter="diamond(in)">
                                      <p:cBhvr>
                                        <p:cTn id="22" dur="1000"/>
                                        <p:tgtEl>
                                          <p:spTgt spid="1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bldLvl="0" animBg="1"/>
      <p:bldP spid="9" grpId="0"/>
      <p:bldP spid="2" grpId="0" bldLvl="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10"/>
          <p:cNvSpPr>
            <a:spLocks noChangeArrowheads="1"/>
          </p:cNvSpPr>
          <p:nvPr/>
        </p:nvSpPr>
        <p:spPr bwMode="auto">
          <a:xfrm>
            <a:off x="724535" y="439420"/>
            <a:ext cx="5317490"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828675">
              <a:defRPr>
                <a:solidFill>
                  <a:schemeClr val="tx1"/>
                </a:solidFill>
                <a:latin typeface="Arial" panose="020B0604020202020204" pitchFamily="34" charset="0"/>
                <a:ea typeface="宋体" panose="02010600030101010101" pitchFamily="2" charset="-122"/>
              </a:defRPr>
            </a:lvl1pPr>
            <a:lvl2pPr marL="742950" indent="-285750" defTabSz="828675">
              <a:defRPr>
                <a:solidFill>
                  <a:schemeClr val="tx1"/>
                </a:solidFill>
                <a:latin typeface="Arial" panose="020B0604020202020204" pitchFamily="34" charset="0"/>
                <a:ea typeface="宋体" panose="02010600030101010101" pitchFamily="2" charset="-122"/>
              </a:defRPr>
            </a:lvl2pPr>
            <a:lvl3pPr marL="1143000" indent="-228600" defTabSz="828675">
              <a:defRPr>
                <a:solidFill>
                  <a:schemeClr val="tx1"/>
                </a:solidFill>
                <a:latin typeface="Arial" panose="020B0604020202020204" pitchFamily="34" charset="0"/>
                <a:ea typeface="宋体" panose="02010600030101010101" pitchFamily="2" charset="-122"/>
              </a:defRPr>
            </a:lvl3pPr>
            <a:lvl4pPr marL="1600200" indent="-228600" defTabSz="828675">
              <a:defRPr>
                <a:solidFill>
                  <a:schemeClr val="tx1"/>
                </a:solidFill>
                <a:latin typeface="Arial" panose="020B0604020202020204" pitchFamily="34" charset="0"/>
                <a:ea typeface="宋体" panose="02010600030101010101" pitchFamily="2" charset="-122"/>
              </a:defRPr>
            </a:lvl4pPr>
            <a:lvl5pPr marL="2057400" indent="-228600" defTabSz="828675">
              <a:defRPr>
                <a:solidFill>
                  <a:schemeClr val="tx1"/>
                </a:solidFill>
                <a:latin typeface="Arial" panose="020B0604020202020204" pitchFamily="34" charset="0"/>
                <a:ea typeface="宋体" panose="02010600030101010101" pitchFamily="2" charset="-122"/>
              </a:defRPr>
            </a:lvl5pPr>
            <a:lvl6pPr marL="25146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nSpc>
                <a:spcPct val="100000"/>
              </a:lnSpc>
            </a:pPr>
            <a:r>
              <a:rPr altLang="zh-CN" sz="2400" b="1" dirty="0">
                <a:sym typeface="+mn-ea"/>
              </a:rPr>
              <a:t>16.2 理解声音——频谱识别</a:t>
            </a:r>
            <a:endParaRPr altLang="zh-CN" sz="2400" b="1" dirty="0">
              <a:sym typeface="+mn-ea"/>
            </a:endParaRPr>
          </a:p>
        </p:txBody>
      </p:sp>
      <p:pic>
        <p:nvPicPr>
          <p:cNvPr id="123" name="图片 123" descr="音色"/>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a:xfrm>
            <a:off x="5488305" y="1222375"/>
            <a:ext cx="5992495" cy="3803650"/>
          </a:xfrm>
          <a:prstGeom prst="rect">
            <a:avLst/>
          </a:prstGeom>
          <a:noFill/>
          <a:ln>
            <a:noFill/>
          </a:ln>
        </p:spPr>
      </p:pic>
      <p:sp>
        <p:nvSpPr>
          <p:cNvPr id="12" name="文本框 11"/>
          <p:cNvSpPr txBox="1"/>
          <p:nvPr/>
        </p:nvSpPr>
        <p:spPr>
          <a:xfrm>
            <a:off x="882650" y="1410335"/>
            <a:ext cx="4385310" cy="2491740"/>
          </a:xfrm>
          <a:prstGeom prst="rect">
            <a:avLst/>
          </a:prstGeom>
          <a:noFill/>
          <a:ln>
            <a:noFill/>
          </a:ln>
          <a:extLst>
            <a:ext uri="{909E8E84-426E-40DD-AFC4-6F175D3DCCD1}">
              <a14:hiddenFill xmlns:a14="http://schemas.microsoft.com/office/drawing/2010/main">
                <a:solidFill>
                  <a:schemeClr val="accent5">
                    <a:lumMod val="40000"/>
                    <a:lumOff val="60000"/>
                  </a:schemeClr>
                </a:solidFill>
              </a14:hiddenFill>
            </a:ext>
          </a:extLst>
        </p:spPr>
        <p:txBody>
          <a:bodyPr wrap="square" rtlCol="0" anchor="t">
            <a:spAutoFit/>
          </a:bodyPr>
          <a:p>
            <a:pPr indent="508000" algn="just" fontAlgn="auto">
              <a:lnSpc>
                <a:spcPct val="130000"/>
              </a:lnSpc>
              <a:extLst>
                <a:ext uri="{35155182-B16C-46BC-9424-99874614C6A1}">
                  <wpsdc:indentchars xmlns:wpsdc="http://www.wps.cn/officeDocument/2017/drawingmlCustomData" val="200" checksum="282533468"/>
                </a:ext>
              </a:extLst>
            </a:pPr>
            <a:r>
              <a:rPr lang="zh-CN" altLang="en-US" sz="2000"/>
              <a:t>如图中标记的最高峰所处的频率就是音调，而在这个频率的整数倍的位置都有不同大小的峰值，它们之间的比例反映了声音音色的不同。通过这些特性，我们就能大概分出这是什么发出的声音了。</a:t>
            </a:r>
            <a:endParaRPr lang="zh-CN" altLang="en-US" sz="2000"/>
          </a:p>
        </p:txBody>
      </p:sp>
    </p:spTree>
  </p:cSld>
  <p:clrMapOvr>
    <a:masterClrMapping/>
  </p:clrMapOvr>
  <p:transition spd="slow">
    <p:wheel spokes="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dissolve">
                                      <p:cBhvr>
                                        <p:cTn id="7" dur="5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randombar(horizontal)">
                                      <p:cBhvr>
                                        <p:cTn id="12" dur="500"/>
                                        <p:tgtEl>
                                          <p:spTgt spid="12"/>
                                        </p:tgtEl>
                                      </p:cBhvr>
                                    </p:animEffect>
                                  </p:childTnLst>
                                </p:cTn>
                              </p:par>
                            </p:childTnLst>
                          </p:cTn>
                        </p:par>
                      </p:childTnLst>
                    </p:cTn>
                  </p:par>
                  <p:par>
                    <p:cTn id="13" fill="hold">
                      <p:stCondLst>
                        <p:cond delay="indefinite"/>
                      </p:stCondLst>
                      <p:childTnLst>
                        <p:par>
                          <p:cTn id="14" fill="hold">
                            <p:stCondLst>
                              <p:cond delay="0"/>
                            </p:stCondLst>
                            <p:childTnLst>
                              <p:par>
                                <p:cTn id="15" presetID="21" presetClass="entr" presetSubtype="1" fill="hold" nodeType="clickEffect">
                                  <p:stCondLst>
                                    <p:cond delay="0"/>
                                  </p:stCondLst>
                                  <p:childTnLst>
                                    <p:set>
                                      <p:cBhvr>
                                        <p:cTn id="16" dur="1000" fill="hold">
                                          <p:stCondLst>
                                            <p:cond delay="0"/>
                                          </p:stCondLst>
                                        </p:cTn>
                                        <p:tgtEl>
                                          <p:spTgt spid="123"/>
                                        </p:tgtEl>
                                        <p:attrNameLst>
                                          <p:attrName>style.visibility</p:attrName>
                                        </p:attrNameLst>
                                      </p:cBhvr>
                                      <p:to>
                                        <p:strVal val="visible"/>
                                      </p:to>
                                    </p:set>
                                    <p:animEffect transition="in" filter="wheel(1)">
                                      <p:cBhvr>
                                        <p:cTn id="17" dur="1000"/>
                                        <p:tgtEl>
                                          <p:spTgt spid="1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2" grpId="0" bldLvl="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10"/>
          <p:cNvSpPr>
            <a:spLocks noChangeArrowheads="1"/>
          </p:cNvSpPr>
          <p:nvPr/>
        </p:nvSpPr>
        <p:spPr bwMode="auto">
          <a:xfrm>
            <a:off x="724535" y="439420"/>
            <a:ext cx="5317490"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828675">
              <a:defRPr>
                <a:solidFill>
                  <a:schemeClr val="tx1"/>
                </a:solidFill>
                <a:latin typeface="Arial" panose="020B0604020202020204" pitchFamily="34" charset="0"/>
                <a:ea typeface="宋体" panose="02010600030101010101" pitchFamily="2" charset="-122"/>
              </a:defRPr>
            </a:lvl1pPr>
            <a:lvl2pPr marL="742950" indent="-285750" defTabSz="828675">
              <a:defRPr>
                <a:solidFill>
                  <a:schemeClr val="tx1"/>
                </a:solidFill>
                <a:latin typeface="Arial" panose="020B0604020202020204" pitchFamily="34" charset="0"/>
                <a:ea typeface="宋体" panose="02010600030101010101" pitchFamily="2" charset="-122"/>
              </a:defRPr>
            </a:lvl2pPr>
            <a:lvl3pPr marL="1143000" indent="-228600" defTabSz="828675">
              <a:defRPr>
                <a:solidFill>
                  <a:schemeClr val="tx1"/>
                </a:solidFill>
                <a:latin typeface="Arial" panose="020B0604020202020204" pitchFamily="34" charset="0"/>
                <a:ea typeface="宋体" panose="02010600030101010101" pitchFamily="2" charset="-122"/>
              </a:defRPr>
            </a:lvl3pPr>
            <a:lvl4pPr marL="1600200" indent="-228600" defTabSz="828675">
              <a:defRPr>
                <a:solidFill>
                  <a:schemeClr val="tx1"/>
                </a:solidFill>
                <a:latin typeface="Arial" panose="020B0604020202020204" pitchFamily="34" charset="0"/>
                <a:ea typeface="宋体" panose="02010600030101010101" pitchFamily="2" charset="-122"/>
              </a:defRPr>
            </a:lvl4pPr>
            <a:lvl5pPr marL="2057400" indent="-228600" defTabSz="828675">
              <a:defRPr>
                <a:solidFill>
                  <a:schemeClr val="tx1"/>
                </a:solidFill>
                <a:latin typeface="Arial" panose="020B0604020202020204" pitchFamily="34" charset="0"/>
                <a:ea typeface="宋体" panose="02010600030101010101" pitchFamily="2" charset="-122"/>
              </a:defRPr>
            </a:lvl5pPr>
            <a:lvl6pPr marL="25146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nSpc>
                <a:spcPct val="100000"/>
              </a:lnSpc>
            </a:pPr>
            <a:r>
              <a:rPr altLang="zh-CN" sz="2400" b="1" dirty="0">
                <a:sym typeface="+mn-ea"/>
              </a:rPr>
              <a:t>16.2 理解声音——频谱识别</a:t>
            </a:r>
            <a:endParaRPr altLang="zh-CN" sz="2400" b="1" dirty="0">
              <a:sym typeface="+mn-ea"/>
            </a:endParaRPr>
          </a:p>
        </p:txBody>
      </p:sp>
      <p:sp>
        <p:nvSpPr>
          <p:cNvPr id="12" name="文本框 11"/>
          <p:cNvSpPr txBox="1"/>
          <p:nvPr/>
        </p:nvSpPr>
        <p:spPr>
          <a:xfrm>
            <a:off x="724535" y="1064260"/>
            <a:ext cx="9962515" cy="491490"/>
          </a:xfrm>
          <a:prstGeom prst="rect">
            <a:avLst/>
          </a:prstGeom>
          <a:noFill/>
          <a:ln>
            <a:noFill/>
          </a:ln>
          <a:extLst>
            <a:ext uri="{909E8E84-426E-40DD-AFC4-6F175D3DCCD1}">
              <a14:hiddenFill xmlns:a14="http://schemas.microsoft.com/office/drawing/2010/main">
                <a:solidFill>
                  <a:schemeClr val="accent5">
                    <a:lumMod val="40000"/>
                    <a:lumOff val="60000"/>
                  </a:schemeClr>
                </a:solidFill>
              </a14:hiddenFill>
            </a:ext>
          </a:extLst>
        </p:spPr>
        <p:txBody>
          <a:bodyPr wrap="square" rtlCol="0" anchor="t">
            <a:spAutoFit/>
          </a:bodyPr>
          <a:p>
            <a:pPr indent="508000" algn="just" fontAlgn="auto">
              <a:lnSpc>
                <a:spcPct val="130000"/>
              </a:lnSpc>
              <a:extLst>
                <a:ext uri="{35155182-B16C-46BC-9424-99874614C6A1}">
                  <wpsdc:indentchars xmlns:wpsdc="http://www.wps.cn/officeDocument/2017/drawingmlCustomData" val="200" checksum="282533468"/>
                </a:ext>
              </a:extLst>
            </a:pPr>
            <a:r>
              <a:rPr lang="zh-CN" altLang="en-US" sz="2000"/>
              <a:t>接下来通过一个小程序更加直观地感受下不同人读同一个字的频谱会有什么不同：</a:t>
            </a:r>
            <a:endParaRPr lang="zh-CN" altLang="en-US" sz="2000"/>
          </a:p>
        </p:txBody>
      </p:sp>
      <p:pic>
        <p:nvPicPr>
          <p:cNvPr id="2" name="图片 1"/>
          <p:cNvPicPr>
            <a:picLocks noChangeAspect="1"/>
          </p:cNvPicPr>
          <p:nvPr/>
        </p:nvPicPr>
        <p:blipFill>
          <a:blip r:embed="rId1"/>
          <a:srcRect l="2983" r="32726" b="50541"/>
          <a:stretch>
            <a:fillRect/>
          </a:stretch>
        </p:blipFill>
        <p:spPr>
          <a:xfrm>
            <a:off x="1111885" y="1720850"/>
            <a:ext cx="5760085" cy="4006215"/>
          </a:xfrm>
          <a:prstGeom prst="rect">
            <a:avLst/>
          </a:prstGeom>
        </p:spPr>
      </p:pic>
      <p:pic>
        <p:nvPicPr>
          <p:cNvPr id="3" name="图片 2"/>
          <p:cNvPicPr>
            <a:picLocks noChangeAspect="1"/>
          </p:cNvPicPr>
          <p:nvPr/>
        </p:nvPicPr>
        <p:blipFill>
          <a:blip r:embed="rId1"/>
          <a:srcRect l="2983" t="48854" r="39378" b="2907"/>
          <a:stretch>
            <a:fillRect/>
          </a:stretch>
        </p:blipFill>
        <p:spPr>
          <a:xfrm>
            <a:off x="967740" y="1783715"/>
            <a:ext cx="5324475" cy="3966845"/>
          </a:xfrm>
          <a:prstGeom prst="rect">
            <a:avLst/>
          </a:prstGeom>
        </p:spPr>
      </p:pic>
      <p:sp>
        <p:nvSpPr>
          <p:cNvPr id="4" name="文本框 3"/>
          <p:cNvSpPr txBox="1"/>
          <p:nvPr/>
        </p:nvSpPr>
        <p:spPr>
          <a:xfrm>
            <a:off x="724535" y="1064260"/>
            <a:ext cx="9601200" cy="491490"/>
          </a:xfrm>
          <a:prstGeom prst="rect">
            <a:avLst/>
          </a:prstGeom>
          <a:noFill/>
          <a:ln>
            <a:noFill/>
          </a:ln>
          <a:extLst>
            <a:ext uri="{909E8E84-426E-40DD-AFC4-6F175D3DCCD1}">
              <a14:hiddenFill xmlns:a14="http://schemas.microsoft.com/office/drawing/2010/main">
                <a:solidFill>
                  <a:schemeClr val="accent5">
                    <a:lumMod val="40000"/>
                    <a:lumOff val="60000"/>
                  </a:schemeClr>
                </a:solidFill>
              </a14:hiddenFill>
            </a:ext>
          </a:extLst>
        </p:spPr>
        <p:txBody>
          <a:bodyPr wrap="square" rtlCol="0" anchor="t">
            <a:spAutoFit/>
          </a:bodyPr>
          <a:p>
            <a:pPr indent="508000" algn="just" fontAlgn="auto">
              <a:lnSpc>
                <a:spcPct val="130000"/>
              </a:lnSpc>
              <a:extLst>
                <a:ext uri="{35155182-B16C-46BC-9424-99874614C6A1}">
                  <wpsdc:indentchars xmlns:wpsdc="http://www.wps.cn/officeDocument/2017/drawingmlCustomData" val="200" checksum="282533468"/>
                </a:ext>
              </a:extLst>
            </a:pPr>
            <a:r>
              <a:rPr lang="zh-CN" altLang="en-US" sz="2000"/>
              <a:t>为了实现频谱的区别我们分别录下男女的“啊”声音频——man.wav和gril.wav。</a:t>
            </a:r>
            <a:endParaRPr lang="zh-CN" altLang="en-US" sz="2000"/>
          </a:p>
        </p:txBody>
      </p:sp>
      <p:sp>
        <p:nvSpPr>
          <p:cNvPr id="100" name="文本框 99"/>
          <p:cNvSpPr txBox="1"/>
          <p:nvPr/>
        </p:nvSpPr>
        <p:spPr>
          <a:xfrm>
            <a:off x="7663815" y="2987040"/>
            <a:ext cx="3465195" cy="410845"/>
          </a:xfrm>
          <a:prstGeom prst="rect">
            <a:avLst/>
          </a:prstGeom>
          <a:solidFill>
            <a:schemeClr val="accent5">
              <a:lumMod val="40000"/>
              <a:lumOff val="60000"/>
            </a:schemeClr>
          </a:solidFill>
          <a:ln w="9525">
            <a:noFill/>
          </a:ln>
        </p:spPr>
        <p:txBody>
          <a:bodyPr wrap="square">
            <a:spAutoFit/>
          </a:bodyPr>
          <a:p>
            <a:pPr indent="0" algn="just" fontAlgn="auto">
              <a:lnSpc>
                <a:spcPct val="130000"/>
              </a:lnSpc>
            </a:pPr>
            <a:r>
              <a:rPr sz="1600" b="0">
                <a:latin typeface="Times New Roman" panose="02020603050405020304" charset="0"/>
                <a:ea typeface="宋体" panose="02010600030101010101" pitchFamily="2" charset="-122"/>
              </a:rPr>
              <a:t>打开要可视化的音频文件</a:t>
            </a:r>
            <a:endParaRPr sz="1600" b="0">
              <a:latin typeface="Times New Roman" panose="02020603050405020304" charset="0"/>
              <a:ea typeface="宋体" panose="02010600030101010101" pitchFamily="2" charset="-122"/>
            </a:endParaRPr>
          </a:p>
        </p:txBody>
      </p:sp>
      <p:cxnSp>
        <p:nvCxnSpPr>
          <p:cNvPr id="5" name="直接箭头连接符 4"/>
          <p:cNvCxnSpPr/>
          <p:nvPr/>
        </p:nvCxnSpPr>
        <p:spPr>
          <a:xfrm>
            <a:off x="6386830" y="3212465"/>
            <a:ext cx="1151890" cy="0"/>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cxnSp>
        <p:nvCxnSpPr>
          <p:cNvPr id="6" name="直接箭头连接符 5"/>
          <p:cNvCxnSpPr/>
          <p:nvPr/>
        </p:nvCxnSpPr>
        <p:spPr>
          <a:xfrm>
            <a:off x="3214370" y="3501390"/>
            <a:ext cx="4652645" cy="222885"/>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sp>
        <p:nvSpPr>
          <p:cNvPr id="7" name="文本框 6"/>
          <p:cNvSpPr txBox="1"/>
          <p:nvPr/>
        </p:nvSpPr>
        <p:spPr>
          <a:xfrm>
            <a:off x="7867015" y="3498215"/>
            <a:ext cx="3278505" cy="410845"/>
          </a:xfrm>
          <a:prstGeom prst="rect">
            <a:avLst/>
          </a:prstGeom>
          <a:solidFill>
            <a:schemeClr val="accent5">
              <a:lumMod val="40000"/>
              <a:lumOff val="60000"/>
            </a:schemeClr>
          </a:solidFill>
          <a:ln w="9525">
            <a:noFill/>
          </a:ln>
        </p:spPr>
        <p:txBody>
          <a:bodyPr wrap="square">
            <a:spAutoFit/>
          </a:bodyPr>
          <a:p>
            <a:pPr indent="0" algn="just" fontAlgn="auto">
              <a:lnSpc>
                <a:spcPct val="130000"/>
              </a:lnSpc>
            </a:pPr>
            <a:r>
              <a:rPr sz="1600" b="0">
                <a:latin typeface="Times New Roman" panose="02020603050405020304" charset="0"/>
                <a:ea typeface="宋体" panose="02010600030101010101" pitchFamily="2" charset="-122"/>
              </a:rPr>
              <a:t>实例化一个pyaudio对像</a:t>
            </a:r>
            <a:endParaRPr sz="1600" b="0">
              <a:latin typeface="Times New Roman" panose="02020603050405020304" charset="0"/>
              <a:ea typeface="宋体" panose="02010600030101010101" pitchFamily="2" charset="-122"/>
            </a:endParaRPr>
          </a:p>
        </p:txBody>
      </p:sp>
      <p:sp>
        <p:nvSpPr>
          <p:cNvPr id="11" name="文本框 10"/>
          <p:cNvSpPr txBox="1"/>
          <p:nvPr/>
        </p:nvSpPr>
        <p:spPr>
          <a:xfrm>
            <a:off x="1318260" y="4595495"/>
            <a:ext cx="2863215" cy="1076325"/>
          </a:xfrm>
          <a:prstGeom prst="rect">
            <a:avLst/>
          </a:prstGeom>
          <a:noFill/>
          <a:ln w="12700">
            <a:solidFill>
              <a:srgbClr val="190DBB"/>
            </a:solidFill>
          </a:ln>
        </p:spPr>
        <p:txBody>
          <a:bodyPr wrap="square" rtlCol="0">
            <a:spAutoFit/>
          </a:bodyPr>
          <a:p>
            <a:endParaRPr lang="zh-CN" altLang="en-US" sz="1600"/>
          </a:p>
          <a:p>
            <a:endParaRPr lang="zh-CN" altLang="en-US" sz="1600"/>
          </a:p>
          <a:p>
            <a:endParaRPr lang="zh-CN" altLang="en-US" sz="1600"/>
          </a:p>
          <a:p>
            <a:endParaRPr lang="zh-CN" altLang="en-US" sz="1600"/>
          </a:p>
        </p:txBody>
      </p:sp>
      <p:sp>
        <p:nvSpPr>
          <p:cNvPr id="13" name="文本框 12"/>
          <p:cNvSpPr txBox="1"/>
          <p:nvPr/>
        </p:nvSpPr>
        <p:spPr>
          <a:xfrm>
            <a:off x="7679055" y="5299710"/>
            <a:ext cx="3278505" cy="1050925"/>
          </a:xfrm>
          <a:prstGeom prst="rect">
            <a:avLst/>
          </a:prstGeom>
          <a:solidFill>
            <a:schemeClr val="accent5">
              <a:lumMod val="40000"/>
              <a:lumOff val="60000"/>
            </a:schemeClr>
          </a:solidFill>
          <a:ln w="9525">
            <a:noFill/>
          </a:ln>
        </p:spPr>
        <p:txBody>
          <a:bodyPr wrap="square">
            <a:spAutoFit/>
          </a:bodyPr>
          <a:p>
            <a:pPr indent="0" algn="just" fontAlgn="auto">
              <a:lnSpc>
                <a:spcPct val="130000"/>
              </a:lnSpc>
            </a:pPr>
            <a:r>
              <a:rPr sz="1600" b="0">
                <a:latin typeface="Times New Roman" panose="02020603050405020304" charset="0"/>
                <a:ea typeface="宋体" panose="02010600030101010101" pitchFamily="2" charset="-122"/>
              </a:rPr>
              <a:t>频谱图的设置输出，通过 freq[d]&gt;4000我们可以设定输出的频率最大值</a:t>
            </a:r>
            <a:r>
              <a:rPr lang="zh-CN" sz="1600" b="0">
                <a:latin typeface="Times New Roman" panose="02020603050405020304" charset="0"/>
                <a:ea typeface="宋体" panose="02010600030101010101" pitchFamily="2" charset="-122"/>
              </a:rPr>
              <a:t>。</a:t>
            </a:r>
            <a:endParaRPr lang="zh-CN" sz="1600" b="0">
              <a:latin typeface="Times New Roman" panose="02020603050405020304" charset="0"/>
              <a:ea typeface="宋体" panose="02010600030101010101" pitchFamily="2" charset="-122"/>
            </a:endParaRPr>
          </a:p>
        </p:txBody>
      </p:sp>
      <p:cxnSp>
        <p:nvCxnSpPr>
          <p:cNvPr id="14" name="直接箭头连接符 13"/>
          <p:cNvCxnSpPr/>
          <p:nvPr/>
        </p:nvCxnSpPr>
        <p:spPr>
          <a:xfrm flipV="1">
            <a:off x="2566670" y="2781300"/>
            <a:ext cx="4968240" cy="71755"/>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cxnSp>
        <p:nvCxnSpPr>
          <p:cNvPr id="15" name="直接箭头连接符 14"/>
          <p:cNvCxnSpPr/>
          <p:nvPr/>
        </p:nvCxnSpPr>
        <p:spPr>
          <a:xfrm>
            <a:off x="4181475" y="5238115"/>
            <a:ext cx="3497580" cy="422910"/>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sp>
        <p:nvSpPr>
          <p:cNvPr id="16" name="文本框 15"/>
          <p:cNvSpPr txBox="1"/>
          <p:nvPr/>
        </p:nvSpPr>
        <p:spPr>
          <a:xfrm>
            <a:off x="7538720" y="2256155"/>
            <a:ext cx="3278505" cy="730885"/>
          </a:xfrm>
          <a:prstGeom prst="rect">
            <a:avLst/>
          </a:prstGeom>
          <a:solidFill>
            <a:schemeClr val="accent5">
              <a:lumMod val="40000"/>
              <a:lumOff val="60000"/>
            </a:schemeClr>
          </a:solidFill>
          <a:ln w="9525">
            <a:noFill/>
          </a:ln>
        </p:spPr>
        <p:txBody>
          <a:bodyPr wrap="square">
            <a:spAutoFit/>
          </a:bodyPr>
          <a:p>
            <a:pPr indent="0" algn="just" fontAlgn="auto">
              <a:lnSpc>
                <a:spcPct val="130000"/>
              </a:lnSpc>
            </a:pPr>
            <a:r>
              <a:rPr sz="1600" b="0">
                <a:latin typeface="Times New Roman" panose="02020603050405020304" charset="0"/>
                <a:ea typeface="宋体" panose="02010600030101010101" pitchFamily="2" charset="-122"/>
              </a:rPr>
              <a:t>N=44100 表示我们采样的点数</a:t>
            </a:r>
            <a:r>
              <a:rPr lang="zh-CN" sz="1600" b="0">
                <a:latin typeface="Times New Roman" panose="02020603050405020304" charset="0"/>
                <a:ea typeface="宋体" panose="02010600030101010101" pitchFamily="2" charset="-122"/>
              </a:rPr>
              <a:t>，start=0 是采样开始点</a:t>
            </a:r>
            <a:endParaRPr lang="zh-CN" sz="1600" b="0">
              <a:latin typeface="Times New Roman" panose="02020603050405020304" charset="0"/>
              <a:ea typeface="宋体" panose="02010600030101010101" pitchFamily="2" charset="-122"/>
            </a:endParaRPr>
          </a:p>
        </p:txBody>
      </p:sp>
    </p:spTree>
  </p:cSld>
  <p:clrMapOvr>
    <a:masterClrMapping/>
  </p:clrMapOvr>
  <p:transition spd="slow">
    <p:wheel spokes="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dissolve">
                                      <p:cBhvr>
                                        <p:cTn id="7" dur="5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randombar(horizontal)">
                                      <p:cBhvr>
                                        <p:cTn id="12" dur="500"/>
                                        <p:tgtEl>
                                          <p:spTgt spid="12"/>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xit" presetSubtype="10" fill="hold" grpId="2" nodeType="clickEffect">
                                  <p:stCondLst>
                                    <p:cond delay="0"/>
                                  </p:stCondLst>
                                  <p:childTnLst>
                                    <p:animEffect transition="out" filter="blinds(horizontal)">
                                      <p:cBhvr>
                                        <p:cTn id="16" dur="500"/>
                                        <p:tgtEl>
                                          <p:spTgt spid="12"/>
                                        </p:tgtEl>
                                      </p:cBhvr>
                                    </p:animEffect>
                                    <p:set>
                                      <p:cBhvr>
                                        <p:cTn id="17" dur="1" fill="hold">
                                          <p:stCondLst>
                                            <p:cond delay="499"/>
                                          </p:stCondLst>
                                        </p:cTn>
                                        <p:tgtEl>
                                          <p:spTgt spid="12"/>
                                        </p:tgtEl>
                                        <p:attrNameLst>
                                          <p:attrName>style.visibility</p:attrName>
                                        </p:attrNameLst>
                                      </p:cBhvr>
                                      <p:to>
                                        <p:strVal val="hidden"/>
                                      </p:to>
                                    </p:set>
                                  </p:childTnLst>
                                </p:cTn>
                              </p:par>
                            </p:childTnLst>
                          </p:cTn>
                        </p:par>
                        <p:par>
                          <p:cTn id="18" fill="hold">
                            <p:stCondLst>
                              <p:cond delay="500"/>
                            </p:stCondLst>
                            <p:childTnLst>
                              <p:par>
                                <p:cTn id="19" presetID="22" presetClass="entr" presetSubtype="1" fill="hold" grpId="2" nodeType="afterEffect">
                                  <p:stCondLst>
                                    <p:cond delay="0"/>
                                  </p:stCondLst>
                                  <p:childTnLst>
                                    <p:set>
                                      <p:cBhvr>
                                        <p:cTn id="20" dur="1" fill="hold">
                                          <p:stCondLst>
                                            <p:cond delay="0"/>
                                          </p:stCondLst>
                                        </p:cTn>
                                        <p:tgtEl>
                                          <p:spTgt spid="4"/>
                                        </p:tgtEl>
                                        <p:attrNameLst>
                                          <p:attrName>style.visibility</p:attrName>
                                        </p:attrNameLst>
                                      </p:cBhvr>
                                      <p:to>
                                        <p:strVal val="visible"/>
                                      </p:to>
                                    </p:set>
                                    <p:animEffect transition="in" filter="wipe(up)">
                                      <p:cBhvr>
                                        <p:cTn id="21" dur="500"/>
                                        <p:tgtEl>
                                          <p:spTgt spid="4"/>
                                        </p:tgtEl>
                                      </p:cBhvr>
                                    </p:animEffect>
                                  </p:childTnLst>
                                </p:cTn>
                              </p:par>
                            </p:childTnLst>
                          </p:cTn>
                        </p:par>
                      </p:childTnLst>
                    </p:cTn>
                  </p:par>
                  <p:par>
                    <p:cTn id="22" fill="hold">
                      <p:stCondLst>
                        <p:cond delay="indefinite"/>
                      </p:stCondLst>
                      <p:childTnLst>
                        <p:par>
                          <p:cTn id="23" fill="hold">
                            <p:stCondLst>
                              <p:cond delay="0"/>
                            </p:stCondLst>
                            <p:childTnLst>
                              <p:par>
                                <p:cTn id="24" presetID="22" presetClass="entr" presetSubtype="1" fill="hold" nodeType="clickEffect">
                                  <p:stCondLst>
                                    <p:cond delay="0"/>
                                  </p:stCondLst>
                                  <p:childTnLst>
                                    <p:set>
                                      <p:cBhvr>
                                        <p:cTn id="25" dur="1000" fill="hold">
                                          <p:stCondLst>
                                            <p:cond delay="0"/>
                                          </p:stCondLst>
                                        </p:cTn>
                                        <p:tgtEl>
                                          <p:spTgt spid="2"/>
                                        </p:tgtEl>
                                        <p:attrNameLst>
                                          <p:attrName>style.visibility</p:attrName>
                                        </p:attrNameLst>
                                      </p:cBhvr>
                                      <p:to>
                                        <p:strVal val="visible"/>
                                      </p:to>
                                    </p:set>
                                    <p:animEffect transition="in" filter="wipe(up)">
                                      <p:cBhvr>
                                        <p:cTn id="26" dur="1000"/>
                                        <p:tgtEl>
                                          <p:spTgt spid="2"/>
                                        </p:tgtEl>
                                      </p:cBhvr>
                                    </p:animEffect>
                                  </p:childTnLst>
                                </p:cTn>
                              </p:par>
                            </p:childTnLst>
                          </p:cTn>
                        </p:par>
                      </p:childTnLst>
                    </p:cTn>
                  </p:par>
                  <p:par>
                    <p:cTn id="27" fill="hold">
                      <p:stCondLst>
                        <p:cond delay="indefinite"/>
                      </p:stCondLst>
                      <p:childTnLst>
                        <p:par>
                          <p:cTn id="28" fill="hold">
                            <p:stCondLst>
                              <p:cond delay="0"/>
                            </p:stCondLst>
                            <p:childTnLst>
                              <p:par>
                                <p:cTn id="29" presetID="22" presetClass="entr" presetSubtype="8" fill="hold" nodeType="clickEffect">
                                  <p:stCondLst>
                                    <p:cond delay="0"/>
                                  </p:stCondLst>
                                  <p:childTnLst>
                                    <p:set>
                                      <p:cBhvr>
                                        <p:cTn id="30" dur="1" fill="hold">
                                          <p:stCondLst>
                                            <p:cond delay="0"/>
                                          </p:stCondLst>
                                        </p:cTn>
                                        <p:tgtEl>
                                          <p:spTgt spid="5"/>
                                        </p:tgtEl>
                                        <p:attrNameLst>
                                          <p:attrName>style.visibility</p:attrName>
                                        </p:attrNameLst>
                                      </p:cBhvr>
                                      <p:to>
                                        <p:strVal val="visible"/>
                                      </p:to>
                                    </p:set>
                                    <p:animEffect transition="in" filter="wipe(left)">
                                      <p:cBhvr>
                                        <p:cTn id="31" dur="500"/>
                                        <p:tgtEl>
                                          <p:spTgt spid="5"/>
                                        </p:tgtEl>
                                      </p:cBhvr>
                                    </p:animEffect>
                                  </p:childTnLst>
                                </p:cTn>
                              </p:par>
                            </p:childTnLst>
                          </p:cTn>
                        </p:par>
                        <p:par>
                          <p:cTn id="32" fill="hold">
                            <p:stCondLst>
                              <p:cond delay="500"/>
                            </p:stCondLst>
                            <p:childTnLst>
                              <p:par>
                                <p:cTn id="33" presetID="14" presetClass="entr" presetSubtype="10" fill="hold" grpId="1" nodeType="afterEffect">
                                  <p:stCondLst>
                                    <p:cond delay="0"/>
                                  </p:stCondLst>
                                  <p:childTnLst>
                                    <p:set>
                                      <p:cBhvr>
                                        <p:cTn id="34" dur="1" fill="hold">
                                          <p:stCondLst>
                                            <p:cond delay="0"/>
                                          </p:stCondLst>
                                        </p:cTn>
                                        <p:tgtEl>
                                          <p:spTgt spid="100"/>
                                        </p:tgtEl>
                                        <p:attrNameLst>
                                          <p:attrName>style.visibility</p:attrName>
                                        </p:attrNameLst>
                                      </p:cBhvr>
                                      <p:to>
                                        <p:strVal val="visible"/>
                                      </p:to>
                                    </p:set>
                                    <p:animEffect transition="in" filter="randombar(horizontal)">
                                      <p:cBhvr>
                                        <p:cTn id="35" dur="500"/>
                                        <p:tgtEl>
                                          <p:spTgt spid="100"/>
                                        </p:tgtEl>
                                      </p:cBhvr>
                                    </p:animEffect>
                                  </p:childTnLst>
                                </p:cTn>
                              </p:par>
                            </p:childTnLst>
                          </p:cTn>
                        </p:par>
                      </p:childTnLst>
                    </p:cTn>
                  </p:par>
                  <p:par>
                    <p:cTn id="36" fill="hold">
                      <p:stCondLst>
                        <p:cond delay="indefinite"/>
                      </p:stCondLst>
                      <p:childTnLst>
                        <p:par>
                          <p:cTn id="37" fill="hold">
                            <p:stCondLst>
                              <p:cond delay="0"/>
                            </p:stCondLst>
                            <p:childTnLst>
                              <p:par>
                                <p:cTn id="38" presetID="22" presetClass="entr" presetSubtype="8" fill="hold" nodeType="clickEffect">
                                  <p:stCondLst>
                                    <p:cond delay="0"/>
                                  </p:stCondLst>
                                  <p:childTnLst>
                                    <p:set>
                                      <p:cBhvr>
                                        <p:cTn id="39" dur="1" fill="hold">
                                          <p:stCondLst>
                                            <p:cond delay="0"/>
                                          </p:stCondLst>
                                        </p:cTn>
                                        <p:tgtEl>
                                          <p:spTgt spid="6"/>
                                        </p:tgtEl>
                                        <p:attrNameLst>
                                          <p:attrName>style.visibility</p:attrName>
                                        </p:attrNameLst>
                                      </p:cBhvr>
                                      <p:to>
                                        <p:strVal val="visible"/>
                                      </p:to>
                                    </p:set>
                                    <p:animEffect transition="in" filter="wipe(left)">
                                      <p:cBhvr>
                                        <p:cTn id="40" dur="500"/>
                                        <p:tgtEl>
                                          <p:spTgt spid="6"/>
                                        </p:tgtEl>
                                      </p:cBhvr>
                                    </p:animEffect>
                                  </p:childTnLst>
                                </p:cTn>
                              </p:par>
                            </p:childTnLst>
                          </p:cTn>
                        </p:par>
                      </p:childTnLst>
                    </p:cTn>
                  </p:par>
                  <p:par>
                    <p:cTn id="41" fill="hold">
                      <p:stCondLst>
                        <p:cond delay="indefinite"/>
                      </p:stCondLst>
                      <p:childTnLst>
                        <p:par>
                          <p:cTn id="42" fill="hold">
                            <p:stCondLst>
                              <p:cond delay="0"/>
                            </p:stCondLst>
                            <p:childTnLst>
                              <p:par>
                                <p:cTn id="43" presetID="3" presetClass="exit" presetSubtype="10" fill="hold" grpId="1" nodeType="clickEffect">
                                  <p:stCondLst>
                                    <p:cond delay="0"/>
                                  </p:stCondLst>
                                  <p:childTnLst>
                                    <p:animEffect transition="out" filter="blinds(horizontal)">
                                      <p:cBhvr>
                                        <p:cTn id="44" dur="500"/>
                                        <p:tgtEl>
                                          <p:spTgt spid="12"/>
                                        </p:tgtEl>
                                      </p:cBhvr>
                                    </p:animEffect>
                                    <p:set>
                                      <p:cBhvr>
                                        <p:cTn id="45" dur="1" fill="hold">
                                          <p:stCondLst>
                                            <p:cond delay="499"/>
                                          </p:stCondLst>
                                        </p:cTn>
                                        <p:tgtEl>
                                          <p:spTgt spid="12"/>
                                        </p:tgtEl>
                                        <p:attrNameLst>
                                          <p:attrName>style.visibility</p:attrName>
                                        </p:attrNameLst>
                                      </p:cBhvr>
                                      <p:to>
                                        <p:strVal val="hidden"/>
                                      </p:to>
                                    </p:set>
                                  </p:childTnLst>
                                </p:cTn>
                              </p:par>
                            </p:childTnLst>
                          </p:cTn>
                        </p:par>
                        <p:par>
                          <p:cTn id="46" fill="hold">
                            <p:stCondLst>
                              <p:cond delay="500"/>
                            </p:stCondLst>
                            <p:childTnLst>
                              <p:par>
                                <p:cTn id="47" presetID="14" presetClass="entr" presetSubtype="10" fill="hold" grpId="1" nodeType="afterEffect">
                                  <p:stCondLst>
                                    <p:cond delay="0"/>
                                  </p:stCondLst>
                                  <p:childTnLst>
                                    <p:set>
                                      <p:cBhvr>
                                        <p:cTn id="48" dur="1" fill="hold">
                                          <p:stCondLst>
                                            <p:cond delay="0"/>
                                          </p:stCondLst>
                                        </p:cTn>
                                        <p:tgtEl>
                                          <p:spTgt spid="7"/>
                                        </p:tgtEl>
                                        <p:attrNameLst>
                                          <p:attrName>style.visibility</p:attrName>
                                        </p:attrNameLst>
                                      </p:cBhvr>
                                      <p:to>
                                        <p:strVal val="visible"/>
                                      </p:to>
                                    </p:set>
                                    <p:animEffect transition="in" filter="randombar(horizontal)">
                                      <p:cBhvr>
                                        <p:cTn id="49" dur="500"/>
                                        <p:tgtEl>
                                          <p:spTgt spid="7"/>
                                        </p:tgtEl>
                                      </p:cBhvr>
                                    </p:animEffect>
                                  </p:childTnLst>
                                </p:cTn>
                              </p:par>
                            </p:childTnLst>
                          </p:cTn>
                        </p:par>
                      </p:childTnLst>
                    </p:cTn>
                  </p:par>
                  <p:par>
                    <p:cTn id="50" fill="hold">
                      <p:stCondLst>
                        <p:cond delay="indefinite"/>
                      </p:stCondLst>
                      <p:childTnLst>
                        <p:par>
                          <p:cTn id="51" fill="hold">
                            <p:stCondLst>
                              <p:cond delay="0"/>
                            </p:stCondLst>
                            <p:childTnLst>
                              <p:par>
                                <p:cTn id="52" presetID="22" presetClass="exit" presetSubtype="4" fill="hold" nodeType="clickEffect">
                                  <p:stCondLst>
                                    <p:cond delay="0"/>
                                  </p:stCondLst>
                                  <p:childTnLst>
                                    <p:animEffect transition="out" filter="wipe(down)">
                                      <p:cBhvr>
                                        <p:cTn id="53" dur="500"/>
                                        <p:tgtEl>
                                          <p:spTgt spid="2"/>
                                        </p:tgtEl>
                                      </p:cBhvr>
                                    </p:animEffect>
                                    <p:set>
                                      <p:cBhvr>
                                        <p:cTn id="54" dur="1" fill="hold">
                                          <p:stCondLst>
                                            <p:cond delay="499"/>
                                          </p:stCondLst>
                                        </p:cTn>
                                        <p:tgtEl>
                                          <p:spTgt spid="2"/>
                                        </p:tgtEl>
                                        <p:attrNameLst>
                                          <p:attrName>style.visibility</p:attrName>
                                        </p:attrNameLst>
                                      </p:cBhvr>
                                      <p:to>
                                        <p:strVal val="hidden"/>
                                      </p:to>
                                    </p:set>
                                  </p:childTnLst>
                                </p:cTn>
                              </p:par>
                              <p:par>
                                <p:cTn id="55" presetID="22" presetClass="exit" presetSubtype="4" fill="hold" grpId="2" nodeType="withEffect">
                                  <p:stCondLst>
                                    <p:cond delay="0"/>
                                  </p:stCondLst>
                                  <p:childTnLst>
                                    <p:animEffect transition="out" filter="wipe(down)">
                                      <p:cBhvr>
                                        <p:cTn id="56" dur="500"/>
                                        <p:tgtEl>
                                          <p:spTgt spid="100"/>
                                        </p:tgtEl>
                                      </p:cBhvr>
                                    </p:animEffect>
                                    <p:set>
                                      <p:cBhvr>
                                        <p:cTn id="57" dur="1" fill="hold">
                                          <p:stCondLst>
                                            <p:cond delay="499"/>
                                          </p:stCondLst>
                                        </p:cTn>
                                        <p:tgtEl>
                                          <p:spTgt spid="100"/>
                                        </p:tgtEl>
                                        <p:attrNameLst>
                                          <p:attrName>style.visibility</p:attrName>
                                        </p:attrNameLst>
                                      </p:cBhvr>
                                      <p:to>
                                        <p:strVal val="hidden"/>
                                      </p:to>
                                    </p:set>
                                  </p:childTnLst>
                                </p:cTn>
                              </p:par>
                              <p:par>
                                <p:cTn id="58" presetID="22" presetClass="exit" presetSubtype="4" fill="hold" grpId="2" nodeType="withEffect">
                                  <p:stCondLst>
                                    <p:cond delay="0"/>
                                  </p:stCondLst>
                                  <p:childTnLst>
                                    <p:animEffect transition="out" filter="wipe(down)">
                                      <p:cBhvr>
                                        <p:cTn id="59" dur="500"/>
                                        <p:tgtEl>
                                          <p:spTgt spid="7"/>
                                        </p:tgtEl>
                                      </p:cBhvr>
                                    </p:animEffect>
                                    <p:set>
                                      <p:cBhvr>
                                        <p:cTn id="60" dur="1" fill="hold">
                                          <p:stCondLst>
                                            <p:cond delay="499"/>
                                          </p:stCondLst>
                                        </p:cTn>
                                        <p:tgtEl>
                                          <p:spTgt spid="7"/>
                                        </p:tgtEl>
                                        <p:attrNameLst>
                                          <p:attrName>style.visibility</p:attrName>
                                        </p:attrNameLst>
                                      </p:cBhvr>
                                      <p:to>
                                        <p:strVal val="hidden"/>
                                      </p:to>
                                    </p:set>
                                  </p:childTnLst>
                                </p:cTn>
                              </p:par>
                              <p:par>
                                <p:cTn id="61" presetID="22" presetClass="exit" presetSubtype="4" fill="hold" nodeType="withEffect">
                                  <p:stCondLst>
                                    <p:cond delay="0"/>
                                  </p:stCondLst>
                                  <p:childTnLst>
                                    <p:animEffect transition="out" filter="wipe(down)">
                                      <p:cBhvr>
                                        <p:cTn id="62" dur="500"/>
                                        <p:tgtEl>
                                          <p:spTgt spid="6"/>
                                        </p:tgtEl>
                                      </p:cBhvr>
                                    </p:animEffect>
                                    <p:set>
                                      <p:cBhvr>
                                        <p:cTn id="63" dur="1" fill="hold">
                                          <p:stCondLst>
                                            <p:cond delay="499"/>
                                          </p:stCondLst>
                                        </p:cTn>
                                        <p:tgtEl>
                                          <p:spTgt spid="6"/>
                                        </p:tgtEl>
                                        <p:attrNameLst>
                                          <p:attrName>style.visibility</p:attrName>
                                        </p:attrNameLst>
                                      </p:cBhvr>
                                      <p:to>
                                        <p:strVal val="hidden"/>
                                      </p:to>
                                    </p:set>
                                  </p:childTnLst>
                                </p:cTn>
                              </p:par>
                              <p:par>
                                <p:cTn id="64" presetID="22" presetClass="exit" presetSubtype="4" fill="hold" nodeType="withEffect">
                                  <p:stCondLst>
                                    <p:cond delay="0"/>
                                  </p:stCondLst>
                                  <p:childTnLst>
                                    <p:animEffect transition="out" filter="wipe(down)">
                                      <p:cBhvr>
                                        <p:cTn id="65" dur="500"/>
                                        <p:tgtEl>
                                          <p:spTgt spid="5"/>
                                        </p:tgtEl>
                                      </p:cBhvr>
                                    </p:animEffect>
                                    <p:set>
                                      <p:cBhvr>
                                        <p:cTn id="66" dur="1" fill="hold">
                                          <p:stCondLst>
                                            <p:cond delay="499"/>
                                          </p:stCondLst>
                                        </p:cTn>
                                        <p:tgtEl>
                                          <p:spTgt spid="5"/>
                                        </p:tgtEl>
                                        <p:attrNameLst>
                                          <p:attrName>style.visibility</p:attrName>
                                        </p:attrNameLst>
                                      </p:cBhvr>
                                      <p:to>
                                        <p:strVal val="hidden"/>
                                      </p:to>
                                    </p:set>
                                  </p:childTnLst>
                                </p:cTn>
                              </p:par>
                            </p:childTnLst>
                          </p:cTn>
                        </p:par>
                      </p:childTnLst>
                    </p:cTn>
                  </p:par>
                  <p:par>
                    <p:cTn id="67" fill="hold">
                      <p:stCondLst>
                        <p:cond delay="indefinite"/>
                      </p:stCondLst>
                      <p:childTnLst>
                        <p:par>
                          <p:cTn id="68" fill="hold">
                            <p:stCondLst>
                              <p:cond delay="0"/>
                            </p:stCondLst>
                            <p:childTnLst>
                              <p:par>
                                <p:cTn id="69" presetID="9" presetClass="entr" presetSubtype="0" fill="hold" nodeType="clickEffect">
                                  <p:stCondLst>
                                    <p:cond delay="0"/>
                                  </p:stCondLst>
                                  <p:childTnLst>
                                    <p:set>
                                      <p:cBhvr>
                                        <p:cTn id="70" dur="500" fill="hold">
                                          <p:stCondLst>
                                            <p:cond delay="0"/>
                                          </p:stCondLst>
                                        </p:cTn>
                                        <p:tgtEl>
                                          <p:spTgt spid="3"/>
                                        </p:tgtEl>
                                        <p:attrNameLst>
                                          <p:attrName>style.visibility</p:attrName>
                                        </p:attrNameLst>
                                      </p:cBhvr>
                                      <p:to>
                                        <p:strVal val="visible"/>
                                      </p:to>
                                    </p:set>
                                    <p:animEffect transition="in" filter="dissolve">
                                      <p:cBhvr>
                                        <p:cTn id="71" dur="500"/>
                                        <p:tgtEl>
                                          <p:spTgt spid="3"/>
                                        </p:tgtEl>
                                      </p:cBhvr>
                                    </p:animEffect>
                                  </p:childTnLst>
                                </p:cTn>
                              </p:par>
                            </p:childTnLst>
                          </p:cTn>
                        </p:par>
                      </p:childTnLst>
                    </p:cTn>
                  </p:par>
                  <p:par>
                    <p:cTn id="72" fill="hold">
                      <p:stCondLst>
                        <p:cond delay="indefinite"/>
                      </p:stCondLst>
                      <p:childTnLst>
                        <p:par>
                          <p:cTn id="73" fill="hold">
                            <p:stCondLst>
                              <p:cond delay="0"/>
                            </p:stCondLst>
                            <p:childTnLst>
                              <p:par>
                                <p:cTn id="74" presetID="22" presetClass="entr" presetSubtype="8" fill="hold" nodeType="clickEffect">
                                  <p:stCondLst>
                                    <p:cond delay="0"/>
                                  </p:stCondLst>
                                  <p:childTnLst>
                                    <p:set>
                                      <p:cBhvr>
                                        <p:cTn id="75" dur="1" fill="hold">
                                          <p:stCondLst>
                                            <p:cond delay="0"/>
                                          </p:stCondLst>
                                        </p:cTn>
                                        <p:tgtEl>
                                          <p:spTgt spid="14"/>
                                        </p:tgtEl>
                                        <p:attrNameLst>
                                          <p:attrName>style.visibility</p:attrName>
                                        </p:attrNameLst>
                                      </p:cBhvr>
                                      <p:to>
                                        <p:strVal val="visible"/>
                                      </p:to>
                                    </p:set>
                                    <p:animEffect transition="in" filter="wipe(left)">
                                      <p:cBhvr>
                                        <p:cTn id="76" dur="500"/>
                                        <p:tgtEl>
                                          <p:spTgt spid="14"/>
                                        </p:tgtEl>
                                      </p:cBhvr>
                                    </p:animEffect>
                                  </p:childTnLst>
                                </p:cTn>
                              </p:par>
                            </p:childTnLst>
                          </p:cTn>
                        </p:par>
                      </p:childTnLst>
                    </p:cTn>
                  </p:par>
                  <p:par>
                    <p:cTn id="77" fill="hold">
                      <p:stCondLst>
                        <p:cond delay="indefinite"/>
                      </p:stCondLst>
                      <p:childTnLst>
                        <p:par>
                          <p:cTn id="78" fill="hold">
                            <p:stCondLst>
                              <p:cond delay="0"/>
                            </p:stCondLst>
                            <p:childTnLst>
                              <p:par>
                                <p:cTn id="79" presetID="14" presetClass="entr" presetSubtype="10" fill="hold" grpId="0" nodeType="clickEffect">
                                  <p:stCondLst>
                                    <p:cond delay="0"/>
                                  </p:stCondLst>
                                  <p:childTnLst>
                                    <p:set>
                                      <p:cBhvr>
                                        <p:cTn id="80" dur="1" fill="hold">
                                          <p:stCondLst>
                                            <p:cond delay="0"/>
                                          </p:stCondLst>
                                        </p:cTn>
                                        <p:tgtEl>
                                          <p:spTgt spid="16"/>
                                        </p:tgtEl>
                                        <p:attrNameLst>
                                          <p:attrName>style.visibility</p:attrName>
                                        </p:attrNameLst>
                                      </p:cBhvr>
                                      <p:to>
                                        <p:strVal val="visible"/>
                                      </p:to>
                                    </p:set>
                                    <p:animEffect transition="in" filter="randombar(horizontal)">
                                      <p:cBhvr>
                                        <p:cTn id="81" dur="500"/>
                                        <p:tgtEl>
                                          <p:spTgt spid="16"/>
                                        </p:tgtEl>
                                      </p:cBhvr>
                                    </p:animEffect>
                                  </p:childTnLst>
                                </p:cTn>
                              </p:par>
                            </p:childTnLst>
                          </p:cTn>
                        </p:par>
                      </p:childTnLst>
                    </p:cTn>
                  </p:par>
                  <p:par>
                    <p:cTn id="82" fill="hold">
                      <p:stCondLst>
                        <p:cond delay="indefinite"/>
                      </p:stCondLst>
                      <p:childTnLst>
                        <p:par>
                          <p:cTn id="83" fill="hold">
                            <p:stCondLst>
                              <p:cond delay="0"/>
                            </p:stCondLst>
                            <p:childTnLst>
                              <p:par>
                                <p:cTn id="84" presetID="9" presetClass="entr" presetSubtype="0" fill="hold" grpId="0" nodeType="clickEffect">
                                  <p:stCondLst>
                                    <p:cond delay="0"/>
                                  </p:stCondLst>
                                  <p:childTnLst>
                                    <p:set>
                                      <p:cBhvr>
                                        <p:cTn id="85" dur="1" fill="hold">
                                          <p:stCondLst>
                                            <p:cond delay="0"/>
                                          </p:stCondLst>
                                        </p:cTn>
                                        <p:tgtEl>
                                          <p:spTgt spid="11"/>
                                        </p:tgtEl>
                                        <p:attrNameLst>
                                          <p:attrName>style.visibility</p:attrName>
                                        </p:attrNameLst>
                                      </p:cBhvr>
                                      <p:to>
                                        <p:strVal val="visible"/>
                                      </p:to>
                                    </p:set>
                                    <p:animEffect transition="in" filter="dissolve">
                                      <p:cBhvr>
                                        <p:cTn id="86" dur="500"/>
                                        <p:tgtEl>
                                          <p:spTgt spid="11"/>
                                        </p:tgtEl>
                                      </p:cBhvr>
                                    </p:animEffect>
                                  </p:childTnLst>
                                </p:cTn>
                              </p:par>
                            </p:childTnLst>
                          </p:cTn>
                        </p:par>
                      </p:childTnLst>
                    </p:cTn>
                  </p:par>
                  <p:par>
                    <p:cTn id="87" fill="hold">
                      <p:stCondLst>
                        <p:cond delay="indefinite"/>
                      </p:stCondLst>
                      <p:childTnLst>
                        <p:par>
                          <p:cTn id="88" fill="hold">
                            <p:stCondLst>
                              <p:cond delay="0"/>
                            </p:stCondLst>
                            <p:childTnLst>
                              <p:par>
                                <p:cTn id="89" presetID="22" presetClass="entr" presetSubtype="1" fill="hold" nodeType="clickEffect">
                                  <p:stCondLst>
                                    <p:cond delay="0"/>
                                  </p:stCondLst>
                                  <p:childTnLst>
                                    <p:set>
                                      <p:cBhvr>
                                        <p:cTn id="90" dur="1" fill="hold">
                                          <p:stCondLst>
                                            <p:cond delay="0"/>
                                          </p:stCondLst>
                                        </p:cTn>
                                        <p:tgtEl>
                                          <p:spTgt spid="15"/>
                                        </p:tgtEl>
                                        <p:attrNameLst>
                                          <p:attrName>style.visibility</p:attrName>
                                        </p:attrNameLst>
                                      </p:cBhvr>
                                      <p:to>
                                        <p:strVal val="visible"/>
                                      </p:to>
                                    </p:set>
                                    <p:animEffect transition="in" filter="wipe(up)">
                                      <p:cBhvr>
                                        <p:cTn id="91" dur="500"/>
                                        <p:tgtEl>
                                          <p:spTgt spid="15"/>
                                        </p:tgtEl>
                                      </p:cBhvr>
                                    </p:animEffect>
                                  </p:childTnLst>
                                </p:cTn>
                              </p:par>
                            </p:childTnLst>
                          </p:cTn>
                        </p:par>
                        <p:par>
                          <p:cTn id="92" fill="hold">
                            <p:stCondLst>
                              <p:cond delay="500"/>
                            </p:stCondLst>
                            <p:childTnLst>
                              <p:par>
                                <p:cTn id="93" presetID="14" presetClass="entr" presetSubtype="10" fill="hold" grpId="1" nodeType="afterEffect">
                                  <p:stCondLst>
                                    <p:cond delay="0"/>
                                  </p:stCondLst>
                                  <p:childTnLst>
                                    <p:set>
                                      <p:cBhvr>
                                        <p:cTn id="94" dur="1" fill="hold">
                                          <p:stCondLst>
                                            <p:cond delay="0"/>
                                          </p:stCondLst>
                                        </p:cTn>
                                        <p:tgtEl>
                                          <p:spTgt spid="13"/>
                                        </p:tgtEl>
                                        <p:attrNameLst>
                                          <p:attrName>style.visibility</p:attrName>
                                        </p:attrNameLst>
                                      </p:cBhvr>
                                      <p:to>
                                        <p:strVal val="visible"/>
                                      </p:to>
                                    </p:set>
                                    <p:animEffect transition="in" filter="randombar(horizontal)">
                                      <p:cBhvr>
                                        <p:cTn id="95"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2" grpId="0" bldLvl="0" animBg="1"/>
      <p:bldP spid="4" grpId="2"/>
      <p:bldP spid="100" grpId="1" bldLvl="0" animBg="1"/>
      <p:bldP spid="12" grpId="1"/>
      <p:bldP spid="7" grpId="1" bldLvl="0" animBg="1"/>
      <p:bldP spid="13" grpId="1" bldLvl="0" animBg="1"/>
      <p:bldP spid="100" grpId="2" bldLvl="0" animBg="1"/>
      <p:bldP spid="7" grpId="2" bldLvl="0" animBg="1"/>
      <p:bldP spid="11" grpId="0" animBg="1"/>
      <p:bldP spid="16" grpId="0" bldLvl="0" animBg="1"/>
      <p:bldP spid="12" grpId="2"/>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10"/>
          <p:cNvSpPr>
            <a:spLocks noChangeArrowheads="1"/>
          </p:cNvSpPr>
          <p:nvPr/>
        </p:nvSpPr>
        <p:spPr bwMode="auto">
          <a:xfrm>
            <a:off x="724535" y="439420"/>
            <a:ext cx="5317490"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828675">
              <a:defRPr>
                <a:solidFill>
                  <a:schemeClr val="tx1"/>
                </a:solidFill>
                <a:latin typeface="Arial" panose="020B0604020202020204" pitchFamily="34" charset="0"/>
                <a:ea typeface="宋体" panose="02010600030101010101" pitchFamily="2" charset="-122"/>
              </a:defRPr>
            </a:lvl1pPr>
            <a:lvl2pPr marL="742950" indent="-285750" defTabSz="828675">
              <a:defRPr>
                <a:solidFill>
                  <a:schemeClr val="tx1"/>
                </a:solidFill>
                <a:latin typeface="Arial" panose="020B0604020202020204" pitchFamily="34" charset="0"/>
                <a:ea typeface="宋体" panose="02010600030101010101" pitchFamily="2" charset="-122"/>
              </a:defRPr>
            </a:lvl2pPr>
            <a:lvl3pPr marL="1143000" indent="-228600" defTabSz="828675">
              <a:defRPr>
                <a:solidFill>
                  <a:schemeClr val="tx1"/>
                </a:solidFill>
                <a:latin typeface="Arial" panose="020B0604020202020204" pitchFamily="34" charset="0"/>
                <a:ea typeface="宋体" panose="02010600030101010101" pitchFamily="2" charset="-122"/>
              </a:defRPr>
            </a:lvl3pPr>
            <a:lvl4pPr marL="1600200" indent="-228600" defTabSz="828675">
              <a:defRPr>
                <a:solidFill>
                  <a:schemeClr val="tx1"/>
                </a:solidFill>
                <a:latin typeface="Arial" panose="020B0604020202020204" pitchFamily="34" charset="0"/>
                <a:ea typeface="宋体" panose="02010600030101010101" pitchFamily="2" charset="-122"/>
              </a:defRPr>
            </a:lvl4pPr>
            <a:lvl5pPr marL="2057400" indent="-228600" defTabSz="828675">
              <a:defRPr>
                <a:solidFill>
                  <a:schemeClr val="tx1"/>
                </a:solidFill>
                <a:latin typeface="Arial" panose="020B0604020202020204" pitchFamily="34" charset="0"/>
                <a:ea typeface="宋体" panose="02010600030101010101" pitchFamily="2" charset="-122"/>
              </a:defRPr>
            </a:lvl5pPr>
            <a:lvl6pPr marL="25146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nSpc>
                <a:spcPct val="100000"/>
              </a:lnSpc>
            </a:pPr>
            <a:r>
              <a:rPr altLang="zh-CN" sz="2400" b="1" dirty="0">
                <a:sym typeface="+mn-ea"/>
              </a:rPr>
              <a:t>16.2 理解声音——频谱识别</a:t>
            </a:r>
            <a:endParaRPr altLang="zh-CN" sz="2400" b="1" dirty="0">
              <a:sym typeface="+mn-ea"/>
            </a:endParaRPr>
          </a:p>
        </p:txBody>
      </p:sp>
      <p:sp>
        <p:nvSpPr>
          <p:cNvPr id="100" name="文本框 99"/>
          <p:cNvSpPr txBox="1"/>
          <p:nvPr/>
        </p:nvSpPr>
        <p:spPr>
          <a:xfrm>
            <a:off x="989330" y="1539875"/>
            <a:ext cx="4481830" cy="810260"/>
          </a:xfrm>
          <a:prstGeom prst="rect">
            <a:avLst/>
          </a:prstGeom>
          <a:noFill/>
          <a:ln w="9525">
            <a:noFill/>
          </a:ln>
        </p:spPr>
        <p:txBody>
          <a:bodyPr wrap="square">
            <a:spAutoFit/>
          </a:bodyPr>
          <a:p>
            <a:pPr indent="457200" algn="just" fontAlgn="auto">
              <a:lnSpc>
                <a:spcPct val="130000"/>
              </a:lnSpc>
              <a:extLst>
                <a:ext uri="{35155182-B16C-46BC-9424-99874614C6A1}">
                  <wpsdc:indentchars xmlns:wpsdc="http://www.wps.cn/officeDocument/2017/drawingmlCustomData" val="200" checksum="59296752"/>
                </a:ext>
              </a:extLst>
            </a:pPr>
            <a:r>
              <a:rPr lang="zh-CN" b="0">
                <a:latin typeface="Times New Roman" panose="02020603050405020304" charset="0"/>
                <a:ea typeface="宋体" panose="02010600030101010101" pitchFamily="2" charset="-122"/>
              </a:rPr>
              <a:t>当我们打开的是</a:t>
            </a:r>
            <a:r>
              <a:rPr lang="en-US" b="0">
                <a:latin typeface="Times New Roman" panose="02020603050405020304" charset="0"/>
                <a:ea typeface="宋体" panose="02010600030101010101" pitchFamily="2" charset="-122"/>
                <a:cs typeface="Times New Roman" panose="02020603050405020304" charset="0"/>
              </a:rPr>
              <a:t>man.wav</a:t>
            </a:r>
            <a:r>
              <a:rPr lang="zh-CN" b="0">
                <a:latin typeface="Times New Roman" panose="02020603050405020304" charset="0"/>
                <a:ea typeface="宋体" panose="02010600030101010101" pitchFamily="2" charset="-122"/>
              </a:rPr>
              <a:t>文件，输出的是下面的波形：（左图）</a:t>
            </a:r>
            <a:endParaRPr lang="zh-CN" altLang="en-US"/>
          </a:p>
        </p:txBody>
      </p:sp>
      <p:sp>
        <p:nvSpPr>
          <p:cNvPr id="3" name="文本框 2"/>
          <p:cNvSpPr txBox="1"/>
          <p:nvPr/>
        </p:nvSpPr>
        <p:spPr>
          <a:xfrm>
            <a:off x="6394450" y="1539875"/>
            <a:ext cx="4481830" cy="810260"/>
          </a:xfrm>
          <a:prstGeom prst="rect">
            <a:avLst/>
          </a:prstGeom>
          <a:noFill/>
          <a:ln w="9525">
            <a:noFill/>
          </a:ln>
        </p:spPr>
        <p:txBody>
          <a:bodyPr wrap="square">
            <a:spAutoFit/>
          </a:bodyPr>
          <a:p>
            <a:pPr indent="457200" algn="just" fontAlgn="auto">
              <a:lnSpc>
                <a:spcPct val="130000"/>
              </a:lnSpc>
              <a:extLst>
                <a:ext uri="{35155182-B16C-46BC-9424-99874614C6A1}">
                  <wpsdc:indentchars xmlns:wpsdc="http://www.wps.cn/officeDocument/2017/drawingmlCustomData" val="200" checksum="59296752"/>
                </a:ext>
              </a:extLst>
            </a:pPr>
            <a:r>
              <a:rPr lang="zh-CN" altLang="en-US">
                <a:sym typeface="+mn-ea"/>
              </a:rPr>
              <a:t>当我们打开的是girl.wav文件，输出的是下面的波形：（右图）</a:t>
            </a:r>
            <a:endParaRPr lang="zh-CN" altLang="en-US"/>
          </a:p>
        </p:txBody>
      </p:sp>
      <p:grpSp>
        <p:nvGrpSpPr>
          <p:cNvPr id="7" name="组合 6"/>
          <p:cNvGrpSpPr/>
          <p:nvPr/>
        </p:nvGrpSpPr>
        <p:grpSpPr>
          <a:xfrm>
            <a:off x="6318885" y="2604770"/>
            <a:ext cx="4556760" cy="3375660"/>
            <a:chOff x="9951" y="4102"/>
            <a:chExt cx="7176" cy="5316"/>
          </a:xfrm>
        </p:grpSpPr>
        <p:pic>
          <p:nvPicPr>
            <p:cNvPr id="64" name="图片 64"/>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a:xfrm>
              <a:off x="9951" y="4102"/>
              <a:ext cx="7177" cy="4786"/>
            </a:xfrm>
            <a:prstGeom prst="rect">
              <a:avLst/>
            </a:prstGeom>
            <a:noFill/>
            <a:ln>
              <a:noFill/>
            </a:ln>
          </p:spPr>
        </p:pic>
        <p:sp>
          <p:nvSpPr>
            <p:cNvPr id="4" name="文本框 3"/>
            <p:cNvSpPr txBox="1"/>
            <p:nvPr/>
          </p:nvSpPr>
          <p:spPr>
            <a:xfrm>
              <a:off x="12389" y="8888"/>
              <a:ext cx="2866" cy="531"/>
            </a:xfrm>
            <a:prstGeom prst="rect">
              <a:avLst/>
            </a:prstGeom>
            <a:noFill/>
          </p:spPr>
          <p:txBody>
            <a:bodyPr wrap="square" rtlCol="0" anchor="t">
              <a:spAutoFit/>
            </a:bodyPr>
            <a:p>
              <a:r>
                <a:rPr lang="zh-CN" altLang="en-US" sz="1600"/>
                <a:t>图16.6 girl的声音</a:t>
              </a:r>
              <a:endParaRPr lang="zh-CN" altLang="en-US" sz="1600"/>
            </a:p>
          </p:txBody>
        </p:sp>
      </p:grpSp>
      <p:grpSp>
        <p:nvGrpSpPr>
          <p:cNvPr id="6" name="组合 5"/>
          <p:cNvGrpSpPr/>
          <p:nvPr/>
        </p:nvGrpSpPr>
        <p:grpSpPr>
          <a:xfrm>
            <a:off x="950595" y="2604770"/>
            <a:ext cx="4558030" cy="3375660"/>
            <a:chOff x="1497" y="4102"/>
            <a:chExt cx="7178" cy="5316"/>
          </a:xfrm>
        </p:grpSpPr>
        <p:pic>
          <p:nvPicPr>
            <p:cNvPr id="11" name="图片 1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a:xfrm>
              <a:off x="1497" y="4102"/>
              <a:ext cx="7179" cy="4786"/>
            </a:xfrm>
            <a:prstGeom prst="rect">
              <a:avLst/>
            </a:prstGeom>
            <a:noFill/>
            <a:ln>
              <a:noFill/>
            </a:ln>
          </p:spPr>
        </p:pic>
        <p:sp>
          <p:nvSpPr>
            <p:cNvPr id="5" name="文本框 4"/>
            <p:cNvSpPr txBox="1"/>
            <p:nvPr/>
          </p:nvSpPr>
          <p:spPr>
            <a:xfrm>
              <a:off x="3624" y="8888"/>
              <a:ext cx="2915" cy="531"/>
            </a:xfrm>
            <a:prstGeom prst="rect">
              <a:avLst/>
            </a:prstGeom>
            <a:noFill/>
          </p:spPr>
          <p:txBody>
            <a:bodyPr wrap="square" rtlCol="0" anchor="t">
              <a:spAutoFit/>
            </a:bodyPr>
            <a:p>
              <a:r>
                <a:rPr lang="zh-CN" altLang="en-US" sz="1600"/>
                <a:t>图16.</a:t>
              </a:r>
              <a:r>
                <a:rPr lang="en-US" altLang="zh-CN" sz="1600"/>
                <a:t>5</a:t>
              </a:r>
              <a:r>
                <a:rPr lang="zh-CN" altLang="en-US" sz="1600"/>
                <a:t> </a:t>
              </a:r>
              <a:r>
                <a:rPr lang="en-US" altLang="zh-CN" sz="1600"/>
                <a:t>man</a:t>
              </a:r>
              <a:r>
                <a:rPr lang="zh-CN" altLang="en-US" sz="1600"/>
                <a:t>的声音</a:t>
              </a:r>
              <a:endParaRPr lang="zh-CN" altLang="en-US" sz="1600"/>
            </a:p>
          </p:txBody>
        </p:sp>
      </p:grpSp>
    </p:spTree>
  </p:cSld>
  <p:clrMapOvr>
    <a:masterClrMapping/>
  </p:clrMapOvr>
  <p:transition spd="slow">
    <p:wheel spokes="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dissolve">
                                      <p:cBhvr>
                                        <p:cTn id="7" dur="5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1" nodeType="clickEffect">
                                  <p:stCondLst>
                                    <p:cond delay="0"/>
                                  </p:stCondLst>
                                  <p:childTnLst>
                                    <p:set>
                                      <p:cBhvr>
                                        <p:cTn id="11" dur="1" fill="hold">
                                          <p:stCondLst>
                                            <p:cond delay="0"/>
                                          </p:stCondLst>
                                        </p:cTn>
                                        <p:tgtEl>
                                          <p:spTgt spid="100"/>
                                        </p:tgtEl>
                                        <p:attrNameLst>
                                          <p:attrName>style.visibility</p:attrName>
                                        </p:attrNameLst>
                                      </p:cBhvr>
                                      <p:to>
                                        <p:strVal val="visible"/>
                                      </p:to>
                                    </p:set>
                                    <p:animEffect transition="in" filter="randombar(horizontal)">
                                      <p:cBhvr>
                                        <p:cTn id="12" dur="500"/>
                                        <p:tgtEl>
                                          <p:spTgt spid="100"/>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nodeType="clickEffect">
                                  <p:stCondLst>
                                    <p:cond delay="0"/>
                                  </p:stCondLst>
                                  <p:childTnLst>
                                    <p:set>
                                      <p:cBhvr>
                                        <p:cTn id="16" dur="500" fill="hold">
                                          <p:stCondLst>
                                            <p:cond delay="0"/>
                                          </p:stCondLst>
                                        </p:cTn>
                                        <p:tgtEl>
                                          <p:spTgt spid="6"/>
                                        </p:tgtEl>
                                        <p:attrNameLst>
                                          <p:attrName>style.visibility</p:attrName>
                                        </p:attrNameLst>
                                      </p:cBhvr>
                                      <p:to>
                                        <p:strVal val="visible"/>
                                      </p:to>
                                    </p:set>
                                    <p:animEffect transition="in" filter="box(in)">
                                      <p:cBhvr>
                                        <p:cTn id="17" dur="500"/>
                                        <p:tgtEl>
                                          <p:spTgt spid="6"/>
                                        </p:tgtEl>
                                      </p:cBhvr>
                                    </p:animEffect>
                                  </p:childTnLst>
                                </p:cTn>
                              </p:par>
                            </p:childTnLst>
                          </p:cTn>
                        </p:par>
                      </p:childTnLst>
                    </p:cTn>
                  </p:par>
                  <p:par>
                    <p:cTn id="18" fill="hold">
                      <p:stCondLst>
                        <p:cond delay="indefinite"/>
                      </p:stCondLst>
                      <p:childTnLst>
                        <p:par>
                          <p:cTn id="19" fill="hold">
                            <p:stCondLst>
                              <p:cond delay="0"/>
                            </p:stCondLst>
                            <p:childTnLst>
                              <p:par>
                                <p:cTn id="20" presetID="14" presetClass="entr" presetSubtype="10" fill="hold" grpId="0" nodeType="clickEffect">
                                  <p:stCondLst>
                                    <p:cond delay="0"/>
                                  </p:stCondLst>
                                  <p:childTnLst>
                                    <p:set>
                                      <p:cBhvr>
                                        <p:cTn id="21" dur="1" fill="hold">
                                          <p:stCondLst>
                                            <p:cond delay="0"/>
                                          </p:stCondLst>
                                        </p:cTn>
                                        <p:tgtEl>
                                          <p:spTgt spid="3"/>
                                        </p:tgtEl>
                                        <p:attrNameLst>
                                          <p:attrName>style.visibility</p:attrName>
                                        </p:attrNameLst>
                                      </p:cBhvr>
                                      <p:to>
                                        <p:strVal val="visible"/>
                                      </p:to>
                                    </p:set>
                                    <p:animEffect transition="in" filter="randombar(horizontal)">
                                      <p:cBhvr>
                                        <p:cTn id="22" dur="500"/>
                                        <p:tgtEl>
                                          <p:spTgt spid="3"/>
                                        </p:tgtEl>
                                      </p:cBhvr>
                                    </p:animEffect>
                                  </p:childTnLst>
                                </p:cTn>
                              </p:par>
                            </p:childTnLst>
                          </p:cTn>
                        </p:par>
                      </p:childTnLst>
                    </p:cTn>
                  </p:par>
                  <p:par>
                    <p:cTn id="23" fill="hold">
                      <p:stCondLst>
                        <p:cond delay="indefinite"/>
                      </p:stCondLst>
                      <p:childTnLst>
                        <p:par>
                          <p:cTn id="24" fill="hold">
                            <p:stCondLst>
                              <p:cond delay="0"/>
                            </p:stCondLst>
                            <p:childTnLst>
                              <p:par>
                                <p:cTn id="25" presetID="4" presetClass="entr" presetSubtype="16" fill="hold" nodeType="clickEffect">
                                  <p:stCondLst>
                                    <p:cond delay="0"/>
                                  </p:stCondLst>
                                  <p:childTnLst>
                                    <p:set>
                                      <p:cBhvr>
                                        <p:cTn id="26" dur="500" fill="hold">
                                          <p:stCondLst>
                                            <p:cond delay="0"/>
                                          </p:stCondLst>
                                        </p:cTn>
                                        <p:tgtEl>
                                          <p:spTgt spid="7"/>
                                        </p:tgtEl>
                                        <p:attrNameLst>
                                          <p:attrName>style.visibility</p:attrName>
                                        </p:attrNameLst>
                                      </p:cBhvr>
                                      <p:to>
                                        <p:strVal val="visible"/>
                                      </p:to>
                                    </p:set>
                                    <p:animEffect transition="in" filter="box(in)">
                                      <p:cBhvr>
                                        <p:cTn id="2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0" grpId="1"/>
      <p:bldP spid="3" grpId="0"/>
    </p:bld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1881</Words>
  <Application>WPS 演示</Application>
  <PresentationFormat>自定义</PresentationFormat>
  <Paragraphs>99</Paragraphs>
  <Slides>14</Slides>
  <Notes>1</Notes>
  <HiddenSlides>0</HiddenSlides>
  <MMClips>0</MMClips>
  <ScaleCrop>false</ScaleCrop>
  <HeadingPairs>
    <vt:vector size="6" baseType="variant">
      <vt:variant>
        <vt:lpstr>已用的字体</vt:lpstr>
      </vt:variant>
      <vt:variant>
        <vt:i4>9</vt:i4>
      </vt:variant>
      <vt:variant>
        <vt:lpstr>主题</vt:lpstr>
      </vt:variant>
      <vt:variant>
        <vt:i4>1</vt:i4>
      </vt:variant>
      <vt:variant>
        <vt:lpstr>幻灯片标题</vt:lpstr>
      </vt:variant>
      <vt:variant>
        <vt:i4>14</vt:i4>
      </vt:variant>
    </vt:vector>
  </HeadingPairs>
  <TitlesOfParts>
    <vt:vector size="24" baseType="lpstr">
      <vt:lpstr>Arial</vt:lpstr>
      <vt:lpstr>宋体</vt:lpstr>
      <vt:lpstr>Wingdings</vt:lpstr>
      <vt:lpstr>楷体</vt:lpstr>
      <vt:lpstr>Wingdings</vt:lpstr>
      <vt:lpstr>Times New Roman</vt:lpstr>
      <vt:lpstr>微软雅黑</vt:lpstr>
      <vt:lpstr>Arial Unicode MS</vt:lpstr>
      <vt:lpstr>Calibri</vt:lpstr>
      <vt:lpstr>Office 主题​​</vt:lpstr>
      <vt:lpstr>PowerPoint 演示文稿</vt:lpstr>
      <vt:lpstr>人工智能及其实践教程</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微软中国</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微软用户</dc:creator>
  <cp:lastModifiedBy>田如叶</cp:lastModifiedBy>
  <cp:revision>243</cp:revision>
  <dcterms:created xsi:type="dcterms:W3CDTF">2018-07-04T12:47:00Z</dcterms:created>
  <dcterms:modified xsi:type="dcterms:W3CDTF">2018-07-29T02:20:15Z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2052-10.1.0.7468</vt:lpwstr>
  </property>
</Properties>
</file>