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11462" r:id="rId3"/>
    <p:sldId id="11463" r:id="rId4"/>
    <p:sldId id="11464" r:id="rId5"/>
    <p:sldId id="11465" r:id="rId6"/>
    <p:sldId id="11466" r:id="rId7"/>
    <p:sldId id="11467" r:id="rId8"/>
    <p:sldId id="11468" r:id="rId9"/>
    <p:sldId id="11469" r:id="rId10"/>
    <p:sldId id="11470" r:id="rId11"/>
    <p:sldId id="11471" r:id="rId12"/>
    <p:sldId id="430" r:id="rId13"/>
    <p:sldId id="262" r:id="rId14"/>
    <p:sldId id="269" r:id="rId15"/>
    <p:sldId id="11461" r:id="rId16"/>
    <p:sldId id="11460" r:id="rId17"/>
    <p:sldId id="268" r:id="rId18"/>
    <p:sldId id="264" r:id="rId19"/>
    <p:sldId id="11450" r:id="rId20"/>
    <p:sldId id="11391" r:id="rId21"/>
    <p:sldId id="265" r:id="rId22"/>
    <p:sldId id="2700" r:id="rId23"/>
    <p:sldId id="11368" r:id="rId24"/>
    <p:sldId id="345" r:id="rId25"/>
    <p:sldId id="266" r:id="rId26"/>
    <p:sldId id="385" r:id="rId27"/>
    <p:sldId id="11451" r:id="rId28"/>
    <p:sldId id="11472" r:id="rId29"/>
    <p:sldId id="267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A8C0"/>
    <a:srgbClr val="C0504D"/>
    <a:srgbClr val="A6D7E2"/>
    <a:srgbClr val="3894AA"/>
    <a:srgbClr val="235D6B"/>
    <a:srgbClr val="256371"/>
    <a:srgbClr val="34899D"/>
    <a:srgbClr val="CAE7EE"/>
    <a:srgbClr val="69BACD"/>
    <a:srgbClr val="F7D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" y="384"/>
      </p:cViewPr>
      <p:guideLst>
        <p:guide orient="horz" pos="214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6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24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6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37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CFB2-C55E-41FC-9828-D4E0DB74211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02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046E-6E5B-47A7-855B-565BC8B289B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89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82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10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3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85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0AB718-8D2C-477D-993B-E17320C108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93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0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图片占位符 16"/>
          <p:cNvSpPr>
            <a:spLocks noGrp="1"/>
          </p:cNvSpPr>
          <p:nvPr>
            <p:ph type="pic" sz="quarter" idx="10"/>
          </p:nvPr>
        </p:nvSpPr>
        <p:spPr>
          <a:xfrm>
            <a:off x="2437325" y="1967383"/>
            <a:ext cx="1040759" cy="1203067"/>
          </a:xfrm>
          <a:custGeom>
            <a:avLst/>
            <a:gdLst>
              <a:gd name="connsiteX0" fmla="*/ 524937 w 1040759"/>
              <a:gd name="connsiteY0" fmla="*/ 0 h 1203066"/>
              <a:gd name="connsiteX1" fmla="*/ 1040759 w 1040759"/>
              <a:gd name="connsiteY1" fmla="*/ 299309 h 1203066"/>
              <a:gd name="connsiteX2" fmla="*/ 1040759 w 1040759"/>
              <a:gd name="connsiteY2" fmla="*/ 906254 h 1203066"/>
              <a:gd name="connsiteX3" fmla="*/ 529239 w 1040759"/>
              <a:gd name="connsiteY3" fmla="*/ 1203066 h 1203066"/>
              <a:gd name="connsiteX4" fmla="*/ 520636 w 1040759"/>
              <a:gd name="connsiteY4" fmla="*/ 1203066 h 1203066"/>
              <a:gd name="connsiteX5" fmla="*/ 0 w 1040759"/>
              <a:gd name="connsiteY5" fmla="*/ 900964 h 1203066"/>
              <a:gd name="connsiteX6" fmla="*/ 0 w 1040759"/>
              <a:gd name="connsiteY6" fmla="*/ 304598 h 120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759" h="1203066">
                <a:moveTo>
                  <a:pt x="524937" y="0"/>
                </a:moveTo>
                <a:lnTo>
                  <a:pt x="1040759" y="299309"/>
                </a:lnTo>
                <a:lnTo>
                  <a:pt x="1040759" y="906254"/>
                </a:lnTo>
                <a:lnTo>
                  <a:pt x="529239" y="1203066"/>
                </a:lnTo>
                <a:lnTo>
                  <a:pt x="520636" y="1203066"/>
                </a:lnTo>
                <a:lnTo>
                  <a:pt x="0" y="900964"/>
                </a:lnTo>
                <a:lnTo>
                  <a:pt x="0" y="3045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1"/>
          </p:nvPr>
        </p:nvSpPr>
        <p:spPr>
          <a:xfrm>
            <a:off x="55755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8713831" y="1967641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24372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4"/>
          </p:nvPr>
        </p:nvSpPr>
        <p:spPr>
          <a:xfrm>
            <a:off x="55755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8713831" y="4128070"/>
            <a:ext cx="1040940" cy="1202327"/>
          </a:xfrm>
          <a:custGeom>
            <a:avLst/>
            <a:gdLst>
              <a:gd name="connsiteX0" fmla="*/ 525028 w 1040940"/>
              <a:gd name="connsiteY0" fmla="*/ 0 h 1202326"/>
              <a:gd name="connsiteX1" fmla="*/ 1040940 w 1040940"/>
              <a:gd name="connsiteY1" fmla="*/ 299125 h 1202326"/>
              <a:gd name="connsiteX2" fmla="*/ 1040940 w 1040940"/>
              <a:gd name="connsiteY2" fmla="*/ 905696 h 1202326"/>
              <a:gd name="connsiteX3" fmla="*/ 529331 w 1040940"/>
              <a:gd name="connsiteY3" fmla="*/ 1202326 h 1202326"/>
              <a:gd name="connsiteX4" fmla="*/ 520726 w 1040940"/>
              <a:gd name="connsiteY4" fmla="*/ 1202326 h 1202326"/>
              <a:gd name="connsiteX5" fmla="*/ 0 w 1040940"/>
              <a:gd name="connsiteY5" fmla="*/ 900410 h 1202326"/>
              <a:gd name="connsiteX6" fmla="*/ 0 w 1040940"/>
              <a:gd name="connsiteY6" fmla="*/ 304411 h 1202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940" h="1202326">
                <a:moveTo>
                  <a:pt x="525028" y="0"/>
                </a:moveTo>
                <a:lnTo>
                  <a:pt x="1040940" y="299125"/>
                </a:lnTo>
                <a:lnTo>
                  <a:pt x="1040940" y="905696"/>
                </a:lnTo>
                <a:lnTo>
                  <a:pt x="529331" y="1202326"/>
                </a:lnTo>
                <a:lnTo>
                  <a:pt x="520726" y="1202326"/>
                </a:lnTo>
                <a:lnTo>
                  <a:pt x="0" y="900410"/>
                </a:lnTo>
                <a:lnTo>
                  <a:pt x="0" y="304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8806" y="0"/>
            <a:ext cx="6096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188844" y="5121979"/>
            <a:ext cx="7867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教学整体规划与教学主管职责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05002" y="176729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柯睿艾特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2F2477E-8C2F-4213-A685-BF29B5196136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A92B53D-1CE8-4A05-837C-D5E70D53A1AA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DB3D44-1E8A-4B80-9E28-32AE946C9F4B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自我提升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DDAC45F-626C-46DB-9F6D-FC3A23A3B26A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1AB5115-6727-4FEE-BB95-8AFDC6F7F268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CF6F742-8A27-4097-839E-2958BBC97FF9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52089C-191E-4DAE-B61F-4725DE12EDD5}"/>
              </a:ext>
            </a:extLst>
          </p:cNvPr>
          <p:cNvSpPr/>
          <p:nvPr/>
        </p:nvSpPr>
        <p:spPr>
          <a:xfrm>
            <a:off x="3339095" y="1237359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保持乐观的工作心态，找到工作乐趣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EFA7C6A-D934-4588-9CB5-436D0CE727EE}"/>
              </a:ext>
            </a:extLst>
          </p:cNvPr>
          <p:cNvSpPr/>
          <p:nvPr/>
        </p:nvSpPr>
        <p:spPr>
          <a:xfrm>
            <a:off x="3339094" y="2157075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不断地自我学习与感悟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E21D1F-11BB-4D47-926B-9BBEBD6C0973}"/>
              </a:ext>
            </a:extLst>
          </p:cNvPr>
          <p:cNvSpPr/>
          <p:nvPr/>
        </p:nvSpPr>
        <p:spPr>
          <a:xfrm>
            <a:off x="3339094" y="3236280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善于沟通，积极总结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F03B28-10E9-43A0-9765-40817F6F0335}"/>
              </a:ext>
            </a:extLst>
          </p:cNvPr>
          <p:cNvSpPr/>
          <p:nvPr/>
        </p:nvSpPr>
        <p:spPr>
          <a:xfrm>
            <a:off x="5291077" y="4315485"/>
            <a:ext cx="57246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认真的对待工作，</a:t>
            </a:r>
            <a:endParaRPr lang="en-US" altLang="zh-C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是一种心志的历练</a:t>
            </a:r>
          </a:p>
        </p:txBody>
      </p:sp>
    </p:spTree>
    <p:extLst>
      <p:ext uri="{BB962C8B-B14F-4D97-AF65-F5344CB8AC3E}">
        <p14:creationId xmlns:p14="http://schemas.microsoft.com/office/powerpoint/2010/main" val="300991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98BF-0D03-4762-9604-D27967A6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352333-7641-4710-8A32-46F18885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22"/>
            <a:ext cx="12192000" cy="669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7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>
            <a:endCxn id="79" idx="3"/>
          </p:cNvCxnSpPr>
          <p:nvPr/>
        </p:nvCxnSpPr>
        <p:spPr>
          <a:xfrm flipV="1">
            <a:off x="3297466" y="2503415"/>
            <a:ext cx="539519" cy="4991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568647" y="3300268"/>
            <a:ext cx="763991" cy="19214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2" idx="1"/>
          </p:cNvCxnSpPr>
          <p:nvPr/>
        </p:nvCxnSpPr>
        <p:spPr>
          <a:xfrm>
            <a:off x="3305641" y="4552902"/>
            <a:ext cx="485139" cy="4769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81" idx="2"/>
          </p:cNvCxnSpPr>
          <p:nvPr/>
        </p:nvCxnSpPr>
        <p:spPr>
          <a:xfrm>
            <a:off x="3568644" y="4061530"/>
            <a:ext cx="658344" cy="24707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376196" y="1570545"/>
            <a:ext cx="4333651" cy="4333651"/>
          </a:xfrm>
          <a:prstGeom prst="arc">
            <a:avLst>
              <a:gd name="adj1" fmla="val 16200000"/>
              <a:gd name="adj2" fmla="val 5507395"/>
            </a:avLst>
          </a:prstGeom>
          <a:ln w="571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3" name="Arc 52"/>
          <p:cNvSpPr/>
          <p:nvPr/>
        </p:nvSpPr>
        <p:spPr>
          <a:xfrm>
            <a:off x="1472216" y="2673292"/>
            <a:ext cx="2128163" cy="2128161"/>
          </a:xfrm>
          <a:prstGeom prst="arc">
            <a:avLst>
              <a:gd name="adj1" fmla="val 16200000"/>
              <a:gd name="adj2" fmla="val 5507395"/>
            </a:avLst>
          </a:prstGeom>
          <a:ln w="5715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159392" y="2868287"/>
            <a:ext cx="292496" cy="292496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3430199" y="3338905"/>
            <a:ext cx="292496" cy="292496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415531" y="3909263"/>
            <a:ext cx="292496" cy="292496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35924" y="4382815"/>
            <a:ext cx="292496" cy="292496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1901360" y="3139929"/>
            <a:ext cx="1283323" cy="12833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714221" y="1787915"/>
            <a:ext cx="838267" cy="83826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4268297" y="2744479"/>
            <a:ext cx="838267" cy="838263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226989" y="3889469"/>
            <a:ext cx="838267" cy="838263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668017" y="4907133"/>
            <a:ext cx="838267" cy="838263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0" name="Inhaltsplatzhalter 4"/>
          <p:cNvSpPr txBox="1"/>
          <p:nvPr/>
        </p:nvSpPr>
        <p:spPr>
          <a:xfrm>
            <a:off x="5936892" y="2022577"/>
            <a:ext cx="450156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妈妈单独来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1" name="Inhaltsplatzhalter 4"/>
          <p:cNvSpPr txBox="1"/>
          <p:nvPr/>
        </p:nvSpPr>
        <p:spPr>
          <a:xfrm>
            <a:off x="4709795" y="1930400"/>
            <a:ext cx="1069975" cy="5537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55%</a:t>
            </a:r>
            <a:endParaRPr 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2" name="Inhaltsplatzhalter 4"/>
          <p:cNvSpPr txBox="1"/>
          <p:nvPr/>
        </p:nvSpPr>
        <p:spPr>
          <a:xfrm>
            <a:off x="6598784" y="2979144"/>
            <a:ext cx="450156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父母一起来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Inhaltsplatzhalter 4"/>
          <p:cNvSpPr txBox="1"/>
          <p:nvPr/>
        </p:nvSpPr>
        <p:spPr>
          <a:xfrm>
            <a:off x="5371465" y="2886710"/>
            <a:ext cx="1036320" cy="5537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35%</a:t>
            </a:r>
            <a:endParaRPr 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Inhaltsplatzhalter 4"/>
          <p:cNvSpPr txBox="1"/>
          <p:nvPr/>
        </p:nvSpPr>
        <p:spPr>
          <a:xfrm>
            <a:off x="6598784" y="4039359"/>
            <a:ext cx="4501565" cy="53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爸爸单独来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</a:br>
            <a:endParaRPr 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Inhaltsplatzhalter 4"/>
          <p:cNvSpPr txBox="1"/>
          <p:nvPr/>
        </p:nvSpPr>
        <p:spPr>
          <a:xfrm>
            <a:off x="5371737" y="4031740"/>
            <a:ext cx="885243" cy="5537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4%</a:t>
            </a:r>
            <a:endParaRPr lang="en-US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Inhaltsplatzhalter 4"/>
          <p:cNvSpPr txBox="1"/>
          <p:nvPr/>
        </p:nvSpPr>
        <p:spPr>
          <a:xfrm>
            <a:off x="5936892" y="5141796"/>
            <a:ext cx="4501565" cy="36893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2400" b="1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老人带来</a:t>
            </a:r>
          </a:p>
        </p:txBody>
      </p:sp>
      <p:sp>
        <p:nvSpPr>
          <p:cNvPr id="27" name="Inhaltsplatzhalter 4"/>
          <p:cNvSpPr txBox="1"/>
          <p:nvPr/>
        </p:nvSpPr>
        <p:spPr>
          <a:xfrm>
            <a:off x="4709845" y="5049404"/>
            <a:ext cx="885243" cy="5537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6%</a:t>
            </a:r>
            <a:endParaRPr lang="en-US" sz="28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2186098" y="3428735"/>
            <a:ext cx="698500" cy="698500"/>
          </a:xfrm>
          <a:custGeom>
            <a:avLst/>
            <a:gdLst/>
            <a:ahLst/>
            <a:cxnLst>
              <a:cxn ang="0">
                <a:pos x="114" y="98"/>
              </a:cxn>
              <a:cxn ang="0">
                <a:pos x="94" y="78"/>
              </a:cxn>
              <a:cxn ang="0">
                <a:pos x="102" y="50"/>
              </a:cxn>
              <a:cxn ang="0">
                <a:pos x="51" y="0"/>
              </a:cxn>
              <a:cxn ang="0">
                <a:pos x="0" y="50"/>
              </a:cxn>
              <a:cxn ang="0">
                <a:pos x="51" y="101"/>
              </a:cxn>
              <a:cxn ang="0">
                <a:pos x="78" y="93"/>
              </a:cxn>
              <a:cxn ang="0">
                <a:pos x="98" y="113"/>
              </a:cxn>
              <a:cxn ang="0">
                <a:pos x="104" y="113"/>
              </a:cxn>
              <a:cxn ang="0">
                <a:pos x="114" y="103"/>
              </a:cxn>
              <a:cxn ang="0">
                <a:pos x="114" y="98"/>
              </a:cxn>
              <a:cxn ang="0">
                <a:pos x="51" y="87"/>
              </a:cxn>
              <a:cxn ang="0">
                <a:pos x="15" y="50"/>
              </a:cxn>
              <a:cxn ang="0">
                <a:pos x="51" y="14"/>
              </a:cxn>
              <a:cxn ang="0">
                <a:pos x="87" y="50"/>
              </a:cxn>
              <a:cxn ang="0">
                <a:pos x="51" y="87"/>
              </a:cxn>
            </a:cxnLst>
            <a:rect l="0" t="0" r="r" b="b"/>
            <a:pathLst>
              <a:path w="115" h="115">
                <a:moveTo>
                  <a:pt x="114" y="98"/>
                </a:moveTo>
                <a:cubicBezTo>
                  <a:pt x="94" y="78"/>
                  <a:pt x="94" y="78"/>
                  <a:pt x="94" y="78"/>
                </a:cubicBezTo>
                <a:cubicBezTo>
                  <a:pt x="99" y="70"/>
                  <a:pt x="102" y="60"/>
                  <a:pt x="102" y="50"/>
                </a:cubicBezTo>
                <a:cubicBezTo>
                  <a:pt x="102" y="22"/>
                  <a:pt x="79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61" y="101"/>
                  <a:pt x="71" y="98"/>
                  <a:pt x="78" y="93"/>
                </a:cubicBezTo>
                <a:cubicBezTo>
                  <a:pt x="98" y="113"/>
                  <a:pt x="98" y="113"/>
                  <a:pt x="98" y="113"/>
                </a:cubicBezTo>
                <a:cubicBezTo>
                  <a:pt x="100" y="115"/>
                  <a:pt x="102" y="115"/>
                  <a:pt x="104" y="113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5" y="101"/>
                  <a:pt x="115" y="99"/>
                  <a:pt x="114" y="98"/>
                </a:cubicBezTo>
                <a:close/>
                <a:moveTo>
                  <a:pt x="51" y="87"/>
                </a:moveTo>
                <a:cubicBezTo>
                  <a:pt x="31" y="87"/>
                  <a:pt x="15" y="70"/>
                  <a:pt x="15" y="50"/>
                </a:cubicBezTo>
                <a:cubicBezTo>
                  <a:pt x="15" y="30"/>
                  <a:pt x="31" y="14"/>
                  <a:pt x="51" y="14"/>
                </a:cubicBezTo>
                <a:cubicBezTo>
                  <a:pt x="71" y="14"/>
                  <a:pt x="87" y="30"/>
                  <a:pt x="87" y="50"/>
                </a:cubicBezTo>
                <a:cubicBezTo>
                  <a:pt x="87" y="70"/>
                  <a:pt x="71" y="87"/>
                  <a:pt x="51" y="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Freeform 158"/>
          <p:cNvSpPr>
            <a:spLocks noEditPoints="1"/>
          </p:cNvSpPr>
          <p:nvPr/>
        </p:nvSpPr>
        <p:spPr bwMode="auto">
          <a:xfrm>
            <a:off x="3898233" y="5101015"/>
            <a:ext cx="377839" cy="450496"/>
          </a:xfrm>
          <a:custGeom>
            <a:avLst/>
            <a:gdLst/>
            <a:ahLst/>
            <a:cxnLst>
              <a:cxn ang="0">
                <a:pos x="172" y="184"/>
              </a:cxn>
              <a:cxn ang="0">
                <a:pos x="12" y="184"/>
              </a:cxn>
              <a:cxn ang="0">
                <a:pos x="0" y="172"/>
              </a:cxn>
              <a:cxn ang="0">
                <a:pos x="12" y="160"/>
              </a:cxn>
              <a:cxn ang="0">
                <a:pos x="24" y="148"/>
              </a:cxn>
              <a:cxn ang="0">
                <a:pos x="24" y="68"/>
              </a:cxn>
              <a:cxn ang="0">
                <a:pos x="80" y="12"/>
              </a:cxn>
              <a:cxn ang="0">
                <a:pos x="92" y="0"/>
              </a:cxn>
              <a:cxn ang="0">
                <a:pos x="104" y="12"/>
              </a:cxn>
              <a:cxn ang="0">
                <a:pos x="160" y="68"/>
              </a:cxn>
              <a:cxn ang="0">
                <a:pos x="160" y="148"/>
              </a:cxn>
              <a:cxn ang="0">
                <a:pos x="172" y="160"/>
              </a:cxn>
              <a:cxn ang="0">
                <a:pos x="184" y="172"/>
              </a:cxn>
              <a:cxn ang="0">
                <a:pos x="172" y="184"/>
              </a:cxn>
              <a:cxn ang="0">
                <a:pos x="92" y="220"/>
              </a:cxn>
              <a:cxn ang="0">
                <a:pos x="68" y="196"/>
              </a:cxn>
              <a:cxn ang="0">
                <a:pos x="116" y="196"/>
              </a:cxn>
              <a:cxn ang="0">
                <a:pos x="92" y="220"/>
              </a:cxn>
            </a:cxnLst>
            <a:rect l="0" t="0" r="r" b="b"/>
            <a:pathLst>
              <a:path w="184" h="220">
                <a:moveTo>
                  <a:pt x="172" y="184"/>
                </a:move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65"/>
                  <a:pt x="5" y="160"/>
                  <a:pt x="12" y="160"/>
                </a:cubicBezTo>
                <a:cubicBezTo>
                  <a:pt x="19" y="160"/>
                  <a:pt x="24" y="155"/>
                  <a:pt x="24" y="148"/>
                </a:cubicBezTo>
                <a:cubicBezTo>
                  <a:pt x="24" y="68"/>
                  <a:pt x="24" y="68"/>
                  <a:pt x="24" y="68"/>
                </a:cubicBezTo>
                <a:cubicBezTo>
                  <a:pt x="24" y="37"/>
                  <a:pt x="49" y="12"/>
                  <a:pt x="80" y="12"/>
                </a:cubicBezTo>
                <a:cubicBezTo>
                  <a:pt x="80" y="5"/>
                  <a:pt x="85" y="0"/>
                  <a:pt x="92" y="0"/>
                </a:cubicBezTo>
                <a:cubicBezTo>
                  <a:pt x="99" y="0"/>
                  <a:pt x="104" y="5"/>
                  <a:pt x="104" y="12"/>
                </a:cubicBezTo>
                <a:cubicBezTo>
                  <a:pt x="135" y="12"/>
                  <a:pt x="160" y="37"/>
                  <a:pt x="160" y="68"/>
                </a:cubicBezTo>
                <a:cubicBezTo>
                  <a:pt x="160" y="148"/>
                  <a:pt x="160" y="148"/>
                  <a:pt x="160" y="148"/>
                </a:cubicBezTo>
                <a:cubicBezTo>
                  <a:pt x="160" y="155"/>
                  <a:pt x="165" y="160"/>
                  <a:pt x="172" y="160"/>
                </a:cubicBezTo>
                <a:cubicBezTo>
                  <a:pt x="179" y="160"/>
                  <a:pt x="184" y="165"/>
                  <a:pt x="184" y="172"/>
                </a:cubicBezTo>
                <a:cubicBezTo>
                  <a:pt x="184" y="179"/>
                  <a:pt x="179" y="184"/>
                  <a:pt x="172" y="184"/>
                </a:cubicBezTo>
                <a:moveTo>
                  <a:pt x="92" y="220"/>
                </a:moveTo>
                <a:cubicBezTo>
                  <a:pt x="79" y="220"/>
                  <a:pt x="68" y="209"/>
                  <a:pt x="68" y="196"/>
                </a:cubicBezTo>
                <a:cubicBezTo>
                  <a:pt x="116" y="196"/>
                  <a:pt x="116" y="196"/>
                  <a:pt x="116" y="196"/>
                </a:cubicBezTo>
                <a:cubicBezTo>
                  <a:pt x="116" y="209"/>
                  <a:pt x="105" y="220"/>
                  <a:pt x="92" y="2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Freeform 179"/>
          <p:cNvSpPr>
            <a:spLocks noEditPoints="1"/>
          </p:cNvSpPr>
          <p:nvPr/>
        </p:nvSpPr>
        <p:spPr bwMode="auto">
          <a:xfrm>
            <a:off x="3904173" y="1976952"/>
            <a:ext cx="458367" cy="460184"/>
          </a:xfrm>
          <a:custGeom>
            <a:avLst/>
            <a:gdLst/>
            <a:ahLst/>
            <a:cxnLst>
              <a:cxn ang="0">
                <a:pos x="140" y="116"/>
              </a:cxn>
              <a:cxn ang="0">
                <a:pos x="140" y="0"/>
              </a:cxn>
              <a:cxn ang="0">
                <a:pos x="256" y="116"/>
              </a:cxn>
              <a:cxn ang="0">
                <a:pos x="140" y="116"/>
              </a:cxn>
              <a:cxn ang="0">
                <a:pos x="116" y="256"/>
              </a:cxn>
              <a:cxn ang="0">
                <a:pos x="0" y="140"/>
              </a:cxn>
              <a:cxn ang="0">
                <a:pos x="116" y="24"/>
              </a:cxn>
              <a:cxn ang="0">
                <a:pos x="116" y="140"/>
              </a:cxn>
              <a:cxn ang="0">
                <a:pos x="232" y="140"/>
              </a:cxn>
              <a:cxn ang="0">
                <a:pos x="116" y="256"/>
              </a:cxn>
            </a:cxnLst>
            <a:rect l="0" t="0" r="r" b="b"/>
            <a:pathLst>
              <a:path w="256" h="256">
                <a:moveTo>
                  <a:pt x="140" y="116"/>
                </a:moveTo>
                <a:cubicBezTo>
                  <a:pt x="140" y="0"/>
                  <a:pt x="140" y="0"/>
                  <a:pt x="140" y="0"/>
                </a:cubicBezTo>
                <a:cubicBezTo>
                  <a:pt x="204" y="0"/>
                  <a:pt x="256" y="52"/>
                  <a:pt x="256" y="116"/>
                </a:cubicBezTo>
                <a:lnTo>
                  <a:pt x="140" y="116"/>
                </a:lnTo>
                <a:close/>
                <a:moveTo>
                  <a:pt x="116" y="256"/>
                </a:moveTo>
                <a:cubicBezTo>
                  <a:pt x="52" y="256"/>
                  <a:pt x="0" y="204"/>
                  <a:pt x="0" y="140"/>
                </a:cubicBezTo>
                <a:cubicBezTo>
                  <a:pt x="0" y="76"/>
                  <a:pt x="52" y="24"/>
                  <a:pt x="116" y="24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232" y="140"/>
                  <a:pt x="232" y="140"/>
                  <a:pt x="232" y="140"/>
                </a:cubicBezTo>
                <a:cubicBezTo>
                  <a:pt x="232" y="204"/>
                  <a:pt x="180" y="256"/>
                  <a:pt x="116" y="256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3" name="Freeform 197"/>
          <p:cNvSpPr>
            <a:spLocks noEditPoints="1"/>
          </p:cNvSpPr>
          <p:nvPr/>
        </p:nvSpPr>
        <p:spPr bwMode="auto">
          <a:xfrm>
            <a:off x="4499314" y="2981844"/>
            <a:ext cx="376239" cy="363537"/>
          </a:xfrm>
          <a:custGeom>
            <a:avLst/>
            <a:gdLst/>
            <a:ahLst/>
            <a:cxnLst>
              <a:cxn ang="0">
                <a:pos x="240" y="220"/>
              </a:cxn>
              <a:cxn ang="0">
                <a:pos x="228" y="232"/>
              </a:cxn>
              <a:cxn ang="0">
                <a:pos x="221" y="230"/>
              </a:cxn>
              <a:cxn ang="0">
                <a:pos x="221" y="230"/>
              </a:cxn>
              <a:cxn ang="0">
                <a:pos x="163" y="186"/>
              </a:cxn>
              <a:cxn ang="0">
                <a:pos x="82" y="230"/>
              </a:cxn>
              <a:cxn ang="0">
                <a:pos x="82" y="230"/>
              </a:cxn>
              <a:cxn ang="0">
                <a:pos x="76" y="232"/>
              </a:cxn>
              <a:cxn ang="0">
                <a:pos x="69" y="230"/>
              </a:cxn>
              <a:cxn ang="0">
                <a:pos x="5" y="182"/>
              </a:cxn>
              <a:cxn ang="0">
                <a:pos x="0" y="172"/>
              </a:cxn>
              <a:cxn ang="0">
                <a:pos x="0" y="12"/>
              </a:cxn>
              <a:cxn ang="0">
                <a:pos x="12" y="0"/>
              </a:cxn>
              <a:cxn ang="0">
                <a:pos x="19" y="3"/>
              </a:cxn>
              <a:cxn ang="0">
                <a:pos x="19" y="3"/>
              </a:cxn>
              <a:cxn ang="0">
                <a:pos x="77" y="46"/>
              </a:cxn>
              <a:cxn ang="0">
                <a:pos x="159" y="1"/>
              </a:cxn>
              <a:cxn ang="0">
                <a:pos x="159" y="1"/>
              </a:cxn>
              <a:cxn ang="0">
                <a:pos x="164" y="0"/>
              </a:cxn>
              <a:cxn ang="0">
                <a:pos x="171" y="3"/>
              </a:cxn>
              <a:cxn ang="0">
                <a:pos x="171" y="3"/>
              </a:cxn>
              <a:cxn ang="0">
                <a:pos x="234" y="50"/>
              </a:cxn>
              <a:cxn ang="0">
                <a:pos x="235" y="51"/>
              </a:cxn>
              <a:cxn ang="0">
                <a:pos x="235" y="51"/>
              </a:cxn>
              <a:cxn ang="0">
                <a:pos x="235" y="51"/>
              </a:cxn>
              <a:cxn ang="0">
                <a:pos x="240" y="60"/>
              </a:cxn>
              <a:cxn ang="0">
                <a:pos x="240" y="220"/>
              </a:cxn>
              <a:cxn ang="0">
                <a:pos x="64" y="196"/>
              </a:cxn>
              <a:cxn ang="0">
                <a:pos x="64" y="66"/>
              </a:cxn>
              <a:cxn ang="0">
                <a:pos x="24" y="36"/>
              </a:cxn>
              <a:cxn ang="0">
                <a:pos x="24" y="166"/>
              </a:cxn>
              <a:cxn ang="0">
                <a:pos x="64" y="196"/>
              </a:cxn>
              <a:cxn ang="0">
                <a:pos x="152" y="32"/>
              </a:cxn>
              <a:cxn ang="0">
                <a:pos x="88" y="67"/>
              </a:cxn>
              <a:cxn ang="0">
                <a:pos x="88" y="200"/>
              </a:cxn>
              <a:cxn ang="0">
                <a:pos x="152" y="165"/>
              </a:cxn>
              <a:cxn ang="0">
                <a:pos x="152" y="32"/>
              </a:cxn>
              <a:cxn ang="0">
                <a:pos x="216" y="66"/>
              </a:cxn>
              <a:cxn ang="0">
                <a:pos x="176" y="36"/>
              </a:cxn>
              <a:cxn ang="0">
                <a:pos x="176" y="166"/>
              </a:cxn>
              <a:cxn ang="0">
                <a:pos x="216" y="196"/>
              </a:cxn>
              <a:cxn ang="0">
                <a:pos x="216" y="66"/>
              </a:cxn>
            </a:cxnLst>
            <a:rect l="0" t="0" r="r" b="b"/>
            <a:pathLst>
              <a:path w="240" h="232">
                <a:moveTo>
                  <a:pt x="240" y="220"/>
                </a:moveTo>
                <a:cubicBezTo>
                  <a:pt x="240" y="227"/>
                  <a:pt x="235" y="232"/>
                  <a:pt x="228" y="232"/>
                </a:cubicBezTo>
                <a:cubicBezTo>
                  <a:pt x="225" y="232"/>
                  <a:pt x="223" y="231"/>
                  <a:pt x="221" y="230"/>
                </a:cubicBezTo>
                <a:cubicBezTo>
                  <a:pt x="221" y="230"/>
                  <a:pt x="221" y="230"/>
                  <a:pt x="221" y="230"/>
                </a:cubicBezTo>
                <a:cubicBezTo>
                  <a:pt x="163" y="186"/>
                  <a:pt x="163" y="186"/>
                  <a:pt x="163" y="186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2" y="230"/>
                  <a:pt x="82" y="230"/>
                  <a:pt x="82" y="230"/>
                </a:cubicBezTo>
                <a:cubicBezTo>
                  <a:pt x="80" y="231"/>
                  <a:pt x="78" y="232"/>
                  <a:pt x="76" y="232"/>
                </a:cubicBezTo>
                <a:cubicBezTo>
                  <a:pt x="73" y="232"/>
                  <a:pt x="71" y="231"/>
                  <a:pt x="69" y="230"/>
                </a:cubicBezTo>
                <a:cubicBezTo>
                  <a:pt x="5" y="182"/>
                  <a:pt x="5" y="182"/>
                  <a:pt x="5" y="182"/>
                </a:cubicBezTo>
                <a:cubicBezTo>
                  <a:pt x="2" y="180"/>
                  <a:pt x="0" y="176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5" y="0"/>
                  <a:pt x="17" y="1"/>
                  <a:pt x="19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77" y="46"/>
                  <a:pt x="77" y="46"/>
                  <a:pt x="77" y="46"/>
                </a:cubicBezTo>
                <a:cubicBezTo>
                  <a:pt x="159" y="1"/>
                  <a:pt x="159" y="1"/>
                  <a:pt x="15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0" y="1"/>
                  <a:pt x="162" y="0"/>
                  <a:pt x="164" y="0"/>
                </a:cubicBezTo>
                <a:cubicBezTo>
                  <a:pt x="167" y="0"/>
                  <a:pt x="169" y="1"/>
                  <a:pt x="171" y="3"/>
                </a:cubicBezTo>
                <a:cubicBezTo>
                  <a:pt x="171" y="3"/>
                  <a:pt x="171" y="3"/>
                  <a:pt x="171" y="3"/>
                </a:cubicBezTo>
                <a:cubicBezTo>
                  <a:pt x="234" y="50"/>
                  <a:pt x="234" y="50"/>
                  <a:pt x="234" y="50"/>
                </a:cubicBezTo>
                <a:cubicBezTo>
                  <a:pt x="235" y="50"/>
                  <a:pt x="235" y="50"/>
                  <a:pt x="235" y="51"/>
                </a:cubicBezTo>
                <a:cubicBezTo>
                  <a:pt x="235" y="51"/>
                  <a:pt x="235" y="51"/>
                  <a:pt x="235" y="51"/>
                </a:cubicBezTo>
                <a:cubicBezTo>
                  <a:pt x="235" y="51"/>
                  <a:pt x="235" y="51"/>
                  <a:pt x="235" y="51"/>
                </a:cubicBezTo>
                <a:cubicBezTo>
                  <a:pt x="238" y="53"/>
                  <a:pt x="240" y="56"/>
                  <a:pt x="240" y="60"/>
                </a:cubicBezTo>
                <a:lnTo>
                  <a:pt x="240" y="220"/>
                </a:lnTo>
                <a:close/>
                <a:moveTo>
                  <a:pt x="64" y="196"/>
                </a:moveTo>
                <a:cubicBezTo>
                  <a:pt x="64" y="66"/>
                  <a:pt x="64" y="66"/>
                  <a:pt x="64" y="6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166"/>
                  <a:pt x="24" y="166"/>
                  <a:pt x="24" y="166"/>
                </a:cubicBezTo>
                <a:lnTo>
                  <a:pt x="64" y="196"/>
                </a:lnTo>
                <a:close/>
                <a:moveTo>
                  <a:pt x="152" y="32"/>
                </a:moveTo>
                <a:cubicBezTo>
                  <a:pt x="88" y="67"/>
                  <a:pt x="88" y="67"/>
                  <a:pt x="88" y="67"/>
                </a:cubicBezTo>
                <a:cubicBezTo>
                  <a:pt x="88" y="200"/>
                  <a:pt x="88" y="200"/>
                  <a:pt x="88" y="200"/>
                </a:cubicBezTo>
                <a:cubicBezTo>
                  <a:pt x="152" y="165"/>
                  <a:pt x="152" y="165"/>
                  <a:pt x="152" y="165"/>
                </a:cubicBezTo>
                <a:lnTo>
                  <a:pt x="152" y="32"/>
                </a:lnTo>
                <a:close/>
                <a:moveTo>
                  <a:pt x="216" y="66"/>
                </a:moveTo>
                <a:cubicBezTo>
                  <a:pt x="176" y="36"/>
                  <a:pt x="176" y="36"/>
                  <a:pt x="176" y="36"/>
                </a:cubicBezTo>
                <a:cubicBezTo>
                  <a:pt x="176" y="166"/>
                  <a:pt x="176" y="166"/>
                  <a:pt x="176" y="166"/>
                </a:cubicBezTo>
                <a:cubicBezTo>
                  <a:pt x="216" y="196"/>
                  <a:pt x="216" y="196"/>
                  <a:pt x="216" y="196"/>
                </a:cubicBezTo>
                <a:lnTo>
                  <a:pt x="216" y="6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Freeform 216"/>
          <p:cNvSpPr>
            <a:spLocks noEditPoints="1"/>
          </p:cNvSpPr>
          <p:nvPr/>
        </p:nvSpPr>
        <p:spPr bwMode="auto">
          <a:xfrm>
            <a:off x="4410559" y="4073037"/>
            <a:ext cx="471127" cy="471127"/>
          </a:xfrm>
          <a:custGeom>
            <a:avLst/>
            <a:gdLst/>
            <a:ahLst/>
            <a:cxnLst>
              <a:cxn ang="0">
                <a:pos x="229" y="140"/>
              </a:cxn>
              <a:cxn ang="0">
                <a:pos x="59" y="53"/>
              </a:cxn>
              <a:cxn ang="0">
                <a:pos x="84" y="39"/>
              </a:cxn>
              <a:cxn ang="0">
                <a:pos x="86" y="43"/>
              </a:cxn>
              <a:cxn ang="0">
                <a:pos x="85" y="47"/>
              </a:cxn>
              <a:cxn ang="0">
                <a:pos x="88" y="51"/>
              </a:cxn>
              <a:cxn ang="0">
                <a:pos x="77" y="59"/>
              </a:cxn>
              <a:cxn ang="0">
                <a:pos x="73" y="67"/>
              </a:cxn>
              <a:cxn ang="0">
                <a:pos x="69" y="74"/>
              </a:cxn>
              <a:cxn ang="0">
                <a:pos x="61" y="71"/>
              </a:cxn>
              <a:cxn ang="0">
                <a:pos x="58" y="67"/>
              </a:cxn>
              <a:cxn ang="0">
                <a:pos x="58" y="60"/>
              </a:cxn>
              <a:cxn ang="0">
                <a:pos x="58" y="56"/>
              </a:cxn>
              <a:cxn ang="0">
                <a:pos x="47" y="66"/>
              </a:cxn>
              <a:cxn ang="0">
                <a:pos x="40" y="74"/>
              </a:cxn>
              <a:cxn ang="0">
                <a:pos x="53" y="94"/>
              </a:cxn>
              <a:cxn ang="0">
                <a:pos x="48" y="103"/>
              </a:cxn>
              <a:cxn ang="0">
                <a:pos x="42" y="103"/>
              </a:cxn>
              <a:cxn ang="0">
                <a:pos x="34" y="113"/>
              </a:cxn>
              <a:cxn ang="0">
                <a:pos x="32" y="113"/>
              </a:cxn>
              <a:cxn ang="0">
                <a:pos x="32" y="116"/>
              </a:cxn>
              <a:cxn ang="0">
                <a:pos x="29" y="134"/>
              </a:cxn>
              <a:cxn ang="0">
                <a:pos x="44" y="154"/>
              </a:cxn>
              <a:cxn ang="0">
                <a:pos x="69" y="187"/>
              </a:cxn>
              <a:cxn ang="0">
                <a:pos x="222" y="132"/>
              </a:cxn>
              <a:cxn ang="0">
                <a:pos x="204" y="140"/>
              </a:cxn>
              <a:cxn ang="0">
                <a:pos x="168" y="115"/>
              </a:cxn>
              <a:cxn ang="0">
                <a:pos x="166" y="135"/>
              </a:cxn>
              <a:cxn ang="0">
                <a:pos x="143" y="104"/>
              </a:cxn>
              <a:cxn ang="0">
                <a:pos x="156" y="93"/>
              </a:cxn>
              <a:cxn ang="0">
                <a:pos x="143" y="101"/>
              </a:cxn>
              <a:cxn ang="0">
                <a:pos x="139" y="105"/>
              </a:cxn>
              <a:cxn ang="0">
                <a:pos x="129" y="98"/>
              </a:cxn>
              <a:cxn ang="0">
                <a:pos x="111" y="105"/>
              </a:cxn>
              <a:cxn ang="0">
                <a:pos x="110" y="91"/>
              </a:cxn>
              <a:cxn ang="0">
                <a:pos x="120" y="81"/>
              </a:cxn>
              <a:cxn ang="0">
                <a:pos x="132" y="79"/>
              </a:cxn>
              <a:cxn ang="0">
                <a:pos x="141" y="70"/>
              </a:cxn>
              <a:cxn ang="0">
                <a:pos x="134" y="71"/>
              </a:cxn>
              <a:cxn ang="0">
                <a:pos x="124" y="72"/>
              </a:cxn>
              <a:cxn ang="0">
                <a:pos x="119" y="67"/>
              </a:cxn>
              <a:cxn ang="0">
                <a:pos x="136" y="53"/>
              </a:cxn>
              <a:cxn ang="0">
                <a:pos x="161" y="59"/>
              </a:cxn>
              <a:cxn ang="0">
                <a:pos x="181" y="41"/>
              </a:cxn>
              <a:cxn ang="0">
                <a:pos x="173" y="91"/>
              </a:cxn>
              <a:cxn ang="0">
                <a:pos x="175" y="100"/>
              </a:cxn>
              <a:cxn ang="0">
                <a:pos x="138" y="28"/>
              </a:cxn>
              <a:cxn ang="0">
                <a:pos x="133" y="30"/>
              </a:cxn>
              <a:cxn ang="0">
                <a:pos x="106" y="76"/>
              </a:cxn>
              <a:cxn ang="0">
                <a:pos x="100" y="84"/>
              </a:cxn>
              <a:cxn ang="0">
                <a:pos x="121" y="106"/>
              </a:cxn>
              <a:cxn ang="0">
                <a:pos x="159" y="133"/>
              </a:cxn>
              <a:cxn ang="0">
                <a:pos x="156" y="171"/>
              </a:cxn>
              <a:cxn ang="0">
                <a:pos x="127" y="166"/>
              </a:cxn>
              <a:cxn ang="0">
                <a:pos x="100" y="143"/>
              </a:cxn>
              <a:cxn ang="0">
                <a:pos x="84" y="62"/>
              </a:cxn>
              <a:cxn ang="0">
                <a:pos x="165" y="169"/>
              </a:cxn>
              <a:cxn ang="0">
                <a:pos x="140" y="107"/>
              </a:cxn>
              <a:cxn ang="0">
                <a:pos x="123" y="99"/>
              </a:cxn>
              <a:cxn ang="0">
                <a:pos x="85" y="48"/>
              </a:cxn>
              <a:cxn ang="0">
                <a:pos x="57" y="96"/>
              </a:cxn>
              <a:cxn ang="0">
                <a:pos x="41" y="137"/>
              </a:cxn>
              <a:cxn ang="0">
                <a:pos x="206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客户形态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-1" fmla="*/ 0 w 3683725"/>
                <a:gd name="connsiteY0-2" fmla="*/ 0 h 1881051"/>
                <a:gd name="connsiteX1-3" fmla="*/ 836023 w 3683725"/>
                <a:gd name="connsiteY1-4" fmla="*/ 470263 h 1881051"/>
                <a:gd name="connsiteX2-5" fmla="*/ 13063 w 3683725"/>
                <a:gd name="connsiteY2-6" fmla="*/ 1854926 h 1881051"/>
                <a:gd name="connsiteX3-7" fmla="*/ 1854925 w 3683725"/>
                <a:gd name="connsiteY3-8" fmla="*/ 1750423 h 1881051"/>
                <a:gd name="connsiteX4-9" fmla="*/ 3683725 w 3683725"/>
                <a:gd name="connsiteY4-10" fmla="*/ 1881051 h 1881051"/>
                <a:gd name="connsiteX5-11" fmla="*/ 2860765 w 3683725"/>
                <a:gd name="connsiteY5-12" fmla="*/ 339634 h 1881051"/>
                <a:gd name="connsiteX6-13" fmla="*/ 3670663 w 3683725"/>
                <a:gd name="connsiteY6-14" fmla="*/ 26126 h 1881051"/>
                <a:gd name="connsiteX7-15" fmla="*/ 3670663 w 3683725"/>
                <a:gd name="connsiteY7-16" fmla="*/ 26126 h 1881051"/>
                <a:gd name="connsiteX0-17" fmla="*/ 0 w 3683725"/>
                <a:gd name="connsiteY0-18" fmla="*/ 0 h 1881051"/>
                <a:gd name="connsiteX1-19" fmla="*/ 836023 w 3683725"/>
                <a:gd name="connsiteY1-20" fmla="*/ 470263 h 1881051"/>
                <a:gd name="connsiteX2-21" fmla="*/ 13063 w 3683725"/>
                <a:gd name="connsiteY2-22" fmla="*/ 1854926 h 1881051"/>
                <a:gd name="connsiteX3-23" fmla="*/ 1854925 w 3683725"/>
                <a:gd name="connsiteY3-24" fmla="*/ 1750423 h 1881051"/>
                <a:gd name="connsiteX4-25" fmla="*/ 3683725 w 3683725"/>
                <a:gd name="connsiteY4-26" fmla="*/ 1881051 h 1881051"/>
                <a:gd name="connsiteX5-27" fmla="*/ 2860765 w 3683725"/>
                <a:gd name="connsiteY5-28" fmla="*/ 444137 h 1881051"/>
                <a:gd name="connsiteX6-29" fmla="*/ 3670663 w 3683725"/>
                <a:gd name="connsiteY6-30" fmla="*/ 26126 h 1881051"/>
                <a:gd name="connsiteX7-31" fmla="*/ 3670663 w 3683725"/>
                <a:gd name="connsiteY7-32" fmla="*/ 26126 h 1881051"/>
                <a:gd name="connsiteX0-33" fmla="*/ 0 w 3683725"/>
                <a:gd name="connsiteY0-34" fmla="*/ 0 h 1881051"/>
                <a:gd name="connsiteX1-35" fmla="*/ 836023 w 3683725"/>
                <a:gd name="connsiteY1-36" fmla="*/ 222068 h 1881051"/>
                <a:gd name="connsiteX2-37" fmla="*/ 13063 w 3683725"/>
                <a:gd name="connsiteY2-38" fmla="*/ 1854926 h 1881051"/>
                <a:gd name="connsiteX3-39" fmla="*/ 1854925 w 3683725"/>
                <a:gd name="connsiteY3-40" fmla="*/ 1750423 h 1881051"/>
                <a:gd name="connsiteX4-41" fmla="*/ 3683725 w 3683725"/>
                <a:gd name="connsiteY4-42" fmla="*/ 1881051 h 1881051"/>
                <a:gd name="connsiteX5-43" fmla="*/ 2860765 w 3683725"/>
                <a:gd name="connsiteY5-44" fmla="*/ 444137 h 1881051"/>
                <a:gd name="connsiteX6-45" fmla="*/ 3670663 w 3683725"/>
                <a:gd name="connsiteY6-46" fmla="*/ 26126 h 1881051"/>
                <a:gd name="connsiteX7-47" fmla="*/ 3670663 w 3683725"/>
                <a:gd name="connsiteY7-48" fmla="*/ 26126 h 1881051"/>
                <a:gd name="connsiteX0-49" fmla="*/ 0 w 3683725"/>
                <a:gd name="connsiteY0-50" fmla="*/ 0 h 1881051"/>
                <a:gd name="connsiteX1-51" fmla="*/ 836023 w 3683725"/>
                <a:gd name="connsiteY1-52" fmla="*/ 222068 h 1881051"/>
                <a:gd name="connsiteX2-53" fmla="*/ 13063 w 3683725"/>
                <a:gd name="connsiteY2-54" fmla="*/ 1854926 h 1881051"/>
                <a:gd name="connsiteX3-55" fmla="*/ 1854925 w 3683725"/>
                <a:gd name="connsiteY3-56" fmla="*/ 1750423 h 1881051"/>
                <a:gd name="connsiteX4-57" fmla="*/ 3683725 w 3683725"/>
                <a:gd name="connsiteY4-58" fmla="*/ 1881051 h 1881051"/>
                <a:gd name="connsiteX5-59" fmla="*/ 2899953 w 3683725"/>
                <a:gd name="connsiteY5-60" fmla="*/ 195943 h 1881051"/>
                <a:gd name="connsiteX6-61" fmla="*/ 3670663 w 3683725"/>
                <a:gd name="connsiteY6-62" fmla="*/ 26126 h 1881051"/>
                <a:gd name="connsiteX7-63" fmla="*/ 3670663 w 3683725"/>
                <a:gd name="connsiteY7-64" fmla="*/ 26126 h 1881051"/>
                <a:gd name="connsiteX0-65" fmla="*/ 0 w 3683725"/>
                <a:gd name="connsiteY0-66" fmla="*/ 0 h 1881051"/>
                <a:gd name="connsiteX1-67" fmla="*/ 836023 w 3683725"/>
                <a:gd name="connsiteY1-68" fmla="*/ 222068 h 1881051"/>
                <a:gd name="connsiteX2-69" fmla="*/ 13063 w 3683725"/>
                <a:gd name="connsiteY2-70" fmla="*/ 1854926 h 1881051"/>
                <a:gd name="connsiteX3-71" fmla="*/ 1854925 w 3683725"/>
                <a:gd name="connsiteY3-72" fmla="*/ 1750423 h 1881051"/>
                <a:gd name="connsiteX4-73" fmla="*/ 3683725 w 3683725"/>
                <a:gd name="connsiteY4-74" fmla="*/ 1881051 h 1881051"/>
                <a:gd name="connsiteX5-75" fmla="*/ 2847702 w 3683725"/>
                <a:gd name="connsiteY5-76" fmla="*/ 195943 h 1881051"/>
                <a:gd name="connsiteX6-77" fmla="*/ 3670663 w 3683725"/>
                <a:gd name="connsiteY6-78" fmla="*/ 26126 h 1881051"/>
                <a:gd name="connsiteX7-79" fmla="*/ 3670663 w 3683725"/>
                <a:gd name="connsiteY7-80" fmla="*/ 26126 h 1881051"/>
                <a:gd name="connsiteX0-81" fmla="*/ 0 w 3683725"/>
                <a:gd name="connsiteY0-82" fmla="*/ 0 h 1959429"/>
                <a:gd name="connsiteX1-83" fmla="*/ 836023 w 3683725"/>
                <a:gd name="connsiteY1-84" fmla="*/ 222068 h 1959429"/>
                <a:gd name="connsiteX2-85" fmla="*/ 13063 w 3683725"/>
                <a:gd name="connsiteY2-86" fmla="*/ 1854926 h 1959429"/>
                <a:gd name="connsiteX3-87" fmla="*/ 1881050 w 3683725"/>
                <a:gd name="connsiteY3-88" fmla="*/ 1959429 h 1959429"/>
                <a:gd name="connsiteX4-89" fmla="*/ 3683725 w 3683725"/>
                <a:gd name="connsiteY4-90" fmla="*/ 1881051 h 1959429"/>
                <a:gd name="connsiteX5-91" fmla="*/ 2847702 w 3683725"/>
                <a:gd name="connsiteY5-92" fmla="*/ 195943 h 1959429"/>
                <a:gd name="connsiteX6-93" fmla="*/ 3670663 w 3683725"/>
                <a:gd name="connsiteY6-94" fmla="*/ 26126 h 1959429"/>
                <a:gd name="connsiteX7-95" fmla="*/ 3670663 w 3683725"/>
                <a:gd name="connsiteY7-96" fmla="*/ 26126 h 1959429"/>
                <a:gd name="connsiteX0-97" fmla="*/ 0 w 3683725"/>
                <a:gd name="connsiteY0-98" fmla="*/ 0 h 1998617"/>
                <a:gd name="connsiteX1-99" fmla="*/ 836023 w 3683725"/>
                <a:gd name="connsiteY1-100" fmla="*/ 222068 h 1998617"/>
                <a:gd name="connsiteX2-101" fmla="*/ 13063 w 3683725"/>
                <a:gd name="connsiteY2-102" fmla="*/ 1854926 h 1998617"/>
                <a:gd name="connsiteX3-103" fmla="*/ 1881050 w 3683725"/>
                <a:gd name="connsiteY3-104" fmla="*/ 1998617 h 1998617"/>
                <a:gd name="connsiteX4-105" fmla="*/ 3683725 w 3683725"/>
                <a:gd name="connsiteY4-106" fmla="*/ 1881051 h 1998617"/>
                <a:gd name="connsiteX5-107" fmla="*/ 2847702 w 3683725"/>
                <a:gd name="connsiteY5-108" fmla="*/ 195943 h 1998617"/>
                <a:gd name="connsiteX6-109" fmla="*/ 3670663 w 3683725"/>
                <a:gd name="connsiteY6-110" fmla="*/ 26126 h 1998617"/>
                <a:gd name="connsiteX7-111" fmla="*/ 3670663 w 3683725"/>
                <a:gd name="connsiteY7-112" fmla="*/ 26126 h 1998617"/>
                <a:gd name="connsiteX0-113" fmla="*/ 0 w 3683725"/>
                <a:gd name="connsiteY0-114" fmla="*/ 0 h 2086295"/>
                <a:gd name="connsiteX1-115" fmla="*/ 836023 w 3683725"/>
                <a:gd name="connsiteY1-116" fmla="*/ 222068 h 2086295"/>
                <a:gd name="connsiteX2-117" fmla="*/ 13063 w 3683725"/>
                <a:gd name="connsiteY2-118" fmla="*/ 1854926 h 2086295"/>
                <a:gd name="connsiteX3-119" fmla="*/ 1869921 w 3683725"/>
                <a:gd name="connsiteY3-120" fmla="*/ 2086295 h 2086295"/>
                <a:gd name="connsiteX4-121" fmla="*/ 3683725 w 3683725"/>
                <a:gd name="connsiteY4-122" fmla="*/ 1881051 h 2086295"/>
                <a:gd name="connsiteX5-123" fmla="*/ 2847702 w 3683725"/>
                <a:gd name="connsiteY5-124" fmla="*/ 195943 h 2086295"/>
                <a:gd name="connsiteX6-125" fmla="*/ 3670663 w 3683725"/>
                <a:gd name="connsiteY6-126" fmla="*/ 26126 h 2086295"/>
                <a:gd name="connsiteX7-127" fmla="*/ 3670663 w 3683725"/>
                <a:gd name="connsiteY7-128" fmla="*/ 26126 h 2086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990590" y="3551555"/>
            <a:ext cx="5625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妈妈单独来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824669" y="2039425"/>
            <a:ext cx="4394087" cy="1972603"/>
            <a:chOff x="3946525" y="2279650"/>
            <a:chExt cx="3387725" cy="15208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693"/>
            <p:cNvSpPr/>
            <p:nvPr/>
          </p:nvSpPr>
          <p:spPr bwMode="auto">
            <a:xfrm>
              <a:off x="4810125" y="3203575"/>
              <a:ext cx="1333500" cy="596900"/>
            </a:xfrm>
            <a:custGeom>
              <a:avLst/>
              <a:gdLst>
                <a:gd name="T0" fmla="*/ 832 w 840"/>
                <a:gd name="T1" fmla="*/ 278 h 376"/>
                <a:gd name="T2" fmla="*/ 832 w 840"/>
                <a:gd name="T3" fmla="*/ 278 h 376"/>
                <a:gd name="T4" fmla="*/ 830 w 840"/>
                <a:gd name="T5" fmla="*/ 290 h 376"/>
                <a:gd name="T6" fmla="*/ 826 w 840"/>
                <a:gd name="T7" fmla="*/ 302 h 376"/>
                <a:gd name="T8" fmla="*/ 814 w 840"/>
                <a:gd name="T9" fmla="*/ 322 h 376"/>
                <a:gd name="T10" fmla="*/ 800 w 840"/>
                <a:gd name="T11" fmla="*/ 340 h 376"/>
                <a:gd name="T12" fmla="*/ 782 w 840"/>
                <a:gd name="T13" fmla="*/ 354 h 376"/>
                <a:gd name="T14" fmla="*/ 762 w 840"/>
                <a:gd name="T15" fmla="*/ 366 h 376"/>
                <a:gd name="T16" fmla="*/ 740 w 840"/>
                <a:gd name="T17" fmla="*/ 374 h 376"/>
                <a:gd name="T18" fmla="*/ 718 w 840"/>
                <a:gd name="T19" fmla="*/ 376 h 376"/>
                <a:gd name="T20" fmla="*/ 706 w 840"/>
                <a:gd name="T21" fmla="*/ 376 h 376"/>
                <a:gd name="T22" fmla="*/ 694 w 840"/>
                <a:gd name="T23" fmla="*/ 374 h 376"/>
                <a:gd name="T24" fmla="*/ 98 w 840"/>
                <a:gd name="T25" fmla="*/ 266 h 376"/>
                <a:gd name="T26" fmla="*/ 98 w 840"/>
                <a:gd name="T27" fmla="*/ 266 h 376"/>
                <a:gd name="T28" fmla="*/ 86 w 840"/>
                <a:gd name="T29" fmla="*/ 262 h 376"/>
                <a:gd name="T30" fmla="*/ 76 w 840"/>
                <a:gd name="T31" fmla="*/ 258 h 376"/>
                <a:gd name="T32" fmla="*/ 54 w 840"/>
                <a:gd name="T33" fmla="*/ 248 h 376"/>
                <a:gd name="T34" fmla="*/ 36 w 840"/>
                <a:gd name="T35" fmla="*/ 234 h 376"/>
                <a:gd name="T36" fmla="*/ 22 w 840"/>
                <a:gd name="T37" fmla="*/ 216 h 376"/>
                <a:gd name="T38" fmla="*/ 10 w 840"/>
                <a:gd name="T39" fmla="*/ 196 h 376"/>
                <a:gd name="T40" fmla="*/ 4 w 840"/>
                <a:gd name="T41" fmla="*/ 174 h 376"/>
                <a:gd name="T42" fmla="*/ 0 w 840"/>
                <a:gd name="T43" fmla="*/ 150 h 376"/>
                <a:gd name="T44" fmla="*/ 0 w 840"/>
                <a:gd name="T45" fmla="*/ 138 h 376"/>
                <a:gd name="T46" fmla="*/ 2 w 840"/>
                <a:gd name="T47" fmla="*/ 126 h 376"/>
                <a:gd name="T48" fmla="*/ 8 w 840"/>
                <a:gd name="T49" fmla="*/ 96 h 376"/>
                <a:gd name="T50" fmla="*/ 8 w 840"/>
                <a:gd name="T51" fmla="*/ 96 h 376"/>
                <a:gd name="T52" fmla="*/ 10 w 840"/>
                <a:gd name="T53" fmla="*/ 86 h 376"/>
                <a:gd name="T54" fmla="*/ 14 w 840"/>
                <a:gd name="T55" fmla="*/ 74 h 376"/>
                <a:gd name="T56" fmla="*/ 26 w 840"/>
                <a:gd name="T57" fmla="*/ 52 h 376"/>
                <a:gd name="T58" fmla="*/ 40 w 840"/>
                <a:gd name="T59" fmla="*/ 34 h 376"/>
                <a:gd name="T60" fmla="*/ 58 w 840"/>
                <a:gd name="T61" fmla="*/ 20 h 376"/>
                <a:gd name="T62" fmla="*/ 78 w 840"/>
                <a:gd name="T63" fmla="*/ 10 h 376"/>
                <a:gd name="T64" fmla="*/ 100 w 840"/>
                <a:gd name="T65" fmla="*/ 2 h 376"/>
                <a:gd name="T66" fmla="*/ 122 w 840"/>
                <a:gd name="T67" fmla="*/ 0 h 376"/>
                <a:gd name="T68" fmla="*/ 134 w 840"/>
                <a:gd name="T69" fmla="*/ 0 h 376"/>
                <a:gd name="T70" fmla="*/ 146 w 840"/>
                <a:gd name="T71" fmla="*/ 0 h 376"/>
                <a:gd name="T72" fmla="*/ 742 w 840"/>
                <a:gd name="T73" fmla="*/ 110 h 376"/>
                <a:gd name="T74" fmla="*/ 742 w 840"/>
                <a:gd name="T75" fmla="*/ 110 h 376"/>
                <a:gd name="T76" fmla="*/ 754 w 840"/>
                <a:gd name="T77" fmla="*/ 112 h 376"/>
                <a:gd name="T78" fmla="*/ 766 w 840"/>
                <a:gd name="T79" fmla="*/ 116 h 376"/>
                <a:gd name="T80" fmla="*/ 786 w 840"/>
                <a:gd name="T81" fmla="*/ 128 h 376"/>
                <a:gd name="T82" fmla="*/ 804 w 840"/>
                <a:gd name="T83" fmla="*/ 142 h 376"/>
                <a:gd name="T84" fmla="*/ 818 w 840"/>
                <a:gd name="T85" fmla="*/ 160 h 376"/>
                <a:gd name="T86" fmla="*/ 830 w 840"/>
                <a:gd name="T87" fmla="*/ 180 h 376"/>
                <a:gd name="T88" fmla="*/ 836 w 840"/>
                <a:gd name="T89" fmla="*/ 200 h 376"/>
                <a:gd name="T90" fmla="*/ 840 w 840"/>
                <a:gd name="T91" fmla="*/ 224 h 376"/>
                <a:gd name="T92" fmla="*/ 840 w 840"/>
                <a:gd name="T93" fmla="*/ 236 h 376"/>
                <a:gd name="T94" fmla="*/ 838 w 840"/>
                <a:gd name="T95" fmla="*/ 248 h 376"/>
                <a:gd name="T96" fmla="*/ 832 w 840"/>
                <a:gd name="T97" fmla="*/ 2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0" h="376">
                  <a:moveTo>
                    <a:pt x="832" y="278"/>
                  </a:moveTo>
                  <a:lnTo>
                    <a:pt x="832" y="278"/>
                  </a:lnTo>
                  <a:lnTo>
                    <a:pt x="830" y="290"/>
                  </a:lnTo>
                  <a:lnTo>
                    <a:pt x="826" y="302"/>
                  </a:lnTo>
                  <a:lnTo>
                    <a:pt x="814" y="322"/>
                  </a:lnTo>
                  <a:lnTo>
                    <a:pt x="800" y="340"/>
                  </a:lnTo>
                  <a:lnTo>
                    <a:pt x="782" y="354"/>
                  </a:lnTo>
                  <a:lnTo>
                    <a:pt x="762" y="366"/>
                  </a:lnTo>
                  <a:lnTo>
                    <a:pt x="740" y="374"/>
                  </a:lnTo>
                  <a:lnTo>
                    <a:pt x="718" y="376"/>
                  </a:lnTo>
                  <a:lnTo>
                    <a:pt x="706" y="376"/>
                  </a:lnTo>
                  <a:lnTo>
                    <a:pt x="694" y="374"/>
                  </a:lnTo>
                  <a:lnTo>
                    <a:pt x="98" y="266"/>
                  </a:lnTo>
                  <a:lnTo>
                    <a:pt x="98" y="266"/>
                  </a:lnTo>
                  <a:lnTo>
                    <a:pt x="86" y="262"/>
                  </a:lnTo>
                  <a:lnTo>
                    <a:pt x="76" y="258"/>
                  </a:lnTo>
                  <a:lnTo>
                    <a:pt x="54" y="248"/>
                  </a:lnTo>
                  <a:lnTo>
                    <a:pt x="36" y="234"/>
                  </a:lnTo>
                  <a:lnTo>
                    <a:pt x="22" y="216"/>
                  </a:lnTo>
                  <a:lnTo>
                    <a:pt x="10" y="196"/>
                  </a:lnTo>
                  <a:lnTo>
                    <a:pt x="4" y="174"/>
                  </a:lnTo>
                  <a:lnTo>
                    <a:pt x="0" y="150"/>
                  </a:lnTo>
                  <a:lnTo>
                    <a:pt x="0" y="138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10" y="86"/>
                  </a:lnTo>
                  <a:lnTo>
                    <a:pt x="14" y="74"/>
                  </a:lnTo>
                  <a:lnTo>
                    <a:pt x="26" y="52"/>
                  </a:lnTo>
                  <a:lnTo>
                    <a:pt x="40" y="34"/>
                  </a:lnTo>
                  <a:lnTo>
                    <a:pt x="58" y="20"/>
                  </a:lnTo>
                  <a:lnTo>
                    <a:pt x="78" y="10"/>
                  </a:lnTo>
                  <a:lnTo>
                    <a:pt x="100" y="2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742" y="110"/>
                  </a:lnTo>
                  <a:lnTo>
                    <a:pt x="742" y="110"/>
                  </a:lnTo>
                  <a:lnTo>
                    <a:pt x="754" y="112"/>
                  </a:lnTo>
                  <a:lnTo>
                    <a:pt x="766" y="116"/>
                  </a:lnTo>
                  <a:lnTo>
                    <a:pt x="786" y="128"/>
                  </a:lnTo>
                  <a:lnTo>
                    <a:pt x="804" y="142"/>
                  </a:lnTo>
                  <a:lnTo>
                    <a:pt x="818" y="160"/>
                  </a:lnTo>
                  <a:lnTo>
                    <a:pt x="830" y="180"/>
                  </a:lnTo>
                  <a:lnTo>
                    <a:pt x="836" y="200"/>
                  </a:lnTo>
                  <a:lnTo>
                    <a:pt x="840" y="224"/>
                  </a:lnTo>
                  <a:lnTo>
                    <a:pt x="840" y="236"/>
                  </a:lnTo>
                  <a:lnTo>
                    <a:pt x="838" y="248"/>
                  </a:lnTo>
                  <a:lnTo>
                    <a:pt x="832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" name="Freeform 694"/>
            <p:cNvSpPr/>
            <p:nvPr/>
          </p:nvSpPr>
          <p:spPr bwMode="auto">
            <a:xfrm>
              <a:off x="3946525" y="2330450"/>
              <a:ext cx="3375025" cy="1266825"/>
            </a:xfrm>
            <a:custGeom>
              <a:avLst/>
              <a:gdLst>
                <a:gd name="T0" fmla="*/ 0 w 2126"/>
                <a:gd name="T1" fmla="*/ 0 h 798"/>
                <a:gd name="T2" fmla="*/ 0 w 2126"/>
                <a:gd name="T3" fmla="*/ 0 h 798"/>
                <a:gd name="T4" fmla="*/ 2 w 2126"/>
                <a:gd name="T5" fmla="*/ 14 h 798"/>
                <a:gd name="T6" fmla="*/ 78 w 2126"/>
                <a:gd name="T7" fmla="*/ 470 h 798"/>
                <a:gd name="T8" fmla="*/ 1880 w 2126"/>
                <a:gd name="T9" fmla="*/ 798 h 798"/>
                <a:gd name="T10" fmla="*/ 2126 w 2126"/>
                <a:gd name="T11" fmla="*/ 388 h 798"/>
                <a:gd name="T12" fmla="*/ 0 w 2126"/>
                <a:gd name="T13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6" h="798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78" y="470"/>
                  </a:lnTo>
                  <a:lnTo>
                    <a:pt x="1880" y="798"/>
                  </a:lnTo>
                  <a:lnTo>
                    <a:pt x="2126" y="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8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Freeform 695"/>
            <p:cNvSpPr/>
            <p:nvPr/>
          </p:nvSpPr>
          <p:spPr bwMode="auto">
            <a:xfrm>
              <a:off x="3946525" y="2279650"/>
              <a:ext cx="3387725" cy="669925"/>
            </a:xfrm>
            <a:custGeom>
              <a:avLst/>
              <a:gdLst>
                <a:gd name="T0" fmla="*/ 2124 w 2134"/>
                <a:gd name="T1" fmla="*/ 422 h 422"/>
                <a:gd name="T2" fmla="*/ 2130 w 2134"/>
                <a:gd name="T3" fmla="*/ 414 h 422"/>
                <a:gd name="T4" fmla="*/ 2130 w 2134"/>
                <a:gd name="T5" fmla="*/ 414 h 422"/>
                <a:gd name="T6" fmla="*/ 2134 w 2134"/>
                <a:gd name="T7" fmla="*/ 404 h 422"/>
                <a:gd name="T8" fmla="*/ 2132 w 2134"/>
                <a:gd name="T9" fmla="*/ 394 h 422"/>
                <a:gd name="T10" fmla="*/ 2130 w 2134"/>
                <a:gd name="T11" fmla="*/ 390 h 422"/>
                <a:gd name="T12" fmla="*/ 2128 w 2134"/>
                <a:gd name="T13" fmla="*/ 386 h 422"/>
                <a:gd name="T14" fmla="*/ 2124 w 2134"/>
                <a:gd name="T15" fmla="*/ 384 h 422"/>
                <a:gd name="T16" fmla="*/ 2118 w 2134"/>
                <a:gd name="T17" fmla="*/ 382 h 422"/>
                <a:gd name="T18" fmla="*/ 26 w 2134"/>
                <a:gd name="T19" fmla="*/ 0 h 422"/>
                <a:gd name="T20" fmla="*/ 26 w 2134"/>
                <a:gd name="T21" fmla="*/ 0 h 422"/>
                <a:gd name="T22" fmla="*/ 20 w 2134"/>
                <a:gd name="T23" fmla="*/ 0 h 422"/>
                <a:gd name="T24" fmla="*/ 14 w 2134"/>
                <a:gd name="T25" fmla="*/ 0 h 422"/>
                <a:gd name="T26" fmla="*/ 8 w 2134"/>
                <a:gd name="T27" fmla="*/ 4 h 422"/>
                <a:gd name="T28" fmla="*/ 4 w 2134"/>
                <a:gd name="T29" fmla="*/ 8 h 422"/>
                <a:gd name="T30" fmla="*/ 2 w 2134"/>
                <a:gd name="T31" fmla="*/ 12 h 422"/>
                <a:gd name="T32" fmla="*/ 0 w 2134"/>
                <a:gd name="T33" fmla="*/ 20 h 422"/>
                <a:gd name="T34" fmla="*/ 0 w 2134"/>
                <a:gd name="T35" fmla="*/ 26 h 422"/>
                <a:gd name="T36" fmla="*/ 0 w 2134"/>
                <a:gd name="T37" fmla="*/ 36 h 422"/>
                <a:gd name="T38" fmla="*/ 2124 w 2134"/>
                <a:gd name="T3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4" h="422">
                  <a:moveTo>
                    <a:pt x="2124" y="422"/>
                  </a:moveTo>
                  <a:lnTo>
                    <a:pt x="2130" y="414"/>
                  </a:lnTo>
                  <a:lnTo>
                    <a:pt x="2130" y="414"/>
                  </a:lnTo>
                  <a:lnTo>
                    <a:pt x="2134" y="404"/>
                  </a:lnTo>
                  <a:lnTo>
                    <a:pt x="2132" y="394"/>
                  </a:lnTo>
                  <a:lnTo>
                    <a:pt x="2130" y="390"/>
                  </a:lnTo>
                  <a:lnTo>
                    <a:pt x="2128" y="386"/>
                  </a:lnTo>
                  <a:lnTo>
                    <a:pt x="2124" y="384"/>
                  </a:lnTo>
                  <a:lnTo>
                    <a:pt x="2118" y="38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124" y="422"/>
                  </a:lnTo>
                  <a:close/>
                </a:path>
              </a:pathLst>
            </a:custGeom>
            <a:solidFill>
              <a:srgbClr val="576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Freeform 696"/>
            <p:cNvSpPr/>
            <p:nvPr/>
          </p:nvSpPr>
          <p:spPr bwMode="auto">
            <a:xfrm>
              <a:off x="4076700" y="2438400"/>
              <a:ext cx="3070225" cy="1085850"/>
            </a:xfrm>
            <a:custGeom>
              <a:avLst/>
              <a:gdLst>
                <a:gd name="T0" fmla="*/ 1934 w 1934"/>
                <a:gd name="T1" fmla="*/ 354 h 684"/>
                <a:gd name="T2" fmla="*/ 1746 w 1934"/>
                <a:gd name="T3" fmla="*/ 684 h 684"/>
                <a:gd name="T4" fmla="*/ 62 w 1934"/>
                <a:gd name="T5" fmla="*/ 376 h 684"/>
                <a:gd name="T6" fmla="*/ 0 w 1934"/>
                <a:gd name="T7" fmla="*/ 0 h 684"/>
                <a:gd name="T8" fmla="*/ 1934 w 1934"/>
                <a:gd name="T9" fmla="*/ 35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684">
                  <a:moveTo>
                    <a:pt x="1934" y="354"/>
                  </a:moveTo>
                  <a:lnTo>
                    <a:pt x="1746" y="684"/>
                  </a:lnTo>
                  <a:lnTo>
                    <a:pt x="62" y="376"/>
                  </a:lnTo>
                  <a:lnTo>
                    <a:pt x="0" y="0"/>
                  </a:lnTo>
                  <a:lnTo>
                    <a:pt x="1934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Freeform 697"/>
            <p:cNvSpPr/>
            <p:nvPr/>
          </p:nvSpPr>
          <p:spPr bwMode="auto">
            <a:xfrm>
              <a:off x="4067175" y="3076575"/>
              <a:ext cx="2860675" cy="660400"/>
            </a:xfrm>
            <a:custGeom>
              <a:avLst/>
              <a:gdLst>
                <a:gd name="T0" fmla="*/ 0 w 1802"/>
                <a:gd name="T1" fmla="*/ 0 h 416"/>
                <a:gd name="T2" fmla="*/ 12 w 1802"/>
                <a:gd name="T3" fmla="*/ 64 h 416"/>
                <a:gd name="T4" fmla="*/ 12 w 1802"/>
                <a:gd name="T5" fmla="*/ 64 h 416"/>
                <a:gd name="T6" fmla="*/ 14 w 1802"/>
                <a:gd name="T7" fmla="*/ 72 h 416"/>
                <a:gd name="T8" fmla="*/ 18 w 1802"/>
                <a:gd name="T9" fmla="*/ 82 h 416"/>
                <a:gd name="T10" fmla="*/ 24 w 1802"/>
                <a:gd name="T11" fmla="*/ 90 h 416"/>
                <a:gd name="T12" fmla="*/ 30 w 1802"/>
                <a:gd name="T13" fmla="*/ 98 h 416"/>
                <a:gd name="T14" fmla="*/ 38 w 1802"/>
                <a:gd name="T15" fmla="*/ 104 h 416"/>
                <a:gd name="T16" fmla="*/ 46 w 1802"/>
                <a:gd name="T17" fmla="*/ 110 h 416"/>
                <a:gd name="T18" fmla="*/ 54 w 1802"/>
                <a:gd name="T19" fmla="*/ 114 h 416"/>
                <a:gd name="T20" fmla="*/ 64 w 1802"/>
                <a:gd name="T21" fmla="*/ 118 h 416"/>
                <a:gd name="T22" fmla="*/ 1700 w 1802"/>
                <a:gd name="T23" fmla="*/ 416 h 416"/>
                <a:gd name="T24" fmla="*/ 1700 w 1802"/>
                <a:gd name="T25" fmla="*/ 416 h 416"/>
                <a:gd name="T26" fmla="*/ 1710 w 1802"/>
                <a:gd name="T27" fmla="*/ 416 h 416"/>
                <a:gd name="T28" fmla="*/ 1720 w 1802"/>
                <a:gd name="T29" fmla="*/ 416 h 416"/>
                <a:gd name="T30" fmla="*/ 1730 w 1802"/>
                <a:gd name="T31" fmla="*/ 414 h 416"/>
                <a:gd name="T32" fmla="*/ 1740 w 1802"/>
                <a:gd name="T33" fmla="*/ 410 h 416"/>
                <a:gd name="T34" fmla="*/ 1748 w 1802"/>
                <a:gd name="T35" fmla="*/ 404 h 416"/>
                <a:gd name="T36" fmla="*/ 1756 w 1802"/>
                <a:gd name="T37" fmla="*/ 400 h 416"/>
                <a:gd name="T38" fmla="*/ 1764 w 1802"/>
                <a:gd name="T39" fmla="*/ 392 h 416"/>
                <a:gd name="T40" fmla="*/ 1770 w 1802"/>
                <a:gd name="T41" fmla="*/ 384 h 416"/>
                <a:gd name="T42" fmla="*/ 1802 w 1802"/>
                <a:gd name="T43" fmla="*/ 328 h 416"/>
                <a:gd name="T44" fmla="*/ 0 w 1802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2" h="416">
                  <a:moveTo>
                    <a:pt x="0" y="0"/>
                  </a:moveTo>
                  <a:lnTo>
                    <a:pt x="12" y="64"/>
                  </a:lnTo>
                  <a:lnTo>
                    <a:pt x="12" y="64"/>
                  </a:lnTo>
                  <a:lnTo>
                    <a:pt x="14" y="72"/>
                  </a:lnTo>
                  <a:lnTo>
                    <a:pt x="18" y="82"/>
                  </a:lnTo>
                  <a:lnTo>
                    <a:pt x="24" y="90"/>
                  </a:lnTo>
                  <a:lnTo>
                    <a:pt x="30" y="98"/>
                  </a:lnTo>
                  <a:lnTo>
                    <a:pt x="38" y="104"/>
                  </a:lnTo>
                  <a:lnTo>
                    <a:pt x="46" y="110"/>
                  </a:lnTo>
                  <a:lnTo>
                    <a:pt x="54" y="114"/>
                  </a:lnTo>
                  <a:lnTo>
                    <a:pt x="64" y="118"/>
                  </a:lnTo>
                  <a:lnTo>
                    <a:pt x="1700" y="416"/>
                  </a:lnTo>
                  <a:lnTo>
                    <a:pt x="1700" y="416"/>
                  </a:lnTo>
                  <a:lnTo>
                    <a:pt x="1710" y="416"/>
                  </a:lnTo>
                  <a:lnTo>
                    <a:pt x="1720" y="416"/>
                  </a:lnTo>
                  <a:lnTo>
                    <a:pt x="1730" y="414"/>
                  </a:lnTo>
                  <a:lnTo>
                    <a:pt x="1740" y="410"/>
                  </a:lnTo>
                  <a:lnTo>
                    <a:pt x="1748" y="404"/>
                  </a:lnTo>
                  <a:lnTo>
                    <a:pt x="1756" y="400"/>
                  </a:lnTo>
                  <a:lnTo>
                    <a:pt x="1764" y="392"/>
                  </a:lnTo>
                  <a:lnTo>
                    <a:pt x="1770" y="384"/>
                  </a:lnTo>
                  <a:lnTo>
                    <a:pt x="1802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36004" y="945955"/>
            <a:ext cx="578339" cy="578339"/>
            <a:chOff x="7036004" y="2039425"/>
            <a:chExt cx="578338" cy="578338"/>
          </a:xfrm>
        </p:grpSpPr>
        <p:sp>
          <p:nvSpPr>
            <p:cNvPr id="23" name="Rounded Rectangle 912"/>
            <p:cNvSpPr/>
            <p:nvPr/>
          </p:nvSpPr>
          <p:spPr bwMode="auto">
            <a:xfrm>
              <a:off x="7036004" y="2039425"/>
              <a:ext cx="578338" cy="57833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166089" y="2160688"/>
              <a:ext cx="316999" cy="317541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25" name="AutoShape 3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6" name="AutoShape 3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7" name="AutoShape 3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8" name="AutoShape 4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9" name="AutoShape 4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0" name="AutoShape 4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048579" y="3590451"/>
            <a:ext cx="578339" cy="578339"/>
            <a:chOff x="7048579" y="4248311"/>
            <a:chExt cx="578338" cy="578338"/>
          </a:xfrm>
        </p:grpSpPr>
        <p:sp>
          <p:nvSpPr>
            <p:cNvPr id="32" name="Rounded Rectangle 921"/>
            <p:cNvSpPr/>
            <p:nvPr/>
          </p:nvSpPr>
          <p:spPr bwMode="auto">
            <a:xfrm>
              <a:off x="7048579" y="4248311"/>
              <a:ext cx="578338" cy="5783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3" name="AutoShape 4"/>
            <p:cNvSpPr/>
            <p:nvPr/>
          </p:nvSpPr>
          <p:spPr bwMode="auto">
            <a:xfrm>
              <a:off x="7200223" y="4399470"/>
              <a:ext cx="275050" cy="276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24116" y="3578281"/>
            <a:ext cx="578339" cy="578339"/>
            <a:chOff x="9724116" y="4236141"/>
            <a:chExt cx="578338" cy="578338"/>
          </a:xfrm>
        </p:grpSpPr>
        <p:sp>
          <p:nvSpPr>
            <p:cNvPr id="9" name="Rounded Rectangle 898"/>
            <p:cNvSpPr/>
            <p:nvPr/>
          </p:nvSpPr>
          <p:spPr bwMode="auto">
            <a:xfrm>
              <a:off x="9724116" y="4236141"/>
              <a:ext cx="578338" cy="5783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915608" y="4382925"/>
              <a:ext cx="195354" cy="284770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45" name="AutoShape 97"/>
              <p:cNvSpPr/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6" name="AutoShape 98"/>
              <p:cNvSpPr/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7" name="AutoShape 99"/>
              <p:cNvSpPr/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711541" y="945955"/>
            <a:ext cx="578339" cy="578339"/>
            <a:chOff x="9711541" y="2039425"/>
            <a:chExt cx="578338" cy="578338"/>
          </a:xfrm>
        </p:grpSpPr>
        <p:sp>
          <p:nvSpPr>
            <p:cNvPr id="20" name="Rounded Rectangle 909"/>
            <p:cNvSpPr/>
            <p:nvPr/>
          </p:nvSpPr>
          <p:spPr bwMode="auto">
            <a:xfrm>
              <a:off x="9711541" y="2039425"/>
              <a:ext cx="578338" cy="57833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858327" y="2195201"/>
              <a:ext cx="284766" cy="266786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49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0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372027" y="4435998"/>
            <a:ext cx="1629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FZHei-B01S" panose="02010601030101010101" pitchFamily="2" charset="-122"/>
              </a:rPr>
              <a:t>约</a:t>
            </a:r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FZHei-B01S" panose="02010601030101010101" pitchFamily="2" charset="-122"/>
              </a:rPr>
              <a:t>55%</a:t>
            </a:r>
          </a:p>
        </p:txBody>
      </p:sp>
      <p:sp>
        <p:nvSpPr>
          <p:cNvPr id="61" name="文本框 7"/>
          <p:cNvSpPr txBox="1"/>
          <p:nvPr/>
        </p:nvSpPr>
        <p:spPr>
          <a:xfrm>
            <a:off x="1398402" y="5080827"/>
            <a:ext cx="3820353" cy="975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一半以上的到访客户都是妈妈单独带来的，包括了妈妈和老人一起来的组合</a:t>
            </a: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66" name="Group 25"/>
          <p:cNvGrpSpPr/>
          <p:nvPr/>
        </p:nvGrpSpPr>
        <p:grpSpPr>
          <a:xfrm>
            <a:off x="5917253" y="1710271"/>
            <a:ext cx="2262651" cy="1804034"/>
            <a:chOff x="9305653" y="3302983"/>
            <a:chExt cx="2262955" cy="1804277"/>
          </a:xfrm>
        </p:grpSpPr>
        <p:sp>
          <p:nvSpPr>
            <p:cNvPr id="67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背景：</a:t>
              </a:r>
            </a:p>
          </p:txBody>
        </p:sp>
        <p:sp>
          <p:nvSpPr>
            <p:cNvPr id="68" name="TextBox 27"/>
            <p:cNvSpPr txBox="1"/>
            <p:nvPr/>
          </p:nvSpPr>
          <p:spPr>
            <a:xfrm>
              <a:off x="9305653" y="3594487"/>
              <a:ext cx="2262809" cy="1512773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大多数都能做主，但是大多数会在咨询末期征求爸爸的意见，其中有一部分家庭主妇，无做主权利</a:t>
              </a:r>
            </a:p>
          </p:txBody>
        </p:sp>
      </p:grpSp>
      <p:grpSp>
        <p:nvGrpSpPr>
          <p:cNvPr id="69" name="Group 25"/>
          <p:cNvGrpSpPr/>
          <p:nvPr/>
        </p:nvGrpSpPr>
        <p:grpSpPr>
          <a:xfrm>
            <a:off x="8691693" y="1710475"/>
            <a:ext cx="2262651" cy="1803399"/>
            <a:chOff x="9305653" y="3302983"/>
            <a:chExt cx="2262955" cy="1803642"/>
          </a:xfrm>
        </p:grpSpPr>
        <p:sp>
          <p:nvSpPr>
            <p:cNvPr id="70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特点：</a:t>
              </a:r>
            </a:p>
          </p:txBody>
        </p:sp>
        <p:sp>
          <p:nvSpPr>
            <p:cNvPr id="71" name="TextBox 27"/>
            <p:cNvSpPr txBox="1"/>
            <p:nvPr/>
          </p:nvSpPr>
          <p:spPr>
            <a:xfrm>
              <a:off x="9305653" y="3594487"/>
              <a:ext cx="2262809" cy="1512138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了解的比较细致，也有一部分妈妈是有去过其他机构的经历的，对老师，环境，课程的要求比较高</a:t>
              </a: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5917253" y="4392303"/>
            <a:ext cx="2262651" cy="2367915"/>
            <a:chOff x="9305653" y="3302983"/>
            <a:chExt cx="2262955" cy="2368233"/>
          </a:xfrm>
        </p:grpSpPr>
        <p:sp>
          <p:nvSpPr>
            <p:cNvPr id="73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回去商量</a:t>
              </a:r>
            </a:p>
          </p:txBody>
        </p:sp>
        <p:sp>
          <p:nvSpPr>
            <p:cNvPr id="74" name="TextBox 27"/>
            <p:cNvSpPr txBox="1"/>
            <p:nvPr/>
          </p:nvSpPr>
          <p:spPr>
            <a:xfrm>
              <a:off x="9305653" y="3594487"/>
              <a:ext cx="2262809" cy="2076729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要回去商量的比率比较高，尽量让妈妈当场打电话给爸爸商量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遇到意志不是很坚定的妈妈就容易飞单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回去了的可以再邀请爸爸一起来看一下</a:t>
              </a:r>
            </a:p>
          </p:txBody>
        </p:sp>
      </p:grpSp>
      <p:grpSp>
        <p:nvGrpSpPr>
          <p:cNvPr id="75" name="Group 25"/>
          <p:cNvGrpSpPr/>
          <p:nvPr/>
        </p:nvGrpSpPr>
        <p:grpSpPr>
          <a:xfrm>
            <a:off x="8691693" y="4392509"/>
            <a:ext cx="2262651" cy="2453640"/>
            <a:chOff x="9305653" y="3302983"/>
            <a:chExt cx="2262955" cy="2453970"/>
          </a:xfrm>
        </p:grpSpPr>
        <p:sp>
          <p:nvSpPr>
            <p:cNvPr id="76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借口识破</a:t>
              </a:r>
            </a:p>
          </p:txBody>
        </p:sp>
        <p:sp>
          <p:nvSpPr>
            <p:cNvPr id="77" name="TextBox 27"/>
            <p:cNvSpPr txBox="1"/>
            <p:nvPr/>
          </p:nvSpPr>
          <p:spPr>
            <a:xfrm>
              <a:off x="9305653" y="3594487"/>
              <a:ext cx="2262809" cy="2162466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会用要回去商量一下做借口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当场问是要商量什么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一般还是钱的问题，如有必要直接点破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2" name="矩形 51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妈妈单独来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824669" y="2039425"/>
            <a:ext cx="4394087" cy="1972603"/>
            <a:chOff x="3946525" y="2279650"/>
            <a:chExt cx="3387725" cy="15208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693"/>
            <p:cNvSpPr/>
            <p:nvPr/>
          </p:nvSpPr>
          <p:spPr bwMode="auto">
            <a:xfrm>
              <a:off x="4810125" y="3203575"/>
              <a:ext cx="1333500" cy="596900"/>
            </a:xfrm>
            <a:custGeom>
              <a:avLst/>
              <a:gdLst>
                <a:gd name="T0" fmla="*/ 832 w 840"/>
                <a:gd name="T1" fmla="*/ 278 h 376"/>
                <a:gd name="T2" fmla="*/ 832 w 840"/>
                <a:gd name="T3" fmla="*/ 278 h 376"/>
                <a:gd name="T4" fmla="*/ 830 w 840"/>
                <a:gd name="T5" fmla="*/ 290 h 376"/>
                <a:gd name="T6" fmla="*/ 826 w 840"/>
                <a:gd name="T7" fmla="*/ 302 h 376"/>
                <a:gd name="T8" fmla="*/ 814 w 840"/>
                <a:gd name="T9" fmla="*/ 322 h 376"/>
                <a:gd name="T10" fmla="*/ 800 w 840"/>
                <a:gd name="T11" fmla="*/ 340 h 376"/>
                <a:gd name="T12" fmla="*/ 782 w 840"/>
                <a:gd name="T13" fmla="*/ 354 h 376"/>
                <a:gd name="T14" fmla="*/ 762 w 840"/>
                <a:gd name="T15" fmla="*/ 366 h 376"/>
                <a:gd name="T16" fmla="*/ 740 w 840"/>
                <a:gd name="T17" fmla="*/ 374 h 376"/>
                <a:gd name="T18" fmla="*/ 718 w 840"/>
                <a:gd name="T19" fmla="*/ 376 h 376"/>
                <a:gd name="T20" fmla="*/ 706 w 840"/>
                <a:gd name="T21" fmla="*/ 376 h 376"/>
                <a:gd name="T22" fmla="*/ 694 w 840"/>
                <a:gd name="T23" fmla="*/ 374 h 376"/>
                <a:gd name="T24" fmla="*/ 98 w 840"/>
                <a:gd name="T25" fmla="*/ 266 h 376"/>
                <a:gd name="T26" fmla="*/ 98 w 840"/>
                <a:gd name="T27" fmla="*/ 266 h 376"/>
                <a:gd name="T28" fmla="*/ 86 w 840"/>
                <a:gd name="T29" fmla="*/ 262 h 376"/>
                <a:gd name="T30" fmla="*/ 76 w 840"/>
                <a:gd name="T31" fmla="*/ 258 h 376"/>
                <a:gd name="T32" fmla="*/ 54 w 840"/>
                <a:gd name="T33" fmla="*/ 248 h 376"/>
                <a:gd name="T34" fmla="*/ 36 w 840"/>
                <a:gd name="T35" fmla="*/ 234 h 376"/>
                <a:gd name="T36" fmla="*/ 22 w 840"/>
                <a:gd name="T37" fmla="*/ 216 h 376"/>
                <a:gd name="T38" fmla="*/ 10 w 840"/>
                <a:gd name="T39" fmla="*/ 196 h 376"/>
                <a:gd name="T40" fmla="*/ 4 w 840"/>
                <a:gd name="T41" fmla="*/ 174 h 376"/>
                <a:gd name="T42" fmla="*/ 0 w 840"/>
                <a:gd name="T43" fmla="*/ 150 h 376"/>
                <a:gd name="T44" fmla="*/ 0 w 840"/>
                <a:gd name="T45" fmla="*/ 138 h 376"/>
                <a:gd name="T46" fmla="*/ 2 w 840"/>
                <a:gd name="T47" fmla="*/ 126 h 376"/>
                <a:gd name="T48" fmla="*/ 8 w 840"/>
                <a:gd name="T49" fmla="*/ 96 h 376"/>
                <a:gd name="T50" fmla="*/ 8 w 840"/>
                <a:gd name="T51" fmla="*/ 96 h 376"/>
                <a:gd name="T52" fmla="*/ 10 w 840"/>
                <a:gd name="T53" fmla="*/ 86 h 376"/>
                <a:gd name="T54" fmla="*/ 14 w 840"/>
                <a:gd name="T55" fmla="*/ 74 h 376"/>
                <a:gd name="T56" fmla="*/ 26 w 840"/>
                <a:gd name="T57" fmla="*/ 52 h 376"/>
                <a:gd name="T58" fmla="*/ 40 w 840"/>
                <a:gd name="T59" fmla="*/ 34 h 376"/>
                <a:gd name="T60" fmla="*/ 58 w 840"/>
                <a:gd name="T61" fmla="*/ 20 h 376"/>
                <a:gd name="T62" fmla="*/ 78 w 840"/>
                <a:gd name="T63" fmla="*/ 10 h 376"/>
                <a:gd name="T64" fmla="*/ 100 w 840"/>
                <a:gd name="T65" fmla="*/ 2 h 376"/>
                <a:gd name="T66" fmla="*/ 122 w 840"/>
                <a:gd name="T67" fmla="*/ 0 h 376"/>
                <a:gd name="T68" fmla="*/ 134 w 840"/>
                <a:gd name="T69" fmla="*/ 0 h 376"/>
                <a:gd name="T70" fmla="*/ 146 w 840"/>
                <a:gd name="T71" fmla="*/ 0 h 376"/>
                <a:gd name="T72" fmla="*/ 742 w 840"/>
                <a:gd name="T73" fmla="*/ 110 h 376"/>
                <a:gd name="T74" fmla="*/ 742 w 840"/>
                <a:gd name="T75" fmla="*/ 110 h 376"/>
                <a:gd name="T76" fmla="*/ 754 w 840"/>
                <a:gd name="T77" fmla="*/ 112 h 376"/>
                <a:gd name="T78" fmla="*/ 766 w 840"/>
                <a:gd name="T79" fmla="*/ 116 h 376"/>
                <a:gd name="T80" fmla="*/ 786 w 840"/>
                <a:gd name="T81" fmla="*/ 128 h 376"/>
                <a:gd name="T82" fmla="*/ 804 w 840"/>
                <a:gd name="T83" fmla="*/ 142 h 376"/>
                <a:gd name="T84" fmla="*/ 818 w 840"/>
                <a:gd name="T85" fmla="*/ 160 h 376"/>
                <a:gd name="T86" fmla="*/ 830 w 840"/>
                <a:gd name="T87" fmla="*/ 180 h 376"/>
                <a:gd name="T88" fmla="*/ 836 w 840"/>
                <a:gd name="T89" fmla="*/ 200 h 376"/>
                <a:gd name="T90" fmla="*/ 840 w 840"/>
                <a:gd name="T91" fmla="*/ 224 h 376"/>
                <a:gd name="T92" fmla="*/ 840 w 840"/>
                <a:gd name="T93" fmla="*/ 236 h 376"/>
                <a:gd name="T94" fmla="*/ 838 w 840"/>
                <a:gd name="T95" fmla="*/ 248 h 376"/>
                <a:gd name="T96" fmla="*/ 832 w 840"/>
                <a:gd name="T97" fmla="*/ 2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0" h="376">
                  <a:moveTo>
                    <a:pt x="832" y="278"/>
                  </a:moveTo>
                  <a:lnTo>
                    <a:pt x="832" y="278"/>
                  </a:lnTo>
                  <a:lnTo>
                    <a:pt x="830" y="290"/>
                  </a:lnTo>
                  <a:lnTo>
                    <a:pt x="826" y="302"/>
                  </a:lnTo>
                  <a:lnTo>
                    <a:pt x="814" y="322"/>
                  </a:lnTo>
                  <a:lnTo>
                    <a:pt x="800" y="340"/>
                  </a:lnTo>
                  <a:lnTo>
                    <a:pt x="782" y="354"/>
                  </a:lnTo>
                  <a:lnTo>
                    <a:pt x="762" y="366"/>
                  </a:lnTo>
                  <a:lnTo>
                    <a:pt x="740" y="374"/>
                  </a:lnTo>
                  <a:lnTo>
                    <a:pt x="718" y="376"/>
                  </a:lnTo>
                  <a:lnTo>
                    <a:pt x="706" y="376"/>
                  </a:lnTo>
                  <a:lnTo>
                    <a:pt x="694" y="374"/>
                  </a:lnTo>
                  <a:lnTo>
                    <a:pt x="98" y="266"/>
                  </a:lnTo>
                  <a:lnTo>
                    <a:pt x="98" y="266"/>
                  </a:lnTo>
                  <a:lnTo>
                    <a:pt x="86" y="262"/>
                  </a:lnTo>
                  <a:lnTo>
                    <a:pt x="76" y="258"/>
                  </a:lnTo>
                  <a:lnTo>
                    <a:pt x="54" y="248"/>
                  </a:lnTo>
                  <a:lnTo>
                    <a:pt x="36" y="234"/>
                  </a:lnTo>
                  <a:lnTo>
                    <a:pt x="22" y="216"/>
                  </a:lnTo>
                  <a:lnTo>
                    <a:pt x="10" y="196"/>
                  </a:lnTo>
                  <a:lnTo>
                    <a:pt x="4" y="174"/>
                  </a:lnTo>
                  <a:lnTo>
                    <a:pt x="0" y="150"/>
                  </a:lnTo>
                  <a:lnTo>
                    <a:pt x="0" y="138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10" y="86"/>
                  </a:lnTo>
                  <a:lnTo>
                    <a:pt x="14" y="74"/>
                  </a:lnTo>
                  <a:lnTo>
                    <a:pt x="26" y="52"/>
                  </a:lnTo>
                  <a:lnTo>
                    <a:pt x="40" y="34"/>
                  </a:lnTo>
                  <a:lnTo>
                    <a:pt x="58" y="20"/>
                  </a:lnTo>
                  <a:lnTo>
                    <a:pt x="78" y="10"/>
                  </a:lnTo>
                  <a:lnTo>
                    <a:pt x="100" y="2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742" y="110"/>
                  </a:lnTo>
                  <a:lnTo>
                    <a:pt x="742" y="110"/>
                  </a:lnTo>
                  <a:lnTo>
                    <a:pt x="754" y="112"/>
                  </a:lnTo>
                  <a:lnTo>
                    <a:pt x="766" y="116"/>
                  </a:lnTo>
                  <a:lnTo>
                    <a:pt x="786" y="128"/>
                  </a:lnTo>
                  <a:lnTo>
                    <a:pt x="804" y="142"/>
                  </a:lnTo>
                  <a:lnTo>
                    <a:pt x="818" y="160"/>
                  </a:lnTo>
                  <a:lnTo>
                    <a:pt x="830" y="180"/>
                  </a:lnTo>
                  <a:lnTo>
                    <a:pt x="836" y="200"/>
                  </a:lnTo>
                  <a:lnTo>
                    <a:pt x="840" y="224"/>
                  </a:lnTo>
                  <a:lnTo>
                    <a:pt x="840" y="236"/>
                  </a:lnTo>
                  <a:lnTo>
                    <a:pt x="838" y="248"/>
                  </a:lnTo>
                  <a:lnTo>
                    <a:pt x="832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" name="Freeform 694"/>
            <p:cNvSpPr/>
            <p:nvPr/>
          </p:nvSpPr>
          <p:spPr bwMode="auto">
            <a:xfrm>
              <a:off x="3946525" y="2330450"/>
              <a:ext cx="3375025" cy="1266825"/>
            </a:xfrm>
            <a:custGeom>
              <a:avLst/>
              <a:gdLst>
                <a:gd name="T0" fmla="*/ 0 w 2126"/>
                <a:gd name="T1" fmla="*/ 0 h 798"/>
                <a:gd name="T2" fmla="*/ 0 w 2126"/>
                <a:gd name="T3" fmla="*/ 0 h 798"/>
                <a:gd name="T4" fmla="*/ 2 w 2126"/>
                <a:gd name="T5" fmla="*/ 14 h 798"/>
                <a:gd name="T6" fmla="*/ 78 w 2126"/>
                <a:gd name="T7" fmla="*/ 470 h 798"/>
                <a:gd name="T8" fmla="*/ 1880 w 2126"/>
                <a:gd name="T9" fmla="*/ 798 h 798"/>
                <a:gd name="T10" fmla="*/ 2126 w 2126"/>
                <a:gd name="T11" fmla="*/ 388 h 798"/>
                <a:gd name="T12" fmla="*/ 0 w 2126"/>
                <a:gd name="T13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6" h="798">
                  <a:moveTo>
                    <a:pt x="0" y="0"/>
                  </a:moveTo>
                  <a:lnTo>
                    <a:pt x="0" y="0"/>
                  </a:lnTo>
                  <a:lnTo>
                    <a:pt x="2" y="14"/>
                  </a:lnTo>
                  <a:lnTo>
                    <a:pt x="78" y="470"/>
                  </a:lnTo>
                  <a:lnTo>
                    <a:pt x="1880" y="798"/>
                  </a:lnTo>
                  <a:lnTo>
                    <a:pt x="2126" y="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8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Freeform 695"/>
            <p:cNvSpPr/>
            <p:nvPr/>
          </p:nvSpPr>
          <p:spPr bwMode="auto">
            <a:xfrm>
              <a:off x="3946525" y="2279650"/>
              <a:ext cx="3387725" cy="669925"/>
            </a:xfrm>
            <a:custGeom>
              <a:avLst/>
              <a:gdLst>
                <a:gd name="T0" fmla="*/ 2124 w 2134"/>
                <a:gd name="T1" fmla="*/ 422 h 422"/>
                <a:gd name="T2" fmla="*/ 2130 w 2134"/>
                <a:gd name="T3" fmla="*/ 414 h 422"/>
                <a:gd name="T4" fmla="*/ 2130 w 2134"/>
                <a:gd name="T5" fmla="*/ 414 h 422"/>
                <a:gd name="T6" fmla="*/ 2134 w 2134"/>
                <a:gd name="T7" fmla="*/ 404 h 422"/>
                <a:gd name="T8" fmla="*/ 2132 w 2134"/>
                <a:gd name="T9" fmla="*/ 394 h 422"/>
                <a:gd name="T10" fmla="*/ 2130 w 2134"/>
                <a:gd name="T11" fmla="*/ 390 h 422"/>
                <a:gd name="T12" fmla="*/ 2128 w 2134"/>
                <a:gd name="T13" fmla="*/ 386 h 422"/>
                <a:gd name="T14" fmla="*/ 2124 w 2134"/>
                <a:gd name="T15" fmla="*/ 384 h 422"/>
                <a:gd name="T16" fmla="*/ 2118 w 2134"/>
                <a:gd name="T17" fmla="*/ 382 h 422"/>
                <a:gd name="T18" fmla="*/ 26 w 2134"/>
                <a:gd name="T19" fmla="*/ 0 h 422"/>
                <a:gd name="T20" fmla="*/ 26 w 2134"/>
                <a:gd name="T21" fmla="*/ 0 h 422"/>
                <a:gd name="T22" fmla="*/ 20 w 2134"/>
                <a:gd name="T23" fmla="*/ 0 h 422"/>
                <a:gd name="T24" fmla="*/ 14 w 2134"/>
                <a:gd name="T25" fmla="*/ 0 h 422"/>
                <a:gd name="T26" fmla="*/ 8 w 2134"/>
                <a:gd name="T27" fmla="*/ 4 h 422"/>
                <a:gd name="T28" fmla="*/ 4 w 2134"/>
                <a:gd name="T29" fmla="*/ 8 h 422"/>
                <a:gd name="T30" fmla="*/ 2 w 2134"/>
                <a:gd name="T31" fmla="*/ 12 h 422"/>
                <a:gd name="T32" fmla="*/ 0 w 2134"/>
                <a:gd name="T33" fmla="*/ 20 h 422"/>
                <a:gd name="T34" fmla="*/ 0 w 2134"/>
                <a:gd name="T35" fmla="*/ 26 h 422"/>
                <a:gd name="T36" fmla="*/ 0 w 2134"/>
                <a:gd name="T37" fmla="*/ 36 h 422"/>
                <a:gd name="T38" fmla="*/ 2124 w 2134"/>
                <a:gd name="T3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4" h="422">
                  <a:moveTo>
                    <a:pt x="2124" y="422"/>
                  </a:moveTo>
                  <a:lnTo>
                    <a:pt x="2130" y="414"/>
                  </a:lnTo>
                  <a:lnTo>
                    <a:pt x="2130" y="414"/>
                  </a:lnTo>
                  <a:lnTo>
                    <a:pt x="2134" y="404"/>
                  </a:lnTo>
                  <a:lnTo>
                    <a:pt x="2132" y="394"/>
                  </a:lnTo>
                  <a:lnTo>
                    <a:pt x="2130" y="390"/>
                  </a:lnTo>
                  <a:lnTo>
                    <a:pt x="2128" y="386"/>
                  </a:lnTo>
                  <a:lnTo>
                    <a:pt x="2124" y="384"/>
                  </a:lnTo>
                  <a:lnTo>
                    <a:pt x="2118" y="38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124" y="422"/>
                  </a:lnTo>
                  <a:close/>
                </a:path>
              </a:pathLst>
            </a:custGeom>
            <a:solidFill>
              <a:srgbClr val="576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Freeform 696"/>
            <p:cNvSpPr/>
            <p:nvPr/>
          </p:nvSpPr>
          <p:spPr bwMode="auto">
            <a:xfrm>
              <a:off x="4076700" y="2438400"/>
              <a:ext cx="3070225" cy="1085850"/>
            </a:xfrm>
            <a:custGeom>
              <a:avLst/>
              <a:gdLst>
                <a:gd name="T0" fmla="*/ 1934 w 1934"/>
                <a:gd name="T1" fmla="*/ 354 h 684"/>
                <a:gd name="T2" fmla="*/ 1746 w 1934"/>
                <a:gd name="T3" fmla="*/ 684 h 684"/>
                <a:gd name="T4" fmla="*/ 62 w 1934"/>
                <a:gd name="T5" fmla="*/ 376 h 684"/>
                <a:gd name="T6" fmla="*/ 0 w 1934"/>
                <a:gd name="T7" fmla="*/ 0 h 684"/>
                <a:gd name="T8" fmla="*/ 1934 w 1934"/>
                <a:gd name="T9" fmla="*/ 35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684">
                  <a:moveTo>
                    <a:pt x="1934" y="354"/>
                  </a:moveTo>
                  <a:lnTo>
                    <a:pt x="1746" y="684"/>
                  </a:lnTo>
                  <a:lnTo>
                    <a:pt x="62" y="376"/>
                  </a:lnTo>
                  <a:lnTo>
                    <a:pt x="0" y="0"/>
                  </a:lnTo>
                  <a:lnTo>
                    <a:pt x="1934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Freeform 697"/>
            <p:cNvSpPr/>
            <p:nvPr/>
          </p:nvSpPr>
          <p:spPr bwMode="auto">
            <a:xfrm>
              <a:off x="4067175" y="3076575"/>
              <a:ext cx="2860675" cy="660400"/>
            </a:xfrm>
            <a:custGeom>
              <a:avLst/>
              <a:gdLst>
                <a:gd name="T0" fmla="*/ 0 w 1802"/>
                <a:gd name="T1" fmla="*/ 0 h 416"/>
                <a:gd name="T2" fmla="*/ 12 w 1802"/>
                <a:gd name="T3" fmla="*/ 64 h 416"/>
                <a:gd name="T4" fmla="*/ 12 w 1802"/>
                <a:gd name="T5" fmla="*/ 64 h 416"/>
                <a:gd name="T6" fmla="*/ 14 w 1802"/>
                <a:gd name="T7" fmla="*/ 72 h 416"/>
                <a:gd name="T8" fmla="*/ 18 w 1802"/>
                <a:gd name="T9" fmla="*/ 82 h 416"/>
                <a:gd name="T10" fmla="*/ 24 w 1802"/>
                <a:gd name="T11" fmla="*/ 90 h 416"/>
                <a:gd name="T12" fmla="*/ 30 w 1802"/>
                <a:gd name="T13" fmla="*/ 98 h 416"/>
                <a:gd name="T14" fmla="*/ 38 w 1802"/>
                <a:gd name="T15" fmla="*/ 104 h 416"/>
                <a:gd name="T16" fmla="*/ 46 w 1802"/>
                <a:gd name="T17" fmla="*/ 110 h 416"/>
                <a:gd name="T18" fmla="*/ 54 w 1802"/>
                <a:gd name="T19" fmla="*/ 114 h 416"/>
                <a:gd name="T20" fmla="*/ 64 w 1802"/>
                <a:gd name="T21" fmla="*/ 118 h 416"/>
                <a:gd name="T22" fmla="*/ 1700 w 1802"/>
                <a:gd name="T23" fmla="*/ 416 h 416"/>
                <a:gd name="T24" fmla="*/ 1700 w 1802"/>
                <a:gd name="T25" fmla="*/ 416 h 416"/>
                <a:gd name="T26" fmla="*/ 1710 w 1802"/>
                <a:gd name="T27" fmla="*/ 416 h 416"/>
                <a:gd name="T28" fmla="*/ 1720 w 1802"/>
                <a:gd name="T29" fmla="*/ 416 h 416"/>
                <a:gd name="T30" fmla="*/ 1730 w 1802"/>
                <a:gd name="T31" fmla="*/ 414 h 416"/>
                <a:gd name="T32" fmla="*/ 1740 w 1802"/>
                <a:gd name="T33" fmla="*/ 410 h 416"/>
                <a:gd name="T34" fmla="*/ 1748 w 1802"/>
                <a:gd name="T35" fmla="*/ 404 h 416"/>
                <a:gd name="T36" fmla="*/ 1756 w 1802"/>
                <a:gd name="T37" fmla="*/ 400 h 416"/>
                <a:gd name="T38" fmla="*/ 1764 w 1802"/>
                <a:gd name="T39" fmla="*/ 392 h 416"/>
                <a:gd name="T40" fmla="*/ 1770 w 1802"/>
                <a:gd name="T41" fmla="*/ 384 h 416"/>
                <a:gd name="T42" fmla="*/ 1802 w 1802"/>
                <a:gd name="T43" fmla="*/ 328 h 416"/>
                <a:gd name="T44" fmla="*/ 0 w 1802"/>
                <a:gd name="T4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2" h="416">
                  <a:moveTo>
                    <a:pt x="0" y="0"/>
                  </a:moveTo>
                  <a:lnTo>
                    <a:pt x="12" y="64"/>
                  </a:lnTo>
                  <a:lnTo>
                    <a:pt x="12" y="64"/>
                  </a:lnTo>
                  <a:lnTo>
                    <a:pt x="14" y="72"/>
                  </a:lnTo>
                  <a:lnTo>
                    <a:pt x="18" y="82"/>
                  </a:lnTo>
                  <a:lnTo>
                    <a:pt x="24" y="90"/>
                  </a:lnTo>
                  <a:lnTo>
                    <a:pt x="30" y="98"/>
                  </a:lnTo>
                  <a:lnTo>
                    <a:pt x="38" y="104"/>
                  </a:lnTo>
                  <a:lnTo>
                    <a:pt x="46" y="110"/>
                  </a:lnTo>
                  <a:lnTo>
                    <a:pt x="54" y="114"/>
                  </a:lnTo>
                  <a:lnTo>
                    <a:pt x="64" y="118"/>
                  </a:lnTo>
                  <a:lnTo>
                    <a:pt x="1700" y="416"/>
                  </a:lnTo>
                  <a:lnTo>
                    <a:pt x="1700" y="416"/>
                  </a:lnTo>
                  <a:lnTo>
                    <a:pt x="1710" y="416"/>
                  </a:lnTo>
                  <a:lnTo>
                    <a:pt x="1720" y="416"/>
                  </a:lnTo>
                  <a:lnTo>
                    <a:pt x="1730" y="414"/>
                  </a:lnTo>
                  <a:lnTo>
                    <a:pt x="1740" y="410"/>
                  </a:lnTo>
                  <a:lnTo>
                    <a:pt x="1748" y="404"/>
                  </a:lnTo>
                  <a:lnTo>
                    <a:pt x="1756" y="400"/>
                  </a:lnTo>
                  <a:lnTo>
                    <a:pt x="1764" y="392"/>
                  </a:lnTo>
                  <a:lnTo>
                    <a:pt x="1770" y="384"/>
                  </a:lnTo>
                  <a:lnTo>
                    <a:pt x="1802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36004" y="945955"/>
            <a:ext cx="578339" cy="578339"/>
            <a:chOff x="7036004" y="2039425"/>
            <a:chExt cx="578338" cy="578338"/>
          </a:xfrm>
        </p:grpSpPr>
        <p:sp>
          <p:nvSpPr>
            <p:cNvPr id="23" name="Rounded Rectangle 912"/>
            <p:cNvSpPr/>
            <p:nvPr/>
          </p:nvSpPr>
          <p:spPr bwMode="auto">
            <a:xfrm>
              <a:off x="7036004" y="2039425"/>
              <a:ext cx="578338" cy="57833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166089" y="2160688"/>
              <a:ext cx="316999" cy="317541"/>
              <a:chOff x="7275629" y="3973834"/>
              <a:chExt cx="464344" cy="465138"/>
            </a:xfrm>
            <a:solidFill>
              <a:schemeClr val="bg1"/>
            </a:solidFill>
          </p:grpSpPr>
          <p:sp>
            <p:nvSpPr>
              <p:cNvPr id="25" name="AutoShape 37"/>
              <p:cNvSpPr/>
              <p:nvPr/>
            </p:nvSpPr>
            <p:spPr bwMode="auto">
              <a:xfrm>
                <a:off x="7275629" y="401749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6" name="AutoShape 38"/>
              <p:cNvSpPr/>
              <p:nvPr/>
            </p:nvSpPr>
            <p:spPr bwMode="auto">
              <a:xfrm>
                <a:off x="7478829" y="420640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7" name="AutoShape 39"/>
              <p:cNvSpPr/>
              <p:nvPr/>
            </p:nvSpPr>
            <p:spPr bwMode="auto">
              <a:xfrm>
                <a:off x="7667742" y="397383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8" name="AutoShape 40"/>
              <p:cNvSpPr/>
              <p:nvPr/>
            </p:nvSpPr>
            <p:spPr bwMode="auto">
              <a:xfrm>
                <a:off x="7391517" y="419211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9" name="AutoShape 41"/>
              <p:cNvSpPr/>
              <p:nvPr/>
            </p:nvSpPr>
            <p:spPr bwMode="auto">
              <a:xfrm>
                <a:off x="7449460" y="429371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0" name="AutoShape 42"/>
              <p:cNvSpPr/>
              <p:nvPr/>
            </p:nvSpPr>
            <p:spPr bwMode="auto">
              <a:xfrm>
                <a:off x="7682029" y="407543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7048579" y="3590451"/>
            <a:ext cx="578339" cy="578339"/>
            <a:chOff x="7048579" y="4248311"/>
            <a:chExt cx="578338" cy="578338"/>
          </a:xfrm>
        </p:grpSpPr>
        <p:sp>
          <p:nvSpPr>
            <p:cNvPr id="32" name="Rounded Rectangle 921"/>
            <p:cNvSpPr/>
            <p:nvPr/>
          </p:nvSpPr>
          <p:spPr bwMode="auto">
            <a:xfrm>
              <a:off x="7048579" y="4248311"/>
              <a:ext cx="578338" cy="57833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3" name="AutoShape 4"/>
            <p:cNvSpPr/>
            <p:nvPr/>
          </p:nvSpPr>
          <p:spPr bwMode="auto">
            <a:xfrm>
              <a:off x="7200223" y="4399470"/>
              <a:ext cx="275050" cy="2760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1" tIns="19051" rIns="19051" bIns="19051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724116" y="3578281"/>
            <a:ext cx="578339" cy="578339"/>
            <a:chOff x="9724116" y="4236141"/>
            <a:chExt cx="578338" cy="578338"/>
          </a:xfrm>
        </p:grpSpPr>
        <p:sp>
          <p:nvSpPr>
            <p:cNvPr id="9" name="Rounded Rectangle 898"/>
            <p:cNvSpPr/>
            <p:nvPr/>
          </p:nvSpPr>
          <p:spPr bwMode="auto">
            <a:xfrm>
              <a:off x="9724116" y="4236141"/>
              <a:ext cx="578338" cy="5783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915608" y="4382925"/>
              <a:ext cx="195354" cy="284770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45" name="AutoShape 97"/>
              <p:cNvSpPr/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6" name="AutoShape 98"/>
              <p:cNvSpPr/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7" name="AutoShape 99"/>
              <p:cNvSpPr/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711541" y="945955"/>
            <a:ext cx="578339" cy="578339"/>
            <a:chOff x="9711541" y="2039425"/>
            <a:chExt cx="578338" cy="578338"/>
          </a:xfrm>
        </p:grpSpPr>
        <p:sp>
          <p:nvSpPr>
            <p:cNvPr id="20" name="Rounded Rectangle 909"/>
            <p:cNvSpPr/>
            <p:nvPr/>
          </p:nvSpPr>
          <p:spPr bwMode="auto">
            <a:xfrm>
              <a:off x="9711541" y="2039425"/>
              <a:ext cx="578338" cy="57833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0" dist="63500" dir="5400000" algn="t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i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9858327" y="2195201"/>
              <a:ext cx="284766" cy="266786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49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0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1" tIns="19051" rIns="19051" bIns="19051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i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1372027" y="4435998"/>
            <a:ext cx="1629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id-ID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FZHei-B01S" panose="02010601030101010101" pitchFamily="2" charset="-122"/>
              </a:rPr>
              <a:t>约</a:t>
            </a:r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FZHei-B01S" panose="02010601030101010101" pitchFamily="2" charset="-122"/>
              </a:rPr>
              <a:t>55%</a:t>
            </a:r>
          </a:p>
        </p:txBody>
      </p:sp>
      <p:sp>
        <p:nvSpPr>
          <p:cNvPr id="61" name="文本框 7"/>
          <p:cNvSpPr txBox="1"/>
          <p:nvPr/>
        </p:nvSpPr>
        <p:spPr>
          <a:xfrm>
            <a:off x="1398402" y="5080827"/>
            <a:ext cx="3820353" cy="975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一半以上的到访客户都是妈妈单独带来的，包括了妈妈和老人一起来的组合</a:t>
            </a:r>
          </a:p>
          <a:p>
            <a:pPr defTabSz="913765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66" name="Group 25"/>
          <p:cNvGrpSpPr/>
          <p:nvPr/>
        </p:nvGrpSpPr>
        <p:grpSpPr>
          <a:xfrm>
            <a:off x="5917253" y="1710271"/>
            <a:ext cx="2262651" cy="1804034"/>
            <a:chOff x="9305653" y="3302983"/>
            <a:chExt cx="2262955" cy="1804277"/>
          </a:xfrm>
        </p:grpSpPr>
        <p:sp>
          <p:nvSpPr>
            <p:cNvPr id="67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背景：</a:t>
              </a:r>
            </a:p>
          </p:txBody>
        </p:sp>
        <p:sp>
          <p:nvSpPr>
            <p:cNvPr id="68" name="TextBox 27"/>
            <p:cNvSpPr txBox="1"/>
            <p:nvPr/>
          </p:nvSpPr>
          <p:spPr>
            <a:xfrm>
              <a:off x="9305653" y="3594487"/>
              <a:ext cx="2262809" cy="1512773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大多数都能做主，但是大多数会在咨询末期征求爸爸的意见，其中有一部分家庭主妇，无做主权利</a:t>
              </a:r>
            </a:p>
          </p:txBody>
        </p:sp>
      </p:grpSp>
      <p:grpSp>
        <p:nvGrpSpPr>
          <p:cNvPr id="69" name="Group 25"/>
          <p:cNvGrpSpPr/>
          <p:nvPr/>
        </p:nvGrpSpPr>
        <p:grpSpPr>
          <a:xfrm>
            <a:off x="8691693" y="1710475"/>
            <a:ext cx="2262651" cy="1803399"/>
            <a:chOff x="9305653" y="3302983"/>
            <a:chExt cx="2262955" cy="1803642"/>
          </a:xfrm>
        </p:grpSpPr>
        <p:sp>
          <p:nvSpPr>
            <p:cNvPr id="70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特点：</a:t>
              </a:r>
            </a:p>
          </p:txBody>
        </p:sp>
        <p:sp>
          <p:nvSpPr>
            <p:cNvPr id="71" name="TextBox 27"/>
            <p:cNvSpPr txBox="1"/>
            <p:nvPr/>
          </p:nvSpPr>
          <p:spPr>
            <a:xfrm>
              <a:off x="9305653" y="3594487"/>
              <a:ext cx="2262809" cy="1512138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了解的比较细致，也有一部分妈妈是有去过其他机构的经历的，对老师，环境，课程的要求比较高</a:t>
              </a:r>
            </a:p>
          </p:txBody>
        </p:sp>
      </p:grpSp>
      <p:grpSp>
        <p:nvGrpSpPr>
          <p:cNvPr id="72" name="Group 25"/>
          <p:cNvGrpSpPr/>
          <p:nvPr/>
        </p:nvGrpSpPr>
        <p:grpSpPr>
          <a:xfrm>
            <a:off x="5917253" y="4392303"/>
            <a:ext cx="2262651" cy="2367915"/>
            <a:chOff x="9305653" y="3302983"/>
            <a:chExt cx="2262955" cy="2368233"/>
          </a:xfrm>
        </p:grpSpPr>
        <p:sp>
          <p:nvSpPr>
            <p:cNvPr id="73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回去商量</a:t>
              </a:r>
            </a:p>
          </p:txBody>
        </p:sp>
        <p:sp>
          <p:nvSpPr>
            <p:cNvPr id="74" name="TextBox 27"/>
            <p:cNvSpPr txBox="1"/>
            <p:nvPr/>
          </p:nvSpPr>
          <p:spPr>
            <a:xfrm>
              <a:off x="9305653" y="3594487"/>
              <a:ext cx="2262809" cy="2076729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要回去商量的比率比较高，尽量让妈妈当场打电话给爸爸商量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遇到意志不是很坚定的妈妈就容易飞单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回去了的可以再邀请爸爸一起来看一下</a:t>
              </a:r>
            </a:p>
          </p:txBody>
        </p:sp>
      </p:grpSp>
      <p:grpSp>
        <p:nvGrpSpPr>
          <p:cNvPr id="75" name="Group 25"/>
          <p:cNvGrpSpPr/>
          <p:nvPr/>
        </p:nvGrpSpPr>
        <p:grpSpPr>
          <a:xfrm>
            <a:off x="8691693" y="4392509"/>
            <a:ext cx="2262651" cy="2453640"/>
            <a:chOff x="9305653" y="3302983"/>
            <a:chExt cx="2262955" cy="2453970"/>
          </a:xfrm>
        </p:grpSpPr>
        <p:sp>
          <p:nvSpPr>
            <p:cNvPr id="76" name="TextBox 26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383948" tIns="0" rIns="0" bIns="0" anchor="b" anchorCtr="0">
              <a:normAutofit fontScale="95000" lnSpcReduction="10000"/>
            </a:bodyPr>
            <a:lstStyle/>
            <a:p>
              <a:r>
                <a:rPr lang="zh-CN" altLang="en-US" sz="213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借口识破</a:t>
              </a:r>
            </a:p>
          </p:txBody>
        </p:sp>
        <p:sp>
          <p:nvSpPr>
            <p:cNvPr id="77" name="TextBox 27"/>
            <p:cNvSpPr txBox="1"/>
            <p:nvPr/>
          </p:nvSpPr>
          <p:spPr>
            <a:xfrm>
              <a:off x="9305653" y="3594487"/>
              <a:ext cx="2262809" cy="2162466"/>
            </a:xfrm>
            <a:prstGeom prst="rect">
              <a:avLst/>
            </a:prstGeom>
          </p:spPr>
          <p:txBody>
            <a:bodyPr vert="horz" wrap="square" lIns="383948" tIns="95988" rIns="0" bIns="0" anchor="t" anchorCtr="0">
              <a:normAutofit/>
            </a:bodyPr>
            <a:lstStyle/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会用要回去商量一下做借口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当场问是要商量什么</a:t>
              </a: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  <a:p>
              <a:pPr defTabSz="913765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一般还是钱的问题，如有必要直接点破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2" name="矩形 51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妈妈单独来</a:t>
              </a:r>
            </a:p>
          </p:txBody>
        </p:sp>
        <p:cxnSp>
          <p:nvCxnSpPr>
            <p:cNvPr id="54" name="直接连接符 53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3701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 rot="5400000">
            <a:off x="5388630" y="3402181"/>
            <a:ext cx="1414741" cy="1219604"/>
          </a:xfrm>
          <a:prstGeom prst="hexagon">
            <a:avLst/>
          </a:prstGeom>
          <a:blipFill>
            <a:blip r:embed="rId3" cstate="screen"/>
            <a:stretch>
              <a:fillRect/>
            </a:stretch>
          </a:blip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7" name="六边形 6"/>
          <p:cNvSpPr/>
          <p:nvPr/>
        </p:nvSpPr>
        <p:spPr>
          <a:xfrm rot="5400000">
            <a:off x="6061730" y="2191447"/>
            <a:ext cx="1414741" cy="1219604"/>
          </a:xfrm>
          <a:prstGeom prst="hexagon">
            <a:avLst/>
          </a:prstGeom>
          <a:blipFill>
            <a:blip r:embed="rId4" cstate="screen"/>
            <a:stretch>
              <a:fillRect/>
            </a:stretch>
          </a:blip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8" name="六边形 7"/>
          <p:cNvSpPr/>
          <p:nvPr/>
        </p:nvSpPr>
        <p:spPr>
          <a:xfrm rot="5400000">
            <a:off x="4715530" y="4612913"/>
            <a:ext cx="1414741" cy="1219604"/>
          </a:xfrm>
          <a:prstGeom prst="hexagon">
            <a:avLst/>
          </a:prstGeom>
          <a:blipFill>
            <a:blip r:embed="rId5" cstate="screen"/>
            <a:stretch>
              <a:fillRect/>
            </a:stretch>
          </a:blip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793799" y="3304613"/>
            <a:ext cx="1219604" cy="1414742"/>
            <a:chOff x="2793799" y="2984097"/>
            <a:chExt cx="1219604" cy="1414741"/>
          </a:xfrm>
          <a:solidFill>
            <a:schemeClr val="accent1"/>
          </a:solidFill>
        </p:grpSpPr>
        <p:sp>
          <p:nvSpPr>
            <p:cNvPr id="10" name="六边形 9"/>
            <p:cNvSpPr/>
            <p:nvPr/>
          </p:nvSpPr>
          <p:spPr>
            <a:xfrm rot="5400000">
              <a:off x="2696230" y="3081665"/>
              <a:ext cx="1414741" cy="1219604"/>
            </a:xfrm>
            <a:prstGeom prst="hexag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00240" y="3460635"/>
              <a:ext cx="999067" cy="4603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妈妈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178597" y="3304613"/>
            <a:ext cx="1219604" cy="1414741"/>
            <a:chOff x="8178596" y="2984098"/>
            <a:chExt cx="1219604" cy="1414741"/>
          </a:xfrm>
          <a:solidFill>
            <a:schemeClr val="accent3"/>
          </a:solidFill>
        </p:grpSpPr>
        <p:sp>
          <p:nvSpPr>
            <p:cNvPr id="13" name="六边形 12"/>
            <p:cNvSpPr/>
            <p:nvPr/>
          </p:nvSpPr>
          <p:spPr>
            <a:xfrm rot="5400000">
              <a:off x="8081027" y="3081666"/>
              <a:ext cx="1414741" cy="1219604"/>
            </a:xfrm>
            <a:prstGeom prst="hexag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88863" y="3460634"/>
              <a:ext cx="999067" cy="4603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方法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832399" y="3304613"/>
            <a:ext cx="1219604" cy="1414741"/>
            <a:chOff x="6832398" y="2984098"/>
            <a:chExt cx="1219604" cy="1414741"/>
          </a:xfrm>
          <a:solidFill>
            <a:schemeClr val="accent2"/>
          </a:solidFill>
        </p:grpSpPr>
        <p:sp>
          <p:nvSpPr>
            <p:cNvPr id="16" name="六边形 15"/>
            <p:cNvSpPr/>
            <p:nvPr/>
          </p:nvSpPr>
          <p:spPr>
            <a:xfrm rot="5400000">
              <a:off x="6734829" y="3081666"/>
              <a:ext cx="1414741" cy="1219604"/>
            </a:xfrm>
            <a:prstGeom prst="hexag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29661" y="3460634"/>
              <a:ext cx="999067" cy="4603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咨询</a:t>
              </a:r>
              <a:endPara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39999" y="3304612"/>
            <a:ext cx="1219835" cy="1414741"/>
            <a:chOff x="4139999" y="2984097"/>
            <a:chExt cx="1219835" cy="1414741"/>
          </a:xfrm>
          <a:solidFill>
            <a:schemeClr val="accent2"/>
          </a:solidFill>
        </p:grpSpPr>
        <p:sp>
          <p:nvSpPr>
            <p:cNvPr id="19" name="六边形 18"/>
            <p:cNvSpPr/>
            <p:nvPr/>
          </p:nvSpPr>
          <p:spPr>
            <a:xfrm rot="5400000">
              <a:off x="4042430" y="3081665"/>
              <a:ext cx="1414741" cy="1219604"/>
            </a:xfrm>
            <a:prstGeom prst="hexag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140634" y="3460347"/>
              <a:ext cx="1219200" cy="4603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单独来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813099" y="2093878"/>
            <a:ext cx="1219604" cy="1414741"/>
            <a:chOff x="4813099" y="1773363"/>
            <a:chExt cx="1219604" cy="1414741"/>
          </a:xfrm>
          <a:solidFill>
            <a:schemeClr val="accent3"/>
          </a:solidFill>
        </p:grpSpPr>
        <p:sp>
          <p:nvSpPr>
            <p:cNvPr id="22" name="六边形 21"/>
            <p:cNvSpPr/>
            <p:nvPr/>
          </p:nvSpPr>
          <p:spPr>
            <a:xfrm rot="5400000">
              <a:off x="4715530" y="1870932"/>
              <a:ext cx="1414741" cy="1219604"/>
            </a:xfrm>
            <a:prstGeom prst="hexag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3" name="Freeform 303"/>
            <p:cNvSpPr>
              <a:spLocks noEditPoints="1"/>
            </p:cNvSpPr>
            <p:nvPr/>
          </p:nvSpPr>
          <p:spPr bwMode="auto">
            <a:xfrm>
              <a:off x="5126055" y="2200216"/>
              <a:ext cx="593687" cy="561035"/>
            </a:xfrm>
            <a:custGeom>
              <a:avLst/>
              <a:gdLst>
                <a:gd name="T0" fmla="*/ 51 w 90"/>
                <a:gd name="T1" fmla="*/ 64 h 85"/>
                <a:gd name="T2" fmla="*/ 9 w 90"/>
                <a:gd name="T3" fmla="*/ 57 h 85"/>
                <a:gd name="T4" fmla="*/ 73 w 90"/>
                <a:gd name="T5" fmla="*/ 20 h 85"/>
                <a:gd name="T6" fmla="*/ 68 w 90"/>
                <a:gd name="T7" fmla="*/ 21 h 85"/>
                <a:gd name="T8" fmla="*/ 59 w 90"/>
                <a:gd name="T9" fmla="*/ 19 h 85"/>
                <a:gd name="T10" fmla="*/ 66 w 90"/>
                <a:gd name="T11" fmla="*/ 19 h 85"/>
                <a:gd name="T12" fmla="*/ 66 w 90"/>
                <a:gd name="T13" fmla="*/ 17 h 85"/>
                <a:gd name="T14" fmla="*/ 59 w 90"/>
                <a:gd name="T15" fmla="*/ 16 h 85"/>
                <a:gd name="T16" fmla="*/ 53 w 90"/>
                <a:gd name="T17" fmla="*/ 13 h 85"/>
                <a:gd name="T18" fmla="*/ 55 w 90"/>
                <a:gd name="T19" fmla="*/ 10 h 85"/>
                <a:gd name="T20" fmla="*/ 60 w 90"/>
                <a:gd name="T21" fmla="*/ 9 h 85"/>
                <a:gd name="T22" fmla="*/ 63 w 90"/>
                <a:gd name="T23" fmla="*/ 13 h 85"/>
                <a:gd name="T24" fmla="*/ 58 w 90"/>
                <a:gd name="T25" fmla="*/ 12 h 85"/>
                <a:gd name="T26" fmla="*/ 62 w 90"/>
                <a:gd name="T27" fmla="*/ 14 h 85"/>
                <a:gd name="T28" fmla="*/ 70 w 90"/>
                <a:gd name="T29" fmla="*/ 15 h 85"/>
                <a:gd name="T30" fmla="*/ 72 w 90"/>
                <a:gd name="T31" fmla="*/ 19 h 85"/>
                <a:gd name="T32" fmla="*/ 38 w 90"/>
                <a:gd name="T33" fmla="*/ 36 h 85"/>
                <a:gd name="T34" fmla="*/ 32 w 90"/>
                <a:gd name="T35" fmla="*/ 37 h 85"/>
                <a:gd name="T36" fmla="*/ 28 w 90"/>
                <a:gd name="T37" fmla="*/ 33 h 85"/>
                <a:gd name="T38" fmla="*/ 35 w 90"/>
                <a:gd name="T39" fmla="*/ 34 h 85"/>
                <a:gd name="T40" fmla="*/ 31 w 90"/>
                <a:gd name="T41" fmla="*/ 32 h 85"/>
                <a:gd name="T42" fmla="*/ 22 w 90"/>
                <a:gd name="T43" fmla="*/ 31 h 85"/>
                <a:gd name="T44" fmla="*/ 20 w 90"/>
                <a:gd name="T45" fmla="*/ 26 h 85"/>
                <a:gd name="T46" fmla="*/ 23 w 90"/>
                <a:gd name="T47" fmla="*/ 24 h 85"/>
                <a:gd name="T48" fmla="*/ 29 w 90"/>
                <a:gd name="T49" fmla="*/ 25 h 85"/>
                <a:gd name="T50" fmla="*/ 27 w 90"/>
                <a:gd name="T51" fmla="*/ 29 h 85"/>
                <a:gd name="T52" fmla="*/ 24 w 90"/>
                <a:gd name="T53" fmla="*/ 28 h 85"/>
                <a:gd name="T54" fmla="*/ 32 w 90"/>
                <a:gd name="T55" fmla="*/ 29 h 85"/>
                <a:gd name="T56" fmla="*/ 39 w 90"/>
                <a:gd name="T57" fmla="*/ 31 h 85"/>
                <a:gd name="T58" fmla="*/ 67 w 90"/>
                <a:gd name="T59" fmla="*/ 57 h 85"/>
                <a:gd name="T60" fmla="*/ 67 w 90"/>
                <a:gd name="T61" fmla="*/ 53 h 85"/>
                <a:gd name="T62" fmla="*/ 51 w 90"/>
                <a:gd name="T63" fmla="*/ 49 h 85"/>
                <a:gd name="T64" fmla="*/ 9 w 90"/>
                <a:gd name="T65" fmla="*/ 42 h 85"/>
                <a:gd name="T66" fmla="*/ 67 w 90"/>
                <a:gd name="T67" fmla="*/ 42 h 85"/>
                <a:gd name="T68" fmla="*/ 83 w 90"/>
                <a:gd name="T69" fmla="*/ 34 h 85"/>
                <a:gd name="T70" fmla="*/ 83 w 90"/>
                <a:gd name="T71" fmla="*/ 20 h 85"/>
                <a:gd name="T72" fmla="*/ 68 w 90"/>
                <a:gd name="T73" fmla="*/ 27 h 85"/>
                <a:gd name="T74" fmla="*/ 58 w 90"/>
                <a:gd name="T75" fmla="*/ 0 h 85"/>
                <a:gd name="T76" fmla="*/ 90 w 90"/>
                <a:gd name="T77" fmla="*/ 18 h 85"/>
                <a:gd name="T78" fmla="*/ 90 w 90"/>
                <a:gd name="T79" fmla="*/ 32 h 85"/>
                <a:gd name="T80" fmla="*/ 90 w 90"/>
                <a:gd name="T81" fmla="*/ 47 h 85"/>
                <a:gd name="T82" fmla="*/ 1 w 90"/>
                <a:gd name="T83" fmla="*/ 67 h 85"/>
                <a:gd name="T84" fmla="*/ 1 w 90"/>
                <a:gd name="T85" fmla="*/ 52 h 85"/>
                <a:gd name="T86" fmla="*/ 1 w 90"/>
                <a:gd name="T87" fmla="*/ 37 h 85"/>
                <a:gd name="T88" fmla="*/ 23 w 90"/>
                <a:gd name="T89" fmla="*/ 16 h 85"/>
                <a:gd name="T90" fmla="*/ 28 w 90"/>
                <a:gd name="T91" fmla="*/ 19 h 85"/>
                <a:gd name="T92" fmla="*/ 51 w 90"/>
                <a:gd name="T93" fmla="*/ 3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" h="85">
                  <a:moveTo>
                    <a:pt x="7" y="58"/>
                  </a:moveTo>
                  <a:cubicBezTo>
                    <a:pt x="30" y="73"/>
                    <a:pt x="30" y="73"/>
                    <a:pt x="30" y="73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8"/>
                    <a:pt x="7" y="58"/>
                    <a:pt x="7" y="58"/>
                  </a:cubicBezTo>
                  <a:close/>
                  <a:moveTo>
                    <a:pt x="72" y="19"/>
                  </a:moveTo>
                  <a:cubicBezTo>
                    <a:pt x="72" y="20"/>
                    <a:pt x="72" y="20"/>
                    <a:pt x="73" y="20"/>
                  </a:cubicBezTo>
                  <a:cubicBezTo>
                    <a:pt x="72" y="20"/>
                    <a:pt x="71" y="21"/>
                    <a:pt x="71" y="21"/>
                  </a:cubicBezTo>
                  <a:cubicBezTo>
                    <a:pt x="70" y="21"/>
                    <a:pt x="70" y="22"/>
                    <a:pt x="69" y="22"/>
                  </a:cubicBezTo>
                  <a:cubicBezTo>
                    <a:pt x="69" y="22"/>
                    <a:pt x="68" y="21"/>
                    <a:pt x="68" y="21"/>
                  </a:cubicBezTo>
                  <a:cubicBezTo>
                    <a:pt x="67" y="22"/>
                    <a:pt x="66" y="22"/>
                    <a:pt x="65" y="22"/>
                  </a:cubicBezTo>
                  <a:cubicBezTo>
                    <a:pt x="64" y="21"/>
                    <a:pt x="63" y="21"/>
                    <a:pt x="63" y="21"/>
                  </a:cubicBezTo>
                  <a:cubicBezTo>
                    <a:pt x="62" y="20"/>
                    <a:pt x="61" y="19"/>
                    <a:pt x="59" y="19"/>
                  </a:cubicBezTo>
                  <a:cubicBezTo>
                    <a:pt x="60" y="18"/>
                    <a:pt x="61" y="18"/>
                    <a:pt x="61" y="18"/>
                  </a:cubicBezTo>
                  <a:cubicBezTo>
                    <a:pt x="62" y="17"/>
                    <a:pt x="63" y="17"/>
                    <a:pt x="63" y="17"/>
                  </a:cubicBezTo>
                  <a:cubicBezTo>
                    <a:pt x="64" y="18"/>
                    <a:pt x="65" y="18"/>
                    <a:pt x="66" y="19"/>
                  </a:cubicBezTo>
                  <a:cubicBezTo>
                    <a:pt x="67" y="19"/>
                    <a:pt x="67" y="19"/>
                    <a:pt x="68" y="19"/>
                  </a:cubicBezTo>
                  <a:cubicBezTo>
                    <a:pt x="68" y="19"/>
                    <a:pt x="68" y="19"/>
                    <a:pt x="68" y="18"/>
                  </a:cubicBezTo>
                  <a:cubicBezTo>
                    <a:pt x="67" y="18"/>
                    <a:pt x="67" y="18"/>
                    <a:pt x="66" y="17"/>
                  </a:cubicBezTo>
                  <a:cubicBezTo>
                    <a:pt x="66" y="17"/>
                    <a:pt x="65" y="17"/>
                    <a:pt x="65" y="17"/>
                  </a:cubicBezTo>
                  <a:cubicBezTo>
                    <a:pt x="64" y="17"/>
                    <a:pt x="64" y="17"/>
                    <a:pt x="63" y="17"/>
                  </a:cubicBezTo>
                  <a:cubicBezTo>
                    <a:pt x="62" y="17"/>
                    <a:pt x="60" y="17"/>
                    <a:pt x="59" y="16"/>
                  </a:cubicBezTo>
                  <a:cubicBezTo>
                    <a:pt x="57" y="16"/>
                    <a:pt x="56" y="16"/>
                    <a:pt x="55" y="16"/>
                  </a:cubicBezTo>
                  <a:cubicBezTo>
                    <a:pt x="55" y="15"/>
                    <a:pt x="54" y="15"/>
                    <a:pt x="54" y="15"/>
                  </a:cubicBezTo>
                  <a:cubicBezTo>
                    <a:pt x="53" y="14"/>
                    <a:pt x="53" y="14"/>
                    <a:pt x="53" y="13"/>
                  </a:cubicBezTo>
                  <a:cubicBezTo>
                    <a:pt x="53" y="13"/>
                    <a:pt x="53" y="12"/>
                    <a:pt x="54" y="12"/>
                  </a:cubicBezTo>
                  <a:cubicBezTo>
                    <a:pt x="54" y="11"/>
                    <a:pt x="54" y="11"/>
                    <a:pt x="53" y="11"/>
                  </a:cubicBezTo>
                  <a:cubicBezTo>
                    <a:pt x="54" y="11"/>
                    <a:pt x="54" y="10"/>
                    <a:pt x="55" y="10"/>
                  </a:cubicBezTo>
                  <a:cubicBezTo>
                    <a:pt x="56" y="10"/>
                    <a:pt x="56" y="10"/>
                    <a:pt x="57" y="9"/>
                  </a:cubicBezTo>
                  <a:cubicBezTo>
                    <a:pt x="57" y="9"/>
                    <a:pt x="57" y="10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10"/>
                    <a:pt x="62" y="10"/>
                    <a:pt x="62" y="10"/>
                  </a:cubicBezTo>
                  <a:cubicBezTo>
                    <a:pt x="63" y="11"/>
                    <a:pt x="64" y="11"/>
                    <a:pt x="65" y="12"/>
                  </a:cubicBezTo>
                  <a:cubicBezTo>
                    <a:pt x="64" y="12"/>
                    <a:pt x="63" y="12"/>
                    <a:pt x="63" y="13"/>
                  </a:cubicBezTo>
                  <a:cubicBezTo>
                    <a:pt x="62" y="13"/>
                    <a:pt x="62" y="13"/>
                    <a:pt x="61" y="14"/>
                  </a:cubicBezTo>
                  <a:cubicBezTo>
                    <a:pt x="60" y="13"/>
                    <a:pt x="59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2"/>
                    <a:pt x="57" y="12"/>
                    <a:pt x="58" y="13"/>
                  </a:cubicBezTo>
                  <a:cubicBezTo>
                    <a:pt x="58" y="13"/>
                    <a:pt x="58" y="13"/>
                    <a:pt x="59" y="13"/>
                  </a:cubicBezTo>
                  <a:cubicBezTo>
                    <a:pt x="59" y="14"/>
                    <a:pt x="60" y="14"/>
                    <a:pt x="62" y="14"/>
                  </a:cubicBezTo>
                  <a:cubicBezTo>
                    <a:pt x="63" y="14"/>
                    <a:pt x="65" y="14"/>
                    <a:pt x="66" y="14"/>
                  </a:cubicBezTo>
                  <a:cubicBezTo>
                    <a:pt x="67" y="14"/>
                    <a:pt x="67" y="14"/>
                    <a:pt x="68" y="14"/>
                  </a:cubicBezTo>
                  <a:cubicBezTo>
                    <a:pt x="69" y="14"/>
                    <a:pt x="69" y="15"/>
                    <a:pt x="70" y="15"/>
                  </a:cubicBezTo>
                  <a:cubicBezTo>
                    <a:pt x="71" y="15"/>
                    <a:pt x="71" y="16"/>
                    <a:pt x="72" y="16"/>
                  </a:cubicBezTo>
                  <a:cubicBezTo>
                    <a:pt x="73" y="17"/>
                    <a:pt x="73" y="17"/>
                    <a:pt x="73" y="18"/>
                  </a:cubicBezTo>
                  <a:cubicBezTo>
                    <a:pt x="73" y="18"/>
                    <a:pt x="73" y="19"/>
                    <a:pt x="72" y="19"/>
                  </a:cubicBezTo>
                  <a:close/>
                  <a:moveTo>
                    <a:pt x="39" y="35"/>
                  </a:moveTo>
                  <a:cubicBezTo>
                    <a:pt x="39" y="35"/>
                    <a:pt x="40" y="35"/>
                    <a:pt x="40" y="36"/>
                  </a:cubicBezTo>
                  <a:cubicBezTo>
                    <a:pt x="39" y="36"/>
                    <a:pt x="39" y="36"/>
                    <a:pt x="38" y="36"/>
                  </a:cubicBezTo>
                  <a:cubicBezTo>
                    <a:pt x="37" y="37"/>
                    <a:pt x="37" y="37"/>
                    <a:pt x="36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4" y="37"/>
                    <a:pt x="33" y="37"/>
                    <a:pt x="32" y="37"/>
                  </a:cubicBezTo>
                  <a:cubicBezTo>
                    <a:pt x="31" y="37"/>
                    <a:pt x="30" y="37"/>
                    <a:pt x="29" y="36"/>
                  </a:cubicBezTo>
                  <a:cubicBezTo>
                    <a:pt x="28" y="35"/>
                    <a:pt x="27" y="35"/>
                    <a:pt x="26" y="34"/>
                  </a:cubicBezTo>
                  <a:cubicBezTo>
                    <a:pt x="26" y="33"/>
                    <a:pt x="27" y="33"/>
                    <a:pt x="28" y="33"/>
                  </a:cubicBezTo>
                  <a:cubicBezTo>
                    <a:pt x="28" y="33"/>
                    <a:pt x="29" y="32"/>
                    <a:pt x="30" y="32"/>
                  </a:cubicBezTo>
                  <a:cubicBezTo>
                    <a:pt x="31" y="33"/>
                    <a:pt x="32" y="34"/>
                    <a:pt x="33" y="34"/>
                  </a:cubicBezTo>
                  <a:cubicBezTo>
                    <a:pt x="34" y="35"/>
                    <a:pt x="34" y="35"/>
                    <a:pt x="35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3"/>
                    <a:pt x="34" y="33"/>
                    <a:pt x="33" y="32"/>
                  </a:cubicBezTo>
                  <a:cubicBezTo>
                    <a:pt x="33" y="32"/>
                    <a:pt x="32" y="32"/>
                    <a:pt x="31" y="32"/>
                  </a:cubicBezTo>
                  <a:cubicBezTo>
                    <a:pt x="31" y="32"/>
                    <a:pt x="30" y="32"/>
                    <a:pt x="29" y="32"/>
                  </a:cubicBezTo>
                  <a:cubicBezTo>
                    <a:pt x="28" y="32"/>
                    <a:pt x="27" y="32"/>
                    <a:pt x="25" y="32"/>
                  </a:cubicBezTo>
                  <a:cubicBezTo>
                    <a:pt x="23" y="31"/>
                    <a:pt x="22" y="31"/>
                    <a:pt x="22" y="31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8"/>
                    <a:pt x="19" y="27"/>
                    <a:pt x="20" y="26"/>
                  </a:cubicBezTo>
                  <a:cubicBezTo>
                    <a:pt x="20" y="26"/>
                    <a:pt x="20" y="26"/>
                    <a:pt x="19" y="26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2" y="24"/>
                    <a:pt x="22" y="24"/>
                    <a:pt x="23" y="24"/>
                  </a:cubicBezTo>
                  <a:cubicBezTo>
                    <a:pt x="23" y="24"/>
                    <a:pt x="24" y="24"/>
                    <a:pt x="24" y="25"/>
                  </a:cubicBezTo>
                  <a:cubicBezTo>
                    <a:pt x="25" y="24"/>
                    <a:pt x="26" y="24"/>
                    <a:pt x="27" y="24"/>
                  </a:cubicBezTo>
                  <a:cubicBezTo>
                    <a:pt x="27" y="24"/>
                    <a:pt x="28" y="24"/>
                    <a:pt x="29" y="25"/>
                  </a:cubicBezTo>
                  <a:cubicBezTo>
                    <a:pt x="30" y="25"/>
                    <a:pt x="30" y="26"/>
                    <a:pt x="31" y="27"/>
                  </a:cubicBezTo>
                  <a:cubicBezTo>
                    <a:pt x="31" y="27"/>
                    <a:pt x="30" y="27"/>
                    <a:pt x="29" y="28"/>
                  </a:cubicBezTo>
                  <a:cubicBezTo>
                    <a:pt x="29" y="28"/>
                    <a:pt x="28" y="28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3" y="27"/>
                    <a:pt x="23" y="27"/>
                    <a:pt x="24" y="28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5" y="29"/>
                    <a:pt x="27" y="29"/>
                    <a:pt x="28" y="29"/>
                  </a:cubicBezTo>
                  <a:cubicBezTo>
                    <a:pt x="30" y="29"/>
                    <a:pt x="31" y="29"/>
                    <a:pt x="32" y="29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6" y="29"/>
                    <a:pt x="36" y="30"/>
                    <a:pt x="37" y="30"/>
                  </a:cubicBezTo>
                  <a:cubicBezTo>
                    <a:pt x="38" y="30"/>
                    <a:pt x="38" y="31"/>
                    <a:pt x="39" y="31"/>
                  </a:cubicBezTo>
                  <a:cubicBezTo>
                    <a:pt x="40" y="32"/>
                    <a:pt x="40" y="32"/>
                    <a:pt x="40" y="33"/>
                  </a:cubicBezTo>
                  <a:cubicBezTo>
                    <a:pt x="40" y="34"/>
                    <a:pt x="40" y="34"/>
                    <a:pt x="39" y="35"/>
                  </a:cubicBezTo>
                  <a:close/>
                  <a:moveTo>
                    <a:pt x="67" y="57"/>
                  </a:moveTo>
                  <a:cubicBezTo>
                    <a:pt x="83" y="49"/>
                    <a:pt x="83" y="49"/>
                    <a:pt x="83" y="49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7" y="57"/>
                    <a:pt x="67" y="57"/>
                    <a:pt x="67" y="57"/>
                  </a:cubicBezTo>
                  <a:close/>
                  <a:moveTo>
                    <a:pt x="51" y="46"/>
                  </a:moveTo>
                  <a:cubicBezTo>
                    <a:pt x="51" y="49"/>
                    <a:pt x="51" y="49"/>
                    <a:pt x="51" y="4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67" y="42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67" y="42"/>
                    <a:pt x="67" y="42"/>
                    <a:pt x="67" y="42"/>
                  </a:cubicBezTo>
                  <a:close/>
                  <a:moveTo>
                    <a:pt x="68" y="27"/>
                  </a:moveTo>
                  <a:cubicBezTo>
                    <a:pt x="83" y="20"/>
                    <a:pt x="83" y="20"/>
                    <a:pt x="83" y="2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8" y="27"/>
                    <a:pt x="68" y="27"/>
                  </a:cubicBezTo>
                  <a:close/>
                  <a:moveTo>
                    <a:pt x="38" y="9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9"/>
                    <a:pt x="38" y="9"/>
                    <a:pt x="38" y="9"/>
                  </a:cubicBezTo>
                  <a:close/>
                  <a:moveTo>
                    <a:pt x="28" y="1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28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59298" y="4515344"/>
            <a:ext cx="1219604" cy="1414741"/>
            <a:chOff x="6159297" y="4194830"/>
            <a:chExt cx="1219604" cy="1414741"/>
          </a:xfrm>
          <a:solidFill>
            <a:schemeClr val="accent1"/>
          </a:solidFill>
        </p:grpSpPr>
        <p:sp>
          <p:nvSpPr>
            <p:cNvPr id="25" name="六边形 24"/>
            <p:cNvSpPr/>
            <p:nvPr/>
          </p:nvSpPr>
          <p:spPr>
            <a:xfrm rot="5400000">
              <a:off x="6061728" y="4292399"/>
              <a:ext cx="1414741" cy="1219604"/>
            </a:xfrm>
            <a:prstGeom prst="hexag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6" name="Freeform 277"/>
            <p:cNvSpPr>
              <a:spLocks noEditPoints="1"/>
            </p:cNvSpPr>
            <p:nvPr/>
          </p:nvSpPr>
          <p:spPr bwMode="auto">
            <a:xfrm>
              <a:off x="6515296" y="4580231"/>
              <a:ext cx="507603" cy="697583"/>
            </a:xfrm>
            <a:custGeom>
              <a:avLst/>
              <a:gdLst>
                <a:gd name="T0" fmla="*/ 8 w 77"/>
                <a:gd name="T1" fmla="*/ 0 h 106"/>
                <a:gd name="T2" fmla="*/ 64 w 77"/>
                <a:gd name="T3" fmla="*/ 0 h 106"/>
                <a:gd name="T4" fmla="*/ 73 w 77"/>
                <a:gd name="T5" fmla="*/ 9 h 106"/>
                <a:gd name="T6" fmla="*/ 73 w 77"/>
                <a:gd name="T7" fmla="*/ 62 h 106"/>
                <a:gd name="T8" fmla="*/ 63 w 77"/>
                <a:gd name="T9" fmla="*/ 60 h 106"/>
                <a:gd name="T10" fmla="*/ 63 w 77"/>
                <a:gd name="T11" fmla="*/ 56 h 106"/>
                <a:gd name="T12" fmla="*/ 63 w 77"/>
                <a:gd name="T13" fmla="*/ 11 h 106"/>
                <a:gd name="T14" fmla="*/ 9 w 77"/>
                <a:gd name="T15" fmla="*/ 11 h 106"/>
                <a:gd name="T16" fmla="*/ 9 w 77"/>
                <a:gd name="T17" fmla="*/ 87 h 106"/>
                <a:gd name="T18" fmla="*/ 36 w 77"/>
                <a:gd name="T19" fmla="*/ 87 h 106"/>
                <a:gd name="T20" fmla="*/ 40 w 77"/>
                <a:gd name="T21" fmla="*/ 96 h 106"/>
                <a:gd name="T22" fmla="*/ 8 w 77"/>
                <a:gd name="T23" fmla="*/ 96 h 106"/>
                <a:gd name="T24" fmla="*/ 0 w 77"/>
                <a:gd name="T25" fmla="*/ 88 h 106"/>
                <a:gd name="T26" fmla="*/ 0 w 77"/>
                <a:gd name="T27" fmla="*/ 9 h 106"/>
                <a:gd name="T28" fmla="*/ 8 w 77"/>
                <a:gd name="T29" fmla="*/ 0 h 106"/>
                <a:gd name="T30" fmla="*/ 16 w 77"/>
                <a:gd name="T31" fmla="*/ 47 h 106"/>
                <a:gd name="T32" fmla="*/ 16 w 77"/>
                <a:gd name="T33" fmla="*/ 54 h 106"/>
                <a:gd name="T34" fmla="*/ 36 w 77"/>
                <a:gd name="T35" fmla="*/ 54 h 106"/>
                <a:gd name="T36" fmla="*/ 36 w 77"/>
                <a:gd name="T37" fmla="*/ 47 h 106"/>
                <a:gd name="T38" fmla="*/ 16 w 77"/>
                <a:gd name="T39" fmla="*/ 47 h 106"/>
                <a:gd name="T40" fmla="*/ 16 w 77"/>
                <a:gd name="T41" fmla="*/ 34 h 106"/>
                <a:gd name="T42" fmla="*/ 16 w 77"/>
                <a:gd name="T43" fmla="*/ 41 h 106"/>
                <a:gd name="T44" fmla="*/ 36 w 77"/>
                <a:gd name="T45" fmla="*/ 41 h 106"/>
                <a:gd name="T46" fmla="*/ 36 w 77"/>
                <a:gd name="T47" fmla="*/ 34 h 106"/>
                <a:gd name="T48" fmla="*/ 16 w 77"/>
                <a:gd name="T49" fmla="*/ 34 h 106"/>
                <a:gd name="T50" fmla="*/ 16 w 77"/>
                <a:gd name="T51" fmla="*/ 21 h 106"/>
                <a:gd name="T52" fmla="*/ 16 w 77"/>
                <a:gd name="T53" fmla="*/ 28 h 106"/>
                <a:gd name="T54" fmla="*/ 55 w 77"/>
                <a:gd name="T55" fmla="*/ 28 h 106"/>
                <a:gd name="T56" fmla="*/ 55 w 77"/>
                <a:gd name="T57" fmla="*/ 21 h 106"/>
                <a:gd name="T58" fmla="*/ 16 w 77"/>
                <a:gd name="T59" fmla="*/ 21 h 106"/>
                <a:gd name="T60" fmla="*/ 47 w 77"/>
                <a:gd name="T61" fmla="*/ 42 h 106"/>
                <a:gd name="T62" fmla="*/ 45 w 77"/>
                <a:gd name="T63" fmla="*/ 70 h 106"/>
                <a:gd name="T64" fmla="*/ 43 w 77"/>
                <a:gd name="T65" fmla="*/ 69 h 106"/>
                <a:gd name="T66" fmla="*/ 39 w 77"/>
                <a:gd name="T67" fmla="*/ 71 h 106"/>
                <a:gd name="T68" fmla="*/ 38 w 77"/>
                <a:gd name="T69" fmla="*/ 74 h 106"/>
                <a:gd name="T70" fmla="*/ 48 w 77"/>
                <a:gd name="T71" fmla="*/ 98 h 106"/>
                <a:gd name="T72" fmla="*/ 48 w 77"/>
                <a:gd name="T73" fmla="*/ 106 h 106"/>
                <a:gd name="T74" fmla="*/ 71 w 77"/>
                <a:gd name="T75" fmla="*/ 106 h 106"/>
                <a:gd name="T76" fmla="*/ 71 w 77"/>
                <a:gd name="T77" fmla="*/ 97 h 106"/>
                <a:gd name="T78" fmla="*/ 77 w 77"/>
                <a:gd name="T79" fmla="*/ 73 h 106"/>
                <a:gd name="T80" fmla="*/ 76 w 77"/>
                <a:gd name="T81" fmla="*/ 69 h 106"/>
                <a:gd name="T82" fmla="*/ 71 w 77"/>
                <a:gd name="T83" fmla="*/ 68 h 106"/>
                <a:gd name="T84" fmla="*/ 69 w 77"/>
                <a:gd name="T85" fmla="*/ 70 h 106"/>
                <a:gd name="T86" fmla="*/ 68 w 77"/>
                <a:gd name="T87" fmla="*/ 68 h 106"/>
                <a:gd name="T88" fmla="*/ 64 w 77"/>
                <a:gd name="T89" fmla="*/ 67 h 106"/>
                <a:gd name="T90" fmla="*/ 62 w 77"/>
                <a:gd name="T91" fmla="*/ 68 h 106"/>
                <a:gd name="T92" fmla="*/ 61 w 77"/>
                <a:gd name="T93" fmla="*/ 66 h 106"/>
                <a:gd name="T94" fmla="*/ 57 w 77"/>
                <a:gd name="T95" fmla="*/ 66 h 106"/>
                <a:gd name="T96" fmla="*/ 55 w 77"/>
                <a:gd name="T97" fmla="*/ 41 h 106"/>
                <a:gd name="T98" fmla="*/ 47 w 77"/>
                <a:gd name="T99" fmla="*/ 42 h 106"/>
                <a:gd name="T100" fmla="*/ 25 w 77"/>
                <a:gd name="T101" fmla="*/ 4 h 106"/>
                <a:gd name="T102" fmla="*/ 25 w 77"/>
                <a:gd name="T103" fmla="*/ 7 h 106"/>
                <a:gd name="T104" fmla="*/ 47 w 77"/>
                <a:gd name="T105" fmla="*/ 7 h 106"/>
                <a:gd name="T106" fmla="*/ 47 w 77"/>
                <a:gd name="T107" fmla="*/ 4 h 106"/>
                <a:gd name="T108" fmla="*/ 25 w 77"/>
                <a:gd name="T10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" h="106">
                  <a:moveTo>
                    <a:pt x="8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4" y="96"/>
                    <a:pt x="0" y="93"/>
                    <a:pt x="0" y="8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lose/>
                  <a:moveTo>
                    <a:pt x="16" y="47"/>
                  </a:moveTo>
                  <a:cubicBezTo>
                    <a:pt x="16" y="54"/>
                    <a:pt x="16" y="54"/>
                    <a:pt x="1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16" y="47"/>
                    <a:pt x="16" y="47"/>
                    <a:pt x="16" y="47"/>
                  </a:cubicBezTo>
                  <a:close/>
                  <a:moveTo>
                    <a:pt x="16" y="34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16" y="34"/>
                    <a:pt x="16" y="34"/>
                    <a:pt x="16" y="34"/>
                  </a:cubicBezTo>
                  <a:close/>
                  <a:moveTo>
                    <a:pt x="16" y="21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16" y="21"/>
                    <a:pt x="16" y="21"/>
                    <a:pt x="16" y="21"/>
                  </a:cubicBezTo>
                  <a:close/>
                  <a:moveTo>
                    <a:pt x="47" y="42"/>
                  </a:moveTo>
                  <a:cubicBezTo>
                    <a:pt x="45" y="70"/>
                    <a:pt x="45" y="70"/>
                    <a:pt x="45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61" y="66"/>
                    <a:pt x="61" y="66"/>
                    <a:pt x="61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25" y="4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4"/>
                    <a:pt x="47" y="4"/>
                    <a:pt x="47" y="4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7" name="Group 53"/>
          <p:cNvGrpSpPr/>
          <p:nvPr/>
        </p:nvGrpSpPr>
        <p:grpSpPr>
          <a:xfrm>
            <a:off x="624063" y="2167867"/>
            <a:ext cx="3766708" cy="1064036"/>
            <a:chOff x="2765391" y="2644169"/>
            <a:chExt cx="3766708" cy="1064035"/>
          </a:xfrm>
        </p:grpSpPr>
        <p:sp>
          <p:nvSpPr>
            <p:cNvPr id="28" name="TextBox 54"/>
            <p:cNvSpPr txBox="1"/>
            <p:nvPr/>
          </p:nvSpPr>
          <p:spPr>
            <a:xfrm>
              <a:off x="5370144" y="2644169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914400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咨询技巧</a:t>
              </a:r>
            </a:p>
          </p:txBody>
        </p:sp>
        <p:sp>
          <p:nvSpPr>
            <p:cNvPr id="29" name="Rectangle 55"/>
            <p:cNvSpPr/>
            <p:nvPr/>
          </p:nvSpPr>
          <p:spPr>
            <a:xfrm>
              <a:off x="2765391" y="2953190"/>
              <a:ext cx="3766708" cy="755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流程完整</a:t>
              </a:r>
            </a:p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对于家长提出的各种问题耐心细致的回答</a:t>
              </a:r>
            </a:p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了解家长的特殊要求</a:t>
              </a:r>
            </a:p>
          </p:txBody>
        </p:sp>
      </p:grpSp>
      <p:grpSp>
        <p:nvGrpSpPr>
          <p:cNvPr id="30" name="Group 56"/>
          <p:cNvGrpSpPr/>
          <p:nvPr/>
        </p:nvGrpSpPr>
        <p:grpSpPr>
          <a:xfrm>
            <a:off x="559390" y="4852370"/>
            <a:ext cx="3766708" cy="842421"/>
            <a:chOff x="2765391" y="2644169"/>
            <a:chExt cx="3766708" cy="842420"/>
          </a:xfrm>
        </p:grpSpPr>
        <p:sp>
          <p:nvSpPr>
            <p:cNvPr id="31" name="TextBox 57"/>
            <p:cNvSpPr txBox="1"/>
            <p:nvPr/>
          </p:nvSpPr>
          <p:spPr>
            <a:xfrm>
              <a:off x="5402567" y="2644169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914400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还有一点</a:t>
              </a:r>
            </a:p>
          </p:txBody>
        </p:sp>
        <p:sp>
          <p:nvSpPr>
            <p:cNvPr id="32" name="Rectangle 58"/>
            <p:cNvSpPr/>
            <p:nvPr/>
          </p:nvSpPr>
          <p:spPr>
            <a:xfrm>
              <a:off x="2765391" y="2953190"/>
              <a:ext cx="3766708" cy="5333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女性比较感性，可以多夸小朋友，用小朋友做切入口，拉近距离建立好感。</a:t>
              </a:r>
            </a:p>
          </p:txBody>
        </p:sp>
      </p:grpSp>
      <p:grpSp>
        <p:nvGrpSpPr>
          <p:cNvPr id="33" name="Group 62"/>
          <p:cNvGrpSpPr/>
          <p:nvPr/>
        </p:nvGrpSpPr>
        <p:grpSpPr>
          <a:xfrm>
            <a:off x="7739514" y="2167867"/>
            <a:ext cx="3766708" cy="1064036"/>
            <a:chOff x="2765391" y="2644169"/>
            <a:chExt cx="3766708" cy="1064035"/>
          </a:xfrm>
        </p:grpSpPr>
        <p:sp>
          <p:nvSpPr>
            <p:cNvPr id="34" name="TextBox 63"/>
            <p:cNvSpPr txBox="1"/>
            <p:nvPr/>
          </p:nvSpPr>
          <p:spPr>
            <a:xfrm>
              <a:off x="2805466" y="2644169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defRPr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咨询重点</a:t>
              </a:r>
            </a:p>
          </p:txBody>
        </p:sp>
        <p:sp>
          <p:nvSpPr>
            <p:cNvPr id="35" name="Rectangle 64"/>
            <p:cNvSpPr/>
            <p:nvPr/>
          </p:nvSpPr>
          <p:spPr>
            <a:xfrm>
              <a:off x="2765391" y="2953190"/>
              <a:ext cx="3766708" cy="755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1.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决策人问题最好从一开始就植入</a:t>
              </a: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2. </a:t>
              </a: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聊得比较好的家长可以问一下费用谁来出，也关系到决策人</a:t>
              </a:r>
            </a:p>
          </p:txBody>
        </p:sp>
      </p:grpSp>
      <p:sp>
        <p:nvSpPr>
          <p:cNvPr id="38" name="Rectangle 67"/>
          <p:cNvSpPr/>
          <p:nvPr/>
        </p:nvSpPr>
        <p:spPr>
          <a:xfrm>
            <a:off x="7779385" y="4909820"/>
            <a:ext cx="3766820" cy="755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3.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自己无法决定的，尽量当场打电话给决策者沟通，或者两人商量</a:t>
            </a:r>
          </a:p>
          <a:p>
            <a:pPr defTabSz="914400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4.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坚决要回去商量的，约好二访时间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40" name="矩形 39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妈妈单独来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013701" y="1901371"/>
            <a:ext cx="2830287" cy="2075543"/>
          </a:xfrm>
          <a:prstGeom prst="rect">
            <a:avLst/>
          </a:prstGeom>
          <a:blipFill>
            <a:blip r:embed="rId3" cstate="screen">
              <a:grayscl/>
            </a:blip>
            <a:stretch>
              <a:fillRect/>
            </a:stretch>
          </a:blip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058444" y="4175216"/>
            <a:ext cx="2742002" cy="604620"/>
            <a:chOff x="3624779" y="2412339"/>
            <a:chExt cx="2742001" cy="604620"/>
          </a:xfrm>
        </p:grpSpPr>
        <p:sp>
          <p:nvSpPr>
            <p:cNvPr id="5" name="文本框 4"/>
            <p:cNvSpPr txBox="1"/>
            <p:nvPr/>
          </p:nvSpPr>
          <p:spPr>
            <a:xfrm>
              <a:off x="3624780" y="2412339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案例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24779" y="2750894"/>
              <a:ext cx="2742001" cy="2660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2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个实例分享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206500" y="1901190"/>
            <a:ext cx="6346825" cy="3503295"/>
            <a:chOff x="1206499" y="1901370"/>
            <a:chExt cx="6346554" cy="3193143"/>
          </a:xfrm>
        </p:grpSpPr>
        <p:sp>
          <p:nvSpPr>
            <p:cNvPr id="2" name="矩形 1"/>
            <p:cNvSpPr/>
            <p:nvPr/>
          </p:nvSpPr>
          <p:spPr>
            <a:xfrm>
              <a:off x="1206499" y="1901370"/>
              <a:ext cx="6328229" cy="31931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07883" y="2262057"/>
              <a:ext cx="1814288" cy="1862042"/>
              <a:chOff x="1255483" y="2171650"/>
              <a:chExt cx="1814288" cy="186204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255483" y="2171650"/>
                <a:ext cx="1814288" cy="335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王可欣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55483" y="3697998"/>
                <a:ext cx="1814288" cy="335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张天名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433683" y="2271582"/>
              <a:ext cx="5119370" cy="2609388"/>
              <a:chOff x="-3079027" y="2171650"/>
              <a:chExt cx="5119370" cy="260938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-3079027" y="2171650"/>
                <a:ext cx="5119370" cy="106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报名了，还没开始上课，爸爸死活要来退款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之前去很多机构比较过，妈妈也很想让小朋友学习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所以用信用卡刷了三期的学费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第一节课请假，第二天爸爸就一起来退款了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说自己全家都是大学生，觉得孩子还太小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-3079027" y="3716078"/>
                <a:ext cx="5119370" cy="106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交了定金，爸爸也不同意，妈妈比较坚定，续费了，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住的离我们这里不近，附近的机构也去比较过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对我们比较认可，觉得上的好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当时还有些装修的味道，觉得也没有什么问题</a:t>
                </a: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后面还推荐了一个转介绍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9" name="矩形 28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妈妈单独来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-1" fmla="*/ 0 w 3683725"/>
                <a:gd name="connsiteY0-2" fmla="*/ 0 h 1881051"/>
                <a:gd name="connsiteX1-3" fmla="*/ 836023 w 3683725"/>
                <a:gd name="connsiteY1-4" fmla="*/ 470263 h 1881051"/>
                <a:gd name="connsiteX2-5" fmla="*/ 13063 w 3683725"/>
                <a:gd name="connsiteY2-6" fmla="*/ 1854926 h 1881051"/>
                <a:gd name="connsiteX3-7" fmla="*/ 1854925 w 3683725"/>
                <a:gd name="connsiteY3-8" fmla="*/ 1750423 h 1881051"/>
                <a:gd name="connsiteX4-9" fmla="*/ 3683725 w 3683725"/>
                <a:gd name="connsiteY4-10" fmla="*/ 1881051 h 1881051"/>
                <a:gd name="connsiteX5-11" fmla="*/ 2860765 w 3683725"/>
                <a:gd name="connsiteY5-12" fmla="*/ 339634 h 1881051"/>
                <a:gd name="connsiteX6-13" fmla="*/ 3670663 w 3683725"/>
                <a:gd name="connsiteY6-14" fmla="*/ 26126 h 1881051"/>
                <a:gd name="connsiteX7-15" fmla="*/ 3670663 w 3683725"/>
                <a:gd name="connsiteY7-16" fmla="*/ 26126 h 1881051"/>
                <a:gd name="connsiteX0-17" fmla="*/ 0 w 3683725"/>
                <a:gd name="connsiteY0-18" fmla="*/ 0 h 1881051"/>
                <a:gd name="connsiteX1-19" fmla="*/ 836023 w 3683725"/>
                <a:gd name="connsiteY1-20" fmla="*/ 470263 h 1881051"/>
                <a:gd name="connsiteX2-21" fmla="*/ 13063 w 3683725"/>
                <a:gd name="connsiteY2-22" fmla="*/ 1854926 h 1881051"/>
                <a:gd name="connsiteX3-23" fmla="*/ 1854925 w 3683725"/>
                <a:gd name="connsiteY3-24" fmla="*/ 1750423 h 1881051"/>
                <a:gd name="connsiteX4-25" fmla="*/ 3683725 w 3683725"/>
                <a:gd name="connsiteY4-26" fmla="*/ 1881051 h 1881051"/>
                <a:gd name="connsiteX5-27" fmla="*/ 2860765 w 3683725"/>
                <a:gd name="connsiteY5-28" fmla="*/ 444137 h 1881051"/>
                <a:gd name="connsiteX6-29" fmla="*/ 3670663 w 3683725"/>
                <a:gd name="connsiteY6-30" fmla="*/ 26126 h 1881051"/>
                <a:gd name="connsiteX7-31" fmla="*/ 3670663 w 3683725"/>
                <a:gd name="connsiteY7-32" fmla="*/ 26126 h 1881051"/>
                <a:gd name="connsiteX0-33" fmla="*/ 0 w 3683725"/>
                <a:gd name="connsiteY0-34" fmla="*/ 0 h 1881051"/>
                <a:gd name="connsiteX1-35" fmla="*/ 836023 w 3683725"/>
                <a:gd name="connsiteY1-36" fmla="*/ 222068 h 1881051"/>
                <a:gd name="connsiteX2-37" fmla="*/ 13063 w 3683725"/>
                <a:gd name="connsiteY2-38" fmla="*/ 1854926 h 1881051"/>
                <a:gd name="connsiteX3-39" fmla="*/ 1854925 w 3683725"/>
                <a:gd name="connsiteY3-40" fmla="*/ 1750423 h 1881051"/>
                <a:gd name="connsiteX4-41" fmla="*/ 3683725 w 3683725"/>
                <a:gd name="connsiteY4-42" fmla="*/ 1881051 h 1881051"/>
                <a:gd name="connsiteX5-43" fmla="*/ 2860765 w 3683725"/>
                <a:gd name="connsiteY5-44" fmla="*/ 444137 h 1881051"/>
                <a:gd name="connsiteX6-45" fmla="*/ 3670663 w 3683725"/>
                <a:gd name="connsiteY6-46" fmla="*/ 26126 h 1881051"/>
                <a:gd name="connsiteX7-47" fmla="*/ 3670663 w 3683725"/>
                <a:gd name="connsiteY7-48" fmla="*/ 26126 h 1881051"/>
                <a:gd name="connsiteX0-49" fmla="*/ 0 w 3683725"/>
                <a:gd name="connsiteY0-50" fmla="*/ 0 h 1881051"/>
                <a:gd name="connsiteX1-51" fmla="*/ 836023 w 3683725"/>
                <a:gd name="connsiteY1-52" fmla="*/ 222068 h 1881051"/>
                <a:gd name="connsiteX2-53" fmla="*/ 13063 w 3683725"/>
                <a:gd name="connsiteY2-54" fmla="*/ 1854926 h 1881051"/>
                <a:gd name="connsiteX3-55" fmla="*/ 1854925 w 3683725"/>
                <a:gd name="connsiteY3-56" fmla="*/ 1750423 h 1881051"/>
                <a:gd name="connsiteX4-57" fmla="*/ 3683725 w 3683725"/>
                <a:gd name="connsiteY4-58" fmla="*/ 1881051 h 1881051"/>
                <a:gd name="connsiteX5-59" fmla="*/ 2899953 w 3683725"/>
                <a:gd name="connsiteY5-60" fmla="*/ 195943 h 1881051"/>
                <a:gd name="connsiteX6-61" fmla="*/ 3670663 w 3683725"/>
                <a:gd name="connsiteY6-62" fmla="*/ 26126 h 1881051"/>
                <a:gd name="connsiteX7-63" fmla="*/ 3670663 w 3683725"/>
                <a:gd name="connsiteY7-64" fmla="*/ 26126 h 1881051"/>
                <a:gd name="connsiteX0-65" fmla="*/ 0 w 3683725"/>
                <a:gd name="connsiteY0-66" fmla="*/ 0 h 1881051"/>
                <a:gd name="connsiteX1-67" fmla="*/ 836023 w 3683725"/>
                <a:gd name="connsiteY1-68" fmla="*/ 222068 h 1881051"/>
                <a:gd name="connsiteX2-69" fmla="*/ 13063 w 3683725"/>
                <a:gd name="connsiteY2-70" fmla="*/ 1854926 h 1881051"/>
                <a:gd name="connsiteX3-71" fmla="*/ 1854925 w 3683725"/>
                <a:gd name="connsiteY3-72" fmla="*/ 1750423 h 1881051"/>
                <a:gd name="connsiteX4-73" fmla="*/ 3683725 w 3683725"/>
                <a:gd name="connsiteY4-74" fmla="*/ 1881051 h 1881051"/>
                <a:gd name="connsiteX5-75" fmla="*/ 2847702 w 3683725"/>
                <a:gd name="connsiteY5-76" fmla="*/ 195943 h 1881051"/>
                <a:gd name="connsiteX6-77" fmla="*/ 3670663 w 3683725"/>
                <a:gd name="connsiteY6-78" fmla="*/ 26126 h 1881051"/>
                <a:gd name="connsiteX7-79" fmla="*/ 3670663 w 3683725"/>
                <a:gd name="connsiteY7-80" fmla="*/ 26126 h 1881051"/>
                <a:gd name="connsiteX0-81" fmla="*/ 0 w 3683725"/>
                <a:gd name="connsiteY0-82" fmla="*/ 0 h 1959429"/>
                <a:gd name="connsiteX1-83" fmla="*/ 836023 w 3683725"/>
                <a:gd name="connsiteY1-84" fmla="*/ 222068 h 1959429"/>
                <a:gd name="connsiteX2-85" fmla="*/ 13063 w 3683725"/>
                <a:gd name="connsiteY2-86" fmla="*/ 1854926 h 1959429"/>
                <a:gd name="connsiteX3-87" fmla="*/ 1881050 w 3683725"/>
                <a:gd name="connsiteY3-88" fmla="*/ 1959429 h 1959429"/>
                <a:gd name="connsiteX4-89" fmla="*/ 3683725 w 3683725"/>
                <a:gd name="connsiteY4-90" fmla="*/ 1881051 h 1959429"/>
                <a:gd name="connsiteX5-91" fmla="*/ 2847702 w 3683725"/>
                <a:gd name="connsiteY5-92" fmla="*/ 195943 h 1959429"/>
                <a:gd name="connsiteX6-93" fmla="*/ 3670663 w 3683725"/>
                <a:gd name="connsiteY6-94" fmla="*/ 26126 h 1959429"/>
                <a:gd name="connsiteX7-95" fmla="*/ 3670663 w 3683725"/>
                <a:gd name="connsiteY7-96" fmla="*/ 26126 h 1959429"/>
                <a:gd name="connsiteX0-97" fmla="*/ 0 w 3683725"/>
                <a:gd name="connsiteY0-98" fmla="*/ 0 h 1998617"/>
                <a:gd name="connsiteX1-99" fmla="*/ 836023 w 3683725"/>
                <a:gd name="connsiteY1-100" fmla="*/ 222068 h 1998617"/>
                <a:gd name="connsiteX2-101" fmla="*/ 13063 w 3683725"/>
                <a:gd name="connsiteY2-102" fmla="*/ 1854926 h 1998617"/>
                <a:gd name="connsiteX3-103" fmla="*/ 1881050 w 3683725"/>
                <a:gd name="connsiteY3-104" fmla="*/ 1998617 h 1998617"/>
                <a:gd name="connsiteX4-105" fmla="*/ 3683725 w 3683725"/>
                <a:gd name="connsiteY4-106" fmla="*/ 1881051 h 1998617"/>
                <a:gd name="connsiteX5-107" fmla="*/ 2847702 w 3683725"/>
                <a:gd name="connsiteY5-108" fmla="*/ 195943 h 1998617"/>
                <a:gd name="connsiteX6-109" fmla="*/ 3670663 w 3683725"/>
                <a:gd name="connsiteY6-110" fmla="*/ 26126 h 1998617"/>
                <a:gd name="connsiteX7-111" fmla="*/ 3670663 w 3683725"/>
                <a:gd name="connsiteY7-112" fmla="*/ 26126 h 1998617"/>
                <a:gd name="connsiteX0-113" fmla="*/ 0 w 3683725"/>
                <a:gd name="connsiteY0-114" fmla="*/ 0 h 2086295"/>
                <a:gd name="connsiteX1-115" fmla="*/ 836023 w 3683725"/>
                <a:gd name="connsiteY1-116" fmla="*/ 222068 h 2086295"/>
                <a:gd name="connsiteX2-117" fmla="*/ 13063 w 3683725"/>
                <a:gd name="connsiteY2-118" fmla="*/ 1854926 h 2086295"/>
                <a:gd name="connsiteX3-119" fmla="*/ 1869921 w 3683725"/>
                <a:gd name="connsiteY3-120" fmla="*/ 2086295 h 2086295"/>
                <a:gd name="connsiteX4-121" fmla="*/ 3683725 w 3683725"/>
                <a:gd name="connsiteY4-122" fmla="*/ 1881051 h 2086295"/>
                <a:gd name="connsiteX5-123" fmla="*/ 2847702 w 3683725"/>
                <a:gd name="connsiteY5-124" fmla="*/ 195943 h 2086295"/>
                <a:gd name="connsiteX6-125" fmla="*/ 3670663 w 3683725"/>
                <a:gd name="connsiteY6-126" fmla="*/ 26126 h 2086295"/>
                <a:gd name="connsiteX7-127" fmla="*/ 3670663 w 3683725"/>
                <a:gd name="connsiteY7-128" fmla="*/ 26126 h 2086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990590" y="3551555"/>
            <a:ext cx="5625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父母一起来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2fa7d8b-227d-4dab-af15-6dbb51b9cfa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7743" y="1562063"/>
            <a:ext cx="10876515" cy="3733875"/>
            <a:chOff x="1246345" y="1960016"/>
            <a:chExt cx="9550939" cy="3278808"/>
          </a:xfrm>
        </p:grpSpPr>
        <p:sp>
          <p:nvSpPr>
            <p:cNvPr id="4" name="ïṣḷiḋe"/>
            <p:cNvSpPr/>
            <p:nvPr/>
          </p:nvSpPr>
          <p:spPr>
            <a:xfrm rot="10800000">
              <a:off x="6310455" y="2687216"/>
              <a:ext cx="1486710" cy="148671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îSḻiḋê"/>
            <p:cNvSpPr/>
            <p:nvPr/>
          </p:nvSpPr>
          <p:spPr>
            <a:xfrm>
              <a:off x="4379297" y="2687216"/>
              <a:ext cx="1486710" cy="148671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íšḻíḋé"/>
            <p:cNvSpPr txBox="1"/>
            <p:nvPr/>
          </p:nvSpPr>
          <p:spPr>
            <a:xfrm>
              <a:off x="6647985" y="3235650"/>
              <a:ext cx="865649" cy="338554"/>
            </a:xfrm>
            <a:prstGeom prst="rect">
              <a:avLst/>
            </a:prstGeom>
            <a:noFill/>
          </p:spPr>
          <p:txBody>
            <a:bodyPr wrap="none" anchor="ctr" anchorCtr="1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成功率</a:t>
              </a:r>
            </a:p>
          </p:txBody>
        </p:sp>
        <p:sp>
          <p:nvSpPr>
            <p:cNvPr id="7" name="iş1ïḍé"/>
            <p:cNvSpPr txBox="1"/>
            <p:nvPr/>
          </p:nvSpPr>
          <p:spPr>
            <a:xfrm>
              <a:off x="4673533" y="3235650"/>
              <a:ext cx="908943" cy="338554"/>
            </a:xfrm>
            <a:prstGeom prst="rect">
              <a:avLst/>
            </a:prstGeom>
            <a:noFill/>
          </p:spPr>
          <p:txBody>
            <a:bodyPr wrap="none" anchor="ctr" anchorCtr="1">
              <a:norm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分类</a:t>
              </a:r>
            </a:p>
          </p:txBody>
        </p:sp>
        <p:sp>
          <p:nvSpPr>
            <p:cNvPr id="8" name="îşḻïḓe"/>
            <p:cNvSpPr/>
            <p:nvPr/>
          </p:nvSpPr>
          <p:spPr>
            <a:xfrm>
              <a:off x="1246345" y="3438779"/>
              <a:ext cx="221871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rmAutofit lnSpcReduction="10000"/>
            </a:bodyPr>
            <a:lstStyle/>
            <a:p>
              <a:pPr algn="r"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妈妈比较有学习的想法，爸爸一般不管</a:t>
              </a:r>
            </a:p>
            <a:p>
              <a:pPr algn="r"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来当车夫，但是全程也能一起听着</a:t>
              </a:r>
            </a:p>
            <a:p>
              <a:pPr algn="r"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最后还是妈妈一起决定</a:t>
              </a:r>
            </a:p>
          </p:txBody>
        </p:sp>
        <p:sp>
          <p:nvSpPr>
            <p:cNvPr id="9" name="îṩ1iḑe"/>
            <p:cNvSpPr/>
            <p:nvPr/>
          </p:nvSpPr>
          <p:spPr>
            <a:xfrm>
              <a:off x="2140222" y="3130534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r">
                <a:buSzPct val="25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分类二</a:t>
              </a:r>
            </a:p>
          </p:txBody>
        </p:sp>
        <p:sp>
          <p:nvSpPr>
            <p:cNvPr id="10" name="îš1ïḍè"/>
            <p:cNvSpPr/>
            <p:nvPr/>
          </p:nvSpPr>
          <p:spPr>
            <a:xfrm>
              <a:off x="1260274" y="4714853"/>
              <a:ext cx="221871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rmAutofit/>
            </a:bodyPr>
            <a:lstStyle/>
            <a:p>
              <a:pPr algn="r"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出现一下，或者就是基本不参与，玩手机</a:t>
              </a:r>
            </a:p>
            <a:p>
              <a:pPr algn="r"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但是最后基本上泼冷水的多</a:t>
              </a:r>
            </a:p>
          </p:txBody>
        </p:sp>
        <p:sp>
          <p:nvSpPr>
            <p:cNvPr id="11" name="iṩḻíḋé"/>
            <p:cNvSpPr/>
            <p:nvPr/>
          </p:nvSpPr>
          <p:spPr>
            <a:xfrm>
              <a:off x="2140220" y="4406608"/>
              <a:ext cx="1338773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r">
                <a:buSzPct val="25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分类三</a:t>
              </a:r>
            </a:p>
          </p:txBody>
        </p:sp>
        <p:sp>
          <p:nvSpPr>
            <p:cNvPr id="12" name="iṧ1îḍè"/>
            <p:cNvSpPr/>
            <p:nvPr/>
          </p:nvSpPr>
          <p:spPr>
            <a:xfrm>
              <a:off x="1246345" y="2268259"/>
              <a:ext cx="221871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rmAutofit/>
            </a:bodyPr>
            <a:lstStyle/>
            <a:p>
              <a:pPr algn="r"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夫妻比较恩爱</a:t>
              </a:r>
            </a:p>
            <a:p>
              <a:pPr algn="r"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事情一般都是商量着来</a:t>
              </a:r>
            </a:p>
          </p:txBody>
        </p:sp>
        <p:sp>
          <p:nvSpPr>
            <p:cNvPr id="13" name="ïş1iḑè"/>
            <p:cNvSpPr/>
            <p:nvPr/>
          </p:nvSpPr>
          <p:spPr>
            <a:xfrm>
              <a:off x="2140223" y="1960016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 algn="r">
                <a:buSzPct val="25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分类一</a:t>
              </a:r>
            </a:p>
          </p:txBody>
        </p:sp>
        <p:sp>
          <p:nvSpPr>
            <p:cNvPr id="14" name="išlîḑê"/>
            <p:cNvSpPr/>
            <p:nvPr/>
          </p:nvSpPr>
          <p:spPr>
            <a:xfrm>
              <a:off x="3658316" y="2193944"/>
              <a:ext cx="415102" cy="41510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5" name="ï$lîḓè"/>
            <p:cNvSpPr/>
            <p:nvPr/>
          </p:nvSpPr>
          <p:spPr>
            <a:xfrm>
              <a:off x="3658316" y="4600124"/>
              <a:ext cx="415102" cy="41510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îṡľîḑê"/>
            <p:cNvSpPr/>
            <p:nvPr/>
          </p:nvSpPr>
          <p:spPr>
            <a:xfrm>
              <a:off x="3658316" y="3346429"/>
              <a:ext cx="415102" cy="41510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îSḷíḓê"/>
            <p:cNvSpPr/>
            <p:nvPr/>
          </p:nvSpPr>
          <p:spPr>
            <a:xfrm>
              <a:off x="3779542" y="2319559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8" name="iS1ïḋé"/>
            <p:cNvSpPr/>
            <p:nvPr/>
          </p:nvSpPr>
          <p:spPr>
            <a:xfrm>
              <a:off x="3779542" y="3478346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iṥlîḑé"/>
            <p:cNvSpPr/>
            <p:nvPr/>
          </p:nvSpPr>
          <p:spPr>
            <a:xfrm>
              <a:off x="3795923" y="47219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iṩḻiḑe"/>
            <p:cNvSpPr/>
            <p:nvPr/>
          </p:nvSpPr>
          <p:spPr>
            <a:xfrm>
              <a:off x="8564410" y="3438796"/>
              <a:ext cx="2218728" cy="847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rmAutofit fontScale="97500" lnSpcReduction="10000"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尽量爸爸妈妈一起咨询，就算爸爸不愿意，也要拉着一起，防止最后搅屎棍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这种客户当场尽量压下来，不管用什么方法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放回去了回来的几率比较低</a:t>
              </a:r>
            </a:p>
          </p:txBody>
        </p:sp>
        <p:sp>
          <p:nvSpPr>
            <p:cNvPr id="21" name="íṡ1îďe"/>
            <p:cNvSpPr/>
            <p:nvPr/>
          </p:nvSpPr>
          <p:spPr>
            <a:xfrm>
              <a:off x="8574609" y="3130534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>
                <a:buSzPct val="25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中</a:t>
              </a:r>
            </a:p>
          </p:txBody>
        </p:sp>
        <p:sp>
          <p:nvSpPr>
            <p:cNvPr id="22" name="ï$ľiḍè"/>
            <p:cNvSpPr/>
            <p:nvPr/>
          </p:nvSpPr>
          <p:spPr>
            <a:xfrm>
              <a:off x="8578566" y="4714853"/>
              <a:ext cx="221871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前程跟妈妈单独来的没什么区别，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泼完冷水后报名的概率也很低，很多爸爸会直接拽着妈妈走</a:t>
              </a:r>
            </a:p>
          </p:txBody>
        </p:sp>
        <p:sp>
          <p:nvSpPr>
            <p:cNvPr id="23" name="îş1íḑè"/>
            <p:cNvSpPr/>
            <p:nvPr/>
          </p:nvSpPr>
          <p:spPr>
            <a:xfrm>
              <a:off x="8574612" y="4406608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>
                <a:buSzPct val="25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低</a:t>
              </a:r>
            </a:p>
          </p:txBody>
        </p:sp>
        <p:sp>
          <p:nvSpPr>
            <p:cNvPr id="24" name="ïsḻîḓe"/>
            <p:cNvSpPr/>
            <p:nvPr/>
          </p:nvSpPr>
          <p:spPr>
            <a:xfrm>
              <a:off x="8564637" y="2268259"/>
              <a:ext cx="2218718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12" tIns="45700" rIns="91412" bIns="45700" anchor="t" anchorCtr="0">
              <a:normAutofit lnSpcReduction="10000"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这种客户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dcp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的几率比较高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课程讲的清楚，态度亲切，比较专业</a:t>
              </a:r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也是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CC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比较喜欢的客户类型</a:t>
              </a:r>
            </a:p>
            <a:p>
              <a:pPr>
                <a:lnSpc>
                  <a:spcPct val="120000"/>
                </a:lnSpc>
                <a:buSzPct val="25000"/>
              </a:pP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5" name="işḷïḑe"/>
            <p:cNvSpPr/>
            <p:nvPr/>
          </p:nvSpPr>
          <p:spPr>
            <a:xfrm>
              <a:off x="8574609" y="1960016"/>
              <a:ext cx="1338772" cy="3925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12" tIns="45700" rIns="91412" bIns="45700" anchor="t" anchorCtr="0">
              <a:normAutofit/>
            </a:bodyPr>
            <a:lstStyle/>
            <a:p>
              <a:pPr>
                <a:buSzPct val="25000"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高</a:t>
              </a:r>
            </a:p>
          </p:txBody>
        </p:sp>
        <p:sp>
          <p:nvSpPr>
            <p:cNvPr id="26" name="iŝļîďè"/>
            <p:cNvSpPr/>
            <p:nvPr/>
          </p:nvSpPr>
          <p:spPr>
            <a:xfrm>
              <a:off x="8040216" y="2193944"/>
              <a:ext cx="415102" cy="41510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7" name="ïṡ1ïďe"/>
            <p:cNvSpPr/>
            <p:nvPr/>
          </p:nvSpPr>
          <p:spPr>
            <a:xfrm>
              <a:off x="8040216" y="4600124"/>
              <a:ext cx="415102" cy="41510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8" name="iš1ïdé"/>
            <p:cNvSpPr/>
            <p:nvPr/>
          </p:nvSpPr>
          <p:spPr>
            <a:xfrm>
              <a:off x="8040216" y="3346429"/>
              <a:ext cx="415102" cy="41510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9" name="îŝḷíḋè"/>
            <p:cNvSpPr/>
            <p:nvPr/>
          </p:nvSpPr>
          <p:spPr>
            <a:xfrm>
              <a:off x="8176192" y="23195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iṥļïḑê"/>
            <p:cNvSpPr/>
            <p:nvPr/>
          </p:nvSpPr>
          <p:spPr>
            <a:xfrm>
              <a:off x="8176192" y="34930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1" name="iSļídê"/>
            <p:cNvSpPr/>
            <p:nvPr/>
          </p:nvSpPr>
          <p:spPr>
            <a:xfrm>
              <a:off x="8192572" y="47219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3" name="矩形 3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父母一起来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D952F83-20F3-4CFC-B2A5-5D0E7819DF1A}"/>
              </a:ext>
            </a:extLst>
          </p:cNvPr>
          <p:cNvSpPr/>
          <p:nvPr/>
        </p:nvSpPr>
        <p:spPr>
          <a:xfrm>
            <a:off x="6106632" y="0"/>
            <a:ext cx="6096000" cy="69058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4DA521-82BA-43C1-AAC6-BA5ECDAE08C0}"/>
              </a:ext>
            </a:extLst>
          </p:cNvPr>
          <p:cNvSpPr/>
          <p:nvPr/>
        </p:nvSpPr>
        <p:spPr>
          <a:xfrm>
            <a:off x="2864299" y="291948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教学主管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71F611-D553-4F6B-BB3B-DE217296D290}"/>
              </a:ext>
            </a:extLst>
          </p:cNvPr>
          <p:cNvSpPr txBox="1"/>
          <p:nvPr/>
        </p:nvSpPr>
        <p:spPr>
          <a:xfrm>
            <a:off x="8282763" y="1026042"/>
            <a:ext cx="2264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    </a:t>
            </a:r>
            <a:r>
              <a:rPr lang="zh-CN" altLang="en-US" sz="4800" dirty="0">
                <a:solidFill>
                  <a:schemeClr val="bg1"/>
                </a:solidFill>
              </a:rPr>
              <a:t>校长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64DFDED-267C-4127-AB89-E1AE38F7BF73}"/>
              </a:ext>
            </a:extLst>
          </p:cNvPr>
          <p:cNvSpPr/>
          <p:nvPr/>
        </p:nvSpPr>
        <p:spPr>
          <a:xfrm>
            <a:off x="9117418" y="1857038"/>
            <a:ext cx="297712" cy="83099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7487AC-2B4D-4B1D-98FD-36EC18A8214E}"/>
              </a:ext>
            </a:extLst>
          </p:cNvPr>
          <p:cNvSpPr txBox="1"/>
          <p:nvPr/>
        </p:nvSpPr>
        <p:spPr>
          <a:xfrm>
            <a:off x="7982682" y="2791898"/>
            <a:ext cx="269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教学主管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5EBA59-2D0C-434A-87E4-CC09BD9D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828" y="3584765"/>
            <a:ext cx="329213" cy="8474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CFDB1D1-0246-4FC4-B4F0-7F290AB3C54C}"/>
              </a:ext>
            </a:extLst>
          </p:cNvPr>
          <p:cNvSpPr txBox="1"/>
          <p:nvPr/>
        </p:nvSpPr>
        <p:spPr>
          <a:xfrm>
            <a:off x="8452883" y="4557754"/>
            <a:ext cx="192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教师</a:t>
            </a:r>
          </a:p>
        </p:txBody>
      </p:sp>
    </p:spTree>
    <p:extLst>
      <p:ext uri="{BB962C8B-B14F-4D97-AF65-F5344CB8AC3E}">
        <p14:creationId xmlns:p14="http://schemas.microsoft.com/office/powerpoint/2010/main" val="257863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51159" y="1143117"/>
            <a:ext cx="3767246" cy="4943843"/>
            <a:chOff x="2150088" y="1295518"/>
            <a:chExt cx="3767246" cy="4943842"/>
          </a:xfrm>
        </p:grpSpPr>
        <p:grpSp>
          <p:nvGrpSpPr>
            <p:cNvPr id="2" name="Group 19"/>
            <p:cNvGrpSpPr/>
            <p:nvPr/>
          </p:nvGrpSpPr>
          <p:grpSpPr>
            <a:xfrm>
              <a:off x="4389143" y="2666808"/>
              <a:ext cx="891108" cy="560057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3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5" name="Group 148"/>
            <p:cNvGrpSpPr/>
            <p:nvPr/>
          </p:nvGrpSpPr>
          <p:grpSpPr>
            <a:xfrm>
              <a:off x="3407104" y="1479238"/>
              <a:ext cx="683646" cy="1686891"/>
              <a:chOff x="2000250" y="1211262"/>
              <a:chExt cx="512763" cy="1265238"/>
            </a:xfrm>
            <a:solidFill>
              <a:schemeClr val="accent1"/>
            </a:solidFill>
          </p:grpSpPr>
          <p:grpSp>
            <p:nvGrpSpPr>
              <p:cNvPr id="6" name="Group 145"/>
              <p:cNvGrpSpPr/>
              <p:nvPr/>
            </p:nvGrpSpPr>
            <p:grpSpPr>
              <a:xfrm>
                <a:off x="2000250" y="1279525"/>
                <a:ext cx="512763" cy="1196975"/>
                <a:chOff x="2000250" y="982663"/>
                <a:chExt cx="512763" cy="1196975"/>
              </a:xfrm>
              <a:grpFill/>
            </p:grpSpPr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2192338" y="1081088"/>
                  <a:ext cx="23813" cy="25400"/>
                </a:xfrm>
                <a:prstGeom prst="ellipse">
                  <a:avLst/>
                </a:pr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0" name="Freeform 9"/>
                <p:cNvSpPr/>
                <p:nvPr/>
              </p:nvSpPr>
              <p:spPr bwMode="auto">
                <a:xfrm>
                  <a:off x="2201863" y="1497013"/>
                  <a:ext cx="58738" cy="619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" y="5"/>
                    </a:cxn>
                    <a:cxn ang="0">
                      <a:pos x="32" y="25"/>
                    </a:cxn>
                    <a:cxn ang="0">
                      <a:pos x="10" y="36"/>
                    </a:cxn>
                    <a:cxn ang="0">
                      <a:pos x="0" y="3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6" h="38">
                      <a:moveTo>
                        <a:pt x="0" y="0"/>
                      </a:move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7" y="8"/>
                        <a:pt x="36" y="12"/>
                        <a:pt x="32" y="25"/>
                      </a:cubicBezTo>
                      <a:cubicBezTo>
                        <a:pt x="30" y="33"/>
                        <a:pt x="20" y="38"/>
                        <a:pt x="10" y="36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1" name="Freeform 10"/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20" y="4"/>
                    </a:cxn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0" h="8">
                      <a:moveTo>
                        <a:pt x="0" y="4"/>
                      </a:move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8" y="8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2" name="Freeform 16"/>
                <p:cNvSpPr/>
                <p:nvPr/>
              </p:nvSpPr>
              <p:spPr bwMode="auto">
                <a:xfrm>
                  <a:off x="2197100" y="1490663"/>
                  <a:ext cx="33338" cy="1428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3" y="8"/>
                    </a:cxn>
                    <a:cxn ang="0">
                      <a:pos x="4" y="8"/>
                    </a:cxn>
                    <a:cxn ang="0">
                      <a:pos x="16" y="8"/>
                    </a:cxn>
                    <a:cxn ang="0">
                      <a:pos x="17" y="8"/>
                    </a:cxn>
                    <a:cxn ang="0">
                      <a:pos x="20" y="4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20" h="8">
                      <a:moveTo>
                        <a:pt x="1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4" y="8"/>
                        <a:pt x="4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7" y="8"/>
                        <a:pt x="17" y="8"/>
                      </a:cubicBezTo>
                      <a:cubicBezTo>
                        <a:pt x="19" y="7"/>
                        <a:pt x="20" y="6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2195513" y="1081088"/>
                  <a:ext cx="19050" cy="635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0" y="4"/>
                    </a:cxn>
                    <a:cxn ang="0">
                      <a:pos x="12" y="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12" h="4">
                      <a:moveTo>
                        <a:pt x="6" y="0"/>
                      </a:moveTo>
                      <a:cubicBezTo>
                        <a:pt x="4" y="0"/>
                        <a:pt x="2" y="1"/>
                        <a:pt x="0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1"/>
                        <a:pt x="8" y="0"/>
                        <a:pt x="6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4" name="Freeform 19"/>
                <p:cNvSpPr/>
                <p:nvPr/>
              </p:nvSpPr>
              <p:spPr bwMode="auto">
                <a:xfrm>
                  <a:off x="2201863" y="1504950"/>
                  <a:ext cx="42863" cy="635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6" y="4"/>
                    </a:cxn>
                    <a:cxn ang="0">
                      <a:pos x="17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6" h="4">
                      <a:moveTo>
                        <a:pt x="14" y="0"/>
                      </a:moveTo>
                      <a:cubicBezTo>
                        <a:pt x="14" y="0"/>
                        <a:pt x="13" y="0"/>
                        <a:pt x="13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6" y="4"/>
                        <a:pt x="26" y="4"/>
                        <a:pt x="26" y="4"/>
                      </a:cubicBezTo>
                      <a:cubicBezTo>
                        <a:pt x="24" y="2"/>
                        <a:pt x="20" y="1"/>
                        <a:pt x="17" y="0"/>
                      </a:cubicBezTo>
                      <a:cubicBezTo>
                        <a:pt x="14" y="0"/>
                        <a:pt x="14" y="0"/>
                        <a:pt x="14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5" name="Freeform 21"/>
                <p:cNvSpPr/>
                <p:nvPr/>
              </p:nvSpPr>
              <p:spPr bwMode="auto">
                <a:xfrm>
                  <a:off x="2192338" y="1087438"/>
                  <a:ext cx="23813" cy="19050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1" y="0"/>
                    </a:cxn>
                    <a:cxn ang="0">
                      <a:pos x="0" y="4"/>
                    </a:cxn>
                    <a:cxn ang="0">
                      <a:pos x="7" y="12"/>
                    </a:cxn>
                    <a:cxn ang="0">
                      <a:pos x="14" y="4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4" h="12">
                      <a:moveTo>
                        <a:pt x="1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8"/>
                        <a:pt x="3" y="12"/>
                        <a:pt x="7" y="12"/>
                      </a:cubicBezTo>
                      <a:cubicBezTo>
                        <a:pt x="11" y="12"/>
                        <a:pt x="14" y="8"/>
                        <a:pt x="14" y="4"/>
                      </a:cubicBezTo>
                      <a:cubicBezTo>
                        <a:pt x="14" y="2"/>
                        <a:pt x="13" y="1"/>
                        <a:pt x="13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6" name="Freeform 36"/>
                <p:cNvSpPr/>
                <p:nvPr/>
              </p:nvSpPr>
              <p:spPr bwMode="auto">
                <a:xfrm>
                  <a:off x="2149475" y="1600200"/>
                  <a:ext cx="363538" cy="531812"/>
                </a:xfrm>
                <a:custGeom>
                  <a:avLst/>
                  <a:gdLst/>
                  <a:ahLst/>
                  <a:cxnLst>
                    <a:cxn ang="0">
                      <a:pos x="128" y="222"/>
                    </a:cxn>
                    <a:cxn ang="0">
                      <a:pos x="126" y="256"/>
                    </a:cxn>
                    <a:cxn ang="0">
                      <a:pos x="218" y="256"/>
                    </a:cxn>
                    <a:cxn ang="0">
                      <a:pos x="181" y="224"/>
                    </a:cxn>
                    <a:cxn ang="0">
                      <a:pos x="208" y="110"/>
                    </a:cxn>
                    <a:cxn ang="0">
                      <a:pos x="143" y="4"/>
                    </a:cxn>
                    <a:cxn ang="0">
                      <a:pos x="39" y="7"/>
                    </a:cxn>
                    <a:cxn ang="0">
                      <a:pos x="0" y="0"/>
                    </a:cxn>
                    <a:cxn ang="0">
                      <a:pos x="9" y="38"/>
                    </a:cxn>
                    <a:cxn ang="0">
                      <a:pos x="35" y="180"/>
                    </a:cxn>
                    <a:cxn ang="0">
                      <a:pos x="37" y="320"/>
                    </a:cxn>
                    <a:cxn ang="0">
                      <a:pos x="84" y="320"/>
                    </a:cxn>
                    <a:cxn ang="0">
                      <a:pos x="93" y="188"/>
                    </a:cxn>
                    <a:cxn ang="0">
                      <a:pos x="87" y="64"/>
                    </a:cxn>
                    <a:cxn ang="0">
                      <a:pos x="145" y="110"/>
                    </a:cxn>
                    <a:cxn ang="0">
                      <a:pos x="129" y="222"/>
                    </a:cxn>
                    <a:cxn ang="0">
                      <a:pos x="128" y="222"/>
                    </a:cxn>
                  </a:cxnLst>
                  <a:rect l="0" t="0" r="r" b="b"/>
                  <a:pathLst>
                    <a:path w="218" h="320">
                      <a:moveTo>
                        <a:pt x="128" y="222"/>
                      </a:moveTo>
                      <a:cubicBezTo>
                        <a:pt x="126" y="256"/>
                        <a:pt x="126" y="256"/>
                        <a:pt x="126" y="256"/>
                      </a:cubicBezTo>
                      <a:cubicBezTo>
                        <a:pt x="218" y="256"/>
                        <a:pt x="218" y="256"/>
                        <a:pt x="218" y="256"/>
                      </a:cubicBezTo>
                      <a:cubicBezTo>
                        <a:pt x="218" y="256"/>
                        <a:pt x="210" y="230"/>
                        <a:pt x="181" y="224"/>
                      </a:cubicBezTo>
                      <a:cubicBezTo>
                        <a:pt x="208" y="110"/>
                        <a:pt x="208" y="110"/>
                        <a:pt x="208" y="110"/>
                      </a:cubicBezTo>
                      <a:cubicBezTo>
                        <a:pt x="190" y="59"/>
                        <a:pt x="143" y="4"/>
                        <a:pt x="143" y="4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8" y="34"/>
                        <a:pt x="9" y="38"/>
                      </a:cubicBezTo>
                      <a:cubicBezTo>
                        <a:pt x="18" y="76"/>
                        <a:pt x="30" y="137"/>
                        <a:pt x="35" y="180"/>
                      </a:cubicBezTo>
                      <a:cubicBezTo>
                        <a:pt x="40" y="214"/>
                        <a:pt x="37" y="320"/>
                        <a:pt x="37" y="320"/>
                      </a:cubicBezTo>
                      <a:cubicBezTo>
                        <a:pt x="84" y="320"/>
                        <a:pt x="84" y="320"/>
                        <a:pt x="84" y="320"/>
                      </a:cubicBezTo>
                      <a:cubicBezTo>
                        <a:pt x="84" y="320"/>
                        <a:pt x="93" y="225"/>
                        <a:pt x="93" y="188"/>
                      </a:cubicBezTo>
                      <a:cubicBezTo>
                        <a:pt x="93" y="168"/>
                        <a:pt x="90" y="108"/>
                        <a:pt x="87" y="64"/>
                      </a:cubicBezTo>
                      <a:cubicBezTo>
                        <a:pt x="145" y="110"/>
                        <a:pt x="145" y="110"/>
                        <a:pt x="145" y="110"/>
                      </a:cubicBezTo>
                      <a:cubicBezTo>
                        <a:pt x="145" y="151"/>
                        <a:pt x="131" y="212"/>
                        <a:pt x="129" y="222"/>
                      </a:cubicBezTo>
                      <a:lnTo>
                        <a:pt x="128" y="2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7" name="Freeform 37"/>
                <p:cNvSpPr/>
                <p:nvPr/>
              </p:nvSpPr>
              <p:spPr bwMode="auto">
                <a:xfrm>
                  <a:off x="2208213" y="2132013"/>
                  <a:ext cx="149225" cy="47625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83" y="29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90" h="29">
                      <a:moveTo>
                        <a:pt x="5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83" y="29"/>
                        <a:pt x="90" y="8"/>
                        <a:pt x="5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8" name="Freeform 38"/>
                <p:cNvSpPr/>
                <p:nvPr/>
              </p:nvSpPr>
              <p:spPr bwMode="auto">
                <a:xfrm>
                  <a:off x="2000250" y="982663"/>
                  <a:ext cx="449263" cy="635000"/>
                </a:xfrm>
                <a:custGeom>
                  <a:avLst/>
                  <a:gdLst/>
                  <a:ahLst/>
                  <a:cxnLst>
                    <a:cxn ang="0">
                      <a:pos x="68" y="63"/>
                    </a:cxn>
                    <a:cxn ang="0">
                      <a:pos x="98" y="111"/>
                    </a:cxn>
                    <a:cxn ang="0">
                      <a:pos x="98" y="121"/>
                    </a:cxn>
                    <a:cxn ang="0">
                      <a:pos x="98" y="135"/>
                    </a:cxn>
                    <a:cxn ang="0">
                      <a:pos x="50" y="160"/>
                    </a:cxn>
                    <a:cxn ang="0">
                      <a:pos x="5" y="281"/>
                    </a:cxn>
                    <a:cxn ang="0">
                      <a:pos x="73" y="326"/>
                    </a:cxn>
                    <a:cxn ang="0">
                      <a:pos x="75" y="382"/>
                    </a:cxn>
                    <a:cxn ang="0">
                      <a:pos x="252" y="375"/>
                    </a:cxn>
                    <a:cxn ang="0">
                      <a:pos x="221" y="255"/>
                    </a:cxn>
                    <a:cxn ang="0">
                      <a:pos x="199" y="167"/>
                    </a:cxn>
                    <a:cxn ang="0">
                      <a:pos x="200" y="168"/>
                    </a:cxn>
                    <a:cxn ang="0">
                      <a:pos x="265" y="148"/>
                    </a:cxn>
                    <a:cxn ang="0">
                      <a:pos x="251" y="8"/>
                    </a:cxn>
                    <a:cxn ang="0">
                      <a:pos x="221" y="15"/>
                    </a:cxn>
                    <a:cxn ang="0">
                      <a:pos x="229" y="117"/>
                    </a:cxn>
                    <a:cxn ang="0">
                      <a:pos x="189" y="126"/>
                    </a:cxn>
                    <a:cxn ang="0">
                      <a:pos x="189" y="125"/>
                    </a:cxn>
                    <a:cxn ang="0">
                      <a:pos x="149" y="108"/>
                    </a:cxn>
                    <a:cxn ang="0">
                      <a:pos x="149" y="104"/>
                    </a:cxn>
                    <a:cxn ang="0">
                      <a:pos x="165" y="94"/>
                    </a:cxn>
                    <a:cxn ang="0">
                      <a:pos x="159" y="62"/>
                    </a:cxn>
                    <a:cxn ang="0">
                      <a:pos x="166" y="57"/>
                    </a:cxn>
                    <a:cxn ang="0">
                      <a:pos x="154" y="45"/>
                    </a:cxn>
                    <a:cxn ang="0">
                      <a:pos x="147" y="24"/>
                    </a:cxn>
                    <a:cxn ang="0">
                      <a:pos x="152" y="15"/>
                    </a:cxn>
                    <a:cxn ang="0">
                      <a:pos x="156" y="0"/>
                    </a:cxn>
                    <a:cxn ang="0">
                      <a:pos x="123" y="4"/>
                    </a:cxn>
                    <a:cxn ang="0">
                      <a:pos x="85" y="8"/>
                    </a:cxn>
                    <a:cxn ang="0">
                      <a:pos x="71" y="24"/>
                    </a:cxn>
                    <a:cxn ang="0">
                      <a:pos x="68" y="63"/>
                    </a:cxn>
                  </a:cxnLst>
                  <a:rect l="0" t="0" r="r" b="b"/>
                  <a:pathLst>
                    <a:path w="270" h="382">
                      <a:moveTo>
                        <a:pt x="68" y="63"/>
                      </a:moveTo>
                      <a:cubicBezTo>
                        <a:pt x="73" y="87"/>
                        <a:pt x="98" y="111"/>
                        <a:pt x="98" y="111"/>
                      </a:cubicBezTo>
                      <a:cubicBezTo>
                        <a:pt x="98" y="121"/>
                        <a:pt x="98" y="121"/>
                        <a:pt x="98" y="121"/>
                      </a:cubicBezTo>
                      <a:cubicBezTo>
                        <a:pt x="98" y="135"/>
                        <a:pt x="98" y="135"/>
                        <a:pt x="98" y="135"/>
                      </a:cubicBezTo>
                      <a:cubicBezTo>
                        <a:pt x="98" y="135"/>
                        <a:pt x="54" y="156"/>
                        <a:pt x="50" y="160"/>
                      </a:cubicBezTo>
                      <a:cubicBezTo>
                        <a:pt x="36" y="174"/>
                        <a:pt x="12" y="253"/>
                        <a:pt x="5" y="281"/>
                      </a:cubicBezTo>
                      <a:cubicBezTo>
                        <a:pt x="0" y="299"/>
                        <a:pt x="39" y="315"/>
                        <a:pt x="73" y="326"/>
                      </a:cubicBezTo>
                      <a:cubicBezTo>
                        <a:pt x="75" y="382"/>
                        <a:pt x="75" y="382"/>
                        <a:pt x="75" y="382"/>
                      </a:cubicBezTo>
                      <a:cubicBezTo>
                        <a:pt x="252" y="375"/>
                        <a:pt x="252" y="375"/>
                        <a:pt x="252" y="375"/>
                      </a:cubicBezTo>
                      <a:cubicBezTo>
                        <a:pt x="252" y="375"/>
                        <a:pt x="233" y="304"/>
                        <a:pt x="221" y="255"/>
                      </a:cubicBezTo>
                      <a:cubicBezTo>
                        <a:pt x="212" y="216"/>
                        <a:pt x="204" y="188"/>
                        <a:pt x="199" y="167"/>
                      </a:cubicBezTo>
                      <a:cubicBezTo>
                        <a:pt x="200" y="168"/>
                        <a:pt x="200" y="168"/>
                        <a:pt x="200" y="168"/>
                      </a:cubicBezTo>
                      <a:cubicBezTo>
                        <a:pt x="200" y="168"/>
                        <a:pt x="261" y="157"/>
                        <a:pt x="265" y="148"/>
                      </a:cubicBezTo>
                      <a:cubicBezTo>
                        <a:pt x="270" y="135"/>
                        <a:pt x="251" y="8"/>
                        <a:pt x="251" y="8"/>
                      </a:cubicBezTo>
                      <a:cubicBezTo>
                        <a:pt x="221" y="15"/>
                        <a:pt x="221" y="15"/>
                        <a:pt x="221" y="15"/>
                      </a:cubicBezTo>
                      <a:cubicBezTo>
                        <a:pt x="221" y="15"/>
                        <a:pt x="229" y="109"/>
                        <a:pt x="229" y="117"/>
                      </a:cubicBezTo>
                      <a:cubicBezTo>
                        <a:pt x="229" y="120"/>
                        <a:pt x="204" y="124"/>
                        <a:pt x="189" y="126"/>
                      </a:cubicBezTo>
                      <a:cubicBezTo>
                        <a:pt x="189" y="125"/>
                        <a:pt x="189" y="125"/>
                        <a:pt x="189" y="125"/>
                      </a:cubicBezTo>
                      <a:cubicBezTo>
                        <a:pt x="149" y="131"/>
                        <a:pt x="149" y="110"/>
                        <a:pt x="149" y="108"/>
                      </a:cubicBezTo>
                      <a:cubicBezTo>
                        <a:pt x="149" y="106"/>
                        <a:pt x="149" y="104"/>
                        <a:pt x="149" y="104"/>
                      </a:cubicBezTo>
                      <a:cubicBezTo>
                        <a:pt x="149" y="104"/>
                        <a:pt x="161" y="103"/>
                        <a:pt x="165" y="94"/>
                      </a:cubicBezTo>
                      <a:cubicBezTo>
                        <a:pt x="167" y="91"/>
                        <a:pt x="163" y="77"/>
                        <a:pt x="159" y="62"/>
                      </a:cubicBezTo>
                      <a:cubicBezTo>
                        <a:pt x="166" y="57"/>
                        <a:pt x="166" y="57"/>
                        <a:pt x="166" y="57"/>
                      </a:cubicBezTo>
                      <a:cubicBezTo>
                        <a:pt x="154" y="45"/>
                        <a:pt x="154" y="45"/>
                        <a:pt x="154" y="45"/>
                      </a:cubicBezTo>
                      <a:cubicBezTo>
                        <a:pt x="152" y="40"/>
                        <a:pt x="148" y="27"/>
                        <a:pt x="147" y="24"/>
                      </a:cubicBezTo>
                      <a:cubicBezTo>
                        <a:pt x="147" y="24"/>
                        <a:pt x="149" y="21"/>
                        <a:pt x="152" y="15"/>
                      </a:cubicBezTo>
                      <a:cubicBezTo>
                        <a:pt x="155" y="8"/>
                        <a:pt x="156" y="0"/>
                        <a:pt x="156" y="0"/>
                      </a:cubicBezTo>
                      <a:cubicBezTo>
                        <a:pt x="156" y="0"/>
                        <a:pt x="140" y="6"/>
                        <a:pt x="123" y="4"/>
                      </a:cubicBezTo>
                      <a:cubicBezTo>
                        <a:pt x="114" y="2"/>
                        <a:pt x="91" y="4"/>
                        <a:pt x="85" y="8"/>
                      </a:cubicBezTo>
                      <a:cubicBezTo>
                        <a:pt x="80" y="11"/>
                        <a:pt x="74" y="16"/>
                        <a:pt x="71" y="24"/>
                      </a:cubicBezTo>
                      <a:cubicBezTo>
                        <a:pt x="68" y="33"/>
                        <a:pt x="64" y="46"/>
                        <a:pt x="68" y="6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29" name="Freeform 39"/>
                <p:cNvSpPr/>
                <p:nvPr/>
              </p:nvSpPr>
              <p:spPr bwMode="auto">
                <a:xfrm>
                  <a:off x="2082800" y="1374775"/>
                  <a:ext cx="34925" cy="93662"/>
                </a:xfrm>
                <a:custGeom>
                  <a:avLst/>
                  <a:gdLst/>
                  <a:ahLst/>
                  <a:cxnLst>
                    <a:cxn ang="0">
                      <a:pos x="3" y="33"/>
                    </a:cxn>
                    <a:cxn ang="0">
                      <a:pos x="19" y="0"/>
                    </a:cxn>
                    <a:cxn ang="0">
                      <a:pos x="21" y="56"/>
                    </a:cxn>
                    <a:cxn ang="0">
                      <a:pos x="3" y="33"/>
                    </a:cxn>
                  </a:cxnLst>
                  <a:rect l="0" t="0" r="r" b="b"/>
                  <a:pathLst>
                    <a:path w="21" h="56">
                      <a:moveTo>
                        <a:pt x="3" y="33"/>
                      </a:moveTo>
                      <a:cubicBezTo>
                        <a:pt x="4" y="27"/>
                        <a:pt x="10" y="12"/>
                        <a:pt x="19" y="0"/>
                      </a:cubicBezTo>
                      <a:cubicBezTo>
                        <a:pt x="20" y="22"/>
                        <a:pt x="20" y="41"/>
                        <a:pt x="21" y="56"/>
                      </a:cubicBezTo>
                      <a:cubicBezTo>
                        <a:pt x="9" y="51"/>
                        <a:pt x="0" y="43"/>
                        <a:pt x="3" y="3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30" name="Freeform 40"/>
                <p:cNvSpPr/>
                <p:nvPr/>
              </p:nvSpPr>
              <p:spPr bwMode="auto">
                <a:xfrm>
                  <a:off x="2200275" y="1155700"/>
                  <a:ext cx="1588" cy="158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  <p:grpSp>
            <p:nvGrpSpPr>
              <p:cNvPr id="7" name="Group 143"/>
              <p:cNvGrpSpPr/>
              <p:nvPr/>
            </p:nvGrpSpPr>
            <p:grpSpPr>
              <a:xfrm>
                <a:off x="2265363" y="1211262"/>
                <a:ext cx="246062" cy="158750"/>
                <a:chOff x="2265363" y="914400"/>
                <a:chExt cx="246062" cy="158750"/>
              </a:xfrm>
              <a:grpFill/>
            </p:grpSpPr>
            <p:sp>
              <p:nvSpPr>
                <p:cNvPr id="8" name="Freeform 8"/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9" name="Freeform 15"/>
                <p:cNvSpPr/>
                <p:nvPr/>
              </p:nvSpPr>
              <p:spPr bwMode="auto">
                <a:xfrm>
                  <a:off x="2446338" y="1003300"/>
                  <a:ext cx="46038" cy="12700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" y="3"/>
                    </a:cxn>
                    <a:cxn ang="0">
                      <a:pos x="0" y="7"/>
                    </a:cxn>
                    <a:cxn ang="0">
                      <a:pos x="28" y="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28" h="7">
                      <a:moveTo>
                        <a:pt x="21" y="0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7"/>
                      </a:cubicBezTo>
                      <a:cubicBezTo>
                        <a:pt x="28" y="1"/>
                        <a:pt x="28" y="1"/>
                        <a:pt x="28" y="1"/>
                      </a:cubicBezTo>
                      <a:cubicBezTo>
                        <a:pt x="28" y="1"/>
                        <a:pt x="23" y="1"/>
                        <a:pt x="2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0" name="Freeform 76"/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1" name="Freeform 77"/>
                <p:cNvSpPr/>
                <p:nvPr/>
              </p:nvSpPr>
              <p:spPr bwMode="auto">
                <a:xfrm>
                  <a:off x="2395538" y="919163"/>
                  <a:ext cx="100013" cy="10318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34"/>
                    </a:cxn>
                    <a:cxn ang="0">
                      <a:pos x="15" y="65"/>
                    </a:cxn>
                    <a:cxn ang="0">
                      <a:pos x="63" y="54"/>
                    </a:cxn>
                  </a:cxnLst>
                  <a:rect l="0" t="0" r="r" b="b"/>
                  <a:pathLst>
                    <a:path w="63" h="65">
                      <a:moveTo>
                        <a:pt x="42" y="0"/>
                      </a:moveTo>
                      <a:lnTo>
                        <a:pt x="0" y="34"/>
                      </a:lnTo>
                      <a:lnTo>
                        <a:pt x="15" y="65"/>
                      </a:lnTo>
                      <a:lnTo>
                        <a:pt x="63" y="54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2" name="Freeform 78"/>
                <p:cNvSpPr/>
                <p:nvPr/>
              </p:nvSpPr>
              <p:spPr bwMode="auto">
                <a:xfrm>
                  <a:off x="2447925" y="9144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2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9"/>
                        <a:pt x="21" y="58"/>
                        <a:pt x="29" y="55"/>
                      </a:cubicBezTo>
                      <a:cubicBezTo>
                        <a:pt x="37" y="52"/>
                        <a:pt x="38" y="38"/>
                        <a:pt x="32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3" name="Freeform 79"/>
                <p:cNvSpPr/>
                <p:nvPr/>
              </p:nvSpPr>
              <p:spPr bwMode="auto">
                <a:xfrm>
                  <a:off x="2284413" y="946150"/>
                  <a:ext cx="150813" cy="123825"/>
                </a:xfrm>
                <a:custGeom>
                  <a:avLst/>
                  <a:gdLst/>
                  <a:ahLst/>
                  <a:cxnLst>
                    <a:cxn ang="0">
                      <a:pos x="91" y="52"/>
                    </a:cxn>
                    <a:cxn ang="0">
                      <a:pos x="18" y="75"/>
                    </a:cxn>
                    <a:cxn ang="0">
                      <a:pos x="4" y="40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91" h="75">
                      <a:moveTo>
                        <a:pt x="91" y="52"/>
                      </a:moveTo>
                      <a:cubicBezTo>
                        <a:pt x="18" y="75"/>
                        <a:pt x="18" y="75"/>
                        <a:pt x="18" y="75"/>
                      </a:cubicBezTo>
                      <a:cubicBezTo>
                        <a:pt x="18" y="75"/>
                        <a:pt x="0" y="67"/>
                        <a:pt x="4" y="40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4" name="Freeform 80"/>
                <p:cNvSpPr/>
                <p:nvPr/>
              </p:nvSpPr>
              <p:spPr bwMode="auto">
                <a:xfrm>
                  <a:off x="2387600" y="939800"/>
                  <a:ext cx="63500" cy="96837"/>
                </a:xfrm>
                <a:custGeom>
                  <a:avLst/>
                  <a:gdLst/>
                  <a:ahLst/>
                  <a:cxnLst>
                    <a:cxn ang="0">
                      <a:pos x="5" y="34"/>
                    </a:cxn>
                    <a:cxn ang="0">
                      <a:pos x="29" y="55"/>
                    </a:cxn>
                    <a:cxn ang="0">
                      <a:pos x="33" y="24"/>
                    </a:cxn>
                    <a:cxn ang="0">
                      <a:pos x="9" y="3"/>
                    </a:cxn>
                    <a:cxn ang="0">
                      <a:pos x="5" y="34"/>
                    </a:cxn>
                  </a:cxnLst>
                  <a:rect l="0" t="0" r="r" b="b"/>
                  <a:pathLst>
                    <a:path w="38" h="58">
                      <a:moveTo>
                        <a:pt x="5" y="34"/>
                      </a:moveTo>
                      <a:cubicBezTo>
                        <a:pt x="11" y="48"/>
                        <a:pt x="22" y="58"/>
                        <a:pt x="29" y="55"/>
                      </a:cubicBezTo>
                      <a:cubicBezTo>
                        <a:pt x="37" y="52"/>
                        <a:pt x="38" y="38"/>
                        <a:pt x="33" y="24"/>
                      </a:cubicBezTo>
                      <a:cubicBezTo>
                        <a:pt x="27" y="9"/>
                        <a:pt x="16" y="0"/>
                        <a:pt x="9" y="3"/>
                      </a:cubicBezTo>
                      <a:cubicBezTo>
                        <a:pt x="1" y="6"/>
                        <a:pt x="0" y="20"/>
                        <a:pt x="5" y="3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5" name="Freeform 82"/>
                <p:cNvSpPr/>
                <p:nvPr/>
              </p:nvSpPr>
              <p:spPr bwMode="auto">
                <a:xfrm>
                  <a:off x="2282825" y="1030288"/>
                  <a:ext cx="25400" cy="30162"/>
                </a:xfrm>
                <a:custGeom>
                  <a:avLst/>
                  <a:gdLst/>
                  <a:ahLst/>
                  <a:cxnLst>
                    <a:cxn ang="0">
                      <a:pos x="16" y="16"/>
                    </a:cxn>
                    <a:cxn ang="0">
                      <a:pos x="5" y="19"/>
                    </a:cxn>
                    <a:cxn ang="0">
                      <a:pos x="0" y="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6" h="19">
                      <a:moveTo>
                        <a:pt x="16" y="16"/>
                      </a:moveTo>
                      <a:lnTo>
                        <a:pt x="5" y="19"/>
                      </a:lnTo>
                      <a:lnTo>
                        <a:pt x="0" y="4"/>
                      </a:lnTo>
                      <a:lnTo>
                        <a:pt x="8" y="0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6" name="Freeform 83"/>
                <p:cNvSpPr/>
                <p:nvPr/>
              </p:nvSpPr>
              <p:spPr bwMode="auto">
                <a:xfrm>
                  <a:off x="2265363" y="1033463"/>
                  <a:ext cx="25400" cy="39687"/>
                </a:xfrm>
                <a:custGeom>
                  <a:avLst/>
                  <a:gdLst/>
                  <a:ahLst/>
                  <a:cxnLst>
                    <a:cxn ang="0">
                      <a:pos x="11" y="2"/>
                    </a:cxn>
                    <a:cxn ang="0">
                      <a:pos x="2" y="0"/>
                    </a:cxn>
                    <a:cxn ang="0">
                      <a:pos x="11" y="24"/>
                    </a:cxn>
                    <a:cxn ang="0">
                      <a:pos x="16" y="16"/>
                    </a:cxn>
                  </a:cxnLst>
                  <a:rect l="0" t="0" r="r" b="b"/>
                  <a:pathLst>
                    <a:path w="16" h="24">
                      <a:moveTo>
                        <a:pt x="11" y="2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13"/>
                        <a:pt x="11" y="24"/>
                        <a:pt x="11" y="24"/>
                      </a:cubicBezTo>
                      <a:cubicBezTo>
                        <a:pt x="16" y="16"/>
                        <a:pt x="16" y="16"/>
                        <a:pt x="16" y="16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7" name="Freeform 84"/>
                <p:cNvSpPr/>
                <p:nvPr/>
              </p:nvSpPr>
              <p:spPr bwMode="auto">
                <a:xfrm>
                  <a:off x="2289175" y="1012825"/>
                  <a:ext cx="25400" cy="57150"/>
                </a:xfrm>
                <a:custGeom>
                  <a:avLst/>
                  <a:gdLst/>
                  <a:ahLst/>
                  <a:cxnLst>
                    <a:cxn ang="0">
                      <a:pos x="15" y="35"/>
                    </a:cxn>
                    <a:cxn ang="0">
                      <a:pos x="14" y="34"/>
                    </a:cxn>
                    <a:cxn ang="0">
                      <a:pos x="12" y="33"/>
                    </a:cxn>
                    <a:cxn ang="0">
                      <a:pos x="10" y="31"/>
                    </a:cxn>
                    <a:cxn ang="0">
                      <a:pos x="8" y="29"/>
                    </a:cxn>
                    <a:cxn ang="0">
                      <a:pos x="6" y="26"/>
                    </a:cxn>
                    <a:cxn ang="0">
                      <a:pos x="4" y="23"/>
                    </a:cxn>
                    <a:cxn ang="0">
                      <a:pos x="2" y="20"/>
                    </a:cxn>
                    <a:cxn ang="0">
                      <a:pos x="1" y="13"/>
                    </a:cxn>
                    <a:cxn ang="0">
                      <a:pos x="0" y="6"/>
                    </a:cxn>
                    <a:cxn ang="0">
                      <a:pos x="1" y="0"/>
                    </a:cxn>
                    <a:cxn ang="0">
                      <a:pos x="1" y="6"/>
                    </a:cxn>
                    <a:cxn ang="0">
                      <a:pos x="3" y="19"/>
                    </a:cxn>
                    <a:cxn ang="0">
                      <a:pos x="5" y="23"/>
                    </a:cxn>
                    <a:cxn ang="0">
                      <a:pos x="7" y="26"/>
                    </a:cxn>
                    <a:cxn ang="0">
                      <a:pos x="8" y="29"/>
                    </a:cxn>
                    <a:cxn ang="0">
                      <a:pos x="10" y="31"/>
                    </a:cxn>
                    <a:cxn ang="0">
                      <a:pos x="12" y="33"/>
                    </a:cxn>
                    <a:cxn ang="0">
                      <a:pos x="14" y="34"/>
                    </a:cxn>
                    <a:cxn ang="0">
                      <a:pos x="15" y="35"/>
                    </a:cxn>
                  </a:cxnLst>
                  <a:rect l="0" t="0" r="r" b="b"/>
                  <a:pathLst>
                    <a:path w="15" h="35">
                      <a:moveTo>
                        <a:pt x="15" y="35"/>
                      </a:moveTo>
                      <a:cubicBezTo>
                        <a:pt x="15" y="35"/>
                        <a:pt x="15" y="34"/>
                        <a:pt x="14" y="34"/>
                      </a:cubicBezTo>
                      <a:cubicBezTo>
                        <a:pt x="13" y="34"/>
                        <a:pt x="13" y="33"/>
                        <a:pt x="12" y="33"/>
                      </a:cubicBezTo>
                      <a:cubicBezTo>
                        <a:pt x="11" y="32"/>
                        <a:pt x="11" y="32"/>
                        <a:pt x="10" y="31"/>
                      </a:cubicBezTo>
                      <a:cubicBezTo>
                        <a:pt x="9" y="31"/>
                        <a:pt x="9" y="30"/>
                        <a:pt x="8" y="29"/>
                      </a:cubicBezTo>
                      <a:cubicBezTo>
                        <a:pt x="7" y="28"/>
                        <a:pt x="6" y="27"/>
                        <a:pt x="6" y="26"/>
                      </a:cubicBezTo>
                      <a:cubicBezTo>
                        <a:pt x="5" y="25"/>
                        <a:pt x="5" y="24"/>
                        <a:pt x="4" y="23"/>
                      </a:cubicBezTo>
                      <a:cubicBezTo>
                        <a:pt x="3" y="22"/>
                        <a:pt x="3" y="21"/>
                        <a:pt x="2" y="20"/>
                      </a:cubicBezTo>
                      <a:cubicBezTo>
                        <a:pt x="2" y="17"/>
                        <a:pt x="1" y="15"/>
                        <a:pt x="1" y="13"/>
                      </a:cubicBezTo>
                      <a:cubicBezTo>
                        <a:pt x="0" y="10"/>
                        <a:pt x="0" y="8"/>
                        <a:pt x="0" y="6"/>
                      </a:cubicBezTo>
                      <a:cubicBezTo>
                        <a:pt x="1" y="2"/>
                        <a:pt x="1" y="0"/>
                        <a:pt x="1" y="0"/>
                      </a:cubicBezTo>
                      <a:cubicBezTo>
                        <a:pt x="1" y="0"/>
                        <a:pt x="1" y="2"/>
                        <a:pt x="1" y="6"/>
                      </a:cubicBezTo>
                      <a:cubicBezTo>
                        <a:pt x="1" y="10"/>
                        <a:pt x="2" y="15"/>
                        <a:pt x="3" y="19"/>
                      </a:cubicBezTo>
                      <a:cubicBezTo>
                        <a:pt x="4" y="21"/>
                        <a:pt x="4" y="22"/>
                        <a:pt x="5" y="23"/>
                      </a:cubicBezTo>
                      <a:cubicBezTo>
                        <a:pt x="5" y="24"/>
                        <a:pt x="6" y="25"/>
                        <a:pt x="7" y="26"/>
                      </a:cubicBezTo>
                      <a:cubicBezTo>
                        <a:pt x="7" y="27"/>
                        <a:pt x="8" y="28"/>
                        <a:pt x="8" y="29"/>
                      </a:cubicBezTo>
                      <a:cubicBezTo>
                        <a:pt x="9" y="29"/>
                        <a:pt x="10" y="30"/>
                        <a:pt x="10" y="31"/>
                      </a:cubicBezTo>
                      <a:cubicBezTo>
                        <a:pt x="11" y="31"/>
                        <a:pt x="12" y="32"/>
                        <a:pt x="12" y="33"/>
                      </a:cubicBezTo>
                      <a:cubicBezTo>
                        <a:pt x="13" y="33"/>
                        <a:pt x="13" y="33"/>
                        <a:pt x="14" y="34"/>
                      </a:cubicBezTo>
                      <a:cubicBezTo>
                        <a:pt x="15" y="34"/>
                        <a:pt x="15" y="35"/>
                        <a:pt x="15" y="3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  <p:sp>
              <p:nvSpPr>
                <p:cNvPr id="18" name="Freeform 86"/>
                <p:cNvSpPr/>
                <p:nvPr/>
              </p:nvSpPr>
              <p:spPr bwMode="auto">
                <a:xfrm>
                  <a:off x="2282825" y="1036638"/>
                  <a:ext cx="7938" cy="23812"/>
                </a:xfrm>
                <a:custGeom>
                  <a:avLst/>
                  <a:gdLst/>
                  <a:ahLst/>
                  <a:cxnLst>
                    <a:cxn ang="0">
                      <a:pos x="5" y="14"/>
                    </a:cxn>
                    <a:cxn ang="0">
                      <a:pos x="3" y="12"/>
                    </a:cxn>
                    <a:cxn ang="0">
                      <a:pos x="2" y="10"/>
                    </a:cxn>
                    <a:cxn ang="0">
                      <a:pos x="1" y="7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1" y="4"/>
                    </a:cxn>
                    <a:cxn ang="0">
                      <a:pos x="2" y="7"/>
                    </a:cxn>
                    <a:cxn ang="0">
                      <a:pos x="4" y="12"/>
                    </a:cxn>
                    <a:cxn ang="0">
                      <a:pos x="5" y="14"/>
                    </a:cxn>
                  </a:cxnLst>
                  <a:rect l="0" t="0" r="r" b="b"/>
                  <a:pathLst>
                    <a:path w="5" h="14">
                      <a:moveTo>
                        <a:pt x="5" y="14"/>
                      </a:moveTo>
                      <a:cubicBezTo>
                        <a:pt x="5" y="14"/>
                        <a:pt x="4" y="13"/>
                        <a:pt x="3" y="12"/>
                      </a:cubicBezTo>
                      <a:cubicBezTo>
                        <a:pt x="3" y="11"/>
                        <a:pt x="2" y="11"/>
                        <a:pt x="2" y="10"/>
                      </a:cubicBezTo>
                      <a:cubicBezTo>
                        <a:pt x="2" y="9"/>
                        <a:pt x="1" y="8"/>
                        <a:pt x="1" y="7"/>
                      </a:cubicBezTo>
                      <a:cubicBezTo>
                        <a:pt x="0" y="5"/>
                        <a:pt x="0" y="4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1" y="5"/>
                        <a:pt x="1" y="6"/>
                        <a:pt x="2" y="7"/>
                      </a:cubicBezTo>
                      <a:cubicBezTo>
                        <a:pt x="2" y="9"/>
                        <a:pt x="3" y="10"/>
                        <a:pt x="4" y="12"/>
                      </a:cubicBezTo>
                      <a:cubicBezTo>
                        <a:pt x="4" y="13"/>
                        <a:pt x="5" y="14"/>
                        <a:pt x="5" y="1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31" name="Group 144"/>
            <p:cNvGrpSpPr/>
            <p:nvPr/>
          </p:nvGrpSpPr>
          <p:grpSpPr>
            <a:xfrm>
              <a:off x="3635691" y="2033775"/>
              <a:ext cx="524904" cy="4205585"/>
              <a:chOff x="2171701" y="1331914"/>
              <a:chExt cx="393700" cy="3154362"/>
            </a:xfrm>
            <a:solidFill>
              <a:schemeClr val="bg1">
                <a:lumMod val="50000"/>
              </a:schemeClr>
            </a:solidFill>
          </p:grpSpPr>
          <p:sp>
            <p:nvSpPr>
              <p:cNvPr id="32" name="Freeform 54"/>
              <p:cNvSpPr/>
              <p:nvPr/>
            </p:nvSpPr>
            <p:spPr bwMode="auto">
              <a:xfrm>
                <a:off x="2492376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6" y="2073"/>
                      <a:pt x="12" y="2073"/>
                    </a:cubicBezTo>
                    <a:cubicBezTo>
                      <a:pt x="19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3" name="Rectangle 55"/>
              <p:cNvSpPr>
                <a:spLocks noChangeArrowheads="1"/>
              </p:cNvSpPr>
              <p:nvPr/>
            </p:nvSpPr>
            <p:spPr bwMode="auto">
              <a:xfrm>
                <a:off x="2225675" y="20304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4" name="Rectangle 56"/>
              <p:cNvSpPr>
                <a:spLocks noChangeArrowheads="1"/>
              </p:cNvSpPr>
              <p:nvPr/>
            </p:nvSpPr>
            <p:spPr bwMode="auto">
              <a:xfrm>
                <a:off x="2225675" y="21796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5" name="Rectangle 57"/>
              <p:cNvSpPr>
                <a:spLocks noChangeArrowheads="1"/>
              </p:cNvSpPr>
              <p:nvPr/>
            </p:nvSpPr>
            <p:spPr bwMode="auto">
              <a:xfrm>
                <a:off x="2225675" y="16621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Rectangle 58"/>
              <p:cNvSpPr>
                <a:spLocks noChangeArrowheads="1"/>
              </p:cNvSpPr>
              <p:nvPr/>
            </p:nvSpPr>
            <p:spPr bwMode="auto">
              <a:xfrm>
                <a:off x="2225675" y="14970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7" name="Rectangle 59"/>
              <p:cNvSpPr>
                <a:spLocks noChangeArrowheads="1"/>
              </p:cNvSpPr>
              <p:nvPr/>
            </p:nvSpPr>
            <p:spPr bwMode="auto">
              <a:xfrm>
                <a:off x="2225675" y="1814513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8" name="Rectangle 60"/>
              <p:cNvSpPr>
                <a:spLocks noChangeArrowheads="1"/>
              </p:cNvSpPr>
              <p:nvPr/>
            </p:nvSpPr>
            <p:spPr bwMode="auto">
              <a:xfrm>
                <a:off x="2225675" y="23447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9" name="Rectangle 61"/>
              <p:cNvSpPr>
                <a:spLocks noChangeArrowheads="1"/>
              </p:cNvSpPr>
              <p:nvPr/>
            </p:nvSpPr>
            <p:spPr bwMode="auto">
              <a:xfrm>
                <a:off x="2225675" y="249713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0" name="Rectangle 62"/>
              <p:cNvSpPr>
                <a:spLocks noChangeArrowheads="1"/>
              </p:cNvSpPr>
              <p:nvPr/>
            </p:nvSpPr>
            <p:spPr bwMode="auto">
              <a:xfrm>
                <a:off x="2225675" y="26606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Rectangle 63"/>
              <p:cNvSpPr>
                <a:spLocks noChangeArrowheads="1"/>
              </p:cNvSpPr>
              <p:nvPr/>
            </p:nvSpPr>
            <p:spPr bwMode="auto">
              <a:xfrm>
                <a:off x="2225675" y="28130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2" name="Rectangle 64"/>
              <p:cNvSpPr>
                <a:spLocks noChangeArrowheads="1"/>
              </p:cNvSpPr>
              <p:nvPr/>
            </p:nvSpPr>
            <p:spPr bwMode="auto">
              <a:xfrm>
                <a:off x="2225675" y="297815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3" name="Rectangle 65"/>
              <p:cNvSpPr>
                <a:spLocks noChangeArrowheads="1"/>
              </p:cNvSpPr>
              <p:nvPr/>
            </p:nvSpPr>
            <p:spPr bwMode="auto">
              <a:xfrm>
                <a:off x="2225675" y="3127375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Rectangle 66"/>
              <p:cNvSpPr>
                <a:spLocks noChangeArrowheads="1"/>
              </p:cNvSpPr>
              <p:nvPr/>
            </p:nvSpPr>
            <p:spPr bwMode="auto">
              <a:xfrm>
                <a:off x="2225675" y="329406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Rectangle 67"/>
              <p:cNvSpPr>
                <a:spLocks noChangeArrowheads="1"/>
              </p:cNvSpPr>
              <p:nvPr/>
            </p:nvSpPr>
            <p:spPr bwMode="auto">
              <a:xfrm>
                <a:off x="2225675" y="3443288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6" name="Rectangle 68"/>
              <p:cNvSpPr>
                <a:spLocks noChangeArrowheads="1"/>
              </p:cNvSpPr>
              <p:nvPr/>
            </p:nvSpPr>
            <p:spPr bwMode="auto">
              <a:xfrm>
                <a:off x="2225675" y="3609975"/>
                <a:ext cx="320675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7" name="Rectangle 69"/>
              <p:cNvSpPr>
                <a:spLocks noChangeArrowheads="1"/>
              </p:cNvSpPr>
              <p:nvPr/>
            </p:nvSpPr>
            <p:spPr bwMode="auto">
              <a:xfrm>
                <a:off x="2225675" y="37592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2225675" y="39243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49" name="Rectangle 71"/>
              <p:cNvSpPr>
                <a:spLocks noChangeArrowheads="1"/>
              </p:cNvSpPr>
              <p:nvPr/>
            </p:nvSpPr>
            <p:spPr bwMode="auto">
              <a:xfrm>
                <a:off x="2225675" y="4076700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0" name="Rectangle 72"/>
              <p:cNvSpPr>
                <a:spLocks noChangeArrowheads="1"/>
              </p:cNvSpPr>
              <p:nvPr/>
            </p:nvSpPr>
            <p:spPr bwMode="auto">
              <a:xfrm>
                <a:off x="2225675" y="4240213"/>
                <a:ext cx="320675" cy="3333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1" name="Freeform 75"/>
              <p:cNvSpPr/>
              <p:nvPr/>
            </p:nvSpPr>
            <p:spPr bwMode="auto">
              <a:xfrm>
                <a:off x="2171701" y="1331914"/>
                <a:ext cx="73025" cy="3154362"/>
              </a:xfrm>
              <a:custGeom>
                <a:avLst/>
                <a:gdLst/>
                <a:ahLst/>
                <a:cxnLst>
                  <a:cxn ang="0">
                    <a:pos x="0" y="2063"/>
                  </a:cxn>
                  <a:cxn ang="0">
                    <a:pos x="12" y="2073"/>
                  </a:cxn>
                  <a:cxn ang="0">
                    <a:pos x="24" y="2063"/>
                  </a:cxn>
                  <a:cxn ang="0">
                    <a:pos x="24" y="1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2063"/>
                  </a:cxn>
                </a:cxnLst>
                <a:rect l="0" t="0" r="r" b="b"/>
                <a:pathLst>
                  <a:path w="24" h="2073">
                    <a:moveTo>
                      <a:pt x="0" y="2063"/>
                    </a:moveTo>
                    <a:cubicBezTo>
                      <a:pt x="0" y="2069"/>
                      <a:pt x="5" y="2073"/>
                      <a:pt x="12" y="2073"/>
                    </a:cubicBezTo>
                    <a:cubicBezTo>
                      <a:pt x="18" y="2073"/>
                      <a:pt x="24" y="2069"/>
                      <a:pt x="24" y="206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0"/>
                    </a:cubicBezTo>
                    <a:lnTo>
                      <a:pt x="0" y="20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52" name="Group 149"/>
            <p:cNvGrpSpPr/>
            <p:nvPr/>
          </p:nvGrpSpPr>
          <p:grpSpPr>
            <a:xfrm>
              <a:off x="4704549" y="4554587"/>
              <a:ext cx="774658" cy="1665725"/>
              <a:chOff x="2973388" y="3517900"/>
              <a:chExt cx="581025" cy="1249362"/>
            </a:xfrm>
            <a:solidFill>
              <a:schemeClr val="accent2"/>
            </a:solidFill>
          </p:grpSpPr>
          <p:sp>
            <p:nvSpPr>
              <p:cNvPr id="53" name="Rectangle 42"/>
              <p:cNvSpPr>
                <a:spLocks noChangeArrowheads="1"/>
              </p:cNvSpPr>
              <p:nvPr/>
            </p:nvSpPr>
            <p:spPr bwMode="auto">
              <a:xfrm>
                <a:off x="3184525" y="4241800"/>
                <a:ext cx="369888" cy="2444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3332163" y="4202113"/>
                <a:ext cx="85725" cy="39687"/>
              </a:xfrm>
              <a:custGeom>
                <a:avLst/>
                <a:gdLst/>
                <a:ahLst/>
                <a:cxnLst>
                  <a:cxn ang="0">
                    <a:pos x="51" y="24"/>
                  </a:cxn>
                  <a:cxn ang="0">
                    <a:pos x="44" y="7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7" y="7"/>
                  </a:cxn>
                  <a:cxn ang="0">
                    <a:pos x="0" y="24"/>
                  </a:cxn>
                  <a:cxn ang="0">
                    <a:pos x="8" y="24"/>
                  </a:cxn>
                  <a:cxn ang="0">
                    <a:pos x="12" y="13"/>
                  </a:cxn>
                  <a:cxn ang="0">
                    <a:pos x="24" y="8"/>
                  </a:cxn>
                  <a:cxn ang="0">
                    <a:pos x="26" y="8"/>
                  </a:cxn>
                  <a:cxn ang="0">
                    <a:pos x="39" y="13"/>
                  </a:cxn>
                  <a:cxn ang="0">
                    <a:pos x="43" y="24"/>
                  </a:cxn>
                  <a:cxn ang="0">
                    <a:pos x="51" y="24"/>
                  </a:cxn>
                </a:cxnLst>
                <a:rect l="0" t="0" r="r" b="b"/>
                <a:pathLst>
                  <a:path w="51" h="24">
                    <a:moveTo>
                      <a:pt x="51" y="24"/>
                    </a:moveTo>
                    <a:cubicBezTo>
                      <a:pt x="51" y="17"/>
                      <a:pt x="49" y="11"/>
                      <a:pt x="44" y="7"/>
                    </a:cubicBezTo>
                    <a:cubicBezTo>
                      <a:pt x="39" y="3"/>
                      <a:pt x="33" y="0"/>
                      <a:pt x="2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8" y="0"/>
                      <a:pt x="11" y="3"/>
                      <a:pt x="7" y="7"/>
                    </a:cubicBezTo>
                    <a:cubicBezTo>
                      <a:pt x="2" y="11"/>
                      <a:pt x="0" y="17"/>
                      <a:pt x="0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0"/>
                      <a:pt x="9" y="16"/>
                      <a:pt x="12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1" y="8"/>
                      <a:pt x="35" y="10"/>
                      <a:pt x="39" y="13"/>
                    </a:cubicBezTo>
                    <a:cubicBezTo>
                      <a:pt x="42" y="16"/>
                      <a:pt x="43" y="20"/>
                      <a:pt x="43" y="24"/>
                    </a:cubicBezTo>
                    <a:lnTo>
                      <a:pt x="51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5" name="Rectangle 44"/>
              <p:cNvSpPr>
                <a:spLocks noChangeArrowheads="1"/>
              </p:cNvSpPr>
              <p:nvPr/>
            </p:nvSpPr>
            <p:spPr bwMode="auto">
              <a:xfrm>
                <a:off x="3263900" y="4316413"/>
                <a:ext cx="290513" cy="63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6" name="Freeform 45"/>
              <p:cNvSpPr/>
              <p:nvPr/>
            </p:nvSpPr>
            <p:spPr bwMode="auto">
              <a:xfrm>
                <a:off x="3263900" y="4316413"/>
                <a:ext cx="290513" cy="635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83" y="4"/>
                  </a:cxn>
                  <a:cxn ang="0">
                    <a:pos x="183" y="0"/>
                  </a:cxn>
                  <a:cxn ang="0">
                    <a:pos x="0" y="0"/>
                  </a:cxn>
                </a:cxnLst>
                <a:rect l="0" t="0" r="r" b="b"/>
                <a:pathLst>
                  <a:path w="183" h="4">
                    <a:moveTo>
                      <a:pt x="0" y="4"/>
                    </a:moveTo>
                    <a:lnTo>
                      <a:pt x="183" y="4"/>
                    </a:lnTo>
                    <a:lnTo>
                      <a:pt x="18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57" name="Freeform 46"/>
              <p:cNvSpPr/>
              <p:nvPr/>
            </p:nvSpPr>
            <p:spPr bwMode="auto">
              <a:xfrm>
                <a:off x="3348038" y="4295775"/>
                <a:ext cx="53975" cy="46037"/>
              </a:xfrm>
              <a:custGeom>
                <a:avLst/>
                <a:gdLst/>
                <a:ahLst/>
                <a:cxnLst>
                  <a:cxn ang="0">
                    <a:pos x="8" y="29"/>
                  </a:cxn>
                  <a:cxn ang="0">
                    <a:pos x="0" y="15"/>
                  </a:cxn>
                  <a:cxn ang="0">
                    <a:pos x="8" y="0"/>
                  </a:cxn>
                  <a:cxn ang="0">
                    <a:pos x="25" y="0"/>
                  </a:cxn>
                  <a:cxn ang="0">
                    <a:pos x="34" y="15"/>
                  </a:cxn>
                  <a:cxn ang="0">
                    <a:pos x="25" y="29"/>
                  </a:cxn>
                  <a:cxn ang="0">
                    <a:pos x="8" y="29"/>
                  </a:cxn>
                </a:cxnLst>
                <a:rect l="0" t="0" r="r" b="b"/>
                <a:pathLst>
                  <a:path w="34" h="29">
                    <a:moveTo>
                      <a:pt x="8" y="29"/>
                    </a:moveTo>
                    <a:lnTo>
                      <a:pt x="0" y="15"/>
                    </a:lnTo>
                    <a:lnTo>
                      <a:pt x="8" y="0"/>
                    </a:lnTo>
                    <a:lnTo>
                      <a:pt x="25" y="0"/>
                    </a:lnTo>
                    <a:lnTo>
                      <a:pt x="34" y="15"/>
                    </a:lnTo>
                    <a:lnTo>
                      <a:pt x="25" y="29"/>
                    </a:lnTo>
                    <a:lnTo>
                      <a:pt x="8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grpSp>
            <p:nvGrpSpPr>
              <p:cNvPr id="58" name="Group 147"/>
              <p:cNvGrpSpPr/>
              <p:nvPr/>
            </p:nvGrpSpPr>
            <p:grpSpPr>
              <a:xfrm>
                <a:off x="2973388" y="3517900"/>
                <a:ext cx="431800" cy="1249362"/>
                <a:chOff x="2973388" y="3517900"/>
                <a:chExt cx="431800" cy="1249362"/>
              </a:xfrm>
              <a:grpFill/>
            </p:grpSpPr>
            <p:grpSp>
              <p:nvGrpSpPr>
                <p:cNvPr id="59" name="Group 146"/>
                <p:cNvGrpSpPr/>
                <p:nvPr/>
              </p:nvGrpSpPr>
              <p:grpSpPr>
                <a:xfrm>
                  <a:off x="2973388" y="3541713"/>
                  <a:ext cx="431800" cy="1225549"/>
                  <a:chOff x="2973388" y="3541713"/>
                  <a:chExt cx="431800" cy="1225549"/>
                </a:xfrm>
                <a:grpFill/>
              </p:grpSpPr>
              <p:sp>
                <p:nvSpPr>
                  <p:cNvPr id="6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3224213" y="3619500"/>
                    <a:ext cx="22225" cy="26987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2" name="Freeform 6"/>
                  <p:cNvSpPr/>
                  <p:nvPr/>
                </p:nvSpPr>
                <p:spPr bwMode="auto">
                  <a:xfrm>
                    <a:off x="3146425" y="3694113"/>
                    <a:ext cx="71438" cy="58737"/>
                  </a:xfrm>
                  <a:custGeom>
                    <a:avLst/>
                    <a:gdLst/>
                    <a:ahLst/>
                    <a:cxnLst>
                      <a:cxn ang="0">
                        <a:pos x="28" y="0"/>
                      </a:cxn>
                      <a:cxn ang="0">
                        <a:pos x="0" y="19"/>
                      </a:cxn>
                      <a:cxn ang="0">
                        <a:pos x="7" y="35"/>
                      </a:cxn>
                      <a:cxn ang="0">
                        <a:pos x="41" y="28"/>
                      </a:cxn>
                      <a:cxn ang="0">
                        <a:pos x="43" y="7"/>
                      </a:cxn>
                    </a:cxnLst>
                    <a:rect l="0" t="0" r="r" b="b"/>
                    <a:pathLst>
                      <a:path w="43" h="35">
                        <a:moveTo>
                          <a:pt x="28" y="0"/>
                        </a:moveTo>
                        <a:cubicBezTo>
                          <a:pt x="28" y="0"/>
                          <a:pt x="30" y="29"/>
                          <a:pt x="0" y="19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41" y="28"/>
                          <a:pt x="41" y="28"/>
                          <a:pt x="41" y="28"/>
                        </a:cubicBezTo>
                        <a:cubicBezTo>
                          <a:pt x="43" y="7"/>
                          <a:pt x="43" y="7"/>
                          <a:pt x="43" y="7"/>
                        </a:cubicBez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3" name="Freeform 47"/>
                  <p:cNvSpPr/>
                  <p:nvPr/>
                </p:nvSpPr>
                <p:spPr bwMode="auto">
                  <a:xfrm>
                    <a:off x="3152775" y="4138613"/>
                    <a:ext cx="150813" cy="581025"/>
                  </a:xfrm>
                  <a:custGeom>
                    <a:avLst/>
                    <a:gdLst/>
                    <a:ahLst/>
                    <a:cxnLst>
                      <a:cxn ang="0">
                        <a:pos x="90" y="320"/>
                      </a:cxn>
                      <a:cxn ang="0">
                        <a:pos x="68" y="209"/>
                      </a:cxn>
                      <a:cxn ang="0">
                        <a:pos x="71" y="19"/>
                      </a:cxn>
                      <a:cxn ang="0">
                        <a:pos x="71" y="0"/>
                      </a:cxn>
                      <a:cxn ang="0">
                        <a:pos x="7" y="11"/>
                      </a:cxn>
                      <a:cxn ang="0">
                        <a:pos x="18" y="215"/>
                      </a:cxn>
                      <a:cxn ang="0">
                        <a:pos x="37" y="320"/>
                      </a:cxn>
                      <a:cxn ang="0">
                        <a:pos x="8" y="349"/>
                      </a:cxn>
                      <a:cxn ang="0">
                        <a:pos x="90" y="349"/>
                      </a:cxn>
                      <a:cxn ang="0">
                        <a:pos x="90" y="320"/>
                      </a:cxn>
                    </a:cxnLst>
                    <a:rect l="0" t="0" r="r" b="b"/>
                    <a:pathLst>
                      <a:path w="90" h="349">
                        <a:moveTo>
                          <a:pt x="90" y="320"/>
                        </a:moveTo>
                        <a:cubicBezTo>
                          <a:pt x="90" y="320"/>
                          <a:pt x="72" y="243"/>
                          <a:pt x="68" y="209"/>
                        </a:cubicBezTo>
                        <a:cubicBezTo>
                          <a:pt x="64" y="166"/>
                          <a:pt x="69" y="50"/>
                          <a:pt x="71" y="19"/>
                        </a:cubicBezTo>
                        <a:cubicBezTo>
                          <a:pt x="71" y="14"/>
                          <a:pt x="71" y="0"/>
                          <a:pt x="71" y="0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1"/>
                          <a:pt x="14" y="182"/>
                          <a:pt x="18" y="215"/>
                        </a:cubicBezTo>
                        <a:cubicBezTo>
                          <a:pt x="22" y="247"/>
                          <a:pt x="37" y="320"/>
                          <a:pt x="37" y="320"/>
                        </a:cubicBezTo>
                        <a:cubicBezTo>
                          <a:pt x="0" y="329"/>
                          <a:pt x="8" y="349"/>
                          <a:pt x="8" y="349"/>
                        </a:cubicBezTo>
                        <a:cubicBezTo>
                          <a:pt x="90" y="349"/>
                          <a:pt x="90" y="349"/>
                          <a:pt x="90" y="349"/>
                        </a:cubicBezTo>
                        <a:lnTo>
                          <a:pt x="90" y="32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4" name="Freeform 48"/>
                  <p:cNvSpPr/>
                  <p:nvPr/>
                </p:nvSpPr>
                <p:spPr bwMode="auto">
                  <a:xfrm>
                    <a:off x="2973388" y="4146550"/>
                    <a:ext cx="273050" cy="620712"/>
                  </a:xfrm>
                  <a:custGeom>
                    <a:avLst/>
                    <a:gdLst/>
                    <a:ahLst/>
                    <a:cxnLst>
                      <a:cxn ang="0">
                        <a:pos x="112" y="115"/>
                      </a:cxn>
                      <a:cxn ang="0">
                        <a:pos x="164" y="7"/>
                      </a:cxn>
                      <a:cxn ang="0">
                        <a:pos x="48" y="0"/>
                      </a:cxn>
                      <a:cxn ang="0">
                        <a:pos x="40" y="194"/>
                      </a:cxn>
                      <a:cxn ang="0">
                        <a:pos x="53" y="340"/>
                      </a:cxn>
                      <a:cxn ang="0">
                        <a:pos x="0" y="373"/>
                      </a:cxn>
                      <a:cxn ang="0">
                        <a:pos x="96" y="373"/>
                      </a:cxn>
                      <a:cxn ang="0">
                        <a:pos x="97" y="345"/>
                      </a:cxn>
                      <a:cxn ang="0">
                        <a:pos x="95" y="193"/>
                      </a:cxn>
                      <a:cxn ang="0">
                        <a:pos x="112" y="115"/>
                      </a:cxn>
                    </a:cxnLst>
                    <a:rect l="0" t="0" r="r" b="b"/>
                    <a:pathLst>
                      <a:path w="164" h="373">
                        <a:moveTo>
                          <a:pt x="112" y="115"/>
                        </a:moveTo>
                        <a:cubicBezTo>
                          <a:pt x="164" y="7"/>
                          <a:pt x="164" y="7"/>
                          <a:pt x="164" y="7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48" y="0"/>
                          <a:pt x="45" y="132"/>
                          <a:pt x="40" y="194"/>
                        </a:cubicBezTo>
                        <a:cubicBezTo>
                          <a:pt x="38" y="218"/>
                          <a:pt x="50" y="316"/>
                          <a:pt x="53" y="340"/>
                        </a:cubicBezTo>
                        <a:cubicBezTo>
                          <a:pt x="11" y="340"/>
                          <a:pt x="0" y="373"/>
                          <a:pt x="0" y="373"/>
                        </a:cubicBezTo>
                        <a:cubicBezTo>
                          <a:pt x="96" y="373"/>
                          <a:pt x="96" y="373"/>
                          <a:pt x="96" y="373"/>
                        </a:cubicBezTo>
                        <a:cubicBezTo>
                          <a:pt x="97" y="345"/>
                          <a:pt x="97" y="345"/>
                          <a:pt x="97" y="345"/>
                        </a:cubicBezTo>
                        <a:cubicBezTo>
                          <a:pt x="97" y="345"/>
                          <a:pt x="91" y="274"/>
                          <a:pt x="95" y="193"/>
                        </a:cubicBezTo>
                        <a:cubicBezTo>
                          <a:pt x="96" y="174"/>
                          <a:pt x="112" y="115"/>
                          <a:pt x="112" y="1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  <p:sp>
                <p:nvSpPr>
                  <p:cNvPr id="65" name="Freeform 49"/>
                  <p:cNvSpPr>
                    <a:spLocks noEditPoints="1"/>
                  </p:cNvSpPr>
                  <p:nvPr/>
                </p:nvSpPr>
                <p:spPr bwMode="auto">
                  <a:xfrm>
                    <a:off x="2976563" y="3541713"/>
                    <a:ext cx="428625" cy="685800"/>
                  </a:xfrm>
                  <a:custGeom>
                    <a:avLst/>
                    <a:gdLst/>
                    <a:ahLst/>
                    <a:cxnLst>
                      <a:cxn ang="0">
                        <a:pos x="252" y="390"/>
                      </a:cxn>
                      <a:cxn ang="0">
                        <a:pos x="258" y="390"/>
                      </a:cxn>
                      <a:cxn ang="0">
                        <a:pos x="251" y="252"/>
                      </a:cxn>
                      <a:cxn ang="0">
                        <a:pos x="227" y="144"/>
                      </a:cxn>
                      <a:cxn ang="0">
                        <a:pos x="173" y="115"/>
                      </a:cxn>
                      <a:cxn ang="0">
                        <a:pos x="173" y="109"/>
                      </a:cxn>
                      <a:cxn ang="0">
                        <a:pos x="173" y="109"/>
                      </a:cxn>
                      <a:cxn ang="0">
                        <a:pos x="173" y="99"/>
                      </a:cxn>
                      <a:cxn ang="0">
                        <a:pos x="159" y="93"/>
                      </a:cxn>
                      <a:cxn ang="0">
                        <a:pos x="152" y="25"/>
                      </a:cxn>
                      <a:cxn ang="0">
                        <a:pos x="132" y="13"/>
                      </a:cxn>
                      <a:cxn ang="0">
                        <a:pos x="132" y="13"/>
                      </a:cxn>
                      <a:cxn ang="0">
                        <a:pos x="112" y="4"/>
                      </a:cxn>
                      <a:cxn ang="0">
                        <a:pos x="100" y="0"/>
                      </a:cxn>
                      <a:cxn ang="0">
                        <a:pos x="33" y="19"/>
                      </a:cxn>
                      <a:cxn ang="0">
                        <a:pos x="3" y="39"/>
                      </a:cxn>
                      <a:cxn ang="0">
                        <a:pos x="82" y="152"/>
                      </a:cxn>
                      <a:cxn ang="0">
                        <a:pos x="80" y="159"/>
                      </a:cxn>
                      <a:cxn ang="0">
                        <a:pos x="57" y="244"/>
                      </a:cxn>
                      <a:cxn ang="0">
                        <a:pos x="30" y="370"/>
                      </a:cxn>
                      <a:cxn ang="0">
                        <a:pos x="197" y="370"/>
                      </a:cxn>
                      <a:cxn ang="0">
                        <a:pos x="209" y="231"/>
                      </a:cxn>
                      <a:cxn ang="0">
                        <a:pos x="215" y="262"/>
                      </a:cxn>
                      <a:cxn ang="0">
                        <a:pos x="223" y="390"/>
                      </a:cxn>
                      <a:cxn ang="0">
                        <a:pos x="227" y="390"/>
                      </a:cxn>
                      <a:cxn ang="0">
                        <a:pos x="227" y="395"/>
                      </a:cxn>
                      <a:cxn ang="0">
                        <a:pos x="227" y="396"/>
                      </a:cxn>
                      <a:cxn ang="0">
                        <a:pos x="241" y="411"/>
                      </a:cxn>
                      <a:cxn ang="0">
                        <a:pos x="252" y="394"/>
                      </a:cxn>
                      <a:cxn ang="0">
                        <a:pos x="252" y="393"/>
                      </a:cxn>
                      <a:cxn ang="0">
                        <a:pos x="252" y="390"/>
                      </a:cxn>
                      <a:cxn ang="0">
                        <a:pos x="130" y="103"/>
                      </a:cxn>
                      <a:cxn ang="0">
                        <a:pos x="121" y="112"/>
                      </a:cxn>
                      <a:cxn ang="0">
                        <a:pos x="107" y="113"/>
                      </a:cxn>
                      <a:cxn ang="0">
                        <a:pos x="37" y="45"/>
                      </a:cxn>
                      <a:cxn ang="0">
                        <a:pos x="102" y="27"/>
                      </a:cxn>
                      <a:cxn ang="0">
                        <a:pos x="101" y="21"/>
                      </a:cxn>
                      <a:cxn ang="0">
                        <a:pos x="105" y="22"/>
                      </a:cxn>
                      <a:cxn ang="0">
                        <a:pos x="124" y="25"/>
                      </a:cxn>
                      <a:cxn ang="0">
                        <a:pos x="120" y="32"/>
                      </a:cxn>
                      <a:cxn ang="0">
                        <a:pos x="106" y="38"/>
                      </a:cxn>
                      <a:cxn ang="0">
                        <a:pos x="111" y="47"/>
                      </a:cxn>
                      <a:cxn ang="0">
                        <a:pos x="111" y="47"/>
                      </a:cxn>
                      <a:cxn ang="0">
                        <a:pos x="102" y="72"/>
                      </a:cxn>
                      <a:cxn ang="0">
                        <a:pos x="130" y="92"/>
                      </a:cxn>
                      <a:cxn ang="0">
                        <a:pos x="130" y="103"/>
                      </a:cxn>
                    </a:cxnLst>
                    <a:rect l="0" t="0" r="r" b="b"/>
                    <a:pathLst>
                      <a:path w="258" h="412">
                        <a:moveTo>
                          <a:pt x="252" y="390"/>
                        </a:moveTo>
                        <a:cubicBezTo>
                          <a:pt x="258" y="390"/>
                          <a:pt x="258" y="390"/>
                          <a:pt x="258" y="390"/>
                        </a:cubicBezTo>
                        <a:cubicBezTo>
                          <a:pt x="258" y="390"/>
                          <a:pt x="254" y="283"/>
                          <a:pt x="251" y="252"/>
                        </a:cubicBezTo>
                        <a:cubicBezTo>
                          <a:pt x="243" y="191"/>
                          <a:pt x="231" y="152"/>
                          <a:pt x="227" y="144"/>
                        </a:cubicBezTo>
                        <a:cubicBezTo>
                          <a:pt x="221" y="135"/>
                          <a:pt x="173" y="115"/>
                          <a:pt x="173" y="115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109"/>
                          <a:pt x="173" y="109"/>
                          <a:pt x="173" y="109"/>
                        </a:cubicBezTo>
                        <a:cubicBezTo>
                          <a:pt x="173" y="99"/>
                          <a:pt x="173" y="99"/>
                          <a:pt x="173" y="99"/>
                        </a:cubicBezTo>
                        <a:cubicBezTo>
                          <a:pt x="159" y="93"/>
                          <a:pt x="159" y="93"/>
                          <a:pt x="159" y="93"/>
                        </a:cubicBezTo>
                        <a:cubicBezTo>
                          <a:pt x="159" y="93"/>
                          <a:pt x="156" y="30"/>
                          <a:pt x="152" y="25"/>
                        </a:cubicBezTo>
                        <a:cubicBezTo>
                          <a:pt x="140" y="8"/>
                          <a:pt x="132" y="13"/>
                          <a:pt x="132" y="13"/>
                        </a:cubicBezTo>
                        <a:cubicBezTo>
                          <a:pt x="132" y="13"/>
                          <a:pt x="132" y="13"/>
                          <a:pt x="132" y="13"/>
                        </a:cubicBezTo>
                        <a:cubicBezTo>
                          <a:pt x="126" y="9"/>
                          <a:pt x="116" y="6"/>
                          <a:pt x="112" y="4"/>
                        </a:cubicBezTo>
                        <a:cubicBezTo>
                          <a:pt x="103" y="1"/>
                          <a:pt x="100" y="0"/>
                          <a:pt x="100" y="0"/>
                        </a:cubicBezTo>
                        <a:cubicBezTo>
                          <a:pt x="33" y="19"/>
                          <a:pt x="33" y="19"/>
                          <a:pt x="33" y="19"/>
                        </a:cubicBezTo>
                        <a:cubicBezTo>
                          <a:pt x="33" y="19"/>
                          <a:pt x="4" y="28"/>
                          <a:pt x="3" y="39"/>
                        </a:cubicBezTo>
                        <a:cubicBezTo>
                          <a:pt x="0" y="65"/>
                          <a:pt x="61" y="130"/>
                          <a:pt x="82" y="152"/>
                        </a:cubicBezTo>
                        <a:cubicBezTo>
                          <a:pt x="82" y="154"/>
                          <a:pt x="81" y="156"/>
                          <a:pt x="80" y="159"/>
                        </a:cubicBezTo>
                        <a:cubicBezTo>
                          <a:pt x="74" y="180"/>
                          <a:pt x="66" y="208"/>
                          <a:pt x="57" y="244"/>
                        </a:cubicBezTo>
                        <a:cubicBezTo>
                          <a:pt x="45" y="293"/>
                          <a:pt x="30" y="370"/>
                          <a:pt x="30" y="370"/>
                        </a:cubicBezTo>
                        <a:cubicBezTo>
                          <a:pt x="197" y="370"/>
                          <a:pt x="197" y="370"/>
                          <a:pt x="197" y="370"/>
                        </a:cubicBezTo>
                        <a:cubicBezTo>
                          <a:pt x="197" y="370"/>
                          <a:pt x="199" y="295"/>
                          <a:pt x="209" y="231"/>
                        </a:cubicBezTo>
                        <a:cubicBezTo>
                          <a:pt x="211" y="240"/>
                          <a:pt x="214" y="250"/>
                          <a:pt x="215" y="262"/>
                        </a:cubicBezTo>
                        <a:cubicBezTo>
                          <a:pt x="219" y="290"/>
                          <a:pt x="223" y="390"/>
                          <a:pt x="223" y="390"/>
                        </a:cubicBezTo>
                        <a:cubicBezTo>
                          <a:pt x="227" y="390"/>
                          <a:pt x="227" y="390"/>
                          <a:pt x="227" y="390"/>
                        </a:cubicBezTo>
                        <a:cubicBezTo>
                          <a:pt x="227" y="391"/>
                          <a:pt x="227" y="393"/>
                          <a:pt x="227" y="395"/>
                        </a:cubicBezTo>
                        <a:cubicBezTo>
                          <a:pt x="227" y="396"/>
                          <a:pt x="227" y="396"/>
                          <a:pt x="227" y="396"/>
                        </a:cubicBezTo>
                        <a:cubicBezTo>
                          <a:pt x="228" y="405"/>
                          <a:pt x="234" y="412"/>
                          <a:pt x="241" y="411"/>
                        </a:cubicBezTo>
                        <a:cubicBezTo>
                          <a:pt x="248" y="410"/>
                          <a:pt x="253" y="403"/>
                          <a:pt x="252" y="394"/>
                        </a:cubicBezTo>
                        <a:cubicBezTo>
                          <a:pt x="252" y="393"/>
                          <a:pt x="252" y="393"/>
                          <a:pt x="252" y="393"/>
                        </a:cubicBezTo>
                        <a:cubicBezTo>
                          <a:pt x="252" y="392"/>
                          <a:pt x="252" y="391"/>
                          <a:pt x="252" y="390"/>
                        </a:cubicBezTo>
                        <a:close/>
                        <a:moveTo>
                          <a:pt x="130" y="103"/>
                        </a:moveTo>
                        <a:cubicBezTo>
                          <a:pt x="128" y="108"/>
                          <a:pt x="122" y="112"/>
                          <a:pt x="121" y="112"/>
                        </a:cubicBezTo>
                        <a:cubicBezTo>
                          <a:pt x="115" y="113"/>
                          <a:pt x="111" y="114"/>
                          <a:pt x="107" y="113"/>
                        </a:cubicBezTo>
                        <a:cubicBezTo>
                          <a:pt x="92" y="104"/>
                          <a:pt x="37" y="49"/>
                          <a:pt x="37" y="45"/>
                        </a:cubicBezTo>
                        <a:cubicBezTo>
                          <a:pt x="36" y="42"/>
                          <a:pt x="102" y="27"/>
                          <a:pt x="102" y="27"/>
                        </a:cubicBezTo>
                        <a:cubicBezTo>
                          <a:pt x="101" y="21"/>
                          <a:pt x="101" y="21"/>
                          <a:pt x="101" y="21"/>
                        </a:cubicBezTo>
                        <a:cubicBezTo>
                          <a:pt x="102" y="21"/>
                          <a:pt x="103" y="21"/>
                          <a:pt x="105" y="22"/>
                        </a:cubicBezTo>
                        <a:cubicBezTo>
                          <a:pt x="109" y="23"/>
                          <a:pt x="117" y="25"/>
                          <a:pt x="124" y="25"/>
                        </a:cubicBezTo>
                        <a:cubicBezTo>
                          <a:pt x="123" y="27"/>
                          <a:pt x="121" y="29"/>
                          <a:pt x="120" y="32"/>
                        </a:cubicBezTo>
                        <a:cubicBezTo>
                          <a:pt x="106" y="38"/>
                          <a:pt x="106" y="38"/>
                          <a:pt x="106" y="38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11" y="47"/>
                          <a:pt x="111" y="47"/>
                          <a:pt x="111" y="47"/>
                        </a:cubicBezTo>
                        <a:cubicBezTo>
                          <a:pt x="105" y="58"/>
                          <a:pt x="100" y="69"/>
                          <a:pt x="102" y="72"/>
                        </a:cubicBezTo>
                        <a:cubicBezTo>
                          <a:pt x="106" y="80"/>
                          <a:pt x="130" y="92"/>
                          <a:pt x="130" y="92"/>
                        </a:cubicBezTo>
                        <a:cubicBezTo>
                          <a:pt x="130" y="92"/>
                          <a:pt x="131" y="101"/>
                          <a:pt x="130" y="10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121913" tIns="60956" rIns="121913" bIns="60956" numCol="1" anchor="t" anchorCtr="0" compatLnSpc="1"/>
                  <a:lstStyle/>
                  <a:p>
                    <a:pPr>
                      <a:lnSpc>
                        <a:spcPct val="120000"/>
                      </a:lnSpc>
                    </a:pPr>
                    <a:endParaRPr lang="en-US" sz="760" dirty="0">
                      <a:solidFill>
                        <a:srgbClr val="7F7F7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ea"/>
                      <a:sym typeface="FZHei-B01S" panose="02010601030101010101" pitchFamily="2" charset="-122"/>
                    </a:endParaRPr>
                  </a:p>
                </p:txBody>
              </p:sp>
            </p:grpSp>
            <p:sp>
              <p:nvSpPr>
                <p:cNvPr id="60" name="Freeform 87"/>
                <p:cNvSpPr/>
                <p:nvPr/>
              </p:nvSpPr>
              <p:spPr bwMode="auto">
                <a:xfrm>
                  <a:off x="3182938" y="3517900"/>
                  <a:ext cx="146050" cy="207962"/>
                </a:xfrm>
                <a:custGeom>
                  <a:avLst/>
                  <a:gdLst/>
                  <a:ahLst/>
                  <a:cxnLst>
                    <a:cxn ang="0">
                      <a:pos x="6" y="30"/>
                    </a:cxn>
                    <a:cxn ang="0">
                      <a:pos x="6" y="3"/>
                    </a:cxn>
                    <a:cxn ang="0">
                      <a:pos x="44" y="9"/>
                    </a:cxn>
                    <a:cxn ang="0">
                      <a:pos x="67" y="14"/>
                    </a:cxn>
                    <a:cxn ang="0">
                      <a:pos x="88" y="56"/>
                    </a:cxn>
                    <a:cxn ang="0">
                      <a:pos x="51" y="112"/>
                    </a:cxn>
                    <a:cxn ang="0">
                      <a:pos x="39" y="125"/>
                    </a:cxn>
                  </a:cxnLst>
                  <a:rect l="0" t="0" r="r" b="b"/>
                  <a:pathLst>
                    <a:path w="88" h="125">
                      <a:moveTo>
                        <a:pt x="6" y="30"/>
                      </a:moveTo>
                      <a:cubicBezTo>
                        <a:pt x="6" y="30"/>
                        <a:pt x="0" y="0"/>
                        <a:pt x="6" y="3"/>
                      </a:cubicBezTo>
                      <a:cubicBezTo>
                        <a:pt x="25" y="11"/>
                        <a:pt x="34" y="7"/>
                        <a:pt x="44" y="9"/>
                      </a:cubicBezTo>
                      <a:cubicBezTo>
                        <a:pt x="55" y="10"/>
                        <a:pt x="58" y="9"/>
                        <a:pt x="67" y="14"/>
                      </a:cubicBezTo>
                      <a:cubicBezTo>
                        <a:pt x="88" y="27"/>
                        <a:pt x="88" y="36"/>
                        <a:pt x="88" y="56"/>
                      </a:cubicBezTo>
                      <a:cubicBezTo>
                        <a:pt x="88" y="94"/>
                        <a:pt x="69" y="95"/>
                        <a:pt x="51" y="112"/>
                      </a:cubicBezTo>
                      <a:cubicBezTo>
                        <a:pt x="39" y="125"/>
                        <a:pt x="39" y="125"/>
                        <a:pt x="39" y="125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13" tIns="60956" rIns="121913" bIns="60956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760" dirty="0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endParaRPr>
                </a:p>
              </p:txBody>
            </p:sp>
          </p:grpSp>
        </p:grpSp>
        <p:grpSp>
          <p:nvGrpSpPr>
            <p:cNvPr id="66" name="Group 20"/>
            <p:cNvGrpSpPr/>
            <p:nvPr/>
          </p:nvGrpSpPr>
          <p:grpSpPr>
            <a:xfrm>
              <a:off x="4372251" y="1295518"/>
              <a:ext cx="1545083" cy="971076"/>
              <a:chOff x="686838" y="2184398"/>
              <a:chExt cx="1192213" cy="749300"/>
            </a:xfrm>
            <a:solidFill>
              <a:schemeClr val="accent1"/>
            </a:solidFill>
          </p:grpSpPr>
          <p:sp>
            <p:nvSpPr>
              <p:cNvPr id="67" name="Freeform 7"/>
              <p:cNvSpPr>
                <a:spLocks noEditPoints="1"/>
              </p:cNvSpPr>
              <p:nvPr/>
            </p:nvSpPr>
            <p:spPr bwMode="auto">
              <a:xfrm>
                <a:off x="686838" y="2198685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68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69" name="Group 23"/>
            <p:cNvGrpSpPr/>
            <p:nvPr/>
          </p:nvGrpSpPr>
          <p:grpSpPr>
            <a:xfrm>
              <a:off x="2150088" y="2436837"/>
              <a:ext cx="1257015" cy="790028"/>
              <a:chOff x="686838" y="2184398"/>
              <a:chExt cx="1192213" cy="749301"/>
            </a:xfrm>
            <a:solidFill>
              <a:schemeClr val="accent2"/>
            </a:solidFill>
          </p:grpSpPr>
          <p:sp>
            <p:nvSpPr>
              <p:cNvPr id="70" name="Freeform 7"/>
              <p:cNvSpPr>
                <a:spLocks noEditPoints="1"/>
              </p:cNvSpPr>
              <p:nvPr/>
            </p:nvSpPr>
            <p:spPr bwMode="auto">
              <a:xfrm>
                <a:off x="686838" y="2198686"/>
                <a:ext cx="609600" cy="7350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94" y="16"/>
                  </a:cxn>
                  <a:cxn ang="0">
                    <a:pos x="39" y="70"/>
                  </a:cxn>
                  <a:cxn ang="0">
                    <a:pos x="40" y="80"/>
                  </a:cxn>
                  <a:cxn ang="0">
                    <a:pos x="0" y="136"/>
                  </a:cxn>
                  <a:cxn ang="0">
                    <a:pos x="59" y="195"/>
                  </a:cxn>
                  <a:cxn ang="0">
                    <a:pos x="67" y="194"/>
                  </a:cxn>
                  <a:cxn ang="0">
                    <a:pos x="162" y="194"/>
                  </a:cxn>
                  <a:cxn ang="0">
                    <a:pos x="162" y="0"/>
                  </a:cxn>
                  <a:cxn ang="0">
                    <a:pos x="128" y="28"/>
                  </a:cxn>
                  <a:cxn ang="0">
                    <a:pos x="134" y="107"/>
                  </a:cxn>
                  <a:cxn ang="0">
                    <a:pos x="134" y="106"/>
                  </a:cxn>
                  <a:cxn ang="0">
                    <a:pos x="134" y="107"/>
                  </a:cxn>
                </a:cxnLst>
                <a:rect l="0" t="0" r="r" b="b"/>
                <a:pathLst>
                  <a:path w="162" h="195">
                    <a:moveTo>
                      <a:pt x="128" y="28"/>
                    </a:moveTo>
                    <a:cubicBezTo>
                      <a:pt x="119" y="20"/>
                      <a:pt x="107" y="16"/>
                      <a:pt x="94" y="16"/>
                    </a:cubicBezTo>
                    <a:cubicBezTo>
                      <a:pt x="64" y="16"/>
                      <a:pt x="39" y="40"/>
                      <a:pt x="39" y="70"/>
                    </a:cubicBezTo>
                    <a:cubicBezTo>
                      <a:pt x="39" y="73"/>
                      <a:pt x="40" y="77"/>
                      <a:pt x="40" y="80"/>
                    </a:cubicBezTo>
                    <a:cubicBezTo>
                      <a:pt x="17" y="88"/>
                      <a:pt x="0" y="110"/>
                      <a:pt x="0" y="136"/>
                    </a:cubicBezTo>
                    <a:cubicBezTo>
                      <a:pt x="0" y="169"/>
                      <a:pt x="26" y="195"/>
                      <a:pt x="59" y="195"/>
                    </a:cubicBezTo>
                    <a:cubicBezTo>
                      <a:pt x="61" y="195"/>
                      <a:pt x="64" y="195"/>
                      <a:pt x="67" y="194"/>
                    </a:cubicBezTo>
                    <a:cubicBezTo>
                      <a:pt x="162" y="194"/>
                      <a:pt x="162" y="194"/>
                      <a:pt x="162" y="194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48" y="5"/>
                      <a:pt x="136" y="15"/>
                      <a:pt x="128" y="28"/>
                    </a:cubicBezTo>
                    <a:close/>
                    <a:moveTo>
                      <a:pt x="134" y="107"/>
                    </a:moveTo>
                    <a:cubicBezTo>
                      <a:pt x="134" y="107"/>
                      <a:pt x="134" y="107"/>
                      <a:pt x="134" y="106"/>
                    </a:cubicBezTo>
                    <a:cubicBezTo>
                      <a:pt x="134" y="107"/>
                      <a:pt x="134" y="107"/>
                      <a:pt x="134" y="1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71" name="Freeform 8"/>
              <p:cNvSpPr/>
              <p:nvPr/>
            </p:nvSpPr>
            <p:spPr bwMode="auto">
              <a:xfrm>
                <a:off x="1296438" y="2184398"/>
                <a:ext cx="582613" cy="749300"/>
              </a:xfrm>
              <a:custGeom>
                <a:avLst/>
                <a:gdLst/>
                <a:ahLst/>
                <a:cxnLst>
                  <a:cxn ang="0">
                    <a:pos x="90" y="65"/>
                  </a:cxn>
                  <a:cxn ang="0">
                    <a:pos x="23" y="0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198"/>
                  </a:cxn>
                  <a:cxn ang="0">
                    <a:pos x="1" y="198"/>
                  </a:cxn>
                  <a:cxn ang="0">
                    <a:pos x="81" y="198"/>
                  </a:cxn>
                  <a:cxn ang="0">
                    <a:pos x="88" y="199"/>
                  </a:cxn>
                  <a:cxn ang="0">
                    <a:pos x="155" y="132"/>
                  </a:cxn>
                  <a:cxn ang="0">
                    <a:pos x="90" y="65"/>
                  </a:cxn>
                </a:cxnLst>
                <a:rect l="0" t="0" r="r" b="b"/>
                <a:pathLst>
                  <a:path w="155" h="199">
                    <a:moveTo>
                      <a:pt x="90" y="65"/>
                    </a:moveTo>
                    <a:cubicBezTo>
                      <a:pt x="89" y="29"/>
                      <a:pt x="60" y="0"/>
                      <a:pt x="23" y="0"/>
                    </a:cubicBezTo>
                    <a:cubicBezTo>
                      <a:pt x="15" y="0"/>
                      <a:pt x="8" y="1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" y="198"/>
                      <a:pt x="1" y="198"/>
                      <a:pt x="1" y="198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83" y="199"/>
                      <a:pt x="85" y="199"/>
                      <a:pt x="88" y="199"/>
                    </a:cubicBezTo>
                    <a:cubicBezTo>
                      <a:pt x="125" y="199"/>
                      <a:pt x="155" y="169"/>
                      <a:pt x="155" y="132"/>
                    </a:cubicBezTo>
                    <a:cubicBezTo>
                      <a:pt x="155" y="95"/>
                      <a:pt x="126" y="66"/>
                      <a:pt x="90" y="6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13" tIns="60956" rIns="121913" bIns="60956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760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4842516" y="2271370"/>
            <a:ext cx="662480" cy="3570839"/>
            <a:chOff x="6112516" y="2423767"/>
            <a:chExt cx="662480" cy="3570839"/>
          </a:xfrm>
        </p:grpSpPr>
        <p:sp>
          <p:nvSpPr>
            <p:cNvPr id="75" name="Freeform 46"/>
            <p:cNvSpPr>
              <a:spLocks noEditPoints="1"/>
            </p:cNvSpPr>
            <p:nvPr/>
          </p:nvSpPr>
          <p:spPr bwMode="auto">
            <a:xfrm>
              <a:off x="6112516" y="2423767"/>
              <a:ext cx="662480" cy="66248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76" name="Freeform 46"/>
            <p:cNvSpPr>
              <a:spLocks noEditPoints="1"/>
            </p:cNvSpPr>
            <p:nvPr/>
          </p:nvSpPr>
          <p:spPr bwMode="auto">
            <a:xfrm>
              <a:off x="6112516" y="3401601"/>
              <a:ext cx="662480" cy="66248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77" name="Freeform 46"/>
            <p:cNvSpPr>
              <a:spLocks noEditPoints="1"/>
            </p:cNvSpPr>
            <p:nvPr/>
          </p:nvSpPr>
          <p:spPr bwMode="auto">
            <a:xfrm>
              <a:off x="6112516" y="4366863"/>
              <a:ext cx="662480" cy="66248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78" name="Freeform 46"/>
            <p:cNvSpPr>
              <a:spLocks noEditPoints="1"/>
            </p:cNvSpPr>
            <p:nvPr/>
          </p:nvSpPr>
          <p:spPr bwMode="auto">
            <a:xfrm>
              <a:off x="6112516" y="5332126"/>
              <a:ext cx="662480" cy="662480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44" y="55"/>
                </a:cxn>
                <a:cxn ang="0">
                  <a:pos x="10" y="55"/>
                </a:cxn>
                <a:cxn ang="0">
                  <a:pos x="0" y="44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44" y="0"/>
                </a:cxn>
                <a:cxn ang="0">
                  <a:pos x="55" y="10"/>
                </a:cxn>
                <a:cxn ang="0">
                  <a:pos x="55" y="44"/>
                </a:cxn>
                <a:cxn ang="0">
                  <a:pos x="46" y="20"/>
                </a:cxn>
                <a:cxn ang="0">
                  <a:pos x="46" y="17"/>
                </a:cxn>
                <a:cxn ang="0">
                  <a:pos x="42" y="13"/>
                </a:cxn>
                <a:cxn ang="0">
                  <a:pos x="39" y="13"/>
                </a:cxn>
                <a:cxn ang="0">
                  <a:pos x="23" y="30"/>
                </a:cxn>
                <a:cxn ang="0">
                  <a:pos x="15" y="22"/>
                </a:cxn>
                <a:cxn ang="0">
                  <a:pos x="12" y="22"/>
                </a:cxn>
                <a:cxn ang="0">
                  <a:pos x="8" y="26"/>
                </a:cxn>
                <a:cxn ang="0">
                  <a:pos x="8" y="29"/>
                </a:cxn>
                <a:cxn ang="0">
                  <a:pos x="21" y="42"/>
                </a:cxn>
                <a:cxn ang="0">
                  <a:pos x="24" y="42"/>
                </a:cxn>
                <a:cxn ang="0">
                  <a:pos x="46" y="20"/>
                </a:cxn>
              </a:cxnLst>
              <a:rect l="0" t="0" r="r" b="b"/>
              <a:pathLst>
                <a:path w="55" h="55">
                  <a:moveTo>
                    <a:pt x="55" y="44"/>
                  </a:moveTo>
                  <a:cubicBezTo>
                    <a:pt x="55" y="50"/>
                    <a:pt x="50" y="55"/>
                    <a:pt x="44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4" y="55"/>
                    <a:pt x="0" y="50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0"/>
                    <a:pt x="55" y="5"/>
                    <a:pt x="55" y="10"/>
                  </a:cubicBezTo>
                  <a:lnTo>
                    <a:pt x="55" y="44"/>
                  </a:lnTo>
                  <a:close/>
                  <a:moveTo>
                    <a:pt x="46" y="20"/>
                  </a:moveTo>
                  <a:cubicBezTo>
                    <a:pt x="47" y="19"/>
                    <a:pt x="47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0" y="12"/>
                    <a:pt x="39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7"/>
                    <a:pt x="7" y="28"/>
                    <a:pt x="8" y="29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3"/>
                    <a:pt x="23" y="43"/>
                    <a:pt x="24" y="42"/>
                  </a:cubicBezTo>
                  <a:lnTo>
                    <a:pt x="46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5826760" y="2294255"/>
            <a:ext cx="6080760" cy="857250"/>
            <a:chOff x="5354323" y="1967781"/>
            <a:chExt cx="2084495" cy="904180"/>
          </a:xfrm>
        </p:grpSpPr>
        <p:sp>
          <p:nvSpPr>
            <p:cNvPr id="99" name="矩形 98"/>
            <p:cNvSpPr/>
            <p:nvPr/>
          </p:nvSpPr>
          <p:spPr>
            <a:xfrm>
              <a:off x="5354323" y="2332132"/>
              <a:ext cx="2084495" cy="5398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住在时代上城，爸爸全程没参与，妈妈当场要交定金，爸爸不同意，说要问奶奶肯不肯送，妈妈明确表示奶奶不肯的，拉走，约了二访，妈妈告诉我家里人都反对，就不考虑了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54323" y="1967781"/>
              <a:ext cx="2084387" cy="39181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51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王冠翔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826760" y="3218180"/>
            <a:ext cx="6146800" cy="857250"/>
            <a:chOff x="5354323" y="1967781"/>
            <a:chExt cx="2084387" cy="904182"/>
          </a:xfrm>
        </p:grpSpPr>
        <p:sp>
          <p:nvSpPr>
            <p:cNvPr id="102" name="矩形 101"/>
            <p:cNvSpPr/>
            <p:nvPr/>
          </p:nvSpPr>
          <p:spPr>
            <a:xfrm>
              <a:off x="5354323" y="2332133"/>
              <a:ext cx="2084387" cy="5398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爸爸也参与了，也在别的地方学习乐高，也给了家长时间去商量。客户来源是转介绍，还是主动联系的。爸爸最后给的说辞是我们这里不专业，后来也约二访，无法联系，具体原因不知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354323" y="1967781"/>
              <a:ext cx="2084387" cy="3918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51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罗浚秣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826760" y="4208145"/>
            <a:ext cx="6146800" cy="857250"/>
            <a:chOff x="5354323" y="1967781"/>
            <a:chExt cx="2084387" cy="904356"/>
          </a:xfrm>
        </p:grpSpPr>
        <p:sp>
          <p:nvSpPr>
            <p:cNvPr id="105" name="矩形 104"/>
            <p:cNvSpPr/>
            <p:nvPr/>
          </p:nvSpPr>
          <p:spPr>
            <a:xfrm>
              <a:off x="5354323" y="2332203"/>
              <a:ext cx="2061993" cy="5399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很明显家里是妈妈做主，爸爸全程参与，也可以和小朋友互动，妈妈比较高冷，外企员工。住在时代上城，看中我们这里的绘本课，主要考虑因素是距离。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354323" y="1967781"/>
              <a:ext cx="2084387" cy="39188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51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储宇莫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826760" y="5131435"/>
            <a:ext cx="6146800" cy="1067435"/>
            <a:chOff x="5354323" y="1967781"/>
            <a:chExt cx="2084387" cy="1126047"/>
          </a:xfrm>
        </p:grpSpPr>
        <p:sp>
          <p:nvSpPr>
            <p:cNvPr id="108" name="矩形 107"/>
            <p:cNvSpPr/>
            <p:nvPr/>
          </p:nvSpPr>
          <p:spPr>
            <a:xfrm>
              <a:off x="5354323" y="2332189"/>
              <a:ext cx="2061993" cy="7616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第一次来爸爸全程在玩</a:t>
              </a:r>
              <a:r>
                <a:rPr lang="en-US" altLang="zh-CN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pad</a:t>
              </a:r>
              <a:r>
                <a:rPr lang="zh-CN" altLang="en-US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打游戏，叫爸爸一起听也不是很配合，当天因为有突发事件就回去了，第二次来爸爸还是一个样子，前半场还是泼冷水，后来是轮番上阵把这张单逼下来的，包括</a:t>
              </a:r>
              <a:r>
                <a:rPr lang="en-US" altLang="zh-CN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Jane</a:t>
              </a:r>
              <a:r>
                <a:rPr lang="zh-CN" altLang="en-US" sz="1140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也一直让刘奕辰妈妈讲好话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354323" y="1967781"/>
              <a:ext cx="2084387" cy="39187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515" b="1" dirty="0">
                  <a:solidFill>
                    <a:schemeClr val="tx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薛佳林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94" name="矩形 9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父母一起来</a:t>
              </a:r>
            </a:p>
          </p:txBody>
        </p:sp>
        <p:cxnSp>
          <p:nvCxnSpPr>
            <p:cNvPr id="96" name="直接连接符 9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-1" fmla="*/ 0 w 3683725"/>
                <a:gd name="connsiteY0-2" fmla="*/ 0 h 1881051"/>
                <a:gd name="connsiteX1-3" fmla="*/ 836023 w 3683725"/>
                <a:gd name="connsiteY1-4" fmla="*/ 470263 h 1881051"/>
                <a:gd name="connsiteX2-5" fmla="*/ 13063 w 3683725"/>
                <a:gd name="connsiteY2-6" fmla="*/ 1854926 h 1881051"/>
                <a:gd name="connsiteX3-7" fmla="*/ 1854925 w 3683725"/>
                <a:gd name="connsiteY3-8" fmla="*/ 1750423 h 1881051"/>
                <a:gd name="connsiteX4-9" fmla="*/ 3683725 w 3683725"/>
                <a:gd name="connsiteY4-10" fmla="*/ 1881051 h 1881051"/>
                <a:gd name="connsiteX5-11" fmla="*/ 2860765 w 3683725"/>
                <a:gd name="connsiteY5-12" fmla="*/ 339634 h 1881051"/>
                <a:gd name="connsiteX6-13" fmla="*/ 3670663 w 3683725"/>
                <a:gd name="connsiteY6-14" fmla="*/ 26126 h 1881051"/>
                <a:gd name="connsiteX7-15" fmla="*/ 3670663 w 3683725"/>
                <a:gd name="connsiteY7-16" fmla="*/ 26126 h 1881051"/>
                <a:gd name="connsiteX0-17" fmla="*/ 0 w 3683725"/>
                <a:gd name="connsiteY0-18" fmla="*/ 0 h 1881051"/>
                <a:gd name="connsiteX1-19" fmla="*/ 836023 w 3683725"/>
                <a:gd name="connsiteY1-20" fmla="*/ 470263 h 1881051"/>
                <a:gd name="connsiteX2-21" fmla="*/ 13063 w 3683725"/>
                <a:gd name="connsiteY2-22" fmla="*/ 1854926 h 1881051"/>
                <a:gd name="connsiteX3-23" fmla="*/ 1854925 w 3683725"/>
                <a:gd name="connsiteY3-24" fmla="*/ 1750423 h 1881051"/>
                <a:gd name="connsiteX4-25" fmla="*/ 3683725 w 3683725"/>
                <a:gd name="connsiteY4-26" fmla="*/ 1881051 h 1881051"/>
                <a:gd name="connsiteX5-27" fmla="*/ 2860765 w 3683725"/>
                <a:gd name="connsiteY5-28" fmla="*/ 444137 h 1881051"/>
                <a:gd name="connsiteX6-29" fmla="*/ 3670663 w 3683725"/>
                <a:gd name="connsiteY6-30" fmla="*/ 26126 h 1881051"/>
                <a:gd name="connsiteX7-31" fmla="*/ 3670663 w 3683725"/>
                <a:gd name="connsiteY7-32" fmla="*/ 26126 h 1881051"/>
                <a:gd name="connsiteX0-33" fmla="*/ 0 w 3683725"/>
                <a:gd name="connsiteY0-34" fmla="*/ 0 h 1881051"/>
                <a:gd name="connsiteX1-35" fmla="*/ 836023 w 3683725"/>
                <a:gd name="connsiteY1-36" fmla="*/ 222068 h 1881051"/>
                <a:gd name="connsiteX2-37" fmla="*/ 13063 w 3683725"/>
                <a:gd name="connsiteY2-38" fmla="*/ 1854926 h 1881051"/>
                <a:gd name="connsiteX3-39" fmla="*/ 1854925 w 3683725"/>
                <a:gd name="connsiteY3-40" fmla="*/ 1750423 h 1881051"/>
                <a:gd name="connsiteX4-41" fmla="*/ 3683725 w 3683725"/>
                <a:gd name="connsiteY4-42" fmla="*/ 1881051 h 1881051"/>
                <a:gd name="connsiteX5-43" fmla="*/ 2860765 w 3683725"/>
                <a:gd name="connsiteY5-44" fmla="*/ 444137 h 1881051"/>
                <a:gd name="connsiteX6-45" fmla="*/ 3670663 w 3683725"/>
                <a:gd name="connsiteY6-46" fmla="*/ 26126 h 1881051"/>
                <a:gd name="connsiteX7-47" fmla="*/ 3670663 w 3683725"/>
                <a:gd name="connsiteY7-48" fmla="*/ 26126 h 1881051"/>
                <a:gd name="connsiteX0-49" fmla="*/ 0 w 3683725"/>
                <a:gd name="connsiteY0-50" fmla="*/ 0 h 1881051"/>
                <a:gd name="connsiteX1-51" fmla="*/ 836023 w 3683725"/>
                <a:gd name="connsiteY1-52" fmla="*/ 222068 h 1881051"/>
                <a:gd name="connsiteX2-53" fmla="*/ 13063 w 3683725"/>
                <a:gd name="connsiteY2-54" fmla="*/ 1854926 h 1881051"/>
                <a:gd name="connsiteX3-55" fmla="*/ 1854925 w 3683725"/>
                <a:gd name="connsiteY3-56" fmla="*/ 1750423 h 1881051"/>
                <a:gd name="connsiteX4-57" fmla="*/ 3683725 w 3683725"/>
                <a:gd name="connsiteY4-58" fmla="*/ 1881051 h 1881051"/>
                <a:gd name="connsiteX5-59" fmla="*/ 2899953 w 3683725"/>
                <a:gd name="connsiteY5-60" fmla="*/ 195943 h 1881051"/>
                <a:gd name="connsiteX6-61" fmla="*/ 3670663 w 3683725"/>
                <a:gd name="connsiteY6-62" fmla="*/ 26126 h 1881051"/>
                <a:gd name="connsiteX7-63" fmla="*/ 3670663 w 3683725"/>
                <a:gd name="connsiteY7-64" fmla="*/ 26126 h 1881051"/>
                <a:gd name="connsiteX0-65" fmla="*/ 0 w 3683725"/>
                <a:gd name="connsiteY0-66" fmla="*/ 0 h 1881051"/>
                <a:gd name="connsiteX1-67" fmla="*/ 836023 w 3683725"/>
                <a:gd name="connsiteY1-68" fmla="*/ 222068 h 1881051"/>
                <a:gd name="connsiteX2-69" fmla="*/ 13063 w 3683725"/>
                <a:gd name="connsiteY2-70" fmla="*/ 1854926 h 1881051"/>
                <a:gd name="connsiteX3-71" fmla="*/ 1854925 w 3683725"/>
                <a:gd name="connsiteY3-72" fmla="*/ 1750423 h 1881051"/>
                <a:gd name="connsiteX4-73" fmla="*/ 3683725 w 3683725"/>
                <a:gd name="connsiteY4-74" fmla="*/ 1881051 h 1881051"/>
                <a:gd name="connsiteX5-75" fmla="*/ 2847702 w 3683725"/>
                <a:gd name="connsiteY5-76" fmla="*/ 195943 h 1881051"/>
                <a:gd name="connsiteX6-77" fmla="*/ 3670663 w 3683725"/>
                <a:gd name="connsiteY6-78" fmla="*/ 26126 h 1881051"/>
                <a:gd name="connsiteX7-79" fmla="*/ 3670663 w 3683725"/>
                <a:gd name="connsiteY7-80" fmla="*/ 26126 h 1881051"/>
                <a:gd name="connsiteX0-81" fmla="*/ 0 w 3683725"/>
                <a:gd name="connsiteY0-82" fmla="*/ 0 h 1959429"/>
                <a:gd name="connsiteX1-83" fmla="*/ 836023 w 3683725"/>
                <a:gd name="connsiteY1-84" fmla="*/ 222068 h 1959429"/>
                <a:gd name="connsiteX2-85" fmla="*/ 13063 w 3683725"/>
                <a:gd name="connsiteY2-86" fmla="*/ 1854926 h 1959429"/>
                <a:gd name="connsiteX3-87" fmla="*/ 1881050 w 3683725"/>
                <a:gd name="connsiteY3-88" fmla="*/ 1959429 h 1959429"/>
                <a:gd name="connsiteX4-89" fmla="*/ 3683725 w 3683725"/>
                <a:gd name="connsiteY4-90" fmla="*/ 1881051 h 1959429"/>
                <a:gd name="connsiteX5-91" fmla="*/ 2847702 w 3683725"/>
                <a:gd name="connsiteY5-92" fmla="*/ 195943 h 1959429"/>
                <a:gd name="connsiteX6-93" fmla="*/ 3670663 w 3683725"/>
                <a:gd name="connsiteY6-94" fmla="*/ 26126 h 1959429"/>
                <a:gd name="connsiteX7-95" fmla="*/ 3670663 w 3683725"/>
                <a:gd name="connsiteY7-96" fmla="*/ 26126 h 1959429"/>
                <a:gd name="connsiteX0-97" fmla="*/ 0 w 3683725"/>
                <a:gd name="connsiteY0-98" fmla="*/ 0 h 1998617"/>
                <a:gd name="connsiteX1-99" fmla="*/ 836023 w 3683725"/>
                <a:gd name="connsiteY1-100" fmla="*/ 222068 h 1998617"/>
                <a:gd name="connsiteX2-101" fmla="*/ 13063 w 3683725"/>
                <a:gd name="connsiteY2-102" fmla="*/ 1854926 h 1998617"/>
                <a:gd name="connsiteX3-103" fmla="*/ 1881050 w 3683725"/>
                <a:gd name="connsiteY3-104" fmla="*/ 1998617 h 1998617"/>
                <a:gd name="connsiteX4-105" fmla="*/ 3683725 w 3683725"/>
                <a:gd name="connsiteY4-106" fmla="*/ 1881051 h 1998617"/>
                <a:gd name="connsiteX5-107" fmla="*/ 2847702 w 3683725"/>
                <a:gd name="connsiteY5-108" fmla="*/ 195943 h 1998617"/>
                <a:gd name="connsiteX6-109" fmla="*/ 3670663 w 3683725"/>
                <a:gd name="connsiteY6-110" fmla="*/ 26126 h 1998617"/>
                <a:gd name="connsiteX7-111" fmla="*/ 3670663 w 3683725"/>
                <a:gd name="connsiteY7-112" fmla="*/ 26126 h 1998617"/>
                <a:gd name="connsiteX0-113" fmla="*/ 0 w 3683725"/>
                <a:gd name="connsiteY0-114" fmla="*/ 0 h 2086295"/>
                <a:gd name="connsiteX1-115" fmla="*/ 836023 w 3683725"/>
                <a:gd name="connsiteY1-116" fmla="*/ 222068 h 2086295"/>
                <a:gd name="connsiteX2-117" fmla="*/ 13063 w 3683725"/>
                <a:gd name="connsiteY2-118" fmla="*/ 1854926 h 2086295"/>
                <a:gd name="connsiteX3-119" fmla="*/ 1869921 w 3683725"/>
                <a:gd name="connsiteY3-120" fmla="*/ 2086295 h 2086295"/>
                <a:gd name="connsiteX4-121" fmla="*/ 3683725 w 3683725"/>
                <a:gd name="connsiteY4-122" fmla="*/ 1881051 h 2086295"/>
                <a:gd name="connsiteX5-123" fmla="*/ 2847702 w 3683725"/>
                <a:gd name="connsiteY5-124" fmla="*/ 195943 h 2086295"/>
                <a:gd name="connsiteX6-125" fmla="*/ 3670663 w 3683725"/>
                <a:gd name="connsiteY6-126" fmla="*/ 26126 h 2086295"/>
                <a:gd name="connsiteX7-127" fmla="*/ 3670663 w 3683725"/>
                <a:gd name="connsiteY7-128" fmla="*/ 26126 h 2086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990590" y="3551555"/>
            <a:ext cx="5625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爸爸单独来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2225095" y="4248900"/>
            <a:ext cx="0" cy="414315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9912935" y="4248900"/>
            <a:ext cx="0" cy="414315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348" name="AutoShape 12"/>
          <p:cNvSpPr/>
          <p:nvPr/>
        </p:nvSpPr>
        <p:spPr bwMode="auto">
          <a:xfrm>
            <a:off x="5720973" y="4777821"/>
            <a:ext cx="2193011" cy="15500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  <a:spcBef>
                <a:spcPts val="850"/>
              </a:spcBef>
            </a:pPr>
            <a:r>
              <a:rPr lang="zh-CN" altLang="en-US" sz="1400" b="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二、也跟你聊，教学理念也说的头头是道，时不时的还透露着我也想让孩子学啊，我也没办法啊，但是这事儿得听媳妇儿的啊这种虚假信息</a:t>
            </a:r>
          </a:p>
        </p:txBody>
      </p:sp>
      <p:sp>
        <p:nvSpPr>
          <p:cNvPr id="14349" name="AutoShape 13"/>
          <p:cNvSpPr/>
          <p:nvPr/>
        </p:nvSpPr>
        <p:spPr bwMode="auto">
          <a:xfrm>
            <a:off x="834146" y="4777508"/>
            <a:ext cx="670683" cy="669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FZHei-B01S" panose="02010601030101010101" pitchFamily="2" charset="-122"/>
            </a:endParaRPr>
          </a:p>
        </p:txBody>
      </p:sp>
      <p:sp>
        <p:nvSpPr>
          <p:cNvPr id="14350" name="AutoShape 14"/>
          <p:cNvSpPr/>
          <p:nvPr/>
        </p:nvSpPr>
        <p:spPr bwMode="auto">
          <a:xfrm>
            <a:off x="8797577" y="4777508"/>
            <a:ext cx="669888" cy="669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FZHei-B01S" panose="02010601030101010101" pitchFamily="2" charset="-122"/>
            </a:endParaRPr>
          </a:p>
        </p:txBody>
      </p:sp>
      <p:sp>
        <p:nvSpPr>
          <p:cNvPr id="14351" name="AutoShape 15"/>
          <p:cNvSpPr/>
          <p:nvPr/>
        </p:nvSpPr>
        <p:spPr bwMode="auto">
          <a:xfrm>
            <a:off x="4999217" y="4777508"/>
            <a:ext cx="669888" cy="6698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10800"/>
                </a:moveTo>
                <a:cubicBezTo>
                  <a:pt x="21599" y="16764"/>
                  <a:pt x="16764" y="21599"/>
                  <a:pt x="10800" y="21599"/>
                </a:cubicBezTo>
                <a:cubicBezTo>
                  <a:pt x="4835" y="21599"/>
                  <a:pt x="0" y="16764"/>
                  <a:pt x="0" y="10800"/>
                </a:cubicBez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599" y="4835"/>
                  <a:pt x="21599" y="107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Gill Sans" charset="0"/>
              <a:sym typeface="FZHei-B01S" panose="02010601030101010101" pitchFamily="2" charset="-122"/>
            </a:endParaRP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6062664" y="4248900"/>
            <a:ext cx="0" cy="414315"/>
          </a:xfrm>
          <a:prstGeom prst="line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dash"/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28600">
              <a:defRPr/>
            </a:pPr>
            <a:endParaRPr lang="es-ES" sz="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353" name="AutoShape 17"/>
          <p:cNvSpPr/>
          <p:nvPr/>
        </p:nvSpPr>
        <p:spPr bwMode="auto">
          <a:xfrm>
            <a:off x="8916633" y="4973517"/>
            <a:ext cx="444476" cy="2685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325" b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03</a:t>
            </a:r>
            <a:endParaRPr lang="es-ES" altLang="zh-CN" sz="132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354" name="AutoShape 18"/>
          <p:cNvSpPr/>
          <p:nvPr/>
        </p:nvSpPr>
        <p:spPr bwMode="auto">
          <a:xfrm>
            <a:off x="5124622" y="4973914"/>
            <a:ext cx="444476" cy="2685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325" b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02</a:t>
            </a:r>
            <a:endParaRPr lang="es-ES" altLang="zh-CN" sz="132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355" name="AutoShape 19"/>
          <p:cNvSpPr/>
          <p:nvPr/>
        </p:nvSpPr>
        <p:spPr bwMode="auto">
          <a:xfrm>
            <a:off x="969871" y="4973914"/>
            <a:ext cx="444476" cy="2685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1325" b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01</a:t>
            </a:r>
            <a:endParaRPr lang="es-ES" altLang="zh-CN" sz="132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4356" name="AutoShape 20"/>
          <p:cNvSpPr/>
          <p:nvPr/>
        </p:nvSpPr>
        <p:spPr bwMode="auto">
          <a:xfrm>
            <a:off x="1713865" y="4852035"/>
            <a:ext cx="2692400" cy="103314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  <a:spcBef>
                <a:spcPts val="850"/>
              </a:spcBef>
            </a:pPr>
            <a:r>
              <a:rPr lang="zh-CN" altLang="en-US" sz="1400" b="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一、听也听你讲，很少发表意见，话里话外透着的意思就是我不做主，你不要跟我讲，跟我讲了也没用，你要跟孩子妈妈讲</a:t>
            </a:r>
          </a:p>
        </p:txBody>
      </p:sp>
      <p:sp>
        <p:nvSpPr>
          <p:cNvPr id="22" name="Freeform 17"/>
          <p:cNvSpPr/>
          <p:nvPr/>
        </p:nvSpPr>
        <p:spPr bwMode="auto">
          <a:xfrm>
            <a:off x="1367099" y="2000330"/>
            <a:ext cx="1698532" cy="1962559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  <a:effectLst/>
        </p:spPr>
        <p:txBody>
          <a:bodyPr vert="horz" wrap="square" lIns="45719" tIns="22859" rIns="45719" bIns="22859" numCol="1" anchor="t" anchorCtr="0" compatLnSpc="1"/>
          <a:lstStyle/>
          <a:p>
            <a:endParaRPr lang="zh-CN" alt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3" name="Freeform 17"/>
          <p:cNvSpPr/>
          <p:nvPr/>
        </p:nvSpPr>
        <p:spPr bwMode="auto">
          <a:xfrm>
            <a:off x="3287867" y="2000330"/>
            <a:ext cx="1698532" cy="1962559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  <a:effectLst/>
        </p:spPr>
        <p:txBody>
          <a:bodyPr vert="horz" wrap="square" lIns="45719" tIns="22859" rIns="45719" bIns="22859" numCol="1" anchor="t" anchorCtr="0" compatLnSpc="1"/>
          <a:lstStyle/>
          <a:p>
            <a:endParaRPr lang="zh-CN" alt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4" name="Freeform 17"/>
          <p:cNvSpPr/>
          <p:nvPr/>
        </p:nvSpPr>
        <p:spPr bwMode="auto">
          <a:xfrm>
            <a:off x="5208637" y="2000330"/>
            <a:ext cx="1698532" cy="1962559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  <a:effectLst/>
        </p:spPr>
        <p:txBody>
          <a:bodyPr vert="horz" wrap="square" lIns="45719" tIns="22859" rIns="45719" bIns="22859" numCol="1" anchor="t" anchorCtr="0" compatLnSpc="1"/>
          <a:lstStyle/>
          <a:p>
            <a:endParaRPr lang="zh-CN" alt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5" name="Freeform 17"/>
          <p:cNvSpPr/>
          <p:nvPr/>
        </p:nvSpPr>
        <p:spPr bwMode="auto">
          <a:xfrm>
            <a:off x="7129407" y="2000330"/>
            <a:ext cx="1698532" cy="1962559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  <a:effectLst/>
        </p:spPr>
        <p:txBody>
          <a:bodyPr vert="horz" wrap="square" lIns="45719" tIns="22859" rIns="45719" bIns="22859" numCol="1" anchor="t" anchorCtr="0" compatLnSpc="1"/>
          <a:lstStyle/>
          <a:p>
            <a:endParaRPr lang="zh-CN" alt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6" name="Freeform 17"/>
          <p:cNvSpPr/>
          <p:nvPr/>
        </p:nvSpPr>
        <p:spPr bwMode="auto">
          <a:xfrm>
            <a:off x="9050177" y="2000330"/>
            <a:ext cx="1698532" cy="1962559"/>
          </a:xfrm>
          <a:custGeom>
            <a:avLst/>
            <a:gdLst>
              <a:gd name="T0" fmla="*/ 602 w 1203"/>
              <a:gd name="T1" fmla="*/ 0 h 1390"/>
              <a:gd name="T2" fmla="*/ 1203 w 1203"/>
              <a:gd name="T3" fmla="*/ 348 h 1390"/>
              <a:gd name="T4" fmla="*/ 1203 w 1203"/>
              <a:gd name="T5" fmla="*/ 1041 h 1390"/>
              <a:gd name="T6" fmla="*/ 602 w 1203"/>
              <a:gd name="T7" fmla="*/ 1390 h 1390"/>
              <a:gd name="T8" fmla="*/ 0 w 1203"/>
              <a:gd name="T9" fmla="*/ 1041 h 1390"/>
              <a:gd name="T10" fmla="*/ 0 w 1203"/>
              <a:gd name="T11" fmla="*/ 348 h 1390"/>
              <a:gd name="T12" fmla="*/ 602 w 1203"/>
              <a:gd name="T13" fmla="*/ 0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390">
                <a:moveTo>
                  <a:pt x="602" y="0"/>
                </a:moveTo>
                <a:lnTo>
                  <a:pt x="1203" y="348"/>
                </a:lnTo>
                <a:lnTo>
                  <a:pt x="1203" y="1041"/>
                </a:lnTo>
                <a:lnTo>
                  <a:pt x="602" y="1390"/>
                </a:lnTo>
                <a:lnTo>
                  <a:pt x="0" y="1041"/>
                </a:lnTo>
                <a:lnTo>
                  <a:pt x="0" y="348"/>
                </a:lnTo>
                <a:lnTo>
                  <a:pt x="602" y="0"/>
                </a:lnTo>
                <a:close/>
              </a:path>
            </a:pathLst>
          </a:custGeom>
          <a:blipFill dpi="0" rotWithShape="1">
            <a:blip r:embed="rId3" cstate="screen"/>
            <a:srcRect/>
            <a:stretch>
              <a:fillRect/>
            </a:stretch>
          </a:blipFill>
          <a:ln w="0">
            <a:noFill/>
            <a:prstDash val="solid"/>
            <a:round/>
          </a:ln>
          <a:effectLst/>
        </p:spPr>
        <p:txBody>
          <a:bodyPr vert="horz" wrap="square" lIns="45719" tIns="22859" rIns="45719" bIns="22859" numCol="1" anchor="t" anchorCtr="0" compatLnSpc="1"/>
          <a:lstStyle/>
          <a:p>
            <a:endParaRPr lang="zh-CN" altLang="en-US" sz="1705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19" name="矩形 18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爸爸单独来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12"/>
          <p:cNvSpPr/>
          <p:nvPr/>
        </p:nvSpPr>
        <p:spPr bwMode="auto">
          <a:xfrm>
            <a:off x="9610348" y="4777821"/>
            <a:ext cx="2193011" cy="2578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6477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6477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l" eaLnBrk="1">
              <a:lnSpc>
                <a:spcPct val="120000"/>
              </a:lnSpc>
              <a:spcBef>
                <a:spcPts val="850"/>
              </a:spcBef>
            </a:pPr>
            <a:r>
              <a:rPr lang="zh-CN" altLang="en-US" sz="1400" b="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三、挺好的，报了吧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0963c0ba-7f42-47ff-9c32-69a52744965c"/>
          <p:cNvGrpSpPr>
            <a:grpSpLocks noChangeAspect="1"/>
          </p:cNvGrpSpPr>
          <p:nvPr/>
        </p:nvGrpSpPr>
        <p:grpSpPr>
          <a:xfrm>
            <a:off x="1647647" y="1686225"/>
            <a:ext cx="8903447" cy="4119269"/>
            <a:chOff x="1667967" y="1198543"/>
            <a:chExt cx="8903446" cy="4119269"/>
          </a:xfrm>
        </p:grpSpPr>
        <p:sp>
          <p:nvSpPr>
            <p:cNvPr id="8" name="íślíḋè-Freeform: Shape 3"/>
            <p:cNvSpPr/>
            <p:nvPr/>
          </p:nvSpPr>
          <p:spPr>
            <a:xfrm>
              <a:off x="6211411" y="1224048"/>
              <a:ext cx="1577932" cy="1159027"/>
            </a:xfrm>
            <a:custGeom>
              <a:avLst/>
              <a:gdLst>
                <a:gd name="connsiteX0" fmla="*/ 0 w 1577932"/>
                <a:gd name="connsiteY0" fmla="*/ 0 h 1159027"/>
                <a:gd name="connsiteX1" fmla="*/ 70214 w 1577932"/>
                <a:gd name="connsiteY1" fmla="*/ 3545 h 1159027"/>
                <a:gd name="connsiteX2" fmla="*/ 1557427 w 1577932"/>
                <a:gd name="connsiteY2" fmla="*/ 1103004 h 1159027"/>
                <a:gd name="connsiteX3" fmla="*/ 1577932 w 1577932"/>
                <a:gd name="connsiteY3" fmla="*/ 1159027 h 1159027"/>
                <a:gd name="connsiteX4" fmla="*/ 1573850 w 1577932"/>
                <a:gd name="connsiteY4" fmla="*/ 1156643 h 1159027"/>
                <a:gd name="connsiteX5" fmla="*/ 1522151 w 1577932"/>
                <a:gd name="connsiteY5" fmla="*/ 1142818 h 1159027"/>
                <a:gd name="connsiteX6" fmla="*/ 462794 w 1577932"/>
                <a:gd name="connsiteY6" fmla="*/ 981301 h 1159027"/>
                <a:gd name="connsiteX7" fmla="*/ 0 w 1577932"/>
                <a:gd name="connsiteY7" fmla="*/ 0 h 115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32" h="1159027">
                  <a:moveTo>
                    <a:pt x="0" y="0"/>
                  </a:moveTo>
                  <a:lnTo>
                    <a:pt x="70214" y="3545"/>
                  </a:lnTo>
                  <a:cubicBezTo>
                    <a:pt x="741568" y="71725"/>
                    <a:pt x="1304785" y="505691"/>
                    <a:pt x="1557427" y="1103004"/>
                  </a:cubicBezTo>
                  <a:lnTo>
                    <a:pt x="1577932" y="1159027"/>
                  </a:lnTo>
                  <a:lnTo>
                    <a:pt x="1573850" y="1156643"/>
                  </a:lnTo>
                  <a:cubicBezTo>
                    <a:pt x="1559078" y="1150744"/>
                    <a:pt x="1541845" y="1146135"/>
                    <a:pt x="1522151" y="1142818"/>
                  </a:cubicBezTo>
                  <a:lnTo>
                    <a:pt x="462794" y="98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9" name="íślíḋè-Freeform: Shape 4"/>
            <p:cNvSpPr/>
            <p:nvPr/>
          </p:nvSpPr>
          <p:spPr>
            <a:xfrm>
              <a:off x="4402660" y="1224048"/>
              <a:ext cx="1577927" cy="1159021"/>
            </a:xfrm>
            <a:custGeom>
              <a:avLst/>
              <a:gdLst>
                <a:gd name="connsiteX0" fmla="*/ 1577927 w 1577927"/>
                <a:gd name="connsiteY0" fmla="*/ 0 h 1159021"/>
                <a:gd name="connsiteX1" fmla="*/ 1115133 w 1577927"/>
                <a:gd name="connsiteY1" fmla="*/ 981301 h 1159021"/>
                <a:gd name="connsiteX2" fmla="*/ 55775 w 1577927"/>
                <a:gd name="connsiteY2" fmla="*/ 1142818 h 1159021"/>
                <a:gd name="connsiteX3" fmla="*/ 4070 w 1577927"/>
                <a:gd name="connsiteY3" fmla="*/ 1156643 h 1159021"/>
                <a:gd name="connsiteX4" fmla="*/ 0 w 1577927"/>
                <a:gd name="connsiteY4" fmla="*/ 1159021 h 1159021"/>
                <a:gd name="connsiteX5" fmla="*/ 20502 w 1577927"/>
                <a:gd name="connsiteY5" fmla="*/ 1103004 h 1159021"/>
                <a:gd name="connsiteX6" fmla="*/ 1507715 w 1577927"/>
                <a:gd name="connsiteY6" fmla="*/ 3545 h 1159021"/>
                <a:gd name="connsiteX7" fmla="*/ 1577927 w 1577927"/>
                <a:gd name="connsiteY7" fmla="*/ 0 h 11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27" h="1159021">
                  <a:moveTo>
                    <a:pt x="1577927" y="0"/>
                  </a:moveTo>
                  <a:lnTo>
                    <a:pt x="1115133" y="981301"/>
                  </a:lnTo>
                  <a:lnTo>
                    <a:pt x="55775" y="1142818"/>
                  </a:lnTo>
                  <a:cubicBezTo>
                    <a:pt x="36077" y="1146135"/>
                    <a:pt x="18842" y="1150744"/>
                    <a:pt x="4070" y="1156643"/>
                  </a:cubicBezTo>
                  <a:lnTo>
                    <a:pt x="0" y="1159021"/>
                  </a:lnTo>
                  <a:lnTo>
                    <a:pt x="20502" y="1103004"/>
                  </a:lnTo>
                  <a:cubicBezTo>
                    <a:pt x="273144" y="505691"/>
                    <a:pt x="836362" y="71725"/>
                    <a:pt x="1507715" y="3545"/>
                  </a:cubicBezTo>
                  <a:lnTo>
                    <a:pt x="1577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0" name="íślíḋè-Freeform: Shape 5"/>
            <p:cNvSpPr/>
            <p:nvPr/>
          </p:nvSpPr>
          <p:spPr>
            <a:xfrm>
              <a:off x="4280490" y="2520880"/>
              <a:ext cx="880665" cy="1942688"/>
            </a:xfrm>
            <a:custGeom>
              <a:avLst/>
              <a:gdLst>
                <a:gd name="connsiteX0" fmla="*/ 74673 w 880665"/>
                <a:gd name="connsiteY0" fmla="*/ 0 h 1942688"/>
                <a:gd name="connsiteX1" fmla="*/ 112520 w 880665"/>
                <a:gd name="connsiteY1" fmla="*/ 53970 h 1942688"/>
                <a:gd name="connsiteX2" fmla="*/ 880665 w 880665"/>
                <a:gd name="connsiteY2" fmla="*/ 837255 h 1942688"/>
                <a:gd name="connsiteX3" fmla="*/ 699327 w 880665"/>
                <a:gd name="connsiteY3" fmla="*/ 1942688 h 1942688"/>
                <a:gd name="connsiteX4" fmla="*/ 660677 w 880665"/>
                <a:gd name="connsiteY4" fmla="*/ 1913786 h 1942688"/>
                <a:gd name="connsiteX5" fmla="*/ 0 w 880665"/>
                <a:gd name="connsiteY5" fmla="*/ 512850 h 1942688"/>
                <a:gd name="connsiteX6" fmla="*/ 36885 w 880665"/>
                <a:gd name="connsiteY6" fmla="*/ 146962 h 1942688"/>
                <a:gd name="connsiteX7" fmla="*/ 74673 w 880665"/>
                <a:gd name="connsiteY7" fmla="*/ 0 h 19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65" h="1942688">
                  <a:moveTo>
                    <a:pt x="74673" y="0"/>
                  </a:moveTo>
                  <a:lnTo>
                    <a:pt x="112520" y="53970"/>
                  </a:lnTo>
                  <a:lnTo>
                    <a:pt x="880665" y="837255"/>
                  </a:lnTo>
                  <a:lnTo>
                    <a:pt x="699327" y="1942688"/>
                  </a:lnTo>
                  <a:lnTo>
                    <a:pt x="660677" y="1913786"/>
                  </a:lnTo>
                  <a:cubicBezTo>
                    <a:pt x="257185" y="1580795"/>
                    <a:pt x="0" y="1076857"/>
                    <a:pt x="0" y="512850"/>
                  </a:cubicBezTo>
                  <a:cubicBezTo>
                    <a:pt x="0" y="387515"/>
                    <a:pt x="12701" y="265147"/>
                    <a:pt x="36885" y="146962"/>
                  </a:cubicBezTo>
                  <a:lnTo>
                    <a:pt x="746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1" name="íślíḋè-Freeform: Shape 6"/>
            <p:cNvSpPr/>
            <p:nvPr/>
          </p:nvSpPr>
          <p:spPr>
            <a:xfrm>
              <a:off x="7030842" y="2521064"/>
              <a:ext cx="880668" cy="1942506"/>
            </a:xfrm>
            <a:custGeom>
              <a:avLst/>
              <a:gdLst>
                <a:gd name="connsiteX0" fmla="*/ 806043 w 880668"/>
                <a:gd name="connsiteY0" fmla="*/ 0 h 1942506"/>
                <a:gd name="connsiteX1" fmla="*/ 843783 w 880668"/>
                <a:gd name="connsiteY1" fmla="*/ 146778 h 1942506"/>
                <a:gd name="connsiteX2" fmla="*/ 880668 w 880668"/>
                <a:gd name="connsiteY2" fmla="*/ 512666 h 1942506"/>
                <a:gd name="connsiteX3" fmla="*/ 219991 w 880668"/>
                <a:gd name="connsiteY3" fmla="*/ 1913602 h 1942506"/>
                <a:gd name="connsiteX4" fmla="*/ 181339 w 880668"/>
                <a:gd name="connsiteY4" fmla="*/ 1942506 h 1942506"/>
                <a:gd name="connsiteX5" fmla="*/ 0 w 880668"/>
                <a:gd name="connsiteY5" fmla="*/ 837071 h 1942506"/>
                <a:gd name="connsiteX6" fmla="*/ 766028 w 880668"/>
                <a:gd name="connsiteY6" fmla="*/ 53786 h 1942506"/>
                <a:gd name="connsiteX7" fmla="*/ 806043 w 880668"/>
                <a:gd name="connsiteY7" fmla="*/ 0 h 194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68" h="1942506">
                  <a:moveTo>
                    <a:pt x="806043" y="0"/>
                  </a:moveTo>
                  <a:lnTo>
                    <a:pt x="843783" y="146778"/>
                  </a:lnTo>
                  <a:cubicBezTo>
                    <a:pt x="867968" y="264963"/>
                    <a:pt x="880668" y="387331"/>
                    <a:pt x="880668" y="512666"/>
                  </a:cubicBezTo>
                  <a:cubicBezTo>
                    <a:pt x="880668" y="1076673"/>
                    <a:pt x="623483" y="1580611"/>
                    <a:pt x="219991" y="1913602"/>
                  </a:cubicBezTo>
                  <a:lnTo>
                    <a:pt x="181339" y="1942506"/>
                  </a:lnTo>
                  <a:lnTo>
                    <a:pt x="0" y="837071"/>
                  </a:lnTo>
                  <a:lnTo>
                    <a:pt x="766028" y="53786"/>
                  </a:lnTo>
                  <a:lnTo>
                    <a:pt x="806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2" name="íślíḋè-Freeform: Shape 7"/>
            <p:cNvSpPr/>
            <p:nvPr/>
          </p:nvSpPr>
          <p:spPr>
            <a:xfrm>
              <a:off x="5159334" y="4070617"/>
              <a:ext cx="1873324" cy="778623"/>
            </a:xfrm>
            <a:custGeom>
              <a:avLst/>
              <a:gdLst>
                <a:gd name="connsiteX0" fmla="*/ 936665 w 1873324"/>
                <a:gd name="connsiteY0" fmla="*/ 0 h 778623"/>
                <a:gd name="connsiteX1" fmla="*/ 1873324 w 1873324"/>
                <a:gd name="connsiteY1" fmla="*/ 516199 h 778623"/>
                <a:gd name="connsiteX2" fmla="*/ 1802046 w 1873324"/>
                <a:gd name="connsiteY2" fmla="*/ 559501 h 778623"/>
                <a:gd name="connsiteX3" fmla="*/ 936666 w 1873324"/>
                <a:gd name="connsiteY3" fmla="*/ 778623 h 778623"/>
                <a:gd name="connsiteX4" fmla="*/ 71286 w 1873324"/>
                <a:gd name="connsiteY4" fmla="*/ 559501 h 778623"/>
                <a:gd name="connsiteX5" fmla="*/ 0 w 1873324"/>
                <a:gd name="connsiteY5" fmla="*/ 516193 h 778623"/>
                <a:gd name="connsiteX6" fmla="*/ 936665 w 1873324"/>
                <a:gd name="connsiteY6" fmla="*/ 0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324" h="778623">
                  <a:moveTo>
                    <a:pt x="936665" y="0"/>
                  </a:moveTo>
                  <a:lnTo>
                    <a:pt x="1873324" y="516199"/>
                  </a:lnTo>
                  <a:lnTo>
                    <a:pt x="1802046" y="559501"/>
                  </a:lnTo>
                  <a:cubicBezTo>
                    <a:pt x="1544800" y="699245"/>
                    <a:pt x="1250003" y="778623"/>
                    <a:pt x="936666" y="778623"/>
                  </a:cubicBezTo>
                  <a:cubicBezTo>
                    <a:pt x="623329" y="778623"/>
                    <a:pt x="328532" y="699245"/>
                    <a:pt x="71286" y="559501"/>
                  </a:cubicBezTo>
                  <a:lnTo>
                    <a:pt x="0" y="516193"/>
                  </a:lnTo>
                  <a:lnTo>
                    <a:pt x="936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3" name="íślíḋè-Freeform: Shape 24"/>
            <p:cNvSpPr/>
            <p:nvPr/>
          </p:nvSpPr>
          <p:spPr>
            <a:xfrm>
              <a:off x="6211411" y="1198543"/>
              <a:ext cx="1577932" cy="1159027"/>
            </a:xfrm>
            <a:custGeom>
              <a:avLst/>
              <a:gdLst>
                <a:gd name="connsiteX0" fmla="*/ 0 w 1577932"/>
                <a:gd name="connsiteY0" fmla="*/ 0 h 1159027"/>
                <a:gd name="connsiteX1" fmla="*/ 70214 w 1577932"/>
                <a:gd name="connsiteY1" fmla="*/ 3545 h 1159027"/>
                <a:gd name="connsiteX2" fmla="*/ 1557427 w 1577932"/>
                <a:gd name="connsiteY2" fmla="*/ 1103004 h 1159027"/>
                <a:gd name="connsiteX3" fmla="*/ 1577932 w 1577932"/>
                <a:gd name="connsiteY3" fmla="*/ 1159027 h 1159027"/>
                <a:gd name="connsiteX4" fmla="*/ 1573850 w 1577932"/>
                <a:gd name="connsiteY4" fmla="*/ 1156643 h 1159027"/>
                <a:gd name="connsiteX5" fmla="*/ 1522151 w 1577932"/>
                <a:gd name="connsiteY5" fmla="*/ 1142818 h 1159027"/>
                <a:gd name="connsiteX6" fmla="*/ 462794 w 1577932"/>
                <a:gd name="connsiteY6" fmla="*/ 981301 h 1159027"/>
                <a:gd name="connsiteX7" fmla="*/ 0 w 1577932"/>
                <a:gd name="connsiteY7" fmla="*/ 0 h 115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32" h="1159027">
                  <a:moveTo>
                    <a:pt x="0" y="0"/>
                  </a:moveTo>
                  <a:lnTo>
                    <a:pt x="70214" y="3545"/>
                  </a:lnTo>
                  <a:cubicBezTo>
                    <a:pt x="741568" y="71725"/>
                    <a:pt x="1304785" y="505691"/>
                    <a:pt x="1557427" y="1103004"/>
                  </a:cubicBezTo>
                  <a:lnTo>
                    <a:pt x="1577932" y="1159027"/>
                  </a:lnTo>
                  <a:lnTo>
                    <a:pt x="1573850" y="1156643"/>
                  </a:lnTo>
                  <a:cubicBezTo>
                    <a:pt x="1559078" y="1150744"/>
                    <a:pt x="1541845" y="1146135"/>
                    <a:pt x="1522151" y="1142818"/>
                  </a:cubicBezTo>
                  <a:lnTo>
                    <a:pt x="462794" y="98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4" name="íślíḋè-TextBox 13"/>
            <p:cNvSpPr txBox="1"/>
            <p:nvPr/>
          </p:nvSpPr>
          <p:spPr>
            <a:xfrm>
              <a:off x="5092083" y="2454511"/>
              <a:ext cx="1947969" cy="457601"/>
            </a:xfrm>
            <a:prstGeom prst="rect">
              <a:avLst/>
            </a:prstGeom>
            <a:noFill/>
          </p:spPr>
          <p:txBody>
            <a:bodyPr wrap="none" anchor="b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标题文本预设</a:t>
              </a:r>
            </a:p>
          </p:txBody>
        </p:sp>
        <p:sp>
          <p:nvSpPr>
            <p:cNvPr id="15" name="íślíḋè-Freeform: Shape 19"/>
            <p:cNvSpPr>
              <a:spLocks noChangeAspect="1"/>
            </p:cNvSpPr>
            <p:nvPr/>
          </p:nvSpPr>
          <p:spPr bwMode="auto">
            <a:xfrm>
              <a:off x="7308479" y="3305800"/>
              <a:ext cx="234614" cy="282996"/>
            </a:xfrm>
            <a:custGeom>
              <a:avLst/>
              <a:gdLst>
                <a:gd name="connsiteX0" fmla="*/ 97409 w 421152"/>
                <a:gd name="connsiteY0" fmla="*/ 433798 h 508000"/>
                <a:gd name="connsiteX1" fmla="*/ 80219 w 421152"/>
                <a:gd name="connsiteY1" fmla="*/ 450922 h 508000"/>
                <a:gd name="connsiteX2" fmla="*/ 97409 w 421152"/>
                <a:gd name="connsiteY2" fmla="*/ 465191 h 508000"/>
                <a:gd name="connsiteX3" fmla="*/ 312283 w 421152"/>
                <a:gd name="connsiteY3" fmla="*/ 465191 h 508000"/>
                <a:gd name="connsiteX4" fmla="*/ 326608 w 421152"/>
                <a:gd name="connsiteY4" fmla="*/ 450922 h 508000"/>
                <a:gd name="connsiteX5" fmla="*/ 312283 w 421152"/>
                <a:gd name="connsiteY5" fmla="*/ 433798 h 508000"/>
                <a:gd name="connsiteX6" fmla="*/ 97409 w 421152"/>
                <a:gd name="connsiteY6" fmla="*/ 433798 h 508000"/>
                <a:gd name="connsiteX7" fmla="*/ 51570 w 421152"/>
                <a:gd name="connsiteY7" fmla="*/ 333910 h 508000"/>
                <a:gd name="connsiteX8" fmla="*/ 25785 w 421152"/>
                <a:gd name="connsiteY8" fmla="*/ 362450 h 508000"/>
                <a:gd name="connsiteX9" fmla="*/ 25785 w 421152"/>
                <a:gd name="connsiteY9" fmla="*/ 419528 h 508000"/>
                <a:gd name="connsiteX10" fmla="*/ 42975 w 421152"/>
                <a:gd name="connsiteY10" fmla="*/ 419528 h 508000"/>
                <a:gd name="connsiteX11" fmla="*/ 42975 w 421152"/>
                <a:gd name="connsiteY11" fmla="*/ 396697 h 508000"/>
                <a:gd name="connsiteX12" fmla="*/ 68760 w 421152"/>
                <a:gd name="connsiteY12" fmla="*/ 371011 h 508000"/>
                <a:gd name="connsiteX13" fmla="*/ 352393 w 421152"/>
                <a:gd name="connsiteY13" fmla="*/ 371011 h 508000"/>
                <a:gd name="connsiteX14" fmla="*/ 375312 w 421152"/>
                <a:gd name="connsiteY14" fmla="*/ 396697 h 508000"/>
                <a:gd name="connsiteX15" fmla="*/ 375312 w 421152"/>
                <a:gd name="connsiteY15" fmla="*/ 419528 h 508000"/>
                <a:gd name="connsiteX16" fmla="*/ 383907 w 421152"/>
                <a:gd name="connsiteY16" fmla="*/ 419528 h 508000"/>
                <a:gd name="connsiteX17" fmla="*/ 395367 w 421152"/>
                <a:gd name="connsiteY17" fmla="*/ 388135 h 508000"/>
                <a:gd name="connsiteX18" fmla="*/ 395367 w 421152"/>
                <a:gd name="connsiteY18" fmla="*/ 362450 h 508000"/>
                <a:gd name="connsiteX19" fmla="*/ 369582 w 421152"/>
                <a:gd name="connsiteY19" fmla="*/ 333910 h 508000"/>
                <a:gd name="connsiteX20" fmla="*/ 51570 w 421152"/>
                <a:gd name="connsiteY20" fmla="*/ 333910 h 508000"/>
                <a:gd name="connsiteX21" fmla="*/ 108332 w 421152"/>
                <a:gd name="connsiteY21" fmla="*/ 133246 h 508000"/>
                <a:gd name="connsiteX22" fmla="*/ 323527 w 421152"/>
                <a:gd name="connsiteY22" fmla="*/ 133246 h 508000"/>
                <a:gd name="connsiteX23" fmla="*/ 337873 w 421152"/>
                <a:gd name="connsiteY23" fmla="*/ 147523 h 508000"/>
                <a:gd name="connsiteX24" fmla="*/ 323527 w 421152"/>
                <a:gd name="connsiteY24" fmla="*/ 161799 h 508000"/>
                <a:gd name="connsiteX25" fmla="*/ 108332 w 421152"/>
                <a:gd name="connsiteY25" fmla="*/ 161799 h 508000"/>
                <a:gd name="connsiteX26" fmla="*/ 93986 w 421152"/>
                <a:gd name="connsiteY26" fmla="*/ 147523 h 508000"/>
                <a:gd name="connsiteX27" fmla="*/ 108332 w 421152"/>
                <a:gd name="connsiteY27" fmla="*/ 133246 h 508000"/>
                <a:gd name="connsiteX28" fmla="*/ 68760 w 421152"/>
                <a:gd name="connsiteY28" fmla="*/ 79910 h 508000"/>
                <a:gd name="connsiteX29" fmla="*/ 40110 w 421152"/>
                <a:gd name="connsiteY29" fmla="*/ 108450 h 508000"/>
                <a:gd name="connsiteX30" fmla="*/ 40110 w 421152"/>
                <a:gd name="connsiteY30" fmla="*/ 205483 h 508000"/>
                <a:gd name="connsiteX31" fmla="*/ 68760 w 421152"/>
                <a:gd name="connsiteY31" fmla="*/ 236877 h 508000"/>
                <a:gd name="connsiteX32" fmla="*/ 346663 w 421152"/>
                <a:gd name="connsiteY32" fmla="*/ 236877 h 508000"/>
                <a:gd name="connsiteX33" fmla="*/ 378177 w 421152"/>
                <a:gd name="connsiteY33" fmla="*/ 205483 h 508000"/>
                <a:gd name="connsiteX34" fmla="*/ 378177 w 421152"/>
                <a:gd name="connsiteY34" fmla="*/ 108450 h 508000"/>
                <a:gd name="connsiteX35" fmla="*/ 346663 w 421152"/>
                <a:gd name="connsiteY35" fmla="*/ 79910 h 508000"/>
                <a:gd name="connsiteX36" fmla="*/ 68760 w 421152"/>
                <a:gd name="connsiteY36" fmla="*/ 79910 h 508000"/>
                <a:gd name="connsiteX37" fmla="*/ 83084 w 421152"/>
                <a:gd name="connsiteY37" fmla="*/ 0 h 508000"/>
                <a:gd name="connsiteX38" fmla="*/ 332338 w 421152"/>
                <a:gd name="connsiteY38" fmla="*/ 0 h 508000"/>
                <a:gd name="connsiteX39" fmla="*/ 386772 w 421152"/>
                <a:gd name="connsiteY39" fmla="*/ 19978 h 508000"/>
                <a:gd name="connsiteX40" fmla="*/ 398232 w 421152"/>
                <a:gd name="connsiteY40" fmla="*/ 28540 h 508000"/>
                <a:gd name="connsiteX41" fmla="*/ 421152 w 421152"/>
                <a:gd name="connsiteY41" fmla="*/ 77056 h 508000"/>
                <a:gd name="connsiteX42" fmla="*/ 421152 w 421152"/>
                <a:gd name="connsiteY42" fmla="*/ 413820 h 508000"/>
                <a:gd name="connsiteX43" fmla="*/ 398232 w 421152"/>
                <a:gd name="connsiteY43" fmla="*/ 442360 h 508000"/>
                <a:gd name="connsiteX44" fmla="*/ 375312 w 421152"/>
                <a:gd name="connsiteY44" fmla="*/ 442360 h 508000"/>
                <a:gd name="connsiteX45" fmla="*/ 375312 w 421152"/>
                <a:gd name="connsiteY45" fmla="*/ 476607 h 508000"/>
                <a:gd name="connsiteX46" fmla="*/ 343798 w 421152"/>
                <a:gd name="connsiteY46" fmla="*/ 508000 h 508000"/>
                <a:gd name="connsiteX47" fmla="*/ 71625 w 421152"/>
                <a:gd name="connsiteY47" fmla="*/ 508000 h 508000"/>
                <a:gd name="connsiteX48" fmla="*/ 42975 w 421152"/>
                <a:gd name="connsiteY48" fmla="*/ 476607 h 508000"/>
                <a:gd name="connsiteX49" fmla="*/ 42975 w 421152"/>
                <a:gd name="connsiteY49" fmla="*/ 442360 h 508000"/>
                <a:gd name="connsiteX50" fmla="*/ 20055 w 421152"/>
                <a:gd name="connsiteY50" fmla="*/ 442360 h 508000"/>
                <a:gd name="connsiteX51" fmla="*/ 0 w 421152"/>
                <a:gd name="connsiteY51" fmla="*/ 413820 h 508000"/>
                <a:gd name="connsiteX52" fmla="*/ 0 w 421152"/>
                <a:gd name="connsiteY52" fmla="*/ 77056 h 508000"/>
                <a:gd name="connsiteX53" fmla="*/ 22920 w 421152"/>
                <a:gd name="connsiteY53" fmla="*/ 25686 h 508000"/>
                <a:gd name="connsiteX54" fmla="*/ 28650 w 421152"/>
                <a:gd name="connsiteY54" fmla="*/ 19978 h 508000"/>
                <a:gd name="connsiteX55" fmla="*/ 83084 w 421152"/>
                <a:gd name="connsiteY55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1152" h="508000">
                  <a:moveTo>
                    <a:pt x="97409" y="433798"/>
                  </a:moveTo>
                  <a:cubicBezTo>
                    <a:pt x="88814" y="433798"/>
                    <a:pt x="80219" y="442360"/>
                    <a:pt x="80219" y="450922"/>
                  </a:cubicBezTo>
                  <a:cubicBezTo>
                    <a:pt x="80219" y="459483"/>
                    <a:pt x="88814" y="465191"/>
                    <a:pt x="97409" y="465191"/>
                  </a:cubicBezTo>
                  <a:cubicBezTo>
                    <a:pt x="97409" y="465191"/>
                    <a:pt x="97409" y="465191"/>
                    <a:pt x="312283" y="465191"/>
                  </a:cubicBezTo>
                  <a:cubicBezTo>
                    <a:pt x="320878" y="465191"/>
                    <a:pt x="326608" y="459483"/>
                    <a:pt x="326608" y="450922"/>
                  </a:cubicBezTo>
                  <a:cubicBezTo>
                    <a:pt x="326608" y="442360"/>
                    <a:pt x="320878" y="433798"/>
                    <a:pt x="312283" y="433798"/>
                  </a:cubicBezTo>
                  <a:cubicBezTo>
                    <a:pt x="312283" y="433798"/>
                    <a:pt x="312283" y="433798"/>
                    <a:pt x="97409" y="433798"/>
                  </a:cubicBezTo>
                  <a:close/>
                  <a:moveTo>
                    <a:pt x="51570" y="333910"/>
                  </a:moveTo>
                  <a:cubicBezTo>
                    <a:pt x="37245" y="333910"/>
                    <a:pt x="25785" y="348180"/>
                    <a:pt x="25785" y="362450"/>
                  </a:cubicBezTo>
                  <a:cubicBezTo>
                    <a:pt x="25785" y="362450"/>
                    <a:pt x="25785" y="362450"/>
                    <a:pt x="25785" y="419528"/>
                  </a:cubicBezTo>
                  <a:cubicBezTo>
                    <a:pt x="25785" y="419528"/>
                    <a:pt x="25785" y="419528"/>
                    <a:pt x="42975" y="419528"/>
                  </a:cubicBezTo>
                  <a:cubicBezTo>
                    <a:pt x="42975" y="419528"/>
                    <a:pt x="42975" y="419528"/>
                    <a:pt x="42975" y="396697"/>
                  </a:cubicBezTo>
                  <a:cubicBezTo>
                    <a:pt x="42975" y="382427"/>
                    <a:pt x="54435" y="371011"/>
                    <a:pt x="68760" y="371011"/>
                  </a:cubicBezTo>
                  <a:cubicBezTo>
                    <a:pt x="68760" y="371011"/>
                    <a:pt x="68760" y="371011"/>
                    <a:pt x="352393" y="371011"/>
                  </a:cubicBezTo>
                  <a:cubicBezTo>
                    <a:pt x="363852" y="371011"/>
                    <a:pt x="375312" y="382427"/>
                    <a:pt x="375312" y="396697"/>
                  </a:cubicBezTo>
                  <a:cubicBezTo>
                    <a:pt x="375312" y="396697"/>
                    <a:pt x="375312" y="396697"/>
                    <a:pt x="375312" y="419528"/>
                  </a:cubicBezTo>
                  <a:cubicBezTo>
                    <a:pt x="375312" y="419528"/>
                    <a:pt x="375312" y="419528"/>
                    <a:pt x="383907" y="419528"/>
                  </a:cubicBezTo>
                  <a:cubicBezTo>
                    <a:pt x="389637" y="419528"/>
                    <a:pt x="395367" y="405259"/>
                    <a:pt x="395367" y="388135"/>
                  </a:cubicBezTo>
                  <a:lnTo>
                    <a:pt x="395367" y="362450"/>
                  </a:lnTo>
                  <a:cubicBezTo>
                    <a:pt x="395367" y="348180"/>
                    <a:pt x="383907" y="333910"/>
                    <a:pt x="369582" y="333910"/>
                  </a:cubicBezTo>
                  <a:cubicBezTo>
                    <a:pt x="369582" y="333910"/>
                    <a:pt x="369582" y="333910"/>
                    <a:pt x="51570" y="333910"/>
                  </a:cubicBezTo>
                  <a:close/>
                  <a:moveTo>
                    <a:pt x="108332" y="133246"/>
                  </a:moveTo>
                  <a:cubicBezTo>
                    <a:pt x="108332" y="133246"/>
                    <a:pt x="108332" y="133246"/>
                    <a:pt x="323527" y="133246"/>
                  </a:cubicBezTo>
                  <a:cubicBezTo>
                    <a:pt x="332135" y="133246"/>
                    <a:pt x="337873" y="138957"/>
                    <a:pt x="337873" y="147523"/>
                  </a:cubicBezTo>
                  <a:cubicBezTo>
                    <a:pt x="337873" y="156089"/>
                    <a:pt x="332135" y="161799"/>
                    <a:pt x="323527" y="161799"/>
                  </a:cubicBezTo>
                  <a:cubicBezTo>
                    <a:pt x="323527" y="161799"/>
                    <a:pt x="323527" y="161799"/>
                    <a:pt x="108332" y="161799"/>
                  </a:cubicBezTo>
                  <a:cubicBezTo>
                    <a:pt x="99725" y="161799"/>
                    <a:pt x="93986" y="156089"/>
                    <a:pt x="93986" y="147523"/>
                  </a:cubicBezTo>
                  <a:cubicBezTo>
                    <a:pt x="93986" y="138957"/>
                    <a:pt x="99725" y="133246"/>
                    <a:pt x="108332" y="133246"/>
                  </a:cubicBezTo>
                  <a:close/>
                  <a:moveTo>
                    <a:pt x="68760" y="79910"/>
                  </a:moveTo>
                  <a:cubicBezTo>
                    <a:pt x="51570" y="79910"/>
                    <a:pt x="40110" y="91326"/>
                    <a:pt x="40110" y="108450"/>
                  </a:cubicBezTo>
                  <a:lnTo>
                    <a:pt x="40110" y="205483"/>
                  </a:lnTo>
                  <a:cubicBezTo>
                    <a:pt x="40110" y="222607"/>
                    <a:pt x="51570" y="236877"/>
                    <a:pt x="68760" y="236877"/>
                  </a:cubicBezTo>
                  <a:cubicBezTo>
                    <a:pt x="68760" y="236877"/>
                    <a:pt x="68760" y="236877"/>
                    <a:pt x="346663" y="236877"/>
                  </a:cubicBezTo>
                  <a:cubicBezTo>
                    <a:pt x="363852" y="236877"/>
                    <a:pt x="378177" y="222607"/>
                    <a:pt x="378177" y="205483"/>
                  </a:cubicBezTo>
                  <a:cubicBezTo>
                    <a:pt x="378177" y="205483"/>
                    <a:pt x="378177" y="205483"/>
                    <a:pt x="378177" y="108450"/>
                  </a:cubicBezTo>
                  <a:cubicBezTo>
                    <a:pt x="378177" y="91326"/>
                    <a:pt x="363852" y="79910"/>
                    <a:pt x="346663" y="79910"/>
                  </a:cubicBezTo>
                  <a:cubicBezTo>
                    <a:pt x="346663" y="79910"/>
                    <a:pt x="346663" y="79910"/>
                    <a:pt x="68760" y="79910"/>
                  </a:cubicBezTo>
                  <a:close/>
                  <a:moveTo>
                    <a:pt x="83084" y="0"/>
                  </a:moveTo>
                  <a:cubicBezTo>
                    <a:pt x="83084" y="0"/>
                    <a:pt x="83084" y="0"/>
                    <a:pt x="332338" y="0"/>
                  </a:cubicBezTo>
                  <a:cubicBezTo>
                    <a:pt x="349528" y="0"/>
                    <a:pt x="375312" y="8562"/>
                    <a:pt x="386772" y="19978"/>
                  </a:cubicBezTo>
                  <a:cubicBezTo>
                    <a:pt x="386772" y="19978"/>
                    <a:pt x="386772" y="19978"/>
                    <a:pt x="398232" y="28540"/>
                  </a:cubicBezTo>
                  <a:cubicBezTo>
                    <a:pt x="409692" y="39955"/>
                    <a:pt x="421152" y="59933"/>
                    <a:pt x="421152" y="77056"/>
                  </a:cubicBezTo>
                  <a:cubicBezTo>
                    <a:pt x="421152" y="77056"/>
                    <a:pt x="421152" y="77056"/>
                    <a:pt x="421152" y="413820"/>
                  </a:cubicBezTo>
                  <a:cubicBezTo>
                    <a:pt x="421152" y="428090"/>
                    <a:pt x="409692" y="442360"/>
                    <a:pt x="398232" y="442360"/>
                  </a:cubicBezTo>
                  <a:cubicBezTo>
                    <a:pt x="398232" y="442360"/>
                    <a:pt x="398232" y="442360"/>
                    <a:pt x="375312" y="442360"/>
                  </a:cubicBezTo>
                  <a:cubicBezTo>
                    <a:pt x="375312" y="442360"/>
                    <a:pt x="375312" y="442360"/>
                    <a:pt x="375312" y="476607"/>
                  </a:cubicBezTo>
                  <a:cubicBezTo>
                    <a:pt x="375312" y="493731"/>
                    <a:pt x="360987" y="508000"/>
                    <a:pt x="343798" y="508000"/>
                  </a:cubicBezTo>
                  <a:cubicBezTo>
                    <a:pt x="343798" y="508000"/>
                    <a:pt x="343798" y="508000"/>
                    <a:pt x="71625" y="508000"/>
                  </a:cubicBezTo>
                  <a:cubicBezTo>
                    <a:pt x="54435" y="508000"/>
                    <a:pt x="42975" y="493731"/>
                    <a:pt x="42975" y="476607"/>
                  </a:cubicBezTo>
                  <a:cubicBezTo>
                    <a:pt x="42975" y="476607"/>
                    <a:pt x="42975" y="476607"/>
                    <a:pt x="42975" y="442360"/>
                  </a:cubicBezTo>
                  <a:cubicBezTo>
                    <a:pt x="42975" y="442360"/>
                    <a:pt x="42975" y="442360"/>
                    <a:pt x="20055" y="442360"/>
                  </a:cubicBezTo>
                  <a:cubicBezTo>
                    <a:pt x="8595" y="442360"/>
                    <a:pt x="0" y="428090"/>
                    <a:pt x="0" y="413820"/>
                  </a:cubicBezTo>
                  <a:cubicBezTo>
                    <a:pt x="0" y="413820"/>
                    <a:pt x="0" y="413820"/>
                    <a:pt x="0" y="77056"/>
                  </a:cubicBezTo>
                  <a:cubicBezTo>
                    <a:pt x="0" y="59933"/>
                    <a:pt x="11460" y="37101"/>
                    <a:pt x="22920" y="25686"/>
                  </a:cubicBezTo>
                  <a:cubicBezTo>
                    <a:pt x="22920" y="25686"/>
                    <a:pt x="22920" y="25686"/>
                    <a:pt x="28650" y="19978"/>
                  </a:cubicBezTo>
                  <a:cubicBezTo>
                    <a:pt x="42975" y="8562"/>
                    <a:pt x="65895" y="0"/>
                    <a:pt x="830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6" name="íślíḋè-Freeform: Shape 20"/>
            <p:cNvSpPr>
              <a:spLocks noChangeAspect="1"/>
            </p:cNvSpPr>
            <p:nvPr/>
          </p:nvSpPr>
          <p:spPr bwMode="auto">
            <a:xfrm>
              <a:off x="6747846" y="1733734"/>
              <a:ext cx="282996" cy="282212"/>
            </a:xfrm>
            <a:custGeom>
              <a:avLst/>
              <a:gdLst>
                <a:gd name="connsiteX0" fmla="*/ 84666 w 508000"/>
                <a:gd name="connsiteY0" fmla="*/ 303955 h 506592"/>
                <a:gd name="connsiteX1" fmla="*/ 233680 w 508000"/>
                <a:gd name="connsiteY1" fmla="*/ 428915 h 506592"/>
                <a:gd name="connsiteX2" fmla="*/ 233680 w 508000"/>
                <a:gd name="connsiteY2" fmla="*/ 408651 h 506592"/>
                <a:gd name="connsiteX3" fmla="*/ 254000 w 508000"/>
                <a:gd name="connsiteY3" fmla="*/ 391765 h 506592"/>
                <a:gd name="connsiteX4" fmla="*/ 274320 w 508000"/>
                <a:gd name="connsiteY4" fmla="*/ 408651 h 506592"/>
                <a:gd name="connsiteX5" fmla="*/ 274320 w 508000"/>
                <a:gd name="connsiteY5" fmla="*/ 428915 h 506592"/>
                <a:gd name="connsiteX6" fmla="*/ 423334 w 508000"/>
                <a:gd name="connsiteY6" fmla="*/ 303955 h 506592"/>
                <a:gd name="connsiteX7" fmla="*/ 254000 w 508000"/>
                <a:gd name="connsiteY7" fmla="*/ 371501 h 506592"/>
                <a:gd name="connsiteX8" fmla="*/ 84666 w 508000"/>
                <a:gd name="connsiteY8" fmla="*/ 303955 h 506592"/>
                <a:gd name="connsiteX9" fmla="*/ 362374 w 508000"/>
                <a:gd name="connsiteY9" fmla="*/ 209392 h 506592"/>
                <a:gd name="connsiteX10" fmla="*/ 372534 w 508000"/>
                <a:gd name="connsiteY10" fmla="*/ 253296 h 506592"/>
                <a:gd name="connsiteX11" fmla="*/ 362374 w 508000"/>
                <a:gd name="connsiteY11" fmla="*/ 297201 h 506592"/>
                <a:gd name="connsiteX12" fmla="*/ 423334 w 508000"/>
                <a:gd name="connsiteY12" fmla="*/ 253296 h 506592"/>
                <a:gd name="connsiteX13" fmla="*/ 362374 w 508000"/>
                <a:gd name="connsiteY13" fmla="*/ 209392 h 506592"/>
                <a:gd name="connsiteX14" fmla="*/ 145626 w 508000"/>
                <a:gd name="connsiteY14" fmla="*/ 209392 h 506592"/>
                <a:gd name="connsiteX15" fmla="*/ 88053 w 508000"/>
                <a:gd name="connsiteY15" fmla="*/ 253296 h 506592"/>
                <a:gd name="connsiteX16" fmla="*/ 145626 w 508000"/>
                <a:gd name="connsiteY16" fmla="*/ 297201 h 506592"/>
                <a:gd name="connsiteX17" fmla="*/ 138853 w 508000"/>
                <a:gd name="connsiteY17" fmla="*/ 253296 h 506592"/>
                <a:gd name="connsiteX18" fmla="*/ 145626 w 508000"/>
                <a:gd name="connsiteY18" fmla="*/ 209392 h 506592"/>
                <a:gd name="connsiteX19" fmla="*/ 254413 w 508000"/>
                <a:gd name="connsiteY19" fmla="*/ 205451 h 506592"/>
                <a:gd name="connsiteX20" fmla="*/ 305363 w 508000"/>
                <a:gd name="connsiteY20" fmla="*/ 253005 h 506592"/>
                <a:gd name="connsiteX21" fmla="*/ 254413 w 508000"/>
                <a:gd name="connsiteY21" fmla="*/ 303955 h 506592"/>
                <a:gd name="connsiteX22" fmla="*/ 206859 w 508000"/>
                <a:gd name="connsiteY22" fmla="*/ 253005 h 506592"/>
                <a:gd name="connsiteX23" fmla="*/ 254413 w 508000"/>
                <a:gd name="connsiteY23" fmla="*/ 205451 h 506592"/>
                <a:gd name="connsiteX24" fmla="*/ 254000 w 508000"/>
                <a:gd name="connsiteY24" fmla="*/ 175618 h 506592"/>
                <a:gd name="connsiteX25" fmla="*/ 176106 w 508000"/>
                <a:gd name="connsiteY25" fmla="*/ 253296 h 506592"/>
                <a:gd name="connsiteX26" fmla="*/ 254000 w 508000"/>
                <a:gd name="connsiteY26" fmla="*/ 330974 h 506592"/>
                <a:gd name="connsiteX27" fmla="*/ 331894 w 508000"/>
                <a:gd name="connsiteY27" fmla="*/ 253296 h 506592"/>
                <a:gd name="connsiteX28" fmla="*/ 254000 w 508000"/>
                <a:gd name="connsiteY28" fmla="*/ 175618 h 506592"/>
                <a:gd name="connsiteX29" fmla="*/ 233680 w 508000"/>
                <a:gd name="connsiteY29" fmla="*/ 77677 h 506592"/>
                <a:gd name="connsiteX30" fmla="*/ 84666 w 508000"/>
                <a:gd name="connsiteY30" fmla="*/ 202637 h 506592"/>
                <a:gd name="connsiteX31" fmla="*/ 254000 w 508000"/>
                <a:gd name="connsiteY31" fmla="*/ 138468 h 506592"/>
                <a:gd name="connsiteX32" fmla="*/ 423334 w 508000"/>
                <a:gd name="connsiteY32" fmla="*/ 202637 h 506592"/>
                <a:gd name="connsiteX33" fmla="*/ 274320 w 508000"/>
                <a:gd name="connsiteY33" fmla="*/ 77677 h 506592"/>
                <a:gd name="connsiteX34" fmla="*/ 274320 w 508000"/>
                <a:gd name="connsiteY34" fmla="*/ 97941 h 506592"/>
                <a:gd name="connsiteX35" fmla="*/ 254000 w 508000"/>
                <a:gd name="connsiteY35" fmla="*/ 118205 h 506592"/>
                <a:gd name="connsiteX36" fmla="*/ 233680 w 508000"/>
                <a:gd name="connsiteY36" fmla="*/ 97941 h 506592"/>
                <a:gd name="connsiteX37" fmla="*/ 233680 w 508000"/>
                <a:gd name="connsiteY37" fmla="*/ 77677 h 506592"/>
                <a:gd name="connsiteX38" fmla="*/ 254000 w 508000"/>
                <a:gd name="connsiteY38" fmla="*/ 0 h 506592"/>
                <a:gd name="connsiteX39" fmla="*/ 274320 w 508000"/>
                <a:gd name="connsiteY39" fmla="*/ 20264 h 506592"/>
                <a:gd name="connsiteX40" fmla="*/ 274320 w 508000"/>
                <a:gd name="connsiteY40" fmla="*/ 40527 h 506592"/>
                <a:gd name="connsiteX41" fmla="*/ 470747 w 508000"/>
                <a:gd name="connsiteY41" fmla="*/ 233033 h 506592"/>
                <a:gd name="connsiteX42" fmla="*/ 491067 w 508000"/>
                <a:gd name="connsiteY42" fmla="*/ 233033 h 506592"/>
                <a:gd name="connsiteX43" fmla="*/ 508000 w 508000"/>
                <a:gd name="connsiteY43" fmla="*/ 253296 h 506592"/>
                <a:gd name="connsiteX44" fmla="*/ 491067 w 508000"/>
                <a:gd name="connsiteY44" fmla="*/ 273560 h 506592"/>
                <a:gd name="connsiteX45" fmla="*/ 470747 w 508000"/>
                <a:gd name="connsiteY45" fmla="*/ 273560 h 506592"/>
                <a:gd name="connsiteX46" fmla="*/ 274320 w 508000"/>
                <a:gd name="connsiteY46" fmla="*/ 469442 h 506592"/>
                <a:gd name="connsiteX47" fmla="*/ 274320 w 508000"/>
                <a:gd name="connsiteY47" fmla="*/ 489706 h 506592"/>
                <a:gd name="connsiteX48" fmla="*/ 254000 w 508000"/>
                <a:gd name="connsiteY48" fmla="*/ 506592 h 506592"/>
                <a:gd name="connsiteX49" fmla="*/ 233680 w 508000"/>
                <a:gd name="connsiteY49" fmla="*/ 489706 h 506592"/>
                <a:gd name="connsiteX50" fmla="*/ 233680 w 508000"/>
                <a:gd name="connsiteY50" fmla="*/ 469442 h 506592"/>
                <a:gd name="connsiteX51" fmla="*/ 40640 w 508000"/>
                <a:gd name="connsiteY51" fmla="*/ 273560 h 506592"/>
                <a:gd name="connsiteX52" fmla="*/ 20320 w 508000"/>
                <a:gd name="connsiteY52" fmla="*/ 273560 h 506592"/>
                <a:gd name="connsiteX53" fmla="*/ 0 w 508000"/>
                <a:gd name="connsiteY53" fmla="*/ 253296 h 506592"/>
                <a:gd name="connsiteX54" fmla="*/ 20320 w 508000"/>
                <a:gd name="connsiteY54" fmla="*/ 233033 h 506592"/>
                <a:gd name="connsiteX55" fmla="*/ 40640 w 508000"/>
                <a:gd name="connsiteY55" fmla="*/ 233033 h 506592"/>
                <a:gd name="connsiteX56" fmla="*/ 233680 w 508000"/>
                <a:gd name="connsiteY56" fmla="*/ 40527 h 506592"/>
                <a:gd name="connsiteX57" fmla="*/ 233680 w 508000"/>
                <a:gd name="connsiteY57" fmla="*/ 20264 h 506592"/>
                <a:gd name="connsiteX58" fmla="*/ 254000 w 508000"/>
                <a:gd name="connsiteY58" fmla="*/ 0 h 50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8000" h="506592">
                  <a:moveTo>
                    <a:pt x="84666" y="303955"/>
                  </a:moveTo>
                  <a:cubicBezTo>
                    <a:pt x="104986" y="371501"/>
                    <a:pt x="165946" y="422160"/>
                    <a:pt x="233680" y="428915"/>
                  </a:cubicBezTo>
                  <a:cubicBezTo>
                    <a:pt x="233680" y="428915"/>
                    <a:pt x="233680" y="428915"/>
                    <a:pt x="233680" y="408651"/>
                  </a:cubicBezTo>
                  <a:cubicBezTo>
                    <a:pt x="233680" y="398519"/>
                    <a:pt x="243840" y="391765"/>
                    <a:pt x="254000" y="391765"/>
                  </a:cubicBezTo>
                  <a:cubicBezTo>
                    <a:pt x="264160" y="391765"/>
                    <a:pt x="274320" y="398519"/>
                    <a:pt x="274320" y="408651"/>
                  </a:cubicBezTo>
                  <a:cubicBezTo>
                    <a:pt x="274320" y="408651"/>
                    <a:pt x="274320" y="408651"/>
                    <a:pt x="274320" y="428915"/>
                  </a:cubicBezTo>
                  <a:cubicBezTo>
                    <a:pt x="345440" y="422160"/>
                    <a:pt x="403014" y="371501"/>
                    <a:pt x="423334" y="303955"/>
                  </a:cubicBezTo>
                  <a:cubicBezTo>
                    <a:pt x="386080" y="334351"/>
                    <a:pt x="325120" y="371501"/>
                    <a:pt x="254000" y="371501"/>
                  </a:cubicBezTo>
                  <a:cubicBezTo>
                    <a:pt x="186266" y="371501"/>
                    <a:pt x="125306" y="334351"/>
                    <a:pt x="84666" y="303955"/>
                  </a:cubicBezTo>
                  <a:close/>
                  <a:moveTo>
                    <a:pt x="362374" y="209392"/>
                  </a:moveTo>
                  <a:cubicBezTo>
                    <a:pt x="369147" y="222901"/>
                    <a:pt x="372534" y="239787"/>
                    <a:pt x="372534" y="253296"/>
                  </a:cubicBezTo>
                  <a:cubicBezTo>
                    <a:pt x="372534" y="270183"/>
                    <a:pt x="369147" y="283692"/>
                    <a:pt x="362374" y="297201"/>
                  </a:cubicBezTo>
                  <a:cubicBezTo>
                    <a:pt x="389467" y="283692"/>
                    <a:pt x="409787" y="266805"/>
                    <a:pt x="423334" y="253296"/>
                  </a:cubicBezTo>
                  <a:cubicBezTo>
                    <a:pt x="409787" y="243164"/>
                    <a:pt x="389467" y="226278"/>
                    <a:pt x="362374" y="209392"/>
                  </a:cubicBezTo>
                  <a:close/>
                  <a:moveTo>
                    <a:pt x="145626" y="209392"/>
                  </a:moveTo>
                  <a:cubicBezTo>
                    <a:pt x="118533" y="226278"/>
                    <a:pt x="98213" y="243164"/>
                    <a:pt x="88053" y="253296"/>
                  </a:cubicBezTo>
                  <a:cubicBezTo>
                    <a:pt x="98213" y="266805"/>
                    <a:pt x="118533" y="283692"/>
                    <a:pt x="145626" y="297201"/>
                  </a:cubicBezTo>
                  <a:cubicBezTo>
                    <a:pt x="138853" y="283692"/>
                    <a:pt x="138853" y="270183"/>
                    <a:pt x="138853" y="253296"/>
                  </a:cubicBezTo>
                  <a:cubicBezTo>
                    <a:pt x="138853" y="239787"/>
                    <a:pt x="138853" y="222901"/>
                    <a:pt x="145626" y="209392"/>
                  </a:cubicBezTo>
                  <a:close/>
                  <a:moveTo>
                    <a:pt x="254413" y="205451"/>
                  </a:moveTo>
                  <a:cubicBezTo>
                    <a:pt x="281586" y="205451"/>
                    <a:pt x="305363" y="225831"/>
                    <a:pt x="305363" y="253005"/>
                  </a:cubicBezTo>
                  <a:cubicBezTo>
                    <a:pt x="305363" y="280178"/>
                    <a:pt x="281586" y="303955"/>
                    <a:pt x="254413" y="303955"/>
                  </a:cubicBezTo>
                  <a:cubicBezTo>
                    <a:pt x="227239" y="303955"/>
                    <a:pt x="206859" y="280178"/>
                    <a:pt x="206859" y="253005"/>
                  </a:cubicBezTo>
                  <a:cubicBezTo>
                    <a:pt x="206859" y="225831"/>
                    <a:pt x="227239" y="205451"/>
                    <a:pt x="254413" y="205451"/>
                  </a:cubicBezTo>
                  <a:close/>
                  <a:moveTo>
                    <a:pt x="254000" y="175618"/>
                  </a:moveTo>
                  <a:cubicBezTo>
                    <a:pt x="209974" y="175618"/>
                    <a:pt x="176106" y="209392"/>
                    <a:pt x="176106" y="253296"/>
                  </a:cubicBezTo>
                  <a:cubicBezTo>
                    <a:pt x="176106" y="297201"/>
                    <a:pt x="209974" y="330974"/>
                    <a:pt x="254000" y="330974"/>
                  </a:cubicBezTo>
                  <a:cubicBezTo>
                    <a:pt x="298027" y="330974"/>
                    <a:pt x="331894" y="297201"/>
                    <a:pt x="331894" y="253296"/>
                  </a:cubicBezTo>
                  <a:cubicBezTo>
                    <a:pt x="331894" y="209392"/>
                    <a:pt x="298027" y="175618"/>
                    <a:pt x="254000" y="175618"/>
                  </a:cubicBezTo>
                  <a:close/>
                  <a:moveTo>
                    <a:pt x="233680" y="77677"/>
                  </a:moveTo>
                  <a:cubicBezTo>
                    <a:pt x="165946" y="87809"/>
                    <a:pt x="104986" y="138468"/>
                    <a:pt x="84666" y="202637"/>
                  </a:cubicBezTo>
                  <a:cubicBezTo>
                    <a:pt x="125306" y="172241"/>
                    <a:pt x="186266" y="138468"/>
                    <a:pt x="254000" y="138468"/>
                  </a:cubicBezTo>
                  <a:cubicBezTo>
                    <a:pt x="325120" y="138468"/>
                    <a:pt x="386080" y="172241"/>
                    <a:pt x="423334" y="202637"/>
                  </a:cubicBezTo>
                  <a:cubicBezTo>
                    <a:pt x="403014" y="138468"/>
                    <a:pt x="345440" y="87809"/>
                    <a:pt x="274320" y="77677"/>
                  </a:cubicBezTo>
                  <a:cubicBezTo>
                    <a:pt x="274320" y="77677"/>
                    <a:pt x="274320" y="77677"/>
                    <a:pt x="274320" y="97941"/>
                  </a:cubicBezTo>
                  <a:cubicBezTo>
                    <a:pt x="274320" y="108073"/>
                    <a:pt x="264160" y="118205"/>
                    <a:pt x="254000" y="118205"/>
                  </a:cubicBezTo>
                  <a:cubicBezTo>
                    <a:pt x="243840" y="118205"/>
                    <a:pt x="233680" y="108073"/>
                    <a:pt x="233680" y="97941"/>
                  </a:cubicBezTo>
                  <a:cubicBezTo>
                    <a:pt x="233680" y="97941"/>
                    <a:pt x="233680" y="97941"/>
                    <a:pt x="233680" y="77677"/>
                  </a:cubicBezTo>
                  <a:close/>
                  <a:moveTo>
                    <a:pt x="254000" y="0"/>
                  </a:moveTo>
                  <a:cubicBezTo>
                    <a:pt x="264160" y="0"/>
                    <a:pt x="274320" y="10132"/>
                    <a:pt x="274320" y="20264"/>
                  </a:cubicBezTo>
                  <a:cubicBezTo>
                    <a:pt x="274320" y="20264"/>
                    <a:pt x="274320" y="20264"/>
                    <a:pt x="274320" y="40527"/>
                  </a:cubicBezTo>
                  <a:cubicBezTo>
                    <a:pt x="375920" y="50659"/>
                    <a:pt x="460587" y="131714"/>
                    <a:pt x="470747" y="233033"/>
                  </a:cubicBezTo>
                  <a:cubicBezTo>
                    <a:pt x="470747" y="233033"/>
                    <a:pt x="470747" y="233033"/>
                    <a:pt x="491067" y="233033"/>
                  </a:cubicBezTo>
                  <a:cubicBezTo>
                    <a:pt x="501227" y="233033"/>
                    <a:pt x="508000" y="243164"/>
                    <a:pt x="508000" y="253296"/>
                  </a:cubicBezTo>
                  <a:cubicBezTo>
                    <a:pt x="508000" y="263428"/>
                    <a:pt x="501227" y="273560"/>
                    <a:pt x="491067" y="273560"/>
                  </a:cubicBezTo>
                  <a:cubicBezTo>
                    <a:pt x="491067" y="273560"/>
                    <a:pt x="491067" y="273560"/>
                    <a:pt x="470747" y="273560"/>
                  </a:cubicBezTo>
                  <a:cubicBezTo>
                    <a:pt x="460587" y="374878"/>
                    <a:pt x="375920" y="459310"/>
                    <a:pt x="274320" y="469442"/>
                  </a:cubicBezTo>
                  <a:cubicBezTo>
                    <a:pt x="274320" y="469442"/>
                    <a:pt x="274320" y="469442"/>
                    <a:pt x="274320" y="489706"/>
                  </a:cubicBezTo>
                  <a:cubicBezTo>
                    <a:pt x="274320" y="499838"/>
                    <a:pt x="264160" y="506592"/>
                    <a:pt x="254000" y="506592"/>
                  </a:cubicBezTo>
                  <a:cubicBezTo>
                    <a:pt x="243840" y="506592"/>
                    <a:pt x="233680" y="499838"/>
                    <a:pt x="233680" y="489706"/>
                  </a:cubicBezTo>
                  <a:cubicBezTo>
                    <a:pt x="233680" y="489706"/>
                    <a:pt x="233680" y="489706"/>
                    <a:pt x="233680" y="469442"/>
                  </a:cubicBezTo>
                  <a:cubicBezTo>
                    <a:pt x="132080" y="459310"/>
                    <a:pt x="50800" y="374878"/>
                    <a:pt x="40640" y="273560"/>
                  </a:cubicBezTo>
                  <a:cubicBezTo>
                    <a:pt x="40640" y="273560"/>
                    <a:pt x="40640" y="273560"/>
                    <a:pt x="20320" y="273560"/>
                  </a:cubicBezTo>
                  <a:cubicBezTo>
                    <a:pt x="10160" y="273560"/>
                    <a:pt x="0" y="263428"/>
                    <a:pt x="0" y="253296"/>
                  </a:cubicBezTo>
                  <a:cubicBezTo>
                    <a:pt x="0" y="243164"/>
                    <a:pt x="10160" y="233033"/>
                    <a:pt x="20320" y="233033"/>
                  </a:cubicBezTo>
                  <a:cubicBezTo>
                    <a:pt x="20320" y="233033"/>
                    <a:pt x="20320" y="233033"/>
                    <a:pt x="40640" y="233033"/>
                  </a:cubicBezTo>
                  <a:cubicBezTo>
                    <a:pt x="50800" y="131714"/>
                    <a:pt x="132080" y="50659"/>
                    <a:pt x="233680" y="40527"/>
                  </a:cubicBezTo>
                  <a:cubicBezTo>
                    <a:pt x="233680" y="40527"/>
                    <a:pt x="233680" y="40527"/>
                    <a:pt x="233680" y="20264"/>
                  </a:cubicBezTo>
                  <a:cubicBezTo>
                    <a:pt x="233680" y="10132"/>
                    <a:pt x="243840" y="0"/>
                    <a:pt x="25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7" name="íślíḋè-Freeform: Shape 21"/>
            <p:cNvSpPr>
              <a:spLocks noChangeAspect="1"/>
            </p:cNvSpPr>
            <p:nvPr/>
          </p:nvSpPr>
          <p:spPr bwMode="auto">
            <a:xfrm>
              <a:off x="5993899" y="4318431"/>
              <a:ext cx="228678" cy="282994"/>
            </a:xfrm>
            <a:custGeom>
              <a:avLst/>
              <a:gdLst>
                <a:gd name="connsiteX0" fmla="*/ 206056 w 410498"/>
                <a:gd name="connsiteY0" fmla="*/ 251527 h 508000"/>
                <a:gd name="connsiteX1" fmla="*/ 216200 w 410498"/>
                <a:gd name="connsiteY1" fmla="*/ 253219 h 508000"/>
                <a:gd name="connsiteX2" fmla="*/ 211128 w 410498"/>
                <a:gd name="connsiteY2" fmla="*/ 283675 h 508000"/>
                <a:gd name="connsiteX3" fmla="*/ 184078 w 410498"/>
                <a:gd name="connsiteY3" fmla="*/ 315822 h 508000"/>
                <a:gd name="connsiteX4" fmla="*/ 168862 w 410498"/>
                <a:gd name="connsiteY4" fmla="*/ 297210 h 508000"/>
                <a:gd name="connsiteX5" fmla="*/ 206056 w 410498"/>
                <a:gd name="connsiteY5" fmla="*/ 251527 h 508000"/>
                <a:gd name="connsiteX6" fmla="*/ 206094 w 410498"/>
                <a:gd name="connsiteY6" fmla="*/ 175521 h 508000"/>
                <a:gd name="connsiteX7" fmla="*/ 87843 w 410498"/>
                <a:gd name="connsiteY7" fmla="*/ 295349 h 508000"/>
                <a:gd name="connsiteX8" fmla="*/ 185822 w 410498"/>
                <a:gd name="connsiteY8" fmla="*/ 394924 h 508000"/>
                <a:gd name="connsiteX9" fmla="*/ 244947 w 410498"/>
                <a:gd name="connsiteY9" fmla="*/ 383110 h 508000"/>
                <a:gd name="connsiteX10" fmla="*/ 238190 w 410498"/>
                <a:gd name="connsiteY10" fmla="*/ 364545 h 508000"/>
                <a:gd name="connsiteX11" fmla="*/ 192579 w 410498"/>
                <a:gd name="connsiteY11" fmla="*/ 374671 h 508000"/>
                <a:gd name="connsiteX12" fmla="*/ 111493 w 410498"/>
                <a:gd name="connsiteY12" fmla="*/ 291974 h 508000"/>
                <a:gd name="connsiteX13" fmla="*/ 202715 w 410498"/>
                <a:gd name="connsiteY13" fmla="*/ 194086 h 508000"/>
                <a:gd name="connsiteX14" fmla="*/ 278733 w 410498"/>
                <a:gd name="connsiteY14" fmla="*/ 266658 h 508000"/>
                <a:gd name="connsiteX15" fmla="*/ 246637 w 410498"/>
                <a:gd name="connsiteY15" fmla="*/ 320665 h 508000"/>
                <a:gd name="connsiteX16" fmla="*/ 239879 w 410498"/>
                <a:gd name="connsiteY16" fmla="*/ 293661 h 508000"/>
                <a:gd name="connsiteX17" fmla="*/ 248326 w 410498"/>
                <a:gd name="connsiteY17" fmla="*/ 234591 h 508000"/>
                <a:gd name="connsiteX18" fmla="*/ 211162 w 410498"/>
                <a:gd name="connsiteY18" fmla="*/ 226153 h 508000"/>
                <a:gd name="connsiteX19" fmla="*/ 136833 w 410498"/>
                <a:gd name="connsiteY19" fmla="*/ 300412 h 508000"/>
                <a:gd name="connsiteX20" fmla="*/ 172308 w 410498"/>
                <a:gd name="connsiteY20" fmla="*/ 340917 h 508000"/>
                <a:gd name="connsiteX21" fmla="*/ 212851 w 410498"/>
                <a:gd name="connsiteY21" fmla="*/ 317289 h 508000"/>
                <a:gd name="connsiteX22" fmla="*/ 214540 w 410498"/>
                <a:gd name="connsiteY22" fmla="*/ 317289 h 508000"/>
                <a:gd name="connsiteX23" fmla="*/ 241569 w 410498"/>
                <a:gd name="connsiteY23" fmla="*/ 340917 h 508000"/>
                <a:gd name="connsiteX24" fmla="*/ 300694 w 410498"/>
                <a:gd name="connsiteY24" fmla="*/ 266658 h 508000"/>
                <a:gd name="connsiteX25" fmla="*/ 206094 w 410498"/>
                <a:gd name="connsiteY25" fmla="*/ 175521 h 508000"/>
                <a:gd name="connsiteX26" fmla="*/ 59125 w 410498"/>
                <a:gd name="connsiteY26" fmla="*/ 21940 h 508000"/>
                <a:gd name="connsiteX27" fmla="*/ 25339 w 410498"/>
                <a:gd name="connsiteY27" fmla="*/ 47256 h 508000"/>
                <a:gd name="connsiteX28" fmla="*/ 363198 w 410498"/>
                <a:gd name="connsiteY28" fmla="*/ 47256 h 508000"/>
                <a:gd name="connsiteX29" fmla="*/ 363198 w 410498"/>
                <a:gd name="connsiteY29" fmla="*/ 475934 h 508000"/>
                <a:gd name="connsiteX30" fmla="*/ 388537 w 410498"/>
                <a:gd name="connsiteY30" fmla="*/ 455681 h 508000"/>
                <a:gd name="connsiteX31" fmla="*/ 388537 w 410498"/>
                <a:gd name="connsiteY31" fmla="*/ 21940 h 508000"/>
                <a:gd name="connsiteX32" fmla="*/ 59125 w 410498"/>
                <a:gd name="connsiteY32" fmla="*/ 21940 h 508000"/>
                <a:gd name="connsiteX33" fmla="*/ 48989 w 410498"/>
                <a:gd name="connsiteY33" fmla="*/ 0 h 508000"/>
                <a:gd name="connsiteX34" fmla="*/ 402052 w 410498"/>
                <a:gd name="connsiteY34" fmla="*/ 0 h 508000"/>
                <a:gd name="connsiteX35" fmla="*/ 410498 w 410498"/>
                <a:gd name="connsiteY35" fmla="*/ 8438 h 508000"/>
                <a:gd name="connsiteX36" fmla="*/ 410498 w 410498"/>
                <a:gd name="connsiteY36" fmla="*/ 462432 h 508000"/>
                <a:gd name="connsiteX37" fmla="*/ 405430 w 410498"/>
                <a:gd name="connsiteY37" fmla="*/ 477621 h 508000"/>
                <a:gd name="connsiteX38" fmla="*/ 363198 w 410498"/>
                <a:gd name="connsiteY38" fmla="*/ 508000 h 508000"/>
                <a:gd name="connsiteX39" fmla="*/ 0 w 410498"/>
                <a:gd name="connsiteY39" fmla="*/ 508000 h 508000"/>
                <a:gd name="connsiteX40" fmla="*/ 0 w 410498"/>
                <a:gd name="connsiteY40" fmla="*/ 55694 h 508000"/>
                <a:gd name="connsiteX41" fmla="*/ 48989 w 410498"/>
                <a:gd name="connsiteY4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0498" h="508000">
                  <a:moveTo>
                    <a:pt x="206056" y="251527"/>
                  </a:moveTo>
                  <a:cubicBezTo>
                    <a:pt x="211128" y="251527"/>
                    <a:pt x="212819" y="251527"/>
                    <a:pt x="216200" y="253219"/>
                  </a:cubicBezTo>
                  <a:cubicBezTo>
                    <a:pt x="216200" y="253219"/>
                    <a:pt x="216200" y="253219"/>
                    <a:pt x="211128" y="283675"/>
                  </a:cubicBezTo>
                  <a:cubicBezTo>
                    <a:pt x="209437" y="300594"/>
                    <a:pt x="195912" y="315822"/>
                    <a:pt x="184078" y="315822"/>
                  </a:cubicBezTo>
                  <a:cubicBezTo>
                    <a:pt x="173934" y="315822"/>
                    <a:pt x="168862" y="309054"/>
                    <a:pt x="168862" y="297210"/>
                  </a:cubicBezTo>
                  <a:cubicBezTo>
                    <a:pt x="168862" y="271831"/>
                    <a:pt x="185768" y="251527"/>
                    <a:pt x="206056" y="251527"/>
                  </a:cubicBezTo>
                  <a:close/>
                  <a:moveTo>
                    <a:pt x="206094" y="175521"/>
                  </a:moveTo>
                  <a:cubicBezTo>
                    <a:pt x="135143" y="175521"/>
                    <a:pt x="87843" y="231216"/>
                    <a:pt x="87843" y="295349"/>
                  </a:cubicBezTo>
                  <a:cubicBezTo>
                    <a:pt x="87843" y="357794"/>
                    <a:pt x="133454" y="394924"/>
                    <a:pt x="185822" y="394924"/>
                  </a:cubicBezTo>
                  <a:cubicBezTo>
                    <a:pt x="209472" y="394924"/>
                    <a:pt x="224676" y="391548"/>
                    <a:pt x="244947" y="383110"/>
                  </a:cubicBezTo>
                  <a:cubicBezTo>
                    <a:pt x="244947" y="383110"/>
                    <a:pt x="244947" y="383110"/>
                    <a:pt x="238190" y="364545"/>
                  </a:cubicBezTo>
                  <a:cubicBezTo>
                    <a:pt x="226365" y="371296"/>
                    <a:pt x="209472" y="374671"/>
                    <a:pt x="192579" y="374671"/>
                  </a:cubicBezTo>
                  <a:cubicBezTo>
                    <a:pt x="145279" y="374671"/>
                    <a:pt x="111493" y="344292"/>
                    <a:pt x="111493" y="291974"/>
                  </a:cubicBezTo>
                  <a:cubicBezTo>
                    <a:pt x="111493" y="231216"/>
                    <a:pt x="153726" y="194086"/>
                    <a:pt x="202715" y="194086"/>
                  </a:cubicBezTo>
                  <a:cubicBezTo>
                    <a:pt x="251705" y="194086"/>
                    <a:pt x="278733" y="226153"/>
                    <a:pt x="278733" y="266658"/>
                  </a:cubicBezTo>
                  <a:cubicBezTo>
                    <a:pt x="278733" y="303788"/>
                    <a:pt x="260151" y="320665"/>
                    <a:pt x="246637" y="320665"/>
                  </a:cubicBezTo>
                  <a:cubicBezTo>
                    <a:pt x="238190" y="320665"/>
                    <a:pt x="236501" y="312226"/>
                    <a:pt x="239879" y="293661"/>
                  </a:cubicBezTo>
                  <a:cubicBezTo>
                    <a:pt x="239879" y="293661"/>
                    <a:pt x="239879" y="293661"/>
                    <a:pt x="248326" y="234591"/>
                  </a:cubicBezTo>
                  <a:cubicBezTo>
                    <a:pt x="241569" y="229528"/>
                    <a:pt x="224676" y="226153"/>
                    <a:pt x="211162" y="226153"/>
                  </a:cubicBezTo>
                  <a:cubicBezTo>
                    <a:pt x="165551" y="226153"/>
                    <a:pt x="136833" y="261595"/>
                    <a:pt x="136833" y="300412"/>
                  </a:cubicBezTo>
                  <a:cubicBezTo>
                    <a:pt x="136833" y="325728"/>
                    <a:pt x="152036" y="340917"/>
                    <a:pt x="172308" y="340917"/>
                  </a:cubicBezTo>
                  <a:cubicBezTo>
                    <a:pt x="189201" y="340917"/>
                    <a:pt x="204404" y="332479"/>
                    <a:pt x="212851" y="317289"/>
                  </a:cubicBezTo>
                  <a:cubicBezTo>
                    <a:pt x="212851" y="317289"/>
                    <a:pt x="212851" y="317289"/>
                    <a:pt x="214540" y="317289"/>
                  </a:cubicBezTo>
                  <a:cubicBezTo>
                    <a:pt x="216229" y="334166"/>
                    <a:pt x="226365" y="340917"/>
                    <a:pt x="241569" y="340917"/>
                  </a:cubicBezTo>
                  <a:cubicBezTo>
                    <a:pt x="275355" y="340917"/>
                    <a:pt x="300694" y="312226"/>
                    <a:pt x="300694" y="266658"/>
                  </a:cubicBezTo>
                  <a:cubicBezTo>
                    <a:pt x="300694" y="212651"/>
                    <a:pt x="261840" y="175521"/>
                    <a:pt x="206094" y="175521"/>
                  </a:cubicBezTo>
                  <a:close/>
                  <a:moveTo>
                    <a:pt x="59125" y="21940"/>
                  </a:moveTo>
                  <a:cubicBezTo>
                    <a:pt x="40543" y="21940"/>
                    <a:pt x="27029" y="30379"/>
                    <a:pt x="25339" y="47256"/>
                  </a:cubicBezTo>
                  <a:cubicBezTo>
                    <a:pt x="25339" y="47256"/>
                    <a:pt x="25339" y="47256"/>
                    <a:pt x="363198" y="47256"/>
                  </a:cubicBezTo>
                  <a:cubicBezTo>
                    <a:pt x="363198" y="47256"/>
                    <a:pt x="363198" y="47256"/>
                    <a:pt x="363198" y="475934"/>
                  </a:cubicBezTo>
                  <a:lnTo>
                    <a:pt x="388537" y="455681"/>
                  </a:lnTo>
                  <a:cubicBezTo>
                    <a:pt x="388537" y="455681"/>
                    <a:pt x="388537" y="455681"/>
                    <a:pt x="388537" y="21940"/>
                  </a:cubicBezTo>
                  <a:cubicBezTo>
                    <a:pt x="388537" y="21940"/>
                    <a:pt x="388537" y="21940"/>
                    <a:pt x="59125" y="21940"/>
                  </a:cubicBezTo>
                  <a:close/>
                  <a:moveTo>
                    <a:pt x="48989" y="0"/>
                  </a:moveTo>
                  <a:cubicBezTo>
                    <a:pt x="48989" y="0"/>
                    <a:pt x="48989" y="0"/>
                    <a:pt x="402052" y="0"/>
                  </a:cubicBezTo>
                  <a:cubicBezTo>
                    <a:pt x="407119" y="0"/>
                    <a:pt x="410498" y="3375"/>
                    <a:pt x="410498" y="8438"/>
                  </a:cubicBezTo>
                  <a:lnTo>
                    <a:pt x="410498" y="462432"/>
                  </a:lnTo>
                  <a:cubicBezTo>
                    <a:pt x="410498" y="462432"/>
                    <a:pt x="410498" y="472558"/>
                    <a:pt x="405430" y="477621"/>
                  </a:cubicBezTo>
                  <a:cubicBezTo>
                    <a:pt x="400362" y="482685"/>
                    <a:pt x="363198" y="508000"/>
                    <a:pt x="363198" y="508000"/>
                  </a:cubicBezTo>
                  <a:cubicBezTo>
                    <a:pt x="363198" y="508000"/>
                    <a:pt x="363198" y="508000"/>
                    <a:pt x="0" y="508000"/>
                  </a:cubicBezTo>
                  <a:cubicBezTo>
                    <a:pt x="0" y="508000"/>
                    <a:pt x="0" y="508000"/>
                    <a:pt x="0" y="55694"/>
                  </a:cubicBezTo>
                  <a:cubicBezTo>
                    <a:pt x="0" y="20252"/>
                    <a:pt x="21961" y="0"/>
                    <a:pt x="489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8" name="íślíḋè-Freeform: Shape 22"/>
            <p:cNvSpPr>
              <a:spLocks noChangeAspect="1"/>
            </p:cNvSpPr>
            <p:nvPr/>
          </p:nvSpPr>
          <p:spPr bwMode="auto">
            <a:xfrm>
              <a:off x="5159334" y="1625195"/>
              <a:ext cx="380897" cy="381053"/>
            </a:xfrm>
            <a:custGeom>
              <a:avLst/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9" name="íślíḋè-Freeform: Shape 25"/>
            <p:cNvSpPr>
              <a:spLocks noChangeAspect="1"/>
            </p:cNvSpPr>
            <p:nvPr/>
          </p:nvSpPr>
          <p:spPr bwMode="auto">
            <a:xfrm>
              <a:off x="5073904" y="1733734"/>
              <a:ext cx="282880" cy="282996"/>
            </a:xfrm>
            <a:custGeom>
              <a:avLst/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0" name="íślíḋè-Freeform: Shape 26"/>
            <p:cNvSpPr>
              <a:spLocks noChangeAspect="1"/>
            </p:cNvSpPr>
            <p:nvPr/>
          </p:nvSpPr>
          <p:spPr bwMode="auto">
            <a:xfrm>
              <a:off x="4617916" y="3305800"/>
              <a:ext cx="210936" cy="282996"/>
            </a:xfrm>
            <a:custGeom>
              <a:avLst/>
              <a:gdLst>
                <a:gd name="T0" fmla="*/ 0 w 1224"/>
                <a:gd name="T1" fmla="*/ 0 h 1643"/>
                <a:gd name="T2" fmla="*/ 0 w 1224"/>
                <a:gd name="T3" fmla="*/ 1643 h 1643"/>
                <a:gd name="T4" fmla="*/ 1224 w 1224"/>
                <a:gd name="T5" fmla="*/ 1643 h 1643"/>
                <a:gd name="T6" fmla="*/ 1224 w 1224"/>
                <a:gd name="T7" fmla="*/ 0 h 1643"/>
                <a:gd name="T8" fmla="*/ 0 w 1224"/>
                <a:gd name="T9" fmla="*/ 0 h 1643"/>
                <a:gd name="T10" fmla="*/ 1126 w 1224"/>
                <a:gd name="T11" fmla="*/ 1515 h 1643"/>
                <a:gd name="T12" fmla="*/ 98 w 1224"/>
                <a:gd name="T13" fmla="*/ 1515 h 1643"/>
                <a:gd name="T14" fmla="*/ 98 w 1224"/>
                <a:gd name="T15" fmla="*/ 935 h 1643"/>
                <a:gd name="T16" fmla="*/ 1126 w 1224"/>
                <a:gd name="T17" fmla="*/ 935 h 1643"/>
                <a:gd name="T18" fmla="*/ 1126 w 1224"/>
                <a:gd name="T19" fmla="*/ 1515 h 1643"/>
                <a:gd name="T20" fmla="*/ 1126 w 1224"/>
                <a:gd name="T21" fmla="*/ 838 h 1643"/>
                <a:gd name="T22" fmla="*/ 98 w 1224"/>
                <a:gd name="T23" fmla="*/ 838 h 1643"/>
                <a:gd name="T24" fmla="*/ 98 w 1224"/>
                <a:gd name="T25" fmla="*/ 258 h 1643"/>
                <a:gd name="T26" fmla="*/ 1126 w 1224"/>
                <a:gd name="T27" fmla="*/ 258 h 1643"/>
                <a:gd name="T28" fmla="*/ 1126 w 1224"/>
                <a:gd name="T29" fmla="*/ 838 h 1643"/>
                <a:gd name="T30" fmla="*/ 1113 w 1224"/>
                <a:gd name="T31" fmla="*/ 164 h 1643"/>
                <a:gd name="T32" fmla="*/ 1080 w 1224"/>
                <a:gd name="T33" fmla="*/ 178 h 1643"/>
                <a:gd name="T34" fmla="*/ 1045 w 1224"/>
                <a:gd name="T35" fmla="*/ 164 h 1643"/>
                <a:gd name="T36" fmla="*/ 1031 w 1224"/>
                <a:gd name="T37" fmla="*/ 129 h 1643"/>
                <a:gd name="T38" fmla="*/ 1045 w 1224"/>
                <a:gd name="T39" fmla="*/ 96 h 1643"/>
                <a:gd name="T40" fmla="*/ 1080 w 1224"/>
                <a:gd name="T41" fmla="*/ 82 h 1643"/>
                <a:gd name="T42" fmla="*/ 1113 w 1224"/>
                <a:gd name="T43" fmla="*/ 96 h 1643"/>
                <a:gd name="T44" fmla="*/ 1126 w 1224"/>
                <a:gd name="T45" fmla="*/ 129 h 1643"/>
                <a:gd name="T46" fmla="*/ 1113 w 1224"/>
                <a:gd name="T47" fmla="*/ 164 h 1643"/>
                <a:gd name="T48" fmla="*/ 1063 w 1224"/>
                <a:gd name="T49" fmla="*/ 323 h 1643"/>
                <a:gd name="T50" fmla="*/ 161 w 1224"/>
                <a:gd name="T51" fmla="*/ 323 h 1643"/>
                <a:gd name="T52" fmla="*/ 161 w 1224"/>
                <a:gd name="T53" fmla="*/ 775 h 1643"/>
                <a:gd name="T54" fmla="*/ 1063 w 1224"/>
                <a:gd name="T55" fmla="*/ 775 h 1643"/>
                <a:gd name="T56" fmla="*/ 1063 w 1224"/>
                <a:gd name="T57" fmla="*/ 323 h 1643"/>
                <a:gd name="T58" fmla="*/ 773 w 1224"/>
                <a:gd name="T59" fmla="*/ 581 h 1643"/>
                <a:gd name="T60" fmla="*/ 763 w 1224"/>
                <a:gd name="T61" fmla="*/ 604 h 1643"/>
                <a:gd name="T62" fmla="*/ 740 w 1224"/>
                <a:gd name="T63" fmla="*/ 614 h 1643"/>
                <a:gd name="T64" fmla="*/ 484 w 1224"/>
                <a:gd name="T65" fmla="*/ 614 h 1643"/>
                <a:gd name="T66" fmla="*/ 461 w 1224"/>
                <a:gd name="T67" fmla="*/ 604 h 1643"/>
                <a:gd name="T68" fmla="*/ 451 w 1224"/>
                <a:gd name="T69" fmla="*/ 581 h 1643"/>
                <a:gd name="T70" fmla="*/ 451 w 1224"/>
                <a:gd name="T71" fmla="*/ 451 h 1643"/>
                <a:gd name="T72" fmla="*/ 461 w 1224"/>
                <a:gd name="T73" fmla="*/ 428 h 1643"/>
                <a:gd name="T74" fmla="*/ 484 w 1224"/>
                <a:gd name="T75" fmla="*/ 419 h 1643"/>
                <a:gd name="T76" fmla="*/ 740 w 1224"/>
                <a:gd name="T77" fmla="*/ 419 h 1643"/>
                <a:gd name="T78" fmla="*/ 763 w 1224"/>
                <a:gd name="T79" fmla="*/ 428 h 1643"/>
                <a:gd name="T80" fmla="*/ 773 w 1224"/>
                <a:gd name="T81" fmla="*/ 451 h 1643"/>
                <a:gd name="T82" fmla="*/ 773 w 1224"/>
                <a:gd name="T83" fmla="*/ 581 h 1643"/>
                <a:gd name="T84" fmla="*/ 1063 w 1224"/>
                <a:gd name="T85" fmla="*/ 1000 h 1643"/>
                <a:gd name="T86" fmla="*/ 161 w 1224"/>
                <a:gd name="T87" fmla="*/ 1000 h 1643"/>
                <a:gd name="T88" fmla="*/ 161 w 1224"/>
                <a:gd name="T89" fmla="*/ 1450 h 1643"/>
                <a:gd name="T90" fmla="*/ 1063 w 1224"/>
                <a:gd name="T91" fmla="*/ 1450 h 1643"/>
                <a:gd name="T92" fmla="*/ 1063 w 1224"/>
                <a:gd name="T93" fmla="*/ 1000 h 1643"/>
                <a:gd name="T94" fmla="*/ 773 w 1224"/>
                <a:gd name="T95" fmla="*/ 1257 h 1643"/>
                <a:gd name="T96" fmla="*/ 763 w 1224"/>
                <a:gd name="T97" fmla="*/ 1279 h 1643"/>
                <a:gd name="T98" fmla="*/ 740 w 1224"/>
                <a:gd name="T99" fmla="*/ 1289 h 1643"/>
                <a:gd name="T100" fmla="*/ 484 w 1224"/>
                <a:gd name="T101" fmla="*/ 1289 h 1643"/>
                <a:gd name="T102" fmla="*/ 461 w 1224"/>
                <a:gd name="T103" fmla="*/ 1279 h 1643"/>
                <a:gd name="T104" fmla="*/ 451 w 1224"/>
                <a:gd name="T105" fmla="*/ 1257 h 1643"/>
                <a:gd name="T106" fmla="*/ 451 w 1224"/>
                <a:gd name="T107" fmla="*/ 1128 h 1643"/>
                <a:gd name="T108" fmla="*/ 461 w 1224"/>
                <a:gd name="T109" fmla="*/ 1105 h 1643"/>
                <a:gd name="T110" fmla="*/ 484 w 1224"/>
                <a:gd name="T111" fmla="*/ 1096 h 1643"/>
                <a:gd name="T112" fmla="*/ 740 w 1224"/>
                <a:gd name="T113" fmla="*/ 1096 h 1643"/>
                <a:gd name="T114" fmla="*/ 763 w 1224"/>
                <a:gd name="T115" fmla="*/ 1105 h 1643"/>
                <a:gd name="T116" fmla="*/ 773 w 1224"/>
                <a:gd name="T117" fmla="*/ 1128 h 1643"/>
                <a:gd name="T118" fmla="*/ 773 w 1224"/>
                <a:gd name="T119" fmla="*/ 1257 h 1643"/>
                <a:gd name="T120" fmla="*/ 773 w 1224"/>
                <a:gd name="T121" fmla="*/ 1257 h 1643"/>
                <a:gd name="T122" fmla="*/ 773 w 1224"/>
                <a:gd name="T123" fmla="*/ 1257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4" h="1643">
                  <a:moveTo>
                    <a:pt x="0" y="0"/>
                  </a:moveTo>
                  <a:cubicBezTo>
                    <a:pt x="0" y="1643"/>
                    <a:pt x="0" y="1643"/>
                    <a:pt x="0" y="1643"/>
                  </a:cubicBezTo>
                  <a:cubicBezTo>
                    <a:pt x="1224" y="1643"/>
                    <a:pt x="1224" y="1643"/>
                    <a:pt x="1224" y="1643"/>
                  </a:cubicBezTo>
                  <a:cubicBezTo>
                    <a:pt x="1224" y="0"/>
                    <a:pt x="1224" y="0"/>
                    <a:pt x="1224" y="0"/>
                  </a:cubicBezTo>
                  <a:lnTo>
                    <a:pt x="0" y="0"/>
                  </a:lnTo>
                  <a:close/>
                  <a:moveTo>
                    <a:pt x="1126" y="1515"/>
                  </a:moveTo>
                  <a:cubicBezTo>
                    <a:pt x="98" y="1515"/>
                    <a:pt x="98" y="1515"/>
                    <a:pt x="98" y="1515"/>
                  </a:cubicBezTo>
                  <a:cubicBezTo>
                    <a:pt x="98" y="935"/>
                    <a:pt x="98" y="935"/>
                    <a:pt x="98" y="935"/>
                  </a:cubicBezTo>
                  <a:cubicBezTo>
                    <a:pt x="1126" y="935"/>
                    <a:pt x="1126" y="935"/>
                    <a:pt x="1126" y="935"/>
                  </a:cubicBezTo>
                  <a:lnTo>
                    <a:pt x="1126" y="1515"/>
                  </a:lnTo>
                  <a:close/>
                  <a:moveTo>
                    <a:pt x="1126" y="838"/>
                  </a:moveTo>
                  <a:cubicBezTo>
                    <a:pt x="98" y="838"/>
                    <a:pt x="98" y="838"/>
                    <a:pt x="98" y="83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126" y="258"/>
                    <a:pt x="1126" y="258"/>
                    <a:pt x="1126" y="258"/>
                  </a:cubicBezTo>
                  <a:lnTo>
                    <a:pt x="1126" y="838"/>
                  </a:lnTo>
                  <a:close/>
                  <a:moveTo>
                    <a:pt x="1113" y="164"/>
                  </a:moveTo>
                  <a:cubicBezTo>
                    <a:pt x="1104" y="173"/>
                    <a:pt x="1093" y="178"/>
                    <a:pt x="1080" y="178"/>
                  </a:cubicBezTo>
                  <a:cubicBezTo>
                    <a:pt x="1066" y="178"/>
                    <a:pt x="1055" y="173"/>
                    <a:pt x="1045" y="164"/>
                  </a:cubicBezTo>
                  <a:cubicBezTo>
                    <a:pt x="1036" y="154"/>
                    <a:pt x="1031" y="142"/>
                    <a:pt x="1031" y="129"/>
                  </a:cubicBezTo>
                  <a:cubicBezTo>
                    <a:pt x="1031" y="116"/>
                    <a:pt x="1036" y="105"/>
                    <a:pt x="1045" y="96"/>
                  </a:cubicBezTo>
                  <a:cubicBezTo>
                    <a:pt x="1055" y="87"/>
                    <a:pt x="1066" y="82"/>
                    <a:pt x="1080" y="82"/>
                  </a:cubicBezTo>
                  <a:cubicBezTo>
                    <a:pt x="1093" y="82"/>
                    <a:pt x="1104" y="87"/>
                    <a:pt x="1113" y="96"/>
                  </a:cubicBezTo>
                  <a:cubicBezTo>
                    <a:pt x="1122" y="105"/>
                    <a:pt x="1126" y="116"/>
                    <a:pt x="1126" y="129"/>
                  </a:cubicBezTo>
                  <a:cubicBezTo>
                    <a:pt x="1126" y="142"/>
                    <a:pt x="1122" y="154"/>
                    <a:pt x="1113" y="164"/>
                  </a:cubicBezTo>
                  <a:close/>
                  <a:moveTo>
                    <a:pt x="1063" y="323"/>
                  </a:moveTo>
                  <a:cubicBezTo>
                    <a:pt x="161" y="323"/>
                    <a:pt x="161" y="323"/>
                    <a:pt x="161" y="323"/>
                  </a:cubicBezTo>
                  <a:cubicBezTo>
                    <a:pt x="161" y="775"/>
                    <a:pt x="161" y="775"/>
                    <a:pt x="161" y="775"/>
                  </a:cubicBezTo>
                  <a:cubicBezTo>
                    <a:pt x="1063" y="775"/>
                    <a:pt x="1063" y="775"/>
                    <a:pt x="1063" y="775"/>
                  </a:cubicBezTo>
                  <a:lnTo>
                    <a:pt x="1063" y="323"/>
                  </a:lnTo>
                  <a:close/>
                  <a:moveTo>
                    <a:pt x="773" y="581"/>
                  </a:moveTo>
                  <a:cubicBezTo>
                    <a:pt x="773" y="590"/>
                    <a:pt x="769" y="598"/>
                    <a:pt x="763" y="604"/>
                  </a:cubicBezTo>
                  <a:cubicBezTo>
                    <a:pt x="757" y="611"/>
                    <a:pt x="749" y="614"/>
                    <a:pt x="740" y="614"/>
                  </a:cubicBezTo>
                  <a:cubicBezTo>
                    <a:pt x="484" y="614"/>
                    <a:pt x="484" y="614"/>
                    <a:pt x="484" y="614"/>
                  </a:cubicBezTo>
                  <a:cubicBezTo>
                    <a:pt x="475" y="614"/>
                    <a:pt x="467" y="611"/>
                    <a:pt x="461" y="604"/>
                  </a:cubicBezTo>
                  <a:cubicBezTo>
                    <a:pt x="455" y="598"/>
                    <a:pt x="451" y="590"/>
                    <a:pt x="451" y="581"/>
                  </a:cubicBezTo>
                  <a:cubicBezTo>
                    <a:pt x="451" y="451"/>
                    <a:pt x="451" y="451"/>
                    <a:pt x="451" y="451"/>
                  </a:cubicBezTo>
                  <a:cubicBezTo>
                    <a:pt x="451" y="442"/>
                    <a:pt x="455" y="435"/>
                    <a:pt x="461" y="428"/>
                  </a:cubicBezTo>
                  <a:cubicBezTo>
                    <a:pt x="467" y="422"/>
                    <a:pt x="475" y="419"/>
                    <a:pt x="484" y="419"/>
                  </a:cubicBezTo>
                  <a:cubicBezTo>
                    <a:pt x="740" y="419"/>
                    <a:pt x="740" y="419"/>
                    <a:pt x="740" y="419"/>
                  </a:cubicBezTo>
                  <a:cubicBezTo>
                    <a:pt x="749" y="419"/>
                    <a:pt x="757" y="422"/>
                    <a:pt x="763" y="428"/>
                  </a:cubicBezTo>
                  <a:cubicBezTo>
                    <a:pt x="769" y="435"/>
                    <a:pt x="773" y="442"/>
                    <a:pt x="773" y="451"/>
                  </a:cubicBezTo>
                  <a:lnTo>
                    <a:pt x="773" y="581"/>
                  </a:lnTo>
                  <a:close/>
                  <a:moveTo>
                    <a:pt x="1063" y="1000"/>
                  </a:moveTo>
                  <a:cubicBezTo>
                    <a:pt x="161" y="1000"/>
                    <a:pt x="161" y="1000"/>
                    <a:pt x="161" y="1000"/>
                  </a:cubicBezTo>
                  <a:cubicBezTo>
                    <a:pt x="161" y="1450"/>
                    <a:pt x="161" y="1450"/>
                    <a:pt x="161" y="1450"/>
                  </a:cubicBezTo>
                  <a:cubicBezTo>
                    <a:pt x="1063" y="1450"/>
                    <a:pt x="1063" y="1450"/>
                    <a:pt x="1063" y="1450"/>
                  </a:cubicBezTo>
                  <a:lnTo>
                    <a:pt x="1063" y="1000"/>
                  </a:lnTo>
                  <a:close/>
                  <a:moveTo>
                    <a:pt x="773" y="1257"/>
                  </a:moveTo>
                  <a:cubicBezTo>
                    <a:pt x="773" y="1265"/>
                    <a:pt x="769" y="1273"/>
                    <a:pt x="763" y="1279"/>
                  </a:cubicBezTo>
                  <a:cubicBezTo>
                    <a:pt x="757" y="1286"/>
                    <a:pt x="749" y="1289"/>
                    <a:pt x="740" y="1289"/>
                  </a:cubicBezTo>
                  <a:cubicBezTo>
                    <a:pt x="484" y="1289"/>
                    <a:pt x="484" y="1289"/>
                    <a:pt x="484" y="1289"/>
                  </a:cubicBezTo>
                  <a:cubicBezTo>
                    <a:pt x="475" y="1289"/>
                    <a:pt x="467" y="1286"/>
                    <a:pt x="461" y="1279"/>
                  </a:cubicBezTo>
                  <a:cubicBezTo>
                    <a:pt x="455" y="1273"/>
                    <a:pt x="451" y="1265"/>
                    <a:pt x="451" y="1257"/>
                  </a:cubicBezTo>
                  <a:cubicBezTo>
                    <a:pt x="451" y="1128"/>
                    <a:pt x="451" y="1128"/>
                    <a:pt x="451" y="1128"/>
                  </a:cubicBezTo>
                  <a:cubicBezTo>
                    <a:pt x="451" y="1119"/>
                    <a:pt x="455" y="1112"/>
                    <a:pt x="461" y="1105"/>
                  </a:cubicBezTo>
                  <a:cubicBezTo>
                    <a:pt x="467" y="1099"/>
                    <a:pt x="475" y="1096"/>
                    <a:pt x="484" y="1096"/>
                  </a:cubicBezTo>
                  <a:cubicBezTo>
                    <a:pt x="740" y="1096"/>
                    <a:pt x="740" y="1096"/>
                    <a:pt x="740" y="1096"/>
                  </a:cubicBezTo>
                  <a:cubicBezTo>
                    <a:pt x="749" y="1096"/>
                    <a:pt x="757" y="1099"/>
                    <a:pt x="763" y="1105"/>
                  </a:cubicBezTo>
                  <a:cubicBezTo>
                    <a:pt x="769" y="1112"/>
                    <a:pt x="773" y="1119"/>
                    <a:pt x="773" y="1128"/>
                  </a:cubicBezTo>
                  <a:lnTo>
                    <a:pt x="773" y="1257"/>
                  </a:lnTo>
                  <a:close/>
                  <a:moveTo>
                    <a:pt x="773" y="1257"/>
                  </a:moveTo>
                  <a:cubicBezTo>
                    <a:pt x="773" y="1257"/>
                    <a:pt x="773" y="1257"/>
                    <a:pt x="773" y="12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grpSp>
          <p:nvGrpSpPr>
            <p:cNvPr id="21" name="Group 1"/>
            <p:cNvGrpSpPr/>
            <p:nvPr/>
          </p:nvGrpSpPr>
          <p:grpSpPr>
            <a:xfrm>
              <a:off x="1667967" y="1249699"/>
              <a:ext cx="2551430" cy="1872615"/>
              <a:chOff x="1667967" y="1249699"/>
              <a:chExt cx="2551430" cy="1872615"/>
            </a:xfrm>
          </p:grpSpPr>
          <p:sp>
            <p:nvSpPr>
              <p:cNvPr id="32" name="íślíḋè-TextBox 23"/>
              <p:cNvSpPr txBox="1"/>
              <p:nvPr/>
            </p:nvSpPr>
            <p:spPr>
              <a:xfrm>
                <a:off x="1667967" y="1849774"/>
                <a:ext cx="2551430" cy="1272540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朋友推荐，住在港下，第一次了解就来的东方娃娃，觉得不错，其他也不去比较了，打了个电话给妈妈，报名</a:t>
                </a:r>
              </a:p>
            </p:txBody>
          </p:sp>
          <p:sp>
            <p:nvSpPr>
              <p:cNvPr id="33" name="íślíḋè-Rectangle 27"/>
              <p:cNvSpPr/>
              <p:nvPr/>
            </p:nvSpPr>
            <p:spPr>
              <a:xfrm>
                <a:off x="1667967" y="1249699"/>
                <a:ext cx="2551246" cy="60016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陆秋润</a:t>
                </a:r>
              </a:p>
            </p:txBody>
          </p:sp>
        </p:grpSp>
        <p:grpSp>
          <p:nvGrpSpPr>
            <p:cNvPr id="22" name="Group 9"/>
            <p:cNvGrpSpPr/>
            <p:nvPr/>
          </p:nvGrpSpPr>
          <p:grpSpPr>
            <a:xfrm>
              <a:off x="1667967" y="2988632"/>
              <a:ext cx="2551430" cy="2329180"/>
              <a:chOff x="1667967" y="2988632"/>
              <a:chExt cx="2551430" cy="2329180"/>
            </a:xfrm>
          </p:grpSpPr>
          <p:sp>
            <p:nvSpPr>
              <p:cNvPr id="30" name="íślíḋè-TextBox 28"/>
              <p:cNvSpPr txBox="1"/>
              <p:nvPr/>
            </p:nvSpPr>
            <p:spPr>
              <a:xfrm>
                <a:off x="1667967" y="3588707"/>
                <a:ext cx="2551430" cy="1729105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rmAutofit lnSpcReduction="1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爸爸是公务员，妈妈当时在惠山寺庙里，爸爸很有理念，但是联系电话留的是妈妈的，时不时透露对妻子的工作不满意，想让孩子学，你们这人挺不错了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但是一去不复返，联系妈妈说不学</a:t>
                </a:r>
              </a:p>
            </p:txBody>
          </p:sp>
          <p:sp>
            <p:nvSpPr>
              <p:cNvPr id="31" name="íślíḋè-Rectangle 29"/>
              <p:cNvSpPr/>
              <p:nvPr/>
            </p:nvSpPr>
            <p:spPr>
              <a:xfrm>
                <a:off x="1667967" y="2988632"/>
                <a:ext cx="2551246" cy="600164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/>
              </a:bodyPr>
              <a:lstStyle/>
              <a:p>
                <a:pPr algn="r"/>
                <a:r>
                  <a:rPr lang="zh-CN" altLang="en-US" sz="2000" b="1" dirty="0">
                    <a:solidFill>
                      <a:schemeClr val="accent5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FZHei-B01S" panose="02010601030101010101" pitchFamily="2" charset="-122"/>
                  </a:rPr>
                  <a:t>胡家诚</a:t>
                </a:r>
              </a:p>
            </p:txBody>
          </p:sp>
        </p:grpSp>
        <p:sp>
          <p:nvSpPr>
            <p:cNvPr id="23" name="íślíḋè-TextBox 30"/>
            <p:cNvSpPr txBox="1"/>
            <p:nvPr/>
          </p:nvSpPr>
          <p:spPr>
            <a:xfrm>
              <a:off x="8019871" y="2774613"/>
              <a:ext cx="2551430" cy="176530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家里开花店，爸爸来了，穿着打扮比较挫，第一次没在意，上的课小朋友不是很感兴趣，再次邀请来上了乐高课，还是爸爸来的，电话里也跟妈妈沟通了一下，觉得价格合适，课程也不错就报名了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24" name="íślíḋè-Rectangle 31"/>
            <p:cNvSpPr/>
            <p:nvPr/>
          </p:nvSpPr>
          <p:spPr>
            <a:xfrm>
              <a:off x="8020167" y="2174259"/>
              <a:ext cx="2551246" cy="600164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/>
            <a:p>
              <a:r>
                <a:rPr lang="zh-CN" altLang="en-US" sz="2000" b="1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范逸辰</a:t>
              </a:r>
            </a:p>
          </p:txBody>
        </p:sp>
        <p:sp>
          <p:nvSpPr>
            <p:cNvPr id="29" name="íślíḋè-TextBox 36"/>
            <p:cNvSpPr txBox="1"/>
            <p:nvPr/>
          </p:nvSpPr>
          <p:spPr>
            <a:xfrm>
              <a:off x="5274012" y="3122375"/>
              <a:ext cx="1646554" cy="47763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 defTabSz="12192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FZHei-B01S" panose="02010601030101010101" pitchFamily="2" charset="-122"/>
                </a:rPr>
                <a:t>点击此处更换文本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5" name="矩形 34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爸爸单独来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547209" y="2898229"/>
            <a:ext cx="2147499" cy="136418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1140483" y="2784135"/>
            <a:ext cx="2960952" cy="164624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4783" y="0"/>
                </a:moveTo>
                <a:cubicBezTo>
                  <a:pt x="13022" y="0"/>
                  <a:pt x="11583" y="2588"/>
                  <a:pt x="11583" y="5755"/>
                </a:cubicBezTo>
                <a:lnTo>
                  <a:pt x="11583" y="113622"/>
                </a:lnTo>
                <a:lnTo>
                  <a:pt x="108511" y="113622"/>
                </a:lnTo>
                <a:lnTo>
                  <a:pt x="108511" y="5755"/>
                </a:lnTo>
                <a:cubicBezTo>
                  <a:pt x="108511" y="2588"/>
                  <a:pt x="107072" y="0"/>
                  <a:pt x="105311" y="0"/>
                </a:cubicBezTo>
                <a:lnTo>
                  <a:pt x="14783" y="0"/>
                </a:lnTo>
                <a:close/>
                <a:moveTo>
                  <a:pt x="16500" y="7911"/>
                </a:moveTo>
                <a:lnTo>
                  <a:pt x="103666" y="7911"/>
                </a:lnTo>
                <a:cubicBezTo>
                  <a:pt x="103666" y="7911"/>
                  <a:pt x="103666" y="107411"/>
                  <a:pt x="103666" y="107411"/>
                </a:cubicBezTo>
                <a:lnTo>
                  <a:pt x="103666" y="108333"/>
                </a:lnTo>
                <a:lnTo>
                  <a:pt x="16500" y="108333"/>
                </a:lnTo>
                <a:lnTo>
                  <a:pt x="16500" y="107411"/>
                </a:lnTo>
                <a:lnTo>
                  <a:pt x="16500" y="7911"/>
                </a:lnTo>
                <a:close/>
                <a:moveTo>
                  <a:pt x="50088" y="113638"/>
                </a:moveTo>
                <a:lnTo>
                  <a:pt x="138" y="113661"/>
                </a:lnTo>
                <a:cubicBezTo>
                  <a:pt x="61" y="113661"/>
                  <a:pt x="0" y="113777"/>
                  <a:pt x="0" y="113911"/>
                </a:cubicBezTo>
                <a:lnTo>
                  <a:pt x="0" y="117000"/>
                </a:lnTo>
                <a:cubicBezTo>
                  <a:pt x="0" y="117138"/>
                  <a:pt x="83" y="117355"/>
                  <a:pt x="83" y="117355"/>
                </a:cubicBezTo>
                <a:cubicBezTo>
                  <a:pt x="83" y="117355"/>
                  <a:pt x="1444" y="120000"/>
                  <a:pt x="5594" y="120000"/>
                </a:cubicBezTo>
                <a:lnTo>
                  <a:pt x="114405" y="120000"/>
                </a:lnTo>
                <a:cubicBezTo>
                  <a:pt x="118550" y="120000"/>
                  <a:pt x="119916" y="117355"/>
                  <a:pt x="119916" y="117355"/>
                </a:cubicBezTo>
                <a:cubicBezTo>
                  <a:pt x="119966" y="117261"/>
                  <a:pt x="120000" y="117138"/>
                  <a:pt x="120000" y="117000"/>
                </a:cubicBezTo>
                <a:cubicBezTo>
                  <a:pt x="120000" y="117000"/>
                  <a:pt x="120000" y="113911"/>
                  <a:pt x="120000" y="113911"/>
                </a:cubicBezTo>
                <a:cubicBezTo>
                  <a:pt x="120000" y="113777"/>
                  <a:pt x="119938" y="113661"/>
                  <a:pt x="119861" y="113661"/>
                </a:cubicBezTo>
                <a:lnTo>
                  <a:pt x="69911" y="113638"/>
                </a:lnTo>
                <a:cubicBezTo>
                  <a:pt x="69755" y="115050"/>
                  <a:pt x="69061" y="116111"/>
                  <a:pt x="68233" y="116111"/>
                </a:cubicBezTo>
                <a:lnTo>
                  <a:pt x="51766" y="116111"/>
                </a:lnTo>
                <a:cubicBezTo>
                  <a:pt x="50933" y="116111"/>
                  <a:pt x="50244" y="115050"/>
                  <a:pt x="50088" y="113638"/>
                </a:cubicBezTo>
                <a:close/>
              </a:path>
            </a:pathLst>
          </a:cu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1674" y="2598232"/>
            <a:ext cx="1254696" cy="166100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7548257" y="2427109"/>
            <a:ext cx="1421554" cy="20032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172" y="0"/>
                </a:moveTo>
                <a:cubicBezTo>
                  <a:pt x="3211" y="0"/>
                  <a:pt x="0" y="2272"/>
                  <a:pt x="0" y="5083"/>
                </a:cubicBezTo>
                <a:lnTo>
                  <a:pt x="0" y="114916"/>
                </a:lnTo>
                <a:cubicBezTo>
                  <a:pt x="0" y="117727"/>
                  <a:pt x="3211" y="120000"/>
                  <a:pt x="7172" y="120000"/>
                </a:cubicBezTo>
                <a:lnTo>
                  <a:pt x="112827" y="120000"/>
                </a:lnTo>
                <a:cubicBezTo>
                  <a:pt x="116788" y="120000"/>
                  <a:pt x="120000" y="117727"/>
                  <a:pt x="120000" y="114916"/>
                </a:cubicBezTo>
                <a:lnTo>
                  <a:pt x="120000" y="5083"/>
                </a:lnTo>
                <a:cubicBezTo>
                  <a:pt x="120000" y="2272"/>
                  <a:pt x="116788" y="0"/>
                  <a:pt x="112827" y="0"/>
                </a:cubicBezTo>
                <a:lnTo>
                  <a:pt x="7172" y="0"/>
                </a:lnTo>
                <a:close/>
                <a:moveTo>
                  <a:pt x="60000" y="4577"/>
                </a:moveTo>
                <a:cubicBezTo>
                  <a:pt x="60355" y="4577"/>
                  <a:pt x="60711" y="4677"/>
                  <a:pt x="60983" y="4872"/>
                </a:cubicBezTo>
                <a:cubicBezTo>
                  <a:pt x="61533" y="5261"/>
                  <a:pt x="61533" y="5883"/>
                  <a:pt x="60983" y="6272"/>
                </a:cubicBezTo>
                <a:cubicBezTo>
                  <a:pt x="60438" y="6661"/>
                  <a:pt x="59550" y="6661"/>
                  <a:pt x="59005" y="6272"/>
                </a:cubicBezTo>
                <a:cubicBezTo>
                  <a:pt x="58461" y="5883"/>
                  <a:pt x="58461" y="5261"/>
                  <a:pt x="59005" y="4872"/>
                </a:cubicBezTo>
                <a:cubicBezTo>
                  <a:pt x="59277" y="4677"/>
                  <a:pt x="59644" y="4577"/>
                  <a:pt x="60000" y="4577"/>
                </a:cubicBezTo>
                <a:close/>
                <a:moveTo>
                  <a:pt x="55822" y="4938"/>
                </a:moveTo>
                <a:cubicBezTo>
                  <a:pt x="56050" y="4938"/>
                  <a:pt x="56277" y="5000"/>
                  <a:pt x="56450" y="5122"/>
                </a:cubicBezTo>
                <a:cubicBezTo>
                  <a:pt x="56805" y="5372"/>
                  <a:pt x="56805" y="5772"/>
                  <a:pt x="56450" y="6022"/>
                </a:cubicBezTo>
                <a:cubicBezTo>
                  <a:pt x="56100" y="6266"/>
                  <a:pt x="55538" y="6266"/>
                  <a:pt x="55188" y="6022"/>
                </a:cubicBezTo>
                <a:cubicBezTo>
                  <a:pt x="54838" y="5772"/>
                  <a:pt x="54838" y="5372"/>
                  <a:pt x="55188" y="5122"/>
                </a:cubicBezTo>
                <a:cubicBezTo>
                  <a:pt x="55366" y="5000"/>
                  <a:pt x="55588" y="4938"/>
                  <a:pt x="55822" y="4938"/>
                </a:cubicBezTo>
                <a:close/>
                <a:moveTo>
                  <a:pt x="7044" y="10250"/>
                </a:moveTo>
                <a:lnTo>
                  <a:pt x="112955" y="10250"/>
                </a:lnTo>
                <a:lnTo>
                  <a:pt x="112955" y="109744"/>
                </a:lnTo>
                <a:lnTo>
                  <a:pt x="7044" y="109744"/>
                </a:lnTo>
                <a:lnTo>
                  <a:pt x="7044" y="10250"/>
                </a:lnTo>
                <a:close/>
                <a:moveTo>
                  <a:pt x="60000" y="111505"/>
                </a:moveTo>
                <a:cubicBezTo>
                  <a:pt x="61150" y="111505"/>
                  <a:pt x="62294" y="111816"/>
                  <a:pt x="63166" y="112438"/>
                </a:cubicBezTo>
                <a:cubicBezTo>
                  <a:pt x="64922" y="113677"/>
                  <a:pt x="64922" y="115694"/>
                  <a:pt x="63166" y="116938"/>
                </a:cubicBezTo>
                <a:cubicBezTo>
                  <a:pt x="61416" y="118183"/>
                  <a:pt x="58577" y="118183"/>
                  <a:pt x="56822" y="116938"/>
                </a:cubicBezTo>
                <a:cubicBezTo>
                  <a:pt x="55072" y="115694"/>
                  <a:pt x="55072" y="113677"/>
                  <a:pt x="56822" y="112438"/>
                </a:cubicBezTo>
                <a:cubicBezTo>
                  <a:pt x="57700" y="111816"/>
                  <a:pt x="58850" y="111505"/>
                  <a:pt x="60000" y="111505"/>
                </a:cubicBezTo>
                <a:close/>
                <a:moveTo>
                  <a:pt x="58594" y="113694"/>
                </a:moveTo>
                <a:lnTo>
                  <a:pt x="58594" y="115683"/>
                </a:lnTo>
                <a:lnTo>
                  <a:pt x="61405" y="115683"/>
                </a:lnTo>
                <a:lnTo>
                  <a:pt x="61405" y="113694"/>
                </a:lnTo>
                <a:lnTo>
                  <a:pt x="58594" y="113694"/>
                </a:lnTo>
                <a:close/>
              </a:path>
            </a:pathLst>
          </a:cu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091575" y="2944906"/>
            <a:ext cx="757226" cy="1485473"/>
            <a:chOff x="0" y="0"/>
            <a:chExt cx="1436663" cy="2818342"/>
          </a:xfrm>
        </p:grpSpPr>
        <p:sp>
          <p:nvSpPr>
            <p:cNvPr id="36" name="矩形 35"/>
            <p:cNvSpPr/>
            <p:nvPr/>
          </p:nvSpPr>
          <p:spPr>
            <a:xfrm>
              <a:off x="108854" y="458402"/>
              <a:ext cx="1237222" cy="1848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0" y="0"/>
              <a:ext cx="1436663" cy="28183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072" y="0"/>
                  </a:moveTo>
                  <a:cubicBezTo>
                    <a:pt x="80400" y="0"/>
                    <a:pt x="79855" y="277"/>
                    <a:pt x="79855" y="616"/>
                  </a:cubicBezTo>
                  <a:lnTo>
                    <a:pt x="79855" y="794"/>
                  </a:lnTo>
                  <a:lnTo>
                    <a:pt x="17300" y="794"/>
                  </a:lnTo>
                  <a:cubicBezTo>
                    <a:pt x="8583" y="794"/>
                    <a:pt x="1522" y="4394"/>
                    <a:pt x="1522" y="8838"/>
                  </a:cubicBezTo>
                  <a:lnTo>
                    <a:pt x="1522" y="10722"/>
                  </a:lnTo>
                  <a:lnTo>
                    <a:pt x="1211" y="10722"/>
                  </a:lnTo>
                  <a:cubicBezTo>
                    <a:pt x="544" y="10722"/>
                    <a:pt x="0" y="11000"/>
                    <a:pt x="0" y="11338"/>
                  </a:cubicBezTo>
                  <a:lnTo>
                    <a:pt x="0" y="16183"/>
                  </a:lnTo>
                  <a:cubicBezTo>
                    <a:pt x="0" y="16522"/>
                    <a:pt x="544" y="16800"/>
                    <a:pt x="1211" y="16800"/>
                  </a:cubicBezTo>
                  <a:lnTo>
                    <a:pt x="1522" y="16800"/>
                  </a:lnTo>
                  <a:lnTo>
                    <a:pt x="1522" y="22950"/>
                  </a:lnTo>
                  <a:lnTo>
                    <a:pt x="1211" y="22950"/>
                  </a:lnTo>
                  <a:cubicBezTo>
                    <a:pt x="544" y="22950"/>
                    <a:pt x="0" y="23227"/>
                    <a:pt x="0" y="23566"/>
                  </a:cubicBezTo>
                  <a:lnTo>
                    <a:pt x="0" y="27127"/>
                  </a:lnTo>
                  <a:cubicBezTo>
                    <a:pt x="0" y="27472"/>
                    <a:pt x="544" y="27755"/>
                    <a:pt x="1211" y="27755"/>
                  </a:cubicBezTo>
                  <a:lnTo>
                    <a:pt x="1522" y="27755"/>
                  </a:lnTo>
                  <a:lnTo>
                    <a:pt x="1522" y="33516"/>
                  </a:lnTo>
                  <a:lnTo>
                    <a:pt x="1211" y="33516"/>
                  </a:lnTo>
                  <a:cubicBezTo>
                    <a:pt x="544" y="33516"/>
                    <a:pt x="0" y="33788"/>
                    <a:pt x="0" y="34133"/>
                  </a:cubicBezTo>
                  <a:lnTo>
                    <a:pt x="0" y="37694"/>
                  </a:lnTo>
                  <a:cubicBezTo>
                    <a:pt x="0" y="38033"/>
                    <a:pt x="544" y="38316"/>
                    <a:pt x="1211" y="38316"/>
                  </a:cubicBezTo>
                  <a:lnTo>
                    <a:pt x="1522" y="38316"/>
                  </a:lnTo>
                  <a:lnTo>
                    <a:pt x="1522" y="111950"/>
                  </a:lnTo>
                  <a:cubicBezTo>
                    <a:pt x="1522" y="116394"/>
                    <a:pt x="8583" y="120000"/>
                    <a:pt x="17300" y="120000"/>
                  </a:cubicBezTo>
                  <a:lnTo>
                    <a:pt x="104222" y="120000"/>
                  </a:lnTo>
                  <a:cubicBezTo>
                    <a:pt x="112938" y="120000"/>
                    <a:pt x="120000" y="116394"/>
                    <a:pt x="120000" y="111950"/>
                  </a:cubicBezTo>
                  <a:lnTo>
                    <a:pt x="120000" y="8838"/>
                  </a:lnTo>
                  <a:cubicBezTo>
                    <a:pt x="120000" y="4394"/>
                    <a:pt x="112938" y="794"/>
                    <a:pt x="104222" y="794"/>
                  </a:cubicBezTo>
                  <a:lnTo>
                    <a:pt x="99550" y="794"/>
                  </a:lnTo>
                  <a:lnTo>
                    <a:pt x="99550" y="616"/>
                  </a:lnTo>
                  <a:cubicBezTo>
                    <a:pt x="99550" y="277"/>
                    <a:pt x="99005" y="0"/>
                    <a:pt x="98333" y="0"/>
                  </a:cubicBezTo>
                  <a:lnTo>
                    <a:pt x="81072" y="0"/>
                  </a:lnTo>
                  <a:close/>
                  <a:moveTo>
                    <a:pt x="52894" y="9055"/>
                  </a:moveTo>
                  <a:lnTo>
                    <a:pt x="68638" y="9055"/>
                  </a:lnTo>
                  <a:cubicBezTo>
                    <a:pt x="70100" y="9055"/>
                    <a:pt x="71277" y="9655"/>
                    <a:pt x="71277" y="10400"/>
                  </a:cubicBezTo>
                  <a:cubicBezTo>
                    <a:pt x="71277" y="11150"/>
                    <a:pt x="70100" y="11755"/>
                    <a:pt x="68638" y="11755"/>
                  </a:cubicBezTo>
                  <a:lnTo>
                    <a:pt x="52894" y="11755"/>
                  </a:lnTo>
                  <a:cubicBezTo>
                    <a:pt x="51433" y="11755"/>
                    <a:pt x="50244" y="11150"/>
                    <a:pt x="50244" y="10400"/>
                  </a:cubicBezTo>
                  <a:cubicBezTo>
                    <a:pt x="50244" y="9655"/>
                    <a:pt x="51433" y="9055"/>
                    <a:pt x="52894" y="9055"/>
                  </a:cubicBezTo>
                  <a:close/>
                  <a:moveTo>
                    <a:pt x="40550" y="9272"/>
                  </a:moveTo>
                  <a:cubicBezTo>
                    <a:pt x="41183" y="9272"/>
                    <a:pt x="41811" y="9394"/>
                    <a:pt x="42294" y="9644"/>
                  </a:cubicBezTo>
                  <a:cubicBezTo>
                    <a:pt x="43261" y="10133"/>
                    <a:pt x="43261" y="10933"/>
                    <a:pt x="42294" y="11427"/>
                  </a:cubicBezTo>
                  <a:cubicBezTo>
                    <a:pt x="41327" y="11916"/>
                    <a:pt x="39766" y="11916"/>
                    <a:pt x="38800" y="11427"/>
                  </a:cubicBezTo>
                  <a:cubicBezTo>
                    <a:pt x="37833" y="10933"/>
                    <a:pt x="37833" y="10133"/>
                    <a:pt x="38800" y="9644"/>
                  </a:cubicBezTo>
                  <a:cubicBezTo>
                    <a:pt x="39283" y="9394"/>
                    <a:pt x="39911" y="9272"/>
                    <a:pt x="40550" y="9272"/>
                  </a:cubicBezTo>
                  <a:close/>
                  <a:moveTo>
                    <a:pt x="9088" y="19516"/>
                  </a:moveTo>
                  <a:lnTo>
                    <a:pt x="112433" y="19516"/>
                  </a:lnTo>
                  <a:lnTo>
                    <a:pt x="112433" y="98238"/>
                  </a:lnTo>
                  <a:lnTo>
                    <a:pt x="9088" y="98238"/>
                  </a:lnTo>
                  <a:lnTo>
                    <a:pt x="9088" y="19516"/>
                  </a:lnTo>
                  <a:close/>
                  <a:moveTo>
                    <a:pt x="60761" y="103300"/>
                  </a:moveTo>
                  <a:cubicBezTo>
                    <a:pt x="63661" y="103300"/>
                    <a:pt x="66566" y="103861"/>
                    <a:pt x="68777" y="104988"/>
                  </a:cubicBezTo>
                  <a:cubicBezTo>
                    <a:pt x="73211" y="107244"/>
                    <a:pt x="73211" y="110905"/>
                    <a:pt x="68777" y="113166"/>
                  </a:cubicBezTo>
                  <a:cubicBezTo>
                    <a:pt x="64350" y="115422"/>
                    <a:pt x="57172" y="115422"/>
                    <a:pt x="52744" y="113166"/>
                  </a:cubicBezTo>
                  <a:cubicBezTo>
                    <a:pt x="48316" y="110905"/>
                    <a:pt x="48316" y="107244"/>
                    <a:pt x="52744" y="104988"/>
                  </a:cubicBezTo>
                  <a:cubicBezTo>
                    <a:pt x="54955" y="103861"/>
                    <a:pt x="57861" y="103300"/>
                    <a:pt x="60761" y="10330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4073921" y="1798010"/>
            <a:ext cx="3208371" cy="1963711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935573" y="1651081"/>
            <a:ext cx="3492992" cy="27793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705" y="0"/>
                </a:moveTo>
                <a:cubicBezTo>
                  <a:pt x="1211" y="0"/>
                  <a:pt x="0" y="1522"/>
                  <a:pt x="0" y="3400"/>
                </a:cubicBezTo>
                <a:lnTo>
                  <a:pt x="0" y="100277"/>
                </a:lnTo>
                <a:cubicBezTo>
                  <a:pt x="0" y="102150"/>
                  <a:pt x="1211" y="103677"/>
                  <a:pt x="2705" y="103677"/>
                </a:cubicBezTo>
                <a:lnTo>
                  <a:pt x="48083" y="103677"/>
                </a:lnTo>
                <a:lnTo>
                  <a:pt x="71916" y="103677"/>
                </a:lnTo>
                <a:lnTo>
                  <a:pt x="117294" y="103677"/>
                </a:lnTo>
                <a:cubicBezTo>
                  <a:pt x="118783" y="103677"/>
                  <a:pt x="120000" y="102150"/>
                  <a:pt x="120000" y="100277"/>
                </a:cubicBezTo>
                <a:lnTo>
                  <a:pt x="120000" y="3400"/>
                </a:lnTo>
                <a:cubicBezTo>
                  <a:pt x="120000" y="1522"/>
                  <a:pt x="118783" y="0"/>
                  <a:pt x="117294" y="0"/>
                </a:cubicBezTo>
                <a:lnTo>
                  <a:pt x="2705" y="0"/>
                </a:lnTo>
                <a:close/>
                <a:moveTo>
                  <a:pt x="4944" y="6516"/>
                </a:moveTo>
                <a:lnTo>
                  <a:pt x="115055" y="6516"/>
                </a:lnTo>
                <a:lnTo>
                  <a:pt x="115055" y="90966"/>
                </a:lnTo>
                <a:lnTo>
                  <a:pt x="4944" y="90966"/>
                </a:lnTo>
                <a:lnTo>
                  <a:pt x="4944" y="6516"/>
                </a:lnTo>
                <a:close/>
                <a:moveTo>
                  <a:pt x="47722" y="103688"/>
                </a:moveTo>
                <a:cubicBezTo>
                  <a:pt x="47522" y="106800"/>
                  <a:pt x="47477" y="113172"/>
                  <a:pt x="47327" y="114777"/>
                </a:cubicBezTo>
                <a:cubicBezTo>
                  <a:pt x="47133" y="116933"/>
                  <a:pt x="46650" y="117538"/>
                  <a:pt x="45455" y="117938"/>
                </a:cubicBezTo>
                <a:cubicBezTo>
                  <a:pt x="44466" y="118272"/>
                  <a:pt x="43122" y="118650"/>
                  <a:pt x="42566" y="118827"/>
                </a:cubicBezTo>
                <a:cubicBezTo>
                  <a:pt x="42005" y="119011"/>
                  <a:pt x="41833" y="119133"/>
                  <a:pt x="41833" y="119272"/>
                </a:cubicBezTo>
                <a:cubicBezTo>
                  <a:pt x="41833" y="119272"/>
                  <a:pt x="41833" y="119277"/>
                  <a:pt x="41833" y="119294"/>
                </a:cubicBezTo>
                <a:cubicBezTo>
                  <a:pt x="41833" y="119300"/>
                  <a:pt x="41833" y="119305"/>
                  <a:pt x="41833" y="119316"/>
                </a:cubicBezTo>
                <a:cubicBezTo>
                  <a:pt x="41861" y="119500"/>
                  <a:pt x="45044" y="120000"/>
                  <a:pt x="46594" y="120000"/>
                </a:cubicBezTo>
                <a:lnTo>
                  <a:pt x="73516" y="120000"/>
                </a:lnTo>
                <a:cubicBezTo>
                  <a:pt x="75072" y="120000"/>
                  <a:pt x="78255" y="119500"/>
                  <a:pt x="78277" y="119316"/>
                </a:cubicBezTo>
                <a:cubicBezTo>
                  <a:pt x="78283" y="119305"/>
                  <a:pt x="78277" y="119300"/>
                  <a:pt x="78277" y="119294"/>
                </a:cubicBezTo>
                <a:cubicBezTo>
                  <a:pt x="78283" y="119277"/>
                  <a:pt x="78283" y="119272"/>
                  <a:pt x="78283" y="119272"/>
                </a:cubicBezTo>
                <a:cubicBezTo>
                  <a:pt x="78283" y="119133"/>
                  <a:pt x="78105" y="119011"/>
                  <a:pt x="77544" y="118827"/>
                </a:cubicBezTo>
                <a:cubicBezTo>
                  <a:pt x="76988" y="118650"/>
                  <a:pt x="75644" y="118272"/>
                  <a:pt x="74655" y="117938"/>
                </a:cubicBezTo>
                <a:cubicBezTo>
                  <a:pt x="73461" y="117538"/>
                  <a:pt x="72977" y="116933"/>
                  <a:pt x="72783" y="114777"/>
                </a:cubicBezTo>
                <a:cubicBezTo>
                  <a:pt x="72633" y="113172"/>
                  <a:pt x="72594" y="106800"/>
                  <a:pt x="72388" y="103688"/>
                </a:cubicBezTo>
                <a:lnTo>
                  <a:pt x="47722" y="103688"/>
                </a:lnTo>
                <a:close/>
              </a:path>
            </a:pathLst>
          </a:custGeom>
          <a:noFill/>
          <a:ln w="19050" cap="flat" cmpd="sng">
            <a:solidFill>
              <a:schemeClr val="bg1">
                <a:lumMod val="75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941311" y="4682769"/>
            <a:ext cx="9610180" cy="1916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矩形 43"/>
          <p:cNvSpPr/>
          <p:nvPr/>
        </p:nvSpPr>
        <p:spPr>
          <a:xfrm>
            <a:off x="1186291" y="5306976"/>
            <a:ext cx="9365199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对于爸爸单独来的这类客户，在完成咨询流程的同时，记得要问清楚决策人是谁，决策人今天不来的原因是什么，如果当场和决策人商量可否确定，男性一般比较理性也比较有主见，尽量不要将自己的想法强加，把客观的事实说清楚，把想问的问题问清楚就可以了。</a:t>
            </a:r>
          </a:p>
        </p:txBody>
      </p:sp>
      <p:sp>
        <p:nvSpPr>
          <p:cNvPr id="45" name="矩形 44"/>
          <p:cNvSpPr/>
          <p:nvPr/>
        </p:nvSpPr>
        <p:spPr>
          <a:xfrm>
            <a:off x="1186291" y="4790891"/>
            <a:ext cx="6096000" cy="5340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咨询技巧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43" name="矩形 42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爸爸单独来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9607" y="-192210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-1" fmla="*/ 0 w 3683725"/>
                <a:gd name="connsiteY0-2" fmla="*/ 0 h 1881051"/>
                <a:gd name="connsiteX1-3" fmla="*/ 836023 w 3683725"/>
                <a:gd name="connsiteY1-4" fmla="*/ 470263 h 1881051"/>
                <a:gd name="connsiteX2-5" fmla="*/ 13063 w 3683725"/>
                <a:gd name="connsiteY2-6" fmla="*/ 1854926 h 1881051"/>
                <a:gd name="connsiteX3-7" fmla="*/ 1854925 w 3683725"/>
                <a:gd name="connsiteY3-8" fmla="*/ 1750423 h 1881051"/>
                <a:gd name="connsiteX4-9" fmla="*/ 3683725 w 3683725"/>
                <a:gd name="connsiteY4-10" fmla="*/ 1881051 h 1881051"/>
                <a:gd name="connsiteX5-11" fmla="*/ 2860765 w 3683725"/>
                <a:gd name="connsiteY5-12" fmla="*/ 339634 h 1881051"/>
                <a:gd name="connsiteX6-13" fmla="*/ 3670663 w 3683725"/>
                <a:gd name="connsiteY6-14" fmla="*/ 26126 h 1881051"/>
                <a:gd name="connsiteX7-15" fmla="*/ 3670663 w 3683725"/>
                <a:gd name="connsiteY7-16" fmla="*/ 26126 h 1881051"/>
                <a:gd name="connsiteX0-17" fmla="*/ 0 w 3683725"/>
                <a:gd name="connsiteY0-18" fmla="*/ 0 h 1881051"/>
                <a:gd name="connsiteX1-19" fmla="*/ 836023 w 3683725"/>
                <a:gd name="connsiteY1-20" fmla="*/ 470263 h 1881051"/>
                <a:gd name="connsiteX2-21" fmla="*/ 13063 w 3683725"/>
                <a:gd name="connsiteY2-22" fmla="*/ 1854926 h 1881051"/>
                <a:gd name="connsiteX3-23" fmla="*/ 1854925 w 3683725"/>
                <a:gd name="connsiteY3-24" fmla="*/ 1750423 h 1881051"/>
                <a:gd name="connsiteX4-25" fmla="*/ 3683725 w 3683725"/>
                <a:gd name="connsiteY4-26" fmla="*/ 1881051 h 1881051"/>
                <a:gd name="connsiteX5-27" fmla="*/ 2860765 w 3683725"/>
                <a:gd name="connsiteY5-28" fmla="*/ 444137 h 1881051"/>
                <a:gd name="connsiteX6-29" fmla="*/ 3670663 w 3683725"/>
                <a:gd name="connsiteY6-30" fmla="*/ 26126 h 1881051"/>
                <a:gd name="connsiteX7-31" fmla="*/ 3670663 w 3683725"/>
                <a:gd name="connsiteY7-32" fmla="*/ 26126 h 1881051"/>
                <a:gd name="connsiteX0-33" fmla="*/ 0 w 3683725"/>
                <a:gd name="connsiteY0-34" fmla="*/ 0 h 1881051"/>
                <a:gd name="connsiteX1-35" fmla="*/ 836023 w 3683725"/>
                <a:gd name="connsiteY1-36" fmla="*/ 222068 h 1881051"/>
                <a:gd name="connsiteX2-37" fmla="*/ 13063 w 3683725"/>
                <a:gd name="connsiteY2-38" fmla="*/ 1854926 h 1881051"/>
                <a:gd name="connsiteX3-39" fmla="*/ 1854925 w 3683725"/>
                <a:gd name="connsiteY3-40" fmla="*/ 1750423 h 1881051"/>
                <a:gd name="connsiteX4-41" fmla="*/ 3683725 w 3683725"/>
                <a:gd name="connsiteY4-42" fmla="*/ 1881051 h 1881051"/>
                <a:gd name="connsiteX5-43" fmla="*/ 2860765 w 3683725"/>
                <a:gd name="connsiteY5-44" fmla="*/ 444137 h 1881051"/>
                <a:gd name="connsiteX6-45" fmla="*/ 3670663 w 3683725"/>
                <a:gd name="connsiteY6-46" fmla="*/ 26126 h 1881051"/>
                <a:gd name="connsiteX7-47" fmla="*/ 3670663 w 3683725"/>
                <a:gd name="connsiteY7-48" fmla="*/ 26126 h 1881051"/>
                <a:gd name="connsiteX0-49" fmla="*/ 0 w 3683725"/>
                <a:gd name="connsiteY0-50" fmla="*/ 0 h 1881051"/>
                <a:gd name="connsiteX1-51" fmla="*/ 836023 w 3683725"/>
                <a:gd name="connsiteY1-52" fmla="*/ 222068 h 1881051"/>
                <a:gd name="connsiteX2-53" fmla="*/ 13063 w 3683725"/>
                <a:gd name="connsiteY2-54" fmla="*/ 1854926 h 1881051"/>
                <a:gd name="connsiteX3-55" fmla="*/ 1854925 w 3683725"/>
                <a:gd name="connsiteY3-56" fmla="*/ 1750423 h 1881051"/>
                <a:gd name="connsiteX4-57" fmla="*/ 3683725 w 3683725"/>
                <a:gd name="connsiteY4-58" fmla="*/ 1881051 h 1881051"/>
                <a:gd name="connsiteX5-59" fmla="*/ 2899953 w 3683725"/>
                <a:gd name="connsiteY5-60" fmla="*/ 195943 h 1881051"/>
                <a:gd name="connsiteX6-61" fmla="*/ 3670663 w 3683725"/>
                <a:gd name="connsiteY6-62" fmla="*/ 26126 h 1881051"/>
                <a:gd name="connsiteX7-63" fmla="*/ 3670663 w 3683725"/>
                <a:gd name="connsiteY7-64" fmla="*/ 26126 h 1881051"/>
                <a:gd name="connsiteX0-65" fmla="*/ 0 w 3683725"/>
                <a:gd name="connsiteY0-66" fmla="*/ 0 h 1881051"/>
                <a:gd name="connsiteX1-67" fmla="*/ 836023 w 3683725"/>
                <a:gd name="connsiteY1-68" fmla="*/ 222068 h 1881051"/>
                <a:gd name="connsiteX2-69" fmla="*/ 13063 w 3683725"/>
                <a:gd name="connsiteY2-70" fmla="*/ 1854926 h 1881051"/>
                <a:gd name="connsiteX3-71" fmla="*/ 1854925 w 3683725"/>
                <a:gd name="connsiteY3-72" fmla="*/ 1750423 h 1881051"/>
                <a:gd name="connsiteX4-73" fmla="*/ 3683725 w 3683725"/>
                <a:gd name="connsiteY4-74" fmla="*/ 1881051 h 1881051"/>
                <a:gd name="connsiteX5-75" fmla="*/ 2847702 w 3683725"/>
                <a:gd name="connsiteY5-76" fmla="*/ 195943 h 1881051"/>
                <a:gd name="connsiteX6-77" fmla="*/ 3670663 w 3683725"/>
                <a:gd name="connsiteY6-78" fmla="*/ 26126 h 1881051"/>
                <a:gd name="connsiteX7-79" fmla="*/ 3670663 w 3683725"/>
                <a:gd name="connsiteY7-80" fmla="*/ 26126 h 1881051"/>
                <a:gd name="connsiteX0-81" fmla="*/ 0 w 3683725"/>
                <a:gd name="connsiteY0-82" fmla="*/ 0 h 1959429"/>
                <a:gd name="connsiteX1-83" fmla="*/ 836023 w 3683725"/>
                <a:gd name="connsiteY1-84" fmla="*/ 222068 h 1959429"/>
                <a:gd name="connsiteX2-85" fmla="*/ 13063 w 3683725"/>
                <a:gd name="connsiteY2-86" fmla="*/ 1854926 h 1959429"/>
                <a:gd name="connsiteX3-87" fmla="*/ 1881050 w 3683725"/>
                <a:gd name="connsiteY3-88" fmla="*/ 1959429 h 1959429"/>
                <a:gd name="connsiteX4-89" fmla="*/ 3683725 w 3683725"/>
                <a:gd name="connsiteY4-90" fmla="*/ 1881051 h 1959429"/>
                <a:gd name="connsiteX5-91" fmla="*/ 2847702 w 3683725"/>
                <a:gd name="connsiteY5-92" fmla="*/ 195943 h 1959429"/>
                <a:gd name="connsiteX6-93" fmla="*/ 3670663 w 3683725"/>
                <a:gd name="connsiteY6-94" fmla="*/ 26126 h 1959429"/>
                <a:gd name="connsiteX7-95" fmla="*/ 3670663 w 3683725"/>
                <a:gd name="connsiteY7-96" fmla="*/ 26126 h 1959429"/>
                <a:gd name="connsiteX0-97" fmla="*/ 0 w 3683725"/>
                <a:gd name="connsiteY0-98" fmla="*/ 0 h 1998617"/>
                <a:gd name="connsiteX1-99" fmla="*/ 836023 w 3683725"/>
                <a:gd name="connsiteY1-100" fmla="*/ 222068 h 1998617"/>
                <a:gd name="connsiteX2-101" fmla="*/ 13063 w 3683725"/>
                <a:gd name="connsiteY2-102" fmla="*/ 1854926 h 1998617"/>
                <a:gd name="connsiteX3-103" fmla="*/ 1881050 w 3683725"/>
                <a:gd name="connsiteY3-104" fmla="*/ 1998617 h 1998617"/>
                <a:gd name="connsiteX4-105" fmla="*/ 3683725 w 3683725"/>
                <a:gd name="connsiteY4-106" fmla="*/ 1881051 h 1998617"/>
                <a:gd name="connsiteX5-107" fmla="*/ 2847702 w 3683725"/>
                <a:gd name="connsiteY5-108" fmla="*/ 195943 h 1998617"/>
                <a:gd name="connsiteX6-109" fmla="*/ 3670663 w 3683725"/>
                <a:gd name="connsiteY6-110" fmla="*/ 26126 h 1998617"/>
                <a:gd name="connsiteX7-111" fmla="*/ 3670663 w 3683725"/>
                <a:gd name="connsiteY7-112" fmla="*/ 26126 h 1998617"/>
                <a:gd name="connsiteX0-113" fmla="*/ 0 w 3683725"/>
                <a:gd name="connsiteY0-114" fmla="*/ 0 h 2086295"/>
                <a:gd name="connsiteX1-115" fmla="*/ 836023 w 3683725"/>
                <a:gd name="connsiteY1-116" fmla="*/ 222068 h 2086295"/>
                <a:gd name="connsiteX2-117" fmla="*/ 13063 w 3683725"/>
                <a:gd name="connsiteY2-118" fmla="*/ 1854926 h 2086295"/>
                <a:gd name="connsiteX3-119" fmla="*/ 1869921 w 3683725"/>
                <a:gd name="connsiteY3-120" fmla="*/ 2086295 h 2086295"/>
                <a:gd name="connsiteX4-121" fmla="*/ 3683725 w 3683725"/>
                <a:gd name="connsiteY4-122" fmla="*/ 1881051 h 2086295"/>
                <a:gd name="connsiteX5-123" fmla="*/ 2847702 w 3683725"/>
                <a:gd name="connsiteY5-124" fmla="*/ 195943 h 2086295"/>
                <a:gd name="connsiteX6-125" fmla="*/ 3670663 w 3683725"/>
                <a:gd name="connsiteY6-126" fmla="*/ 26126 h 2086295"/>
                <a:gd name="connsiteX7-127" fmla="*/ 3670663 w 3683725"/>
                <a:gd name="connsiteY7-128" fmla="*/ 26126 h 20862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990590" y="3551555"/>
            <a:ext cx="56254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老人带来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671681" y="2447041"/>
            <a:ext cx="789899" cy="912097"/>
            <a:chOff x="2753401" y="2232844"/>
            <a:chExt cx="1171412" cy="1352630"/>
          </a:xfrm>
        </p:grpSpPr>
        <p:sp>
          <p:nvSpPr>
            <p:cNvPr id="13" name="Shape 1593"/>
            <p:cNvSpPr/>
            <p:nvPr/>
          </p:nvSpPr>
          <p:spPr>
            <a:xfrm flipH="1">
              <a:off x="2753401" y="2232844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3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Shape 1603"/>
            <p:cNvSpPr/>
            <p:nvPr/>
          </p:nvSpPr>
          <p:spPr>
            <a:xfrm>
              <a:off x="3121255" y="2719509"/>
              <a:ext cx="435705" cy="37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5" extrusionOk="0">
                  <a:moveTo>
                    <a:pt x="8489" y="0"/>
                  </a:moveTo>
                  <a:cubicBezTo>
                    <a:pt x="7689" y="-4"/>
                    <a:pt x="6958" y="348"/>
                    <a:pt x="6379" y="981"/>
                  </a:cubicBezTo>
                  <a:lnTo>
                    <a:pt x="6379" y="1000"/>
                  </a:lnTo>
                  <a:cubicBezTo>
                    <a:pt x="5894" y="1569"/>
                    <a:pt x="5631" y="2295"/>
                    <a:pt x="5576" y="3077"/>
                  </a:cubicBezTo>
                  <a:lnTo>
                    <a:pt x="4136" y="3135"/>
                  </a:lnTo>
                  <a:cubicBezTo>
                    <a:pt x="4060" y="3137"/>
                    <a:pt x="4061" y="3245"/>
                    <a:pt x="4002" y="3288"/>
                  </a:cubicBezTo>
                  <a:lnTo>
                    <a:pt x="2947" y="3288"/>
                  </a:lnTo>
                  <a:cubicBezTo>
                    <a:pt x="2036" y="3287"/>
                    <a:pt x="1279" y="3540"/>
                    <a:pt x="753" y="4135"/>
                  </a:cubicBezTo>
                  <a:cubicBezTo>
                    <a:pt x="493" y="4430"/>
                    <a:pt x="307" y="4810"/>
                    <a:pt x="184" y="5231"/>
                  </a:cubicBezTo>
                  <a:cubicBezTo>
                    <a:pt x="61" y="5652"/>
                    <a:pt x="0" y="6112"/>
                    <a:pt x="0" y="6634"/>
                  </a:cubicBezTo>
                  <a:lnTo>
                    <a:pt x="0" y="6692"/>
                  </a:lnTo>
                  <a:lnTo>
                    <a:pt x="0" y="18095"/>
                  </a:lnTo>
                  <a:lnTo>
                    <a:pt x="0" y="18153"/>
                  </a:lnTo>
                  <a:cubicBezTo>
                    <a:pt x="0" y="18675"/>
                    <a:pt x="61" y="19135"/>
                    <a:pt x="184" y="19556"/>
                  </a:cubicBezTo>
                  <a:cubicBezTo>
                    <a:pt x="366" y="20188"/>
                    <a:pt x="707" y="20713"/>
                    <a:pt x="1189" y="21037"/>
                  </a:cubicBezTo>
                  <a:cubicBezTo>
                    <a:pt x="1670" y="21363"/>
                    <a:pt x="2261" y="21498"/>
                    <a:pt x="2947" y="21499"/>
                  </a:cubicBezTo>
                  <a:lnTo>
                    <a:pt x="18652" y="21499"/>
                  </a:lnTo>
                  <a:lnTo>
                    <a:pt x="18669" y="21499"/>
                  </a:lnTo>
                  <a:cubicBezTo>
                    <a:pt x="18706" y="21497"/>
                    <a:pt x="18733" y="21482"/>
                    <a:pt x="18769" y="21479"/>
                  </a:cubicBezTo>
                  <a:lnTo>
                    <a:pt x="18769" y="21595"/>
                  </a:lnTo>
                  <a:cubicBezTo>
                    <a:pt x="19667" y="21596"/>
                    <a:pt x="20386" y="21335"/>
                    <a:pt x="20879" y="20768"/>
                  </a:cubicBezTo>
                  <a:cubicBezTo>
                    <a:pt x="21372" y="20201"/>
                    <a:pt x="21600" y="19376"/>
                    <a:pt x="21599" y="18345"/>
                  </a:cubicBezTo>
                  <a:lnTo>
                    <a:pt x="21599" y="6942"/>
                  </a:lnTo>
                  <a:cubicBezTo>
                    <a:pt x="21600" y="6294"/>
                    <a:pt x="21469" y="5762"/>
                    <a:pt x="21281" y="5288"/>
                  </a:cubicBezTo>
                  <a:cubicBezTo>
                    <a:pt x="21165" y="4871"/>
                    <a:pt x="20991" y="4514"/>
                    <a:pt x="20745" y="4211"/>
                  </a:cubicBezTo>
                  <a:cubicBezTo>
                    <a:pt x="20252" y="3605"/>
                    <a:pt x="19516" y="3314"/>
                    <a:pt x="18652" y="3288"/>
                  </a:cubicBezTo>
                  <a:lnTo>
                    <a:pt x="16090" y="3288"/>
                  </a:lnTo>
                  <a:cubicBezTo>
                    <a:pt x="16068" y="2424"/>
                    <a:pt x="15782" y="1625"/>
                    <a:pt x="15220" y="1000"/>
                  </a:cubicBezTo>
                  <a:cubicBezTo>
                    <a:pt x="14665" y="357"/>
                    <a:pt x="13942" y="-4"/>
                    <a:pt x="13144" y="0"/>
                  </a:cubicBezTo>
                  <a:lnTo>
                    <a:pt x="8489" y="0"/>
                  </a:lnTo>
                  <a:close/>
                  <a:moveTo>
                    <a:pt x="8489" y="923"/>
                  </a:moveTo>
                  <a:lnTo>
                    <a:pt x="13144" y="923"/>
                  </a:lnTo>
                  <a:cubicBezTo>
                    <a:pt x="13746" y="927"/>
                    <a:pt x="14222" y="1168"/>
                    <a:pt x="14650" y="1654"/>
                  </a:cubicBezTo>
                  <a:cubicBezTo>
                    <a:pt x="15105" y="2167"/>
                    <a:pt x="15299" y="2710"/>
                    <a:pt x="15303" y="3404"/>
                  </a:cubicBezTo>
                  <a:lnTo>
                    <a:pt x="15303" y="3692"/>
                  </a:lnTo>
                  <a:lnTo>
                    <a:pt x="15303" y="3750"/>
                  </a:lnTo>
                  <a:cubicBezTo>
                    <a:pt x="15303" y="3871"/>
                    <a:pt x="15346" y="3991"/>
                    <a:pt x="15421" y="4077"/>
                  </a:cubicBezTo>
                  <a:cubicBezTo>
                    <a:pt x="15495" y="4163"/>
                    <a:pt x="15600" y="4211"/>
                    <a:pt x="15705" y="4211"/>
                  </a:cubicBezTo>
                  <a:lnTo>
                    <a:pt x="18652" y="4211"/>
                  </a:lnTo>
                  <a:cubicBezTo>
                    <a:pt x="18692" y="4213"/>
                    <a:pt x="18714" y="4228"/>
                    <a:pt x="18753" y="4231"/>
                  </a:cubicBezTo>
                  <a:lnTo>
                    <a:pt x="18753" y="4308"/>
                  </a:lnTo>
                  <a:cubicBezTo>
                    <a:pt x="19129" y="4321"/>
                    <a:pt x="19458" y="4385"/>
                    <a:pt x="19724" y="4500"/>
                  </a:cubicBezTo>
                  <a:cubicBezTo>
                    <a:pt x="19885" y="4596"/>
                    <a:pt x="20046" y="4708"/>
                    <a:pt x="20159" y="4846"/>
                  </a:cubicBezTo>
                  <a:cubicBezTo>
                    <a:pt x="20468" y="5225"/>
                    <a:pt x="20644" y="5812"/>
                    <a:pt x="20645" y="6692"/>
                  </a:cubicBezTo>
                  <a:lnTo>
                    <a:pt x="20645" y="18095"/>
                  </a:lnTo>
                  <a:cubicBezTo>
                    <a:pt x="20644" y="18976"/>
                    <a:pt x="20467" y="19564"/>
                    <a:pt x="20159" y="19941"/>
                  </a:cubicBezTo>
                  <a:cubicBezTo>
                    <a:pt x="19851" y="20318"/>
                    <a:pt x="19369" y="20542"/>
                    <a:pt x="18635" y="20576"/>
                  </a:cubicBezTo>
                  <a:lnTo>
                    <a:pt x="2947" y="20576"/>
                  </a:lnTo>
                  <a:cubicBezTo>
                    <a:pt x="2157" y="20574"/>
                    <a:pt x="1647" y="20348"/>
                    <a:pt x="1323" y="19980"/>
                  </a:cubicBezTo>
                  <a:cubicBezTo>
                    <a:pt x="1158" y="19793"/>
                    <a:pt x="1028" y="19572"/>
                    <a:pt x="938" y="19268"/>
                  </a:cubicBezTo>
                  <a:cubicBezTo>
                    <a:pt x="849" y="18965"/>
                    <a:pt x="804" y="18598"/>
                    <a:pt x="804" y="18153"/>
                  </a:cubicBezTo>
                  <a:lnTo>
                    <a:pt x="804" y="18095"/>
                  </a:lnTo>
                  <a:lnTo>
                    <a:pt x="804" y="6692"/>
                  </a:lnTo>
                  <a:lnTo>
                    <a:pt x="804" y="6634"/>
                  </a:lnTo>
                  <a:cubicBezTo>
                    <a:pt x="804" y="6189"/>
                    <a:pt x="849" y="5822"/>
                    <a:pt x="938" y="5519"/>
                  </a:cubicBezTo>
                  <a:cubicBezTo>
                    <a:pt x="1074" y="5065"/>
                    <a:pt x="1293" y="4775"/>
                    <a:pt x="1607" y="4558"/>
                  </a:cubicBezTo>
                  <a:cubicBezTo>
                    <a:pt x="1923" y="4342"/>
                    <a:pt x="2357" y="4211"/>
                    <a:pt x="2947" y="4211"/>
                  </a:cubicBezTo>
                  <a:lnTo>
                    <a:pt x="4437" y="4211"/>
                  </a:lnTo>
                  <a:cubicBezTo>
                    <a:pt x="4511" y="4211"/>
                    <a:pt x="4511" y="4098"/>
                    <a:pt x="4571" y="4058"/>
                  </a:cubicBezTo>
                  <a:lnTo>
                    <a:pt x="5643" y="4058"/>
                  </a:lnTo>
                  <a:cubicBezTo>
                    <a:pt x="5697" y="4058"/>
                    <a:pt x="5744" y="4024"/>
                    <a:pt x="5793" y="4000"/>
                  </a:cubicBezTo>
                  <a:cubicBezTo>
                    <a:pt x="5853" y="4040"/>
                    <a:pt x="5853" y="4154"/>
                    <a:pt x="5927" y="4154"/>
                  </a:cubicBezTo>
                  <a:cubicBezTo>
                    <a:pt x="6149" y="4154"/>
                    <a:pt x="6329" y="3947"/>
                    <a:pt x="6329" y="3692"/>
                  </a:cubicBezTo>
                  <a:lnTo>
                    <a:pt x="6329" y="3404"/>
                  </a:lnTo>
                  <a:lnTo>
                    <a:pt x="6329" y="3346"/>
                  </a:lnTo>
                  <a:cubicBezTo>
                    <a:pt x="6332" y="2686"/>
                    <a:pt x="6535" y="2129"/>
                    <a:pt x="6948" y="1635"/>
                  </a:cubicBezTo>
                  <a:cubicBezTo>
                    <a:pt x="7407" y="1152"/>
                    <a:pt x="7895" y="927"/>
                    <a:pt x="8489" y="923"/>
                  </a:cubicBezTo>
                  <a:close/>
                  <a:moveTo>
                    <a:pt x="10917" y="6154"/>
                  </a:moveTo>
                  <a:cubicBezTo>
                    <a:pt x="9404" y="6149"/>
                    <a:pt x="8064" y="6792"/>
                    <a:pt x="6999" y="8038"/>
                  </a:cubicBezTo>
                  <a:cubicBezTo>
                    <a:pt x="5913" y="9261"/>
                    <a:pt x="5354" y="10801"/>
                    <a:pt x="5358" y="12538"/>
                  </a:cubicBezTo>
                  <a:cubicBezTo>
                    <a:pt x="5354" y="14274"/>
                    <a:pt x="5915" y="15798"/>
                    <a:pt x="6999" y="17018"/>
                  </a:cubicBezTo>
                  <a:cubicBezTo>
                    <a:pt x="8062" y="18243"/>
                    <a:pt x="9407" y="18888"/>
                    <a:pt x="10917" y="18903"/>
                  </a:cubicBezTo>
                  <a:cubicBezTo>
                    <a:pt x="12427" y="18889"/>
                    <a:pt x="13756" y="18244"/>
                    <a:pt x="14818" y="17018"/>
                  </a:cubicBezTo>
                  <a:cubicBezTo>
                    <a:pt x="15886" y="15798"/>
                    <a:pt x="16447" y="14271"/>
                    <a:pt x="16459" y="12538"/>
                  </a:cubicBezTo>
                  <a:cubicBezTo>
                    <a:pt x="16446" y="10804"/>
                    <a:pt x="15887" y="9261"/>
                    <a:pt x="14818" y="8038"/>
                  </a:cubicBezTo>
                  <a:cubicBezTo>
                    <a:pt x="13758" y="6795"/>
                    <a:pt x="12429" y="6149"/>
                    <a:pt x="10917" y="6154"/>
                  </a:cubicBezTo>
                  <a:close/>
                  <a:moveTo>
                    <a:pt x="10917" y="7077"/>
                  </a:moveTo>
                  <a:cubicBezTo>
                    <a:pt x="12237" y="7081"/>
                    <a:pt x="13314" y="7609"/>
                    <a:pt x="14249" y="8692"/>
                  </a:cubicBezTo>
                  <a:cubicBezTo>
                    <a:pt x="15179" y="9766"/>
                    <a:pt x="15638" y="11019"/>
                    <a:pt x="15655" y="12538"/>
                  </a:cubicBezTo>
                  <a:cubicBezTo>
                    <a:pt x="15638" y="14056"/>
                    <a:pt x="15178" y="15291"/>
                    <a:pt x="14249" y="16364"/>
                  </a:cubicBezTo>
                  <a:cubicBezTo>
                    <a:pt x="13314" y="17432"/>
                    <a:pt x="12239" y="17960"/>
                    <a:pt x="10917" y="17980"/>
                  </a:cubicBezTo>
                  <a:cubicBezTo>
                    <a:pt x="9594" y="17960"/>
                    <a:pt x="8501" y="17430"/>
                    <a:pt x="7568" y="16364"/>
                  </a:cubicBezTo>
                  <a:cubicBezTo>
                    <a:pt x="6623" y="15289"/>
                    <a:pt x="6166" y="14053"/>
                    <a:pt x="6162" y="12538"/>
                  </a:cubicBezTo>
                  <a:cubicBezTo>
                    <a:pt x="6165" y="11021"/>
                    <a:pt x="6626" y="9763"/>
                    <a:pt x="7568" y="8692"/>
                  </a:cubicBezTo>
                  <a:cubicBezTo>
                    <a:pt x="8506" y="7605"/>
                    <a:pt x="9596" y="7081"/>
                    <a:pt x="10917" y="7077"/>
                  </a:cubicBezTo>
                  <a:close/>
                  <a:moveTo>
                    <a:pt x="10866" y="8615"/>
                  </a:moveTo>
                  <a:cubicBezTo>
                    <a:pt x="10017" y="8612"/>
                    <a:pt x="9244" y="8955"/>
                    <a:pt x="8623" y="9615"/>
                  </a:cubicBezTo>
                  <a:lnTo>
                    <a:pt x="8606" y="9615"/>
                  </a:lnTo>
                  <a:lnTo>
                    <a:pt x="8489" y="9750"/>
                  </a:lnTo>
                  <a:cubicBezTo>
                    <a:pt x="7836" y="10495"/>
                    <a:pt x="7497" y="11451"/>
                    <a:pt x="7501" y="12499"/>
                  </a:cubicBezTo>
                  <a:cubicBezTo>
                    <a:pt x="7496" y="13548"/>
                    <a:pt x="7839" y="14491"/>
                    <a:pt x="8489" y="15230"/>
                  </a:cubicBezTo>
                  <a:cubicBezTo>
                    <a:pt x="9136" y="15979"/>
                    <a:pt x="9959" y="16350"/>
                    <a:pt x="10866" y="16364"/>
                  </a:cubicBezTo>
                  <a:lnTo>
                    <a:pt x="10883" y="16364"/>
                  </a:lnTo>
                  <a:cubicBezTo>
                    <a:pt x="11727" y="16348"/>
                    <a:pt x="12506" y="16024"/>
                    <a:pt x="13127" y="15384"/>
                  </a:cubicBezTo>
                  <a:lnTo>
                    <a:pt x="13127" y="15364"/>
                  </a:lnTo>
                  <a:lnTo>
                    <a:pt x="13261" y="15230"/>
                  </a:lnTo>
                  <a:cubicBezTo>
                    <a:pt x="13912" y="14490"/>
                    <a:pt x="14237" y="13547"/>
                    <a:pt x="14232" y="12499"/>
                  </a:cubicBezTo>
                  <a:cubicBezTo>
                    <a:pt x="14236" y="11451"/>
                    <a:pt x="13913" y="10513"/>
                    <a:pt x="13261" y="9769"/>
                  </a:cubicBezTo>
                  <a:cubicBezTo>
                    <a:pt x="12617" y="9024"/>
                    <a:pt x="11785" y="8611"/>
                    <a:pt x="10866" y="8615"/>
                  </a:cubicBezTo>
                  <a:close/>
                  <a:moveTo>
                    <a:pt x="10866" y="9538"/>
                  </a:moveTo>
                  <a:cubicBezTo>
                    <a:pt x="11588" y="9542"/>
                    <a:pt x="12172" y="9815"/>
                    <a:pt x="12691" y="10403"/>
                  </a:cubicBezTo>
                  <a:cubicBezTo>
                    <a:pt x="13201" y="10996"/>
                    <a:pt x="13424" y="11663"/>
                    <a:pt x="13428" y="12499"/>
                  </a:cubicBezTo>
                  <a:cubicBezTo>
                    <a:pt x="13423" y="13335"/>
                    <a:pt x="13204" y="13980"/>
                    <a:pt x="12691" y="14576"/>
                  </a:cubicBezTo>
                  <a:lnTo>
                    <a:pt x="12574" y="14711"/>
                  </a:lnTo>
                  <a:cubicBezTo>
                    <a:pt x="12101" y="15185"/>
                    <a:pt x="11543" y="15420"/>
                    <a:pt x="10883" y="15441"/>
                  </a:cubicBezTo>
                  <a:cubicBezTo>
                    <a:pt x="10151" y="15422"/>
                    <a:pt x="9574" y="15162"/>
                    <a:pt x="9058" y="14576"/>
                  </a:cubicBezTo>
                  <a:cubicBezTo>
                    <a:pt x="8546" y="13980"/>
                    <a:pt x="8309" y="13334"/>
                    <a:pt x="8305" y="12499"/>
                  </a:cubicBezTo>
                  <a:cubicBezTo>
                    <a:pt x="8309" y="11663"/>
                    <a:pt x="8549" y="10996"/>
                    <a:pt x="9058" y="10403"/>
                  </a:cubicBezTo>
                  <a:lnTo>
                    <a:pt x="9175" y="10269"/>
                  </a:lnTo>
                  <a:cubicBezTo>
                    <a:pt x="9654" y="9777"/>
                    <a:pt x="10204" y="9541"/>
                    <a:pt x="10866" y="953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71681" y="3596057"/>
            <a:ext cx="789899" cy="912097"/>
            <a:chOff x="3342276" y="3286458"/>
            <a:chExt cx="1171412" cy="1352630"/>
          </a:xfrm>
        </p:grpSpPr>
        <p:sp>
          <p:nvSpPr>
            <p:cNvPr id="14" name="Shape 1594"/>
            <p:cNvSpPr/>
            <p:nvPr/>
          </p:nvSpPr>
          <p:spPr>
            <a:xfrm flipH="1">
              <a:off x="3342276" y="3286458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Shape 1604"/>
            <p:cNvSpPr/>
            <p:nvPr/>
          </p:nvSpPr>
          <p:spPr>
            <a:xfrm>
              <a:off x="3734783" y="3777511"/>
              <a:ext cx="386398" cy="37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87" extrusionOk="0">
                  <a:moveTo>
                    <a:pt x="12025" y="0"/>
                  </a:moveTo>
                  <a:cubicBezTo>
                    <a:pt x="11590" y="-5"/>
                    <a:pt x="11171" y="174"/>
                    <a:pt x="10874" y="512"/>
                  </a:cubicBezTo>
                  <a:cubicBezTo>
                    <a:pt x="10568" y="822"/>
                    <a:pt x="10396" y="1239"/>
                    <a:pt x="10402" y="1692"/>
                  </a:cubicBezTo>
                  <a:lnTo>
                    <a:pt x="9835" y="4939"/>
                  </a:lnTo>
                  <a:cubicBezTo>
                    <a:pt x="9372" y="6379"/>
                    <a:pt x="8782" y="7571"/>
                    <a:pt x="8099" y="8501"/>
                  </a:cubicBezTo>
                  <a:cubicBezTo>
                    <a:pt x="7533" y="9272"/>
                    <a:pt x="6883" y="9816"/>
                    <a:pt x="6173" y="10253"/>
                  </a:cubicBezTo>
                  <a:cubicBezTo>
                    <a:pt x="6127" y="10090"/>
                    <a:pt x="6120" y="9911"/>
                    <a:pt x="6003" y="9780"/>
                  </a:cubicBezTo>
                  <a:cubicBezTo>
                    <a:pt x="5894" y="9659"/>
                    <a:pt x="5753" y="9579"/>
                    <a:pt x="5607" y="9524"/>
                  </a:cubicBezTo>
                  <a:cubicBezTo>
                    <a:pt x="5460" y="9470"/>
                    <a:pt x="5309" y="9446"/>
                    <a:pt x="5154" y="9446"/>
                  </a:cubicBezTo>
                  <a:lnTo>
                    <a:pt x="5116" y="9446"/>
                  </a:lnTo>
                  <a:lnTo>
                    <a:pt x="1227" y="9446"/>
                  </a:lnTo>
                  <a:lnTo>
                    <a:pt x="1170" y="9446"/>
                  </a:lnTo>
                  <a:cubicBezTo>
                    <a:pt x="1012" y="9446"/>
                    <a:pt x="846" y="9470"/>
                    <a:pt x="698" y="9524"/>
                  </a:cubicBezTo>
                  <a:cubicBezTo>
                    <a:pt x="476" y="9602"/>
                    <a:pt x="286" y="9761"/>
                    <a:pt x="170" y="9977"/>
                  </a:cubicBezTo>
                  <a:cubicBezTo>
                    <a:pt x="51" y="10194"/>
                    <a:pt x="0" y="10438"/>
                    <a:pt x="0" y="10685"/>
                  </a:cubicBezTo>
                  <a:lnTo>
                    <a:pt x="0" y="20013"/>
                  </a:lnTo>
                  <a:cubicBezTo>
                    <a:pt x="-2" y="20343"/>
                    <a:pt x="82" y="20674"/>
                    <a:pt x="321" y="20918"/>
                  </a:cubicBezTo>
                  <a:cubicBezTo>
                    <a:pt x="559" y="21162"/>
                    <a:pt x="886" y="21254"/>
                    <a:pt x="1208" y="21253"/>
                  </a:cubicBezTo>
                  <a:lnTo>
                    <a:pt x="5116" y="21253"/>
                  </a:lnTo>
                  <a:cubicBezTo>
                    <a:pt x="5433" y="21255"/>
                    <a:pt x="5751" y="21162"/>
                    <a:pt x="5984" y="20918"/>
                  </a:cubicBezTo>
                  <a:cubicBezTo>
                    <a:pt x="6030" y="20871"/>
                    <a:pt x="6006" y="20794"/>
                    <a:pt x="6041" y="20741"/>
                  </a:cubicBezTo>
                  <a:cubicBezTo>
                    <a:pt x="6759" y="21194"/>
                    <a:pt x="7567" y="21495"/>
                    <a:pt x="8514" y="21587"/>
                  </a:cubicBezTo>
                  <a:lnTo>
                    <a:pt x="8571" y="21587"/>
                  </a:lnTo>
                  <a:lnTo>
                    <a:pt x="17972" y="21587"/>
                  </a:lnTo>
                  <a:cubicBezTo>
                    <a:pt x="18465" y="21594"/>
                    <a:pt x="18944" y="21390"/>
                    <a:pt x="19294" y="21017"/>
                  </a:cubicBezTo>
                  <a:lnTo>
                    <a:pt x="19388" y="20898"/>
                  </a:lnTo>
                  <a:lnTo>
                    <a:pt x="19426" y="20859"/>
                  </a:lnTo>
                  <a:cubicBezTo>
                    <a:pt x="19693" y="20512"/>
                    <a:pt x="19822" y="20108"/>
                    <a:pt x="19841" y="19678"/>
                  </a:cubicBezTo>
                  <a:lnTo>
                    <a:pt x="19841" y="19639"/>
                  </a:lnTo>
                  <a:cubicBezTo>
                    <a:pt x="19848" y="19125"/>
                    <a:pt x="19651" y="18646"/>
                    <a:pt x="19294" y="18281"/>
                  </a:cubicBezTo>
                  <a:cubicBezTo>
                    <a:pt x="19270" y="18257"/>
                    <a:pt x="19259" y="18245"/>
                    <a:pt x="19237" y="18222"/>
                  </a:cubicBezTo>
                  <a:cubicBezTo>
                    <a:pt x="19469" y="18131"/>
                    <a:pt x="19736" y="18126"/>
                    <a:pt x="19917" y="17947"/>
                  </a:cubicBezTo>
                  <a:lnTo>
                    <a:pt x="19954" y="17907"/>
                  </a:lnTo>
                  <a:lnTo>
                    <a:pt x="20030" y="17809"/>
                  </a:lnTo>
                  <a:cubicBezTo>
                    <a:pt x="20323" y="17458"/>
                    <a:pt x="20465" y="17017"/>
                    <a:pt x="20483" y="16589"/>
                  </a:cubicBezTo>
                  <a:lnTo>
                    <a:pt x="20483" y="16550"/>
                  </a:lnTo>
                  <a:cubicBezTo>
                    <a:pt x="20470" y="16132"/>
                    <a:pt x="20264" y="15770"/>
                    <a:pt x="20011" y="15448"/>
                  </a:cubicBezTo>
                  <a:cubicBezTo>
                    <a:pt x="20228" y="15352"/>
                    <a:pt x="20486" y="15351"/>
                    <a:pt x="20653" y="15172"/>
                  </a:cubicBezTo>
                  <a:lnTo>
                    <a:pt x="20672" y="15152"/>
                  </a:lnTo>
                  <a:lnTo>
                    <a:pt x="20691" y="15133"/>
                  </a:lnTo>
                  <a:cubicBezTo>
                    <a:pt x="21002" y="14770"/>
                    <a:pt x="21184" y="14305"/>
                    <a:pt x="21181" y="13814"/>
                  </a:cubicBezTo>
                  <a:cubicBezTo>
                    <a:pt x="21187" y="13301"/>
                    <a:pt x="20999" y="12830"/>
                    <a:pt x="20653" y="12476"/>
                  </a:cubicBezTo>
                  <a:cubicBezTo>
                    <a:pt x="20642" y="12465"/>
                    <a:pt x="20626" y="12467"/>
                    <a:pt x="20615" y="12457"/>
                  </a:cubicBezTo>
                  <a:cubicBezTo>
                    <a:pt x="20770" y="12374"/>
                    <a:pt x="20960" y="12394"/>
                    <a:pt x="21087" y="12260"/>
                  </a:cubicBezTo>
                  <a:cubicBezTo>
                    <a:pt x="21416" y="11898"/>
                    <a:pt x="21579" y="11439"/>
                    <a:pt x="21597" y="10981"/>
                  </a:cubicBezTo>
                  <a:lnTo>
                    <a:pt x="21597" y="10863"/>
                  </a:lnTo>
                  <a:cubicBezTo>
                    <a:pt x="21594" y="10840"/>
                    <a:pt x="21598" y="10741"/>
                    <a:pt x="21597" y="10587"/>
                  </a:cubicBezTo>
                  <a:cubicBezTo>
                    <a:pt x="21596" y="10431"/>
                    <a:pt x="21578" y="10219"/>
                    <a:pt x="21578" y="9957"/>
                  </a:cubicBezTo>
                  <a:lnTo>
                    <a:pt x="21578" y="9879"/>
                  </a:lnTo>
                  <a:cubicBezTo>
                    <a:pt x="21517" y="9502"/>
                    <a:pt x="21354" y="9130"/>
                    <a:pt x="21087" y="8855"/>
                  </a:cubicBezTo>
                  <a:cubicBezTo>
                    <a:pt x="20908" y="8669"/>
                    <a:pt x="20675" y="8540"/>
                    <a:pt x="20426" y="8462"/>
                  </a:cubicBezTo>
                  <a:cubicBezTo>
                    <a:pt x="20177" y="8383"/>
                    <a:pt x="19898" y="8364"/>
                    <a:pt x="19596" y="8363"/>
                  </a:cubicBezTo>
                  <a:lnTo>
                    <a:pt x="13743" y="8363"/>
                  </a:lnTo>
                  <a:cubicBezTo>
                    <a:pt x="13966" y="7952"/>
                    <a:pt x="14141" y="7497"/>
                    <a:pt x="14196" y="7006"/>
                  </a:cubicBezTo>
                  <a:cubicBezTo>
                    <a:pt x="14208" y="6878"/>
                    <a:pt x="14209" y="6638"/>
                    <a:pt x="14215" y="6238"/>
                  </a:cubicBezTo>
                  <a:cubicBezTo>
                    <a:pt x="14222" y="5843"/>
                    <a:pt x="14234" y="5299"/>
                    <a:pt x="14234" y="4605"/>
                  </a:cubicBezTo>
                  <a:lnTo>
                    <a:pt x="14215" y="4546"/>
                  </a:lnTo>
                  <a:lnTo>
                    <a:pt x="13781" y="1456"/>
                  </a:lnTo>
                  <a:lnTo>
                    <a:pt x="13781" y="1437"/>
                  </a:lnTo>
                  <a:cubicBezTo>
                    <a:pt x="13715" y="1087"/>
                    <a:pt x="13552" y="765"/>
                    <a:pt x="13309" y="512"/>
                  </a:cubicBezTo>
                  <a:cubicBezTo>
                    <a:pt x="13010" y="193"/>
                    <a:pt x="12594" y="-6"/>
                    <a:pt x="12158" y="0"/>
                  </a:cubicBezTo>
                  <a:lnTo>
                    <a:pt x="12120" y="0"/>
                  </a:lnTo>
                  <a:lnTo>
                    <a:pt x="12025" y="0"/>
                  </a:lnTo>
                  <a:close/>
                  <a:moveTo>
                    <a:pt x="12025" y="945"/>
                  </a:moveTo>
                  <a:lnTo>
                    <a:pt x="12063" y="945"/>
                  </a:lnTo>
                  <a:lnTo>
                    <a:pt x="12120" y="945"/>
                  </a:lnTo>
                  <a:lnTo>
                    <a:pt x="12158" y="945"/>
                  </a:lnTo>
                  <a:cubicBezTo>
                    <a:pt x="12368" y="951"/>
                    <a:pt x="12491" y="1007"/>
                    <a:pt x="12667" y="1181"/>
                  </a:cubicBezTo>
                  <a:cubicBezTo>
                    <a:pt x="12788" y="1308"/>
                    <a:pt x="12857" y="1427"/>
                    <a:pt x="12894" y="1594"/>
                  </a:cubicBezTo>
                  <a:lnTo>
                    <a:pt x="13328" y="4684"/>
                  </a:lnTo>
                  <a:cubicBezTo>
                    <a:pt x="13328" y="5326"/>
                    <a:pt x="13315" y="5849"/>
                    <a:pt x="13309" y="6218"/>
                  </a:cubicBezTo>
                  <a:cubicBezTo>
                    <a:pt x="13303" y="6603"/>
                    <a:pt x="13296" y="6859"/>
                    <a:pt x="13290" y="6907"/>
                  </a:cubicBezTo>
                  <a:cubicBezTo>
                    <a:pt x="13215" y="7542"/>
                    <a:pt x="12955" y="8061"/>
                    <a:pt x="12535" y="8501"/>
                  </a:cubicBezTo>
                  <a:cubicBezTo>
                    <a:pt x="12405" y="8636"/>
                    <a:pt x="12371" y="8836"/>
                    <a:pt x="12441" y="9013"/>
                  </a:cubicBezTo>
                  <a:cubicBezTo>
                    <a:pt x="12510" y="9189"/>
                    <a:pt x="12673" y="9308"/>
                    <a:pt x="12856" y="9308"/>
                  </a:cubicBezTo>
                  <a:lnTo>
                    <a:pt x="19596" y="9308"/>
                  </a:lnTo>
                  <a:cubicBezTo>
                    <a:pt x="19832" y="9307"/>
                    <a:pt x="20025" y="9323"/>
                    <a:pt x="20162" y="9367"/>
                  </a:cubicBezTo>
                  <a:cubicBezTo>
                    <a:pt x="20300" y="9411"/>
                    <a:pt x="20389" y="9466"/>
                    <a:pt x="20445" y="9524"/>
                  </a:cubicBezTo>
                  <a:cubicBezTo>
                    <a:pt x="20572" y="9660"/>
                    <a:pt x="20631" y="9806"/>
                    <a:pt x="20672" y="9997"/>
                  </a:cubicBezTo>
                  <a:cubicBezTo>
                    <a:pt x="20672" y="10271"/>
                    <a:pt x="20688" y="10484"/>
                    <a:pt x="20691" y="10646"/>
                  </a:cubicBezTo>
                  <a:cubicBezTo>
                    <a:pt x="20692" y="10732"/>
                    <a:pt x="20688" y="10802"/>
                    <a:pt x="20691" y="10863"/>
                  </a:cubicBezTo>
                  <a:cubicBezTo>
                    <a:pt x="20692" y="10882"/>
                    <a:pt x="20690" y="10905"/>
                    <a:pt x="20691" y="10922"/>
                  </a:cubicBezTo>
                  <a:cubicBezTo>
                    <a:pt x="20676" y="11190"/>
                    <a:pt x="20607" y="11398"/>
                    <a:pt x="20445" y="11591"/>
                  </a:cubicBezTo>
                  <a:cubicBezTo>
                    <a:pt x="20441" y="11595"/>
                    <a:pt x="20431" y="11586"/>
                    <a:pt x="20426" y="11591"/>
                  </a:cubicBezTo>
                  <a:cubicBezTo>
                    <a:pt x="20422" y="11596"/>
                    <a:pt x="20431" y="11605"/>
                    <a:pt x="20426" y="11610"/>
                  </a:cubicBezTo>
                  <a:cubicBezTo>
                    <a:pt x="20265" y="11767"/>
                    <a:pt x="20086" y="11844"/>
                    <a:pt x="19841" y="11846"/>
                  </a:cubicBezTo>
                  <a:lnTo>
                    <a:pt x="19803" y="11846"/>
                  </a:lnTo>
                  <a:lnTo>
                    <a:pt x="19577" y="11866"/>
                  </a:lnTo>
                  <a:cubicBezTo>
                    <a:pt x="19340" y="11883"/>
                    <a:pt x="19143" y="12091"/>
                    <a:pt x="19143" y="12338"/>
                  </a:cubicBezTo>
                  <a:lnTo>
                    <a:pt x="19143" y="12397"/>
                  </a:lnTo>
                  <a:cubicBezTo>
                    <a:pt x="19143" y="12624"/>
                    <a:pt x="19307" y="12828"/>
                    <a:pt x="19520" y="12870"/>
                  </a:cubicBezTo>
                  <a:cubicBezTo>
                    <a:pt x="19711" y="12910"/>
                    <a:pt x="19848" y="12979"/>
                    <a:pt x="20011" y="13145"/>
                  </a:cubicBezTo>
                  <a:cubicBezTo>
                    <a:pt x="20203" y="13352"/>
                    <a:pt x="20270" y="13522"/>
                    <a:pt x="20275" y="13814"/>
                  </a:cubicBezTo>
                  <a:cubicBezTo>
                    <a:pt x="20273" y="14059"/>
                    <a:pt x="20205" y="14269"/>
                    <a:pt x="20011" y="14503"/>
                  </a:cubicBezTo>
                  <a:cubicBezTo>
                    <a:pt x="19812" y="14703"/>
                    <a:pt x="19632" y="14773"/>
                    <a:pt x="19350" y="14779"/>
                  </a:cubicBezTo>
                  <a:lnTo>
                    <a:pt x="19350" y="14798"/>
                  </a:lnTo>
                  <a:lnTo>
                    <a:pt x="19180" y="14779"/>
                  </a:lnTo>
                  <a:cubicBezTo>
                    <a:pt x="18957" y="14759"/>
                    <a:pt x="18760" y="14905"/>
                    <a:pt x="18708" y="15133"/>
                  </a:cubicBezTo>
                  <a:cubicBezTo>
                    <a:pt x="18657" y="15360"/>
                    <a:pt x="18764" y="15597"/>
                    <a:pt x="18973" y="15684"/>
                  </a:cubicBezTo>
                  <a:cubicBezTo>
                    <a:pt x="19082" y="15730"/>
                    <a:pt x="19167" y="15778"/>
                    <a:pt x="19256" y="15881"/>
                  </a:cubicBezTo>
                  <a:lnTo>
                    <a:pt x="19294" y="15920"/>
                  </a:lnTo>
                  <a:cubicBezTo>
                    <a:pt x="19470" y="16098"/>
                    <a:pt x="19557" y="16275"/>
                    <a:pt x="19577" y="16569"/>
                  </a:cubicBezTo>
                  <a:cubicBezTo>
                    <a:pt x="19560" y="16830"/>
                    <a:pt x="19490" y="17028"/>
                    <a:pt x="19350" y="17199"/>
                  </a:cubicBezTo>
                  <a:lnTo>
                    <a:pt x="19294" y="17258"/>
                  </a:lnTo>
                  <a:cubicBezTo>
                    <a:pt x="19093" y="17449"/>
                    <a:pt x="18910" y="17530"/>
                    <a:pt x="18652" y="17534"/>
                  </a:cubicBezTo>
                  <a:cubicBezTo>
                    <a:pt x="18594" y="17534"/>
                    <a:pt x="18608" y="17631"/>
                    <a:pt x="18557" y="17652"/>
                  </a:cubicBezTo>
                  <a:cubicBezTo>
                    <a:pt x="18544" y="17657"/>
                    <a:pt x="18533" y="17664"/>
                    <a:pt x="18520" y="17671"/>
                  </a:cubicBezTo>
                  <a:cubicBezTo>
                    <a:pt x="18295" y="17621"/>
                    <a:pt x="18044" y="17734"/>
                    <a:pt x="17972" y="17966"/>
                  </a:cubicBezTo>
                  <a:cubicBezTo>
                    <a:pt x="17905" y="18182"/>
                    <a:pt x="18056" y="18369"/>
                    <a:pt x="18236" y="18478"/>
                  </a:cubicBezTo>
                  <a:lnTo>
                    <a:pt x="18199" y="18517"/>
                  </a:lnTo>
                  <a:cubicBezTo>
                    <a:pt x="18205" y="18521"/>
                    <a:pt x="18255" y="18564"/>
                    <a:pt x="18331" y="18635"/>
                  </a:cubicBezTo>
                  <a:cubicBezTo>
                    <a:pt x="18408" y="18707"/>
                    <a:pt x="18526" y="18819"/>
                    <a:pt x="18652" y="18950"/>
                  </a:cubicBezTo>
                  <a:cubicBezTo>
                    <a:pt x="18865" y="19183"/>
                    <a:pt x="18928" y="19346"/>
                    <a:pt x="18935" y="19639"/>
                  </a:cubicBezTo>
                  <a:cubicBezTo>
                    <a:pt x="18918" y="19900"/>
                    <a:pt x="18840" y="20115"/>
                    <a:pt x="18708" y="20288"/>
                  </a:cubicBezTo>
                  <a:lnTo>
                    <a:pt x="18652" y="20348"/>
                  </a:lnTo>
                  <a:cubicBezTo>
                    <a:pt x="18429" y="20569"/>
                    <a:pt x="18252" y="20636"/>
                    <a:pt x="17972" y="20643"/>
                  </a:cubicBezTo>
                  <a:lnTo>
                    <a:pt x="8608" y="20643"/>
                  </a:lnTo>
                  <a:cubicBezTo>
                    <a:pt x="7699" y="20552"/>
                    <a:pt x="6960" y="20265"/>
                    <a:pt x="6343" y="19836"/>
                  </a:cubicBezTo>
                  <a:lnTo>
                    <a:pt x="6343" y="11256"/>
                  </a:lnTo>
                  <a:cubicBezTo>
                    <a:pt x="7280" y="10741"/>
                    <a:pt x="8116" y="10026"/>
                    <a:pt x="8816" y="9072"/>
                  </a:cubicBezTo>
                  <a:cubicBezTo>
                    <a:pt x="9585" y="8023"/>
                    <a:pt x="10212" y="6721"/>
                    <a:pt x="10704" y="5176"/>
                  </a:cubicBezTo>
                  <a:lnTo>
                    <a:pt x="10723" y="5117"/>
                  </a:lnTo>
                  <a:lnTo>
                    <a:pt x="11289" y="1870"/>
                  </a:lnTo>
                  <a:lnTo>
                    <a:pt x="11308" y="1791"/>
                  </a:lnTo>
                  <a:lnTo>
                    <a:pt x="11308" y="1771"/>
                  </a:lnTo>
                  <a:lnTo>
                    <a:pt x="11308" y="1752"/>
                  </a:lnTo>
                  <a:lnTo>
                    <a:pt x="11308" y="1692"/>
                  </a:lnTo>
                  <a:cubicBezTo>
                    <a:pt x="11314" y="1474"/>
                    <a:pt x="11349" y="1363"/>
                    <a:pt x="11516" y="1181"/>
                  </a:cubicBezTo>
                  <a:lnTo>
                    <a:pt x="11535" y="1161"/>
                  </a:lnTo>
                  <a:cubicBezTo>
                    <a:pt x="11679" y="1007"/>
                    <a:pt x="11809" y="950"/>
                    <a:pt x="12025" y="945"/>
                  </a:cubicBezTo>
                  <a:close/>
                  <a:moveTo>
                    <a:pt x="1170" y="10390"/>
                  </a:moveTo>
                  <a:lnTo>
                    <a:pt x="1189" y="10390"/>
                  </a:lnTo>
                  <a:lnTo>
                    <a:pt x="1208" y="10390"/>
                  </a:lnTo>
                  <a:lnTo>
                    <a:pt x="5116" y="10390"/>
                  </a:lnTo>
                  <a:lnTo>
                    <a:pt x="5135" y="10390"/>
                  </a:lnTo>
                  <a:lnTo>
                    <a:pt x="5154" y="10390"/>
                  </a:lnTo>
                  <a:cubicBezTo>
                    <a:pt x="5227" y="10390"/>
                    <a:pt x="5278" y="10400"/>
                    <a:pt x="5305" y="10410"/>
                  </a:cubicBezTo>
                  <a:lnTo>
                    <a:pt x="5361" y="10449"/>
                  </a:lnTo>
                  <a:cubicBezTo>
                    <a:pt x="5377" y="10476"/>
                    <a:pt x="5400" y="10550"/>
                    <a:pt x="5399" y="10685"/>
                  </a:cubicBezTo>
                  <a:cubicBezTo>
                    <a:pt x="5399" y="10794"/>
                    <a:pt x="5529" y="10802"/>
                    <a:pt x="5588" y="10882"/>
                  </a:cubicBezTo>
                  <a:cubicBezTo>
                    <a:pt x="5561" y="10960"/>
                    <a:pt x="5497" y="11015"/>
                    <a:pt x="5512" y="11099"/>
                  </a:cubicBezTo>
                  <a:cubicBezTo>
                    <a:pt x="5502" y="11139"/>
                    <a:pt x="5437" y="11134"/>
                    <a:pt x="5437" y="11177"/>
                  </a:cubicBezTo>
                  <a:lnTo>
                    <a:pt x="5437" y="19678"/>
                  </a:lnTo>
                  <a:cubicBezTo>
                    <a:pt x="5434" y="19699"/>
                    <a:pt x="5399" y="19696"/>
                    <a:pt x="5399" y="19718"/>
                  </a:cubicBezTo>
                  <a:lnTo>
                    <a:pt x="5399" y="20013"/>
                  </a:lnTo>
                  <a:cubicBezTo>
                    <a:pt x="5397" y="20191"/>
                    <a:pt x="5357" y="20234"/>
                    <a:pt x="5342" y="20249"/>
                  </a:cubicBezTo>
                  <a:cubicBezTo>
                    <a:pt x="5328" y="20264"/>
                    <a:pt x="5286" y="20306"/>
                    <a:pt x="5116" y="20308"/>
                  </a:cubicBezTo>
                  <a:lnTo>
                    <a:pt x="1208" y="20308"/>
                  </a:lnTo>
                  <a:cubicBezTo>
                    <a:pt x="1026" y="20307"/>
                    <a:pt x="977" y="20264"/>
                    <a:pt x="963" y="20249"/>
                  </a:cubicBezTo>
                  <a:cubicBezTo>
                    <a:pt x="948" y="20234"/>
                    <a:pt x="908" y="20191"/>
                    <a:pt x="906" y="20013"/>
                  </a:cubicBezTo>
                  <a:lnTo>
                    <a:pt x="906" y="10685"/>
                  </a:lnTo>
                  <a:cubicBezTo>
                    <a:pt x="907" y="10502"/>
                    <a:pt x="952" y="10440"/>
                    <a:pt x="963" y="10430"/>
                  </a:cubicBezTo>
                  <a:lnTo>
                    <a:pt x="1000" y="10410"/>
                  </a:lnTo>
                  <a:cubicBezTo>
                    <a:pt x="1029" y="10400"/>
                    <a:pt x="1092" y="10390"/>
                    <a:pt x="1170" y="103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71681" y="4745072"/>
            <a:ext cx="789899" cy="912097"/>
            <a:chOff x="2753401" y="4342464"/>
            <a:chExt cx="1171412" cy="1352630"/>
          </a:xfrm>
        </p:grpSpPr>
        <p:sp>
          <p:nvSpPr>
            <p:cNvPr id="15" name="Shape 1595"/>
            <p:cNvSpPr/>
            <p:nvPr/>
          </p:nvSpPr>
          <p:spPr>
            <a:xfrm flipH="1">
              <a:off x="2753401" y="4342464"/>
              <a:ext cx="1171412" cy="135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5"/>
            </a:solidFill>
            <a:ln w="25400">
              <a:noFill/>
            </a:ln>
          </p:spPr>
          <p:txBody>
            <a:bodyPr lIns="35719" tIns="35719" rIns="35719" bIns="35719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1" name="Shape 1605"/>
            <p:cNvSpPr/>
            <p:nvPr/>
          </p:nvSpPr>
          <p:spPr>
            <a:xfrm>
              <a:off x="3185908" y="4841262"/>
              <a:ext cx="306398" cy="35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36" extrusionOk="0">
                  <a:moveTo>
                    <a:pt x="10275" y="0"/>
                  </a:moveTo>
                  <a:cubicBezTo>
                    <a:pt x="8517" y="-1"/>
                    <a:pt x="6819" y="413"/>
                    <a:pt x="5197" y="1208"/>
                  </a:cubicBezTo>
                  <a:cubicBezTo>
                    <a:pt x="2728" y="2433"/>
                    <a:pt x="1105" y="4284"/>
                    <a:pt x="380" y="6638"/>
                  </a:cubicBezTo>
                  <a:cubicBezTo>
                    <a:pt x="130" y="7444"/>
                    <a:pt x="0" y="8229"/>
                    <a:pt x="0" y="9014"/>
                  </a:cubicBezTo>
                  <a:cubicBezTo>
                    <a:pt x="-1" y="10521"/>
                    <a:pt x="466" y="11993"/>
                    <a:pt x="1400" y="13378"/>
                  </a:cubicBezTo>
                  <a:cubicBezTo>
                    <a:pt x="2794" y="15509"/>
                    <a:pt x="4934" y="16910"/>
                    <a:pt x="7665" y="17537"/>
                  </a:cubicBezTo>
                  <a:cubicBezTo>
                    <a:pt x="8586" y="17751"/>
                    <a:pt x="9495" y="17865"/>
                    <a:pt x="10393" y="17865"/>
                  </a:cubicBezTo>
                  <a:cubicBezTo>
                    <a:pt x="12155" y="17866"/>
                    <a:pt x="13868" y="17446"/>
                    <a:pt x="15495" y="16636"/>
                  </a:cubicBezTo>
                  <a:cubicBezTo>
                    <a:pt x="15702" y="16527"/>
                    <a:pt x="15893" y="16417"/>
                    <a:pt x="16088" y="16308"/>
                  </a:cubicBezTo>
                  <a:cubicBezTo>
                    <a:pt x="16103" y="16389"/>
                    <a:pt x="16001" y="16465"/>
                    <a:pt x="16064" y="16533"/>
                  </a:cubicBezTo>
                  <a:lnTo>
                    <a:pt x="20502" y="21348"/>
                  </a:lnTo>
                  <a:cubicBezTo>
                    <a:pt x="20697" y="21561"/>
                    <a:pt x="21062" y="21599"/>
                    <a:pt x="21308" y="21430"/>
                  </a:cubicBezTo>
                  <a:cubicBezTo>
                    <a:pt x="21555" y="21261"/>
                    <a:pt x="21599" y="20946"/>
                    <a:pt x="21403" y="20733"/>
                  </a:cubicBezTo>
                  <a:lnTo>
                    <a:pt x="16966" y="15919"/>
                  </a:lnTo>
                  <a:cubicBezTo>
                    <a:pt x="16914" y="15863"/>
                    <a:pt x="16822" y="15929"/>
                    <a:pt x="16753" y="15898"/>
                  </a:cubicBezTo>
                  <a:cubicBezTo>
                    <a:pt x="18510" y="14733"/>
                    <a:pt x="19708" y="13170"/>
                    <a:pt x="20312" y="11247"/>
                  </a:cubicBezTo>
                  <a:cubicBezTo>
                    <a:pt x="20559" y="10450"/>
                    <a:pt x="20691" y="9669"/>
                    <a:pt x="20691" y="8891"/>
                  </a:cubicBezTo>
                  <a:cubicBezTo>
                    <a:pt x="20692" y="7365"/>
                    <a:pt x="20207" y="5871"/>
                    <a:pt x="19268" y="4466"/>
                  </a:cubicBezTo>
                  <a:cubicBezTo>
                    <a:pt x="17875" y="2337"/>
                    <a:pt x="15730" y="954"/>
                    <a:pt x="13003" y="327"/>
                  </a:cubicBezTo>
                  <a:cubicBezTo>
                    <a:pt x="12078" y="113"/>
                    <a:pt x="11176" y="0"/>
                    <a:pt x="10275" y="0"/>
                  </a:cubicBezTo>
                  <a:close/>
                  <a:moveTo>
                    <a:pt x="10275" y="983"/>
                  </a:moveTo>
                  <a:cubicBezTo>
                    <a:pt x="11071" y="983"/>
                    <a:pt x="11882" y="1076"/>
                    <a:pt x="12719" y="1270"/>
                  </a:cubicBezTo>
                  <a:cubicBezTo>
                    <a:pt x="15189" y="1847"/>
                    <a:pt x="17005" y="3041"/>
                    <a:pt x="18271" y="4958"/>
                  </a:cubicBezTo>
                  <a:cubicBezTo>
                    <a:pt x="19124" y="6237"/>
                    <a:pt x="19552" y="7544"/>
                    <a:pt x="19552" y="8891"/>
                  </a:cubicBezTo>
                  <a:cubicBezTo>
                    <a:pt x="19552" y="9578"/>
                    <a:pt x="19443" y="10283"/>
                    <a:pt x="19220" y="11002"/>
                  </a:cubicBezTo>
                  <a:cubicBezTo>
                    <a:pt x="18655" y="12785"/>
                    <a:pt x="17577" y="14172"/>
                    <a:pt x="15946" y="15222"/>
                  </a:cubicBezTo>
                  <a:cubicBezTo>
                    <a:pt x="15625" y="15412"/>
                    <a:pt x="15264" y="15604"/>
                    <a:pt x="14902" y="15796"/>
                  </a:cubicBezTo>
                  <a:cubicBezTo>
                    <a:pt x="13432" y="16521"/>
                    <a:pt x="11937" y="16880"/>
                    <a:pt x="10393" y="16882"/>
                  </a:cubicBezTo>
                  <a:cubicBezTo>
                    <a:pt x="9601" y="16882"/>
                    <a:pt x="8807" y="16788"/>
                    <a:pt x="7973" y="16595"/>
                  </a:cubicBezTo>
                  <a:cubicBezTo>
                    <a:pt x="5505" y="16017"/>
                    <a:pt x="3664" y="14805"/>
                    <a:pt x="2397" y="12887"/>
                  </a:cubicBezTo>
                  <a:cubicBezTo>
                    <a:pt x="1550" y="11628"/>
                    <a:pt x="1140" y="10344"/>
                    <a:pt x="1139" y="9014"/>
                  </a:cubicBezTo>
                  <a:cubicBezTo>
                    <a:pt x="1139" y="8320"/>
                    <a:pt x="1245" y="7615"/>
                    <a:pt x="1472" y="6884"/>
                  </a:cubicBezTo>
                  <a:cubicBezTo>
                    <a:pt x="2140" y="4752"/>
                    <a:pt x="3521" y="3181"/>
                    <a:pt x="5743" y="2069"/>
                  </a:cubicBezTo>
                  <a:cubicBezTo>
                    <a:pt x="7217" y="1348"/>
                    <a:pt x="8724" y="984"/>
                    <a:pt x="10275" y="983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51" tIns="19051" rIns="19051" bIns="19051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defRPr sz="32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31" name="文本框 7"/>
          <p:cNvSpPr txBox="1"/>
          <p:nvPr/>
        </p:nvSpPr>
        <p:spPr>
          <a:xfrm>
            <a:off x="2741930" y="2743835"/>
            <a:ext cx="1661795" cy="33718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蹭课几率比较大</a:t>
            </a:r>
          </a:p>
        </p:txBody>
      </p:sp>
      <p:sp>
        <p:nvSpPr>
          <p:cNvPr id="34" name="文本框 7"/>
          <p:cNvSpPr txBox="1"/>
          <p:nvPr/>
        </p:nvSpPr>
        <p:spPr>
          <a:xfrm>
            <a:off x="2741930" y="3674110"/>
            <a:ext cx="1889760" cy="82994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让回去跟父母说一下基本上是没有正面回复</a:t>
            </a:r>
          </a:p>
        </p:txBody>
      </p:sp>
      <p:sp>
        <p:nvSpPr>
          <p:cNvPr id="37" name="文本框 7"/>
          <p:cNvSpPr txBox="1"/>
          <p:nvPr/>
        </p:nvSpPr>
        <p:spPr>
          <a:xfrm>
            <a:off x="2741930" y="4823460"/>
            <a:ext cx="1890395" cy="107632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能成单的基本都是家里父母不管事</a:t>
            </a:r>
          </a:p>
          <a:p>
            <a:pPr defTabSz="914400">
              <a:defRPr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费用都是老人掏，成功率非常小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813741" y="2837027"/>
            <a:ext cx="2929381" cy="2820141"/>
            <a:chOff x="4204410" y="2237647"/>
            <a:chExt cx="3727081" cy="3588093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4259847" y="2237647"/>
              <a:ext cx="406286" cy="812572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66133" y="2237647"/>
              <a:ext cx="1072365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7565045" y="3274062"/>
              <a:ext cx="366446" cy="732891"/>
            </a:xfrm>
            <a:prstGeom prst="line">
              <a:avLst/>
            </a:prstGeom>
            <a:ln w="12700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365445" y="4997319"/>
              <a:ext cx="1072365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5959519" y="5013168"/>
              <a:ext cx="406286" cy="812572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204410" y="4991396"/>
              <a:ext cx="406286" cy="812572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占位符 27"/>
          <p:cNvPicPr>
            <a:picLocks noChangeAspect="1"/>
          </p:cNvPicPr>
          <p:nvPr/>
        </p:nvPicPr>
        <p:blipFill>
          <a:blip r:embed="rId3" cstate="screen">
            <a:grayscl/>
          </a:blip>
          <a:srcRect/>
          <a:stretch>
            <a:fillRect/>
          </a:stretch>
        </p:blipFill>
        <p:spPr>
          <a:xfrm>
            <a:off x="5648966" y="2219029"/>
            <a:ext cx="5277623" cy="3396314"/>
          </a:xfrm>
          <a:custGeom>
            <a:avLst/>
            <a:gdLst>
              <a:gd name="connsiteX0" fmla="*/ 1607919 w 5277623"/>
              <a:gd name="connsiteY0" fmla="*/ 2118233 h 3396313"/>
              <a:gd name="connsiteX1" fmla="*/ 2449386 w 5277623"/>
              <a:gd name="connsiteY1" fmla="*/ 2118233 h 3396313"/>
              <a:gd name="connsiteX2" fmla="*/ 2768905 w 5277623"/>
              <a:gd name="connsiteY2" fmla="*/ 2757273 h 3396313"/>
              <a:gd name="connsiteX3" fmla="*/ 2449386 w 5277623"/>
              <a:gd name="connsiteY3" fmla="*/ 3396313 h 3396313"/>
              <a:gd name="connsiteX4" fmla="*/ 1607919 w 5277623"/>
              <a:gd name="connsiteY4" fmla="*/ 3396313 h 3396313"/>
              <a:gd name="connsiteX5" fmla="*/ 1288399 w 5277623"/>
              <a:gd name="connsiteY5" fmla="*/ 2757273 h 3396313"/>
              <a:gd name="connsiteX6" fmla="*/ 4116637 w 5277623"/>
              <a:gd name="connsiteY6" fmla="*/ 2102903 h 3396313"/>
              <a:gd name="connsiteX7" fmla="*/ 4958103 w 5277623"/>
              <a:gd name="connsiteY7" fmla="*/ 2102903 h 3396313"/>
              <a:gd name="connsiteX8" fmla="*/ 5277623 w 5277623"/>
              <a:gd name="connsiteY8" fmla="*/ 2741943 h 3396313"/>
              <a:gd name="connsiteX9" fmla="*/ 4958103 w 5277623"/>
              <a:gd name="connsiteY9" fmla="*/ 3380983 h 3396313"/>
              <a:gd name="connsiteX10" fmla="*/ 4116637 w 5277623"/>
              <a:gd name="connsiteY10" fmla="*/ 3380983 h 3396313"/>
              <a:gd name="connsiteX11" fmla="*/ 3797116 w 5277623"/>
              <a:gd name="connsiteY11" fmla="*/ 2741943 h 3396313"/>
              <a:gd name="connsiteX12" fmla="*/ 2864649 w 5277623"/>
              <a:gd name="connsiteY12" fmla="*/ 1414667 h 3396313"/>
              <a:gd name="connsiteX13" fmla="*/ 3706117 w 5277623"/>
              <a:gd name="connsiteY13" fmla="*/ 1414667 h 3396313"/>
              <a:gd name="connsiteX14" fmla="*/ 4025636 w 5277623"/>
              <a:gd name="connsiteY14" fmla="*/ 2053707 h 3396313"/>
              <a:gd name="connsiteX15" fmla="*/ 3706117 w 5277623"/>
              <a:gd name="connsiteY15" fmla="*/ 2692747 h 3396313"/>
              <a:gd name="connsiteX16" fmla="*/ 2864649 w 5277623"/>
              <a:gd name="connsiteY16" fmla="*/ 2692747 h 3396313"/>
              <a:gd name="connsiteX17" fmla="*/ 2545129 w 5277623"/>
              <a:gd name="connsiteY17" fmla="*/ 2053707 h 3396313"/>
              <a:gd name="connsiteX18" fmla="*/ 319521 w 5277623"/>
              <a:gd name="connsiteY18" fmla="*/ 1414667 h 3396313"/>
              <a:gd name="connsiteX19" fmla="*/ 1160987 w 5277623"/>
              <a:gd name="connsiteY19" fmla="*/ 1414667 h 3396313"/>
              <a:gd name="connsiteX20" fmla="*/ 1480507 w 5277623"/>
              <a:gd name="connsiteY20" fmla="*/ 2053707 h 3396313"/>
              <a:gd name="connsiteX21" fmla="*/ 1160987 w 5277623"/>
              <a:gd name="connsiteY21" fmla="*/ 2692747 h 3396313"/>
              <a:gd name="connsiteX22" fmla="*/ 319521 w 5277623"/>
              <a:gd name="connsiteY22" fmla="*/ 2692747 h 3396313"/>
              <a:gd name="connsiteX23" fmla="*/ 0 w 5277623"/>
              <a:gd name="connsiteY23" fmla="*/ 2053707 h 3396313"/>
              <a:gd name="connsiteX24" fmla="*/ 1600096 w 5277623"/>
              <a:gd name="connsiteY24" fmla="*/ 711118 h 3396313"/>
              <a:gd name="connsiteX25" fmla="*/ 2441563 w 5277623"/>
              <a:gd name="connsiteY25" fmla="*/ 711118 h 3396313"/>
              <a:gd name="connsiteX26" fmla="*/ 2761082 w 5277623"/>
              <a:gd name="connsiteY26" fmla="*/ 1350157 h 3396313"/>
              <a:gd name="connsiteX27" fmla="*/ 2441563 w 5277623"/>
              <a:gd name="connsiteY27" fmla="*/ 1989197 h 3396313"/>
              <a:gd name="connsiteX28" fmla="*/ 1600096 w 5277623"/>
              <a:gd name="connsiteY28" fmla="*/ 1989197 h 3396313"/>
              <a:gd name="connsiteX29" fmla="*/ 1280575 w 5277623"/>
              <a:gd name="connsiteY29" fmla="*/ 1350157 h 3396313"/>
              <a:gd name="connsiteX30" fmla="*/ 2861777 w 5277623"/>
              <a:gd name="connsiteY30" fmla="*/ 0 h 3396313"/>
              <a:gd name="connsiteX31" fmla="*/ 3703245 w 5277623"/>
              <a:gd name="connsiteY31" fmla="*/ 0 h 3396313"/>
              <a:gd name="connsiteX32" fmla="*/ 4022764 w 5277623"/>
              <a:gd name="connsiteY32" fmla="*/ 639040 h 3396313"/>
              <a:gd name="connsiteX33" fmla="*/ 3703245 w 5277623"/>
              <a:gd name="connsiteY33" fmla="*/ 1278080 h 3396313"/>
              <a:gd name="connsiteX34" fmla="*/ 2861777 w 5277623"/>
              <a:gd name="connsiteY34" fmla="*/ 1278080 h 3396313"/>
              <a:gd name="connsiteX35" fmla="*/ 2542257 w 5277623"/>
              <a:gd name="connsiteY35" fmla="*/ 639040 h 339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277623" h="3396313">
                <a:moveTo>
                  <a:pt x="1607919" y="2118233"/>
                </a:moveTo>
                <a:lnTo>
                  <a:pt x="2449386" y="2118233"/>
                </a:lnTo>
                <a:lnTo>
                  <a:pt x="2768905" y="2757273"/>
                </a:lnTo>
                <a:lnTo>
                  <a:pt x="2449386" y="3396313"/>
                </a:lnTo>
                <a:lnTo>
                  <a:pt x="1607919" y="3396313"/>
                </a:lnTo>
                <a:lnTo>
                  <a:pt x="1288399" y="2757273"/>
                </a:lnTo>
                <a:close/>
                <a:moveTo>
                  <a:pt x="4116637" y="2102903"/>
                </a:moveTo>
                <a:lnTo>
                  <a:pt x="4958103" y="2102903"/>
                </a:lnTo>
                <a:lnTo>
                  <a:pt x="5277623" y="2741943"/>
                </a:lnTo>
                <a:lnTo>
                  <a:pt x="4958103" y="3380983"/>
                </a:lnTo>
                <a:lnTo>
                  <a:pt x="4116637" y="3380983"/>
                </a:lnTo>
                <a:lnTo>
                  <a:pt x="3797116" y="2741943"/>
                </a:lnTo>
                <a:close/>
                <a:moveTo>
                  <a:pt x="2864649" y="1414667"/>
                </a:moveTo>
                <a:lnTo>
                  <a:pt x="3706117" y="1414667"/>
                </a:lnTo>
                <a:lnTo>
                  <a:pt x="4025636" y="2053707"/>
                </a:lnTo>
                <a:lnTo>
                  <a:pt x="3706117" y="2692747"/>
                </a:lnTo>
                <a:lnTo>
                  <a:pt x="2864649" y="2692747"/>
                </a:lnTo>
                <a:lnTo>
                  <a:pt x="2545129" y="2053707"/>
                </a:lnTo>
                <a:close/>
                <a:moveTo>
                  <a:pt x="319521" y="1414667"/>
                </a:moveTo>
                <a:lnTo>
                  <a:pt x="1160987" y="1414667"/>
                </a:lnTo>
                <a:lnTo>
                  <a:pt x="1480507" y="2053707"/>
                </a:lnTo>
                <a:lnTo>
                  <a:pt x="1160987" y="2692747"/>
                </a:lnTo>
                <a:lnTo>
                  <a:pt x="319521" y="2692747"/>
                </a:lnTo>
                <a:lnTo>
                  <a:pt x="0" y="2053707"/>
                </a:lnTo>
                <a:close/>
                <a:moveTo>
                  <a:pt x="1600096" y="711118"/>
                </a:moveTo>
                <a:lnTo>
                  <a:pt x="2441563" y="711118"/>
                </a:lnTo>
                <a:lnTo>
                  <a:pt x="2761082" y="1350157"/>
                </a:lnTo>
                <a:lnTo>
                  <a:pt x="2441563" y="1989197"/>
                </a:lnTo>
                <a:lnTo>
                  <a:pt x="1600096" y="1989197"/>
                </a:lnTo>
                <a:lnTo>
                  <a:pt x="1280575" y="1350157"/>
                </a:lnTo>
                <a:close/>
                <a:moveTo>
                  <a:pt x="2861777" y="0"/>
                </a:moveTo>
                <a:lnTo>
                  <a:pt x="3703245" y="0"/>
                </a:lnTo>
                <a:lnTo>
                  <a:pt x="4022764" y="639040"/>
                </a:lnTo>
                <a:lnTo>
                  <a:pt x="3703245" y="1278080"/>
                </a:lnTo>
                <a:lnTo>
                  <a:pt x="2861777" y="1278080"/>
                </a:lnTo>
                <a:lnTo>
                  <a:pt x="2542257" y="639040"/>
                </a:lnTo>
                <a:close/>
              </a:path>
            </a:pathLst>
          </a:custGeom>
        </p:spPr>
      </p:pic>
      <p:grpSp>
        <p:nvGrpSpPr>
          <p:cNvPr id="38" name="组合 37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9" name="矩形 38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老人带来</a:t>
              </a:r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a1de095-8abb-4262-be18-9139cef0c03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96842" y="1200892"/>
            <a:ext cx="10998319" cy="4005521"/>
            <a:chOff x="853212" y="1277092"/>
            <a:chExt cx="10468956" cy="3812730"/>
          </a:xfrm>
        </p:grpSpPr>
        <p:sp>
          <p:nvSpPr>
            <p:cNvPr id="4" name="ïšḻïḑè"/>
            <p:cNvSpPr/>
            <p:nvPr/>
          </p:nvSpPr>
          <p:spPr>
            <a:xfrm>
              <a:off x="5368419" y="3037706"/>
              <a:ext cx="1458058" cy="1458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íṧlïḑê"/>
            <p:cNvSpPr txBox="1"/>
            <p:nvPr/>
          </p:nvSpPr>
          <p:spPr bwMode="auto">
            <a:xfrm>
              <a:off x="5695095" y="3976320"/>
              <a:ext cx="804707" cy="1384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97500" lnSpcReduction="1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案例</a:t>
              </a:r>
            </a:p>
          </p:txBody>
        </p:sp>
        <p:sp>
          <p:nvSpPr>
            <p:cNvPr id="6" name="iśḻiḋê"/>
            <p:cNvSpPr/>
            <p:nvPr/>
          </p:nvSpPr>
          <p:spPr>
            <a:xfrm>
              <a:off x="3534875" y="3631764"/>
              <a:ext cx="1458058" cy="1458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íṥľiḑè"/>
            <p:cNvSpPr txBox="1"/>
            <p:nvPr/>
          </p:nvSpPr>
          <p:spPr bwMode="auto">
            <a:xfrm>
              <a:off x="3879185" y="4624757"/>
              <a:ext cx="769441" cy="1384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97500" lnSpcReduction="1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案列</a:t>
              </a:r>
            </a:p>
          </p:txBody>
        </p:sp>
        <p:sp>
          <p:nvSpPr>
            <p:cNvPr id="8" name="ïṧḻiḓê"/>
            <p:cNvSpPr/>
            <p:nvPr/>
          </p:nvSpPr>
          <p:spPr>
            <a:xfrm>
              <a:off x="7226858" y="3631764"/>
              <a:ext cx="1458058" cy="145805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îṧḷiďe"/>
            <p:cNvSpPr txBox="1"/>
            <p:nvPr/>
          </p:nvSpPr>
          <p:spPr bwMode="auto">
            <a:xfrm>
              <a:off x="7571167" y="4624757"/>
              <a:ext cx="769441" cy="1384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97500" lnSpcReduction="1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案例</a:t>
              </a:r>
            </a:p>
          </p:txBody>
        </p:sp>
        <p:sp>
          <p:nvSpPr>
            <p:cNvPr id="10" name="îṧ1îdè"/>
            <p:cNvSpPr/>
            <p:nvPr/>
          </p:nvSpPr>
          <p:spPr>
            <a:xfrm rot="20509120">
              <a:off x="3339281" y="3216634"/>
              <a:ext cx="3683471" cy="1718527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1" name="i$ḻîďe"/>
            <p:cNvSpPr/>
            <p:nvPr/>
          </p:nvSpPr>
          <p:spPr>
            <a:xfrm rot="1090880" flipH="1">
              <a:off x="5183773" y="3216632"/>
              <a:ext cx="3683468" cy="1718527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iSḷîdé"/>
            <p:cNvSpPr/>
            <p:nvPr/>
          </p:nvSpPr>
          <p:spPr bwMode="auto">
            <a:xfrm>
              <a:off x="5828961" y="3209257"/>
              <a:ext cx="595513" cy="595513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íŝlîďé"/>
            <p:cNvSpPr/>
            <p:nvPr/>
          </p:nvSpPr>
          <p:spPr bwMode="auto">
            <a:xfrm>
              <a:off x="3928491" y="3857039"/>
              <a:ext cx="595513" cy="595513"/>
            </a:xfrm>
            <a:custGeom>
              <a:avLst/>
              <a:gdLst>
                <a:gd name="T0" fmla="*/ 74 w 236"/>
                <a:gd name="T1" fmla="*/ 160 h 236"/>
                <a:gd name="T2" fmla="*/ 93 w 236"/>
                <a:gd name="T3" fmla="*/ 160 h 236"/>
                <a:gd name="T4" fmla="*/ 93 w 236"/>
                <a:gd name="T5" fmla="*/ 103 h 236"/>
                <a:gd name="T6" fmla="*/ 74 w 236"/>
                <a:gd name="T7" fmla="*/ 103 h 236"/>
                <a:gd name="T8" fmla="*/ 74 w 236"/>
                <a:gd name="T9" fmla="*/ 160 h 236"/>
                <a:gd name="T10" fmla="*/ 140 w 236"/>
                <a:gd name="T11" fmla="*/ 102 h 236"/>
                <a:gd name="T12" fmla="*/ 122 w 236"/>
                <a:gd name="T13" fmla="*/ 111 h 236"/>
                <a:gd name="T14" fmla="*/ 122 w 236"/>
                <a:gd name="T15" fmla="*/ 103 h 236"/>
                <a:gd name="T16" fmla="*/ 103 w 236"/>
                <a:gd name="T17" fmla="*/ 103 h 236"/>
                <a:gd name="T18" fmla="*/ 103 w 236"/>
                <a:gd name="T19" fmla="*/ 160 h 236"/>
                <a:gd name="T20" fmla="*/ 122 w 236"/>
                <a:gd name="T21" fmla="*/ 160 h 236"/>
                <a:gd name="T22" fmla="*/ 122 w 236"/>
                <a:gd name="T23" fmla="*/ 128 h 236"/>
                <a:gd name="T24" fmla="*/ 123 w 236"/>
                <a:gd name="T25" fmla="*/ 124 h 236"/>
                <a:gd name="T26" fmla="*/ 133 w 236"/>
                <a:gd name="T27" fmla="*/ 117 h 236"/>
                <a:gd name="T28" fmla="*/ 142 w 236"/>
                <a:gd name="T29" fmla="*/ 130 h 236"/>
                <a:gd name="T30" fmla="*/ 142 w 236"/>
                <a:gd name="T31" fmla="*/ 160 h 236"/>
                <a:gd name="T32" fmla="*/ 161 w 236"/>
                <a:gd name="T33" fmla="*/ 160 h 236"/>
                <a:gd name="T34" fmla="*/ 161 w 236"/>
                <a:gd name="T35" fmla="*/ 160 h 236"/>
                <a:gd name="T36" fmla="*/ 161 w 236"/>
                <a:gd name="T37" fmla="*/ 127 h 236"/>
                <a:gd name="T38" fmla="*/ 140 w 236"/>
                <a:gd name="T39" fmla="*/ 102 h 236"/>
                <a:gd name="T40" fmla="*/ 122 w 236"/>
                <a:gd name="T41" fmla="*/ 111 h 236"/>
                <a:gd name="T42" fmla="*/ 122 w 236"/>
                <a:gd name="T43" fmla="*/ 111 h 236"/>
                <a:gd name="T44" fmla="*/ 122 w 236"/>
                <a:gd name="T45" fmla="*/ 111 h 236"/>
                <a:gd name="T46" fmla="*/ 83 w 236"/>
                <a:gd name="T47" fmla="*/ 75 h 236"/>
                <a:gd name="T48" fmla="*/ 73 w 236"/>
                <a:gd name="T49" fmla="*/ 85 h 236"/>
                <a:gd name="T50" fmla="*/ 83 w 236"/>
                <a:gd name="T51" fmla="*/ 95 h 236"/>
                <a:gd name="T52" fmla="*/ 83 w 236"/>
                <a:gd name="T53" fmla="*/ 95 h 236"/>
                <a:gd name="T54" fmla="*/ 94 w 236"/>
                <a:gd name="T55" fmla="*/ 85 h 236"/>
                <a:gd name="T56" fmla="*/ 83 w 236"/>
                <a:gd name="T57" fmla="*/ 75 h 236"/>
                <a:gd name="T58" fmla="*/ 118 w 236"/>
                <a:gd name="T59" fmla="*/ 0 h 236"/>
                <a:gd name="T60" fmla="*/ 0 w 236"/>
                <a:gd name="T61" fmla="*/ 118 h 236"/>
                <a:gd name="T62" fmla="*/ 118 w 236"/>
                <a:gd name="T63" fmla="*/ 236 h 236"/>
                <a:gd name="T64" fmla="*/ 236 w 236"/>
                <a:gd name="T65" fmla="*/ 118 h 236"/>
                <a:gd name="T66" fmla="*/ 118 w 236"/>
                <a:gd name="T67" fmla="*/ 0 h 236"/>
                <a:gd name="T68" fmla="*/ 181 w 236"/>
                <a:gd name="T69" fmla="*/ 172 h 236"/>
                <a:gd name="T70" fmla="*/ 171 w 236"/>
                <a:gd name="T71" fmla="*/ 181 h 236"/>
                <a:gd name="T72" fmla="*/ 64 w 236"/>
                <a:gd name="T73" fmla="*/ 181 h 236"/>
                <a:gd name="T74" fmla="*/ 55 w 236"/>
                <a:gd name="T75" fmla="*/ 172 h 236"/>
                <a:gd name="T76" fmla="*/ 55 w 236"/>
                <a:gd name="T77" fmla="*/ 63 h 236"/>
                <a:gd name="T78" fmla="*/ 64 w 236"/>
                <a:gd name="T79" fmla="*/ 54 h 236"/>
                <a:gd name="T80" fmla="*/ 171 w 236"/>
                <a:gd name="T81" fmla="*/ 54 h 236"/>
                <a:gd name="T82" fmla="*/ 181 w 236"/>
                <a:gd name="T83" fmla="*/ 63 h 236"/>
                <a:gd name="T84" fmla="*/ 181 w 236"/>
                <a:gd name="T85" fmla="*/ 17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í$1íḍê"/>
            <p:cNvSpPr/>
            <p:nvPr/>
          </p:nvSpPr>
          <p:spPr bwMode="auto">
            <a:xfrm>
              <a:off x="7658130" y="3839278"/>
              <a:ext cx="595513" cy="595513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6" name="iṩļïdê"/>
            <p:cNvGrpSpPr/>
            <p:nvPr/>
          </p:nvGrpSpPr>
          <p:grpSpPr>
            <a:xfrm>
              <a:off x="9227897" y="3624022"/>
              <a:ext cx="2094271" cy="831200"/>
              <a:chOff x="9035031" y="3624022"/>
              <a:chExt cx="2094271" cy="831200"/>
            </a:xfrm>
          </p:grpSpPr>
          <p:sp>
            <p:nvSpPr>
              <p:cNvPr id="23" name="ïŝľïdè"/>
              <p:cNvSpPr txBox="1"/>
              <p:nvPr/>
            </p:nvSpPr>
            <p:spPr>
              <a:xfrm>
                <a:off x="9043403" y="3624022"/>
                <a:ext cx="126188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赵蓝萱</a:t>
                </a:r>
              </a:p>
            </p:txBody>
          </p:sp>
          <p:sp>
            <p:nvSpPr>
              <p:cNvPr id="24" name="íSḻîdé"/>
              <p:cNvSpPr/>
              <p:nvPr/>
            </p:nvSpPr>
            <p:spPr>
              <a:xfrm>
                <a:off x="9035031" y="3947391"/>
                <a:ext cx="2094271" cy="507831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父母长期不在徐州</a:t>
                </a:r>
              </a:p>
            </p:txBody>
          </p:sp>
        </p:grpSp>
        <p:grpSp>
          <p:nvGrpSpPr>
            <p:cNvPr id="17" name="ïŝ1íḋè"/>
            <p:cNvGrpSpPr/>
            <p:nvPr/>
          </p:nvGrpSpPr>
          <p:grpSpPr>
            <a:xfrm>
              <a:off x="853212" y="3624022"/>
              <a:ext cx="2094271" cy="831200"/>
              <a:chOff x="1082117" y="3624022"/>
              <a:chExt cx="2094271" cy="831200"/>
            </a:xfrm>
          </p:grpSpPr>
          <p:sp>
            <p:nvSpPr>
              <p:cNvPr id="21" name="išḷiḓe"/>
              <p:cNvSpPr txBox="1"/>
              <p:nvPr/>
            </p:nvSpPr>
            <p:spPr>
              <a:xfrm>
                <a:off x="1914504" y="3624022"/>
                <a:ext cx="126188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r"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王子铭</a:t>
                </a:r>
              </a:p>
            </p:txBody>
          </p:sp>
          <p:sp>
            <p:nvSpPr>
              <p:cNvPr id="22" name="ï$ḷíḋê"/>
              <p:cNvSpPr/>
              <p:nvPr/>
            </p:nvSpPr>
            <p:spPr>
              <a:xfrm>
                <a:off x="1082117" y="3947391"/>
                <a:ext cx="2094271" cy="507831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奶奶全部做主</a:t>
                </a:r>
              </a:p>
            </p:txBody>
          </p:sp>
        </p:grpSp>
        <p:grpSp>
          <p:nvGrpSpPr>
            <p:cNvPr id="18" name="iS1iḓè"/>
            <p:cNvGrpSpPr/>
            <p:nvPr/>
          </p:nvGrpSpPr>
          <p:grpSpPr>
            <a:xfrm>
              <a:off x="2946916" y="1277092"/>
              <a:ext cx="7056798" cy="831101"/>
              <a:chOff x="2946916" y="1498346"/>
              <a:chExt cx="7056798" cy="831101"/>
            </a:xfrm>
          </p:grpSpPr>
          <p:sp>
            <p:nvSpPr>
              <p:cNvPr id="19" name="íŝḻiḑê"/>
              <p:cNvSpPr txBox="1"/>
              <p:nvPr/>
            </p:nvSpPr>
            <p:spPr>
              <a:xfrm>
                <a:off x="5501606" y="1498346"/>
                <a:ext cx="1261884" cy="307777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algn="ctr">
                  <a:buClr>
                    <a:schemeClr val="tx1">
                      <a:lumMod val="85000"/>
                      <a:lumOff val="15000"/>
                    </a:schemeClr>
                  </a:buClr>
                  <a:buSzPct val="105000"/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刘一一</a:t>
                </a:r>
              </a:p>
            </p:txBody>
          </p:sp>
          <p:sp>
            <p:nvSpPr>
              <p:cNvPr id="20" name="ïśļíḓè"/>
              <p:cNvSpPr/>
              <p:nvPr/>
            </p:nvSpPr>
            <p:spPr>
              <a:xfrm>
                <a:off x="2946916" y="1821720"/>
                <a:ext cx="7056798" cy="50772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400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FZHei-B01S" panose="02010601030101010101" pitchFamily="2" charset="-122"/>
                  </a:rPr>
                  <a:t>来过两次了，第一次跟外婆约的，第二次跟妈妈约的，结果还是奶奶带来，第一次讲得比较仔细，外婆说要跟妈妈说，后面没消息了，第二次给妈妈打了回访电话，妈妈说孩子好像不感兴趣，就再不考虑了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26" name="矩形 25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老人带来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">
            <a:extLst>
              <a:ext uri="{FF2B5EF4-FFF2-40B4-BE49-F238E27FC236}">
                <a16:creationId xmlns:a16="http://schemas.microsoft.com/office/drawing/2014/main" id="{3B8265AA-10ED-4459-9B08-7E49C24B1F2B}"/>
              </a:ext>
            </a:extLst>
          </p:cNvPr>
          <p:cNvSpPr/>
          <p:nvPr/>
        </p:nvSpPr>
        <p:spPr>
          <a:xfrm>
            <a:off x="41504" y="-335750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E60D8F-AB21-425A-B03D-16F1F0A8B00A}"/>
              </a:ext>
            </a:extLst>
          </p:cNvPr>
          <p:cNvSpPr/>
          <p:nvPr/>
        </p:nvSpPr>
        <p:spPr>
          <a:xfrm>
            <a:off x="1065811" y="1803070"/>
            <a:ext cx="987962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踏实做好教育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不做低价课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共同为大市场的良性发展做贡献</a:t>
            </a:r>
          </a:p>
        </p:txBody>
      </p:sp>
    </p:spTree>
    <p:extLst>
      <p:ext uri="{BB962C8B-B14F-4D97-AF65-F5344CB8AC3E}">
        <p14:creationId xmlns:p14="http://schemas.microsoft.com/office/powerpoint/2010/main" val="2464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谢谢大家的观看</a:t>
            </a:r>
          </a:p>
        </p:txBody>
      </p:sp>
      <p:sp>
        <p:nvSpPr>
          <p:cNvPr id="31" name="矩形 30"/>
          <p:cNvSpPr/>
          <p:nvPr/>
        </p:nvSpPr>
        <p:spPr>
          <a:xfrm>
            <a:off x="4670646" y="5343916"/>
            <a:ext cx="3127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Thanks for watching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00" y="1242780"/>
            <a:ext cx="2275427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柯睿艾特</a:t>
              </a: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3EECD8-C2F3-4752-83A7-8528D2D0CC90}"/>
              </a:ext>
            </a:extLst>
          </p:cNvPr>
          <p:cNvSpPr/>
          <p:nvPr/>
        </p:nvSpPr>
        <p:spPr>
          <a:xfrm>
            <a:off x="992969" y="289357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教务主管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3E016EAE-E410-4CF3-9830-B12FDAF8F380}"/>
              </a:ext>
            </a:extLst>
          </p:cNvPr>
          <p:cNvSpPr/>
          <p:nvPr/>
        </p:nvSpPr>
        <p:spPr>
          <a:xfrm>
            <a:off x="4125432" y="1802217"/>
            <a:ext cx="622005" cy="323761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4DE268-ECF5-4F6A-8D80-7438922DB59A}"/>
              </a:ext>
            </a:extLst>
          </p:cNvPr>
          <p:cNvSpPr/>
          <p:nvPr/>
        </p:nvSpPr>
        <p:spPr>
          <a:xfrm>
            <a:off x="4925245" y="1340552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C85BD-2CB1-4A31-BC17-8FCE4A2020AC}"/>
              </a:ext>
            </a:extLst>
          </p:cNvPr>
          <p:cNvSpPr/>
          <p:nvPr/>
        </p:nvSpPr>
        <p:spPr>
          <a:xfrm>
            <a:off x="4831900" y="4652596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人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C7732A1E-91D6-45CD-82FF-D0E50A7EC05C}"/>
              </a:ext>
            </a:extLst>
          </p:cNvPr>
          <p:cNvSpPr/>
          <p:nvPr/>
        </p:nvSpPr>
        <p:spPr>
          <a:xfrm>
            <a:off x="5893981" y="418212"/>
            <a:ext cx="622005" cy="289205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405B91-4F66-4AC7-A2B9-4CCDBDF2C493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400517E-C243-476E-A4D3-84ABADFDD04E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B7F645-B09C-4329-A919-943E443D8E3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岗位职责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6BE4C4-9C5E-4A39-A0FF-829D7F2712F5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C167FC3-CB2E-4C4E-BF44-4B0A31B7F3D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F3BDB2B-01E5-4490-9897-BDB2EA119D31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88C0D7A9-BC25-4C86-A2FB-1CB5DF3A7FAD}"/>
              </a:ext>
            </a:extLst>
          </p:cNvPr>
          <p:cNvSpPr/>
          <p:nvPr/>
        </p:nvSpPr>
        <p:spPr>
          <a:xfrm>
            <a:off x="6607559" y="119325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常规工作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7E2002-E321-4820-AC42-FD7F3212C804}"/>
              </a:ext>
            </a:extLst>
          </p:cNvPr>
          <p:cNvSpPr/>
          <p:nvPr/>
        </p:nvSpPr>
        <p:spPr>
          <a:xfrm>
            <a:off x="6607559" y="1040372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教研活动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C1129D-100C-4278-B95A-1AD05BD72BF5}"/>
              </a:ext>
            </a:extLst>
          </p:cNvPr>
          <p:cNvSpPr/>
          <p:nvPr/>
        </p:nvSpPr>
        <p:spPr>
          <a:xfrm>
            <a:off x="6607559" y="1909939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教学管理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75CC03-A7BF-486D-A990-861A14FEDD7B}"/>
              </a:ext>
            </a:extLst>
          </p:cNvPr>
          <p:cNvSpPr/>
          <p:nvPr/>
        </p:nvSpPr>
        <p:spPr>
          <a:xfrm>
            <a:off x="6515986" y="2839845"/>
            <a:ext cx="27494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续班、招生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B572460C-2D7E-44B9-9196-F6F9FB0E2A2C}"/>
              </a:ext>
            </a:extLst>
          </p:cNvPr>
          <p:cNvSpPr/>
          <p:nvPr/>
        </p:nvSpPr>
        <p:spPr>
          <a:xfrm>
            <a:off x="5737084" y="4146697"/>
            <a:ext cx="622005" cy="202027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C2A5C-B9C6-452E-8690-5F4DA9B399EC}"/>
              </a:ext>
            </a:extLst>
          </p:cNvPr>
          <p:cNvSpPr/>
          <p:nvPr/>
        </p:nvSpPr>
        <p:spPr>
          <a:xfrm>
            <a:off x="6434406" y="381594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服务教师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08407D-EC15-46A4-9AF6-0884AE502BC5}"/>
              </a:ext>
            </a:extLst>
          </p:cNvPr>
          <p:cNvSpPr/>
          <p:nvPr/>
        </p:nvSpPr>
        <p:spPr>
          <a:xfrm>
            <a:off x="6276336" y="5813024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4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服务家长、学生</a:t>
            </a:r>
          </a:p>
        </p:txBody>
      </p:sp>
    </p:spTree>
    <p:extLst>
      <p:ext uri="{BB962C8B-B14F-4D97-AF65-F5344CB8AC3E}">
        <p14:creationId xmlns:p14="http://schemas.microsoft.com/office/powerpoint/2010/main" val="96233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AD1554D-3444-4662-A6C7-30A0D87BB591}"/>
              </a:ext>
            </a:extLst>
          </p:cNvPr>
          <p:cNvGrpSpPr/>
          <p:nvPr/>
        </p:nvGrpSpPr>
        <p:grpSpPr>
          <a:xfrm>
            <a:off x="1068336" y="325678"/>
            <a:ext cx="1689462" cy="644434"/>
            <a:chOff x="10123715" y="139337"/>
            <a:chExt cx="1689462" cy="6444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F2A0482-C83B-446C-BE14-C382FD78934E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49CF06-9228-4A43-9871-7C1792DD16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常规工作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014EBBF-B1ED-468B-8DE4-5AE3DA7A2928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6C7FDD2-CBA8-4AF7-883F-B3324C289A36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F75F893-4AD6-4118-8075-6413220DF266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DA25B13-0F98-4DB8-82B3-D08A762C303D}"/>
              </a:ext>
            </a:extLst>
          </p:cNvPr>
          <p:cNvSpPr/>
          <p:nvPr/>
        </p:nvSpPr>
        <p:spPr>
          <a:xfrm>
            <a:off x="595894" y="1396847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制定学年教学工作</a:t>
            </a:r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计划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462767E-E36E-4A0F-B306-054722768AF5}"/>
              </a:ext>
            </a:extLst>
          </p:cNvPr>
          <p:cNvSpPr/>
          <p:nvPr/>
        </p:nvSpPr>
        <p:spPr>
          <a:xfrm>
            <a:off x="6170426" y="2522152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培训课程顾问专业课程咨询内容，做好学员建档、升班、测试工作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816672E-9DC6-4532-9465-97F332C4F9A8}"/>
              </a:ext>
            </a:extLst>
          </p:cNvPr>
          <p:cNvSpPr/>
          <p:nvPr/>
        </p:nvSpPr>
        <p:spPr>
          <a:xfrm>
            <a:off x="556858" y="2475568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落实校长安排工作，协调完成其他主管配合工作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AAB6698-CF26-4DE2-9EF1-613B087EA407}"/>
              </a:ext>
            </a:extLst>
          </p:cNvPr>
          <p:cNvSpPr/>
          <p:nvPr/>
        </p:nvSpPr>
        <p:spPr>
          <a:xfrm>
            <a:off x="6170425" y="3734895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制定出合理分班、插班上课制度，学员积分制度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5B67A7-0CD0-4CFE-ADD6-0391DEEE7B82}"/>
              </a:ext>
            </a:extLst>
          </p:cNvPr>
          <p:cNvSpPr/>
          <p:nvPr/>
        </p:nvSpPr>
        <p:spPr>
          <a:xfrm>
            <a:off x="535086" y="3750637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每周召开教研会议，带动老师认真过课，探讨分析学员情况及教学问题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A119999-11D6-496B-B10C-D11E50EBBB6C}"/>
              </a:ext>
            </a:extLst>
          </p:cNvPr>
          <p:cNvSpPr/>
          <p:nvPr/>
        </p:nvSpPr>
        <p:spPr>
          <a:xfrm>
            <a:off x="6170425" y="4947639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及时关注教学大纲，按照教学大纲监督开展课程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5C0A41F-0AA9-4555-A4F4-3E14A8DE6B9C}"/>
              </a:ext>
            </a:extLst>
          </p:cNvPr>
          <p:cNvSpPr/>
          <p:nvPr/>
        </p:nvSpPr>
        <p:spPr>
          <a:xfrm>
            <a:off x="595894" y="4947639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不定期进行推门课，给予教师合理建议，并跟踪检查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462FC4-1732-4179-B2BE-C43BF9404C87}"/>
              </a:ext>
            </a:extLst>
          </p:cNvPr>
          <p:cNvSpPr/>
          <p:nvPr/>
        </p:nvSpPr>
        <p:spPr>
          <a:xfrm>
            <a:off x="6170427" y="1358305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分解年计划到周计划，按质完成</a:t>
            </a:r>
          </a:p>
        </p:txBody>
      </p:sp>
    </p:spTree>
    <p:extLst>
      <p:ext uri="{BB962C8B-B14F-4D97-AF65-F5344CB8AC3E}">
        <p14:creationId xmlns:p14="http://schemas.microsoft.com/office/powerpoint/2010/main" val="16470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344E382-4BB2-4EB8-8128-32FEF26027EF}"/>
              </a:ext>
            </a:extLst>
          </p:cNvPr>
          <p:cNvGrpSpPr/>
          <p:nvPr/>
        </p:nvGrpSpPr>
        <p:grpSpPr>
          <a:xfrm>
            <a:off x="9329834" y="293780"/>
            <a:ext cx="1689462" cy="644434"/>
            <a:chOff x="10123715" y="139337"/>
            <a:chExt cx="1689462" cy="6444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66E762F-B5A3-42AF-B8D7-973071E132CC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C9083B3-1700-4DB1-84E3-58EDC21A750C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教研活动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E08A841-BEC5-4B50-A08D-20702F4BCBB8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60C891F-29C1-4642-A70B-067D46658139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9D50C3E-81EA-4225-A4C1-A982E0541DE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AE9910E-9BB8-44DD-83A8-DD6406B779EB}"/>
              </a:ext>
            </a:extLst>
          </p:cNvPr>
          <p:cNvSpPr/>
          <p:nvPr/>
        </p:nvSpPr>
        <p:spPr>
          <a:xfrm>
            <a:off x="622476" y="1455326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制定合理的教研行式及流程，培训教师专业撰写教案技能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E76B9CA-B5FC-4479-B5EE-990A56D94618}"/>
              </a:ext>
            </a:extLst>
          </p:cNvPr>
          <p:cNvSpPr/>
          <p:nvPr/>
        </p:nvSpPr>
        <p:spPr>
          <a:xfrm>
            <a:off x="2757847" y="2824662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组织教师研究教法、并培训使用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94FF397-5ED5-4EE1-B87F-55FCA0CDA168}"/>
              </a:ext>
            </a:extLst>
          </p:cNvPr>
          <p:cNvSpPr/>
          <p:nvPr/>
        </p:nvSpPr>
        <p:spPr>
          <a:xfrm>
            <a:off x="4783349" y="4451935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根据当地教学情况，融合教材、升级课程</a:t>
            </a:r>
          </a:p>
        </p:txBody>
      </p:sp>
    </p:spTree>
    <p:extLst>
      <p:ext uri="{BB962C8B-B14F-4D97-AF65-F5344CB8AC3E}">
        <p14:creationId xmlns:p14="http://schemas.microsoft.com/office/powerpoint/2010/main" val="137378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2E9E981-2846-4B6B-B5E4-604DA3F0F6CC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0EB4F1B-490B-4772-89DC-90A8CA49593E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11219BE-D853-4A1A-8F4C-57EF65E1FD57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教学管理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BE11C8A-3A89-4FEA-80D3-14FC008F79F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59C7A34-B499-4F36-9550-727360F04A1D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B56FD5B-8EE4-4CFB-9761-E9D6206E2C0D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F83343B-C84F-473D-8778-70B99FD019C8}"/>
              </a:ext>
            </a:extLst>
          </p:cNvPr>
          <p:cNvSpPr/>
          <p:nvPr/>
        </p:nvSpPr>
        <p:spPr>
          <a:xfrm>
            <a:off x="5848379" y="1141666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检查教师备课与课件，统计教师上课课时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6BAD845-EFE1-46C3-9C2D-9958F7119633}"/>
              </a:ext>
            </a:extLst>
          </p:cNvPr>
          <p:cNvSpPr/>
          <p:nvPr/>
        </p:nvSpPr>
        <p:spPr>
          <a:xfrm>
            <a:off x="4652216" y="2295298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组织教师技能大赛，制定评比机制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037BBB5-4CB3-4BB4-A384-D5C7FA22F84B}"/>
              </a:ext>
            </a:extLst>
          </p:cNvPr>
          <p:cNvSpPr/>
          <p:nvPr/>
        </p:nvSpPr>
        <p:spPr>
          <a:xfrm>
            <a:off x="2636132" y="3448930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检查教师标准化上课情况及教具管理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9D0E9A-D75B-4621-8243-FBD05C6A8DC0}"/>
              </a:ext>
            </a:extLst>
          </p:cNvPr>
          <p:cNvSpPr/>
          <p:nvPr/>
        </p:nvSpPr>
        <p:spPr>
          <a:xfrm>
            <a:off x="654374" y="4894959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组织教师总结分析学员升班测试情况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8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55D8F8C-D699-4B0D-8F4F-8040008C42AB}"/>
              </a:ext>
            </a:extLst>
          </p:cNvPr>
          <p:cNvGrpSpPr/>
          <p:nvPr/>
        </p:nvGrpSpPr>
        <p:grpSpPr>
          <a:xfrm>
            <a:off x="1068336" y="325678"/>
            <a:ext cx="1689462" cy="644434"/>
            <a:chOff x="10123715" y="139337"/>
            <a:chExt cx="1689462" cy="6444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82EA59-1834-469F-9A46-764060057BF0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77121C-9810-4379-92D3-60679AAECE55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续班、招生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7DE0BA6-1581-4662-9C01-DA56F8106884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7BBF426-A77D-4395-A3F1-06A0AC29E4A0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CDD1C68-6948-49C8-91D4-433E21395AD3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5A82BE-FCE9-4286-AC97-DC7ACA4A2E7E}"/>
              </a:ext>
            </a:extLst>
          </p:cNvPr>
          <p:cNvSpPr/>
          <p:nvPr/>
        </p:nvSpPr>
        <p:spPr>
          <a:xfrm>
            <a:off x="3296564" y="1566968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参与制定实施续班方案和招生计划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DA02DC-C592-48DA-8A78-5920261D7602}"/>
              </a:ext>
            </a:extLst>
          </p:cNvPr>
          <p:cNvSpPr/>
          <p:nvPr/>
        </p:nvSpPr>
        <p:spPr>
          <a:xfrm>
            <a:off x="3296563" y="3080783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检查教师开展家长会质量，监督跟进续班进度，核算出续班率与流失率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D640A17-E7ED-41E9-AB6D-0A1B185E3096}"/>
              </a:ext>
            </a:extLst>
          </p:cNvPr>
          <p:cNvSpPr/>
          <p:nvPr/>
        </p:nvSpPr>
        <p:spPr>
          <a:xfrm>
            <a:off x="3296563" y="4708889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积极配合带动教师参与招生活动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73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06052A-7C5A-4C58-9F08-3AB0254D2590}"/>
              </a:ext>
            </a:extLst>
          </p:cNvPr>
          <p:cNvGrpSpPr/>
          <p:nvPr/>
        </p:nvGrpSpPr>
        <p:grpSpPr>
          <a:xfrm>
            <a:off x="1068336" y="325678"/>
            <a:ext cx="1689462" cy="644434"/>
            <a:chOff x="10123715" y="139337"/>
            <a:chExt cx="1689462" cy="6444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00A3963-CD37-464F-B7A9-F0ACF672C064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rgbClr val="40A8C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A61B3DB-C42C-49E8-98E9-A8BFDF874855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服务教师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9450563-3784-41E2-9AA2-A46211758DEE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F9D7251-A402-40C4-8816-409189961A06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8942A15-1EFA-4994-AEE4-D253CF4246E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BBD5426-9F22-46EF-8D58-BE1921CCEA46}"/>
              </a:ext>
            </a:extLst>
          </p:cNvPr>
          <p:cNvSpPr/>
          <p:nvPr/>
        </p:nvSpPr>
        <p:spPr>
          <a:xfrm>
            <a:off x="3296564" y="1566968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掌握教师最新动向，加强教师沟通，了解心态，及时与校长反馈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71D272C-61C9-47B4-B32A-8EFEC27A1025}"/>
              </a:ext>
            </a:extLst>
          </p:cNvPr>
          <p:cNvSpPr/>
          <p:nvPr/>
        </p:nvSpPr>
        <p:spPr>
          <a:xfrm>
            <a:off x="3296564" y="2527442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积极安抚有情绪教师，做好教师工作心态疏导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E20C749-90EF-4EC4-9BB5-1D33705F61CB}"/>
              </a:ext>
            </a:extLst>
          </p:cNvPr>
          <p:cNvSpPr/>
          <p:nvPr/>
        </p:nvSpPr>
        <p:spPr>
          <a:xfrm>
            <a:off x="3296563" y="3429000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积极处理教师反映正当问题，处理不了，再向校长汇报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3A0D4B-438E-4A09-898C-8E90508713AD}"/>
              </a:ext>
            </a:extLst>
          </p:cNvPr>
          <p:cNvSpPr/>
          <p:nvPr/>
        </p:nvSpPr>
        <p:spPr>
          <a:xfrm>
            <a:off x="3296562" y="4457251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做好教师职业规划，组织教师参与技能培训，提高教师能力与收入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0A3BE92-107E-4686-8909-AB73D9656411}"/>
              </a:ext>
            </a:extLst>
          </p:cNvPr>
          <p:cNvSpPr/>
          <p:nvPr/>
        </p:nvSpPr>
        <p:spPr>
          <a:xfrm>
            <a:off x="3241630" y="5485502"/>
            <a:ext cx="4401879" cy="6964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参与新招教师试讲，并给予合理建议</a:t>
            </a:r>
          </a:p>
        </p:txBody>
      </p:sp>
    </p:spTree>
    <p:extLst>
      <p:ext uri="{BB962C8B-B14F-4D97-AF65-F5344CB8AC3E}">
        <p14:creationId xmlns:p14="http://schemas.microsoft.com/office/powerpoint/2010/main" val="313793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6728340-96D3-454D-9530-E55DD58B64DB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960861-27EE-4B01-B7B9-2C8DD7E56B5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813414-5702-458C-B2A3-3815861F08F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家长、学生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ADE7B26-5B84-4E0A-AFE5-F5C12B2328DB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9CD3236-6E3A-4EB4-84EA-FF1C59E10011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56900B2-24EF-48AE-B6F8-86E1133BBEF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00ABED-FAA9-4319-AE0C-B3F408F19053}"/>
              </a:ext>
            </a:extLst>
          </p:cNvPr>
          <p:cNvSpPr/>
          <p:nvPr/>
        </p:nvSpPr>
        <p:spPr>
          <a:xfrm>
            <a:off x="3275300" y="1471275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监督教师做好家长社群分享工作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3136801-D810-4226-A403-E0CD71816705}"/>
              </a:ext>
            </a:extLst>
          </p:cNvPr>
          <p:cNvSpPr/>
          <p:nvPr/>
        </p:nvSpPr>
        <p:spPr>
          <a:xfrm>
            <a:off x="3275300" y="2595668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监督教师实施学员补课工作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4829B65-1420-4592-AD2C-0ACAD3E9F39D}"/>
              </a:ext>
            </a:extLst>
          </p:cNvPr>
          <p:cNvSpPr/>
          <p:nvPr/>
        </p:nvSpPr>
        <p:spPr>
          <a:xfrm>
            <a:off x="3275300" y="3720062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认真解决家长投诉问题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3774B94-F0A8-4E40-9CE5-E69EC716F91E}"/>
              </a:ext>
            </a:extLst>
          </p:cNvPr>
          <p:cNvSpPr/>
          <p:nvPr/>
        </p:nvSpPr>
        <p:spPr>
          <a:xfrm>
            <a:off x="3275299" y="4844456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带领教师为家长送上暖心祝福，做好学员成长档案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6C0F3D-D0F4-4248-A58B-2CD611883579}"/>
              </a:ext>
            </a:extLst>
          </p:cNvPr>
          <p:cNvSpPr/>
          <p:nvPr/>
        </p:nvSpPr>
        <p:spPr>
          <a:xfrm>
            <a:off x="3275298" y="5968849"/>
            <a:ext cx="4401879" cy="6964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掌握学员请假、休学情况，与家长积极沟通</a:t>
            </a:r>
            <a:endParaRPr lang="zh-CN" altLang="en-US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35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KSO_WM_DOC_GUID" val="{0d3e83dc-5d98-4e45-b666-fcd2a4d52e1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numd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2fa7d8b-227d-4dab-af15-6dbb51b9cfa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a1de095-8abb-4262-be18-9139cef0c03d"/>
</p:tagLst>
</file>

<file path=ppt/theme/theme1.xml><?xml version="1.0" encoding="utf-8"?>
<a:theme xmlns:a="http://schemas.openxmlformats.org/drawingml/2006/main" name="第一PPT，www.1ppt.com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1859</Words>
  <Application>Microsoft Office PowerPoint</Application>
  <PresentationFormat>宽屏</PresentationFormat>
  <Paragraphs>222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Microsoft YaHei Light</vt:lpstr>
      <vt:lpstr>等线</vt:lpstr>
      <vt:lpstr>华文彩云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张知旻</dc:title>
  <dc:creator>第一PPT</dc:creator>
  <cp:keywords>www.1ppt.com</cp:keywords>
  <dc:description>www.1ppt.com</dc:description>
  <cp:lastModifiedBy>婷 孙</cp:lastModifiedBy>
  <cp:revision>87</cp:revision>
  <dcterms:created xsi:type="dcterms:W3CDTF">2017-08-18T03:02:00Z</dcterms:created>
  <dcterms:modified xsi:type="dcterms:W3CDTF">2019-05-18T03:04:27Z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