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 id="2147483685" r:id="rId3"/>
    <p:sldMasterId id="2147483733" r:id="rId4"/>
    <p:sldMasterId id="2147483758" r:id="rId5"/>
  </p:sldMasterIdLst>
  <p:notesMasterIdLst>
    <p:notesMasterId r:id="rId19"/>
  </p:notesMasterIdLst>
  <p:handoutMasterIdLst>
    <p:handoutMasterId r:id="rId20"/>
  </p:handoutMasterIdLst>
  <p:sldIdLst>
    <p:sldId id="414" r:id="rId6"/>
    <p:sldId id="434" r:id="rId7"/>
    <p:sldId id="435" r:id="rId8"/>
    <p:sldId id="436" r:id="rId9"/>
    <p:sldId id="437" r:id="rId10"/>
    <p:sldId id="438" r:id="rId11"/>
    <p:sldId id="440" r:id="rId12"/>
    <p:sldId id="439" r:id="rId13"/>
    <p:sldId id="441" r:id="rId14"/>
    <p:sldId id="442" r:id="rId15"/>
    <p:sldId id="443" r:id="rId16"/>
    <p:sldId id="444" r:id="rId17"/>
    <p:sldId id="416"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80B8"/>
    <a:srgbClr val="0091D2"/>
    <a:srgbClr val="0C95FF"/>
    <a:srgbClr val="7AD3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443" autoAdjust="0"/>
  </p:normalViewPr>
  <p:slideViewPr>
    <p:cSldViewPr>
      <p:cViewPr>
        <p:scale>
          <a:sx n="75" d="100"/>
          <a:sy n="75" d="100"/>
        </p:scale>
        <p:origin x="-1140" y="114"/>
      </p:cViewPr>
      <p:guideLst>
        <p:guide orient="horz" pos="2160"/>
        <p:guide pos="2880"/>
      </p:guideLst>
    </p:cSldViewPr>
  </p:slideViewPr>
  <p:notesTextViewPr>
    <p:cViewPr>
      <p:scale>
        <a:sx n="100" d="100"/>
        <a:sy n="100" d="100"/>
      </p:scale>
      <p:origin x="0" y="0"/>
    </p:cViewPr>
  </p:notesTextViewPr>
  <p:notesViewPr>
    <p:cSldViewPr>
      <p:cViewPr varScale="1">
        <p:scale>
          <a:sx n="98" d="100"/>
          <a:sy n="98" d="100"/>
        </p:scale>
        <p:origin x="-36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8FBDC5-6199-4BF5-A4F7-11B2A5E1F942}" type="datetimeFigureOut">
              <a:rPr lang="zh-CN" altLang="en-US" smtClean="0"/>
              <a:pPr/>
              <a:t>2018\2\24 Saturday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D1B20A-CB24-4921-9533-27E848C75C68}" type="slidenum">
              <a:rPr lang="zh-CN" altLang="en-US" smtClean="0"/>
              <a:pPr/>
              <a:t>‹#›</a:t>
            </a:fld>
            <a:endParaRPr lang="zh-CN" altLang="en-US"/>
          </a:p>
        </p:txBody>
      </p:sp>
    </p:spTree>
    <p:extLst>
      <p:ext uri="{BB962C8B-B14F-4D97-AF65-F5344CB8AC3E}">
        <p14:creationId xmlns:p14="http://schemas.microsoft.com/office/powerpoint/2010/main" val="1272548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70CEF3-84B8-4F2A-BF59-832A89706A73}" type="datetimeFigureOut">
              <a:rPr lang="zh-CN" altLang="en-US" smtClean="0"/>
              <a:pPr/>
              <a:t>2018\2\24 Saturday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302BAA-682E-4599-B9D7-910529A79D06}" type="slidenum">
              <a:rPr lang="zh-CN" altLang="en-US" smtClean="0"/>
              <a:pPr/>
              <a:t>‹#›</a:t>
            </a:fld>
            <a:endParaRPr lang="zh-CN" altLang="en-US"/>
          </a:p>
        </p:txBody>
      </p:sp>
    </p:spTree>
    <p:extLst>
      <p:ext uri="{BB962C8B-B14F-4D97-AF65-F5344CB8AC3E}">
        <p14:creationId xmlns:p14="http://schemas.microsoft.com/office/powerpoint/2010/main" val="32193122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302BAA-682E-4599-B9D7-910529A79D0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4482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xfrm>
            <a:off x="1143000" y="685800"/>
            <a:ext cx="4572000" cy="3429000"/>
          </a:xfrm>
        </p:spPr>
      </p:sp>
      <p:sp>
        <p:nvSpPr>
          <p:cNvPr id="151555" name="备注占位符 2"/>
          <p:cNvSpPr>
            <a:spLocks noGrp="1"/>
          </p:cNvSpPr>
          <p:nvPr>
            <p:ph type="body" idx="1"/>
          </p:nvPr>
        </p:nvSpPr>
        <p:spPr>
          <a:noFill/>
        </p:spPr>
        <p:txBody>
          <a:bodyPr/>
          <a:lstStyle/>
          <a:p>
            <a:endParaRPr lang="zh-CN" altLang="en-US" smtClean="0"/>
          </a:p>
        </p:txBody>
      </p:sp>
      <p:sp>
        <p:nvSpPr>
          <p:cNvPr id="5" name="灯片编号占位符 4"/>
          <p:cNvSpPr>
            <a:spLocks noGrp="1"/>
          </p:cNvSpPr>
          <p:nvPr>
            <p:ph type="sldNum" sz="quarter" idx="5"/>
          </p:nvPr>
        </p:nvSpPr>
        <p:spPr/>
        <p:txBody>
          <a:bodyPr/>
          <a:lstStyle/>
          <a:p>
            <a:pPr>
              <a:defRPr/>
            </a:pPr>
            <a:fld id="{901C5830-47F7-4CC9-8153-0931D55A3D06}" type="slidenum">
              <a:rPr lang="zh-CN" altLang="en-US" smtClean="0"/>
              <a:pPr>
                <a:defRPr/>
              </a:pPr>
              <a:t>13</a:t>
            </a:fld>
            <a:endParaRPr lang="zh-CN" altLang="en-US"/>
          </a:p>
        </p:txBody>
      </p:sp>
    </p:spTree>
    <p:extLst>
      <p:ext uri="{BB962C8B-B14F-4D97-AF65-F5344CB8AC3E}">
        <p14:creationId xmlns:p14="http://schemas.microsoft.com/office/powerpoint/2010/main" val="417520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pPr/>
              <a:t>2018\2\24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D3ED-BDFC-4549-AD0B-D3A41CF51B7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pPr/>
              <a:t>2018\2\24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D3ED-BDFC-4549-AD0B-D3A41CF51B7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pPr/>
              <a:t>2018\2\24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D3ED-BDFC-4549-AD0B-D3A41CF51B7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C2DAAA8-33BC-4DC8-97F3-A8672679DDDA}" type="datetime1">
              <a:rPr lang="zh-CN" altLang="en-US" smtClean="0"/>
              <a:pPr/>
              <a:t>2018\2\24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375B7D-AFF0-41AC-B9CA-78D9CABB777F}"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AA95C1-4F36-451C-A990-BDE7D568DDC2}" type="datetime1">
              <a:rPr lang="zh-CN" altLang="en-US" smtClean="0"/>
              <a:pPr/>
              <a:t>2018\2\24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375B7D-AFF0-41AC-B9CA-78D9CABB777F}"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BB727C-6485-4721-A91D-A29AB8BCDE0A}" type="datetime1">
              <a:rPr lang="zh-CN" altLang="en-US" smtClean="0"/>
              <a:pPr/>
              <a:t>2018\2\24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375B7D-AFF0-41AC-B9CA-78D9CABB777F}"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ED7CD1-07D1-4A94-8771-104D4329F519}" type="datetime1">
              <a:rPr lang="zh-CN" altLang="en-US" smtClean="0"/>
              <a:pPr/>
              <a:t>2018\2\24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375B7D-AFF0-41AC-B9CA-78D9CABB777F}"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8CE511-4015-4892-A3F5-FE2009984C78}" type="datetime1">
              <a:rPr lang="zh-CN" altLang="en-US" smtClean="0"/>
              <a:pPr/>
              <a:t>2018\2\24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375B7D-AFF0-41AC-B9CA-78D9CABB777F}"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75FEC3-DCB5-40C4-B633-519512C6FCA7}" type="datetime1">
              <a:rPr lang="zh-CN" altLang="en-US" smtClean="0"/>
              <a:pPr/>
              <a:t>2018\2\24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375B7D-AFF0-41AC-B9CA-78D9CABB777F}"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EB3C7A-8FF7-4DE9-8878-61A1E4F8A02A}" type="datetime1">
              <a:rPr lang="zh-CN" altLang="en-US" smtClean="0"/>
              <a:pPr/>
              <a:t>2018\2\24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375B7D-AFF0-41AC-B9CA-78D9CABB777F}"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35B1FC-BF00-40C2-A15F-4E70E924307F}" type="datetime1">
              <a:rPr lang="zh-CN" altLang="en-US" smtClean="0"/>
              <a:pPr/>
              <a:t>2018\2\24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375B7D-AFF0-41AC-B9CA-78D9CABB777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pPr/>
              <a:t>2018\2\24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D3ED-BDFC-4549-AD0B-D3A41CF51B73}"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C9411B-0744-49EB-A551-B0F07D291E44}" type="datetime1">
              <a:rPr lang="zh-CN" altLang="en-US" smtClean="0"/>
              <a:pPr/>
              <a:t>2018\2\24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375B7D-AFF0-41AC-B9CA-78D9CABB777F}"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25C2AE-3C43-46C9-ACD1-6620FC31195D}" type="datetime1">
              <a:rPr lang="zh-CN" altLang="en-US" smtClean="0"/>
              <a:pPr/>
              <a:t>2018\2\24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375B7D-AFF0-41AC-B9CA-78D9CABB777F}"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B60511-126F-4902-B297-8023390F5E7A}" type="datetime1">
              <a:rPr lang="zh-CN" altLang="en-US" smtClean="0"/>
              <a:pPr/>
              <a:t>2018\2\24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375B7D-AFF0-41AC-B9CA-78D9CABB777F}"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1745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02356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10704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5548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82191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8836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696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FD1E2E7-6E89-420D-8695-5B58FC30E6E6}" type="datetimeFigureOut">
              <a:rPr lang="zh-CN" altLang="en-US" smtClean="0"/>
              <a:pPr/>
              <a:t>2018\2\24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D3ED-BDFC-4549-AD0B-D3A41CF51B73}"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73788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58984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97601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07264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6861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6233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0355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17855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48618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148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FD1E2E7-6E89-420D-8695-5B58FC30E6E6}" type="datetimeFigureOut">
              <a:rPr lang="zh-CN" altLang="en-US" smtClean="0"/>
              <a:pPr/>
              <a:t>2018\2\24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DD3ED-BDFC-4549-AD0B-D3A41CF51B73}"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60396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5004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55631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424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9830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95566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23DF91E-FD2F-4D25-B7BF-3E8FB722F85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6455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0" y="6492901"/>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21CD731-D83C-4BAB-8384-07A6AAE9AF70}"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068105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50F37E-BF0F-49F2-9C7C-427FDE6051D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904621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87D2FC-0B8F-40F8-9DE5-8A29DEFC97C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2887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FD1E2E7-6E89-420D-8695-5B58FC30E6E6}" type="datetimeFigureOut">
              <a:rPr lang="zh-CN" altLang="en-US" smtClean="0"/>
              <a:pPr/>
              <a:t>2018\2\24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DD3ED-BDFC-4549-AD0B-D3A41CF51B73}"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A7B15A6-403E-4221-B485-1FB0787A2940}"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069678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62BE12-2255-4474-8C3C-41DD61B7A44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224062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7BC4565-D18B-413D-9CC2-01A24C7BA84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638563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0E81D-B546-44F4-8DFA-8CDC1569402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977493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8D6D5E2-73AC-49A2-85E4-B29DE831BB1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307249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B48402-8A76-4C53-BA5E-1F87C87D3140}"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595837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3771090-8883-4146-916B-169077CD6B4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5200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D1E2E7-6E89-420D-8695-5B58FC30E6E6}" type="datetimeFigureOut">
              <a:rPr lang="zh-CN" altLang="en-US" smtClean="0"/>
              <a:pPr/>
              <a:t>2018\2\24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1DD3ED-BDFC-4549-AD0B-D3A41CF51B7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D1E2E7-6E89-420D-8695-5B58FC30E6E6}" type="datetimeFigureOut">
              <a:rPr lang="zh-CN" altLang="en-US" smtClean="0"/>
              <a:pPr/>
              <a:t>2018\2\24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1DD3ED-BDFC-4549-AD0B-D3A41CF51B7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D1E2E7-6E89-420D-8695-5B58FC30E6E6}" type="datetimeFigureOut">
              <a:rPr lang="zh-CN" altLang="en-US" smtClean="0"/>
              <a:pPr/>
              <a:t>2018\2\24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DD3ED-BDFC-4549-AD0B-D3A41CF51B7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D1E2E7-6E89-420D-8695-5B58FC30E6E6}" type="datetimeFigureOut">
              <a:rPr lang="zh-CN" altLang="en-US" smtClean="0"/>
              <a:pPr/>
              <a:t>2018\2\24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DD3ED-BDFC-4549-AD0B-D3A41CF51B7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1E2E7-6E89-420D-8695-5B58FC30E6E6}" type="datetimeFigureOut">
              <a:rPr lang="zh-CN" altLang="en-US" smtClean="0"/>
              <a:pPr/>
              <a:t>2018\2\24 Saturday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DD3ED-BDFC-4549-AD0B-D3A41CF51B7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EA1F8-1888-4587-9E04-FE5EE665EAFE}" type="datetime1">
              <a:rPr lang="zh-CN" altLang="en-US" smtClean="0"/>
              <a:pPr/>
              <a:t>2018\2\24 Saturday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75B7D-AFF0-41AC-B9CA-78D9CABB777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dirty="0" smtClean="0">
                <a:solidFill>
                  <a:prstClr val="black">
                    <a:tint val="75000"/>
                  </a:prstClr>
                </a:solidFill>
              </a:rPr>
              <a:t>有页脚</a:t>
            </a: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002010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1E2E7-6E89-420D-8695-5B58FC30E6E6}" type="datetimeFigureOut">
              <a:rPr lang="zh-CN" altLang="en-US" smtClean="0">
                <a:solidFill>
                  <a:prstClr val="black">
                    <a:tint val="75000"/>
                  </a:prstClr>
                </a:solidFill>
              </a:rPr>
              <a:pPr/>
              <a:t>2018\2\24 Saturday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DD3ED-BDFC-4549-AD0B-D3A41CF51B7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4018639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BD66E27-1D33-4DB4-A6E7-00D36DA93D16}"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2018\2\24 Saturday</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9448905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3" Type="http://schemas.openxmlformats.org/officeDocument/2006/relationships/image" Target="file:///C:\Documents%20and%20Settings\073160\Local%20Settings\Temp\SoEasy\3FDC647A496E34CF783E9E175436C314.png" TargetMode="External"/><Relationship Id="rId2" Type="http://schemas.openxmlformats.org/officeDocument/2006/relationships/image" Target="../media/image5.png"/><Relationship Id="rId1" Type="http://schemas.openxmlformats.org/officeDocument/2006/relationships/slideLayout" Target="../slideLayouts/slideLayout47.xml"/><Relationship Id="rId5" Type="http://schemas.openxmlformats.org/officeDocument/2006/relationships/image" Target="file:///C:\Documents%20and%20Settings\073160\Local%20Settings\Temp\SoEasy\EF5C11DD12E8C3752F0BB8D92D86938D.png"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file:///C:\Documents%20and%20Settings\073160\Local%20Settings\Temp\SoEasy\3FDC647A496E34CF783E9E175436C314.png" TargetMode="External"/><Relationship Id="rId2" Type="http://schemas.openxmlformats.org/officeDocument/2006/relationships/image" Target="../media/image5.png"/><Relationship Id="rId1" Type="http://schemas.openxmlformats.org/officeDocument/2006/relationships/slideLayout" Target="../slideLayouts/slideLayout47.xml"/><Relationship Id="rId5" Type="http://schemas.openxmlformats.org/officeDocument/2006/relationships/image" Target="file:///C:\Documents%20and%20Settings\073160\Local%20Settings\Temp\SoEasy\EF5C11DD12E8C3752F0BB8D92D86938D.png"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file:///C:\Documents%20and%20Settings\073160\Local%20Settings\Temp\SoEasy\3FDC647A496E34CF783E9E175436C314.png" TargetMode="External"/><Relationship Id="rId2" Type="http://schemas.openxmlformats.org/officeDocument/2006/relationships/image" Target="../media/image5.png"/><Relationship Id="rId1" Type="http://schemas.openxmlformats.org/officeDocument/2006/relationships/slideLayout" Target="../slideLayouts/slideLayout47.xml"/><Relationship Id="rId5" Type="http://schemas.openxmlformats.org/officeDocument/2006/relationships/image" Target="file:///C:\Documents%20and%20Settings\073160\Local%20Settings\Temp\SoEasy\EF5C11DD12E8C3752F0BB8D92D86938D.png"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file:///C:\Documents%20and%20Settings\073160\Local%20Settings\Temp\SoEasy\3FDC647A496E34CF783E9E175436C314.png" TargetMode="External"/><Relationship Id="rId2" Type="http://schemas.openxmlformats.org/officeDocument/2006/relationships/image" Target="../media/image5.png"/><Relationship Id="rId1" Type="http://schemas.openxmlformats.org/officeDocument/2006/relationships/slideLayout" Target="../slideLayouts/slideLayout47.xml"/><Relationship Id="rId5" Type="http://schemas.openxmlformats.org/officeDocument/2006/relationships/image" Target="file:///C:\Documents%20and%20Settings\073160\Local%20Settings\Temp\SoEasy\EF5C11DD12E8C3752F0BB8D92D86938D.png"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模版封皮图片.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5"/>
          <p:cNvSpPr txBox="1"/>
          <p:nvPr/>
        </p:nvSpPr>
        <p:spPr>
          <a:xfrm>
            <a:off x="36512" y="4258081"/>
            <a:ext cx="9144000" cy="646331"/>
          </a:xfrm>
          <a:prstGeom prst="rect">
            <a:avLst/>
          </a:prstGeom>
          <a:noFill/>
        </p:spPr>
        <p:txBody>
          <a:bodyPr vert="horz" wrap="square" lIns="108000" numCol="1" rtlCol="0" anchor="ctr">
            <a:spAutoFit/>
          </a:bodyPr>
          <a:lstStyle/>
          <a:p>
            <a:pPr lvl="0" algn="ctr">
              <a:defRPr/>
            </a:pPr>
            <a:r>
              <a:rPr lang="en-US" altLang="zh-CN" sz="3600" b="1" dirty="0">
                <a:solidFill>
                  <a:prstClr val="white"/>
                </a:solidFill>
                <a:latin typeface="Times New Roman" panose="02020603050405020304" pitchFamily="18" charset="0"/>
                <a:ea typeface="Hiragino Sans GB W3"/>
                <a:cs typeface="Times New Roman" panose="02020603050405020304" pitchFamily="18" charset="0"/>
              </a:rPr>
              <a:t>Cohort</a:t>
            </a:r>
            <a:r>
              <a:rPr lang="en-US" altLang="zh-CN" sz="3600" b="1" dirty="0">
                <a:solidFill>
                  <a:prstClr val="white"/>
                </a:solidFill>
                <a:latin typeface="Hiragino Sans GB W3"/>
                <a:ea typeface="Hiragino Sans GB W3"/>
                <a:cs typeface="Hiragino Sans GB W3"/>
              </a:rPr>
              <a:t> </a:t>
            </a:r>
            <a:r>
              <a:rPr lang="zh-CN" altLang="en-US" sz="3600" b="1" dirty="0">
                <a:solidFill>
                  <a:prstClr val="white"/>
                </a:solidFill>
                <a:latin typeface="Hiragino Sans GB W3"/>
                <a:ea typeface="Hiragino Sans GB W3"/>
                <a:cs typeface="Hiragino Sans GB W3"/>
              </a:rPr>
              <a:t>分析及在和伙人业务中的应用</a:t>
            </a:r>
            <a:endParaRPr kumimoji="0" lang="en-US" altLang="zh-CN" sz="2400" b="0" i="0" u="none" strike="noStrike" kern="1200" cap="none" spc="0" normalizeH="0" baseline="0" noProof="0" dirty="0" smtClean="0">
              <a:ln>
                <a:noFill/>
              </a:ln>
              <a:solidFill>
                <a:prstClr val="white"/>
              </a:solidFill>
              <a:effectLst/>
              <a:uLnTx/>
              <a:uFillTx/>
              <a:latin typeface="Hiragino Sans GB W3"/>
              <a:ea typeface="Hiragino Sans GB W3"/>
              <a:cs typeface="Hiragino Sans GB W3"/>
            </a:endParaRPr>
          </a:p>
        </p:txBody>
      </p:sp>
    </p:spTree>
    <p:extLst>
      <p:ext uri="{BB962C8B-B14F-4D97-AF65-F5344CB8AC3E}">
        <p14:creationId xmlns:p14="http://schemas.microsoft.com/office/powerpoint/2010/main" val="1685869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04569" y="88606"/>
            <a:ext cx="698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fontAlgn="ctr">
              <a:spcBef>
                <a:spcPct val="20000"/>
              </a:spcBef>
            </a:pPr>
            <a:r>
              <a:rPr kumimoji="0" lang="en-US" altLang="zh-CN" b="1" dirty="0">
                <a:latin typeface="微软雅黑" charset="0"/>
                <a:ea typeface="微软雅黑" charset="0"/>
                <a:cs typeface="微软雅黑" charset="0"/>
                <a:sym typeface="Calibri" charset="0"/>
              </a:rPr>
              <a:t>Cohort </a:t>
            </a:r>
            <a:r>
              <a:rPr kumimoji="0" lang="zh-CN" altLang="en-US" b="1" dirty="0">
                <a:latin typeface="微软雅黑" charset="0"/>
                <a:ea typeface="微软雅黑" charset="0"/>
                <a:cs typeface="微软雅黑" charset="0"/>
                <a:sym typeface="Calibri" charset="0"/>
              </a:rPr>
              <a:t>分析及在和伙人业务中的应用</a:t>
            </a:r>
          </a:p>
        </p:txBody>
      </p:sp>
      <p:sp>
        <p:nvSpPr>
          <p:cNvPr id="19" name="矩形 18"/>
          <p:cNvSpPr/>
          <p:nvPr/>
        </p:nvSpPr>
        <p:spPr>
          <a:xfrm>
            <a:off x="340209" y="634640"/>
            <a:ext cx="4365362" cy="369332"/>
          </a:xfrm>
          <a:prstGeom prst="rect">
            <a:avLst/>
          </a:prstGeom>
        </p:spPr>
        <p:txBody>
          <a:bodyPr wrap="none">
            <a:spAutoFit/>
          </a:bodyPr>
          <a:lstStyle/>
          <a:p>
            <a:pPr marL="285750" indent="-285750">
              <a:buFont typeface="Wingdings" panose="05000000000000000000" pitchFamily="2" charset="2"/>
              <a:buChar char="n"/>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Cohort Analysis</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剖析和伙人的</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数据</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199147537"/>
              </p:ext>
            </p:extLst>
          </p:nvPr>
        </p:nvGraphicFramePr>
        <p:xfrm>
          <a:off x="467545" y="983802"/>
          <a:ext cx="6679603" cy="2661228"/>
        </p:xfrm>
        <a:graphic>
          <a:graphicData uri="http://schemas.openxmlformats.org/drawingml/2006/table">
            <a:tbl>
              <a:tblPr>
                <a:tableStyleId>{9D7B26C5-4107-4FEC-AEDC-1716B250A1EF}</a:tableStyleId>
              </a:tblPr>
              <a:tblGrid>
                <a:gridCol w="502765"/>
                <a:gridCol w="574590"/>
                <a:gridCol w="464094"/>
                <a:gridCol w="367011"/>
                <a:gridCol w="367011"/>
                <a:gridCol w="367011"/>
                <a:gridCol w="367011"/>
                <a:gridCol w="367011"/>
                <a:gridCol w="367011"/>
                <a:gridCol w="367011"/>
                <a:gridCol w="367011"/>
                <a:gridCol w="367011"/>
                <a:gridCol w="367011"/>
                <a:gridCol w="367011"/>
                <a:gridCol w="367011"/>
                <a:gridCol w="367011"/>
                <a:gridCol w="367011"/>
              </a:tblGrid>
              <a:tr h="147846">
                <a:tc rowSpan="2">
                  <a:txBody>
                    <a:bodyPr/>
                    <a:lstStyle/>
                    <a:p>
                      <a:pPr algn="ctr" fontAlgn="ctr"/>
                      <a:r>
                        <a:rPr lang="zh-CN" altLang="en-US" sz="900" b="1" i="0" u="none" strike="noStrike" dirty="0">
                          <a:solidFill>
                            <a:srgbClr val="FFFFFF"/>
                          </a:solidFill>
                          <a:effectLst/>
                          <a:latin typeface="+mn-lt"/>
                        </a:rPr>
                        <a:t>和伙</a:t>
                      </a:r>
                      <a:r>
                        <a:rPr lang="zh-CN" altLang="en-US" sz="900" b="1" i="0" u="none" strike="noStrike" dirty="0" smtClean="0">
                          <a:solidFill>
                            <a:srgbClr val="FFFFFF"/>
                          </a:solidFill>
                          <a:effectLst/>
                          <a:latin typeface="+mn-lt"/>
                        </a:rPr>
                        <a:t>人</a:t>
                      </a:r>
                      <a:endParaRPr lang="en-US" altLang="zh-CN" sz="900" b="1" i="0" u="none" strike="noStrike" dirty="0" smtClean="0">
                        <a:solidFill>
                          <a:srgbClr val="FFFFFF"/>
                        </a:solidFill>
                        <a:effectLst/>
                        <a:latin typeface="+mn-lt"/>
                      </a:endParaRPr>
                    </a:p>
                    <a:p>
                      <a:pPr algn="ctr" fontAlgn="ctr"/>
                      <a:r>
                        <a:rPr lang="zh-CN" altLang="en-US" sz="900" b="1" i="0" u="none" strike="noStrike" dirty="0" smtClean="0">
                          <a:solidFill>
                            <a:srgbClr val="FFFFFF"/>
                          </a:solidFill>
                          <a:effectLst/>
                          <a:latin typeface="+mn-lt"/>
                        </a:rPr>
                        <a:t>注册</a:t>
                      </a:r>
                      <a:r>
                        <a:rPr lang="zh-CN" altLang="en-US" sz="900" b="1" i="0" u="none" strike="noStrike" dirty="0">
                          <a:solidFill>
                            <a:srgbClr val="FFFFFF"/>
                          </a:solidFill>
                          <a:effectLst/>
                          <a:latin typeface="+mn-lt"/>
                        </a:rPr>
                        <a:t>月</a:t>
                      </a:r>
                    </a:p>
                  </a:txBody>
                  <a:tcPr marL="9525" marR="9525" marT="9525" marB="0" anchor="ctr">
                    <a:solidFill>
                      <a:srgbClr val="2380B8"/>
                    </a:solidFill>
                  </a:tcPr>
                </a:tc>
                <a:tc rowSpan="2">
                  <a:txBody>
                    <a:bodyPr/>
                    <a:lstStyle/>
                    <a:p>
                      <a:pPr algn="ctr" fontAlgn="ctr"/>
                      <a:r>
                        <a:rPr lang="zh-CN" altLang="en-US" sz="900" b="1" i="0" u="none" strike="noStrike" dirty="0">
                          <a:solidFill>
                            <a:srgbClr val="FFFFFF"/>
                          </a:solidFill>
                          <a:effectLst/>
                          <a:latin typeface="+mn-lt"/>
                        </a:rPr>
                        <a:t>注册</a:t>
                      </a:r>
                      <a:r>
                        <a:rPr lang="zh-CN" altLang="en-US" sz="900" b="1" i="0" u="none" strike="noStrike" dirty="0" smtClean="0">
                          <a:solidFill>
                            <a:srgbClr val="FFFFFF"/>
                          </a:solidFill>
                          <a:effectLst/>
                          <a:latin typeface="+mn-lt"/>
                        </a:rPr>
                        <a:t>和</a:t>
                      </a:r>
                      <a:endParaRPr lang="en-US" altLang="zh-CN" sz="900" b="1" i="0" u="none" strike="noStrike" dirty="0" smtClean="0">
                        <a:solidFill>
                          <a:srgbClr val="FFFFFF"/>
                        </a:solidFill>
                        <a:effectLst/>
                        <a:latin typeface="+mn-lt"/>
                      </a:endParaRPr>
                    </a:p>
                    <a:p>
                      <a:pPr algn="ctr" fontAlgn="ctr"/>
                      <a:r>
                        <a:rPr lang="zh-CN" altLang="en-US" sz="900" b="1" i="0" u="none" strike="noStrike" dirty="0" smtClean="0">
                          <a:solidFill>
                            <a:srgbClr val="FFFFFF"/>
                          </a:solidFill>
                          <a:effectLst/>
                          <a:latin typeface="+mn-lt"/>
                        </a:rPr>
                        <a:t>伙</a:t>
                      </a:r>
                      <a:r>
                        <a:rPr lang="zh-CN" altLang="en-US" sz="900" b="1" i="0" u="none" strike="noStrike" dirty="0">
                          <a:solidFill>
                            <a:srgbClr val="FFFFFF"/>
                          </a:solidFill>
                          <a:effectLst/>
                          <a:latin typeface="+mn-lt"/>
                        </a:rPr>
                        <a:t>人数</a:t>
                      </a:r>
                    </a:p>
                  </a:txBody>
                  <a:tcPr marL="9525" marR="9525" marT="9525" marB="0" anchor="ctr">
                    <a:lnR w="12700" cap="flat" cmpd="sng" algn="ctr">
                      <a:solidFill>
                        <a:schemeClr val="tx1"/>
                      </a:solidFill>
                      <a:prstDash val="solid"/>
                      <a:round/>
                      <a:headEnd type="none" w="med" len="med"/>
                      <a:tailEnd type="none" w="med" len="med"/>
                    </a:lnR>
                    <a:solidFill>
                      <a:srgbClr val="2380B8"/>
                    </a:solidFill>
                  </a:tcPr>
                </a:tc>
                <a:tc gridSpan="15">
                  <a:txBody>
                    <a:bodyPr/>
                    <a:lstStyle/>
                    <a:p>
                      <a:pPr algn="ctr" fontAlgn="b"/>
                      <a:r>
                        <a:rPr lang="zh-CN" altLang="en-US" sz="900" b="1" i="0" u="none" strike="noStrike">
                          <a:solidFill>
                            <a:srgbClr val="FFFFFF"/>
                          </a:solidFill>
                          <a:effectLst/>
                          <a:latin typeface="+mn-lt"/>
                        </a:rPr>
                        <a:t>交易月</a:t>
                      </a:r>
                      <a:r>
                        <a:rPr lang="en-US" altLang="zh-CN" sz="900" b="1" i="0" u="none" strike="noStrike">
                          <a:solidFill>
                            <a:srgbClr val="FFFFFF"/>
                          </a:solidFill>
                          <a:effectLst/>
                          <a:latin typeface="+mn-lt"/>
                        </a:rPr>
                        <a:t>-</a:t>
                      </a:r>
                      <a:r>
                        <a:rPr lang="zh-CN" altLang="en-US" sz="900" b="1" i="0" u="none" strike="noStrike">
                          <a:solidFill>
                            <a:srgbClr val="FFFFFF"/>
                          </a:solidFill>
                          <a:effectLst/>
                          <a:latin typeface="+mn-lt"/>
                        </a:rPr>
                        <a:t>成功交易商户数（含和伙人本人及下属商户）</a:t>
                      </a:r>
                    </a:p>
                  </a:txBody>
                  <a:tcPr marL="9525" marR="9525" marT="9525" marB="0" anchor="b">
                    <a:lnL w="12700" cap="flat" cmpd="sng" algn="ctr">
                      <a:solidFill>
                        <a:schemeClr val="tx1"/>
                      </a:solidFill>
                      <a:prstDash val="solid"/>
                      <a:round/>
                      <a:headEnd type="none" w="med" len="med"/>
                      <a:tailEnd type="none" w="med" len="med"/>
                    </a:lnL>
                    <a:solidFill>
                      <a:srgbClr val="2380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47846">
                <a:tc vMerge="1">
                  <a:txBody>
                    <a:bodyPr/>
                    <a:lstStyle/>
                    <a:p>
                      <a:endParaRPr lang="zh-CN" altLang="en-US"/>
                    </a:p>
                  </a:txBody>
                  <a:tcPr/>
                </a:tc>
                <a:tc vMerge="1">
                  <a:txBody>
                    <a:bodyPr/>
                    <a:lstStyle/>
                    <a:p>
                      <a:endParaRPr lang="zh-CN" altLang="en-US"/>
                    </a:p>
                  </a:txBody>
                  <a:tcPr/>
                </a:tc>
                <a:tc>
                  <a:txBody>
                    <a:bodyPr/>
                    <a:lstStyle/>
                    <a:p>
                      <a:pPr algn="r" fontAlgn="b"/>
                      <a:r>
                        <a:rPr lang="en-US" altLang="zh-CN" sz="900" b="1" i="0" u="none" strike="noStrike">
                          <a:solidFill>
                            <a:srgbClr val="FFFFFF"/>
                          </a:solidFill>
                          <a:effectLst/>
                          <a:latin typeface="+mn-lt"/>
                        </a:rPr>
                        <a:t>201611</a:t>
                      </a:r>
                    </a:p>
                  </a:txBody>
                  <a:tcPr marL="9525" marR="9525" marT="9525" marB="0" anchor="b">
                    <a:lnL w="12700" cap="flat" cmpd="sng" algn="ctr">
                      <a:solidFill>
                        <a:schemeClr val="tx1"/>
                      </a:solidFill>
                      <a:prstDash val="solid"/>
                      <a:round/>
                      <a:headEnd type="none" w="med" len="med"/>
                      <a:tailEnd type="none" w="med" len="med"/>
                    </a:lnL>
                    <a:solidFill>
                      <a:srgbClr val="2380B8"/>
                    </a:solidFill>
                  </a:tcPr>
                </a:tc>
                <a:tc>
                  <a:txBody>
                    <a:bodyPr/>
                    <a:lstStyle/>
                    <a:p>
                      <a:pPr algn="r" fontAlgn="b"/>
                      <a:r>
                        <a:rPr lang="en-US" altLang="zh-CN" sz="900" b="1" i="0" u="none" strike="noStrike">
                          <a:solidFill>
                            <a:srgbClr val="FFFFFF"/>
                          </a:solidFill>
                          <a:effectLst/>
                          <a:latin typeface="+mn-lt"/>
                        </a:rPr>
                        <a:t>201612</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201701</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201702</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201703</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201704</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201705</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201706</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201707</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201708</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201709</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201710</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201711</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201712</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201801</a:t>
                      </a:r>
                    </a:p>
                  </a:txBody>
                  <a:tcPr marL="9525" marR="9525" marT="9525" marB="0" anchor="b">
                    <a:solidFill>
                      <a:srgbClr val="2380B8"/>
                    </a:solidFill>
                  </a:tcPr>
                </a:tc>
              </a:tr>
              <a:tr h="147846">
                <a:tc>
                  <a:txBody>
                    <a:bodyPr/>
                    <a:lstStyle/>
                    <a:p>
                      <a:pPr algn="ctr" fontAlgn="ctr"/>
                      <a:r>
                        <a:rPr lang="en-US" altLang="zh-CN" sz="900" b="0" i="0" u="none" strike="noStrike">
                          <a:solidFill>
                            <a:schemeClr val="tx1"/>
                          </a:solidFill>
                          <a:effectLst/>
                          <a:latin typeface="+mn-lt"/>
                        </a:rPr>
                        <a:t>201611</a:t>
                      </a:r>
                    </a:p>
                  </a:txBody>
                  <a:tcPr marL="9525" marR="9525" marT="9525" marB="0" anchor="ctr"/>
                </a:tc>
                <a:tc>
                  <a:txBody>
                    <a:bodyPr/>
                    <a:lstStyle/>
                    <a:p>
                      <a:pPr algn="ctr" fontAlgn="ctr"/>
                      <a:r>
                        <a:rPr lang="en-US" altLang="zh-CN" sz="900" b="0" i="0" u="none" strike="noStrike" dirty="0">
                          <a:solidFill>
                            <a:schemeClr val="tx1"/>
                          </a:solidFill>
                          <a:effectLst/>
                          <a:latin typeface="+mn-lt"/>
                        </a:rPr>
                        <a:t>111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b="0" i="0" u="none" strike="noStrike" dirty="0">
                          <a:solidFill>
                            <a:srgbClr val="000000"/>
                          </a:solidFill>
                          <a:effectLst/>
                          <a:latin typeface="+mn-lt"/>
                        </a:rPr>
                        <a:t>28</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b="0" i="0" u="none" strike="noStrike">
                          <a:solidFill>
                            <a:srgbClr val="000000"/>
                          </a:solidFill>
                          <a:effectLst/>
                          <a:latin typeface="+mn-lt"/>
                        </a:rPr>
                        <a:t>99</a:t>
                      </a:r>
                    </a:p>
                  </a:txBody>
                  <a:tcPr marL="9525" marR="9525" marT="9525" marB="0" anchor="b"/>
                </a:tc>
                <a:tc>
                  <a:txBody>
                    <a:bodyPr/>
                    <a:lstStyle/>
                    <a:p>
                      <a:pPr algn="r" fontAlgn="b"/>
                      <a:r>
                        <a:rPr lang="en-US" altLang="zh-CN" sz="900" b="0" i="0" u="none" strike="noStrike">
                          <a:solidFill>
                            <a:srgbClr val="000000"/>
                          </a:solidFill>
                          <a:effectLst/>
                          <a:latin typeface="+mn-lt"/>
                        </a:rPr>
                        <a:t>101</a:t>
                      </a:r>
                    </a:p>
                  </a:txBody>
                  <a:tcPr marL="9525" marR="9525" marT="9525" marB="0" anchor="b"/>
                </a:tc>
                <a:tc>
                  <a:txBody>
                    <a:bodyPr/>
                    <a:lstStyle/>
                    <a:p>
                      <a:pPr algn="r" fontAlgn="b"/>
                      <a:r>
                        <a:rPr lang="en-US" altLang="zh-CN" sz="900" b="0" i="0" u="none" strike="noStrike">
                          <a:solidFill>
                            <a:srgbClr val="000000"/>
                          </a:solidFill>
                          <a:effectLst/>
                          <a:latin typeface="+mn-lt"/>
                        </a:rPr>
                        <a:t>132</a:t>
                      </a:r>
                    </a:p>
                  </a:txBody>
                  <a:tcPr marL="9525" marR="9525" marT="9525" marB="0" anchor="b"/>
                </a:tc>
                <a:tc>
                  <a:txBody>
                    <a:bodyPr/>
                    <a:lstStyle/>
                    <a:p>
                      <a:pPr algn="r" fontAlgn="b"/>
                      <a:r>
                        <a:rPr lang="en-US" altLang="zh-CN" sz="900" b="0" i="0" u="none" strike="noStrike">
                          <a:solidFill>
                            <a:srgbClr val="000000"/>
                          </a:solidFill>
                          <a:effectLst/>
                          <a:latin typeface="+mn-lt"/>
                        </a:rPr>
                        <a:t>170</a:t>
                      </a:r>
                    </a:p>
                  </a:txBody>
                  <a:tcPr marL="9525" marR="9525" marT="9525" marB="0" anchor="b"/>
                </a:tc>
                <a:tc>
                  <a:txBody>
                    <a:bodyPr/>
                    <a:lstStyle/>
                    <a:p>
                      <a:pPr algn="r" fontAlgn="b"/>
                      <a:r>
                        <a:rPr lang="en-US" altLang="zh-CN" sz="900" b="0" i="0" u="none" strike="noStrike">
                          <a:solidFill>
                            <a:srgbClr val="000000"/>
                          </a:solidFill>
                          <a:effectLst/>
                          <a:latin typeface="+mn-lt"/>
                        </a:rPr>
                        <a:t>205</a:t>
                      </a:r>
                    </a:p>
                  </a:txBody>
                  <a:tcPr marL="9525" marR="9525" marT="9525" marB="0" anchor="b"/>
                </a:tc>
                <a:tc>
                  <a:txBody>
                    <a:bodyPr/>
                    <a:lstStyle/>
                    <a:p>
                      <a:pPr algn="r" fontAlgn="b"/>
                      <a:r>
                        <a:rPr lang="en-US" altLang="zh-CN" sz="900" b="0" i="0" u="none" strike="noStrike">
                          <a:solidFill>
                            <a:srgbClr val="000000"/>
                          </a:solidFill>
                          <a:effectLst/>
                          <a:latin typeface="+mn-lt"/>
                        </a:rPr>
                        <a:t>208</a:t>
                      </a:r>
                    </a:p>
                  </a:txBody>
                  <a:tcPr marL="9525" marR="9525" marT="9525" marB="0" anchor="b"/>
                </a:tc>
                <a:tc>
                  <a:txBody>
                    <a:bodyPr/>
                    <a:lstStyle/>
                    <a:p>
                      <a:pPr algn="r" fontAlgn="b"/>
                      <a:r>
                        <a:rPr lang="en-US" altLang="zh-CN" sz="900" b="0" i="0" u="none" strike="noStrike">
                          <a:solidFill>
                            <a:srgbClr val="000000"/>
                          </a:solidFill>
                          <a:effectLst/>
                          <a:latin typeface="+mn-lt"/>
                        </a:rPr>
                        <a:t>221</a:t>
                      </a:r>
                    </a:p>
                  </a:txBody>
                  <a:tcPr marL="9525" marR="9525" marT="9525" marB="0" anchor="b"/>
                </a:tc>
                <a:tc>
                  <a:txBody>
                    <a:bodyPr/>
                    <a:lstStyle/>
                    <a:p>
                      <a:pPr algn="r" fontAlgn="b"/>
                      <a:r>
                        <a:rPr lang="en-US" altLang="zh-CN" sz="900" b="0" i="0" u="none" strike="noStrike">
                          <a:solidFill>
                            <a:srgbClr val="000000"/>
                          </a:solidFill>
                          <a:effectLst/>
                          <a:latin typeface="+mn-lt"/>
                        </a:rPr>
                        <a:t>213</a:t>
                      </a:r>
                    </a:p>
                  </a:txBody>
                  <a:tcPr marL="9525" marR="9525" marT="9525" marB="0" anchor="b"/>
                </a:tc>
                <a:tc>
                  <a:txBody>
                    <a:bodyPr/>
                    <a:lstStyle/>
                    <a:p>
                      <a:pPr algn="r" fontAlgn="b"/>
                      <a:r>
                        <a:rPr lang="en-US" altLang="zh-CN" sz="900" b="0" i="0" u="none" strike="noStrike">
                          <a:solidFill>
                            <a:srgbClr val="000000"/>
                          </a:solidFill>
                          <a:effectLst/>
                          <a:latin typeface="+mn-lt"/>
                        </a:rPr>
                        <a:t>211</a:t>
                      </a:r>
                    </a:p>
                  </a:txBody>
                  <a:tcPr marL="9525" marR="9525" marT="9525" marB="0" anchor="b"/>
                </a:tc>
                <a:tc>
                  <a:txBody>
                    <a:bodyPr/>
                    <a:lstStyle/>
                    <a:p>
                      <a:pPr algn="r" fontAlgn="b"/>
                      <a:r>
                        <a:rPr lang="en-US" altLang="zh-CN" sz="900" b="0" i="0" u="none" strike="noStrike">
                          <a:solidFill>
                            <a:srgbClr val="000000"/>
                          </a:solidFill>
                          <a:effectLst/>
                          <a:latin typeface="+mn-lt"/>
                        </a:rPr>
                        <a:t>210</a:t>
                      </a:r>
                    </a:p>
                  </a:txBody>
                  <a:tcPr marL="9525" marR="9525" marT="9525" marB="0" anchor="b"/>
                </a:tc>
                <a:tc>
                  <a:txBody>
                    <a:bodyPr/>
                    <a:lstStyle/>
                    <a:p>
                      <a:pPr algn="r" fontAlgn="b"/>
                      <a:r>
                        <a:rPr lang="en-US" altLang="zh-CN" sz="900" b="0" i="0" u="none" strike="noStrike">
                          <a:solidFill>
                            <a:srgbClr val="000000"/>
                          </a:solidFill>
                          <a:effectLst/>
                          <a:latin typeface="+mn-lt"/>
                        </a:rPr>
                        <a:t>207</a:t>
                      </a:r>
                    </a:p>
                  </a:txBody>
                  <a:tcPr marL="9525" marR="9525" marT="9525" marB="0" anchor="b"/>
                </a:tc>
                <a:tc>
                  <a:txBody>
                    <a:bodyPr/>
                    <a:lstStyle/>
                    <a:p>
                      <a:pPr algn="r" fontAlgn="b"/>
                      <a:r>
                        <a:rPr lang="en-US" altLang="zh-CN" sz="900" b="0" i="0" u="none" strike="noStrike">
                          <a:solidFill>
                            <a:srgbClr val="000000"/>
                          </a:solidFill>
                          <a:effectLst/>
                          <a:latin typeface="+mn-lt"/>
                        </a:rPr>
                        <a:t>213</a:t>
                      </a:r>
                    </a:p>
                  </a:txBody>
                  <a:tcPr marL="9525" marR="9525" marT="9525" marB="0" anchor="b"/>
                </a:tc>
                <a:tc>
                  <a:txBody>
                    <a:bodyPr/>
                    <a:lstStyle/>
                    <a:p>
                      <a:pPr algn="r" fontAlgn="b"/>
                      <a:r>
                        <a:rPr lang="en-US" altLang="zh-CN" sz="900" b="0" i="0" u="none" strike="noStrike">
                          <a:solidFill>
                            <a:srgbClr val="000000"/>
                          </a:solidFill>
                          <a:effectLst/>
                          <a:latin typeface="+mn-lt"/>
                        </a:rPr>
                        <a:t>211</a:t>
                      </a:r>
                    </a:p>
                  </a:txBody>
                  <a:tcPr marL="9525" marR="9525" marT="9525" marB="0" anchor="b"/>
                </a:tc>
                <a:tc>
                  <a:txBody>
                    <a:bodyPr/>
                    <a:lstStyle/>
                    <a:p>
                      <a:pPr algn="r" fontAlgn="b"/>
                      <a:r>
                        <a:rPr lang="en-US" altLang="zh-CN" sz="900" b="0" i="0" u="none" strike="noStrike">
                          <a:solidFill>
                            <a:srgbClr val="000000"/>
                          </a:solidFill>
                          <a:effectLst/>
                          <a:latin typeface="+mn-lt"/>
                        </a:rPr>
                        <a:t>215</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201612</a:t>
                      </a:r>
                    </a:p>
                  </a:txBody>
                  <a:tcPr marL="9525" marR="9525" marT="9525" marB="0" anchor="ctr"/>
                </a:tc>
                <a:tc>
                  <a:txBody>
                    <a:bodyPr/>
                    <a:lstStyle/>
                    <a:p>
                      <a:pPr algn="ctr" fontAlgn="ctr"/>
                      <a:r>
                        <a:rPr lang="en-US" altLang="zh-CN" sz="900" b="0" i="0" u="none" strike="noStrike">
                          <a:solidFill>
                            <a:schemeClr val="tx1"/>
                          </a:solidFill>
                          <a:effectLst/>
                          <a:latin typeface="+mn-lt"/>
                        </a:rPr>
                        <a:t>227</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b="0" i="0" u="none" strike="noStrike" dirty="0">
                          <a:solidFill>
                            <a:srgbClr val="000000"/>
                          </a:solidFill>
                          <a:effectLst/>
                          <a:latin typeface="+mn-lt"/>
                        </a:rPr>
                        <a:t>232</a:t>
                      </a:r>
                    </a:p>
                  </a:txBody>
                  <a:tcPr marL="9525" marR="9525" marT="9525" marB="0" anchor="b"/>
                </a:tc>
                <a:tc>
                  <a:txBody>
                    <a:bodyPr/>
                    <a:lstStyle/>
                    <a:p>
                      <a:pPr algn="r" fontAlgn="b"/>
                      <a:r>
                        <a:rPr lang="en-US" altLang="zh-CN" sz="900" b="0" i="0" u="none" strike="noStrike" dirty="0">
                          <a:solidFill>
                            <a:srgbClr val="000000"/>
                          </a:solidFill>
                          <a:effectLst/>
                          <a:latin typeface="+mn-lt"/>
                        </a:rPr>
                        <a:t>384</a:t>
                      </a:r>
                    </a:p>
                  </a:txBody>
                  <a:tcPr marL="9525" marR="9525" marT="9525" marB="0" anchor="b"/>
                </a:tc>
                <a:tc>
                  <a:txBody>
                    <a:bodyPr/>
                    <a:lstStyle/>
                    <a:p>
                      <a:pPr algn="r" fontAlgn="b"/>
                      <a:r>
                        <a:rPr lang="en-US" altLang="zh-CN" sz="900" b="0" i="0" u="none" strike="noStrike">
                          <a:solidFill>
                            <a:srgbClr val="000000"/>
                          </a:solidFill>
                          <a:effectLst/>
                          <a:latin typeface="+mn-lt"/>
                        </a:rPr>
                        <a:t>467</a:t>
                      </a:r>
                    </a:p>
                  </a:txBody>
                  <a:tcPr marL="9525" marR="9525" marT="9525" marB="0" anchor="b"/>
                </a:tc>
                <a:tc>
                  <a:txBody>
                    <a:bodyPr/>
                    <a:lstStyle/>
                    <a:p>
                      <a:pPr algn="r" fontAlgn="b"/>
                      <a:r>
                        <a:rPr lang="en-US" altLang="zh-CN" sz="900" b="0" i="0" u="none" strike="noStrike">
                          <a:solidFill>
                            <a:srgbClr val="000000"/>
                          </a:solidFill>
                          <a:effectLst/>
                          <a:latin typeface="+mn-lt"/>
                        </a:rPr>
                        <a:t>619</a:t>
                      </a:r>
                    </a:p>
                  </a:txBody>
                  <a:tcPr marL="9525" marR="9525" marT="9525" marB="0" anchor="b"/>
                </a:tc>
                <a:tc>
                  <a:txBody>
                    <a:bodyPr/>
                    <a:lstStyle/>
                    <a:p>
                      <a:pPr algn="r" fontAlgn="b"/>
                      <a:r>
                        <a:rPr lang="en-US" altLang="zh-CN" sz="900" b="0" i="0" u="none" strike="noStrike">
                          <a:solidFill>
                            <a:srgbClr val="000000"/>
                          </a:solidFill>
                          <a:effectLst/>
                          <a:latin typeface="+mn-lt"/>
                        </a:rPr>
                        <a:t>727</a:t>
                      </a:r>
                    </a:p>
                  </a:txBody>
                  <a:tcPr marL="9525" marR="9525" marT="9525" marB="0" anchor="b"/>
                </a:tc>
                <a:tc>
                  <a:txBody>
                    <a:bodyPr/>
                    <a:lstStyle/>
                    <a:p>
                      <a:pPr algn="r" fontAlgn="b"/>
                      <a:r>
                        <a:rPr lang="en-US" altLang="zh-CN" sz="900" b="0" i="0" u="none" strike="noStrike">
                          <a:solidFill>
                            <a:srgbClr val="000000"/>
                          </a:solidFill>
                          <a:effectLst/>
                          <a:latin typeface="+mn-lt"/>
                        </a:rPr>
                        <a:t>812</a:t>
                      </a:r>
                    </a:p>
                  </a:txBody>
                  <a:tcPr marL="9525" marR="9525" marT="9525" marB="0" anchor="b"/>
                </a:tc>
                <a:tc>
                  <a:txBody>
                    <a:bodyPr/>
                    <a:lstStyle/>
                    <a:p>
                      <a:pPr algn="r" fontAlgn="b"/>
                      <a:r>
                        <a:rPr lang="en-US" altLang="zh-CN" sz="900" b="0" i="0" u="none" strike="noStrike">
                          <a:solidFill>
                            <a:srgbClr val="000000"/>
                          </a:solidFill>
                          <a:effectLst/>
                          <a:latin typeface="+mn-lt"/>
                        </a:rPr>
                        <a:t>836</a:t>
                      </a:r>
                    </a:p>
                  </a:txBody>
                  <a:tcPr marL="9525" marR="9525" marT="9525" marB="0" anchor="b"/>
                </a:tc>
                <a:tc>
                  <a:txBody>
                    <a:bodyPr/>
                    <a:lstStyle/>
                    <a:p>
                      <a:pPr algn="r" fontAlgn="b"/>
                      <a:r>
                        <a:rPr lang="en-US" altLang="zh-CN" sz="900" b="0" i="0" u="none" strike="noStrike">
                          <a:solidFill>
                            <a:srgbClr val="000000"/>
                          </a:solidFill>
                          <a:effectLst/>
                          <a:latin typeface="+mn-lt"/>
                        </a:rPr>
                        <a:t>810</a:t>
                      </a:r>
                    </a:p>
                  </a:txBody>
                  <a:tcPr marL="9525" marR="9525" marT="9525" marB="0" anchor="b"/>
                </a:tc>
                <a:tc>
                  <a:txBody>
                    <a:bodyPr/>
                    <a:lstStyle/>
                    <a:p>
                      <a:pPr algn="r" fontAlgn="b"/>
                      <a:r>
                        <a:rPr lang="en-US" altLang="zh-CN" sz="900" b="0" i="0" u="none" strike="noStrike">
                          <a:solidFill>
                            <a:srgbClr val="000000"/>
                          </a:solidFill>
                          <a:effectLst/>
                          <a:latin typeface="+mn-lt"/>
                        </a:rPr>
                        <a:t>850</a:t>
                      </a:r>
                    </a:p>
                  </a:txBody>
                  <a:tcPr marL="9525" marR="9525" marT="9525" marB="0" anchor="b"/>
                </a:tc>
                <a:tc>
                  <a:txBody>
                    <a:bodyPr/>
                    <a:lstStyle/>
                    <a:p>
                      <a:pPr algn="r" fontAlgn="b"/>
                      <a:r>
                        <a:rPr lang="en-US" altLang="zh-CN" sz="900" b="0" i="0" u="none" strike="noStrike">
                          <a:solidFill>
                            <a:srgbClr val="000000"/>
                          </a:solidFill>
                          <a:effectLst/>
                          <a:latin typeface="+mn-lt"/>
                        </a:rPr>
                        <a:t>886</a:t>
                      </a:r>
                    </a:p>
                  </a:txBody>
                  <a:tcPr marL="9525" marR="9525" marT="9525" marB="0" anchor="b"/>
                </a:tc>
                <a:tc>
                  <a:txBody>
                    <a:bodyPr/>
                    <a:lstStyle/>
                    <a:p>
                      <a:pPr algn="r" fontAlgn="b"/>
                      <a:r>
                        <a:rPr lang="en-US" altLang="zh-CN" sz="900" b="0" i="0" u="none" strike="noStrike">
                          <a:solidFill>
                            <a:srgbClr val="000000"/>
                          </a:solidFill>
                          <a:effectLst/>
                          <a:latin typeface="+mn-lt"/>
                        </a:rPr>
                        <a:t>925</a:t>
                      </a:r>
                    </a:p>
                  </a:txBody>
                  <a:tcPr marL="9525" marR="9525" marT="9525" marB="0" anchor="b"/>
                </a:tc>
                <a:tc>
                  <a:txBody>
                    <a:bodyPr/>
                    <a:lstStyle/>
                    <a:p>
                      <a:pPr algn="r" fontAlgn="b"/>
                      <a:r>
                        <a:rPr lang="en-US" altLang="zh-CN" sz="900" b="0" i="0" u="none" strike="noStrike">
                          <a:solidFill>
                            <a:srgbClr val="000000"/>
                          </a:solidFill>
                          <a:effectLst/>
                          <a:latin typeface="+mn-lt"/>
                        </a:rPr>
                        <a:t>939</a:t>
                      </a:r>
                    </a:p>
                  </a:txBody>
                  <a:tcPr marL="9525" marR="9525" marT="9525" marB="0" anchor="b"/>
                </a:tc>
                <a:tc>
                  <a:txBody>
                    <a:bodyPr/>
                    <a:lstStyle/>
                    <a:p>
                      <a:pPr algn="r" fontAlgn="b"/>
                      <a:r>
                        <a:rPr lang="en-US" altLang="zh-CN" sz="900" b="0" i="0" u="none" strike="noStrike">
                          <a:solidFill>
                            <a:srgbClr val="000000"/>
                          </a:solidFill>
                          <a:effectLst/>
                          <a:latin typeface="+mn-lt"/>
                        </a:rPr>
                        <a:t>974</a:t>
                      </a:r>
                    </a:p>
                  </a:txBody>
                  <a:tcPr marL="9525" marR="9525" marT="9525" marB="0" anchor="b"/>
                </a:tc>
                <a:tc>
                  <a:txBody>
                    <a:bodyPr/>
                    <a:lstStyle/>
                    <a:p>
                      <a:pPr algn="r" fontAlgn="b"/>
                      <a:r>
                        <a:rPr lang="en-US" altLang="zh-CN" sz="900" b="0" i="0" u="none" strike="noStrike">
                          <a:solidFill>
                            <a:srgbClr val="000000"/>
                          </a:solidFill>
                          <a:effectLst/>
                          <a:latin typeface="+mn-lt"/>
                        </a:rPr>
                        <a:t>972</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201701</a:t>
                      </a:r>
                    </a:p>
                  </a:txBody>
                  <a:tcPr marL="9525" marR="9525" marT="9525" marB="0" anchor="ctr"/>
                </a:tc>
                <a:tc>
                  <a:txBody>
                    <a:bodyPr/>
                    <a:lstStyle/>
                    <a:p>
                      <a:pPr algn="ctr" fontAlgn="ctr"/>
                      <a:r>
                        <a:rPr lang="en-US" altLang="zh-CN" sz="900" b="0" i="0" u="none" strike="noStrike">
                          <a:solidFill>
                            <a:schemeClr val="tx1"/>
                          </a:solidFill>
                          <a:effectLst/>
                          <a:latin typeface="+mn-lt"/>
                        </a:rPr>
                        <a:t>162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155</a:t>
                      </a:r>
                    </a:p>
                  </a:txBody>
                  <a:tcPr marL="9525" marR="9525" marT="9525" marB="0" anchor="b"/>
                </a:tc>
                <a:tc>
                  <a:txBody>
                    <a:bodyPr/>
                    <a:lstStyle/>
                    <a:p>
                      <a:pPr algn="r" fontAlgn="b"/>
                      <a:r>
                        <a:rPr lang="en-US" altLang="zh-CN" sz="900" b="0" i="0" u="none" strike="noStrike" dirty="0">
                          <a:solidFill>
                            <a:srgbClr val="000000"/>
                          </a:solidFill>
                          <a:effectLst/>
                          <a:latin typeface="+mn-lt"/>
                        </a:rPr>
                        <a:t>260</a:t>
                      </a:r>
                    </a:p>
                  </a:txBody>
                  <a:tcPr marL="9525" marR="9525" marT="9525" marB="0" anchor="b"/>
                </a:tc>
                <a:tc>
                  <a:txBody>
                    <a:bodyPr/>
                    <a:lstStyle/>
                    <a:p>
                      <a:pPr algn="r" fontAlgn="b"/>
                      <a:r>
                        <a:rPr lang="en-US" altLang="zh-CN" sz="900" b="0" i="0" u="none" strike="noStrike">
                          <a:solidFill>
                            <a:srgbClr val="000000"/>
                          </a:solidFill>
                          <a:effectLst/>
                          <a:latin typeface="+mn-lt"/>
                        </a:rPr>
                        <a:t>415</a:t>
                      </a:r>
                    </a:p>
                  </a:txBody>
                  <a:tcPr marL="9525" marR="9525" marT="9525" marB="0" anchor="b"/>
                </a:tc>
                <a:tc>
                  <a:txBody>
                    <a:bodyPr/>
                    <a:lstStyle/>
                    <a:p>
                      <a:pPr algn="r" fontAlgn="b"/>
                      <a:r>
                        <a:rPr lang="en-US" altLang="zh-CN" sz="900" b="0" i="0" u="none" strike="noStrike">
                          <a:solidFill>
                            <a:srgbClr val="000000"/>
                          </a:solidFill>
                          <a:effectLst/>
                          <a:latin typeface="+mn-lt"/>
                        </a:rPr>
                        <a:t>424</a:t>
                      </a:r>
                    </a:p>
                  </a:txBody>
                  <a:tcPr marL="9525" marR="9525" marT="9525" marB="0" anchor="b"/>
                </a:tc>
                <a:tc>
                  <a:txBody>
                    <a:bodyPr/>
                    <a:lstStyle/>
                    <a:p>
                      <a:pPr algn="r" fontAlgn="b"/>
                      <a:r>
                        <a:rPr lang="en-US" altLang="zh-CN" sz="900" b="0" i="0" u="none" strike="noStrike">
                          <a:solidFill>
                            <a:srgbClr val="000000"/>
                          </a:solidFill>
                          <a:effectLst/>
                          <a:latin typeface="+mn-lt"/>
                        </a:rPr>
                        <a:t>443</a:t>
                      </a:r>
                    </a:p>
                  </a:txBody>
                  <a:tcPr marL="9525" marR="9525" marT="9525" marB="0" anchor="b"/>
                </a:tc>
                <a:tc>
                  <a:txBody>
                    <a:bodyPr/>
                    <a:lstStyle/>
                    <a:p>
                      <a:pPr algn="r" fontAlgn="b"/>
                      <a:r>
                        <a:rPr lang="en-US" altLang="zh-CN" sz="900" b="0" i="0" u="none" strike="noStrike">
                          <a:solidFill>
                            <a:srgbClr val="000000"/>
                          </a:solidFill>
                          <a:effectLst/>
                          <a:latin typeface="+mn-lt"/>
                        </a:rPr>
                        <a:t>447</a:t>
                      </a:r>
                    </a:p>
                  </a:txBody>
                  <a:tcPr marL="9525" marR="9525" marT="9525" marB="0" anchor="b"/>
                </a:tc>
                <a:tc>
                  <a:txBody>
                    <a:bodyPr/>
                    <a:lstStyle/>
                    <a:p>
                      <a:pPr algn="r" fontAlgn="b"/>
                      <a:r>
                        <a:rPr lang="en-US" altLang="zh-CN" sz="900" b="0" i="0" u="none" strike="noStrike">
                          <a:solidFill>
                            <a:srgbClr val="000000"/>
                          </a:solidFill>
                          <a:effectLst/>
                          <a:latin typeface="+mn-lt"/>
                        </a:rPr>
                        <a:t>463</a:t>
                      </a:r>
                    </a:p>
                  </a:txBody>
                  <a:tcPr marL="9525" marR="9525" marT="9525" marB="0" anchor="b"/>
                </a:tc>
                <a:tc>
                  <a:txBody>
                    <a:bodyPr/>
                    <a:lstStyle/>
                    <a:p>
                      <a:pPr algn="r" fontAlgn="b"/>
                      <a:r>
                        <a:rPr lang="en-US" altLang="zh-CN" sz="900" b="0" i="0" u="none" strike="noStrike">
                          <a:solidFill>
                            <a:srgbClr val="000000"/>
                          </a:solidFill>
                          <a:effectLst/>
                          <a:latin typeface="+mn-lt"/>
                        </a:rPr>
                        <a:t>467</a:t>
                      </a:r>
                    </a:p>
                  </a:txBody>
                  <a:tcPr marL="9525" marR="9525" marT="9525" marB="0" anchor="b"/>
                </a:tc>
                <a:tc>
                  <a:txBody>
                    <a:bodyPr/>
                    <a:lstStyle/>
                    <a:p>
                      <a:pPr algn="r" fontAlgn="b"/>
                      <a:r>
                        <a:rPr lang="en-US" altLang="zh-CN" sz="900" b="0" i="0" u="none" strike="noStrike">
                          <a:solidFill>
                            <a:srgbClr val="000000"/>
                          </a:solidFill>
                          <a:effectLst/>
                          <a:latin typeface="+mn-lt"/>
                        </a:rPr>
                        <a:t>473</a:t>
                      </a:r>
                    </a:p>
                  </a:txBody>
                  <a:tcPr marL="9525" marR="9525" marT="9525" marB="0" anchor="b"/>
                </a:tc>
                <a:tc>
                  <a:txBody>
                    <a:bodyPr/>
                    <a:lstStyle/>
                    <a:p>
                      <a:pPr algn="r" fontAlgn="b"/>
                      <a:r>
                        <a:rPr lang="en-US" altLang="zh-CN" sz="900" b="0" i="0" u="none" strike="noStrike">
                          <a:solidFill>
                            <a:srgbClr val="000000"/>
                          </a:solidFill>
                          <a:effectLst/>
                          <a:latin typeface="+mn-lt"/>
                        </a:rPr>
                        <a:t>477</a:t>
                      </a:r>
                    </a:p>
                  </a:txBody>
                  <a:tcPr marL="9525" marR="9525" marT="9525" marB="0" anchor="b"/>
                </a:tc>
                <a:tc>
                  <a:txBody>
                    <a:bodyPr/>
                    <a:lstStyle/>
                    <a:p>
                      <a:pPr algn="r" fontAlgn="b"/>
                      <a:r>
                        <a:rPr lang="en-US" altLang="zh-CN" sz="900" b="0" i="0" u="none" strike="noStrike">
                          <a:solidFill>
                            <a:srgbClr val="000000"/>
                          </a:solidFill>
                          <a:effectLst/>
                          <a:latin typeface="+mn-lt"/>
                        </a:rPr>
                        <a:t>480</a:t>
                      </a:r>
                    </a:p>
                  </a:txBody>
                  <a:tcPr marL="9525" marR="9525" marT="9525" marB="0" anchor="b"/>
                </a:tc>
                <a:tc>
                  <a:txBody>
                    <a:bodyPr/>
                    <a:lstStyle/>
                    <a:p>
                      <a:pPr algn="r" fontAlgn="b"/>
                      <a:r>
                        <a:rPr lang="en-US" altLang="zh-CN" sz="900" b="0" i="0" u="none" strike="noStrike">
                          <a:solidFill>
                            <a:srgbClr val="000000"/>
                          </a:solidFill>
                          <a:effectLst/>
                          <a:latin typeface="+mn-lt"/>
                        </a:rPr>
                        <a:t>496</a:t>
                      </a:r>
                    </a:p>
                  </a:txBody>
                  <a:tcPr marL="9525" marR="9525" marT="9525" marB="0" anchor="b"/>
                </a:tc>
                <a:tc>
                  <a:txBody>
                    <a:bodyPr/>
                    <a:lstStyle/>
                    <a:p>
                      <a:pPr algn="r" fontAlgn="b"/>
                      <a:r>
                        <a:rPr lang="en-US" altLang="zh-CN" sz="900" b="0" i="0" u="none" strike="noStrike">
                          <a:solidFill>
                            <a:srgbClr val="000000"/>
                          </a:solidFill>
                          <a:effectLst/>
                          <a:latin typeface="+mn-lt"/>
                        </a:rPr>
                        <a:t>479</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201702</a:t>
                      </a:r>
                    </a:p>
                  </a:txBody>
                  <a:tcPr marL="9525" marR="9525" marT="9525" marB="0" anchor="ctr"/>
                </a:tc>
                <a:tc>
                  <a:txBody>
                    <a:bodyPr/>
                    <a:lstStyle/>
                    <a:p>
                      <a:pPr algn="ctr" fontAlgn="ctr"/>
                      <a:r>
                        <a:rPr lang="en-US" altLang="zh-CN" sz="900" b="0" i="0" u="none" strike="noStrike">
                          <a:solidFill>
                            <a:schemeClr val="tx1"/>
                          </a:solidFill>
                          <a:effectLst/>
                          <a:latin typeface="+mn-lt"/>
                        </a:rPr>
                        <a:t>268</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244</a:t>
                      </a:r>
                    </a:p>
                  </a:txBody>
                  <a:tcPr marL="9525" marR="9525" marT="9525" marB="0" anchor="b"/>
                </a:tc>
                <a:tc>
                  <a:txBody>
                    <a:bodyPr/>
                    <a:lstStyle/>
                    <a:p>
                      <a:pPr algn="r" fontAlgn="b"/>
                      <a:r>
                        <a:rPr lang="en-US" altLang="zh-CN" sz="900" b="0" i="0" u="none" strike="noStrike" dirty="0">
                          <a:solidFill>
                            <a:srgbClr val="000000"/>
                          </a:solidFill>
                          <a:effectLst/>
                          <a:latin typeface="+mn-lt"/>
                        </a:rPr>
                        <a:t>527</a:t>
                      </a:r>
                    </a:p>
                  </a:txBody>
                  <a:tcPr marL="9525" marR="9525" marT="9525" marB="0" anchor="b"/>
                </a:tc>
                <a:tc>
                  <a:txBody>
                    <a:bodyPr/>
                    <a:lstStyle/>
                    <a:p>
                      <a:pPr algn="r" fontAlgn="b"/>
                      <a:r>
                        <a:rPr lang="en-US" altLang="zh-CN" sz="900" b="0" i="0" u="none" strike="noStrike" dirty="0">
                          <a:solidFill>
                            <a:srgbClr val="000000"/>
                          </a:solidFill>
                          <a:effectLst/>
                          <a:latin typeface="+mn-lt"/>
                        </a:rPr>
                        <a:t>644</a:t>
                      </a:r>
                    </a:p>
                  </a:txBody>
                  <a:tcPr marL="9525" marR="9525" marT="9525" marB="0" anchor="b"/>
                </a:tc>
                <a:tc>
                  <a:txBody>
                    <a:bodyPr/>
                    <a:lstStyle/>
                    <a:p>
                      <a:pPr algn="r" fontAlgn="b"/>
                      <a:r>
                        <a:rPr lang="en-US" altLang="zh-CN" sz="900" b="0" i="0" u="none" strike="noStrike">
                          <a:solidFill>
                            <a:srgbClr val="000000"/>
                          </a:solidFill>
                          <a:effectLst/>
                          <a:latin typeface="+mn-lt"/>
                        </a:rPr>
                        <a:t>760</a:t>
                      </a:r>
                    </a:p>
                  </a:txBody>
                  <a:tcPr marL="9525" marR="9525" marT="9525" marB="0" anchor="b"/>
                </a:tc>
                <a:tc>
                  <a:txBody>
                    <a:bodyPr/>
                    <a:lstStyle/>
                    <a:p>
                      <a:pPr algn="r" fontAlgn="b"/>
                      <a:r>
                        <a:rPr lang="en-US" altLang="zh-CN" sz="900" b="0" i="0" u="none" strike="noStrike">
                          <a:solidFill>
                            <a:srgbClr val="000000"/>
                          </a:solidFill>
                          <a:effectLst/>
                          <a:latin typeface="+mn-lt"/>
                        </a:rPr>
                        <a:t>784</a:t>
                      </a:r>
                    </a:p>
                  </a:txBody>
                  <a:tcPr marL="9525" marR="9525" marT="9525" marB="0" anchor="b"/>
                </a:tc>
                <a:tc>
                  <a:txBody>
                    <a:bodyPr/>
                    <a:lstStyle/>
                    <a:p>
                      <a:pPr algn="r" fontAlgn="b"/>
                      <a:r>
                        <a:rPr lang="en-US" altLang="zh-CN" sz="900" b="0" i="0" u="none" strike="noStrike">
                          <a:solidFill>
                            <a:srgbClr val="000000"/>
                          </a:solidFill>
                          <a:effectLst/>
                          <a:latin typeface="+mn-lt"/>
                        </a:rPr>
                        <a:t>792</a:t>
                      </a:r>
                    </a:p>
                  </a:txBody>
                  <a:tcPr marL="9525" marR="9525" marT="9525" marB="0" anchor="b"/>
                </a:tc>
                <a:tc>
                  <a:txBody>
                    <a:bodyPr/>
                    <a:lstStyle/>
                    <a:p>
                      <a:pPr algn="r" fontAlgn="b"/>
                      <a:r>
                        <a:rPr lang="en-US" altLang="zh-CN" sz="900" b="0" i="0" u="none" strike="noStrike">
                          <a:solidFill>
                            <a:srgbClr val="000000"/>
                          </a:solidFill>
                          <a:effectLst/>
                          <a:latin typeface="+mn-lt"/>
                        </a:rPr>
                        <a:t>806</a:t>
                      </a:r>
                    </a:p>
                  </a:txBody>
                  <a:tcPr marL="9525" marR="9525" marT="9525" marB="0" anchor="b"/>
                </a:tc>
                <a:tc>
                  <a:txBody>
                    <a:bodyPr/>
                    <a:lstStyle/>
                    <a:p>
                      <a:pPr algn="r" fontAlgn="b"/>
                      <a:r>
                        <a:rPr lang="en-US" altLang="zh-CN" sz="900" b="0" i="0" u="none" strike="noStrike">
                          <a:solidFill>
                            <a:srgbClr val="000000"/>
                          </a:solidFill>
                          <a:effectLst/>
                          <a:latin typeface="+mn-lt"/>
                        </a:rPr>
                        <a:t>846</a:t>
                      </a:r>
                    </a:p>
                  </a:txBody>
                  <a:tcPr marL="9525" marR="9525" marT="9525" marB="0" anchor="b"/>
                </a:tc>
                <a:tc>
                  <a:txBody>
                    <a:bodyPr/>
                    <a:lstStyle/>
                    <a:p>
                      <a:pPr algn="r" fontAlgn="b"/>
                      <a:r>
                        <a:rPr lang="en-US" altLang="zh-CN" sz="900" b="0" i="0" u="none" strike="noStrike">
                          <a:solidFill>
                            <a:srgbClr val="000000"/>
                          </a:solidFill>
                          <a:effectLst/>
                          <a:latin typeface="+mn-lt"/>
                        </a:rPr>
                        <a:t>900</a:t>
                      </a:r>
                    </a:p>
                  </a:txBody>
                  <a:tcPr marL="9525" marR="9525" marT="9525" marB="0" anchor="b"/>
                </a:tc>
                <a:tc>
                  <a:txBody>
                    <a:bodyPr/>
                    <a:lstStyle/>
                    <a:p>
                      <a:pPr algn="r" fontAlgn="b"/>
                      <a:r>
                        <a:rPr lang="en-US" altLang="zh-CN" sz="900" b="0" i="0" u="none" strike="noStrike">
                          <a:solidFill>
                            <a:srgbClr val="000000"/>
                          </a:solidFill>
                          <a:effectLst/>
                          <a:latin typeface="+mn-lt"/>
                        </a:rPr>
                        <a:t>899</a:t>
                      </a:r>
                    </a:p>
                  </a:txBody>
                  <a:tcPr marL="9525" marR="9525" marT="9525" marB="0" anchor="b"/>
                </a:tc>
                <a:tc>
                  <a:txBody>
                    <a:bodyPr/>
                    <a:lstStyle/>
                    <a:p>
                      <a:pPr algn="r" fontAlgn="b"/>
                      <a:r>
                        <a:rPr lang="en-US" altLang="zh-CN" sz="900" b="0" i="0" u="none" strike="noStrike">
                          <a:solidFill>
                            <a:srgbClr val="000000"/>
                          </a:solidFill>
                          <a:effectLst/>
                          <a:latin typeface="+mn-lt"/>
                        </a:rPr>
                        <a:t>940</a:t>
                      </a:r>
                    </a:p>
                  </a:txBody>
                  <a:tcPr marL="9525" marR="9525" marT="9525" marB="0" anchor="b"/>
                </a:tc>
                <a:tc>
                  <a:txBody>
                    <a:bodyPr/>
                    <a:lstStyle/>
                    <a:p>
                      <a:pPr algn="r" fontAlgn="b"/>
                      <a:r>
                        <a:rPr lang="en-US" altLang="zh-CN" sz="900" b="0" i="0" u="none" strike="noStrike">
                          <a:solidFill>
                            <a:srgbClr val="000000"/>
                          </a:solidFill>
                          <a:effectLst/>
                          <a:latin typeface="+mn-lt"/>
                        </a:rPr>
                        <a:t>909</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201703</a:t>
                      </a:r>
                    </a:p>
                  </a:txBody>
                  <a:tcPr marL="9525" marR="9525" marT="9525" marB="0" anchor="ctr"/>
                </a:tc>
                <a:tc>
                  <a:txBody>
                    <a:bodyPr/>
                    <a:lstStyle/>
                    <a:p>
                      <a:pPr algn="ctr" fontAlgn="ctr"/>
                      <a:r>
                        <a:rPr lang="en-US" altLang="zh-CN" sz="900" b="0" i="0" u="none" strike="noStrike">
                          <a:solidFill>
                            <a:schemeClr val="tx1"/>
                          </a:solidFill>
                          <a:effectLst/>
                          <a:latin typeface="+mn-lt"/>
                        </a:rPr>
                        <a:t>446</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486</a:t>
                      </a:r>
                    </a:p>
                  </a:txBody>
                  <a:tcPr marL="9525" marR="9525" marT="9525" marB="0" anchor="b"/>
                </a:tc>
                <a:tc>
                  <a:txBody>
                    <a:bodyPr/>
                    <a:lstStyle/>
                    <a:p>
                      <a:pPr algn="r" fontAlgn="b"/>
                      <a:r>
                        <a:rPr lang="en-US" altLang="zh-CN" sz="900" b="0" i="0" u="none" strike="noStrike" dirty="0">
                          <a:solidFill>
                            <a:srgbClr val="000000"/>
                          </a:solidFill>
                          <a:effectLst/>
                          <a:latin typeface="+mn-lt"/>
                        </a:rPr>
                        <a:t>1020</a:t>
                      </a:r>
                    </a:p>
                  </a:txBody>
                  <a:tcPr marL="9525" marR="9525" marT="9525" marB="0" anchor="b"/>
                </a:tc>
                <a:tc>
                  <a:txBody>
                    <a:bodyPr/>
                    <a:lstStyle/>
                    <a:p>
                      <a:pPr algn="r" fontAlgn="b"/>
                      <a:r>
                        <a:rPr lang="en-US" altLang="zh-CN" sz="900" b="0" i="0" u="none" strike="noStrike">
                          <a:solidFill>
                            <a:srgbClr val="000000"/>
                          </a:solidFill>
                          <a:effectLst/>
                          <a:latin typeface="+mn-lt"/>
                        </a:rPr>
                        <a:t>1328</a:t>
                      </a:r>
                    </a:p>
                  </a:txBody>
                  <a:tcPr marL="9525" marR="9525" marT="9525" marB="0" anchor="b"/>
                </a:tc>
                <a:tc>
                  <a:txBody>
                    <a:bodyPr/>
                    <a:lstStyle/>
                    <a:p>
                      <a:pPr algn="r" fontAlgn="b"/>
                      <a:r>
                        <a:rPr lang="en-US" altLang="zh-CN" sz="900" b="0" i="0" u="none" strike="noStrike">
                          <a:solidFill>
                            <a:srgbClr val="000000"/>
                          </a:solidFill>
                          <a:effectLst/>
                          <a:latin typeface="+mn-lt"/>
                        </a:rPr>
                        <a:t>1483</a:t>
                      </a:r>
                    </a:p>
                  </a:txBody>
                  <a:tcPr marL="9525" marR="9525" marT="9525" marB="0" anchor="b"/>
                </a:tc>
                <a:tc>
                  <a:txBody>
                    <a:bodyPr/>
                    <a:lstStyle/>
                    <a:p>
                      <a:pPr algn="r" fontAlgn="b"/>
                      <a:r>
                        <a:rPr lang="en-US" altLang="zh-CN" sz="900" b="0" i="0" u="none" strike="noStrike">
                          <a:solidFill>
                            <a:srgbClr val="000000"/>
                          </a:solidFill>
                          <a:effectLst/>
                          <a:latin typeface="+mn-lt"/>
                        </a:rPr>
                        <a:t>1546</a:t>
                      </a:r>
                    </a:p>
                  </a:txBody>
                  <a:tcPr marL="9525" marR="9525" marT="9525" marB="0" anchor="b"/>
                </a:tc>
                <a:tc>
                  <a:txBody>
                    <a:bodyPr/>
                    <a:lstStyle/>
                    <a:p>
                      <a:pPr algn="r" fontAlgn="b"/>
                      <a:r>
                        <a:rPr lang="en-US" altLang="zh-CN" sz="900" b="0" i="0" u="none" strike="noStrike">
                          <a:solidFill>
                            <a:srgbClr val="000000"/>
                          </a:solidFill>
                          <a:effectLst/>
                          <a:latin typeface="+mn-lt"/>
                        </a:rPr>
                        <a:t>1632</a:t>
                      </a:r>
                    </a:p>
                  </a:txBody>
                  <a:tcPr marL="9525" marR="9525" marT="9525" marB="0" anchor="b"/>
                </a:tc>
                <a:tc>
                  <a:txBody>
                    <a:bodyPr/>
                    <a:lstStyle/>
                    <a:p>
                      <a:pPr algn="r" fontAlgn="b"/>
                      <a:r>
                        <a:rPr lang="en-US" altLang="zh-CN" sz="900" b="0" i="0" u="none" strike="noStrike">
                          <a:solidFill>
                            <a:srgbClr val="000000"/>
                          </a:solidFill>
                          <a:effectLst/>
                          <a:latin typeface="+mn-lt"/>
                        </a:rPr>
                        <a:t>1675</a:t>
                      </a:r>
                    </a:p>
                  </a:txBody>
                  <a:tcPr marL="9525" marR="9525" marT="9525" marB="0" anchor="b"/>
                </a:tc>
                <a:tc>
                  <a:txBody>
                    <a:bodyPr/>
                    <a:lstStyle/>
                    <a:p>
                      <a:pPr algn="r" fontAlgn="b"/>
                      <a:r>
                        <a:rPr lang="en-US" altLang="zh-CN" sz="900" b="0" i="0" u="none" strike="noStrike">
                          <a:solidFill>
                            <a:srgbClr val="000000"/>
                          </a:solidFill>
                          <a:effectLst/>
                          <a:latin typeface="+mn-lt"/>
                        </a:rPr>
                        <a:t>1721</a:t>
                      </a:r>
                    </a:p>
                  </a:txBody>
                  <a:tcPr marL="9525" marR="9525" marT="9525" marB="0" anchor="b"/>
                </a:tc>
                <a:tc>
                  <a:txBody>
                    <a:bodyPr/>
                    <a:lstStyle/>
                    <a:p>
                      <a:pPr algn="r" fontAlgn="b"/>
                      <a:r>
                        <a:rPr lang="en-US" altLang="zh-CN" sz="900" b="0" i="0" u="none" strike="noStrike">
                          <a:solidFill>
                            <a:srgbClr val="000000"/>
                          </a:solidFill>
                          <a:effectLst/>
                          <a:latin typeface="+mn-lt"/>
                        </a:rPr>
                        <a:t>1764</a:t>
                      </a:r>
                    </a:p>
                  </a:txBody>
                  <a:tcPr marL="9525" marR="9525" marT="9525" marB="0" anchor="b"/>
                </a:tc>
                <a:tc>
                  <a:txBody>
                    <a:bodyPr/>
                    <a:lstStyle/>
                    <a:p>
                      <a:pPr algn="r" fontAlgn="b"/>
                      <a:r>
                        <a:rPr lang="en-US" altLang="zh-CN" sz="900" b="0" i="0" u="none" strike="noStrike">
                          <a:solidFill>
                            <a:srgbClr val="000000"/>
                          </a:solidFill>
                          <a:effectLst/>
                          <a:latin typeface="+mn-lt"/>
                        </a:rPr>
                        <a:t>1847</a:t>
                      </a:r>
                    </a:p>
                  </a:txBody>
                  <a:tcPr marL="9525" marR="9525" marT="9525" marB="0" anchor="b"/>
                </a:tc>
                <a:tc>
                  <a:txBody>
                    <a:bodyPr/>
                    <a:lstStyle/>
                    <a:p>
                      <a:pPr algn="r" fontAlgn="b"/>
                      <a:r>
                        <a:rPr lang="en-US" altLang="zh-CN" sz="900" b="0" i="0" u="none" strike="noStrike">
                          <a:solidFill>
                            <a:srgbClr val="000000"/>
                          </a:solidFill>
                          <a:effectLst/>
                          <a:latin typeface="+mn-lt"/>
                        </a:rPr>
                        <a:t>1785</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201704</a:t>
                      </a:r>
                    </a:p>
                  </a:txBody>
                  <a:tcPr marL="9525" marR="9525" marT="9525" marB="0" anchor="ctr"/>
                </a:tc>
                <a:tc>
                  <a:txBody>
                    <a:bodyPr/>
                    <a:lstStyle/>
                    <a:p>
                      <a:pPr algn="ctr" fontAlgn="ctr"/>
                      <a:r>
                        <a:rPr lang="en-US" altLang="zh-CN" sz="900" b="0" i="0" u="none" strike="noStrike">
                          <a:solidFill>
                            <a:schemeClr val="tx1"/>
                          </a:solidFill>
                          <a:effectLst/>
                          <a:latin typeface="+mn-lt"/>
                        </a:rPr>
                        <a:t>554</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dirty="0">
                          <a:solidFill>
                            <a:srgbClr val="000000"/>
                          </a:solidFill>
                          <a:effectLst/>
                          <a:latin typeface="+mn-lt"/>
                        </a:rPr>
                        <a:t>522</a:t>
                      </a:r>
                    </a:p>
                  </a:txBody>
                  <a:tcPr marL="9525" marR="9525" marT="9525" marB="0" anchor="b"/>
                </a:tc>
                <a:tc>
                  <a:txBody>
                    <a:bodyPr/>
                    <a:lstStyle/>
                    <a:p>
                      <a:pPr algn="r" fontAlgn="b"/>
                      <a:r>
                        <a:rPr lang="en-US" altLang="zh-CN" sz="900" b="0" i="0" u="none" strike="noStrike" dirty="0">
                          <a:solidFill>
                            <a:srgbClr val="000000"/>
                          </a:solidFill>
                          <a:effectLst/>
                          <a:latin typeface="+mn-lt"/>
                        </a:rPr>
                        <a:t>1105</a:t>
                      </a:r>
                    </a:p>
                  </a:txBody>
                  <a:tcPr marL="9525" marR="9525" marT="9525" marB="0" anchor="b"/>
                </a:tc>
                <a:tc>
                  <a:txBody>
                    <a:bodyPr/>
                    <a:lstStyle/>
                    <a:p>
                      <a:pPr algn="r" fontAlgn="b"/>
                      <a:r>
                        <a:rPr lang="en-US" altLang="zh-CN" sz="900" b="0" i="0" u="none" strike="noStrike">
                          <a:solidFill>
                            <a:srgbClr val="000000"/>
                          </a:solidFill>
                          <a:effectLst/>
                          <a:latin typeface="+mn-lt"/>
                        </a:rPr>
                        <a:t>1151</a:t>
                      </a:r>
                    </a:p>
                  </a:txBody>
                  <a:tcPr marL="9525" marR="9525" marT="9525" marB="0" anchor="b"/>
                </a:tc>
                <a:tc>
                  <a:txBody>
                    <a:bodyPr/>
                    <a:lstStyle/>
                    <a:p>
                      <a:pPr algn="r" fontAlgn="b"/>
                      <a:r>
                        <a:rPr lang="en-US" altLang="zh-CN" sz="900" b="0" i="0" u="none" strike="noStrike">
                          <a:solidFill>
                            <a:srgbClr val="000000"/>
                          </a:solidFill>
                          <a:effectLst/>
                          <a:latin typeface="+mn-lt"/>
                        </a:rPr>
                        <a:t>1190</a:t>
                      </a:r>
                    </a:p>
                  </a:txBody>
                  <a:tcPr marL="9525" marR="9525" marT="9525" marB="0" anchor="b"/>
                </a:tc>
                <a:tc>
                  <a:txBody>
                    <a:bodyPr/>
                    <a:lstStyle/>
                    <a:p>
                      <a:pPr algn="r" fontAlgn="b"/>
                      <a:r>
                        <a:rPr lang="en-US" altLang="zh-CN" sz="900" b="0" i="0" u="none" strike="noStrike">
                          <a:solidFill>
                            <a:srgbClr val="000000"/>
                          </a:solidFill>
                          <a:effectLst/>
                          <a:latin typeface="+mn-lt"/>
                        </a:rPr>
                        <a:t>1267</a:t>
                      </a:r>
                    </a:p>
                  </a:txBody>
                  <a:tcPr marL="9525" marR="9525" marT="9525" marB="0" anchor="b"/>
                </a:tc>
                <a:tc>
                  <a:txBody>
                    <a:bodyPr/>
                    <a:lstStyle/>
                    <a:p>
                      <a:pPr algn="r" fontAlgn="b"/>
                      <a:r>
                        <a:rPr lang="en-US" altLang="zh-CN" sz="900" b="0" i="0" u="none" strike="noStrike">
                          <a:solidFill>
                            <a:srgbClr val="000000"/>
                          </a:solidFill>
                          <a:effectLst/>
                          <a:latin typeface="+mn-lt"/>
                        </a:rPr>
                        <a:t>1286</a:t>
                      </a:r>
                    </a:p>
                  </a:txBody>
                  <a:tcPr marL="9525" marR="9525" marT="9525" marB="0" anchor="b"/>
                </a:tc>
                <a:tc>
                  <a:txBody>
                    <a:bodyPr/>
                    <a:lstStyle/>
                    <a:p>
                      <a:pPr algn="r" fontAlgn="b"/>
                      <a:r>
                        <a:rPr lang="en-US" altLang="zh-CN" sz="900" b="0" i="0" u="none" strike="noStrike">
                          <a:solidFill>
                            <a:srgbClr val="000000"/>
                          </a:solidFill>
                          <a:effectLst/>
                          <a:latin typeface="+mn-lt"/>
                        </a:rPr>
                        <a:t>1325</a:t>
                      </a:r>
                    </a:p>
                  </a:txBody>
                  <a:tcPr marL="9525" marR="9525" marT="9525" marB="0" anchor="b"/>
                </a:tc>
                <a:tc>
                  <a:txBody>
                    <a:bodyPr/>
                    <a:lstStyle/>
                    <a:p>
                      <a:pPr algn="r" fontAlgn="b"/>
                      <a:r>
                        <a:rPr lang="en-US" altLang="zh-CN" sz="900" b="0" i="0" u="none" strike="noStrike">
                          <a:solidFill>
                            <a:srgbClr val="000000"/>
                          </a:solidFill>
                          <a:effectLst/>
                          <a:latin typeface="+mn-lt"/>
                        </a:rPr>
                        <a:t>1348</a:t>
                      </a:r>
                    </a:p>
                  </a:txBody>
                  <a:tcPr marL="9525" marR="9525" marT="9525" marB="0" anchor="b"/>
                </a:tc>
                <a:tc>
                  <a:txBody>
                    <a:bodyPr/>
                    <a:lstStyle/>
                    <a:p>
                      <a:pPr algn="r" fontAlgn="b"/>
                      <a:r>
                        <a:rPr lang="en-US" altLang="zh-CN" sz="900" b="0" i="0" u="none" strike="noStrike">
                          <a:solidFill>
                            <a:srgbClr val="000000"/>
                          </a:solidFill>
                          <a:effectLst/>
                          <a:latin typeface="+mn-lt"/>
                        </a:rPr>
                        <a:t>1389</a:t>
                      </a:r>
                    </a:p>
                  </a:txBody>
                  <a:tcPr marL="9525" marR="9525" marT="9525" marB="0" anchor="b"/>
                </a:tc>
                <a:tc>
                  <a:txBody>
                    <a:bodyPr/>
                    <a:lstStyle/>
                    <a:p>
                      <a:pPr algn="r" fontAlgn="b"/>
                      <a:r>
                        <a:rPr lang="en-US" altLang="zh-CN" sz="900" b="0" i="0" u="none" strike="noStrike">
                          <a:solidFill>
                            <a:srgbClr val="000000"/>
                          </a:solidFill>
                          <a:effectLst/>
                          <a:latin typeface="+mn-lt"/>
                        </a:rPr>
                        <a:t>1388</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201705</a:t>
                      </a:r>
                    </a:p>
                  </a:txBody>
                  <a:tcPr marL="9525" marR="9525" marT="9525" marB="0" anchor="ctr"/>
                </a:tc>
                <a:tc>
                  <a:txBody>
                    <a:bodyPr/>
                    <a:lstStyle/>
                    <a:p>
                      <a:pPr algn="ctr" fontAlgn="ctr"/>
                      <a:r>
                        <a:rPr lang="en-US" altLang="zh-CN" sz="900" b="0" i="0" u="none" strike="noStrike">
                          <a:solidFill>
                            <a:schemeClr val="tx1"/>
                          </a:solidFill>
                          <a:effectLst/>
                          <a:latin typeface="+mn-lt"/>
                        </a:rPr>
                        <a:t>573</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dirty="0">
                          <a:solidFill>
                            <a:srgbClr val="000000"/>
                          </a:solidFill>
                          <a:effectLst/>
                          <a:latin typeface="+mn-lt"/>
                        </a:rPr>
                        <a:t>385</a:t>
                      </a:r>
                    </a:p>
                  </a:txBody>
                  <a:tcPr marL="9525" marR="9525" marT="9525" marB="0" anchor="b"/>
                </a:tc>
                <a:tc>
                  <a:txBody>
                    <a:bodyPr/>
                    <a:lstStyle/>
                    <a:p>
                      <a:pPr algn="r" fontAlgn="b"/>
                      <a:r>
                        <a:rPr lang="en-US" altLang="zh-CN" sz="900" b="0" i="0" u="none" strike="noStrike">
                          <a:solidFill>
                            <a:srgbClr val="000000"/>
                          </a:solidFill>
                          <a:effectLst/>
                          <a:latin typeface="+mn-lt"/>
                        </a:rPr>
                        <a:t>739</a:t>
                      </a:r>
                    </a:p>
                  </a:txBody>
                  <a:tcPr marL="9525" marR="9525" marT="9525" marB="0" anchor="b"/>
                </a:tc>
                <a:tc>
                  <a:txBody>
                    <a:bodyPr/>
                    <a:lstStyle/>
                    <a:p>
                      <a:pPr algn="r" fontAlgn="b"/>
                      <a:r>
                        <a:rPr lang="en-US" altLang="zh-CN" sz="900" b="0" i="0" u="none" strike="noStrike">
                          <a:solidFill>
                            <a:srgbClr val="000000"/>
                          </a:solidFill>
                          <a:effectLst/>
                          <a:latin typeface="+mn-lt"/>
                        </a:rPr>
                        <a:t>817</a:t>
                      </a:r>
                    </a:p>
                  </a:txBody>
                  <a:tcPr marL="9525" marR="9525" marT="9525" marB="0" anchor="b"/>
                </a:tc>
                <a:tc>
                  <a:txBody>
                    <a:bodyPr/>
                    <a:lstStyle/>
                    <a:p>
                      <a:pPr algn="r" fontAlgn="b"/>
                      <a:r>
                        <a:rPr lang="en-US" altLang="zh-CN" sz="900" b="0" i="0" u="none" strike="noStrike">
                          <a:solidFill>
                            <a:srgbClr val="000000"/>
                          </a:solidFill>
                          <a:effectLst/>
                          <a:latin typeface="+mn-lt"/>
                        </a:rPr>
                        <a:t>924</a:t>
                      </a:r>
                    </a:p>
                  </a:txBody>
                  <a:tcPr marL="9525" marR="9525" marT="9525" marB="0" anchor="b"/>
                </a:tc>
                <a:tc>
                  <a:txBody>
                    <a:bodyPr/>
                    <a:lstStyle/>
                    <a:p>
                      <a:pPr algn="r" fontAlgn="b"/>
                      <a:r>
                        <a:rPr lang="en-US" altLang="zh-CN" sz="900" b="0" i="0" u="none" strike="noStrike">
                          <a:solidFill>
                            <a:srgbClr val="000000"/>
                          </a:solidFill>
                          <a:effectLst/>
                          <a:latin typeface="+mn-lt"/>
                        </a:rPr>
                        <a:t>942</a:t>
                      </a:r>
                    </a:p>
                  </a:txBody>
                  <a:tcPr marL="9525" marR="9525" marT="9525" marB="0" anchor="b"/>
                </a:tc>
                <a:tc>
                  <a:txBody>
                    <a:bodyPr/>
                    <a:lstStyle/>
                    <a:p>
                      <a:pPr algn="r" fontAlgn="b"/>
                      <a:r>
                        <a:rPr lang="en-US" altLang="zh-CN" sz="900" b="0" i="0" u="none" strike="noStrike">
                          <a:solidFill>
                            <a:srgbClr val="000000"/>
                          </a:solidFill>
                          <a:effectLst/>
                          <a:latin typeface="+mn-lt"/>
                        </a:rPr>
                        <a:t>1017</a:t>
                      </a:r>
                    </a:p>
                  </a:txBody>
                  <a:tcPr marL="9525" marR="9525" marT="9525" marB="0" anchor="b"/>
                </a:tc>
                <a:tc>
                  <a:txBody>
                    <a:bodyPr/>
                    <a:lstStyle/>
                    <a:p>
                      <a:pPr algn="r" fontAlgn="b"/>
                      <a:r>
                        <a:rPr lang="en-US" altLang="zh-CN" sz="900" b="0" i="0" u="none" strike="noStrike">
                          <a:solidFill>
                            <a:srgbClr val="000000"/>
                          </a:solidFill>
                          <a:effectLst/>
                          <a:latin typeface="+mn-lt"/>
                        </a:rPr>
                        <a:t>1092</a:t>
                      </a:r>
                    </a:p>
                  </a:txBody>
                  <a:tcPr marL="9525" marR="9525" marT="9525" marB="0" anchor="b"/>
                </a:tc>
                <a:tc>
                  <a:txBody>
                    <a:bodyPr/>
                    <a:lstStyle/>
                    <a:p>
                      <a:pPr algn="r" fontAlgn="b"/>
                      <a:r>
                        <a:rPr lang="en-US" altLang="zh-CN" sz="900" b="0" i="0" u="none" strike="noStrike">
                          <a:solidFill>
                            <a:srgbClr val="000000"/>
                          </a:solidFill>
                          <a:effectLst/>
                          <a:latin typeface="+mn-lt"/>
                        </a:rPr>
                        <a:t>1110</a:t>
                      </a:r>
                    </a:p>
                  </a:txBody>
                  <a:tcPr marL="9525" marR="9525" marT="9525" marB="0" anchor="b"/>
                </a:tc>
                <a:tc>
                  <a:txBody>
                    <a:bodyPr/>
                    <a:lstStyle/>
                    <a:p>
                      <a:pPr algn="r" fontAlgn="b"/>
                      <a:r>
                        <a:rPr lang="en-US" altLang="zh-CN" sz="900" b="0" i="0" u="none" strike="noStrike">
                          <a:solidFill>
                            <a:srgbClr val="000000"/>
                          </a:solidFill>
                          <a:effectLst/>
                          <a:latin typeface="+mn-lt"/>
                        </a:rPr>
                        <a:t>1132</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201706</a:t>
                      </a:r>
                    </a:p>
                  </a:txBody>
                  <a:tcPr marL="9525" marR="9525" marT="9525" marB="0" anchor="ctr"/>
                </a:tc>
                <a:tc>
                  <a:txBody>
                    <a:bodyPr/>
                    <a:lstStyle/>
                    <a:p>
                      <a:pPr algn="ctr" fontAlgn="ctr"/>
                      <a:r>
                        <a:rPr lang="en-US" altLang="zh-CN" sz="900" b="0" i="0" u="none" strike="noStrike">
                          <a:solidFill>
                            <a:schemeClr val="tx1"/>
                          </a:solidFill>
                          <a:effectLst/>
                          <a:latin typeface="+mn-lt"/>
                        </a:rPr>
                        <a:t>675</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275</a:t>
                      </a:r>
                    </a:p>
                  </a:txBody>
                  <a:tcPr marL="9525" marR="9525" marT="9525" marB="0" anchor="b"/>
                </a:tc>
                <a:tc>
                  <a:txBody>
                    <a:bodyPr/>
                    <a:lstStyle/>
                    <a:p>
                      <a:pPr algn="r" fontAlgn="b"/>
                      <a:r>
                        <a:rPr lang="en-US" altLang="zh-CN" sz="900" b="0" i="0" u="none" strike="noStrike">
                          <a:solidFill>
                            <a:srgbClr val="000000"/>
                          </a:solidFill>
                          <a:effectLst/>
                          <a:latin typeface="+mn-lt"/>
                        </a:rPr>
                        <a:t>685</a:t>
                      </a:r>
                    </a:p>
                  </a:txBody>
                  <a:tcPr marL="9525" marR="9525" marT="9525" marB="0" anchor="b"/>
                </a:tc>
                <a:tc>
                  <a:txBody>
                    <a:bodyPr/>
                    <a:lstStyle/>
                    <a:p>
                      <a:pPr algn="r" fontAlgn="b"/>
                      <a:r>
                        <a:rPr lang="en-US" altLang="zh-CN" sz="900" b="0" i="0" u="none" strike="noStrike">
                          <a:solidFill>
                            <a:srgbClr val="000000"/>
                          </a:solidFill>
                          <a:effectLst/>
                          <a:latin typeface="+mn-lt"/>
                        </a:rPr>
                        <a:t>800</a:t>
                      </a:r>
                    </a:p>
                  </a:txBody>
                  <a:tcPr marL="9525" marR="9525" marT="9525" marB="0" anchor="b"/>
                </a:tc>
                <a:tc>
                  <a:txBody>
                    <a:bodyPr/>
                    <a:lstStyle/>
                    <a:p>
                      <a:pPr algn="r" fontAlgn="b"/>
                      <a:r>
                        <a:rPr lang="en-US" altLang="zh-CN" sz="900" b="0" i="0" u="none" strike="noStrike">
                          <a:solidFill>
                            <a:srgbClr val="000000"/>
                          </a:solidFill>
                          <a:effectLst/>
                          <a:latin typeface="+mn-lt"/>
                        </a:rPr>
                        <a:t>892</a:t>
                      </a:r>
                    </a:p>
                  </a:txBody>
                  <a:tcPr marL="9525" marR="9525" marT="9525" marB="0" anchor="b"/>
                </a:tc>
                <a:tc>
                  <a:txBody>
                    <a:bodyPr/>
                    <a:lstStyle/>
                    <a:p>
                      <a:pPr algn="r" fontAlgn="b"/>
                      <a:r>
                        <a:rPr lang="en-US" altLang="zh-CN" sz="900" b="0" i="0" u="none" strike="noStrike">
                          <a:solidFill>
                            <a:srgbClr val="000000"/>
                          </a:solidFill>
                          <a:effectLst/>
                          <a:latin typeface="+mn-lt"/>
                        </a:rPr>
                        <a:t>991</a:t>
                      </a:r>
                    </a:p>
                  </a:txBody>
                  <a:tcPr marL="9525" marR="9525" marT="9525" marB="0" anchor="b"/>
                </a:tc>
                <a:tc>
                  <a:txBody>
                    <a:bodyPr/>
                    <a:lstStyle/>
                    <a:p>
                      <a:pPr algn="r" fontAlgn="b"/>
                      <a:r>
                        <a:rPr lang="en-US" altLang="zh-CN" sz="900" b="0" i="0" u="none" strike="noStrike">
                          <a:solidFill>
                            <a:srgbClr val="000000"/>
                          </a:solidFill>
                          <a:effectLst/>
                          <a:latin typeface="+mn-lt"/>
                        </a:rPr>
                        <a:t>1063</a:t>
                      </a:r>
                    </a:p>
                  </a:txBody>
                  <a:tcPr marL="9525" marR="9525" marT="9525" marB="0" anchor="b"/>
                </a:tc>
                <a:tc>
                  <a:txBody>
                    <a:bodyPr/>
                    <a:lstStyle/>
                    <a:p>
                      <a:pPr algn="r" fontAlgn="b"/>
                      <a:r>
                        <a:rPr lang="en-US" altLang="zh-CN" sz="900" b="0" i="0" u="none" strike="noStrike">
                          <a:solidFill>
                            <a:srgbClr val="000000"/>
                          </a:solidFill>
                          <a:effectLst/>
                          <a:latin typeface="+mn-lt"/>
                        </a:rPr>
                        <a:t>1112</a:t>
                      </a:r>
                    </a:p>
                  </a:txBody>
                  <a:tcPr marL="9525" marR="9525" marT="9525" marB="0" anchor="b"/>
                </a:tc>
                <a:tc>
                  <a:txBody>
                    <a:bodyPr/>
                    <a:lstStyle/>
                    <a:p>
                      <a:pPr algn="r" fontAlgn="b"/>
                      <a:r>
                        <a:rPr lang="en-US" altLang="zh-CN" sz="900" b="0" i="0" u="none" strike="noStrike">
                          <a:solidFill>
                            <a:srgbClr val="000000"/>
                          </a:solidFill>
                          <a:effectLst/>
                          <a:latin typeface="+mn-lt"/>
                        </a:rPr>
                        <a:t>1157</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201707</a:t>
                      </a:r>
                    </a:p>
                  </a:txBody>
                  <a:tcPr marL="9525" marR="9525" marT="9525" marB="0" anchor="ctr"/>
                </a:tc>
                <a:tc>
                  <a:txBody>
                    <a:bodyPr/>
                    <a:lstStyle/>
                    <a:p>
                      <a:pPr algn="ctr" fontAlgn="ctr"/>
                      <a:r>
                        <a:rPr lang="en-US" altLang="zh-CN" sz="900" b="0" i="0" u="none" strike="noStrike">
                          <a:solidFill>
                            <a:schemeClr val="tx1"/>
                          </a:solidFill>
                          <a:effectLst/>
                          <a:latin typeface="+mn-lt"/>
                        </a:rPr>
                        <a:t>537</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dirty="0">
                          <a:solidFill>
                            <a:srgbClr val="000000"/>
                          </a:solidFill>
                          <a:effectLst/>
                          <a:latin typeface="+mn-lt"/>
                        </a:rPr>
                        <a:t>362</a:t>
                      </a:r>
                    </a:p>
                  </a:txBody>
                  <a:tcPr marL="9525" marR="9525" marT="9525" marB="0" anchor="b"/>
                </a:tc>
                <a:tc>
                  <a:txBody>
                    <a:bodyPr/>
                    <a:lstStyle/>
                    <a:p>
                      <a:pPr algn="r" fontAlgn="b"/>
                      <a:r>
                        <a:rPr lang="en-US" altLang="zh-CN" sz="900" b="0" i="0" u="none" strike="noStrike">
                          <a:solidFill>
                            <a:srgbClr val="000000"/>
                          </a:solidFill>
                          <a:effectLst/>
                          <a:latin typeface="+mn-lt"/>
                        </a:rPr>
                        <a:t>768</a:t>
                      </a:r>
                    </a:p>
                  </a:txBody>
                  <a:tcPr marL="9525" marR="9525" marT="9525" marB="0" anchor="b"/>
                </a:tc>
                <a:tc>
                  <a:txBody>
                    <a:bodyPr/>
                    <a:lstStyle/>
                    <a:p>
                      <a:pPr algn="r" fontAlgn="b"/>
                      <a:r>
                        <a:rPr lang="en-US" altLang="zh-CN" sz="900" b="0" i="0" u="none" strike="noStrike">
                          <a:solidFill>
                            <a:srgbClr val="000000"/>
                          </a:solidFill>
                          <a:effectLst/>
                          <a:latin typeface="+mn-lt"/>
                        </a:rPr>
                        <a:t>959</a:t>
                      </a:r>
                    </a:p>
                  </a:txBody>
                  <a:tcPr marL="9525" marR="9525" marT="9525" marB="0" anchor="b"/>
                </a:tc>
                <a:tc>
                  <a:txBody>
                    <a:bodyPr/>
                    <a:lstStyle/>
                    <a:p>
                      <a:pPr algn="r" fontAlgn="b"/>
                      <a:r>
                        <a:rPr lang="en-US" altLang="zh-CN" sz="900" b="0" i="0" u="none" strike="noStrike">
                          <a:solidFill>
                            <a:srgbClr val="000000"/>
                          </a:solidFill>
                          <a:effectLst/>
                          <a:latin typeface="+mn-lt"/>
                        </a:rPr>
                        <a:t>1025</a:t>
                      </a:r>
                    </a:p>
                  </a:txBody>
                  <a:tcPr marL="9525" marR="9525" marT="9525" marB="0" anchor="b"/>
                </a:tc>
                <a:tc>
                  <a:txBody>
                    <a:bodyPr/>
                    <a:lstStyle/>
                    <a:p>
                      <a:pPr algn="r" fontAlgn="b"/>
                      <a:r>
                        <a:rPr lang="en-US" altLang="zh-CN" sz="900" b="0" i="0" u="none" strike="noStrike">
                          <a:solidFill>
                            <a:srgbClr val="000000"/>
                          </a:solidFill>
                          <a:effectLst/>
                          <a:latin typeface="+mn-lt"/>
                        </a:rPr>
                        <a:t>1082</a:t>
                      </a:r>
                    </a:p>
                  </a:txBody>
                  <a:tcPr marL="9525" marR="9525" marT="9525" marB="0" anchor="b"/>
                </a:tc>
                <a:tc>
                  <a:txBody>
                    <a:bodyPr/>
                    <a:lstStyle/>
                    <a:p>
                      <a:pPr algn="r" fontAlgn="b"/>
                      <a:r>
                        <a:rPr lang="en-US" altLang="zh-CN" sz="900" b="0" i="0" u="none" strike="noStrike">
                          <a:solidFill>
                            <a:srgbClr val="000000"/>
                          </a:solidFill>
                          <a:effectLst/>
                          <a:latin typeface="+mn-lt"/>
                        </a:rPr>
                        <a:t>1149</a:t>
                      </a:r>
                    </a:p>
                  </a:txBody>
                  <a:tcPr marL="9525" marR="9525" marT="9525" marB="0" anchor="b"/>
                </a:tc>
                <a:tc>
                  <a:txBody>
                    <a:bodyPr/>
                    <a:lstStyle/>
                    <a:p>
                      <a:pPr algn="r" fontAlgn="b"/>
                      <a:r>
                        <a:rPr lang="en-US" altLang="zh-CN" sz="900" b="0" i="0" u="none" strike="noStrike">
                          <a:solidFill>
                            <a:srgbClr val="000000"/>
                          </a:solidFill>
                          <a:effectLst/>
                          <a:latin typeface="+mn-lt"/>
                        </a:rPr>
                        <a:t>1158</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201708</a:t>
                      </a:r>
                    </a:p>
                  </a:txBody>
                  <a:tcPr marL="9525" marR="9525" marT="9525" marB="0" anchor="ctr"/>
                </a:tc>
                <a:tc>
                  <a:txBody>
                    <a:bodyPr/>
                    <a:lstStyle/>
                    <a:p>
                      <a:pPr algn="ctr" fontAlgn="ctr"/>
                      <a:r>
                        <a:rPr lang="en-US" altLang="zh-CN" sz="900" b="0" i="0" u="none" strike="noStrike">
                          <a:solidFill>
                            <a:schemeClr val="tx1"/>
                          </a:solidFill>
                          <a:effectLst/>
                          <a:latin typeface="+mn-lt"/>
                        </a:rPr>
                        <a:t>670</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dirty="0">
                          <a:solidFill>
                            <a:srgbClr val="000000"/>
                          </a:solidFill>
                          <a:effectLst/>
                          <a:latin typeface="+mn-lt"/>
                        </a:rPr>
                        <a:t>453</a:t>
                      </a:r>
                    </a:p>
                  </a:txBody>
                  <a:tcPr marL="9525" marR="9525" marT="9525" marB="0" anchor="b"/>
                </a:tc>
                <a:tc>
                  <a:txBody>
                    <a:bodyPr/>
                    <a:lstStyle/>
                    <a:p>
                      <a:pPr algn="r" fontAlgn="b"/>
                      <a:r>
                        <a:rPr lang="en-US" altLang="zh-CN" sz="900" b="0" i="0" u="none" strike="noStrike">
                          <a:solidFill>
                            <a:srgbClr val="000000"/>
                          </a:solidFill>
                          <a:effectLst/>
                          <a:latin typeface="+mn-lt"/>
                        </a:rPr>
                        <a:t>895</a:t>
                      </a:r>
                    </a:p>
                  </a:txBody>
                  <a:tcPr marL="9525" marR="9525" marT="9525" marB="0" anchor="b"/>
                </a:tc>
                <a:tc>
                  <a:txBody>
                    <a:bodyPr/>
                    <a:lstStyle/>
                    <a:p>
                      <a:pPr algn="r" fontAlgn="b"/>
                      <a:r>
                        <a:rPr lang="en-US" altLang="zh-CN" sz="900" b="0" i="0" u="none" strike="noStrike">
                          <a:solidFill>
                            <a:srgbClr val="000000"/>
                          </a:solidFill>
                          <a:effectLst/>
                          <a:latin typeface="+mn-lt"/>
                        </a:rPr>
                        <a:t>1030</a:t>
                      </a:r>
                    </a:p>
                  </a:txBody>
                  <a:tcPr marL="9525" marR="9525" marT="9525" marB="0" anchor="b"/>
                </a:tc>
                <a:tc>
                  <a:txBody>
                    <a:bodyPr/>
                    <a:lstStyle/>
                    <a:p>
                      <a:pPr algn="r" fontAlgn="b"/>
                      <a:r>
                        <a:rPr lang="en-US" altLang="zh-CN" sz="900" b="0" i="0" u="none" strike="noStrike">
                          <a:solidFill>
                            <a:srgbClr val="000000"/>
                          </a:solidFill>
                          <a:effectLst/>
                          <a:latin typeface="+mn-lt"/>
                        </a:rPr>
                        <a:t>1112</a:t>
                      </a:r>
                    </a:p>
                  </a:txBody>
                  <a:tcPr marL="9525" marR="9525" marT="9525" marB="0" anchor="b"/>
                </a:tc>
                <a:tc>
                  <a:txBody>
                    <a:bodyPr/>
                    <a:lstStyle/>
                    <a:p>
                      <a:pPr algn="r" fontAlgn="b"/>
                      <a:r>
                        <a:rPr lang="en-US" altLang="zh-CN" sz="900" b="0" i="0" u="none" strike="noStrike">
                          <a:solidFill>
                            <a:srgbClr val="000000"/>
                          </a:solidFill>
                          <a:effectLst/>
                          <a:latin typeface="+mn-lt"/>
                        </a:rPr>
                        <a:t>1206</a:t>
                      </a:r>
                    </a:p>
                  </a:txBody>
                  <a:tcPr marL="9525" marR="9525" marT="9525" marB="0" anchor="b"/>
                </a:tc>
                <a:tc>
                  <a:txBody>
                    <a:bodyPr/>
                    <a:lstStyle/>
                    <a:p>
                      <a:pPr algn="r" fontAlgn="b"/>
                      <a:r>
                        <a:rPr lang="en-US" altLang="zh-CN" sz="900" b="0" i="0" u="none" strike="noStrike" dirty="0">
                          <a:solidFill>
                            <a:srgbClr val="000000"/>
                          </a:solidFill>
                          <a:effectLst/>
                          <a:latin typeface="+mn-lt"/>
                        </a:rPr>
                        <a:t>1218</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201709</a:t>
                      </a:r>
                    </a:p>
                  </a:txBody>
                  <a:tcPr marL="9525" marR="9525" marT="9525" marB="0" anchor="ctr"/>
                </a:tc>
                <a:tc>
                  <a:txBody>
                    <a:bodyPr/>
                    <a:lstStyle/>
                    <a:p>
                      <a:pPr algn="ctr" fontAlgn="ctr"/>
                      <a:r>
                        <a:rPr lang="en-US" altLang="zh-CN" sz="900" b="0" i="0" u="none" strike="noStrike">
                          <a:solidFill>
                            <a:schemeClr val="tx1"/>
                          </a:solidFill>
                          <a:effectLst/>
                          <a:latin typeface="+mn-lt"/>
                        </a:rPr>
                        <a:t>646</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dirty="0">
                          <a:solidFill>
                            <a:srgbClr val="000000"/>
                          </a:solidFill>
                          <a:effectLst/>
                          <a:latin typeface="+mn-lt"/>
                        </a:rPr>
                        <a:t>551</a:t>
                      </a:r>
                    </a:p>
                  </a:txBody>
                  <a:tcPr marL="9525" marR="9525" marT="9525" marB="0" anchor="b"/>
                </a:tc>
                <a:tc>
                  <a:txBody>
                    <a:bodyPr/>
                    <a:lstStyle/>
                    <a:p>
                      <a:pPr algn="r" fontAlgn="b"/>
                      <a:r>
                        <a:rPr lang="en-US" altLang="zh-CN" sz="900" b="0" i="0" u="none" strike="noStrike">
                          <a:solidFill>
                            <a:srgbClr val="000000"/>
                          </a:solidFill>
                          <a:effectLst/>
                          <a:latin typeface="+mn-lt"/>
                        </a:rPr>
                        <a:t>934</a:t>
                      </a:r>
                    </a:p>
                  </a:txBody>
                  <a:tcPr marL="9525" marR="9525" marT="9525" marB="0" anchor="b"/>
                </a:tc>
                <a:tc>
                  <a:txBody>
                    <a:bodyPr/>
                    <a:lstStyle/>
                    <a:p>
                      <a:pPr algn="r" fontAlgn="b"/>
                      <a:r>
                        <a:rPr lang="en-US" altLang="zh-CN" sz="900" b="0" i="0" u="none" strike="noStrike">
                          <a:solidFill>
                            <a:srgbClr val="000000"/>
                          </a:solidFill>
                          <a:effectLst/>
                          <a:latin typeface="+mn-lt"/>
                        </a:rPr>
                        <a:t>1123</a:t>
                      </a:r>
                    </a:p>
                  </a:txBody>
                  <a:tcPr marL="9525" marR="9525" marT="9525" marB="0" anchor="b"/>
                </a:tc>
                <a:tc>
                  <a:txBody>
                    <a:bodyPr/>
                    <a:lstStyle/>
                    <a:p>
                      <a:pPr algn="r" fontAlgn="b"/>
                      <a:r>
                        <a:rPr lang="en-US" altLang="zh-CN" sz="900" b="0" i="0" u="none" strike="noStrike">
                          <a:solidFill>
                            <a:srgbClr val="000000"/>
                          </a:solidFill>
                          <a:effectLst/>
                          <a:latin typeface="+mn-lt"/>
                        </a:rPr>
                        <a:t>1182</a:t>
                      </a:r>
                    </a:p>
                  </a:txBody>
                  <a:tcPr marL="9525" marR="9525" marT="9525" marB="0" anchor="b"/>
                </a:tc>
                <a:tc>
                  <a:txBody>
                    <a:bodyPr/>
                    <a:lstStyle/>
                    <a:p>
                      <a:pPr algn="r" fontAlgn="b"/>
                      <a:r>
                        <a:rPr lang="en-US" altLang="zh-CN" sz="900" b="0" i="0" u="none" strike="noStrike">
                          <a:solidFill>
                            <a:srgbClr val="000000"/>
                          </a:solidFill>
                          <a:effectLst/>
                          <a:latin typeface="+mn-lt"/>
                        </a:rPr>
                        <a:t>1178</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201710</a:t>
                      </a:r>
                    </a:p>
                  </a:txBody>
                  <a:tcPr marL="9525" marR="9525" marT="9525" marB="0" anchor="ctr"/>
                </a:tc>
                <a:tc>
                  <a:txBody>
                    <a:bodyPr/>
                    <a:lstStyle/>
                    <a:p>
                      <a:pPr algn="ctr" fontAlgn="ctr"/>
                      <a:r>
                        <a:rPr lang="en-US" altLang="zh-CN" sz="900" b="0" i="0" u="none" strike="noStrike">
                          <a:solidFill>
                            <a:schemeClr val="tx1"/>
                          </a:solidFill>
                          <a:effectLst/>
                          <a:latin typeface="+mn-lt"/>
                        </a:rPr>
                        <a:t>638</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448</a:t>
                      </a:r>
                    </a:p>
                  </a:txBody>
                  <a:tcPr marL="9525" marR="9525" marT="9525" marB="0" anchor="b"/>
                </a:tc>
                <a:tc>
                  <a:txBody>
                    <a:bodyPr/>
                    <a:lstStyle/>
                    <a:p>
                      <a:pPr algn="r" fontAlgn="b"/>
                      <a:r>
                        <a:rPr lang="en-US" altLang="zh-CN" sz="900" b="0" i="0" u="none" strike="noStrike">
                          <a:solidFill>
                            <a:srgbClr val="000000"/>
                          </a:solidFill>
                          <a:effectLst/>
                          <a:latin typeface="+mn-lt"/>
                        </a:rPr>
                        <a:t>916</a:t>
                      </a:r>
                    </a:p>
                  </a:txBody>
                  <a:tcPr marL="9525" marR="9525" marT="9525" marB="0" anchor="b"/>
                </a:tc>
                <a:tc>
                  <a:txBody>
                    <a:bodyPr/>
                    <a:lstStyle/>
                    <a:p>
                      <a:pPr algn="r" fontAlgn="b"/>
                      <a:r>
                        <a:rPr lang="en-US" altLang="zh-CN" sz="900" b="0" i="0" u="none" strike="noStrike">
                          <a:solidFill>
                            <a:srgbClr val="000000"/>
                          </a:solidFill>
                          <a:effectLst/>
                          <a:latin typeface="+mn-lt"/>
                        </a:rPr>
                        <a:t>948</a:t>
                      </a:r>
                    </a:p>
                  </a:txBody>
                  <a:tcPr marL="9525" marR="9525" marT="9525" marB="0" anchor="b"/>
                </a:tc>
                <a:tc>
                  <a:txBody>
                    <a:bodyPr/>
                    <a:lstStyle/>
                    <a:p>
                      <a:pPr algn="r" fontAlgn="b"/>
                      <a:r>
                        <a:rPr lang="en-US" altLang="zh-CN" sz="900" b="0" i="0" u="none" strike="noStrike">
                          <a:solidFill>
                            <a:srgbClr val="000000"/>
                          </a:solidFill>
                          <a:effectLst/>
                          <a:latin typeface="+mn-lt"/>
                        </a:rPr>
                        <a:t>996</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201711</a:t>
                      </a:r>
                    </a:p>
                  </a:txBody>
                  <a:tcPr marL="9525" marR="9525" marT="9525" marB="0" anchor="ctr"/>
                </a:tc>
                <a:tc>
                  <a:txBody>
                    <a:bodyPr/>
                    <a:lstStyle/>
                    <a:p>
                      <a:pPr algn="ctr" fontAlgn="ctr"/>
                      <a:r>
                        <a:rPr lang="en-US" altLang="zh-CN" sz="900" b="0" i="0" u="none" strike="noStrike">
                          <a:solidFill>
                            <a:schemeClr val="tx1"/>
                          </a:solidFill>
                          <a:effectLst/>
                          <a:latin typeface="+mn-lt"/>
                        </a:rPr>
                        <a:t>940</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594</a:t>
                      </a:r>
                    </a:p>
                  </a:txBody>
                  <a:tcPr marL="9525" marR="9525" marT="9525" marB="0" anchor="b"/>
                </a:tc>
                <a:tc>
                  <a:txBody>
                    <a:bodyPr/>
                    <a:lstStyle/>
                    <a:p>
                      <a:pPr algn="r" fontAlgn="b"/>
                      <a:r>
                        <a:rPr lang="en-US" altLang="zh-CN" sz="900" b="0" i="0" u="none" strike="noStrike">
                          <a:solidFill>
                            <a:srgbClr val="000000"/>
                          </a:solidFill>
                          <a:effectLst/>
                          <a:latin typeface="+mn-lt"/>
                        </a:rPr>
                        <a:t>1386</a:t>
                      </a:r>
                    </a:p>
                  </a:txBody>
                  <a:tcPr marL="9525" marR="9525" marT="9525" marB="0" anchor="b"/>
                </a:tc>
                <a:tc>
                  <a:txBody>
                    <a:bodyPr/>
                    <a:lstStyle/>
                    <a:p>
                      <a:pPr algn="r" fontAlgn="b"/>
                      <a:r>
                        <a:rPr lang="en-US" altLang="zh-CN" sz="900" b="0" i="0" u="none" strike="noStrike" dirty="0">
                          <a:solidFill>
                            <a:srgbClr val="000000"/>
                          </a:solidFill>
                          <a:effectLst/>
                          <a:latin typeface="+mn-lt"/>
                        </a:rPr>
                        <a:t>1438</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201712</a:t>
                      </a:r>
                    </a:p>
                  </a:txBody>
                  <a:tcPr marL="9525" marR="9525" marT="9525" marB="0" anchor="ctr"/>
                </a:tc>
                <a:tc>
                  <a:txBody>
                    <a:bodyPr/>
                    <a:lstStyle/>
                    <a:p>
                      <a:pPr algn="ctr" fontAlgn="ctr"/>
                      <a:r>
                        <a:rPr lang="en-US" altLang="zh-CN" sz="900" b="0" i="0" u="none" strike="noStrike">
                          <a:solidFill>
                            <a:schemeClr val="tx1"/>
                          </a:solidFill>
                          <a:effectLst/>
                          <a:latin typeface="+mn-lt"/>
                        </a:rPr>
                        <a:t>623</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432</a:t>
                      </a:r>
                    </a:p>
                  </a:txBody>
                  <a:tcPr marL="9525" marR="9525" marT="9525" marB="0" anchor="b"/>
                </a:tc>
                <a:tc>
                  <a:txBody>
                    <a:bodyPr/>
                    <a:lstStyle/>
                    <a:p>
                      <a:pPr algn="r" fontAlgn="b"/>
                      <a:r>
                        <a:rPr lang="en-US" altLang="zh-CN" sz="900" b="0" i="0" u="none" strike="noStrike">
                          <a:solidFill>
                            <a:srgbClr val="000000"/>
                          </a:solidFill>
                          <a:effectLst/>
                          <a:latin typeface="+mn-lt"/>
                        </a:rPr>
                        <a:t>585</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201801</a:t>
                      </a:r>
                    </a:p>
                  </a:txBody>
                  <a:tcPr marL="9525" marR="9525" marT="9525" marB="0" anchor="ctr"/>
                </a:tc>
                <a:tc>
                  <a:txBody>
                    <a:bodyPr/>
                    <a:lstStyle/>
                    <a:p>
                      <a:pPr algn="ctr" fontAlgn="ctr"/>
                      <a:r>
                        <a:rPr lang="en-US" altLang="zh-CN" sz="900" b="0" i="0" u="none" strike="noStrike" dirty="0">
                          <a:solidFill>
                            <a:schemeClr val="tx1"/>
                          </a:solidFill>
                          <a:effectLst/>
                          <a:latin typeface="+mn-lt"/>
                        </a:rPr>
                        <a:t>720</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403</a:t>
                      </a:r>
                    </a:p>
                  </a:txBody>
                  <a:tcPr marL="9525" marR="9525" marT="9525" marB="0" anchor="b"/>
                </a:tc>
              </a:tr>
              <a:tr h="147846">
                <a:tc>
                  <a:txBody>
                    <a:bodyPr/>
                    <a:lstStyle/>
                    <a:p>
                      <a:pPr algn="ctr" fontAlgn="ctr"/>
                      <a:r>
                        <a:rPr lang="zh-CN" altLang="en-US" sz="900" b="1" i="0" u="none" strike="noStrike">
                          <a:solidFill>
                            <a:srgbClr val="FFFFFF"/>
                          </a:solidFill>
                          <a:effectLst/>
                          <a:latin typeface="+mn-lt"/>
                        </a:rPr>
                        <a:t>总计</a:t>
                      </a:r>
                    </a:p>
                  </a:txBody>
                  <a:tcPr marL="9525" marR="9525" marT="9525" marB="0" anchor="ctr">
                    <a:solidFill>
                      <a:srgbClr val="2380B8"/>
                    </a:solidFill>
                  </a:tcPr>
                </a:tc>
                <a:tc>
                  <a:txBody>
                    <a:bodyPr/>
                    <a:lstStyle/>
                    <a:p>
                      <a:pPr algn="ctr" fontAlgn="ctr"/>
                      <a:r>
                        <a:rPr lang="en-US" altLang="zh-CN" sz="900" b="1" i="0" u="none" strike="noStrike">
                          <a:solidFill>
                            <a:srgbClr val="FFFFFF"/>
                          </a:solidFill>
                          <a:effectLst/>
                          <a:latin typeface="+mn-lt"/>
                        </a:rPr>
                        <a:t>7790</a:t>
                      </a:r>
                    </a:p>
                  </a:txBody>
                  <a:tcPr marL="9525" marR="9525" marT="9525" marB="0" anchor="ctr">
                    <a:lnR w="12700" cap="flat" cmpd="sng" algn="ctr">
                      <a:solidFill>
                        <a:schemeClr val="tx1"/>
                      </a:solidFill>
                      <a:prstDash val="solid"/>
                      <a:round/>
                      <a:headEnd type="none" w="med" len="med"/>
                      <a:tailEnd type="none" w="med" len="med"/>
                    </a:lnR>
                    <a:solidFill>
                      <a:srgbClr val="2380B8"/>
                    </a:solidFill>
                  </a:tcPr>
                </a:tc>
                <a:tc>
                  <a:txBody>
                    <a:bodyPr/>
                    <a:lstStyle/>
                    <a:p>
                      <a:pPr algn="r" fontAlgn="b"/>
                      <a:r>
                        <a:rPr lang="en-US" altLang="zh-CN" sz="900" b="1" i="0" u="none" strike="noStrike">
                          <a:solidFill>
                            <a:srgbClr val="FFFFFF"/>
                          </a:solidFill>
                          <a:effectLst/>
                          <a:latin typeface="+mn-lt"/>
                        </a:rPr>
                        <a:t>28</a:t>
                      </a:r>
                    </a:p>
                  </a:txBody>
                  <a:tcPr marL="9525" marR="9525" marT="9525" marB="0" anchor="b">
                    <a:lnL w="12700" cap="flat" cmpd="sng" algn="ctr">
                      <a:solidFill>
                        <a:schemeClr val="tx1"/>
                      </a:solidFill>
                      <a:prstDash val="solid"/>
                      <a:round/>
                      <a:headEnd type="none" w="med" len="med"/>
                      <a:tailEnd type="none" w="med" len="med"/>
                    </a:lnL>
                    <a:solidFill>
                      <a:srgbClr val="2380B8"/>
                    </a:solidFill>
                  </a:tcPr>
                </a:tc>
                <a:tc>
                  <a:txBody>
                    <a:bodyPr/>
                    <a:lstStyle/>
                    <a:p>
                      <a:pPr algn="r" fontAlgn="b"/>
                      <a:r>
                        <a:rPr lang="en-US" altLang="zh-CN" sz="900" b="1" i="0" u="none" strike="noStrike">
                          <a:solidFill>
                            <a:srgbClr val="FFFFFF"/>
                          </a:solidFill>
                          <a:effectLst/>
                          <a:latin typeface="+mn-lt"/>
                        </a:rPr>
                        <a:t>331</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640</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1103</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2217</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3542</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5041</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5936</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6878</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8178</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9615</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11000</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12625</a:t>
                      </a:r>
                    </a:p>
                  </a:txBody>
                  <a:tcPr marL="9525" marR="9525" marT="9525" marB="0" anchor="b">
                    <a:solidFill>
                      <a:srgbClr val="2380B8"/>
                    </a:solidFill>
                  </a:tcPr>
                </a:tc>
                <a:tc>
                  <a:txBody>
                    <a:bodyPr/>
                    <a:lstStyle/>
                    <a:p>
                      <a:pPr algn="r" fontAlgn="b"/>
                      <a:r>
                        <a:rPr lang="en-US" altLang="zh-CN" sz="900" b="1" i="0" u="none" strike="noStrike" dirty="0">
                          <a:solidFill>
                            <a:srgbClr val="FFFFFF"/>
                          </a:solidFill>
                          <a:effectLst/>
                          <a:latin typeface="+mn-lt"/>
                        </a:rPr>
                        <a:t>14382</a:t>
                      </a:r>
                    </a:p>
                  </a:txBody>
                  <a:tcPr marL="9525" marR="9525" marT="9525" marB="0" anchor="b">
                    <a:solidFill>
                      <a:srgbClr val="2380B8"/>
                    </a:solidFill>
                  </a:tcPr>
                </a:tc>
                <a:tc>
                  <a:txBody>
                    <a:bodyPr/>
                    <a:lstStyle/>
                    <a:p>
                      <a:pPr algn="r" fontAlgn="b"/>
                      <a:r>
                        <a:rPr lang="en-US" altLang="zh-CN" sz="900" b="1" i="0" u="none" strike="noStrike" dirty="0">
                          <a:solidFill>
                            <a:srgbClr val="FFFFFF"/>
                          </a:solidFill>
                          <a:effectLst/>
                          <a:latin typeface="+mn-lt"/>
                        </a:rPr>
                        <a:t>15013</a:t>
                      </a:r>
                    </a:p>
                  </a:txBody>
                  <a:tcPr marL="9525" marR="9525" marT="9525" marB="0" anchor="b">
                    <a:solidFill>
                      <a:srgbClr val="2380B8"/>
                    </a:solidFill>
                  </a:tcPr>
                </a:tc>
              </a:tr>
            </a:tbl>
          </a:graphicData>
        </a:graphic>
      </p:graphicFrame>
      <p:sp>
        <p:nvSpPr>
          <p:cNvPr id="7" name="TextBox 6"/>
          <p:cNvSpPr txBox="1"/>
          <p:nvPr/>
        </p:nvSpPr>
        <p:spPr>
          <a:xfrm>
            <a:off x="7147148" y="995712"/>
            <a:ext cx="1872208" cy="2308324"/>
          </a:xfrm>
          <a:prstGeom prst="rect">
            <a:avLst/>
          </a:prstGeom>
          <a:noFill/>
        </p:spPr>
        <p:txBody>
          <a:bodyPr wrap="square" rtlCol="0">
            <a:spAutoFit/>
          </a:bodyPr>
          <a:lstStyle/>
          <a:p>
            <a:r>
              <a:rPr lang="zh-CN" altLang="en-US" sz="1600" dirty="0" smtClean="0"/>
              <a:t>从成功交易商户数同期群表中可以看出，每个月新增实名和伙人最终达到稳态时产生的效能不同的原因是每个人人均贡献阈值是可能是由展业的商户决定的。</a:t>
            </a:r>
            <a:endParaRPr lang="zh-CN" altLang="en-US" sz="1600" dirty="0"/>
          </a:p>
        </p:txBody>
      </p:sp>
      <p:graphicFrame>
        <p:nvGraphicFramePr>
          <p:cNvPr id="8" name="表格 7"/>
          <p:cNvGraphicFramePr>
            <a:graphicFrameLocks noGrp="1"/>
          </p:cNvGraphicFramePr>
          <p:nvPr>
            <p:extLst>
              <p:ext uri="{D42A27DB-BD31-4B8C-83A1-F6EECF244321}">
                <p14:modId xmlns:p14="http://schemas.microsoft.com/office/powerpoint/2010/main" val="3922141639"/>
              </p:ext>
            </p:extLst>
          </p:nvPr>
        </p:nvGraphicFramePr>
        <p:xfrm>
          <a:off x="467544" y="3789040"/>
          <a:ext cx="6679601" cy="2661228"/>
        </p:xfrm>
        <a:graphic>
          <a:graphicData uri="http://schemas.openxmlformats.org/drawingml/2006/table">
            <a:tbl>
              <a:tblPr>
                <a:tableStyleId>{9D7B26C5-4107-4FEC-AEDC-1716B250A1EF}</a:tableStyleId>
              </a:tblPr>
              <a:tblGrid>
                <a:gridCol w="504056"/>
                <a:gridCol w="576064"/>
                <a:gridCol w="461327"/>
                <a:gridCol w="367011"/>
                <a:gridCol w="367011"/>
                <a:gridCol w="367011"/>
                <a:gridCol w="367011"/>
                <a:gridCol w="367011"/>
                <a:gridCol w="367011"/>
                <a:gridCol w="367011"/>
                <a:gridCol w="367011"/>
                <a:gridCol w="367011"/>
                <a:gridCol w="367011"/>
                <a:gridCol w="367011"/>
                <a:gridCol w="367011"/>
                <a:gridCol w="367011"/>
                <a:gridCol w="367011"/>
              </a:tblGrid>
              <a:tr h="147846">
                <a:tc rowSpan="2">
                  <a:txBody>
                    <a:bodyPr/>
                    <a:lstStyle/>
                    <a:p>
                      <a:pPr algn="ctr" fontAlgn="ctr"/>
                      <a:r>
                        <a:rPr lang="zh-CN" altLang="en-US" sz="900" b="1" i="0" u="none" strike="noStrike" dirty="0">
                          <a:solidFill>
                            <a:srgbClr val="FFFFFF"/>
                          </a:solidFill>
                          <a:effectLst/>
                          <a:latin typeface="+mn-lt"/>
                        </a:rPr>
                        <a:t>和伙</a:t>
                      </a:r>
                      <a:r>
                        <a:rPr lang="zh-CN" altLang="en-US" sz="900" b="1" i="0" u="none" strike="noStrike" dirty="0" smtClean="0">
                          <a:solidFill>
                            <a:srgbClr val="FFFFFF"/>
                          </a:solidFill>
                          <a:effectLst/>
                          <a:latin typeface="+mn-lt"/>
                        </a:rPr>
                        <a:t>人</a:t>
                      </a:r>
                      <a:endParaRPr lang="en-US" altLang="zh-CN" sz="900" b="1" i="0" u="none" strike="noStrike" dirty="0" smtClean="0">
                        <a:solidFill>
                          <a:srgbClr val="FFFFFF"/>
                        </a:solidFill>
                        <a:effectLst/>
                        <a:latin typeface="+mn-lt"/>
                      </a:endParaRPr>
                    </a:p>
                    <a:p>
                      <a:pPr algn="ctr" fontAlgn="ctr"/>
                      <a:r>
                        <a:rPr lang="zh-CN" altLang="en-US" sz="900" b="1" i="0" u="none" strike="noStrike" dirty="0" smtClean="0">
                          <a:solidFill>
                            <a:srgbClr val="FFFFFF"/>
                          </a:solidFill>
                          <a:effectLst/>
                          <a:latin typeface="+mn-lt"/>
                        </a:rPr>
                        <a:t>注册</a:t>
                      </a:r>
                      <a:r>
                        <a:rPr lang="zh-CN" altLang="en-US" sz="900" b="1" i="0" u="none" strike="noStrike" dirty="0">
                          <a:solidFill>
                            <a:srgbClr val="FFFFFF"/>
                          </a:solidFill>
                          <a:effectLst/>
                          <a:latin typeface="+mn-lt"/>
                        </a:rPr>
                        <a:t>月</a:t>
                      </a:r>
                    </a:p>
                  </a:txBody>
                  <a:tcPr marL="9525" marR="9525" marT="9525" marB="0" anchor="ctr">
                    <a:solidFill>
                      <a:srgbClr val="2380B8"/>
                    </a:solidFill>
                  </a:tcPr>
                </a:tc>
                <a:tc rowSpan="2">
                  <a:txBody>
                    <a:bodyPr/>
                    <a:lstStyle/>
                    <a:p>
                      <a:pPr algn="ctr" fontAlgn="ctr"/>
                      <a:r>
                        <a:rPr lang="zh-CN" altLang="en-US" sz="900" b="1" i="0" u="none" strike="noStrike" dirty="0">
                          <a:solidFill>
                            <a:srgbClr val="FFFFFF"/>
                          </a:solidFill>
                          <a:effectLst/>
                          <a:latin typeface="+mn-lt"/>
                        </a:rPr>
                        <a:t>注册</a:t>
                      </a:r>
                      <a:r>
                        <a:rPr lang="zh-CN" altLang="en-US" sz="900" b="1" i="0" u="none" strike="noStrike" dirty="0" smtClean="0">
                          <a:solidFill>
                            <a:srgbClr val="FFFFFF"/>
                          </a:solidFill>
                          <a:effectLst/>
                          <a:latin typeface="+mn-lt"/>
                        </a:rPr>
                        <a:t>和</a:t>
                      </a:r>
                      <a:endParaRPr lang="en-US" altLang="zh-CN" sz="900" b="1" i="0" u="none" strike="noStrike" dirty="0" smtClean="0">
                        <a:solidFill>
                          <a:srgbClr val="FFFFFF"/>
                        </a:solidFill>
                        <a:effectLst/>
                        <a:latin typeface="+mn-lt"/>
                      </a:endParaRPr>
                    </a:p>
                    <a:p>
                      <a:pPr algn="ctr" fontAlgn="ctr"/>
                      <a:r>
                        <a:rPr lang="zh-CN" altLang="en-US" sz="900" b="1" i="0" u="none" strike="noStrike" dirty="0" smtClean="0">
                          <a:solidFill>
                            <a:srgbClr val="FFFFFF"/>
                          </a:solidFill>
                          <a:effectLst/>
                          <a:latin typeface="+mn-lt"/>
                        </a:rPr>
                        <a:t>伙</a:t>
                      </a:r>
                      <a:r>
                        <a:rPr lang="zh-CN" altLang="en-US" sz="900" b="1" i="0" u="none" strike="noStrike" dirty="0">
                          <a:solidFill>
                            <a:srgbClr val="FFFFFF"/>
                          </a:solidFill>
                          <a:effectLst/>
                          <a:latin typeface="+mn-lt"/>
                        </a:rPr>
                        <a:t>人数</a:t>
                      </a:r>
                    </a:p>
                  </a:txBody>
                  <a:tcPr marL="9525" marR="9525" marT="9525" marB="0" anchor="ctr">
                    <a:lnR w="12700" cap="flat" cmpd="sng" algn="ctr">
                      <a:solidFill>
                        <a:schemeClr val="tx1"/>
                      </a:solidFill>
                      <a:prstDash val="solid"/>
                      <a:round/>
                      <a:headEnd type="none" w="med" len="med"/>
                      <a:tailEnd type="none" w="med" len="med"/>
                    </a:lnR>
                    <a:solidFill>
                      <a:srgbClr val="2380B8"/>
                    </a:solidFill>
                  </a:tcPr>
                </a:tc>
                <a:tc gridSpan="15">
                  <a:txBody>
                    <a:bodyPr/>
                    <a:lstStyle/>
                    <a:p>
                      <a:pPr algn="ctr" fontAlgn="b"/>
                      <a:r>
                        <a:rPr lang="zh-CN" altLang="en-US" sz="900" b="1" i="0" u="none" strike="noStrike">
                          <a:solidFill>
                            <a:srgbClr val="FFFFFF"/>
                          </a:solidFill>
                          <a:effectLst/>
                          <a:latin typeface="+mn-lt"/>
                        </a:rPr>
                        <a:t>提货月</a:t>
                      </a:r>
                      <a:r>
                        <a:rPr lang="en-US" altLang="zh-CN" sz="900" b="1" i="0" u="none" strike="noStrike">
                          <a:solidFill>
                            <a:srgbClr val="FFFFFF"/>
                          </a:solidFill>
                          <a:effectLst/>
                          <a:latin typeface="+mn-lt"/>
                        </a:rPr>
                        <a:t>-</a:t>
                      </a:r>
                      <a:r>
                        <a:rPr lang="zh-CN" altLang="en-US" sz="900" b="1" i="0" u="none" strike="noStrike">
                          <a:solidFill>
                            <a:srgbClr val="FFFFFF"/>
                          </a:solidFill>
                          <a:effectLst/>
                          <a:latin typeface="+mn-lt"/>
                        </a:rPr>
                        <a:t>提货人数</a:t>
                      </a:r>
                    </a:p>
                  </a:txBody>
                  <a:tcPr marL="9525" marR="9525" marT="9525" marB="0" anchor="b">
                    <a:lnL w="12700" cap="flat" cmpd="sng" algn="ctr">
                      <a:solidFill>
                        <a:schemeClr val="tx1"/>
                      </a:solidFill>
                      <a:prstDash val="solid"/>
                      <a:round/>
                      <a:headEnd type="none" w="med" len="med"/>
                      <a:tailEnd type="none" w="med" len="med"/>
                    </a:lnL>
                    <a:solidFill>
                      <a:srgbClr val="2380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47846">
                <a:tc vMerge="1">
                  <a:txBody>
                    <a:bodyPr/>
                    <a:lstStyle/>
                    <a:p>
                      <a:endParaRPr lang="zh-CN" altLang="en-US"/>
                    </a:p>
                  </a:txBody>
                  <a:tcPr/>
                </a:tc>
                <a:tc vMerge="1">
                  <a:txBody>
                    <a:bodyPr/>
                    <a:lstStyle/>
                    <a:p>
                      <a:endParaRPr lang="zh-CN" altLang="en-US"/>
                    </a:p>
                  </a:txBody>
                  <a:tcPr/>
                </a:tc>
                <a:tc>
                  <a:txBody>
                    <a:bodyPr/>
                    <a:lstStyle/>
                    <a:p>
                      <a:pPr algn="r" fontAlgn="b"/>
                      <a:r>
                        <a:rPr lang="en-US" altLang="zh-CN" sz="900" b="1" i="0" u="none" strike="noStrike">
                          <a:solidFill>
                            <a:srgbClr val="FFFFFF"/>
                          </a:solidFill>
                          <a:effectLst/>
                          <a:latin typeface="+mn-lt"/>
                        </a:rPr>
                        <a:t>201611</a:t>
                      </a:r>
                    </a:p>
                  </a:txBody>
                  <a:tcPr marL="9525" marR="9525" marT="9525" marB="0" anchor="b">
                    <a:lnL w="12700" cap="flat" cmpd="sng" algn="ctr">
                      <a:solidFill>
                        <a:schemeClr val="tx1"/>
                      </a:solidFill>
                      <a:prstDash val="solid"/>
                      <a:round/>
                      <a:headEnd type="none" w="med" len="med"/>
                      <a:tailEnd type="none" w="med" len="med"/>
                    </a:lnL>
                    <a:solidFill>
                      <a:srgbClr val="2380B8"/>
                    </a:solidFill>
                  </a:tcPr>
                </a:tc>
                <a:tc>
                  <a:txBody>
                    <a:bodyPr/>
                    <a:lstStyle/>
                    <a:p>
                      <a:pPr algn="r" fontAlgn="b"/>
                      <a:r>
                        <a:rPr lang="en-US" altLang="zh-CN" sz="900" b="1" i="0" u="none" strike="noStrike">
                          <a:solidFill>
                            <a:srgbClr val="FFFFFF"/>
                          </a:solidFill>
                          <a:effectLst/>
                          <a:latin typeface="+mn-lt"/>
                        </a:rPr>
                        <a:t>201612</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201701</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201702</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201703</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201704</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201705</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201706</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201707</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201708</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201709</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201710</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201711</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201712</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201801</a:t>
                      </a:r>
                    </a:p>
                  </a:txBody>
                  <a:tcPr marL="9525" marR="9525" marT="9525" marB="0" anchor="b">
                    <a:solidFill>
                      <a:srgbClr val="2380B8"/>
                    </a:solidFill>
                  </a:tcPr>
                </a:tc>
              </a:tr>
              <a:tr h="147846">
                <a:tc>
                  <a:txBody>
                    <a:bodyPr/>
                    <a:lstStyle/>
                    <a:p>
                      <a:pPr algn="ctr" fontAlgn="ctr"/>
                      <a:r>
                        <a:rPr lang="en-US" altLang="zh-CN" sz="900" b="0" i="0" u="none" strike="noStrike">
                          <a:solidFill>
                            <a:schemeClr val="tx1"/>
                          </a:solidFill>
                          <a:effectLst/>
                          <a:latin typeface="+mn-lt"/>
                        </a:rPr>
                        <a:t>201611</a:t>
                      </a:r>
                    </a:p>
                  </a:txBody>
                  <a:tcPr marL="9525" marR="9525" marT="9525" marB="0" anchor="ctr"/>
                </a:tc>
                <a:tc>
                  <a:txBody>
                    <a:bodyPr/>
                    <a:lstStyle/>
                    <a:p>
                      <a:pPr algn="ctr" fontAlgn="ctr"/>
                      <a:r>
                        <a:rPr lang="en-US" altLang="zh-CN" sz="900" b="0" i="0" u="none" strike="noStrike">
                          <a:solidFill>
                            <a:schemeClr val="tx1"/>
                          </a:solidFill>
                          <a:effectLst/>
                          <a:latin typeface="+mn-lt"/>
                        </a:rPr>
                        <a:t>111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b="0" i="0" u="none" strike="noStrike">
                          <a:solidFill>
                            <a:srgbClr val="000000"/>
                          </a:solidFill>
                          <a:effectLst/>
                          <a:latin typeface="+mn-lt"/>
                        </a:rPr>
                        <a:t>20</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b="0" i="0" u="none" strike="noStrike">
                          <a:solidFill>
                            <a:srgbClr val="000000"/>
                          </a:solidFill>
                          <a:effectLst/>
                          <a:latin typeface="+mn-lt"/>
                        </a:rPr>
                        <a:t>18</a:t>
                      </a:r>
                    </a:p>
                  </a:txBody>
                  <a:tcPr marL="9525" marR="9525" marT="9525" marB="0" anchor="b"/>
                </a:tc>
                <a:tc>
                  <a:txBody>
                    <a:bodyPr/>
                    <a:lstStyle/>
                    <a:p>
                      <a:pPr algn="r" fontAlgn="b"/>
                      <a:r>
                        <a:rPr lang="en-US" altLang="zh-CN" sz="900" b="0" i="0" u="none" strike="noStrike">
                          <a:solidFill>
                            <a:srgbClr val="000000"/>
                          </a:solidFill>
                          <a:effectLst/>
                          <a:latin typeface="+mn-lt"/>
                        </a:rPr>
                        <a:t>2</a:t>
                      </a:r>
                    </a:p>
                  </a:txBody>
                  <a:tcPr marL="9525" marR="9525" marT="9525" marB="0" anchor="b"/>
                </a:tc>
                <a:tc>
                  <a:txBody>
                    <a:bodyPr/>
                    <a:lstStyle/>
                    <a:p>
                      <a:pPr algn="r" fontAlgn="b"/>
                      <a:r>
                        <a:rPr lang="en-US" altLang="zh-CN" sz="900" b="0" i="0" u="none" strike="noStrike">
                          <a:solidFill>
                            <a:srgbClr val="000000"/>
                          </a:solidFill>
                          <a:effectLst/>
                          <a:latin typeface="+mn-lt"/>
                        </a:rPr>
                        <a:t>5</a:t>
                      </a:r>
                    </a:p>
                  </a:txBody>
                  <a:tcPr marL="9525" marR="9525" marT="9525" marB="0" anchor="b"/>
                </a:tc>
                <a:tc>
                  <a:txBody>
                    <a:bodyPr/>
                    <a:lstStyle/>
                    <a:p>
                      <a:pPr algn="r" fontAlgn="b"/>
                      <a:r>
                        <a:rPr lang="en-US" altLang="zh-CN" sz="900" b="0" i="0" u="none" strike="noStrike">
                          <a:solidFill>
                            <a:srgbClr val="000000"/>
                          </a:solidFill>
                          <a:effectLst/>
                          <a:latin typeface="+mn-lt"/>
                        </a:rPr>
                        <a:t>10</a:t>
                      </a:r>
                    </a:p>
                  </a:txBody>
                  <a:tcPr marL="9525" marR="9525" marT="9525" marB="0" anchor="b"/>
                </a:tc>
                <a:tc>
                  <a:txBody>
                    <a:bodyPr/>
                    <a:lstStyle/>
                    <a:p>
                      <a:pPr algn="r" fontAlgn="b"/>
                      <a:r>
                        <a:rPr lang="en-US" altLang="zh-CN" sz="900" b="0" i="0" u="none" strike="noStrike">
                          <a:solidFill>
                            <a:srgbClr val="000000"/>
                          </a:solidFill>
                          <a:effectLst/>
                          <a:latin typeface="+mn-lt"/>
                        </a:rPr>
                        <a:t>5</a:t>
                      </a:r>
                    </a:p>
                  </a:txBody>
                  <a:tcPr marL="9525" marR="9525" marT="9525" marB="0" anchor="b"/>
                </a:tc>
                <a:tc>
                  <a:txBody>
                    <a:bodyPr/>
                    <a:lstStyle/>
                    <a:p>
                      <a:pPr algn="r" fontAlgn="b"/>
                      <a:r>
                        <a:rPr lang="en-US" altLang="zh-CN" sz="900" b="0" i="0" u="none" strike="noStrike">
                          <a:solidFill>
                            <a:srgbClr val="000000"/>
                          </a:solidFill>
                          <a:effectLst/>
                          <a:latin typeface="+mn-lt"/>
                        </a:rPr>
                        <a:t>3</a:t>
                      </a:r>
                    </a:p>
                  </a:txBody>
                  <a:tcPr marL="9525" marR="9525" marT="9525" marB="0" anchor="b"/>
                </a:tc>
                <a:tc>
                  <a:txBody>
                    <a:bodyPr/>
                    <a:lstStyle/>
                    <a:p>
                      <a:pPr algn="r" fontAlgn="b"/>
                      <a:r>
                        <a:rPr lang="en-US" altLang="zh-CN" sz="900" b="0" i="0" u="none" strike="noStrike">
                          <a:solidFill>
                            <a:srgbClr val="000000"/>
                          </a:solidFill>
                          <a:effectLst/>
                          <a:latin typeface="+mn-lt"/>
                        </a:rPr>
                        <a:t>2</a:t>
                      </a:r>
                    </a:p>
                  </a:txBody>
                  <a:tcPr marL="9525" marR="9525" marT="9525" marB="0" anchor="b"/>
                </a:tc>
                <a:tc>
                  <a:txBody>
                    <a:bodyPr/>
                    <a:lstStyle/>
                    <a:p>
                      <a:pPr algn="r" fontAlgn="b"/>
                      <a:r>
                        <a:rPr lang="en-US" altLang="zh-CN" sz="900" b="0" i="0" u="none" strike="noStrike">
                          <a:solidFill>
                            <a:srgbClr val="000000"/>
                          </a:solidFill>
                          <a:effectLst/>
                          <a:latin typeface="+mn-lt"/>
                        </a:rPr>
                        <a:t>3</a:t>
                      </a:r>
                    </a:p>
                  </a:txBody>
                  <a:tcPr marL="9525" marR="9525" marT="9525" marB="0" anchor="b"/>
                </a:tc>
                <a:tc>
                  <a:txBody>
                    <a:bodyPr/>
                    <a:lstStyle/>
                    <a:p>
                      <a:pPr algn="r" fontAlgn="b"/>
                      <a:r>
                        <a:rPr lang="en-US" altLang="zh-CN" sz="900" b="0" i="0" u="none" strike="noStrike">
                          <a:solidFill>
                            <a:srgbClr val="000000"/>
                          </a:solidFill>
                          <a:effectLst/>
                          <a:latin typeface="+mn-lt"/>
                        </a:rPr>
                        <a:t>2</a:t>
                      </a:r>
                    </a:p>
                  </a:txBody>
                  <a:tcPr marL="9525" marR="9525" marT="9525" marB="0" anchor="b"/>
                </a:tc>
                <a:tc>
                  <a:txBody>
                    <a:bodyPr/>
                    <a:lstStyle/>
                    <a:p>
                      <a:pPr algn="r" fontAlgn="b"/>
                      <a:r>
                        <a:rPr lang="en-US" altLang="zh-CN" sz="900" b="0" i="0" u="none" strike="noStrike">
                          <a:solidFill>
                            <a:srgbClr val="000000"/>
                          </a:solidFill>
                          <a:effectLst/>
                          <a:latin typeface="+mn-lt"/>
                        </a:rPr>
                        <a:t>1</a:t>
                      </a:r>
                    </a:p>
                  </a:txBody>
                  <a:tcPr marL="9525" marR="9525" marT="9525" marB="0" anchor="b"/>
                </a:tc>
                <a:tc>
                  <a:txBody>
                    <a:bodyPr/>
                    <a:lstStyle/>
                    <a:p>
                      <a:pPr algn="r" fontAlgn="b"/>
                      <a:r>
                        <a:rPr lang="en-US" altLang="zh-CN" sz="900" b="0" i="0" u="none" strike="noStrike">
                          <a:solidFill>
                            <a:srgbClr val="000000"/>
                          </a:solidFill>
                          <a:effectLst/>
                          <a:latin typeface="+mn-lt"/>
                        </a:rPr>
                        <a:t>1</a:t>
                      </a:r>
                    </a:p>
                  </a:txBody>
                  <a:tcPr marL="9525" marR="9525" marT="9525" marB="0" anchor="b"/>
                </a:tc>
                <a:tc>
                  <a:txBody>
                    <a:bodyPr/>
                    <a:lstStyle/>
                    <a:p>
                      <a:pPr algn="r" fontAlgn="b"/>
                      <a:r>
                        <a:rPr lang="en-US" altLang="zh-CN" sz="900" b="0" i="0" u="none" strike="noStrike">
                          <a:solidFill>
                            <a:srgbClr val="000000"/>
                          </a:solidFill>
                          <a:effectLst/>
                          <a:latin typeface="+mn-lt"/>
                        </a:rPr>
                        <a:t>1</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4</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201612</a:t>
                      </a:r>
                    </a:p>
                  </a:txBody>
                  <a:tcPr marL="9525" marR="9525" marT="9525" marB="0" anchor="ctr"/>
                </a:tc>
                <a:tc>
                  <a:txBody>
                    <a:bodyPr/>
                    <a:lstStyle/>
                    <a:p>
                      <a:pPr algn="ctr" fontAlgn="ctr"/>
                      <a:r>
                        <a:rPr lang="en-US" altLang="zh-CN" sz="900" b="0" i="0" u="none" strike="noStrike">
                          <a:solidFill>
                            <a:schemeClr val="tx1"/>
                          </a:solidFill>
                          <a:effectLst/>
                          <a:latin typeface="+mn-lt"/>
                        </a:rPr>
                        <a:t>227</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b="0" i="0" u="none" strike="noStrike">
                          <a:solidFill>
                            <a:srgbClr val="000000"/>
                          </a:solidFill>
                          <a:effectLst/>
                          <a:latin typeface="+mn-lt"/>
                        </a:rPr>
                        <a:t>100</a:t>
                      </a:r>
                    </a:p>
                  </a:txBody>
                  <a:tcPr marL="9525" marR="9525" marT="9525" marB="0" anchor="b"/>
                </a:tc>
                <a:tc>
                  <a:txBody>
                    <a:bodyPr/>
                    <a:lstStyle/>
                    <a:p>
                      <a:pPr algn="r" fontAlgn="b"/>
                      <a:r>
                        <a:rPr lang="en-US" altLang="zh-CN" sz="900" b="0" i="0" u="none" strike="noStrike">
                          <a:solidFill>
                            <a:srgbClr val="000000"/>
                          </a:solidFill>
                          <a:effectLst/>
                          <a:latin typeface="+mn-lt"/>
                        </a:rPr>
                        <a:t>13</a:t>
                      </a:r>
                    </a:p>
                  </a:txBody>
                  <a:tcPr marL="9525" marR="9525" marT="9525" marB="0" anchor="b"/>
                </a:tc>
                <a:tc>
                  <a:txBody>
                    <a:bodyPr/>
                    <a:lstStyle/>
                    <a:p>
                      <a:pPr algn="r" fontAlgn="b"/>
                      <a:r>
                        <a:rPr lang="en-US" altLang="zh-CN" sz="900" b="0" i="0" u="none" strike="noStrike">
                          <a:solidFill>
                            <a:srgbClr val="000000"/>
                          </a:solidFill>
                          <a:effectLst/>
                          <a:latin typeface="+mn-lt"/>
                        </a:rPr>
                        <a:t>12</a:t>
                      </a:r>
                    </a:p>
                  </a:txBody>
                  <a:tcPr marL="9525" marR="9525" marT="9525" marB="0" anchor="b"/>
                </a:tc>
                <a:tc>
                  <a:txBody>
                    <a:bodyPr/>
                    <a:lstStyle/>
                    <a:p>
                      <a:pPr algn="r" fontAlgn="b"/>
                      <a:r>
                        <a:rPr lang="en-US" altLang="zh-CN" sz="900" b="0" i="0" u="none" strike="noStrike">
                          <a:solidFill>
                            <a:srgbClr val="000000"/>
                          </a:solidFill>
                          <a:effectLst/>
                          <a:latin typeface="+mn-lt"/>
                        </a:rPr>
                        <a:t>23</a:t>
                      </a:r>
                    </a:p>
                  </a:txBody>
                  <a:tcPr marL="9525" marR="9525" marT="9525" marB="0" anchor="b"/>
                </a:tc>
                <a:tc>
                  <a:txBody>
                    <a:bodyPr/>
                    <a:lstStyle/>
                    <a:p>
                      <a:pPr algn="r" fontAlgn="b"/>
                      <a:r>
                        <a:rPr lang="en-US" altLang="zh-CN" sz="900" b="0" i="0" u="none" strike="noStrike">
                          <a:solidFill>
                            <a:srgbClr val="000000"/>
                          </a:solidFill>
                          <a:effectLst/>
                          <a:latin typeface="+mn-lt"/>
                        </a:rPr>
                        <a:t>21</a:t>
                      </a:r>
                    </a:p>
                  </a:txBody>
                  <a:tcPr marL="9525" marR="9525" marT="9525" marB="0" anchor="b"/>
                </a:tc>
                <a:tc>
                  <a:txBody>
                    <a:bodyPr/>
                    <a:lstStyle/>
                    <a:p>
                      <a:pPr algn="r" fontAlgn="b"/>
                      <a:r>
                        <a:rPr lang="en-US" altLang="zh-CN" sz="900" b="0" i="0" u="none" strike="noStrike">
                          <a:solidFill>
                            <a:srgbClr val="000000"/>
                          </a:solidFill>
                          <a:effectLst/>
                          <a:latin typeface="+mn-lt"/>
                        </a:rPr>
                        <a:t>9</a:t>
                      </a:r>
                    </a:p>
                  </a:txBody>
                  <a:tcPr marL="9525" marR="9525" marT="9525" marB="0" anchor="b"/>
                </a:tc>
                <a:tc>
                  <a:txBody>
                    <a:bodyPr/>
                    <a:lstStyle/>
                    <a:p>
                      <a:pPr algn="r" fontAlgn="b"/>
                      <a:r>
                        <a:rPr lang="en-US" altLang="zh-CN" sz="900" b="0" i="0" u="none" strike="noStrike">
                          <a:solidFill>
                            <a:srgbClr val="000000"/>
                          </a:solidFill>
                          <a:effectLst/>
                          <a:latin typeface="+mn-lt"/>
                        </a:rPr>
                        <a:t>16</a:t>
                      </a:r>
                    </a:p>
                  </a:txBody>
                  <a:tcPr marL="9525" marR="9525" marT="9525" marB="0" anchor="b"/>
                </a:tc>
                <a:tc>
                  <a:txBody>
                    <a:bodyPr/>
                    <a:lstStyle/>
                    <a:p>
                      <a:pPr algn="r" fontAlgn="b"/>
                      <a:r>
                        <a:rPr lang="en-US" altLang="zh-CN" sz="900" b="0" i="0" u="none" strike="noStrike">
                          <a:solidFill>
                            <a:srgbClr val="000000"/>
                          </a:solidFill>
                          <a:effectLst/>
                          <a:latin typeface="+mn-lt"/>
                        </a:rPr>
                        <a:t>1</a:t>
                      </a:r>
                    </a:p>
                  </a:txBody>
                  <a:tcPr marL="9525" marR="9525" marT="9525" marB="0" anchor="b"/>
                </a:tc>
                <a:tc>
                  <a:txBody>
                    <a:bodyPr/>
                    <a:lstStyle/>
                    <a:p>
                      <a:pPr algn="r" fontAlgn="b"/>
                      <a:r>
                        <a:rPr lang="en-US" altLang="zh-CN" sz="900" b="0" i="0" u="none" strike="noStrike">
                          <a:solidFill>
                            <a:srgbClr val="000000"/>
                          </a:solidFill>
                          <a:effectLst/>
                          <a:latin typeface="+mn-lt"/>
                        </a:rPr>
                        <a:t>6</a:t>
                      </a:r>
                    </a:p>
                  </a:txBody>
                  <a:tcPr marL="9525" marR="9525" marT="9525" marB="0" anchor="b"/>
                </a:tc>
                <a:tc>
                  <a:txBody>
                    <a:bodyPr/>
                    <a:lstStyle/>
                    <a:p>
                      <a:pPr algn="r" fontAlgn="b"/>
                      <a:r>
                        <a:rPr lang="en-US" altLang="zh-CN" sz="900" b="0" i="0" u="none" strike="noStrike">
                          <a:solidFill>
                            <a:srgbClr val="000000"/>
                          </a:solidFill>
                          <a:effectLst/>
                          <a:latin typeface="+mn-lt"/>
                        </a:rPr>
                        <a:t>12</a:t>
                      </a:r>
                    </a:p>
                  </a:txBody>
                  <a:tcPr marL="9525" marR="9525" marT="9525" marB="0" anchor="b"/>
                </a:tc>
                <a:tc>
                  <a:txBody>
                    <a:bodyPr/>
                    <a:lstStyle/>
                    <a:p>
                      <a:pPr algn="r" fontAlgn="b"/>
                      <a:r>
                        <a:rPr lang="en-US" altLang="zh-CN" sz="900" b="0" i="0" u="none" strike="noStrike">
                          <a:solidFill>
                            <a:srgbClr val="000000"/>
                          </a:solidFill>
                          <a:effectLst/>
                          <a:latin typeface="+mn-lt"/>
                        </a:rPr>
                        <a:t>20</a:t>
                      </a:r>
                    </a:p>
                  </a:txBody>
                  <a:tcPr marL="9525" marR="9525" marT="9525" marB="0" anchor="b"/>
                </a:tc>
                <a:tc>
                  <a:txBody>
                    <a:bodyPr/>
                    <a:lstStyle/>
                    <a:p>
                      <a:pPr algn="r" fontAlgn="b"/>
                      <a:r>
                        <a:rPr lang="en-US" altLang="zh-CN" sz="900" b="0" i="0" u="none" strike="noStrike">
                          <a:solidFill>
                            <a:srgbClr val="000000"/>
                          </a:solidFill>
                          <a:effectLst/>
                          <a:latin typeface="+mn-lt"/>
                        </a:rPr>
                        <a:t>5</a:t>
                      </a:r>
                    </a:p>
                  </a:txBody>
                  <a:tcPr marL="9525" marR="9525" marT="9525" marB="0" anchor="b"/>
                </a:tc>
                <a:tc>
                  <a:txBody>
                    <a:bodyPr/>
                    <a:lstStyle/>
                    <a:p>
                      <a:pPr algn="r" fontAlgn="b"/>
                      <a:r>
                        <a:rPr lang="en-US" altLang="zh-CN" sz="900" b="0" i="0" u="none" strike="noStrike">
                          <a:solidFill>
                            <a:srgbClr val="000000"/>
                          </a:solidFill>
                          <a:effectLst/>
                          <a:latin typeface="+mn-lt"/>
                        </a:rPr>
                        <a:t>5</a:t>
                      </a:r>
                    </a:p>
                  </a:txBody>
                  <a:tcPr marL="9525" marR="9525" marT="9525" marB="0" anchor="b"/>
                </a:tc>
                <a:tc>
                  <a:txBody>
                    <a:bodyPr/>
                    <a:lstStyle/>
                    <a:p>
                      <a:pPr algn="r" fontAlgn="b"/>
                      <a:r>
                        <a:rPr lang="en-US" altLang="zh-CN" sz="900" b="0" i="0" u="none" strike="noStrike">
                          <a:solidFill>
                            <a:srgbClr val="000000"/>
                          </a:solidFill>
                          <a:effectLst/>
                          <a:latin typeface="+mn-lt"/>
                        </a:rPr>
                        <a:t>5</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201701</a:t>
                      </a:r>
                    </a:p>
                  </a:txBody>
                  <a:tcPr marL="9525" marR="9525" marT="9525" marB="0" anchor="ctr"/>
                </a:tc>
                <a:tc>
                  <a:txBody>
                    <a:bodyPr/>
                    <a:lstStyle/>
                    <a:p>
                      <a:pPr algn="ctr" fontAlgn="ctr"/>
                      <a:r>
                        <a:rPr lang="en-US" altLang="zh-CN" sz="900" b="0" i="0" u="none" strike="noStrike">
                          <a:solidFill>
                            <a:schemeClr val="tx1"/>
                          </a:solidFill>
                          <a:effectLst/>
                          <a:latin typeface="+mn-lt"/>
                        </a:rPr>
                        <a:t>162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67</a:t>
                      </a:r>
                    </a:p>
                  </a:txBody>
                  <a:tcPr marL="9525" marR="9525" marT="9525" marB="0" anchor="b"/>
                </a:tc>
                <a:tc>
                  <a:txBody>
                    <a:bodyPr/>
                    <a:lstStyle/>
                    <a:p>
                      <a:pPr algn="r" fontAlgn="b"/>
                      <a:r>
                        <a:rPr lang="en-US" altLang="zh-CN" sz="900" b="0" i="0" u="none" strike="noStrike">
                          <a:solidFill>
                            <a:srgbClr val="000000"/>
                          </a:solidFill>
                          <a:effectLst/>
                          <a:latin typeface="+mn-lt"/>
                        </a:rPr>
                        <a:t>15</a:t>
                      </a:r>
                    </a:p>
                  </a:txBody>
                  <a:tcPr marL="9525" marR="9525" marT="9525" marB="0" anchor="b"/>
                </a:tc>
                <a:tc>
                  <a:txBody>
                    <a:bodyPr/>
                    <a:lstStyle/>
                    <a:p>
                      <a:pPr algn="r" fontAlgn="b"/>
                      <a:r>
                        <a:rPr lang="en-US" altLang="zh-CN" sz="900" b="0" i="0" u="none" strike="noStrike">
                          <a:solidFill>
                            <a:srgbClr val="000000"/>
                          </a:solidFill>
                          <a:effectLst/>
                          <a:latin typeface="+mn-lt"/>
                        </a:rPr>
                        <a:t>11</a:t>
                      </a:r>
                    </a:p>
                  </a:txBody>
                  <a:tcPr marL="9525" marR="9525" marT="9525" marB="0" anchor="b"/>
                </a:tc>
                <a:tc>
                  <a:txBody>
                    <a:bodyPr/>
                    <a:lstStyle/>
                    <a:p>
                      <a:pPr algn="r" fontAlgn="b"/>
                      <a:r>
                        <a:rPr lang="en-US" altLang="zh-CN" sz="900" b="0" i="0" u="none" strike="noStrike">
                          <a:solidFill>
                            <a:srgbClr val="000000"/>
                          </a:solidFill>
                          <a:effectLst/>
                          <a:latin typeface="+mn-lt"/>
                        </a:rPr>
                        <a:t>10</a:t>
                      </a:r>
                    </a:p>
                  </a:txBody>
                  <a:tcPr marL="9525" marR="9525" marT="9525" marB="0" anchor="b"/>
                </a:tc>
                <a:tc>
                  <a:txBody>
                    <a:bodyPr/>
                    <a:lstStyle/>
                    <a:p>
                      <a:pPr algn="r" fontAlgn="b"/>
                      <a:r>
                        <a:rPr lang="en-US" altLang="zh-CN" sz="900" b="0" i="0" u="none" strike="noStrike">
                          <a:solidFill>
                            <a:srgbClr val="000000"/>
                          </a:solidFill>
                          <a:effectLst/>
                          <a:latin typeface="+mn-lt"/>
                        </a:rPr>
                        <a:t>3</a:t>
                      </a:r>
                    </a:p>
                  </a:txBody>
                  <a:tcPr marL="9525" marR="9525" marT="9525" marB="0" anchor="b"/>
                </a:tc>
                <a:tc>
                  <a:txBody>
                    <a:bodyPr/>
                    <a:lstStyle/>
                    <a:p>
                      <a:pPr algn="r" fontAlgn="b"/>
                      <a:r>
                        <a:rPr lang="en-US" altLang="zh-CN" sz="900" b="0" i="0" u="none" strike="noStrike">
                          <a:solidFill>
                            <a:srgbClr val="000000"/>
                          </a:solidFill>
                          <a:effectLst/>
                          <a:latin typeface="+mn-lt"/>
                        </a:rPr>
                        <a:t>10</a:t>
                      </a:r>
                    </a:p>
                  </a:txBody>
                  <a:tcPr marL="9525" marR="9525" marT="9525" marB="0" anchor="b"/>
                </a:tc>
                <a:tc>
                  <a:txBody>
                    <a:bodyPr/>
                    <a:lstStyle/>
                    <a:p>
                      <a:pPr algn="r" fontAlgn="b"/>
                      <a:r>
                        <a:rPr lang="en-US" altLang="zh-CN" sz="900" b="0" i="0" u="none" strike="noStrike">
                          <a:solidFill>
                            <a:srgbClr val="000000"/>
                          </a:solidFill>
                          <a:effectLst/>
                          <a:latin typeface="+mn-lt"/>
                        </a:rPr>
                        <a:t>3</a:t>
                      </a:r>
                    </a:p>
                  </a:txBody>
                  <a:tcPr marL="9525" marR="9525" marT="9525" marB="0" anchor="b"/>
                </a:tc>
                <a:tc>
                  <a:txBody>
                    <a:bodyPr/>
                    <a:lstStyle/>
                    <a:p>
                      <a:pPr algn="r" fontAlgn="b"/>
                      <a:r>
                        <a:rPr lang="en-US" altLang="zh-CN" sz="900" b="0" i="0" u="none" strike="noStrike">
                          <a:solidFill>
                            <a:srgbClr val="000000"/>
                          </a:solidFill>
                          <a:effectLst/>
                          <a:latin typeface="+mn-lt"/>
                        </a:rPr>
                        <a:t>4</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11</a:t>
                      </a:r>
                    </a:p>
                  </a:txBody>
                  <a:tcPr marL="9525" marR="9525" marT="9525" marB="0" anchor="b"/>
                </a:tc>
                <a:tc>
                  <a:txBody>
                    <a:bodyPr/>
                    <a:lstStyle/>
                    <a:p>
                      <a:pPr algn="r" fontAlgn="b"/>
                      <a:r>
                        <a:rPr lang="en-US" altLang="zh-CN" sz="900" b="0" i="0" u="none" strike="noStrike">
                          <a:solidFill>
                            <a:srgbClr val="000000"/>
                          </a:solidFill>
                          <a:effectLst/>
                          <a:latin typeface="+mn-lt"/>
                        </a:rPr>
                        <a:t>3</a:t>
                      </a:r>
                    </a:p>
                  </a:txBody>
                  <a:tcPr marL="9525" marR="9525" marT="9525" marB="0" anchor="b"/>
                </a:tc>
                <a:tc>
                  <a:txBody>
                    <a:bodyPr/>
                    <a:lstStyle/>
                    <a:p>
                      <a:pPr algn="r" fontAlgn="b"/>
                      <a:r>
                        <a:rPr lang="en-US" altLang="zh-CN" sz="900" b="0" i="0" u="none" strike="noStrike">
                          <a:solidFill>
                            <a:srgbClr val="000000"/>
                          </a:solidFill>
                          <a:effectLst/>
                          <a:latin typeface="+mn-lt"/>
                        </a:rPr>
                        <a:t>1</a:t>
                      </a:r>
                    </a:p>
                  </a:txBody>
                  <a:tcPr marL="9525" marR="9525" marT="9525" marB="0" anchor="b"/>
                </a:tc>
                <a:tc>
                  <a:txBody>
                    <a:bodyPr/>
                    <a:lstStyle/>
                    <a:p>
                      <a:pPr algn="r" fontAlgn="b"/>
                      <a:r>
                        <a:rPr lang="en-US" altLang="zh-CN" sz="900" b="0" i="0" u="none" strike="noStrike">
                          <a:solidFill>
                            <a:srgbClr val="000000"/>
                          </a:solidFill>
                          <a:effectLst/>
                          <a:latin typeface="+mn-lt"/>
                        </a:rPr>
                        <a:t>4</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201702</a:t>
                      </a:r>
                    </a:p>
                  </a:txBody>
                  <a:tcPr marL="9525" marR="9525" marT="9525" marB="0" anchor="ctr"/>
                </a:tc>
                <a:tc>
                  <a:txBody>
                    <a:bodyPr/>
                    <a:lstStyle/>
                    <a:p>
                      <a:pPr algn="ctr" fontAlgn="ctr"/>
                      <a:r>
                        <a:rPr lang="en-US" altLang="zh-CN" sz="900" b="0" i="0" u="none" strike="noStrike">
                          <a:solidFill>
                            <a:schemeClr val="tx1"/>
                          </a:solidFill>
                          <a:effectLst/>
                          <a:latin typeface="+mn-lt"/>
                        </a:rPr>
                        <a:t>268</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97</a:t>
                      </a:r>
                    </a:p>
                  </a:txBody>
                  <a:tcPr marL="9525" marR="9525" marT="9525" marB="0" anchor="b"/>
                </a:tc>
                <a:tc>
                  <a:txBody>
                    <a:bodyPr/>
                    <a:lstStyle/>
                    <a:p>
                      <a:pPr algn="r" fontAlgn="b"/>
                      <a:r>
                        <a:rPr lang="en-US" altLang="zh-CN" sz="900" b="0" i="0" u="none" strike="noStrike">
                          <a:solidFill>
                            <a:srgbClr val="000000"/>
                          </a:solidFill>
                          <a:effectLst/>
                          <a:latin typeface="+mn-lt"/>
                        </a:rPr>
                        <a:t>40</a:t>
                      </a:r>
                    </a:p>
                  </a:txBody>
                  <a:tcPr marL="9525" marR="9525" marT="9525" marB="0" anchor="b"/>
                </a:tc>
                <a:tc>
                  <a:txBody>
                    <a:bodyPr/>
                    <a:lstStyle/>
                    <a:p>
                      <a:pPr algn="r" fontAlgn="b"/>
                      <a:r>
                        <a:rPr lang="en-US" altLang="zh-CN" sz="900" b="0" i="0" u="none" strike="noStrike">
                          <a:solidFill>
                            <a:srgbClr val="000000"/>
                          </a:solidFill>
                          <a:effectLst/>
                          <a:latin typeface="+mn-lt"/>
                        </a:rPr>
                        <a:t>17</a:t>
                      </a:r>
                    </a:p>
                  </a:txBody>
                  <a:tcPr marL="9525" marR="9525" marT="9525" marB="0" anchor="b"/>
                </a:tc>
                <a:tc>
                  <a:txBody>
                    <a:bodyPr/>
                    <a:lstStyle/>
                    <a:p>
                      <a:pPr algn="r" fontAlgn="b"/>
                      <a:r>
                        <a:rPr lang="en-US" altLang="zh-CN" sz="900" b="0" i="0" u="none" strike="noStrike">
                          <a:solidFill>
                            <a:srgbClr val="000000"/>
                          </a:solidFill>
                          <a:effectLst/>
                          <a:latin typeface="+mn-lt"/>
                        </a:rPr>
                        <a:t>15</a:t>
                      </a:r>
                    </a:p>
                  </a:txBody>
                  <a:tcPr marL="9525" marR="9525" marT="9525" marB="0" anchor="b"/>
                </a:tc>
                <a:tc>
                  <a:txBody>
                    <a:bodyPr/>
                    <a:lstStyle/>
                    <a:p>
                      <a:pPr algn="r" fontAlgn="b"/>
                      <a:r>
                        <a:rPr lang="en-US" altLang="zh-CN" sz="900" b="0" i="0" u="none" strike="noStrike">
                          <a:solidFill>
                            <a:srgbClr val="000000"/>
                          </a:solidFill>
                          <a:effectLst/>
                          <a:latin typeface="+mn-lt"/>
                        </a:rPr>
                        <a:t>12</a:t>
                      </a:r>
                    </a:p>
                  </a:txBody>
                  <a:tcPr marL="9525" marR="9525" marT="9525" marB="0" anchor="b"/>
                </a:tc>
                <a:tc>
                  <a:txBody>
                    <a:bodyPr/>
                    <a:lstStyle/>
                    <a:p>
                      <a:pPr algn="r" fontAlgn="b"/>
                      <a:r>
                        <a:rPr lang="en-US" altLang="zh-CN" sz="900" b="0" i="0" u="none" strike="noStrike">
                          <a:solidFill>
                            <a:srgbClr val="000000"/>
                          </a:solidFill>
                          <a:effectLst/>
                          <a:latin typeface="+mn-lt"/>
                        </a:rPr>
                        <a:t>8</a:t>
                      </a:r>
                    </a:p>
                  </a:txBody>
                  <a:tcPr marL="9525" marR="9525" marT="9525" marB="0" anchor="b"/>
                </a:tc>
                <a:tc>
                  <a:txBody>
                    <a:bodyPr/>
                    <a:lstStyle/>
                    <a:p>
                      <a:pPr algn="r" fontAlgn="b"/>
                      <a:r>
                        <a:rPr lang="en-US" altLang="zh-CN" sz="900" b="0" i="0" u="none" strike="noStrike">
                          <a:solidFill>
                            <a:srgbClr val="000000"/>
                          </a:solidFill>
                          <a:effectLst/>
                          <a:latin typeface="+mn-lt"/>
                        </a:rPr>
                        <a:t>8</a:t>
                      </a:r>
                    </a:p>
                  </a:txBody>
                  <a:tcPr marL="9525" marR="9525" marT="9525" marB="0" anchor="b"/>
                </a:tc>
                <a:tc>
                  <a:txBody>
                    <a:bodyPr/>
                    <a:lstStyle/>
                    <a:p>
                      <a:pPr algn="r" fontAlgn="b"/>
                      <a:r>
                        <a:rPr lang="en-US" altLang="zh-CN" sz="900" b="0" i="0" u="none" strike="noStrike">
                          <a:solidFill>
                            <a:srgbClr val="000000"/>
                          </a:solidFill>
                          <a:effectLst/>
                          <a:latin typeface="+mn-lt"/>
                        </a:rPr>
                        <a:t>4</a:t>
                      </a:r>
                    </a:p>
                  </a:txBody>
                  <a:tcPr marL="9525" marR="9525" marT="9525" marB="0" anchor="b"/>
                </a:tc>
                <a:tc>
                  <a:txBody>
                    <a:bodyPr/>
                    <a:lstStyle/>
                    <a:p>
                      <a:pPr algn="r" fontAlgn="b"/>
                      <a:r>
                        <a:rPr lang="en-US" altLang="zh-CN" sz="900" b="0" i="0" u="none" strike="noStrike">
                          <a:solidFill>
                            <a:srgbClr val="000000"/>
                          </a:solidFill>
                          <a:effectLst/>
                          <a:latin typeface="+mn-lt"/>
                        </a:rPr>
                        <a:t>23</a:t>
                      </a:r>
                    </a:p>
                  </a:txBody>
                  <a:tcPr marL="9525" marR="9525" marT="9525" marB="0" anchor="b"/>
                </a:tc>
                <a:tc>
                  <a:txBody>
                    <a:bodyPr/>
                    <a:lstStyle/>
                    <a:p>
                      <a:pPr algn="r" fontAlgn="b"/>
                      <a:r>
                        <a:rPr lang="en-US" altLang="zh-CN" sz="900" b="0" i="0" u="none" strike="noStrike">
                          <a:solidFill>
                            <a:srgbClr val="000000"/>
                          </a:solidFill>
                          <a:effectLst/>
                          <a:latin typeface="+mn-lt"/>
                        </a:rPr>
                        <a:t>10</a:t>
                      </a:r>
                    </a:p>
                  </a:txBody>
                  <a:tcPr marL="9525" marR="9525" marT="9525" marB="0" anchor="b"/>
                </a:tc>
                <a:tc>
                  <a:txBody>
                    <a:bodyPr/>
                    <a:lstStyle/>
                    <a:p>
                      <a:pPr algn="r" fontAlgn="b"/>
                      <a:r>
                        <a:rPr lang="en-US" altLang="zh-CN" sz="900" b="0" i="0" u="none" strike="noStrike">
                          <a:solidFill>
                            <a:srgbClr val="000000"/>
                          </a:solidFill>
                          <a:effectLst/>
                          <a:latin typeface="+mn-lt"/>
                        </a:rPr>
                        <a:t>4</a:t>
                      </a:r>
                    </a:p>
                  </a:txBody>
                  <a:tcPr marL="9525" marR="9525" marT="9525" marB="0" anchor="b"/>
                </a:tc>
                <a:tc>
                  <a:txBody>
                    <a:bodyPr/>
                    <a:lstStyle/>
                    <a:p>
                      <a:pPr algn="r" fontAlgn="b"/>
                      <a:r>
                        <a:rPr lang="en-US" altLang="zh-CN" sz="900" b="0" i="0" u="none" strike="noStrike">
                          <a:solidFill>
                            <a:srgbClr val="000000"/>
                          </a:solidFill>
                          <a:effectLst/>
                          <a:latin typeface="+mn-lt"/>
                        </a:rPr>
                        <a:t>7</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201703</a:t>
                      </a:r>
                    </a:p>
                  </a:txBody>
                  <a:tcPr marL="9525" marR="9525" marT="9525" marB="0" anchor="ctr"/>
                </a:tc>
                <a:tc>
                  <a:txBody>
                    <a:bodyPr/>
                    <a:lstStyle/>
                    <a:p>
                      <a:pPr algn="ctr" fontAlgn="ctr"/>
                      <a:r>
                        <a:rPr lang="en-US" altLang="zh-CN" sz="900" b="0" i="0" u="none" strike="noStrike">
                          <a:solidFill>
                            <a:schemeClr val="tx1"/>
                          </a:solidFill>
                          <a:effectLst/>
                          <a:latin typeface="+mn-lt"/>
                        </a:rPr>
                        <a:t>446</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194</a:t>
                      </a:r>
                    </a:p>
                  </a:txBody>
                  <a:tcPr marL="9525" marR="9525" marT="9525" marB="0" anchor="b"/>
                </a:tc>
                <a:tc>
                  <a:txBody>
                    <a:bodyPr/>
                    <a:lstStyle/>
                    <a:p>
                      <a:pPr algn="r" fontAlgn="b"/>
                      <a:r>
                        <a:rPr lang="en-US" altLang="zh-CN" sz="900" b="0" i="0" u="none" strike="noStrike">
                          <a:solidFill>
                            <a:srgbClr val="000000"/>
                          </a:solidFill>
                          <a:effectLst/>
                          <a:latin typeface="+mn-lt"/>
                        </a:rPr>
                        <a:t>52</a:t>
                      </a:r>
                    </a:p>
                  </a:txBody>
                  <a:tcPr marL="9525" marR="9525" marT="9525" marB="0" anchor="b"/>
                </a:tc>
                <a:tc>
                  <a:txBody>
                    <a:bodyPr/>
                    <a:lstStyle/>
                    <a:p>
                      <a:pPr algn="r" fontAlgn="b"/>
                      <a:r>
                        <a:rPr lang="en-US" altLang="zh-CN" sz="900" b="0" i="0" u="none" strike="noStrike">
                          <a:solidFill>
                            <a:srgbClr val="000000"/>
                          </a:solidFill>
                          <a:effectLst/>
                          <a:latin typeface="+mn-lt"/>
                        </a:rPr>
                        <a:t>33</a:t>
                      </a:r>
                    </a:p>
                  </a:txBody>
                  <a:tcPr marL="9525" marR="9525" marT="9525" marB="0" anchor="b"/>
                </a:tc>
                <a:tc>
                  <a:txBody>
                    <a:bodyPr/>
                    <a:lstStyle/>
                    <a:p>
                      <a:pPr algn="r" fontAlgn="b"/>
                      <a:r>
                        <a:rPr lang="en-US" altLang="zh-CN" sz="900" b="0" i="0" u="none" strike="noStrike">
                          <a:solidFill>
                            <a:srgbClr val="000000"/>
                          </a:solidFill>
                          <a:effectLst/>
                          <a:latin typeface="+mn-lt"/>
                        </a:rPr>
                        <a:t>30</a:t>
                      </a:r>
                    </a:p>
                  </a:txBody>
                  <a:tcPr marL="9525" marR="9525" marT="9525" marB="0" anchor="b"/>
                </a:tc>
                <a:tc>
                  <a:txBody>
                    <a:bodyPr/>
                    <a:lstStyle/>
                    <a:p>
                      <a:pPr algn="r" fontAlgn="b"/>
                      <a:r>
                        <a:rPr lang="en-US" altLang="zh-CN" sz="900" b="0" i="0" u="none" strike="noStrike">
                          <a:solidFill>
                            <a:srgbClr val="000000"/>
                          </a:solidFill>
                          <a:effectLst/>
                          <a:latin typeface="+mn-lt"/>
                        </a:rPr>
                        <a:t>7</a:t>
                      </a:r>
                    </a:p>
                  </a:txBody>
                  <a:tcPr marL="9525" marR="9525" marT="9525" marB="0" anchor="b"/>
                </a:tc>
                <a:tc>
                  <a:txBody>
                    <a:bodyPr/>
                    <a:lstStyle/>
                    <a:p>
                      <a:pPr algn="r" fontAlgn="b"/>
                      <a:r>
                        <a:rPr lang="en-US" altLang="zh-CN" sz="900" b="0" i="0" u="none" strike="noStrike">
                          <a:solidFill>
                            <a:srgbClr val="000000"/>
                          </a:solidFill>
                          <a:effectLst/>
                          <a:latin typeface="+mn-lt"/>
                        </a:rPr>
                        <a:t>5</a:t>
                      </a:r>
                    </a:p>
                  </a:txBody>
                  <a:tcPr marL="9525" marR="9525" marT="9525" marB="0" anchor="b"/>
                </a:tc>
                <a:tc>
                  <a:txBody>
                    <a:bodyPr/>
                    <a:lstStyle/>
                    <a:p>
                      <a:pPr algn="r" fontAlgn="b"/>
                      <a:r>
                        <a:rPr lang="en-US" altLang="zh-CN" sz="900" b="0" i="0" u="none" strike="noStrike">
                          <a:solidFill>
                            <a:srgbClr val="000000"/>
                          </a:solidFill>
                          <a:effectLst/>
                          <a:latin typeface="+mn-lt"/>
                        </a:rPr>
                        <a:t>7</a:t>
                      </a:r>
                    </a:p>
                  </a:txBody>
                  <a:tcPr marL="9525" marR="9525" marT="9525" marB="0" anchor="b"/>
                </a:tc>
                <a:tc>
                  <a:txBody>
                    <a:bodyPr/>
                    <a:lstStyle/>
                    <a:p>
                      <a:pPr algn="r" fontAlgn="b"/>
                      <a:r>
                        <a:rPr lang="en-US" altLang="zh-CN" sz="900" b="0" i="0" u="none" strike="noStrike">
                          <a:solidFill>
                            <a:srgbClr val="000000"/>
                          </a:solidFill>
                          <a:effectLst/>
                          <a:latin typeface="+mn-lt"/>
                        </a:rPr>
                        <a:t>34</a:t>
                      </a:r>
                    </a:p>
                  </a:txBody>
                  <a:tcPr marL="9525" marR="9525" marT="9525" marB="0" anchor="b"/>
                </a:tc>
                <a:tc>
                  <a:txBody>
                    <a:bodyPr/>
                    <a:lstStyle/>
                    <a:p>
                      <a:pPr algn="r" fontAlgn="b"/>
                      <a:r>
                        <a:rPr lang="en-US" altLang="zh-CN" sz="900" b="0" i="0" u="none" strike="noStrike">
                          <a:solidFill>
                            <a:srgbClr val="000000"/>
                          </a:solidFill>
                          <a:effectLst/>
                          <a:latin typeface="+mn-lt"/>
                        </a:rPr>
                        <a:t>15</a:t>
                      </a:r>
                    </a:p>
                  </a:txBody>
                  <a:tcPr marL="9525" marR="9525" marT="9525" marB="0" anchor="b"/>
                </a:tc>
                <a:tc>
                  <a:txBody>
                    <a:bodyPr/>
                    <a:lstStyle/>
                    <a:p>
                      <a:pPr algn="r" fontAlgn="b"/>
                      <a:r>
                        <a:rPr lang="en-US" altLang="zh-CN" sz="900" b="0" i="0" u="none" strike="noStrike">
                          <a:solidFill>
                            <a:srgbClr val="000000"/>
                          </a:solidFill>
                          <a:effectLst/>
                          <a:latin typeface="+mn-lt"/>
                        </a:rPr>
                        <a:t>9</a:t>
                      </a:r>
                    </a:p>
                  </a:txBody>
                  <a:tcPr marL="9525" marR="9525" marT="9525" marB="0" anchor="b"/>
                </a:tc>
                <a:tc>
                  <a:txBody>
                    <a:bodyPr/>
                    <a:lstStyle/>
                    <a:p>
                      <a:pPr algn="r" fontAlgn="b"/>
                      <a:r>
                        <a:rPr lang="en-US" altLang="zh-CN" sz="900" b="0" i="0" u="none" strike="noStrike" dirty="0">
                          <a:solidFill>
                            <a:srgbClr val="000000"/>
                          </a:solidFill>
                          <a:effectLst/>
                          <a:latin typeface="+mn-lt"/>
                        </a:rPr>
                        <a:t>4</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201704</a:t>
                      </a:r>
                    </a:p>
                  </a:txBody>
                  <a:tcPr marL="9525" marR="9525" marT="9525" marB="0" anchor="ctr"/>
                </a:tc>
                <a:tc>
                  <a:txBody>
                    <a:bodyPr/>
                    <a:lstStyle/>
                    <a:p>
                      <a:pPr algn="ctr" fontAlgn="ctr"/>
                      <a:r>
                        <a:rPr lang="en-US" altLang="zh-CN" sz="900" b="0" i="0" u="none" strike="noStrike">
                          <a:solidFill>
                            <a:schemeClr val="tx1"/>
                          </a:solidFill>
                          <a:effectLst/>
                          <a:latin typeface="+mn-lt"/>
                        </a:rPr>
                        <a:t>554</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253</a:t>
                      </a:r>
                    </a:p>
                  </a:txBody>
                  <a:tcPr marL="9525" marR="9525" marT="9525" marB="0" anchor="b"/>
                </a:tc>
                <a:tc>
                  <a:txBody>
                    <a:bodyPr/>
                    <a:lstStyle/>
                    <a:p>
                      <a:pPr algn="r" fontAlgn="b"/>
                      <a:r>
                        <a:rPr lang="en-US" altLang="zh-CN" sz="900" b="0" i="0" u="none" strike="noStrike">
                          <a:solidFill>
                            <a:srgbClr val="000000"/>
                          </a:solidFill>
                          <a:effectLst/>
                          <a:latin typeface="+mn-lt"/>
                        </a:rPr>
                        <a:t>77</a:t>
                      </a:r>
                    </a:p>
                  </a:txBody>
                  <a:tcPr marL="9525" marR="9525" marT="9525" marB="0" anchor="b"/>
                </a:tc>
                <a:tc>
                  <a:txBody>
                    <a:bodyPr/>
                    <a:lstStyle/>
                    <a:p>
                      <a:pPr algn="r" fontAlgn="b"/>
                      <a:r>
                        <a:rPr lang="en-US" altLang="zh-CN" sz="900" b="0" i="0" u="none" strike="noStrike">
                          <a:solidFill>
                            <a:srgbClr val="000000"/>
                          </a:solidFill>
                          <a:effectLst/>
                          <a:latin typeface="+mn-lt"/>
                        </a:rPr>
                        <a:t>66</a:t>
                      </a:r>
                    </a:p>
                  </a:txBody>
                  <a:tcPr marL="9525" marR="9525" marT="9525" marB="0" anchor="b"/>
                </a:tc>
                <a:tc>
                  <a:txBody>
                    <a:bodyPr/>
                    <a:lstStyle/>
                    <a:p>
                      <a:pPr algn="r" fontAlgn="b"/>
                      <a:r>
                        <a:rPr lang="en-US" altLang="zh-CN" sz="900" b="0" i="0" u="none" strike="noStrike">
                          <a:solidFill>
                            <a:srgbClr val="000000"/>
                          </a:solidFill>
                          <a:effectLst/>
                          <a:latin typeface="+mn-lt"/>
                        </a:rPr>
                        <a:t>5</a:t>
                      </a:r>
                    </a:p>
                  </a:txBody>
                  <a:tcPr marL="9525" marR="9525" marT="9525" marB="0" anchor="b"/>
                </a:tc>
                <a:tc>
                  <a:txBody>
                    <a:bodyPr/>
                    <a:lstStyle/>
                    <a:p>
                      <a:pPr algn="r" fontAlgn="b"/>
                      <a:r>
                        <a:rPr lang="en-US" altLang="zh-CN" sz="900" b="0" i="0" u="none" strike="noStrike">
                          <a:solidFill>
                            <a:srgbClr val="000000"/>
                          </a:solidFill>
                          <a:effectLst/>
                          <a:latin typeface="+mn-lt"/>
                        </a:rPr>
                        <a:t>8</a:t>
                      </a:r>
                    </a:p>
                  </a:txBody>
                  <a:tcPr marL="9525" marR="9525" marT="9525" marB="0" anchor="b"/>
                </a:tc>
                <a:tc>
                  <a:txBody>
                    <a:bodyPr/>
                    <a:lstStyle/>
                    <a:p>
                      <a:pPr algn="r" fontAlgn="b"/>
                      <a:r>
                        <a:rPr lang="en-US" altLang="zh-CN" sz="900" b="0" i="0" u="none" strike="noStrike">
                          <a:solidFill>
                            <a:srgbClr val="000000"/>
                          </a:solidFill>
                          <a:effectLst/>
                          <a:latin typeface="+mn-lt"/>
                        </a:rPr>
                        <a:t>11</a:t>
                      </a:r>
                    </a:p>
                  </a:txBody>
                  <a:tcPr marL="9525" marR="9525" marT="9525" marB="0" anchor="b"/>
                </a:tc>
                <a:tc>
                  <a:txBody>
                    <a:bodyPr/>
                    <a:lstStyle/>
                    <a:p>
                      <a:pPr algn="r" fontAlgn="b"/>
                      <a:r>
                        <a:rPr lang="en-US" altLang="zh-CN" sz="900" b="0" i="0" u="none" strike="noStrike">
                          <a:solidFill>
                            <a:srgbClr val="000000"/>
                          </a:solidFill>
                          <a:effectLst/>
                          <a:latin typeface="+mn-lt"/>
                        </a:rPr>
                        <a:t>23</a:t>
                      </a:r>
                    </a:p>
                  </a:txBody>
                  <a:tcPr marL="9525" marR="9525" marT="9525" marB="0" anchor="b"/>
                </a:tc>
                <a:tc>
                  <a:txBody>
                    <a:bodyPr/>
                    <a:lstStyle/>
                    <a:p>
                      <a:pPr algn="r" fontAlgn="b"/>
                      <a:r>
                        <a:rPr lang="en-US" altLang="zh-CN" sz="900" b="0" i="0" u="none" strike="noStrike">
                          <a:solidFill>
                            <a:srgbClr val="000000"/>
                          </a:solidFill>
                          <a:effectLst/>
                          <a:latin typeface="+mn-lt"/>
                        </a:rPr>
                        <a:t>8</a:t>
                      </a:r>
                    </a:p>
                  </a:txBody>
                  <a:tcPr marL="9525" marR="9525" marT="9525" marB="0" anchor="b"/>
                </a:tc>
                <a:tc>
                  <a:txBody>
                    <a:bodyPr/>
                    <a:lstStyle/>
                    <a:p>
                      <a:pPr algn="r" fontAlgn="b"/>
                      <a:r>
                        <a:rPr lang="en-US" altLang="zh-CN" sz="900" b="0" i="0" u="none" strike="noStrike">
                          <a:solidFill>
                            <a:srgbClr val="000000"/>
                          </a:solidFill>
                          <a:effectLst/>
                          <a:latin typeface="+mn-lt"/>
                        </a:rPr>
                        <a:t>3</a:t>
                      </a:r>
                    </a:p>
                  </a:txBody>
                  <a:tcPr marL="9525" marR="9525" marT="9525" marB="0" anchor="b"/>
                </a:tc>
                <a:tc>
                  <a:txBody>
                    <a:bodyPr/>
                    <a:lstStyle/>
                    <a:p>
                      <a:pPr algn="r" fontAlgn="b"/>
                      <a:r>
                        <a:rPr lang="en-US" altLang="zh-CN" sz="900" b="0" i="0" u="none" strike="noStrike">
                          <a:solidFill>
                            <a:srgbClr val="000000"/>
                          </a:solidFill>
                          <a:effectLst/>
                          <a:latin typeface="+mn-lt"/>
                        </a:rPr>
                        <a:t>9</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201705</a:t>
                      </a:r>
                    </a:p>
                  </a:txBody>
                  <a:tcPr marL="9525" marR="9525" marT="9525" marB="0" anchor="ctr"/>
                </a:tc>
                <a:tc>
                  <a:txBody>
                    <a:bodyPr/>
                    <a:lstStyle/>
                    <a:p>
                      <a:pPr algn="ctr" fontAlgn="ctr"/>
                      <a:r>
                        <a:rPr lang="en-US" altLang="zh-CN" sz="900" b="0" i="0" u="none" strike="noStrike">
                          <a:solidFill>
                            <a:schemeClr val="tx1"/>
                          </a:solidFill>
                          <a:effectLst/>
                          <a:latin typeface="+mn-lt"/>
                        </a:rPr>
                        <a:t>573</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261</a:t>
                      </a:r>
                    </a:p>
                  </a:txBody>
                  <a:tcPr marL="9525" marR="9525" marT="9525" marB="0" anchor="b"/>
                </a:tc>
                <a:tc>
                  <a:txBody>
                    <a:bodyPr/>
                    <a:lstStyle/>
                    <a:p>
                      <a:pPr algn="r" fontAlgn="b"/>
                      <a:r>
                        <a:rPr lang="en-US" altLang="zh-CN" sz="900" b="0" i="0" u="none" strike="noStrike">
                          <a:solidFill>
                            <a:srgbClr val="000000"/>
                          </a:solidFill>
                          <a:effectLst/>
                          <a:latin typeface="+mn-lt"/>
                        </a:rPr>
                        <a:t>47</a:t>
                      </a:r>
                    </a:p>
                  </a:txBody>
                  <a:tcPr marL="9525" marR="9525" marT="9525" marB="0" anchor="b"/>
                </a:tc>
                <a:tc>
                  <a:txBody>
                    <a:bodyPr/>
                    <a:lstStyle/>
                    <a:p>
                      <a:pPr algn="r" fontAlgn="b"/>
                      <a:r>
                        <a:rPr lang="en-US" altLang="zh-CN" sz="900" b="0" i="0" u="none" strike="noStrike">
                          <a:solidFill>
                            <a:srgbClr val="000000"/>
                          </a:solidFill>
                          <a:effectLst/>
                          <a:latin typeface="+mn-lt"/>
                        </a:rPr>
                        <a:t>9</a:t>
                      </a:r>
                    </a:p>
                  </a:txBody>
                  <a:tcPr marL="9525" marR="9525" marT="9525" marB="0" anchor="b"/>
                </a:tc>
                <a:tc>
                  <a:txBody>
                    <a:bodyPr/>
                    <a:lstStyle/>
                    <a:p>
                      <a:pPr algn="r" fontAlgn="b"/>
                      <a:r>
                        <a:rPr lang="en-US" altLang="zh-CN" sz="900" b="0" i="0" u="none" strike="noStrike">
                          <a:solidFill>
                            <a:srgbClr val="000000"/>
                          </a:solidFill>
                          <a:effectLst/>
                          <a:latin typeface="+mn-lt"/>
                        </a:rPr>
                        <a:t>9</a:t>
                      </a:r>
                    </a:p>
                  </a:txBody>
                  <a:tcPr marL="9525" marR="9525" marT="9525" marB="0" anchor="b"/>
                </a:tc>
                <a:tc>
                  <a:txBody>
                    <a:bodyPr/>
                    <a:lstStyle/>
                    <a:p>
                      <a:pPr algn="r" fontAlgn="b"/>
                      <a:r>
                        <a:rPr lang="en-US" altLang="zh-CN" sz="900" b="0" i="0" u="none" strike="noStrike">
                          <a:solidFill>
                            <a:srgbClr val="000000"/>
                          </a:solidFill>
                          <a:effectLst/>
                          <a:latin typeface="+mn-lt"/>
                        </a:rPr>
                        <a:t>8</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24</a:t>
                      </a:r>
                    </a:p>
                  </a:txBody>
                  <a:tcPr marL="9525" marR="9525" marT="9525" marB="0" anchor="b"/>
                </a:tc>
                <a:tc>
                  <a:txBody>
                    <a:bodyPr/>
                    <a:lstStyle/>
                    <a:p>
                      <a:pPr algn="r" fontAlgn="b"/>
                      <a:r>
                        <a:rPr lang="en-US" altLang="zh-CN" sz="900" b="0" i="0" u="none" strike="noStrike">
                          <a:solidFill>
                            <a:srgbClr val="000000"/>
                          </a:solidFill>
                          <a:effectLst/>
                          <a:latin typeface="+mn-lt"/>
                        </a:rPr>
                        <a:t>10</a:t>
                      </a:r>
                    </a:p>
                  </a:txBody>
                  <a:tcPr marL="9525" marR="9525" marT="9525" marB="0" anchor="b"/>
                </a:tc>
                <a:tc>
                  <a:txBody>
                    <a:bodyPr/>
                    <a:lstStyle/>
                    <a:p>
                      <a:pPr algn="r" fontAlgn="b"/>
                      <a:r>
                        <a:rPr lang="en-US" altLang="zh-CN" sz="900" b="0" i="0" u="none" strike="noStrike">
                          <a:solidFill>
                            <a:srgbClr val="000000"/>
                          </a:solidFill>
                          <a:effectLst/>
                          <a:latin typeface="+mn-lt"/>
                        </a:rPr>
                        <a:t>10</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201706</a:t>
                      </a:r>
                    </a:p>
                  </a:txBody>
                  <a:tcPr marL="9525" marR="9525" marT="9525" marB="0" anchor="ctr"/>
                </a:tc>
                <a:tc>
                  <a:txBody>
                    <a:bodyPr/>
                    <a:lstStyle/>
                    <a:p>
                      <a:pPr algn="ctr" fontAlgn="ctr"/>
                      <a:r>
                        <a:rPr lang="en-US" altLang="zh-CN" sz="900" b="0" i="0" u="none" strike="noStrike">
                          <a:solidFill>
                            <a:schemeClr val="tx1"/>
                          </a:solidFill>
                          <a:effectLst/>
                          <a:latin typeface="+mn-lt"/>
                        </a:rPr>
                        <a:t>675</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238</a:t>
                      </a:r>
                    </a:p>
                  </a:txBody>
                  <a:tcPr marL="9525" marR="9525" marT="9525" marB="0" anchor="b"/>
                </a:tc>
                <a:tc>
                  <a:txBody>
                    <a:bodyPr/>
                    <a:lstStyle/>
                    <a:p>
                      <a:pPr algn="r" fontAlgn="b"/>
                      <a:r>
                        <a:rPr lang="en-US" altLang="zh-CN" sz="900" b="0" i="0" u="none" strike="noStrike">
                          <a:solidFill>
                            <a:srgbClr val="000000"/>
                          </a:solidFill>
                          <a:effectLst/>
                          <a:latin typeface="+mn-lt"/>
                        </a:rPr>
                        <a:t>70</a:t>
                      </a:r>
                    </a:p>
                  </a:txBody>
                  <a:tcPr marL="9525" marR="9525" marT="9525" marB="0" anchor="b"/>
                </a:tc>
                <a:tc>
                  <a:txBody>
                    <a:bodyPr/>
                    <a:lstStyle/>
                    <a:p>
                      <a:pPr algn="r" fontAlgn="b"/>
                      <a:r>
                        <a:rPr lang="en-US" altLang="zh-CN" sz="900" b="0" i="0" u="none" strike="noStrike">
                          <a:solidFill>
                            <a:srgbClr val="000000"/>
                          </a:solidFill>
                          <a:effectLst/>
                          <a:latin typeface="+mn-lt"/>
                        </a:rPr>
                        <a:t>17</a:t>
                      </a:r>
                    </a:p>
                  </a:txBody>
                  <a:tcPr marL="9525" marR="9525" marT="9525" marB="0" anchor="b"/>
                </a:tc>
                <a:tc>
                  <a:txBody>
                    <a:bodyPr/>
                    <a:lstStyle/>
                    <a:p>
                      <a:pPr algn="r" fontAlgn="b"/>
                      <a:r>
                        <a:rPr lang="en-US" altLang="zh-CN" sz="900" b="0" i="0" u="none" strike="noStrike">
                          <a:solidFill>
                            <a:srgbClr val="000000"/>
                          </a:solidFill>
                          <a:effectLst/>
                          <a:latin typeface="+mn-lt"/>
                        </a:rPr>
                        <a:t>14</a:t>
                      </a:r>
                    </a:p>
                  </a:txBody>
                  <a:tcPr marL="9525" marR="9525" marT="9525" marB="0" anchor="b"/>
                </a:tc>
                <a:tc>
                  <a:txBody>
                    <a:bodyPr/>
                    <a:lstStyle/>
                    <a:p>
                      <a:pPr algn="r" fontAlgn="b"/>
                      <a:r>
                        <a:rPr lang="en-US" altLang="zh-CN" sz="900" b="0" i="0" u="none" strike="noStrike">
                          <a:solidFill>
                            <a:srgbClr val="000000"/>
                          </a:solidFill>
                          <a:effectLst/>
                          <a:latin typeface="+mn-lt"/>
                        </a:rPr>
                        <a:t>25</a:t>
                      </a:r>
                    </a:p>
                  </a:txBody>
                  <a:tcPr marL="9525" marR="9525" marT="9525" marB="0" anchor="b"/>
                </a:tc>
                <a:tc>
                  <a:txBody>
                    <a:bodyPr/>
                    <a:lstStyle/>
                    <a:p>
                      <a:pPr algn="r" fontAlgn="b"/>
                      <a:r>
                        <a:rPr lang="en-US" altLang="zh-CN" sz="900" b="0" i="0" u="none" strike="noStrike">
                          <a:solidFill>
                            <a:srgbClr val="000000"/>
                          </a:solidFill>
                          <a:effectLst/>
                          <a:latin typeface="+mn-lt"/>
                        </a:rPr>
                        <a:t>20</a:t>
                      </a:r>
                    </a:p>
                  </a:txBody>
                  <a:tcPr marL="9525" marR="9525" marT="9525" marB="0" anchor="b"/>
                </a:tc>
                <a:tc>
                  <a:txBody>
                    <a:bodyPr/>
                    <a:lstStyle/>
                    <a:p>
                      <a:pPr algn="r" fontAlgn="b"/>
                      <a:r>
                        <a:rPr lang="en-US" altLang="zh-CN" sz="900" b="0" i="0" u="none" strike="noStrike">
                          <a:solidFill>
                            <a:srgbClr val="000000"/>
                          </a:solidFill>
                          <a:effectLst/>
                          <a:latin typeface="+mn-lt"/>
                        </a:rPr>
                        <a:t>10</a:t>
                      </a:r>
                    </a:p>
                  </a:txBody>
                  <a:tcPr marL="9525" marR="9525" marT="9525" marB="0" anchor="b"/>
                </a:tc>
                <a:tc>
                  <a:txBody>
                    <a:bodyPr/>
                    <a:lstStyle/>
                    <a:p>
                      <a:pPr algn="r" fontAlgn="b"/>
                      <a:r>
                        <a:rPr lang="en-US" altLang="zh-CN" sz="900" b="0" i="0" u="none" strike="noStrike">
                          <a:solidFill>
                            <a:srgbClr val="000000"/>
                          </a:solidFill>
                          <a:effectLst/>
                          <a:latin typeface="+mn-lt"/>
                        </a:rPr>
                        <a:t>18</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201707</a:t>
                      </a:r>
                    </a:p>
                  </a:txBody>
                  <a:tcPr marL="9525" marR="9525" marT="9525" marB="0" anchor="ctr"/>
                </a:tc>
                <a:tc>
                  <a:txBody>
                    <a:bodyPr/>
                    <a:lstStyle/>
                    <a:p>
                      <a:pPr algn="ctr" fontAlgn="ctr"/>
                      <a:r>
                        <a:rPr lang="en-US" altLang="zh-CN" sz="900" b="0" i="0" u="none" strike="noStrike">
                          <a:solidFill>
                            <a:schemeClr val="tx1"/>
                          </a:solidFill>
                          <a:effectLst/>
                          <a:latin typeface="+mn-lt"/>
                        </a:rPr>
                        <a:t>537</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222</a:t>
                      </a:r>
                    </a:p>
                  </a:txBody>
                  <a:tcPr marL="9525" marR="9525" marT="9525" marB="0" anchor="b"/>
                </a:tc>
                <a:tc>
                  <a:txBody>
                    <a:bodyPr/>
                    <a:lstStyle/>
                    <a:p>
                      <a:pPr algn="r" fontAlgn="b"/>
                      <a:r>
                        <a:rPr lang="en-US" altLang="zh-CN" sz="900" b="0" i="0" u="none" strike="noStrike">
                          <a:solidFill>
                            <a:srgbClr val="000000"/>
                          </a:solidFill>
                          <a:effectLst/>
                          <a:latin typeface="+mn-lt"/>
                        </a:rPr>
                        <a:t>45</a:t>
                      </a:r>
                    </a:p>
                  </a:txBody>
                  <a:tcPr marL="9525" marR="9525" marT="9525" marB="0" anchor="b"/>
                </a:tc>
                <a:tc>
                  <a:txBody>
                    <a:bodyPr/>
                    <a:lstStyle/>
                    <a:p>
                      <a:pPr algn="r" fontAlgn="b"/>
                      <a:r>
                        <a:rPr lang="en-US" altLang="zh-CN" sz="900" b="0" i="0" u="none" strike="noStrike">
                          <a:solidFill>
                            <a:srgbClr val="000000"/>
                          </a:solidFill>
                          <a:effectLst/>
                          <a:latin typeface="+mn-lt"/>
                        </a:rPr>
                        <a:t>23</a:t>
                      </a:r>
                    </a:p>
                  </a:txBody>
                  <a:tcPr marL="9525" marR="9525" marT="9525" marB="0" anchor="b"/>
                </a:tc>
                <a:tc>
                  <a:txBody>
                    <a:bodyPr/>
                    <a:lstStyle/>
                    <a:p>
                      <a:pPr algn="r" fontAlgn="b"/>
                      <a:r>
                        <a:rPr lang="en-US" altLang="zh-CN" sz="900" b="0" i="0" u="none" strike="noStrike">
                          <a:solidFill>
                            <a:srgbClr val="000000"/>
                          </a:solidFill>
                          <a:effectLst/>
                          <a:latin typeface="+mn-lt"/>
                        </a:rPr>
                        <a:t>24</a:t>
                      </a:r>
                    </a:p>
                  </a:txBody>
                  <a:tcPr marL="9525" marR="9525" marT="9525" marB="0" anchor="b"/>
                </a:tc>
                <a:tc>
                  <a:txBody>
                    <a:bodyPr/>
                    <a:lstStyle/>
                    <a:p>
                      <a:pPr algn="r" fontAlgn="b"/>
                      <a:r>
                        <a:rPr lang="en-US" altLang="zh-CN" sz="900" b="0" i="0" u="none" strike="noStrike">
                          <a:solidFill>
                            <a:srgbClr val="000000"/>
                          </a:solidFill>
                          <a:effectLst/>
                          <a:latin typeface="+mn-lt"/>
                        </a:rPr>
                        <a:t>16</a:t>
                      </a:r>
                    </a:p>
                  </a:txBody>
                  <a:tcPr marL="9525" marR="9525" marT="9525" marB="0" anchor="b"/>
                </a:tc>
                <a:tc>
                  <a:txBody>
                    <a:bodyPr/>
                    <a:lstStyle/>
                    <a:p>
                      <a:pPr algn="r" fontAlgn="b"/>
                      <a:r>
                        <a:rPr lang="en-US" altLang="zh-CN" sz="900" b="0" i="0" u="none" strike="noStrike">
                          <a:solidFill>
                            <a:srgbClr val="000000"/>
                          </a:solidFill>
                          <a:effectLst/>
                          <a:latin typeface="+mn-lt"/>
                        </a:rPr>
                        <a:t>6</a:t>
                      </a:r>
                    </a:p>
                  </a:txBody>
                  <a:tcPr marL="9525" marR="9525" marT="9525" marB="0" anchor="b"/>
                </a:tc>
                <a:tc>
                  <a:txBody>
                    <a:bodyPr/>
                    <a:lstStyle/>
                    <a:p>
                      <a:pPr algn="r" fontAlgn="b"/>
                      <a:r>
                        <a:rPr lang="en-US" altLang="zh-CN" sz="900" b="0" i="0" u="none" strike="noStrike">
                          <a:solidFill>
                            <a:srgbClr val="000000"/>
                          </a:solidFill>
                          <a:effectLst/>
                          <a:latin typeface="+mn-lt"/>
                        </a:rPr>
                        <a:t>9</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201708</a:t>
                      </a:r>
                    </a:p>
                  </a:txBody>
                  <a:tcPr marL="9525" marR="9525" marT="9525" marB="0" anchor="ctr"/>
                </a:tc>
                <a:tc>
                  <a:txBody>
                    <a:bodyPr/>
                    <a:lstStyle/>
                    <a:p>
                      <a:pPr algn="ctr" fontAlgn="ctr"/>
                      <a:r>
                        <a:rPr lang="en-US" altLang="zh-CN" sz="900" b="0" i="0" u="none" strike="noStrike">
                          <a:solidFill>
                            <a:schemeClr val="tx1"/>
                          </a:solidFill>
                          <a:effectLst/>
                          <a:latin typeface="+mn-lt"/>
                        </a:rPr>
                        <a:t>670</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268</a:t>
                      </a:r>
                    </a:p>
                  </a:txBody>
                  <a:tcPr marL="9525" marR="9525" marT="9525" marB="0" anchor="b"/>
                </a:tc>
                <a:tc>
                  <a:txBody>
                    <a:bodyPr/>
                    <a:lstStyle/>
                    <a:p>
                      <a:pPr algn="r" fontAlgn="b"/>
                      <a:r>
                        <a:rPr lang="en-US" altLang="zh-CN" sz="900" b="0" i="0" u="none" strike="noStrike">
                          <a:solidFill>
                            <a:srgbClr val="000000"/>
                          </a:solidFill>
                          <a:effectLst/>
                          <a:latin typeface="+mn-lt"/>
                        </a:rPr>
                        <a:t>83</a:t>
                      </a:r>
                    </a:p>
                  </a:txBody>
                  <a:tcPr marL="9525" marR="9525" marT="9525" marB="0" anchor="b"/>
                </a:tc>
                <a:tc>
                  <a:txBody>
                    <a:bodyPr/>
                    <a:lstStyle/>
                    <a:p>
                      <a:pPr algn="r" fontAlgn="b"/>
                      <a:r>
                        <a:rPr lang="en-US" altLang="zh-CN" sz="900" b="0" i="0" u="none" strike="noStrike">
                          <a:solidFill>
                            <a:srgbClr val="000000"/>
                          </a:solidFill>
                          <a:effectLst/>
                          <a:latin typeface="+mn-lt"/>
                        </a:rPr>
                        <a:t>30</a:t>
                      </a:r>
                    </a:p>
                  </a:txBody>
                  <a:tcPr marL="9525" marR="9525" marT="9525" marB="0" anchor="b"/>
                </a:tc>
                <a:tc>
                  <a:txBody>
                    <a:bodyPr/>
                    <a:lstStyle/>
                    <a:p>
                      <a:pPr algn="r" fontAlgn="b"/>
                      <a:r>
                        <a:rPr lang="en-US" altLang="zh-CN" sz="900" b="0" i="0" u="none" strike="noStrike">
                          <a:solidFill>
                            <a:srgbClr val="000000"/>
                          </a:solidFill>
                          <a:effectLst/>
                          <a:latin typeface="+mn-lt"/>
                        </a:rPr>
                        <a:t>23</a:t>
                      </a:r>
                    </a:p>
                  </a:txBody>
                  <a:tcPr marL="9525" marR="9525" marT="9525" marB="0" anchor="b"/>
                </a:tc>
                <a:tc>
                  <a:txBody>
                    <a:bodyPr/>
                    <a:lstStyle/>
                    <a:p>
                      <a:pPr algn="r" fontAlgn="b"/>
                      <a:r>
                        <a:rPr lang="en-US" altLang="zh-CN" sz="900" b="0" i="0" u="none" strike="noStrike">
                          <a:solidFill>
                            <a:srgbClr val="000000"/>
                          </a:solidFill>
                          <a:effectLst/>
                          <a:latin typeface="+mn-lt"/>
                        </a:rPr>
                        <a:t>13</a:t>
                      </a:r>
                    </a:p>
                  </a:txBody>
                  <a:tcPr marL="9525" marR="9525" marT="9525" marB="0" anchor="b"/>
                </a:tc>
                <a:tc>
                  <a:txBody>
                    <a:bodyPr/>
                    <a:lstStyle/>
                    <a:p>
                      <a:pPr algn="r" fontAlgn="b"/>
                      <a:r>
                        <a:rPr lang="en-US" altLang="zh-CN" sz="900" b="0" i="0" u="none" strike="noStrike">
                          <a:solidFill>
                            <a:srgbClr val="000000"/>
                          </a:solidFill>
                          <a:effectLst/>
                          <a:latin typeface="+mn-lt"/>
                        </a:rPr>
                        <a:t>6</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201709</a:t>
                      </a:r>
                    </a:p>
                  </a:txBody>
                  <a:tcPr marL="9525" marR="9525" marT="9525" marB="0" anchor="ctr"/>
                </a:tc>
                <a:tc>
                  <a:txBody>
                    <a:bodyPr/>
                    <a:lstStyle/>
                    <a:p>
                      <a:pPr algn="ctr" fontAlgn="ctr"/>
                      <a:r>
                        <a:rPr lang="en-US" altLang="zh-CN" sz="900" b="0" i="0" u="none" strike="noStrike">
                          <a:solidFill>
                            <a:schemeClr val="tx1"/>
                          </a:solidFill>
                          <a:effectLst/>
                          <a:latin typeface="+mn-lt"/>
                        </a:rPr>
                        <a:t>646</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311</a:t>
                      </a:r>
                    </a:p>
                  </a:txBody>
                  <a:tcPr marL="9525" marR="9525" marT="9525" marB="0" anchor="b"/>
                </a:tc>
                <a:tc>
                  <a:txBody>
                    <a:bodyPr/>
                    <a:lstStyle/>
                    <a:p>
                      <a:pPr algn="r" fontAlgn="b"/>
                      <a:r>
                        <a:rPr lang="en-US" altLang="zh-CN" sz="900" b="0" i="0" u="none" strike="noStrike">
                          <a:solidFill>
                            <a:srgbClr val="000000"/>
                          </a:solidFill>
                          <a:effectLst/>
                          <a:latin typeface="+mn-lt"/>
                        </a:rPr>
                        <a:t>37</a:t>
                      </a:r>
                    </a:p>
                  </a:txBody>
                  <a:tcPr marL="9525" marR="9525" marT="9525" marB="0" anchor="b"/>
                </a:tc>
                <a:tc>
                  <a:txBody>
                    <a:bodyPr/>
                    <a:lstStyle/>
                    <a:p>
                      <a:pPr algn="r" fontAlgn="b"/>
                      <a:r>
                        <a:rPr lang="en-US" altLang="zh-CN" sz="900" b="0" i="0" u="none" strike="noStrike">
                          <a:solidFill>
                            <a:srgbClr val="000000"/>
                          </a:solidFill>
                          <a:effectLst/>
                          <a:latin typeface="+mn-lt"/>
                        </a:rPr>
                        <a:t>24</a:t>
                      </a:r>
                    </a:p>
                  </a:txBody>
                  <a:tcPr marL="9525" marR="9525" marT="9525" marB="0" anchor="b"/>
                </a:tc>
                <a:tc>
                  <a:txBody>
                    <a:bodyPr/>
                    <a:lstStyle/>
                    <a:p>
                      <a:pPr algn="r" fontAlgn="b"/>
                      <a:r>
                        <a:rPr lang="en-US" altLang="zh-CN" sz="900" b="0" i="0" u="none" strike="noStrike">
                          <a:solidFill>
                            <a:srgbClr val="000000"/>
                          </a:solidFill>
                          <a:effectLst/>
                          <a:latin typeface="+mn-lt"/>
                        </a:rPr>
                        <a:t>8</a:t>
                      </a:r>
                    </a:p>
                  </a:txBody>
                  <a:tcPr marL="9525" marR="9525" marT="9525" marB="0" anchor="b"/>
                </a:tc>
                <a:tc>
                  <a:txBody>
                    <a:bodyPr/>
                    <a:lstStyle/>
                    <a:p>
                      <a:pPr algn="r" fontAlgn="b"/>
                      <a:r>
                        <a:rPr lang="en-US" altLang="zh-CN" sz="900" b="0" i="0" u="none" strike="noStrike">
                          <a:solidFill>
                            <a:srgbClr val="000000"/>
                          </a:solidFill>
                          <a:effectLst/>
                          <a:latin typeface="+mn-lt"/>
                        </a:rPr>
                        <a:t>9</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201710</a:t>
                      </a:r>
                    </a:p>
                  </a:txBody>
                  <a:tcPr marL="9525" marR="9525" marT="9525" marB="0" anchor="ctr"/>
                </a:tc>
                <a:tc>
                  <a:txBody>
                    <a:bodyPr/>
                    <a:lstStyle/>
                    <a:p>
                      <a:pPr algn="ctr" fontAlgn="ctr"/>
                      <a:r>
                        <a:rPr lang="en-US" altLang="zh-CN" sz="900" b="0" i="0" u="none" strike="noStrike">
                          <a:solidFill>
                            <a:schemeClr val="tx1"/>
                          </a:solidFill>
                          <a:effectLst/>
                          <a:latin typeface="+mn-lt"/>
                        </a:rPr>
                        <a:t>638</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331</a:t>
                      </a:r>
                    </a:p>
                  </a:txBody>
                  <a:tcPr marL="9525" marR="9525" marT="9525" marB="0" anchor="b"/>
                </a:tc>
                <a:tc>
                  <a:txBody>
                    <a:bodyPr/>
                    <a:lstStyle/>
                    <a:p>
                      <a:pPr algn="r" fontAlgn="b"/>
                      <a:r>
                        <a:rPr lang="en-US" altLang="zh-CN" sz="900" b="0" i="0" u="none" strike="noStrike">
                          <a:solidFill>
                            <a:srgbClr val="000000"/>
                          </a:solidFill>
                          <a:effectLst/>
                          <a:latin typeface="+mn-lt"/>
                        </a:rPr>
                        <a:t>60</a:t>
                      </a:r>
                    </a:p>
                  </a:txBody>
                  <a:tcPr marL="9525" marR="9525" marT="9525" marB="0" anchor="b"/>
                </a:tc>
                <a:tc>
                  <a:txBody>
                    <a:bodyPr/>
                    <a:lstStyle/>
                    <a:p>
                      <a:pPr algn="r" fontAlgn="b"/>
                      <a:r>
                        <a:rPr lang="en-US" altLang="zh-CN" sz="900" b="0" i="0" u="none" strike="noStrike">
                          <a:solidFill>
                            <a:srgbClr val="000000"/>
                          </a:solidFill>
                          <a:effectLst/>
                          <a:latin typeface="+mn-lt"/>
                        </a:rPr>
                        <a:t>49</a:t>
                      </a:r>
                    </a:p>
                  </a:txBody>
                  <a:tcPr marL="9525" marR="9525" marT="9525" marB="0" anchor="b"/>
                </a:tc>
                <a:tc>
                  <a:txBody>
                    <a:bodyPr/>
                    <a:lstStyle/>
                    <a:p>
                      <a:pPr algn="r" fontAlgn="b"/>
                      <a:r>
                        <a:rPr lang="en-US" altLang="zh-CN" sz="900" b="0" i="0" u="none" strike="noStrike">
                          <a:solidFill>
                            <a:srgbClr val="000000"/>
                          </a:solidFill>
                          <a:effectLst/>
                          <a:latin typeface="+mn-lt"/>
                        </a:rPr>
                        <a:t>11</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201711</a:t>
                      </a:r>
                    </a:p>
                  </a:txBody>
                  <a:tcPr marL="9525" marR="9525" marT="9525" marB="0" anchor="ctr"/>
                </a:tc>
                <a:tc>
                  <a:txBody>
                    <a:bodyPr/>
                    <a:lstStyle/>
                    <a:p>
                      <a:pPr algn="ctr" fontAlgn="ctr"/>
                      <a:r>
                        <a:rPr lang="en-US" altLang="zh-CN" sz="900" b="0" i="0" u="none" strike="noStrike">
                          <a:solidFill>
                            <a:schemeClr val="tx1"/>
                          </a:solidFill>
                          <a:effectLst/>
                          <a:latin typeface="+mn-lt"/>
                        </a:rPr>
                        <a:t>940</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559</a:t>
                      </a:r>
                    </a:p>
                  </a:txBody>
                  <a:tcPr marL="9525" marR="9525" marT="9525" marB="0" anchor="b"/>
                </a:tc>
                <a:tc>
                  <a:txBody>
                    <a:bodyPr/>
                    <a:lstStyle/>
                    <a:p>
                      <a:pPr algn="r" fontAlgn="b"/>
                      <a:r>
                        <a:rPr lang="en-US" altLang="zh-CN" sz="900" b="0" i="0" u="none" strike="noStrike">
                          <a:solidFill>
                            <a:srgbClr val="000000"/>
                          </a:solidFill>
                          <a:effectLst/>
                          <a:latin typeface="+mn-lt"/>
                        </a:rPr>
                        <a:t>44</a:t>
                      </a:r>
                    </a:p>
                  </a:txBody>
                  <a:tcPr marL="9525" marR="9525" marT="9525" marB="0" anchor="b"/>
                </a:tc>
                <a:tc>
                  <a:txBody>
                    <a:bodyPr/>
                    <a:lstStyle/>
                    <a:p>
                      <a:pPr algn="r" fontAlgn="b"/>
                      <a:r>
                        <a:rPr lang="en-US" altLang="zh-CN" sz="900" b="0" i="0" u="none" strike="noStrike">
                          <a:solidFill>
                            <a:srgbClr val="000000"/>
                          </a:solidFill>
                          <a:effectLst/>
                          <a:latin typeface="+mn-lt"/>
                        </a:rPr>
                        <a:t>47</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201712</a:t>
                      </a:r>
                    </a:p>
                  </a:txBody>
                  <a:tcPr marL="9525" marR="9525" marT="9525" marB="0" anchor="ctr"/>
                </a:tc>
                <a:tc>
                  <a:txBody>
                    <a:bodyPr/>
                    <a:lstStyle/>
                    <a:p>
                      <a:pPr algn="ctr" fontAlgn="ctr"/>
                      <a:r>
                        <a:rPr lang="en-US" altLang="zh-CN" sz="900" b="0" i="0" u="none" strike="noStrike">
                          <a:solidFill>
                            <a:schemeClr val="tx1"/>
                          </a:solidFill>
                          <a:effectLst/>
                          <a:latin typeface="+mn-lt"/>
                        </a:rPr>
                        <a:t>623</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182</a:t>
                      </a:r>
                    </a:p>
                  </a:txBody>
                  <a:tcPr marL="9525" marR="9525" marT="9525" marB="0" anchor="b"/>
                </a:tc>
                <a:tc>
                  <a:txBody>
                    <a:bodyPr/>
                    <a:lstStyle/>
                    <a:p>
                      <a:pPr algn="r" fontAlgn="b"/>
                      <a:r>
                        <a:rPr lang="en-US" altLang="zh-CN" sz="900" b="0" i="0" u="none" strike="noStrike">
                          <a:solidFill>
                            <a:srgbClr val="000000"/>
                          </a:solidFill>
                          <a:effectLst/>
                          <a:latin typeface="+mn-lt"/>
                        </a:rPr>
                        <a:t>28</a:t>
                      </a:r>
                    </a:p>
                  </a:txBody>
                  <a:tcPr marL="9525" marR="9525" marT="9525" marB="0" anchor="b"/>
                </a:tc>
              </a:tr>
              <a:tr h="147846">
                <a:tc>
                  <a:txBody>
                    <a:bodyPr/>
                    <a:lstStyle/>
                    <a:p>
                      <a:pPr algn="ctr" fontAlgn="ctr"/>
                      <a:r>
                        <a:rPr lang="en-US" altLang="zh-CN" sz="900" b="0" i="0" u="none" strike="noStrike">
                          <a:solidFill>
                            <a:schemeClr val="tx1"/>
                          </a:solidFill>
                          <a:effectLst/>
                          <a:latin typeface="+mn-lt"/>
                        </a:rPr>
                        <a:t>201801</a:t>
                      </a:r>
                    </a:p>
                  </a:txBody>
                  <a:tcPr marL="9525" marR="9525" marT="9525" marB="0" anchor="ctr"/>
                </a:tc>
                <a:tc>
                  <a:txBody>
                    <a:bodyPr/>
                    <a:lstStyle/>
                    <a:p>
                      <a:pPr algn="ctr" fontAlgn="ctr"/>
                      <a:r>
                        <a:rPr lang="en-US" altLang="zh-CN" sz="900" b="0" i="0" u="none" strike="noStrike" dirty="0">
                          <a:solidFill>
                            <a:schemeClr val="tx1"/>
                          </a:solidFill>
                          <a:effectLst/>
                          <a:latin typeface="+mn-lt"/>
                        </a:rPr>
                        <a:t>720</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218</a:t>
                      </a:r>
                    </a:p>
                  </a:txBody>
                  <a:tcPr marL="9525" marR="9525" marT="9525" marB="0" anchor="b"/>
                </a:tc>
              </a:tr>
              <a:tr h="147846">
                <a:tc>
                  <a:txBody>
                    <a:bodyPr/>
                    <a:lstStyle/>
                    <a:p>
                      <a:pPr algn="ctr" fontAlgn="ctr"/>
                      <a:r>
                        <a:rPr lang="zh-CN" altLang="en-US" sz="900" b="1" i="0" u="none" strike="noStrike">
                          <a:solidFill>
                            <a:srgbClr val="FFFFFF"/>
                          </a:solidFill>
                          <a:effectLst/>
                          <a:latin typeface="+mn-lt"/>
                        </a:rPr>
                        <a:t>总计</a:t>
                      </a:r>
                    </a:p>
                  </a:txBody>
                  <a:tcPr marL="9525" marR="9525" marT="9525" marB="0" anchor="ctr">
                    <a:solidFill>
                      <a:srgbClr val="2380B8"/>
                    </a:solidFill>
                  </a:tcPr>
                </a:tc>
                <a:tc>
                  <a:txBody>
                    <a:bodyPr/>
                    <a:lstStyle/>
                    <a:p>
                      <a:pPr algn="ctr" fontAlgn="ctr"/>
                      <a:r>
                        <a:rPr lang="en-US" altLang="zh-CN" sz="900" b="1" i="0" u="none" strike="noStrike">
                          <a:solidFill>
                            <a:srgbClr val="FFFFFF"/>
                          </a:solidFill>
                          <a:effectLst/>
                          <a:latin typeface="+mn-lt"/>
                        </a:rPr>
                        <a:t>7790</a:t>
                      </a:r>
                    </a:p>
                  </a:txBody>
                  <a:tcPr marL="9525" marR="9525" marT="9525" marB="0" anchor="ctr">
                    <a:lnR w="12700" cap="flat" cmpd="sng" algn="ctr">
                      <a:solidFill>
                        <a:schemeClr val="tx1"/>
                      </a:solidFill>
                      <a:prstDash val="solid"/>
                      <a:round/>
                      <a:headEnd type="none" w="med" len="med"/>
                      <a:tailEnd type="none" w="med" len="med"/>
                    </a:lnR>
                    <a:solidFill>
                      <a:srgbClr val="2380B8"/>
                    </a:solidFill>
                  </a:tcPr>
                </a:tc>
                <a:tc>
                  <a:txBody>
                    <a:bodyPr/>
                    <a:lstStyle/>
                    <a:p>
                      <a:pPr algn="r" fontAlgn="b"/>
                      <a:r>
                        <a:rPr lang="en-US" altLang="zh-CN" sz="900" b="1" i="0" u="none" strike="noStrike">
                          <a:solidFill>
                            <a:srgbClr val="FFFFFF"/>
                          </a:solidFill>
                          <a:effectLst/>
                          <a:latin typeface="+mn-lt"/>
                        </a:rPr>
                        <a:t>20</a:t>
                      </a:r>
                    </a:p>
                  </a:txBody>
                  <a:tcPr marL="9525" marR="9525" marT="9525" marB="0" anchor="b">
                    <a:lnL w="12700" cap="flat" cmpd="sng" algn="ctr">
                      <a:solidFill>
                        <a:schemeClr val="tx1"/>
                      </a:solidFill>
                      <a:prstDash val="solid"/>
                      <a:round/>
                      <a:headEnd type="none" w="med" len="med"/>
                      <a:tailEnd type="none" w="med" len="med"/>
                    </a:lnL>
                    <a:solidFill>
                      <a:srgbClr val="2380B8"/>
                    </a:solidFill>
                  </a:tcPr>
                </a:tc>
                <a:tc>
                  <a:txBody>
                    <a:bodyPr/>
                    <a:lstStyle/>
                    <a:p>
                      <a:pPr algn="r" fontAlgn="b"/>
                      <a:r>
                        <a:rPr lang="en-US" altLang="zh-CN" sz="900" b="1" i="0" u="none" strike="noStrike">
                          <a:solidFill>
                            <a:srgbClr val="FFFFFF"/>
                          </a:solidFill>
                          <a:effectLst/>
                          <a:latin typeface="+mn-lt"/>
                        </a:rPr>
                        <a:t>118</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82</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129</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278</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358</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401</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421</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328</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372</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474</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586</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768</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344</a:t>
                      </a:r>
                    </a:p>
                  </a:txBody>
                  <a:tcPr marL="9525" marR="9525" marT="9525" marB="0" anchor="b">
                    <a:solidFill>
                      <a:srgbClr val="2380B8"/>
                    </a:solidFill>
                  </a:tcPr>
                </a:tc>
                <a:tc>
                  <a:txBody>
                    <a:bodyPr/>
                    <a:lstStyle/>
                    <a:p>
                      <a:pPr algn="r" fontAlgn="b"/>
                      <a:r>
                        <a:rPr lang="en-US" altLang="zh-CN" sz="900" b="1" i="0" u="none" strike="noStrike" dirty="0">
                          <a:solidFill>
                            <a:srgbClr val="FFFFFF"/>
                          </a:solidFill>
                          <a:effectLst/>
                          <a:latin typeface="+mn-lt"/>
                        </a:rPr>
                        <a:t>389</a:t>
                      </a:r>
                    </a:p>
                  </a:txBody>
                  <a:tcPr marL="9525" marR="9525" marT="9525" marB="0" anchor="b">
                    <a:solidFill>
                      <a:srgbClr val="2380B8"/>
                    </a:solidFill>
                  </a:tcPr>
                </a:tc>
              </a:tr>
            </a:tbl>
          </a:graphicData>
        </a:graphic>
      </p:graphicFrame>
      <p:sp>
        <p:nvSpPr>
          <p:cNvPr id="9" name="TextBox 8"/>
          <p:cNvSpPr txBox="1"/>
          <p:nvPr/>
        </p:nvSpPr>
        <p:spPr>
          <a:xfrm>
            <a:off x="7170588" y="3789040"/>
            <a:ext cx="1872208" cy="2062103"/>
          </a:xfrm>
          <a:prstGeom prst="rect">
            <a:avLst/>
          </a:prstGeom>
          <a:noFill/>
        </p:spPr>
        <p:txBody>
          <a:bodyPr wrap="square" rtlCol="0">
            <a:spAutoFit/>
          </a:bodyPr>
          <a:lstStyle/>
          <a:p>
            <a:r>
              <a:rPr lang="zh-CN" altLang="en-US" sz="1600" dirty="0" smtClean="0"/>
              <a:t>从提货人数同期群表中可以看出，每个月新增实名和伙人最终达到稳态时产生的效能不同的原因是每个人人均贡献阈值是与提货人数呈一定相关。</a:t>
            </a:r>
            <a:endParaRPr lang="zh-CN" altLang="en-US" sz="1600" dirty="0"/>
          </a:p>
        </p:txBody>
      </p:sp>
    </p:spTree>
    <p:extLst>
      <p:ext uri="{BB962C8B-B14F-4D97-AF65-F5344CB8AC3E}">
        <p14:creationId xmlns:p14="http://schemas.microsoft.com/office/powerpoint/2010/main" val="3283896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04569" y="88606"/>
            <a:ext cx="698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eaLnBrk="1" fontAlgn="ctr" hangingPunct="1">
              <a:spcBef>
                <a:spcPct val="20000"/>
              </a:spcBef>
              <a:buFont typeface="Arial" charset="0"/>
              <a:buNone/>
            </a:pPr>
            <a:r>
              <a:rPr kumimoji="0" lang="zh-CN" altLang="en-US" b="1" dirty="0">
                <a:latin typeface="微软雅黑" charset="0"/>
                <a:ea typeface="微软雅黑" charset="0"/>
                <a:cs typeface="微软雅黑" charset="0"/>
                <a:sym typeface="Calibri" charset="0"/>
              </a:rPr>
              <a:t>和伙</a:t>
            </a:r>
            <a:r>
              <a:rPr kumimoji="0" lang="zh-CN" altLang="en-US" b="1" dirty="0" smtClean="0">
                <a:latin typeface="微软雅黑" charset="0"/>
                <a:ea typeface="微软雅黑" charset="0"/>
                <a:cs typeface="微软雅黑" charset="0"/>
                <a:sym typeface="Calibri" charset="0"/>
              </a:rPr>
              <a:t>人</a:t>
            </a:r>
            <a:r>
              <a:rPr kumimoji="0" lang="en-US" altLang="zh-CN" b="1" dirty="0" smtClean="0">
                <a:latin typeface="微软雅黑" charset="0"/>
                <a:ea typeface="微软雅黑" charset="0"/>
                <a:cs typeface="微软雅黑" charset="0"/>
                <a:sym typeface="Calibri" charset="0"/>
              </a:rPr>
              <a:t>-</a:t>
            </a:r>
            <a:r>
              <a:rPr kumimoji="0" lang="zh-CN" altLang="en-US" b="1" dirty="0" smtClean="0">
                <a:latin typeface="微软雅黑" charset="0"/>
                <a:ea typeface="微软雅黑" charset="0"/>
                <a:cs typeface="微软雅黑" charset="0"/>
                <a:sym typeface="Calibri" charset="0"/>
              </a:rPr>
              <a:t>近</a:t>
            </a:r>
            <a:r>
              <a:rPr kumimoji="0" lang="en-US" altLang="zh-CN" b="1" dirty="0" smtClean="0">
                <a:latin typeface="微软雅黑" charset="0"/>
                <a:ea typeface="微软雅黑" charset="0"/>
                <a:cs typeface="微软雅黑" charset="0"/>
                <a:sym typeface="Calibri" charset="0"/>
              </a:rPr>
              <a:t>4</a:t>
            </a:r>
            <a:r>
              <a:rPr kumimoji="0" lang="zh-CN" altLang="en-US" b="1" dirty="0" smtClean="0">
                <a:latin typeface="微软雅黑" charset="0"/>
                <a:ea typeface="微软雅黑" charset="0"/>
                <a:cs typeface="微软雅黑" charset="0"/>
                <a:sym typeface="Calibri" charset="0"/>
              </a:rPr>
              <a:t>个月交易额及</a:t>
            </a:r>
            <a:r>
              <a:rPr kumimoji="0" lang="en-US" altLang="zh-CN" b="1" dirty="0" smtClean="0">
                <a:latin typeface="微软雅黑" charset="0"/>
                <a:ea typeface="微软雅黑" charset="0"/>
                <a:cs typeface="微软雅黑" charset="0"/>
                <a:sym typeface="Calibri" charset="0"/>
              </a:rPr>
              <a:t>1</a:t>
            </a:r>
            <a:r>
              <a:rPr kumimoji="0" lang="zh-CN" altLang="en-US" b="1" dirty="0" smtClean="0">
                <a:latin typeface="微软雅黑" charset="0"/>
                <a:ea typeface="微软雅黑" charset="0"/>
                <a:cs typeface="微软雅黑" charset="0"/>
                <a:sym typeface="Calibri" charset="0"/>
              </a:rPr>
              <a:t>月交易额分析</a:t>
            </a:r>
            <a:endParaRPr kumimoji="0" lang="zh-CN" altLang="en-US" b="1" dirty="0">
              <a:latin typeface="微软雅黑" charset="0"/>
              <a:ea typeface="微软雅黑" charset="0"/>
              <a:cs typeface="微软雅黑" charset="0"/>
              <a:sym typeface="Calibri"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438435936"/>
              </p:ext>
            </p:extLst>
          </p:nvPr>
        </p:nvGraphicFramePr>
        <p:xfrm>
          <a:off x="304567" y="1103542"/>
          <a:ext cx="4228922" cy="3769810"/>
        </p:xfrm>
        <a:graphic>
          <a:graphicData uri="http://schemas.openxmlformats.org/drawingml/2006/table">
            <a:tbl>
              <a:tblPr>
                <a:tableStyleId>{9D7B26C5-4107-4FEC-AEDC-1716B250A1EF}</a:tableStyleId>
              </a:tblPr>
              <a:tblGrid>
                <a:gridCol w="663113"/>
                <a:gridCol w="724000"/>
                <a:gridCol w="504056"/>
                <a:gridCol w="576064"/>
                <a:gridCol w="576064"/>
                <a:gridCol w="576064"/>
                <a:gridCol w="609561"/>
              </a:tblGrid>
              <a:tr h="202225">
                <a:tc rowSpan="2">
                  <a:txBody>
                    <a:bodyPr/>
                    <a:lstStyle/>
                    <a:p>
                      <a:pPr algn="ctr" fontAlgn="ctr"/>
                      <a:r>
                        <a:rPr lang="zh-CN" altLang="en-US" sz="1100" b="1" u="none" strike="noStrike" dirty="0">
                          <a:solidFill>
                            <a:schemeClr val="bg1"/>
                          </a:solidFill>
                          <a:effectLst/>
                        </a:rPr>
                        <a:t>和伙</a:t>
                      </a:r>
                      <a:r>
                        <a:rPr lang="zh-CN" altLang="en-US" sz="1100" b="1" u="none" strike="noStrike" dirty="0" smtClean="0">
                          <a:solidFill>
                            <a:schemeClr val="bg1"/>
                          </a:solidFill>
                          <a:effectLst/>
                        </a:rPr>
                        <a:t>人</a:t>
                      </a:r>
                      <a:endParaRPr lang="en-US" altLang="zh-CN" sz="1100" b="1" u="none" strike="noStrike" dirty="0" smtClean="0">
                        <a:solidFill>
                          <a:schemeClr val="bg1"/>
                        </a:solidFill>
                        <a:effectLst/>
                      </a:endParaRPr>
                    </a:p>
                    <a:p>
                      <a:pPr algn="ctr" fontAlgn="ctr"/>
                      <a:r>
                        <a:rPr lang="zh-CN" altLang="en-US" sz="1100" b="1" u="none" strike="noStrike" dirty="0" smtClean="0">
                          <a:solidFill>
                            <a:schemeClr val="bg1"/>
                          </a:solidFill>
                          <a:effectLst/>
                        </a:rPr>
                        <a:t>实名月</a:t>
                      </a:r>
                      <a:endParaRPr lang="zh-CN" altLang="en-US" sz="1100" b="1" i="0" u="none" strike="noStrike" dirty="0">
                        <a:solidFill>
                          <a:schemeClr val="bg1"/>
                        </a:solidFill>
                        <a:effectLst/>
                        <a:latin typeface="宋体"/>
                      </a:endParaRPr>
                    </a:p>
                  </a:txBody>
                  <a:tcPr marL="6927" marR="6927" marT="6927" marB="0" anchor="ctr">
                    <a:lnB w="12700" cap="flat" cmpd="sng" algn="ctr">
                      <a:solidFill>
                        <a:schemeClr val="tx1"/>
                      </a:solidFill>
                      <a:prstDash val="solid"/>
                      <a:round/>
                      <a:headEnd type="none" w="med" len="med"/>
                      <a:tailEnd type="none" w="med" len="med"/>
                    </a:lnB>
                    <a:solidFill>
                      <a:srgbClr val="2380B8"/>
                    </a:solidFill>
                  </a:tcPr>
                </a:tc>
                <a:tc rowSpan="2">
                  <a:txBody>
                    <a:bodyPr/>
                    <a:lstStyle/>
                    <a:p>
                      <a:pPr algn="ctr" fontAlgn="ctr"/>
                      <a:r>
                        <a:rPr lang="zh-CN" altLang="en-US" sz="1100" b="1" u="none" strike="noStrike" dirty="0" smtClean="0">
                          <a:solidFill>
                            <a:schemeClr val="bg1"/>
                          </a:solidFill>
                          <a:effectLst/>
                        </a:rPr>
                        <a:t>实名和</a:t>
                      </a:r>
                      <a:endParaRPr lang="en-US" altLang="zh-CN" sz="1100" b="1" u="none" strike="noStrike" dirty="0" smtClean="0">
                        <a:solidFill>
                          <a:schemeClr val="bg1"/>
                        </a:solidFill>
                        <a:effectLst/>
                      </a:endParaRPr>
                    </a:p>
                    <a:p>
                      <a:pPr algn="ctr" fontAlgn="ctr"/>
                      <a:r>
                        <a:rPr lang="zh-CN" altLang="en-US" sz="1100" b="1" u="none" strike="noStrike" dirty="0" smtClean="0">
                          <a:solidFill>
                            <a:schemeClr val="bg1"/>
                          </a:solidFill>
                          <a:effectLst/>
                        </a:rPr>
                        <a:t>伙</a:t>
                      </a:r>
                      <a:r>
                        <a:rPr lang="zh-CN" altLang="en-US" sz="1100" b="1" u="none" strike="noStrike" dirty="0">
                          <a:solidFill>
                            <a:schemeClr val="bg1"/>
                          </a:solidFill>
                          <a:effectLst/>
                        </a:rPr>
                        <a:t>人数</a:t>
                      </a:r>
                      <a:endParaRPr lang="zh-CN" altLang="en-US"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2380B8"/>
                    </a:solidFill>
                  </a:tcPr>
                </a:tc>
                <a:tc gridSpan="5">
                  <a:txBody>
                    <a:bodyPr/>
                    <a:lstStyle/>
                    <a:p>
                      <a:pPr algn="ctr" fontAlgn="b"/>
                      <a:r>
                        <a:rPr lang="zh-CN" altLang="en-US" sz="1100" b="1" u="none" strike="noStrike" dirty="0">
                          <a:solidFill>
                            <a:schemeClr val="bg1"/>
                          </a:solidFill>
                          <a:effectLst/>
                        </a:rPr>
                        <a:t>交易月</a:t>
                      </a:r>
                      <a:r>
                        <a:rPr lang="en-US" altLang="zh-CN" sz="1100" b="1" u="none" strike="noStrike" dirty="0">
                          <a:solidFill>
                            <a:schemeClr val="bg1"/>
                          </a:solidFill>
                          <a:effectLst/>
                        </a:rPr>
                        <a:t>-</a:t>
                      </a:r>
                      <a:r>
                        <a:rPr lang="zh-CN" altLang="en-US" sz="1100" b="1" u="none" strike="noStrike" dirty="0">
                          <a:solidFill>
                            <a:schemeClr val="bg1"/>
                          </a:solidFill>
                          <a:effectLst/>
                        </a:rPr>
                        <a:t>交易额（万）</a:t>
                      </a:r>
                      <a:endParaRPr lang="zh-CN" altLang="en-US" sz="1100" b="1" i="0" u="none" strike="noStrike" dirty="0">
                        <a:solidFill>
                          <a:schemeClr val="bg1"/>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solidFill>
                      <a:srgbClr val="2380B8"/>
                    </a:solidFill>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a:p>
                  </a:txBody>
                  <a:tcPr/>
                </a:tc>
              </a:tr>
              <a:tr h="202225">
                <a:tc vMerge="1">
                  <a:txBody>
                    <a:bodyPr/>
                    <a:lstStyle/>
                    <a:p>
                      <a:endParaRPr lang="zh-CN" altLang="en-US"/>
                    </a:p>
                  </a:txBody>
                  <a:tcPr/>
                </a:tc>
                <a:tc vMerge="1">
                  <a:txBody>
                    <a:bodyPr/>
                    <a:lstStyle/>
                    <a:p>
                      <a:endParaRPr lang="zh-CN" altLang="en-US"/>
                    </a:p>
                  </a:txBody>
                  <a:tcPr/>
                </a:tc>
                <a:tc>
                  <a:txBody>
                    <a:bodyPr/>
                    <a:lstStyle/>
                    <a:p>
                      <a:pPr marL="0" algn="r" defTabSz="914400" rtl="0" eaLnBrk="1" fontAlgn="b" latinLnBrk="0" hangingPunct="1"/>
                      <a:r>
                        <a:rPr lang="en-US" altLang="zh-CN" sz="1100" b="1" u="none" strike="noStrike" kern="1200" dirty="0">
                          <a:solidFill>
                            <a:schemeClr val="bg1"/>
                          </a:solidFill>
                          <a:effectLst/>
                          <a:latin typeface="+mn-lt"/>
                          <a:ea typeface="+mn-ea"/>
                          <a:cs typeface="+mn-cs"/>
                        </a:rPr>
                        <a:t>201709</a:t>
                      </a: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201710</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201711</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201712</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201801</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r>
              <a:tr h="197394">
                <a:tc>
                  <a:txBody>
                    <a:bodyPr/>
                    <a:lstStyle/>
                    <a:p>
                      <a:pPr algn="ctr" fontAlgn="ctr"/>
                      <a:r>
                        <a:rPr lang="en-US" altLang="zh-CN" sz="1050" b="0" u="none" strike="noStrike" dirty="0">
                          <a:solidFill>
                            <a:sysClr val="windowText" lastClr="000000"/>
                          </a:solidFill>
                          <a:effectLst/>
                        </a:rPr>
                        <a:t>201611</a:t>
                      </a:r>
                      <a:endParaRPr lang="en-US" altLang="zh-CN" sz="1050" b="0" i="0" u="none" strike="noStrike" dirty="0">
                        <a:solidFill>
                          <a:sysClr val="windowText" lastClr="000000"/>
                        </a:solidFill>
                        <a:effectLst/>
                        <a:latin typeface="宋体"/>
                      </a:endParaRPr>
                    </a:p>
                  </a:txBody>
                  <a:tcPr marL="6927" marR="6927" marT="6927"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zh-CN" sz="1050" b="0" u="none" strike="noStrike" dirty="0">
                          <a:solidFill>
                            <a:sysClr val="windowText" lastClr="000000"/>
                          </a:solidFill>
                          <a:effectLst/>
                        </a:rPr>
                        <a:t>111</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algn="r" defTabSz="914400" rtl="0" eaLnBrk="1" fontAlgn="b" latinLnBrk="0" hangingPunct="1"/>
                      <a:r>
                        <a:rPr lang="en-US" altLang="zh-CN" sz="1100" b="0" u="none" strike="noStrike" kern="1200" dirty="0">
                          <a:solidFill>
                            <a:schemeClr val="bg1">
                              <a:lumMod val="65000"/>
                            </a:schemeClr>
                          </a:solidFill>
                          <a:effectLst/>
                          <a:latin typeface="+mn-lt"/>
                          <a:ea typeface="+mn-ea"/>
                          <a:cs typeface="+mn-cs"/>
                        </a:rPr>
                        <a:t>1183</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US" altLang="zh-CN" sz="1050" u="none" strike="noStrike" dirty="0">
                          <a:solidFill>
                            <a:schemeClr val="bg1">
                              <a:lumMod val="65000"/>
                            </a:schemeClr>
                          </a:solidFill>
                          <a:effectLst/>
                        </a:rPr>
                        <a:t>1073</a:t>
                      </a:r>
                      <a:endParaRPr lang="en-US" altLang="zh-CN" sz="1050" b="0" i="0" u="none" strike="noStrike" dirty="0">
                        <a:solidFill>
                          <a:schemeClr val="bg1">
                            <a:lumMod val="65000"/>
                          </a:schemeClr>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050" u="none" strike="noStrike" dirty="0">
                          <a:solidFill>
                            <a:schemeClr val="bg1">
                              <a:lumMod val="65000"/>
                            </a:schemeClr>
                          </a:solidFill>
                          <a:effectLst/>
                        </a:rPr>
                        <a:t>1217</a:t>
                      </a:r>
                      <a:endParaRPr lang="en-US" altLang="zh-CN" sz="1050" b="0" i="0" u="none" strike="noStrike" dirty="0">
                        <a:solidFill>
                          <a:schemeClr val="bg1">
                            <a:lumMod val="65000"/>
                          </a:schemeClr>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050" u="none" strike="noStrike" dirty="0">
                          <a:effectLst/>
                        </a:rPr>
                        <a:t>1169</a:t>
                      </a:r>
                      <a:endParaRPr lang="en-US" altLang="zh-CN" sz="105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050" u="none" strike="noStrike" dirty="0">
                          <a:effectLst/>
                        </a:rPr>
                        <a:t>1124</a:t>
                      </a:r>
                      <a:endParaRPr lang="en-US" altLang="zh-CN" sz="105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r>
              <a:tr h="197394">
                <a:tc>
                  <a:txBody>
                    <a:bodyPr/>
                    <a:lstStyle/>
                    <a:p>
                      <a:pPr algn="ctr" fontAlgn="ctr"/>
                      <a:r>
                        <a:rPr lang="en-US" altLang="zh-CN" sz="1050" b="0" u="none" strike="noStrike" dirty="0">
                          <a:solidFill>
                            <a:sysClr val="windowText" lastClr="000000"/>
                          </a:solidFill>
                          <a:effectLst/>
                        </a:rPr>
                        <a:t>201612</a:t>
                      </a:r>
                      <a:endParaRPr lang="en-US" altLang="zh-CN" sz="1050" b="0" i="0" u="none" strike="noStrike" dirty="0">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227</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en-US" altLang="zh-CN" sz="1100" b="0" u="none" strike="noStrike" kern="1200" dirty="0">
                          <a:solidFill>
                            <a:schemeClr val="bg1">
                              <a:lumMod val="65000"/>
                            </a:schemeClr>
                          </a:solidFill>
                          <a:effectLst/>
                          <a:latin typeface="+mn-lt"/>
                          <a:ea typeface="+mn-ea"/>
                          <a:cs typeface="+mn-cs"/>
                        </a:rPr>
                        <a:t>4777</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050" u="none" strike="noStrike" dirty="0">
                          <a:solidFill>
                            <a:schemeClr val="bg1">
                              <a:lumMod val="65000"/>
                            </a:schemeClr>
                          </a:solidFill>
                          <a:effectLst/>
                        </a:rPr>
                        <a:t>5022</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4995</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a:effectLst/>
                        </a:rPr>
                        <a:t>5727</a:t>
                      </a:r>
                      <a:endParaRPr lang="en-US" altLang="zh-CN" sz="1050" b="0" i="0" u="none" strike="noStrike">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5544</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dirty="0">
                          <a:solidFill>
                            <a:sysClr val="windowText" lastClr="000000"/>
                          </a:solidFill>
                          <a:effectLst/>
                        </a:rPr>
                        <a:t>201701</a:t>
                      </a:r>
                      <a:endParaRPr lang="en-US" altLang="zh-CN" sz="1050" b="0" i="0" u="none" strike="noStrike" dirty="0">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162</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en-US" altLang="zh-CN" sz="1100" b="0" u="none" strike="noStrike" kern="1200" dirty="0">
                          <a:solidFill>
                            <a:schemeClr val="bg1">
                              <a:lumMod val="65000"/>
                            </a:schemeClr>
                          </a:solidFill>
                          <a:effectLst/>
                          <a:latin typeface="+mn-lt"/>
                          <a:ea typeface="+mn-ea"/>
                          <a:cs typeface="+mn-cs"/>
                        </a:rPr>
                        <a:t>2639</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050" u="none" strike="noStrike" dirty="0">
                          <a:solidFill>
                            <a:schemeClr val="bg1">
                              <a:lumMod val="65000"/>
                            </a:schemeClr>
                          </a:solidFill>
                          <a:effectLst/>
                        </a:rPr>
                        <a:t>2636</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2621</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a:effectLst/>
                        </a:rPr>
                        <a:t>2768</a:t>
                      </a:r>
                      <a:endParaRPr lang="en-US" altLang="zh-CN" sz="1050" b="0" i="0" u="none" strike="noStrike">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2737</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dirty="0">
                          <a:solidFill>
                            <a:sysClr val="windowText" lastClr="000000"/>
                          </a:solidFill>
                          <a:effectLst/>
                        </a:rPr>
                        <a:t>201702</a:t>
                      </a:r>
                      <a:endParaRPr lang="en-US" altLang="zh-CN" sz="1050" b="0" i="0" u="none" strike="noStrike" dirty="0">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268</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en-US" altLang="zh-CN" sz="1100" b="0" u="none" strike="noStrike" kern="1200" dirty="0">
                          <a:solidFill>
                            <a:schemeClr val="bg1">
                              <a:lumMod val="65000"/>
                            </a:schemeClr>
                          </a:solidFill>
                          <a:effectLst/>
                          <a:latin typeface="+mn-lt"/>
                          <a:ea typeface="+mn-ea"/>
                          <a:cs typeface="+mn-cs"/>
                        </a:rPr>
                        <a:t>4516</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050" u="none" strike="noStrike" dirty="0">
                          <a:solidFill>
                            <a:schemeClr val="bg1">
                              <a:lumMod val="65000"/>
                            </a:schemeClr>
                          </a:solidFill>
                          <a:effectLst/>
                        </a:rPr>
                        <a:t>4601</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4741</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effectLst/>
                        </a:rPr>
                        <a:t>5318</a:t>
                      </a:r>
                      <a:endParaRPr lang="en-US" altLang="zh-CN"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5047</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dirty="0">
                          <a:solidFill>
                            <a:sysClr val="windowText" lastClr="000000"/>
                          </a:solidFill>
                          <a:effectLst/>
                        </a:rPr>
                        <a:t>201703</a:t>
                      </a:r>
                      <a:endParaRPr lang="en-US" altLang="zh-CN" sz="1050" b="0" i="0" u="none" strike="noStrike" dirty="0">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446</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en-US" altLang="zh-CN" sz="1100" b="0" u="none" strike="noStrike" kern="1200" dirty="0">
                          <a:solidFill>
                            <a:schemeClr val="bg1">
                              <a:lumMod val="65000"/>
                            </a:schemeClr>
                          </a:solidFill>
                          <a:effectLst/>
                          <a:latin typeface="+mn-lt"/>
                          <a:ea typeface="+mn-ea"/>
                          <a:cs typeface="+mn-cs"/>
                        </a:rPr>
                        <a:t>9196</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050" u="none" strike="noStrike" dirty="0">
                          <a:solidFill>
                            <a:schemeClr val="bg1">
                              <a:lumMod val="65000"/>
                            </a:schemeClr>
                          </a:solidFill>
                          <a:effectLst/>
                        </a:rPr>
                        <a:t>9018</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9113</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effectLst/>
                        </a:rPr>
                        <a:t>9485</a:t>
                      </a:r>
                      <a:endParaRPr lang="en-US" altLang="zh-CN"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9008</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a:solidFill>
                            <a:sysClr val="windowText" lastClr="000000"/>
                          </a:solidFill>
                          <a:effectLst/>
                        </a:rPr>
                        <a:t>201704</a:t>
                      </a:r>
                      <a:endParaRPr lang="en-US" altLang="zh-CN" sz="1050" b="0" i="0" u="none" strike="noStrike">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554</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en-US" altLang="zh-CN" sz="1100" b="0" u="none" strike="noStrike" kern="1200" dirty="0">
                          <a:solidFill>
                            <a:schemeClr val="bg1">
                              <a:lumMod val="65000"/>
                            </a:schemeClr>
                          </a:solidFill>
                          <a:effectLst/>
                          <a:latin typeface="+mn-lt"/>
                          <a:ea typeface="+mn-ea"/>
                          <a:cs typeface="+mn-cs"/>
                        </a:rPr>
                        <a:t>7621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050" u="none" strike="noStrike" dirty="0">
                          <a:solidFill>
                            <a:schemeClr val="bg1">
                              <a:lumMod val="65000"/>
                            </a:schemeClr>
                          </a:solidFill>
                          <a:effectLst/>
                        </a:rPr>
                        <a:t>7781</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7706</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effectLst/>
                        </a:rPr>
                        <a:t>8229</a:t>
                      </a:r>
                      <a:endParaRPr lang="en-US" altLang="zh-CN"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8029</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a:solidFill>
                            <a:sysClr val="windowText" lastClr="000000"/>
                          </a:solidFill>
                          <a:effectLst/>
                        </a:rPr>
                        <a:t>201705</a:t>
                      </a:r>
                      <a:endParaRPr lang="en-US" altLang="zh-CN" sz="1050" b="0" i="0" u="none" strike="noStrike">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573</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en-US" altLang="zh-CN" sz="1100" b="0" u="none" strike="noStrike" kern="1200" dirty="0">
                          <a:solidFill>
                            <a:schemeClr val="bg1">
                              <a:lumMod val="65000"/>
                            </a:schemeClr>
                          </a:solidFill>
                          <a:effectLst/>
                          <a:latin typeface="+mn-lt"/>
                          <a:ea typeface="+mn-ea"/>
                          <a:cs typeface="+mn-cs"/>
                        </a:rPr>
                        <a:t>5689</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050" u="none" strike="noStrike" dirty="0">
                          <a:solidFill>
                            <a:schemeClr val="bg1">
                              <a:lumMod val="65000"/>
                            </a:schemeClr>
                          </a:solidFill>
                          <a:effectLst/>
                        </a:rPr>
                        <a:t>6076</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6294</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effectLst/>
                        </a:rPr>
                        <a:t>7052</a:t>
                      </a:r>
                      <a:endParaRPr lang="en-US" altLang="zh-CN"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6804</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a:solidFill>
                            <a:sysClr val="windowText" lastClr="000000"/>
                          </a:solidFill>
                          <a:effectLst/>
                        </a:rPr>
                        <a:t>201706</a:t>
                      </a:r>
                      <a:endParaRPr lang="en-US" altLang="zh-CN" sz="1050" b="0" i="0" u="none" strike="noStrike">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675</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en-US" altLang="zh-CN" sz="1100" b="0" u="none" strike="noStrike" kern="1200" dirty="0">
                          <a:solidFill>
                            <a:schemeClr val="bg1">
                              <a:lumMod val="65000"/>
                            </a:schemeClr>
                          </a:solidFill>
                          <a:effectLst/>
                          <a:latin typeface="+mn-lt"/>
                          <a:ea typeface="+mn-ea"/>
                          <a:cs typeface="+mn-cs"/>
                        </a:rPr>
                        <a:t>4845</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050" u="none" strike="noStrike" dirty="0">
                          <a:solidFill>
                            <a:schemeClr val="bg1">
                              <a:lumMod val="65000"/>
                            </a:schemeClr>
                          </a:solidFill>
                          <a:effectLst/>
                        </a:rPr>
                        <a:t>4957</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5242</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effectLst/>
                        </a:rPr>
                        <a:t>5672</a:t>
                      </a:r>
                      <a:endParaRPr lang="en-US" altLang="zh-CN"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5677</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a:solidFill>
                            <a:sysClr val="windowText" lastClr="000000"/>
                          </a:solidFill>
                          <a:effectLst/>
                        </a:rPr>
                        <a:t>201707</a:t>
                      </a:r>
                      <a:endParaRPr lang="en-US" altLang="zh-CN" sz="1050" b="0" i="0" u="none" strike="noStrike">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537</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en-US" altLang="zh-CN" sz="1100" b="0" u="none" strike="noStrike" kern="1200" dirty="0">
                          <a:solidFill>
                            <a:schemeClr val="bg1">
                              <a:lumMod val="65000"/>
                            </a:schemeClr>
                          </a:solidFill>
                          <a:effectLst/>
                          <a:latin typeface="+mn-lt"/>
                          <a:ea typeface="+mn-ea"/>
                          <a:cs typeface="+mn-cs"/>
                        </a:rPr>
                        <a:t>4444</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050" u="none" strike="noStrike" dirty="0">
                          <a:solidFill>
                            <a:schemeClr val="bg1">
                              <a:lumMod val="65000"/>
                            </a:schemeClr>
                          </a:solidFill>
                          <a:effectLst/>
                        </a:rPr>
                        <a:t>4507</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4895</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effectLst/>
                        </a:rPr>
                        <a:t>5431</a:t>
                      </a:r>
                      <a:endParaRPr lang="en-US" altLang="zh-CN"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5261</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a:solidFill>
                            <a:sysClr val="windowText" lastClr="000000"/>
                          </a:solidFill>
                          <a:effectLst/>
                        </a:rPr>
                        <a:t>201708</a:t>
                      </a:r>
                      <a:endParaRPr lang="en-US" altLang="zh-CN" sz="1050" b="0" i="0" u="none" strike="noStrike">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670</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en-US" altLang="zh-CN" sz="1100" b="0" u="none" strike="noStrike" kern="1200" dirty="0">
                          <a:solidFill>
                            <a:schemeClr val="bg1">
                              <a:lumMod val="65000"/>
                            </a:schemeClr>
                          </a:solidFill>
                          <a:effectLst/>
                          <a:latin typeface="+mn-lt"/>
                          <a:ea typeface="+mn-ea"/>
                          <a:cs typeface="+mn-cs"/>
                        </a:rPr>
                        <a:t>4460</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050" u="none" strike="noStrike" dirty="0">
                          <a:solidFill>
                            <a:schemeClr val="bg1">
                              <a:lumMod val="65000"/>
                            </a:schemeClr>
                          </a:solidFill>
                          <a:effectLst/>
                        </a:rPr>
                        <a:t>5326</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5572</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effectLst/>
                        </a:rPr>
                        <a:t>6255</a:t>
                      </a:r>
                      <a:endParaRPr lang="en-US" altLang="zh-CN"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6155</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a:solidFill>
                            <a:sysClr val="windowText" lastClr="000000"/>
                          </a:solidFill>
                          <a:effectLst/>
                        </a:rPr>
                        <a:t>201709</a:t>
                      </a:r>
                      <a:endParaRPr lang="en-US" altLang="zh-CN" sz="1050" b="0" i="0" u="none" strike="noStrike">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646</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en-US" altLang="zh-CN" sz="1100" b="0" u="none" strike="noStrike" kern="1200" dirty="0">
                          <a:solidFill>
                            <a:schemeClr val="bg1">
                              <a:lumMod val="65000"/>
                            </a:schemeClr>
                          </a:solidFill>
                          <a:effectLst/>
                          <a:latin typeface="+mn-lt"/>
                          <a:ea typeface="+mn-ea"/>
                          <a:cs typeface="+mn-cs"/>
                        </a:rPr>
                        <a:t>1641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050" u="none" strike="noStrike" dirty="0">
                          <a:solidFill>
                            <a:schemeClr val="bg1">
                              <a:lumMod val="65000"/>
                            </a:schemeClr>
                          </a:solidFill>
                          <a:effectLst/>
                        </a:rPr>
                        <a:t>3934</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4831</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effectLst/>
                        </a:rPr>
                        <a:t>5210</a:t>
                      </a:r>
                      <a:endParaRPr lang="en-US" altLang="zh-CN"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5275</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a:solidFill>
                            <a:sysClr val="windowText" lastClr="000000"/>
                          </a:solidFill>
                          <a:effectLst/>
                        </a:rPr>
                        <a:t>201710</a:t>
                      </a:r>
                      <a:endParaRPr lang="en-US" altLang="zh-CN" sz="1050" b="0" i="0" u="none" strike="noStrike">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638</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zh-CN" altLang="en-US" sz="1100" b="0" u="none" strike="noStrike" kern="1200" dirty="0">
                          <a:solidFill>
                            <a:schemeClr val="bg1">
                              <a:lumMod val="65000"/>
                            </a:schemeClr>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050" u="none" strike="noStrike" dirty="0">
                          <a:solidFill>
                            <a:schemeClr val="bg1">
                              <a:lumMod val="65000"/>
                            </a:schemeClr>
                          </a:solidFill>
                          <a:effectLst/>
                        </a:rPr>
                        <a:t>1116</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4357</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effectLst/>
                        </a:rPr>
                        <a:t>5312</a:t>
                      </a:r>
                      <a:endParaRPr lang="en-US" altLang="zh-CN"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5211</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a:solidFill>
                            <a:sysClr val="windowText" lastClr="000000"/>
                          </a:solidFill>
                          <a:effectLst/>
                        </a:rPr>
                        <a:t>201711</a:t>
                      </a:r>
                      <a:endParaRPr lang="en-US" altLang="zh-CN" sz="1050" b="0" i="0" u="none" strike="noStrike">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940</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zh-CN" altLang="en-US" sz="1100" b="0" u="none" strike="noStrike" kern="1200" dirty="0">
                          <a:solidFill>
                            <a:sysClr val="windowText" lastClr="000000"/>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1050" u="none" strike="noStrike" dirty="0">
                          <a:solidFill>
                            <a:schemeClr val="bg1">
                              <a:lumMod val="65000"/>
                            </a:schemeClr>
                          </a:solidFill>
                          <a:effectLst/>
                        </a:rPr>
                        <a:t>　</a:t>
                      </a:r>
                      <a:endParaRPr lang="zh-CN" altLang="en-US"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solidFill>
                            <a:schemeClr val="bg1">
                              <a:lumMod val="65000"/>
                            </a:schemeClr>
                          </a:solidFill>
                          <a:effectLst/>
                        </a:rPr>
                        <a:t>1570</a:t>
                      </a:r>
                      <a:endParaRPr lang="en-US" altLang="zh-CN" sz="1050" b="0" i="0" u="none" strike="noStrike" dirty="0">
                        <a:solidFill>
                          <a:schemeClr val="bg1">
                            <a:lumMod val="65000"/>
                          </a:schemeClr>
                        </a:solidFill>
                        <a:effectLst/>
                        <a:latin typeface="宋体"/>
                      </a:endParaRPr>
                    </a:p>
                  </a:txBody>
                  <a:tcPr marL="6927" marR="6927" marT="6927" marB="0" anchor="b"/>
                </a:tc>
                <a:tc>
                  <a:txBody>
                    <a:bodyPr/>
                    <a:lstStyle/>
                    <a:p>
                      <a:pPr algn="r" fontAlgn="b"/>
                      <a:r>
                        <a:rPr lang="en-US" altLang="zh-CN" sz="1050" u="none" strike="noStrike" dirty="0">
                          <a:effectLst/>
                        </a:rPr>
                        <a:t>6933</a:t>
                      </a:r>
                      <a:endParaRPr lang="en-US" altLang="zh-CN"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7646</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dirty="0">
                          <a:solidFill>
                            <a:sysClr val="windowText" lastClr="000000"/>
                          </a:solidFill>
                          <a:effectLst/>
                        </a:rPr>
                        <a:t>201712</a:t>
                      </a:r>
                      <a:endParaRPr lang="en-US" altLang="zh-CN" sz="1050" b="0" i="0" u="none" strike="noStrike" dirty="0">
                        <a:solidFill>
                          <a:sysClr val="windowText" lastClr="000000"/>
                        </a:solidFill>
                        <a:effectLst/>
                        <a:latin typeface="宋体"/>
                      </a:endParaRPr>
                    </a:p>
                  </a:txBody>
                  <a:tcPr marL="6927" marR="6927" marT="6927" marB="0" anchor="ctr">
                    <a:noFill/>
                  </a:tcPr>
                </a:tc>
                <a:tc>
                  <a:txBody>
                    <a:bodyPr/>
                    <a:lstStyle/>
                    <a:p>
                      <a:pPr algn="ctr" fontAlgn="ctr"/>
                      <a:r>
                        <a:rPr lang="en-US" altLang="zh-CN" sz="1050" b="0" u="none" strike="noStrike" dirty="0">
                          <a:solidFill>
                            <a:sysClr val="windowText" lastClr="000000"/>
                          </a:solidFill>
                          <a:effectLst/>
                        </a:rPr>
                        <a:t>623</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noFill/>
                  </a:tcPr>
                </a:tc>
                <a:tc>
                  <a:txBody>
                    <a:bodyPr/>
                    <a:lstStyle/>
                    <a:p>
                      <a:pPr marL="0" algn="r" defTabSz="914400" rtl="0" eaLnBrk="1" fontAlgn="b" latinLnBrk="0" hangingPunct="1"/>
                      <a:r>
                        <a:rPr lang="zh-CN" altLang="en-US" sz="1100" b="0" u="none" strike="noStrike" kern="1200" dirty="0">
                          <a:solidFill>
                            <a:sysClr val="windowText" lastClr="000000"/>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1050" u="none" strike="noStrike" dirty="0">
                          <a:effectLst/>
                        </a:rPr>
                        <a:t>　</a:t>
                      </a:r>
                      <a:endParaRPr lang="zh-CN" altLang="en-US" sz="1050" b="0" i="0" u="none" strike="noStrike" dirty="0">
                        <a:solidFill>
                          <a:srgbClr val="000000"/>
                        </a:solidFill>
                        <a:effectLst/>
                        <a:latin typeface="宋体"/>
                      </a:endParaRPr>
                    </a:p>
                  </a:txBody>
                  <a:tcPr marL="6927" marR="6927" marT="6927" marB="0" anchor="b"/>
                </a:tc>
                <a:tc>
                  <a:txBody>
                    <a:bodyPr/>
                    <a:lstStyle/>
                    <a:p>
                      <a:pPr algn="l" fontAlgn="b"/>
                      <a:r>
                        <a:rPr lang="zh-CN" altLang="en-US" sz="1050" u="none" strike="noStrike" dirty="0">
                          <a:effectLst/>
                        </a:rPr>
                        <a:t>　</a:t>
                      </a:r>
                      <a:endParaRPr lang="zh-CN" altLang="en-US"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1254</a:t>
                      </a:r>
                      <a:endParaRPr lang="en-US" altLang="zh-CN" sz="1050" b="0" i="0" u="none" strike="noStrike" dirty="0">
                        <a:solidFill>
                          <a:srgbClr val="000000"/>
                        </a:solidFill>
                        <a:effectLst/>
                        <a:latin typeface="宋体"/>
                      </a:endParaRPr>
                    </a:p>
                  </a:txBody>
                  <a:tcPr marL="6927" marR="6927" marT="6927" marB="0" anchor="b"/>
                </a:tc>
                <a:tc>
                  <a:txBody>
                    <a:bodyPr/>
                    <a:lstStyle/>
                    <a:p>
                      <a:pPr algn="r" fontAlgn="b"/>
                      <a:r>
                        <a:rPr lang="en-US" altLang="zh-CN" sz="1050" u="none" strike="noStrike" dirty="0">
                          <a:effectLst/>
                        </a:rPr>
                        <a:t>2640</a:t>
                      </a:r>
                      <a:endParaRPr lang="en-US" altLang="zh-CN" sz="1050" b="0" i="0" u="none" strike="noStrike" dirty="0">
                        <a:solidFill>
                          <a:srgbClr val="000000"/>
                        </a:solidFill>
                        <a:effectLst/>
                        <a:latin typeface="宋体"/>
                      </a:endParaRPr>
                    </a:p>
                  </a:txBody>
                  <a:tcPr marL="6927" marR="6927" marT="6927" marB="0" anchor="b"/>
                </a:tc>
              </a:tr>
              <a:tr h="197394">
                <a:tc>
                  <a:txBody>
                    <a:bodyPr/>
                    <a:lstStyle/>
                    <a:p>
                      <a:pPr algn="ctr" fontAlgn="ctr"/>
                      <a:r>
                        <a:rPr lang="en-US" altLang="zh-CN" sz="1050" b="0" u="none" strike="noStrike">
                          <a:solidFill>
                            <a:sysClr val="windowText" lastClr="000000"/>
                          </a:solidFill>
                          <a:effectLst/>
                        </a:rPr>
                        <a:t>201801</a:t>
                      </a:r>
                      <a:endParaRPr lang="en-US" altLang="zh-CN" sz="1050" b="0" i="0" u="none" strike="noStrike">
                        <a:solidFill>
                          <a:sysClr val="windowText" lastClr="000000"/>
                        </a:solidFill>
                        <a:effectLst/>
                        <a:latin typeface="宋体"/>
                      </a:endParaRPr>
                    </a:p>
                  </a:txBody>
                  <a:tcPr marL="6927" marR="6927" marT="6927"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zh-CN" sz="1050" b="0" u="none" strike="noStrike" dirty="0">
                          <a:solidFill>
                            <a:sysClr val="windowText" lastClr="000000"/>
                          </a:solidFill>
                          <a:effectLst/>
                        </a:rPr>
                        <a:t>720</a:t>
                      </a:r>
                      <a:endParaRPr lang="en-US" altLang="zh-CN" sz="105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algn="r" defTabSz="914400" rtl="0" eaLnBrk="1" fontAlgn="b" latinLnBrk="0" hangingPunct="1"/>
                      <a:r>
                        <a:rPr lang="zh-CN" altLang="en-US" sz="1100" b="0" u="none" strike="noStrike" kern="1200" dirty="0">
                          <a:solidFill>
                            <a:sysClr val="windowText" lastClr="000000"/>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zh-CN" altLang="en-US" sz="1050" u="none" strike="noStrike" dirty="0">
                          <a:effectLst/>
                        </a:rPr>
                        <a:t>　</a:t>
                      </a:r>
                      <a:endParaRPr lang="zh-CN" altLang="en-US" sz="105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050" u="none" strike="noStrike" dirty="0">
                          <a:effectLst/>
                        </a:rPr>
                        <a:t>　</a:t>
                      </a:r>
                      <a:endParaRPr lang="zh-CN" altLang="en-US" sz="105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050" u="none" strike="noStrike" dirty="0">
                          <a:effectLst/>
                        </a:rPr>
                        <a:t>　</a:t>
                      </a:r>
                      <a:endParaRPr lang="zh-CN" altLang="en-US" sz="105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r" fontAlgn="b"/>
                      <a:r>
                        <a:rPr lang="en-US" altLang="zh-CN" sz="1050" u="none" strike="noStrike" dirty="0">
                          <a:effectLst/>
                        </a:rPr>
                        <a:t>1158</a:t>
                      </a:r>
                      <a:endParaRPr lang="en-US" altLang="zh-CN" sz="105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r>
              <a:tr h="202225">
                <a:tc>
                  <a:txBody>
                    <a:bodyPr/>
                    <a:lstStyle/>
                    <a:p>
                      <a:pPr algn="ctr" fontAlgn="ctr"/>
                      <a:r>
                        <a:rPr lang="zh-CN" altLang="en-US" sz="1100" b="0" u="none" strike="noStrike" dirty="0">
                          <a:solidFill>
                            <a:sysClr val="windowText" lastClr="000000"/>
                          </a:solidFill>
                          <a:effectLst/>
                        </a:rPr>
                        <a:t>总计</a:t>
                      </a:r>
                      <a:endParaRPr lang="zh-CN" altLang="en-US" sz="1100" b="0" i="0" u="none" strike="noStrike" dirty="0">
                        <a:solidFill>
                          <a:sysClr val="windowText" lastClr="000000"/>
                        </a:solidFill>
                        <a:effectLst/>
                        <a:latin typeface="宋体"/>
                      </a:endParaRPr>
                    </a:p>
                  </a:txBody>
                  <a:tcPr marL="6927" marR="6927" marT="692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100" b="0" u="none" strike="noStrike" dirty="0">
                          <a:solidFill>
                            <a:sysClr val="windowText" lastClr="000000"/>
                          </a:solidFill>
                          <a:effectLst/>
                        </a:rPr>
                        <a:t>7790</a:t>
                      </a:r>
                      <a:endParaRPr lang="en-US" altLang="zh-CN" sz="110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defTabSz="914400" rtl="0" eaLnBrk="1" fontAlgn="b" latinLnBrk="0" hangingPunct="1"/>
                      <a:r>
                        <a:rPr lang="en-US" altLang="zh-CN" sz="1100" b="0" u="none" strike="noStrike" kern="1200" dirty="0">
                          <a:solidFill>
                            <a:sysClr val="windowText" lastClr="000000"/>
                          </a:solidFill>
                          <a:effectLst/>
                          <a:latin typeface="+mn-lt"/>
                          <a:ea typeface="+mn-ea"/>
                          <a:cs typeface="+mn-cs"/>
                        </a:rPr>
                        <a:t>51010</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altLang="zh-CN" sz="1100" b="0" u="none" strike="noStrike" dirty="0">
                          <a:solidFill>
                            <a:sysClr val="windowText" lastClr="000000"/>
                          </a:solidFill>
                          <a:effectLst/>
                        </a:rPr>
                        <a:t>56047</a:t>
                      </a:r>
                      <a:endParaRPr lang="en-US" altLang="zh-CN" sz="1100" b="0" i="0" u="none" strike="noStrike" dirty="0">
                        <a:solidFill>
                          <a:sysClr val="windowText" lastClr="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altLang="zh-CN" sz="1100" b="0" u="none" strike="noStrike" dirty="0">
                          <a:solidFill>
                            <a:sysClr val="windowText" lastClr="000000"/>
                          </a:solidFill>
                          <a:effectLst/>
                        </a:rPr>
                        <a:t>63153</a:t>
                      </a:r>
                      <a:endParaRPr lang="en-US" altLang="zh-CN" sz="1100" b="0" i="0" u="none" strike="noStrike" dirty="0">
                        <a:solidFill>
                          <a:sysClr val="windowText" lastClr="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altLang="zh-CN" sz="1100" b="0" u="none" strike="noStrike" dirty="0">
                          <a:solidFill>
                            <a:sysClr val="windowText" lastClr="000000"/>
                          </a:solidFill>
                          <a:effectLst/>
                        </a:rPr>
                        <a:t>75816</a:t>
                      </a:r>
                      <a:endParaRPr lang="en-US" altLang="zh-CN" sz="1100" b="0" i="0" u="none" strike="noStrike" dirty="0">
                        <a:solidFill>
                          <a:sysClr val="windowText" lastClr="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altLang="zh-CN" sz="1100" b="0" u="none" strike="noStrike" dirty="0">
                          <a:solidFill>
                            <a:sysClr val="windowText" lastClr="000000"/>
                          </a:solidFill>
                          <a:effectLst/>
                        </a:rPr>
                        <a:t>77317</a:t>
                      </a:r>
                      <a:endParaRPr lang="en-US" altLang="zh-CN" sz="1100" b="0" i="0" u="none" strike="noStrike" dirty="0">
                        <a:solidFill>
                          <a:sysClr val="windowText" lastClr="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2225">
                <a:tc gridSpan="2">
                  <a:txBody>
                    <a:bodyPr/>
                    <a:lstStyle/>
                    <a:p>
                      <a:pPr algn="ctr" fontAlgn="ctr"/>
                      <a:r>
                        <a:rPr lang="zh-CN" altLang="en-US" sz="1100" b="0" u="none" strike="noStrike" dirty="0" smtClean="0">
                          <a:solidFill>
                            <a:sysClr val="windowText" lastClr="000000"/>
                          </a:solidFill>
                          <a:effectLst/>
                        </a:rPr>
                        <a:t>月交易额环比</a:t>
                      </a:r>
                      <a:endParaRPr lang="zh-CN" altLang="en-US" sz="1100" b="0" i="0" u="none" strike="noStrike" dirty="0">
                        <a:solidFill>
                          <a:sysClr val="windowText" lastClr="000000"/>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zh-CN" altLang="en-US"/>
                    </a:p>
                  </a:txBody>
                  <a:tcPr/>
                </a:tc>
                <a:tc>
                  <a:txBody>
                    <a:bodyPr/>
                    <a:lstStyle/>
                    <a:p>
                      <a:pPr marL="0" algn="r" defTabSz="914400" rtl="0" eaLnBrk="1" fontAlgn="b" latinLnBrk="0" hangingPunct="1"/>
                      <a:r>
                        <a:rPr lang="en-US" altLang="zh-CN" sz="1100" b="0" u="none" strike="noStrike" kern="1200" dirty="0">
                          <a:solidFill>
                            <a:sysClr val="windowText" lastClr="000000"/>
                          </a:solidFill>
                          <a:effectLst/>
                          <a:latin typeface="+mn-lt"/>
                          <a:ea typeface="+mn-ea"/>
                          <a:cs typeface="+mn-cs"/>
                        </a:rPr>
                        <a:t>18%</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fontAlgn="b"/>
                      <a:r>
                        <a:rPr lang="en-US" altLang="zh-CN" sz="1100" b="0" u="none" strike="noStrike" dirty="0">
                          <a:solidFill>
                            <a:sysClr val="windowText" lastClr="000000"/>
                          </a:solidFill>
                          <a:effectLst/>
                        </a:rPr>
                        <a:t>10%</a:t>
                      </a:r>
                      <a:endParaRPr lang="en-US" altLang="zh-CN" sz="1100" b="0" i="0" u="none" strike="noStrike" dirty="0">
                        <a:solidFill>
                          <a:sysClr val="windowText" lastClr="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noFill/>
                  </a:tcPr>
                </a:tc>
                <a:tc>
                  <a:txBody>
                    <a:bodyPr/>
                    <a:lstStyle/>
                    <a:p>
                      <a:pPr algn="r" fontAlgn="b"/>
                      <a:r>
                        <a:rPr lang="en-US" altLang="zh-CN" sz="1100" b="0" u="none" strike="noStrike" dirty="0">
                          <a:solidFill>
                            <a:sysClr val="windowText" lastClr="000000"/>
                          </a:solidFill>
                          <a:effectLst/>
                        </a:rPr>
                        <a:t>13%</a:t>
                      </a:r>
                      <a:endParaRPr lang="en-US" altLang="zh-CN" sz="1100" b="0" i="0" u="none" strike="noStrike" dirty="0">
                        <a:solidFill>
                          <a:sysClr val="windowText" lastClr="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noFill/>
                  </a:tcPr>
                </a:tc>
                <a:tc>
                  <a:txBody>
                    <a:bodyPr/>
                    <a:lstStyle/>
                    <a:p>
                      <a:pPr algn="r" fontAlgn="b"/>
                      <a:r>
                        <a:rPr lang="en-US" altLang="zh-CN" sz="1100" b="0" u="none" strike="noStrike" dirty="0">
                          <a:solidFill>
                            <a:sysClr val="windowText" lastClr="000000"/>
                          </a:solidFill>
                          <a:effectLst/>
                        </a:rPr>
                        <a:t>20%</a:t>
                      </a:r>
                      <a:endParaRPr lang="en-US" altLang="zh-CN" sz="1100" b="0" i="0" u="none" strike="noStrike" dirty="0">
                        <a:solidFill>
                          <a:sysClr val="windowText" lastClr="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noFill/>
                  </a:tcPr>
                </a:tc>
                <a:tc>
                  <a:txBody>
                    <a:bodyPr/>
                    <a:lstStyle/>
                    <a:p>
                      <a:pPr algn="r" fontAlgn="b"/>
                      <a:r>
                        <a:rPr lang="en-US" altLang="zh-CN" sz="1100" b="0" u="none" strike="noStrike" dirty="0">
                          <a:solidFill>
                            <a:sysClr val="windowText" lastClr="000000"/>
                          </a:solidFill>
                          <a:effectLst/>
                        </a:rPr>
                        <a:t>2%</a:t>
                      </a:r>
                      <a:endParaRPr lang="en-US" altLang="zh-CN" sz="1100" b="0" i="0" u="none" strike="noStrike" dirty="0">
                        <a:solidFill>
                          <a:sysClr val="windowText" lastClr="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noFill/>
                  </a:tcPr>
                </a:tc>
              </a:tr>
            </a:tbl>
          </a:graphicData>
        </a:graphic>
      </p:graphicFrame>
      <p:sp>
        <p:nvSpPr>
          <p:cNvPr id="11" name="矩形 10"/>
          <p:cNvSpPr/>
          <p:nvPr/>
        </p:nvSpPr>
        <p:spPr>
          <a:xfrm>
            <a:off x="395536" y="1512652"/>
            <a:ext cx="4143937" cy="233554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5536" y="3907744"/>
            <a:ext cx="4143937" cy="13786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96131596"/>
              </p:ext>
            </p:extLst>
          </p:nvPr>
        </p:nvGraphicFramePr>
        <p:xfrm>
          <a:off x="4788024" y="1150258"/>
          <a:ext cx="4032449" cy="1062990"/>
        </p:xfrm>
        <a:graphic>
          <a:graphicData uri="http://schemas.openxmlformats.org/drawingml/2006/table">
            <a:tbl>
              <a:tblPr>
                <a:tableStyleId>{9D7B26C5-4107-4FEC-AEDC-1716B250A1EF}</a:tableStyleId>
              </a:tblPr>
              <a:tblGrid>
                <a:gridCol w="1628063"/>
                <a:gridCol w="637068"/>
                <a:gridCol w="637068"/>
                <a:gridCol w="566283"/>
                <a:gridCol w="563967"/>
              </a:tblGrid>
              <a:tr h="171450">
                <a:tc>
                  <a:txBody>
                    <a:bodyPr/>
                    <a:lstStyle/>
                    <a:p>
                      <a:pPr algn="l" fontAlgn="b"/>
                      <a:r>
                        <a:rPr lang="en-US" altLang="zh-CN" sz="1100" b="1" u="none" strike="noStrike" dirty="0" smtClean="0">
                          <a:solidFill>
                            <a:schemeClr val="bg1"/>
                          </a:solidFill>
                          <a:effectLst/>
                        </a:rPr>
                        <a:t>16.11~17.10</a:t>
                      </a:r>
                      <a:r>
                        <a:rPr lang="zh-CN" altLang="en-US" sz="1100" b="1" u="none" strike="noStrike" dirty="0" smtClean="0">
                          <a:solidFill>
                            <a:schemeClr val="bg1"/>
                          </a:solidFill>
                          <a:effectLst/>
                        </a:rPr>
                        <a:t>实名和伙人</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en-US" altLang="zh-CN" sz="1100" b="1" u="none" strike="noStrike" dirty="0">
                          <a:solidFill>
                            <a:schemeClr val="bg1"/>
                          </a:solidFill>
                          <a:effectLst/>
                        </a:rPr>
                        <a:t>201712</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en-US" altLang="zh-CN" sz="1100" b="1" u="none" strike="noStrike" dirty="0">
                          <a:solidFill>
                            <a:schemeClr val="bg1"/>
                          </a:solidFill>
                          <a:effectLst/>
                        </a:rPr>
                        <a:t>201801</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a:solidFill>
                            <a:schemeClr val="bg1"/>
                          </a:solidFill>
                          <a:effectLst/>
                        </a:rPr>
                        <a:t>绝对值</a:t>
                      </a:r>
                      <a:endParaRPr lang="zh-CN" altLang="en-US"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a:solidFill>
                            <a:schemeClr val="bg1"/>
                          </a:solidFill>
                          <a:effectLst/>
                        </a:rPr>
                        <a:t>幅度</a:t>
                      </a:r>
                      <a:endParaRPr lang="zh-CN" altLang="en-US" sz="1100" b="1" i="0" u="none" strike="noStrike" dirty="0">
                        <a:solidFill>
                          <a:schemeClr val="bg1"/>
                        </a:solidFill>
                        <a:effectLst/>
                        <a:latin typeface="宋体"/>
                      </a:endParaRPr>
                    </a:p>
                  </a:txBody>
                  <a:tcPr marL="9525" marR="9525" marT="9525" marB="0" anchor="b">
                    <a:solidFill>
                      <a:srgbClr val="2380B8"/>
                    </a:solidFill>
                  </a:tcPr>
                </a:tc>
              </a:tr>
              <a:tr h="171450">
                <a:tc>
                  <a:txBody>
                    <a:bodyPr/>
                    <a:lstStyle/>
                    <a:p>
                      <a:pPr algn="l" fontAlgn="b"/>
                      <a:r>
                        <a:rPr lang="zh-CN" altLang="en-US" sz="1100" u="none" strike="noStrike" dirty="0">
                          <a:effectLst/>
                        </a:rPr>
                        <a:t>交易额（万）</a:t>
                      </a:r>
                      <a:endParaRPr lang="zh-CN" altLang="en-US"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67629</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65873</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-1756</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zh-CN" altLang="en-US" sz="1100" b="1" u="none" strike="noStrike" dirty="0" smtClean="0">
                          <a:solidFill>
                            <a:srgbClr val="FF0000"/>
                          </a:solidFill>
                          <a:effectLst/>
                        </a:rPr>
                        <a:t>↓</a:t>
                      </a:r>
                      <a:r>
                        <a:rPr lang="zh-CN" altLang="en-US" sz="1100" u="none" strike="noStrike" dirty="0" smtClean="0">
                          <a:effectLst/>
                        </a:rPr>
                        <a:t>   </a:t>
                      </a:r>
                      <a:r>
                        <a:rPr lang="en-US" altLang="zh-CN" sz="1100" u="none" strike="noStrike" dirty="0" smtClean="0">
                          <a:effectLst/>
                        </a:rPr>
                        <a:t>-</a:t>
                      </a:r>
                      <a:r>
                        <a:rPr lang="en-US" altLang="zh-CN" sz="1100" u="none" strike="noStrike" dirty="0">
                          <a:effectLst/>
                        </a:rPr>
                        <a:t>3%</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r>
              <a:tr h="171450">
                <a:tc>
                  <a:txBody>
                    <a:bodyPr/>
                    <a:lstStyle/>
                    <a:p>
                      <a:pPr algn="l" fontAlgn="b"/>
                      <a:r>
                        <a:rPr lang="zh-CN" altLang="en-US" sz="1100" u="none" strike="noStrike">
                          <a:effectLst/>
                        </a:rPr>
                        <a:t>贡献交易和伙人</a:t>
                      </a:r>
                      <a:endParaRPr lang="zh-CN" altLang="en-US"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2816</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2820</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4</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0%</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71450">
                <a:tc>
                  <a:txBody>
                    <a:bodyPr/>
                    <a:lstStyle/>
                    <a:p>
                      <a:pPr algn="l" fontAlgn="b"/>
                      <a:r>
                        <a:rPr lang="zh-CN" altLang="en-US" sz="1100" u="none" strike="noStrike" dirty="0">
                          <a:effectLst/>
                        </a:rPr>
                        <a:t>人均产能（万）</a:t>
                      </a:r>
                      <a:endParaRPr lang="zh-CN" altLang="en-US"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26.31</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25.56</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-0.75</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zh-CN" altLang="en-US" sz="1100" b="1" u="none" strike="noStrike" dirty="0" smtClean="0">
                          <a:solidFill>
                            <a:srgbClr val="FF0000"/>
                          </a:solidFill>
                          <a:effectLst/>
                        </a:rPr>
                        <a:t>↓</a:t>
                      </a:r>
                      <a:r>
                        <a:rPr lang="zh-CN" altLang="en-US" sz="1100" u="none" strike="noStrike" dirty="0" smtClean="0">
                          <a:effectLst/>
                        </a:rPr>
                        <a:t>   </a:t>
                      </a:r>
                      <a:r>
                        <a:rPr lang="en-US" altLang="zh-CN" sz="1100" u="none" strike="noStrike" dirty="0" smtClean="0">
                          <a:effectLst/>
                        </a:rPr>
                        <a:t>-</a:t>
                      </a:r>
                      <a:r>
                        <a:rPr lang="en-US" altLang="zh-CN" sz="1100" u="none" strike="noStrike" dirty="0">
                          <a:effectLst/>
                        </a:rPr>
                        <a:t>3%</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r>
              <a:tr h="171450">
                <a:tc>
                  <a:txBody>
                    <a:bodyPr/>
                    <a:lstStyle/>
                    <a:p>
                      <a:pPr algn="l" fontAlgn="b"/>
                      <a:r>
                        <a:rPr lang="zh-CN" altLang="en-US" sz="1100" u="none" strike="noStrike" dirty="0">
                          <a:effectLst/>
                        </a:rPr>
                        <a:t>交易商户（含本人）</a:t>
                      </a:r>
                      <a:endParaRPr lang="zh-CN" altLang="en-US"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12564</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12587</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23</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0%</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71450">
                <a:tc>
                  <a:txBody>
                    <a:bodyPr/>
                    <a:lstStyle/>
                    <a:p>
                      <a:pPr algn="l" fontAlgn="b"/>
                      <a:r>
                        <a:rPr lang="zh-CN" altLang="en-US" sz="1100" u="none" strike="noStrike" dirty="0">
                          <a:effectLst/>
                        </a:rPr>
                        <a:t>人均</a:t>
                      </a:r>
                      <a:endParaRPr lang="zh-CN" altLang="en-US"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54248</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52711</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-1537</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zh-CN" altLang="en-US" sz="1100" b="1" u="none" strike="noStrike" dirty="0" smtClean="0">
                          <a:solidFill>
                            <a:srgbClr val="FF0000"/>
                          </a:solidFill>
                          <a:effectLst/>
                        </a:rPr>
                        <a:t>↓</a:t>
                      </a:r>
                      <a:r>
                        <a:rPr lang="zh-CN" altLang="en-US" sz="1100" u="none" strike="noStrike" dirty="0" smtClean="0">
                          <a:effectLst/>
                        </a:rPr>
                        <a:t>   </a:t>
                      </a:r>
                      <a:r>
                        <a:rPr lang="en-US" altLang="zh-CN" sz="1100" u="none" strike="noStrike" dirty="0" smtClean="0">
                          <a:effectLst/>
                        </a:rPr>
                        <a:t>-</a:t>
                      </a:r>
                      <a:r>
                        <a:rPr lang="en-US" altLang="zh-CN" sz="1100" u="none" strike="noStrike" dirty="0">
                          <a:effectLst/>
                        </a:rPr>
                        <a:t>3%</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3305670467"/>
              </p:ext>
            </p:extLst>
          </p:nvPr>
        </p:nvGraphicFramePr>
        <p:xfrm>
          <a:off x="4788024" y="2645791"/>
          <a:ext cx="4032449" cy="1062990"/>
        </p:xfrm>
        <a:graphic>
          <a:graphicData uri="http://schemas.openxmlformats.org/drawingml/2006/table">
            <a:tbl>
              <a:tblPr>
                <a:tableStyleId>{9D7B26C5-4107-4FEC-AEDC-1716B250A1EF}</a:tableStyleId>
              </a:tblPr>
              <a:tblGrid>
                <a:gridCol w="1486492"/>
                <a:gridCol w="673748"/>
                <a:gridCol w="648072"/>
                <a:gridCol w="660170"/>
                <a:gridCol w="563967"/>
              </a:tblGrid>
              <a:tr h="153162">
                <a:tc>
                  <a:txBody>
                    <a:bodyPr/>
                    <a:lstStyle/>
                    <a:p>
                      <a:pPr algn="l" fontAlgn="b"/>
                      <a:r>
                        <a:rPr lang="en-US" altLang="zh-CN" sz="1100" b="1" u="none" strike="noStrike" dirty="0" smtClean="0">
                          <a:solidFill>
                            <a:schemeClr val="bg1"/>
                          </a:solidFill>
                          <a:effectLst/>
                        </a:rPr>
                        <a:t>17.11</a:t>
                      </a:r>
                      <a:r>
                        <a:rPr lang="zh-CN" altLang="en-US" sz="1100" b="1" u="none" strike="noStrike" dirty="0" smtClean="0">
                          <a:solidFill>
                            <a:schemeClr val="bg1"/>
                          </a:solidFill>
                          <a:effectLst/>
                        </a:rPr>
                        <a:t>实名和伙人</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en-US" altLang="zh-CN" sz="1100" b="1" u="none" strike="noStrike" dirty="0">
                          <a:solidFill>
                            <a:schemeClr val="bg1"/>
                          </a:solidFill>
                          <a:effectLst/>
                        </a:rPr>
                        <a:t>201712</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en-US" altLang="zh-CN" sz="1100" b="1" u="none" strike="noStrike" dirty="0">
                          <a:solidFill>
                            <a:schemeClr val="bg1"/>
                          </a:solidFill>
                          <a:effectLst/>
                        </a:rPr>
                        <a:t>201801</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a:solidFill>
                            <a:schemeClr val="bg1"/>
                          </a:solidFill>
                          <a:effectLst/>
                        </a:rPr>
                        <a:t>绝对值</a:t>
                      </a:r>
                      <a:endParaRPr lang="zh-CN" altLang="en-US"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a:solidFill>
                            <a:schemeClr val="bg1"/>
                          </a:solidFill>
                          <a:effectLst/>
                        </a:rPr>
                        <a:t>幅度</a:t>
                      </a:r>
                      <a:endParaRPr lang="zh-CN" altLang="en-US" sz="1100" b="1" i="0" u="none" strike="noStrike" dirty="0">
                        <a:solidFill>
                          <a:schemeClr val="bg1"/>
                        </a:solidFill>
                        <a:effectLst/>
                        <a:latin typeface="宋体"/>
                      </a:endParaRPr>
                    </a:p>
                  </a:txBody>
                  <a:tcPr marL="9525" marR="9525" marT="9525" marB="0" anchor="b">
                    <a:solidFill>
                      <a:srgbClr val="2380B8"/>
                    </a:solidFill>
                  </a:tcPr>
                </a:tc>
              </a:tr>
              <a:tr h="153162">
                <a:tc>
                  <a:txBody>
                    <a:bodyPr/>
                    <a:lstStyle/>
                    <a:p>
                      <a:pPr algn="l" fontAlgn="b"/>
                      <a:r>
                        <a:rPr lang="zh-CN" altLang="en-US" sz="1100" u="none" strike="noStrike" dirty="0">
                          <a:effectLst/>
                        </a:rPr>
                        <a:t>交易额（万）</a:t>
                      </a:r>
                      <a:endParaRPr lang="zh-CN" altLang="en-US"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6933</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7646</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713</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10%</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r>
              <a:tr h="153162">
                <a:tc>
                  <a:txBody>
                    <a:bodyPr/>
                    <a:lstStyle/>
                    <a:p>
                      <a:pPr algn="l" fontAlgn="b"/>
                      <a:r>
                        <a:rPr lang="zh-CN" altLang="en-US" sz="1100" u="none" strike="noStrike">
                          <a:effectLst/>
                        </a:rPr>
                        <a:t>贡献交易和伙人</a:t>
                      </a:r>
                      <a:endParaRPr lang="zh-CN" altLang="en-US"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523</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544</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21</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4%</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53162">
                <a:tc>
                  <a:txBody>
                    <a:bodyPr/>
                    <a:lstStyle/>
                    <a:p>
                      <a:pPr algn="l" fontAlgn="b"/>
                      <a:r>
                        <a:rPr lang="zh-CN" altLang="en-US" sz="1100" u="none" strike="noStrike" dirty="0">
                          <a:effectLst/>
                        </a:rPr>
                        <a:t>人均产能（万）</a:t>
                      </a:r>
                      <a:endParaRPr lang="zh-CN" altLang="en-US"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13.26</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14.06</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0.80</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6%</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r>
              <a:tr h="153162">
                <a:tc>
                  <a:txBody>
                    <a:bodyPr/>
                    <a:lstStyle/>
                    <a:p>
                      <a:pPr algn="l" fontAlgn="b"/>
                      <a:r>
                        <a:rPr lang="zh-CN" altLang="en-US" sz="1100" u="none" strike="noStrike">
                          <a:effectLst/>
                        </a:rPr>
                        <a:t>交易商户（含本人）</a:t>
                      </a:r>
                      <a:endParaRPr lang="zh-CN" altLang="en-US"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1386</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1438</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52</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4%</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53162">
                <a:tc>
                  <a:txBody>
                    <a:bodyPr/>
                    <a:lstStyle/>
                    <a:p>
                      <a:pPr algn="l" fontAlgn="b"/>
                      <a:r>
                        <a:rPr lang="zh-CN" altLang="en-US" sz="1100" u="none" strike="noStrike">
                          <a:effectLst/>
                        </a:rPr>
                        <a:t>人均</a:t>
                      </a:r>
                      <a:endParaRPr lang="zh-CN" altLang="en-US"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50019</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53174</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3155</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dirty="0">
                          <a:effectLst/>
                        </a:rPr>
                        <a:t>6%</a:t>
                      </a:r>
                      <a:endParaRPr lang="en-US" altLang="zh-CN" sz="1100" b="0" i="0" u="none" strike="noStrike" dirty="0">
                        <a:solidFill>
                          <a:srgbClr val="000000"/>
                        </a:solidFill>
                        <a:effectLst/>
                        <a:latin typeface="宋体"/>
                      </a:endParaRPr>
                    </a:p>
                  </a:txBody>
                  <a:tcPr marL="9525" marR="9525" marT="9525" marB="0" anchor="b"/>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17156557"/>
              </p:ext>
            </p:extLst>
          </p:nvPr>
        </p:nvGraphicFramePr>
        <p:xfrm>
          <a:off x="305681" y="5340095"/>
          <a:ext cx="4339439" cy="1062990"/>
        </p:xfrm>
        <a:graphic>
          <a:graphicData uri="http://schemas.openxmlformats.org/drawingml/2006/table">
            <a:tbl>
              <a:tblPr>
                <a:tableStyleId>{9D7B26C5-4107-4FEC-AEDC-1716B250A1EF}</a:tableStyleId>
              </a:tblPr>
              <a:tblGrid>
                <a:gridCol w="1558436"/>
                <a:gridCol w="644870"/>
                <a:gridCol w="685175"/>
                <a:gridCol w="725479"/>
                <a:gridCol w="725479"/>
              </a:tblGrid>
              <a:tr h="123515">
                <a:tc>
                  <a:txBody>
                    <a:bodyPr/>
                    <a:lstStyle/>
                    <a:p>
                      <a:pPr algn="l" fontAlgn="b"/>
                      <a:r>
                        <a:rPr lang="en-US" altLang="zh-CN" sz="1100" b="1" u="none" strike="noStrike" dirty="0" smtClean="0">
                          <a:solidFill>
                            <a:schemeClr val="bg1"/>
                          </a:solidFill>
                          <a:effectLst/>
                        </a:rPr>
                        <a:t>17.12</a:t>
                      </a:r>
                      <a:r>
                        <a:rPr lang="zh-CN" altLang="en-US" sz="1100" b="1" u="none" strike="noStrike" dirty="0" smtClean="0">
                          <a:solidFill>
                            <a:schemeClr val="bg1"/>
                          </a:solidFill>
                          <a:effectLst/>
                        </a:rPr>
                        <a:t>月实名和</a:t>
                      </a:r>
                      <a:r>
                        <a:rPr lang="zh-CN" altLang="en-US" sz="1100" b="1" u="none" strike="noStrike" dirty="0">
                          <a:solidFill>
                            <a:schemeClr val="bg1"/>
                          </a:solidFill>
                          <a:effectLst/>
                        </a:rPr>
                        <a:t>伙人</a:t>
                      </a:r>
                      <a:endParaRPr lang="zh-CN" altLang="en-US"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en-US" altLang="zh-CN" sz="1100" b="1" u="none" strike="noStrike" dirty="0">
                          <a:solidFill>
                            <a:schemeClr val="bg1"/>
                          </a:solidFill>
                          <a:effectLst/>
                        </a:rPr>
                        <a:t>201712</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en-US" altLang="zh-CN" sz="1100" b="1" u="none" strike="noStrike" dirty="0">
                          <a:solidFill>
                            <a:schemeClr val="bg1"/>
                          </a:solidFill>
                          <a:effectLst/>
                        </a:rPr>
                        <a:t>201801</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a:solidFill>
                            <a:schemeClr val="bg1"/>
                          </a:solidFill>
                          <a:effectLst/>
                        </a:rPr>
                        <a:t>绝对值</a:t>
                      </a:r>
                      <a:endParaRPr lang="zh-CN" altLang="en-US"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a:solidFill>
                            <a:schemeClr val="bg1"/>
                          </a:solidFill>
                          <a:effectLst/>
                        </a:rPr>
                        <a:t>幅度</a:t>
                      </a:r>
                      <a:endParaRPr lang="zh-CN" altLang="en-US" sz="1100" b="1" i="0" u="none" strike="noStrike" dirty="0">
                        <a:solidFill>
                          <a:schemeClr val="bg1"/>
                        </a:solidFill>
                        <a:effectLst/>
                        <a:latin typeface="宋体"/>
                      </a:endParaRPr>
                    </a:p>
                  </a:txBody>
                  <a:tcPr marL="9525" marR="9525" marT="9525" marB="0" anchor="b">
                    <a:solidFill>
                      <a:srgbClr val="2380B8"/>
                    </a:solidFill>
                  </a:tcPr>
                </a:tc>
              </a:tr>
              <a:tr h="123515">
                <a:tc>
                  <a:txBody>
                    <a:bodyPr/>
                    <a:lstStyle/>
                    <a:p>
                      <a:pPr algn="l" fontAlgn="b"/>
                      <a:r>
                        <a:rPr lang="zh-CN" altLang="en-US" sz="1100" u="none" strike="noStrike" dirty="0">
                          <a:effectLst/>
                        </a:rPr>
                        <a:t>交易额（万）</a:t>
                      </a:r>
                      <a:endParaRPr lang="zh-CN" altLang="en-US"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1254</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2640</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1386</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111%</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r>
              <a:tr h="123515">
                <a:tc>
                  <a:txBody>
                    <a:bodyPr/>
                    <a:lstStyle/>
                    <a:p>
                      <a:pPr algn="l" fontAlgn="b"/>
                      <a:r>
                        <a:rPr lang="zh-CN" altLang="en-US" sz="1100" u="none" strike="noStrike">
                          <a:effectLst/>
                        </a:rPr>
                        <a:t>贡献交易和伙人</a:t>
                      </a:r>
                      <a:endParaRPr lang="zh-CN" altLang="en-US"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223</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237</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14</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6%</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23515">
                <a:tc>
                  <a:txBody>
                    <a:bodyPr/>
                    <a:lstStyle/>
                    <a:p>
                      <a:pPr algn="l" fontAlgn="b"/>
                      <a:r>
                        <a:rPr lang="zh-CN" altLang="en-US" sz="1100" u="none" strike="noStrike" dirty="0">
                          <a:effectLst/>
                        </a:rPr>
                        <a:t>人均产能（万）</a:t>
                      </a:r>
                      <a:endParaRPr lang="zh-CN" altLang="en-US"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5.63</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11.14</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5.51</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98%</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r>
              <a:tr h="123515">
                <a:tc>
                  <a:txBody>
                    <a:bodyPr/>
                    <a:lstStyle/>
                    <a:p>
                      <a:pPr algn="l" fontAlgn="b"/>
                      <a:r>
                        <a:rPr lang="zh-CN" altLang="en-US" sz="1100" u="none" strike="noStrike">
                          <a:effectLst/>
                        </a:rPr>
                        <a:t>交易商户（含本人）</a:t>
                      </a:r>
                      <a:endParaRPr lang="zh-CN" altLang="en-US"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432</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585</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153</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35%</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23515">
                <a:tc>
                  <a:txBody>
                    <a:bodyPr/>
                    <a:lstStyle/>
                    <a:p>
                      <a:pPr algn="l" fontAlgn="b"/>
                      <a:r>
                        <a:rPr lang="zh-CN" altLang="en-US" sz="1100" u="none" strike="noStrike">
                          <a:effectLst/>
                        </a:rPr>
                        <a:t>人均</a:t>
                      </a:r>
                      <a:endParaRPr lang="zh-CN" altLang="en-US"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29037</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dirty="0">
                          <a:effectLst/>
                        </a:rPr>
                        <a:t>45124</a:t>
                      </a:r>
                      <a:endParaRPr lang="en-US" altLang="zh-CN" sz="1100" b="0" i="0" u="none" strike="noStrike" dirty="0">
                        <a:solidFill>
                          <a:srgbClr val="000000"/>
                        </a:solidFill>
                        <a:effectLst/>
                        <a:latin typeface="宋体"/>
                      </a:endParaRPr>
                    </a:p>
                  </a:txBody>
                  <a:tcPr marL="9525" marR="9525" marT="9525" marB="0" anchor="b"/>
                </a:tc>
                <a:tc>
                  <a:txBody>
                    <a:bodyPr/>
                    <a:lstStyle/>
                    <a:p>
                      <a:pPr algn="r" fontAlgn="b"/>
                      <a:r>
                        <a:rPr lang="en-US" altLang="zh-CN" sz="1100" u="none" strike="noStrike">
                          <a:effectLst/>
                        </a:rPr>
                        <a:t>16087</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dirty="0">
                          <a:effectLst/>
                        </a:rPr>
                        <a:t>55%</a:t>
                      </a:r>
                      <a:endParaRPr lang="en-US" altLang="zh-CN" sz="1100" b="0" i="0" u="none" strike="noStrike" dirty="0">
                        <a:solidFill>
                          <a:srgbClr val="000000"/>
                        </a:solidFill>
                        <a:effectLst/>
                        <a:latin typeface="宋体"/>
                      </a:endParaRPr>
                    </a:p>
                  </a:txBody>
                  <a:tcPr marL="9525" marR="9525" marT="9525" marB="0" anchor="b"/>
                </a:tc>
              </a:tr>
            </a:tbl>
          </a:graphicData>
        </a:graphic>
      </p:graphicFrame>
      <p:sp>
        <p:nvSpPr>
          <p:cNvPr id="23" name="矩形 22"/>
          <p:cNvSpPr/>
          <p:nvPr/>
        </p:nvSpPr>
        <p:spPr>
          <a:xfrm>
            <a:off x="395536" y="4120321"/>
            <a:ext cx="4143937" cy="14865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表格 23"/>
          <p:cNvGraphicFramePr>
            <a:graphicFrameLocks noGrp="1"/>
          </p:cNvGraphicFramePr>
          <p:nvPr>
            <p:extLst>
              <p:ext uri="{D42A27DB-BD31-4B8C-83A1-F6EECF244321}">
                <p14:modId xmlns:p14="http://schemas.microsoft.com/office/powerpoint/2010/main" val="3384513858"/>
              </p:ext>
            </p:extLst>
          </p:nvPr>
        </p:nvGraphicFramePr>
        <p:xfrm>
          <a:off x="4788024" y="3810362"/>
          <a:ext cx="4032447" cy="1062990"/>
        </p:xfrm>
        <a:graphic>
          <a:graphicData uri="http://schemas.openxmlformats.org/drawingml/2006/table">
            <a:tbl>
              <a:tblPr>
                <a:tableStyleId>{9D7B26C5-4107-4FEC-AEDC-1716B250A1EF}</a:tableStyleId>
              </a:tblPr>
              <a:tblGrid>
                <a:gridCol w="1440160"/>
                <a:gridCol w="720080"/>
                <a:gridCol w="648072"/>
                <a:gridCol w="648072"/>
                <a:gridCol w="576063"/>
              </a:tblGrid>
              <a:tr h="139902">
                <a:tc>
                  <a:txBody>
                    <a:bodyPr/>
                    <a:lstStyle/>
                    <a:p>
                      <a:pPr algn="l" fontAlgn="b"/>
                      <a:r>
                        <a:rPr lang="en-US" altLang="zh-CN" sz="1100" b="1" i="0" u="none" strike="noStrike" dirty="0" smtClean="0">
                          <a:solidFill>
                            <a:schemeClr val="bg1"/>
                          </a:solidFill>
                          <a:effectLst/>
                          <a:latin typeface="宋体"/>
                        </a:rPr>
                        <a:t>17.10</a:t>
                      </a:r>
                      <a:r>
                        <a:rPr lang="zh-CN" altLang="en-US" sz="1100" b="1" i="0" u="none" strike="noStrike" dirty="0" smtClean="0">
                          <a:solidFill>
                            <a:schemeClr val="bg1"/>
                          </a:solidFill>
                          <a:effectLst/>
                          <a:latin typeface="宋体"/>
                        </a:rPr>
                        <a:t>实名和伙人</a:t>
                      </a:r>
                      <a:endParaRPr lang="zh-CN" altLang="en-US"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en-US" altLang="zh-CN" sz="1100" b="1" u="none" strike="noStrike" dirty="0" smtClean="0">
                          <a:solidFill>
                            <a:schemeClr val="bg1"/>
                          </a:solidFill>
                          <a:effectLst/>
                        </a:rPr>
                        <a:t>201711</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en-US" altLang="zh-CN" sz="1100" b="1" u="none" strike="noStrike" dirty="0" smtClean="0">
                          <a:solidFill>
                            <a:schemeClr val="bg1"/>
                          </a:solidFill>
                          <a:effectLst/>
                        </a:rPr>
                        <a:t>201712</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a:solidFill>
                            <a:schemeClr val="bg1"/>
                          </a:solidFill>
                          <a:effectLst/>
                        </a:rPr>
                        <a:t>绝对值</a:t>
                      </a:r>
                      <a:endParaRPr lang="zh-CN" altLang="en-US"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a:solidFill>
                            <a:schemeClr val="bg1"/>
                          </a:solidFill>
                          <a:effectLst/>
                        </a:rPr>
                        <a:t>幅度</a:t>
                      </a:r>
                      <a:endParaRPr lang="zh-CN" altLang="en-US" sz="1100" b="1" i="0" u="none" strike="noStrike" dirty="0">
                        <a:solidFill>
                          <a:schemeClr val="bg1"/>
                        </a:solidFill>
                        <a:effectLst/>
                        <a:latin typeface="宋体"/>
                      </a:endParaRPr>
                    </a:p>
                  </a:txBody>
                  <a:tcPr marL="9525" marR="9525" marT="9525" marB="0" anchor="b">
                    <a:solidFill>
                      <a:srgbClr val="2380B8"/>
                    </a:solidFill>
                  </a:tcPr>
                </a:tc>
              </a:tr>
              <a:tr h="139902">
                <a:tc>
                  <a:txBody>
                    <a:bodyPr/>
                    <a:lstStyle/>
                    <a:p>
                      <a:pPr algn="l" fontAlgn="b"/>
                      <a:r>
                        <a:rPr lang="zh-CN" altLang="en-US" sz="1100" u="none" strike="noStrike" dirty="0">
                          <a:effectLst/>
                        </a:rPr>
                        <a:t>交易额（万）</a:t>
                      </a:r>
                      <a:endParaRPr lang="zh-CN" altLang="en-US"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4357</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5312</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955</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22%</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r>
              <a:tr h="139902">
                <a:tc>
                  <a:txBody>
                    <a:bodyPr/>
                    <a:lstStyle/>
                    <a:p>
                      <a:pPr algn="l" fontAlgn="b"/>
                      <a:r>
                        <a:rPr lang="zh-CN" altLang="en-US" sz="1100" u="none" strike="noStrike">
                          <a:effectLst/>
                        </a:rPr>
                        <a:t>贡献交易和伙人</a:t>
                      </a:r>
                      <a:endParaRPr lang="zh-CN" altLang="en-US"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333</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341</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8</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2%</a:t>
                      </a:r>
                      <a:endParaRPr lang="en-US" altLang="zh-CN"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39902">
                <a:tc>
                  <a:txBody>
                    <a:bodyPr/>
                    <a:lstStyle/>
                    <a:p>
                      <a:pPr algn="l" fontAlgn="b"/>
                      <a:r>
                        <a:rPr lang="zh-CN" altLang="en-US" sz="1100" u="none" strike="noStrike" dirty="0">
                          <a:effectLst/>
                        </a:rPr>
                        <a:t>人均产能（万）</a:t>
                      </a:r>
                      <a:endParaRPr lang="zh-CN" altLang="en-US"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13.08</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15.58</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2.49</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19%</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r>
              <a:tr h="139902">
                <a:tc>
                  <a:txBody>
                    <a:bodyPr/>
                    <a:lstStyle/>
                    <a:p>
                      <a:pPr algn="l" fontAlgn="b"/>
                      <a:r>
                        <a:rPr lang="zh-CN" altLang="en-US" sz="1100" u="none" strike="noStrike">
                          <a:effectLst/>
                        </a:rPr>
                        <a:t>交易商户（含本人）</a:t>
                      </a:r>
                      <a:endParaRPr lang="zh-CN" altLang="en-US"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916</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948</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32</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3%</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39902">
                <a:tc>
                  <a:txBody>
                    <a:bodyPr/>
                    <a:lstStyle/>
                    <a:p>
                      <a:pPr algn="l" fontAlgn="b"/>
                      <a:r>
                        <a:rPr lang="zh-CN" altLang="en-US" sz="1100" u="none" strike="noStrike" dirty="0">
                          <a:effectLst/>
                        </a:rPr>
                        <a:t>人均</a:t>
                      </a:r>
                      <a:endParaRPr lang="zh-CN" altLang="en-US" sz="1100" b="0" i="0" u="none" strike="noStrike" dirty="0">
                        <a:solidFill>
                          <a:srgbClr val="000000"/>
                        </a:solidFill>
                        <a:effectLst/>
                        <a:latin typeface="宋体"/>
                      </a:endParaRPr>
                    </a:p>
                  </a:txBody>
                  <a:tcPr marL="9525" marR="9525" marT="9525" marB="0" anchor="b"/>
                </a:tc>
                <a:tc>
                  <a:txBody>
                    <a:bodyPr/>
                    <a:lstStyle/>
                    <a:p>
                      <a:pPr algn="r" fontAlgn="b"/>
                      <a:r>
                        <a:rPr lang="en-US" altLang="zh-CN" sz="1100" u="none" strike="noStrike">
                          <a:effectLst/>
                        </a:rPr>
                        <a:t>47569</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56037</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8468</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dirty="0">
                          <a:effectLst/>
                        </a:rPr>
                        <a:t>18%</a:t>
                      </a:r>
                      <a:endParaRPr lang="en-US" altLang="zh-CN" sz="1100" b="0" i="0" u="none" strike="noStrike" dirty="0">
                        <a:solidFill>
                          <a:srgbClr val="000000"/>
                        </a:solidFill>
                        <a:effectLst/>
                        <a:latin typeface="宋体"/>
                      </a:endParaRPr>
                    </a:p>
                  </a:txBody>
                  <a:tcPr marL="9525" marR="9525" marT="9525" marB="0" anchor="b"/>
                </a:tc>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264985387"/>
              </p:ext>
            </p:extLst>
          </p:nvPr>
        </p:nvGraphicFramePr>
        <p:xfrm>
          <a:off x="4776313" y="5326608"/>
          <a:ext cx="4045272" cy="1062990"/>
        </p:xfrm>
        <a:graphic>
          <a:graphicData uri="http://schemas.openxmlformats.org/drawingml/2006/table">
            <a:tbl>
              <a:tblPr>
                <a:tableStyleId>{9D7B26C5-4107-4FEC-AEDC-1716B250A1EF}</a:tableStyleId>
              </a:tblPr>
              <a:tblGrid>
                <a:gridCol w="1452984"/>
                <a:gridCol w="720080"/>
                <a:gridCol w="720080"/>
                <a:gridCol w="574951"/>
                <a:gridCol w="577177"/>
              </a:tblGrid>
              <a:tr h="121268">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100" b="1" u="none" strike="noStrike" dirty="0" smtClean="0">
                          <a:solidFill>
                            <a:schemeClr val="bg1"/>
                          </a:solidFill>
                          <a:effectLst/>
                        </a:rPr>
                        <a:t>17.11</a:t>
                      </a:r>
                      <a:r>
                        <a:rPr lang="zh-CN" altLang="en-US" sz="1100" b="1" u="none" strike="noStrike" dirty="0" smtClean="0">
                          <a:solidFill>
                            <a:schemeClr val="bg1"/>
                          </a:solidFill>
                          <a:effectLst/>
                        </a:rPr>
                        <a:t>月实名和伙人</a:t>
                      </a:r>
                      <a:endParaRPr lang="zh-CN" altLang="en-US" sz="1100" b="1" i="0" u="none" strike="noStrike" dirty="0" smtClean="0">
                        <a:solidFill>
                          <a:schemeClr val="bg1"/>
                        </a:solidFill>
                        <a:effectLst/>
                        <a:latin typeface="宋体"/>
                      </a:endParaRPr>
                    </a:p>
                  </a:txBody>
                  <a:tcPr marL="9525" marR="9525" marT="9525" marB="0" anchor="b">
                    <a:solidFill>
                      <a:srgbClr val="2380B8"/>
                    </a:solidFill>
                  </a:tcPr>
                </a:tc>
                <a:tc>
                  <a:txBody>
                    <a:bodyPr/>
                    <a:lstStyle/>
                    <a:p>
                      <a:pPr algn="r" fontAlgn="b"/>
                      <a:r>
                        <a:rPr lang="en-US" altLang="zh-CN" sz="1100" b="1" u="none" strike="noStrike" dirty="0" smtClean="0">
                          <a:solidFill>
                            <a:schemeClr val="bg1"/>
                          </a:solidFill>
                          <a:effectLst/>
                        </a:rPr>
                        <a:t>201711</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en-US" altLang="zh-CN" sz="1100" b="1" u="none" strike="noStrike" dirty="0" smtClean="0">
                          <a:solidFill>
                            <a:schemeClr val="bg1"/>
                          </a:solidFill>
                          <a:effectLst/>
                        </a:rPr>
                        <a:t>201712</a:t>
                      </a:r>
                      <a:endParaRPr lang="en-US" altLang="zh-CN"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a:solidFill>
                            <a:schemeClr val="bg1"/>
                          </a:solidFill>
                          <a:effectLst/>
                        </a:rPr>
                        <a:t>绝对值</a:t>
                      </a:r>
                      <a:endParaRPr lang="zh-CN" altLang="en-US"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a:solidFill>
                            <a:schemeClr val="bg1"/>
                          </a:solidFill>
                          <a:effectLst/>
                        </a:rPr>
                        <a:t>幅度</a:t>
                      </a:r>
                      <a:endParaRPr lang="zh-CN" altLang="en-US" sz="1100" b="1" i="0" u="none" strike="noStrike" dirty="0">
                        <a:solidFill>
                          <a:schemeClr val="bg1"/>
                        </a:solidFill>
                        <a:effectLst/>
                        <a:latin typeface="宋体"/>
                      </a:endParaRPr>
                    </a:p>
                  </a:txBody>
                  <a:tcPr marL="9525" marR="9525" marT="9525" marB="0" anchor="b">
                    <a:solidFill>
                      <a:srgbClr val="2380B8"/>
                    </a:solidFill>
                  </a:tcPr>
                </a:tc>
              </a:tr>
              <a:tr h="121268">
                <a:tc>
                  <a:txBody>
                    <a:bodyPr/>
                    <a:lstStyle/>
                    <a:p>
                      <a:pPr algn="l" fontAlgn="b"/>
                      <a:r>
                        <a:rPr lang="zh-CN" altLang="en-US" sz="1100" u="none" strike="noStrike" dirty="0">
                          <a:effectLst/>
                        </a:rPr>
                        <a:t>交易额（万）</a:t>
                      </a:r>
                      <a:endParaRPr lang="zh-CN" altLang="en-US"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1570</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6933</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5363</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342%</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r>
              <a:tr h="121268">
                <a:tc>
                  <a:txBody>
                    <a:bodyPr/>
                    <a:lstStyle/>
                    <a:p>
                      <a:pPr algn="l" fontAlgn="b"/>
                      <a:r>
                        <a:rPr lang="zh-CN" altLang="en-US" sz="1100" u="none" strike="noStrike" dirty="0">
                          <a:effectLst/>
                        </a:rPr>
                        <a:t>贡献交易和伙人</a:t>
                      </a:r>
                      <a:endParaRPr lang="zh-CN" altLang="en-US"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319</a:t>
                      </a:r>
                      <a:endParaRPr lang="en-US" altLang="zh-CN"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523</a:t>
                      </a:r>
                      <a:endParaRPr lang="en-US" altLang="zh-CN"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204</a:t>
                      </a:r>
                      <a:endParaRPr lang="en-US" altLang="zh-CN"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64%</a:t>
                      </a:r>
                      <a:endParaRPr lang="en-US" altLang="zh-CN"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21268">
                <a:tc>
                  <a:txBody>
                    <a:bodyPr/>
                    <a:lstStyle/>
                    <a:p>
                      <a:pPr algn="l" fontAlgn="b"/>
                      <a:r>
                        <a:rPr lang="zh-CN" altLang="en-US" sz="1100" u="none" strike="noStrike" dirty="0">
                          <a:effectLst/>
                        </a:rPr>
                        <a:t>人均产能（万）</a:t>
                      </a:r>
                      <a:endParaRPr lang="zh-CN" altLang="en-US"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4.92</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13.26</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8.33</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169%</a:t>
                      </a:r>
                      <a:endParaRPr lang="en-US" altLang="zh-CN" sz="1100" b="0" i="0" u="none" strike="noStrike" dirty="0">
                        <a:solidFill>
                          <a:srgbClr val="000000"/>
                        </a:solidFill>
                        <a:effectLst/>
                        <a:latin typeface="宋体"/>
                      </a:endParaRPr>
                    </a:p>
                  </a:txBody>
                  <a:tcPr marL="9525" marR="9525" marT="9525" marB="0" anchor="b">
                    <a:lnB w="12700" cap="flat" cmpd="sng" algn="ctr">
                      <a:solidFill>
                        <a:schemeClr val="tx1"/>
                      </a:solidFill>
                      <a:prstDash val="solid"/>
                      <a:round/>
                      <a:headEnd type="none" w="med" len="med"/>
                      <a:tailEnd type="none" w="med" len="med"/>
                    </a:lnB>
                  </a:tcPr>
                </a:tc>
              </a:tr>
              <a:tr h="121268">
                <a:tc>
                  <a:txBody>
                    <a:bodyPr/>
                    <a:lstStyle/>
                    <a:p>
                      <a:pPr algn="l" fontAlgn="b"/>
                      <a:r>
                        <a:rPr lang="zh-CN" altLang="en-US" sz="1100" u="none" strike="noStrike">
                          <a:effectLst/>
                        </a:rPr>
                        <a:t>交易商户（含本人）</a:t>
                      </a:r>
                      <a:endParaRPr lang="zh-CN" altLang="en-US"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594</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1386</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792</a:t>
                      </a:r>
                      <a:endParaRPr lang="en-US" altLang="zh-CN"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133%</a:t>
                      </a:r>
                      <a:endParaRPr lang="en-US" altLang="zh-CN"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21268">
                <a:tc>
                  <a:txBody>
                    <a:bodyPr/>
                    <a:lstStyle/>
                    <a:p>
                      <a:pPr algn="l" fontAlgn="b"/>
                      <a:r>
                        <a:rPr lang="zh-CN" altLang="en-US" sz="1100" u="none" strike="noStrike">
                          <a:effectLst/>
                        </a:rPr>
                        <a:t>人均</a:t>
                      </a:r>
                      <a:endParaRPr lang="zh-CN" altLang="en-US"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26429</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dirty="0">
                          <a:effectLst/>
                        </a:rPr>
                        <a:t>50019</a:t>
                      </a:r>
                      <a:endParaRPr lang="en-US" altLang="zh-CN" sz="1100" b="0" i="0" u="none" strike="noStrike" dirty="0">
                        <a:solidFill>
                          <a:srgbClr val="000000"/>
                        </a:solidFill>
                        <a:effectLst/>
                        <a:latin typeface="宋体"/>
                      </a:endParaRPr>
                    </a:p>
                  </a:txBody>
                  <a:tcPr marL="9525" marR="9525" marT="9525" marB="0" anchor="b"/>
                </a:tc>
                <a:tc>
                  <a:txBody>
                    <a:bodyPr/>
                    <a:lstStyle/>
                    <a:p>
                      <a:pPr algn="r" fontAlgn="b"/>
                      <a:r>
                        <a:rPr lang="en-US" altLang="zh-CN" sz="1100" u="none" strike="noStrike">
                          <a:effectLst/>
                        </a:rPr>
                        <a:t>23590</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dirty="0">
                          <a:effectLst/>
                        </a:rPr>
                        <a:t>89%</a:t>
                      </a:r>
                      <a:endParaRPr lang="en-US" altLang="zh-CN" sz="1100" b="0" i="0" u="none" strike="noStrike" dirty="0">
                        <a:solidFill>
                          <a:srgbClr val="000000"/>
                        </a:solidFill>
                        <a:effectLst/>
                        <a:latin typeface="宋体"/>
                      </a:endParaRPr>
                    </a:p>
                  </a:txBody>
                  <a:tcPr marL="9525" marR="9525" marT="9525" marB="0" anchor="b"/>
                </a:tc>
              </a:tr>
            </a:tbl>
          </a:graphicData>
        </a:graphic>
      </p:graphicFrame>
      <p:sp>
        <p:nvSpPr>
          <p:cNvPr id="26" name="矩形 25"/>
          <p:cNvSpPr/>
          <p:nvPr/>
        </p:nvSpPr>
        <p:spPr>
          <a:xfrm>
            <a:off x="264222" y="729500"/>
            <a:ext cx="4318516" cy="4190460"/>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744384" y="729500"/>
            <a:ext cx="4109130" cy="1547371"/>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744384" y="2394481"/>
            <a:ext cx="4109130" cy="2525149"/>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71620" y="5108908"/>
            <a:ext cx="8581893" cy="1350403"/>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4570" y="754901"/>
            <a:ext cx="3035960"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b="1" dirty="0" smtClean="0"/>
              <a:t>近</a:t>
            </a:r>
            <a:r>
              <a:rPr lang="en-US" altLang="zh-CN" sz="1600" b="1" dirty="0" smtClean="0"/>
              <a:t>4</a:t>
            </a:r>
            <a:r>
              <a:rPr lang="zh-CN" altLang="en-US" sz="1600" b="1" dirty="0" smtClean="0"/>
              <a:t>个月交易额概览</a:t>
            </a:r>
            <a:endParaRPr lang="zh-CN" altLang="en-US" sz="1600" b="1" dirty="0"/>
          </a:p>
        </p:txBody>
      </p:sp>
      <p:sp>
        <p:nvSpPr>
          <p:cNvPr id="31" name="TextBox 30"/>
          <p:cNvSpPr txBox="1"/>
          <p:nvPr/>
        </p:nvSpPr>
        <p:spPr>
          <a:xfrm>
            <a:off x="4706284" y="743496"/>
            <a:ext cx="4083730" cy="430887"/>
          </a:xfrm>
          <a:prstGeom prst="rect">
            <a:avLst/>
          </a:prstGeom>
          <a:noFill/>
        </p:spPr>
        <p:txBody>
          <a:bodyPr wrap="square" rtlCol="0">
            <a:spAutoFit/>
          </a:bodyPr>
          <a:lstStyle/>
          <a:p>
            <a:pPr marL="171450" indent="-171450">
              <a:buFont typeface="Wingdings" panose="05000000000000000000" pitchFamily="2" charset="2"/>
              <a:buChar char="n"/>
            </a:pPr>
            <a:r>
              <a:rPr lang="en-US" altLang="zh-CN" sz="1100" b="1" dirty="0" smtClean="0">
                <a:solidFill>
                  <a:srgbClr val="FF0000"/>
                </a:solidFill>
              </a:rPr>
              <a:t>16.11~17.10</a:t>
            </a:r>
            <a:r>
              <a:rPr lang="zh-CN" altLang="en-US" sz="1100" b="1" dirty="0">
                <a:solidFill>
                  <a:srgbClr val="FF0000"/>
                </a:solidFill>
              </a:rPr>
              <a:t>实名</a:t>
            </a:r>
            <a:r>
              <a:rPr lang="zh-CN" altLang="en-US" sz="1100" b="1" dirty="0" smtClean="0">
                <a:solidFill>
                  <a:srgbClr val="FF0000"/>
                </a:solidFill>
              </a:rPr>
              <a:t>和伙人交易额</a:t>
            </a:r>
            <a:r>
              <a:rPr lang="en-US" altLang="zh-CN" sz="1100" b="1" dirty="0" smtClean="0">
                <a:solidFill>
                  <a:srgbClr val="FF0000"/>
                </a:solidFill>
              </a:rPr>
              <a:t>1</a:t>
            </a:r>
            <a:r>
              <a:rPr lang="zh-CN" altLang="en-US" sz="1100" b="1" dirty="0" smtClean="0">
                <a:solidFill>
                  <a:srgbClr val="FF0000"/>
                </a:solidFill>
              </a:rPr>
              <a:t>月较</a:t>
            </a:r>
            <a:r>
              <a:rPr lang="en-US" altLang="zh-CN" sz="1100" b="1" dirty="0" smtClean="0">
                <a:solidFill>
                  <a:srgbClr val="FF0000"/>
                </a:solidFill>
              </a:rPr>
              <a:t>12</a:t>
            </a:r>
            <a:r>
              <a:rPr lang="zh-CN" altLang="en-US" sz="1100" b="1" dirty="0" smtClean="0">
                <a:solidFill>
                  <a:srgbClr val="FF0000"/>
                </a:solidFill>
              </a:rPr>
              <a:t>月下滑</a:t>
            </a:r>
            <a:r>
              <a:rPr lang="en-US" altLang="zh-CN" sz="1100" b="1" dirty="0" smtClean="0">
                <a:solidFill>
                  <a:srgbClr val="FF0000"/>
                </a:solidFill>
              </a:rPr>
              <a:t>3%</a:t>
            </a:r>
            <a:r>
              <a:rPr lang="zh-CN" altLang="en-US" sz="1100" b="1" dirty="0" smtClean="0">
                <a:solidFill>
                  <a:srgbClr val="FF0000"/>
                </a:solidFill>
              </a:rPr>
              <a:t>，原因为人均下滑</a:t>
            </a:r>
            <a:r>
              <a:rPr lang="en-US" altLang="zh-CN" sz="1100" b="1" dirty="0" smtClean="0">
                <a:solidFill>
                  <a:srgbClr val="FF0000"/>
                </a:solidFill>
              </a:rPr>
              <a:t>3%</a:t>
            </a:r>
            <a:endParaRPr lang="zh-CN" altLang="en-US" sz="1100" b="1" dirty="0">
              <a:solidFill>
                <a:srgbClr val="FF0000"/>
              </a:solidFill>
            </a:endParaRPr>
          </a:p>
        </p:txBody>
      </p:sp>
      <p:sp>
        <p:nvSpPr>
          <p:cNvPr id="32" name="TextBox 31"/>
          <p:cNvSpPr txBox="1"/>
          <p:nvPr/>
        </p:nvSpPr>
        <p:spPr>
          <a:xfrm>
            <a:off x="4718984" y="2394481"/>
            <a:ext cx="4083730" cy="261610"/>
          </a:xfrm>
          <a:prstGeom prst="rect">
            <a:avLst/>
          </a:prstGeom>
          <a:noFill/>
        </p:spPr>
        <p:txBody>
          <a:bodyPr wrap="square" rtlCol="0">
            <a:spAutoFit/>
          </a:bodyPr>
          <a:lstStyle/>
          <a:p>
            <a:pPr marL="171450" indent="-171450">
              <a:buFont typeface="Wingdings" panose="05000000000000000000" pitchFamily="2" charset="2"/>
              <a:buChar char="n"/>
            </a:pPr>
            <a:r>
              <a:rPr lang="en-US" altLang="zh-CN" sz="1100" b="1" dirty="0" smtClean="0">
                <a:solidFill>
                  <a:srgbClr val="FF0000"/>
                </a:solidFill>
              </a:rPr>
              <a:t>17.11</a:t>
            </a:r>
            <a:r>
              <a:rPr lang="zh-CN" altLang="en-US" sz="1100" b="1" dirty="0">
                <a:solidFill>
                  <a:srgbClr val="FF0000"/>
                </a:solidFill>
              </a:rPr>
              <a:t>实名</a:t>
            </a:r>
            <a:r>
              <a:rPr lang="zh-CN" altLang="en-US" sz="1100" b="1" dirty="0" smtClean="0">
                <a:solidFill>
                  <a:srgbClr val="FF0000"/>
                </a:solidFill>
              </a:rPr>
              <a:t>和伙人在第三个月的展业能力较弱。</a:t>
            </a:r>
            <a:endParaRPr lang="zh-CN" altLang="en-US" sz="1100" b="1" dirty="0">
              <a:solidFill>
                <a:srgbClr val="FF0000"/>
              </a:solidFill>
            </a:endParaRPr>
          </a:p>
        </p:txBody>
      </p:sp>
      <p:sp>
        <p:nvSpPr>
          <p:cNvPr id="33" name="矩形 32"/>
          <p:cNvSpPr/>
          <p:nvPr/>
        </p:nvSpPr>
        <p:spPr>
          <a:xfrm>
            <a:off x="8473132" y="2628393"/>
            <a:ext cx="342282" cy="222219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211960" y="5326608"/>
            <a:ext cx="464979" cy="109140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8376942" y="5301208"/>
            <a:ext cx="464979" cy="109140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246419" y="5066789"/>
            <a:ext cx="4083730" cy="261610"/>
          </a:xfrm>
          <a:prstGeom prst="rect">
            <a:avLst/>
          </a:prstGeom>
          <a:noFill/>
        </p:spPr>
        <p:txBody>
          <a:bodyPr wrap="square" rtlCol="0">
            <a:spAutoFit/>
          </a:bodyPr>
          <a:lstStyle/>
          <a:p>
            <a:pPr marL="171450" indent="-171450">
              <a:buFont typeface="Wingdings" panose="05000000000000000000" pitchFamily="2" charset="2"/>
              <a:buChar char="n"/>
            </a:pPr>
            <a:r>
              <a:rPr lang="en-US" altLang="zh-CN" sz="1100" b="1" dirty="0" smtClean="0">
                <a:solidFill>
                  <a:srgbClr val="FF0000"/>
                </a:solidFill>
              </a:rPr>
              <a:t>17.12</a:t>
            </a:r>
            <a:r>
              <a:rPr lang="zh-CN" altLang="en-US" sz="1100" b="1" dirty="0">
                <a:solidFill>
                  <a:srgbClr val="FF0000"/>
                </a:solidFill>
              </a:rPr>
              <a:t>实名</a:t>
            </a:r>
            <a:r>
              <a:rPr lang="zh-CN" altLang="en-US" sz="1100" b="1" dirty="0" smtClean="0">
                <a:solidFill>
                  <a:srgbClr val="FF0000"/>
                </a:solidFill>
              </a:rPr>
              <a:t>和伙人在第二个月的展业能力很弱。</a:t>
            </a:r>
            <a:endParaRPr lang="zh-CN" altLang="en-US" sz="1100" b="1" dirty="0">
              <a:solidFill>
                <a:srgbClr val="FF0000"/>
              </a:solidFill>
            </a:endParaRPr>
          </a:p>
        </p:txBody>
      </p:sp>
    </p:spTree>
    <p:extLst>
      <p:ext uri="{BB962C8B-B14F-4D97-AF65-F5344CB8AC3E}">
        <p14:creationId xmlns:p14="http://schemas.microsoft.com/office/powerpoint/2010/main" val="2053016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04569" y="88606"/>
            <a:ext cx="698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eaLnBrk="1" fontAlgn="ctr" hangingPunct="1">
              <a:spcBef>
                <a:spcPct val="20000"/>
              </a:spcBef>
              <a:buFont typeface="Arial" charset="0"/>
              <a:buNone/>
            </a:pPr>
            <a:r>
              <a:rPr kumimoji="0" lang="zh-CN" altLang="en-US" b="1" dirty="0">
                <a:latin typeface="微软雅黑" charset="0"/>
                <a:ea typeface="微软雅黑" charset="0"/>
                <a:cs typeface="微软雅黑" charset="0"/>
                <a:sym typeface="Calibri" charset="0"/>
              </a:rPr>
              <a:t>和伙</a:t>
            </a:r>
            <a:r>
              <a:rPr kumimoji="0" lang="zh-CN" altLang="en-US" b="1" dirty="0" smtClean="0">
                <a:latin typeface="微软雅黑" charset="0"/>
                <a:ea typeface="微软雅黑" charset="0"/>
                <a:cs typeface="微软雅黑" charset="0"/>
                <a:sym typeface="Calibri" charset="0"/>
              </a:rPr>
              <a:t>人</a:t>
            </a:r>
            <a:r>
              <a:rPr kumimoji="0" lang="en-US" altLang="zh-CN" b="1" dirty="0" smtClean="0">
                <a:latin typeface="微软雅黑" charset="0"/>
                <a:ea typeface="微软雅黑" charset="0"/>
                <a:cs typeface="微软雅黑" charset="0"/>
                <a:sym typeface="Calibri" charset="0"/>
              </a:rPr>
              <a:t>-</a:t>
            </a:r>
            <a:r>
              <a:rPr kumimoji="0" lang="zh-CN" altLang="en-US" b="1" dirty="0" smtClean="0">
                <a:latin typeface="微软雅黑" charset="0"/>
                <a:ea typeface="微软雅黑" charset="0"/>
                <a:cs typeface="微软雅黑" charset="0"/>
                <a:sym typeface="Calibri" charset="0"/>
              </a:rPr>
              <a:t>提货数量与展业能力分析</a:t>
            </a:r>
            <a:endParaRPr kumimoji="0" lang="zh-CN" altLang="en-US" b="1" dirty="0">
              <a:latin typeface="微软雅黑" charset="0"/>
              <a:ea typeface="微软雅黑" charset="0"/>
              <a:cs typeface="微软雅黑" charset="0"/>
              <a:sym typeface="Calibri"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159649162"/>
              </p:ext>
            </p:extLst>
          </p:nvPr>
        </p:nvGraphicFramePr>
        <p:xfrm>
          <a:off x="334413" y="1198014"/>
          <a:ext cx="4680239" cy="2578326"/>
        </p:xfrm>
        <a:graphic>
          <a:graphicData uri="http://schemas.openxmlformats.org/drawingml/2006/table">
            <a:tbl>
              <a:tblPr>
                <a:tableStyleId>{9D7B26C5-4107-4FEC-AEDC-1716B250A1EF}</a:tableStyleId>
              </a:tblPr>
              <a:tblGrid>
                <a:gridCol w="781203"/>
                <a:gridCol w="792088"/>
                <a:gridCol w="504056"/>
                <a:gridCol w="648072"/>
                <a:gridCol w="648072"/>
                <a:gridCol w="648072"/>
                <a:gridCol w="658676"/>
              </a:tblGrid>
              <a:tr h="125883">
                <a:tc rowSpan="2">
                  <a:txBody>
                    <a:bodyPr/>
                    <a:lstStyle/>
                    <a:p>
                      <a:pPr algn="ctr" fontAlgn="ctr"/>
                      <a:r>
                        <a:rPr lang="zh-CN" altLang="en-US" sz="900" b="1" u="none" strike="noStrike" dirty="0">
                          <a:solidFill>
                            <a:schemeClr val="bg1"/>
                          </a:solidFill>
                          <a:effectLst/>
                        </a:rPr>
                        <a:t>和伙</a:t>
                      </a:r>
                      <a:r>
                        <a:rPr lang="zh-CN" altLang="en-US" sz="900" b="1" u="none" strike="noStrike" dirty="0" smtClean="0">
                          <a:solidFill>
                            <a:schemeClr val="bg1"/>
                          </a:solidFill>
                          <a:effectLst/>
                        </a:rPr>
                        <a:t>人实名月</a:t>
                      </a:r>
                      <a:endParaRPr lang="zh-CN" altLang="en-US" sz="900" b="1" i="0" u="none" strike="noStrike" dirty="0">
                        <a:solidFill>
                          <a:schemeClr val="bg1"/>
                        </a:solidFill>
                        <a:effectLst/>
                        <a:latin typeface="宋体"/>
                      </a:endParaRPr>
                    </a:p>
                  </a:txBody>
                  <a:tcPr marL="6927" marR="6927" marT="6927" marB="0" anchor="ctr">
                    <a:solidFill>
                      <a:srgbClr val="2380B8"/>
                    </a:solidFill>
                  </a:tcPr>
                </a:tc>
                <a:tc rowSpan="2">
                  <a:txBody>
                    <a:bodyPr/>
                    <a:lstStyle/>
                    <a:p>
                      <a:pPr algn="ctr" fontAlgn="ctr"/>
                      <a:r>
                        <a:rPr lang="zh-CN" altLang="en-US" sz="900" b="1" u="none" strike="noStrike" dirty="0" smtClean="0">
                          <a:solidFill>
                            <a:schemeClr val="bg1"/>
                          </a:solidFill>
                          <a:effectLst/>
                        </a:rPr>
                        <a:t>实名和</a:t>
                      </a:r>
                      <a:r>
                        <a:rPr lang="zh-CN" altLang="en-US" sz="900" b="1" u="none" strike="noStrike" dirty="0">
                          <a:solidFill>
                            <a:schemeClr val="bg1"/>
                          </a:solidFill>
                          <a:effectLst/>
                        </a:rPr>
                        <a:t>伙人数</a:t>
                      </a:r>
                      <a:endParaRPr lang="zh-CN" altLang="en-US"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gridSpan="5">
                  <a:txBody>
                    <a:bodyPr/>
                    <a:lstStyle/>
                    <a:p>
                      <a:pPr algn="ctr" fontAlgn="b"/>
                      <a:r>
                        <a:rPr lang="zh-CN" altLang="en-US" sz="800" b="1" u="none" strike="noStrike" dirty="0">
                          <a:solidFill>
                            <a:schemeClr val="bg1"/>
                          </a:solidFill>
                          <a:effectLst/>
                        </a:rPr>
                        <a:t>提货月</a:t>
                      </a:r>
                      <a:r>
                        <a:rPr lang="en-US" altLang="zh-CN" sz="800" b="1" u="none" strike="noStrike" dirty="0">
                          <a:solidFill>
                            <a:schemeClr val="bg1"/>
                          </a:solidFill>
                          <a:effectLst/>
                        </a:rPr>
                        <a:t>-</a:t>
                      </a:r>
                      <a:r>
                        <a:rPr lang="zh-CN" altLang="en-US" sz="800" b="1" u="none" strike="noStrike" dirty="0">
                          <a:solidFill>
                            <a:schemeClr val="bg1"/>
                          </a:solidFill>
                          <a:effectLst/>
                        </a:rPr>
                        <a:t>提货人数</a:t>
                      </a:r>
                      <a:endParaRPr lang="zh-CN" altLang="en-US" sz="800" b="1" i="0" u="none" strike="noStrike" dirty="0">
                        <a:solidFill>
                          <a:schemeClr val="bg1"/>
                        </a:solidFill>
                        <a:effectLst/>
                        <a:latin typeface="宋体"/>
                      </a:endParaRPr>
                    </a:p>
                  </a:txBody>
                  <a:tcPr marL="6927" marR="6927" marT="6927" marB="0" anchor="ctr">
                    <a:lnL w="12700" cap="flat" cmpd="sng" algn="ctr">
                      <a:solidFill>
                        <a:schemeClr val="tx1"/>
                      </a:solidFill>
                      <a:prstDash val="solid"/>
                      <a:round/>
                      <a:headEnd type="none" w="med" len="med"/>
                      <a:tailEnd type="none" w="med" len="med"/>
                    </a:lnL>
                    <a:solidFill>
                      <a:srgbClr val="2380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40773">
                <a:tc vMerge="1">
                  <a:txBody>
                    <a:bodyPr/>
                    <a:lstStyle/>
                    <a:p>
                      <a:endParaRPr lang="zh-CN" altLang="en-US"/>
                    </a:p>
                  </a:txBody>
                  <a:tcPr/>
                </a:tc>
                <a:tc vMerge="1">
                  <a:txBody>
                    <a:bodyPr/>
                    <a:lstStyle/>
                    <a:p>
                      <a:endParaRPr lang="zh-CN" altLang="en-US"/>
                    </a:p>
                  </a:txBody>
                  <a:tcPr/>
                </a:tc>
                <a:tc>
                  <a:txBody>
                    <a:bodyPr/>
                    <a:lstStyle/>
                    <a:p>
                      <a:pPr algn="r" fontAlgn="b"/>
                      <a:r>
                        <a:rPr lang="en-US" altLang="zh-CN" sz="900" b="1" u="none" strike="noStrike" dirty="0">
                          <a:solidFill>
                            <a:schemeClr val="bg1"/>
                          </a:solidFill>
                          <a:effectLst/>
                        </a:rPr>
                        <a:t>201709</a:t>
                      </a:r>
                      <a:endParaRPr lang="en-US" altLang="zh-CN" sz="900" b="1" i="0" u="none" strike="noStrike" dirty="0">
                        <a:solidFill>
                          <a:schemeClr val="bg1"/>
                        </a:solidFill>
                        <a:effectLst/>
                        <a:latin typeface="宋体"/>
                      </a:endParaRPr>
                    </a:p>
                  </a:txBody>
                  <a:tcPr marL="6927" marR="6927" marT="6927" marB="0" anchor="ctr">
                    <a:lnL w="12700" cap="flat" cmpd="sng" algn="ctr">
                      <a:solidFill>
                        <a:schemeClr val="tx1"/>
                      </a:solidFill>
                      <a:prstDash val="solid"/>
                      <a:round/>
                      <a:headEnd type="none" w="med" len="med"/>
                      <a:tailEnd type="none" w="med" len="med"/>
                    </a:lnL>
                    <a:solidFill>
                      <a:srgbClr val="2380B8"/>
                    </a:solidFill>
                  </a:tcPr>
                </a:tc>
                <a:tc>
                  <a:txBody>
                    <a:bodyPr/>
                    <a:lstStyle/>
                    <a:p>
                      <a:pPr algn="r" fontAlgn="b"/>
                      <a:r>
                        <a:rPr lang="en-US" altLang="zh-CN" sz="900" b="1" u="none" strike="noStrike" dirty="0">
                          <a:solidFill>
                            <a:schemeClr val="bg1"/>
                          </a:solidFill>
                          <a:effectLst/>
                        </a:rPr>
                        <a:t>201710</a:t>
                      </a:r>
                      <a:endParaRPr lang="en-US" altLang="zh-CN" sz="900" b="1" i="0" u="none" strike="noStrike" dirty="0">
                        <a:solidFill>
                          <a:schemeClr val="bg1"/>
                        </a:solidFill>
                        <a:effectLst/>
                        <a:latin typeface="宋体"/>
                      </a:endParaRPr>
                    </a:p>
                  </a:txBody>
                  <a:tcPr marL="6927" marR="6927" marT="6927" marB="0" anchor="ctr">
                    <a:solidFill>
                      <a:srgbClr val="2380B8"/>
                    </a:solidFill>
                  </a:tcPr>
                </a:tc>
                <a:tc>
                  <a:txBody>
                    <a:bodyPr/>
                    <a:lstStyle/>
                    <a:p>
                      <a:pPr algn="r" fontAlgn="b"/>
                      <a:r>
                        <a:rPr lang="en-US" altLang="zh-CN" sz="900" b="1" u="none" strike="noStrike" dirty="0">
                          <a:solidFill>
                            <a:schemeClr val="bg1"/>
                          </a:solidFill>
                          <a:effectLst/>
                        </a:rPr>
                        <a:t>201711</a:t>
                      </a:r>
                      <a:endParaRPr lang="en-US" altLang="zh-CN" sz="900" b="1" i="0" u="none" strike="noStrike" dirty="0">
                        <a:solidFill>
                          <a:schemeClr val="bg1"/>
                        </a:solidFill>
                        <a:effectLst/>
                        <a:latin typeface="宋体"/>
                      </a:endParaRPr>
                    </a:p>
                  </a:txBody>
                  <a:tcPr marL="6927" marR="6927" marT="6927" marB="0" anchor="ctr">
                    <a:solidFill>
                      <a:srgbClr val="2380B8"/>
                    </a:solidFill>
                  </a:tcPr>
                </a:tc>
                <a:tc>
                  <a:txBody>
                    <a:bodyPr/>
                    <a:lstStyle/>
                    <a:p>
                      <a:pPr algn="r" fontAlgn="b"/>
                      <a:r>
                        <a:rPr lang="en-US" altLang="zh-CN" sz="900" b="1" u="none" strike="noStrike" dirty="0">
                          <a:solidFill>
                            <a:schemeClr val="bg1"/>
                          </a:solidFill>
                          <a:effectLst/>
                        </a:rPr>
                        <a:t>201712</a:t>
                      </a:r>
                      <a:endParaRPr lang="en-US" altLang="zh-CN" sz="900" b="1" i="0" u="none" strike="noStrike" dirty="0">
                        <a:solidFill>
                          <a:schemeClr val="bg1"/>
                        </a:solidFill>
                        <a:effectLst/>
                        <a:latin typeface="宋体"/>
                      </a:endParaRPr>
                    </a:p>
                  </a:txBody>
                  <a:tcPr marL="6927" marR="6927" marT="6927" marB="0" anchor="ctr">
                    <a:solidFill>
                      <a:srgbClr val="2380B8"/>
                    </a:solidFill>
                  </a:tcPr>
                </a:tc>
                <a:tc>
                  <a:txBody>
                    <a:bodyPr/>
                    <a:lstStyle/>
                    <a:p>
                      <a:pPr algn="r" fontAlgn="b"/>
                      <a:r>
                        <a:rPr lang="en-US" altLang="zh-CN" sz="900" b="1" u="none" strike="noStrike" dirty="0">
                          <a:solidFill>
                            <a:schemeClr val="bg1"/>
                          </a:solidFill>
                          <a:effectLst/>
                        </a:rPr>
                        <a:t>201801</a:t>
                      </a:r>
                      <a:endParaRPr lang="en-US" altLang="zh-CN" sz="900" b="1" i="0" u="none" strike="noStrike" dirty="0">
                        <a:solidFill>
                          <a:schemeClr val="bg1"/>
                        </a:solidFill>
                        <a:effectLst/>
                        <a:latin typeface="宋体"/>
                      </a:endParaRPr>
                    </a:p>
                  </a:txBody>
                  <a:tcPr marL="6927" marR="6927" marT="6927" marB="0" anchor="ctr">
                    <a:solidFill>
                      <a:srgbClr val="2380B8"/>
                    </a:solidFill>
                  </a:tcPr>
                </a:tc>
              </a:tr>
              <a:tr h="140773">
                <a:tc>
                  <a:txBody>
                    <a:bodyPr/>
                    <a:lstStyle/>
                    <a:p>
                      <a:pPr algn="ctr" fontAlgn="ctr"/>
                      <a:r>
                        <a:rPr lang="en-US" altLang="zh-CN" sz="900" u="none" strike="noStrike" dirty="0">
                          <a:effectLst/>
                        </a:rPr>
                        <a:t>201611</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111</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1</a:t>
                      </a:r>
                      <a:endParaRPr lang="en-US" altLang="zh-CN"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dirty="0">
                          <a:effectLst/>
                        </a:rPr>
                        <a:t>1</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4</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dirty="0">
                          <a:effectLst/>
                        </a:rPr>
                        <a:t>201612</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227</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a:effectLst/>
                        </a:rPr>
                        <a:t>12</a:t>
                      </a:r>
                      <a:endParaRPr lang="en-US" altLang="zh-CN"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20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5</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5</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dirty="0">
                          <a:effectLst/>
                        </a:rPr>
                        <a:t>201701</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162</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11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4</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dirty="0">
                          <a:effectLst/>
                        </a:rPr>
                        <a:t>201702</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268</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a:effectLst/>
                        </a:rPr>
                        <a:t>4</a:t>
                      </a:r>
                      <a:endParaRPr lang="en-US" altLang="zh-CN"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23</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7</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dirty="0">
                          <a:effectLst/>
                        </a:rPr>
                        <a:t>201703</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446</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a:effectLst/>
                        </a:rPr>
                        <a:t>7</a:t>
                      </a:r>
                      <a:endParaRPr lang="en-US" altLang="zh-CN"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34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4</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a:effectLst/>
                        </a:rPr>
                        <a:t>201704</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554</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a:effectLst/>
                        </a:rPr>
                        <a:t>11</a:t>
                      </a:r>
                      <a:endParaRPr lang="en-US" altLang="zh-CN"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23</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9</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dirty="0">
                          <a:effectLst/>
                        </a:rPr>
                        <a:t>201705</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573</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a:effectLst/>
                        </a:rPr>
                        <a:t>8</a:t>
                      </a:r>
                      <a:endParaRPr lang="en-US" altLang="zh-CN"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27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10</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dirty="0">
                          <a:effectLst/>
                        </a:rPr>
                        <a:t>201706</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675</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a:effectLst/>
                        </a:rPr>
                        <a:t>14</a:t>
                      </a:r>
                      <a:endParaRPr lang="en-US" altLang="zh-CN"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25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18</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a:effectLst/>
                        </a:rPr>
                        <a:t>201707</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537</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a:effectLst/>
                        </a:rPr>
                        <a:t>23</a:t>
                      </a:r>
                      <a:endParaRPr lang="en-US" altLang="zh-CN"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24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9</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a:effectLst/>
                        </a:rPr>
                        <a:t>201708</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670</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a:effectLst/>
                        </a:rPr>
                        <a:t>83</a:t>
                      </a:r>
                      <a:endParaRPr lang="en-US" altLang="zh-CN"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30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23</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13</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6</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a:effectLst/>
                        </a:rPr>
                        <a:t>201709</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646</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a:effectLst/>
                        </a:rPr>
                        <a:t>311</a:t>
                      </a:r>
                      <a:endParaRPr lang="en-US" altLang="zh-CN"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37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9</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a:effectLst/>
                        </a:rPr>
                        <a:t>201710</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638</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331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60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11</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a:effectLst/>
                        </a:rPr>
                        <a:t>201711</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940</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559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47</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a:effectLst/>
                        </a:rPr>
                        <a:t>201712</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623</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tc>
                <a:tc>
                  <a:txBody>
                    <a:bodyPr/>
                    <a:lstStyle/>
                    <a:p>
                      <a:pPr algn="r"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182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28</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en-US" altLang="zh-CN" sz="900" u="none" strike="noStrike">
                          <a:effectLst/>
                        </a:rPr>
                        <a:t>201801</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720</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218</a:t>
                      </a:r>
                      <a:endParaRPr lang="en-US" altLang="zh-CN" sz="900" b="0" i="0" u="none" strike="noStrike" dirty="0">
                        <a:solidFill>
                          <a:srgbClr val="000000"/>
                        </a:solidFill>
                        <a:effectLst/>
                        <a:latin typeface="宋体"/>
                      </a:endParaRPr>
                    </a:p>
                  </a:txBody>
                  <a:tcPr marL="6927" marR="6927" marT="6927" marB="0" anchor="b"/>
                </a:tc>
              </a:tr>
              <a:tr h="140773">
                <a:tc>
                  <a:txBody>
                    <a:bodyPr/>
                    <a:lstStyle/>
                    <a:p>
                      <a:pPr algn="ctr" fontAlgn="ctr"/>
                      <a:r>
                        <a:rPr lang="zh-CN" altLang="en-US" sz="900" u="none" strike="noStrike">
                          <a:effectLst/>
                        </a:rPr>
                        <a:t>总计</a:t>
                      </a:r>
                      <a:endParaRPr lang="zh-CN" altLang="en-US"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7790</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474</a:t>
                      </a:r>
                      <a:endParaRPr lang="en-US" altLang="zh-CN" sz="900" b="1" i="0" u="none" strike="noStrike" dirty="0">
                        <a:solidFill>
                          <a:schemeClr val="bg1"/>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dirty="0">
                          <a:effectLst/>
                        </a:rPr>
                        <a:t>586</a:t>
                      </a:r>
                      <a:endParaRPr lang="en-US" altLang="zh-CN" sz="900" b="1" i="0" u="none" strike="noStrike" dirty="0">
                        <a:solidFill>
                          <a:schemeClr val="bg1"/>
                        </a:solidFill>
                        <a:effectLst/>
                        <a:latin typeface="宋体"/>
                      </a:endParaRPr>
                    </a:p>
                  </a:txBody>
                  <a:tcPr marL="6927" marR="6927" marT="6927" marB="0" anchor="b"/>
                </a:tc>
                <a:tc>
                  <a:txBody>
                    <a:bodyPr/>
                    <a:lstStyle/>
                    <a:p>
                      <a:pPr algn="r" fontAlgn="b"/>
                      <a:r>
                        <a:rPr lang="en-US" altLang="zh-CN" sz="900" u="none" strike="noStrike" dirty="0">
                          <a:effectLst/>
                        </a:rPr>
                        <a:t>768</a:t>
                      </a:r>
                      <a:endParaRPr lang="en-US" altLang="zh-CN" sz="900" b="1" i="0" u="none" strike="noStrike" dirty="0">
                        <a:solidFill>
                          <a:schemeClr val="bg1"/>
                        </a:solidFill>
                        <a:effectLst/>
                        <a:latin typeface="宋体"/>
                      </a:endParaRPr>
                    </a:p>
                  </a:txBody>
                  <a:tcPr marL="6927" marR="6927" marT="6927" marB="0" anchor="b"/>
                </a:tc>
                <a:tc>
                  <a:txBody>
                    <a:bodyPr/>
                    <a:lstStyle/>
                    <a:p>
                      <a:pPr algn="r" fontAlgn="b"/>
                      <a:r>
                        <a:rPr lang="en-US" altLang="zh-CN" sz="900" u="none" strike="noStrike" dirty="0">
                          <a:effectLst/>
                        </a:rPr>
                        <a:t>344</a:t>
                      </a:r>
                      <a:endParaRPr lang="en-US" altLang="zh-CN" sz="900" b="1" i="0" u="none" strike="noStrike" dirty="0">
                        <a:solidFill>
                          <a:schemeClr val="bg1"/>
                        </a:solidFill>
                        <a:effectLst/>
                        <a:latin typeface="宋体"/>
                      </a:endParaRPr>
                    </a:p>
                  </a:txBody>
                  <a:tcPr marL="6927" marR="6927" marT="6927" marB="0" anchor="b"/>
                </a:tc>
                <a:tc>
                  <a:txBody>
                    <a:bodyPr/>
                    <a:lstStyle/>
                    <a:p>
                      <a:pPr algn="r" fontAlgn="b"/>
                      <a:r>
                        <a:rPr lang="en-US" altLang="zh-CN" sz="900" u="none" strike="noStrike" dirty="0">
                          <a:effectLst/>
                        </a:rPr>
                        <a:t>389</a:t>
                      </a:r>
                      <a:endParaRPr lang="en-US" altLang="zh-CN" sz="900" b="1" i="0" u="none" strike="noStrike" dirty="0">
                        <a:solidFill>
                          <a:schemeClr val="bg1"/>
                        </a:solidFill>
                        <a:effectLst/>
                        <a:latin typeface="宋体"/>
                      </a:endParaRPr>
                    </a:p>
                  </a:txBody>
                  <a:tcPr marL="6927" marR="6927" marT="6927" marB="0" anchor="b"/>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092561116"/>
              </p:ext>
            </p:extLst>
          </p:nvPr>
        </p:nvGraphicFramePr>
        <p:xfrm>
          <a:off x="340564" y="3859770"/>
          <a:ext cx="4676184" cy="2596164"/>
        </p:xfrm>
        <a:graphic>
          <a:graphicData uri="http://schemas.openxmlformats.org/drawingml/2006/table">
            <a:tbl>
              <a:tblPr>
                <a:tableStyleId>{9D7B26C5-4107-4FEC-AEDC-1716B250A1EF}</a:tableStyleId>
              </a:tblPr>
              <a:tblGrid>
                <a:gridCol w="775052"/>
                <a:gridCol w="792088"/>
                <a:gridCol w="576064"/>
                <a:gridCol w="576064"/>
                <a:gridCol w="648072"/>
                <a:gridCol w="720080"/>
                <a:gridCol w="588764"/>
              </a:tblGrid>
              <a:tr h="136015">
                <a:tc rowSpan="2">
                  <a:txBody>
                    <a:bodyPr/>
                    <a:lstStyle/>
                    <a:p>
                      <a:pPr algn="ctr" fontAlgn="ctr"/>
                      <a:r>
                        <a:rPr lang="zh-CN" altLang="en-US" sz="900" b="1" u="none" strike="noStrike" dirty="0">
                          <a:solidFill>
                            <a:schemeClr val="bg1"/>
                          </a:solidFill>
                          <a:effectLst/>
                        </a:rPr>
                        <a:t>和伙</a:t>
                      </a:r>
                      <a:r>
                        <a:rPr lang="zh-CN" altLang="en-US" sz="900" b="1" u="none" strike="noStrike" dirty="0" smtClean="0">
                          <a:solidFill>
                            <a:schemeClr val="bg1"/>
                          </a:solidFill>
                          <a:effectLst/>
                        </a:rPr>
                        <a:t>人实名月</a:t>
                      </a:r>
                      <a:endParaRPr lang="zh-CN" altLang="en-US" sz="900" b="1" i="0" u="none" strike="noStrike" dirty="0">
                        <a:solidFill>
                          <a:schemeClr val="bg1"/>
                        </a:solidFill>
                        <a:effectLst/>
                        <a:latin typeface="宋体"/>
                      </a:endParaRPr>
                    </a:p>
                  </a:txBody>
                  <a:tcPr marL="6927" marR="6927" marT="6927" marB="0" anchor="ctr">
                    <a:solidFill>
                      <a:srgbClr val="2380B8"/>
                    </a:solidFill>
                  </a:tcPr>
                </a:tc>
                <a:tc rowSpan="2">
                  <a:txBody>
                    <a:bodyPr/>
                    <a:lstStyle/>
                    <a:p>
                      <a:pPr algn="ctr" fontAlgn="ctr"/>
                      <a:r>
                        <a:rPr lang="zh-CN" altLang="en-US" sz="900" b="1" u="none" strike="noStrike" dirty="0" smtClean="0">
                          <a:solidFill>
                            <a:schemeClr val="bg1"/>
                          </a:solidFill>
                          <a:effectLst/>
                        </a:rPr>
                        <a:t>实名和</a:t>
                      </a:r>
                      <a:r>
                        <a:rPr lang="zh-CN" altLang="en-US" sz="900" b="1" u="none" strike="noStrike" dirty="0">
                          <a:solidFill>
                            <a:schemeClr val="bg1"/>
                          </a:solidFill>
                          <a:effectLst/>
                        </a:rPr>
                        <a:t>伙人数</a:t>
                      </a:r>
                      <a:endParaRPr lang="zh-CN" altLang="en-US"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gridSpan="5">
                  <a:txBody>
                    <a:bodyPr/>
                    <a:lstStyle/>
                    <a:p>
                      <a:pPr algn="ctr" fontAlgn="b"/>
                      <a:r>
                        <a:rPr lang="zh-CN" altLang="en-US" sz="900" b="1" u="none" strike="noStrike" dirty="0">
                          <a:solidFill>
                            <a:schemeClr val="bg1"/>
                          </a:solidFill>
                          <a:effectLst/>
                        </a:rPr>
                        <a:t>提货月</a:t>
                      </a:r>
                      <a:r>
                        <a:rPr lang="en-US" altLang="zh-CN" sz="900" b="1" u="none" strike="noStrike" dirty="0">
                          <a:solidFill>
                            <a:schemeClr val="bg1"/>
                          </a:solidFill>
                          <a:effectLst/>
                        </a:rPr>
                        <a:t>-</a:t>
                      </a:r>
                      <a:r>
                        <a:rPr lang="zh-CN" altLang="en-US" sz="900" b="1" u="none" strike="noStrike" dirty="0">
                          <a:solidFill>
                            <a:schemeClr val="bg1"/>
                          </a:solidFill>
                          <a:effectLst/>
                        </a:rPr>
                        <a:t>提货</a:t>
                      </a:r>
                      <a:r>
                        <a:rPr lang="zh-CN" altLang="en-US" sz="900" b="1" u="none" strike="noStrike" dirty="0" smtClean="0">
                          <a:solidFill>
                            <a:schemeClr val="bg1"/>
                          </a:solidFill>
                          <a:effectLst/>
                        </a:rPr>
                        <a:t>数</a:t>
                      </a:r>
                      <a:r>
                        <a:rPr lang="en-US" altLang="zh-CN" sz="900" b="1" u="none" strike="noStrike" dirty="0" smtClean="0">
                          <a:solidFill>
                            <a:schemeClr val="bg1"/>
                          </a:solidFill>
                          <a:effectLst/>
                        </a:rPr>
                        <a:t>/</a:t>
                      </a:r>
                      <a:r>
                        <a:rPr lang="zh-CN" altLang="en-US" sz="900" b="1" u="none" strike="noStrike" dirty="0" smtClean="0">
                          <a:solidFill>
                            <a:srgbClr val="FF0000"/>
                          </a:solidFill>
                          <a:effectLst/>
                        </a:rPr>
                        <a:t>交易额（万）</a:t>
                      </a:r>
                      <a:endParaRPr lang="zh-CN" altLang="en-US" sz="900" b="1" i="0" u="none" strike="noStrike" dirty="0">
                        <a:solidFill>
                          <a:srgbClr val="FF0000"/>
                        </a:solidFill>
                        <a:effectLst/>
                        <a:latin typeface="宋体"/>
                      </a:endParaRPr>
                    </a:p>
                  </a:txBody>
                  <a:tcPr marL="6927" marR="6927" marT="6927" marB="0" anchor="ctr">
                    <a:lnL w="12700" cap="flat" cmpd="sng" algn="ctr">
                      <a:solidFill>
                        <a:schemeClr val="tx1"/>
                      </a:solidFill>
                      <a:prstDash val="solid"/>
                      <a:round/>
                      <a:headEnd type="none" w="med" len="med"/>
                      <a:tailEnd type="none" w="med" len="med"/>
                    </a:lnL>
                    <a:solidFill>
                      <a:srgbClr val="2380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36015">
                <a:tc vMerge="1">
                  <a:txBody>
                    <a:bodyPr/>
                    <a:lstStyle/>
                    <a:p>
                      <a:endParaRPr lang="zh-CN" altLang="en-US"/>
                    </a:p>
                  </a:txBody>
                  <a:tcPr/>
                </a:tc>
                <a:tc vMerge="1">
                  <a:txBody>
                    <a:bodyPr/>
                    <a:lstStyle/>
                    <a:p>
                      <a:endParaRPr lang="zh-CN" altLang="en-US"/>
                    </a:p>
                  </a:txBody>
                  <a:tcPr/>
                </a:tc>
                <a:tc>
                  <a:txBody>
                    <a:bodyPr/>
                    <a:lstStyle/>
                    <a:p>
                      <a:pPr algn="r" fontAlgn="b"/>
                      <a:r>
                        <a:rPr lang="en-US" altLang="zh-CN" sz="900" b="1" u="none" strike="noStrike" dirty="0">
                          <a:solidFill>
                            <a:schemeClr val="bg1"/>
                          </a:solidFill>
                          <a:effectLst/>
                        </a:rPr>
                        <a:t>201709</a:t>
                      </a:r>
                      <a:endParaRPr lang="en-US" altLang="zh-CN" sz="900" b="1" i="0" u="none" strike="noStrike" dirty="0">
                        <a:solidFill>
                          <a:schemeClr val="bg1"/>
                        </a:solidFill>
                        <a:effectLst/>
                        <a:latin typeface="宋体"/>
                      </a:endParaRPr>
                    </a:p>
                  </a:txBody>
                  <a:tcPr marL="6927" marR="6927" marT="6927" marB="0" anchor="ctr">
                    <a:lnL w="12700" cap="flat" cmpd="sng" algn="ctr">
                      <a:solidFill>
                        <a:schemeClr val="tx1"/>
                      </a:solidFill>
                      <a:prstDash val="solid"/>
                      <a:round/>
                      <a:headEnd type="none" w="med" len="med"/>
                      <a:tailEnd type="none" w="med" len="med"/>
                    </a:lnL>
                    <a:solidFill>
                      <a:srgbClr val="2380B8"/>
                    </a:solidFill>
                  </a:tcPr>
                </a:tc>
                <a:tc>
                  <a:txBody>
                    <a:bodyPr/>
                    <a:lstStyle/>
                    <a:p>
                      <a:pPr algn="r" fontAlgn="b"/>
                      <a:r>
                        <a:rPr lang="en-US" altLang="zh-CN" sz="900" b="1" u="none" strike="noStrike" dirty="0">
                          <a:solidFill>
                            <a:schemeClr val="bg1"/>
                          </a:solidFill>
                          <a:effectLst/>
                        </a:rPr>
                        <a:t>201710</a:t>
                      </a:r>
                      <a:endParaRPr lang="en-US" altLang="zh-CN" sz="900" b="1" i="0" u="none" strike="noStrike" dirty="0">
                        <a:solidFill>
                          <a:schemeClr val="bg1"/>
                        </a:solidFill>
                        <a:effectLst/>
                        <a:latin typeface="宋体"/>
                      </a:endParaRPr>
                    </a:p>
                  </a:txBody>
                  <a:tcPr marL="6927" marR="6927" marT="6927" marB="0" anchor="ctr">
                    <a:solidFill>
                      <a:srgbClr val="2380B8"/>
                    </a:solidFill>
                  </a:tcPr>
                </a:tc>
                <a:tc>
                  <a:txBody>
                    <a:bodyPr/>
                    <a:lstStyle/>
                    <a:p>
                      <a:pPr algn="r" fontAlgn="b"/>
                      <a:r>
                        <a:rPr lang="en-US" altLang="zh-CN" sz="900" b="1" u="none" strike="noStrike" dirty="0">
                          <a:solidFill>
                            <a:schemeClr val="bg1"/>
                          </a:solidFill>
                          <a:effectLst/>
                        </a:rPr>
                        <a:t>201711</a:t>
                      </a:r>
                      <a:endParaRPr lang="en-US" altLang="zh-CN" sz="900" b="1" i="0" u="none" strike="noStrike" dirty="0">
                        <a:solidFill>
                          <a:schemeClr val="bg1"/>
                        </a:solidFill>
                        <a:effectLst/>
                        <a:latin typeface="宋体"/>
                      </a:endParaRPr>
                    </a:p>
                  </a:txBody>
                  <a:tcPr marL="6927" marR="6927" marT="6927" marB="0" anchor="ctr">
                    <a:solidFill>
                      <a:srgbClr val="2380B8"/>
                    </a:solidFill>
                  </a:tcPr>
                </a:tc>
                <a:tc>
                  <a:txBody>
                    <a:bodyPr/>
                    <a:lstStyle/>
                    <a:p>
                      <a:pPr algn="r" fontAlgn="b"/>
                      <a:r>
                        <a:rPr lang="en-US" altLang="zh-CN" sz="900" b="1" u="none" strike="noStrike" dirty="0">
                          <a:solidFill>
                            <a:schemeClr val="bg1"/>
                          </a:solidFill>
                          <a:effectLst/>
                        </a:rPr>
                        <a:t>201712</a:t>
                      </a:r>
                      <a:endParaRPr lang="en-US" altLang="zh-CN" sz="900" b="1" i="0" u="none" strike="noStrike" dirty="0">
                        <a:solidFill>
                          <a:schemeClr val="bg1"/>
                        </a:solidFill>
                        <a:effectLst/>
                        <a:latin typeface="宋体"/>
                      </a:endParaRPr>
                    </a:p>
                  </a:txBody>
                  <a:tcPr marL="6927" marR="6927" marT="6927" marB="0" anchor="ctr">
                    <a:solidFill>
                      <a:srgbClr val="2380B8"/>
                    </a:solidFill>
                  </a:tcPr>
                </a:tc>
                <a:tc>
                  <a:txBody>
                    <a:bodyPr/>
                    <a:lstStyle/>
                    <a:p>
                      <a:pPr algn="r" fontAlgn="b"/>
                      <a:r>
                        <a:rPr lang="en-US" altLang="zh-CN" sz="900" b="1" u="none" strike="noStrike" dirty="0">
                          <a:solidFill>
                            <a:schemeClr val="bg1"/>
                          </a:solidFill>
                          <a:effectLst/>
                        </a:rPr>
                        <a:t>201801</a:t>
                      </a:r>
                      <a:endParaRPr lang="en-US" altLang="zh-CN" sz="900" b="1" i="0" u="none" strike="noStrike" dirty="0">
                        <a:solidFill>
                          <a:schemeClr val="bg1"/>
                        </a:solidFill>
                        <a:effectLst/>
                        <a:latin typeface="宋体"/>
                      </a:endParaRPr>
                    </a:p>
                  </a:txBody>
                  <a:tcPr marL="6927" marR="6927" marT="6927" marB="0" anchor="ctr">
                    <a:solidFill>
                      <a:srgbClr val="2380B8"/>
                    </a:solidFill>
                  </a:tcPr>
                </a:tc>
              </a:tr>
              <a:tr h="136015">
                <a:tc>
                  <a:txBody>
                    <a:bodyPr/>
                    <a:lstStyle/>
                    <a:p>
                      <a:pPr algn="ctr" fontAlgn="ctr"/>
                      <a:r>
                        <a:rPr lang="en-US" altLang="zh-CN" sz="900" u="none" strike="noStrike" dirty="0">
                          <a:effectLst/>
                        </a:rPr>
                        <a:t>201611</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111</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120</a:t>
                      </a:r>
                      <a:endParaRPr lang="en-US" altLang="zh-CN"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dirty="0">
                          <a:effectLst/>
                        </a:rPr>
                        <a:t>10</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10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31</a:t>
                      </a:r>
                      <a:endParaRPr lang="en-US" altLang="zh-CN" sz="900" b="0" i="0" u="none" strike="noStrike">
                        <a:solidFill>
                          <a:srgbClr val="000000"/>
                        </a:solidFill>
                        <a:effectLst/>
                        <a:latin typeface="宋体"/>
                      </a:endParaRPr>
                    </a:p>
                  </a:txBody>
                  <a:tcPr marL="6927" marR="6927" marT="6927" marB="0" anchor="b"/>
                </a:tc>
              </a:tr>
              <a:tr h="136015">
                <a:tc>
                  <a:txBody>
                    <a:bodyPr/>
                    <a:lstStyle/>
                    <a:p>
                      <a:pPr algn="ctr" fontAlgn="ctr"/>
                      <a:r>
                        <a:rPr lang="en-US" altLang="zh-CN" sz="900" u="none" strike="noStrike" dirty="0">
                          <a:effectLst/>
                        </a:rPr>
                        <a:t>201612</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227</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550</a:t>
                      </a:r>
                      <a:endParaRPr lang="en-US" altLang="zh-CN"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dirty="0">
                          <a:effectLst/>
                        </a:rPr>
                        <a:t>380</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41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53</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46</a:t>
                      </a:r>
                      <a:endParaRPr lang="en-US" altLang="zh-CN" sz="900" b="0" i="0" u="none" strike="noStrike">
                        <a:solidFill>
                          <a:srgbClr val="000000"/>
                        </a:solidFill>
                        <a:effectLst/>
                        <a:latin typeface="宋体"/>
                      </a:endParaRPr>
                    </a:p>
                  </a:txBody>
                  <a:tcPr marL="6927" marR="6927" marT="6927" marB="0" anchor="b"/>
                </a:tc>
              </a:tr>
              <a:tr h="136015">
                <a:tc>
                  <a:txBody>
                    <a:bodyPr/>
                    <a:lstStyle/>
                    <a:p>
                      <a:pPr algn="ctr" fontAlgn="ctr"/>
                      <a:r>
                        <a:rPr lang="en-US" altLang="zh-CN" sz="900" u="none" strike="noStrike" dirty="0">
                          <a:effectLst/>
                        </a:rPr>
                        <a:t>201701</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162</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dirty="0">
                          <a:effectLst/>
                        </a:rPr>
                        <a:t>140</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67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39</a:t>
                      </a:r>
                      <a:endParaRPr lang="en-US" altLang="zh-CN" sz="900" b="0" i="0" u="none" strike="noStrike">
                        <a:solidFill>
                          <a:srgbClr val="000000"/>
                        </a:solidFill>
                        <a:effectLst/>
                        <a:latin typeface="宋体"/>
                      </a:endParaRPr>
                    </a:p>
                  </a:txBody>
                  <a:tcPr marL="6927" marR="6927" marT="6927" marB="0" anchor="b"/>
                </a:tc>
              </a:tr>
              <a:tr h="136015">
                <a:tc>
                  <a:txBody>
                    <a:bodyPr/>
                    <a:lstStyle/>
                    <a:p>
                      <a:pPr algn="ctr" fontAlgn="ctr"/>
                      <a:r>
                        <a:rPr lang="en-US" altLang="zh-CN" sz="900" u="none" strike="noStrike" dirty="0">
                          <a:effectLst/>
                        </a:rPr>
                        <a:t>201702</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268</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80</a:t>
                      </a:r>
                      <a:endParaRPr lang="en-US" altLang="zh-CN"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dirty="0">
                          <a:effectLst/>
                        </a:rPr>
                        <a:t>317</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122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93</a:t>
                      </a:r>
                      <a:endParaRPr lang="en-US" altLang="zh-CN" sz="900" b="0" i="0" u="none" strike="noStrike">
                        <a:solidFill>
                          <a:srgbClr val="000000"/>
                        </a:solidFill>
                        <a:effectLst/>
                        <a:latin typeface="宋体"/>
                      </a:endParaRPr>
                    </a:p>
                  </a:txBody>
                  <a:tcPr marL="6927" marR="6927" marT="6927" marB="0" anchor="b"/>
                </a:tc>
              </a:tr>
              <a:tr h="136015">
                <a:tc>
                  <a:txBody>
                    <a:bodyPr/>
                    <a:lstStyle/>
                    <a:p>
                      <a:pPr algn="ctr" fontAlgn="ctr"/>
                      <a:r>
                        <a:rPr lang="en-US" altLang="zh-CN" sz="900" u="none" strike="noStrike" dirty="0">
                          <a:effectLst/>
                        </a:rPr>
                        <a:t>201703</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446</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621</a:t>
                      </a:r>
                      <a:endParaRPr lang="en-US" altLang="zh-CN"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dirty="0">
                          <a:effectLst/>
                        </a:rPr>
                        <a:t>390</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183</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1029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31</a:t>
                      </a:r>
                      <a:endParaRPr lang="en-US" altLang="zh-CN" sz="900" b="0" i="0" u="none" strike="noStrike">
                        <a:solidFill>
                          <a:srgbClr val="000000"/>
                        </a:solidFill>
                        <a:effectLst/>
                        <a:latin typeface="宋体"/>
                      </a:endParaRPr>
                    </a:p>
                  </a:txBody>
                  <a:tcPr marL="6927" marR="6927" marT="6927" marB="0" anchor="b"/>
                </a:tc>
              </a:tr>
              <a:tr h="136015">
                <a:tc>
                  <a:txBody>
                    <a:bodyPr/>
                    <a:lstStyle/>
                    <a:p>
                      <a:pPr algn="ctr" fontAlgn="ctr"/>
                      <a:r>
                        <a:rPr lang="en-US" altLang="zh-CN" sz="900" u="none" strike="noStrike">
                          <a:effectLst/>
                        </a:rPr>
                        <a:t>201704</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554</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601</a:t>
                      </a:r>
                      <a:endParaRPr lang="en-US" altLang="zh-CN"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dirty="0">
                          <a:effectLst/>
                        </a:rPr>
                        <a:t>306</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75</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32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224</a:t>
                      </a:r>
                      <a:endParaRPr lang="en-US" altLang="zh-CN" sz="900" b="0" i="0" u="none" strike="noStrike">
                        <a:solidFill>
                          <a:srgbClr val="000000"/>
                        </a:solidFill>
                        <a:effectLst/>
                        <a:latin typeface="宋体"/>
                      </a:endParaRPr>
                    </a:p>
                  </a:txBody>
                  <a:tcPr marL="6927" marR="6927" marT="6927" marB="0" anchor="b"/>
                </a:tc>
              </a:tr>
              <a:tr h="136015">
                <a:tc>
                  <a:txBody>
                    <a:bodyPr/>
                    <a:lstStyle/>
                    <a:p>
                      <a:pPr algn="ctr" fontAlgn="ctr"/>
                      <a:r>
                        <a:rPr lang="en-US" altLang="zh-CN" sz="900" u="none" strike="noStrike" dirty="0">
                          <a:effectLst/>
                        </a:rPr>
                        <a:t>201705</a:t>
                      </a:r>
                      <a:endParaRPr lang="en-US" altLang="zh-CN"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573</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420</a:t>
                      </a:r>
                      <a:endParaRPr lang="en-US" altLang="zh-CN"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280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271</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84</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92</a:t>
                      </a:r>
                      <a:endParaRPr lang="en-US" altLang="zh-CN" sz="900" b="0" i="0" u="none" strike="noStrike">
                        <a:solidFill>
                          <a:srgbClr val="000000"/>
                        </a:solidFill>
                        <a:effectLst/>
                        <a:latin typeface="宋体"/>
                      </a:endParaRPr>
                    </a:p>
                  </a:txBody>
                  <a:tcPr marL="6927" marR="6927" marT="6927" marB="0" anchor="b"/>
                </a:tc>
              </a:tr>
              <a:tr h="136015">
                <a:tc>
                  <a:txBody>
                    <a:bodyPr/>
                    <a:lstStyle/>
                    <a:p>
                      <a:pPr algn="ctr" fontAlgn="ctr"/>
                      <a:r>
                        <a:rPr lang="en-US" altLang="zh-CN" sz="900" u="none" strike="noStrike">
                          <a:effectLst/>
                        </a:rPr>
                        <a:t>201706</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675</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1340</a:t>
                      </a:r>
                      <a:endParaRPr lang="en-US" altLang="zh-CN"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300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206</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76</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168</a:t>
                      </a:r>
                      <a:endParaRPr lang="en-US" altLang="zh-CN" sz="900" b="0" i="0" u="none" strike="noStrike">
                        <a:solidFill>
                          <a:srgbClr val="000000"/>
                        </a:solidFill>
                        <a:effectLst/>
                        <a:latin typeface="宋体"/>
                      </a:endParaRPr>
                    </a:p>
                  </a:txBody>
                  <a:tcPr marL="6927" marR="6927" marT="6927" marB="0" anchor="b"/>
                </a:tc>
              </a:tr>
              <a:tr h="136015">
                <a:tc>
                  <a:txBody>
                    <a:bodyPr/>
                    <a:lstStyle/>
                    <a:p>
                      <a:pPr algn="ctr" fontAlgn="ctr"/>
                      <a:r>
                        <a:rPr lang="en-US" altLang="zh-CN" sz="900" u="none" strike="noStrike">
                          <a:effectLst/>
                        </a:rPr>
                        <a:t>201707</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537</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1971</a:t>
                      </a:r>
                      <a:endParaRPr lang="en-US" altLang="zh-CN"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350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306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66</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109</a:t>
                      </a:r>
                      <a:endParaRPr lang="en-US" altLang="zh-CN" sz="900" b="0" i="0" u="none" strike="noStrike">
                        <a:solidFill>
                          <a:srgbClr val="000000"/>
                        </a:solidFill>
                        <a:effectLst/>
                        <a:latin typeface="宋体"/>
                      </a:endParaRPr>
                    </a:p>
                  </a:txBody>
                  <a:tcPr marL="6927" marR="6927" marT="6927" marB="0" anchor="b"/>
                </a:tc>
              </a:tr>
              <a:tr h="136015">
                <a:tc>
                  <a:txBody>
                    <a:bodyPr/>
                    <a:lstStyle/>
                    <a:p>
                      <a:pPr algn="ctr" fontAlgn="ctr"/>
                      <a:r>
                        <a:rPr lang="en-US" altLang="zh-CN" sz="900" u="none" strike="noStrike">
                          <a:effectLst/>
                        </a:rPr>
                        <a:t>201708</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670</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2270</a:t>
                      </a:r>
                      <a:endParaRPr lang="en-US" altLang="zh-CN"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dirty="0">
                          <a:effectLst/>
                        </a:rPr>
                        <a:t>431</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344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291</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60</a:t>
                      </a:r>
                      <a:endParaRPr lang="en-US" altLang="zh-CN" sz="900" b="0" i="0" u="none" strike="noStrike">
                        <a:solidFill>
                          <a:srgbClr val="000000"/>
                        </a:solidFill>
                        <a:effectLst/>
                        <a:latin typeface="宋体"/>
                      </a:endParaRPr>
                    </a:p>
                  </a:txBody>
                  <a:tcPr marL="6927" marR="6927" marT="6927" marB="0" anchor="b"/>
                </a:tc>
              </a:tr>
              <a:tr h="136015">
                <a:tc>
                  <a:txBody>
                    <a:bodyPr/>
                    <a:lstStyle/>
                    <a:p>
                      <a:pPr algn="ctr" fontAlgn="ctr"/>
                      <a:r>
                        <a:rPr lang="en-US" altLang="zh-CN" sz="900" u="none" strike="noStrike">
                          <a:effectLst/>
                        </a:rPr>
                        <a:t>201709</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646</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altLang="zh-CN" sz="900" u="none" strike="noStrike" dirty="0" smtClean="0">
                          <a:effectLst/>
                        </a:rPr>
                        <a:t>6071/</a:t>
                      </a:r>
                      <a:r>
                        <a:rPr lang="en-US" altLang="zh-CN" sz="900" b="1" dirty="0" smtClean="0">
                          <a:solidFill>
                            <a:srgbClr val="FF0000"/>
                          </a:solidFill>
                        </a:rPr>
                        <a:t>1641</a:t>
                      </a:r>
                      <a:endParaRPr lang="zh-CN" altLang="en-US" sz="900" b="1" dirty="0" smtClean="0">
                        <a:solidFill>
                          <a:srgbClr val="FF0000"/>
                        </a:solidFill>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dirty="0">
                          <a:effectLst/>
                        </a:rPr>
                        <a:t>1080</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321</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118</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97</a:t>
                      </a:r>
                      <a:endParaRPr lang="en-US" altLang="zh-CN" sz="900" b="0" i="0" u="none" strike="noStrike">
                        <a:solidFill>
                          <a:srgbClr val="000000"/>
                        </a:solidFill>
                        <a:effectLst/>
                        <a:latin typeface="宋体"/>
                      </a:endParaRPr>
                    </a:p>
                  </a:txBody>
                  <a:tcPr marL="6927" marR="6927" marT="6927" marB="0" anchor="b"/>
                </a:tc>
              </a:tr>
              <a:tr h="136015">
                <a:tc>
                  <a:txBody>
                    <a:bodyPr/>
                    <a:lstStyle/>
                    <a:p>
                      <a:pPr algn="ctr" fontAlgn="ctr"/>
                      <a:r>
                        <a:rPr lang="en-US" altLang="zh-CN" sz="900" u="none" strike="noStrike">
                          <a:effectLst/>
                        </a:rPr>
                        <a:t>201710</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638</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b="0" i="0" u="none" strike="noStrike" dirty="0" smtClean="0">
                          <a:solidFill>
                            <a:srgbClr val="000000"/>
                          </a:solidFill>
                          <a:effectLst/>
                          <a:latin typeface="宋体"/>
                        </a:rPr>
                        <a:t>3940/</a:t>
                      </a:r>
                      <a:r>
                        <a:rPr lang="en-US" altLang="zh-CN" sz="900" b="1" i="0" u="none" strike="noStrike" dirty="0" smtClean="0">
                          <a:solidFill>
                            <a:srgbClr val="FF0000"/>
                          </a:solidFill>
                          <a:effectLst/>
                          <a:latin typeface="宋体"/>
                        </a:rPr>
                        <a:t>1116</a:t>
                      </a:r>
                      <a:endParaRPr lang="en-US" altLang="zh-CN" sz="900" b="1" i="0" u="none" strike="noStrike" dirty="0">
                        <a:solidFill>
                          <a:srgbClr val="FF0000"/>
                        </a:solidFill>
                        <a:effectLst/>
                        <a:latin typeface="宋体"/>
                      </a:endParaRPr>
                    </a:p>
                  </a:txBody>
                  <a:tcPr marL="9525" marR="9525" marT="9525" marB="0" anchor="b"/>
                </a:tc>
                <a:tc>
                  <a:txBody>
                    <a:bodyPr/>
                    <a:lstStyle/>
                    <a:p>
                      <a:pPr algn="r" fontAlgn="b"/>
                      <a:r>
                        <a:rPr lang="en-US" altLang="zh-CN" sz="900" u="none" strike="noStrike" dirty="0">
                          <a:effectLst/>
                        </a:rPr>
                        <a:t>955</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295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83</a:t>
                      </a:r>
                      <a:endParaRPr lang="en-US" altLang="zh-CN" sz="900" b="0" i="0" u="none" strike="noStrike" dirty="0">
                        <a:solidFill>
                          <a:srgbClr val="000000"/>
                        </a:solidFill>
                        <a:effectLst/>
                        <a:latin typeface="宋体"/>
                      </a:endParaRPr>
                    </a:p>
                  </a:txBody>
                  <a:tcPr marL="6927" marR="6927" marT="6927" marB="0" anchor="b"/>
                </a:tc>
              </a:tr>
              <a:tr h="136015">
                <a:tc>
                  <a:txBody>
                    <a:bodyPr/>
                    <a:lstStyle/>
                    <a:p>
                      <a:pPr algn="ctr" fontAlgn="ctr"/>
                      <a:r>
                        <a:rPr lang="en-US" altLang="zh-CN" sz="900" u="none" strike="noStrike">
                          <a:effectLst/>
                        </a:rPr>
                        <a:t>201711</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940</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smtClean="0">
                          <a:effectLst/>
                        </a:rPr>
                        <a:t>5900/</a:t>
                      </a:r>
                      <a:r>
                        <a:rPr lang="en-US" altLang="zh-CN" sz="900" b="1" u="none" strike="noStrike" dirty="0" smtClean="0">
                          <a:solidFill>
                            <a:srgbClr val="FF0000"/>
                          </a:solidFill>
                          <a:effectLst/>
                        </a:rPr>
                        <a:t>1570</a:t>
                      </a:r>
                      <a:endParaRPr lang="en-US" altLang="zh-CN" sz="900" b="1" i="0" u="none" strike="noStrike" dirty="0">
                        <a:solidFill>
                          <a:srgbClr val="FF0000"/>
                        </a:solidFill>
                        <a:effectLst/>
                        <a:latin typeface="宋体"/>
                      </a:endParaRPr>
                    </a:p>
                  </a:txBody>
                  <a:tcPr marL="6927" marR="6927" marT="6927" marB="0" anchor="b"/>
                </a:tc>
                <a:tc>
                  <a:txBody>
                    <a:bodyPr/>
                    <a:lstStyle/>
                    <a:p>
                      <a:pPr algn="r" fontAlgn="b"/>
                      <a:r>
                        <a:rPr lang="en-US" altLang="zh-CN" sz="900" u="none" strike="noStrike" dirty="0">
                          <a:effectLst/>
                        </a:rPr>
                        <a:t>494</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411</a:t>
                      </a:r>
                      <a:endParaRPr lang="en-US" altLang="zh-CN" sz="900" b="0" i="0" u="none" strike="noStrike" dirty="0">
                        <a:solidFill>
                          <a:srgbClr val="000000"/>
                        </a:solidFill>
                        <a:effectLst/>
                        <a:latin typeface="宋体"/>
                      </a:endParaRPr>
                    </a:p>
                  </a:txBody>
                  <a:tcPr marL="6927" marR="6927" marT="6927" marB="0" anchor="b"/>
                </a:tc>
              </a:tr>
              <a:tr h="136015">
                <a:tc>
                  <a:txBody>
                    <a:bodyPr/>
                    <a:lstStyle/>
                    <a:p>
                      <a:pPr algn="ctr" fontAlgn="ctr"/>
                      <a:r>
                        <a:rPr lang="en-US" altLang="zh-CN" sz="900" u="none" strike="noStrike">
                          <a:effectLst/>
                        </a:rPr>
                        <a:t>201712</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623</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smtClean="0">
                          <a:effectLst/>
                        </a:rPr>
                        <a:t>2570/</a:t>
                      </a:r>
                      <a:r>
                        <a:rPr lang="en-US" altLang="zh-CN" sz="900" b="1" u="none" strike="noStrike" dirty="0" smtClean="0">
                          <a:solidFill>
                            <a:srgbClr val="FF0000"/>
                          </a:solidFill>
                          <a:effectLst/>
                        </a:rPr>
                        <a:t>1254</a:t>
                      </a:r>
                      <a:endParaRPr lang="en-US" altLang="zh-CN" sz="900" b="1" i="0" u="none" strike="noStrike" dirty="0">
                        <a:solidFill>
                          <a:srgbClr val="FF0000"/>
                        </a:solidFill>
                        <a:effectLst/>
                        <a:latin typeface="宋体"/>
                      </a:endParaRPr>
                    </a:p>
                  </a:txBody>
                  <a:tcPr marL="6927" marR="6927" marT="6927" marB="0" anchor="b"/>
                </a:tc>
                <a:tc>
                  <a:txBody>
                    <a:bodyPr/>
                    <a:lstStyle/>
                    <a:p>
                      <a:pPr algn="r" fontAlgn="b"/>
                      <a:r>
                        <a:rPr lang="en-US" altLang="zh-CN" sz="900" u="none" strike="noStrike" dirty="0">
                          <a:effectLst/>
                        </a:rPr>
                        <a:t>284</a:t>
                      </a:r>
                      <a:endParaRPr lang="en-US" altLang="zh-CN" sz="900" b="0" i="0" u="none" strike="noStrike" dirty="0">
                        <a:solidFill>
                          <a:srgbClr val="000000"/>
                        </a:solidFill>
                        <a:effectLst/>
                        <a:latin typeface="宋体"/>
                      </a:endParaRPr>
                    </a:p>
                  </a:txBody>
                  <a:tcPr marL="6927" marR="6927" marT="6927" marB="0" anchor="b"/>
                </a:tc>
              </a:tr>
              <a:tr h="136015">
                <a:tc>
                  <a:txBody>
                    <a:bodyPr/>
                    <a:lstStyle/>
                    <a:p>
                      <a:pPr algn="ctr" fontAlgn="ctr"/>
                      <a:r>
                        <a:rPr lang="en-US" altLang="zh-CN" sz="900" u="none" strike="noStrike">
                          <a:effectLst/>
                        </a:rPr>
                        <a:t>201801</a:t>
                      </a:r>
                      <a:endParaRPr lang="en-US" altLang="zh-CN" sz="900" b="1" i="0" u="none" strike="noStrike">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720</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smtClean="0">
                          <a:effectLst/>
                        </a:rPr>
                        <a:t>2272/</a:t>
                      </a:r>
                      <a:r>
                        <a:rPr lang="en-US" altLang="zh-CN" sz="900" b="1" u="none" strike="noStrike" dirty="0" smtClean="0">
                          <a:solidFill>
                            <a:srgbClr val="FF0000"/>
                          </a:solidFill>
                          <a:effectLst/>
                        </a:rPr>
                        <a:t>1158</a:t>
                      </a:r>
                      <a:endParaRPr lang="en-US" altLang="zh-CN" sz="900" b="1" i="0" u="none" strike="noStrike" dirty="0">
                        <a:solidFill>
                          <a:srgbClr val="FF0000"/>
                        </a:solidFill>
                        <a:effectLst/>
                        <a:latin typeface="宋体"/>
                      </a:endParaRPr>
                    </a:p>
                  </a:txBody>
                  <a:tcPr marL="6927" marR="6927" marT="6927" marB="0" anchor="b"/>
                </a:tc>
              </a:tr>
              <a:tr h="136015">
                <a:tc>
                  <a:txBody>
                    <a:bodyPr/>
                    <a:lstStyle/>
                    <a:p>
                      <a:pPr algn="ctr" fontAlgn="ctr"/>
                      <a:r>
                        <a:rPr lang="zh-CN" altLang="en-US" sz="900" u="none" strike="noStrike" dirty="0">
                          <a:effectLst/>
                        </a:rPr>
                        <a:t>总计</a:t>
                      </a:r>
                      <a:endParaRPr lang="zh-CN" altLang="en-US" sz="900" b="1" i="0" u="none" strike="noStrike" dirty="0">
                        <a:solidFill>
                          <a:schemeClr val="bg1"/>
                        </a:solidFill>
                        <a:effectLst/>
                        <a:latin typeface="宋体"/>
                      </a:endParaRPr>
                    </a:p>
                  </a:txBody>
                  <a:tcPr marL="6927" marR="6927" marT="6927" marB="0" anchor="ctr"/>
                </a:tc>
                <a:tc>
                  <a:txBody>
                    <a:bodyPr/>
                    <a:lstStyle/>
                    <a:p>
                      <a:pPr algn="ctr" fontAlgn="ctr"/>
                      <a:r>
                        <a:rPr lang="en-US" altLang="zh-CN" sz="900" u="none" strike="noStrike" dirty="0">
                          <a:effectLst/>
                        </a:rPr>
                        <a:t>7790</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dirty="0">
                          <a:effectLst/>
                        </a:rPr>
                        <a:t>14044</a:t>
                      </a:r>
                      <a:endParaRPr lang="en-US" altLang="zh-CN" sz="900" b="1" i="0" u="none" strike="noStrike" dirty="0">
                        <a:solidFill>
                          <a:schemeClr val="bg1"/>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dirty="0">
                          <a:effectLst/>
                        </a:rPr>
                        <a:t>7924</a:t>
                      </a:r>
                      <a:endParaRPr lang="en-US" altLang="zh-CN" sz="900" b="1" i="0" u="none" strike="noStrike" dirty="0">
                        <a:solidFill>
                          <a:schemeClr val="bg1"/>
                        </a:solidFill>
                        <a:effectLst/>
                        <a:latin typeface="宋体"/>
                      </a:endParaRPr>
                    </a:p>
                  </a:txBody>
                  <a:tcPr marL="6927" marR="6927" marT="6927" marB="0" anchor="b"/>
                </a:tc>
                <a:tc>
                  <a:txBody>
                    <a:bodyPr/>
                    <a:lstStyle/>
                    <a:p>
                      <a:pPr algn="r" fontAlgn="b"/>
                      <a:r>
                        <a:rPr lang="en-US" altLang="zh-CN" sz="900" u="none" strike="noStrike" dirty="0">
                          <a:effectLst/>
                        </a:rPr>
                        <a:t>8801</a:t>
                      </a:r>
                      <a:endParaRPr lang="en-US" altLang="zh-CN" sz="900" b="1" i="0" u="none" strike="noStrike" dirty="0">
                        <a:solidFill>
                          <a:schemeClr val="bg1"/>
                        </a:solidFill>
                        <a:effectLst/>
                        <a:latin typeface="宋体"/>
                      </a:endParaRPr>
                    </a:p>
                  </a:txBody>
                  <a:tcPr marL="6927" marR="6927" marT="6927" marB="0" anchor="b"/>
                </a:tc>
                <a:tc>
                  <a:txBody>
                    <a:bodyPr/>
                    <a:lstStyle/>
                    <a:p>
                      <a:pPr algn="r" fontAlgn="b"/>
                      <a:r>
                        <a:rPr lang="en-US" altLang="zh-CN" sz="900" u="none" strike="noStrike" dirty="0">
                          <a:effectLst/>
                        </a:rPr>
                        <a:t>5157</a:t>
                      </a:r>
                      <a:endParaRPr lang="en-US" altLang="zh-CN" sz="900" b="1" i="0" u="none" strike="noStrike" dirty="0">
                        <a:solidFill>
                          <a:schemeClr val="bg1"/>
                        </a:solidFill>
                        <a:effectLst/>
                        <a:latin typeface="宋体"/>
                      </a:endParaRPr>
                    </a:p>
                  </a:txBody>
                  <a:tcPr marL="6927" marR="6927" marT="6927" marB="0" anchor="b"/>
                </a:tc>
                <a:tc>
                  <a:txBody>
                    <a:bodyPr/>
                    <a:lstStyle/>
                    <a:p>
                      <a:pPr algn="r" fontAlgn="b"/>
                      <a:r>
                        <a:rPr lang="en-US" altLang="zh-CN" sz="900" u="none" strike="noStrike" dirty="0">
                          <a:effectLst/>
                        </a:rPr>
                        <a:t>4040</a:t>
                      </a:r>
                      <a:endParaRPr lang="en-US" altLang="zh-CN" sz="900" b="1" i="0" u="none" strike="noStrike" dirty="0">
                        <a:solidFill>
                          <a:schemeClr val="bg1"/>
                        </a:solidFill>
                        <a:effectLst/>
                        <a:latin typeface="宋体"/>
                      </a:endParaRPr>
                    </a:p>
                  </a:txBody>
                  <a:tcPr marL="6927" marR="6927" marT="6927" marB="0" anchor="b"/>
                </a:tc>
              </a:tr>
            </a:tbl>
          </a:graphicData>
        </a:graphic>
      </p:graphicFrame>
      <p:sp>
        <p:nvSpPr>
          <p:cNvPr id="7" name="矩形 6"/>
          <p:cNvSpPr/>
          <p:nvPr/>
        </p:nvSpPr>
        <p:spPr>
          <a:xfrm>
            <a:off x="1259633" y="3342488"/>
            <a:ext cx="3769816" cy="28803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3018535655"/>
              </p:ext>
            </p:extLst>
          </p:nvPr>
        </p:nvGraphicFramePr>
        <p:xfrm>
          <a:off x="5220072" y="979704"/>
          <a:ext cx="3569943" cy="2384151"/>
        </p:xfrm>
        <a:graphic>
          <a:graphicData uri="http://schemas.openxmlformats.org/drawingml/2006/table">
            <a:tbl>
              <a:tblPr>
                <a:tableStyleId>{9D7B26C5-4107-4FEC-AEDC-1716B250A1EF}</a:tableStyleId>
              </a:tblPr>
              <a:tblGrid>
                <a:gridCol w="504056"/>
                <a:gridCol w="576064"/>
                <a:gridCol w="504056"/>
                <a:gridCol w="720080"/>
                <a:gridCol w="720080"/>
                <a:gridCol w="545607"/>
              </a:tblGrid>
              <a:tr h="373495">
                <a:tc>
                  <a:txBody>
                    <a:bodyPr/>
                    <a:lstStyle/>
                    <a:p>
                      <a:pPr algn="ctr" fontAlgn="b"/>
                      <a:r>
                        <a:rPr lang="zh-CN" altLang="en-US" sz="1100" b="1" u="none" strike="noStrike" dirty="0" smtClean="0">
                          <a:solidFill>
                            <a:schemeClr val="bg1"/>
                          </a:solidFill>
                          <a:effectLst/>
                        </a:rPr>
                        <a:t>交易</a:t>
                      </a:r>
                      <a:endParaRPr lang="en-US" altLang="zh-CN" sz="1100" b="1" u="none" strike="noStrike" dirty="0" smtClean="0">
                        <a:solidFill>
                          <a:schemeClr val="bg1"/>
                        </a:solidFill>
                        <a:effectLst/>
                      </a:endParaRPr>
                    </a:p>
                    <a:p>
                      <a:pPr algn="ctr" fontAlgn="b"/>
                      <a:r>
                        <a:rPr lang="zh-CN" altLang="en-US" sz="1100" b="1" u="none" strike="noStrike" dirty="0" smtClean="0">
                          <a:solidFill>
                            <a:schemeClr val="bg1"/>
                          </a:solidFill>
                          <a:effectLst/>
                        </a:rPr>
                        <a:t>月份</a:t>
                      </a:r>
                      <a:endParaRPr lang="zh-CN" altLang="en-US"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smtClean="0">
                          <a:solidFill>
                            <a:schemeClr val="bg1"/>
                          </a:solidFill>
                          <a:effectLst/>
                        </a:rPr>
                        <a:t>是否</a:t>
                      </a:r>
                      <a:endParaRPr lang="en-US" altLang="zh-CN" sz="1100" b="1" u="none" strike="noStrike" dirty="0" smtClean="0">
                        <a:solidFill>
                          <a:schemeClr val="bg1"/>
                        </a:solidFill>
                        <a:effectLst/>
                      </a:endParaRPr>
                    </a:p>
                    <a:p>
                      <a:pPr algn="r" fontAlgn="b"/>
                      <a:r>
                        <a:rPr lang="zh-CN" altLang="en-US" sz="1100" b="1" u="none" strike="noStrike" dirty="0" smtClean="0">
                          <a:solidFill>
                            <a:schemeClr val="bg1"/>
                          </a:solidFill>
                          <a:effectLst/>
                        </a:rPr>
                        <a:t>提货</a:t>
                      </a:r>
                      <a:endParaRPr lang="zh-CN" altLang="en-US"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smtClean="0">
                          <a:solidFill>
                            <a:schemeClr val="bg1"/>
                          </a:solidFill>
                          <a:effectLst/>
                        </a:rPr>
                        <a:t>和伙</a:t>
                      </a:r>
                      <a:endParaRPr lang="en-US" altLang="zh-CN" sz="1100" b="1" u="none" strike="noStrike" dirty="0" smtClean="0">
                        <a:solidFill>
                          <a:schemeClr val="bg1"/>
                        </a:solidFill>
                        <a:effectLst/>
                      </a:endParaRPr>
                    </a:p>
                    <a:p>
                      <a:pPr algn="r" fontAlgn="b"/>
                      <a:r>
                        <a:rPr lang="zh-CN" altLang="en-US" sz="1100" b="1" u="none" strike="noStrike" dirty="0" smtClean="0">
                          <a:solidFill>
                            <a:schemeClr val="bg1"/>
                          </a:solidFill>
                          <a:effectLst/>
                        </a:rPr>
                        <a:t>人数</a:t>
                      </a:r>
                      <a:endParaRPr lang="zh-CN" altLang="en-US"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smtClean="0">
                          <a:solidFill>
                            <a:schemeClr val="bg1"/>
                          </a:solidFill>
                          <a:effectLst/>
                        </a:rPr>
                        <a:t>人均贡献</a:t>
                      </a:r>
                      <a:endParaRPr lang="en-US" altLang="zh-CN" sz="1100" b="1" u="none" strike="noStrike" dirty="0" smtClean="0">
                        <a:solidFill>
                          <a:schemeClr val="bg1"/>
                        </a:solidFill>
                        <a:effectLst/>
                      </a:endParaRPr>
                    </a:p>
                    <a:p>
                      <a:pPr algn="r" fontAlgn="b"/>
                      <a:r>
                        <a:rPr lang="zh-CN" altLang="en-US" sz="1100" b="1" u="none" strike="noStrike" dirty="0" smtClean="0">
                          <a:solidFill>
                            <a:schemeClr val="bg1"/>
                          </a:solidFill>
                          <a:effectLst/>
                        </a:rPr>
                        <a:t>交易额</a:t>
                      </a:r>
                      <a:endParaRPr lang="zh-CN" altLang="en-US" sz="1100" b="1" i="0" u="none" strike="noStrike" dirty="0">
                        <a:solidFill>
                          <a:schemeClr val="bg1"/>
                        </a:solidFill>
                        <a:effectLst/>
                        <a:latin typeface="宋体"/>
                      </a:endParaRPr>
                    </a:p>
                  </a:txBody>
                  <a:tcPr marL="9525" marR="9525" marT="9525" marB="0" anchor="b">
                    <a:solidFill>
                      <a:srgbClr val="2380B8"/>
                    </a:solidFill>
                  </a:tcPr>
                </a:tc>
                <a:tc>
                  <a:txBody>
                    <a:bodyPr/>
                    <a:lstStyle/>
                    <a:p>
                      <a:pPr algn="r" fontAlgn="b"/>
                      <a:r>
                        <a:rPr lang="zh-CN" altLang="en-US" sz="1100" b="1" u="none" strike="noStrike" dirty="0" smtClean="0">
                          <a:solidFill>
                            <a:schemeClr val="bg1"/>
                          </a:solidFill>
                          <a:effectLst/>
                        </a:rPr>
                        <a:t>总额</a:t>
                      </a:r>
                      <a:endParaRPr lang="zh-CN" altLang="en-US" sz="1100" b="1" i="0" u="none" strike="noStrike" dirty="0">
                        <a:solidFill>
                          <a:schemeClr val="bg1"/>
                        </a:solidFill>
                        <a:effectLst/>
                        <a:latin typeface="宋体"/>
                      </a:endParaRPr>
                    </a:p>
                  </a:txBody>
                  <a:tcPr marL="9525" marR="9525" marT="9525" marB="0" anchor="ctr">
                    <a:solidFill>
                      <a:srgbClr val="2380B8"/>
                    </a:solidFill>
                  </a:tcPr>
                </a:tc>
                <a:tc>
                  <a:txBody>
                    <a:bodyPr/>
                    <a:lstStyle/>
                    <a:p>
                      <a:pPr algn="r" fontAlgn="b"/>
                      <a:r>
                        <a:rPr lang="zh-CN" altLang="en-US" sz="1100" b="1" i="0" u="none" strike="noStrike" dirty="0" smtClean="0">
                          <a:solidFill>
                            <a:schemeClr val="bg1"/>
                          </a:solidFill>
                          <a:effectLst/>
                          <a:latin typeface="宋体"/>
                        </a:rPr>
                        <a:t>占比</a:t>
                      </a:r>
                      <a:endParaRPr lang="zh-CN" altLang="en-US" sz="1100" b="1" i="0" u="none" strike="noStrike" dirty="0">
                        <a:solidFill>
                          <a:schemeClr val="bg1"/>
                        </a:solidFill>
                        <a:effectLst/>
                        <a:latin typeface="宋体"/>
                      </a:endParaRPr>
                    </a:p>
                  </a:txBody>
                  <a:tcPr marL="9525" marR="9525" marT="9525" marB="0" anchor="ctr">
                    <a:solidFill>
                      <a:srgbClr val="2380B8"/>
                    </a:solidFill>
                  </a:tcPr>
                </a:tc>
              </a:tr>
              <a:tr h="251332">
                <a:tc rowSpan="2">
                  <a:txBody>
                    <a:bodyPr/>
                    <a:lstStyle/>
                    <a:p>
                      <a:pPr algn="ctr" fontAlgn="ctr"/>
                      <a:r>
                        <a:rPr lang="en-US" altLang="zh-CN" sz="1100" u="none" strike="noStrike" dirty="0">
                          <a:effectLst/>
                        </a:rPr>
                        <a:t>1</a:t>
                      </a:r>
                      <a:r>
                        <a:rPr lang="zh-CN" altLang="en-US" sz="1100" u="none" strike="noStrike" dirty="0">
                          <a:effectLst/>
                        </a:rPr>
                        <a:t>月</a:t>
                      </a:r>
                      <a:endParaRPr lang="zh-CN" altLang="en-US"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zh-CN" altLang="en-US" sz="1100" u="none" strike="noStrike" dirty="0">
                          <a:effectLst/>
                        </a:rPr>
                        <a:t>提货</a:t>
                      </a:r>
                      <a:endParaRPr lang="zh-CN" altLang="en-US" sz="1100" b="0" i="0" u="none" strike="noStrike" dirty="0">
                        <a:solidFill>
                          <a:srgbClr val="000000"/>
                        </a:solidFill>
                        <a:effectLst/>
                        <a:latin typeface="宋体"/>
                      </a:endParaRPr>
                    </a:p>
                  </a:txBody>
                  <a:tcPr marL="9525" marR="9525" marT="9525" marB="0" anchor="ctr"/>
                </a:tc>
                <a:tc>
                  <a:txBody>
                    <a:bodyPr/>
                    <a:lstStyle/>
                    <a:p>
                      <a:pPr algn="r" fontAlgn="b"/>
                      <a:r>
                        <a:rPr lang="en-US" altLang="zh-CN" sz="1100" u="none" strike="noStrike" dirty="0">
                          <a:effectLst/>
                        </a:rPr>
                        <a:t>218</a:t>
                      </a:r>
                      <a:endParaRPr lang="en-US" altLang="zh-CN" sz="1100" b="0" i="0" u="none" strike="noStrike" dirty="0">
                        <a:solidFill>
                          <a:srgbClr val="000000"/>
                        </a:solidFill>
                        <a:effectLst/>
                        <a:latin typeface="宋体"/>
                      </a:endParaRPr>
                    </a:p>
                  </a:txBody>
                  <a:tcPr marL="9525" marR="9525" marT="9525" marB="0" anchor="ctr"/>
                </a:tc>
                <a:tc>
                  <a:txBody>
                    <a:bodyPr/>
                    <a:lstStyle/>
                    <a:p>
                      <a:pPr algn="r" fontAlgn="b"/>
                      <a:r>
                        <a:rPr lang="en-US" altLang="zh-CN" sz="1100" u="none" strike="noStrike">
                          <a:effectLst/>
                        </a:rPr>
                        <a:t>38084</a:t>
                      </a:r>
                      <a:endParaRPr lang="en-US" altLang="zh-CN" sz="1100" b="0" i="0" u="none" strike="noStrike">
                        <a:solidFill>
                          <a:srgbClr val="000000"/>
                        </a:solidFill>
                        <a:effectLst/>
                        <a:latin typeface="宋体"/>
                      </a:endParaRPr>
                    </a:p>
                  </a:txBody>
                  <a:tcPr marL="9525" marR="9525" marT="9525" marB="0" anchor="ctr"/>
                </a:tc>
                <a:tc>
                  <a:txBody>
                    <a:bodyPr/>
                    <a:lstStyle/>
                    <a:p>
                      <a:pPr algn="r" fontAlgn="b"/>
                      <a:r>
                        <a:rPr lang="en-US" altLang="zh-CN" sz="1100" u="none" strike="noStrike" dirty="0">
                          <a:effectLst/>
                        </a:rPr>
                        <a:t>8302285</a:t>
                      </a:r>
                      <a:endParaRPr lang="en-US" altLang="zh-CN" sz="1100" b="0" i="0" u="none" strike="noStrike" dirty="0">
                        <a:solidFill>
                          <a:srgbClr val="000000"/>
                        </a:solidFill>
                        <a:effectLst/>
                        <a:latin typeface="宋体"/>
                      </a:endParaRPr>
                    </a:p>
                  </a:txBody>
                  <a:tcPr marL="9525" marR="9525" marT="9525" marB="0" anchor="ctr"/>
                </a:tc>
                <a:tc>
                  <a:txBody>
                    <a:bodyPr/>
                    <a:lstStyle/>
                    <a:p>
                      <a:pPr algn="r" fontAlgn="b"/>
                      <a:r>
                        <a:rPr lang="en-US" altLang="zh-CN" sz="1100" b="0" i="0" u="none" strike="noStrike" dirty="0">
                          <a:solidFill>
                            <a:srgbClr val="000000"/>
                          </a:solidFill>
                          <a:effectLst/>
                          <a:latin typeface="宋体"/>
                        </a:rPr>
                        <a:t>72%</a:t>
                      </a:r>
                    </a:p>
                  </a:txBody>
                  <a:tcPr marL="9525" marR="9525" marT="9525" marB="0" anchor="ctr"/>
                </a:tc>
              </a:tr>
              <a:tr h="251332">
                <a:tc vMerge="1">
                  <a:txBody>
                    <a:bodyPr/>
                    <a:lstStyle/>
                    <a:p>
                      <a:endParaRPr lang="zh-CN" altLang="en-US"/>
                    </a:p>
                  </a:txBody>
                  <a:tcPr/>
                </a:tc>
                <a:tc>
                  <a:txBody>
                    <a:bodyPr/>
                    <a:lstStyle/>
                    <a:p>
                      <a:pPr algn="r" fontAlgn="ctr"/>
                      <a:r>
                        <a:rPr lang="zh-CN" altLang="en-US" sz="1100" u="none" strike="noStrike" dirty="0">
                          <a:effectLst/>
                        </a:rPr>
                        <a:t>未提货</a:t>
                      </a:r>
                      <a:endParaRPr lang="zh-CN" altLang="en-US"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502</a:t>
                      </a:r>
                      <a:endParaRPr lang="en-US" altLang="zh-CN"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6529</a:t>
                      </a:r>
                      <a:endParaRPr lang="en-US" altLang="zh-CN"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3277636</a:t>
                      </a:r>
                      <a:endParaRPr lang="en-US" altLang="zh-CN"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宋体"/>
                        </a:rPr>
                        <a:t>28%</a:t>
                      </a:r>
                    </a:p>
                  </a:txBody>
                  <a:tcPr marL="9525" marR="9525" marT="9525" marB="0" anchor="ctr">
                    <a:lnB w="12700" cap="flat" cmpd="sng" algn="ctr">
                      <a:solidFill>
                        <a:schemeClr val="tx1"/>
                      </a:solidFill>
                      <a:prstDash val="solid"/>
                      <a:round/>
                      <a:headEnd type="none" w="med" len="med"/>
                      <a:tailEnd type="none" w="med" len="med"/>
                    </a:lnB>
                  </a:tcPr>
                </a:tc>
              </a:tr>
              <a:tr h="251332">
                <a:tc rowSpan="2">
                  <a:txBody>
                    <a:bodyPr/>
                    <a:lstStyle/>
                    <a:p>
                      <a:pPr algn="ctr" fontAlgn="ctr"/>
                      <a:r>
                        <a:rPr lang="en-US" altLang="zh-CN" sz="1100" u="none" strike="noStrike" dirty="0">
                          <a:effectLst/>
                        </a:rPr>
                        <a:t>12</a:t>
                      </a:r>
                      <a:r>
                        <a:rPr lang="zh-CN" altLang="en-US" sz="1100" u="none" strike="noStrike" dirty="0">
                          <a:effectLst/>
                        </a:rPr>
                        <a:t>月</a:t>
                      </a:r>
                      <a:endParaRPr lang="zh-CN" altLang="en-US" sz="11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zh-CN" altLang="en-US" sz="1100" u="none" strike="noStrike" dirty="0">
                          <a:effectLst/>
                        </a:rPr>
                        <a:t>提货</a:t>
                      </a:r>
                      <a:endParaRPr lang="zh-CN" altLang="en-US" sz="11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182</a:t>
                      </a:r>
                      <a:endParaRPr lang="en-US" altLang="zh-CN" sz="11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54201</a:t>
                      </a:r>
                      <a:endParaRPr lang="en-US" altLang="zh-CN" sz="11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9864545</a:t>
                      </a:r>
                      <a:endParaRPr lang="en-US" altLang="zh-CN" sz="11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b="0" i="0" u="none" strike="noStrike">
                          <a:solidFill>
                            <a:srgbClr val="000000"/>
                          </a:solidFill>
                          <a:effectLst/>
                          <a:latin typeface="宋体"/>
                        </a:rPr>
                        <a:t>79%</a:t>
                      </a:r>
                    </a:p>
                  </a:txBody>
                  <a:tcPr marL="9525" marR="9525" marT="9525" marB="0" anchor="ctr">
                    <a:lnT w="12700" cap="flat" cmpd="sng" algn="ctr">
                      <a:solidFill>
                        <a:schemeClr val="tx1"/>
                      </a:solidFill>
                      <a:prstDash val="solid"/>
                      <a:round/>
                      <a:headEnd type="none" w="med" len="med"/>
                      <a:tailEnd type="none" w="med" len="med"/>
                    </a:lnT>
                  </a:tcPr>
                </a:tc>
              </a:tr>
              <a:tr h="251332">
                <a:tc vMerge="1">
                  <a:txBody>
                    <a:bodyPr/>
                    <a:lstStyle/>
                    <a:p>
                      <a:endParaRPr lang="zh-CN" altLang="en-US"/>
                    </a:p>
                  </a:txBody>
                  <a:tcPr/>
                </a:tc>
                <a:tc>
                  <a:txBody>
                    <a:bodyPr/>
                    <a:lstStyle/>
                    <a:p>
                      <a:pPr algn="r" fontAlgn="ctr"/>
                      <a:r>
                        <a:rPr lang="zh-CN" altLang="en-US" sz="1100" u="none" strike="noStrike" dirty="0">
                          <a:effectLst/>
                        </a:rPr>
                        <a:t>未提货</a:t>
                      </a:r>
                      <a:endParaRPr lang="zh-CN" altLang="en-US"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441</a:t>
                      </a:r>
                      <a:endParaRPr lang="en-US" altLang="zh-CN"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6076</a:t>
                      </a:r>
                      <a:endParaRPr lang="en-US" altLang="zh-CN"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2679617</a:t>
                      </a:r>
                      <a:endParaRPr lang="en-US" altLang="zh-CN"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宋体"/>
                        </a:rPr>
                        <a:t>21%</a:t>
                      </a:r>
                    </a:p>
                  </a:txBody>
                  <a:tcPr marL="9525" marR="9525" marT="9525" marB="0" anchor="ctr">
                    <a:lnB w="12700" cap="flat" cmpd="sng" algn="ctr">
                      <a:solidFill>
                        <a:schemeClr val="tx1"/>
                      </a:solidFill>
                      <a:prstDash val="solid"/>
                      <a:round/>
                      <a:headEnd type="none" w="med" len="med"/>
                      <a:tailEnd type="none" w="med" len="med"/>
                    </a:lnB>
                  </a:tcPr>
                </a:tc>
              </a:tr>
              <a:tr h="251332">
                <a:tc rowSpan="2">
                  <a:txBody>
                    <a:bodyPr/>
                    <a:lstStyle/>
                    <a:p>
                      <a:pPr algn="ctr" fontAlgn="ctr"/>
                      <a:r>
                        <a:rPr lang="en-US" altLang="zh-CN" sz="1100" u="none" strike="noStrike" dirty="0">
                          <a:effectLst/>
                        </a:rPr>
                        <a:t>11</a:t>
                      </a:r>
                      <a:r>
                        <a:rPr lang="zh-CN" altLang="en-US" sz="1100" u="none" strike="noStrike" dirty="0">
                          <a:effectLst/>
                        </a:rPr>
                        <a:t>月</a:t>
                      </a:r>
                      <a:endParaRPr lang="zh-CN" altLang="en-US" sz="11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zh-CN" altLang="en-US" sz="1100" u="none" strike="noStrike" dirty="0">
                          <a:effectLst/>
                        </a:rPr>
                        <a:t>提货</a:t>
                      </a:r>
                      <a:endParaRPr lang="zh-CN" altLang="en-US" sz="11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559</a:t>
                      </a:r>
                      <a:endParaRPr lang="en-US" altLang="zh-CN" sz="11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25284</a:t>
                      </a:r>
                      <a:endParaRPr lang="en-US" altLang="zh-CN" sz="11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14133802</a:t>
                      </a:r>
                      <a:endParaRPr lang="en-US" altLang="zh-CN" sz="11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b="0" i="0" u="none" strike="noStrike">
                          <a:solidFill>
                            <a:srgbClr val="000000"/>
                          </a:solidFill>
                          <a:effectLst/>
                          <a:latin typeface="宋体"/>
                        </a:rPr>
                        <a:t>90%</a:t>
                      </a:r>
                    </a:p>
                  </a:txBody>
                  <a:tcPr marL="9525" marR="9525" marT="9525" marB="0" anchor="ctr">
                    <a:lnT w="12700" cap="flat" cmpd="sng" algn="ctr">
                      <a:solidFill>
                        <a:schemeClr val="tx1"/>
                      </a:solidFill>
                      <a:prstDash val="solid"/>
                      <a:round/>
                      <a:headEnd type="none" w="med" len="med"/>
                      <a:tailEnd type="none" w="med" len="med"/>
                    </a:lnT>
                  </a:tcPr>
                </a:tc>
              </a:tr>
              <a:tr h="251332">
                <a:tc vMerge="1">
                  <a:txBody>
                    <a:bodyPr/>
                    <a:lstStyle/>
                    <a:p>
                      <a:endParaRPr lang="zh-CN" altLang="en-US"/>
                    </a:p>
                  </a:txBody>
                  <a:tcPr/>
                </a:tc>
                <a:tc>
                  <a:txBody>
                    <a:bodyPr/>
                    <a:lstStyle/>
                    <a:p>
                      <a:pPr algn="r" fontAlgn="ctr"/>
                      <a:r>
                        <a:rPr lang="zh-CN" altLang="en-US" sz="1100" u="none" strike="noStrike" dirty="0">
                          <a:effectLst/>
                        </a:rPr>
                        <a:t>未提货</a:t>
                      </a:r>
                      <a:endParaRPr lang="zh-CN" altLang="en-US"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a:effectLst/>
                        </a:rPr>
                        <a:t>381</a:t>
                      </a:r>
                      <a:endParaRPr lang="en-US" altLang="zh-CN" sz="1100" b="0" i="0" u="none" strike="noStrike">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4108</a:t>
                      </a:r>
                      <a:endParaRPr lang="en-US" altLang="zh-CN"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1565034</a:t>
                      </a:r>
                      <a:endParaRPr lang="en-US" altLang="zh-CN" sz="11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宋体"/>
                        </a:rPr>
                        <a:t>10%</a:t>
                      </a:r>
                    </a:p>
                  </a:txBody>
                  <a:tcPr marL="9525" marR="9525" marT="9525" marB="0" anchor="ctr">
                    <a:lnB w="12700" cap="flat" cmpd="sng" algn="ctr">
                      <a:solidFill>
                        <a:schemeClr val="tx1"/>
                      </a:solidFill>
                      <a:prstDash val="solid"/>
                      <a:round/>
                      <a:headEnd type="none" w="med" len="med"/>
                      <a:tailEnd type="none" w="med" len="med"/>
                    </a:lnB>
                  </a:tcPr>
                </a:tc>
              </a:tr>
              <a:tr h="251332">
                <a:tc rowSpan="2">
                  <a:txBody>
                    <a:bodyPr/>
                    <a:lstStyle/>
                    <a:p>
                      <a:pPr algn="ctr" fontAlgn="ctr"/>
                      <a:r>
                        <a:rPr lang="en-US" altLang="zh-CN" sz="1100" u="none" strike="noStrike">
                          <a:effectLst/>
                        </a:rPr>
                        <a:t>10</a:t>
                      </a:r>
                      <a:r>
                        <a:rPr lang="zh-CN" altLang="en-US" sz="1100" u="none" strike="noStrike">
                          <a:effectLst/>
                        </a:rPr>
                        <a:t>月</a:t>
                      </a:r>
                      <a:endParaRPr lang="zh-CN" altLang="en-US" sz="11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zh-CN" altLang="en-US" sz="1100" u="none" strike="noStrike" dirty="0">
                          <a:effectLst/>
                        </a:rPr>
                        <a:t>提货</a:t>
                      </a:r>
                      <a:endParaRPr lang="zh-CN" altLang="en-US" sz="11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331</a:t>
                      </a:r>
                      <a:endParaRPr lang="en-US" altLang="zh-CN" sz="11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27802</a:t>
                      </a:r>
                      <a:endParaRPr lang="en-US" altLang="zh-CN" sz="11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9202601</a:t>
                      </a:r>
                      <a:endParaRPr lang="en-US" altLang="zh-CN" sz="11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b"/>
                      <a:r>
                        <a:rPr lang="en-US" altLang="zh-CN" sz="1100" b="0" i="0" u="none" strike="noStrike">
                          <a:solidFill>
                            <a:srgbClr val="000000"/>
                          </a:solidFill>
                          <a:effectLst/>
                          <a:latin typeface="宋体"/>
                        </a:rPr>
                        <a:t>82%</a:t>
                      </a:r>
                    </a:p>
                  </a:txBody>
                  <a:tcPr marL="9525" marR="9525" marT="9525" marB="0" anchor="ctr">
                    <a:lnT w="12700" cap="flat" cmpd="sng" algn="ctr">
                      <a:solidFill>
                        <a:schemeClr val="tx1"/>
                      </a:solidFill>
                      <a:prstDash val="solid"/>
                      <a:round/>
                      <a:headEnd type="none" w="med" len="med"/>
                      <a:tailEnd type="none" w="med" len="med"/>
                    </a:lnT>
                  </a:tcPr>
                </a:tc>
              </a:tr>
              <a:tr h="251332">
                <a:tc vMerge="1">
                  <a:txBody>
                    <a:bodyPr/>
                    <a:lstStyle/>
                    <a:p>
                      <a:endParaRPr lang="zh-CN" altLang="en-US"/>
                    </a:p>
                  </a:txBody>
                  <a:tcPr/>
                </a:tc>
                <a:tc>
                  <a:txBody>
                    <a:bodyPr/>
                    <a:lstStyle/>
                    <a:p>
                      <a:pPr algn="r" fontAlgn="ctr"/>
                      <a:r>
                        <a:rPr lang="zh-CN" altLang="en-US" sz="1100" u="none" strike="noStrike" dirty="0">
                          <a:effectLst/>
                        </a:rPr>
                        <a:t>未提货</a:t>
                      </a:r>
                      <a:endParaRPr lang="zh-CN" altLang="en-US" sz="1100" b="0" i="0" u="none" strike="noStrike" dirty="0">
                        <a:solidFill>
                          <a:srgbClr val="000000"/>
                        </a:solidFill>
                        <a:effectLst/>
                        <a:latin typeface="宋体"/>
                      </a:endParaRPr>
                    </a:p>
                  </a:txBody>
                  <a:tcPr marL="9525" marR="9525" marT="9525" marB="0" anchor="ctr"/>
                </a:tc>
                <a:tc>
                  <a:txBody>
                    <a:bodyPr/>
                    <a:lstStyle/>
                    <a:p>
                      <a:pPr algn="r" fontAlgn="b"/>
                      <a:r>
                        <a:rPr lang="en-US" altLang="zh-CN" sz="1100" u="none" strike="noStrike">
                          <a:effectLst/>
                        </a:rPr>
                        <a:t>307</a:t>
                      </a:r>
                      <a:endParaRPr lang="en-US" altLang="zh-CN" sz="1100" b="0" i="0" u="none" strike="noStrike">
                        <a:solidFill>
                          <a:srgbClr val="000000"/>
                        </a:solidFill>
                        <a:effectLst/>
                        <a:latin typeface="宋体"/>
                      </a:endParaRPr>
                    </a:p>
                  </a:txBody>
                  <a:tcPr marL="9525" marR="9525" marT="9525" marB="0" anchor="ctr"/>
                </a:tc>
                <a:tc>
                  <a:txBody>
                    <a:bodyPr/>
                    <a:lstStyle/>
                    <a:p>
                      <a:pPr algn="r" fontAlgn="b"/>
                      <a:r>
                        <a:rPr lang="en-US" altLang="zh-CN" sz="1100" u="none" strike="noStrike" dirty="0">
                          <a:effectLst/>
                        </a:rPr>
                        <a:t>6391</a:t>
                      </a:r>
                      <a:endParaRPr lang="en-US" altLang="zh-CN" sz="1100" b="0" i="0" u="none" strike="noStrike" dirty="0">
                        <a:solidFill>
                          <a:srgbClr val="000000"/>
                        </a:solidFill>
                        <a:effectLst/>
                        <a:latin typeface="宋体"/>
                      </a:endParaRPr>
                    </a:p>
                  </a:txBody>
                  <a:tcPr marL="9525" marR="9525" marT="9525" marB="0" anchor="ctr"/>
                </a:tc>
                <a:tc>
                  <a:txBody>
                    <a:bodyPr/>
                    <a:lstStyle/>
                    <a:p>
                      <a:pPr algn="r" fontAlgn="b"/>
                      <a:r>
                        <a:rPr lang="en-US" altLang="zh-CN" sz="1100" u="none" strike="noStrike" dirty="0">
                          <a:effectLst/>
                        </a:rPr>
                        <a:t>1962170</a:t>
                      </a:r>
                      <a:endParaRPr lang="en-US" altLang="zh-CN" sz="1100" b="0" i="0" u="none" strike="noStrike" dirty="0">
                        <a:solidFill>
                          <a:srgbClr val="000000"/>
                        </a:solidFill>
                        <a:effectLst/>
                        <a:latin typeface="宋体"/>
                      </a:endParaRPr>
                    </a:p>
                  </a:txBody>
                  <a:tcPr marL="9525" marR="9525" marT="9525" marB="0" anchor="ctr"/>
                </a:tc>
                <a:tc>
                  <a:txBody>
                    <a:bodyPr/>
                    <a:lstStyle/>
                    <a:p>
                      <a:pPr algn="r" fontAlgn="b"/>
                      <a:r>
                        <a:rPr lang="en-US" altLang="zh-CN" sz="1100" b="0" i="0" u="none" strike="noStrike" dirty="0">
                          <a:solidFill>
                            <a:srgbClr val="000000"/>
                          </a:solidFill>
                          <a:effectLst/>
                          <a:latin typeface="宋体"/>
                        </a:rPr>
                        <a:t>18%</a:t>
                      </a:r>
                    </a:p>
                  </a:txBody>
                  <a:tcPr marL="9525" marR="9525" marT="9525" marB="0" anchor="ctr"/>
                </a:tc>
              </a:tr>
            </a:tbl>
          </a:graphicData>
        </a:graphic>
      </p:graphicFrame>
      <p:sp>
        <p:nvSpPr>
          <p:cNvPr id="10" name="矩形 9"/>
          <p:cNvSpPr/>
          <p:nvPr/>
        </p:nvSpPr>
        <p:spPr>
          <a:xfrm>
            <a:off x="5148064" y="729500"/>
            <a:ext cx="3705450" cy="2699500"/>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148064" y="718096"/>
            <a:ext cx="3641950" cy="261610"/>
          </a:xfrm>
          <a:prstGeom prst="rect">
            <a:avLst/>
          </a:prstGeom>
          <a:noFill/>
        </p:spPr>
        <p:txBody>
          <a:bodyPr wrap="square" rtlCol="0">
            <a:spAutoFit/>
          </a:bodyPr>
          <a:lstStyle/>
          <a:p>
            <a:pPr marL="171450" indent="-171450">
              <a:buFont typeface="Wingdings" panose="05000000000000000000" pitchFamily="2" charset="2"/>
              <a:buChar char="n"/>
            </a:pPr>
            <a:r>
              <a:rPr lang="zh-CN" altLang="en-US" sz="1100" b="1" dirty="0">
                <a:solidFill>
                  <a:srgbClr val="FF0000"/>
                </a:solidFill>
              </a:rPr>
              <a:t>首月</a:t>
            </a:r>
            <a:r>
              <a:rPr lang="zh-CN" altLang="en-US" sz="1100" b="1" dirty="0" smtClean="0">
                <a:solidFill>
                  <a:srgbClr val="FF0000"/>
                </a:solidFill>
              </a:rPr>
              <a:t>提货和伙人贡献当月</a:t>
            </a:r>
            <a:r>
              <a:rPr lang="en-US" altLang="zh-CN" sz="1100" b="1" dirty="0" smtClean="0">
                <a:solidFill>
                  <a:srgbClr val="FF0000"/>
                </a:solidFill>
              </a:rPr>
              <a:t>70%~90%</a:t>
            </a:r>
            <a:r>
              <a:rPr lang="zh-CN" altLang="en-US" sz="1100" b="1" dirty="0" smtClean="0">
                <a:solidFill>
                  <a:srgbClr val="FF0000"/>
                </a:solidFill>
              </a:rPr>
              <a:t>的交易额。</a:t>
            </a:r>
            <a:endParaRPr lang="zh-CN" altLang="en-US" sz="1100" b="1" dirty="0">
              <a:solidFill>
                <a:srgbClr val="FF0000"/>
              </a:solidFill>
            </a:endParaRPr>
          </a:p>
        </p:txBody>
      </p:sp>
      <p:sp>
        <p:nvSpPr>
          <p:cNvPr id="13" name="矩形 12"/>
          <p:cNvSpPr/>
          <p:nvPr/>
        </p:nvSpPr>
        <p:spPr>
          <a:xfrm>
            <a:off x="278685" y="730796"/>
            <a:ext cx="4774399" cy="5794548"/>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148064" y="3563745"/>
            <a:ext cx="3705450" cy="2969450"/>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326396" y="730796"/>
            <a:ext cx="4690351" cy="430887"/>
          </a:xfrm>
          <a:prstGeom prst="rect">
            <a:avLst/>
          </a:prstGeom>
          <a:noFill/>
        </p:spPr>
        <p:txBody>
          <a:bodyPr wrap="square" rtlCol="0">
            <a:spAutoFit/>
          </a:bodyPr>
          <a:lstStyle/>
          <a:p>
            <a:pPr marL="171450" indent="-171450">
              <a:buFont typeface="Wingdings" panose="05000000000000000000" pitchFamily="2" charset="2"/>
              <a:buChar char="n"/>
            </a:pPr>
            <a:r>
              <a:rPr lang="en-US" altLang="zh-CN" sz="1100" b="1" dirty="0" smtClean="0">
                <a:solidFill>
                  <a:srgbClr val="FF0000"/>
                </a:solidFill>
              </a:rPr>
              <a:t>12</a:t>
            </a:r>
            <a:r>
              <a:rPr lang="zh-CN" altLang="en-US" sz="1100" b="1" dirty="0" smtClean="0">
                <a:solidFill>
                  <a:srgbClr val="FF0000"/>
                </a:solidFill>
              </a:rPr>
              <a:t>月和</a:t>
            </a:r>
            <a:r>
              <a:rPr lang="en-US" altLang="zh-CN" sz="1100" b="1" dirty="0" smtClean="0">
                <a:solidFill>
                  <a:srgbClr val="FF0000"/>
                </a:solidFill>
              </a:rPr>
              <a:t>1</a:t>
            </a:r>
            <a:r>
              <a:rPr lang="zh-CN" altLang="en-US" sz="1100" b="1" dirty="0" smtClean="0">
                <a:solidFill>
                  <a:srgbClr val="FF0000"/>
                </a:solidFill>
              </a:rPr>
              <a:t>月提货人数占当月</a:t>
            </a:r>
            <a:r>
              <a:rPr lang="zh-CN" altLang="en-US" sz="1100" b="1" dirty="0">
                <a:solidFill>
                  <a:srgbClr val="FF0000"/>
                </a:solidFill>
              </a:rPr>
              <a:t>实名</a:t>
            </a:r>
            <a:r>
              <a:rPr lang="zh-CN" altLang="en-US" sz="1100" b="1" dirty="0" smtClean="0">
                <a:solidFill>
                  <a:srgbClr val="FF0000"/>
                </a:solidFill>
              </a:rPr>
              <a:t>人数约</a:t>
            </a:r>
            <a:r>
              <a:rPr lang="en-US" altLang="zh-CN" sz="1100" b="1" dirty="0" smtClean="0">
                <a:solidFill>
                  <a:srgbClr val="FF0000"/>
                </a:solidFill>
              </a:rPr>
              <a:t>1/3</a:t>
            </a:r>
            <a:r>
              <a:rPr lang="zh-CN" altLang="en-US" sz="1100" b="1" dirty="0" smtClean="0">
                <a:solidFill>
                  <a:srgbClr val="FF0000"/>
                </a:solidFill>
              </a:rPr>
              <a:t>，提货数下降显著。</a:t>
            </a:r>
            <a:endParaRPr lang="en-US" altLang="zh-CN" sz="1100" b="1" dirty="0" smtClean="0">
              <a:solidFill>
                <a:srgbClr val="FF0000"/>
              </a:solidFill>
            </a:endParaRPr>
          </a:p>
          <a:p>
            <a:pPr marL="171450" indent="-171450">
              <a:buFont typeface="Wingdings" panose="05000000000000000000" pitchFamily="2" charset="2"/>
              <a:buChar char="n"/>
            </a:pPr>
            <a:r>
              <a:rPr lang="zh-CN" altLang="en-US" sz="1100" b="1" dirty="0" smtClean="0">
                <a:solidFill>
                  <a:srgbClr val="FF0000"/>
                </a:solidFill>
              </a:rPr>
              <a:t>当月</a:t>
            </a:r>
            <a:r>
              <a:rPr lang="zh-CN" altLang="en-US" sz="1100" b="1" dirty="0">
                <a:solidFill>
                  <a:srgbClr val="FF0000"/>
                </a:solidFill>
              </a:rPr>
              <a:t>实名</a:t>
            </a:r>
            <a:r>
              <a:rPr lang="zh-CN" altLang="en-US" sz="1100" b="1" dirty="0" smtClean="0">
                <a:solidFill>
                  <a:srgbClr val="FF0000"/>
                </a:solidFill>
              </a:rPr>
              <a:t>和伙人当月提货量与交易额呈一定相关。</a:t>
            </a:r>
            <a:endParaRPr lang="zh-CN" altLang="en-US" sz="1100" b="1" dirty="0">
              <a:solidFill>
                <a:srgbClr val="FF0000"/>
              </a:solidFill>
            </a:endParaRPr>
          </a:p>
        </p:txBody>
      </p:sp>
      <p:graphicFrame>
        <p:nvGraphicFramePr>
          <p:cNvPr id="17" name="表格 16"/>
          <p:cNvGraphicFramePr>
            <a:graphicFrameLocks noGrp="1"/>
          </p:cNvGraphicFramePr>
          <p:nvPr>
            <p:extLst>
              <p:ext uri="{D42A27DB-BD31-4B8C-83A1-F6EECF244321}">
                <p14:modId xmlns:p14="http://schemas.microsoft.com/office/powerpoint/2010/main" val="1730683754"/>
              </p:ext>
            </p:extLst>
          </p:nvPr>
        </p:nvGraphicFramePr>
        <p:xfrm>
          <a:off x="5220072" y="3861052"/>
          <a:ext cx="3569943" cy="2592270"/>
        </p:xfrm>
        <a:graphic>
          <a:graphicData uri="http://schemas.openxmlformats.org/drawingml/2006/table">
            <a:tbl>
              <a:tblPr>
                <a:tableStyleId>{9D7B26C5-4107-4FEC-AEDC-1716B250A1EF}</a:tableStyleId>
              </a:tblPr>
              <a:tblGrid>
                <a:gridCol w="376517"/>
                <a:gridCol w="543858"/>
                <a:gridCol w="376517"/>
                <a:gridCol w="634503"/>
                <a:gridCol w="460187"/>
                <a:gridCol w="634503"/>
                <a:gridCol w="543858"/>
              </a:tblGrid>
              <a:tr h="316388">
                <a:tc>
                  <a:txBody>
                    <a:bodyPr/>
                    <a:lstStyle/>
                    <a:p>
                      <a:pPr algn="ctr" fontAlgn="ctr"/>
                      <a:endParaRPr lang="zh-CN" altLang="en-US" sz="900" b="1" i="0" u="none" strike="noStrike" dirty="0">
                        <a:solidFill>
                          <a:schemeClr val="bg1"/>
                        </a:solidFill>
                        <a:effectLst/>
                        <a:latin typeface="宋体"/>
                      </a:endParaRPr>
                    </a:p>
                  </a:txBody>
                  <a:tcPr marL="9525" marR="9525" marT="9525" marB="0" anchor="ctr">
                    <a:solidFill>
                      <a:srgbClr val="2380B8"/>
                    </a:solidFill>
                  </a:tcPr>
                </a:tc>
                <a:tc>
                  <a:txBody>
                    <a:bodyPr/>
                    <a:lstStyle/>
                    <a:p>
                      <a:pPr algn="ctr" fontAlgn="ctr"/>
                      <a:r>
                        <a:rPr lang="zh-CN" altLang="en-US" sz="900" b="1" u="none" strike="noStrike" dirty="0">
                          <a:solidFill>
                            <a:schemeClr val="bg1"/>
                          </a:solidFill>
                          <a:effectLst/>
                        </a:rPr>
                        <a:t>当月</a:t>
                      </a:r>
                      <a:r>
                        <a:rPr lang="zh-CN" altLang="en-US" sz="900" b="1" u="none" strike="noStrike" dirty="0" smtClean="0">
                          <a:solidFill>
                            <a:schemeClr val="bg1"/>
                          </a:solidFill>
                          <a:effectLst/>
                        </a:rPr>
                        <a:t>提</a:t>
                      </a:r>
                      <a:endParaRPr lang="en-US" altLang="zh-CN" sz="900" b="1" u="none" strike="noStrike" dirty="0" smtClean="0">
                        <a:solidFill>
                          <a:schemeClr val="bg1"/>
                        </a:solidFill>
                        <a:effectLst/>
                      </a:endParaRPr>
                    </a:p>
                    <a:p>
                      <a:pPr algn="ctr" fontAlgn="ctr"/>
                      <a:r>
                        <a:rPr lang="zh-CN" altLang="en-US" sz="900" b="1" u="none" strike="noStrike" dirty="0" smtClean="0">
                          <a:solidFill>
                            <a:schemeClr val="bg1"/>
                          </a:solidFill>
                          <a:effectLst/>
                        </a:rPr>
                        <a:t>货</a:t>
                      </a:r>
                      <a:r>
                        <a:rPr lang="zh-CN" altLang="en-US" sz="900" b="1" u="none" strike="noStrike" dirty="0">
                          <a:solidFill>
                            <a:schemeClr val="bg1"/>
                          </a:solidFill>
                          <a:effectLst/>
                        </a:rPr>
                        <a:t>台数</a:t>
                      </a:r>
                      <a:endParaRPr lang="zh-CN" altLang="en-US" sz="900" b="1" i="0" u="none" strike="noStrike" dirty="0">
                        <a:solidFill>
                          <a:schemeClr val="bg1"/>
                        </a:solidFill>
                        <a:effectLst/>
                        <a:latin typeface="宋体"/>
                      </a:endParaRPr>
                    </a:p>
                  </a:txBody>
                  <a:tcPr marL="9525" marR="9525" marT="9525" marB="0" anchor="ctr">
                    <a:solidFill>
                      <a:srgbClr val="2380B8"/>
                    </a:solidFill>
                  </a:tcPr>
                </a:tc>
                <a:tc>
                  <a:txBody>
                    <a:bodyPr/>
                    <a:lstStyle/>
                    <a:p>
                      <a:pPr algn="ctr" fontAlgn="ctr"/>
                      <a:r>
                        <a:rPr lang="zh-CN" altLang="en-US" sz="900" b="1" u="none" strike="noStrike" dirty="0">
                          <a:solidFill>
                            <a:schemeClr val="bg1"/>
                          </a:solidFill>
                          <a:effectLst/>
                        </a:rPr>
                        <a:t>和</a:t>
                      </a:r>
                      <a:r>
                        <a:rPr lang="zh-CN" altLang="en-US" sz="900" b="1" u="none" strike="noStrike" dirty="0" smtClean="0">
                          <a:solidFill>
                            <a:schemeClr val="bg1"/>
                          </a:solidFill>
                          <a:effectLst/>
                        </a:rPr>
                        <a:t>伙</a:t>
                      </a:r>
                      <a:endParaRPr lang="en-US" altLang="zh-CN" sz="900" b="1" u="none" strike="noStrike" dirty="0" smtClean="0">
                        <a:solidFill>
                          <a:schemeClr val="bg1"/>
                        </a:solidFill>
                        <a:effectLst/>
                      </a:endParaRPr>
                    </a:p>
                    <a:p>
                      <a:pPr algn="ctr" fontAlgn="ctr"/>
                      <a:r>
                        <a:rPr lang="zh-CN" altLang="en-US" sz="900" b="1" u="none" strike="noStrike" dirty="0" smtClean="0">
                          <a:solidFill>
                            <a:schemeClr val="bg1"/>
                          </a:solidFill>
                          <a:effectLst/>
                        </a:rPr>
                        <a:t>人数</a:t>
                      </a:r>
                      <a:endParaRPr lang="zh-CN" altLang="en-US" sz="900" b="1" i="0" u="none" strike="noStrike" dirty="0">
                        <a:solidFill>
                          <a:schemeClr val="bg1"/>
                        </a:solidFill>
                        <a:effectLst/>
                        <a:latin typeface="宋体"/>
                      </a:endParaRPr>
                    </a:p>
                  </a:txBody>
                  <a:tcPr marL="9525" marR="9525" marT="9525" marB="0" anchor="ctr">
                    <a:solidFill>
                      <a:srgbClr val="2380B8"/>
                    </a:solidFill>
                  </a:tcPr>
                </a:tc>
                <a:tc>
                  <a:txBody>
                    <a:bodyPr/>
                    <a:lstStyle/>
                    <a:p>
                      <a:pPr algn="ctr" fontAlgn="ctr"/>
                      <a:r>
                        <a:rPr lang="zh-CN" altLang="en-US" sz="900" b="1" u="none" strike="noStrike" dirty="0">
                          <a:solidFill>
                            <a:schemeClr val="bg1"/>
                          </a:solidFill>
                          <a:effectLst/>
                        </a:rPr>
                        <a:t>当月</a:t>
                      </a:r>
                      <a:r>
                        <a:rPr lang="zh-CN" altLang="en-US" sz="900" b="1" u="none" strike="noStrike" dirty="0" smtClean="0">
                          <a:solidFill>
                            <a:schemeClr val="bg1"/>
                          </a:solidFill>
                          <a:effectLst/>
                        </a:rPr>
                        <a:t>交易</a:t>
                      </a:r>
                      <a:endParaRPr lang="en-US" altLang="zh-CN" sz="900" b="1" u="none" strike="noStrike" dirty="0" smtClean="0">
                        <a:solidFill>
                          <a:schemeClr val="bg1"/>
                        </a:solidFill>
                        <a:effectLst/>
                      </a:endParaRPr>
                    </a:p>
                    <a:p>
                      <a:pPr algn="ctr" fontAlgn="ctr"/>
                      <a:r>
                        <a:rPr lang="zh-CN" altLang="en-US" sz="900" b="1" u="none" strike="noStrike" dirty="0" smtClean="0">
                          <a:solidFill>
                            <a:schemeClr val="bg1"/>
                          </a:solidFill>
                          <a:effectLst/>
                        </a:rPr>
                        <a:t>商户</a:t>
                      </a:r>
                      <a:r>
                        <a:rPr lang="zh-CN" altLang="en-US" sz="900" b="1" u="none" strike="noStrike" dirty="0">
                          <a:solidFill>
                            <a:schemeClr val="bg1"/>
                          </a:solidFill>
                          <a:effectLst/>
                        </a:rPr>
                        <a:t>数</a:t>
                      </a:r>
                      <a:endParaRPr lang="zh-CN" altLang="en-US" sz="900" b="1" i="0" u="none" strike="noStrike" dirty="0">
                        <a:solidFill>
                          <a:schemeClr val="bg1"/>
                        </a:solidFill>
                        <a:effectLst/>
                        <a:latin typeface="宋体"/>
                      </a:endParaRPr>
                    </a:p>
                  </a:txBody>
                  <a:tcPr marL="9525" marR="9525" marT="9525" marB="0" anchor="ctr">
                    <a:solidFill>
                      <a:srgbClr val="2380B8"/>
                    </a:solidFill>
                  </a:tcPr>
                </a:tc>
                <a:tc>
                  <a:txBody>
                    <a:bodyPr/>
                    <a:lstStyle/>
                    <a:p>
                      <a:pPr algn="ctr" fontAlgn="ctr"/>
                      <a:r>
                        <a:rPr lang="zh-CN" altLang="en-US" sz="900" b="1" u="none" strike="noStrike" dirty="0">
                          <a:solidFill>
                            <a:schemeClr val="bg1"/>
                          </a:solidFill>
                          <a:effectLst/>
                        </a:rPr>
                        <a:t>当月</a:t>
                      </a:r>
                      <a:r>
                        <a:rPr lang="zh-CN" altLang="en-US" sz="900" b="1" u="none" strike="noStrike" dirty="0" smtClean="0">
                          <a:solidFill>
                            <a:schemeClr val="bg1"/>
                          </a:solidFill>
                          <a:effectLst/>
                        </a:rPr>
                        <a:t>交易额</a:t>
                      </a:r>
                      <a:r>
                        <a:rPr lang="en-US" altLang="zh-CN" sz="900" b="1" u="none" strike="noStrike" dirty="0" smtClean="0">
                          <a:solidFill>
                            <a:schemeClr val="bg1"/>
                          </a:solidFill>
                          <a:effectLst/>
                        </a:rPr>
                        <a:t>/</a:t>
                      </a:r>
                      <a:r>
                        <a:rPr lang="zh-CN" altLang="en-US" sz="900" b="1" u="none" strike="noStrike" dirty="0" smtClean="0">
                          <a:solidFill>
                            <a:schemeClr val="bg1"/>
                          </a:solidFill>
                          <a:effectLst/>
                        </a:rPr>
                        <a:t>万</a:t>
                      </a:r>
                      <a:endParaRPr lang="zh-CN" altLang="en-US" sz="900" b="1" i="0" u="none" strike="noStrike" dirty="0">
                        <a:solidFill>
                          <a:schemeClr val="bg1"/>
                        </a:solidFill>
                        <a:effectLst/>
                        <a:latin typeface="宋体"/>
                      </a:endParaRPr>
                    </a:p>
                  </a:txBody>
                  <a:tcPr marL="9525" marR="9525" marT="9525" marB="0" anchor="ctr">
                    <a:solidFill>
                      <a:srgbClr val="2380B8"/>
                    </a:solidFill>
                  </a:tcPr>
                </a:tc>
                <a:tc>
                  <a:txBody>
                    <a:bodyPr/>
                    <a:lstStyle/>
                    <a:p>
                      <a:pPr algn="ctr" fontAlgn="ctr"/>
                      <a:r>
                        <a:rPr lang="zh-CN" altLang="en-US" sz="900" b="1" u="none" strike="noStrike" dirty="0">
                          <a:solidFill>
                            <a:schemeClr val="bg1"/>
                          </a:solidFill>
                          <a:effectLst/>
                        </a:rPr>
                        <a:t>平均</a:t>
                      </a:r>
                      <a:r>
                        <a:rPr lang="zh-CN" altLang="en-US" sz="900" b="1" u="none" strike="noStrike" dirty="0" smtClean="0">
                          <a:solidFill>
                            <a:schemeClr val="bg1"/>
                          </a:solidFill>
                          <a:effectLst/>
                        </a:rPr>
                        <a:t>展业</a:t>
                      </a:r>
                      <a:endParaRPr lang="en-US" altLang="zh-CN" sz="900" b="1" u="none" strike="noStrike" dirty="0" smtClean="0">
                        <a:solidFill>
                          <a:schemeClr val="bg1"/>
                        </a:solidFill>
                        <a:effectLst/>
                      </a:endParaRPr>
                    </a:p>
                    <a:p>
                      <a:pPr algn="ctr" fontAlgn="ctr"/>
                      <a:r>
                        <a:rPr lang="zh-CN" altLang="en-US" sz="900" b="1" u="none" strike="noStrike" dirty="0" smtClean="0">
                          <a:solidFill>
                            <a:schemeClr val="bg1"/>
                          </a:solidFill>
                          <a:effectLst/>
                        </a:rPr>
                        <a:t>商户</a:t>
                      </a:r>
                      <a:r>
                        <a:rPr lang="zh-CN" altLang="en-US" sz="900" b="1" u="none" strike="noStrike" dirty="0">
                          <a:solidFill>
                            <a:schemeClr val="bg1"/>
                          </a:solidFill>
                          <a:effectLst/>
                        </a:rPr>
                        <a:t>数</a:t>
                      </a:r>
                      <a:endParaRPr lang="zh-CN" altLang="en-US" sz="900" b="1" i="0" u="none" strike="noStrike" dirty="0">
                        <a:solidFill>
                          <a:schemeClr val="bg1"/>
                        </a:solidFill>
                        <a:effectLst/>
                        <a:latin typeface="宋体"/>
                      </a:endParaRPr>
                    </a:p>
                  </a:txBody>
                  <a:tcPr marL="9525" marR="9525" marT="9525" marB="0" anchor="ctr">
                    <a:solidFill>
                      <a:srgbClr val="2380B8"/>
                    </a:solidFill>
                  </a:tcPr>
                </a:tc>
                <a:tc>
                  <a:txBody>
                    <a:bodyPr/>
                    <a:lstStyle/>
                    <a:p>
                      <a:pPr algn="ctr" fontAlgn="ctr"/>
                      <a:r>
                        <a:rPr lang="zh-CN" altLang="en-US" sz="900" b="1" u="none" strike="noStrike" dirty="0">
                          <a:solidFill>
                            <a:schemeClr val="bg1"/>
                          </a:solidFill>
                          <a:effectLst/>
                        </a:rPr>
                        <a:t>平均</a:t>
                      </a:r>
                      <a:r>
                        <a:rPr lang="zh-CN" altLang="en-US" sz="900" b="1" u="none" strike="noStrike" dirty="0" smtClean="0">
                          <a:solidFill>
                            <a:schemeClr val="bg1"/>
                          </a:solidFill>
                          <a:effectLst/>
                        </a:rPr>
                        <a:t>贡</a:t>
                      </a:r>
                      <a:endParaRPr lang="en-US" altLang="zh-CN" sz="900" b="1" u="none" strike="noStrike" dirty="0" smtClean="0">
                        <a:solidFill>
                          <a:schemeClr val="bg1"/>
                        </a:solidFill>
                        <a:effectLst/>
                      </a:endParaRPr>
                    </a:p>
                    <a:p>
                      <a:pPr algn="ctr" fontAlgn="ctr"/>
                      <a:r>
                        <a:rPr lang="zh-CN" altLang="en-US" sz="900" b="1" u="none" strike="noStrike" dirty="0" smtClean="0">
                          <a:solidFill>
                            <a:schemeClr val="bg1"/>
                          </a:solidFill>
                          <a:effectLst/>
                        </a:rPr>
                        <a:t>献金额</a:t>
                      </a:r>
                      <a:r>
                        <a:rPr lang="en-US" altLang="zh-CN" sz="900" b="1" u="none" strike="noStrike" dirty="0" smtClean="0">
                          <a:solidFill>
                            <a:schemeClr val="bg1"/>
                          </a:solidFill>
                          <a:effectLst/>
                        </a:rPr>
                        <a:t>/</a:t>
                      </a:r>
                      <a:r>
                        <a:rPr lang="zh-CN" altLang="en-US" sz="900" b="1" u="none" strike="noStrike" dirty="0" smtClean="0">
                          <a:solidFill>
                            <a:schemeClr val="bg1"/>
                          </a:solidFill>
                          <a:effectLst/>
                        </a:rPr>
                        <a:t>万</a:t>
                      </a:r>
                      <a:endParaRPr lang="zh-CN" altLang="en-US" sz="900" b="1" i="0" u="none" strike="noStrike" dirty="0">
                        <a:solidFill>
                          <a:schemeClr val="bg1"/>
                        </a:solidFill>
                        <a:effectLst/>
                        <a:latin typeface="宋体"/>
                      </a:endParaRPr>
                    </a:p>
                  </a:txBody>
                  <a:tcPr marL="9525" marR="9525" marT="9525" marB="0" anchor="ctr">
                    <a:solidFill>
                      <a:srgbClr val="2380B8"/>
                    </a:solidFill>
                  </a:tcPr>
                </a:tc>
              </a:tr>
              <a:tr h="162563">
                <a:tc rowSpan="3">
                  <a:txBody>
                    <a:bodyPr/>
                    <a:lstStyle/>
                    <a:p>
                      <a:pPr algn="ctr" fontAlgn="ctr"/>
                      <a:r>
                        <a:rPr lang="en-US" altLang="zh-CN" sz="900" u="none" strike="noStrike" dirty="0">
                          <a:effectLst/>
                        </a:rPr>
                        <a:t>1</a:t>
                      </a:r>
                      <a:r>
                        <a:rPr lang="zh-CN" altLang="en-US" sz="900" u="none" strike="noStrike" dirty="0">
                          <a:effectLst/>
                        </a:rPr>
                        <a:t>月</a:t>
                      </a:r>
                      <a:endParaRPr lang="zh-CN" altLang="en-US"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a:effectLst/>
                        </a:rPr>
                        <a:t>50</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14</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34</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14.0</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34</a:t>
                      </a:r>
                      <a:endParaRPr lang="en-US" altLang="zh-CN" sz="900" b="0" i="0" u="none" strike="noStrike">
                        <a:solidFill>
                          <a:srgbClr val="000000"/>
                        </a:solidFill>
                        <a:effectLst/>
                        <a:latin typeface="宋体"/>
                      </a:endParaRPr>
                    </a:p>
                  </a:txBody>
                  <a:tcPr marL="9525" marR="9525" marT="9525" marB="0" anchor="ctr"/>
                </a:tc>
              </a:tr>
              <a:tr h="162563">
                <a:tc vMerge="1">
                  <a:txBody>
                    <a:bodyPr/>
                    <a:lstStyle/>
                    <a:p>
                      <a:endParaRPr lang="zh-CN" altLang="en-US"/>
                    </a:p>
                  </a:txBody>
                  <a:tcPr/>
                </a:tc>
                <a:tc>
                  <a:txBody>
                    <a:bodyPr/>
                    <a:lstStyle/>
                    <a:p>
                      <a:pPr algn="ctr" fontAlgn="ctr"/>
                      <a:r>
                        <a:rPr lang="en-US" altLang="zh-CN" sz="900" u="none" strike="noStrike" dirty="0">
                          <a:effectLst/>
                        </a:rPr>
                        <a:t>20</a:t>
                      </a:r>
                      <a:endParaRPr lang="en-US" altLang="zh-CN" sz="900" b="0" i="0" u="none" strike="noStrike" dirty="0">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6</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dirty="0">
                          <a:effectLst/>
                        </a:rPr>
                        <a:t>44</a:t>
                      </a:r>
                      <a:endParaRPr lang="en-US" altLang="zh-CN" sz="900" b="0" i="0" u="none" strike="noStrike" dirty="0">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5.8</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7</a:t>
                      </a:r>
                      <a:endParaRPr lang="en-US" altLang="zh-CN" sz="900" b="0" i="0" u="none" strike="noStrike">
                        <a:solidFill>
                          <a:srgbClr val="000000"/>
                        </a:solidFill>
                        <a:effectLst/>
                        <a:latin typeface="宋体"/>
                      </a:endParaRPr>
                    </a:p>
                  </a:txBody>
                  <a:tcPr marL="9525" marR="9525" marT="9525" marB="0" anchor="ctr"/>
                </a:tc>
              </a:tr>
              <a:tr h="162563">
                <a:tc vMerge="1">
                  <a:txBody>
                    <a:bodyPr/>
                    <a:lstStyle/>
                    <a:p>
                      <a:endParaRPr lang="zh-CN" altLang="en-US"/>
                    </a:p>
                  </a:txBody>
                  <a:tcPr/>
                </a:tc>
                <a:tc>
                  <a:txBody>
                    <a:bodyPr/>
                    <a:lstStyle/>
                    <a:p>
                      <a:pPr algn="ctr" fontAlgn="ctr"/>
                      <a:r>
                        <a:rPr lang="en-US" altLang="zh-CN" sz="900" u="none" strike="noStrike" dirty="0">
                          <a:effectLst/>
                        </a:rPr>
                        <a:t>10</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211</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354</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752</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1.7</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4</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r>
              <a:tr h="162563">
                <a:tc>
                  <a:txBody>
                    <a:bodyPr/>
                    <a:lstStyle/>
                    <a:p>
                      <a:pPr algn="ctr" fontAlgn="ctr"/>
                      <a:r>
                        <a:rPr lang="zh-CN" altLang="en-US" sz="900" u="none" strike="noStrike" dirty="0">
                          <a:effectLst/>
                        </a:rPr>
                        <a:t>小计</a:t>
                      </a:r>
                      <a:endParaRPr lang="zh-CN" altLang="en-US"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a:effectLst/>
                        </a:rPr>
                        <a:t>-</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a:effectLst/>
                        </a:rPr>
                        <a:t>218</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403</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830</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563">
                <a:tc rowSpan="4">
                  <a:txBody>
                    <a:bodyPr/>
                    <a:lstStyle/>
                    <a:p>
                      <a:pPr algn="ctr" fontAlgn="ctr"/>
                      <a:r>
                        <a:rPr lang="en-US" altLang="zh-CN" sz="900" u="none" strike="noStrike" dirty="0">
                          <a:effectLst/>
                        </a:rPr>
                        <a:t>12</a:t>
                      </a:r>
                      <a:r>
                        <a:rPr lang="zh-CN" altLang="en-US" sz="900" u="none" strike="noStrike" dirty="0">
                          <a:effectLst/>
                        </a:rPr>
                        <a:t>月</a:t>
                      </a:r>
                      <a:endParaRPr lang="zh-CN" altLang="en-US"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a:effectLst/>
                        </a:rPr>
                        <a:t>500</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dirty="0">
                          <a:effectLst/>
                        </a:rPr>
                        <a:t>-</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dirty="0">
                          <a:effectLst/>
                        </a:rPr>
                        <a:t>-</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r>
              <a:tr h="162563">
                <a:tc vMerge="1">
                  <a:txBody>
                    <a:bodyPr/>
                    <a:lstStyle/>
                    <a:p>
                      <a:endParaRPr lang="zh-CN" altLang="en-US"/>
                    </a:p>
                  </a:txBody>
                  <a:tcPr/>
                </a:tc>
                <a:tc>
                  <a:txBody>
                    <a:bodyPr/>
                    <a:lstStyle/>
                    <a:p>
                      <a:pPr algn="ctr" fontAlgn="ctr"/>
                      <a:r>
                        <a:rPr lang="en-US" altLang="zh-CN" sz="900" u="none" strike="noStrike">
                          <a:effectLst/>
                        </a:rPr>
                        <a:t>200</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3</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3</a:t>
                      </a:r>
                      <a:endParaRPr lang="en-US" altLang="zh-CN" sz="900" b="0" i="0" u="none" strike="noStrike">
                        <a:solidFill>
                          <a:srgbClr val="000000"/>
                        </a:solidFill>
                        <a:effectLst/>
                        <a:latin typeface="宋体"/>
                      </a:endParaRPr>
                    </a:p>
                  </a:txBody>
                  <a:tcPr marL="9525" marR="9525" marT="9525" marB="0" anchor="ctr"/>
                </a:tc>
              </a:tr>
              <a:tr h="162563">
                <a:tc vMerge="1">
                  <a:txBody>
                    <a:bodyPr/>
                    <a:lstStyle/>
                    <a:p>
                      <a:endParaRPr lang="zh-CN" altLang="en-US"/>
                    </a:p>
                  </a:txBody>
                  <a:tcPr/>
                </a:tc>
                <a:tc>
                  <a:txBody>
                    <a:bodyPr/>
                    <a:lstStyle/>
                    <a:p>
                      <a:pPr algn="ctr" fontAlgn="ctr"/>
                      <a:r>
                        <a:rPr lang="en-US" altLang="zh-CN" sz="900" u="none" strike="noStrike">
                          <a:effectLst/>
                        </a:rPr>
                        <a:t>20</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7</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29</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41</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4.1</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6</a:t>
                      </a:r>
                      <a:endParaRPr lang="en-US" altLang="zh-CN" sz="900" b="0" i="0" u="none" strike="noStrike">
                        <a:solidFill>
                          <a:srgbClr val="000000"/>
                        </a:solidFill>
                        <a:effectLst/>
                        <a:latin typeface="宋体"/>
                      </a:endParaRPr>
                    </a:p>
                  </a:txBody>
                  <a:tcPr marL="9525" marR="9525" marT="9525" marB="0" anchor="ctr"/>
                </a:tc>
              </a:tr>
              <a:tr h="162563">
                <a:tc vMerge="1">
                  <a:txBody>
                    <a:bodyPr/>
                    <a:lstStyle/>
                    <a:p>
                      <a:endParaRPr lang="zh-CN" altLang="en-US"/>
                    </a:p>
                  </a:txBody>
                  <a:tcPr/>
                </a:tc>
                <a:tc>
                  <a:txBody>
                    <a:bodyPr/>
                    <a:lstStyle/>
                    <a:p>
                      <a:pPr algn="ctr" fontAlgn="ctr"/>
                      <a:r>
                        <a:rPr lang="en-US" altLang="zh-CN" sz="900" u="none" strike="noStrike" dirty="0">
                          <a:effectLst/>
                        </a:rPr>
                        <a:t>10</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173</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376</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942</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2.2</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5</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r>
              <a:tr h="162563">
                <a:tc>
                  <a:txBody>
                    <a:bodyPr/>
                    <a:lstStyle/>
                    <a:p>
                      <a:pPr algn="ctr" fontAlgn="ctr"/>
                      <a:r>
                        <a:rPr lang="zh-CN" altLang="en-US" sz="900" u="none" strike="noStrike" dirty="0">
                          <a:effectLst/>
                        </a:rPr>
                        <a:t>小计</a:t>
                      </a:r>
                      <a:endParaRPr lang="zh-CN" altLang="en-US"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182</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405</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986</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563">
                <a:tc rowSpan="4">
                  <a:txBody>
                    <a:bodyPr/>
                    <a:lstStyle/>
                    <a:p>
                      <a:pPr algn="ctr" fontAlgn="ctr"/>
                      <a:r>
                        <a:rPr lang="en-US" altLang="zh-CN" sz="900" u="none" strike="noStrike" dirty="0">
                          <a:effectLst/>
                        </a:rPr>
                        <a:t>11</a:t>
                      </a:r>
                      <a:r>
                        <a:rPr lang="zh-CN" altLang="en-US" sz="900" u="none" strike="noStrike" dirty="0">
                          <a:effectLst/>
                        </a:rPr>
                        <a:t>月</a:t>
                      </a:r>
                      <a:endParaRPr lang="zh-CN" altLang="en-US"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50</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13</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24</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6.5</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dirty="0">
                          <a:effectLst/>
                        </a:rPr>
                        <a:t>12</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r>
              <a:tr h="162563">
                <a:tc vMerge="1">
                  <a:txBody>
                    <a:bodyPr/>
                    <a:lstStyle/>
                    <a:p>
                      <a:endParaRPr lang="zh-CN" altLang="en-US"/>
                    </a:p>
                  </a:txBody>
                  <a:tcPr/>
                </a:tc>
                <a:tc>
                  <a:txBody>
                    <a:bodyPr/>
                    <a:lstStyle/>
                    <a:p>
                      <a:pPr algn="ctr" fontAlgn="ctr"/>
                      <a:r>
                        <a:rPr lang="en-US" altLang="zh-CN" sz="900" u="none" strike="noStrike" dirty="0">
                          <a:effectLst/>
                        </a:rPr>
                        <a:t>30</a:t>
                      </a:r>
                      <a:endParaRPr lang="en-US" altLang="zh-CN" sz="900" b="0" i="0" u="none" strike="noStrike" dirty="0">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a:t>
                      </a:r>
                      <a:endParaRPr lang="en-US" altLang="zh-CN" sz="900" b="0" i="0" u="none" strike="noStrike">
                        <a:solidFill>
                          <a:srgbClr val="000000"/>
                        </a:solidFill>
                        <a:effectLst/>
                        <a:latin typeface="宋体"/>
                      </a:endParaRPr>
                    </a:p>
                  </a:txBody>
                  <a:tcPr marL="9525" marR="9525" marT="9525" marB="0" anchor="ctr"/>
                </a:tc>
              </a:tr>
              <a:tr h="162563">
                <a:tc vMerge="1">
                  <a:txBody>
                    <a:bodyPr/>
                    <a:lstStyle/>
                    <a:p>
                      <a:endParaRPr lang="zh-CN" altLang="en-US"/>
                    </a:p>
                  </a:txBody>
                  <a:tcPr/>
                </a:tc>
                <a:tc>
                  <a:txBody>
                    <a:bodyPr/>
                    <a:lstStyle/>
                    <a:p>
                      <a:pPr algn="ctr" fontAlgn="ctr"/>
                      <a:r>
                        <a:rPr lang="en-US" altLang="zh-CN" sz="900" u="none" strike="noStrike" dirty="0">
                          <a:effectLst/>
                        </a:rPr>
                        <a:t>20</a:t>
                      </a:r>
                      <a:endParaRPr lang="en-US" altLang="zh-CN" sz="900" b="0" i="0" u="none" strike="noStrike" dirty="0">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21</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49</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62</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2.3</a:t>
                      </a:r>
                      <a:endParaRPr lang="en-US" altLang="zh-CN" sz="900" b="0" i="0" u="none" strike="noStrike">
                        <a:solidFill>
                          <a:srgbClr val="000000"/>
                        </a:solidFill>
                        <a:effectLst/>
                        <a:latin typeface="宋体"/>
                      </a:endParaRPr>
                    </a:p>
                  </a:txBody>
                  <a:tcPr marL="9525" marR="9525" marT="9525" marB="0" anchor="ctr"/>
                </a:tc>
                <a:tc>
                  <a:txBody>
                    <a:bodyPr/>
                    <a:lstStyle/>
                    <a:p>
                      <a:pPr algn="ctr" fontAlgn="ctr"/>
                      <a:r>
                        <a:rPr lang="en-US" altLang="zh-CN" sz="900" u="none" strike="noStrike">
                          <a:effectLst/>
                        </a:rPr>
                        <a:t>3</a:t>
                      </a:r>
                      <a:endParaRPr lang="en-US" altLang="zh-CN" sz="900" b="0" i="0" u="none" strike="noStrike">
                        <a:solidFill>
                          <a:srgbClr val="000000"/>
                        </a:solidFill>
                        <a:effectLst/>
                        <a:latin typeface="宋体"/>
                      </a:endParaRPr>
                    </a:p>
                  </a:txBody>
                  <a:tcPr marL="9525" marR="9525" marT="9525" marB="0" anchor="ctr"/>
                </a:tc>
              </a:tr>
              <a:tr h="162563">
                <a:tc vMerge="1">
                  <a:txBody>
                    <a:bodyPr/>
                    <a:lstStyle/>
                    <a:p>
                      <a:endParaRPr lang="zh-CN" altLang="en-US"/>
                    </a:p>
                  </a:txBody>
                  <a:tcPr/>
                </a:tc>
                <a:tc>
                  <a:txBody>
                    <a:bodyPr/>
                    <a:lstStyle/>
                    <a:p>
                      <a:pPr algn="ctr" fontAlgn="ctr"/>
                      <a:r>
                        <a:rPr lang="en-US" altLang="zh-CN" sz="900" u="none" strike="noStrike" dirty="0">
                          <a:effectLst/>
                        </a:rPr>
                        <a:t>10</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535</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606</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1327</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1.1</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900" u="none" strike="noStrike" dirty="0">
                          <a:effectLst/>
                        </a:rPr>
                        <a:t>2</a:t>
                      </a:r>
                      <a:endParaRPr lang="en-US" altLang="zh-CN" sz="900" b="0" i="0" u="none" strike="noStrike" dirty="0">
                        <a:solidFill>
                          <a:srgbClr val="000000"/>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tcPr>
                </a:tc>
              </a:tr>
              <a:tr h="162563">
                <a:tc>
                  <a:txBody>
                    <a:bodyPr/>
                    <a:lstStyle/>
                    <a:p>
                      <a:pPr algn="ctr" fontAlgn="ctr"/>
                      <a:r>
                        <a:rPr lang="zh-CN" altLang="en-US" sz="900" u="none" strike="noStrike" dirty="0">
                          <a:effectLst/>
                        </a:rPr>
                        <a:t>小计</a:t>
                      </a:r>
                      <a:endParaRPr lang="zh-CN" altLang="en-US"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559</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668</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1413</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a:effectLst/>
                        </a:rPr>
                        <a:t>-</a:t>
                      </a:r>
                      <a:endParaRPr lang="en-US" altLang="zh-CN" sz="900" b="0" i="0" u="none" strike="noStrike">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900" u="none" strike="noStrike" dirty="0">
                          <a:effectLst/>
                        </a:rPr>
                        <a:t>-</a:t>
                      </a:r>
                      <a:endParaRPr lang="en-US" altLang="zh-CN" sz="900" b="0" i="0" u="none" strike="noStrike" dirty="0">
                        <a:solidFill>
                          <a:srgbClr val="000000"/>
                        </a:solidFill>
                        <a:effectLst/>
                        <a:latin typeface="宋体"/>
                      </a:endParaRPr>
                    </a:p>
                  </a:txBody>
                  <a:tcPr marL="9525" marR="9525" marT="9525" marB="0" anchor="ctr">
                    <a:lnT w="12700" cap="flat" cmpd="sng" algn="ctr">
                      <a:solidFill>
                        <a:schemeClr val="tx1"/>
                      </a:solidFill>
                      <a:prstDash val="solid"/>
                      <a:round/>
                      <a:headEnd type="none" w="med" len="med"/>
                      <a:tailEnd type="none" w="med" len="med"/>
                    </a:lnT>
                  </a:tcPr>
                </a:tc>
              </a:tr>
            </a:tbl>
          </a:graphicData>
        </a:graphic>
      </p:graphicFrame>
      <p:sp>
        <p:nvSpPr>
          <p:cNvPr id="18" name="TextBox 17"/>
          <p:cNvSpPr txBox="1"/>
          <p:nvPr/>
        </p:nvSpPr>
        <p:spPr>
          <a:xfrm>
            <a:off x="5154414" y="3563745"/>
            <a:ext cx="3641950" cy="261610"/>
          </a:xfrm>
          <a:prstGeom prst="rect">
            <a:avLst/>
          </a:prstGeom>
          <a:noFill/>
        </p:spPr>
        <p:txBody>
          <a:bodyPr wrap="square" rtlCol="0">
            <a:spAutoFit/>
          </a:bodyPr>
          <a:lstStyle/>
          <a:p>
            <a:pPr marL="171450" indent="-171450">
              <a:buFont typeface="Wingdings" panose="05000000000000000000" pitchFamily="2" charset="2"/>
              <a:buChar char="n"/>
            </a:pPr>
            <a:r>
              <a:rPr lang="zh-CN" altLang="en-US" sz="1100" b="1" dirty="0" smtClean="0">
                <a:solidFill>
                  <a:srgbClr val="FF0000"/>
                </a:solidFill>
              </a:rPr>
              <a:t>提货多的和伙人平均展业能力更强。</a:t>
            </a:r>
            <a:endParaRPr lang="zh-CN" altLang="en-US" sz="1100" b="1" dirty="0">
              <a:solidFill>
                <a:srgbClr val="FF0000"/>
              </a:solidFill>
            </a:endParaRPr>
          </a:p>
        </p:txBody>
      </p:sp>
      <p:sp>
        <p:nvSpPr>
          <p:cNvPr id="19" name="矩形 18"/>
          <p:cNvSpPr/>
          <p:nvPr/>
        </p:nvSpPr>
        <p:spPr>
          <a:xfrm>
            <a:off x="7812360" y="4365104"/>
            <a:ext cx="864096" cy="28803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812360" y="5157192"/>
            <a:ext cx="864096" cy="28803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812360" y="5974680"/>
            <a:ext cx="864096" cy="28803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881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图片 1" descr="模版封皮图片.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
          <p:cNvSpPr txBox="1">
            <a:spLocks noChangeArrowheads="1"/>
          </p:cNvSpPr>
          <p:nvPr/>
        </p:nvSpPr>
        <p:spPr bwMode="auto">
          <a:xfrm>
            <a:off x="2303463" y="3429000"/>
            <a:ext cx="453707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defRPr/>
            </a:pPr>
            <a:r>
              <a:rPr lang="zh-CN" altLang="en-US" sz="4051" b="1" dirty="0" smtClean="0">
                <a:solidFill>
                  <a:srgbClr val="FFFFFF"/>
                </a:solidFill>
                <a:latin typeface="微软雅黑" panose="020B0503020204020204" pitchFamily="34" charset="-122"/>
                <a:ea typeface="微软雅黑" panose="020B0503020204020204" pitchFamily="34" charset="-122"/>
              </a:rPr>
              <a:t>谢谢！</a:t>
            </a:r>
            <a:endParaRPr lang="zh-CN" altLang="zh-CN" sz="4051" b="1" dirty="0" smtClean="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3821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04569" y="88606"/>
            <a:ext cx="698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fontAlgn="ctr">
              <a:spcBef>
                <a:spcPct val="20000"/>
              </a:spcBef>
            </a:pP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A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和 </a:t>
            </a: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B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两</a:t>
            </a:r>
            <a:r>
              <a:rPr kumimoji="0" lang="zh-CN" altLang="en-US" b="1" dirty="0">
                <a:latin typeface="Times New Roman" panose="02020603050405020304" pitchFamily="18" charset="0"/>
                <a:ea typeface="微软雅黑" charset="0"/>
                <a:cs typeface="Times New Roman" panose="02020603050405020304" pitchFamily="18" charset="0"/>
                <a:sym typeface="Calibri" charset="0"/>
              </a:rPr>
              <a:t>家公司谁经营的更好呢？</a:t>
            </a:r>
          </a:p>
        </p:txBody>
      </p:sp>
      <p:pic>
        <p:nvPicPr>
          <p:cNvPr id="37" name="图片 36" descr="3D小人1.jpg"/>
          <p:cNvPicPr>
            <a:picLocks noChangeAspect="1"/>
          </p:cNvPicPr>
          <p:nvPr/>
        </p:nvPicPr>
        <p:blipFill>
          <a:blip r:embed="rId2"/>
          <a:stretch>
            <a:fillRect/>
          </a:stretch>
        </p:blipFill>
        <p:spPr>
          <a:xfrm>
            <a:off x="717437" y="1209114"/>
            <a:ext cx="7598979" cy="4740166"/>
          </a:xfrm>
          <a:prstGeom prst="rect">
            <a:avLst/>
          </a:prstGeom>
        </p:spPr>
      </p:pic>
      <p:sp>
        <p:nvSpPr>
          <p:cNvPr id="38" name="Rectangle 3"/>
          <p:cNvSpPr txBox="1">
            <a:spLocks noChangeArrowheads="1"/>
          </p:cNvSpPr>
          <p:nvPr/>
        </p:nvSpPr>
        <p:spPr bwMode="auto">
          <a:xfrm>
            <a:off x="1690103" y="2363394"/>
            <a:ext cx="4047977" cy="2677434"/>
          </a:xfrm>
          <a:prstGeom prst="rect">
            <a:avLst/>
          </a:prstGeom>
          <a:noFill/>
          <a:ln w="9525">
            <a:noFill/>
            <a:miter lim="800000"/>
            <a:headEnd/>
            <a:tailEnd/>
          </a:ln>
          <a:effectLst/>
          <a:scene3d>
            <a:camera prst="orthographicFront">
              <a:rot lat="0" lon="0" rev="0"/>
            </a:camera>
            <a:lightRig rig="threePt" dir="t"/>
          </a:scene3d>
        </p:spPr>
        <p:txBody>
          <a:bodyPr/>
          <a:lstStyle/>
          <a:p>
            <a:pPr>
              <a:lnSpc>
                <a:spcPct val="200000"/>
              </a:lnSpc>
              <a:spcBef>
                <a:spcPct val="20000"/>
              </a:spcBef>
              <a:defRPr/>
            </a:pPr>
            <a:r>
              <a:rPr lang="zh-CN" altLang="en-US" sz="1600" b="1" kern="0" dirty="0" smtClean="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rPr>
              <a:t>案例背景：</a:t>
            </a:r>
            <a:endParaRPr lang="en-US" altLang="zh-CN" sz="1600" b="1" kern="0" dirty="0" smtClean="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endParaRPr>
          </a:p>
          <a:p>
            <a:pPr>
              <a:lnSpc>
                <a:spcPct val="200000"/>
              </a:lnSpc>
              <a:spcBef>
                <a:spcPct val="20000"/>
              </a:spcBef>
              <a:defRPr/>
            </a:pPr>
            <a:r>
              <a:rPr lang="en-US" altLang="zh-CN" sz="1600" b="1" kern="0" dirty="0" smtClean="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rPr>
              <a:t>        A</a:t>
            </a:r>
            <a:r>
              <a:rPr lang="zh-CN" altLang="en-US" sz="1600" b="1" kern="0" dirty="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rPr>
              <a:t>和</a:t>
            </a:r>
            <a:r>
              <a:rPr lang="en-US" altLang="zh-CN" sz="1600" b="1" kern="0" dirty="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rPr>
              <a:t>B</a:t>
            </a:r>
            <a:r>
              <a:rPr lang="zh-CN" altLang="en-US" sz="1600" b="1" kern="0" dirty="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rPr>
              <a:t>两家</a:t>
            </a:r>
            <a:r>
              <a:rPr lang="zh-CN" altLang="en-US" sz="1600" b="1" kern="0" dirty="0" smtClean="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rPr>
              <a:t>公司都是做小微金融的</a:t>
            </a:r>
            <a:r>
              <a:rPr lang="zh-CN" altLang="en-US" sz="1600" b="1" kern="0" dirty="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rPr>
              <a:t>平台</a:t>
            </a:r>
            <a:r>
              <a:rPr lang="zh-CN" altLang="en-US" sz="1600" b="1" kern="0" dirty="0" smtClean="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rPr>
              <a:t>，他们</a:t>
            </a:r>
            <a:r>
              <a:rPr lang="zh-CN" altLang="en-US" sz="1600" b="1" kern="0" dirty="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rPr>
              <a:t>几乎在同一时间启动公司，在各自的公司运作半年以后，作为同行他们坐到一起交流数据和经营心得</a:t>
            </a:r>
            <a:r>
              <a:rPr lang="zh-CN" altLang="en-US" sz="1600" b="1" kern="0" dirty="0" smtClean="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rPr>
              <a:t>。</a:t>
            </a:r>
            <a:endParaRPr lang="en-US" altLang="zh-CN" sz="1600" b="1" kern="0" dirty="0" smtClean="0">
              <a:solidFill>
                <a:schemeClr val="accent5">
                  <a:lumMod val="10000"/>
                </a:schemeClr>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905019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3933056"/>
            <a:ext cx="9157816" cy="2009068"/>
          </a:xfrm>
          <a:prstGeom prst="rect">
            <a:avLst/>
          </a:prstGeom>
          <a:gradFill>
            <a:gsLst>
              <a:gs pos="53000">
                <a:srgbClr val="021222">
                  <a:alpha val="80000"/>
                </a:srgbClr>
              </a:gs>
              <a:gs pos="100000">
                <a:srgbClr val="010508">
                  <a:alpha val="50000"/>
                </a:srgbClr>
              </a:gs>
              <a:gs pos="25000">
                <a:srgbClr val="021524">
                  <a:alpha val="80000"/>
                </a:srgbClr>
              </a:gs>
              <a:gs pos="75000">
                <a:srgbClr val="011428">
                  <a:alpha val="80000"/>
                </a:srgbClr>
              </a:gs>
              <a:gs pos="0">
                <a:srgbClr val="010506">
                  <a:alpha val="50000"/>
                </a:srgb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FAAF19"/>
              </a:solidFill>
              <a:latin typeface="微软雅黑" pitchFamily="34" charset="-122"/>
              <a:ea typeface="微软雅黑" pitchFamily="34" charset="-122"/>
            </a:endParaRPr>
          </a:p>
        </p:txBody>
      </p:sp>
      <p:pic>
        <p:nvPicPr>
          <p:cNvPr id="5" name="3FDC647A496E34CF783E9E175436C314.png" descr="C:\Documents and Settings\073160\Local Settings\Temp\SoEasy\3FDC647A496E34CF783E9E175436C314.png"/>
          <p:cNvPicPr>
            <a:picLocks noChangeAspect="1"/>
          </p:cNvPicPr>
          <p:nvPr/>
        </p:nvPicPr>
        <p:blipFill>
          <a:blip r:embed="rId2" r:link="rId3"/>
          <a:stretch>
            <a:fillRect/>
          </a:stretch>
        </p:blipFill>
        <p:spPr>
          <a:xfrm>
            <a:off x="539552" y="3356992"/>
            <a:ext cx="1945317" cy="2931718"/>
          </a:xfrm>
          <a:prstGeom prst="rect">
            <a:avLst/>
          </a:prstGeom>
          <a:ln>
            <a:noFill/>
          </a:ln>
          <a:effectLst>
            <a:outerShdw blurRad="292100" dist="139700" dir="2700000" algn="tl" rotWithShape="0">
              <a:srgbClr val="333333">
                <a:alpha val="65000"/>
              </a:srgbClr>
            </a:outerShdw>
          </a:effectLst>
        </p:spPr>
      </p:pic>
      <p:sp>
        <p:nvSpPr>
          <p:cNvPr id="3" name="矩形 2"/>
          <p:cNvSpPr/>
          <p:nvPr/>
        </p:nvSpPr>
        <p:spPr>
          <a:xfrm>
            <a:off x="3232314" y="4336638"/>
            <a:ext cx="4572000" cy="1200329"/>
          </a:xfrm>
          <a:prstGeom prst="rect">
            <a:avLst/>
          </a:prstGeom>
        </p:spPr>
        <p:txBody>
          <a:bodyPr>
            <a:spAutoFit/>
          </a:bodyPr>
          <a:lstStyle/>
          <a:p>
            <a:pPr marL="285750" indent="-285750">
              <a:buFont typeface="Wingdings" panose="05000000000000000000" pitchFamily="2" charset="2"/>
              <a:buChar char="u"/>
            </a:pPr>
            <a:r>
              <a:rPr lang="en-US" altLang="zh-CN" b="1" dirty="0" smtClean="0">
                <a:solidFill>
                  <a:schemeClr val="bg1"/>
                </a:solidFill>
                <a:latin typeface="Times New Roman" panose="02020603050405020304" pitchFamily="18" charset="0"/>
                <a:cs typeface="Times New Roman" panose="02020603050405020304" pitchFamily="18" charset="0"/>
              </a:rPr>
              <a:t>  A</a:t>
            </a:r>
            <a:r>
              <a:rPr lang="zh-CN" altLang="en-US" b="1" dirty="0">
                <a:solidFill>
                  <a:schemeClr val="bg1"/>
                </a:solidFill>
                <a:latin typeface="Times New Roman" panose="02020603050405020304" pitchFamily="18" charset="0"/>
                <a:cs typeface="Times New Roman" panose="02020603050405020304" pitchFamily="18" charset="0"/>
              </a:rPr>
              <a:t>和</a:t>
            </a:r>
            <a:r>
              <a:rPr lang="en-US" altLang="zh-CN" b="1" dirty="0">
                <a:solidFill>
                  <a:schemeClr val="bg1"/>
                </a:solidFill>
                <a:latin typeface="Times New Roman" panose="02020603050405020304" pitchFamily="18" charset="0"/>
                <a:cs typeface="Times New Roman" panose="02020603050405020304" pitchFamily="18" charset="0"/>
              </a:rPr>
              <a:t>B</a:t>
            </a:r>
            <a:r>
              <a:rPr lang="zh-CN" altLang="en-US" b="1" dirty="0">
                <a:solidFill>
                  <a:schemeClr val="bg1"/>
                </a:solidFill>
                <a:latin typeface="Times New Roman" panose="02020603050405020304" pitchFamily="18" charset="0"/>
                <a:cs typeface="Times New Roman" panose="02020603050405020304" pitchFamily="18" charset="0"/>
              </a:rPr>
              <a:t>两家公司谁经营的更好呢</a:t>
            </a:r>
            <a:r>
              <a:rPr lang="zh-CN" altLang="en-US" b="1" dirty="0" smtClean="0">
                <a:solidFill>
                  <a:schemeClr val="bg1"/>
                </a:solidFill>
                <a:latin typeface="Times New Roman" panose="02020603050405020304" pitchFamily="18" charset="0"/>
                <a:cs typeface="Times New Roman" panose="02020603050405020304" pitchFamily="18" charset="0"/>
              </a:rPr>
              <a:t>？</a:t>
            </a:r>
            <a:endParaRPr lang="en-US" altLang="zh-CN"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endParaRPr lang="en-US" altLang="zh-CN" b="1" dirty="0">
              <a:solidFill>
                <a:schemeClr val="bg1"/>
              </a:solidFill>
              <a:latin typeface="Times New Roman" panose="02020603050405020304" pitchFamily="18" charset="0"/>
              <a:cs typeface="Times New Roman" panose="02020603050405020304" pitchFamily="18" charset="0"/>
            </a:endParaRPr>
          </a:p>
          <a:p>
            <a:r>
              <a:rPr lang="zh-CN" altLang="en-US" b="1" dirty="0" smtClean="0">
                <a:solidFill>
                  <a:schemeClr val="bg1"/>
                </a:solidFill>
                <a:latin typeface="Times New Roman" panose="02020603050405020304" pitchFamily="18" charset="0"/>
                <a:cs typeface="Times New Roman" panose="02020603050405020304" pitchFamily="18" charset="0"/>
              </a:rPr>
              <a:t>注册</a:t>
            </a:r>
            <a:r>
              <a:rPr lang="zh-CN" altLang="en-US" b="1" dirty="0">
                <a:solidFill>
                  <a:schemeClr val="bg1"/>
                </a:solidFill>
                <a:latin typeface="Times New Roman" panose="02020603050405020304" pitchFamily="18" charset="0"/>
                <a:cs typeface="Times New Roman" panose="02020603050405020304" pitchFamily="18" charset="0"/>
              </a:rPr>
              <a:t>用户数高的公司，获取新用户做的</a:t>
            </a:r>
            <a:r>
              <a:rPr lang="zh-CN" altLang="en-US" b="1" dirty="0" smtClean="0">
                <a:solidFill>
                  <a:schemeClr val="bg1"/>
                </a:solidFill>
                <a:latin typeface="Times New Roman" panose="02020603050405020304" pitchFamily="18" charset="0"/>
                <a:cs typeface="Times New Roman" panose="02020603050405020304" pitchFamily="18" charset="0"/>
              </a:rPr>
              <a:t>更好，故</a:t>
            </a:r>
            <a:r>
              <a:rPr lang="en-US" altLang="zh-CN" b="1" dirty="0" smtClean="0">
                <a:solidFill>
                  <a:schemeClr val="bg1"/>
                </a:solidFill>
                <a:latin typeface="Times New Roman" panose="02020603050405020304" pitchFamily="18" charset="0"/>
                <a:cs typeface="Times New Roman" panose="02020603050405020304" pitchFamily="18" charset="0"/>
              </a:rPr>
              <a:t>B</a:t>
            </a:r>
            <a:r>
              <a:rPr lang="zh-CN" altLang="en-US" b="1" dirty="0" smtClean="0">
                <a:solidFill>
                  <a:schemeClr val="bg1"/>
                </a:solidFill>
                <a:latin typeface="Times New Roman" panose="02020603050405020304" pitchFamily="18" charset="0"/>
                <a:cs typeface="Times New Roman" panose="02020603050405020304" pitchFamily="18" charset="0"/>
              </a:rPr>
              <a:t>公司获客好于</a:t>
            </a:r>
            <a:r>
              <a:rPr lang="en-US" altLang="zh-CN" b="1" dirty="0" smtClean="0">
                <a:solidFill>
                  <a:schemeClr val="bg1"/>
                </a:solidFill>
                <a:latin typeface="Times New Roman" panose="02020603050405020304" pitchFamily="18" charset="0"/>
                <a:cs typeface="Times New Roman" panose="02020603050405020304" pitchFamily="18" charset="0"/>
              </a:rPr>
              <a:t>A</a:t>
            </a:r>
            <a:r>
              <a:rPr lang="zh-CN" altLang="en-US" b="1" dirty="0" smtClean="0">
                <a:solidFill>
                  <a:schemeClr val="bg1"/>
                </a:solidFill>
                <a:latin typeface="Times New Roman" panose="02020603050405020304" pitchFamily="18" charset="0"/>
                <a:cs typeface="Times New Roman" panose="02020603050405020304" pitchFamily="18" charset="0"/>
              </a:rPr>
              <a:t>公司。</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706128" y="1182238"/>
            <a:ext cx="7753808" cy="2112959"/>
            <a:chOff x="706128" y="1028009"/>
            <a:chExt cx="7753808" cy="2112959"/>
          </a:xfrm>
        </p:grpSpPr>
        <p:sp>
          <p:nvSpPr>
            <p:cNvPr id="7" name="圆角矩形标注 6"/>
            <p:cNvSpPr/>
            <p:nvPr/>
          </p:nvSpPr>
          <p:spPr>
            <a:xfrm>
              <a:off x="2074280" y="1052800"/>
              <a:ext cx="4802538" cy="576000"/>
            </a:xfrm>
            <a:prstGeom prst="wedgeRoundRectCallout">
              <a:avLst>
                <a:gd name="adj1" fmla="val -53803"/>
                <a:gd name="adj2" fmla="val 33747"/>
                <a:gd name="adj3" fmla="val 16667"/>
              </a:avLst>
            </a:prstGeom>
            <a:solidFill>
              <a:srgbClr val="2380B8"/>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我们前半年一共有</a:t>
              </a: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20000</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个用户注册了。</a:t>
              </a:r>
            </a:p>
          </p:txBody>
        </p:sp>
        <p:grpSp>
          <p:nvGrpSpPr>
            <p:cNvPr id="6" name="组合 5"/>
            <p:cNvGrpSpPr/>
            <p:nvPr/>
          </p:nvGrpSpPr>
          <p:grpSpPr>
            <a:xfrm>
              <a:off x="7632352" y="2036463"/>
              <a:ext cx="827584" cy="1104505"/>
              <a:chOff x="7300512" y="1282619"/>
              <a:chExt cx="827584" cy="1104505"/>
            </a:xfrm>
          </p:grpSpPr>
          <p:pic>
            <p:nvPicPr>
              <p:cNvPr id="8" name="EF5C11DD12E8C3752F0BB8D92D86938D.png" descr="C:\Documents and Settings\073160\Local Settings\Temp\SoEasy\EF5C11DD12E8C3752F0BB8D92D86938D.png"/>
              <p:cNvPicPr>
                <a:picLocks noChangeAspect="1"/>
              </p:cNvPicPr>
              <p:nvPr/>
            </p:nvPicPr>
            <p:blipFill>
              <a:blip r:embed="rId4" r:link="rId5" cstate="print"/>
              <a:stretch>
                <a:fillRect/>
              </a:stretch>
            </p:blipFill>
            <p:spPr>
              <a:xfrm>
                <a:off x="7300512" y="1282619"/>
                <a:ext cx="827584" cy="864096"/>
              </a:xfrm>
              <a:prstGeom prst="rect">
                <a:avLst/>
              </a:prstGeom>
            </p:spPr>
          </p:pic>
          <p:grpSp>
            <p:nvGrpSpPr>
              <p:cNvPr id="9" name="组合 8"/>
              <p:cNvGrpSpPr/>
              <p:nvPr/>
            </p:nvGrpSpPr>
            <p:grpSpPr>
              <a:xfrm>
                <a:off x="7435772" y="2123926"/>
                <a:ext cx="671811" cy="263198"/>
                <a:chOff x="695325" y="2638053"/>
                <a:chExt cx="671811" cy="263198"/>
              </a:xfrm>
            </p:grpSpPr>
            <p:sp>
              <p:nvSpPr>
                <p:cNvPr id="10" name="TextBox 9"/>
                <p:cNvSpPr txBox="1"/>
                <p:nvPr/>
              </p:nvSpPr>
              <p:spPr>
                <a:xfrm>
                  <a:off x="695325" y="2638053"/>
                  <a:ext cx="671811" cy="261610"/>
                </a:xfrm>
                <a:prstGeom prst="rect">
                  <a:avLst/>
                </a:prstGeom>
                <a:noFill/>
              </p:spPr>
              <p:txBody>
                <a:bodyPr wrap="square" rtlCol="0">
                  <a:spAutoFit/>
                </a:bodyPr>
                <a:lstStyle/>
                <a:p>
                  <a:pPr algn="ctr"/>
                  <a:r>
                    <a:rPr lang="en-US" altLang="zh-CN" sz="1050" dirty="0" smtClean="0">
                      <a:latin typeface="微软雅黑" pitchFamily="34" charset="-122"/>
                      <a:ea typeface="微软雅黑" pitchFamily="34" charset="-122"/>
                    </a:rPr>
                    <a:t>B</a:t>
                  </a:r>
                  <a:r>
                    <a:rPr lang="zh-CN" altLang="en-US" sz="1050" dirty="0" smtClean="0">
                      <a:latin typeface="微软雅黑" pitchFamily="34" charset="-122"/>
                      <a:ea typeface="微软雅黑" pitchFamily="34" charset="-122"/>
                    </a:rPr>
                    <a:t>公司</a:t>
                  </a:r>
                </a:p>
              </p:txBody>
            </p:sp>
            <p:cxnSp>
              <p:nvCxnSpPr>
                <p:cNvPr id="11" name="直接连接符 10"/>
                <p:cNvCxnSpPr/>
                <p:nvPr/>
              </p:nvCxnSpPr>
              <p:spPr>
                <a:xfrm>
                  <a:off x="695325" y="2899663"/>
                  <a:ext cx="671811" cy="1588"/>
                </a:xfrm>
                <a:prstGeom prst="line">
                  <a:avLst/>
                </a:prstGeom>
                <a:ln w="19050">
                  <a:solidFill>
                    <a:srgbClr val="373C64"/>
                  </a:solidFill>
                </a:ln>
              </p:spPr>
              <p:style>
                <a:lnRef idx="2">
                  <a:schemeClr val="accent1"/>
                </a:lnRef>
                <a:fillRef idx="0">
                  <a:schemeClr val="accent1"/>
                </a:fillRef>
                <a:effectRef idx="1">
                  <a:schemeClr val="accent1"/>
                </a:effectRef>
                <a:fontRef idx="minor">
                  <a:schemeClr val="tx1"/>
                </a:fontRef>
              </p:style>
            </p:cxnSp>
          </p:grpSp>
        </p:grpSp>
        <p:grpSp>
          <p:nvGrpSpPr>
            <p:cNvPr id="4" name="组合 3"/>
            <p:cNvGrpSpPr/>
            <p:nvPr/>
          </p:nvGrpSpPr>
          <p:grpSpPr>
            <a:xfrm>
              <a:off x="706128" y="1028009"/>
              <a:ext cx="827584" cy="1119361"/>
              <a:chOff x="539552" y="1013495"/>
              <a:chExt cx="827584" cy="1119361"/>
            </a:xfrm>
          </p:grpSpPr>
          <p:pic>
            <p:nvPicPr>
              <p:cNvPr id="12" name="EF5C11DD12E8C3752F0BB8D92D86938D.png" descr="C:\Documents and Settings\073160\Local Settings\Temp\SoEasy\EF5C11DD12E8C3752F0BB8D92D86938D.png"/>
              <p:cNvPicPr>
                <a:picLocks noChangeAspect="1"/>
              </p:cNvPicPr>
              <p:nvPr/>
            </p:nvPicPr>
            <p:blipFill>
              <a:blip r:embed="rId4" r:link="rId5" cstate="print"/>
              <a:stretch>
                <a:fillRect/>
              </a:stretch>
            </p:blipFill>
            <p:spPr>
              <a:xfrm flipH="1">
                <a:off x="539552" y="1013495"/>
                <a:ext cx="827584" cy="864096"/>
              </a:xfrm>
              <a:prstGeom prst="rect">
                <a:avLst/>
              </a:prstGeom>
            </p:spPr>
          </p:pic>
          <p:grpSp>
            <p:nvGrpSpPr>
              <p:cNvPr id="13" name="组合 12"/>
              <p:cNvGrpSpPr/>
              <p:nvPr/>
            </p:nvGrpSpPr>
            <p:grpSpPr>
              <a:xfrm>
                <a:off x="617438" y="1869658"/>
                <a:ext cx="671811" cy="263198"/>
                <a:chOff x="695325" y="2638053"/>
                <a:chExt cx="671811" cy="263198"/>
              </a:xfrm>
            </p:grpSpPr>
            <p:sp>
              <p:nvSpPr>
                <p:cNvPr id="14" name="TextBox 13"/>
                <p:cNvSpPr txBox="1"/>
                <p:nvPr/>
              </p:nvSpPr>
              <p:spPr>
                <a:xfrm>
                  <a:off x="695325" y="2638053"/>
                  <a:ext cx="671811" cy="261610"/>
                </a:xfrm>
                <a:prstGeom prst="rect">
                  <a:avLst/>
                </a:prstGeom>
                <a:noFill/>
              </p:spPr>
              <p:txBody>
                <a:bodyPr wrap="square" rtlCol="0">
                  <a:spAutoFit/>
                </a:bodyPr>
                <a:lstStyle/>
                <a:p>
                  <a:pPr algn="ctr"/>
                  <a:r>
                    <a:rPr lang="en-US" altLang="zh-CN" sz="1050" dirty="0" smtClean="0">
                      <a:latin typeface="微软雅黑" pitchFamily="34" charset="-122"/>
                      <a:ea typeface="微软雅黑" pitchFamily="34" charset="-122"/>
                    </a:rPr>
                    <a:t>A</a:t>
                  </a:r>
                  <a:r>
                    <a:rPr lang="zh-CN" altLang="en-US" sz="1050" dirty="0" smtClean="0">
                      <a:latin typeface="微软雅黑" pitchFamily="34" charset="-122"/>
                      <a:ea typeface="微软雅黑" pitchFamily="34" charset="-122"/>
                    </a:rPr>
                    <a:t>公司</a:t>
                  </a:r>
                </a:p>
              </p:txBody>
            </p:sp>
            <p:cxnSp>
              <p:nvCxnSpPr>
                <p:cNvPr id="15" name="直接连接符 14"/>
                <p:cNvCxnSpPr/>
                <p:nvPr/>
              </p:nvCxnSpPr>
              <p:spPr>
                <a:xfrm>
                  <a:off x="695325" y="2899663"/>
                  <a:ext cx="671811" cy="1588"/>
                </a:xfrm>
                <a:prstGeom prst="line">
                  <a:avLst/>
                </a:prstGeom>
                <a:ln w="19050">
                  <a:solidFill>
                    <a:srgbClr val="373C64"/>
                  </a:solidFill>
                </a:ln>
              </p:spPr>
              <p:style>
                <a:lnRef idx="2">
                  <a:schemeClr val="accent1"/>
                </a:lnRef>
                <a:fillRef idx="0">
                  <a:schemeClr val="accent1"/>
                </a:fillRef>
                <a:effectRef idx="1">
                  <a:schemeClr val="accent1"/>
                </a:effectRef>
                <a:fontRef idx="minor">
                  <a:schemeClr val="tx1"/>
                </a:fontRef>
              </p:style>
            </p:cxnSp>
          </p:grpSp>
        </p:grpSp>
        <p:sp>
          <p:nvSpPr>
            <p:cNvPr id="18" name="圆角矩形标注 17"/>
            <p:cNvSpPr/>
            <p:nvPr/>
          </p:nvSpPr>
          <p:spPr>
            <a:xfrm>
              <a:off x="2412322" y="2132920"/>
              <a:ext cx="4839668" cy="576000"/>
            </a:xfrm>
            <a:prstGeom prst="wedgeRoundRectCallout">
              <a:avLst>
                <a:gd name="adj1" fmla="val 54108"/>
                <a:gd name="adj2" fmla="val 39931"/>
                <a:gd name="adj3" fmla="val 16667"/>
              </a:avLst>
            </a:prstGeom>
            <a:solidFill>
              <a:srgbClr val="00B050"/>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我们前半年一共有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30000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个用户注册！</a:t>
              </a:r>
              <a:endParaRPr lang="en-US" altLang="zh-CN" sz="2000" b="1" dirty="0">
                <a:solidFill>
                  <a:srgbClr val="FF0000"/>
                </a:solidFill>
                <a:latin typeface="Times New Roman" panose="02020603050405020304" pitchFamily="18" charset="0"/>
                <a:ea typeface="微软雅黑" pitchFamily="34" charset="-122"/>
                <a:cs typeface="Times New Roman" panose="02020603050405020304" pitchFamily="18" charset="0"/>
              </a:endParaRPr>
            </a:p>
          </p:txBody>
        </p:sp>
      </p:grpSp>
      <p:sp>
        <p:nvSpPr>
          <p:cNvPr id="22" name="TextBox 2"/>
          <p:cNvSpPr txBox="1">
            <a:spLocks noChangeArrowheads="1"/>
          </p:cNvSpPr>
          <p:nvPr/>
        </p:nvSpPr>
        <p:spPr bwMode="auto">
          <a:xfrm>
            <a:off x="304569" y="88606"/>
            <a:ext cx="698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fontAlgn="ctr">
              <a:spcBef>
                <a:spcPct val="20000"/>
              </a:spcBef>
            </a:pP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A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和 </a:t>
            </a: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B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两</a:t>
            </a:r>
            <a:r>
              <a:rPr kumimoji="0" lang="zh-CN" altLang="en-US" b="1" dirty="0">
                <a:latin typeface="Times New Roman" panose="02020603050405020304" pitchFamily="18" charset="0"/>
                <a:ea typeface="微软雅黑" charset="0"/>
                <a:cs typeface="Times New Roman" panose="02020603050405020304" pitchFamily="18" charset="0"/>
                <a:sym typeface="Calibri" charset="0"/>
              </a:rPr>
              <a:t>家公司谁经营的更好呢？</a:t>
            </a:r>
          </a:p>
        </p:txBody>
      </p:sp>
    </p:spTree>
    <p:extLst>
      <p:ext uri="{BB962C8B-B14F-4D97-AF65-F5344CB8AC3E}">
        <p14:creationId xmlns:p14="http://schemas.microsoft.com/office/powerpoint/2010/main" val="2181123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3933056"/>
            <a:ext cx="9157816" cy="2009068"/>
          </a:xfrm>
          <a:prstGeom prst="rect">
            <a:avLst/>
          </a:prstGeom>
          <a:gradFill>
            <a:gsLst>
              <a:gs pos="53000">
                <a:srgbClr val="021222">
                  <a:alpha val="80000"/>
                </a:srgbClr>
              </a:gs>
              <a:gs pos="100000">
                <a:srgbClr val="010508">
                  <a:alpha val="50000"/>
                </a:srgbClr>
              </a:gs>
              <a:gs pos="25000">
                <a:srgbClr val="021524">
                  <a:alpha val="80000"/>
                </a:srgbClr>
              </a:gs>
              <a:gs pos="75000">
                <a:srgbClr val="011428">
                  <a:alpha val="80000"/>
                </a:srgbClr>
              </a:gs>
              <a:gs pos="0">
                <a:srgbClr val="010506">
                  <a:alpha val="50000"/>
                </a:srgb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FAAF19"/>
              </a:solidFill>
              <a:latin typeface="微软雅黑" pitchFamily="34" charset="-122"/>
              <a:ea typeface="微软雅黑" pitchFamily="34" charset="-122"/>
            </a:endParaRPr>
          </a:p>
        </p:txBody>
      </p:sp>
      <p:pic>
        <p:nvPicPr>
          <p:cNvPr id="5" name="3FDC647A496E34CF783E9E175436C314.png" descr="C:\Documents and Settings\073160\Local Settings\Temp\SoEasy\3FDC647A496E34CF783E9E175436C314.png"/>
          <p:cNvPicPr>
            <a:picLocks noChangeAspect="1"/>
          </p:cNvPicPr>
          <p:nvPr/>
        </p:nvPicPr>
        <p:blipFill>
          <a:blip r:embed="rId2" r:link="rId3"/>
          <a:stretch>
            <a:fillRect/>
          </a:stretch>
        </p:blipFill>
        <p:spPr>
          <a:xfrm>
            <a:off x="539552" y="3356992"/>
            <a:ext cx="1945317" cy="2931718"/>
          </a:xfrm>
          <a:prstGeom prst="rect">
            <a:avLst/>
          </a:prstGeom>
          <a:ln>
            <a:noFill/>
          </a:ln>
          <a:effectLst>
            <a:outerShdw blurRad="292100" dist="139700" dir="2700000" algn="tl" rotWithShape="0">
              <a:srgbClr val="333333">
                <a:alpha val="65000"/>
              </a:srgbClr>
            </a:outerShdw>
          </a:effectLst>
        </p:spPr>
      </p:pic>
      <p:sp>
        <p:nvSpPr>
          <p:cNvPr id="3" name="矩形 2"/>
          <p:cNvSpPr/>
          <p:nvPr/>
        </p:nvSpPr>
        <p:spPr>
          <a:xfrm>
            <a:off x="3232314" y="4336638"/>
            <a:ext cx="4572000" cy="1200329"/>
          </a:xfrm>
          <a:prstGeom prst="rect">
            <a:avLst/>
          </a:prstGeom>
        </p:spPr>
        <p:txBody>
          <a:bodyPr>
            <a:spAutoFit/>
          </a:bodyPr>
          <a:lstStyle/>
          <a:p>
            <a:pPr marL="285750" indent="-285750">
              <a:buFont typeface="Wingdings" panose="05000000000000000000" pitchFamily="2" charset="2"/>
              <a:buChar char="u"/>
            </a:pPr>
            <a:r>
              <a:rPr lang="en-US" altLang="zh-CN" b="1" dirty="0" smtClean="0">
                <a:solidFill>
                  <a:schemeClr val="bg1"/>
                </a:solidFill>
                <a:latin typeface="Times New Roman" panose="02020603050405020304" pitchFamily="18" charset="0"/>
                <a:cs typeface="Times New Roman" panose="02020603050405020304" pitchFamily="18" charset="0"/>
              </a:rPr>
              <a:t>  A</a:t>
            </a:r>
            <a:r>
              <a:rPr lang="zh-CN" altLang="en-US" b="1" dirty="0">
                <a:solidFill>
                  <a:schemeClr val="bg1"/>
                </a:solidFill>
                <a:latin typeface="Times New Roman" panose="02020603050405020304" pitchFamily="18" charset="0"/>
                <a:cs typeface="Times New Roman" panose="02020603050405020304" pitchFamily="18" charset="0"/>
              </a:rPr>
              <a:t>和</a:t>
            </a:r>
            <a:r>
              <a:rPr lang="en-US" altLang="zh-CN" b="1" dirty="0">
                <a:solidFill>
                  <a:schemeClr val="bg1"/>
                </a:solidFill>
                <a:latin typeface="Times New Roman" panose="02020603050405020304" pitchFamily="18" charset="0"/>
                <a:cs typeface="Times New Roman" panose="02020603050405020304" pitchFamily="18" charset="0"/>
              </a:rPr>
              <a:t>B</a:t>
            </a:r>
            <a:r>
              <a:rPr lang="zh-CN" altLang="en-US" b="1" dirty="0">
                <a:solidFill>
                  <a:schemeClr val="bg1"/>
                </a:solidFill>
                <a:latin typeface="Times New Roman" panose="02020603050405020304" pitchFamily="18" charset="0"/>
                <a:cs typeface="Times New Roman" panose="02020603050405020304" pitchFamily="18" charset="0"/>
              </a:rPr>
              <a:t>两家公司谁经营的更好呢</a:t>
            </a:r>
            <a:r>
              <a:rPr lang="zh-CN" altLang="en-US" b="1" dirty="0" smtClean="0">
                <a:solidFill>
                  <a:schemeClr val="bg1"/>
                </a:solidFill>
                <a:latin typeface="Times New Roman" panose="02020603050405020304" pitchFamily="18" charset="0"/>
                <a:cs typeface="Times New Roman" panose="02020603050405020304" pitchFamily="18" charset="0"/>
              </a:rPr>
              <a:t>？</a:t>
            </a:r>
            <a:endParaRPr lang="en-US" altLang="zh-CN"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endParaRPr lang="en-US" altLang="zh-CN" b="1" dirty="0">
              <a:solidFill>
                <a:schemeClr val="bg1"/>
              </a:solidFill>
              <a:latin typeface="Times New Roman" panose="02020603050405020304" pitchFamily="18" charset="0"/>
              <a:cs typeface="Times New Roman" panose="02020603050405020304" pitchFamily="18" charset="0"/>
            </a:endParaRPr>
          </a:p>
          <a:p>
            <a:r>
              <a:rPr lang="zh-CN" altLang="en-US" b="1" dirty="0">
                <a:solidFill>
                  <a:schemeClr val="bg1"/>
                </a:solidFill>
                <a:latin typeface="Times New Roman" panose="02020603050405020304" pitchFamily="18" charset="0"/>
                <a:cs typeface="Times New Roman" panose="02020603050405020304" pitchFamily="18" charset="0"/>
              </a:rPr>
              <a:t>下单用户数高的公司，注册到下单的转化过程做的更好，</a:t>
            </a:r>
            <a:r>
              <a:rPr lang="zh-CN" altLang="en-US" b="1" dirty="0" smtClean="0">
                <a:solidFill>
                  <a:schemeClr val="bg1"/>
                </a:solidFill>
                <a:latin typeface="Times New Roman" panose="02020603050405020304" pitchFamily="18" charset="0"/>
                <a:cs typeface="Times New Roman" panose="02020603050405020304" pitchFamily="18" charset="0"/>
              </a:rPr>
              <a:t>故</a:t>
            </a:r>
            <a:r>
              <a:rPr lang="en-US" altLang="zh-CN" b="1" dirty="0" smtClean="0">
                <a:solidFill>
                  <a:schemeClr val="bg1"/>
                </a:solidFill>
                <a:latin typeface="Times New Roman" panose="02020603050405020304" pitchFamily="18" charset="0"/>
                <a:cs typeface="Times New Roman" panose="02020603050405020304" pitchFamily="18" charset="0"/>
              </a:rPr>
              <a:t>A</a:t>
            </a:r>
            <a:r>
              <a:rPr lang="zh-CN" altLang="en-US" b="1" dirty="0" smtClean="0">
                <a:solidFill>
                  <a:schemeClr val="bg1"/>
                </a:solidFill>
                <a:latin typeface="Times New Roman" panose="02020603050405020304" pitchFamily="18" charset="0"/>
                <a:cs typeface="Times New Roman" panose="02020603050405020304" pitchFamily="18" charset="0"/>
              </a:rPr>
              <a:t>公司</a:t>
            </a:r>
            <a:r>
              <a:rPr lang="zh-CN" altLang="en-US" b="1" dirty="0" smtClean="0">
                <a:solidFill>
                  <a:schemeClr val="bg1"/>
                </a:solidFill>
                <a:latin typeface="Times New Roman" panose="02020603050405020304" pitchFamily="18" charset="0"/>
                <a:cs typeface="Times New Roman" panose="02020603050405020304" pitchFamily="18" charset="0"/>
              </a:rPr>
              <a:t>激活转化好</a:t>
            </a:r>
            <a:r>
              <a:rPr lang="zh-CN" altLang="en-US" b="1" dirty="0" smtClean="0">
                <a:solidFill>
                  <a:schemeClr val="bg1"/>
                </a:solidFill>
                <a:latin typeface="Times New Roman" panose="02020603050405020304" pitchFamily="18" charset="0"/>
                <a:cs typeface="Times New Roman" panose="02020603050405020304" pitchFamily="18" charset="0"/>
              </a:rPr>
              <a:t>于</a:t>
            </a:r>
            <a:r>
              <a:rPr lang="en-US" altLang="zh-CN" b="1" dirty="0">
                <a:solidFill>
                  <a:schemeClr val="bg1"/>
                </a:solidFill>
                <a:latin typeface="Times New Roman" panose="02020603050405020304" pitchFamily="18" charset="0"/>
                <a:cs typeface="Times New Roman" panose="02020603050405020304" pitchFamily="18" charset="0"/>
              </a:rPr>
              <a:t>B</a:t>
            </a:r>
            <a:r>
              <a:rPr lang="zh-CN" altLang="en-US" b="1" dirty="0" smtClean="0">
                <a:solidFill>
                  <a:schemeClr val="bg1"/>
                </a:solidFill>
                <a:latin typeface="Times New Roman" panose="02020603050405020304" pitchFamily="18" charset="0"/>
                <a:cs typeface="Times New Roman" panose="02020603050405020304" pitchFamily="18" charset="0"/>
              </a:rPr>
              <a:t>公司。</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706128" y="1182238"/>
            <a:ext cx="7753808" cy="2112959"/>
            <a:chOff x="706128" y="1028009"/>
            <a:chExt cx="7753808" cy="2112959"/>
          </a:xfrm>
        </p:grpSpPr>
        <p:sp>
          <p:nvSpPr>
            <p:cNvPr id="7" name="圆角矩形标注 6"/>
            <p:cNvSpPr/>
            <p:nvPr/>
          </p:nvSpPr>
          <p:spPr>
            <a:xfrm>
              <a:off x="2074280" y="1052799"/>
              <a:ext cx="4802538" cy="709803"/>
            </a:xfrm>
            <a:prstGeom prst="wedgeRoundRectCallout">
              <a:avLst>
                <a:gd name="adj1" fmla="val -53803"/>
                <a:gd name="adj2" fmla="val 33747"/>
                <a:gd name="adj3" fmla="val 16667"/>
              </a:avLst>
            </a:prstGeom>
            <a:solidFill>
              <a:srgbClr val="2380B8"/>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我们的</a:t>
              </a: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20000</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个注册里可是有</a:t>
              </a: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18000</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个下单用户</a:t>
              </a:r>
            </a:p>
          </p:txBody>
        </p:sp>
        <p:grpSp>
          <p:nvGrpSpPr>
            <p:cNvPr id="6" name="组合 5"/>
            <p:cNvGrpSpPr/>
            <p:nvPr/>
          </p:nvGrpSpPr>
          <p:grpSpPr>
            <a:xfrm>
              <a:off x="7632352" y="2036463"/>
              <a:ext cx="827584" cy="1104505"/>
              <a:chOff x="7300512" y="1282619"/>
              <a:chExt cx="827584" cy="1104505"/>
            </a:xfrm>
          </p:grpSpPr>
          <p:pic>
            <p:nvPicPr>
              <p:cNvPr id="8" name="EF5C11DD12E8C3752F0BB8D92D86938D.png" descr="C:\Documents and Settings\073160\Local Settings\Temp\SoEasy\EF5C11DD12E8C3752F0BB8D92D86938D.png"/>
              <p:cNvPicPr>
                <a:picLocks noChangeAspect="1"/>
              </p:cNvPicPr>
              <p:nvPr/>
            </p:nvPicPr>
            <p:blipFill>
              <a:blip r:embed="rId4" r:link="rId5" cstate="print"/>
              <a:stretch>
                <a:fillRect/>
              </a:stretch>
            </p:blipFill>
            <p:spPr>
              <a:xfrm>
                <a:off x="7300512" y="1282619"/>
                <a:ext cx="827584" cy="864096"/>
              </a:xfrm>
              <a:prstGeom prst="rect">
                <a:avLst/>
              </a:prstGeom>
            </p:spPr>
          </p:pic>
          <p:grpSp>
            <p:nvGrpSpPr>
              <p:cNvPr id="9" name="组合 8"/>
              <p:cNvGrpSpPr/>
              <p:nvPr/>
            </p:nvGrpSpPr>
            <p:grpSpPr>
              <a:xfrm>
                <a:off x="7435772" y="2123926"/>
                <a:ext cx="671811" cy="263198"/>
                <a:chOff x="695325" y="2638053"/>
                <a:chExt cx="671811" cy="263198"/>
              </a:xfrm>
            </p:grpSpPr>
            <p:sp>
              <p:nvSpPr>
                <p:cNvPr id="10" name="TextBox 9"/>
                <p:cNvSpPr txBox="1"/>
                <p:nvPr/>
              </p:nvSpPr>
              <p:spPr>
                <a:xfrm>
                  <a:off x="695325" y="2638053"/>
                  <a:ext cx="671811" cy="261610"/>
                </a:xfrm>
                <a:prstGeom prst="rect">
                  <a:avLst/>
                </a:prstGeom>
                <a:noFill/>
              </p:spPr>
              <p:txBody>
                <a:bodyPr wrap="square" rtlCol="0">
                  <a:spAutoFit/>
                </a:bodyPr>
                <a:lstStyle/>
                <a:p>
                  <a:pPr algn="ctr"/>
                  <a:r>
                    <a:rPr lang="en-US" altLang="zh-CN" sz="1050" dirty="0" smtClean="0">
                      <a:latin typeface="Times New Roman" panose="02020603050405020304" pitchFamily="18" charset="0"/>
                      <a:ea typeface="微软雅黑" pitchFamily="34" charset="-122"/>
                      <a:cs typeface="Times New Roman" panose="02020603050405020304" pitchFamily="18" charset="0"/>
                    </a:rPr>
                    <a:t>B</a:t>
                  </a:r>
                  <a:r>
                    <a:rPr lang="zh-CN" altLang="en-US" sz="1050" dirty="0" smtClean="0">
                      <a:latin typeface="Times New Roman" panose="02020603050405020304" pitchFamily="18" charset="0"/>
                      <a:ea typeface="微软雅黑" pitchFamily="34" charset="-122"/>
                      <a:cs typeface="Times New Roman" panose="02020603050405020304" pitchFamily="18" charset="0"/>
                    </a:rPr>
                    <a:t>公司</a:t>
                  </a:r>
                </a:p>
              </p:txBody>
            </p:sp>
            <p:cxnSp>
              <p:nvCxnSpPr>
                <p:cNvPr id="11" name="直接连接符 10"/>
                <p:cNvCxnSpPr/>
                <p:nvPr/>
              </p:nvCxnSpPr>
              <p:spPr>
                <a:xfrm>
                  <a:off x="695325" y="2899663"/>
                  <a:ext cx="671811" cy="1588"/>
                </a:xfrm>
                <a:prstGeom prst="line">
                  <a:avLst/>
                </a:prstGeom>
                <a:ln w="19050">
                  <a:solidFill>
                    <a:srgbClr val="373C64"/>
                  </a:solidFill>
                </a:ln>
              </p:spPr>
              <p:style>
                <a:lnRef idx="2">
                  <a:schemeClr val="accent1"/>
                </a:lnRef>
                <a:fillRef idx="0">
                  <a:schemeClr val="accent1"/>
                </a:fillRef>
                <a:effectRef idx="1">
                  <a:schemeClr val="accent1"/>
                </a:effectRef>
                <a:fontRef idx="minor">
                  <a:schemeClr val="tx1"/>
                </a:fontRef>
              </p:style>
            </p:cxnSp>
          </p:grpSp>
        </p:grpSp>
        <p:grpSp>
          <p:nvGrpSpPr>
            <p:cNvPr id="4" name="组合 3"/>
            <p:cNvGrpSpPr/>
            <p:nvPr/>
          </p:nvGrpSpPr>
          <p:grpSpPr>
            <a:xfrm>
              <a:off x="706128" y="1028009"/>
              <a:ext cx="827584" cy="1119361"/>
              <a:chOff x="539552" y="1013495"/>
              <a:chExt cx="827584" cy="1119361"/>
            </a:xfrm>
          </p:grpSpPr>
          <p:pic>
            <p:nvPicPr>
              <p:cNvPr id="12" name="EF5C11DD12E8C3752F0BB8D92D86938D.png" descr="C:\Documents and Settings\073160\Local Settings\Temp\SoEasy\EF5C11DD12E8C3752F0BB8D92D86938D.png"/>
              <p:cNvPicPr>
                <a:picLocks noChangeAspect="1"/>
              </p:cNvPicPr>
              <p:nvPr/>
            </p:nvPicPr>
            <p:blipFill>
              <a:blip r:embed="rId4" r:link="rId5" cstate="print"/>
              <a:stretch>
                <a:fillRect/>
              </a:stretch>
            </p:blipFill>
            <p:spPr>
              <a:xfrm flipH="1">
                <a:off x="539552" y="1013495"/>
                <a:ext cx="827584" cy="864096"/>
              </a:xfrm>
              <a:prstGeom prst="rect">
                <a:avLst/>
              </a:prstGeom>
            </p:spPr>
          </p:pic>
          <p:grpSp>
            <p:nvGrpSpPr>
              <p:cNvPr id="13" name="组合 12"/>
              <p:cNvGrpSpPr/>
              <p:nvPr/>
            </p:nvGrpSpPr>
            <p:grpSpPr>
              <a:xfrm>
                <a:off x="617438" y="1869658"/>
                <a:ext cx="671811" cy="263198"/>
                <a:chOff x="695325" y="2638053"/>
                <a:chExt cx="671811" cy="263198"/>
              </a:xfrm>
            </p:grpSpPr>
            <p:sp>
              <p:nvSpPr>
                <p:cNvPr id="14" name="TextBox 13"/>
                <p:cNvSpPr txBox="1"/>
                <p:nvPr/>
              </p:nvSpPr>
              <p:spPr>
                <a:xfrm>
                  <a:off x="695325" y="2638053"/>
                  <a:ext cx="671811" cy="261610"/>
                </a:xfrm>
                <a:prstGeom prst="rect">
                  <a:avLst/>
                </a:prstGeom>
                <a:noFill/>
              </p:spPr>
              <p:txBody>
                <a:bodyPr wrap="square" rtlCol="0">
                  <a:spAutoFit/>
                </a:bodyPr>
                <a:lstStyle/>
                <a:p>
                  <a:pPr algn="ctr"/>
                  <a:r>
                    <a:rPr lang="en-US" altLang="zh-CN" sz="1050" dirty="0" smtClean="0">
                      <a:latin typeface="Times New Roman" panose="02020603050405020304" pitchFamily="18" charset="0"/>
                      <a:ea typeface="微软雅黑" pitchFamily="34" charset="-122"/>
                      <a:cs typeface="Times New Roman" panose="02020603050405020304" pitchFamily="18" charset="0"/>
                    </a:rPr>
                    <a:t>A</a:t>
                  </a:r>
                  <a:r>
                    <a:rPr lang="zh-CN" altLang="en-US" sz="1050" dirty="0" smtClean="0">
                      <a:latin typeface="Times New Roman" panose="02020603050405020304" pitchFamily="18" charset="0"/>
                      <a:ea typeface="微软雅黑" pitchFamily="34" charset="-122"/>
                      <a:cs typeface="Times New Roman" panose="02020603050405020304" pitchFamily="18" charset="0"/>
                    </a:rPr>
                    <a:t>公司</a:t>
                  </a:r>
                </a:p>
              </p:txBody>
            </p:sp>
            <p:cxnSp>
              <p:nvCxnSpPr>
                <p:cNvPr id="15" name="直接连接符 14"/>
                <p:cNvCxnSpPr/>
                <p:nvPr/>
              </p:nvCxnSpPr>
              <p:spPr>
                <a:xfrm>
                  <a:off x="695325" y="2899663"/>
                  <a:ext cx="671811" cy="1588"/>
                </a:xfrm>
                <a:prstGeom prst="line">
                  <a:avLst/>
                </a:prstGeom>
                <a:ln w="19050">
                  <a:solidFill>
                    <a:srgbClr val="373C64"/>
                  </a:solidFill>
                </a:ln>
              </p:spPr>
              <p:style>
                <a:lnRef idx="2">
                  <a:schemeClr val="accent1"/>
                </a:lnRef>
                <a:fillRef idx="0">
                  <a:schemeClr val="accent1"/>
                </a:fillRef>
                <a:effectRef idx="1">
                  <a:schemeClr val="accent1"/>
                </a:effectRef>
                <a:fontRef idx="minor">
                  <a:schemeClr val="tx1"/>
                </a:fontRef>
              </p:style>
            </p:cxnSp>
          </p:grpSp>
        </p:grpSp>
        <p:sp>
          <p:nvSpPr>
            <p:cNvPr id="18" name="圆角矩形标注 17"/>
            <p:cNvSpPr/>
            <p:nvPr/>
          </p:nvSpPr>
          <p:spPr>
            <a:xfrm>
              <a:off x="2412322" y="2132920"/>
              <a:ext cx="4839668" cy="744850"/>
            </a:xfrm>
            <a:prstGeom prst="wedgeRoundRectCallout">
              <a:avLst>
                <a:gd name="adj1" fmla="val 54108"/>
                <a:gd name="adj2" fmla="val 39931"/>
                <a:gd name="adj3" fmla="val 16667"/>
              </a:avLst>
            </a:prstGeom>
            <a:solidFill>
              <a:srgbClr val="00B050"/>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我们的</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30000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个注册里下单的只有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15000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个</a:t>
              </a:r>
              <a:endParaRPr lang="en-US" altLang="zh-CN" sz="2000" b="1" dirty="0">
                <a:solidFill>
                  <a:srgbClr val="FF0000"/>
                </a:solidFill>
                <a:latin typeface="Times New Roman" panose="02020603050405020304" pitchFamily="18" charset="0"/>
                <a:ea typeface="微软雅黑" pitchFamily="34" charset="-122"/>
                <a:cs typeface="Times New Roman" panose="02020603050405020304" pitchFamily="18" charset="0"/>
              </a:endParaRPr>
            </a:p>
          </p:txBody>
        </p:sp>
      </p:grpSp>
      <p:sp>
        <p:nvSpPr>
          <p:cNvPr id="21" name="TextBox 2"/>
          <p:cNvSpPr txBox="1">
            <a:spLocks noChangeArrowheads="1"/>
          </p:cNvSpPr>
          <p:nvPr/>
        </p:nvSpPr>
        <p:spPr bwMode="auto">
          <a:xfrm>
            <a:off x="304569" y="88606"/>
            <a:ext cx="698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fontAlgn="ctr">
              <a:spcBef>
                <a:spcPct val="20000"/>
              </a:spcBef>
            </a:pP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A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和 </a:t>
            </a: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B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两</a:t>
            </a:r>
            <a:r>
              <a:rPr kumimoji="0" lang="zh-CN" altLang="en-US" b="1" dirty="0">
                <a:latin typeface="Times New Roman" panose="02020603050405020304" pitchFamily="18" charset="0"/>
                <a:ea typeface="微软雅黑" charset="0"/>
                <a:cs typeface="Times New Roman" panose="02020603050405020304" pitchFamily="18" charset="0"/>
                <a:sym typeface="Calibri" charset="0"/>
              </a:rPr>
              <a:t>家公司谁经营的更好呢？</a:t>
            </a:r>
          </a:p>
        </p:txBody>
      </p:sp>
    </p:spTree>
    <p:extLst>
      <p:ext uri="{BB962C8B-B14F-4D97-AF65-F5344CB8AC3E}">
        <p14:creationId xmlns:p14="http://schemas.microsoft.com/office/powerpoint/2010/main" val="1015545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3933056"/>
            <a:ext cx="9157816" cy="2009068"/>
          </a:xfrm>
          <a:prstGeom prst="rect">
            <a:avLst/>
          </a:prstGeom>
          <a:gradFill>
            <a:gsLst>
              <a:gs pos="53000">
                <a:srgbClr val="021222">
                  <a:alpha val="80000"/>
                </a:srgbClr>
              </a:gs>
              <a:gs pos="100000">
                <a:srgbClr val="010508">
                  <a:alpha val="50000"/>
                </a:srgbClr>
              </a:gs>
              <a:gs pos="25000">
                <a:srgbClr val="021524">
                  <a:alpha val="80000"/>
                </a:srgbClr>
              </a:gs>
              <a:gs pos="75000">
                <a:srgbClr val="011428">
                  <a:alpha val="80000"/>
                </a:srgbClr>
              </a:gs>
              <a:gs pos="0">
                <a:srgbClr val="010506">
                  <a:alpha val="50000"/>
                </a:srgb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FAAF19"/>
              </a:solidFill>
              <a:latin typeface="Times New Roman" panose="02020603050405020304" pitchFamily="18" charset="0"/>
              <a:ea typeface="微软雅黑" pitchFamily="34" charset="-122"/>
              <a:cs typeface="Times New Roman" panose="02020603050405020304" pitchFamily="18" charset="0"/>
            </a:endParaRPr>
          </a:p>
        </p:txBody>
      </p:sp>
      <p:pic>
        <p:nvPicPr>
          <p:cNvPr id="5" name="3FDC647A496E34CF783E9E175436C314.png" descr="C:\Documents and Settings\073160\Local Settings\Temp\SoEasy\3FDC647A496E34CF783E9E175436C314.png"/>
          <p:cNvPicPr>
            <a:picLocks noChangeAspect="1"/>
          </p:cNvPicPr>
          <p:nvPr/>
        </p:nvPicPr>
        <p:blipFill>
          <a:blip r:embed="rId2" r:link="rId3"/>
          <a:stretch>
            <a:fillRect/>
          </a:stretch>
        </p:blipFill>
        <p:spPr>
          <a:xfrm>
            <a:off x="539552" y="3356992"/>
            <a:ext cx="1945317" cy="2931718"/>
          </a:xfrm>
          <a:prstGeom prst="rect">
            <a:avLst/>
          </a:prstGeom>
          <a:ln>
            <a:noFill/>
          </a:ln>
          <a:effectLst>
            <a:outerShdw blurRad="292100" dist="139700" dir="2700000" algn="tl" rotWithShape="0">
              <a:srgbClr val="333333">
                <a:alpha val="65000"/>
              </a:srgbClr>
            </a:outerShdw>
          </a:effectLst>
        </p:spPr>
      </p:pic>
      <p:sp>
        <p:nvSpPr>
          <p:cNvPr id="3" name="矩形 2"/>
          <p:cNvSpPr/>
          <p:nvPr/>
        </p:nvSpPr>
        <p:spPr>
          <a:xfrm>
            <a:off x="3232314" y="4206574"/>
            <a:ext cx="4572000" cy="1477328"/>
          </a:xfrm>
          <a:prstGeom prst="rect">
            <a:avLst/>
          </a:prstGeom>
        </p:spPr>
        <p:txBody>
          <a:bodyPr>
            <a:spAutoFit/>
          </a:bodyPr>
          <a:lstStyle/>
          <a:p>
            <a:pPr marL="285750" indent="-285750">
              <a:buFont typeface="Wingdings" panose="05000000000000000000" pitchFamily="2" charset="2"/>
              <a:buChar char="u"/>
            </a:pPr>
            <a:r>
              <a:rPr lang="en-US" altLang="zh-CN" b="1" dirty="0" smtClean="0">
                <a:solidFill>
                  <a:schemeClr val="bg1"/>
                </a:solidFill>
                <a:latin typeface="Times New Roman" panose="02020603050405020304" pitchFamily="18" charset="0"/>
                <a:cs typeface="Times New Roman" panose="02020603050405020304" pitchFamily="18" charset="0"/>
              </a:rPr>
              <a:t>  A</a:t>
            </a:r>
            <a:r>
              <a:rPr lang="zh-CN" altLang="en-US" b="1" dirty="0">
                <a:solidFill>
                  <a:schemeClr val="bg1"/>
                </a:solidFill>
                <a:latin typeface="Times New Roman" panose="02020603050405020304" pitchFamily="18" charset="0"/>
                <a:cs typeface="Times New Roman" panose="02020603050405020304" pitchFamily="18" charset="0"/>
              </a:rPr>
              <a:t>和</a:t>
            </a:r>
            <a:r>
              <a:rPr lang="en-US" altLang="zh-CN" b="1" dirty="0">
                <a:solidFill>
                  <a:schemeClr val="bg1"/>
                </a:solidFill>
                <a:latin typeface="Times New Roman" panose="02020603050405020304" pitchFamily="18" charset="0"/>
                <a:cs typeface="Times New Roman" panose="02020603050405020304" pitchFamily="18" charset="0"/>
              </a:rPr>
              <a:t>B</a:t>
            </a:r>
            <a:r>
              <a:rPr lang="zh-CN" altLang="en-US" b="1" dirty="0">
                <a:solidFill>
                  <a:schemeClr val="bg1"/>
                </a:solidFill>
                <a:latin typeface="Times New Roman" panose="02020603050405020304" pitchFamily="18" charset="0"/>
                <a:cs typeface="Times New Roman" panose="02020603050405020304" pitchFamily="18" charset="0"/>
              </a:rPr>
              <a:t>两家公司谁经营的更好呢</a:t>
            </a:r>
            <a:r>
              <a:rPr lang="zh-CN" altLang="en-US" b="1" dirty="0" smtClean="0">
                <a:solidFill>
                  <a:schemeClr val="bg1"/>
                </a:solidFill>
                <a:latin typeface="Times New Roman" panose="02020603050405020304" pitchFamily="18" charset="0"/>
                <a:cs typeface="Times New Roman" panose="02020603050405020304" pitchFamily="18" charset="0"/>
              </a:rPr>
              <a:t>？</a:t>
            </a:r>
            <a:endParaRPr lang="en-US" altLang="zh-CN"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endParaRPr lang="en-US" altLang="zh-CN" b="1" dirty="0">
              <a:solidFill>
                <a:schemeClr val="bg1"/>
              </a:solidFill>
              <a:latin typeface="Times New Roman" panose="02020603050405020304" pitchFamily="18" charset="0"/>
              <a:cs typeface="Times New Roman" panose="02020603050405020304" pitchFamily="18" charset="0"/>
            </a:endParaRPr>
          </a:p>
          <a:p>
            <a:r>
              <a:rPr lang="zh-CN" altLang="en-US" b="1" dirty="0">
                <a:solidFill>
                  <a:schemeClr val="bg1"/>
                </a:solidFill>
                <a:latin typeface="Times New Roman" panose="02020603050405020304" pitchFamily="18" charset="0"/>
                <a:cs typeface="Times New Roman" panose="02020603050405020304" pitchFamily="18" charset="0"/>
              </a:rPr>
              <a:t>在最近一个月下单用户数高的，能说明留存做得好吗</a:t>
            </a:r>
            <a:r>
              <a:rPr lang="zh-CN" altLang="en-US" b="1" dirty="0" smtClean="0">
                <a:solidFill>
                  <a:schemeClr val="bg1"/>
                </a:solidFill>
                <a:latin typeface="Times New Roman" panose="02020603050405020304" pitchFamily="18" charset="0"/>
                <a:cs typeface="Times New Roman" panose="02020603050405020304" pitchFamily="18" charset="0"/>
              </a:rPr>
              <a:t>？如何才能了解这</a:t>
            </a:r>
            <a:r>
              <a:rPr lang="en-US" altLang="zh-CN" b="1" dirty="0" smtClean="0">
                <a:solidFill>
                  <a:schemeClr val="bg1"/>
                </a:solidFill>
                <a:latin typeface="Times New Roman" panose="02020603050405020304" pitchFamily="18" charset="0"/>
                <a:cs typeface="Times New Roman" panose="02020603050405020304" pitchFamily="18" charset="0"/>
              </a:rPr>
              <a:t>A</a:t>
            </a:r>
            <a:r>
              <a:rPr lang="zh-CN" altLang="en-US" b="1" dirty="0">
                <a:solidFill>
                  <a:schemeClr val="bg1"/>
                </a:solidFill>
                <a:latin typeface="Times New Roman" panose="02020603050405020304" pitchFamily="18" charset="0"/>
                <a:cs typeface="Times New Roman" panose="02020603050405020304" pitchFamily="18" charset="0"/>
              </a:rPr>
              <a:t>公司</a:t>
            </a:r>
            <a:r>
              <a:rPr lang="en-US" altLang="zh-CN" b="1" dirty="0" smtClean="0">
                <a:solidFill>
                  <a:schemeClr val="bg1"/>
                </a:solidFill>
                <a:latin typeface="Times New Roman" panose="02020603050405020304" pitchFamily="18" charset="0"/>
                <a:cs typeface="Times New Roman" panose="02020603050405020304" pitchFamily="18" charset="0"/>
              </a:rPr>
              <a:t>5000</a:t>
            </a:r>
            <a:r>
              <a:rPr lang="zh-CN" altLang="en-US" b="1" dirty="0" smtClean="0">
                <a:solidFill>
                  <a:schemeClr val="bg1"/>
                </a:solidFill>
                <a:latin typeface="Times New Roman" panose="02020603050405020304" pitchFamily="18" charset="0"/>
                <a:cs typeface="Times New Roman" panose="02020603050405020304" pitchFamily="18" charset="0"/>
              </a:rPr>
              <a:t>个和</a:t>
            </a:r>
            <a:r>
              <a:rPr lang="en-US" altLang="zh-CN" b="1" dirty="0" smtClean="0">
                <a:solidFill>
                  <a:schemeClr val="bg1"/>
                </a:solidFill>
                <a:latin typeface="Times New Roman" panose="02020603050405020304" pitchFamily="18" charset="0"/>
                <a:cs typeface="Times New Roman" panose="02020603050405020304" pitchFamily="18" charset="0"/>
              </a:rPr>
              <a:t>B</a:t>
            </a:r>
            <a:r>
              <a:rPr lang="zh-CN" altLang="en-US" b="1" dirty="0" smtClean="0">
                <a:solidFill>
                  <a:schemeClr val="bg1"/>
                </a:solidFill>
                <a:latin typeface="Times New Roman" panose="02020603050405020304" pitchFamily="18" charset="0"/>
                <a:cs typeface="Times New Roman" panose="02020603050405020304" pitchFamily="18" charset="0"/>
              </a:rPr>
              <a:t>公司</a:t>
            </a:r>
            <a:r>
              <a:rPr lang="en-US" altLang="zh-CN" b="1" dirty="0" smtClean="0">
                <a:solidFill>
                  <a:schemeClr val="bg1"/>
                </a:solidFill>
                <a:latin typeface="Times New Roman" panose="02020603050405020304" pitchFamily="18" charset="0"/>
                <a:cs typeface="Times New Roman" panose="02020603050405020304" pitchFamily="18" charset="0"/>
              </a:rPr>
              <a:t>10000</a:t>
            </a:r>
            <a:r>
              <a:rPr lang="zh-CN" altLang="en-US" b="1" dirty="0" smtClean="0">
                <a:solidFill>
                  <a:schemeClr val="bg1"/>
                </a:solidFill>
                <a:latin typeface="Times New Roman" panose="02020603050405020304" pitchFamily="18" charset="0"/>
                <a:cs typeface="Times New Roman" panose="02020603050405020304" pitchFamily="18" charset="0"/>
              </a:rPr>
              <a:t>个人的情况呢？</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706128" y="1182238"/>
            <a:ext cx="7753808" cy="2112959"/>
            <a:chOff x="706128" y="1028009"/>
            <a:chExt cx="7753808" cy="2112959"/>
          </a:xfrm>
        </p:grpSpPr>
        <p:sp>
          <p:nvSpPr>
            <p:cNvPr id="7" name="圆角矩形标注 6"/>
            <p:cNvSpPr/>
            <p:nvPr/>
          </p:nvSpPr>
          <p:spPr>
            <a:xfrm>
              <a:off x="2074280" y="1052799"/>
              <a:ext cx="4802538" cy="709803"/>
            </a:xfrm>
            <a:prstGeom prst="wedgeRoundRectCallout">
              <a:avLst>
                <a:gd name="adj1" fmla="val -53803"/>
                <a:gd name="adj2" fmla="val 33747"/>
                <a:gd name="adj3" fmla="val 16667"/>
              </a:avLst>
            </a:prstGeom>
            <a:solidFill>
              <a:srgbClr val="2380B8"/>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但是这</a:t>
              </a: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18000</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个前半年下过单的客户在上个月还下单的只有</a:t>
              </a: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5000</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个了</a:t>
              </a:r>
            </a:p>
          </p:txBody>
        </p:sp>
        <p:grpSp>
          <p:nvGrpSpPr>
            <p:cNvPr id="6" name="组合 5"/>
            <p:cNvGrpSpPr/>
            <p:nvPr/>
          </p:nvGrpSpPr>
          <p:grpSpPr>
            <a:xfrm>
              <a:off x="7632352" y="2036463"/>
              <a:ext cx="827584" cy="1104505"/>
              <a:chOff x="7300512" y="1282619"/>
              <a:chExt cx="827584" cy="1104505"/>
            </a:xfrm>
          </p:grpSpPr>
          <p:pic>
            <p:nvPicPr>
              <p:cNvPr id="8" name="EF5C11DD12E8C3752F0BB8D92D86938D.png" descr="C:\Documents and Settings\073160\Local Settings\Temp\SoEasy\EF5C11DD12E8C3752F0BB8D92D86938D.png"/>
              <p:cNvPicPr>
                <a:picLocks noChangeAspect="1"/>
              </p:cNvPicPr>
              <p:nvPr/>
            </p:nvPicPr>
            <p:blipFill>
              <a:blip r:embed="rId4" r:link="rId5" cstate="print"/>
              <a:stretch>
                <a:fillRect/>
              </a:stretch>
            </p:blipFill>
            <p:spPr>
              <a:xfrm>
                <a:off x="7300512" y="1282619"/>
                <a:ext cx="827584" cy="864096"/>
              </a:xfrm>
              <a:prstGeom prst="rect">
                <a:avLst/>
              </a:prstGeom>
            </p:spPr>
          </p:pic>
          <p:grpSp>
            <p:nvGrpSpPr>
              <p:cNvPr id="9" name="组合 8"/>
              <p:cNvGrpSpPr/>
              <p:nvPr/>
            </p:nvGrpSpPr>
            <p:grpSpPr>
              <a:xfrm>
                <a:off x="7435772" y="2123926"/>
                <a:ext cx="671811" cy="263198"/>
                <a:chOff x="695325" y="2638053"/>
                <a:chExt cx="671811" cy="263198"/>
              </a:xfrm>
            </p:grpSpPr>
            <p:sp>
              <p:nvSpPr>
                <p:cNvPr id="10" name="TextBox 9"/>
                <p:cNvSpPr txBox="1"/>
                <p:nvPr/>
              </p:nvSpPr>
              <p:spPr>
                <a:xfrm>
                  <a:off x="695325" y="2638053"/>
                  <a:ext cx="671811" cy="261610"/>
                </a:xfrm>
                <a:prstGeom prst="rect">
                  <a:avLst/>
                </a:prstGeom>
                <a:noFill/>
              </p:spPr>
              <p:txBody>
                <a:bodyPr wrap="square" rtlCol="0">
                  <a:spAutoFit/>
                </a:bodyPr>
                <a:lstStyle/>
                <a:p>
                  <a:pPr algn="ctr"/>
                  <a:r>
                    <a:rPr lang="en-US" altLang="zh-CN" sz="1050" dirty="0" smtClean="0">
                      <a:latin typeface="Times New Roman" panose="02020603050405020304" pitchFamily="18" charset="0"/>
                      <a:ea typeface="微软雅黑" pitchFamily="34" charset="-122"/>
                      <a:cs typeface="Times New Roman" panose="02020603050405020304" pitchFamily="18" charset="0"/>
                    </a:rPr>
                    <a:t>B</a:t>
                  </a:r>
                  <a:r>
                    <a:rPr lang="zh-CN" altLang="en-US" sz="1050" dirty="0" smtClean="0">
                      <a:latin typeface="Times New Roman" panose="02020603050405020304" pitchFamily="18" charset="0"/>
                      <a:ea typeface="微软雅黑" pitchFamily="34" charset="-122"/>
                      <a:cs typeface="Times New Roman" panose="02020603050405020304" pitchFamily="18" charset="0"/>
                    </a:rPr>
                    <a:t>公司</a:t>
                  </a:r>
                </a:p>
              </p:txBody>
            </p:sp>
            <p:cxnSp>
              <p:nvCxnSpPr>
                <p:cNvPr id="11" name="直接连接符 10"/>
                <p:cNvCxnSpPr/>
                <p:nvPr/>
              </p:nvCxnSpPr>
              <p:spPr>
                <a:xfrm>
                  <a:off x="695325" y="2899663"/>
                  <a:ext cx="671811" cy="1588"/>
                </a:xfrm>
                <a:prstGeom prst="line">
                  <a:avLst/>
                </a:prstGeom>
                <a:ln w="19050">
                  <a:solidFill>
                    <a:srgbClr val="373C64"/>
                  </a:solidFill>
                </a:ln>
              </p:spPr>
              <p:style>
                <a:lnRef idx="2">
                  <a:schemeClr val="accent1"/>
                </a:lnRef>
                <a:fillRef idx="0">
                  <a:schemeClr val="accent1"/>
                </a:fillRef>
                <a:effectRef idx="1">
                  <a:schemeClr val="accent1"/>
                </a:effectRef>
                <a:fontRef idx="minor">
                  <a:schemeClr val="tx1"/>
                </a:fontRef>
              </p:style>
            </p:cxnSp>
          </p:grpSp>
        </p:grpSp>
        <p:grpSp>
          <p:nvGrpSpPr>
            <p:cNvPr id="4" name="组合 3"/>
            <p:cNvGrpSpPr/>
            <p:nvPr/>
          </p:nvGrpSpPr>
          <p:grpSpPr>
            <a:xfrm>
              <a:off x="706128" y="1028009"/>
              <a:ext cx="827584" cy="1119361"/>
              <a:chOff x="539552" y="1013495"/>
              <a:chExt cx="827584" cy="1119361"/>
            </a:xfrm>
          </p:grpSpPr>
          <p:pic>
            <p:nvPicPr>
              <p:cNvPr id="12" name="EF5C11DD12E8C3752F0BB8D92D86938D.png" descr="C:\Documents and Settings\073160\Local Settings\Temp\SoEasy\EF5C11DD12E8C3752F0BB8D92D86938D.png"/>
              <p:cNvPicPr>
                <a:picLocks noChangeAspect="1"/>
              </p:cNvPicPr>
              <p:nvPr/>
            </p:nvPicPr>
            <p:blipFill>
              <a:blip r:embed="rId4" r:link="rId5" cstate="print"/>
              <a:stretch>
                <a:fillRect/>
              </a:stretch>
            </p:blipFill>
            <p:spPr>
              <a:xfrm flipH="1">
                <a:off x="539552" y="1013495"/>
                <a:ext cx="827584" cy="864096"/>
              </a:xfrm>
              <a:prstGeom prst="rect">
                <a:avLst/>
              </a:prstGeom>
            </p:spPr>
          </p:pic>
          <p:grpSp>
            <p:nvGrpSpPr>
              <p:cNvPr id="13" name="组合 12"/>
              <p:cNvGrpSpPr/>
              <p:nvPr/>
            </p:nvGrpSpPr>
            <p:grpSpPr>
              <a:xfrm>
                <a:off x="617438" y="1869658"/>
                <a:ext cx="671811" cy="263198"/>
                <a:chOff x="695325" y="2638053"/>
                <a:chExt cx="671811" cy="263198"/>
              </a:xfrm>
            </p:grpSpPr>
            <p:sp>
              <p:nvSpPr>
                <p:cNvPr id="14" name="TextBox 13"/>
                <p:cNvSpPr txBox="1"/>
                <p:nvPr/>
              </p:nvSpPr>
              <p:spPr>
                <a:xfrm>
                  <a:off x="695325" y="2638053"/>
                  <a:ext cx="671811" cy="261610"/>
                </a:xfrm>
                <a:prstGeom prst="rect">
                  <a:avLst/>
                </a:prstGeom>
                <a:noFill/>
              </p:spPr>
              <p:txBody>
                <a:bodyPr wrap="square" rtlCol="0">
                  <a:spAutoFit/>
                </a:bodyPr>
                <a:lstStyle/>
                <a:p>
                  <a:pPr algn="ctr"/>
                  <a:r>
                    <a:rPr lang="en-US" altLang="zh-CN" sz="1050" dirty="0" smtClean="0">
                      <a:latin typeface="Times New Roman" panose="02020603050405020304" pitchFamily="18" charset="0"/>
                      <a:ea typeface="微软雅黑" pitchFamily="34" charset="-122"/>
                      <a:cs typeface="Times New Roman" panose="02020603050405020304" pitchFamily="18" charset="0"/>
                    </a:rPr>
                    <a:t>A</a:t>
                  </a:r>
                  <a:r>
                    <a:rPr lang="zh-CN" altLang="en-US" sz="1050" dirty="0" smtClean="0">
                      <a:latin typeface="Times New Roman" panose="02020603050405020304" pitchFamily="18" charset="0"/>
                      <a:ea typeface="微软雅黑" pitchFamily="34" charset="-122"/>
                      <a:cs typeface="Times New Roman" panose="02020603050405020304" pitchFamily="18" charset="0"/>
                    </a:rPr>
                    <a:t>公司</a:t>
                  </a:r>
                </a:p>
              </p:txBody>
            </p:sp>
            <p:cxnSp>
              <p:nvCxnSpPr>
                <p:cNvPr id="15" name="直接连接符 14"/>
                <p:cNvCxnSpPr/>
                <p:nvPr/>
              </p:nvCxnSpPr>
              <p:spPr>
                <a:xfrm>
                  <a:off x="695325" y="2899663"/>
                  <a:ext cx="671811" cy="1588"/>
                </a:xfrm>
                <a:prstGeom prst="line">
                  <a:avLst/>
                </a:prstGeom>
                <a:ln w="19050">
                  <a:solidFill>
                    <a:srgbClr val="373C64"/>
                  </a:solidFill>
                </a:ln>
              </p:spPr>
              <p:style>
                <a:lnRef idx="2">
                  <a:schemeClr val="accent1"/>
                </a:lnRef>
                <a:fillRef idx="0">
                  <a:schemeClr val="accent1"/>
                </a:fillRef>
                <a:effectRef idx="1">
                  <a:schemeClr val="accent1"/>
                </a:effectRef>
                <a:fontRef idx="minor">
                  <a:schemeClr val="tx1"/>
                </a:fontRef>
              </p:style>
            </p:cxnSp>
          </p:grpSp>
        </p:grpSp>
        <p:sp>
          <p:nvSpPr>
            <p:cNvPr id="18" name="圆角矩形标注 17"/>
            <p:cNvSpPr/>
            <p:nvPr/>
          </p:nvSpPr>
          <p:spPr>
            <a:xfrm>
              <a:off x="2412322" y="2132920"/>
              <a:ext cx="4839668" cy="744850"/>
            </a:xfrm>
            <a:prstGeom prst="wedgeRoundRectCallout">
              <a:avLst>
                <a:gd name="adj1" fmla="val 54108"/>
                <a:gd name="adj2" fmla="val 39931"/>
                <a:gd name="adj3" fmla="val 16667"/>
              </a:avLst>
            </a:prstGeom>
            <a:solidFill>
              <a:srgbClr val="00B050"/>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我们的</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15000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个里上个月还在下单的有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10000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个</a:t>
              </a:r>
              <a:endParaRPr lang="en-US" altLang="zh-CN" sz="2000" b="1" dirty="0">
                <a:solidFill>
                  <a:srgbClr val="FF0000"/>
                </a:solidFill>
                <a:latin typeface="Times New Roman" panose="02020603050405020304" pitchFamily="18" charset="0"/>
                <a:ea typeface="微软雅黑" pitchFamily="34" charset="-122"/>
                <a:cs typeface="Times New Roman" panose="02020603050405020304" pitchFamily="18" charset="0"/>
              </a:endParaRPr>
            </a:p>
          </p:txBody>
        </p:sp>
      </p:grpSp>
      <p:sp>
        <p:nvSpPr>
          <p:cNvPr id="21" name="TextBox 2"/>
          <p:cNvSpPr txBox="1">
            <a:spLocks noChangeArrowheads="1"/>
          </p:cNvSpPr>
          <p:nvPr/>
        </p:nvSpPr>
        <p:spPr bwMode="auto">
          <a:xfrm>
            <a:off x="304569" y="88606"/>
            <a:ext cx="698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fontAlgn="ctr">
              <a:spcBef>
                <a:spcPct val="20000"/>
              </a:spcBef>
            </a:pP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A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和 </a:t>
            </a: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B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两</a:t>
            </a:r>
            <a:r>
              <a:rPr kumimoji="0" lang="zh-CN" altLang="en-US" b="1" dirty="0">
                <a:latin typeface="Times New Roman" panose="02020603050405020304" pitchFamily="18" charset="0"/>
                <a:ea typeface="微软雅黑" charset="0"/>
                <a:cs typeface="Times New Roman" panose="02020603050405020304" pitchFamily="18" charset="0"/>
                <a:sym typeface="Calibri" charset="0"/>
              </a:rPr>
              <a:t>家公司谁经营的更好呢？</a:t>
            </a:r>
          </a:p>
        </p:txBody>
      </p:sp>
    </p:spTree>
    <p:extLst>
      <p:ext uri="{BB962C8B-B14F-4D97-AF65-F5344CB8AC3E}">
        <p14:creationId xmlns:p14="http://schemas.microsoft.com/office/powerpoint/2010/main" val="285926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3933056"/>
            <a:ext cx="9157816" cy="2009068"/>
          </a:xfrm>
          <a:prstGeom prst="rect">
            <a:avLst/>
          </a:prstGeom>
          <a:gradFill>
            <a:gsLst>
              <a:gs pos="53000">
                <a:srgbClr val="021222">
                  <a:alpha val="80000"/>
                </a:srgbClr>
              </a:gs>
              <a:gs pos="100000">
                <a:srgbClr val="010508">
                  <a:alpha val="50000"/>
                </a:srgbClr>
              </a:gs>
              <a:gs pos="25000">
                <a:srgbClr val="021524">
                  <a:alpha val="80000"/>
                </a:srgbClr>
              </a:gs>
              <a:gs pos="75000">
                <a:srgbClr val="011428">
                  <a:alpha val="80000"/>
                </a:srgbClr>
              </a:gs>
              <a:gs pos="0">
                <a:srgbClr val="010506">
                  <a:alpha val="50000"/>
                </a:srgb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FAAF19"/>
              </a:solidFill>
              <a:latin typeface="Times New Roman" panose="02020603050405020304" pitchFamily="18" charset="0"/>
              <a:ea typeface="微软雅黑" pitchFamily="34" charset="-122"/>
              <a:cs typeface="Times New Roman" panose="02020603050405020304" pitchFamily="18" charset="0"/>
            </a:endParaRPr>
          </a:p>
        </p:txBody>
      </p:sp>
      <p:pic>
        <p:nvPicPr>
          <p:cNvPr id="5" name="3FDC647A496E34CF783E9E175436C314.png" descr="C:\Documents and Settings\073160\Local Settings\Temp\SoEasy\3FDC647A496E34CF783E9E175436C314.png"/>
          <p:cNvPicPr>
            <a:picLocks noChangeAspect="1"/>
          </p:cNvPicPr>
          <p:nvPr/>
        </p:nvPicPr>
        <p:blipFill>
          <a:blip r:embed="rId2" r:link="rId3"/>
          <a:stretch>
            <a:fillRect/>
          </a:stretch>
        </p:blipFill>
        <p:spPr>
          <a:xfrm>
            <a:off x="539552" y="3356992"/>
            <a:ext cx="1945317" cy="2931718"/>
          </a:xfrm>
          <a:prstGeom prst="rect">
            <a:avLst/>
          </a:prstGeom>
          <a:ln>
            <a:noFill/>
          </a:ln>
          <a:effectLst>
            <a:outerShdw blurRad="292100" dist="139700" dir="2700000" algn="tl" rotWithShape="0">
              <a:srgbClr val="333333">
                <a:alpha val="65000"/>
              </a:srgbClr>
            </a:outerShdw>
          </a:effectLst>
        </p:spPr>
      </p:pic>
      <p:sp>
        <p:nvSpPr>
          <p:cNvPr id="3" name="矩形 2"/>
          <p:cNvSpPr/>
          <p:nvPr/>
        </p:nvSpPr>
        <p:spPr>
          <a:xfrm>
            <a:off x="2562647" y="3933056"/>
            <a:ext cx="6401842" cy="2031325"/>
          </a:xfrm>
          <a:prstGeom prst="rect">
            <a:avLst/>
          </a:prstGeom>
        </p:spPr>
        <p:txBody>
          <a:bodyPr wrap="square">
            <a:spAutoFit/>
          </a:bodyPr>
          <a:lstStyle/>
          <a:p>
            <a:pPr marL="285750" indent="-285750">
              <a:buFont typeface="Wingdings" panose="05000000000000000000" pitchFamily="2" charset="2"/>
              <a:buChar char="u"/>
            </a:pPr>
            <a:r>
              <a:rPr lang="en-US" altLang="zh-CN" b="1" dirty="0" smtClean="0">
                <a:solidFill>
                  <a:schemeClr val="bg1"/>
                </a:solidFill>
                <a:latin typeface="+mn-ea"/>
                <a:cs typeface="Times New Roman" panose="02020603050405020304" pitchFamily="18" charset="0"/>
              </a:rPr>
              <a:t>  A</a:t>
            </a:r>
            <a:r>
              <a:rPr lang="zh-CN" altLang="en-US" b="1" dirty="0">
                <a:solidFill>
                  <a:schemeClr val="bg1"/>
                </a:solidFill>
                <a:latin typeface="+mn-ea"/>
                <a:cs typeface="Times New Roman" panose="02020603050405020304" pitchFamily="18" charset="0"/>
              </a:rPr>
              <a:t>和</a:t>
            </a:r>
            <a:r>
              <a:rPr lang="en-US" altLang="zh-CN" b="1" dirty="0">
                <a:solidFill>
                  <a:schemeClr val="bg1"/>
                </a:solidFill>
                <a:latin typeface="+mn-ea"/>
                <a:cs typeface="Times New Roman" panose="02020603050405020304" pitchFamily="18" charset="0"/>
              </a:rPr>
              <a:t>B</a:t>
            </a:r>
            <a:r>
              <a:rPr lang="zh-CN" altLang="en-US" b="1" dirty="0">
                <a:solidFill>
                  <a:schemeClr val="bg1"/>
                </a:solidFill>
                <a:latin typeface="+mn-ea"/>
                <a:cs typeface="Times New Roman" panose="02020603050405020304" pitchFamily="18" charset="0"/>
              </a:rPr>
              <a:t>两家公司谁经营的更好呢</a:t>
            </a:r>
            <a:r>
              <a:rPr lang="zh-CN" altLang="en-US" b="1" dirty="0" smtClean="0">
                <a:solidFill>
                  <a:schemeClr val="bg1"/>
                </a:solidFill>
                <a:latin typeface="+mn-ea"/>
                <a:cs typeface="Times New Roman" panose="02020603050405020304" pitchFamily="18" charset="0"/>
              </a:rPr>
              <a:t>？</a:t>
            </a:r>
            <a:endParaRPr lang="en-US" altLang="zh-CN" b="1" dirty="0" smtClean="0">
              <a:solidFill>
                <a:schemeClr val="bg1"/>
              </a:solidFill>
              <a:latin typeface="+mn-ea"/>
              <a:cs typeface="Times New Roman" panose="02020603050405020304" pitchFamily="18" charset="0"/>
            </a:endParaRPr>
          </a:p>
          <a:p>
            <a:endParaRPr lang="en-US" altLang="zh-CN" b="1" dirty="0">
              <a:solidFill>
                <a:schemeClr val="bg1"/>
              </a:solidFill>
              <a:latin typeface="+mn-ea"/>
              <a:cs typeface="Times New Roman" panose="02020603050405020304" pitchFamily="18" charset="0"/>
            </a:endParaRPr>
          </a:p>
          <a:p>
            <a:r>
              <a:rPr lang="zh-CN" altLang="en-US" b="1" dirty="0" smtClean="0">
                <a:solidFill>
                  <a:schemeClr val="bg1"/>
                </a:solidFill>
                <a:latin typeface="+mn-ea"/>
                <a:cs typeface="Times New Roman" panose="02020603050405020304" pitchFamily="18" charset="0"/>
              </a:rPr>
              <a:t>我们根据</a:t>
            </a:r>
            <a:r>
              <a:rPr lang="en-US" altLang="zh-CN" b="1" dirty="0" smtClean="0">
                <a:solidFill>
                  <a:schemeClr val="bg1"/>
                </a:solidFill>
                <a:latin typeface="+mn-ea"/>
                <a:cs typeface="Times New Roman" panose="02020603050405020304" pitchFamily="18" charset="0"/>
              </a:rPr>
              <a:t>A</a:t>
            </a:r>
            <a:r>
              <a:rPr lang="zh-CN" altLang="en-US" b="1" dirty="0" smtClean="0">
                <a:solidFill>
                  <a:schemeClr val="bg1"/>
                </a:solidFill>
                <a:latin typeface="+mn-ea"/>
                <a:cs typeface="Times New Roman" panose="02020603050405020304" pitchFamily="18" charset="0"/>
              </a:rPr>
              <a:t>和</a:t>
            </a:r>
            <a:r>
              <a:rPr lang="en-US" altLang="zh-CN" b="1" dirty="0" smtClean="0">
                <a:solidFill>
                  <a:schemeClr val="bg1"/>
                </a:solidFill>
                <a:latin typeface="+mn-ea"/>
                <a:cs typeface="Times New Roman" panose="02020603050405020304" pitchFamily="18" charset="0"/>
              </a:rPr>
              <a:t>B</a:t>
            </a:r>
            <a:r>
              <a:rPr lang="zh-CN" altLang="en-US" b="1" dirty="0" smtClean="0">
                <a:solidFill>
                  <a:schemeClr val="bg1"/>
                </a:solidFill>
                <a:latin typeface="+mn-ea"/>
                <a:cs typeface="Times New Roman" panose="02020603050405020304" pitchFamily="18" charset="0"/>
              </a:rPr>
              <a:t>公司的描述绘制出</a:t>
            </a:r>
            <a:r>
              <a:rPr lang="en-US" altLang="zh-CN" b="1" dirty="0" smtClean="0">
                <a:solidFill>
                  <a:schemeClr val="bg1"/>
                </a:solidFill>
                <a:latin typeface="+mn-ea"/>
                <a:cs typeface="Times New Roman" panose="02020603050405020304" pitchFamily="18" charset="0"/>
              </a:rPr>
              <a:t>A</a:t>
            </a:r>
            <a:r>
              <a:rPr lang="zh-CN" altLang="en-US" b="1" dirty="0" smtClean="0">
                <a:solidFill>
                  <a:schemeClr val="bg1"/>
                </a:solidFill>
                <a:latin typeface="+mn-ea"/>
                <a:cs typeface="Times New Roman" panose="02020603050405020304" pitchFamily="18" charset="0"/>
              </a:rPr>
              <a:t>和</a:t>
            </a:r>
            <a:r>
              <a:rPr lang="en-US" altLang="zh-CN" b="1" dirty="0" smtClean="0">
                <a:solidFill>
                  <a:schemeClr val="bg1"/>
                </a:solidFill>
                <a:latin typeface="+mn-ea"/>
                <a:cs typeface="Times New Roman" panose="02020603050405020304" pitchFamily="18" charset="0"/>
              </a:rPr>
              <a:t>B</a:t>
            </a:r>
            <a:r>
              <a:rPr lang="zh-CN" altLang="en-US" b="1" dirty="0" smtClean="0">
                <a:solidFill>
                  <a:schemeClr val="bg1"/>
                </a:solidFill>
                <a:latin typeface="+mn-ea"/>
                <a:cs typeface="Times New Roman" panose="02020603050405020304" pitchFamily="18" charset="0"/>
              </a:rPr>
              <a:t>公司的</a:t>
            </a:r>
            <a:r>
              <a:rPr lang="en-US" altLang="zh-CN" b="1" dirty="0" smtClean="0">
                <a:solidFill>
                  <a:schemeClr val="bg1"/>
                </a:solidFill>
                <a:latin typeface="+mn-ea"/>
                <a:cs typeface="Times New Roman" panose="02020603050405020304" pitchFamily="18" charset="0"/>
              </a:rPr>
              <a:t>Cohort Analysis</a:t>
            </a:r>
            <a:r>
              <a:rPr lang="zh-CN" altLang="en-US" b="1" dirty="0" smtClean="0">
                <a:solidFill>
                  <a:schemeClr val="bg1"/>
                </a:solidFill>
                <a:latin typeface="+mn-ea"/>
                <a:cs typeface="Times New Roman" panose="02020603050405020304" pitchFamily="18" charset="0"/>
              </a:rPr>
              <a:t>（同期群）表，对比其留存</a:t>
            </a:r>
            <a:r>
              <a:rPr lang="zh-CN" altLang="en-US" b="1" dirty="0">
                <a:solidFill>
                  <a:schemeClr val="bg1"/>
                </a:solidFill>
                <a:latin typeface="+mn-ea"/>
                <a:cs typeface="Times New Roman" panose="02020603050405020304" pitchFamily="18" charset="0"/>
              </a:rPr>
              <a:t>情况</a:t>
            </a:r>
            <a:r>
              <a:rPr lang="zh-CN" altLang="en-US" b="1" dirty="0" smtClean="0">
                <a:solidFill>
                  <a:schemeClr val="bg1"/>
                </a:solidFill>
                <a:latin typeface="+mn-ea"/>
                <a:cs typeface="Times New Roman" panose="02020603050405020304" pitchFamily="18" charset="0"/>
              </a:rPr>
              <a:t>。</a:t>
            </a:r>
            <a:r>
              <a:rPr lang="en-US" altLang="zh-CN" b="1" dirty="0">
                <a:solidFill>
                  <a:schemeClr val="bg1"/>
                </a:solidFill>
                <a:latin typeface="+mn-ea"/>
                <a:cs typeface="Times New Roman" panose="02020603050405020304" pitchFamily="18" charset="0"/>
              </a:rPr>
              <a:t> </a:t>
            </a:r>
            <a:r>
              <a:rPr lang="zh-CN" altLang="en-US" b="1" dirty="0" smtClean="0">
                <a:solidFill>
                  <a:schemeClr val="bg1"/>
                </a:solidFill>
                <a:latin typeface="+mn-ea"/>
                <a:cs typeface="Times New Roman" panose="02020603050405020304" pitchFamily="18" charset="0"/>
              </a:rPr>
              <a:t>即设置同一月份内用户为一个组群，同期群是具有相同绩效政策背景的用户。</a:t>
            </a:r>
            <a:r>
              <a:rPr lang="zh-CN" altLang="en-US" b="1" dirty="0">
                <a:solidFill>
                  <a:schemeClr val="bg1"/>
                </a:solidFill>
                <a:latin typeface="+mn-ea"/>
                <a:cs typeface="Times New Roman" panose="02020603050405020304" pitchFamily="18" charset="0"/>
              </a:rPr>
              <a:t>采用</a:t>
            </a:r>
            <a:r>
              <a:rPr lang="zh-CN" altLang="en-US" b="1" dirty="0" smtClean="0">
                <a:solidFill>
                  <a:schemeClr val="bg1"/>
                </a:solidFill>
                <a:latin typeface="+mn-ea"/>
                <a:cs typeface="Times New Roman" panose="02020603050405020304" pitchFamily="18" charset="0"/>
              </a:rPr>
              <a:t>这种研究</a:t>
            </a:r>
            <a:r>
              <a:rPr lang="zh-CN" altLang="en-US" b="1" dirty="0">
                <a:solidFill>
                  <a:schemeClr val="bg1"/>
                </a:solidFill>
                <a:latin typeface="+mn-ea"/>
                <a:cs typeface="Times New Roman" panose="02020603050405020304" pitchFamily="18" charset="0"/>
              </a:rPr>
              <a:t>方法的优势</a:t>
            </a:r>
            <a:r>
              <a:rPr lang="zh-CN" altLang="en-US" b="1" dirty="0" smtClean="0">
                <a:solidFill>
                  <a:schemeClr val="bg1"/>
                </a:solidFill>
                <a:latin typeface="+mn-ea"/>
                <a:cs typeface="Times New Roman" panose="02020603050405020304" pitchFamily="18" charset="0"/>
              </a:rPr>
              <a:t>在于规避了在不同月、不同政策绩效下，对用户留存情况带来的差异。（适用按月制定绩效政策公司）</a:t>
            </a:r>
            <a:endParaRPr lang="zh-CN" altLang="en-US" b="1" dirty="0">
              <a:solidFill>
                <a:schemeClr val="bg1"/>
              </a:solidFill>
              <a:latin typeface="+mn-ea"/>
              <a:cs typeface="Times New Roman" panose="02020603050405020304" pitchFamily="18" charset="0"/>
            </a:endParaRPr>
          </a:p>
        </p:txBody>
      </p:sp>
      <p:grpSp>
        <p:nvGrpSpPr>
          <p:cNvPr id="16" name="组合 15"/>
          <p:cNvGrpSpPr/>
          <p:nvPr/>
        </p:nvGrpSpPr>
        <p:grpSpPr>
          <a:xfrm>
            <a:off x="706128" y="1182238"/>
            <a:ext cx="7753808" cy="2112959"/>
            <a:chOff x="706128" y="1028009"/>
            <a:chExt cx="7753808" cy="2112959"/>
          </a:xfrm>
        </p:grpSpPr>
        <p:sp>
          <p:nvSpPr>
            <p:cNvPr id="7" name="圆角矩形标注 6"/>
            <p:cNvSpPr/>
            <p:nvPr/>
          </p:nvSpPr>
          <p:spPr>
            <a:xfrm>
              <a:off x="2074280" y="1052799"/>
              <a:ext cx="4802538" cy="709803"/>
            </a:xfrm>
            <a:prstGeom prst="wedgeRoundRectCallout">
              <a:avLst>
                <a:gd name="adj1" fmla="val -53803"/>
                <a:gd name="adj2" fmla="val 33747"/>
                <a:gd name="adj3" fmla="val 16667"/>
              </a:avLst>
            </a:prstGeom>
            <a:solidFill>
              <a:srgbClr val="2380B8"/>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我们留下的这</a:t>
              </a: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5000</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个都是最早几个月就获取的还在继续下单的客户</a:t>
              </a:r>
            </a:p>
          </p:txBody>
        </p:sp>
        <p:grpSp>
          <p:nvGrpSpPr>
            <p:cNvPr id="6" name="组合 5"/>
            <p:cNvGrpSpPr/>
            <p:nvPr/>
          </p:nvGrpSpPr>
          <p:grpSpPr>
            <a:xfrm>
              <a:off x="7632352" y="2036463"/>
              <a:ext cx="827584" cy="1104505"/>
              <a:chOff x="7300512" y="1282619"/>
              <a:chExt cx="827584" cy="1104505"/>
            </a:xfrm>
          </p:grpSpPr>
          <p:pic>
            <p:nvPicPr>
              <p:cNvPr id="8" name="EF5C11DD12E8C3752F0BB8D92D86938D.png" descr="C:\Documents and Settings\073160\Local Settings\Temp\SoEasy\EF5C11DD12E8C3752F0BB8D92D86938D.png"/>
              <p:cNvPicPr>
                <a:picLocks noChangeAspect="1"/>
              </p:cNvPicPr>
              <p:nvPr/>
            </p:nvPicPr>
            <p:blipFill>
              <a:blip r:embed="rId4" r:link="rId5" cstate="print"/>
              <a:stretch>
                <a:fillRect/>
              </a:stretch>
            </p:blipFill>
            <p:spPr>
              <a:xfrm>
                <a:off x="7300512" y="1282619"/>
                <a:ext cx="827584" cy="864096"/>
              </a:xfrm>
              <a:prstGeom prst="rect">
                <a:avLst/>
              </a:prstGeom>
            </p:spPr>
          </p:pic>
          <p:grpSp>
            <p:nvGrpSpPr>
              <p:cNvPr id="9" name="组合 8"/>
              <p:cNvGrpSpPr/>
              <p:nvPr/>
            </p:nvGrpSpPr>
            <p:grpSpPr>
              <a:xfrm>
                <a:off x="7435772" y="2123926"/>
                <a:ext cx="671811" cy="263198"/>
                <a:chOff x="695325" y="2638053"/>
                <a:chExt cx="671811" cy="263198"/>
              </a:xfrm>
            </p:grpSpPr>
            <p:sp>
              <p:nvSpPr>
                <p:cNvPr id="10" name="TextBox 9"/>
                <p:cNvSpPr txBox="1"/>
                <p:nvPr/>
              </p:nvSpPr>
              <p:spPr>
                <a:xfrm>
                  <a:off x="695325" y="2638053"/>
                  <a:ext cx="671811" cy="261610"/>
                </a:xfrm>
                <a:prstGeom prst="rect">
                  <a:avLst/>
                </a:prstGeom>
                <a:noFill/>
              </p:spPr>
              <p:txBody>
                <a:bodyPr wrap="square" rtlCol="0">
                  <a:spAutoFit/>
                </a:bodyPr>
                <a:lstStyle/>
                <a:p>
                  <a:pPr algn="ctr"/>
                  <a:r>
                    <a:rPr lang="en-US" altLang="zh-CN" sz="1050" dirty="0" smtClean="0">
                      <a:latin typeface="Times New Roman" panose="02020603050405020304" pitchFamily="18" charset="0"/>
                      <a:ea typeface="微软雅黑" pitchFamily="34" charset="-122"/>
                      <a:cs typeface="Times New Roman" panose="02020603050405020304" pitchFamily="18" charset="0"/>
                    </a:rPr>
                    <a:t>B</a:t>
                  </a:r>
                  <a:r>
                    <a:rPr lang="zh-CN" altLang="en-US" sz="1050" dirty="0" smtClean="0">
                      <a:latin typeface="Times New Roman" panose="02020603050405020304" pitchFamily="18" charset="0"/>
                      <a:ea typeface="微软雅黑" pitchFamily="34" charset="-122"/>
                      <a:cs typeface="Times New Roman" panose="02020603050405020304" pitchFamily="18" charset="0"/>
                    </a:rPr>
                    <a:t>公司</a:t>
                  </a:r>
                </a:p>
              </p:txBody>
            </p:sp>
            <p:cxnSp>
              <p:nvCxnSpPr>
                <p:cNvPr id="11" name="直接连接符 10"/>
                <p:cNvCxnSpPr/>
                <p:nvPr/>
              </p:nvCxnSpPr>
              <p:spPr>
                <a:xfrm>
                  <a:off x="695325" y="2899663"/>
                  <a:ext cx="671811" cy="1588"/>
                </a:xfrm>
                <a:prstGeom prst="line">
                  <a:avLst/>
                </a:prstGeom>
                <a:ln w="19050">
                  <a:solidFill>
                    <a:srgbClr val="373C64"/>
                  </a:solidFill>
                </a:ln>
              </p:spPr>
              <p:style>
                <a:lnRef idx="2">
                  <a:schemeClr val="accent1"/>
                </a:lnRef>
                <a:fillRef idx="0">
                  <a:schemeClr val="accent1"/>
                </a:fillRef>
                <a:effectRef idx="1">
                  <a:schemeClr val="accent1"/>
                </a:effectRef>
                <a:fontRef idx="minor">
                  <a:schemeClr val="tx1"/>
                </a:fontRef>
              </p:style>
            </p:cxnSp>
          </p:grpSp>
        </p:grpSp>
        <p:grpSp>
          <p:nvGrpSpPr>
            <p:cNvPr id="4" name="组合 3"/>
            <p:cNvGrpSpPr/>
            <p:nvPr/>
          </p:nvGrpSpPr>
          <p:grpSpPr>
            <a:xfrm>
              <a:off x="706128" y="1028009"/>
              <a:ext cx="827584" cy="1119361"/>
              <a:chOff x="539552" y="1013495"/>
              <a:chExt cx="827584" cy="1119361"/>
            </a:xfrm>
          </p:grpSpPr>
          <p:pic>
            <p:nvPicPr>
              <p:cNvPr id="12" name="EF5C11DD12E8C3752F0BB8D92D86938D.png" descr="C:\Documents and Settings\073160\Local Settings\Temp\SoEasy\EF5C11DD12E8C3752F0BB8D92D86938D.png"/>
              <p:cNvPicPr>
                <a:picLocks noChangeAspect="1"/>
              </p:cNvPicPr>
              <p:nvPr/>
            </p:nvPicPr>
            <p:blipFill>
              <a:blip r:embed="rId4" r:link="rId5" cstate="print"/>
              <a:stretch>
                <a:fillRect/>
              </a:stretch>
            </p:blipFill>
            <p:spPr>
              <a:xfrm flipH="1">
                <a:off x="539552" y="1013495"/>
                <a:ext cx="827584" cy="864096"/>
              </a:xfrm>
              <a:prstGeom prst="rect">
                <a:avLst/>
              </a:prstGeom>
            </p:spPr>
          </p:pic>
          <p:grpSp>
            <p:nvGrpSpPr>
              <p:cNvPr id="13" name="组合 12"/>
              <p:cNvGrpSpPr/>
              <p:nvPr/>
            </p:nvGrpSpPr>
            <p:grpSpPr>
              <a:xfrm>
                <a:off x="617438" y="1869658"/>
                <a:ext cx="671811" cy="263198"/>
                <a:chOff x="695325" y="2638053"/>
                <a:chExt cx="671811" cy="263198"/>
              </a:xfrm>
            </p:grpSpPr>
            <p:sp>
              <p:nvSpPr>
                <p:cNvPr id="14" name="TextBox 13"/>
                <p:cNvSpPr txBox="1"/>
                <p:nvPr/>
              </p:nvSpPr>
              <p:spPr>
                <a:xfrm>
                  <a:off x="695325" y="2638053"/>
                  <a:ext cx="671811" cy="261610"/>
                </a:xfrm>
                <a:prstGeom prst="rect">
                  <a:avLst/>
                </a:prstGeom>
                <a:noFill/>
              </p:spPr>
              <p:txBody>
                <a:bodyPr wrap="square" rtlCol="0">
                  <a:spAutoFit/>
                </a:bodyPr>
                <a:lstStyle/>
                <a:p>
                  <a:pPr algn="ctr"/>
                  <a:r>
                    <a:rPr lang="en-US" altLang="zh-CN" sz="1050" dirty="0" smtClean="0">
                      <a:latin typeface="Times New Roman" panose="02020603050405020304" pitchFamily="18" charset="0"/>
                      <a:ea typeface="微软雅黑" pitchFamily="34" charset="-122"/>
                      <a:cs typeface="Times New Roman" panose="02020603050405020304" pitchFamily="18" charset="0"/>
                    </a:rPr>
                    <a:t>A</a:t>
                  </a:r>
                  <a:r>
                    <a:rPr lang="zh-CN" altLang="en-US" sz="1050" dirty="0" smtClean="0">
                      <a:latin typeface="Times New Roman" panose="02020603050405020304" pitchFamily="18" charset="0"/>
                      <a:ea typeface="微软雅黑" pitchFamily="34" charset="-122"/>
                      <a:cs typeface="Times New Roman" panose="02020603050405020304" pitchFamily="18" charset="0"/>
                    </a:rPr>
                    <a:t>公司</a:t>
                  </a:r>
                </a:p>
              </p:txBody>
            </p:sp>
            <p:cxnSp>
              <p:nvCxnSpPr>
                <p:cNvPr id="15" name="直接连接符 14"/>
                <p:cNvCxnSpPr/>
                <p:nvPr/>
              </p:nvCxnSpPr>
              <p:spPr>
                <a:xfrm>
                  <a:off x="695325" y="2899663"/>
                  <a:ext cx="671811" cy="1588"/>
                </a:xfrm>
                <a:prstGeom prst="line">
                  <a:avLst/>
                </a:prstGeom>
                <a:ln w="19050">
                  <a:solidFill>
                    <a:srgbClr val="373C64"/>
                  </a:solidFill>
                </a:ln>
              </p:spPr>
              <p:style>
                <a:lnRef idx="2">
                  <a:schemeClr val="accent1"/>
                </a:lnRef>
                <a:fillRef idx="0">
                  <a:schemeClr val="accent1"/>
                </a:fillRef>
                <a:effectRef idx="1">
                  <a:schemeClr val="accent1"/>
                </a:effectRef>
                <a:fontRef idx="minor">
                  <a:schemeClr val="tx1"/>
                </a:fontRef>
              </p:style>
            </p:cxnSp>
          </p:grpSp>
        </p:grpSp>
        <p:sp>
          <p:nvSpPr>
            <p:cNvPr id="18" name="圆角矩形标注 17"/>
            <p:cNvSpPr/>
            <p:nvPr/>
          </p:nvSpPr>
          <p:spPr>
            <a:xfrm>
              <a:off x="2412322" y="2132920"/>
              <a:ext cx="4839668" cy="744850"/>
            </a:xfrm>
            <a:prstGeom prst="wedgeRoundRectCallout">
              <a:avLst>
                <a:gd name="adj1" fmla="val 54108"/>
                <a:gd name="adj2" fmla="val 39931"/>
                <a:gd name="adj3" fmla="val 16667"/>
              </a:avLst>
            </a:prstGeom>
            <a:solidFill>
              <a:srgbClr val="00B050"/>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我们这</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10000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个下单</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基本</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都是</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上个月最新获取的客户</a:t>
              </a:r>
              <a:endParaRPr lang="en-US" altLang="zh-CN" sz="2000" b="1" dirty="0">
                <a:solidFill>
                  <a:srgbClr val="FF0000"/>
                </a:solidFill>
                <a:latin typeface="Times New Roman" panose="02020603050405020304" pitchFamily="18" charset="0"/>
                <a:ea typeface="微软雅黑" pitchFamily="34" charset="-122"/>
                <a:cs typeface="Times New Roman" panose="02020603050405020304" pitchFamily="18" charset="0"/>
              </a:endParaRPr>
            </a:p>
          </p:txBody>
        </p:sp>
      </p:grpSp>
      <p:sp>
        <p:nvSpPr>
          <p:cNvPr id="21" name="TextBox 2"/>
          <p:cNvSpPr txBox="1">
            <a:spLocks noChangeArrowheads="1"/>
          </p:cNvSpPr>
          <p:nvPr/>
        </p:nvSpPr>
        <p:spPr bwMode="auto">
          <a:xfrm>
            <a:off x="304569" y="88606"/>
            <a:ext cx="698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fontAlgn="ctr">
              <a:spcBef>
                <a:spcPct val="20000"/>
              </a:spcBef>
            </a:pP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A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和 </a:t>
            </a: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B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两</a:t>
            </a:r>
            <a:r>
              <a:rPr kumimoji="0" lang="zh-CN" altLang="en-US" b="1" dirty="0">
                <a:latin typeface="Times New Roman" panose="02020603050405020304" pitchFamily="18" charset="0"/>
                <a:ea typeface="微软雅黑" charset="0"/>
                <a:cs typeface="Times New Roman" panose="02020603050405020304" pitchFamily="18" charset="0"/>
                <a:sym typeface="Calibri" charset="0"/>
              </a:rPr>
              <a:t>家公司谁经营的更好呢？</a:t>
            </a:r>
          </a:p>
        </p:txBody>
      </p:sp>
    </p:spTree>
    <p:extLst>
      <p:ext uri="{BB962C8B-B14F-4D97-AF65-F5344CB8AC3E}">
        <p14:creationId xmlns:p14="http://schemas.microsoft.com/office/powerpoint/2010/main" val="359689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
          <p:cNvSpPr txBox="1">
            <a:spLocks noChangeArrowheads="1"/>
          </p:cNvSpPr>
          <p:nvPr/>
        </p:nvSpPr>
        <p:spPr bwMode="auto">
          <a:xfrm>
            <a:off x="304569" y="88606"/>
            <a:ext cx="698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fontAlgn="ctr">
              <a:spcBef>
                <a:spcPct val="20000"/>
              </a:spcBef>
            </a:pP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A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和 </a:t>
            </a:r>
            <a:r>
              <a:rPr kumimoji="0" lang="en-US" altLang="zh-CN" b="1" dirty="0" smtClean="0">
                <a:latin typeface="Times New Roman" panose="02020603050405020304" pitchFamily="18" charset="0"/>
                <a:ea typeface="微软雅黑" charset="0"/>
                <a:cs typeface="Times New Roman" panose="02020603050405020304" pitchFamily="18" charset="0"/>
                <a:sym typeface="Calibri" charset="0"/>
              </a:rPr>
              <a:t>B </a:t>
            </a:r>
            <a:r>
              <a:rPr kumimoji="0" lang="zh-CN" altLang="en-US" b="1" dirty="0" smtClean="0">
                <a:latin typeface="Times New Roman" panose="02020603050405020304" pitchFamily="18" charset="0"/>
                <a:ea typeface="微软雅黑" charset="0"/>
                <a:cs typeface="Times New Roman" panose="02020603050405020304" pitchFamily="18" charset="0"/>
                <a:sym typeface="Calibri" charset="0"/>
              </a:rPr>
              <a:t>两</a:t>
            </a:r>
            <a:r>
              <a:rPr kumimoji="0" lang="zh-CN" altLang="en-US" b="1" dirty="0">
                <a:latin typeface="Times New Roman" panose="02020603050405020304" pitchFamily="18" charset="0"/>
                <a:ea typeface="微软雅黑" charset="0"/>
                <a:cs typeface="Times New Roman" panose="02020603050405020304" pitchFamily="18" charset="0"/>
                <a:sym typeface="Calibri" charset="0"/>
              </a:rPr>
              <a:t>家公司谁经营的更好呢？</a:t>
            </a:r>
          </a:p>
        </p:txBody>
      </p:sp>
      <p:graphicFrame>
        <p:nvGraphicFramePr>
          <p:cNvPr id="17" name="表格 16"/>
          <p:cNvGraphicFramePr>
            <a:graphicFrameLocks noGrp="1"/>
          </p:cNvGraphicFramePr>
          <p:nvPr>
            <p:extLst>
              <p:ext uri="{D42A27DB-BD31-4B8C-83A1-F6EECF244321}">
                <p14:modId xmlns:p14="http://schemas.microsoft.com/office/powerpoint/2010/main" val="2946011358"/>
              </p:ext>
            </p:extLst>
          </p:nvPr>
        </p:nvGraphicFramePr>
        <p:xfrm>
          <a:off x="467544" y="786760"/>
          <a:ext cx="3947128" cy="3002280"/>
        </p:xfrm>
        <a:graphic>
          <a:graphicData uri="http://schemas.openxmlformats.org/drawingml/2006/table">
            <a:tbl>
              <a:tblPr>
                <a:tableStyleId>{9D7B26C5-4107-4FEC-AEDC-1716B250A1EF}</a:tableStyleId>
              </a:tblPr>
              <a:tblGrid>
                <a:gridCol w="493391"/>
                <a:gridCol w="493391"/>
                <a:gridCol w="493391"/>
                <a:gridCol w="493391"/>
                <a:gridCol w="493391"/>
                <a:gridCol w="493391"/>
                <a:gridCol w="493391"/>
                <a:gridCol w="493391"/>
              </a:tblGrid>
              <a:tr h="171450">
                <a:tc rowSpan="2">
                  <a:txBody>
                    <a:bodyPr/>
                    <a:lstStyle/>
                    <a:p>
                      <a:pPr algn="ctr" fontAlgn="ctr"/>
                      <a:r>
                        <a:rPr lang="zh-CN" altLang="en-US" sz="1100" b="1" u="none" strike="noStrike" dirty="0" smtClean="0">
                          <a:solidFill>
                            <a:schemeClr val="bg1"/>
                          </a:solidFill>
                          <a:effectLst/>
                        </a:rPr>
                        <a:t>自然月</a:t>
                      </a:r>
                      <a:endParaRPr lang="zh-CN" altLang="en-US" sz="1100" b="1" i="0" u="none" strike="noStrike" dirty="0">
                        <a:solidFill>
                          <a:schemeClr val="bg1"/>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rowSpan="2">
                  <a:txBody>
                    <a:bodyPr/>
                    <a:lstStyle/>
                    <a:p>
                      <a:pPr algn="ctr" fontAlgn="ctr"/>
                      <a:r>
                        <a:rPr lang="zh-CN" altLang="en-US" sz="1100" b="1" u="none" strike="noStrike" dirty="0" smtClean="0">
                          <a:solidFill>
                            <a:schemeClr val="bg1"/>
                          </a:solidFill>
                          <a:effectLst/>
                        </a:rPr>
                        <a:t>新增</a:t>
                      </a:r>
                      <a:endParaRPr lang="en-US" altLang="zh-CN" sz="1100" b="1" u="none" strike="noStrike" dirty="0" smtClean="0">
                        <a:solidFill>
                          <a:schemeClr val="bg1"/>
                        </a:solidFill>
                        <a:effectLst/>
                      </a:endParaRPr>
                    </a:p>
                    <a:p>
                      <a:pPr algn="ctr" fontAlgn="ctr"/>
                      <a:r>
                        <a:rPr lang="zh-CN" altLang="en-US" sz="1100" b="1" u="none" strike="noStrike" dirty="0" smtClean="0">
                          <a:solidFill>
                            <a:schemeClr val="bg1"/>
                          </a:solidFill>
                          <a:effectLst/>
                        </a:rPr>
                        <a:t>用户</a:t>
                      </a:r>
                      <a:endParaRPr lang="zh-CN" altLang="en-US" sz="1100" b="1" i="0" u="none" strike="noStrike" dirty="0">
                        <a:solidFill>
                          <a:schemeClr val="bg1"/>
                        </a:solidFill>
                        <a:effectLst/>
                        <a:latin typeface="宋体"/>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2380B8"/>
                    </a:solidFill>
                  </a:tcPr>
                </a:tc>
                <a:tc gridSpan="6">
                  <a:txBody>
                    <a:bodyPr/>
                    <a:lstStyle/>
                    <a:p>
                      <a:pPr algn="ctr" fontAlgn="ctr"/>
                      <a:r>
                        <a:rPr lang="en-US" altLang="zh-CN" sz="1100" b="1" u="none" strike="noStrike" dirty="0" smtClean="0">
                          <a:solidFill>
                            <a:schemeClr val="bg1"/>
                          </a:solidFill>
                          <a:effectLst/>
                        </a:rPr>
                        <a:t>A</a:t>
                      </a:r>
                      <a:r>
                        <a:rPr lang="zh-CN" altLang="en-US" sz="1100" b="1" u="none" strike="noStrike" dirty="0" smtClean="0">
                          <a:solidFill>
                            <a:schemeClr val="bg1"/>
                          </a:solidFill>
                          <a:effectLst/>
                        </a:rPr>
                        <a:t>公司</a:t>
                      </a:r>
                      <a:r>
                        <a:rPr lang="en-US" altLang="zh-CN" sz="1100" b="1" u="none" strike="noStrike" dirty="0" smtClean="0">
                          <a:solidFill>
                            <a:schemeClr val="bg1"/>
                          </a:solidFill>
                          <a:effectLst/>
                        </a:rPr>
                        <a:t>-</a:t>
                      </a:r>
                      <a:r>
                        <a:rPr lang="zh-CN" altLang="en-US" sz="1100" b="1" u="none" strike="noStrike" dirty="0" smtClean="0">
                          <a:solidFill>
                            <a:schemeClr val="bg1"/>
                          </a:solidFill>
                          <a:effectLst/>
                        </a:rPr>
                        <a:t>下单用户</a:t>
                      </a:r>
                      <a:endParaRPr lang="zh-CN" altLang="en-US" sz="1100" b="1" i="0" u="none" strike="noStrike" dirty="0">
                        <a:solidFill>
                          <a:schemeClr val="bg1"/>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solidFill>
                      <a:srgbClr val="2380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100" b="1" u="none" strike="noStrike" dirty="0">
                          <a:solidFill>
                            <a:schemeClr val="bg1"/>
                          </a:solidFill>
                          <a:effectLst/>
                        </a:rPr>
                        <a:t>4</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2380B8"/>
                    </a:solidFill>
                  </a:tcPr>
                </a:tc>
                <a:tc>
                  <a:txBody>
                    <a:bodyPr/>
                    <a:lstStyle/>
                    <a:p>
                      <a:pPr algn="ctr" fontAlgn="ctr"/>
                      <a:r>
                        <a:rPr lang="en-US" altLang="zh-CN" sz="1100" b="1" u="none" strike="noStrike" dirty="0">
                          <a:solidFill>
                            <a:schemeClr val="bg1"/>
                          </a:solidFill>
                          <a:effectLst/>
                        </a:rPr>
                        <a:t>5</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algn="ctr" fontAlgn="ctr"/>
                      <a:r>
                        <a:rPr lang="en-US" altLang="zh-CN" sz="1100" b="1" u="none" strike="noStrike" dirty="0">
                          <a:solidFill>
                            <a:schemeClr val="bg1"/>
                          </a:solidFill>
                          <a:effectLst/>
                        </a:rPr>
                        <a:t>6</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algn="ctr" fontAlgn="ctr"/>
                      <a:r>
                        <a:rPr lang="en-US" altLang="zh-CN" sz="1100" b="1" u="none" strike="noStrike" dirty="0">
                          <a:solidFill>
                            <a:schemeClr val="bg1"/>
                          </a:solidFill>
                          <a:effectLst/>
                        </a:rPr>
                        <a:t>7</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algn="ctr" fontAlgn="ctr"/>
                      <a:r>
                        <a:rPr lang="en-US" altLang="zh-CN" sz="1100" b="1" u="none" strike="noStrike" dirty="0">
                          <a:solidFill>
                            <a:schemeClr val="bg1"/>
                          </a:solidFill>
                          <a:effectLst/>
                        </a:rPr>
                        <a:t>8</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algn="ctr" fontAlgn="ctr"/>
                      <a:r>
                        <a:rPr lang="en-US" altLang="zh-CN" sz="1100" b="1" u="none" strike="noStrike" dirty="0">
                          <a:solidFill>
                            <a:schemeClr val="bg1"/>
                          </a:solidFill>
                          <a:effectLst/>
                        </a:rPr>
                        <a:t>9</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r>
              <a:tr h="171450">
                <a:tc>
                  <a:txBody>
                    <a:bodyPr/>
                    <a:lstStyle/>
                    <a:p>
                      <a:pPr algn="ctr" fontAlgn="b"/>
                      <a:r>
                        <a:rPr lang="en-US" altLang="zh-CN" sz="1100" u="none" strike="noStrike" dirty="0">
                          <a:effectLst/>
                        </a:rPr>
                        <a:t>4</a:t>
                      </a:r>
                      <a:r>
                        <a:rPr lang="zh-CN" altLang="en-US" sz="1100" u="none" strike="noStrike" dirty="0">
                          <a:effectLst/>
                        </a:rPr>
                        <a:t>月</a:t>
                      </a:r>
                      <a:endParaRPr lang="zh-CN" altLang="en-US"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altLang="zh-CN" sz="1100" u="none" strike="noStrike" dirty="0">
                          <a:effectLst/>
                        </a:rPr>
                        <a:t>6000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5400</a:t>
                      </a:r>
                      <a:endParaRPr lang="en-US" altLang="zh-CN" sz="1100" b="0" i="0" u="none" strike="noStrike">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3510</a:t>
                      </a:r>
                      <a:endParaRPr lang="en-US" altLang="zh-CN"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1404</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1236</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1174</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1169</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71450">
                <a:tc>
                  <a:txBody>
                    <a:bodyPr/>
                    <a:lstStyle/>
                    <a:p>
                      <a:pPr algn="ctr" fontAlgn="b"/>
                      <a:r>
                        <a:rPr lang="en-US" altLang="zh-CN" sz="1100" u="none" strike="noStrike" dirty="0">
                          <a:effectLst/>
                        </a:rPr>
                        <a:t>5</a:t>
                      </a:r>
                      <a:r>
                        <a:rPr lang="zh-CN" altLang="en-US" sz="1100" u="none" strike="noStrike" dirty="0">
                          <a:effectLst/>
                        </a:rPr>
                        <a:t>月</a:t>
                      </a:r>
                      <a:endParaRPr lang="zh-CN" altLang="en-US" sz="1100" b="0" i="0" u="none" strike="noStrike" dirty="0">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5000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100" u="none" strike="noStrike">
                          <a:effectLst/>
                        </a:rPr>
                        <a:t>4500</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2925</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1170</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1030</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978</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6</a:t>
                      </a:r>
                      <a:r>
                        <a:rPr lang="zh-CN" altLang="en-US" sz="1100" u="none" strike="noStrike">
                          <a:effectLst/>
                        </a:rPr>
                        <a:t>月</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4000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tc>
                <a:tc>
                  <a:txBody>
                    <a:bodyPr/>
                    <a:lstStyle/>
                    <a:p>
                      <a:pPr algn="r" fontAlgn="b"/>
                      <a:r>
                        <a:rPr lang="en-US" altLang="zh-CN" sz="1100" u="none" strike="noStrike">
                          <a:effectLst/>
                        </a:rPr>
                        <a:t>3600</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2340</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936</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824</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7</a:t>
                      </a:r>
                      <a:r>
                        <a:rPr lang="zh-CN" altLang="en-US" sz="1100" u="none" strike="noStrike">
                          <a:effectLst/>
                        </a:rPr>
                        <a:t>月</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3000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2700</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1755</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702</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8</a:t>
                      </a:r>
                      <a:r>
                        <a:rPr lang="zh-CN" altLang="en-US" sz="1100" u="none" strike="noStrike">
                          <a:effectLst/>
                        </a:rPr>
                        <a:t>月</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1500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1350</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878</a:t>
                      </a:r>
                      <a:endParaRPr lang="en-US" altLang="zh-CN"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dirty="0">
                          <a:effectLst/>
                        </a:rPr>
                        <a:t>9</a:t>
                      </a:r>
                      <a:r>
                        <a:rPr lang="zh-CN" altLang="en-US" sz="1100" u="none" strike="noStrike" dirty="0">
                          <a:effectLst/>
                        </a:rPr>
                        <a:t>月</a:t>
                      </a:r>
                      <a:endParaRPr lang="zh-CN" altLang="en-US" sz="1100" b="0" i="0" u="none" strike="noStrike" dirty="0">
                        <a:solidFill>
                          <a:srgbClr val="000000"/>
                        </a:solidFill>
                        <a:effectLst/>
                        <a:latin typeface="宋体"/>
                      </a:endParaRPr>
                    </a:p>
                  </a:txBody>
                  <a:tcPr marL="9525" marR="9525" marT="9525" marB="0" anchor="b">
                    <a:lnB w="28575" cap="flat" cmpd="sng" algn="ctr">
                      <a:solidFill>
                        <a:schemeClr val="tx1"/>
                      </a:solidFill>
                      <a:prstDash val="solid"/>
                      <a:round/>
                      <a:headEnd type="none" w="med" len="med"/>
                      <a:tailEnd type="none" w="med" len="med"/>
                    </a:lnB>
                  </a:tcPr>
                </a:tc>
                <a:tc>
                  <a:txBody>
                    <a:bodyPr/>
                    <a:lstStyle/>
                    <a:p>
                      <a:pPr algn="ctr" fontAlgn="b"/>
                      <a:r>
                        <a:rPr lang="en-US" altLang="zh-CN" sz="1100" u="none" strike="noStrike" dirty="0">
                          <a:effectLst/>
                        </a:rPr>
                        <a:t>500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lnB w="28575"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lnB w="28575"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lnB w="28575"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lnB w="28575"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450</a:t>
                      </a:r>
                      <a:endParaRPr lang="en-US" altLang="zh-CN" sz="1100" b="0" i="0" u="none" strike="noStrike" dirty="0">
                        <a:solidFill>
                          <a:srgbClr val="000000"/>
                        </a:solidFill>
                        <a:effectLst/>
                        <a:latin typeface="宋体"/>
                      </a:endParaRPr>
                    </a:p>
                  </a:txBody>
                  <a:tcPr marL="9525" marR="9525" marT="9525" marB="0" anchor="b">
                    <a:lnB w="28575" cap="flat" cmpd="sng" algn="ctr">
                      <a:solidFill>
                        <a:schemeClr val="tx1"/>
                      </a:solidFill>
                      <a:prstDash val="solid"/>
                      <a:round/>
                      <a:headEnd type="none" w="med" len="med"/>
                      <a:tailEnd type="none" w="med" len="med"/>
                    </a:lnB>
                  </a:tcPr>
                </a:tc>
              </a:tr>
              <a:tr h="171450">
                <a:tc rowSpan="2">
                  <a:txBody>
                    <a:bodyPr/>
                    <a:lstStyle/>
                    <a:p>
                      <a:pPr algn="ctr" fontAlgn="ctr"/>
                      <a:r>
                        <a:rPr lang="zh-CN" altLang="en-US" sz="1100" b="1" u="none" strike="noStrike" dirty="0">
                          <a:solidFill>
                            <a:schemeClr val="bg1"/>
                          </a:solidFill>
                          <a:effectLst/>
                        </a:rPr>
                        <a:t>自然月</a:t>
                      </a:r>
                      <a:endParaRPr lang="zh-CN" altLang="en-US" sz="1100" b="1" i="0" u="none" strike="noStrike" dirty="0">
                        <a:solidFill>
                          <a:schemeClr val="bg1"/>
                        </a:solidFill>
                        <a:effectLst/>
                        <a:latin typeface="宋体"/>
                      </a:endParaRPr>
                    </a:p>
                  </a:txBody>
                  <a:tcPr marL="9525" marR="9525" marT="9525" marB="0" anchor="ct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380B8"/>
                    </a:solidFill>
                  </a:tcPr>
                </a:tc>
                <a:tc rowSpan="2">
                  <a:txBody>
                    <a:bodyPr/>
                    <a:lstStyle/>
                    <a:p>
                      <a:pPr algn="ctr" fontAlgn="ctr"/>
                      <a:r>
                        <a:rPr lang="zh-CN" altLang="en-US" sz="1100" b="1" u="none" strike="noStrike" dirty="0" smtClean="0">
                          <a:solidFill>
                            <a:schemeClr val="bg1"/>
                          </a:solidFill>
                          <a:effectLst/>
                        </a:rPr>
                        <a:t>新增</a:t>
                      </a:r>
                      <a:endParaRPr lang="en-US" altLang="zh-CN" sz="1100" b="1" u="none" strike="noStrike" dirty="0" smtClean="0">
                        <a:solidFill>
                          <a:schemeClr val="bg1"/>
                        </a:solidFill>
                        <a:effectLst/>
                      </a:endParaRPr>
                    </a:p>
                    <a:p>
                      <a:pPr algn="ctr" fontAlgn="ctr"/>
                      <a:r>
                        <a:rPr lang="zh-CN" altLang="en-US" sz="1100" b="1" u="none" strike="noStrike" dirty="0" smtClean="0">
                          <a:solidFill>
                            <a:schemeClr val="bg1"/>
                          </a:solidFill>
                          <a:effectLst/>
                        </a:rPr>
                        <a:t>用户</a:t>
                      </a:r>
                      <a:endParaRPr lang="zh-CN" altLang="en-US" sz="1100" b="1" i="0" u="none" strike="noStrike" dirty="0">
                        <a:solidFill>
                          <a:schemeClr val="bg1"/>
                        </a:solidFill>
                        <a:effectLst/>
                        <a:latin typeface="宋体"/>
                      </a:endParaRPr>
                    </a:p>
                  </a:txBody>
                  <a:tcPr marL="9525" marR="9525" marT="9525" marB="0"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380B8"/>
                    </a:solidFill>
                  </a:tcPr>
                </a:tc>
                <a:tc gridSpan="6">
                  <a:txBody>
                    <a:bodyPr/>
                    <a:lstStyle/>
                    <a:p>
                      <a:pPr algn="ctr" fontAlgn="ctr"/>
                      <a:r>
                        <a:rPr lang="en-US" altLang="zh-CN" sz="1100" b="1" u="none" strike="noStrike" dirty="0">
                          <a:solidFill>
                            <a:schemeClr val="bg1"/>
                          </a:solidFill>
                          <a:effectLst/>
                        </a:rPr>
                        <a:t>A</a:t>
                      </a:r>
                      <a:r>
                        <a:rPr lang="zh-CN" altLang="en-US" sz="1100" b="1" u="none" strike="noStrike" dirty="0">
                          <a:solidFill>
                            <a:schemeClr val="bg1"/>
                          </a:solidFill>
                          <a:effectLst/>
                        </a:rPr>
                        <a:t>公司</a:t>
                      </a:r>
                      <a:r>
                        <a:rPr lang="en-US" altLang="zh-CN" sz="1100" b="1" u="none" strike="noStrike" dirty="0">
                          <a:solidFill>
                            <a:schemeClr val="bg1"/>
                          </a:solidFill>
                          <a:effectLst/>
                        </a:rPr>
                        <a:t>-</a:t>
                      </a:r>
                      <a:r>
                        <a:rPr lang="zh-CN" altLang="en-US" sz="1100" b="1" u="none" strike="noStrike" dirty="0">
                          <a:solidFill>
                            <a:schemeClr val="bg1"/>
                          </a:solidFill>
                          <a:effectLst/>
                        </a:rPr>
                        <a:t>下单用户留存率</a:t>
                      </a:r>
                      <a:endParaRPr lang="zh-CN" altLang="en-US" sz="1100" b="1" i="0" u="none" strike="noStrike" dirty="0">
                        <a:solidFill>
                          <a:schemeClr val="bg1"/>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2380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u="none" strike="noStrike" dirty="0">
                          <a:solidFill>
                            <a:schemeClr val="bg1"/>
                          </a:solidFill>
                          <a:effectLst/>
                        </a:rPr>
                        <a:t>第</a:t>
                      </a:r>
                      <a:r>
                        <a:rPr lang="en-US" altLang="zh-CN" sz="1100" b="1" u="none" strike="noStrike" dirty="0" smtClean="0">
                          <a:solidFill>
                            <a:schemeClr val="bg1"/>
                          </a:solidFill>
                          <a:effectLst/>
                        </a:rPr>
                        <a:t>1</a:t>
                      </a:r>
                    </a:p>
                    <a:p>
                      <a:pPr algn="ctr" fontAlgn="ctr"/>
                      <a:r>
                        <a:rPr lang="zh-CN" altLang="en-US" sz="1100" b="1" u="none" strike="noStrike" dirty="0" smtClean="0">
                          <a:solidFill>
                            <a:schemeClr val="bg1"/>
                          </a:solidFill>
                          <a:effectLst/>
                        </a:rPr>
                        <a:t>个</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2380B8"/>
                    </a:solidFill>
                  </a:tcPr>
                </a:tc>
                <a:tc>
                  <a:txBody>
                    <a:bodyPr/>
                    <a:lstStyle/>
                    <a:p>
                      <a:pPr algn="ctr" fontAlgn="ctr"/>
                      <a:r>
                        <a:rPr lang="zh-CN" altLang="en-US" sz="1100" b="1" u="none" strike="noStrike" dirty="0">
                          <a:solidFill>
                            <a:schemeClr val="bg1"/>
                          </a:solidFill>
                          <a:effectLst/>
                        </a:rPr>
                        <a:t>第</a:t>
                      </a:r>
                      <a:r>
                        <a:rPr lang="en-US" altLang="zh-CN" sz="1100" b="1" u="none" strike="noStrike" dirty="0" smtClean="0">
                          <a:solidFill>
                            <a:schemeClr val="bg1"/>
                          </a:solidFill>
                          <a:effectLst/>
                        </a:rPr>
                        <a:t>2</a:t>
                      </a:r>
                    </a:p>
                    <a:p>
                      <a:pPr algn="ctr" fontAlgn="ctr"/>
                      <a:r>
                        <a:rPr lang="zh-CN" altLang="en-US" sz="1100" b="1" u="none" strike="noStrike" dirty="0" smtClean="0">
                          <a:solidFill>
                            <a:schemeClr val="bg1"/>
                          </a:solidFill>
                          <a:effectLst/>
                        </a:rPr>
                        <a:t>个</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algn="ctr" fontAlgn="ctr"/>
                      <a:r>
                        <a:rPr lang="zh-CN" altLang="en-US" sz="1100" b="1" u="none" strike="noStrike" dirty="0">
                          <a:solidFill>
                            <a:schemeClr val="bg1"/>
                          </a:solidFill>
                          <a:effectLst/>
                        </a:rPr>
                        <a:t>第</a:t>
                      </a:r>
                      <a:r>
                        <a:rPr lang="en-US" altLang="zh-CN" sz="1100" b="1" u="none" strike="noStrike" dirty="0" smtClean="0">
                          <a:solidFill>
                            <a:schemeClr val="bg1"/>
                          </a:solidFill>
                          <a:effectLst/>
                        </a:rPr>
                        <a:t>3</a:t>
                      </a:r>
                    </a:p>
                    <a:p>
                      <a:pPr algn="ctr" fontAlgn="ctr"/>
                      <a:r>
                        <a:rPr lang="zh-CN" altLang="en-US" sz="1100" b="1" u="none" strike="noStrike" dirty="0" smtClean="0">
                          <a:solidFill>
                            <a:schemeClr val="bg1"/>
                          </a:solidFill>
                          <a:effectLst/>
                        </a:rPr>
                        <a:t>个</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algn="ctr" fontAlgn="ctr"/>
                      <a:r>
                        <a:rPr lang="zh-CN" altLang="en-US" sz="1100" b="1" u="none" strike="noStrike" dirty="0">
                          <a:solidFill>
                            <a:schemeClr val="bg1"/>
                          </a:solidFill>
                          <a:effectLst/>
                        </a:rPr>
                        <a:t>第</a:t>
                      </a:r>
                      <a:r>
                        <a:rPr lang="en-US" altLang="zh-CN" sz="1100" b="1" u="none" strike="noStrike" dirty="0" smtClean="0">
                          <a:solidFill>
                            <a:schemeClr val="bg1"/>
                          </a:solidFill>
                          <a:effectLst/>
                        </a:rPr>
                        <a:t>4</a:t>
                      </a:r>
                    </a:p>
                    <a:p>
                      <a:pPr algn="ctr" fontAlgn="ctr"/>
                      <a:r>
                        <a:rPr lang="zh-CN" altLang="en-US" sz="1100" b="1" u="none" strike="noStrike" dirty="0" smtClean="0">
                          <a:solidFill>
                            <a:schemeClr val="bg1"/>
                          </a:solidFill>
                          <a:effectLst/>
                        </a:rPr>
                        <a:t>个</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algn="ctr" fontAlgn="ctr"/>
                      <a:r>
                        <a:rPr lang="zh-CN" altLang="en-US" sz="1100" b="1" u="none" strike="noStrike" dirty="0">
                          <a:solidFill>
                            <a:schemeClr val="bg1"/>
                          </a:solidFill>
                          <a:effectLst/>
                        </a:rPr>
                        <a:t>第</a:t>
                      </a:r>
                      <a:r>
                        <a:rPr lang="en-US" altLang="zh-CN" sz="1100" b="1" u="none" strike="noStrike" dirty="0" smtClean="0">
                          <a:solidFill>
                            <a:schemeClr val="bg1"/>
                          </a:solidFill>
                          <a:effectLst/>
                        </a:rPr>
                        <a:t>5</a:t>
                      </a:r>
                    </a:p>
                    <a:p>
                      <a:pPr algn="ctr" fontAlgn="ctr"/>
                      <a:r>
                        <a:rPr lang="zh-CN" altLang="en-US" sz="1100" b="1" u="none" strike="noStrike" dirty="0" smtClean="0">
                          <a:solidFill>
                            <a:schemeClr val="bg1"/>
                          </a:solidFill>
                          <a:effectLst/>
                        </a:rPr>
                        <a:t>个</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algn="ctr" fontAlgn="ctr"/>
                      <a:r>
                        <a:rPr lang="zh-CN" altLang="en-US" sz="1100" b="1" u="none" strike="noStrike" dirty="0">
                          <a:solidFill>
                            <a:schemeClr val="bg1"/>
                          </a:solidFill>
                          <a:effectLst/>
                        </a:rPr>
                        <a:t>第</a:t>
                      </a:r>
                      <a:r>
                        <a:rPr lang="en-US" altLang="zh-CN" sz="1100" b="1" u="none" strike="noStrike" dirty="0" smtClean="0">
                          <a:solidFill>
                            <a:schemeClr val="bg1"/>
                          </a:solidFill>
                          <a:effectLst/>
                        </a:rPr>
                        <a:t>6</a:t>
                      </a:r>
                    </a:p>
                    <a:p>
                      <a:pPr algn="ctr" fontAlgn="ctr"/>
                      <a:r>
                        <a:rPr lang="zh-CN" altLang="en-US" sz="1100" b="1" u="none" strike="noStrike" dirty="0" smtClean="0">
                          <a:solidFill>
                            <a:schemeClr val="bg1"/>
                          </a:solidFill>
                          <a:effectLst/>
                        </a:rPr>
                        <a:t>个</a:t>
                      </a:r>
                      <a:r>
                        <a:rPr lang="zh-CN" altLang="en-US" sz="1100" b="1" u="none" strike="noStrike" dirty="0">
                          <a:solidFill>
                            <a:schemeClr val="bg1"/>
                          </a:solidFill>
                          <a:effectLst/>
                        </a:rPr>
                        <a:t>月</a:t>
                      </a:r>
                      <a:endParaRPr lang="zh-CN" altLang="en-US" sz="1100" b="1" i="0" u="none" strike="noStrike" dirty="0">
                        <a:solidFill>
                          <a:schemeClr val="bg1"/>
                        </a:solidFill>
                        <a:effectLst/>
                        <a:latin typeface="宋体"/>
                      </a:endParaRP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r>
              <a:tr h="171450">
                <a:tc>
                  <a:txBody>
                    <a:bodyPr/>
                    <a:lstStyle/>
                    <a:p>
                      <a:pPr algn="ctr" fontAlgn="b"/>
                      <a:r>
                        <a:rPr lang="en-US" altLang="zh-CN" sz="1100" u="none" strike="noStrike" dirty="0">
                          <a:effectLst/>
                        </a:rPr>
                        <a:t>4</a:t>
                      </a:r>
                      <a:r>
                        <a:rPr lang="zh-CN" altLang="en-US" sz="1100" u="none" strike="noStrike" dirty="0">
                          <a:effectLst/>
                        </a:rPr>
                        <a:t>月</a:t>
                      </a:r>
                      <a:endParaRPr lang="zh-CN" altLang="en-US"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altLang="zh-CN" sz="1100" u="none" strike="noStrike" dirty="0">
                          <a:effectLst/>
                        </a:rPr>
                        <a:t>6000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90%</a:t>
                      </a:r>
                      <a:endParaRPr lang="en-US" altLang="zh-CN" sz="1100" b="0" i="0" u="none" strike="noStrike">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59%</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23%</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21%</a:t>
                      </a:r>
                      <a:endParaRPr lang="en-US" altLang="zh-CN"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20%</a:t>
                      </a:r>
                      <a:endParaRPr lang="en-US" altLang="zh-CN" sz="1100" b="0" i="0" u="none" strike="noStrike" dirty="0">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a:effectLst/>
                        </a:rPr>
                        <a:t>19%</a:t>
                      </a:r>
                      <a:endParaRPr lang="en-US" altLang="zh-CN" sz="1100" b="0" i="0" u="none" strike="noStrike">
                        <a:solidFill>
                          <a:srgbClr val="000000"/>
                        </a:solidFill>
                        <a:effectLst/>
                        <a:latin typeface="宋体"/>
                      </a:endParaRPr>
                    </a:p>
                  </a:txBody>
                  <a:tcPr marL="9525" marR="9525" marT="9525" marB="0" anchor="b">
                    <a:lnT w="12700" cap="flat" cmpd="sng" algn="ctr">
                      <a:solidFill>
                        <a:schemeClr val="tx1"/>
                      </a:solidFill>
                      <a:prstDash val="solid"/>
                      <a:round/>
                      <a:headEnd type="none" w="med" len="med"/>
                      <a:tailEnd type="none" w="med" len="med"/>
                    </a:lnT>
                  </a:tcPr>
                </a:tc>
              </a:tr>
              <a:tr h="171450">
                <a:tc>
                  <a:txBody>
                    <a:bodyPr/>
                    <a:lstStyle/>
                    <a:p>
                      <a:pPr algn="ctr" fontAlgn="b"/>
                      <a:r>
                        <a:rPr lang="en-US" altLang="zh-CN" sz="1100" u="none" strike="noStrike" dirty="0">
                          <a:effectLst/>
                        </a:rPr>
                        <a:t>5</a:t>
                      </a:r>
                      <a:r>
                        <a:rPr lang="zh-CN" altLang="en-US" sz="1100" u="none" strike="noStrike" dirty="0">
                          <a:effectLst/>
                        </a:rPr>
                        <a:t>月</a:t>
                      </a:r>
                      <a:endParaRPr lang="zh-CN" altLang="en-US" sz="1100" b="0" i="0" u="none" strike="noStrike" dirty="0">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5000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US" altLang="zh-CN" sz="1100" u="none" strike="noStrike">
                          <a:effectLst/>
                        </a:rPr>
                        <a:t>90%</a:t>
                      </a:r>
                      <a:endParaRPr lang="en-US" altLang="zh-CN" sz="1100" b="0" i="0" u="none" strike="noStrike">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100" u="none" strike="noStrike">
                          <a:effectLst/>
                        </a:rPr>
                        <a:t>59%</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23%</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21%</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dirty="0">
                          <a:effectLst/>
                        </a:rPr>
                        <a:t>20%</a:t>
                      </a:r>
                      <a:endParaRPr lang="en-US" altLang="zh-CN" sz="1100" b="0" i="0" u="none" strike="noStrike" dirty="0">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dirty="0">
                          <a:effectLst/>
                        </a:rPr>
                        <a:t>6</a:t>
                      </a:r>
                      <a:r>
                        <a:rPr lang="zh-CN" altLang="en-US" sz="1100" u="none" strike="noStrike" dirty="0">
                          <a:effectLst/>
                        </a:rPr>
                        <a:t>月</a:t>
                      </a:r>
                      <a:endParaRPr lang="zh-CN" altLang="en-US" sz="1100" b="0" i="0" u="none" strike="noStrike" dirty="0">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4000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US" altLang="zh-CN" sz="1100" u="none" strike="noStrike">
                          <a:effectLst/>
                        </a:rPr>
                        <a:t>90%</a:t>
                      </a:r>
                      <a:endParaRPr lang="en-US" altLang="zh-CN" sz="1100" b="0" i="0" u="none" strike="noStrike">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100" u="none" strike="noStrike">
                          <a:effectLst/>
                        </a:rPr>
                        <a:t>59%</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23%</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21%</a:t>
                      </a:r>
                      <a:endParaRPr lang="en-US" altLang="zh-CN"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7</a:t>
                      </a:r>
                      <a:r>
                        <a:rPr lang="zh-CN" altLang="en-US" sz="1100" u="none" strike="noStrike">
                          <a:effectLst/>
                        </a:rPr>
                        <a:t>月</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3000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US" altLang="zh-CN" sz="1100" u="none" strike="noStrike">
                          <a:effectLst/>
                        </a:rPr>
                        <a:t>90%</a:t>
                      </a:r>
                      <a:endParaRPr lang="en-US" altLang="zh-CN" sz="1100" b="0" i="0" u="none" strike="noStrike">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100" u="none" strike="noStrike">
                          <a:effectLst/>
                        </a:rPr>
                        <a:t>59%</a:t>
                      </a:r>
                      <a:endParaRPr lang="en-US" altLang="zh-CN" sz="1100" b="0" i="0" u="none" strike="noStrike">
                        <a:solidFill>
                          <a:srgbClr val="000000"/>
                        </a:solidFill>
                        <a:effectLst/>
                        <a:latin typeface="宋体"/>
                      </a:endParaRPr>
                    </a:p>
                  </a:txBody>
                  <a:tcPr marL="9525" marR="9525" marT="9525" marB="0" anchor="b"/>
                </a:tc>
                <a:tc>
                  <a:txBody>
                    <a:bodyPr/>
                    <a:lstStyle/>
                    <a:p>
                      <a:pPr algn="r" fontAlgn="b"/>
                      <a:r>
                        <a:rPr lang="en-US" altLang="zh-CN" sz="1100" u="none" strike="noStrike">
                          <a:effectLst/>
                        </a:rPr>
                        <a:t>23%</a:t>
                      </a:r>
                      <a:endParaRPr lang="en-US" altLang="zh-CN"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8</a:t>
                      </a:r>
                      <a:r>
                        <a:rPr lang="zh-CN" altLang="en-US" sz="1100" u="none" strike="noStrike">
                          <a:effectLst/>
                        </a:rPr>
                        <a:t>月</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1500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US" altLang="zh-CN" sz="1100" u="none" strike="noStrike">
                          <a:effectLst/>
                        </a:rPr>
                        <a:t>90%</a:t>
                      </a:r>
                      <a:endParaRPr lang="en-US" altLang="zh-CN" sz="1100" b="0" i="0" u="none" strike="noStrike">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1100" u="none" strike="noStrike">
                          <a:effectLst/>
                        </a:rPr>
                        <a:t>59%</a:t>
                      </a:r>
                      <a:endParaRPr lang="en-US" altLang="zh-CN"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tc>
              </a:tr>
              <a:tr h="171450">
                <a:tc>
                  <a:txBody>
                    <a:bodyPr/>
                    <a:lstStyle/>
                    <a:p>
                      <a:pPr algn="ctr" fontAlgn="b"/>
                      <a:r>
                        <a:rPr lang="en-US" altLang="zh-CN" sz="1100" u="none" strike="noStrike">
                          <a:effectLst/>
                        </a:rPr>
                        <a:t>9</a:t>
                      </a:r>
                      <a:r>
                        <a:rPr lang="zh-CN" altLang="en-US" sz="1100" u="none" strike="noStrike">
                          <a:effectLst/>
                        </a:rPr>
                        <a:t>月</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dirty="0">
                          <a:effectLst/>
                        </a:rPr>
                        <a:t>500</a:t>
                      </a:r>
                      <a:endParaRPr lang="en-US" altLang="zh-CN" sz="1100" b="0" i="0" u="none" strike="noStrike" dirty="0">
                        <a:solidFill>
                          <a:srgbClr val="000000"/>
                        </a:solidFill>
                        <a:effectLst/>
                        <a:latin typeface="宋体"/>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US" altLang="zh-CN" sz="1100" u="none" strike="noStrike">
                          <a:effectLst/>
                        </a:rPr>
                        <a:t>90%</a:t>
                      </a:r>
                      <a:endParaRPr lang="en-US" altLang="zh-CN" sz="1100" b="0" i="0" u="none" strike="noStrike">
                        <a:solidFill>
                          <a:srgbClr val="000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b"/>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433632715"/>
              </p:ext>
            </p:extLst>
          </p:nvPr>
        </p:nvGraphicFramePr>
        <p:xfrm>
          <a:off x="4702701" y="786760"/>
          <a:ext cx="3947128" cy="3002280"/>
        </p:xfrm>
        <a:graphic>
          <a:graphicData uri="http://schemas.openxmlformats.org/drawingml/2006/table">
            <a:tbl>
              <a:tblPr>
                <a:tableStyleId>{9D7B26C5-4107-4FEC-AEDC-1716B250A1EF}</a:tableStyleId>
              </a:tblPr>
              <a:tblGrid>
                <a:gridCol w="493391"/>
                <a:gridCol w="493391"/>
                <a:gridCol w="493391"/>
                <a:gridCol w="493391"/>
                <a:gridCol w="493391"/>
                <a:gridCol w="493391"/>
                <a:gridCol w="493391"/>
                <a:gridCol w="493391"/>
              </a:tblGrid>
              <a:tr h="169968">
                <a:tc rowSpan="2">
                  <a:txBody>
                    <a:bodyPr/>
                    <a:lstStyle/>
                    <a:p>
                      <a:pPr marL="0" algn="ctr" defTabSz="914400" rtl="0" eaLnBrk="1" fontAlgn="b" latinLnBrk="0" hangingPunct="1"/>
                      <a:r>
                        <a:rPr lang="zh-CN" altLang="en-US" sz="1100" b="1" u="none" strike="noStrike" kern="1200" dirty="0">
                          <a:solidFill>
                            <a:schemeClr val="bg1"/>
                          </a:solidFill>
                          <a:effectLst/>
                          <a:latin typeface="+mn-lt"/>
                          <a:ea typeface="+mn-ea"/>
                          <a:cs typeface="+mn-cs"/>
                        </a:rPr>
                        <a:t>自然月</a:t>
                      </a: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rowSpan="2">
                  <a:txBody>
                    <a:bodyPr/>
                    <a:lstStyle/>
                    <a:p>
                      <a:pPr marL="0" algn="ctr" defTabSz="914400" rtl="0" eaLnBrk="1" fontAlgn="b" latinLnBrk="0" hangingPunct="1"/>
                      <a:r>
                        <a:rPr lang="zh-CN" altLang="en-US" sz="1100" b="1" u="none" strike="noStrike" kern="1200" dirty="0" smtClean="0">
                          <a:solidFill>
                            <a:schemeClr val="bg1"/>
                          </a:solidFill>
                          <a:effectLst/>
                          <a:latin typeface="+mn-lt"/>
                          <a:ea typeface="+mn-ea"/>
                          <a:cs typeface="+mn-cs"/>
                        </a:rPr>
                        <a:t>新增</a:t>
                      </a:r>
                      <a:endParaRPr lang="en-US" altLang="zh-CN" sz="1100" b="1" u="none" strike="noStrike" kern="1200" dirty="0" smtClean="0">
                        <a:solidFill>
                          <a:schemeClr val="bg1"/>
                        </a:solidFill>
                        <a:effectLst/>
                        <a:latin typeface="+mn-lt"/>
                        <a:ea typeface="+mn-ea"/>
                        <a:cs typeface="+mn-cs"/>
                      </a:endParaRPr>
                    </a:p>
                    <a:p>
                      <a:pPr marL="0" algn="ctr" defTabSz="914400" rtl="0" eaLnBrk="1" fontAlgn="b" latinLnBrk="0" hangingPunct="1"/>
                      <a:r>
                        <a:rPr lang="zh-CN" altLang="en-US" sz="1100" b="1" u="none" strike="noStrike" kern="1200" dirty="0" smtClean="0">
                          <a:solidFill>
                            <a:schemeClr val="bg1"/>
                          </a:solidFill>
                          <a:effectLst/>
                          <a:latin typeface="+mn-lt"/>
                          <a:ea typeface="+mn-ea"/>
                          <a:cs typeface="+mn-cs"/>
                        </a:rPr>
                        <a:t>用户</a:t>
                      </a:r>
                      <a:endParaRPr lang="zh-CN" altLang="en-US" sz="1100" b="1" u="none" strike="noStrike" kern="1200" dirty="0">
                        <a:solidFill>
                          <a:schemeClr val="bg1"/>
                        </a:solidFill>
                        <a:effectLst/>
                        <a:latin typeface="+mn-lt"/>
                        <a:ea typeface="+mn-ea"/>
                        <a:cs typeface="+mn-cs"/>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2380B8"/>
                    </a:solidFill>
                  </a:tcPr>
                </a:tc>
                <a:tc gridSpan="6">
                  <a:txBody>
                    <a:bodyPr/>
                    <a:lstStyle/>
                    <a:p>
                      <a:pPr marL="0" algn="ctr" defTabSz="914400" rtl="0" eaLnBrk="1" fontAlgn="b" latinLnBrk="0" hangingPunct="1"/>
                      <a:r>
                        <a:rPr lang="en-US" altLang="zh-CN" sz="1100" b="1" u="none" strike="noStrike" kern="1200" dirty="0">
                          <a:solidFill>
                            <a:schemeClr val="bg1"/>
                          </a:solidFill>
                          <a:effectLst/>
                          <a:latin typeface="+mn-lt"/>
                          <a:ea typeface="+mn-ea"/>
                          <a:cs typeface="+mn-cs"/>
                        </a:rPr>
                        <a:t>B</a:t>
                      </a:r>
                      <a:r>
                        <a:rPr lang="zh-CN" altLang="en-US" sz="1100" b="1" u="none" strike="noStrike" kern="1200" dirty="0">
                          <a:solidFill>
                            <a:schemeClr val="bg1"/>
                          </a:solidFill>
                          <a:effectLst/>
                          <a:latin typeface="+mn-lt"/>
                          <a:ea typeface="+mn-ea"/>
                          <a:cs typeface="+mn-cs"/>
                        </a:rPr>
                        <a:t>公司</a:t>
                      </a:r>
                      <a:r>
                        <a:rPr lang="en-US" altLang="zh-CN" sz="1100" b="1" u="none" strike="noStrike" kern="1200" dirty="0">
                          <a:solidFill>
                            <a:schemeClr val="bg1"/>
                          </a:solidFill>
                          <a:effectLst/>
                          <a:latin typeface="+mn-lt"/>
                          <a:ea typeface="+mn-ea"/>
                          <a:cs typeface="+mn-cs"/>
                        </a:rPr>
                        <a:t>-</a:t>
                      </a:r>
                      <a:r>
                        <a:rPr lang="zh-CN" altLang="en-US" sz="1100" b="1" u="none" strike="noStrike" kern="1200" dirty="0">
                          <a:solidFill>
                            <a:schemeClr val="bg1"/>
                          </a:solidFill>
                          <a:effectLst/>
                          <a:latin typeface="+mn-lt"/>
                          <a:ea typeface="+mn-ea"/>
                          <a:cs typeface="+mn-cs"/>
                        </a:rPr>
                        <a:t>下单用户</a:t>
                      </a:r>
                    </a:p>
                  </a:txBody>
                  <a:tcPr marL="9525" marR="9525" marT="9525" marB="0" anchor="ctr">
                    <a:lnL w="12700" cap="flat" cmpd="sng" algn="ctr">
                      <a:solidFill>
                        <a:schemeClr val="tx1"/>
                      </a:solidFill>
                      <a:prstDash val="solid"/>
                      <a:round/>
                      <a:headEnd type="none" w="med" len="med"/>
                      <a:tailEnd type="none" w="med" len="med"/>
                    </a:lnL>
                    <a:solidFill>
                      <a:srgbClr val="2380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9968">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b" latinLnBrk="0" hangingPunct="1"/>
                      <a:r>
                        <a:rPr lang="en-US" altLang="zh-CN" sz="1100" b="1" u="none" strike="noStrike" kern="1200">
                          <a:solidFill>
                            <a:schemeClr val="bg1"/>
                          </a:solidFill>
                          <a:effectLst/>
                          <a:latin typeface="+mn-lt"/>
                          <a:ea typeface="+mn-ea"/>
                          <a:cs typeface="+mn-cs"/>
                        </a:rPr>
                        <a:t>4</a:t>
                      </a:r>
                      <a:r>
                        <a:rPr lang="zh-CN" altLang="en-US" sz="1100" b="1" u="none" strike="noStrike" kern="1200">
                          <a:solidFill>
                            <a:schemeClr val="bg1"/>
                          </a:solidFill>
                          <a:effectLst/>
                          <a:latin typeface="+mn-lt"/>
                          <a:ea typeface="+mn-ea"/>
                          <a:cs typeface="+mn-cs"/>
                        </a:rPr>
                        <a:t>月</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2380B8"/>
                    </a:solidFill>
                  </a:tcPr>
                </a:tc>
                <a:tc>
                  <a:txBody>
                    <a:bodyPr/>
                    <a:lstStyle/>
                    <a:p>
                      <a:pPr marL="0" algn="ctr" defTabSz="914400" rtl="0" eaLnBrk="1" fontAlgn="b" latinLnBrk="0" hangingPunct="1"/>
                      <a:r>
                        <a:rPr lang="en-US" altLang="zh-CN" sz="1100" b="1" u="none" strike="noStrike" kern="1200">
                          <a:solidFill>
                            <a:schemeClr val="bg1"/>
                          </a:solidFill>
                          <a:effectLst/>
                          <a:latin typeface="+mn-lt"/>
                          <a:ea typeface="+mn-ea"/>
                          <a:cs typeface="+mn-cs"/>
                        </a:rPr>
                        <a:t>5</a:t>
                      </a:r>
                      <a:r>
                        <a:rPr lang="zh-CN" altLang="en-US" sz="1100" b="1" u="none" strike="noStrike" kern="1200">
                          <a:solidFill>
                            <a:schemeClr val="bg1"/>
                          </a:solidFill>
                          <a:effectLst/>
                          <a:latin typeface="+mn-lt"/>
                          <a:ea typeface="+mn-ea"/>
                          <a:cs typeface="+mn-cs"/>
                        </a:rPr>
                        <a:t>月</a:t>
                      </a: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marL="0" algn="ctr" defTabSz="914400" rtl="0" eaLnBrk="1" fontAlgn="b" latinLnBrk="0" hangingPunct="1"/>
                      <a:r>
                        <a:rPr lang="en-US" altLang="zh-CN" sz="1100" b="1" u="none" strike="noStrike" kern="1200" dirty="0">
                          <a:solidFill>
                            <a:schemeClr val="bg1"/>
                          </a:solidFill>
                          <a:effectLst/>
                          <a:latin typeface="+mn-lt"/>
                          <a:ea typeface="+mn-ea"/>
                          <a:cs typeface="+mn-cs"/>
                        </a:rPr>
                        <a:t>6</a:t>
                      </a:r>
                      <a:r>
                        <a:rPr lang="zh-CN" altLang="en-US" sz="1100" b="1" u="none" strike="noStrike" kern="1200" dirty="0">
                          <a:solidFill>
                            <a:schemeClr val="bg1"/>
                          </a:solidFill>
                          <a:effectLst/>
                          <a:latin typeface="+mn-lt"/>
                          <a:ea typeface="+mn-ea"/>
                          <a:cs typeface="+mn-cs"/>
                        </a:rPr>
                        <a:t>月</a:t>
                      </a: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marL="0" algn="ctr" defTabSz="914400" rtl="0" eaLnBrk="1" fontAlgn="b" latinLnBrk="0" hangingPunct="1"/>
                      <a:r>
                        <a:rPr lang="en-US" altLang="zh-CN" sz="1100" b="1" u="none" strike="noStrike" kern="1200" dirty="0">
                          <a:solidFill>
                            <a:schemeClr val="bg1"/>
                          </a:solidFill>
                          <a:effectLst/>
                          <a:latin typeface="+mn-lt"/>
                          <a:ea typeface="+mn-ea"/>
                          <a:cs typeface="+mn-cs"/>
                        </a:rPr>
                        <a:t>7</a:t>
                      </a:r>
                      <a:r>
                        <a:rPr lang="zh-CN" altLang="en-US" sz="1100" b="1" u="none" strike="noStrike" kern="1200" dirty="0">
                          <a:solidFill>
                            <a:schemeClr val="bg1"/>
                          </a:solidFill>
                          <a:effectLst/>
                          <a:latin typeface="+mn-lt"/>
                          <a:ea typeface="+mn-ea"/>
                          <a:cs typeface="+mn-cs"/>
                        </a:rPr>
                        <a:t>月</a:t>
                      </a: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marL="0" algn="ctr" defTabSz="914400" rtl="0" eaLnBrk="1" fontAlgn="b" latinLnBrk="0" hangingPunct="1"/>
                      <a:r>
                        <a:rPr lang="en-US" altLang="zh-CN" sz="1100" b="1" u="none" strike="noStrike" kern="1200" dirty="0">
                          <a:solidFill>
                            <a:schemeClr val="bg1"/>
                          </a:solidFill>
                          <a:effectLst/>
                          <a:latin typeface="+mn-lt"/>
                          <a:ea typeface="+mn-ea"/>
                          <a:cs typeface="+mn-cs"/>
                        </a:rPr>
                        <a:t>8</a:t>
                      </a:r>
                      <a:r>
                        <a:rPr lang="zh-CN" altLang="en-US" sz="1100" b="1" u="none" strike="noStrike" kern="1200" dirty="0">
                          <a:solidFill>
                            <a:schemeClr val="bg1"/>
                          </a:solidFill>
                          <a:effectLst/>
                          <a:latin typeface="+mn-lt"/>
                          <a:ea typeface="+mn-ea"/>
                          <a:cs typeface="+mn-cs"/>
                        </a:rPr>
                        <a:t>月</a:t>
                      </a: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marL="0" algn="ctr" defTabSz="914400" rtl="0" eaLnBrk="1" fontAlgn="b" latinLnBrk="0" hangingPunct="1"/>
                      <a:r>
                        <a:rPr lang="en-US" altLang="zh-CN" sz="1100" b="1" u="none" strike="noStrike" kern="1200" dirty="0">
                          <a:solidFill>
                            <a:schemeClr val="bg1"/>
                          </a:solidFill>
                          <a:effectLst/>
                          <a:latin typeface="+mn-lt"/>
                          <a:ea typeface="+mn-ea"/>
                          <a:cs typeface="+mn-cs"/>
                        </a:rPr>
                        <a:t>9</a:t>
                      </a:r>
                      <a:r>
                        <a:rPr lang="zh-CN" altLang="en-US" sz="1100" b="1" u="none" strike="noStrike" kern="1200" dirty="0">
                          <a:solidFill>
                            <a:schemeClr val="bg1"/>
                          </a:solidFill>
                          <a:effectLst/>
                          <a:latin typeface="+mn-lt"/>
                          <a:ea typeface="+mn-ea"/>
                          <a:cs typeface="+mn-cs"/>
                        </a:rPr>
                        <a:t>月</a:t>
                      </a: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r>
              <a:tr h="169968">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4</a:t>
                      </a:r>
                      <a:r>
                        <a:rPr lang="zh-CN" altLang="en-US" sz="1100" u="none" strike="noStrike" kern="1200" dirty="0">
                          <a:solidFill>
                            <a:schemeClr val="tx1"/>
                          </a:solidFill>
                          <a:effectLst/>
                          <a:latin typeface="+mn-lt"/>
                          <a:ea typeface="+mn-ea"/>
                          <a:cs typeface="+mn-cs"/>
                        </a:rPr>
                        <a:t>月</a:t>
                      </a: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6000</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1500</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600</a:t>
                      </a: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120</a:t>
                      </a: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6</a:t>
                      </a: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0</a:t>
                      </a: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0</a:t>
                      </a:r>
                    </a:p>
                  </a:txBody>
                  <a:tcPr marL="9525" marR="9525" marT="9525" marB="0" anchor="b">
                    <a:lnT w="12700" cap="flat" cmpd="sng" algn="ctr">
                      <a:solidFill>
                        <a:schemeClr val="tx1"/>
                      </a:solidFill>
                      <a:prstDash val="solid"/>
                      <a:round/>
                      <a:headEnd type="none" w="med" len="med"/>
                      <a:tailEnd type="none" w="med" len="med"/>
                    </a:lnT>
                  </a:tcPr>
                </a:tc>
              </a:tr>
              <a:tr h="169968">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5</a:t>
                      </a:r>
                      <a:r>
                        <a:rPr lang="zh-CN" altLang="en-US" sz="1100" u="none" strike="noStrike" kern="1200" dirty="0">
                          <a:solidFill>
                            <a:schemeClr val="tx1"/>
                          </a:solidFill>
                          <a:effectLst/>
                          <a:latin typeface="+mn-lt"/>
                          <a:ea typeface="+mn-ea"/>
                          <a:cs typeface="+mn-cs"/>
                        </a:rPr>
                        <a:t>月</a:t>
                      </a:r>
                    </a:p>
                  </a:txBody>
                  <a:tcPr marL="9525" marR="9525" marT="9525" marB="0" anchor="b"/>
                </a:tc>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5000</a:t>
                      </a:r>
                    </a:p>
                  </a:txBody>
                  <a:tcPr marL="9525" marR="9525" marT="9525" marB="0" anchor="b">
                    <a:lnR w="12700" cap="flat" cmpd="sng" algn="ctr">
                      <a:solidFill>
                        <a:schemeClr val="tx1"/>
                      </a:solidFill>
                      <a:prstDash val="solid"/>
                      <a:round/>
                      <a:headEnd type="none" w="med" len="med"/>
                      <a:tailEnd type="none" w="med" len="med"/>
                    </a:lnR>
                  </a:tcPr>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1250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500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100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5</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0</a:t>
                      </a:r>
                    </a:p>
                  </a:txBody>
                  <a:tcPr marL="9525" marR="9525" marT="9525" marB="0" anchor="b"/>
                </a:tc>
              </a:tr>
              <a:tr h="169968">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6</a:t>
                      </a:r>
                      <a:r>
                        <a:rPr lang="zh-CN" altLang="en-US" sz="1100" u="none" strike="noStrike" kern="1200">
                          <a:solidFill>
                            <a:schemeClr val="tx1"/>
                          </a:solidFill>
                          <a:effectLst/>
                          <a:latin typeface="+mn-lt"/>
                          <a:ea typeface="+mn-ea"/>
                          <a:cs typeface="+mn-cs"/>
                        </a:rPr>
                        <a:t>月</a:t>
                      </a:r>
                    </a:p>
                  </a:txBody>
                  <a:tcPr marL="9525" marR="9525" marT="9525" marB="0" anchor="b"/>
                </a:tc>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4000</a:t>
                      </a:r>
                    </a:p>
                  </a:txBody>
                  <a:tcPr marL="9525" marR="9525" marT="9525" marB="0" anchor="b">
                    <a:lnR w="12700" cap="flat" cmpd="sng" algn="ctr">
                      <a:solidFill>
                        <a:schemeClr val="tx1"/>
                      </a:solidFill>
                      <a:prstDash val="solid"/>
                      <a:round/>
                      <a:headEnd type="none" w="med" len="med"/>
                      <a:tailEnd type="none" w="med" len="med"/>
                    </a:lnR>
                  </a:tcPr>
                </a:tc>
                <a:tc>
                  <a:txBody>
                    <a:bodyPr/>
                    <a:lstStyle/>
                    <a:p>
                      <a:pPr marL="0" algn="l" defTabSz="914400" rtl="0" eaLnBrk="1" fontAlgn="b" latinLnBrk="0" hangingPunct="1"/>
                      <a:r>
                        <a:rPr lang="zh-CN" altLang="en-US" sz="1100" u="none" strike="noStrike" kern="1200" dirty="0">
                          <a:solidFill>
                            <a:schemeClr val="tx1"/>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1000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400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80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4</a:t>
                      </a:r>
                    </a:p>
                  </a:txBody>
                  <a:tcPr marL="9525" marR="9525" marT="9525" marB="0" anchor="b"/>
                </a:tc>
              </a:tr>
              <a:tr h="169968">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7</a:t>
                      </a:r>
                      <a:r>
                        <a:rPr lang="zh-CN" altLang="en-US" sz="1100" u="none" strike="noStrike" kern="1200">
                          <a:solidFill>
                            <a:schemeClr val="tx1"/>
                          </a:solidFill>
                          <a:effectLst/>
                          <a:latin typeface="+mn-lt"/>
                          <a:ea typeface="+mn-ea"/>
                          <a:cs typeface="+mn-cs"/>
                        </a:rPr>
                        <a:t>月</a:t>
                      </a:r>
                    </a:p>
                  </a:txBody>
                  <a:tcPr marL="9525" marR="9525" marT="9525" marB="0" anchor="b"/>
                </a:tc>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3000</a:t>
                      </a:r>
                    </a:p>
                  </a:txBody>
                  <a:tcPr marL="9525" marR="9525" marT="9525" marB="0" anchor="b">
                    <a:lnR w="12700" cap="flat" cmpd="sng" algn="ctr">
                      <a:solidFill>
                        <a:schemeClr val="tx1"/>
                      </a:solidFill>
                      <a:prstDash val="solid"/>
                      <a:round/>
                      <a:headEnd type="none" w="med" len="med"/>
                      <a:tailEnd type="none" w="med" len="med"/>
                    </a:lnR>
                  </a:tcPr>
                </a:tc>
                <a:tc>
                  <a:txBody>
                    <a:bodyPr/>
                    <a:lstStyle/>
                    <a:p>
                      <a:pPr marL="0" algn="l" defTabSz="914400" rtl="0" eaLnBrk="1" fontAlgn="b" latinLnBrk="0" hangingPunct="1"/>
                      <a:r>
                        <a:rPr lang="zh-CN" altLang="en-US" sz="1100" u="none" strike="noStrike" kern="1200" dirty="0">
                          <a:solidFill>
                            <a:schemeClr val="tx1"/>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zh-CN" altLang="en-US" sz="1100" u="none" strike="noStrike" kern="1200" dirty="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750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300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60</a:t>
                      </a:r>
                    </a:p>
                  </a:txBody>
                  <a:tcPr marL="9525" marR="9525" marT="9525" marB="0" anchor="b"/>
                </a:tc>
              </a:tr>
              <a:tr h="169968">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8</a:t>
                      </a:r>
                      <a:r>
                        <a:rPr lang="zh-CN" altLang="en-US" sz="1100" u="none" strike="noStrike" kern="1200">
                          <a:solidFill>
                            <a:schemeClr val="tx1"/>
                          </a:solidFill>
                          <a:effectLst/>
                          <a:latin typeface="+mn-lt"/>
                          <a:ea typeface="+mn-ea"/>
                          <a:cs typeface="+mn-cs"/>
                        </a:rPr>
                        <a:t>月</a:t>
                      </a:r>
                    </a:p>
                  </a:txBody>
                  <a:tcPr marL="9525" marR="9525" marT="9525" marB="0" anchor="b"/>
                </a:tc>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2000</a:t>
                      </a:r>
                    </a:p>
                  </a:txBody>
                  <a:tcPr marL="9525" marR="9525" marT="9525" marB="0" anchor="b">
                    <a:lnR w="12700" cap="flat" cmpd="sng" algn="ctr">
                      <a:solidFill>
                        <a:schemeClr val="tx1"/>
                      </a:solidFill>
                      <a:prstDash val="solid"/>
                      <a:round/>
                      <a:headEnd type="none" w="med" len="med"/>
                      <a:tailEnd type="none" w="med" len="med"/>
                    </a:lnR>
                  </a:tcPr>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zh-CN" altLang="en-US" sz="1100" u="none" strike="noStrike" kern="1200" dirty="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500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200</a:t>
                      </a:r>
                    </a:p>
                  </a:txBody>
                  <a:tcPr marL="9525" marR="9525" marT="9525" marB="0" anchor="b"/>
                </a:tc>
              </a:tr>
              <a:tr h="169968">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9</a:t>
                      </a:r>
                      <a:r>
                        <a:rPr lang="zh-CN" altLang="en-US" sz="1100" u="none" strike="noStrike" kern="1200">
                          <a:solidFill>
                            <a:schemeClr val="tx1"/>
                          </a:solidFill>
                          <a:effectLst/>
                          <a:latin typeface="+mn-lt"/>
                          <a:ea typeface="+mn-ea"/>
                          <a:cs typeface="+mn-cs"/>
                        </a:rPr>
                        <a:t>月</a:t>
                      </a:r>
                    </a:p>
                  </a:txBody>
                  <a:tcPr marL="9525" marR="9525" marT="9525" marB="0" anchor="b">
                    <a:lnB w="28575"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10000</a:t>
                      </a:r>
                    </a:p>
                  </a:txBody>
                  <a:tcPr marL="9525" marR="9525" marT="9525" marB="0" anchor="b">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zh-CN" altLang="en-US" sz="1100" u="none" strike="noStrike" kern="1200" dirty="0">
                          <a:solidFill>
                            <a:schemeClr val="tx1"/>
                          </a:solidFill>
                          <a:effectLst/>
                          <a:latin typeface="+mn-lt"/>
                          <a:ea typeface="+mn-ea"/>
                          <a:cs typeface="+mn-cs"/>
                        </a:rPr>
                        <a:t>　</a:t>
                      </a:r>
                    </a:p>
                  </a:txBody>
                  <a:tcPr marL="9525" marR="9525" marT="9525" marB="0" anchor="b">
                    <a:lnB w="28575"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zh-CN" altLang="en-US" sz="1100" u="none" strike="noStrike" kern="1200" dirty="0">
                          <a:solidFill>
                            <a:schemeClr val="tx1"/>
                          </a:solidFill>
                          <a:effectLst/>
                          <a:latin typeface="+mn-lt"/>
                          <a:ea typeface="+mn-ea"/>
                          <a:cs typeface="+mn-cs"/>
                        </a:rPr>
                        <a:t>　</a:t>
                      </a:r>
                    </a:p>
                  </a:txBody>
                  <a:tcPr marL="9525" marR="9525" marT="9525" marB="0" anchor="b">
                    <a:lnB w="28575"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lnB w="28575"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lnB w="28575"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9736</a:t>
                      </a:r>
                    </a:p>
                  </a:txBody>
                  <a:tcPr marL="9525" marR="9525" marT="9525" marB="0" anchor="b">
                    <a:lnB w="28575" cap="flat" cmpd="sng" algn="ctr">
                      <a:solidFill>
                        <a:schemeClr val="tx1"/>
                      </a:solidFill>
                      <a:prstDash val="solid"/>
                      <a:round/>
                      <a:headEnd type="none" w="med" len="med"/>
                      <a:tailEnd type="none" w="med" len="med"/>
                    </a:lnB>
                  </a:tcPr>
                </a:tc>
              </a:tr>
              <a:tr h="169968">
                <a:tc rowSpan="2">
                  <a:txBody>
                    <a:bodyPr/>
                    <a:lstStyle/>
                    <a:p>
                      <a:pPr marL="0" algn="ctr" defTabSz="914400" rtl="0" eaLnBrk="1" fontAlgn="b" latinLnBrk="0" hangingPunct="1"/>
                      <a:r>
                        <a:rPr lang="zh-CN" altLang="en-US" sz="1100" b="1" u="none" strike="noStrike" kern="1200" dirty="0">
                          <a:solidFill>
                            <a:schemeClr val="bg1"/>
                          </a:solidFill>
                          <a:effectLst/>
                          <a:latin typeface="+mn-lt"/>
                          <a:ea typeface="+mn-ea"/>
                          <a:cs typeface="+mn-cs"/>
                        </a:rPr>
                        <a:t>自然月</a:t>
                      </a:r>
                    </a:p>
                  </a:txBody>
                  <a:tcPr marL="9525" marR="9525" marT="9525" marB="0" anchor="ct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380B8"/>
                    </a:solidFill>
                  </a:tcPr>
                </a:tc>
                <a:tc rowSpan="2">
                  <a:txBody>
                    <a:bodyPr/>
                    <a:lstStyle/>
                    <a:p>
                      <a:pPr marL="0" algn="ctr" defTabSz="914400" rtl="0" eaLnBrk="1" fontAlgn="b" latinLnBrk="0" hangingPunct="1"/>
                      <a:r>
                        <a:rPr lang="zh-CN" altLang="en-US" sz="1100" b="1" u="none" strike="noStrike" kern="1200" dirty="0" smtClean="0">
                          <a:solidFill>
                            <a:schemeClr val="bg1"/>
                          </a:solidFill>
                          <a:effectLst/>
                          <a:latin typeface="+mn-lt"/>
                          <a:ea typeface="+mn-ea"/>
                          <a:cs typeface="+mn-cs"/>
                        </a:rPr>
                        <a:t>新增</a:t>
                      </a:r>
                      <a:endParaRPr lang="en-US" altLang="zh-CN" sz="1100" b="1" u="none" strike="noStrike" kern="1200" dirty="0" smtClean="0">
                        <a:solidFill>
                          <a:schemeClr val="bg1"/>
                        </a:solidFill>
                        <a:effectLst/>
                        <a:latin typeface="+mn-lt"/>
                        <a:ea typeface="+mn-ea"/>
                        <a:cs typeface="+mn-cs"/>
                      </a:endParaRPr>
                    </a:p>
                    <a:p>
                      <a:pPr marL="0" algn="ctr" defTabSz="914400" rtl="0" eaLnBrk="1" fontAlgn="b" latinLnBrk="0" hangingPunct="1"/>
                      <a:r>
                        <a:rPr lang="zh-CN" altLang="en-US" sz="1100" b="1" u="none" strike="noStrike" kern="1200" dirty="0" smtClean="0">
                          <a:solidFill>
                            <a:schemeClr val="bg1"/>
                          </a:solidFill>
                          <a:effectLst/>
                          <a:latin typeface="+mn-lt"/>
                          <a:ea typeface="+mn-ea"/>
                          <a:cs typeface="+mn-cs"/>
                        </a:rPr>
                        <a:t>用户</a:t>
                      </a:r>
                      <a:endParaRPr lang="zh-CN" altLang="en-US" sz="1100" b="1" u="none" strike="noStrike" kern="1200" dirty="0">
                        <a:solidFill>
                          <a:schemeClr val="bg1"/>
                        </a:solidFill>
                        <a:effectLst/>
                        <a:latin typeface="+mn-lt"/>
                        <a:ea typeface="+mn-ea"/>
                        <a:cs typeface="+mn-cs"/>
                      </a:endParaRPr>
                    </a:p>
                  </a:txBody>
                  <a:tcPr marL="9525" marR="9525" marT="9525" marB="0"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380B8"/>
                    </a:solidFill>
                  </a:tcPr>
                </a:tc>
                <a:tc gridSpan="6">
                  <a:txBody>
                    <a:bodyPr/>
                    <a:lstStyle/>
                    <a:p>
                      <a:pPr marL="0" algn="ctr" defTabSz="914400" rtl="0" eaLnBrk="1" fontAlgn="b" latinLnBrk="0" hangingPunct="1"/>
                      <a:r>
                        <a:rPr lang="en-US" altLang="zh-CN" sz="1100" b="1" u="none" strike="noStrike" kern="1200" dirty="0">
                          <a:solidFill>
                            <a:schemeClr val="bg1"/>
                          </a:solidFill>
                          <a:effectLst/>
                          <a:latin typeface="+mn-lt"/>
                          <a:ea typeface="+mn-ea"/>
                          <a:cs typeface="+mn-cs"/>
                        </a:rPr>
                        <a:t>B</a:t>
                      </a:r>
                      <a:r>
                        <a:rPr lang="zh-CN" altLang="en-US" sz="1100" b="1" u="none" strike="noStrike" kern="1200" dirty="0">
                          <a:solidFill>
                            <a:schemeClr val="bg1"/>
                          </a:solidFill>
                          <a:effectLst/>
                          <a:latin typeface="+mn-lt"/>
                          <a:ea typeface="+mn-ea"/>
                          <a:cs typeface="+mn-cs"/>
                        </a:rPr>
                        <a:t>公司</a:t>
                      </a:r>
                      <a:r>
                        <a:rPr lang="en-US" altLang="zh-CN" sz="1100" b="1" u="none" strike="noStrike" kern="1200" dirty="0">
                          <a:solidFill>
                            <a:schemeClr val="bg1"/>
                          </a:solidFill>
                          <a:effectLst/>
                          <a:latin typeface="+mn-lt"/>
                          <a:ea typeface="+mn-ea"/>
                          <a:cs typeface="+mn-cs"/>
                        </a:rPr>
                        <a:t>-</a:t>
                      </a:r>
                      <a:r>
                        <a:rPr lang="zh-CN" altLang="en-US" sz="1100" b="1" u="none" strike="noStrike" kern="1200" dirty="0">
                          <a:solidFill>
                            <a:schemeClr val="bg1"/>
                          </a:solidFill>
                          <a:effectLst/>
                          <a:latin typeface="+mn-lt"/>
                          <a:ea typeface="+mn-ea"/>
                          <a:cs typeface="+mn-cs"/>
                        </a:rPr>
                        <a:t>下单用户留存率</a:t>
                      </a:r>
                    </a:p>
                  </a:txBody>
                  <a:tcPr marL="9525" marR="9525" marT="9525"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2380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30798">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b" latinLnBrk="0" hangingPunct="1"/>
                      <a:r>
                        <a:rPr lang="zh-CN" altLang="en-US" sz="1100" b="1" u="none" strike="noStrike" kern="1200" dirty="0">
                          <a:solidFill>
                            <a:schemeClr val="bg1"/>
                          </a:solidFill>
                          <a:effectLst/>
                          <a:latin typeface="+mn-lt"/>
                          <a:ea typeface="+mn-ea"/>
                          <a:cs typeface="+mn-cs"/>
                        </a:rPr>
                        <a:t>第</a:t>
                      </a:r>
                      <a:r>
                        <a:rPr lang="en-US" altLang="zh-CN" sz="1100" b="1" u="none" strike="noStrike" kern="1200" dirty="0" smtClean="0">
                          <a:solidFill>
                            <a:schemeClr val="bg1"/>
                          </a:solidFill>
                          <a:effectLst/>
                          <a:latin typeface="+mn-lt"/>
                          <a:ea typeface="+mn-ea"/>
                          <a:cs typeface="+mn-cs"/>
                        </a:rPr>
                        <a:t>1</a:t>
                      </a:r>
                    </a:p>
                    <a:p>
                      <a:pPr marL="0" algn="ctr" defTabSz="914400" rtl="0" eaLnBrk="1" fontAlgn="b" latinLnBrk="0" hangingPunct="1"/>
                      <a:r>
                        <a:rPr lang="zh-CN" altLang="en-US" sz="1100" b="1" u="none" strike="noStrike" kern="1200" dirty="0" smtClean="0">
                          <a:solidFill>
                            <a:schemeClr val="bg1"/>
                          </a:solidFill>
                          <a:effectLst/>
                          <a:latin typeface="+mn-lt"/>
                          <a:ea typeface="+mn-ea"/>
                          <a:cs typeface="+mn-cs"/>
                        </a:rPr>
                        <a:t>个</a:t>
                      </a:r>
                      <a:r>
                        <a:rPr lang="zh-CN" altLang="en-US" sz="1100" b="1" u="none" strike="noStrike" kern="1200" dirty="0">
                          <a:solidFill>
                            <a:schemeClr val="bg1"/>
                          </a:solidFill>
                          <a:effectLst/>
                          <a:latin typeface="+mn-lt"/>
                          <a:ea typeface="+mn-ea"/>
                          <a:cs typeface="+mn-cs"/>
                        </a:rPr>
                        <a:t>月</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2380B8"/>
                    </a:solidFill>
                  </a:tcPr>
                </a:tc>
                <a:tc>
                  <a:txBody>
                    <a:bodyPr/>
                    <a:lstStyle/>
                    <a:p>
                      <a:pPr marL="0" algn="ctr" defTabSz="914400" rtl="0" eaLnBrk="1" fontAlgn="b" latinLnBrk="0" hangingPunct="1"/>
                      <a:r>
                        <a:rPr lang="zh-CN" altLang="en-US" sz="1100" b="1" u="none" strike="noStrike" kern="1200" dirty="0">
                          <a:solidFill>
                            <a:schemeClr val="bg1"/>
                          </a:solidFill>
                          <a:effectLst/>
                          <a:latin typeface="+mn-lt"/>
                          <a:ea typeface="+mn-ea"/>
                          <a:cs typeface="+mn-cs"/>
                        </a:rPr>
                        <a:t>第</a:t>
                      </a:r>
                      <a:r>
                        <a:rPr lang="en-US" altLang="zh-CN" sz="1100" b="1" u="none" strike="noStrike" kern="1200" dirty="0" smtClean="0">
                          <a:solidFill>
                            <a:schemeClr val="bg1"/>
                          </a:solidFill>
                          <a:effectLst/>
                          <a:latin typeface="+mn-lt"/>
                          <a:ea typeface="+mn-ea"/>
                          <a:cs typeface="+mn-cs"/>
                        </a:rPr>
                        <a:t>2</a:t>
                      </a:r>
                    </a:p>
                    <a:p>
                      <a:pPr marL="0" algn="ctr" defTabSz="914400" rtl="0" eaLnBrk="1" fontAlgn="b" latinLnBrk="0" hangingPunct="1"/>
                      <a:r>
                        <a:rPr lang="zh-CN" altLang="en-US" sz="1100" b="1" u="none" strike="noStrike" kern="1200" dirty="0" smtClean="0">
                          <a:solidFill>
                            <a:schemeClr val="bg1"/>
                          </a:solidFill>
                          <a:effectLst/>
                          <a:latin typeface="+mn-lt"/>
                          <a:ea typeface="+mn-ea"/>
                          <a:cs typeface="+mn-cs"/>
                        </a:rPr>
                        <a:t>个</a:t>
                      </a:r>
                      <a:r>
                        <a:rPr lang="zh-CN" altLang="en-US" sz="1100" b="1" u="none" strike="noStrike" kern="1200" dirty="0">
                          <a:solidFill>
                            <a:schemeClr val="bg1"/>
                          </a:solidFill>
                          <a:effectLst/>
                          <a:latin typeface="+mn-lt"/>
                          <a:ea typeface="+mn-ea"/>
                          <a:cs typeface="+mn-cs"/>
                        </a:rPr>
                        <a:t>月</a:t>
                      </a: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marL="0" algn="ctr" defTabSz="914400" rtl="0" eaLnBrk="1" fontAlgn="b" latinLnBrk="0" hangingPunct="1"/>
                      <a:r>
                        <a:rPr lang="zh-CN" altLang="en-US" sz="1100" b="1" u="none" strike="noStrike" kern="1200" dirty="0">
                          <a:solidFill>
                            <a:schemeClr val="bg1"/>
                          </a:solidFill>
                          <a:effectLst/>
                          <a:latin typeface="+mn-lt"/>
                          <a:ea typeface="+mn-ea"/>
                          <a:cs typeface="+mn-cs"/>
                        </a:rPr>
                        <a:t>第</a:t>
                      </a:r>
                      <a:r>
                        <a:rPr lang="en-US" altLang="zh-CN" sz="1100" b="1" u="none" strike="noStrike" kern="1200" dirty="0" smtClean="0">
                          <a:solidFill>
                            <a:schemeClr val="bg1"/>
                          </a:solidFill>
                          <a:effectLst/>
                          <a:latin typeface="+mn-lt"/>
                          <a:ea typeface="+mn-ea"/>
                          <a:cs typeface="+mn-cs"/>
                        </a:rPr>
                        <a:t>3</a:t>
                      </a:r>
                    </a:p>
                    <a:p>
                      <a:pPr marL="0" algn="ctr" defTabSz="914400" rtl="0" eaLnBrk="1" fontAlgn="b" latinLnBrk="0" hangingPunct="1"/>
                      <a:r>
                        <a:rPr lang="zh-CN" altLang="en-US" sz="1100" b="1" u="none" strike="noStrike" kern="1200" dirty="0" smtClean="0">
                          <a:solidFill>
                            <a:schemeClr val="bg1"/>
                          </a:solidFill>
                          <a:effectLst/>
                          <a:latin typeface="+mn-lt"/>
                          <a:ea typeface="+mn-ea"/>
                          <a:cs typeface="+mn-cs"/>
                        </a:rPr>
                        <a:t>个</a:t>
                      </a:r>
                      <a:r>
                        <a:rPr lang="zh-CN" altLang="en-US" sz="1100" b="1" u="none" strike="noStrike" kern="1200" dirty="0">
                          <a:solidFill>
                            <a:schemeClr val="bg1"/>
                          </a:solidFill>
                          <a:effectLst/>
                          <a:latin typeface="+mn-lt"/>
                          <a:ea typeface="+mn-ea"/>
                          <a:cs typeface="+mn-cs"/>
                        </a:rPr>
                        <a:t>月</a:t>
                      </a: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marL="0" algn="ctr" defTabSz="914400" rtl="0" eaLnBrk="1" fontAlgn="b" latinLnBrk="0" hangingPunct="1"/>
                      <a:r>
                        <a:rPr lang="zh-CN" altLang="en-US" sz="1100" b="1" u="none" strike="noStrike" kern="1200" dirty="0">
                          <a:solidFill>
                            <a:schemeClr val="bg1"/>
                          </a:solidFill>
                          <a:effectLst/>
                          <a:latin typeface="+mn-lt"/>
                          <a:ea typeface="+mn-ea"/>
                          <a:cs typeface="+mn-cs"/>
                        </a:rPr>
                        <a:t>第</a:t>
                      </a:r>
                      <a:r>
                        <a:rPr lang="en-US" altLang="zh-CN" sz="1100" b="1" u="none" strike="noStrike" kern="1200" dirty="0" smtClean="0">
                          <a:solidFill>
                            <a:schemeClr val="bg1"/>
                          </a:solidFill>
                          <a:effectLst/>
                          <a:latin typeface="+mn-lt"/>
                          <a:ea typeface="+mn-ea"/>
                          <a:cs typeface="+mn-cs"/>
                        </a:rPr>
                        <a:t>4</a:t>
                      </a:r>
                    </a:p>
                    <a:p>
                      <a:pPr marL="0" algn="ctr" defTabSz="914400" rtl="0" eaLnBrk="1" fontAlgn="b" latinLnBrk="0" hangingPunct="1"/>
                      <a:r>
                        <a:rPr lang="zh-CN" altLang="en-US" sz="1100" b="1" u="none" strike="noStrike" kern="1200" dirty="0" smtClean="0">
                          <a:solidFill>
                            <a:schemeClr val="bg1"/>
                          </a:solidFill>
                          <a:effectLst/>
                          <a:latin typeface="+mn-lt"/>
                          <a:ea typeface="+mn-ea"/>
                          <a:cs typeface="+mn-cs"/>
                        </a:rPr>
                        <a:t>个</a:t>
                      </a:r>
                      <a:r>
                        <a:rPr lang="zh-CN" altLang="en-US" sz="1100" b="1" u="none" strike="noStrike" kern="1200" dirty="0">
                          <a:solidFill>
                            <a:schemeClr val="bg1"/>
                          </a:solidFill>
                          <a:effectLst/>
                          <a:latin typeface="+mn-lt"/>
                          <a:ea typeface="+mn-ea"/>
                          <a:cs typeface="+mn-cs"/>
                        </a:rPr>
                        <a:t>月</a:t>
                      </a: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marL="0" algn="ctr" defTabSz="914400" rtl="0" eaLnBrk="1" fontAlgn="b" latinLnBrk="0" hangingPunct="1"/>
                      <a:r>
                        <a:rPr lang="zh-CN" altLang="en-US" sz="1100" b="1" u="none" strike="noStrike" kern="1200" dirty="0">
                          <a:solidFill>
                            <a:schemeClr val="bg1"/>
                          </a:solidFill>
                          <a:effectLst/>
                          <a:latin typeface="+mn-lt"/>
                          <a:ea typeface="+mn-ea"/>
                          <a:cs typeface="+mn-cs"/>
                        </a:rPr>
                        <a:t>第</a:t>
                      </a:r>
                      <a:r>
                        <a:rPr lang="en-US" altLang="zh-CN" sz="1100" b="1" u="none" strike="noStrike" kern="1200" dirty="0" smtClean="0">
                          <a:solidFill>
                            <a:schemeClr val="bg1"/>
                          </a:solidFill>
                          <a:effectLst/>
                          <a:latin typeface="+mn-lt"/>
                          <a:ea typeface="+mn-ea"/>
                          <a:cs typeface="+mn-cs"/>
                        </a:rPr>
                        <a:t>5</a:t>
                      </a:r>
                    </a:p>
                    <a:p>
                      <a:pPr marL="0" algn="ctr" defTabSz="914400" rtl="0" eaLnBrk="1" fontAlgn="b" latinLnBrk="0" hangingPunct="1"/>
                      <a:r>
                        <a:rPr lang="zh-CN" altLang="en-US" sz="1100" b="1" u="none" strike="noStrike" kern="1200" dirty="0" smtClean="0">
                          <a:solidFill>
                            <a:schemeClr val="bg1"/>
                          </a:solidFill>
                          <a:effectLst/>
                          <a:latin typeface="+mn-lt"/>
                          <a:ea typeface="+mn-ea"/>
                          <a:cs typeface="+mn-cs"/>
                        </a:rPr>
                        <a:t>个</a:t>
                      </a:r>
                      <a:r>
                        <a:rPr lang="zh-CN" altLang="en-US" sz="1100" b="1" u="none" strike="noStrike" kern="1200" dirty="0">
                          <a:solidFill>
                            <a:schemeClr val="bg1"/>
                          </a:solidFill>
                          <a:effectLst/>
                          <a:latin typeface="+mn-lt"/>
                          <a:ea typeface="+mn-ea"/>
                          <a:cs typeface="+mn-cs"/>
                        </a:rPr>
                        <a:t>月</a:t>
                      </a: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c>
                  <a:txBody>
                    <a:bodyPr/>
                    <a:lstStyle/>
                    <a:p>
                      <a:pPr marL="0" algn="ctr" defTabSz="914400" rtl="0" eaLnBrk="1" fontAlgn="b" latinLnBrk="0" hangingPunct="1"/>
                      <a:r>
                        <a:rPr lang="zh-CN" altLang="en-US" sz="1100" b="1" u="none" strike="noStrike" kern="1200" dirty="0">
                          <a:solidFill>
                            <a:schemeClr val="bg1"/>
                          </a:solidFill>
                          <a:effectLst/>
                          <a:latin typeface="+mn-lt"/>
                          <a:ea typeface="+mn-ea"/>
                          <a:cs typeface="+mn-cs"/>
                        </a:rPr>
                        <a:t>第</a:t>
                      </a:r>
                      <a:r>
                        <a:rPr lang="en-US" altLang="zh-CN" sz="1100" b="1" u="none" strike="noStrike" kern="1200" dirty="0" smtClean="0">
                          <a:solidFill>
                            <a:schemeClr val="bg1"/>
                          </a:solidFill>
                          <a:effectLst/>
                          <a:latin typeface="+mn-lt"/>
                          <a:ea typeface="+mn-ea"/>
                          <a:cs typeface="+mn-cs"/>
                        </a:rPr>
                        <a:t>6</a:t>
                      </a:r>
                    </a:p>
                    <a:p>
                      <a:pPr marL="0" algn="ctr" defTabSz="914400" rtl="0" eaLnBrk="1" fontAlgn="b" latinLnBrk="0" hangingPunct="1"/>
                      <a:r>
                        <a:rPr lang="zh-CN" altLang="en-US" sz="1100" b="1" u="none" strike="noStrike" kern="1200" dirty="0" smtClean="0">
                          <a:solidFill>
                            <a:schemeClr val="bg1"/>
                          </a:solidFill>
                          <a:effectLst/>
                          <a:latin typeface="+mn-lt"/>
                          <a:ea typeface="+mn-ea"/>
                          <a:cs typeface="+mn-cs"/>
                        </a:rPr>
                        <a:t>个</a:t>
                      </a:r>
                      <a:r>
                        <a:rPr lang="zh-CN" altLang="en-US" sz="1100" b="1" u="none" strike="noStrike" kern="1200" dirty="0">
                          <a:solidFill>
                            <a:schemeClr val="bg1"/>
                          </a:solidFill>
                          <a:effectLst/>
                          <a:latin typeface="+mn-lt"/>
                          <a:ea typeface="+mn-ea"/>
                          <a:cs typeface="+mn-cs"/>
                        </a:rPr>
                        <a:t>月</a:t>
                      </a:r>
                    </a:p>
                  </a:txBody>
                  <a:tcPr marL="9525" marR="9525" marT="9525" marB="0" anchor="ctr">
                    <a:lnB w="12700" cap="flat" cmpd="sng" algn="ctr">
                      <a:solidFill>
                        <a:schemeClr val="tx1"/>
                      </a:solidFill>
                      <a:prstDash val="solid"/>
                      <a:round/>
                      <a:headEnd type="none" w="med" len="med"/>
                      <a:tailEnd type="none" w="med" len="med"/>
                    </a:lnB>
                    <a:solidFill>
                      <a:srgbClr val="2380B8"/>
                    </a:solidFill>
                  </a:tcPr>
                </a:tc>
              </a:tr>
              <a:tr h="169968">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4</a:t>
                      </a:r>
                      <a:r>
                        <a:rPr lang="zh-CN" altLang="en-US" sz="1100" u="none" strike="noStrike" kern="1200" dirty="0">
                          <a:solidFill>
                            <a:schemeClr val="tx1"/>
                          </a:solidFill>
                          <a:effectLst/>
                          <a:latin typeface="+mn-lt"/>
                          <a:ea typeface="+mn-ea"/>
                          <a:cs typeface="+mn-cs"/>
                        </a:rPr>
                        <a:t>月</a:t>
                      </a: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6000</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25%</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10%</a:t>
                      </a: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2%</a:t>
                      </a: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0%</a:t>
                      </a: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0%</a:t>
                      </a:r>
                    </a:p>
                  </a:txBody>
                  <a:tcPr marL="9525" marR="9525" marT="9525" marB="0" anchor="b">
                    <a:lnT w="12700" cap="flat" cmpd="sng" algn="ctr">
                      <a:solidFill>
                        <a:schemeClr val="tx1"/>
                      </a:solidFill>
                      <a:prstDash val="solid"/>
                      <a:round/>
                      <a:headEnd type="none" w="med" len="med"/>
                      <a:tailEnd type="none" w="med" len="med"/>
                    </a:lnT>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0%</a:t>
                      </a:r>
                    </a:p>
                  </a:txBody>
                  <a:tcPr marL="9525" marR="9525" marT="9525" marB="0" anchor="b">
                    <a:lnT w="12700" cap="flat" cmpd="sng" algn="ctr">
                      <a:solidFill>
                        <a:schemeClr val="tx1"/>
                      </a:solidFill>
                      <a:prstDash val="solid"/>
                      <a:round/>
                      <a:headEnd type="none" w="med" len="med"/>
                      <a:tailEnd type="none" w="med" len="med"/>
                    </a:lnT>
                  </a:tcPr>
                </a:tc>
              </a:tr>
              <a:tr h="169968">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5</a:t>
                      </a:r>
                      <a:r>
                        <a:rPr lang="zh-CN" altLang="en-US" sz="1100" u="none" strike="noStrike" kern="1200" dirty="0">
                          <a:solidFill>
                            <a:schemeClr val="tx1"/>
                          </a:solidFill>
                          <a:effectLst/>
                          <a:latin typeface="+mn-lt"/>
                          <a:ea typeface="+mn-ea"/>
                          <a:cs typeface="+mn-cs"/>
                        </a:rPr>
                        <a:t>月</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5000</a:t>
                      </a:r>
                    </a:p>
                  </a:txBody>
                  <a:tcPr marL="9525" marR="9525" marT="9525" marB="0" anchor="b">
                    <a:lnR w="12700" cap="flat" cmpd="sng" algn="ctr">
                      <a:solidFill>
                        <a:schemeClr val="tx1"/>
                      </a:solidFill>
                      <a:prstDash val="solid"/>
                      <a:round/>
                      <a:headEnd type="none" w="med" len="med"/>
                      <a:tailEnd type="none" w="med" len="med"/>
                    </a:lnR>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25%</a:t>
                      </a: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10%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2%</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0%</a:t>
                      </a:r>
                    </a:p>
                  </a:txBody>
                  <a:tcPr marL="9525" marR="9525" marT="9525" marB="0" anchor="b"/>
                </a:tc>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0%</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r>
              <a:tr h="169968">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6</a:t>
                      </a:r>
                      <a:r>
                        <a:rPr lang="zh-CN" altLang="en-US" sz="1100" u="none" strike="noStrike" kern="1200" dirty="0">
                          <a:solidFill>
                            <a:schemeClr val="tx1"/>
                          </a:solidFill>
                          <a:effectLst/>
                          <a:latin typeface="+mn-lt"/>
                          <a:ea typeface="+mn-ea"/>
                          <a:cs typeface="+mn-cs"/>
                        </a:rPr>
                        <a:t>月</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4000</a:t>
                      </a:r>
                    </a:p>
                  </a:txBody>
                  <a:tcPr marL="9525" marR="9525" marT="9525" marB="0" anchor="b">
                    <a:lnR w="12700" cap="flat" cmpd="sng" algn="ctr">
                      <a:solidFill>
                        <a:schemeClr val="tx1"/>
                      </a:solidFill>
                      <a:prstDash val="solid"/>
                      <a:round/>
                      <a:headEnd type="none" w="med" len="med"/>
                      <a:tailEnd type="none" w="med" len="med"/>
                    </a:lnR>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25%</a:t>
                      </a: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10%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2%</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0%</a:t>
                      </a:r>
                    </a:p>
                  </a:txBody>
                  <a:tcPr marL="9525" marR="9525" marT="9525" marB="0" anchor="b"/>
                </a:tc>
                <a:tc>
                  <a:txBody>
                    <a:bodyPr/>
                    <a:lstStyle/>
                    <a:p>
                      <a:pPr marL="0" algn="l" defTabSz="914400" rtl="0" eaLnBrk="1" fontAlgn="b" latinLnBrk="0" hangingPunct="1"/>
                      <a:r>
                        <a:rPr lang="zh-CN" altLang="en-US" sz="1100" u="none" strike="noStrike" kern="1200" dirty="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r>
              <a:tr h="169968">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7</a:t>
                      </a:r>
                      <a:r>
                        <a:rPr lang="zh-CN" altLang="en-US" sz="1100" u="none" strike="noStrike" kern="1200" dirty="0">
                          <a:solidFill>
                            <a:schemeClr val="tx1"/>
                          </a:solidFill>
                          <a:effectLst/>
                          <a:latin typeface="+mn-lt"/>
                          <a:ea typeface="+mn-ea"/>
                          <a:cs typeface="+mn-cs"/>
                        </a:rPr>
                        <a:t>月</a:t>
                      </a:r>
                    </a:p>
                  </a:txBody>
                  <a:tcPr marL="9525" marR="9525" marT="9525" marB="0" anchor="b"/>
                </a:tc>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3000</a:t>
                      </a:r>
                    </a:p>
                  </a:txBody>
                  <a:tcPr marL="9525" marR="9525" marT="9525" marB="0" anchor="b">
                    <a:lnR w="12700" cap="flat" cmpd="sng" algn="ctr">
                      <a:solidFill>
                        <a:schemeClr val="tx1"/>
                      </a:solidFill>
                      <a:prstDash val="solid"/>
                      <a:round/>
                      <a:headEnd type="none" w="med" len="med"/>
                      <a:tailEnd type="none" w="med" len="med"/>
                    </a:lnR>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25%</a:t>
                      </a: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10%</a:t>
                      </a:r>
                    </a:p>
                  </a:txBody>
                  <a:tcPr marL="9525" marR="9525" marT="9525" marB="0" anchor="b"/>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2%</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dirty="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dirty="0">
                          <a:solidFill>
                            <a:schemeClr val="tx1"/>
                          </a:solidFill>
                          <a:effectLst/>
                          <a:latin typeface="+mn-lt"/>
                          <a:ea typeface="+mn-ea"/>
                          <a:cs typeface="+mn-cs"/>
                        </a:rPr>
                        <a:t>　</a:t>
                      </a:r>
                    </a:p>
                  </a:txBody>
                  <a:tcPr marL="9525" marR="9525" marT="9525" marB="0" anchor="b"/>
                </a:tc>
              </a:tr>
              <a:tr h="169968">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8</a:t>
                      </a:r>
                      <a:r>
                        <a:rPr lang="zh-CN" altLang="en-US" sz="1100" u="none" strike="noStrike" kern="1200">
                          <a:solidFill>
                            <a:schemeClr val="tx1"/>
                          </a:solidFill>
                          <a:effectLst/>
                          <a:latin typeface="+mn-lt"/>
                          <a:ea typeface="+mn-ea"/>
                          <a:cs typeface="+mn-cs"/>
                        </a:rPr>
                        <a:t>月</a:t>
                      </a:r>
                    </a:p>
                  </a:txBody>
                  <a:tcPr marL="9525" marR="9525" marT="9525" marB="0" anchor="b"/>
                </a:tc>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2000</a:t>
                      </a:r>
                    </a:p>
                  </a:txBody>
                  <a:tcPr marL="9525" marR="9525" marT="9525" marB="0" anchor="b">
                    <a:lnR w="12700" cap="flat" cmpd="sng" algn="ctr">
                      <a:solidFill>
                        <a:schemeClr val="tx1"/>
                      </a:solidFill>
                      <a:prstDash val="solid"/>
                      <a:round/>
                      <a:headEnd type="none" w="med" len="med"/>
                      <a:tailEnd type="none" w="med" len="med"/>
                    </a:lnR>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25%</a:t>
                      </a: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10%</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dirty="0">
                          <a:solidFill>
                            <a:schemeClr val="tx1"/>
                          </a:solidFill>
                          <a:effectLst/>
                          <a:latin typeface="+mn-lt"/>
                          <a:ea typeface="+mn-ea"/>
                          <a:cs typeface="+mn-cs"/>
                        </a:rPr>
                        <a:t>　</a:t>
                      </a:r>
                    </a:p>
                  </a:txBody>
                  <a:tcPr marL="9525" marR="9525" marT="9525" marB="0" anchor="b"/>
                </a:tc>
              </a:tr>
              <a:tr h="169968">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9</a:t>
                      </a:r>
                      <a:r>
                        <a:rPr lang="zh-CN" altLang="en-US" sz="1100" u="none" strike="noStrike" kern="1200">
                          <a:solidFill>
                            <a:schemeClr val="tx1"/>
                          </a:solidFill>
                          <a:effectLst/>
                          <a:latin typeface="+mn-lt"/>
                          <a:ea typeface="+mn-ea"/>
                          <a:cs typeface="+mn-cs"/>
                        </a:rPr>
                        <a:t>月</a:t>
                      </a:r>
                    </a:p>
                  </a:txBody>
                  <a:tcPr marL="9525" marR="9525" marT="9525" marB="0" anchor="b"/>
                </a:tc>
                <a:tc>
                  <a:txBody>
                    <a:bodyPr/>
                    <a:lstStyle/>
                    <a:p>
                      <a:pPr marL="0" algn="l" defTabSz="914400" rtl="0" eaLnBrk="1" fontAlgn="b" latinLnBrk="0" hangingPunct="1"/>
                      <a:r>
                        <a:rPr lang="en-US" altLang="zh-CN" sz="1100" u="none" strike="noStrike" kern="1200" dirty="0">
                          <a:solidFill>
                            <a:schemeClr val="tx1"/>
                          </a:solidFill>
                          <a:effectLst/>
                          <a:latin typeface="+mn-lt"/>
                          <a:ea typeface="+mn-ea"/>
                          <a:cs typeface="+mn-cs"/>
                        </a:rPr>
                        <a:t>10000</a:t>
                      </a:r>
                    </a:p>
                  </a:txBody>
                  <a:tcPr marL="9525" marR="9525" marT="9525" marB="0" anchor="b">
                    <a:lnR w="12700" cap="flat" cmpd="sng" algn="ctr">
                      <a:solidFill>
                        <a:schemeClr val="tx1"/>
                      </a:solidFill>
                      <a:prstDash val="solid"/>
                      <a:round/>
                      <a:headEnd type="none" w="med" len="med"/>
                      <a:tailEnd type="none" w="med" len="med"/>
                    </a:lnR>
                  </a:tcPr>
                </a:tc>
                <a:tc>
                  <a:txBody>
                    <a:bodyPr/>
                    <a:lstStyle/>
                    <a:p>
                      <a:pPr marL="0" algn="l" defTabSz="914400" rtl="0" eaLnBrk="1" fontAlgn="b" latinLnBrk="0" hangingPunct="1"/>
                      <a:r>
                        <a:rPr lang="en-US" altLang="zh-CN" sz="1100" u="none" strike="noStrike" kern="1200">
                          <a:solidFill>
                            <a:schemeClr val="tx1"/>
                          </a:solidFill>
                          <a:effectLst/>
                          <a:latin typeface="+mn-lt"/>
                          <a:ea typeface="+mn-ea"/>
                          <a:cs typeface="+mn-cs"/>
                        </a:rPr>
                        <a:t>97%</a:t>
                      </a: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a:solidFill>
                            <a:schemeClr val="tx1"/>
                          </a:solidFill>
                          <a:effectLst/>
                          <a:latin typeface="+mn-lt"/>
                          <a:ea typeface="+mn-ea"/>
                          <a:cs typeface="+mn-cs"/>
                        </a:rPr>
                        <a:t>　</a:t>
                      </a:r>
                    </a:p>
                  </a:txBody>
                  <a:tcPr marL="9525" marR="9525" marT="9525" marB="0" anchor="b"/>
                </a:tc>
                <a:tc>
                  <a:txBody>
                    <a:bodyPr/>
                    <a:lstStyle/>
                    <a:p>
                      <a:pPr marL="0" algn="l" defTabSz="914400" rtl="0" eaLnBrk="1" fontAlgn="b" latinLnBrk="0" hangingPunct="1"/>
                      <a:r>
                        <a:rPr lang="zh-CN" altLang="en-US" sz="1100" u="none" strike="noStrike" kern="1200" dirty="0">
                          <a:solidFill>
                            <a:schemeClr val="tx1"/>
                          </a:solidFill>
                          <a:effectLst/>
                          <a:latin typeface="+mn-lt"/>
                          <a:ea typeface="+mn-ea"/>
                          <a:cs typeface="+mn-cs"/>
                        </a:rPr>
                        <a:t>　</a:t>
                      </a:r>
                    </a:p>
                  </a:txBody>
                  <a:tcPr marL="9525" marR="9525" marT="9525" marB="0" anchor="b"/>
                </a:tc>
              </a:tr>
            </a:tbl>
          </a:graphicData>
        </a:graphic>
      </p:graphicFrame>
      <p:sp>
        <p:nvSpPr>
          <p:cNvPr id="24" name="矩形 23"/>
          <p:cNvSpPr/>
          <p:nvPr/>
        </p:nvSpPr>
        <p:spPr>
          <a:xfrm>
            <a:off x="-13816" y="3890076"/>
            <a:ext cx="9157816" cy="2585323"/>
          </a:xfrm>
          <a:prstGeom prst="rect">
            <a:avLst/>
          </a:prstGeom>
          <a:gradFill>
            <a:gsLst>
              <a:gs pos="53000">
                <a:srgbClr val="021222">
                  <a:alpha val="80000"/>
                </a:srgbClr>
              </a:gs>
              <a:gs pos="100000">
                <a:srgbClr val="010508">
                  <a:alpha val="50000"/>
                </a:srgbClr>
              </a:gs>
              <a:gs pos="25000">
                <a:srgbClr val="021524">
                  <a:alpha val="80000"/>
                </a:srgbClr>
              </a:gs>
              <a:gs pos="75000">
                <a:srgbClr val="011428">
                  <a:alpha val="80000"/>
                </a:srgbClr>
              </a:gs>
              <a:gs pos="0">
                <a:srgbClr val="010506">
                  <a:alpha val="50000"/>
                </a:srgb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FAAF19"/>
              </a:solidFill>
              <a:latin typeface="微软雅黑" pitchFamily="34" charset="-122"/>
              <a:ea typeface="微软雅黑" pitchFamily="34" charset="-122"/>
            </a:endParaRPr>
          </a:p>
        </p:txBody>
      </p:sp>
      <p:sp>
        <p:nvSpPr>
          <p:cNvPr id="25" name="矩形 24"/>
          <p:cNvSpPr/>
          <p:nvPr/>
        </p:nvSpPr>
        <p:spPr>
          <a:xfrm>
            <a:off x="507142" y="3890077"/>
            <a:ext cx="8241321" cy="2585323"/>
          </a:xfrm>
          <a:prstGeom prst="rect">
            <a:avLst/>
          </a:prstGeom>
        </p:spPr>
        <p:txBody>
          <a:bodyPr wrap="square">
            <a:spAutoFit/>
          </a:bodyPr>
          <a:lstStyle/>
          <a:p>
            <a:r>
              <a:rPr lang="zh-CN" altLang="en-US"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上</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图是一个最典型的</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Cohort Analysis</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表格。其中第一列为自然月份的</a:t>
            </a:r>
            <a:r>
              <a:rPr lang="zh-CN" altLang="en-US"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排列，</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第二列为对应每个自然月的新增用户数，右侧的表格为当月新增的用户数在后续每个月的留存情况。那么</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作为创业者或投资人，如果非要选择的话，</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公司是优于</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公司的。因为在一家早期公司，产品和用户留存的重要性是优于其他的，如果留存做的足够好，只要掌握了用户增长的方式方法，那么总能够厚积薄发。但如果只有增长、没有留存，那很可能永远都抓不住用户的痛点，最后什么都不剩。就好像</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公司，一共</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18000</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个下过单的用户，上个月剩下</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10000</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个，但这</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10000</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a:t>
            </a:r>
            <a:r>
              <a:rPr lang="zh-CN" altLang="en-US"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又基本都是</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上个月刚刚新增的下单用户，那么很可能发生的情况是，到了再下个月，这</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10000</a:t>
            </a:r>
            <a:r>
              <a:rPr lang="zh-CN" altLang="en-US"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家剩下不多了。</a:t>
            </a:r>
            <a:endPar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42612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3816" y="822520"/>
            <a:ext cx="9157816" cy="1453200"/>
          </a:xfrm>
          <a:prstGeom prst="rect">
            <a:avLst/>
          </a:prstGeom>
          <a:gradFill>
            <a:gsLst>
              <a:gs pos="53000">
                <a:srgbClr val="021222">
                  <a:alpha val="80000"/>
                </a:srgbClr>
              </a:gs>
              <a:gs pos="100000">
                <a:srgbClr val="010508">
                  <a:alpha val="50000"/>
                </a:srgbClr>
              </a:gs>
              <a:gs pos="25000">
                <a:srgbClr val="021524">
                  <a:alpha val="80000"/>
                </a:srgbClr>
              </a:gs>
              <a:gs pos="75000">
                <a:srgbClr val="011428">
                  <a:alpha val="80000"/>
                </a:srgbClr>
              </a:gs>
              <a:gs pos="0">
                <a:srgbClr val="010506">
                  <a:alpha val="50000"/>
                </a:srgb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FAAF19"/>
              </a:solidFill>
              <a:latin typeface="微软雅黑" pitchFamily="34" charset="-122"/>
              <a:ea typeface="微软雅黑" pitchFamily="34" charset="-122"/>
            </a:endParaRPr>
          </a:p>
        </p:txBody>
      </p:sp>
      <p:sp>
        <p:nvSpPr>
          <p:cNvPr id="2" name="TextBox 2"/>
          <p:cNvSpPr txBox="1">
            <a:spLocks noChangeArrowheads="1"/>
          </p:cNvSpPr>
          <p:nvPr/>
        </p:nvSpPr>
        <p:spPr bwMode="auto">
          <a:xfrm>
            <a:off x="304569" y="88606"/>
            <a:ext cx="698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fontAlgn="ctr">
              <a:spcBef>
                <a:spcPct val="20000"/>
              </a:spcBef>
            </a:pPr>
            <a:r>
              <a:rPr kumimoji="0" lang="en-US" altLang="zh-CN" b="1" dirty="0">
                <a:latin typeface="微软雅黑" charset="0"/>
                <a:ea typeface="微软雅黑" charset="0"/>
                <a:cs typeface="微软雅黑" charset="0"/>
                <a:sym typeface="Calibri" charset="0"/>
              </a:rPr>
              <a:t>Cohort </a:t>
            </a:r>
            <a:r>
              <a:rPr kumimoji="0" lang="zh-CN" altLang="en-US" b="1" dirty="0">
                <a:latin typeface="微软雅黑" charset="0"/>
                <a:ea typeface="微软雅黑" charset="0"/>
                <a:cs typeface="微软雅黑" charset="0"/>
                <a:sym typeface="Calibri" charset="0"/>
              </a:rPr>
              <a:t>分析及在和伙人业务中的应用</a:t>
            </a:r>
          </a:p>
        </p:txBody>
      </p:sp>
      <p:sp>
        <p:nvSpPr>
          <p:cNvPr id="17" name="矩形 16"/>
          <p:cNvSpPr/>
          <p:nvPr/>
        </p:nvSpPr>
        <p:spPr>
          <a:xfrm>
            <a:off x="439078" y="1109668"/>
            <a:ext cx="8196921" cy="1107996"/>
          </a:xfrm>
          <a:prstGeom prst="rect">
            <a:avLst/>
          </a:prstGeom>
        </p:spPr>
        <p:txBody>
          <a:bodyPr wrap="square">
            <a:spAutoFit/>
          </a:bodyPr>
          <a:lstStyle/>
          <a:p>
            <a:r>
              <a:rPr lang="zh-CN" altLang="en-US" dirty="0" smtClean="0">
                <a:solidFill>
                  <a:schemeClr val="bg1"/>
                </a:solidFill>
              </a:rPr>
              <a:t>        </a:t>
            </a:r>
            <a:r>
              <a:rPr lang="zh-CN" altLang="en-US" sz="1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要真正从数据层面掌握一家公司的情况，就要把数据不断地分组和细分，最常用的一个分析工具就叫做“</a:t>
            </a:r>
            <a:r>
              <a:rPr lang="en-US" altLang="zh-CN" sz="1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Cohort Analysis”</a:t>
            </a:r>
            <a:r>
              <a:rPr lang="zh-CN" altLang="en-US" sz="1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Cohort Analysis</a:t>
            </a:r>
            <a:r>
              <a:rPr lang="zh-CN" altLang="en-US" sz="1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就是按照不同时期进入的用户，分别考察其后续的行为情况（比如分别统计第一个月、第二个月、第三个月</a:t>
            </a:r>
            <a:r>
              <a:rPr lang="en-US" altLang="zh-CN" sz="1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获取的新客户在后续几个月的交易情况），所以又可以叫做同期群分析。</a:t>
            </a: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p:cNvSpPr/>
          <p:nvPr/>
        </p:nvSpPr>
        <p:spPr>
          <a:xfrm>
            <a:off x="340209" y="2343494"/>
            <a:ext cx="4365362" cy="369332"/>
          </a:xfrm>
          <a:prstGeom prst="rect">
            <a:avLst/>
          </a:prstGeom>
        </p:spPr>
        <p:txBody>
          <a:bodyPr wrap="none">
            <a:spAutoFit/>
          </a:bodyPr>
          <a:lstStyle/>
          <a:p>
            <a:pPr marL="285750" indent="-285750">
              <a:buFont typeface="Wingdings" panose="05000000000000000000" pitchFamily="2" charset="2"/>
              <a:buChar char="n"/>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Cohort Analysis</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剖析和伙人的</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数据</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1" name="表格 20"/>
          <p:cNvGraphicFramePr>
            <a:graphicFrameLocks noGrp="1"/>
          </p:cNvGraphicFramePr>
          <p:nvPr>
            <p:extLst>
              <p:ext uri="{D42A27DB-BD31-4B8C-83A1-F6EECF244321}">
                <p14:modId xmlns:p14="http://schemas.microsoft.com/office/powerpoint/2010/main" val="248890251"/>
              </p:ext>
            </p:extLst>
          </p:nvPr>
        </p:nvGraphicFramePr>
        <p:xfrm>
          <a:off x="179510" y="2735066"/>
          <a:ext cx="8784977" cy="3142206"/>
        </p:xfrm>
        <a:graphic>
          <a:graphicData uri="http://schemas.openxmlformats.org/drawingml/2006/table">
            <a:tbl>
              <a:tblPr>
                <a:tableStyleId>{9D7B26C5-4107-4FEC-AEDC-1716B250A1EF}</a:tableStyleId>
              </a:tblPr>
              <a:tblGrid>
                <a:gridCol w="772306"/>
                <a:gridCol w="772306"/>
                <a:gridCol w="482691"/>
                <a:gridCol w="482691"/>
                <a:gridCol w="482691"/>
                <a:gridCol w="482691"/>
                <a:gridCol w="482691"/>
                <a:gridCol w="482691"/>
                <a:gridCol w="482691"/>
                <a:gridCol w="482691"/>
                <a:gridCol w="482691"/>
                <a:gridCol w="482691"/>
                <a:gridCol w="482691"/>
                <a:gridCol w="482691"/>
                <a:gridCol w="482691"/>
                <a:gridCol w="482691"/>
                <a:gridCol w="482691"/>
              </a:tblGrid>
              <a:tr h="168851">
                <a:tc rowSpan="2">
                  <a:txBody>
                    <a:bodyPr/>
                    <a:lstStyle/>
                    <a:p>
                      <a:pPr algn="ctr" fontAlgn="ctr"/>
                      <a:r>
                        <a:rPr lang="zh-CN" altLang="en-US" sz="1100" b="1" u="none" strike="noStrike" dirty="0" smtClean="0">
                          <a:solidFill>
                            <a:schemeClr val="bg1"/>
                          </a:solidFill>
                          <a:effectLst/>
                        </a:rPr>
                        <a:t>自然月</a:t>
                      </a:r>
                      <a:endParaRPr lang="zh-CN" altLang="en-US" sz="1100" b="1" i="0" u="none" strike="noStrike" dirty="0">
                        <a:solidFill>
                          <a:schemeClr val="bg1"/>
                        </a:solidFill>
                        <a:effectLst/>
                        <a:latin typeface="宋体"/>
                      </a:endParaRPr>
                    </a:p>
                  </a:txBody>
                  <a:tcPr marL="6927" marR="6927" marT="6927" marB="0" anchor="ctr">
                    <a:lnB w="12700" cap="flat" cmpd="sng" algn="ctr">
                      <a:solidFill>
                        <a:schemeClr val="tx1"/>
                      </a:solidFill>
                      <a:prstDash val="solid"/>
                      <a:round/>
                      <a:headEnd type="none" w="med" len="med"/>
                      <a:tailEnd type="none" w="med" len="med"/>
                    </a:lnB>
                    <a:solidFill>
                      <a:srgbClr val="2380B8"/>
                    </a:solidFill>
                  </a:tcPr>
                </a:tc>
                <a:tc rowSpan="2">
                  <a:txBody>
                    <a:bodyPr/>
                    <a:lstStyle/>
                    <a:p>
                      <a:pPr algn="ctr" fontAlgn="ctr"/>
                      <a:r>
                        <a:rPr lang="zh-CN" altLang="en-US" sz="1100" b="1" u="none" strike="noStrike" dirty="0" smtClean="0">
                          <a:solidFill>
                            <a:schemeClr val="bg1"/>
                          </a:solidFill>
                          <a:effectLst/>
                        </a:rPr>
                        <a:t>实名和</a:t>
                      </a:r>
                      <a:endParaRPr lang="en-US" altLang="zh-CN" sz="1100" b="1" u="none" strike="noStrike" dirty="0" smtClean="0">
                        <a:solidFill>
                          <a:schemeClr val="bg1"/>
                        </a:solidFill>
                        <a:effectLst/>
                      </a:endParaRPr>
                    </a:p>
                    <a:p>
                      <a:pPr algn="ctr" fontAlgn="ctr"/>
                      <a:r>
                        <a:rPr lang="zh-CN" altLang="en-US" sz="1100" b="1" u="none" strike="noStrike" dirty="0" smtClean="0">
                          <a:solidFill>
                            <a:schemeClr val="bg1"/>
                          </a:solidFill>
                          <a:effectLst/>
                        </a:rPr>
                        <a:t>伙</a:t>
                      </a:r>
                      <a:r>
                        <a:rPr lang="zh-CN" altLang="en-US" sz="1100" b="1" u="none" strike="noStrike" dirty="0">
                          <a:solidFill>
                            <a:schemeClr val="bg1"/>
                          </a:solidFill>
                          <a:effectLst/>
                        </a:rPr>
                        <a:t>人数</a:t>
                      </a:r>
                      <a:endParaRPr lang="zh-CN" altLang="en-US"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2380B8"/>
                    </a:solidFill>
                  </a:tcPr>
                </a:tc>
                <a:tc gridSpan="15">
                  <a:txBody>
                    <a:bodyPr/>
                    <a:lstStyle/>
                    <a:p>
                      <a:pPr algn="ctr" fontAlgn="b"/>
                      <a:r>
                        <a:rPr lang="zh-CN" altLang="en-US" sz="1100" b="1" u="none" strike="noStrike">
                          <a:solidFill>
                            <a:schemeClr val="bg1"/>
                          </a:solidFill>
                          <a:effectLst/>
                        </a:rPr>
                        <a:t>交易月</a:t>
                      </a:r>
                      <a:r>
                        <a:rPr lang="en-US" altLang="zh-CN" sz="1100" b="1" u="none" strike="noStrike">
                          <a:solidFill>
                            <a:schemeClr val="bg1"/>
                          </a:solidFill>
                          <a:effectLst/>
                        </a:rPr>
                        <a:t>-</a:t>
                      </a:r>
                      <a:r>
                        <a:rPr lang="zh-CN" altLang="en-US" sz="1100" b="1" u="none" strike="noStrike">
                          <a:solidFill>
                            <a:schemeClr val="bg1"/>
                          </a:solidFill>
                          <a:effectLst/>
                        </a:rPr>
                        <a:t>贡献交易的和伙人数量</a:t>
                      </a:r>
                      <a:endParaRPr lang="zh-CN" altLang="en-US" sz="1100" b="1" i="0" u="none" strike="noStrike">
                        <a:solidFill>
                          <a:schemeClr val="bg1"/>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solidFill>
                      <a:srgbClr val="2380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8851">
                <a:tc vMerge="1">
                  <a:txBody>
                    <a:bodyPr/>
                    <a:lstStyle/>
                    <a:p>
                      <a:endParaRPr lang="zh-CN" altLang="en-US"/>
                    </a:p>
                  </a:txBody>
                  <a:tcPr/>
                </a:tc>
                <a:tc vMerge="1">
                  <a:txBody>
                    <a:bodyPr/>
                    <a:lstStyle/>
                    <a:p>
                      <a:endParaRPr lang="zh-CN" altLang="en-US"/>
                    </a:p>
                  </a:txBody>
                  <a:tcPr/>
                </a:tc>
                <a:tc>
                  <a:txBody>
                    <a:bodyPr/>
                    <a:lstStyle/>
                    <a:p>
                      <a:pPr algn="r" fontAlgn="b"/>
                      <a:r>
                        <a:rPr lang="en-US" altLang="zh-CN" sz="1100" b="1" u="none" strike="noStrike" dirty="0">
                          <a:solidFill>
                            <a:schemeClr val="bg1"/>
                          </a:solidFill>
                          <a:effectLst/>
                        </a:rPr>
                        <a:t>201611</a:t>
                      </a:r>
                      <a:endParaRPr lang="en-US" altLang="zh-CN" sz="1100" b="1" i="0" u="none" strike="noStrike" dirty="0">
                        <a:solidFill>
                          <a:schemeClr val="bg1"/>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201612</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201701</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201702</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201703</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201704</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201705</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201706</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201707</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201708</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201709</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201710</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201711</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201712</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c>
                  <a:txBody>
                    <a:bodyPr/>
                    <a:lstStyle/>
                    <a:p>
                      <a:pPr algn="r" fontAlgn="b"/>
                      <a:r>
                        <a:rPr lang="en-US" altLang="zh-CN" sz="1100" b="1" u="none" strike="noStrike" dirty="0">
                          <a:solidFill>
                            <a:schemeClr val="bg1"/>
                          </a:solidFill>
                          <a:effectLst/>
                        </a:rPr>
                        <a:t>201801</a:t>
                      </a:r>
                      <a:endParaRPr lang="en-US" altLang="zh-CN" sz="1100" b="1" i="0" u="none" strike="noStrike" dirty="0">
                        <a:solidFill>
                          <a:schemeClr val="bg1"/>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solidFill>
                      <a:srgbClr val="2380B8"/>
                    </a:solidFill>
                  </a:tcPr>
                </a:tc>
              </a:tr>
              <a:tr h="168851">
                <a:tc>
                  <a:txBody>
                    <a:bodyPr/>
                    <a:lstStyle/>
                    <a:p>
                      <a:pPr algn="ctr" fontAlgn="ctr"/>
                      <a:r>
                        <a:rPr lang="en-US" altLang="zh-CN" sz="1100" b="1" u="none" strike="noStrike" dirty="0">
                          <a:solidFill>
                            <a:schemeClr val="bg1"/>
                          </a:solidFill>
                          <a:effectLst/>
                        </a:rPr>
                        <a:t>201611</a:t>
                      </a:r>
                      <a:endParaRPr lang="en-US" altLang="zh-CN" sz="1100" b="1" i="0" u="none" strike="noStrike" dirty="0">
                        <a:solidFill>
                          <a:schemeClr val="bg1"/>
                        </a:solidFill>
                        <a:effectLst/>
                        <a:latin typeface="宋体"/>
                      </a:endParaRPr>
                    </a:p>
                  </a:txBody>
                  <a:tcPr marL="6927" marR="6927" marT="6927" marB="0" anchor="ctr">
                    <a:lnT w="12700" cap="flat" cmpd="sng" algn="ctr">
                      <a:solidFill>
                        <a:schemeClr val="tx1"/>
                      </a:solidFill>
                      <a:prstDash val="solid"/>
                      <a:round/>
                      <a:headEnd type="none" w="med" len="med"/>
                      <a:tailEnd type="none" w="med" len="med"/>
                    </a:lnT>
                    <a:solidFill>
                      <a:srgbClr val="2380B8"/>
                    </a:solidFill>
                  </a:tcPr>
                </a:tc>
                <a:tc>
                  <a:txBody>
                    <a:bodyPr/>
                    <a:lstStyle/>
                    <a:p>
                      <a:pPr algn="ctr" fontAlgn="ctr"/>
                      <a:r>
                        <a:rPr lang="en-US" altLang="zh-CN" sz="1100" b="1" u="none" strike="noStrike" dirty="0">
                          <a:solidFill>
                            <a:schemeClr val="bg1"/>
                          </a:solidFill>
                          <a:effectLst/>
                        </a:rPr>
                        <a:t>111</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u="none" strike="noStrike" dirty="0">
                          <a:effectLst/>
                        </a:rPr>
                        <a:t>18</a:t>
                      </a:r>
                      <a:endParaRPr lang="en-US" altLang="zh-CN" sz="11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38</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35</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37</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37</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40</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40</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40</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42</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42</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41</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38</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45</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42</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c>
                  <a:txBody>
                    <a:bodyPr/>
                    <a:lstStyle/>
                    <a:p>
                      <a:pPr algn="r" fontAlgn="b"/>
                      <a:r>
                        <a:rPr lang="en-US" altLang="zh-CN" sz="1100" u="none" strike="noStrike" dirty="0">
                          <a:effectLst/>
                        </a:rPr>
                        <a:t>43</a:t>
                      </a:r>
                      <a:endParaRPr lang="en-US" altLang="zh-CN" sz="1100" b="0" i="0" u="none" strike="noStrike" dirty="0">
                        <a:solidFill>
                          <a:srgbClr val="000000"/>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tcPr>
                </a:tc>
              </a:tr>
              <a:tr h="168851">
                <a:tc>
                  <a:txBody>
                    <a:bodyPr/>
                    <a:lstStyle/>
                    <a:p>
                      <a:pPr algn="ctr" fontAlgn="ctr"/>
                      <a:r>
                        <a:rPr lang="en-US" altLang="zh-CN" sz="1100" b="1" u="none" strike="noStrike" dirty="0">
                          <a:solidFill>
                            <a:schemeClr val="bg1"/>
                          </a:solidFill>
                          <a:effectLst/>
                        </a:rPr>
                        <a:t>201612</a:t>
                      </a:r>
                      <a:endParaRPr lang="en-US" altLang="zh-CN" sz="1100" b="1" i="0" u="none" strike="noStrike" dirty="0">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227</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1100" u="none" strike="noStrike">
                          <a:effectLst/>
                        </a:rPr>
                        <a:t>84</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114</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119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124</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131</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131</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131</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134</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132</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135</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133</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135</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134</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134</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dirty="0">
                          <a:solidFill>
                            <a:schemeClr val="bg1"/>
                          </a:solidFill>
                          <a:effectLst/>
                        </a:rPr>
                        <a:t>201701</a:t>
                      </a:r>
                      <a:endParaRPr lang="en-US" altLang="zh-CN" sz="1100" b="1" i="0" u="none" strike="noStrike" dirty="0">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162</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59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77</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83</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88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89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90</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91</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90</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91</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90</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91</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90</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89</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dirty="0">
                          <a:solidFill>
                            <a:schemeClr val="bg1"/>
                          </a:solidFill>
                          <a:effectLst/>
                        </a:rPr>
                        <a:t>201702</a:t>
                      </a:r>
                      <a:endParaRPr lang="en-US" altLang="zh-CN" sz="1100" b="1" i="0" u="none" strike="noStrike" dirty="0">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268</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90</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140</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148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152</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155</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158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158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160</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160</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158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165</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162</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a:solidFill>
                            <a:schemeClr val="bg1"/>
                          </a:solidFill>
                          <a:effectLst/>
                        </a:rPr>
                        <a:t>201703</a:t>
                      </a:r>
                      <a:endParaRPr lang="en-US" altLang="zh-CN" sz="1100" b="1" i="0" u="none" strike="noStrike">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446</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145</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213</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225</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228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232</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229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230</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229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234</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238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237</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a:solidFill>
                            <a:schemeClr val="bg1"/>
                          </a:solidFill>
                          <a:effectLst/>
                        </a:rPr>
                        <a:t>201704</a:t>
                      </a:r>
                      <a:endParaRPr lang="en-US" altLang="zh-CN" sz="1100" b="1" i="0" u="none" strike="noStrike">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554</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206</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280</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282</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282</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286</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284</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289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283</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296</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293</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a:solidFill>
                            <a:schemeClr val="bg1"/>
                          </a:solidFill>
                          <a:effectLst/>
                        </a:rPr>
                        <a:t>201705</a:t>
                      </a:r>
                      <a:endParaRPr lang="en-US" altLang="zh-CN" sz="1100" b="1" i="0" u="none" strike="noStrike">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573</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186</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268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276</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279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279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284</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294</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289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295</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a:solidFill>
                            <a:schemeClr val="bg1"/>
                          </a:solidFill>
                          <a:effectLst/>
                        </a:rPr>
                        <a:t>201706</a:t>
                      </a:r>
                      <a:endParaRPr lang="en-US" altLang="zh-CN" sz="1100" b="1" i="0" u="none" strike="noStrike">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675</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159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260</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283</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278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288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295</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308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318</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a:solidFill>
                            <a:schemeClr val="bg1"/>
                          </a:solidFill>
                          <a:effectLst/>
                        </a:rPr>
                        <a:t>201707</a:t>
                      </a:r>
                      <a:endParaRPr lang="en-US" altLang="zh-CN" sz="1100" b="1" i="0" u="none" strike="noStrike">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537</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169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241</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237</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247</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245</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254</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252</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a:solidFill>
                            <a:schemeClr val="bg1"/>
                          </a:solidFill>
                          <a:effectLst/>
                        </a:rPr>
                        <a:t>201708</a:t>
                      </a:r>
                      <a:endParaRPr lang="en-US" altLang="zh-CN" sz="1100" b="1" i="0" u="none" strike="noStrike">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670</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195</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321</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328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333</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341</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344</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a:solidFill>
                            <a:schemeClr val="bg1"/>
                          </a:solidFill>
                          <a:effectLst/>
                        </a:rPr>
                        <a:t>201709</a:t>
                      </a:r>
                      <a:endParaRPr lang="en-US" altLang="zh-CN" sz="1100" b="1" i="0" u="none" strike="noStrike">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646</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232</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304</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312</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318</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313</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a:solidFill>
                            <a:schemeClr val="bg1"/>
                          </a:solidFill>
                          <a:effectLst/>
                        </a:rPr>
                        <a:t>201710</a:t>
                      </a:r>
                      <a:endParaRPr lang="en-US" altLang="zh-CN" sz="1100" b="1" i="0" u="none" strike="noStrike">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638</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222</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333</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341</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340</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a:solidFill>
                            <a:schemeClr val="bg1"/>
                          </a:solidFill>
                          <a:effectLst/>
                        </a:rPr>
                        <a:t>201711</a:t>
                      </a:r>
                      <a:endParaRPr lang="en-US" altLang="zh-CN" sz="1100" b="1" i="0" u="none" strike="noStrike">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940</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319</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523</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544</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a:solidFill>
                            <a:schemeClr val="bg1"/>
                          </a:solidFill>
                          <a:effectLst/>
                        </a:rPr>
                        <a:t>201712</a:t>
                      </a:r>
                      <a:endParaRPr lang="en-US" altLang="zh-CN" sz="1100" b="1" i="0" u="none" strike="noStrike">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1100" b="1" u="none" strike="noStrike" dirty="0">
                          <a:solidFill>
                            <a:schemeClr val="bg1"/>
                          </a:solidFill>
                          <a:effectLst/>
                        </a:rPr>
                        <a:t>623</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223</a:t>
                      </a:r>
                      <a:endParaRPr lang="en-US" altLang="zh-CN" sz="1100" b="0" i="0" u="none" strike="noStrike">
                        <a:solidFill>
                          <a:srgbClr val="000000"/>
                        </a:solidFill>
                        <a:effectLst/>
                        <a:latin typeface="宋体"/>
                      </a:endParaRPr>
                    </a:p>
                  </a:txBody>
                  <a:tcPr marL="6927" marR="6927" marT="6927" marB="0" anchor="b"/>
                </a:tc>
                <a:tc>
                  <a:txBody>
                    <a:bodyPr/>
                    <a:lstStyle/>
                    <a:p>
                      <a:pPr algn="r" fontAlgn="b"/>
                      <a:r>
                        <a:rPr lang="en-US" altLang="zh-CN" sz="1100" u="none" strike="noStrike">
                          <a:effectLst/>
                        </a:rPr>
                        <a:t>237</a:t>
                      </a:r>
                      <a:endParaRPr lang="en-US" altLang="zh-CN" sz="1100" b="0" i="0" u="none" strike="noStrike">
                        <a:solidFill>
                          <a:srgbClr val="000000"/>
                        </a:solidFill>
                        <a:effectLst/>
                        <a:latin typeface="宋体"/>
                      </a:endParaRPr>
                    </a:p>
                  </a:txBody>
                  <a:tcPr marL="6927" marR="6927" marT="6927" marB="0" anchor="b"/>
                </a:tc>
              </a:tr>
              <a:tr h="168851">
                <a:tc>
                  <a:txBody>
                    <a:bodyPr/>
                    <a:lstStyle/>
                    <a:p>
                      <a:pPr algn="ctr" fontAlgn="ctr"/>
                      <a:r>
                        <a:rPr lang="en-US" altLang="zh-CN" sz="1100" b="1" u="none" strike="noStrike" dirty="0">
                          <a:solidFill>
                            <a:schemeClr val="bg1"/>
                          </a:solidFill>
                          <a:effectLst/>
                        </a:rPr>
                        <a:t>201801</a:t>
                      </a:r>
                      <a:endParaRPr lang="en-US" altLang="zh-CN" sz="1100" b="1" i="0" u="none" strike="noStrike" dirty="0">
                        <a:solidFill>
                          <a:schemeClr val="bg1"/>
                        </a:solidFill>
                        <a:effectLst/>
                        <a:latin typeface="宋体"/>
                      </a:endParaRPr>
                    </a:p>
                  </a:txBody>
                  <a:tcPr marL="6927" marR="6927" marT="6927" marB="0" anchor="ctr">
                    <a:lnB w="12700" cap="flat" cmpd="sng" algn="ctr">
                      <a:solidFill>
                        <a:schemeClr val="tx1"/>
                      </a:solidFill>
                      <a:prstDash val="solid"/>
                      <a:round/>
                      <a:headEnd type="none" w="med" len="med"/>
                      <a:tailEnd type="none" w="med" len="med"/>
                    </a:lnB>
                    <a:solidFill>
                      <a:srgbClr val="2380B8"/>
                    </a:solidFill>
                  </a:tcPr>
                </a:tc>
                <a:tc>
                  <a:txBody>
                    <a:bodyPr/>
                    <a:lstStyle/>
                    <a:p>
                      <a:pPr algn="ctr" fontAlgn="ctr"/>
                      <a:r>
                        <a:rPr lang="en-US" altLang="zh-CN" sz="1100" b="1" u="none" strike="noStrike" dirty="0">
                          <a:solidFill>
                            <a:schemeClr val="bg1"/>
                          </a:solidFill>
                          <a:effectLst/>
                        </a:rPr>
                        <a:t>720</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2380B8"/>
                    </a:solidFill>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c>
                  <a:txBody>
                    <a:bodyPr/>
                    <a:lstStyle/>
                    <a:p>
                      <a:pPr algn="r" fontAlgn="b"/>
                      <a:r>
                        <a:rPr lang="en-US" altLang="zh-CN" sz="1100" u="none" strike="noStrike" dirty="0">
                          <a:effectLst/>
                        </a:rPr>
                        <a:t>214</a:t>
                      </a:r>
                      <a:endParaRPr lang="en-US" altLang="zh-CN" sz="1100" b="0" i="0" u="none" strike="noStrike" dirty="0">
                        <a:solidFill>
                          <a:srgbClr val="000000"/>
                        </a:solidFill>
                        <a:effectLst/>
                        <a:latin typeface="宋体"/>
                      </a:endParaRPr>
                    </a:p>
                  </a:txBody>
                  <a:tcPr marL="6927" marR="6927" marT="6927" marB="0" anchor="b">
                    <a:lnB w="12700" cap="flat" cmpd="sng" algn="ctr">
                      <a:solidFill>
                        <a:schemeClr val="tx1"/>
                      </a:solidFill>
                      <a:prstDash val="solid"/>
                      <a:round/>
                      <a:headEnd type="none" w="med" len="med"/>
                      <a:tailEnd type="none" w="med" len="med"/>
                    </a:lnB>
                  </a:tcPr>
                </a:tc>
              </a:tr>
              <a:tr h="168851">
                <a:tc>
                  <a:txBody>
                    <a:bodyPr/>
                    <a:lstStyle/>
                    <a:p>
                      <a:pPr algn="ctr" fontAlgn="ctr"/>
                      <a:r>
                        <a:rPr lang="zh-CN" altLang="en-US" sz="1100" b="1" u="none" strike="noStrike">
                          <a:solidFill>
                            <a:schemeClr val="bg1"/>
                          </a:solidFill>
                          <a:effectLst/>
                        </a:rPr>
                        <a:t>总计</a:t>
                      </a:r>
                      <a:endParaRPr lang="zh-CN" altLang="en-US" sz="1100" b="1" i="0" u="none" strike="noStrike">
                        <a:solidFill>
                          <a:schemeClr val="bg1"/>
                        </a:solidFill>
                        <a:effectLst/>
                        <a:latin typeface="宋体"/>
                      </a:endParaRPr>
                    </a:p>
                  </a:txBody>
                  <a:tcPr marL="6927" marR="6927" marT="6927" marB="0" anchor="ctr">
                    <a:lnT w="12700" cap="flat" cmpd="sng" algn="ctr">
                      <a:solidFill>
                        <a:schemeClr val="tx1"/>
                      </a:solidFill>
                      <a:prstDash val="solid"/>
                      <a:round/>
                      <a:headEnd type="none" w="med" len="med"/>
                      <a:tailEnd type="none" w="med" len="med"/>
                    </a:lnT>
                    <a:solidFill>
                      <a:srgbClr val="2380B8"/>
                    </a:solidFill>
                  </a:tcPr>
                </a:tc>
                <a:tc>
                  <a:txBody>
                    <a:bodyPr/>
                    <a:lstStyle/>
                    <a:p>
                      <a:pPr algn="ctr" fontAlgn="ctr"/>
                      <a:r>
                        <a:rPr lang="en-US" altLang="zh-CN" sz="1100" b="1" u="none" strike="noStrike" dirty="0">
                          <a:solidFill>
                            <a:schemeClr val="bg1"/>
                          </a:solidFill>
                          <a:effectLst/>
                        </a:rPr>
                        <a:t>7790</a:t>
                      </a:r>
                      <a:endParaRPr lang="en-US" altLang="zh-CN" sz="11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18</a:t>
                      </a:r>
                      <a:endParaRPr lang="en-US" altLang="zh-CN" sz="1100" b="1" i="0" u="none" strike="noStrike" dirty="0">
                        <a:solidFill>
                          <a:schemeClr val="bg1"/>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122</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208</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323</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529</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826</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1103</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1353</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1644</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1935</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2288</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2612</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3077</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3562</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c>
                  <a:txBody>
                    <a:bodyPr/>
                    <a:lstStyle/>
                    <a:p>
                      <a:pPr algn="r" fontAlgn="b"/>
                      <a:r>
                        <a:rPr lang="en-US" altLang="zh-CN" sz="1100" b="1" u="none" strike="noStrike" dirty="0">
                          <a:solidFill>
                            <a:schemeClr val="bg1"/>
                          </a:solidFill>
                          <a:effectLst/>
                        </a:rPr>
                        <a:t>3815</a:t>
                      </a:r>
                      <a:endParaRPr lang="en-US" altLang="zh-CN" sz="1100" b="1" i="0" u="none" strike="noStrike" dirty="0">
                        <a:solidFill>
                          <a:schemeClr val="bg1"/>
                        </a:solidFill>
                        <a:effectLst/>
                        <a:latin typeface="宋体"/>
                      </a:endParaRPr>
                    </a:p>
                  </a:txBody>
                  <a:tcPr marL="6927" marR="6927" marT="6927" marB="0" anchor="b">
                    <a:lnT w="12700" cap="flat" cmpd="sng" algn="ctr">
                      <a:solidFill>
                        <a:schemeClr val="tx1"/>
                      </a:solidFill>
                      <a:prstDash val="solid"/>
                      <a:round/>
                      <a:headEnd type="none" w="med" len="med"/>
                      <a:tailEnd type="none" w="med" len="med"/>
                    </a:lnT>
                    <a:solidFill>
                      <a:srgbClr val="2380B8"/>
                    </a:solidFill>
                  </a:tcPr>
                </a:tc>
              </a:tr>
            </a:tbl>
          </a:graphicData>
        </a:graphic>
      </p:graphicFrame>
      <p:sp>
        <p:nvSpPr>
          <p:cNvPr id="22" name="矩形 21"/>
          <p:cNvSpPr/>
          <p:nvPr/>
        </p:nvSpPr>
        <p:spPr>
          <a:xfrm>
            <a:off x="290291" y="796062"/>
            <a:ext cx="2057038" cy="369332"/>
          </a:xfrm>
          <a:prstGeom prst="rect">
            <a:avLst/>
          </a:prstGeom>
        </p:spPr>
        <p:txBody>
          <a:bodyPr wrap="none">
            <a:spAutoFit/>
          </a:bodyPr>
          <a:lstStyle/>
          <a:p>
            <a:pPr marL="285750" indent="-285750">
              <a:buFont typeface="Wingdings" panose="05000000000000000000" pitchFamily="2" charset="2"/>
              <a:buChar char="n"/>
            </a:pPr>
            <a:r>
              <a:rPr lang="en-US" altLang="zh-CN" b="1" dirty="0" smtClean="0">
                <a:solidFill>
                  <a:schemeClr val="bg1"/>
                </a:solidFill>
                <a:latin typeface="Times New Roman" panose="02020603050405020304" pitchFamily="18" charset="0"/>
                <a:cs typeface="Times New Roman" panose="02020603050405020304" pitchFamily="18" charset="0"/>
              </a:rPr>
              <a:t>Cohort Analysis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5" name="矩形 24"/>
          <p:cNvSpPr/>
          <p:nvPr/>
        </p:nvSpPr>
        <p:spPr>
          <a:xfrm>
            <a:off x="283128" y="5940569"/>
            <a:ext cx="8552419" cy="584775"/>
          </a:xfrm>
          <a:prstGeom prst="rect">
            <a:avLst/>
          </a:prstGeom>
        </p:spPr>
        <p:txBody>
          <a:bodyPr wrap="square">
            <a:spAutoFit/>
          </a:bodyPr>
          <a:lstStyle/>
          <a:p>
            <a:r>
              <a:rPr lang="zh-CN" altLang="en-US" sz="1600" dirty="0" smtClean="0"/>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同理，我们可以</a:t>
            </a:r>
            <a:r>
              <a:rPr lang="zh-CN" altLang="en-US" sz="1600" dirty="0" smtClean="0">
                <a:latin typeface="Times New Roman" panose="02020603050405020304" pitchFamily="18" charset="0"/>
                <a:ea typeface="微软雅黑" panose="020B0503020204020204" pitchFamily="34" charset="-122"/>
                <a:cs typeface="Times New Roman" panose="02020603050405020304" pitchFamily="18" charset="0"/>
              </a:rPr>
              <a:t>绘制和</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伙</a:t>
            </a:r>
            <a:r>
              <a:rPr lang="zh-CN" altLang="en-US" sz="1600" dirty="0" smtClean="0">
                <a:latin typeface="Times New Roman" panose="02020603050405020304" pitchFamily="18" charset="0"/>
                <a:ea typeface="微软雅黑" panose="020B0503020204020204" pitchFamily="34" charset="-122"/>
                <a:cs typeface="Times New Roman" panose="02020603050405020304" pitchFamily="18" charset="0"/>
              </a:rPr>
              <a:t>人</a:t>
            </a:r>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Cohort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Analysis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表格。其中第一列为自然月份的</a:t>
            </a:r>
            <a:r>
              <a:rPr lang="zh-CN" altLang="en-US" sz="1600" dirty="0" smtClean="0">
                <a:latin typeface="Times New Roman" panose="02020603050405020304" pitchFamily="18" charset="0"/>
                <a:ea typeface="微软雅黑" panose="020B0503020204020204" pitchFamily="34" charset="-122"/>
                <a:cs typeface="Times New Roman" panose="02020603050405020304" pitchFamily="18" charset="0"/>
              </a:rPr>
              <a:t>排列，</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第二列为对应每个自然月的</a:t>
            </a:r>
            <a:r>
              <a:rPr lang="zh-CN" altLang="en-US" sz="1600" dirty="0" smtClean="0">
                <a:latin typeface="Times New Roman" panose="02020603050405020304" pitchFamily="18" charset="0"/>
                <a:ea typeface="微软雅黑" panose="020B0503020204020204" pitchFamily="34" charset="-122"/>
                <a:cs typeface="Times New Roman" panose="02020603050405020304" pitchFamily="18" charset="0"/>
              </a:rPr>
              <a:t>新增和伙人数</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，右侧的表格</a:t>
            </a:r>
            <a:r>
              <a:rPr lang="zh-CN" altLang="en-US" sz="1600" dirty="0" smtClean="0">
                <a:latin typeface="Times New Roman" panose="02020603050405020304" pitchFamily="18" charset="0"/>
                <a:ea typeface="微软雅黑" panose="020B0503020204020204" pitchFamily="34" charset="-122"/>
                <a:cs typeface="Times New Roman" panose="02020603050405020304" pitchFamily="18" charset="0"/>
              </a:rPr>
              <a:t>为该月</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新增</a:t>
            </a:r>
            <a:r>
              <a:rPr lang="zh-CN" altLang="en-US" sz="1600" dirty="0" smtClean="0">
                <a:latin typeface="Times New Roman" panose="02020603050405020304" pitchFamily="18" charset="0"/>
                <a:ea typeface="微软雅黑" panose="020B0503020204020204" pitchFamily="34" charset="-122"/>
                <a:cs typeface="Times New Roman" panose="02020603050405020304" pitchFamily="18" charset="0"/>
              </a:rPr>
              <a:t>的和伙人在</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后续每个月的留存情况。</a:t>
            </a:r>
          </a:p>
        </p:txBody>
      </p:sp>
    </p:spTree>
    <p:extLst>
      <p:ext uri="{BB962C8B-B14F-4D97-AF65-F5344CB8AC3E}">
        <p14:creationId xmlns:p14="http://schemas.microsoft.com/office/powerpoint/2010/main" val="1008613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04569" y="88606"/>
            <a:ext cx="698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fontAlgn="ctr">
              <a:spcBef>
                <a:spcPct val="20000"/>
              </a:spcBef>
            </a:pPr>
            <a:r>
              <a:rPr kumimoji="0" lang="en-US" altLang="zh-CN" b="1" dirty="0">
                <a:latin typeface="微软雅黑" charset="0"/>
                <a:ea typeface="微软雅黑" charset="0"/>
                <a:cs typeface="微软雅黑" charset="0"/>
                <a:sym typeface="Calibri" charset="0"/>
              </a:rPr>
              <a:t>Cohort </a:t>
            </a:r>
            <a:r>
              <a:rPr kumimoji="0" lang="zh-CN" altLang="en-US" b="1" dirty="0">
                <a:latin typeface="微软雅黑" charset="0"/>
                <a:ea typeface="微软雅黑" charset="0"/>
                <a:cs typeface="微软雅黑" charset="0"/>
                <a:sym typeface="Calibri" charset="0"/>
              </a:rPr>
              <a:t>分析及在和伙人业务中的应用</a:t>
            </a:r>
          </a:p>
        </p:txBody>
      </p:sp>
      <p:sp>
        <p:nvSpPr>
          <p:cNvPr id="19" name="矩形 18"/>
          <p:cNvSpPr/>
          <p:nvPr/>
        </p:nvSpPr>
        <p:spPr>
          <a:xfrm>
            <a:off x="340209" y="634640"/>
            <a:ext cx="4365362" cy="369332"/>
          </a:xfrm>
          <a:prstGeom prst="rect">
            <a:avLst/>
          </a:prstGeom>
        </p:spPr>
        <p:txBody>
          <a:bodyPr wrap="none">
            <a:spAutoFit/>
          </a:bodyPr>
          <a:lstStyle/>
          <a:p>
            <a:pPr marL="285750" indent="-285750">
              <a:buFont typeface="Wingdings" panose="05000000000000000000" pitchFamily="2" charset="2"/>
              <a:buChar char="n"/>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Cohort Analysis</a:t>
            </a:r>
            <a:r>
              <a:rPr lang="zh-CN" altLang="en-US" b="1" dirty="0" smtClean="0">
                <a:latin typeface="Times New Roman" panose="02020603050405020304" pitchFamily="18" charset="0"/>
                <a:ea typeface="微软雅黑" panose="020B0503020204020204" pitchFamily="34" charset="-122"/>
                <a:cs typeface="Times New Roman" panose="02020603050405020304" pitchFamily="18" charset="0"/>
              </a:rPr>
              <a:t>剖析和伙人的</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数据</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562056568"/>
              </p:ext>
            </p:extLst>
          </p:nvPr>
        </p:nvGraphicFramePr>
        <p:xfrm>
          <a:off x="467545" y="979450"/>
          <a:ext cx="6624743" cy="2593566"/>
        </p:xfrm>
        <a:graphic>
          <a:graphicData uri="http://schemas.openxmlformats.org/drawingml/2006/table">
            <a:tbl>
              <a:tblPr>
                <a:tableStyleId>{9D7B26C5-4107-4FEC-AEDC-1716B250A1EF}</a:tableStyleId>
              </a:tblPr>
              <a:tblGrid>
                <a:gridCol w="576063"/>
                <a:gridCol w="576064"/>
                <a:gridCol w="376658"/>
                <a:gridCol w="363997"/>
                <a:gridCol w="363997"/>
                <a:gridCol w="363997"/>
                <a:gridCol w="363997"/>
                <a:gridCol w="363997"/>
                <a:gridCol w="363997"/>
                <a:gridCol w="363997"/>
                <a:gridCol w="363997"/>
                <a:gridCol w="363997"/>
                <a:gridCol w="363997"/>
                <a:gridCol w="363997"/>
                <a:gridCol w="363997"/>
                <a:gridCol w="363997"/>
                <a:gridCol w="363997"/>
              </a:tblGrid>
              <a:tr h="127498">
                <a:tc rowSpan="2">
                  <a:txBody>
                    <a:bodyPr/>
                    <a:lstStyle/>
                    <a:p>
                      <a:pPr algn="ctr" fontAlgn="ctr"/>
                      <a:r>
                        <a:rPr lang="zh-CN" altLang="en-US" sz="900" b="1" i="0" u="none" strike="noStrike" dirty="0" smtClean="0">
                          <a:solidFill>
                            <a:schemeClr val="bg1"/>
                          </a:solidFill>
                          <a:effectLst/>
                          <a:latin typeface="宋体"/>
                        </a:rPr>
                        <a:t>自然月</a:t>
                      </a:r>
                      <a:endParaRPr lang="zh-CN" altLang="en-US" sz="900" b="1" i="0" u="none" strike="noStrike" dirty="0">
                        <a:solidFill>
                          <a:schemeClr val="bg1"/>
                        </a:solidFill>
                        <a:effectLst/>
                        <a:latin typeface="宋体"/>
                      </a:endParaRPr>
                    </a:p>
                  </a:txBody>
                  <a:tcPr marL="6927" marR="6927" marT="6927" marB="0" anchor="ctr">
                    <a:solidFill>
                      <a:srgbClr val="2380B8"/>
                    </a:solidFill>
                  </a:tcPr>
                </a:tc>
                <a:tc rowSpan="2">
                  <a:txBody>
                    <a:bodyPr/>
                    <a:lstStyle/>
                    <a:p>
                      <a:pPr algn="ctr" fontAlgn="ctr"/>
                      <a:r>
                        <a:rPr lang="zh-CN" altLang="en-US" sz="900" b="1" u="none" strike="noStrike" dirty="0" smtClean="0">
                          <a:solidFill>
                            <a:schemeClr val="bg1"/>
                          </a:solidFill>
                          <a:effectLst/>
                        </a:rPr>
                        <a:t>实名和</a:t>
                      </a:r>
                      <a:endParaRPr lang="en-US" altLang="zh-CN" sz="900" b="1" u="none" strike="noStrike" dirty="0" smtClean="0">
                        <a:solidFill>
                          <a:schemeClr val="bg1"/>
                        </a:solidFill>
                        <a:effectLst/>
                      </a:endParaRPr>
                    </a:p>
                    <a:p>
                      <a:pPr algn="ctr" fontAlgn="ctr"/>
                      <a:r>
                        <a:rPr lang="zh-CN" altLang="en-US" sz="900" b="1" u="none" strike="noStrike" dirty="0" smtClean="0">
                          <a:solidFill>
                            <a:schemeClr val="bg1"/>
                          </a:solidFill>
                          <a:effectLst/>
                        </a:rPr>
                        <a:t>伙</a:t>
                      </a:r>
                      <a:r>
                        <a:rPr lang="zh-CN" altLang="en-US" sz="900" b="1" u="none" strike="noStrike" dirty="0">
                          <a:solidFill>
                            <a:schemeClr val="bg1"/>
                          </a:solidFill>
                          <a:effectLst/>
                        </a:rPr>
                        <a:t>人数</a:t>
                      </a:r>
                      <a:endParaRPr lang="zh-CN" altLang="en-US"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gridSpan="15">
                  <a:txBody>
                    <a:bodyPr/>
                    <a:lstStyle/>
                    <a:p>
                      <a:pPr algn="ctr" fontAlgn="b"/>
                      <a:r>
                        <a:rPr lang="zh-CN" altLang="en-US" sz="900" b="1" u="none" strike="noStrike" dirty="0">
                          <a:solidFill>
                            <a:schemeClr val="bg1"/>
                          </a:solidFill>
                          <a:effectLst/>
                        </a:rPr>
                        <a:t>交易月</a:t>
                      </a:r>
                      <a:r>
                        <a:rPr lang="en-US" altLang="zh-CN" sz="900" b="1" u="none" strike="noStrike" dirty="0">
                          <a:solidFill>
                            <a:schemeClr val="bg1"/>
                          </a:solidFill>
                          <a:effectLst/>
                        </a:rPr>
                        <a:t>-</a:t>
                      </a:r>
                      <a:r>
                        <a:rPr lang="zh-CN" altLang="en-US" sz="900" b="1" u="none" strike="noStrike" dirty="0">
                          <a:solidFill>
                            <a:schemeClr val="bg1"/>
                          </a:solidFill>
                          <a:effectLst/>
                        </a:rPr>
                        <a:t>交易额（万）</a:t>
                      </a:r>
                      <a:endParaRPr lang="zh-CN" altLang="en-US" sz="900" b="1" i="0" u="none" strike="noStrike" dirty="0">
                        <a:solidFill>
                          <a:schemeClr val="bg1"/>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solidFill>
                      <a:srgbClr val="2380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27498">
                <a:tc vMerge="1">
                  <a:txBody>
                    <a:bodyPr/>
                    <a:lstStyle/>
                    <a:p>
                      <a:endParaRPr lang="zh-CN" altLang="en-US"/>
                    </a:p>
                  </a:txBody>
                  <a:tcPr/>
                </a:tc>
                <a:tc vMerge="1">
                  <a:txBody>
                    <a:bodyPr/>
                    <a:lstStyle/>
                    <a:p>
                      <a:endParaRPr lang="zh-CN" altLang="en-US"/>
                    </a:p>
                  </a:txBody>
                  <a:tcPr/>
                </a:tc>
                <a:tc>
                  <a:txBody>
                    <a:bodyPr/>
                    <a:lstStyle/>
                    <a:p>
                      <a:pPr algn="ctr" fontAlgn="b"/>
                      <a:r>
                        <a:rPr lang="en-US" altLang="zh-CN" sz="900" b="1" u="none" strike="noStrike" dirty="0">
                          <a:solidFill>
                            <a:schemeClr val="bg1"/>
                          </a:solidFill>
                          <a:effectLst/>
                        </a:rPr>
                        <a:t>201611</a:t>
                      </a:r>
                      <a:endParaRPr lang="en-US" altLang="zh-CN" sz="900" b="1" i="0" u="none" strike="noStrike" dirty="0">
                        <a:solidFill>
                          <a:schemeClr val="bg1"/>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solidFill>
                      <a:srgbClr val="2380B8"/>
                    </a:solidFill>
                  </a:tcPr>
                </a:tc>
                <a:tc>
                  <a:txBody>
                    <a:bodyPr/>
                    <a:lstStyle/>
                    <a:p>
                      <a:pPr algn="ctr" fontAlgn="b"/>
                      <a:r>
                        <a:rPr lang="en-US" altLang="zh-CN" sz="900" b="1" u="none" strike="noStrike" dirty="0">
                          <a:solidFill>
                            <a:schemeClr val="bg1"/>
                          </a:solidFill>
                          <a:effectLst/>
                        </a:rPr>
                        <a:t>201612</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dirty="0">
                          <a:solidFill>
                            <a:schemeClr val="bg1"/>
                          </a:solidFill>
                          <a:effectLst/>
                        </a:rPr>
                        <a:t>201701</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dirty="0">
                          <a:solidFill>
                            <a:schemeClr val="bg1"/>
                          </a:solidFill>
                          <a:effectLst/>
                        </a:rPr>
                        <a:t>201702</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dirty="0">
                          <a:solidFill>
                            <a:schemeClr val="bg1"/>
                          </a:solidFill>
                          <a:effectLst/>
                        </a:rPr>
                        <a:t>201703</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dirty="0">
                          <a:solidFill>
                            <a:schemeClr val="bg1"/>
                          </a:solidFill>
                          <a:effectLst/>
                        </a:rPr>
                        <a:t>201704</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dirty="0">
                          <a:solidFill>
                            <a:schemeClr val="bg1"/>
                          </a:solidFill>
                          <a:effectLst/>
                        </a:rPr>
                        <a:t>201705</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a:solidFill>
                            <a:schemeClr val="bg1"/>
                          </a:solidFill>
                          <a:effectLst/>
                        </a:rPr>
                        <a:t>201706</a:t>
                      </a:r>
                      <a:endParaRPr lang="en-US" altLang="zh-CN" sz="900" b="1" i="0" u="none" strike="noStrike">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a:solidFill>
                            <a:schemeClr val="bg1"/>
                          </a:solidFill>
                          <a:effectLst/>
                        </a:rPr>
                        <a:t>201707</a:t>
                      </a:r>
                      <a:endParaRPr lang="en-US" altLang="zh-CN" sz="900" b="1" i="0" u="none" strike="noStrike">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a:solidFill>
                            <a:schemeClr val="bg1"/>
                          </a:solidFill>
                          <a:effectLst/>
                        </a:rPr>
                        <a:t>201708</a:t>
                      </a:r>
                      <a:endParaRPr lang="en-US" altLang="zh-CN" sz="900" b="1" i="0" u="none" strike="noStrike">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a:solidFill>
                            <a:schemeClr val="bg1"/>
                          </a:solidFill>
                          <a:effectLst/>
                        </a:rPr>
                        <a:t>201709</a:t>
                      </a:r>
                      <a:endParaRPr lang="en-US" altLang="zh-CN" sz="900" b="1" i="0" u="none" strike="noStrike">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a:solidFill>
                            <a:schemeClr val="bg1"/>
                          </a:solidFill>
                          <a:effectLst/>
                        </a:rPr>
                        <a:t>201710</a:t>
                      </a:r>
                      <a:endParaRPr lang="en-US" altLang="zh-CN" sz="900" b="1" i="0" u="none" strike="noStrike">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dirty="0">
                          <a:solidFill>
                            <a:schemeClr val="bg1"/>
                          </a:solidFill>
                          <a:effectLst/>
                        </a:rPr>
                        <a:t>201711</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dirty="0">
                          <a:solidFill>
                            <a:schemeClr val="bg1"/>
                          </a:solidFill>
                          <a:effectLst/>
                        </a:rPr>
                        <a:t>201712</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b="1" u="none" strike="noStrike" dirty="0">
                          <a:solidFill>
                            <a:schemeClr val="bg1"/>
                          </a:solidFill>
                          <a:effectLst/>
                        </a:rPr>
                        <a:t>201801</a:t>
                      </a:r>
                      <a:endParaRPr lang="en-US" altLang="zh-CN" sz="900" b="1" i="0" u="none" strike="noStrike" dirty="0">
                        <a:solidFill>
                          <a:schemeClr val="bg1"/>
                        </a:solidFill>
                        <a:effectLst/>
                        <a:latin typeface="宋体"/>
                      </a:endParaRPr>
                    </a:p>
                  </a:txBody>
                  <a:tcPr marL="6927" marR="6927" marT="6927" marB="0" anchor="b">
                    <a:solidFill>
                      <a:srgbClr val="2380B8"/>
                    </a:solidFill>
                  </a:tcPr>
                </a:tc>
              </a:tr>
              <a:tr h="127498">
                <a:tc>
                  <a:txBody>
                    <a:bodyPr/>
                    <a:lstStyle/>
                    <a:p>
                      <a:pPr algn="ctr" fontAlgn="ctr"/>
                      <a:r>
                        <a:rPr lang="en-US" altLang="zh-CN" sz="900" u="none" strike="noStrike">
                          <a:effectLst/>
                        </a:rPr>
                        <a:t>201611</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111</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u="none" strike="noStrike">
                          <a:effectLst/>
                        </a:rPr>
                        <a:t>51</a:t>
                      </a:r>
                      <a:endParaRPr lang="en-US" altLang="zh-CN"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493</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504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617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909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1038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1133</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1220</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1104</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1149</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1183</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1073</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1217</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1169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1124</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201612</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227</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u="none" strike="noStrike">
                          <a:effectLst/>
                        </a:rPr>
                        <a:t>889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2209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dirty="0">
                          <a:effectLst/>
                        </a:rPr>
                        <a:t>2490</a:t>
                      </a:r>
                      <a:endParaRPr lang="en-US" altLang="zh-CN" sz="900" b="0" i="0" u="none" strike="noStrike" dirty="0">
                        <a:solidFill>
                          <a:srgbClr val="000000"/>
                        </a:solidFill>
                        <a:effectLst/>
                        <a:latin typeface="宋体"/>
                      </a:endParaRPr>
                    </a:p>
                  </a:txBody>
                  <a:tcPr marL="6927" marR="6927" marT="6927" marB="0" anchor="b"/>
                </a:tc>
                <a:tc>
                  <a:txBody>
                    <a:bodyPr/>
                    <a:lstStyle/>
                    <a:p>
                      <a:pPr algn="r" fontAlgn="b"/>
                      <a:r>
                        <a:rPr lang="en-US" altLang="zh-CN" sz="900" u="none" strike="noStrike">
                          <a:effectLst/>
                        </a:rPr>
                        <a:t>3585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3915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4420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4674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4721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4807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4777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5022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4995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5727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5544</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201701</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162</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748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1431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2302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2367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2457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2445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2538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2568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2639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2636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2621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2768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2737</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201702</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268</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702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2863</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3491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4042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4096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4242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4249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4516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4601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4741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5318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5047</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201703</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a:effectLst/>
                        </a:rPr>
                        <a:t>446</a:t>
                      </a:r>
                      <a:endParaRPr lang="en-US" altLang="zh-CN" sz="900" b="0" i="0" u="none" strike="noStrike">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1354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4528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6156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7098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8298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8434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9196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9018</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9113</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9485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9008</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201704</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554</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1831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5727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6429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7126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7621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7621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7781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7706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8229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8029</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201705</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573</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1679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4437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5159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5444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5689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6076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6294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7052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6804</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201706</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675</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949</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3466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4192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4845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4957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5242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5672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5677</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dirty="0">
                          <a:effectLst/>
                        </a:rPr>
                        <a:t>201707</a:t>
                      </a:r>
                      <a:endParaRPr lang="en-US" altLang="zh-CN" sz="900" b="0" i="0" u="none" strike="noStrike" dirty="0">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537</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1086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3401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4444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4507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4895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5431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5261</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201708</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670</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1326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4460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5326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5572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6255</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6155</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201709</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646</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1641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3934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4831</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5210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5275</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201710</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638</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1116</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4357</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5312</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5211</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201711</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940</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1570</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6933</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7646</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201712</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623</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1254</a:t>
                      </a:r>
                      <a:endParaRPr lang="en-US" altLang="zh-CN"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2640</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en-US" altLang="zh-CN" sz="900" u="none" strike="noStrike">
                          <a:effectLst/>
                        </a:rPr>
                        <a:t>201801</a:t>
                      </a:r>
                      <a:endParaRPr lang="en-US" altLang="zh-CN" sz="900" b="0" i="0" u="none" strike="noStrike">
                        <a:solidFill>
                          <a:srgbClr val="FFFFFF"/>
                        </a:solidFill>
                        <a:effectLst/>
                        <a:latin typeface="宋体"/>
                      </a:endParaRPr>
                    </a:p>
                  </a:txBody>
                  <a:tcPr marL="6927" marR="6927" marT="6927" marB="0" anchor="ctr"/>
                </a:tc>
                <a:tc>
                  <a:txBody>
                    <a:bodyPr/>
                    <a:lstStyle/>
                    <a:p>
                      <a:pPr algn="ctr" fontAlgn="ctr"/>
                      <a:r>
                        <a:rPr lang="en-US" altLang="zh-CN" sz="900" u="none" strike="noStrike" dirty="0">
                          <a:effectLst/>
                        </a:rPr>
                        <a:t>720</a:t>
                      </a:r>
                      <a:endParaRPr lang="en-US" altLang="zh-CN" sz="900" b="0" i="0" u="none" strike="noStrike" dirty="0">
                        <a:solidFill>
                          <a:srgbClr val="FFFFFF"/>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u="none" strike="noStrike" dirty="0">
                          <a:effectLst/>
                        </a:rPr>
                        <a:t>　</a:t>
                      </a:r>
                      <a:endParaRPr lang="zh-CN" altLang="en-US" sz="900" b="0" i="0" u="none" strike="noStrike" dirty="0">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a:endParaRPr>
                    </a:p>
                  </a:txBody>
                  <a:tcPr marL="6927" marR="6927" marT="6927" marB="0" anchor="b"/>
                </a:tc>
                <a:tc>
                  <a:txBody>
                    <a:bodyPr/>
                    <a:lstStyle/>
                    <a:p>
                      <a:pPr algn="r" fontAlgn="b"/>
                      <a:r>
                        <a:rPr lang="en-US" altLang="zh-CN" sz="900" u="none" strike="noStrike">
                          <a:effectLst/>
                        </a:rPr>
                        <a:t>1158</a:t>
                      </a:r>
                      <a:endParaRPr lang="en-US" altLang="zh-CN" sz="900" b="0" i="0" u="none" strike="noStrike">
                        <a:solidFill>
                          <a:srgbClr val="000000"/>
                        </a:solidFill>
                        <a:effectLst/>
                        <a:latin typeface="宋体"/>
                      </a:endParaRPr>
                    </a:p>
                  </a:txBody>
                  <a:tcPr marL="6927" marR="6927" marT="6927" marB="0" anchor="b"/>
                </a:tc>
              </a:tr>
              <a:tr h="127498">
                <a:tc>
                  <a:txBody>
                    <a:bodyPr/>
                    <a:lstStyle/>
                    <a:p>
                      <a:pPr algn="ctr" fontAlgn="ctr"/>
                      <a:r>
                        <a:rPr lang="zh-CN" altLang="en-US" sz="900" u="none" strike="noStrike" dirty="0">
                          <a:solidFill>
                            <a:schemeClr val="bg1"/>
                          </a:solidFill>
                          <a:effectLst/>
                        </a:rPr>
                        <a:t>总计</a:t>
                      </a:r>
                      <a:endParaRPr lang="zh-CN" altLang="en-US" sz="900" b="1" i="0" u="none" strike="noStrike" dirty="0">
                        <a:solidFill>
                          <a:schemeClr val="bg1"/>
                        </a:solidFill>
                        <a:effectLst/>
                        <a:latin typeface="宋体"/>
                      </a:endParaRPr>
                    </a:p>
                  </a:txBody>
                  <a:tcPr marL="6927" marR="6927" marT="6927" marB="0" anchor="ctr">
                    <a:solidFill>
                      <a:srgbClr val="2380B8"/>
                    </a:solidFill>
                  </a:tcPr>
                </a:tc>
                <a:tc>
                  <a:txBody>
                    <a:bodyPr/>
                    <a:lstStyle/>
                    <a:p>
                      <a:pPr algn="ctr" fontAlgn="ctr"/>
                      <a:r>
                        <a:rPr lang="en-US" altLang="zh-CN" sz="900" u="none" strike="noStrike" dirty="0">
                          <a:solidFill>
                            <a:schemeClr val="bg1"/>
                          </a:solidFill>
                          <a:effectLst/>
                        </a:rPr>
                        <a:t>7790</a:t>
                      </a:r>
                      <a:endParaRPr lang="en-US" altLang="zh-CN" sz="900" b="1" i="0" u="none" strike="noStrike" dirty="0">
                        <a:solidFill>
                          <a:schemeClr val="bg1"/>
                        </a:solidFill>
                        <a:effectLst/>
                        <a:latin typeface="宋体"/>
                      </a:endParaRPr>
                    </a:p>
                  </a:txBody>
                  <a:tcPr marL="6927" marR="6927" marT="6927" marB="0" anchor="ctr">
                    <a:lnR w="12700" cap="flat" cmpd="sng" algn="ctr">
                      <a:solidFill>
                        <a:schemeClr val="tx1"/>
                      </a:solidFill>
                      <a:prstDash val="solid"/>
                      <a:round/>
                      <a:headEnd type="none" w="med" len="med"/>
                      <a:tailEnd type="none" w="med" len="med"/>
                    </a:lnR>
                    <a:solidFill>
                      <a:srgbClr val="2380B8"/>
                    </a:solidFill>
                  </a:tcPr>
                </a:tc>
                <a:tc>
                  <a:txBody>
                    <a:bodyPr/>
                    <a:lstStyle/>
                    <a:p>
                      <a:pPr algn="ctr" fontAlgn="b"/>
                      <a:r>
                        <a:rPr lang="en-US" altLang="zh-CN" sz="900" u="none" strike="noStrike" dirty="0">
                          <a:solidFill>
                            <a:schemeClr val="bg1"/>
                          </a:solidFill>
                          <a:effectLst/>
                        </a:rPr>
                        <a:t>51</a:t>
                      </a:r>
                      <a:endParaRPr lang="en-US" altLang="zh-CN" sz="900" b="1" i="0" u="none" strike="noStrike" dirty="0">
                        <a:solidFill>
                          <a:schemeClr val="bg1"/>
                        </a:solidFill>
                        <a:effectLst/>
                        <a:latin typeface="宋体"/>
                      </a:endParaRPr>
                    </a:p>
                  </a:txBody>
                  <a:tcPr marL="6927" marR="6927" marT="6927" marB="0" anchor="b">
                    <a:lnL w="12700" cap="flat" cmpd="sng" algn="ctr">
                      <a:solidFill>
                        <a:schemeClr val="tx1"/>
                      </a:solidFill>
                      <a:prstDash val="solid"/>
                      <a:round/>
                      <a:headEnd type="none" w="med" len="med"/>
                      <a:tailEnd type="none" w="med" len="med"/>
                    </a:lnL>
                    <a:solidFill>
                      <a:srgbClr val="2380B8"/>
                    </a:solidFill>
                  </a:tcPr>
                </a:tc>
                <a:tc>
                  <a:txBody>
                    <a:bodyPr/>
                    <a:lstStyle/>
                    <a:p>
                      <a:pPr algn="ctr" fontAlgn="b"/>
                      <a:r>
                        <a:rPr lang="en-US" altLang="zh-CN" sz="900" u="none" strike="noStrike" dirty="0">
                          <a:solidFill>
                            <a:schemeClr val="bg1"/>
                          </a:solidFill>
                          <a:effectLst/>
                        </a:rPr>
                        <a:t>1382</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3461</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5240</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11013</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17169</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25614</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31348</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37739</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43193</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51010</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56047</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63153</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75816</a:t>
                      </a:r>
                      <a:endParaRPr lang="en-US" altLang="zh-CN" sz="900" b="1" i="0" u="none" strike="noStrike" dirty="0">
                        <a:solidFill>
                          <a:schemeClr val="bg1"/>
                        </a:solidFill>
                        <a:effectLst/>
                        <a:latin typeface="宋体"/>
                      </a:endParaRPr>
                    </a:p>
                  </a:txBody>
                  <a:tcPr marL="6927" marR="6927" marT="6927" marB="0" anchor="b">
                    <a:solidFill>
                      <a:srgbClr val="2380B8"/>
                    </a:solidFill>
                  </a:tcPr>
                </a:tc>
                <a:tc>
                  <a:txBody>
                    <a:bodyPr/>
                    <a:lstStyle/>
                    <a:p>
                      <a:pPr algn="ctr" fontAlgn="b"/>
                      <a:r>
                        <a:rPr lang="en-US" altLang="zh-CN" sz="900" u="none" strike="noStrike" dirty="0">
                          <a:solidFill>
                            <a:schemeClr val="bg1"/>
                          </a:solidFill>
                          <a:effectLst/>
                        </a:rPr>
                        <a:t>77317</a:t>
                      </a:r>
                      <a:endParaRPr lang="en-US" altLang="zh-CN" sz="900" b="1" i="0" u="none" strike="noStrike" dirty="0">
                        <a:solidFill>
                          <a:schemeClr val="bg1"/>
                        </a:solidFill>
                        <a:effectLst/>
                        <a:latin typeface="宋体"/>
                      </a:endParaRPr>
                    </a:p>
                  </a:txBody>
                  <a:tcPr marL="6927" marR="6927" marT="6927" marB="0" anchor="b">
                    <a:solidFill>
                      <a:srgbClr val="2380B8"/>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956759648"/>
              </p:ext>
            </p:extLst>
          </p:nvPr>
        </p:nvGraphicFramePr>
        <p:xfrm>
          <a:off x="467545" y="3789040"/>
          <a:ext cx="6624743" cy="2640330"/>
        </p:xfrm>
        <a:graphic>
          <a:graphicData uri="http://schemas.openxmlformats.org/drawingml/2006/table">
            <a:tbl>
              <a:tblPr>
                <a:tableStyleId>{9D7B26C5-4107-4FEC-AEDC-1716B250A1EF}</a:tableStyleId>
              </a:tblPr>
              <a:tblGrid>
                <a:gridCol w="576063"/>
                <a:gridCol w="576064"/>
                <a:gridCol w="376658"/>
                <a:gridCol w="363997"/>
                <a:gridCol w="363997"/>
                <a:gridCol w="363997"/>
                <a:gridCol w="363997"/>
                <a:gridCol w="363997"/>
                <a:gridCol w="363997"/>
                <a:gridCol w="363997"/>
                <a:gridCol w="363997"/>
                <a:gridCol w="363997"/>
                <a:gridCol w="363997"/>
                <a:gridCol w="363997"/>
                <a:gridCol w="363997"/>
                <a:gridCol w="363997"/>
                <a:gridCol w="363997"/>
              </a:tblGrid>
              <a:tr h="127498">
                <a:tc rowSpan="2">
                  <a:txBody>
                    <a:bodyPr/>
                    <a:lstStyle/>
                    <a:p>
                      <a:pPr algn="ctr" fontAlgn="ctr"/>
                      <a:r>
                        <a:rPr lang="zh-CN" altLang="en-US" sz="900" b="1" i="0" u="none" strike="noStrike" dirty="0">
                          <a:solidFill>
                            <a:srgbClr val="FFFFFF"/>
                          </a:solidFill>
                          <a:effectLst/>
                          <a:latin typeface="宋体"/>
                        </a:rPr>
                        <a:t>和伙</a:t>
                      </a:r>
                      <a:r>
                        <a:rPr lang="zh-CN" altLang="en-US" sz="900" b="1" i="0" u="none" strike="noStrike" dirty="0" smtClean="0">
                          <a:solidFill>
                            <a:srgbClr val="FFFFFF"/>
                          </a:solidFill>
                          <a:effectLst/>
                          <a:latin typeface="宋体"/>
                        </a:rPr>
                        <a:t>人</a:t>
                      </a:r>
                      <a:endParaRPr lang="en-US" altLang="zh-CN" sz="900" b="1" i="0" u="none" strike="noStrike" dirty="0" smtClean="0">
                        <a:solidFill>
                          <a:srgbClr val="FFFFFF"/>
                        </a:solidFill>
                        <a:effectLst/>
                        <a:latin typeface="宋体"/>
                      </a:endParaRPr>
                    </a:p>
                    <a:p>
                      <a:pPr algn="ctr" fontAlgn="ctr"/>
                      <a:r>
                        <a:rPr lang="zh-CN" altLang="en-US" sz="900" b="1" i="0" u="none" strike="noStrike" dirty="0" smtClean="0">
                          <a:solidFill>
                            <a:srgbClr val="FFFFFF"/>
                          </a:solidFill>
                          <a:effectLst/>
                          <a:latin typeface="宋体"/>
                        </a:rPr>
                        <a:t>注册</a:t>
                      </a:r>
                      <a:r>
                        <a:rPr lang="zh-CN" altLang="en-US" sz="900" b="1" i="0" u="none" strike="noStrike" dirty="0">
                          <a:solidFill>
                            <a:srgbClr val="FFFFFF"/>
                          </a:solidFill>
                          <a:effectLst/>
                          <a:latin typeface="宋体"/>
                        </a:rPr>
                        <a:t>月</a:t>
                      </a:r>
                    </a:p>
                  </a:txBody>
                  <a:tcPr marL="9525" marR="9525" marT="9525" marB="0" anchor="ctr">
                    <a:solidFill>
                      <a:srgbClr val="2380B8"/>
                    </a:solidFill>
                  </a:tcPr>
                </a:tc>
                <a:tc rowSpan="2">
                  <a:txBody>
                    <a:bodyPr/>
                    <a:lstStyle/>
                    <a:p>
                      <a:pPr algn="ctr" fontAlgn="ctr"/>
                      <a:r>
                        <a:rPr lang="zh-CN" altLang="en-US" sz="900" b="1" i="0" u="none" strike="noStrike" dirty="0">
                          <a:solidFill>
                            <a:srgbClr val="FFFFFF"/>
                          </a:solidFill>
                          <a:effectLst/>
                          <a:latin typeface="宋体"/>
                        </a:rPr>
                        <a:t>注册</a:t>
                      </a:r>
                      <a:r>
                        <a:rPr lang="zh-CN" altLang="en-US" sz="900" b="1" i="0" u="none" strike="noStrike" dirty="0" smtClean="0">
                          <a:solidFill>
                            <a:srgbClr val="FFFFFF"/>
                          </a:solidFill>
                          <a:effectLst/>
                          <a:latin typeface="宋体"/>
                        </a:rPr>
                        <a:t>和</a:t>
                      </a:r>
                      <a:endParaRPr lang="en-US" altLang="zh-CN" sz="900" b="1" i="0" u="none" strike="noStrike" dirty="0" smtClean="0">
                        <a:solidFill>
                          <a:srgbClr val="FFFFFF"/>
                        </a:solidFill>
                        <a:effectLst/>
                        <a:latin typeface="宋体"/>
                      </a:endParaRPr>
                    </a:p>
                    <a:p>
                      <a:pPr algn="ctr" fontAlgn="ctr"/>
                      <a:r>
                        <a:rPr lang="zh-CN" altLang="en-US" sz="900" b="1" i="0" u="none" strike="noStrike" dirty="0" smtClean="0">
                          <a:solidFill>
                            <a:srgbClr val="FFFFFF"/>
                          </a:solidFill>
                          <a:effectLst/>
                          <a:latin typeface="宋体"/>
                        </a:rPr>
                        <a:t>伙</a:t>
                      </a:r>
                      <a:r>
                        <a:rPr lang="zh-CN" altLang="en-US" sz="900" b="1" i="0" u="none" strike="noStrike" dirty="0">
                          <a:solidFill>
                            <a:srgbClr val="FFFFFF"/>
                          </a:solidFill>
                          <a:effectLst/>
                          <a:latin typeface="宋体"/>
                        </a:rPr>
                        <a:t>人数</a:t>
                      </a:r>
                    </a:p>
                  </a:txBody>
                  <a:tcPr marL="9525" marR="9525" marT="9525" marB="0" anchor="ctr">
                    <a:lnR w="12700" cap="flat" cmpd="sng" algn="ctr">
                      <a:solidFill>
                        <a:schemeClr val="tx1"/>
                      </a:solidFill>
                      <a:prstDash val="solid"/>
                      <a:round/>
                      <a:headEnd type="none" w="med" len="med"/>
                      <a:tailEnd type="none" w="med" len="med"/>
                    </a:lnR>
                    <a:solidFill>
                      <a:srgbClr val="2380B8"/>
                    </a:solidFill>
                  </a:tcPr>
                </a:tc>
                <a:tc gridSpan="15">
                  <a:txBody>
                    <a:bodyPr/>
                    <a:lstStyle/>
                    <a:p>
                      <a:pPr algn="ctr" fontAlgn="b"/>
                      <a:r>
                        <a:rPr lang="zh-CN" altLang="en-US" sz="900" b="1" i="0" u="none" strike="noStrike">
                          <a:solidFill>
                            <a:srgbClr val="FFFFFF"/>
                          </a:solidFill>
                          <a:effectLst/>
                          <a:latin typeface="宋体"/>
                        </a:rPr>
                        <a:t>交易月</a:t>
                      </a:r>
                      <a:r>
                        <a:rPr lang="en-US" altLang="zh-CN" sz="900" b="1" i="0" u="none" strike="noStrike">
                          <a:solidFill>
                            <a:srgbClr val="FFFFFF"/>
                          </a:solidFill>
                          <a:effectLst/>
                          <a:latin typeface="宋体"/>
                        </a:rPr>
                        <a:t>-</a:t>
                      </a:r>
                      <a:r>
                        <a:rPr lang="zh-CN" altLang="en-US" sz="900" b="1" i="0" u="none" strike="noStrike">
                          <a:solidFill>
                            <a:srgbClr val="FFFFFF"/>
                          </a:solidFill>
                          <a:effectLst/>
                          <a:latin typeface="宋体"/>
                        </a:rPr>
                        <a:t>和伙人人均产能</a:t>
                      </a:r>
                    </a:p>
                  </a:txBody>
                  <a:tcPr marL="9525" marR="9525" marT="9525" marB="0" anchor="b">
                    <a:lnL w="12700" cap="flat" cmpd="sng" algn="ctr">
                      <a:solidFill>
                        <a:schemeClr val="tx1"/>
                      </a:solidFill>
                      <a:prstDash val="solid"/>
                      <a:round/>
                      <a:headEnd type="none" w="med" len="med"/>
                      <a:tailEnd type="none" w="med" len="med"/>
                    </a:lnL>
                    <a:solidFill>
                      <a:srgbClr val="2380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27498">
                <a:tc vMerge="1">
                  <a:txBody>
                    <a:bodyPr/>
                    <a:lstStyle/>
                    <a:p>
                      <a:endParaRPr lang="zh-CN" altLang="en-US"/>
                    </a:p>
                  </a:txBody>
                  <a:tcPr/>
                </a:tc>
                <a:tc vMerge="1">
                  <a:txBody>
                    <a:bodyPr/>
                    <a:lstStyle/>
                    <a:p>
                      <a:endParaRPr lang="zh-CN" altLang="en-US"/>
                    </a:p>
                  </a:txBody>
                  <a:tcPr/>
                </a:tc>
                <a:tc>
                  <a:txBody>
                    <a:bodyPr/>
                    <a:lstStyle/>
                    <a:p>
                      <a:pPr algn="ctr" fontAlgn="b"/>
                      <a:r>
                        <a:rPr lang="en-US" altLang="zh-CN" sz="900" b="1" i="0" u="none" strike="noStrike" dirty="0">
                          <a:solidFill>
                            <a:srgbClr val="FFFFFF"/>
                          </a:solidFill>
                          <a:effectLst/>
                          <a:latin typeface="+mn-lt"/>
                        </a:rPr>
                        <a:t>201611</a:t>
                      </a:r>
                    </a:p>
                  </a:txBody>
                  <a:tcPr marL="9525" marR="9525" marT="9525" marB="0" anchor="ctr">
                    <a:lnL w="12700" cap="flat" cmpd="sng" algn="ctr">
                      <a:solidFill>
                        <a:schemeClr val="tx1"/>
                      </a:solidFill>
                      <a:prstDash val="solid"/>
                      <a:round/>
                      <a:headEnd type="none" w="med" len="med"/>
                      <a:tailEnd type="none" w="med" len="med"/>
                    </a:lnL>
                    <a:solidFill>
                      <a:srgbClr val="2380B8"/>
                    </a:solidFill>
                  </a:tcPr>
                </a:tc>
                <a:tc>
                  <a:txBody>
                    <a:bodyPr/>
                    <a:lstStyle/>
                    <a:p>
                      <a:pPr algn="ctr" fontAlgn="b"/>
                      <a:r>
                        <a:rPr lang="en-US" altLang="zh-CN" sz="900" b="1" i="0" u="none" strike="noStrike" dirty="0">
                          <a:solidFill>
                            <a:srgbClr val="FFFFFF"/>
                          </a:solidFill>
                          <a:effectLst/>
                          <a:latin typeface="+mn-lt"/>
                        </a:rPr>
                        <a:t>201612</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201701</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201702</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201703</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201704</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201705</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201706</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201707</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201708</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201709</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201710</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201711</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201712</a:t>
                      </a:r>
                    </a:p>
                  </a:txBody>
                  <a:tcPr marL="9525" marR="9525" marT="9525" marB="0" anchor="ctr">
                    <a:solidFill>
                      <a:srgbClr val="2380B8"/>
                    </a:solidFill>
                  </a:tcPr>
                </a:tc>
                <a:tc>
                  <a:txBody>
                    <a:bodyPr/>
                    <a:lstStyle/>
                    <a:p>
                      <a:pPr algn="ctr" fontAlgn="b"/>
                      <a:r>
                        <a:rPr lang="en-US" altLang="zh-CN" sz="900" b="1" i="0" u="none" strike="noStrike" dirty="0">
                          <a:solidFill>
                            <a:srgbClr val="FFFFFF"/>
                          </a:solidFill>
                          <a:effectLst/>
                          <a:latin typeface="+mn-lt"/>
                        </a:rPr>
                        <a:t>201801</a:t>
                      </a:r>
                    </a:p>
                  </a:txBody>
                  <a:tcPr marL="9525" marR="9525" marT="9525" marB="0" anchor="ctr">
                    <a:solidFill>
                      <a:srgbClr val="2380B8"/>
                    </a:solidFill>
                  </a:tcPr>
                </a:tc>
              </a:tr>
              <a:tr h="127498">
                <a:tc>
                  <a:txBody>
                    <a:bodyPr/>
                    <a:lstStyle/>
                    <a:p>
                      <a:pPr algn="ctr" fontAlgn="ctr"/>
                      <a:r>
                        <a:rPr lang="en-US" altLang="zh-CN" sz="900" b="0" i="0" u="none" strike="noStrike" dirty="0">
                          <a:solidFill>
                            <a:schemeClr val="tx1"/>
                          </a:solidFill>
                          <a:effectLst/>
                          <a:latin typeface="+mn-lt"/>
                        </a:rPr>
                        <a:t>201611</a:t>
                      </a:r>
                    </a:p>
                  </a:txBody>
                  <a:tcPr marL="9525" marR="9525" marT="9525" marB="0" anchor="ctr"/>
                </a:tc>
                <a:tc>
                  <a:txBody>
                    <a:bodyPr/>
                    <a:lstStyle/>
                    <a:p>
                      <a:pPr algn="ctr" fontAlgn="ctr"/>
                      <a:r>
                        <a:rPr lang="en-US" altLang="zh-CN" sz="900" b="0" i="0" u="none" strike="noStrike" dirty="0">
                          <a:solidFill>
                            <a:schemeClr val="tx1"/>
                          </a:solidFill>
                          <a:effectLst/>
                          <a:latin typeface="+mn-lt"/>
                        </a:rPr>
                        <a:t>111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b"/>
                      <a:r>
                        <a:rPr lang="en-US" altLang="zh-CN" sz="900" b="0" i="0" u="none" strike="noStrike">
                          <a:solidFill>
                            <a:srgbClr val="000000"/>
                          </a:solidFill>
                          <a:effectLst/>
                          <a:latin typeface="+mn-lt"/>
                        </a:rPr>
                        <a:t>3</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b="0" i="0" u="none" strike="noStrike">
                          <a:solidFill>
                            <a:srgbClr val="000000"/>
                          </a:solidFill>
                          <a:effectLst/>
                          <a:latin typeface="+mn-lt"/>
                        </a:rPr>
                        <a:t>13</a:t>
                      </a:r>
                    </a:p>
                  </a:txBody>
                  <a:tcPr marL="9525" marR="9525" marT="9525" marB="0" anchor="b"/>
                </a:tc>
                <a:tc>
                  <a:txBody>
                    <a:bodyPr/>
                    <a:lstStyle/>
                    <a:p>
                      <a:pPr algn="r" fontAlgn="b"/>
                      <a:r>
                        <a:rPr lang="en-US" altLang="zh-CN" sz="900" b="0" i="0" u="none" strike="noStrike">
                          <a:solidFill>
                            <a:srgbClr val="000000"/>
                          </a:solidFill>
                          <a:effectLst/>
                          <a:latin typeface="+mn-lt"/>
                        </a:rPr>
                        <a:t>14</a:t>
                      </a:r>
                    </a:p>
                  </a:txBody>
                  <a:tcPr marL="9525" marR="9525" marT="9525" marB="0" anchor="b"/>
                </a:tc>
                <a:tc>
                  <a:txBody>
                    <a:bodyPr/>
                    <a:lstStyle/>
                    <a:p>
                      <a:pPr algn="r" fontAlgn="b"/>
                      <a:r>
                        <a:rPr lang="en-US" altLang="zh-CN" sz="900" b="0" i="0" u="none" strike="noStrike">
                          <a:solidFill>
                            <a:srgbClr val="000000"/>
                          </a:solidFill>
                          <a:effectLst/>
                          <a:latin typeface="+mn-lt"/>
                        </a:rPr>
                        <a:t>17</a:t>
                      </a:r>
                    </a:p>
                  </a:txBody>
                  <a:tcPr marL="9525" marR="9525" marT="9525" marB="0" anchor="b"/>
                </a:tc>
                <a:tc>
                  <a:txBody>
                    <a:bodyPr/>
                    <a:lstStyle/>
                    <a:p>
                      <a:pPr algn="r" fontAlgn="b"/>
                      <a:r>
                        <a:rPr lang="en-US" altLang="zh-CN" sz="900" b="0" i="0" u="none" strike="noStrike">
                          <a:solidFill>
                            <a:srgbClr val="000000"/>
                          </a:solidFill>
                          <a:effectLst/>
                          <a:latin typeface="+mn-lt"/>
                        </a:rPr>
                        <a:t>25</a:t>
                      </a:r>
                    </a:p>
                  </a:txBody>
                  <a:tcPr marL="9525" marR="9525" marT="9525" marB="0" anchor="b"/>
                </a:tc>
                <a:tc>
                  <a:txBody>
                    <a:bodyPr/>
                    <a:lstStyle/>
                    <a:p>
                      <a:pPr algn="r" fontAlgn="b"/>
                      <a:r>
                        <a:rPr lang="en-US" altLang="zh-CN" sz="900" b="0" i="0" u="none" strike="noStrike">
                          <a:solidFill>
                            <a:srgbClr val="000000"/>
                          </a:solidFill>
                          <a:effectLst/>
                          <a:latin typeface="+mn-lt"/>
                        </a:rPr>
                        <a:t>26</a:t>
                      </a:r>
                    </a:p>
                  </a:txBody>
                  <a:tcPr marL="9525" marR="9525" marT="9525" marB="0" anchor="b"/>
                </a:tc>
                <a:tc>
                  <a:txBody>
                    <a:bodyPr/>
                    <a:lstStyle/>
                    <a:p>
                      <a:pPr algn="r" fontAlgn="b"/>
                      <a:r>
                        <a:rPr lang="en-US" altLang="zh-CN" sz="900" b="0" i="0" u="none" strike="noStrike">
                          <a:solidFill>
                            <a:srgbClr val="000000"/>
                          </a:solidFill>
                          <a:effectLst/>
                          <a:latin typeface="+mn-lt"/>
                        </a:rPr>
                        <a:t>28</a:t>
                      </a:r>
                    </a:p>
                  </a:txBody>
                  <a:tcPr marL="9525" marR="9525" marT="9525" marB="0" anchor="b"/>
                </a:tc>
                <a:tc>
                  <a:txBody>
                    <a:bodyPr/>
                    <a:lstStyle/>
                    <a:p>
                      <a:pPr algn="r" fontAlgn="b"/>
                      <a:r>
                        <a:rPr lang="en-US" altLang="zh-CN" sz="900" b="0" i="0" u="none" strike="noStrike" dirty="0">
                          <a:solidFill>
                            <a:srgbClr val="000000"/>
                          </a:solidFill>
                          <a:effectLst/>
                          <a:latin typeface="+mn-lt"/>
                        </a:rPr>
                        <a:t>31</a:t>
                      </a:r>
                    </a:p>
                  </a:txBody>
                  <a:tcPr marL="9525" marR="9525" marT="9525" marB="0" anchor="b"/>
                </a:tc>
                <a:tc>
                  <a:txBody>
                    <a:bodyPr/>
                    <a:lstStyle/>
                    <a:p>
                      <a:pPr algn="r" fontAlgn="b"/>
                      <a:r>
                        <a:rPr lang="en-US" altLang="zh-CN" sz="900" b="0" i="0" u="none" strike="noStrike">
                          <a:solidFill>
                            <a:srgbClr val="000000"/>
                          </a:solidFill>
                          <a:effectLst/>
                          <a:latin typeface="+mn-lt"/>
                        </a:rPr>
                        <a:t>26</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29</a:t>
                      </a:r>
                    </a:p>
                  </a:txBody>
                  <a:tcPr marL="9525" marR="9525" marT="9525" marB="0" anchor="b"/>
                </a:tc>
                <a:tc>
                  <a:txBody>
                    <a:bodyPr/>
                    <a:lstStyle/>
                    <a:p>
                      <a:pPr algn="r" fontAlgn="b"/>
                      <a:r>
                        <a:rPr lang="en-US" altLang="zh-CN" sz="900" b="0" i="0" u="none" strike="noStrike">
                          <a:solidFill>
                            <a:srgbClr val="000000"/>
                          </a:solidFill>
                          <a:effectLst/>
                          <a:latin typeface="+mn-lt"/>
                        </a:rPr>
                        <a:t>28</a:t>
                      </a:r>
                    </a:p>
                  </a:txBody>
                  <a:tcPr marL="9525" marR="9525" marT="9525" marB="0" anchor="b"/>
                </a:tc>
                <a:tc>
                  <a:txBody>
                    <a:bodyPr/>
                    <a:lstStyle/>
                    <a:p>
                      <a:pPr algn="r" fontAlgn="b"/>
                      <a:r>
                        <a:rPr lang="en-US" altLang="zh-CN" sz="900" b="0" i="0" u="none" strike="noStrike" dirty="0">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28</a:t>
                      </a:r>
                    </a:p>
                  </a:txBody>
                  <a:tcPr marL="9525" marR="9525" marT="9525" marB="0" anchor="b"/>
                </a:tc>
                <a:tc>
                  <a:txBody>
                    <a:bodyPr/>
                    <a:lstStyle/>
                    <a:p>
                      <a:pPr algn="r" fontAlgn="b"/>
                      <a:r>
                        <a:rPr lang="en-US" altLang="zh-CN" sz="900" b="0" i="0" u="none" strike="noStrike">
                          <a:solidFill>
                            <a:srgbClr val="000000"/>
                          </a:solidFill>
                          <a:effectLst/>
                          <a:latin typeface="+mn-lt"/>
                        </a:rPr>
                        <a:t>26</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201612</a:t>
                      </a:r>
                    </a:p>
                  </a:txBody>
                  <a:tcPr marL="9525" marR="9525" marT="9525" marB="0" anchor="ctr"/>
                </a:tc>
                <a:tc>
                  <a:txBody>
                    <a:bodyPr/>
                    <a:lstStyle/>
                    <a:p>
                      <a:pPr algn="ctr" fontAlgn="ctr"/>
                      <a:r>
                        <a:rPr lang="en-US" altLang="zh-CN" sz="900" b="0" i="0" u="none" strike="noStrike" dirty="0">
                          <a:solidFill>
                            <a:schemeClr val="tx1"/>
                          </a:solidFill>
                          <a:effectLst/>
                          <a:latin typeface="+mn-lt"/>
                        </a:rPr>
                        <a:t>227</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US" altLang="zh-CN" sz="900" b="0" i="0" u="none" strike="noStrike">
                          <a:solidFill>
                            <a:srgbClr val="000000"/>
                          </a:solidFill>
                          <a:effectLst/>
                          <a:latin typeface="+mn-lt"/>
                        </a:rPr>
                        <a:t>11</a:t>
                      </a:r>
                    </a:p>
                  </a:txBody>
                  <a:tcPr marL="9525" marR="9525" marT="9525" marB="0" anchor="b"/>
                </a:tc>
                <a:tc>
                  <a:txBody>
                    <a:bodyPr/>
                    <a:lstStyle/>
                    <a:p>
                      <a:pPr algn="r" fontAlgn="b"/>
                      <a:r>
                        <a:rPr lang="en-US" altLang="zh-CN" sz="900" b="0" i="0" u="none" strike="noStrike">
                          <a:solidFill>
                            <a:srgbClr val="000000"/>
                          </a:solidFill>
                          <a:effectLst/>
                          <a:latin typeface="+mn-lt"/>
                        </a:rPr>
                        <a:t>19</a:t>
                      </a:r>
                    </a:p>
                  </a:txBody>
                  <a:tcPr marL="9525" marR="9525" marT="9525" marB="0" anchor="b"/>
                </a:tc>
                <a:tc>
                  <a:txBody>
                    <a:bodyPr/>
                    <a:lstStyle/>
                    <a:p>
                      <a:pPr algn="r" fontAlgn="b"/>
                      <a:r>
                        <a:rPr lang="en-US" altLang="zh-CN" sz="900" b="0" i="0" u="none" strike="noStrike">
                          <a:solidFill>
                            <a:srgbClr val="000000"/>
                          </a:solidFill>
                          <a:effectLst/>
                          <a:latin typeface="+mn-lt"/>
                        </a:rPr>
                        <a:t>21</a:t>
                      </a:r>
                    </a:p>
                  </a:txBody>
                  <a:tcPr marL="9525" marR="9525" marT="9525" marB="0" anchor="b"/>
                </a:tc>
                <a:tc>
                  <a:txBody>
                    <a:bodyPr/>
                    <a:lstStyle/>
                    <a:p>
                      <a:pPr algn="r" fontAlgn="b"/>
                      <a:r>
                        <a:rPr lang="en-US" altLang="zh-CN" sz="900" b="0" i="0" u="none" strike="noStrike">
                          <a:solidFill>
                            <a:srgbClr val="000000"/>
                          </a:solidFill>
                          <a:effectLst/>
                          <a:latin typeface="+mn-lt"/>
                        </a:rPr>
                        <a:t>29</a:t>
                      </a:r>
                    </a:p>
                  </a:txBody>
                  <a:tcPr marL="9525" marR="9525" marT="9525" marB="0" anchor="b"/>
                </a:tc>
                <a:tc>
                  <a:txBody>
                    <a:bodyPr/>
                    <a:lstStyle/>
                    <a:p>
                      <a:pPr algn="r" fontAlgn="b"/>
                      <a:r>
                        <a:rPr lang="en-US" altLang="zh-CN" sz="900" b="0" i="0" u="none" strike="noStrike">
                          <a:solidFill>
                            <a:srgbClr val="000000"/>
                          </a:solidFill>
                          <a:effectLst/>
                          <a:latin typeface="+mn-lt"/>
                        </a:rPr>
                        <a:t>30</a:t>
                      </a:r>
                    </a:p>
                  </a:txBody>
                  <a:tcPr marL="9525" marR="9525" marT="9525" marB="0" anchor="b"/>
                </a:tc>
                <a:tc>
                  <a:txBody>
                    <a:bodyPr/>
                    <a:lstStyle/>
                    <a:p>
                      <a:pPr algn="r" fontAlgn="b"/>
                      <a:r>
                        <a:rPr lang="en-US" altLang="zh-CN" sz="900" b="0" i="0" u="none" strike="noStrike">
                          <a:solidFill>
                            <a:srgbClr val="000000"/>
                          </a:solidFill>
                          <a:effectLst/>
                          <a:latin typeface="+mn-lt"/>
                        </a:rPr>
                        <a:t>34</a:t>
                      </a:r>
                    </a:p>
                  </a:txBody>
                  <a:tcPr marL="9525" marR="9525" marT="9525" marB="0" anchor="b"/>
                </a:tc>
                <a:tc>
                  <a:txBody>
                    <a:bodyPr/>
                    <a:lstStyle/>
                    <a:p>
                      <a:pPr algn="r" fontAlgn="b"/>
                      <a:r>
                        <a:rPr lang="en-US" altLang="zh-CN" sz="900" b="0" i="0" u="none" strike="noStrike" dirty="0">
                          <a:solidFill>
                            <a:srgbClr val="000000"/>
                          </a:solidFill>
                          <a:effectLst/>
                          <a:latin typeface="+mn-lt"/>
                        </a:rPr>
                        <a:t>36</a:t>
                      </a:r>
                    </a:p>
                  </a:txBody>
                  <a:tcPr marL="9525" marR="9525" marT="9525" marB="0" anchor="b"/>
                </a:tc>
                <a:tc>
                  <a:txBody>
                    <a:bodyPr/>
                    <a:lstStyle/>
                    <a:p>
                      <a:pPr algn="r" fontAlgn="b"/>
                      <a:r>
                        <a:rPr lang="en-US" altLang="zh-CN" sz="900" b="0" i="0" u="none" strike="noStrike">
                          <a:solidFill>
                            <a:srgbClr val="000000"/>
                          </a:solidFill>
                          <a:effectLst/>
                          <a:latin typeface="+mn-lt"/>
                        </a:rPr>
                        <a:t>35</a:t>
                      </a:r>
                    </a:p>
                  </a:txBody>
                  <a:tcPr marL="9525" marR="9525" marT="9525" marB="0" anchor="b"/>
                </a:tc>
                <a:tc>
                  <a:txBody>
                    <a:bodyPr/>
                    <a:lstStyle/>
                    <a:p>
                      <a:pPr algn="r" fontAlgn="b"/>
                      <a:r>
                        <a:rPr lang="en-US" altLang="zh-CN" sz="900" b="0" i="0" u="none" strike="noStrike" dirty="0">
                          <a:solidFill>
                            <a:srgbClr val="000000"/>
                          </a:solidFill>
                          <a:effectLst/>
                          <a:latin typeface="+mn-lt"/>
                        </a:rPr>
                        <a:t>36</a:t>
                      </a:r>
                    </a:p>
                  </a:txBody>
                  <a:tcPr marL="9525" marR="9525" marT="9525" marB="0" anchor="b"/>
                </a:tc>
                <a:tc>
                  <a:txBody>
                    <a:bodyPr/>
                    <a:lstStyle/>
                    <a:p>
                      <a:pPr algn="r" fontAlgn="b"/>
                      <a:r>
                        <a:rPr lang="en-US" altLang="zh-CN" sz="900" b="0" i="0" u="none" strike="noStrike">
                          <a:solidFill>
                            <a:srgbClr val="000000"/>
                          </a:solidFill>
                          <a:effectLst/>
                          <a:latin typeface="+mn-lt"/>
                        </a:rPr>
                        <a:t>35</a:t>
                      </a:r>
                    </a:p>
                  </a:txBody>
                  <a:tcPr marL="9525" marR="9525" marT="9525" marB="0" anchor="b"/>
                </a:tc>
                <a:tc>
                  <a:txBody>
                    <a:bodyPr/>
                    <a:lstStyle/>
                    <a:p>
                      <a:pPr algn="r" fontAlgn="b"/>
                      <a:r>
                        <a:rPr lang="en-US" altLang="zh-CN" sz="900" b="0" i="0" u="none" strike="noStrike">
                          <a:solidFill>
                            <a:srgbClr val="000000"/>
                          </a:solidFill>
                          <a:effectLst/>
                          <a:latin typeface="+mn-lt"/>
                        </a:rPr>
                        <a:t>38</a:t>
                      </a:r>
                    </a:p>
                  </a:txBody>
                  <a:tcPr marL="9525" marR="9525" marT="9525" marB="0" anchor="b"/>
                </a:tc>
                <a:tc>
                  <a:txBody>
                    <a:bodyPr/>
                    <a:lstStyle/>
                    <a:p>
                      <a:pPr algn="r" fontAlgn="b"/>
                      <a:r>
                        <a:rPr lang="en-US" altLang="zh-CN" sz="900" b="0" i="0" u="none" strike="noStrike">
                          <a:solidFill>
                            <a:srgbClr val="000000"/>
                          </a:solidFill>
                          <a:effectLst/>
                          <a:latin typeface="+mn-lt"/>
                        </a:rPr>
                        <a:t>37</a:t>
                      </a:r>
                    </a:p>
                  </a:txBody>
                  <a:tcPr marL="9525" marR="9525" marT="9525" marB="0" anchor="b"/>
                </a:tc>
                <a:tc>
                  <a:txBody>
                    <a:bodyPr/>
                    <a:lstStyle/>
                    <a:p>
                      <a:pPr algn="r" fontAlgn="b"/>
                      <a:r>
                        <a:rPr lang="en-US" altLang="zh-CN" sz="900" b="0" i="0" u="none" strike="noStrike">
                          <a:solidFill>
                            <a:srgbClr val="000000"/>
                          </a:solidFill>
                          <a:effectLst/>
                          <a:latin typeface="+mn-lt"/>
                        </a:rPr>
                        <a:t>43</a:t>
                      </a:r>
                    </a:p>
                  </a:txBody>
                  <a:tcPr marL="9525" marR="9525" marT="9525" marB="0" anchor="b"/>
                </a:tc>
                <a:tc>
                  <a:txBody>
                    <a:bodyPr/>
                    <a:lstStyle/>
                    <a:p>
                      <a:pPr algn="r" fontAlgn="b"/>
                      <a:r>
                        <a:rPr lang="en-US" altLang="zh-CN" sz="900" b="0" i="0" u="none" strike="noStrike">
                          <a:solidFill>
                            <a:srgbClr val="000000"/>
                          </a:solidFill>
                          <a:effectLst/>
                          <a:latin typeface="+mn-lt"/>
                        </a:rPr>
                        <a:t>41</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201701</a:t>
                      </a:r>
                    </a:p>
                  </a:txBody>
                  <a:tcPr marL="9525" marR="9525" marT="9525" marB="0" anchor="ctr"/>
                </a:tc>
                <a:tc>
                  <a:txBody>
                    <a:bodyPr/>
                    <a:lstStyle/>
                    <a:p>
                      <a:pPr algn="ctr" fontAlgn="ctr"/>
                      <a:r>
                        <a:rPr lang="en-US" altLang="zh-CN" sz="900" b="0" i="0" u="none" strike="noStrike" dirty="0">
                          <a:solidFill>
                            <a:schemeClr val="tx1"/>
                          </a:solidFill>
                          <a:effectLst/>
                          <a:latin typeface="+mn-lt"/>
                        </a:rPr>
                        <a:t>162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13</a:t>
                      </a:r>
                    </a:p>
                  </a:txBody>
                  <a:tcPr marL="9525" marR="9525" marT="9525" marB="0" anchor="b"/>
                </a:tc>
                <a:tc>
                  <a:txBody>
                    <a:bodyPr/>
                    <a:lstStyle/>
                    <a:p>
                      <a:pPr algn="r" fontAlgn="b"/>
                      <a:r>
                        <a:rPr lang="en-US" altLang="zh-CN" sz="900" b="0" i="0" u="none" strike="noStrike">
                          <a:solidFill>
                            <a:srgbClr val="000000"/>
                          </a:solidFill>
                          <a:effectLst/>
                          <a:latin typeface="+mn-lt"/>
                        </a:rPr>
                        <a:t>19</a:t>
                      </a:r>
                    </a:p>
                  </a:txBody>
                  <a:tcPr marL="9525" marR="9525" marT="9525" marB="0" anchor="b"/>
                </a:tc>
                <a:tc>
                  <a:txBody>
                    <a:bodyPr/>
                    <a:lstStyle/>
                    <a:p>
                      <a:pPr algn="r" fontAlgn="b"/>
                      <a:r>
                        <a:rPr lang="en-US" altLang="zh-CN" sz="900" b="0" i="0" u="none" strike="noStrike">
                          <a:solidFill>
                            <a:srgbClr val="000000"/>
                          </a:solidFill>
                          <a:effectLst/>
                          <a:latin typeface="+mn-lt"/>
                        </a:rPr>
                        <a:t>28</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28</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28</a:t>
                      </a:r>
                    </a:p>
                  </a:txBody>
                  <a:tcPr marL="9525" marR="9525" marT="9525" marB="0" anchor="b"/>
                </a:tc>
                <a:tc>
                  <a:txBody>
                    <a:bodyPr/>
                    <a:lstStyle/>
                    <a:p>
                      <a:pPr algn="r" fontAlgn="b"/>
                      <a:r>
                        <a:rPr lang="en-US" altLang="zh-CN" sz="900" b="0" i="0" u="none" strike="noStrike">
                          <a:solidFill>
                            <a:srgbClr val="000000"/>
                          </a:solidFill>
                          <a:effectLst/>
                          <a:latin typeface="+mn-lt"/>
                        </a:rPr>
                        <a:t>29</a:t>
                      </a:r>
                    </a:p>
                  </a:txBody>
                  <a:tcPr marL="9525" marR="9525" marT="9525" marB="0" anchor="b"/>
                </a:tc>
                <a:tc>
                  <a:txBody>
                    <a:bodyPr/>
                    <a:lstStyle/>
                    <a:p>
                      <a:pPr algn="r" fontAlgn="b"/>
                      <a:r>
                        <a:rPr lang="en-US" altLang="zh-CN" sz="900" b="0" i="0" u="none" strike="noStrike">
                          <a:solidFill>
                            <a:srgbClr val="000000"/>
                          </a:solidFill>
                          <a:effectLst/>
                          <a:latin typeface="+mn-lt"/>
                        </a:rPr>
                        <a:t>29</a:t>
                      </a:r>
                    </a:p>
                  </a:txBody>
                  <a:tcPr marL="9525" marR="9525" marT="9525" marB="0" anchor="b"/>
                </a:tc>
                <a:tc>
                  <a:txBody>
                    <a:bodyPr/>
                    <a:lstStyle/>
                    <a:p>
                      <a:pPr algn="r" fontAlgn="b"/>
                      <a:r>
                        <a:rPr lang="en-US" altLang="zh-CN" sz="900" b="0" i="0" u="none" strike="noStrike" dirty="0">
                          <a:solidFill>
                            <a:srgbClr val="000000"/>
                          </a:solidFill>
                          <a:effectLst/>
                          <a:latin typeface="+mn-lt"/>
                        </a:rPr>
                        <a:t>29</a:t>
                      </a:r>
                    </a:p>
                  </a:txBody>
                  <a:tcPr marL="9525" marR="9525" marT="9525" marB="0" anchor="b"/>
                </a:tc>
                <a:tc>
                  <a:txBody>
                    <a:bodyPr/>
                    <a:lstStyle/>
                    <a:p>
                      <a:pPr algn="r" fontAlgn="b"/>
                      <a:r>
                        <a:rPr lang="en-US" altLang="zh-CN" sz="900" b="0" i="0" u="none" strike="noStrike">
                          <a:solidFill>
                            <a:srgbClr val="000000"/>
                          </a:solidFill>
                          <a:effectLst/>
                          <a:latin typeface="+mn-lt"/>
                        </a:rPr>
                        <a:t>29</a:t>
                      </a:r>
                    </a:p>
                  </a:txBody>
                  <a:tcPr marL="9525" marR="9525" marT="9525" marB="0" anchor="b"/>
                </a:tc>
                <a:tc>
                  <a:txBody>
                    <a:bodyPr/>
                    <a:lstStyle/>
                    <a:p>
                      <a:pPr algn="r" fontAlgn="b"/>
                      <a:r>
                        <a:rPr lang="en-US" altLang="zh-CN" sz="900" b="0" i="0" u="none" strike="noStrike">
                          <a:solidFill>
                            <a:srgbClr val="000000"/>
                          </a:solidFill>
                          <a:effectLst/>
                          <a:latin typeface="+mn-lt"/>
                        </a:rPr>
                        <a:t>31</a:t>
                      </a:r>
                    </a:p>
                  </a:txBody>
                  <a:tcPr marL="9525" marR="9525" marT="9525" marB="0" anchor="b"/>
                </a:tc>
                <a:tc>
                  <a:txBody>
                    <a:bodyPr/>
                    <a:lstStyle/>
                    <a:p>
                      <a:pPr algn="r" fontAlgn="b"/>
                      <a:r>
                        <a:rPr lang="en-US" altLang="zh-CN" sz="900" b="0" i="0" u="none" strike="noStrike">
                          <a:solidFill>
                            <a:srgbClr val="000000"/>
                          </a:solidFill>
                          <a:effectLst/>
                          <a:latin typeface="+mn-lt"/>
                        </a:rPr>
                        <a:t>31</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201702</a:t>
                      </a:r>
                    </a:p>
                  </a:txBody>
                  <a:tcPr marL="9525" marR="9525" marT="9525" marB="0" anchor="ctr"/>
                </a:tc>
                <a:tc>
                  <a:txBody>
                    <a:bodyPr/>
                    <a:lstStyle/>
                    <a:p>
                      <a:pPr algn="ctr" fontAlgn="ctr"/>
                      <a:r>
                        <a:rPr lang="en-US" altLang="zh-CN" sz="900" b="0" i="0" u="none" strike="noStrike" dirty="0">
                          <a:solidFill>
                            <a:schemeClr val="tx1"/>
                          </a:solidFill>
                          <a:effectLst/>
                          <a:latin typeface="+mn-lt"/>
                        </a:rPr>
                        <a:t>268</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8</a:t>
                      </a:r>
                    </a:p>
                  </a:txBody>
                  <a:tcPr marL="9525" marR="9525" marT="9525" marB="0" anchor="b"/>
                </a:tc>
                <a:tc>
                  <a:txBody>
                    <a:bodyPr/>
                    <a:lstStyle/>
                    <a:p>
                      <a:pPr algn="r" fontAlgn="b"/>
                      <a:r>
                        <a:rPr lang="en-US" altLang="zh-CN" sz="900" b="0" i="0" u="none" strike="noStrike">
                          <a:solidFill>
                            <a:srgbClr val="000000"/>
                          </a:solidFill>
                          <a:effectLst/>
                          <a:latin typeface="+mn-lt"/>
                        </a:rPr>
                        <a:t>20</a:t>
                      </a:r>
                    </a:p>
                  </a:txBody>
                  <a:tcPr marL="9525" marR="9525" marT="9525" marB="0" anchor="b"/>
                </a:tc>
                <a:tc>
                  <a:txBody>
                    <a:bodyPr/>
                    <a:lstStyle/>
                    <a:p>
                      <a:pPr algn="r" fontAlgn="b"/>
                      <a:r>
                        <a:rPr lang="en-US" altLang="zh-CN" sz="900" b="0" i="0" u="none" strike="noStrike">
                          <a:solidFill>
                            <a:srgbClr val="000000"/>
                          </a:solidFill>
                          <a:effectLst/>
                          <a:latin typeface="+mn-lt"/>
                        </a:rPr>
                        <a:t>24</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26</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28</a:t>
                      </a:r>
                    </a:p>
                  </a:txBody>
                  <a:tcPr marL="9525" marR="9525" marT="9525" marB="0" anchor="b"/>
                </a:tc>
                <a:tc>
                  <a:txBody>
                    <a:bodyPr/>
                    <a:lstStyle/>
                    <a:p>
                      <a:pPr algn="r" fontAlgn="b"/>
                      <a:r>
                        <a:rPr lang="en-US" altLang="zh-CN" sz="900" b="0" i="0" u="none" strike="noStrike">
                          <a:solidFill>
                            <a:srgbClr val="000000"/>
                          </a:solidFill>
                          <a:effectLst/>
                          <a:latin typeface="+mn-lt"/>
                        </a:rPr>
                        <a:t>29</a:t>
                      </a:r>
                    </a:p>
                  </a:txBody>
                  <a:tcPr marL="9525" marR="9525" marT="9525" marB="0" anchor="b"/>
                </a:tc>
                <a:tc>
                  <a:txBody>
                    <a:bodyPr/>
                    <a:lstStyle/>
                    <a:p>
                      <a:pPr algn="r" fontAlgn="b"/>
                      <a:r>
                        <a:rPr lang="en-US" altLang="zh-CN" sz="900" b="0" i="0" u="none" strike="noStrike">
                          <a:solidFill>
                            <a:srgbClr val="000000"/>
                          </a:solidFill>
                          <a:effectLst/>
                          <a:latin typeface="+mn-lt"/>
                        </a:rPr>
                        <a:t>30</a:t>
                      </a:r>
                    </a:p>
                  </a:txBody>
                  <a:tcPr marL="9525" marR="9525" marT="9525" marB="0" anchor="b"/>
                </a:tc>
                <a:tc>
                  <a:txBody>
                    <a:bodyPr/>
                    <a:lstStyle/>
                    <a:p>
                      <a:pPr algn="r" fontAlgn="b"/>
                      <a:r>
                        <a:rPr lang="en-US" altLang="zh-CN" sz="900" b="0" i="0" u="none" strike="noStrike" dirty="0">
                          <a:solidFill>
                            <a:srgbClr val="000000"/>
                          </a:solidFill>
                          <a:effectLst/>
                          <a:latin typeface="+mn-lt"/>
                        </a:rPr>
                        <a:t>32</a:t>
                      </a:r>
                    </a:p>
                  </a:txBody>
                  <a:tcPr marL="9525" marR="9525" marT="9525" marB="0" anchor="b"/>
                </a:tc>
                <a:tc>
                  <a:txBody>
                    <a:bodyPr/>
                    <a:lstStyle/>
                    <a:p>
                      <a:pPr algn="r" fontAlgn="b"/>
                      <a:r>
                        <a:rPr lang="en-US" altLang="zh-CN" sz="900" b="0" i="0" u="none" strike="noStrike" dirty="0">
                          <a:solidFill>
                            <a:srgbClr val="000000"/>
                          </a:solidFill>
                          <a:effectLst/>
                          <a:latin typeface="+mn-lt"/>
                        </a:rPr>
                        <a:t>31</a:t>
                      </a:r>
                    </a:p>
                  </a:txBody>
                  <a:tcPr marL="9525" marR="9525" marT="9525" marB="0" anchor="b"/>
                </a:tc>
              </a:tr>
              <a:tr h="127498">
                <a:tc>
                  <a:txBody>
                    <a:bodyPr/>
                    <a:lstStyle/>
                    <a:p>
                      <a:pPr algn="ctr" fontAlgn="ctr"/>
                      <a:r>
                        <a:rPr lang="en-US" altLang="zh-CN" sz="900" b="0" i="0" u="none" strike="noStrike">
                          <a:solidFill>
                            <a:schemeClr val="tx1"/>
                          </a:solidFill>
                          <a:effectLst/>
                          <a:latin typeface="+mn-lt"/>
                        </a:rPr>
                        <a:t>201703</a:t>
                      </a:r>
                    </a:p>
                  </a:txBody>
                  <a:tcPr marL="9525" marR="9525" marT="9525" marB="0" anchor="ctr"/>
                </a:tc>
                <a:tc>
                  <a:txBody>
                    <a:bodyPr/>
                    <a:lstStyle/>
                    <a:p>
                      <a:pPr algn="ctr" fontAlgn="ctr"/>
                      <a:r>
                        <a:rPr lang="en-US" altLang="zh-CN" sz="900" b="0" i="0" u="none" strike="noStrike" dirty="0">
                          <a:solidFill>
                            <a:schemeClr val="tx1"/>
                          </a:solidFill>
                          <a:effectLst/>
                          <a:latin typeface="+mn-lt"/>
                        </a:rPr>
                        <a:t>446</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9</a:t>
                      </a:r>
                    </a:p>
                  </a:txBody>
                  <a:tcPr marL="9525" marR="9525" marT="9525" marB="0" anchor="b"/>
                </a:tc>
                <a:tc>
                  <a:txBody>
                    <a:bodyPr/>
                    <a:lstStyle/>
                    <a:p>
                      <a:pPr algn="r" fontAlgn="b"/>
                      <a:r>
                        <a:rPr lang="en-US" altLang="zh-CN" sz="900" b="0" i="0" u="none" strike="noStrike">
                          <a:solidFill>
                            <a:srgbClr val="000000"/>
                          </a:solidFill>
                          <a:effectLst/>
                          <a:latin typeface="+mn-lt"/>
                        </a:rPr>
                        <a:t>21</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31</a:t>
                      </a:r>
                    </a:p>
                  </a:txBody>
                  <a:tcPr marL="9525" marR="9525" marT="9525" marB="0" anchor="b"/>
                </a:tc>
                <a:tc>
                  <a:txBody>
                    <a:bodyPr/>
                    <a:lstStyle/>
                    <a:p>
                      <a:pPr algn="r" fontAlgn="b"/>
                      <a:r>
                        <a:rPr lang="en-US" altLang="zh-CN" sz="900" b="0" i="0" u="none" strike="noStrike">
                          <a:solidFill>
                            <a:srgbClr val="000000"/>
                          </a:solidFill>
                          <a:effectLst/>
                          <a:latin typeface="+mn-lt"/>
                        </a:rPr>
                        <a:t>36</a:t>
                      </a:r>
                    </a:p>
                  </a:txBody>
                  <a:tcPr marL="9525" marR="9525" marT="9525" marB="0" anchor="b"/>
                </a:tc>
                <a:tc>
                  <a:txBody>
                    <a:bodyPr/>
                    <a:lstStyle/>
                    <a:p>
                      <a:pPr algn="r" fontAlgn="b"/>
                      <a:r>
                        <a:rPr lang="en-US" altLang="zh-CN" sz="900" b="0" i="0" u="none" strike="noStrike">
                          <a:solidFill>
                            <a:srgbClr val="000000"/>
                          </a:solidFill>
                          <a:effectLst/>
                          <a:latin typeface="+mn-lt"/>
                        </a:rPr>
                        <a:t>37</a:t>
                      </a:r>
                    </a:p>
                  </a:txBody>
                  <a:tcPr marL="9525" marR="9525" marT="9525" marB="0" anchor="b"/>
                </a:tc>
                <a:tc>
                  <a:txBody>
                    <a:bodyPr/>
                    <a:lstStyle/>
                    <a:p>
                      <a:pPr algn="r" fontAlgn="b"/>
                      <a:r>
                        <a:rPr lang="en-US" altLang="zh-CN" sz="900" b="0" i="0" u="none" strike="noStrike">
                          <a:solidFill>
                            <a:srgbClr val="000000"/>
                          </a:solidFill>
                          <a:effectLst/>
                          <a:latin typeface="+mn-lt"/>
                        </a:rPr>
                        <a:t>40</a:t>
                      </a:r>
                    </a:p>
                  </a:txBody>
                  <a:tcPr marL="9525" marR="9525" marT="9525" marB="0" anchor="b"/>
                </a:tc>
                <a:tc>
                  <a:txBody>
                    <a:bodyPr/>
                    <a:lstStyle/>
                    <a:p>
                      <a:pPr algn="r" fontAlgn="b"/>
                      <a:r>
                        <a:rPr lang="en-US" altLang="zh-CN" sz="900" b="0" i="0" u="none" strike="noStrike">
                          <a:solidFill>
                            <a:srgbClr val="000000"/>
                          </a:solidFill>
                          <a:effectLst/>
                          <a:latin typeface="+mn-lt"/>
                        </a:rPr>
                        <a:t>39</a:t>
                      </a:r>
                    </a:p>
                  </a:txBody>
                  <a:tcPr marL="9525" marR="9525" marT="9525" marB="0" anchor="b"/>
                </a:tc>
                <a:tc>
                  <a:txBody>
                    <a:bodyPr/>
                    <a:lstStyle/>
                    <a:p>
                      <a:pPr algn="r" fontAlgn="b"/>
                      <a:r>
                        <a:rPr lang="en-US" altLang="zh-CN" sz="900" b="0" i="0" u="none" strike="noStrike">
                          <a:solidFill>
                            <a:srgbClr val="000000"/>
                          </a:solidFill>
                          <a:effectLst/>
                          <a:latin typeface="+mn-lt"/>
                        </a:rPr>
                        <a:t>39</a:t>
                      </a:r>
                    </a:p>
                  </a:txBody>
                  <a:tcPr marL="9525" marR="9525" marT="9525" marB="0" anchor="b"/>
                </a:tc>
                <a:tc>
                  <a:txBody>
                    <a:bodyPr/>
                    <a:lstStyle/>
                    <a:p>
                      <a:pPr algn="r" fontAlgn="b"/>
                      <a:r>
                        <a:rPr lang="en-US" altLang="zh-CN" sz="900" b="0" i="0" u="none" strike="noStrike">
                          <a:solidFill>
                            <a:srgbClr val="000000"/>
                          </a:solidFill>
                          <a:effectLst/>
                          <a:latin typeface="+mn-lt"/>
                        </a:rPr>
                        <a:t>40</a:t>
                      </a:r>
                    </a:p>
                  </a:txBody>
                  <a:tcPr marL="9525" marR="9525" marT="9525" marB="0" anchor="b"/>
                </a:tc>
                <a:tc>
                  <a:txBody>
                    <a:bodyPr/>
                    <a:lstStyle/>
                    <a:p>
                      <a:pPr algn="r" fontAlgn="b"/>
                      <a:r>
                        <a:rPr lang="en-US" altLang="zh-CN" sz="900" b="0" i="0" u="none" strike="noStrike" dirty="0">
                          <a:solidFill>
                            <a:srgbClr val="000000"/>
                          </a:solidFill>
                          <a:effectLst/>
                          <a:latin typeface="+mn-lt"/>
                        </a:rPr>
                        <a:t>38</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201704</a:t>
                      </a:r>
                    </a:p>
                  </a:txBody>
                  <a:tcPr marL="9525" marR="9525" marT="9525" marB="0" anchor="ctr"/>
                </a:tc>
                <a:tc>
                  <a:txBody>
                    <a:bodyPr/>
                    <a:lstStyle/>
                    <a:p>
                      <a:pPr algn="ctr" fontAlgn="ctr"/>
                      <a:r>
                        <a:rPr lang="en-US" altLang="zh-CN" sz="900" b="0" i="0" u="none" strike="noStrike" dirty="0">
                          <a:solidFill>
                            <a:schemeClr val="tx1"/>
                          </a:solidFill>
                          <a:effectLst/>
                          <a:latin typeface="+mn-lt"/>
                        </a:rPr>
                        <a:t>554</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9</a:t>
                      </a:r>
                    </a:p>
                  </a:txBody>
                  <a:tcPr marL="9525" marR="9525" marT="9525" marB="0" anchor="b"/>
                </a:tc>
                <a:tc>
                  <a:txBody>
                    <a:bodyPr/>
                    <a:lstStyle/>
                    <a:p>
                      <a:pPr algn="r" fontAlgn="b"/>
                      <a:r>
                        <a:rPr lang="en-US" altLang="zh-CN" sz="900" b="0" i="0" u="none" strike="noStrike">
                          <a:solidFill>
                            <a:srgbClr val="000000"/>
                          </a:solidFill>
                          <a:effectLst/>
                          <a:latin typeface="+mn-lt"/>
                        </a:rPr>
                        <a:t>20</a:t>
                      </a:r>
                    </a:p>
                  </a:txBody>
                  <a:tcPr marL="9525" marR="9525" marT="9525" marB="0" anchor="b"/>
                </a:tc>
                <a:tc>
                  <a:txBody>
                    <a:bodyPr/>
                    <a:lstStyle/>
                    <a:p>
                      <a:pPr algn="r" fontAlgn="b"/>
                      <a:r>
                        <a:rPr lang="en-US" altLang="zh-CN" sz="900" b="0" i="0" u="none" strike="noStrike">
                          <a:solidFill>
                            <a:srgbClr val="000000"/>
                          </a:solidFill>
                          <a:effectLst/>
                          <a:latin typeface="+mn-lt"/>
                        </a:rPr>
                        <a:t>23</a:t>
                      </a:r>
                    </a:p>
                  </a:txBody>
                  <a:tcPr marL="9525" marR="9525" marT="9525" marB="0" anchor="b"/>
                </a:tc>
                <a:tc>
                  <a:txBody>
                    <a:bodyPr/>
                    <a:lstStyle/>
                    <a:p>
                      <a:pPr algn="r" fontAlgn="b"/>
                      <a:r>
                        <a:rPr lang="en-US" altLang="zh-CN" sz="900" b="0" i="0" u="none" strike="noStrike">
                          <a:solidFill>
                            <a:srgbClr val="000000"/>
                          </a:solidFill>
                          <a:effectLst/>
                          <a:latin typeface="+mn-lt"/>
                        </a:rPr>
                        <a:t>25</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27</a:t>
                      </a:r>
                    </a:p>
                  </a:txBody>
                  <a:tcPr marL="9525" marR="9525" marT="9525" marB="0" anchor="b"/>
                </a:tc>
                <a:tc>
                  <a:txBody>
                    <a:bodyPr/>
                    <a:lstStyle/>
                    <a:p>
                      <a:pPr algn="r" fontAlgn="b"/>
                      <a:r>
                        <a:rPr lang="en-US" altLang="zh-CN" sz="900" b="0" i="0" u="none" strike="noStrike">
                          <a:solidFill>
                            <a:srgbClr val="000000"/>
                          </a:solidFill>
                          <a:effectLst/>
                          <a:latin typeface="+mn-lt"/>
                        </a:rPr>
                        <a:t>28</a:t>
                      </a:r>
                    </a:p>
                  </a:txBody>
                  <a:tcPr marL="9525" marR="9525" marT="9525" marB="0" anchor="b"/>
                </a:tc>
                <a:tc>
                  <a:txBody>
                    <a:bodyPr/>
                    <a:lstStyle/>
                    <a:p>
                      <a:pPr algn="r" fontAlgn="b"/>
                      <a:r>
                        <a:rPr lang="en-US" altLang="zh-CN" sz="900" b="0" i="0" u="none" strike="noStrike" dirty="0">
                          <a:solidFill>
                            <a:srgbClr val="000000"/>
                          </a:solidFill>
                          <a:effectLst/>
                          <a:latin typeface="+mn-lt"/>
                        </a:rPr>
                        <a:t>27</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201705</a:t>
                      </a:r>
                    </a:p>
                  </a:txBody>
                  <a:tcPr marL="9525" marR="9525" marT="9525" marB="0" anchor="ctr"/>
                </a:tc>
                <a:tc>
                  <a:txBody>
                    <a:bodyPr/>
                    <a:lstStyle/>
                    <a:p>
                      <a:pPr algn="ctr" fontAlgn="ctr"/>
                      <a:r>
                        <a:rPr lang="en-US" altLang="zh-CN" sz="900" b="0" i="0" u="none" strike="noStrike" dirty="0">
                          <a:solidFill>
                            <a:schemeClr val="tx1"/>
                          </a:solidFill>
                          <a:effectLst/>
                          <a:latin typeface="+mn-lt"/>
                        </a:rPr>
                        <a:t>573</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dirty="0">
                          <a:solidFill>
                            <a:srgbClr val="000000"/>
                          </a:solidFill>
                          <a:effectLst/>
                          <a:latin typeface="+mn-lt"/>
                        </a:rPr>
                        <a:t>9</a:t>
                      </a:r>
                    </a:p>
                  </a:txBody>
                  <a:tcPr marL="9525" marR="9525" marT="9525" marB="0" anchor="b"/>
                </a:tc>
                <a:tc>
                  <a:txBody>
                    <a:bodyPr/>
                    <a:lstStyle/>
                    <a:p>
                      <a:pPr algn="r" fontAlgn="b"/>
                      <a:r>
                        <a:rPr lang="en-US" altLang="zh-CN" sz="900" b="0" i="0" u="none" strike="noStrike">
                          <a:solidFill>
                            <a:srgbClr val="000000"/>
                          </a:solidFill>
                          <a:effectLst/>
                          <a:latin typeface="+mn-lt"/>
                        </a:rPr>
                        <a:t>17</a:t>
                      </a:r>
                    </a:p>
                  </a:txBody>
                  <a:tcPr marL="9525" marR="9525" marT="9525" marB="0" anchor="b"/>
                </a:tc>
                <a:tc>
                  <a:txBody>
                    <a:bodyPr/>
                    <a:lstStyle/>
                    <a:p>
                      <a:pPr algn="r" fontAlgn="b"/>
                      <a:r>
                        <a:rPr lang="en-US" altLang="zh-CN" sz="900" b="0" i="0" u="none" strike="noStrike">
                          <a:solidFill>
                            <a:srgbClr val="000000"/>
                          </a:solidFill>
                          <a:effectLst/>
                          <a:latin typeface="+mn-lt"/>
                        </a:rPr>
                        <a:t>19</a:t>
                      </a:r>
                    </a:p>
                  </a:txBody>
                  <a:tcPr marL="9525" marR="9525" marT="9525" marB="0" anchor="b"/>
                </a:tc>
                <a:tc>
                  <a:txBody>
                    <a:bodyPr/>
                    <a:lstStyle/>
                    <a:p>
                      <a:pPr algn="r" fontAlgn="b"/>
                      <a:r>
                        <a:rPr lang="en-US" altLang="zh-CN" sz="900" b="0" i="0" u="none" strike="noStrike">
                          <a:solidFill>
                            <a:srgbClr val="000000"/>
                          </a:solidFill>
                          <a:effectLst/>
                          <a:latin typeface="+mn-lt"/>
                        </a:rPr>
                        <a:t>20</a:t>
                      </a:r>
                    </a:p>
                  </a:txBody>
                  <a:tcPr marL="9525" marR="9525" marT="9525" marB="0" anchor="b"/>
                </a:tc>
                <a:tc>
                  <a:txBody>
                    <a:bodyPr/>
                    <a:lstStyle/>
                    <a:p>
                      <a:pPr algn="r" fontAlgn="b"/>
                      <a:r>
                        <a:rPr lang="en-US" altLang="zh-CN" sz="900" b="0" i="0" u="none" strike="noStrike">
                          <a:solidFill>
                            <a:srgbClr val="000000"/>
                          </a:solidFill>
                          <a:effectLst/>
                          <a:latin typeface="+mn-lt"/>
                        </a:rPr>
                        <a:t>20</a:t>
                      </a:r>
                    </a:p>
                  </a:txBody>
                  <a:tcPr marL="9525" marR="9525" marT="9525" marB="0" anchor="b"/>
                </a:tc>
                <a:tc>
                  <a:txBody>
                    <a:bodyPr/>
                    <a:lstStyle/>
                    <a:p>
                      <a:pPr algn="r" fontAlgn="b"/>
                      <a:r>
                        <a:rPr lang="en-US" altLang="zh-CN" sz="900" b="0" i="0" u="none" strike="noStrike">
                          <a:solidFill>
                            <a:srgbClr val="000000"/>
                          </a:solidFill>
                          <a:effectLst/>
                          <a:latin typeface="+mn-lt"/>
                        </a:rPr>
                        <a:t>21</a:t>
                      </a:r>
                    </a:p>
                  </a:txBody>
                  <a:tcPr marL="9525" marR="9525" marT="9525" marB="0" anchor="b"/>
                </a:tc>
                <a:tc>
                  <a:txBody>
                    <a:bodyPr/>
                    <a:lstStyle/>
                    <a:p>
                      <a:pPr algn="r" fontAlgn="b"/>
                      <a:r>
                        <a:rPr lang="en-US" altLang="zh-CN" sz="900" b="0" i="0" u="none" strike="noStrike">
                          <a:solidFill>
                            <a:srgbClr val="000000"/>
                          </a:solidFill>
                          <a:effectLst/>
                          <a:latin typeface="+mn-lt"/>
                        </a:rPr>
                        <a:t>21</a:t>
                      </a:r>
                    </a:p>
                  </a:txBody>
                  <a:tcPr marL="9525" marR="9525" marT="9525" marB="0" anchor="b"/>
                </a:tc>
                <a:tc>
                  <a:txBody>
                    <a:bodyPr/>
                    <a:lstStyle/>
                    <a:p>
                      <a:pPr algn="r" fontAlgn="b"/>
                      <a:r>
                        <a:rPr lang="en-US" altLang="zh-CN" sz="900" b="0" i="0" u="none" strike="noStrike">
                          <a:solidFill>
                            <a:srgbClr val="000000"/>
                          </a:solidFill>
                          <a:effectLst/>
                          <a:latin typeface="+mn-lt"/>
                        </a:rPr>
                        <a:t>24</a:t>
                      </a:r>
                    </a:p>
                  </a:txBody>
                  <a:tcPr marL="9525" marR="9525" marT="9525" marB="0" anchor="b"/>
                </a:tc>
                <a:tc>
                  <a:txBody>
                    <a:bodyPr/>
                    <a:lstStyle/>
                    <a:p>
                      <a:pPr algn="r" fontAlgn="b"/>
                      <a:r>
                        <a:rPr lang="en-US" altLang="zh-CN" sz="900" b="0" i="0" u="none" strike="noStrike" dirty="0">
                          <a:solidFill>
                            <a:srgbClr val="000000"/>
                          </a:solidFill>
                          <a:effectLst/>
                          <a:latin typeface="+mn-lt"/>
                        </a:rPr>
                        <a:t>23</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201706</a:t>
                      </a:r>
                    </a:p>
                  </a:txBody>
                  <a:tcPr marL="9525" marR="9525" marT="9525" marB="0" anchor="ctr"/>
                </a:tc>
                <a:tc>
                  <a:txBody>
                    <a:bodyPr/>
                    <a:lstStyle/>
                    <a:p>
                      <a:pPr algn="ctr" fontAlgn="ctr"/>
                      <a:r>
                        <a:rPr lang="en-US" altLang="zh-CN" sz="900" b="0" i="0" u="none" strike="noStrike" dirty="0">
                          <a:solidFill>
                            <a:schemeClr val="tx1"/>
                          </a:solidFill>
                          <a:effectLst/>
                          <a:latin typeface="+mn-lt"/>
                        </a:rPr>
                        <a:t>675</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6</a:t>
                      </a:r>
                    </a:p>
                  </a:txBody>
                  <a:tcPr marL="9525" marR="9525" marT="9525" marB="0" anchor="b"/>
                </a:tc>
                <a:tc>
                  <a:txBody>
                    <a:bodyPr/>
                    <a:lstStyle/>
                    <a:p>
                      <a:pPr algn="r" fontAlgn="b"/>
                      <a:r>
                        <a:rPr lang="en-US" altLang="zh-CN" sz="900" b="0" i="0" u="none" strike="noStrike">
                          <a:solidFill>
                            <a:srgbClr val="000000"/>
                          </a:solidFill>
                          <a:effectLst/>
                          <a:latin typeface="+mn-lt"/>
                        </a:rPr>
                        <a:t>13</a:t>
                      </a:r>
                    </a:p>
                  </a:txBody>
                  <a:tcPr marL="9525" marR="9525" marT="9525" marB="0" anchor="b"/>
                </a:tc>
                <a:tc>
                  <a:txBody>
                    <a:bodyPr/>
                    <a:lstStyle/>
                    <a:p>
                      <a:pPr algn="r" fontAlgn="b"/>
                      <a:r>
                        <a:rPr lang="en-US" altLang="zh-CN" sz="900" b="0" i="0" u="none" strike="noStrike">
                          <a:solidFill>
                            <a:srgbClr val="000000"/>
                          </a:solidFill>
                          <a:effectLst/>
                          <a:latin typeface="+mn-lt"/>
                        </a:rPr>
                        <a:t>15</a:t>
                      </a:r>
                    </a:p>
                  </a:txBody>
                  <a:tcPr marL="9525" marR="9525" marT="9525" marB="0" anchor="b"/>
                </a:tc>
                <a:tc>
                  <a:txBody>
                    <a:bodyPr/>
                    <a:lstStyle/>
                    <a:p>
                      <a:pPr algn="r" fontAlgn="b"/>
                      <a:r>
                        <a:rPr lang="en-US" altLang="zh-CN" sz="900" b="0" i="0" u="none" strike="noStrike">
                          <a:solidFill>
                            <a:srgbClr val="000000"/>
                          </a:solidFill>
                          <a:effectLst/>
                          <a:latin typeface="+mn-lt"/>
                        </a:rPr>
                        <a:t>17</a:t>
                      </a:r>
                    </a:p>
                  </a:txBody>
                  <a:tcPr marL="9525" marR="9525" marT="9525" marB="0" anchor="b"/>
                </a:tc>
                <a:tc>
                  <a:txBody>
                    <a:bodyPr/>
                    <a:lstStyle/>
                    <a:p>
                      <a:pPr algn="r" fontAlgn="b"/>
                      <a:r>
                        <a:rPr lang="en-US" altLang="zh-CN" sz="900" b="0" i="0" u="none" strike="noStrike">
                          <a:solidFill>
                            <a:srgbClr val="000000"/>
                          </a:solidFill>
                          <a:effectLst/>
                          <a:latin typeface="+mn-lt"/>
                        </a:rPr>
                        <a:t>17</a:t>
                      </a:r>
                    </a:p>
                  </a:txBody>
                  <a:tcPr marL="9525" marR="9525" marT="9525" marB="0" anchor="b"/>
                </a:tc>
                <a:tc>
                  <a:txBody>
                    <a:bodyPr/>
                    <a:lstStyle/>
                    <a:p>
                      <a:pPr algn="r" fontAlgn="b"/>
                      <a:r>
                        <a:rPr lang="en-US" altLang="zh-CN" sz="900" b="0" i="0" u="none" strike="noStrike">
                          <a:solidFill>
                            <a:srgbClr val="000000"/>
                          </a:solidFill>
                          <a:effectLst/>
                          <a:latin typeface="+mn-lt"/>
                        </a:rPr>
                        <a:t>18</a:t>
                      </a:r>
                    </a:p>
                  </a:txBody>
                  <a:tcPr marL="9525" marR="9525" marT="9525" marB="0" anchor="b"/>
                </a:tc>
                <a:tc>
                  <a:txBody>
                    <a:bodyPr/>
                    <a:lstStyle/>
                    <a:p>
                      <a:pPr algn="r" fontAlgn="b"/>
                      <a:r>
                        <a:rPr lang="en-US" altLang="zh-CN" sz="900" b="0" i="0" u="none" strike="noStrike">
                          <a:solidFill>
                            <a:srgbClr val="000000"/>
                          </a:solidFill>
                          <a:effectLst/>
                          <a:latin typeface="+mn-lt"/>
                        </a:rPr>
                        <a:t>18</a:t>
                      </a:r>
                    </a:p>
                  </a:txBody>
                  <a:tcPr marL="9525" marR="9525" marT="9525" marB="0" anchor="b"/>
                </a:tc>
                <a:tc>
                  <a:txBody>
                    <a:bodyPr/>
                    <a:lstStyle/>
                    <a:p>
                      <a:pPr algn="r" fontAlgn="b"/>
                      <a:r>
                        <a:rPr lang="en-US" altLang="zh-CN" sz="900" b="0" i="0" u="none" strike="noStrike" dirty="0">
                          <a:solidFill>
                            <a:srgbClr val="000000"/>
                          </a:solidFill>
                          <a:effectLst/>
                          <a:latin typeface="+mn-lt"/>
                        </a:rPr>
                        <a:t>18</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201707</a:t>
                      </a:r>
                    </a:p>
                  </a:txBody>
                  <a:tcPr marL="9525" marR="9525" marT="9525" marB="0" anchor="ctr"/>
                </a:tc>
                <a:tc>
                  <a:txBody>
                    <a:bodyPr/>
                    <a:lstStyle/>
                    <a:p>
                      <a:pPr algn="ctr" fontAlgn="ctr"/>
                      <a:r>
                        <a:rPr lang="en-US" altLang="zh-CN" sz="900" b="0" i="0" u="none" strike="noStrike" dirty="0">
                          <a:solidFill>
                            <a:schemeClr val="tx1"/>
                          </a:solidFill>
                          <a:effectLst/>
                          <a:latin typeface="+mn-lt"/>
                        </a:rPr>
                        <a:t>537</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6</a:t>
                      </a:r>
                    </a:p>
                  </a:txBody>
                  <a:tcPr marL="9525" marR="9525" marT="9525" marB="0" anchor="b"/>
                </a:tc>
                <a:tc>
                  <a:txBody>
                    <a:bodyPr/>
                    <a:lstStyle/>
                    <a:p>
                      <a:pPr algn="r" fontAlgn="b"/>
                      <a:r>
                        <a:rPr lang="en-US" altLang="zh-CN" sz="900" b="0" i="0" u="none" strike="noStrike">
                          <a:solidFill>
                            <a:srgbClr val="000000"/>
                          </a:solidFill>
                          <a:effectLst/>
                          <a:latin typeface="+mn-lt"/>
                        </a:rPr>
                        <a:t>14</a:t>
                      </a:r>
                    </a:p>
                  </a:txBody>
                  <a:tcPr marL="9525" marR="9525" marT="9525" marB="0" anchor="b"/>
                </a:tc>
                <a:tc>
                  <a:txBody>
                    <a:bodyPr/>
                    <a:lstStyle/>
                    <a:p>
                      <a:pPr algn="r" fontAlgn="b"/>
                      <a:r>
                        <a:rPr lang="en-US" altLang="zh-CN" sz="900" b="0" i="0" u="none" strike="noStrike">
                          <a:solidFill>
                            <a:srgbClr val="000000"/>
                          </a:solidFill>
                          <a:effectLst/>
                          <a:latin typeface="+mn-lt"/>
                        </a:rPr>
                        <a:t>19</a:t>
                      </a:r>
                    </a:p>
                  </a:txBody>
                  <a:tcPr marL="9525" marR="9525" marT="9525" marB="0" anchor="b"/>
                </a:tc>
                <a:tc>
                  <a:txBody>
                    <a:bodyPr/>
                    <a:lstStyle/>
                    <a:p>
                      <a:pPr algn="r" fontAlgn="b"/>
                      <a:r>
                        <a:rPr lang="en-US" altLang="zh-CN" sz="900" b="0" i="0" u="none" strike="noStrike">
                          <a:solidFill>
                            <a:srgbClr val="000000"/>
                          </a:solidFill>
                          <a:effectLst/>
                          <a:latin typeface="+mn-lt"/>
                        </a:rPr>
                        <a:t>18</a:t>
                      </a:r>
                    </a:p>
                  </a:txBody>
                  <a:tcPr marL="9525" marR="9525" marT="9525" marB="0" anchor="b"/>
                </a:tc>
                <a:tc>
                  <a:txBody>
                    <a:bodyPr/>
                    <a:lstStyle/>
                    <a:p>
                      <a:pPr algn="r" fontAlgn="b"/>
                      <a:r>
                        <a:rPr lang="en-US" altLang="zh-CN" sz="900" b="0" i="0" u="none" strike="noStrike">
                          <a:solidFill>
                            <a:srgbClr val="000000"/>
                          </a:solidFill>
                          <a:effectLst/>
                          <a:latin typeface="+mn-lt"/>
                        </a:rPr>
                        <a:t>20</a:t>
                      </a:r>
                    </a:p>
                  </a:txBody>
                  <a:tcPr marL="9525" marR="9525" marT="9525" marB="0" anchor="b"/>
                </a:tc>
                <a:tc>
                  <a:txBody>
                    <a:bodyPr/>
                    <a:lstStyle/>
                    <a:p>
                      <a:pPr algn="r" fontAlgn="b"/>
                      <a:r>
                        <a:rPr lang="en-US" altLang="zh-CN" sz="900" b="0" i="0" u="none" strike="noStrike">
                          <a:solidFill>
                            <a:srgbClr val="000000"/>
                          </a:solidFill>
                          <a:effectLst/>
                          <a:latin typeface="+mn-lt"/>
                        </a:rPr>
                        <a:t>21</a:t>
                      </a:r>
                    </a:p>
                  </a:txBody>
                  <a:tcPr marL="9525" marR="9525" marT="9525" marB="0" anchor="b"/>
                </a:tc>
                <a:tc>
                  <a:txBody>
                    <a:bodyPr/>
                    <a:lstStyle/>
                    <a:p>
                      <a:pPr algn="r" fontAlgn="b"/>
                      <a:r>
                        <a:rPr lang="en-US" altLang="zh-CN" sz="900" b="0" i="0" u="none" strike="noStrike" dirty="0">
                          <a:solidFill>
                            <a:srgbClr val="000000"/>
                          </a:solidFill>
                          <a:effectLst/>
                          <a:latin typeface="+mn-lt"/>
                        </a:rPr>
                        <a:t>21</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201708</a:t>
                      </a:r>
                    </a:p>
                  </a:txBody>
                  <a:tcPr marL="9525" marR="9525" marT="9525" marB="0" anchor="ctr"/>
                </a:tc>
                <a:tc>
                  <a:txBody>
                    <a:bodyPr/>
                    <a:lstStyle/>
                    <a:p>
                      <a:pPr algn="ctr" fontAlgn="ctr"/>
                      <a:r>
                        <a:rPr lang="en-US" altLang="zh-CN" sz="900" b="0" i="0" u="none" strike="noStrike" dirty="0">
                          <a:solidFill>
                            <a:schemeClr val="tx1"/>
                          </a:solidFill>
                          <a:effectLst/>
                          <a:latin typeface="+mn-lt"/>
                        </a:rPr>
                        <a:t>670</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7</a:t>
                      </a:r>
                    </a:p>
                  </a:txBody>
                  <a:tcPr marL="9525" marR="9525" marT="9525" marB="0" anchor="b"/>
                </a:tc>
                <a:tc>
                  <a:txBody>
                    <a:bodyPr/>
                    <a:lstStyle/>
                    <a:p>
                      <a:pPr algn="r" fontAlgn="b"/>
                      <a:r>
                        <a:rPr lang="en-US" altLang="zh-CN" sz="900" b="0" i="0" u="none" strike="noStrike">
                          <a:solidFill>
                            <a:srgbClr val="000000"/>
                          </a:solidFill>
                          <a:effectLst/>
                          <a:latin typeface="+mn-lt"/>
                        </a:rPr>
                        <a:t>14</a:t>
                      </a:r>
                    </a:p>
                  </a:txBody>
                  <a:tcPr marL="9525" marR="9525" marT="9525" marB="0" anchor="b"/>
                </a:tc>
                <a:tc>
                  <a:txBody>
                    <a:bodyPr/>
                    <a:lstStyle/>
                    <a:p>
                      <a:pPr algn="r" fontAlgn="b"/>
                      <a:r>
                        <a:rPr lang="en-US" altLang="zh-CN" sz="900" b="0" i="0" u="none" strike="noStrike">
                          <a:solidFill>
                            <a:srgbClr val="000000"/>
                          </a:solidFill>
                          <a:effectLst/>
                          <a:latin typeface="+mn-lt"/>
                        </a:rPr>
                        <a:t>16</a:t>
                      </a:r>
                    </a:p>
                  </a:txBody>
                  <a:tcPr marL="9525" marR="9525" marT="9525" marB="0" anchor="b"/>
                </a:tc>
                <a:tc>
                  <a:txBody>
                    <a:bodyPr/>
                    <a:lstStyle/>
                    <a:p>
                      <a:pPr algn="r" fontAlgn="b"/>
                      <a:r>
                        <a:rPr lang="en-US" altLang="zh-CN" sz="900" b="0" i="0" u="none" strike="noStrike">
                          <a:solidFill>
                            <a:srgbClr val="000000"/>
                          </a:solidFill>
                          <a:effectLst/>
                          <a:latin typeface="+mn-lt"/>
                        </a:rPr>
                        <a:t>17</a:t>
                      </a:r>
                    </a:p>
                  </a:txBody>
                  <a:tcPr marL="9525" marR="9525" marT="9525" marB="0" anchor="b"/>
                </a:tc>
                <a:tc>
                  <a:txBody>
                    <a:bodyPr/>
                    <a:lstStyle/>
                    <a:p>
                      <a:pPr algn="r" fontAlgn="b"/>
                      <a:r>
                        <a:rPr lang="en-US" altLang="zh-CN" sz="900" b="0" i="0" u="none" strike="noStrike">
                          <a:solidFill>
                            <a:srgbClr val="000000"/>
                          </a:solidFill>
                          <a:effectLst/>
                          <a:latin typeface="+mn-lt"/>
                        </a:rPr>
                        <a:t>18</a:t>
                      </a:r>
                    </a:p>
                  </a:txBody>
                  <a:tcPr marL="9525" marR="9525" marT="9525" marB="0" anchor="b"/>
                </a:tc>
                <a:tc>
                  <a:txBody>
                    <a:bodyPr/>
                    <a:lstStyle/>
                    <a:p>
                      <a:pPr algn="r" fontAlgn="b"/>
                      <a:r>
                        <a:rPr lang="en-US" altLang="zh-CN" sz="900" b="0" i="0" u="none" strike="noStrike" dirty="0">
                          <a:solidFill>
                            <a:srgbClr val="000000"/>
                          </a:solidFill>
                          <a:effectLst/>
                          <a:latin typeface="+mn-lt"/>
                        </a:rPr>
                        <a:t>18</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201709</a:t>
                      </a:r>
                    </a:p>
                  </a:txBody>
                  <a:tcPr marL="9525" marR="9525" marT="9525" marB="0" anchor="ctr"/>
                </a:tc>
                <a:tc>
                  <a:txBody>
                    <a:bodyPr/>
                    <a:lstStyle/>
                    <a:p>
                      <a:pPr algn="ctr" fontAlgn="ctr"/>
                      <a:r>
                        <a:rPr lang="en-US" altLang="zh-CN" sz="900" b="0" i="0" u="none" strike="noStrike" dirty="0">
                          <a:solidFill>
                            <a:schemeClr val="tx1"/>
                          </a:solidFill>
                          <a:effectLst/>
                          <a:latin typeface="+mn-lt"/>
                        </a:rPr>
                        <a:t>646</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7</a:t>
                      </a:r>
                    </a:p>
                  </a:txBody>
                  <a:tcPr marL="9525" marR="9525" marT="9525" marB="0" anchor="b"/>
                </a:tc>
                <a:tc>
                  <a:txBody>
                    <a:bodyPr/>
                    <a:lstStyle/>
                    <a:p>
                      <a:pPr algn="r" fontAlgn="b"/>
                      <a:r>
                        <a:rPr lang="en-US" altLang="zh-CN" sz="900" b="0" i="0" u="none" strike="noStrike">
                          <a:solidFill>
                            <a:srgbClr val="000000"/>
                          </a:solidFill>
                          <a:effectLst/>
                          <a:latin typeface="+mn-lt"/>
                        </a:rPr>
                        <a:t>13</a:t>
                      </a:r>
                    </a:p>
                  </a:txBody>
                  <a:tcPr marL="9525" marR="9525" marT="9525" marB="0" anchor="b"/>
                </a:tc>
                <a:tc>
                  <a:txBody>
                    <a:bodyPr/>
                    <a:lstStyle/>
                    <a:p>
                      <a:pPr algn="r" fontAlgn="b"/>
                      <a:r>
                        <a:rPr lang="en-US" altLang="zh-CN" sz="900" b="0" i="0" u="none" strike="noStrike">
                          <a:solidFill>
                            <a:srgbClr val="000000"/>
                          </a:solidFill>
                          <a:effectLst/>
                          <a:latin typeface="+mn-lt"/>
                        </a:rPr>
                        <a:t>15</a:t>
                      </a:r>
                    </a:p>
                  </a:txBody>
                  <a:tcPr marL="9525" marR="9525" marT="9525" marB="0" anchor="b"/>
                </a:tc>
                <a:tc>
                  <a:txBody>
                    <a:bodyPr/>
                    <a:lstStyle/>
                    <a:p>
                      <a:pPr algn="r" fontAlgn="b"/>
                      <a:r>
                        <a:rPr lang="en-US" altLang="zh-CN" sz="900" b="0" i="0" u="none" strike="noStrike">
                          <a:solidFill>
                            <a:srgbClr val="000000"/>
                          </a:solidFill>
                          <a:effectLst/>
                          <a:latin typeface="+mn-lt"/>
                        </a:rPr>
                        <a:t>16</a:t>
                      </a:r>
                    </a:p>
                  </a:txBody>
                  <a:tcPr marL="9525" marR="9525" marT="9525" marB="0" anchor="b"/>
                </a:tc>
                <a:tc>
                  <a:txBody>
                    <a:bodyPr/>
                    <a:lstStyle/>
                    <a:p>
                      <a:pPr algn="r" fontAlgn="b"/>
                      <a:r>
                        <a:rPr lang="en-US" altLang="zh-CN" sz="900" b="0" i="0" u="none" strike="noStrike" dirty="0">
                          <a:solidFill>
                            <a:srgbClr val="000000"/>
                          </a:solidFill>
                          <a:effectLst/>
                          <a:latin typeface="+mn-lt"/>
                        </a:rPr>
                        <a:t>17</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201710</a:t>
                      </a:r>
                    </a:p>
                  </a:txBody>
                  <a:tcPr marL="9525" marR="9525" marT="9525" marB="0" anchor="ctr"/>
                </a:tc>
                <a:tc>
                  <a:txBody>
                    <a:bodyPr/>
                    <a:lstStyle/>
                    <a:p>
                      <a:pPr algn="ctr" fontAlgn="ctr"/>
                      <a:r>
                        <a:rPr lang="en-US" altLang="zh-CN" sz="900" b="0" i="0" u="none" strike="noStrike" dirty="0">
                          <a:solidFill>
                            <a:schemeClr val="tx1"/>
                          </a:solidFill>
                          <a:effectLst/>
                          <a:latin typeface="+mn-lt"/>
                        </a:rPr>
                        <a:t>638</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a:solidFill>
                            <a:srgbClr val="000000"/>
                          </a:solidFill>
                          <a:effectLst/>
                          <a:latin typeface="+mn-lt"/>
                        </a:rPr>
                        <a:t>5</a:t>
                      </a:r>
                    </a:p>
                  </a:txBody>
                  <a:tcPr marL="9525" marR="9525" marT="9525" marB="0" anchor="b"/>
                </a:tc>
                <a:tc>
                  <a:txBody>
                    <a:bodyPr/>
                    <a:lstStyle/>
                    <a:p>
                      <a:pPr algn="r" fontAlgn="b"/>
                      <a:r>
                        <a:rPr lang="en-US" altLang="zh-CN" sz="900" b="0" i="0" u="none" strike="noStrike">
                          <a:solidFill>
                            <a:srgbClr val="000000"/>
                          </a:solidFill>
                          <a:effectLst/>
                          <a:latin typeface="+mn-lt"/>
                        </a:rPr>
                        <a:t>13</a:t>
                      </a:r>
                    </a:p>
                  </a:txBody>
                  <a:tcPr marL="9525" marR="9525" marT="9525" marB="0" anchor="b"/>
                </a:tc>
                <a:tc>
                  <a:txBody>
                    <a:bodyPr/>
                    <a:lstStyle/>
                    <a:p>
                      <a:pPr algn="r" fontAlgn="b"/>
                      <a:r>
                        <a:rPr lang="en-US" altLang="zh-CN" sz="900" b="0" i="0" u="none" strike="noStrike">
                          <a:solidFill>
                            <a:srgbClr val="000000"/>
                          </a:solidFill>
                          <a:effectLst/>
                          <a:latin typeface="+mn-lt"/>
                        </a:rPr>
                        <a:t>16</a:t>
                      </a:r>
                    </a:p>
                  </a:txBody>
                  <a:tcPr marL="9525" marR="9525" marT="9525" marB="0" anchor="b"/>
                </a:tc>
                <a:tc>
                  <a:txBody>
                    <a:bodyPr/>
                    <a:lstStyle/>
                    <a:p>
                      <a:pPr algn="r" fontAlgn="b"/>
                      <a:r>
                        <a:rPr lang="en-US" altLang="zh-CN" sz="900" b="0" i="0" u="none" strike="noStrike" dirty="0">
                          <a:solidFill>
                            <a:srgbClr val="000000"/>
                          </a:solidFill>
                          <a:effectLst/>
                          <a:latin typeface="+mn-lt"/>
                        </a:rPr>
                        <a:t>15</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201711</a:t>
                      </a:r>
                    </a:p>
                  </a:txBody>
                  <a:tcPr marL="9525" marR="9525" marT="9525" marB="0" anchor="ctr"/>
                </a:tc>
                <a:tc>
                  <a:txBody>
                    <a:bodyPr/>
                    <a:lstStyle/>
                    <a:p>
                      <a:pPr algn="ctr" fontAlgn="ctr"/>
                      <a:r>
                        <a:rPr lang="en-US" altLang="zh-CN" sz="900" b="0" i="0" u="none" strike="noStrike" dirty="0">
                          <a:solidFill>
                            <a:schemeClr val="tx1"/>
                          </a:solidFill>
                          <a:effectLst/>
                          <a:latin typeface="+mn-lt"/>
                        </a:rPr>
                        <a:t>940</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dirty="0">
                          <a:solidFill>
                            <a:srgbClr val="000000"/>
                          </a:solidFill>
                          <a:effectLst/>
                          <a:latin typeface="+mn-lt"/>
                        </a:rPr>
                        <a:t>5</a:t>
                      </a:r>
                    </a:p>
                  </a:txBody>
                  <a:tcPr marL="9525" marR="9525" marT="9525" marB="0" anchor="b"/>
                </a:tc>
                <a:tc>
                  <a:txBody>
                    <a:bodyPr/>
                    <a:lstStyle/>
                    <a:p>
                      <a:pPr algn="r" fontAlgn="b"/>
                      <a:r>
                        <a:rPr lang="en-US" altLang="zh-CN" sz="900" b="0" i="0" u="none" strike="noStrike">
                          <a:solidFill>
                            <a:srgbClr val="000000"/>
                          </a:solidFill>
                          <a:effectLst/>
                          <a:latin typeface="+mn-lt"/>
                        </a:rPr>
                        <a:t>13</a:t>
                      </a:r>
                    </a:p>
                  </a:txBody>
                  <a:tcPr marL="9525" marR="9525" marT="9525" marB="0" anchor="b"/>
                </a:tc>
                <a:tc>
                  <a:txBody>
                    <a:bodyPr/>
                    <a:lstStyle/>
                    <a:p>
                      <a:pPr algn="r" fontAlgn="b"/>
                      <a:r>
                        <a:rPr lang="en-US" altLang="zh-CN" sz="900" b="0" i="0" u="none" strike="noStrike" dirty="0">
                          <a:solidFill>
                            <a:srgbClr val="000000"/>
                          </a:solidFill>
                          <a:effectLst/>
                          <a:latin typeface="+mn-lt"/>
                        </a:rPr>
                        <a:t>14</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201712</a:t>
                      </a:r>
                    </a:p>
                  </a:txBody>
                  <a:tcPr marL="9525" marR="9525" marT="9525" marB="0" anchor="ctr"/>
                </a:tc>
                <a:tc>
                  <a:txBody>
                    <a:bodyPr/>
                    <a:lstStyle/>
                    <a:p>
                      <a:pPr algn="ctr" fontAlgn="ctr"/>
                      <a:r>
                        <a:rPr lang="en-US" altLang="zh-CN" sz="900" b="0" i="0" u="none" strike="noStrike" dirty="0">
                          <a:solidFill>
                            <a:schemeClr val="tx1"/>
                          </a:solidFill>
                          <a:effectLst/>
                          <a:latin typeface="+mn-lt"/>
                        </a:rPr>
                        <a:t>623</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r" fontAlgn="b"/>
                      <a:r>
                        <a:rPr lang="en-US" altLang="zh-CN" sz="900" b="0" i="0" u="none" strike="noStrike" dirty="0">
                          <a:solidFill>
                            <a:srgbClr val="000000"/>
                          </a:solidFill>
                          <a:effectLst/>
                          <a:latin typeface="+mn-lt"/>
                        </a:rPr>
                        <a:t>6</a:t>
                      </a:r>
                    </a:p>
                  </a:txBody>
                  <a:tcPr marL="9525" marR="9525" marT="9525" marB="0" anchor="b"/>
                </a:tc>
                <a:tc>
                  <a:txBody>
                    <a:bodyPr/>
                    <a:lstStyle/>
                    <a:p>
                      <a:pPr algn="r" fontAlgn="b"/>
                      <a:r>
                        <a:rPr lang="en-US" altLang="zh-CN" sz="900" b="0" i="0" u="none" strike="noStrike" dirty="0">
                          <a:solidFill>
                            <a:srgbClr val="000000"/>
                          </a:solidFill>
                          <a:effectLst/>
                          <a:latin typeface="+mn-lt"/>
                        </a:rPr>
                        <a:t>11</a:t>
                      </a:r>
                    </a:p>
                  </a:txBody>
                  <a:tcPr marL="9525" marR="9525" marT="9525" marB="0" anchor="b"/>
                </a:tc>
              </a:tr>
              <a:tr h="127498">
                <a:tc>
                  <a:txBody>
                    <a:bodyPr/>
                    <a:lstStyle/>
                    <a:p>
                      <a:pPr algn="ctr" fontAlgn="ctr"/>
                      <a:r>
                        <a:rPr lang="en-US" altLang="zh-CN" sz="900" b="0" i="0" u="none" strike="noStrike" dirty="0">
                          <a:solidFill>
                            <a:schemeClr val="tx1"/>
                          </a:solidFill>
                          <a:effectLst/>
                          <a:latin typeface="+mn-lt"/>
                        </a:rPr>
                        <a:t>201801</a:t>
                      </a:r>
                    </a:p>
                  </a:txBody>
                  <a:tcPr marL="9525" marR="9525" marT="9525" marB="0" anchor="ctr"/>
                </a:tc>
                <a:tc>
                  <a:txBody>
                    <a:bodyPr/>
                    <a:lstStyle/>
                    <a:p>
                      <a:pPr algn="ctr" fontAlgn="ctr"/>
                      <a:r>
                        <a:rPr lang="en-US" altLang="zh-CN" sz="900" b="0" i="0" u="none" strike="noStrike" dirty="0">
                          <a:solidFill>
                            <a:schemeClr val="tx1"/>
                          </a:solidFill>
                          <a:effectLst/>
                          <a:latin typeface="+mn-lt"/>
                        </a:rPr>
                        <a:t>720</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b"/>
                      <a:r>
                        <a:rPr lang="zh-CN" altLang="en-US" sz="900" b="0" i="0" u="none" strike="noStrike" dirty="0">
                          <a:solidFill>
                            <a:srgbClr val="000000"/>
                          </a:solidFill>
                          <a:effectLst/>
                          <a:latin typeface="+mn-lt"/>
                        </a:rPr>
                        <a:t>　</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l" fontAlgn="b"/>
                      <a:r>
                        <a:rPr lang="zh-CN" altLang="en-US" sz="900" b="0" i="0" u="none" strike="noStrike" dirty="0">
                          <a:solidFill>
                            <a:srgbClr val="000000"/>
                          </a:solidFill>
                          <a:effectLst/>
                          <a:latin typeface="+mn-lt"/>
                        </a:rPr>
                        <a:t>　</a:t>
                      </a:r>
                    </a:p>
                  </a:txBody>
                  <a:tcPr marL="9525" marR="9525" marT="9525" marB="0" anchor="b"/>
                </a:tc>
                <a:tc>
                  <a:txBody>
                    <a:bodyPr/>
                    <a:lstStyle/>
                    <a:p>
                      <a:pPr algn="r" fontAlgn="b"/>
                      <a:r>
                        <a:rPr lang="en-US" altLang="zh-CN" sz="900" b="0" i="0" u="none" strike="noStrike" dirty="0">
                          <a:solidFill>
                            <a:srgbClr val="000000"/>
                          </a:solidFill>
                          <a:effectLst/>
                          <a:latin typeface="+mn-lt"/>
                        </a:rPr>
                        <a:t>5</a:t>
                      </a:r>
                    </a:p>
                  </a:txBody>
                  <a:tcPr marL="9525" marR="9525" marT="9525" marB="0" anchor="b"/>
                </a:tc>
              </a:tr>
              <a:tr h="127498">
                <a:tc>
                  <a:txBody>
                    <a:bodyPr/>
                    <a:lstStyle/>
                    <a:p>
                      <a:pPr algn="ctr" fontAlgn="ctr"/>
                      <a:r>
                        <a:rPr lang="zh-CN" altLang="en-US" sz="900" b="1" i="0" u="none" strike="noStrike">
                          <a:solidFill>
                            <a:srgbClr val="FFFFFF"/>
                          </a:solidFill>
                          <a:effectLst/>
                          <a:latin typeface="宋体"/>
                        </a:rPr>
                        <a:t>总计</a:t>
                      </a:r>
                    </a:p>
                  </a:txBody>
                  <a:tcPr marL="9525" marR="9525" marT="9525" marB="0" anchor="ctr">
                    <a:solidFill>
                      <a:srgbClr val="2380B8"/>
                    </a:solidFill>
                  </a:tcPr>
                </a:tc>
                <a:tc>
                  <a:txBody>
                    <a:bodyPr/>
                    <a:lstStyle/>
                    <a:p>
                      <a:pPr algn="ctr" fontAlgn="ctr"/>
                      <a:r>
                        <a:rPr lang="en-US" altLang="zh-CN" sz="900" b="1" i="0" u="none" strike="noStrike" dirty="0">
                          <a:solidFill>
                            <a:srgbClr val="FFFFFF"/>
                          </a:solidFill>
                          <a:effectLst/>
                          <a:latin typeface="+mn-lt"/>
                        </a:rPr>
                        <a:t>7790</a:t>
                      </a:r>
                    </a:p>
                  </a:txBody>
                  <a:tcPr marL="9525" marR="9525" marT="9525" marB="0" anchor="ctr">
                    <a:lnR w="12700" cap="flat" cmpd="sng" algn="ctr">
                      <a:solidFill>
                        <a:schemeClr val="tx1"/>
                      </a:solidFill>
                      <a:prstDash val="solid"/>
                      <a:round/>
                      <a:headEnd type="none" w="med" len="med"/>
                      <a:tailEnd type="none" w="med" len="med"/>
                    </a:lnR>
                    <a:solidFill>
                      <a:srgbClr val="2380B8"/>
                    </a:solidFill>
                  </a:tcPr>
                </a:tc>
                <a:tc>
                  <a:txBody>
                    <a:bodyPr/>
                    <a:lstStyle/>
                    <a:p>
                      <a:pPr algn="r" fontAlgn="b"/>
                      <a:r>
                        <a:rPr lang="en-US" altLang="zh-CN" sz="900" b="1" i="0" u="none" strike="noStrike">
                          <a:solidFill>
                            <a:srgbClr val="FFFFFF"/>
                          </a:solidFill>
                          <a:effectLst/>
                          <a:latin typeface="+mn-lt"/>
                        </a:rPr>
                        <a:t>3</a:t>
                      </a:r>
                    </a:p>
                  </a:txBody>
                  <a:tcPr marL="9525" marR="9525" marT="9525" marB="0" anchor="b">
                    <a:lnL w="12700" cap="flat" cmpd="sng" algn="ctr">
                      <a:solidFill>
                        <a:schemeClr val="tx1"/>
                      </a:solidFill>
                      <a:prstDash val="solid"/>
                      <a:round/>
                      <a:headEnd type="none" w="med" len="med"/>
                      <a:tailEnd type="none" w="med" len="med"/>
                    </a:lnL>
                    <a:solidFill>
                      <a:srgbClr val="2380B8"/>
                    </a:solidFill>
                  </a:tcPr>
                </a:tc>
                <a:tc>
                  <a:txBody>
                    <a:bodyPr/>
                    <a:lstStyle/>
                    <a:p>
                      <a:pPr algn="r" fontAlgn="b"/>
                      <a:r>
                        <a:rPr lang="en-US" altLang="zh-CN" sz="900" b="1" i="0" u="none" strike="noStrike">
                          <a:solidFill>
                            <a:srgbClr val="FFFFFF"/>
                          </a:solidFill>
                          <a:effectLst/>
                          <a:latin typeface="+mn-lt"/>
                        </a:rPr>
                        <a:t>11</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17</a:t>
                      </a:r>
                    </a:p>
                  </a:txBody>
                  <a:tcPr marL="9525" marR="9525" marT="9525" marB="0" anchor="b">
                    <a:solidFill>
                      <a:srgbClr val="2380B8"/>
                    </a:solidFill>
                  </a:tcPr>
                </a:tc>
                <a:tc>
                  <a:txBody>
                    <a:bodyPr/>
                    <a:lstStyle/>
                    <a:p>
                      <a:pPr algn="r" fontAlgn="b"/>
                      <a:r>
                        <a:rPr lang="en-US" altLang="zh-CN" sz="900" b="1" i="0" u="none" strike="noStrike" dirty="0">
                          <a:solidFill>
                            <a:srgbClr val="FFFFFF"/>
                          </a:solidFill>
                          <a:effectLst/>
                          <a:latin typeface="+mn-lt"/>
                        </a:rPr>
                        <a:t>16</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21</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21</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23</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23</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23</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22</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22</a:t>
                      </a:r>
                    </a:p>
                  </a:txBody>
                  <a:tcPr marL="9525" marR="9525" marT="9525" marB="0" anchor="b">
                    <a:solidFill>
                      <a:srgbClr val="2380B8"/>
                    </a:solidFill>
                  </a:tcPr>
                </a:tc>
                <a:tc>
                  <a:txBody>
                    <a:bodyPr/>
                    <a:lstStyle/>
                    <a:p>
                      <a:pPr algn="r" fontAlgn="b"/>
                      <a:r>
                        <a:rPr lang="en-US" altLang="zh-CN" sz="900" b="1" i="0" u="none" strike="noStrike">
                          <a:solidFill>
                            <a:srgbClr val="FFFFFF"/>
                          </a:solidFill>
                          <a:effectLst/>
                          <a:latin typeface="+mn-lt"/>
                        </a:rPr>
                        <a:t>21</a:t>
                      </a:r>
                    </a:p>
                  </a:txBody>
                  <a:tcPr marL="9525" marR="9525" marT="9525" marB="0" anchor="b">
                    <a:solidFill>
                      <a:srgbClr val="2380B8"/>
                    </a:solidFill>
                  </a:tcPr>
                </a:tc>
                <a:tc>
                  <a:txBody>
                    <a:bodyPr/>
                    <a:lstStyle/>
                    <a:p>
                      <a:pPr algn="r" fontAlgn="b"/>
                      <a:r>
                        <a:rPr lang="en-US" altLang="zh-CN" sz="900" b="1" i="0" u="none" strike="noStrike" dirty="0">
                          <a:solidFill>
                            <a:srgbClr val="FFFFFF"/>
                          </a:solidFill>
                          <a:effectLst/>
                          <a:latin typeface="+mn-lt"/>
                        </a:rPr>
                        <a:t>20.52</a:t>
                      </a:r>
                    </a:p>
                  </a:txBody>
                  <a:tcPr marL="9525" marR="9525" marT="9525" marB="0" anchor="b">
                    <a:solidFill>
                      <a:srgbClr val="2380B8"/>
                    </a:solidFill>
                  </a:tcPr>
                </a:tc>
                <a:tc>
                  <a:txBody>
                    <a:bodyPr/>
                    <a:lstStyle/>
                    <a:p>
                      <a:pPr algn="r" fontAlgn="b"/>
                      <a:r>
                        <a:rPr lang="en-US" altLang="zh-CN" sz="900" b="1" i="0" u="none" strike="noStrike" dirty="0">
                          <a:solidFill>
                            <a:srgbClr val="FFFFFF"/>
                          </a:solidFill>
                          <a:effectLst/>
                          <a:latin typeface="+mn-lt"/>
                        </a:rPr>
                        <a:t>21.28</a:t>
                      </a:r>
                    </a:p>
                  </a:txBody>
                  <a:tcPr marL="9525" marR="9525" marT="9525" marB="0" anchor="b">
                    <a:solidFill>
                      <a:srgbClr val="2380B8"/>
                    </a:solidFill>
                  </a:tcPr>
                </a:tc>
                <a:tc>
                  <a:txBody>
                    <a:bodyPr/>
                    <a:lstStyle/>
                    <a:p>
                      <a:pPr algn="r" fontAlgn="b"/>
                      <a:r>
                        <a:rPr lang="en-US" altLang="zh-CN" sz="900" b="1" i="0" u="none" strike="noStrike" dirty="0">
                          <a:solidFill>
                            <a:srgbClr val="FFFFFF"/>
                          </a:solidFill>
                          <a:effectLst/>
                          <a:latin typeface="+mn-lt"/>
                        </a:rPr>
                        <a:t>20.27</a:t>
                      </a:r>
                    </a:p>
                  </a:txBody>
                  <a:tcPr marL="9525" marR="9525" marT="9525" marB="0" anchor="b">
                    <a:solidFill>
                      <a:srgbClr val="2380B8"/>
                    </a:solidFill>
                  </a:tcPr>
                </a:tc>
              </a:tr>
            </a:tbl>
          </a:graphicData>
        </a:graphic>
      </p:graphicFrame>
      <p:sp>
        <p:nvSpPr>
          <p:cNvPr id="6" name="TextBox 5"/>
          <p:cNvSpPr txBox="1"/>
          <p:nvPr/>
        </p:nvSpPr>
        <p:spPr>
          <a:xfrm>
            <a:off x="7164288" y="1003972"/>
            <a:ext cx="1872208" cy="1323439"/>
          </a:xfrm>
          <a:prstGeom prst="rect">
            <a:avLst/>
          </a:prstGeom>
          <a:noFill/>
        </p:spPr>
        <p:txBody>
          <a:bodyPr wrap="square" rtlCol="0">
            <a:spAutoFit/>
          </a:bodyPr>
          <a:lstStyle/>
          <a:p>
            <a:r>
              <a:rPr lang="zh-CN" altLang="en-US" sz="1600" dirty="0" smtClean="0"/>
              <a:t>从交易额同期群表中可以看出，每个月新增实名和伙人最终达到稳态时产生的效能是不同的。</a:t>
            </a:r>
            <a:endParaRPr lang="zh-CN" altLang="en-US" sz="1600" dirty="0"/>
          </a:p>
        </p:txBody>
      </p:sp>
      <p:sp>
        <p:nvSpPr>
          <p:cNvPr id="14" name="TextBox 13"/>
          <p:cNvSpPr txBox="1"/>
          <p:nvPr/>
        </p:nvSpPr>
        <p:spPr>
          <a:xfrm>
            <a:off x="7164288" y="3789040"/>
            <a:ext cx="1872208" cy="1815882"/>
          </a:xfrm>
          <a:prstGeom prst="rect">
            <a:avLst/>
          </a:prstGeom>
          <a:noFill/>
        </p:spPr>
        <p:txBody>
          <a:bodyPr wrap="square" rtlCol="0">
            <a:spAutoFit/>
          </a:bodyPr>
          <a:lstStyle/>
          <a:p>
            <a:r>
              <a:rPr lang="zh-CN" altLang="en-US" sz="1600" dirty="0" smtClean="0"/>
              <a:t>从人均产能同期群表中可以看出，每个月新增实名和伙人最终达到稳态时产生的效能不同的原因是每个人人均贡献阈值是不同的。</a:t>
            </a:r>
            <a:endParaRPr lang="zh-CN" altLang="en-US" sz="1600" dirty="0"/>
          </a:p>
        </p:txBody>
      </p:sp>
    </p:spTree>
    <p:extLst>
      <p:ext uri="{BB962C8B-B14F-4D97-AF65-F5344CB8AC3E}">
        <p14:creationId xmlns:p14="http://schemas.microsoft.com/office/powerpoint/2010/main" val="2907368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43784</TotalTime>
  <Words>3325</Words>
  <Application>Microsoft Office PowerPoint</Application>
  <PresentationFormat>全屏显示(4:3)</PresentationFormat>
  <Paragraphs>2439</Paragraphs>
  <Slides>13</Slides>
  <Notes>2</Notes>
  <HiddenSlides>0</HiddenSlides>
  <MMClips>0</MMClips>
  <ScaleCrop>false</ScaleCrop>
  <HeadingPairs>
    <vt:vector size="4" baseType="variant">
      <vt:variant>
        <vt:lpstr>主题</vt:lpstr>
      </vt:variant>
      <vt:variant>
        <vt:i4>5</vt:i4>
      </vt:variant>
      <vt:variant>
        <vt:lpstr>幻灯片标题</vt:lpstr>
      </vt:variant>
      <vt:variant>
        <vt:i4>13</vt:i4>
      </vt:variant>
    </vt:vector>
  </HeadingPairs>
  <TitlesOfParts>
    <vt:vector size="18" baseType="lpstr">
      <vt:lpstr>1_自定义设计方案</vt:lpstr>
      <vt:lpstr>自定义设计方案</vt:lpstr>
      <vt:lpstr>2_自定义设计方案</vt:lpstr>
      <vt:lpstr>3_自定义设计方案</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frank</dc:creator>
  <cp:lastModifiedBy>China</cp:lastModifiedBy>
  <cp:revision>2466</cp:revision>
  <dcterms:created xsi:type="dcterms:W3CDTF">2012-11-06T07:42:54Z</dcterms:created>
  <dcterms:modified xsi:type="dcterms:W3CDTF">2018-02-27T06:58:54Z</dcterms:modified>
</cp:coreProperties>
</file>