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685" r:id="rId3"/>
    <p:sldMasterId id="2147483733" r:id="rId4"/>
    <p:sldMasterId id="2147483758" r:id="rId5"/>
  </p:sldMasterIdLst>
  <p:notesMasterIdLst>
    <p:notesMasterId r:id="rId15"/>
  </p:notesMasterIdLst>
  <p:handoutMasterIdLst>
    <p:handoutMasterId r:id="rId16"/>
  </p:handoutMasterIdLst>
  <p:sldIdLst>
    <p:sldId id="414" r:id="rId6"/>
    <p:sldId id="428" r:id="rId7"/>
    <p:sldId id="430" r:id="rId8"/>
    <p:sldId id="432" r:id="rId9"/>
    <p:sldId id="436" r:id="rId10"/>
    <p:sldId id="437" r:id="rId11"/>
    <p:sldId id="438" r:id="rId12"/>
    <p:sldId id="434" r:id="rId13"/>
    <p:sldId id="41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0B8"/>
    <a:srgbClr val="0091D2"/>
    <a:srgbClr val="0C95FF"/>
    <a:srgbClr val="7AD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43" autoAdjust="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6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4180;&#24230;&#30424;&#2885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和伙人!$C$1</c:f>
              <c:strCache>
                <c:ptCount val="1"/>
                <c:pt idx="0">
                  <c:v>新增实名和伙人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和伙人!$B$2:$B$13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和伙人!$C$2:$C$13</c:f>
              <c:numCache>
                <c:formatCode>General</c:formatCode>
                <c:ptCount val="12"/>
                <c:pt idx="0">
                  <c:v>155</c:v>
                </c:pt>
                <c:pt idx="1">
                  <c:v>267</c:v>
                </c:pt>
                <c:pt idx="2">
                  <c:v>440</c:v>
                </c:pt>
                <c:pt idx="3">
                  <c:v>546</c:v>
                </c:pt>
                <c:pt idx="4">
                  <c:v>572</c:v>
                </c:pt>
                <c:pt idx="5">
                  <c:v>672</c:v>
                </c:pt>
                <c:pt idx="6">
                  <c:v>534</c:v>
                </c:pt>
                <c:pt idx="7">
                  <c:v>669</c:v>
                </c:pt>
                <c:pt idx="8">
                  <c:v>643</c:v>
                </c:pt>
                <c:pt idx="9">
                  <c:v>633</c:v>
                </c:pt>
                <c:pt idx="10">
                  <c:v>937</c:v>
                </c:pt>
                <c:pt idx="11">
                  <c:v>609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065216"/>
        <c:axId val="67822144"/>
      </c:barChart>
      <c:catAx>
        <c:axId val="11706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822144"/>
        <c:crosses val="autoZero"/>
        <c:auto val="1"/>
        <c:lblAlgn val="ctr"/>
        <c:lblOffset val="100"/>
        <c:noMultiLvlLbl val="0"/>
      </c:catAx>
      <c:valAx>
        <c:axId val="67822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1706521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和伙人总活跃人数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和伙人!$C$75</c:f>
              <c:strCache>
                <c:ptCount val="1"/>
                <c:pt idx="0">
                  <c:v>总活跃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和伙人!$B$76:$B$87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和伙人!$C$76:$C$87</c:f>
              <c:numCache>
                <c:formatCode>General</c:formatCode>
                <c:ptCount val="12"/>
                <c:pt idx="0">
                  <c:v>207</c:v>
                </c:pt>
                <c:pt idx="1">
                  <c:v>320</c:v>
                </c:pt>
                <c:pt idx="2">
                  <c:v>570</c:v>
                </c:pt>
                <c:pt idx="3">
                  <c:v>822</c:v>
                </c:pt>
                <c:pt idx="4">
                  <c:v>1095</c:v>
                </c:pt>
                <c:pt idx="5">
                  <c:v>1296</c:v>
                </c:pt>
                <c:pt idx="6">
                  <c:v>1481</c:v>
                </c:pt>
                <c:pt idx="7">
                  <c:v>1738</c:v>
                </c:pt>
                <c:pt idx="8">
                  <c:v>2045</c:v>
                </c:pt>
                <c:pt idx="9">
                  <c:v>2313</c:v>
                </c:pt>
                <c:pt idx="10">
                  <c:v>2816</c:v>
                </c:pt>
                <c:pt idx="11">
                  <c:v>2940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788160"/>
        <c:axId val="125136832"/>
      </c:barChart>
      <c:catAx>
        <c:axId val="12578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136832"/>
        <c:crosses val="autoZero"/>
        <c:auto val="1"/>
        <c:lblAlgn val="ctr"/>
        <c:lblOffset val="100"/>
        <c:noMultiLvlLbl val="0"/>
      </c:catAx>
      <c:valAx>
        <c:axId val="125136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2578816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'和伙人 (2)'!$N$15</c:f>
              <c:strCache>
                <c:ptCount val="1"/>
                <c:pt idx="0">
                  <c:v>人均分润</c:v>
                </c:pt>
              </c:strCache>
            </c:strRef>
          </c:tx>
          <c:marker>
            <c:symbol val="circle"/>
            <c:size val="5"/>
            <c:spPr>
              <a:solidFill>
                <a:schemeClr val="bg1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'和伙人 (2)'!$B$16:$B$27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'和伙人 (2)'!$N$16:$N$27</c:f>
              <c:numCache>
                <c:formatCode>0</c:formatCode>
                <c:ptCount val="12"/>
                <c:pt idx="0">
                  <c:v>201.89722580645162</c:v>
                </c:pt>
                <c:pt idx="1">
                  <c:v>117.32049763033176</c:v>
                </c:pt>
                <c:pt idx="2">
                  <c:v>121.2072041763341</c:v>
                </c:pt>
                <c:pt idx="3">
                  <c:v>117.65401278409091</c:v>
                </c:pt>
                <c:pt idx="4">
                  <c:v>125.00919696969696</c:v>
                </c:pt>
                <c:pt idx="5">
                  <c:v>114.42563725490196</c:v>
                </c:pt>
                <c:pt idx="6">
                  <c:v>114.63282172002511</c:v>
                </c:pt>
                <c:pt idx="7">
                  <c:v>109.78853177691309</c:v>
                </c:pt>
                <c:pt idx="8">
                  <c:v>112.21945309026233</c:v>
                </c:pt>
                <c:pt idx="9">
                  <c:v>108.75635938413565</c:v>
                </c:pt>
                <c:pt idx="10">
                  <c:v>103.56681608437705</c:v>
                </c:pt>
                <c:pt idx="11">
                  <c:v>112.64113374269881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56096"/>
        <c:axId val="125139712"/>
      </c:lineChart>
      <c:catAx>
        <c:axId val="125956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139712"/>
        <c:crosses val="autoZero"/>
        <c:auto val="1"/>
        <c:lblAlgn val="ctr"/>
        <c:lblOffset val="100"/>
        <c:noMultiLvlLbl val="0"/>
      </c:catAx>
      <c:valAx>
        <c:axId val="125139712"/>
        <c:scaling>
          <c:orientation val="minMax"/>
          <c:max val="300"/>
          <c:min val="0"/>
        </c:scaling>
        <c:delete val="1"/>
        <c:axPos val="l"/>
        <c:numFmt formatCode="0" sourceLinked="1"/>
        <c:majorTickMark val="out"/>
        <c:minorTickMark val="none"/>
        <c:tickLblPos val="nextTo"/>
        <c:crossAx val="12595609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人均</a:t>
            </a:r>
            <a:r>
              <a:rPr lang="zh-CN" altLang="en-US" dirty="0"/>
              <a:t>展</a:t>
            </a:r>
            <a:r>
              <a:rPr lang="zh-CN" altLang="en-US" dirty="0" smtClean="0"/>
              <a:t>业能力</a:t>
            </a:r>
            <a:endParaRPr lang="zh-CN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2852842854916107E-2"/>
          <c:y val="0.38536585365853659"/>
          <c:w val="0.89429431429016781"/>
          <c:h val="0.40449907176237115"/>
        </c:manualLayout>
      </c:layout>
      <c:lineChart>
        <c:grouping val="standard"/>
        <c:varyColors val="0"/>
        <c:ser>
          <c:idx val="0"/>
          <c:order val="0"/>
          <c:tx>
            <c:strRef>
              <c:f>'3-新增激活商户'!$D$109</c:f>
              <c:strCache>
                <c:ptCount val="1"/>
                <c:pt idx="0">
                  <c:v>人均展业商户</c:v>
                </c:pt>
              </c:strCache>
            </c:strRef>
          </c:tx>
          <c:marker>
            <c:symbol val="circle"/>
            <c:size val="5"/>
            <c:spPr>
              <a:solidFill>
                <a:schemeClr val="bg1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'3-新增激活商户'!$C$110:$C$115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'3-新增激活商户'!$D$110:$D$115</c:f>
              <c:numCache>
                <c:formatCode>0.00</c:formatCode>
                <c:ptCount val="6"/>
                <c:pt idx="0">
                  <c:v>1.3234198475936867</c:v>
                </c:pt>
                <c:pt idx="1">
                  <c:v>1.3388736801023364</c:v>
                </c:pt>
                <c:pt idx="2">
                  <c:v>0.76712406172607905</c:v>
                </c:pt>
                <c:pt idx="3">
                  <c:v>0.63591904021452372</c:v>
                </c:pt>
                <c:pt idx="4">
                  <c:v>0.49743807955231173</c:v>
                </c:pt>
                <c:pt idx="5">
                  <c:v>0.43481794765789439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56608"/>
        <c:axId val="108053056"/>
      </c:lineChart>
      <c:catAx>
        <c:axId val="125956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8053056"/>
        <c:crosses val="autoZero"/>
        <c:auto val="1"/>
        <c:lblAlgn val="ctr"/>
        <c:lblOffset val="100"/>
        <c:noMultiLvlLbl val="0"/>
      </c:catAx>
      <c:valAx>
        <c:axId val="108053056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12595660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48182291740492422"/>
          <c:w val="0.93888888888888888"/>
          <c:h val="0.3538573367446739"/>
        </c:manualLayout>
      </c:layout>
      <c:lineChart>
        <c:grouping val="standard"/>
        <c:varyColors val="0"/>
        <c:ser>
          <c:idx val="0"/>
          <c:order val="0"/>
          <c:tx>
            <c:strRef>
              <c:f>'3-新增激活商户'!$F$133</c:f>
              <c:strCache>
                <c:ptCount val="1"/>
                <c:pt idx="0">
                  <c:v>人均贡献交易额（万）</c:v>
                </c:pt>
              </c:strCache>
            </c:strRef>
          </c:tx>
          <c:marker>
            <c:symbol val="circle"/>
            <c:size val="5"/>
            <c:spPr>
              <a:solidFill>
                <a:schemeClr val="bg1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'3-新增激活商户'!$C$134:$C$139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'3-新增激活商户'!$F$134:$F$139</c:f>
              <c:numCache>
                <c:formatCode>0.0</c:formatCode>
                <c:ptCount val="6"/>
                <c:pt idx="0">
                  <c:v>2.7419730864434779</c:v>
                </c:pt>
                <c:pt idx="1">
                  <c:v>8.2528035512313753</c:v>
                </c:pt>
                <c:pt idx="2">
                  <c:v>10.318094810483528</c:v>
                </c:pt>
                <c:pt idx="3">
                  <c:v>11.800106649274841</c:v>
                </c:pt>
                <c:pt idx="4">
                  <c:v>12.897184689281941</c:v>
                </c:pt>
                <c:pt idx="5">
                  <c:v>13.59672832057676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57632"/>
        <c:axId val="108054784"/>
      </c:lineChart>
      <c:catAx>
        <c:axId val="125957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8054784"/>
        <c:crosses val="autoZero"/>
        <c:auto val="1"/>
        <c:lblAlgn val="ctr"/>
        <c:lblOffset val="100"/>
        <c:noMultiLvlLbl val="0"/>
      </c:catAx>
      <c:valAx>
        <c:axId val="10805478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12595763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552685052198711E-2"/>
          <c:y val="0.23921644982142362"/>
          <c:w val="0.93759626855073863"/>
          <c:h val="0.45767326575090139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和伙人!$D$15</c:f>
              <c:strCache>
                <c:ptCount val="1"/>
                <c:pt idx="0">
                  <c:v>提货数量</c:v>
                </c:pt>
              </c:strCache>
            </c:strRef>
          </c:tx>
          <c:invertIfNegative val="0"/>
          <c:dLbls>
            <c:dLbl>
              <c:idx val="8"/>
              <c:layout>
                <c:manualLayout>
                  <c:x val="2.7127837048422977E-3"/>
                  <c:y val="3.47826245726918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和伙人!$B$16:$B$27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和伙人!$D$16:$D$27</c:f>
              <c:numCache>
                <c:formatCode>General</c:formatCode>
                <c:ptCount val="12"/>
                <c:pt idx="0">
                  <c:v>912</c:v>
                </c:pt>
                <c:pt idx="1">
                  <c:v>2029</c:v>
                </c:pt>
                <c:pt idx="2">
                  <c:v>5430</c:v>
                </c:pt>
                <c:pt idx="3">
                  <c:v>4960</c:v>
                </c:pt>
                <c:pt idx="4">
                  <c:v>5558</c:v>
                </c:pt>
                <c:pt idx="5">
                  <c:v>4594</c:v>
                </c:pt>
                <c:pt idx="6">
                  <c:v>4054</c:v>
                </c:pt>
                <c:pt idx="7">
                  <c:v>7577</c:v>
                </c:pt>
                <c:pt idx="8">
                  <c:v>14045</c:v>
                </c:pt>
                <c:pt idx="9">
                  <c:v>7924</c:v>
                </c:pt>
                <c:pt idx="10">
                  <c:v>8791</c:v>
                </c:pt>
                <c:pt idx="11">
                  <c:v>5147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064192"/>
        <c:axId val="67825024"/>
      </c:barChart>
      <c:lineChart>
        <c:grouping val="standard"/>
        <c:varyColors val="0"/>
        <c:ser>
          <c:idx val="1"/>
          <c:order val="0"/>
          <c:tx>
            <c:strRef>
              <c:f>和伙人!$C$15</c:f>
              <c:strCache>
                <c:ptCount val="1"/>
                <c:pt idx="0">
                  <c:v>提货和伙人数</c:v>
                </c:pt>
              </c:strCache>
            </c:strRef>
          </c:tx>
          <c:marker>
            <c:symbol val="circle"/>
            <c:size val="5"/>
            <c:spPr>
              <a:solidFill>
                <a:schemeClr val="bg1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和伙人!$B$16:$B$27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和伙人!$C$16:$C$27</c:f>
              <c:numCache>
                <c:formatCode>General</c:formatCode>
                <c:ptCount val="12"/>
                <c:pt idx="0">
                  <c:v>82</c:v>
                </c:pt>
                <c:pt idx="1">
                  <c:v>128</c:v>
                </c:pt>
                <c:pt idx="2">
                  <c:v>278</c:v>
                </c:pt>
                <c:pt idx="3">
                  <c:v>358</c:v>
                </c:pt>
                <c:pt idx="4">
                  <c:v>401</c:v>
                </c:pt>
                <c:pt idx="5">
                  <c:v>421</c:v>
                </c:pt>
                <c:pt idx="6">
                  <c:v>327</c:v>
                </c:pt>
                <c:pt idx="7">
                  <c:v>371</c:v>
                </c:pt>
                <c:pt idx="8">
                  <c:v>475</c:v>
                </c:pt>
                <c:pt idx="9">
                  <c:v>586</c:v>
                </c:pt>
                <c:pt idx="10">
                  <c:v>767</c:v>
                </c:pt>
                <c:pt idx="11">
                  <c:v>343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066752"/>
        <c:axId val="67825600"/>
      </c:lineChart>
      <c:catAx>
        <c:axId val="117064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825024"/>
        <c:crosses val="autoZero"/>
        <c:auto val="1"/>
        <c:lblAlgn val="ctr"/>
        <c:lblOffset val="100"/>
        <c:noMultiLvlLbl val="0"/>
      </c:catAx>
      <c:valAx>
        <c:axId val="67825024"/>
        <c:scaling>
          <c:orientation val="minMax"/>
          <c:max val="240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17064192"/>
        <c:crosses val="autoZero"/>
        <c:crossBetween val="between"/>
      </c:valAx>
      <c:valAx>
        <c:axId val="67825600"/>
        <c:scaling>
          <c:orientation val="minMax"/>
          <c:max val="800"/>
          <c:min val="-5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17066752"/>
        <c:crosses val="max"/>
        <c:crossBetween val="between"/>
      </c:valAx>
      <c:catAx>
        <c:axId val="117066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82560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8172207026352302"/>
          <c:y val="0.17002474391323077"/>
          <c:w val="0.53333333333333333"/>
          <c:h val="0.10530918877516318"/>
        </c:manualLayout>
      </c:layout>
      <c:overlay val="0"/>
    </c:legend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和伙人!$C$60</c:f>
              <c:strCache>
                <c:ptCount val="1"/>
                <c:pt idx="0">
                  <c:v>总交易人数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和伙人!$B$61:$B$72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和伙人!$C$61:$C$72</c:f>
              <c:numCache>
                <c:formatCode>General</c:formatCode>
                <c:ptCount val="12"/>
                <c:pt idx="0">
                  <c:v>735</c:v>
                </c:pt>
                <c:pt idx="1">
                  <c:v>1130</c:v>
                </c:pt>
                <c:pt idx="2">
                  <c:v>2237</c:v>
                </c:pt>
                <c:pt idx="3">
                  <c:v>3563</c:v>
                </c:pt>
                <c:pt idx="4">
                  <c:v>5067</c:v>
                </c:pt>
                <c:pt idx="5">
                  <c:v>5953</c:v>
                </c:pt>
                <c:pt idx="6">
                  <c:v>6900</c:v>
                </c:pt>
                <c:pt idx="7">
                  <c:v>8181</c:v>
                </c:pt>
                <c:pt idx="8">
                  <c:v>9619</c:v>
                </c:pt>
                <c:pt idx="9">
                  <c:v>10998</c:v>
                </c:pt>
                <c:pt idx="10">
                  <c:v>12594</c:v>
                </c:pt>
                <c:pt idx="11">
                  <c:v>14326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067264"/>
        <c:axId val="67827328"/>
      </c:barChart>
      <c:lineChart>
        <c:grouping val="standard"/>
        <c:varyColors val="0"/>
        <c:ser>
          <c:idx val="2"/>
          <c:order val="1"/>
          <c:tx>
            <c:strRef>
              <c:f>和伙人!$E$60</c:f>
              <c:strCache>
                <c:ptCount val="1"/>
                <c:pt idx="0">
                  <c:v>总交易额（亿）</c:v>
                </c:pt>
              </c:strCache>
            </c:strRef>
          </c:tx>
          <c:marker>
            <c:symbol val="circle"/>
            <c:size val="5"/>
            <c:spPr>
              <a:solidFill>
                <a:schemeClr val="bg1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和伙人!$B$61:$B$72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和伙人!$E$61:$E$72</c:f>
              <c:numCache>
                <c:formatCode>0.0</c:formatCode>
                <c:ptCount val="12"/>
                <c:pt idx="0">
                  <c:v>0.38245818250000002</c:v>
                </c:pt>
                <c:pt idx="1">
                  <c:v>0.53841315379999999</c:v>
                </c:pt>
                <c:pt idx="2">
                  <c:v>1.1153906842000001</c:v>
                </c:pt>
                <c:pt idx="3">
                  <c:v>1.7361814015000001</c:v>
                </c:pt>
                <c:pt idx="4">
                  <c:v>2.5777028593</c:v>
                </c:pt>
                <c:pt idx="5">
                  <c:v>3.1479554127</c:v>
                </c:pt>
                <c:pt idx="6">
                  <c:v>3.7873277779000003</c:v>
                </c:pt>
                <c:pt idx="7">
                  <c:v>4.3392963170999996</c:v>
                </c:pt>
                <c:pt idx="8">
                  <c:v>5.1215453494999998</c:v>
                </c:pt>
                <c:pt idx="9">
                  <c:v>5.6135717366</c:v>
                </c:pt>
                <c:pt idx="10">
                  <c:v>6.3192354084</c:v>
                </c:pt>
                <c:pt idx="11">
                  <c:v>7.5786425911000004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08896"/>
        <c:axId val="67827904"/>
      </c:lineChart>
      <c:catAx>
        <c:axId val="117067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827328"/>
        <c:crosses val="autoZero"/>
        <c:auto val="1"/>
        <c:lblAlgn val="ctr"/>
        <c:lblOffset val="100"/>
        <c:noMultiLvlLbl val="0"/>
      </c:catAx>
      <c:valAx>
        <c:axId val="67827328"/>
        <c:scaling>
          <c:orientation val="minMax"/>
          <c:max val="200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17067264"/>
        <c:crosses val="autoZero"/>
        <c:crossBetween val="between"/>
      </c:valAx>
      <c:valAx>
        <c:axId val="67827904"/>
        <c:scaling>
          <c:orientation val="minMax"/>
          <c:max val="8"/>
          <c:min val="-3"/>
        </c:scaling>
        <c:delete val="0"/>
        <c:axPos val="r"/>
        <c:numFmt formatCode="0.0" sourceLinked="1"/>
        <c:majorTickMark val="none"/>
        <c:minorTickMark val="none"/>
        <c:tickLblPos val="none"/>
        <c:spPr>
          <a:ln>
            <a:noFill/>
          </a:ln>
        </c:spPr>
        <c:crossAx val="118608896"/>
        <c:crosses val="max"/>
        <c:crossBetween val="between"/>
      </c:valAx>
      <c:catAx>
        <c:axId val="118608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82790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775954652375037E-2"/>
          <c:y val="0.13193280456760842"/>
          <c:w val="0.92064018943739812"/>
          <c:h val="0.523096467542253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和伙人!$C$29</c:f>
              <c:strCache>
                <c:ptCount val="1"/>
                <c:pt idx="0">
                  <c:v>和伙人本人交易人数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和伙人!$B$30:$B$41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和伙人!$C$30:$C$41</c:f>
              <c:numCache>
                <c:formatCode>General</c:formatCode>
                <c:ptCount val="12"/>
                <c:pt idx="0">
                  <c:v>170</c:v>
                </c:pt>
                <c:pt idx="1">
                  <c:v>258</c:v>
                </c:pt>
                <c:pt idx="2">
                  <c:v>448</c:v>
                </c:pt>
                <c:pt idx="3">
                  <c:v>690</c:v>
                </c:pt>
                <c:pt idx="4">
                  <c:v>901</c:v>
                </c:pt>
                <c:pt idx="5">
                  <c:v>1070</c:v>
                </c:pt>
                <c:pt idx="6">
                  <c:v>1318</c:v>
                </c:pt>
                <c:pt idx="7">
                  <c:v>1543</c:v>
                </c:pt>
                <c:pt idx="8">
                  <c:v>1814</c:v>
                </c:pt>
                <c:pt idx="9">
                  <c:v>2015</c:v>
                </c:pt>
                <c:pt idx="10">
                  <c:v>2379</c:v>
                </c:pt>
                <c:pt idx="11">
                  <c:v>2753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607872"/>
        <c:axId val="118849536"/>
      </c:barChart>
      <c:lineChart>
        <c:grouping val="standard"/>
        <c:varyColors val="0"/>
        <c:ser>
          <c:idx val="1"/>
          <c:order val="1"/>
          <c:tx>
            <c:strRef>
              <c:f>和伙人!$G$29</c:f>
              <c:strCache>
                <c:ptCount val="1"/>
                <c:pt idx="0">
                  <c:v>交易金额（亿）</c:v>
                </c:pt>
              </c:strCache>
            </c:strRef>
          </c:tx>
          <c:marker>
            <c:symbol val="circle"/>
            <c:size val="5"/>
            <c:spPr>
              <a:solidFill>
                <a:schemeClr val="bg1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和伙人!$G$30:$G$41</c:f>
              <c:numCache>
                <c:formatCode>0.0</c:formatCode>
                <c:ptCount val="12"/>
                <c:pt idx="0">
                  <c:v>0.15947092630000001</c:v>
                </c:pt>
                <c:pt idx="1">
                  <c:v>0.23132594180000002</c:v>
                </c:pt>
                <c:pt idx="2">
                  <c:v>0.47762051460000005</c:v>
                </c:pt>
                <c:pt idx="3">
                  <c:v>0.71455357080000015</c:v>
                </c:pt>
                <c:pt idx="4">
                  <c:v>1.0310349841999997</c:v>
                </c:pt>
                <c:pt idx="5">
                  <c:v>1.2218777448</c:v>
                </c:pt>
                <c:pt idx="6">
                  <c:v>1.4271402738999999</c:v>
                </c:pt>
                <c:pt idx="7">
                  <c:v>1.6225594974999997</c:v>
                </c:pt>
                <c:pt idx="8">
                  <c:v>1.9160937603999999</c:v>
                </c:pt>
                <c:pt idx="9">
                  <c:v>2.1239380056999999</c:v>
                </c:pt>
                <c:pt idx="10">
                  <c:v>2.3731644683999997</c:v>
                </c:pt>
                <c:pt idx="11">
                  <c:v>2.9029755072999999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09920"/>
        <c:axId val="118850112"/>
      </c:lineChart>
      <c:catAx>
        <c:axId val="11860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849536"/>
        <c:crosses val="autoZero"/>
        <c:auto val="1"/>
        <c:lblAlgn val="ctr"/>
        <c:lblOffset val="100"/>
        <c:noMultiLvlLbl val="0"/>
      </c:catAx>
      <c:valAx>
        <c:axId val="118849536"/>
        <c:scaling>
          <c:orientation val="minMax"/>
          <c:max val="40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18607872"/>
        <c:crosses val="autoZero"/>
        <c:crossBetween val="between"/>
      </c:valAx>
      <c:valAx>
        <c:axId val="118850112"/>
        <c:scaling>
          <c:orientation val="minMax"/>
          <c:max val="3"/>
          <c:min val="-1"/>
        </c:scaling>
        <c:delete val="0"/>
        <c:axPos val="r"/>
        <c:numFmt formatCode="0.0" sourceLinked="1"/>
        <c:majorTickMark val="none"/>
        <c:minorTickMark val="none"/>
        <c:tickLblPos val="none"/>
        <c:spPr>
          <a:ln>
            <a:noFill/>
          </a:ln>
        </c:spPr>
        <c:crossAx val="118609920"/>
        <c:crosses val="max"/>
        <c:crossBetween val="between"/>
      </c:valAx>
      <c:catAx>
        <c:axId val="118609920"/>
        <c:scaling>
          <c:orientation val="minMax"/>
        </c:scaling>
        <c:delete val="1"/>
        <c:axPos val="b"/>
        <c:majorTickMark val="out"/>
        <c:minorTickMark val="none"/>
        <c:tickLblPos val="nextTo"/>
        <c:crossAx val="118850112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10617024984552988"/>
          <c:y val="5.128205128205128E-2"/>
          <c:w val="0.66427145708582835"/>
          <c:h val="0.10303654350898446"/>
        </c:manualLayout>
      </c:layout>
      <c:overlay val="0"/>
    </c:legend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796806649168857E-2"/>
          <c:y val="0.17700509122174832"/>
          <c:w val="0.91964763779527559"/>
          <c:h val="0.5163653313882998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和伙人!$D$46</c:f>
              <c:strCache>
                <c:ptCount val="1"/>
                <c:pt idx="0">
                  <c:v>非和伙人成功交易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和伙人!$B$47:$B$58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和伙人!$D$47:$D$58</c:f>
              <c:numCache>
                <c:formatCode>General</c:formatCode>
                <c:ptCount val="12"/>
                <c:pt idx="0">
                  <c:v>565</c:v>
                </c:pt>
                <c:pt idx="1">
                  <c:v>872</c:v>
                </c:pt>
                <c:pt idx="2">
                  <c:v>1789</c:v>
                </c:pt>
                <c:pt idx="3">
                  <c:v>2873</c:v>
                </c:pt>
                <c:pt idx="4">
                  <c:v>4166</c:v>
                </c:pt>
                <c:pt idx="5">
                  <c:v>4883</c:v>
                </c:pt>
                <c:pt idx="6">
                  <c:v>5582</c:v>
                </c:pt>
                <c:pt idx="7">
                  <c:v>6638</c:v>
                </c:pt>
                <c:pt idx="8">
                  <c:v>7805</c:v>
                </c:pt>
                <c:pt idx="9">
                  <c:v>8983</c:v>
                </c:pt>
                <c:pt idx="10">
                  <c:v>10215</c:v>
                </c:pt>
                <c:pt idx="11">
                  <c:v>11573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065728"/>
        <c:axId val="118851840"/>
      </c:barChart>
      <c:lineChart>
        <c:grouping val="standard"/>
        <c:varyColors val="0"/>
        <c:ser>
          <c:idx val="2"/>
          <c:order val="1"/>
          <c:tx>
            <c:strRef>
              <c:f>和伙人!$H$46</c:f>
              <c:strCache>
                <c:ptCount val="1"/>
                <c:pt idx="0">
                  <c:v>总交易额（亿）</c:v>
                </c:pt>
              </c:strCache>
            </c:strRef>
          </c:tx>
          <c:marker>
            <c:symbol val="circle"/>
            <c:size val="5"/>
            <c:spPr>
              <a:solidFill>
                <a:schemeClr val="bg1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和伙人!$B$47:$B$58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和伙人!$H$47:$H$58</c:f>
              <c:numCache>
                <c:formatCode>0.0</c:formatCode>
                <c:ptCount val="12"/>
                <c:pt idx="0">
                  <c:v>0.22298725620000001</c:v>
                </c:pt>
                <c:pt idx="1">
                  <c:v>0.307087212</c:v>
                </c:pt>
                <c:pt idx="2">
                  <c:v>0.63777016959999999</c:v>
                </c:pt>
                <c:pt idx="3">
                  <c:v>1.0214684306999999</c:v>
                </c:pt>
                <c:pt idx="4">
                  <c:v>1.5458080151</c:v>
                </c:pt>
                <c:pt idx="5">
                  <c:v>1.9255236279000003</c:v>
                </c:pt>
                <c:pt idx="6">
                  <c:v>2.3600433240000003</c:v>
                </c:pt>
                <c:pt idx="7">
                  <c:v>2.7162430495999996</c:v>
                </c:pt>
                <c:pt idx="8">
                  <c:v>3.2051557291000004</c:v>
                </c:pt>
                <c:pt idx="9">
                  <c:v>3.4886281009000002</c:v>
                </c:pt>
                <c:pt idx="10">
                  <c:v>3.9457902699999998</c:v>
                </c:pt>
                <c:pt idx="11">
                  <c:v>4.6743921437999996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611456"/>
        <c:axId val="118852416"/>
      </c:lineChart>
      <c:catAx>
        <c:axId val="11706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851840"/>
        <c:crosses val="autoZero"/>
        <c:auto val="1"/>
        <c:lblAlgn val="ctr"/>
        <c:lblOffset val="100"/>
        <c:noMultiLvlLbl val="0"/>
      </c:catAx>
      <c:valAx>
        <c:axId val="118851840"/>
        <c:scaling>
          <c:orientation val="minMax"/>
          <c:max val="170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17065728"/>
        <c:crosses val="autoZero"/>
        <c:crossBetween val="between"/>
      </c:valAx>
      <c:valAx>
        <c:axId val="118852416"/>
        <c:scaling>
          <c:orientation val="minMax"/>
          <c:max val="5"/>
          <c:min val="-3"/>
        </c:scaling>
        <c:delete val="0"/>
        <c:axPos val="r"/>
        <c:numFmt formatCode="0.0" sourceLinked="1"/>
        <c:majorTickMark val="none"/>
        <c:minorTickMark val="none"/>
        <c:tickLblPos val="none"/>
        <c:spPr>
          <a:ln>
            <a:noFill/>
          </a:ln>
        </c:spPr>
        <c:crossAx val="118611456"/>
        <c:crosses val="max"/>
        <c:crossBetween val="between"/>
      </c:valAx>
      <c:catAx>
        <c:axId val="118611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852416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3201345083516972E-2"/>
          <c:y val="0.35424101514869699"/>
          <c:w val="0.88696466871404078"/>
          <c:h val="0.4201054002108003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和伙人!$C$114</c:f>
              <c:strCache>
                <c:ptCount val="1"/>
                <c:pt idx="0">
                  <c:v>交易活跃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和伙人!$B$115:$B$126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和伙人!$C$115:$C$126</c:f>
              <c:numCache>
                <c:formatCode>General</c:formatCode>
                <c:ptCount val="12"/>
                <c:pt idx="0">
                  <c:v>177</c:v>
                </c:pt>
                <c:pt idx="1">
                  <c:v>268</c:v>
                </c:pt>
                <c:pt idx="2">
                  <c:v>465</c:v>
                </c:pt>
                <c:pt idx="3">
                  <c:v>712</c:v>
                </c:pt>
                <c:pt idx="4">
                  <c:v>940</c:v>
                </c:pt>
                <c:pt idx="5">
                  <c:v>1111</c:v>
                </c:pt>
                <c:pt idx="6">
                  <c:v>1351</c:v>
                </c:pt>
                <c:pt idx="7">
                  <c:v>1585</c:v>
                </c:pt>
                <c:pt idx="8">
                  <c:v>1872</c:v>
                </c:pt>
                <c:pt idx="9">
                  <c:v>2073</c:v>
                </c:pt>
                <c:pt idx="10">
                  <c:v>2437</c:v>
                </c:pt>
                <c:pt idx="11">
                  <c:v>2824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197824"/>
        <c:axId val="118854720"/>
      </c:barChart>
      <c:catAx>
        <c:axId val="125197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854720"/>
        <c:crosses val="autoZero"/>
        <c:auto val="1"/>
        <c:lblAlgn val="ctr"/>
        <c:lblOffset val="100"/>
        <c:noMultiLvlLbl val="0"/>
      </c:catAx>
      <c:valAx>
        <c:axId val="118854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2519782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邀请和伙</a:t>
            </a:r>
            <a:r>
              <a:rPr lang="zh-CN" altLang="en-US" dirty="0" smtClean="0"/>
              <a:t>人活跃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和伙人!$D$114</c:f>
              <c:strCache>
                <c:ptCount val="1"/>
                <c:pt idx="0">
                  <c:v>邀请和伙人</c:v>
                </c:pt>
              </c:strCache>
            </c:strRef>
          </c:tx>
          <c:invertIfNegative val="0"/>
          <c:dLbls>
            <c:dLbl>
              <c:idx val="8"/>
              <c:layout>
                <c:manualLayout>
                  <c:x val="4.8991470083570065E-3"/>
                  <c:y val="-3.8580782690812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和伙人!$B$115:$B$126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和伙人!$D$115:$D$126</c:f>
              <c:numCache>
                <c:formatCode>General</c:formatCode>
                <c:ptCount val="12"/>
                <c:pt idx="0">
                  <c:v>8</c:v>
                </c:pt>
                <c:pt idx="1">
                  <c:v>23</c:v>
                </c:pt>
                <c:pt idx="2">
                  <c:v>47</c:v>
                </c:pt>
                <c:pt idx="3">
                  <c:v>61</c:v>
                </c:pt>
                <c:pt idx="4">
                  <c:v>93</c:v>
                </c:pt>
                <c:pt idx="5">
                  <c:v>90</c:v>
                </c:pt>
                <c:pt idx="6">
                  <c:v>102</c:v>
                </c:pt>
                <c:pt idx="7">
                  <c:v>130</c:v>
                </c:pt>
                <c:pt idx="8">
                  <c:v>133</c:v>
                </c:pt>
                <c:pt idx="9">
                  <c:v>140</c:v>
                </c:pt>
                <c:pt idx="10">
                  <c:v>116</c:v>
                </c:pt>
                <c:pt idx="11">
                  <c:v>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232640"/>
        <c:axId val="118856448"/>
      </c:barChart>
      <c:catAx>
        <c:axId val="125232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856448"/>
        <c:crosses val="autoZero"/>
        <c:auto val="1"/>
        <c:lblAlgn val="ctr"/>
        <c:lblOffset val="100"/>
        <c:noMultiLvlLbl val="0"/>
      </c:catAx>
      <c:valAx>
        <c:axId val="11885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2523264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邀请</a:t>
            </a:r>
            <a:r>
              <a:rPr lang="zh-CN" altLang="en-US" dirty="0" smtClean="0"/>
              <a:t>商户活跃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和伙人!$E$114</c:f>
              <c:strCache>
                <c:ptCount val="1"/>
                <c:pt idx="0">
                  <c:v>邀请商户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2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8"/>
              <c:delete val="1"/>
            </c:dLbl>
            <c:dLbl>
              <c:idx val="10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和伙人!$B$115:$B$126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和伙人!$E$115:$E$126</c:f>
              <c:numCache>
                <c:formatCode>General</c:formatCode>
                <c:ptCount val="12"/>
                <c:pt idx="0">
                  <c:v>184</c:v>
                </c:pt>
                <c:pt idx="1">
                  <c:v>258</c:v>
                </c:pt>
                <c:pt idx="2">
                  <c:v>471</c:v>
                </c:pt>
                <c:pt idx="3">
                  <c:v>640</c:v>
                </c:pt>
                <c:pt idx="4">
                  <c:v>721</c:v>
                </c:pt>
                <c:pt idx="5">
                  <c:v>797</c:v>
                </c:pt>
                <c:pt idx="6">
                  <c:v>870</c:v>
                </c:pt>
                <c:pt idx="7">
                  <c:v>954</c:v>
                </c:pt>
                <c:pt idx="8">
                  <c:v>1006</c:v>
                </c:pt>
                <c:pt idx="9">
                  <c:v>1122</c:v>
                </c:pt>
                <c:pt idx="10">
                  <c:v>1408</c:v>
                </c:pt>
                <c:pt idx="11">
                  <c:v>1512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234176"/>
        <c:axId val="125133376"/>
      </c:barChart>
      <c:catAx>
        <c:axId val="125234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133376"/>
        <c:crosses val="autoZero"/>
        <c:auto val="1"/>
        <c:lblAlgn val="ctr"/>
        <c:lblOffset val="100"/>
        <c:noMultiLvlLbl val="0"/>
      </c:catAx>
      <c:valAx>
        <c:axId val="125133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2523417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3293658418131222E-2"/>
          <c:y val="0.35424101514869699"/>
          <c:w val="0.88299050142725799"/>
          <c:h val="0.42010540021080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和伙人!$F$114</c:f>
              <c:strCache>
                <c:ptCount val="1"/>
                <c:pt idx="0">
                  <c:v>提货活跃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0"/>
                  <c:y val="-2.22333194302142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和伙人!$B$115:$B$126</c:f>
              <c:numCache>
                <c:formatCode>General</c:formatCode>
                <c:ptCount val="12"/>
                <c:pt idx="0">
                  <c:v>201701</c:v>
                </c:pt>
                <c:pt idx="1">
                  <c:v>201702</c:v>
                </c:pt>
                <c:pt idx="2">
                  <c:v>201703</c:v>
                </c:pt>
                <c:pt idx="3">
                  <c:v>201704</c:v>
                </c:pt>
                <c:pt idx="4">
                  <c:v>201705</c:v>
                </c:pt>
                <c:pt idx="5">
                  <c:v>201706</c:v>
                </c:pt>
                <c:pt idx="6">
                  <c:v>201707</c:v>
                </c:pt>
                <c:pt idx="7">
                  <c:v>201708</c:v>
                </c:pt>
                <c:pt idx="8">
                  <c:v>201709</c:v>
                </c:pt>
                <c:pt idx="9">
                  <c:v>201710</c:v>
                </c:pt>
                <c:pt idx="10">
                  <c:v>201711</c:v>
                </c:pt>
                <c:pt idx="11">
                  <c:v>201712</c:v>
                </c:pt>
              </c:numCache>
            </c:numRef>
          </c:cat>
          <c:val>
            <c:numRef>
              <c:f>和伙人!$F$115:$F$126</c:f>
              <c:numCache>
                <c:formatCode>General</c:formatCode>
                <c:ptCount val="12"/>
                <c:pt idx="0">
                  <c:v>88</c:v>
                </c:pt>
                <c:pt idx="1">
                  <c:v>144</c:v>
                </c:pt>
                <c:pt idx="2">
                  <c:v>301</c:v>
                </c:pt>
                <c:pt idx="3">
                  <c:v>369</c:v>
                </c:pt>
                <c:pt idx="4">
                  <c:v>424</c:v>
                </c:pt>
                <c:pt idx="5">
                  <c:v>433</c:v>
                </c:pt>
                <c:pt idx="6">
                  <c:v>339</c:v>
                </c:pt>
                <c:pt idx="7">
                  <c:v>395</c:v>
                </c:pt>
                <c:pt idx="8">
                  <c:v>527</c:v>
                </c:pt>
                <c:pt idx="9">
                  <c:v>598</c:v>
                </c:pt>
                <c:pt idx="10">
                  <c:v>780</c:v>
                </c:pt>
                <c:pt idx="11">
                  <c:v>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234688"/>
        <c:axId val="125135104"/>
      </c:barChart>
      <c:catAx>
        <c:axId val="125234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135104"/>
        <c:crosses val="autoZero"/>
        <c:auto val="1"/>
        <c:lblAlgn val="ctr"/>
        <c:lblOffset val="100"/>
        <c:noMultiLvlLbl val="0"/>
      </c:catAx>
      <c:valAx>
        <c:axId val="12513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2523468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45E02-5CF4-41DF-B42C-5760D3F3FCB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08CB38-FC28-40E7-B656-8D42F29AE5E1}">
      <dgm:prSet phldrT="[文本]"/>
      <dgm:spPr/>
      <dgm:t>
        <a:bodyPr/>
        <a:lstStyle/>
        <a:p>
          <a:r>
            <a:rPr lang="zh-CN" altLang="en-US"/>
            <a:t>快捷</a:t>
          </a:r>
        </a:p>
      </dgm:t>
    </dgm:pt>
    <dgm:pt modelId="{E63B2314-D4F1-40CB-8E2E-65A9259B045C}" type="parTrans" cxnId="{6C3F7A1E-9BAC-4E9E-BC3E-3318990E3B85}">
      <dgm:prSet/>
      <dgm:spPr/>
      <dgm:t>
        <a:bodyPr/>
        <a:lstStyle/>
        <a:p>
          <a:endParaRPr lang="zh-CN" altLang="en-US"/>
        </a:p>
      </dgm:t>
    </dgm:pt>
    <dgm:pt modelId="{91A80EE5-4AD4-4D53-96D1-A416FDEFACF7}" type="sibTrans" cxnId="{6C3F7A1E-9BAC-4E9E-BC3E-3318990E3B85}">
      <dgm:prSet/>
      <dgm:spPr/>
      <dgm:t>
        <a:bodyPr/>
        <a:lstStyle/>
        <a:p>
          <a:endParaRPr lang="zh-CN" altLang="en-US"/>
        </a:p>
      </dgm:t>
    </dgm:pt>
    <dgm:pt modelId="{8D639E59-AA20-4C88-AA64-58E8E0462E67}">
      <dgm:prSet phldrT="[文本]"/>
      <dgm:spPr/>
      <dgm:t>
        <a:bodyPr/>
        <a:lstStyle/>
        <a:p>
          <a:r>
            <a:rPr lang="zh-CN" altLang="en-US"/>
            <a:t>刷卡</a:t>
          </a:r>
        </a:p>
      </dgm:t>
    </dgm:pt>
    <dgm:pt modelId="{81B211F9-CC08-4F7F-806C-6E99500A2A87}" type="parTrans" cxnId="{54ACCFBE-7130-4A72-83DF-8ACDA4FAEDA9}">
      <dgm:prSet/>
      <dgm:spPr/>
      <dgm:t>
        <a:bodyPr/>
        <a:lstStyle/>
        <a:p>
          <a:endParaRPr lang="zh-CN" altLang="en-US"/>
        </a:p>
      </dgm:t>
    </dgm:pt>
    <dgm:pt modelId="{7099772D-DC5E-45D8-A6F1-EF3DCFE11DAB}" type="sibTrans" cxnId="{54ACCFBE-7130-4A72-83DF-8ACDA4FAEDA9}">
      <dgm:prSet/>
      <dgm:spPr/>
      <dgm:t>
        <a:bodyPr/>
        <a:lstStyle/>
        <a:p>
          <a:endParaRPr lang="zh-CN" altLang="en-US"/>
        </a:p>
      </dgm:t>
    </dgm:pt>
    <dgm:pt modelId="{B6A793DE-D9C4-4F76-8A47-E8C1DA51B2E2}">
      <dgm:prSet phldrT="[文本]"/>
      <dgm:spPr/>
      <dgm:t>
        <a:bodyPr/>
        <a:lstStyle/>
        <a:p>
          <a:r>
            <a:rPr lang="zh-CN" altLang="en-US"/>
            <a:t>扫码</a:t>
          </a:r>
        </a:p>
      </dgm:t>
    </dgm:pt>
    <dgm:pt modelId="{8A35B9D4-6339-415E-97EE-082828F83267}" type="parTrans" cxnId="{42CA32AD-9CFD-4A2A-8AF4-FD05F4F41D81}">
      <dgm:prSet/>
      <dgm:spPr/>
      <dgm:t>
        <a:bodyPr/>
        <a:lstStyle/>
        <a:p>
          <a:endParaRPr lang="zh-CN" altLang="en-US"/>
        </a:p>
      </dgm:t>
    </dgm:pt>
    <dgm:pt modelId="{DA0E268D-D2A0-4894-ACCF-D0F348284A0D}" type="sibTrans" cxnId="{42CA32AD-9CFD-4A2A-8AF4-FD05F4F41D81}">
      <dgm:prSet/>
      <dgm:spPr/>
      <dgm:t>
        <a:bodyPr/>
        <a:lstStyle/>
        <a:p>
          <a:endParaRPr lang="zh-CN" altLang="en-US"/>
        </a:p>
      </dgm:t>
    </dgm:pt>
    <dgm:pt modelId="{B228740B-699A-426C-8CE2-B3F6510DD81A}">
      <dgm:prSet phldrT="[文本]" custT="1"/>
      <dgm:spPr/>
      <dgm:t>
        <a:bodyPr/>
        <a:lstStyle/>
        <a:p>
          <a:r>
            <a:rPr lang="en-US" altLang="zh-CN" sz="1200" b="1" dirty="0" smtClean="0"/>
            <a:t> </a:t>
          </a:r>
          <a:endParaRPr lang="zh-CN" altLang="en-US" sz="1200" b="1" dirty="0"/>
        </a:p>
      </dgm:t>
    </dgm:pt>
    <dgm:pt modelId="{4A0203D8-3208-4532-9AA0-40A3AE7D918C}" type="sibTrans" cxnId="{8EE083B0-FC3D-4E02-806D-28B9F642D408}">
      <dgm:prSet/>
      <dgm:spPr/>
      <dgm:t>
        <a:bodyPr/>
        <a:lstStyle/>
        <a:p>
          <a:endParaRPr lang="zh-CN" altLang="en-US"/>
        </a:p>
      </dgm:t>
    </dgm:pt>
    <dgm:pt modelId="{092AF2E6-E7DF-4D2F-8C9B-82B7D93D185D}" type="parTrans" cxnId="{8EE083B0-FC3D-4E02-806D-28B9F642D408}">
      <dgm:prSet/>
      <dgm:spPr/>
      <dgm:t>
        <a:bodyPr/>
        <a:lstStyle/>
        <a:p>
          <a:endParaRPr lang="zh-CN" altLang="en-US"/>
        </a:p>
      </dgm:t>
    </dgm:pt>
    <dgm:pt modelId="{50F4DD0F-F46A-4CB7-86DA-F9759796309B}" type="pres">
      <dgm:prSet presAssocID="{8A545E02-5CF4-41DF-B42C-5760D3F3FCB6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A9D8DD-A3EA-4D69-9DEE-5E4C363D541B}" type="pres">
      <dgm:prSet presAssocID="{8A545E02-5CF4-41DF-B42C-5760D3F3FCB6}" presName="ellipse" presStyleLbl="trBgShp" presStyleIdx="0" presStyleCnt="1" custLinFactNeighborX="1292" custLinFactNeighborY="16122"/>
      <dgm:spPr/>
    </dgm:pt>
    <dgm:pt modelId="{FEE34DE0-9E8B-4E66-90E8-A3F70BE34A37}" type="pres">
      <dgm:prSet presAssocID="{8A545E02-5CF4-41DF-B42C-5760D3F3FCB6}" presName="arrow1" presStyleLbl="fgShp" presStyleIdx="0" presStyleCnt="1" custFlipVert="0" custScaleY="2979" custLinFactNeighborX="9727" custLinFactNeighborY="80388"/>
      <dgm:spPr/>
      <dgm:t>
        <a:bodyPr/>
        <a:lstStyle/>
        <a:p>
          <a:endParaRPr lang="zh-CN" altLang="en-US"/>
        </a:p>
      </dgm:t>
    </dgm:pt>
    <dgm:pt modelId="{EFB0116B-1DE0-492D-A481-E663E7203E55}" type="pres">
      <dgm:prSet presAssocID="{8A545E02-5CF4-41DF-B42C-5760D3F3FCB6}" presName="rectangle" presStyleLbl="revTx" presStyleIdx="0" presStyleCnt="1" custLinFactNeighborX="2660" custLinFactNeighborY="284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B32BC-82C5-46A2-9B0F-4CEFFE468871}" type="pres">
      <dgm:prSet presAssocID="{8D639E59-AA20-4C88-AA64-58E8E0462E6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D109F-2E97-47A7-923D-8D586BB868BD}" type="pres">
      <dgm:prSet presAssocID="{B6A793DE-D9C4-4F76-8A47-E8C1DA51B2E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8C7332-DF2B-4A07-AD84-AB0FC72677BD}" type="pres">
      <dgm:prSet presAssocID="{B228740B-699A-426C-8CE2-B3F6510DD81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E8F081-504B-422C-B5C4-7D33124E7F96}" type="pres">
      <dgm:prSet presAssocID="{8A545E02-5CF4-41DF-B42C-5760D3F3FCB6}" presName="funnel" presStyleLbl="trAlignAcc1" presStyleIdx="0" presStyleCnt="1" custLinFactNeighborY="6448"/>
      <dgm:spPr/>
    </dgm:pt>
  </dgm:ptLst>
  <dgm:cxnLst>
    <dgm:cxn modelId="{42CA32AD-9CFD-4A2A-8AF4-FD05F4F41D81}" srcId="{8A545E02-5CF4-41DF-B42C-5760D3F3FCB6}" destId="{B6A793DE-D9C4-4F76-8A47-E8C1DA51B2E2}" srcOrd="2" destOrd="0" parTransId="{8A35B9D4-6339-415E-97EE-082828F83267}" sibTransId="{DA0E268D-D2A0-4894-ACCF-D0F348284A0D}"/>
    <dgm:cxn modelId="{C838657A-1CB3-4F16-8417-AA4775873A16}" type="presOf" srcId="{B6A793DE-D9C4-4F76-8A47-E8C1DA51B2E2}" destId="{364B32BC-82C5-46A2-9B0F-4CEFFE468871}" srcOrd="0" destOrd="0" presId="urn:microsoft.com/office/officeart/2005/8/layout/funnel1"/>
    <dgm:cxn modelId="{54ACCFBE-7130-4A72-83DF-8ACDA4FAEDA9}" srcId="{8A545E02-5CF4-41DF-B42C-5760D3F3FCB6}" destId="{8D639E59-AA20-4C88-AA64-58E8E0462E67}" srcOrd="1" destOrd="0" parTransId="{81B211F9-CC08-4F7F-806C-6E99500A2A87}" sibTransId="{7099772D-DC5E-45D8-A6F1-EF3DCFE11DAB}"/>
    <dgm:cxn modelId="{2CAA907A-B88A-4B48-A137-E51ABFF7E91F}" type="presOf" srcId="{8D639E59-AA20-4C88-AA64-58E8E0462E67}" destId="{BA4D109F-2E97-47A7-923D-8D586BB868BD}" srcOrd="0" destOrd="0" presId="urn:microsoft.com/office/officeart/2005/8/layout/funnel1"/>
    <dgm:cxn modelId="{8A0F3B7F-5878-4F65-8C33-DD0B4609365E}" type="presOf" srcId="{6808CB38-FC28-40E7-B656-8D42F29AE5E1}" destId="{7B8C7332-DF2B-4A07-AD84-AB0FC72677BD}" srcOrd="0" destOrd="0" presId="urn:microsoft.com/office/officeart/2005/8/layout/funnel1"/>
    <dgm:cxn modelId="{E5D289CD-6CBA-4BC9-A98E-E5B5D01CD423}" type="presOf" srcId="{B228740B-699A-426C-8CE2-B3F6510DD81A}" destId="{EFB0116B-1DE0-492D-A481-E663E7203E55}" srcOrd="0" destOrd="0" presId="urn:microsoft.com/office/officeart/2005/8/layout/funnel1"/>
    <dgm:cxn modelId="{8EE083B0-FC3D-4E02-806D-28B9F642D408}" srcId="{8A545E02-5CF4-41DF-B42C-5760D3F3FCB6}" destId="{B228740B-699A-426C-8CE2-B3F6510DD81A}" srcOrd="3" destOrd="0" parTransId="{092AF2E6-E7DF-4D2F-8C9B-82B7D93D185D}" sibTransId="{4A0203D8-3208-4532-9AA0-40A3AE7D918C}"/>
    <dgm:cxn modelId="{6C3F7A1E-9BAC-4E9E-BC3E-3318990E3B85}" srcId="{8A545E02-5CF4-41DF-B42C-5760D3F3FCB6}" destId="{6808CB38-FC28-40E7-B656-8D42F29AE5E1}" srcOrd="0" destOrd="0" parTransId="{E63B2314-D4F1-40CB-8E2E-65A9259B045C}" sibTransId="{91A80EE5-4AD4-4D53-96D1-A416FDEFACF7}"/>
    <dgm:cxn modelId="{F1B1846E-96ED-480F-9FC2-A36F93B09F7F}" type="presOf" srcId="{8A545E02-5CF4-41DF-B42C-5760D3F3FCB6}" destId="{50F4DD0F-F46A-4CB7-86DA-F9759796309B}" srcOrd="0" destOrd="0" presId="urn:microsoft.com/office/officeart/2005/8/layout/funnel1"/>
    <dgm:cxn modelId="{0055189D-8FAB-43C4-B71C-6313F77A57A5}" type="presParOf" srcId="{50F4DD0F-F46A-4CB7-86DA-F9759796309B}" destId="{C3A9D8DD-A3EA-4D69-9DEE-5E4C363D541B}" srcOrd="0" destOrd="0" presId="urn:microsoft.com/office/officeart/2005/8/layout/funnel1"/>
    <dgm:cxn modelId="{68CD96A7-CD9A-4C59-B324-FD36F2B51B44}" type="presParOf" srcId="{50F4DD0F-F46A-4CB7-86DA-F9759796309B}" destId="{FEE34DE0-9E8B-4E66-90E8-A3F70BE34A37}" srcOrd="1" destOrd="0" presId="urn:microsoft.com/office/officeart/2005/8/layout/funnel1"/>
    <dgm:cxn modelId="{8F497889-A76E-41DB-8A4F-CB5B04618D6C}" type="presParOf" srcId="{50F4DD0F-F46A-4CB7-86DA-F9759796309B}" destId="{EFB0116B-1DE0-492D-A481-E663E7203E55}" srcOrd="2" destOrd="0" presId="urn:microsoft.com/office/officeart/2005/8/layout/funnel1"/>
    <dgm:cxn modelId="{0A5115D0-2CEC-4A06-B40D-CD7B9CC8D58A}" type="presParOf" srcId="{50F4DD0F-F46A-4CB7-86DA-F9759796309B}" destId="{364B32BC-82C5-46A2-9B0F-4CEFFE468871}" srcOrd="3" destOrd="0" presId="urn:microsoft.com/office/officeart/2005/8/layout/funnel1"/>
    <dgm:cxn modelId="{D8A6F67B-D0AB-46F7-BAC0-6072094842BB}" type="presParOf" srcId="{50F4DD0F-F46A-4CB7-86DA-F9759796309B}" destId="{BA4D109F-2E97-47A7-923D-8D586BB868BD}" srcOrd="4" destOrd="0" presId="urn:microsoft.com/office/officeart/2005/8/layout/funnel1"/>
    <dgm:cxn modelId="{E758F63A-DBEA-4CC4-A88E-801E9C495692}" type="presParOf" srcId="{50F4DD0F-F46A-4CB7-86DA-F9759796309B}" destId="{7B8C7332-DF2B-4A07-AD84-AB0FC72677BD}" srcOrd="5" destOrd="0" presId="urn:microsoft.com/office/officeart/2005/8/layout/funnel1"/>
    <dgm:cxn modelId="{AE5E5774-9F64-4ECC-985C-97F2925FDDF3}" type="presParOf" srcId="{50F4DD0F-F46A-4CB7-86DA-F9759796309B}" destId="{8DE8F081-504B-422C-B5C4-7D33124E7F9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9D8DD-A3EA-4D69-9DEE-5E4C363D541B}">
      <dsp:nvSpPr>
        <dsp:cNvPr id="0" name=""/>
        <dsp:cNvSpPr/>
      </dsp:nvSpPr>
      <dsp:spPr>
        <a:xfrm>
          <a:off x="652722" y="204441"/>
          <a:ext cx="1921858" cy="66743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34DE0-9E8B-4E66-90E8-A3F70BE34A37}">
      <dsp:nvSpPr>
        <dsp:cNvPr id="0" name=""/>
        <dsp:cNvSpPr/>
      </dsp:nvSpPr>
      <dsp:spPr>
        <a:xfrm>
          <a:off x="1441802" y="2038417"/>
          <a:ext cx="372453" cy="710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0116B-1DE0-492D-A481-E663E7203E55}">
      <dsp:nvSpPr>
        <dsp:cNvPr id="0" name=""/>
        <dsp:cNvSpPr/>
      </dsp:nvSpPr>
      <dsp:spPr>
        <a:xfrm>
          <a:off x="745468" y="1936756"/>
          <a:ext cx="1787775" cy="44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 </a:t>
          </a:r>
          <a:endParaRPr lang="zh-CN" altLang="en-US" sz="1200" b="1" kern="1200" dirty="0"/>
        </a:p>
      </dsp:txBody>
      <dsp:txXfrm>
        <a:off x="745468" y="1936756"/>
        <a:ext cx="1787775" cy="446943"/>
      </dsp:txXfrm>
    </dsp:sp>
    <dsp:sp modelId="{364B32BC-82C5-46A2-9B0F-4CEFFE468871}">
      <dsp:nvSpPr>
        <dsp:cNvPr id="0" name=""/>
        <dsp:cNvSpPr/>
      </dsp:nvSpPr>
      <dsp:spPr>
        <a:xfrm>
          <a:off x="1326614" y="815821"/>
          <a:ext cx="670415" cy="670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扫码</a:t>
          </a:r>
        </a:p>
      </dsp:txBody>
      <dsp:txXfrm>
        <a:off x="1424794" y="914001"/>
        <a:ext cx="474055" cy="474055"/>
      </dsp:txXfrm>
    </dsp:sp>
    <dsp:sp modelId="{BA4D109F-2E97-47A7-923D-8D586BB868BD}">
      <dsp:nvSpPr>
        <dsp:cNvPr id="0" name=""/>
        <dsp:cNvSpPr/>
      </dsp:nvSpPr>
      <dsp:spPr>
        <a:xfrm>
          <a:off x="846894" y="312860"/>
          <a:ext cx="670415" cy="670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刷卡</a:t>
          </a:r>
        </a:p>
      </dsp:txBody>
      <dsp:txXfrm>
        <a:off x="945074" y="411040"/>
        <a:ext cx="474055" cy="474055"/>
      </dsp:txXfrm>
    </dsp:sp>
    <dsp:sp modelId="{7B8C7332-DF2B-4A07-AD84-AB0FC72677BD}">
      <dsp:nvSpPr>
        <dsp:cNvPr id="0" name=""/>
        <dsp:cNvSpPr/>
      </dsp:nvSpPr>
      <dsp:spPr>
        <a:xfrm>
          <a:off x="1532208" y="150769"/>
          <a:ext cx="670415" cy="670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/>
            <a:t>快捷</a:t>
          </a:r>
        </a:p>
      </dsp:txBody>
      <dsp:txXfrm>
        <a:off x="1630388" y="248949"/>
        <a:ext cx="474055" cy="474055"/>
      </dsp:txXfrm>
    </dsp:sp>
    <dsp:sp modelId="{8DE8F081-504B-422C-B5C4-7D33124E7F96}">
      <dsp:nvSpPr>
        <dsp:cNvPr id="0" name=""/>
        <dsp:cNvSpPr/>
      </dsp:nvSpPr>
      <dsp:spPr>
        <a:xfrm>
          <a:off x="548932" y="122488"/>
          <a:ext cx="2085737" cy="166859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BDC5-6199-4BF5-A4F7-11B2A5E1F942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1B20A-CB24-4921-9533-27E848C75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48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CEF3-84B8-4F2A-BF59-832A89706A73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02BAA-682E-4599-B9D7-910529A79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12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302BAA-682E-4599-B9D7-910529A79D0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82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1C5830-47F7-4CC9-8153-0931D55A3D0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0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AAA8-33BC-4DC8-97F3-A8672679DDDA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95C1-4F36-451C-A990-BDE7D568DDC2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727C-6485-4721-A91D-A29AB8BCDE0A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7CD1-07D1-4A94-8771-104D4329F519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E511-4015-4892-A3F5-FE2009984C78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EC3-DCB5-40C4-B633-519512C6FCA7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7A-8FF7-4DE9-8878-61A1E4F8A02A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B1FC-BF00-40C2-A15F-4E70E924307F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411B-0744-49EB-A551-B0F07D291E44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C2AE-3C43-46C9-ACD1-6620FC31195D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511-126F-4902-B297-8023390F5E7A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35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70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48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1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36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6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78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98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60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6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6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3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355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855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618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396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0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631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24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30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566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DF91E-FD2F-4D25-B7BF-3E8FB722F85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455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2901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1CD731-D83C-4BAB-8384-07A6AAE9AF7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8105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0F37E-BF0F-49F2-9C7C-427FDE6051D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4621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7D2FC-0B8F-40F8-9DE5-8A29DEFC97C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87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B15A6-403E-4221-B485-1FB0787A294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678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2BE12-2255-4474-8C3C-41DD61B7A44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406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C4565-D18B-413D-9CC2-01A24C7BA84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8563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90E81D-B546-44F4-8DFA-8CDC1569402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7493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6D5E2-73AC-49A2-85E4-B29DE831BB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7249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48402-8A76-4C53-BA5E-1F87C87D314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5837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771090-8883-4146-916B-169077CD6B4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0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E2E7-6E89-420D-8695-5B58FC30E6E6}" type="datetimeFigureOut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D3ED-BDFC-4549-AD0B-D3A41CF51B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A1F8-1888-4587-9E04-FE5EE665EAFE}" type="datetime1">
              <a:rPr lang="zh-CN" altLang="en-US" smtClean="0"/>
              <a:pPr/>
              <a:t>2018\1\15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5B7D-AFF0-41AC-B9CA-78D9CABB77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有页脚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E2E7-6E89-420D-8695-5B58FC30E6E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2018\1\15 Monday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D3ED-BDFC-4549-AD0B-D3A41CF51B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8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66E27-1D33-4DB4-A6E7-00D36DA93D1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2018\1\15 Monday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48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版封皮图片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36512" y="4258081"/>
            <a:ext cx="9144000" cy="646331"/>
          </a:xfrm>
          <a:prstGeom prst="rect">
            <a:avLst/>
          </a:prstGeom>
          <a:noFill/>
        </p:spPr>
        <p:txBody>
          <a:bodyPr vert="horz" wrap="square" lIns="108000" numCol="1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rPr>
              <a:t>17</a:t>
            </a:r>
            <a:r>
              <a:rPr lang="zh-CN" altLang="en-US" sz="3600" b="1" dirty="0" smtClean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rPr>
              <a:t>年和</a:t>
            </a:r>
            <a:r>
              <a:rPr lang="zh-CN" altLang="en-US" sz="3600" b="1" dirty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rPr>
              <a:t>伙</a:t>
            </a:r>
            <a:r>
              <a:rPr lang="zh-CN" altLang="en-US" sz="3600" b="1" dirty="0" smtClean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rPr>
              <a:t>人</a:t>
            </a:r>
            <a:r>
              <a:rPr lang="en-US" altLang="zh-CN" sz="3600" b="1" dirty="0" smtClean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rPr>
              <a:t>+12</a:t>
            </a:r>
            <a:r>
              <a:rPr lang="zh-CN" altLang="en-US" sz="3600" b="1" dirty="0" smtClean="0">
                <a:solidFill>
                  <a:prstClr val="white"/>
                </a:solidFill>
                <a:latin typeface="Hiragino Sans GB W3"/>
                <a:ea typeface="Hiragino Sans GB W3"/>
                <a:cs typeface="Hiragino Sans GB W3"/>
              </a:rPr>
              <a:t>月份行为漏斗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6858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569" y="8860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ctr" hangingPunct="1">
              <a:spcBef>
                <a:spcPct val="20000"/>
              </a:spcBef>
              <a:buFont typeface="Arial" charset="0"/>
              <a:buNone/>
            </a:pP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和伙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人</a:t>
            </a:r>
            <a:r>
              <a:rPr kumimoji="0" lang="en-US" altLang="zh-CN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-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新增、提货、交易</a:t>
            </a:r>
            <a:endParaRPr kumimoji="0" lang="zh-CN" altLang="en-US" b="1" dirty="0">
              <a:latin typeface="微软雅黑" charset="0"/>
              <a:ea typeface="微软雅黑" charset="0"/>
              <a:cs typeface="微软雅黑" charset="0"/>
              <a:sym typeface="Calibri" charset="0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662481"/>
              </p:ext>
            </p:extLst>
          </p:nvPr>
        </p:nvGraphicFramePr>
        <p:xfrm>
          <a:off x="334285" y="707900"/>
          <a:ext cx="3733659" cy="188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932174"/>
              </p:ext>
            </p:extLst>
          </p:nvPr>
        </p:nvGraphicFramePr>
        <p:xfrm>
          <a:off x="4211960" y="707900"/>
          <a:ext cx="4669763" cy="188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83372" y="84063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和伙</a:t>
            </a:r>
            <a:r>
              <a:rPr lang="zh-CN" altLang="en-US" sz="1400" b="1" dirty="0" smtClean="0"/>
              <a:t>人提货情况</a:t>
            </a:r>
            <a:endParaRPr lang="zh-CN" altLang="en-US" sz="1400" b="1" dirty="0"/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914914"/>
              </p:ext>
            </p:extLst>
          </p:nvPr>
        </p:nvGraphicFramePr>
        <p:xfrm>
          <a:off x="396545" y="3998932"/>
          <a:ext cx="352738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397853"/>
              </p:ext>
            </p:extLst>
          </p:nvPr>
        </p:nvGraphicFramePr>
        <p:xfrm>
          <a:off x="4211961" y="3084036"/>
          <a:ext cx="4608512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338455"/>
              </p:ext>
            </p:extLst>
          </p:nvPr>
        </p:nvGraphicFramePr>
        <p:xfrm>
          <a:off x="4211960" y="4812228"/>
          <a:ext cx="4608512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矩形 3"/>
          <p:cNvSpPr/>
          <p:nvPr/>
        </p:nvSpPr>
        <p:spPr>
          <a:xfrm>
            <a:off x="317269" y="3012028"/>
            <a:ext cx="8587911" cy="352839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544" y="31560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和伙</a:t>
            </a:r>
            <a:r>
              <a:rPr lang="zh-CN" altLang="en-US" b="1" dirty="0" smtClean="0"/>
              <a:t>人及非和伙人商户交易</a:t>
            </a:r>
            <a:endParaRPr lang="zh-CN" altLang="en-US" b="1" dirty="0"/>
          </a:p>
        </p:txBody>
      </p:sp>
      <p:sp>
        <p:nvSpPr>
          <p:cNvPr id="18" name="Left Arrow 29"/>
          <p:cNvSpPr/>
          <p:nvPr/>
        </p:nvSpPr>
        <p:spPr>
          <a:xfrm rot="16200000" flipH="1">
            <a:off x="2378014" y="4720423"/>
            <a:ext cx="3384376" cy="255617"/>
          </a:xfrm>
          <a:prstGeom prst="triangle">
            <a:avLst>
              <a:gd name="adj" fmla="val 6557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1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方正兰亭黑简体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330" y="2663553"/>
            <a:ext cx="8483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年总新增实名和伙人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6677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人，提货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3769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人，提货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71041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台。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329" y="3525376"/>
            <a:ext cx="37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年和伙人贡献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亿交易额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569" y="8860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ctr" hangingPunct="1">
              <a:spcBef>
                <a:spcPct val="20000"/>
              </a:spcBef>
              <a:buFont typeface="Arial" charset="0"/>
              <a:buNone/>
            </a:pP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和伙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人</a:t>
            </a:r>
            <a:r>
              <a:rPr kumimoji="0" lang="en-US" altLang="zh-CN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-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活跃</a:t>
            </a:r>
            <a:endParaRPr kumimoji="0" lang="zh-CN" altLang="en-US" b="1" dirty="0">
              <a:latin typeface="微软雅黑" charset="0"/>
              <a:ea typeface="微软雅黑" charset="0"/>
              <a:cs typeface="微软雅黑" charset="0"/>
              <a:sym typeface="Calibri" charset="0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603870"/>
              </p:ext>
            </p:extLst>
          </p:nvPr>
        </p:nvGraphicFramePr>
        <p:xfrm>
          <a:off x="4788024" y="734551"/>
          <a:ext cx="3960440" cy="2376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575621"/>
              </p:ext>
            </p:extLst>
          </p:nvPr>
        </p:nvGraphicFramePr>
        <p:xfrm>
          <a:off x="3203848" y="3758889"/>
          <a:ext cx="2808312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961034"/>
              </p:ext>
            </p:extLst>
          </p:nvPr>
        </p:nvGraphicFramePr>
        <p:xfrm>
          <a:off x="467545" y="3758888"/>
          <a:ext cx="2664295" cy="2275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254318"/>
              </p:ext>
            </p:extLst>
          </p:nvPr>
        </p:nvGraphicFramePr>
        <p:xfrm>
          <a:off x="6084168" y="3758887"/>
          <a:ext cx="2664295" cy="2284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66150"/>
              </p:ext>
            </p:extLst>
          </p:nvPr>
        </p:nvGraphicFramePr>
        <p:xfrm>
          <a:off x="467544" y="734552"/>
          <a:ext cx="403244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478775" y="2038460"/>
            <a:ext cx="3068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54233" y="3124780"/>
            <a:ext cx="0" cy="6243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67944" y="3127143"/>
            <a:ext cx="0" cy="204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3335348"/>
            <a:ext cx="3672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748860" y="3330757"/>
            <a:ext cx="0" cy="4246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411760" y="3118506"/>
            <a:ext cx="0" cy="441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411760" y="3551774"/>
            <a:ext cx="22204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632213" y="3551774"/>
            <a:ext cx="0" cy="204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9012" y="1670656"/>
            <a:ext cx="3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594" y="3229157"/>
            <a:ext cx="3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5121" y="3153177"/>
            <a:ext cx="3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5828" y="3310821"/>
            <a:ext cx="3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594" y="6063144"/>
            <a:ext cx="848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年总活跃和伙人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4106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人。其中交易活跃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3327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人，邀请和伙人活跃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680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人，邀请商户活跃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4094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人，提货活跃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3769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人。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569" y="8860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ctr" hangingPunct="1">
              <a:spcBef>
                <a:spcPct val="20000"/>
              </a:spcBef>
              <a:buFont typeface="Arial" charset="0"/>
              <a:buNone/>
            </a:pP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和伙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人</a:t>
            </a:r>
            <a:r>
              <a:rPr kumimoji="0" lang="en-US" altLang="zh-CN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-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每月注册和</a:t>
            </a: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伙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人各月贡献交易额（万）</a:t>
            </a:r>
            <a:endParaRPr kumimoji="0" lang="zh-CN" altLang="en-US" b="1" dirty="0">
              <a:latin typeface="微软雅黑" charset="0"/>
              <a:ea typeface="微软雅黑" charset="0"/>
              <a:cs typeface="微软雅黑" charset="0"/>
              <a:sym typeface="Calibr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70693"/>
              </p:ext>
            </p:extLst>
          </p:nvPr>
        </p:nvGraphicFramePr>
        <p:xfrm>
          <a:off x="304564" y="764704"/>
          <a:ext cx="8515912" cy="28346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00936"/>
                <a:gridCol w="500936"/>
                <a:gridCol w="457252"/>
                <a:gridCol w="504056"/>
                <a:gridCol w="504056"/>
                <a:gridCol w="504056"/>
                <a:gridCol w="535260"/>
                <a:gridCol w="500936"/>
                <a:gridCol w="500936"/>
                <a:gridCol w="500936"/>
                <a:gridCol w="500936"/>
                <a:gridCol w="500936"/>
                <a:gridCol w="500936"/>
                <a:gridCol w="500936"/>
                <a:gridCol w="500936"/>
                <a:gridCol w="500936"/>
                <a:gridCol w="500936"/>
              </a:tblGrid>
              <a:tr h="175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和伙人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201611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201612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201703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201704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201707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201708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201709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总计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201611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1,038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1,220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1,073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1,217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12,862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201612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2,209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2,490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3,587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3,916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4,425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4,674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4,727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4,813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4,791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5,031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5,011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5,738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52,302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748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1,431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2,302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2,367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2,457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2,445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2,538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2,568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2,641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2,626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2,771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27,533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2,863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3,491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4,040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4,096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4,242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4,249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4,513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4,734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42,835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1,373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4,549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6,178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7,116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8,315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8,451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9,211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9,046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9,132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9,508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72,879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1,831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5,727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6,429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7,126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7,621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7,621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7,781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7,706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60,069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4,437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5,156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5,443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5,686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6,071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6,288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41,809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201706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3,465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4,191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4,838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4,951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5,237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5,664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29,293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1,085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3,400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4,444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4,514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4,916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5,452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23,811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1,326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4,463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5,322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5,568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6,254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22,932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3,961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4,856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5,219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15,676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4,356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5,311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10,784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1,543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6,918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8,461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1,249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1,249 </a:t>
                      </a:r>
                    </a:p>
                  </a:txBody>
                  <a:tcPr marL="9525" marR="9525" marT="9525" marB="0" anchor="b"/>
                </a:tc>
              </a:tr>
              <a:tr h="175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7,014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1382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3461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11033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17192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31363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43213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51030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56105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63190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75840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422496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618"/>
              </p:ext>
            </p:extLst>
          </p:nvPr>
        </p:nvGraphicFramePr>
        <p:xfrm>
          <a:off x="304561" y="3717032"/>
          <a:ext cx="8515910" cy="280831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32109"/>
                <a:gridCol w="632109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  <a:gridCol w="517978"/>
              </a:tblGrid>
              <a:tr h="2005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r>
                        <a:rPr lang="zh-CN" alt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和伙人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201611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201612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201703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201704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201707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201708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201709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>
                    <a:solidFill>
                      <a:srgbClr val="2380B8"/>
                    </a:solidFill>
                  </a:tcPr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201611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201612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290%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  <a:tr h="2005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348%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525" marR="8525" marT="8525" marB="0" anchor="b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364401" y="3089307"/>
            <a:ext cx="1008112" cy="20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83806" y="6309320"/>
            <a:ext cx="1008112" cy="20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569" y="88606"/>
            <a:ext cx="6983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fontAlgn="ctr">
              <a:spcBef>
                <a:spcPct val="20000"/>
              </a:spcBef>
            </a:pP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和伙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人</a:t>
            </a:r>
            <a:r>
              <a:rPr kumimoji="0" lang="en-US" altLang="zh-CN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--</a:t>
            </a: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每月注册和伙人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各月带来新商户情况</a:t>
            </a:r>
            <a:endParaRPr kumimoji="0" lang="zh-CN" altLang="en-US" b="1" dirty="0">
              <a:latin typeface="微软雅黑" charset="0"/>
              <a:ea typeface="微软雅黑" charset="0"/>
              <a:cs typeface="微软雅黑" charset="0"/>
              <a:sym typeface="Calibr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7580"/>
              </p:ext>
            </p:extLst>
          </p:nvPr>
        </p:nvGraphicFramePr>
        <p:xfrm>
          <a:off x="304569" y="764704"/>
          <a:ext cx="8515904" cy="283432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03488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</a:tblGrid>
              <a:tr h="152057">
                <a:tc>
                  <a:txBody>
                    <a:bodyPr/>
                    <a:lstStyle/>
                    <a:p>
                      <a:pPr algn="l" fontAlgn="b"/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和伙人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201611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201612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201703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201704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201707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201708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201709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201712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总计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>
                    <a:solidFill>
                      <a:srgbClr val="2380B8"/>
                    </a:solidFill>
                  </a:tcPr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201611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634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201612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2,109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1,128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1,814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3,453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2,629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1,851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2,136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1,763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1,431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4,858 </a:t>
                      </a:r>
                    </a:p>
                  </a:txBody>
                  <a:tcPr marL="9525" marR="9525" marT="9525" marB="0" anchor="ctr"/>
                </a:tc>
              </a:tr>
              <a:tr h="1728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2,526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1,823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1,391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201711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2,909 </a:t>
                      </a:r>
                    </a:p>
                  </a:txBody>
                  <a:tcPr marL="9525" marR="9525" marT="9525" marB="0" anchor="ctr"/>
                </a:tc>
              </a:tr>
              <a:tr h="1552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201712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659 </a:t>
                      </a:r>
                    </a:p>
                  </a:txBody>
                  <a:tcPr marL="9525" marR="9525" marT="9525" marB="0" anchor="ctr"/>
                </a:tc>
              </a:tr>
              <a:tr h="15232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总计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7,014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1,907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2,137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1,840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3,815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2,811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2,957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3,296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4,464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29,920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2575"/>
              </p:ext>
            </p:extLst>
          </p:nvPr>
        </p:nvGraphicFramePr>
        <p:xfrm>
          <a:off x="304569" y="3717032"/>
          <a:ext cx="8515905" cy="301033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03489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  <a:gridCol w="494526"/>
              </a:tblGrid>
              <a:tr h="188146">
                <a:tc>
                  <a:txBody>
                    <a:bodyPr/>
                    <a:lstStyle/>
                    <a:p>
                      <a:pPr algn="r" fontAlgn="b"/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和伙人</a:t>
                      </a:r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201611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201612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201701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201702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201703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201704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201705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201706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201707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201708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201709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201710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201711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201712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总计</a:t>
                      </a: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452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201612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1,688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935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1,547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433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3,110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2,345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1,658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341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1,648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1,711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1,758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1,634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1,236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1,485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453 </a:t>
                      </a:r>
                    </a:p>
                  </a:txBody>
                  <a:tcPr marL="9525" marR="9525" marT="9525" marB="0" anchor="b"/>
                </a:tc>
              </a:tr>
              <a:tr h="1881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总计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7,014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1,396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1,728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1,988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1,692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1,997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2,162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2,406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2,746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2,603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21,660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099" y="26462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099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569" y="8860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ctr" hangingPunct="1">
              <a:spcBef>
                <a:spcPct val="20000"/>
              </a:spcBef>
              <a:buFont typeface="Arial" charset="0"/>
              <a:buNone/>
            </a:pP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和伙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人</a:t>
            </a:r>
            <a:r>
              <a:rPr kumimoji="0" lang="en-US" altLang="zh-CN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-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挽回贡献金额情况</a:t>
            </a:r>
            <a:r>
              <a:rPr kumimoji="0" lang="en-US" altLang="zh-CN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+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和伙人分润情况</a:t>
            </a:r>
            <a:endParaRPr kumimoji="0" lang="zh-CN" altLang="en-US" b="1" dirty="0">
              <a:latin typeface="微软雅黑" charset="0"/>
              <a:ea typeface="微软雅黑" charset="0"/>
              <a:cs typeface="微软雅黑" charset="0"/>
              <a:sym typeface="Calibri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18"/>
              </p:ext>
            </p:extLst>
          </p:nvPr>
        </p:nvGraphicFramePr>
        <p:xfrm>
          <a:off x="446856" y="4322124"/>
          <a:ext cx="8229600" cy="208823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50220"/>
                <a:gridCol w="659624"/>
                <a:gridCol w="575863"/>
                <a:gridCol w="575863"/>
                <a:gridCol w="596803"/>
                <a:gridCol w="596803"/>
                <a:gridCol w="596803"/>
                <a:gridCol w="596803"/>
                <a:gridCol w="596803"/>
                <a:gridCol w="596803"/>
                <a:gridCol w="596803"/>
                <a:gridCol w="596803"/>
                <a:gridCol w="596803"/>
                <a:gridCol w="596803"/>
              </a:tblGrid>
              <a:tr h="261029"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</a:tr>
              <a:tr h="2610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分润金额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31,294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49,509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104,481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165,657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247,518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303,457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365,220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423,235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504,763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558,029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628,443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752,105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2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月度分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润区间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0-100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169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391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466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588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734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872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1,071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1,260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1,558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1,703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100-500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1,295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1,579 </a:t>
                      </a:r>
                    </a:p>
                  </a:txBody>
                  <a:tcPr marL="9525" marR="9525" marT="9525" marB="0" anchor="ctr"/>
                </a:tc>
              </a:tr>
              <a:tr h="261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500-1000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231 </a:t>
                      </a:r>
                    </a:p>
                  </a:txBody>
                  <a:tcPr marL="9525" marR="9525" marT="9525" marB="0" anchor="ctr"/>
                </a:tc>
              </a:tr>
              <a:tr h="261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1000-2000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65 </a:t>
                      </a:r>
                    </a:p>
                  </a:txBody>
                  <a:tcPr marL="9525" marR="9525" marT="9525" marB="0" anchor="ctr"/>
                </a:tc>
              </a:tr>
              <a:tr h="261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2000-5000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 </a:t>
                      </a:r>
                    </a:p>
                  </a:txBody>
                  <a:tcPr marL="9525" marR="9525" marT="9525" marB="0" anchor="ctr"/>
                </a:tc>
              </a:tr>
              <a:tr h="261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5000+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853" marR="7853" marT="7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32547"/>
              </p:ext>
            </p:extLst>
          </p:nvPr>
        </p:nvGraphicFramePr>
        <p:xfrm>
          <a:off x="446856" y="793732"/>
          <a:ext cx="8208912" cy="324035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08363"/>
                <a:gridCol w="908363"/>
                <a:gridCol w="908363"/>
                <a:gridCol w="1513939"/>
                <a:gridCol w="908363"/>
                <a:gridCol w="908363"/>
                <a:gridCol w="1244795"/>
                <a:gridCol w="908363"/>
              </a:tblGrid>
              <a:tr h="3954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月份</a:t>
                      </a:r>
                      <a:endParaRPr lang="en-US" altLang="zh-CN" sz="1400" b="1" i="0" u="none" strike="noStrike" dirty="0" smtClean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活跃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成功交易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总额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活跃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成功交易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总额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金额占比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0B8"/>
                    </a:solidFil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201611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161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4109287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4387414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94%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201612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377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13367779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15541759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86%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645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31796316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35889654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89%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965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45297307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1158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51668300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2007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1931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95521331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2292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108865491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3085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3006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150607929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3569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169414231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89%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4230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4139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221655465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5038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250946321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5083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4937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273177644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5976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306877443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89%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5788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328632124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369774279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89%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7056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6872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369980175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423405396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87%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201709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8367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8111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438825145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9852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9619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502603267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87%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9571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9302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481969259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556249918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87%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11063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10734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543519447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630470098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86%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20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201712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12796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12414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663920046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758527941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7198" y="5348529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b="1" dirty="0"/>
              <a:t> </a:t>
            </a:r>
            <a:r>
              <a:rPr lang="zh-CN" altLang="en-US" sz="1600" b="1" dirty="0"/>
              <a:t>增长的潜力主要在于新增</a:t>
            </a:r>
            <a:r>
              <a:rPr lang="zh-CN" altLang="en-US" sz="1600" b="1" dirty="0" smtClean="0"/>
              <a:t>；</a:t>
            </a:r>
            <a:endParaRPr lang="en-US" altLang="zh-CN" sz="1600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活跃</a:t>
            </a:r>
            <a:r>
              <a:rPr lang="zh-CN" altLang="en-US" sz="1600" b="1" dirty="0"/>
              <a:t>的小白比较少</a:t>
            </a:r>
            <a:r>
              <a:rPr lang="zh-CN" altLang="en-US" sz="1600" b="1" dirty="0" smtClean="0"/>
              <a:t>；</a:t>
            </a:r>
            <a:endParaRPr lang="en-US" altLang="zh-CN" sz="1600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增强</a:t>
            </a:r>
            <a:r>
              <a:rPr lang="zh-CN" altLang="en-US" sz="1600" b="1" dirty="0"/>
              <a:t>和伙人平台界面的业绩指导，是不是可以 让电销更省力一些</a:t>
            </a:r>
            <a:r>
              <a:rPr lang="zh-CN" altLang="en-US" sz="1600" b="1" dirty="0" smtClean="0"/>
              <a:t>；</a:t>
            </a:r>
            <a:endParaRPr lang="en-US" altLang="zh-CN" sz="1600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 smtClean="0"/>
              <a:t>和</a:t>
            </a:r>
            <a:r>
              <a:rPr lang="zh-CN" altLang="en-US" sz="1600" b="1" dirty="0"/>
              <a:t>伙人画像，能够指导电销重点</a:t>
            </a:r>
            <a:r>
              <a:rPr lang="zh-CN" altLang="en-US" sz="1600" b="1" dirty="0" smtClean="0"/>
              <a:t>关注哪些</a:t>
            </a:r>
            <a:r>
              <a:rPr lang="zh-CN" altLang="en-US" sz="1600" b="1" dirty="0"/>
              <a:t>和伙人，节约精力耗用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64194"/>
              </p:ext>
            </p:extLst>
          </p:nvPr>
        </p:nvGraphicFramePr>
        <p:xfrm>
          <a:off x="588019" y="908720"/>
          <a:ext cx="3263901" cy="79208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03996"/>
                <a:gridCol w="685134"/>
                <a:gridCol w="685134"/>
                <a:gridCol w="989637"/>
              </a:tblGrid>
              <a:tr h="2640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年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合伙人数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出货量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平均提货台数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2380B8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实名和伙人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6677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71041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6402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提货和伙人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3769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4211960" y="836712"/>
            <a:ext cx="4590256" cy="1951721"/>
            <a:chOff x="4211960" y="836712"/>
            <a:chExt cx="4590256" cy="1951721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81003201"/>
                </p:ext>
              </p:extLst>
            </p:nvPr>
          </p:nvGraphicFramePr>
          <p:xfrm>
            <a:off x="4211960" y="836712"/>
            <a:ext cx="4590256" cy="16596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4211960" y="2480656"/>
              <a:ext cx="4104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平均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每个实名人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每月分润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122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元。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1560" y="2978716"/>
            <a:ext cx="3240360" cy="2128065"/>
            <a:chOff x="611560" y="2978716"/>
            <a:chExt cx="3240360" cy="2128065"/>
          </a:xfrm>
        </p:grpSpPr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43466376"/>
                </p:ext>
              </p:extLst>
            </p:nvPr>
          </p:nvGraphicFramePr>
          <p:xfrm>
            <a:off x="611560" y="2978716"/>
            <a:ext cx="3240360" cy="1562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1560" y="4583561"/>
              <a:ext cx="324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每个实名和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伙人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6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个月能带来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5.36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个注册商户。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211960" y="3015536"/>
            <a:ext cx="4608512" cy="2565345"/>
            <a:chOff x="4211960" y="3015536"/>
            <a:chExt cx="4608512" cy="2565345"/>
          </a:xfrm>
        </p:grpSpPr>
        <p:sp>
          <p:nvSpPr>
            <p:cNvPr id="9" name="TextBox 8"/>
            <p:cNvSpPr txBox="1"/>
            <p:nvPr/>
          </p:nvSpPr>
          <p:spPr>
            <a:xfrm>
              <a:off x="4211960" y="5273104"/>
              <a:ext cx="4608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每个实名和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伙人第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6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月贡献金额趋于平稳，约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14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万。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211960" y="3015536"/>
              <a:ext cx="4572000" cy="2257568"/>
              <a:chOff x="4067944" y="3015536"/>
              <a:chExt cx="4572000" cy="2257568"/>
            </a:xfrm>
          </p:grpSpPr>
          <p:graphicFrame>
            <p:nvGraphicFramePr>
              <p:cNvPr id="8" name="图表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5013173"/>
                  </p:ext>
                </p:extLst>
              </p:nvPr>
            </p:nvGraphicFramePr>
            <p:xfrm>
              <a:off x="4067944" y="3015536"/>
              <a:ext cx="4572000" cy="22575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12" name="组合 11"/>
              <p:cNvGrpSpPr/>
              <p:nvPr/>
            </p:nvGrpSpPr>
            <p:grpSpPr>
              <a:xfrm>
                <a:off x="4574687" y="3854530"/>
                <a:ext cx="734766" cy="600374"/>
                <a:chOff x="2962781" y="4484810"/>
                <a:chExt cx="734766" cy="600374"/>
              </a:xfrm>
            </p:grpSpPr>
            <p:sp>
              <p:nvSpPr>
                <p:cNvPr id="10" name="Freeform 7"/>
                <p:cNvSpPr>
                  <a:spLocks/>
                </p:cNvSpPr>
                <p:nvPr/>
              </p:nvSpPr>
              <p:spPr bwMode="gray">
                <a:xfrm rot="10800000" flipH="1" flipV="1">
                  <a:off x="2962781" y="4723346"/>
                  <a:ext cx="529099" cy="361838"/>
                </a:xfrm>
                <a:custGeom>
                  <a:avLst/>
                  <a:gdLst>
                    <a:gd name="T0" fmla="*/ 2147483647 w 2706"/>
                    <a:gd name="T1" fmla="*/ 2147483647 h 1093"/>
                    <a:gd name="T2" fmla="*/ 2147483647 w 2706"/>
                    <a:gd name="T3" fmla="*/ 2147483647 h 1093"/>
                    <a:gd name="T4" fmla="*/ 2147483647 w 2706"/>
                    <a:gd name="T5" fmla="*/ 2147483647 h 1093"/>
                    <a:gd name="T6" fmla="*/ 2147483647 w 2706"/>
                    <a:gd name="T7" fmla="*/ 2147483647 h 1093"/>
                    <a:gd name="T8" fmla="*/ 2147483647 w 2706"/>
                    <a:gd name="T9" fmla="*/ 2147483647 h 1093"/>
                    <a:gd name="T10" fmla="*/ 2147483647 w 2706"/>
                    <a:gd name="T11" fmla="*/ 2147483647 h 1093"/>
                    <a:gd name="T12" fmla="*/ 2147483647 w 2706"/>
                    <a:gd name="T13" fmla="*/ 2147483647 h 1093"/>
                    <a:gd name="T14" fmla="*/ 2147483647 w 2706"/>
                    <a:gd name="T15" fmla="*/ 2147483647 h 1093"/>
                    <a:gd name="T16" fmla="*/ 2147483647 w 2706"/>
                    <a:gd name="T17" fmla="*/ 2147483647 h 1093"/>
                    <a:gd name="T18" fmla="*/ 2147483647 w 2706"/>
                    <a:gd name="T19" fmla="*/ 2147483647 h 1093"/>
                    <a:gd name="T20" fmla="*/ 2147483647 w 2706"/>
                    <a:gd name="T21" fmla="*/ 2147483647 h 1093"/>
                    <a:gd name="T22" fmla="*/ 2147483647 w 2706"/>
                    <a:gd name="T23" fmla="*/ 2147483647 h 1093"/>
                    <a:gd name="T24" fmla="*/ 2147483647 w 2706"/>
                    <a:gd name="T25" fmla="*/ 2147483647 h 1093"/>
                    <a:gd name="T26" fmla="*/ 2147483647 w 2706"/>
                    <a:gd name="T27" fmla="*/ 2147483647 h 1093"/>
                    <a:gd name="T28" fmla="*/ 2147483647 w 2706"/>
                    <a:gd name="T29" fmla="*/ 2147483647 h 1093"/>
                    <a:gd name="T30" fmla="*/ 2147483647 w 2706"/>
                    <a:gd name="T31" fmla="*/ 2147483647 h 1093"/>
                    <a:gd name="T32" fmla="*/ 2147483647 w 2706"/>
                    <a:gd name="T33" fmla="*/ 2147483647 h 1093"/>
                    <a:gd name="T34" fmla="*/ 2147483647 w 2706"/>
                    <a:gd name="T35" fmla="*/ 2147483647 h 1093"/>
                    <a:gd name="T36" fmla="*/ 2147483647 w 2706"/>
                    <a:gd name="T37" fmla="*/ 2147483647 h 1093"/>
                    <a:gd name="T38" fmla="*/ 2147483647 w 2706"/>
                    <a:gd name="T39" fmla="*/ 2147483647 h 1093"/>
                    <a:gd name="T40" fmla="*/ 2147483647 w 2706"/>
                    <a:gd name="T41" fmla="*/ 2147483647 h 1093"/>
                    <a:gd name="T42" fmla="*/ 2147483647 w 2706"/>
                    <a:gd name="T43" fmla="*/ 2147483647 h 1093"/>
                    <a:gd name="T44" fmla="*/ 2147483647 w 2706"/>
                    <a:gd name="T45" fmla="*/ 2147483647 h 1093"/>
                    <a:gd name="T46" fmla="*/ 2147483647 w 2706"/>
                    <a:gd name="T47" fmla="*/ 2147483647 h 1093"/>
                    <a:gd name="T48" fmla="*/ 2147483647 w 2706"/>
                    <a:gd name="T49" fmla="*/ 2147483647 h 1093"/>
                    <a:gd name="T50" fmla="*/ 2147483647 w 2706"/>
                    <a:gd name="T51" fmla="*/ 2147483647 h 1093"/>
                    <a:gd name="T52" fmla="*/ 2147483647 w 2706"/>
                    <a:gd name="T53" fmla="*/ 2147483647 h 1093"/>
                    <a:gd name="T54" fmla="*/ 2147483647 w 2706"/>
                    <a:gd name="T55" fmla="*/ 2147483647 h 1093"/>
                    <a:gd name="T56" fmla="*/ 2147483647 w 2706"/>
                    <a:gd name="T57" fmla="*/ 2147483647 h 1093"/>
                    <a:gd name="T58" fmla="*/ 2147483647 w 2706"/>
                    <a:gd name="T59" fmla="*/ 2147483647 h 1093"/>
                    <a:gd name="T60" fmla="*/ 2147483647 w 2706"/>
                    <a:gd name="T61" fmla="*/ 2147483647 h 1093"/>
                    <a:gd name="T62" fmla="*/ 2147483647 w 2706"/>
                    <a:gd name="T63" fmla="*/ 2147483647 h 109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706"/>
                    <a:gd name="T97" fmla="*/ 0 h 1093"/>
                    <a:gd name="T98" fmla="*/ 2706 w 2706"/>
                    <a:gd name="T99" fmla="*/ 1093 h 109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706" h="1093">
                      <a:moveTo>
                        <a:pt x="0" y="1093"/>
                      </a:moveTo>
                      <a:lnTo>
                        <a:pt x="247" y="884"/>
                      </a:lnTo>
                      <a:lnTo>
                        <a:pt x="350" y="793"/>
                      </a:lnTo>
                      <a:lnTo>
                        <a:pt x="451" y="708"/>
                      </a:lnTo>
                      <a:lnTo>
                        <a:pt x="553" y="631"/>
                      </a:lnTo>
                      <a:lnTo>
                        <a:pt x="655" y="562"/>
                      </a:lnTo>
                      <a:lnTo>
                        <a:pt x="756" y="497"/>
                      </a:lnTo>
                      <a:lnTo>
                        <a:pt x="856" y="439"/>
                      </a:lnTo>
                      <a:lnTo>
                        <a:pt x="955" y="388"/>
                      </a:lnTo>
                      <a:lnTo>
                        <a:pt x="1053" y="342"/>
                      </a:lnTo>
                      <a:lnTo>
                        <a:pt x="1148" y="300"/>
                      </a:lnTo>
                      <a:lnTo>
                        <a:pt x="1242" y="264"/>
                      </a:lnTo>
                      <a:lnTo>
                        <a:pt x="1331" y="232"/>
                      </a:lnTo>
                      <a:lnTo>
                        <a:pt x="1419" y="204"/>
                      </a:lnTo>
                      <a:lnTo>
                        <a:pt x="1504" y="182"/>
                      </a:lnTo>
                      <a:lnTo>
                        <a:pt x="1586" y="160"/>
                      </a:lnTo>
                      <a:lnTo>
                        <a:pt x="1664" y="144"/>
                      </a:lnTo>
                      <a:lnTo>
                        <a:pt x="1737" y="131"/>
                      </a:lnTo>
                      <a:lnTo>
                        <a:pt x="1807" y="121"/>
                      </a:lnTo>
                      <a:lnTo>
                        <a:pt x="1871" y="112"/>
                      </a:lnTo>
                      <a:lnTo>
                        <a:pt x="1932" y="107"/>
                      </a:lnTo>
                      <a:lnTo>
                        <a:pt x="1988" y="103"/>
                      </a:lnTo>
                      <a:lnTo>
                        <a:pt x="2038" y="100"/>
                      </a:lnTo>
                      <a:lnTo>
                        <a:pt x="2082" y="99"/>
                      </a:lnTo>
                      <a:lnTo>
                        <a:pt x="2121" y="100"/>
                      </a:lnTo>
                      <a:lnTo>
                        <a:pt x="2152" y="99"/>
                      </a:lnTo>
                      <a:lnTo>
                        <a:pt x="2178" y="101"/>
                      </a:lnTo>
                      <a:lnTo>
                        <a:pt x="2195" y="102"/>
                      </a:lnTo>
                      <a:lnTo>
                        <a:pt x="2206" y="102"/>
                      </a:lnTo>
                      <a:lnTo>
                        <a:pt x="2210" y="102"/>
                      </a:lnTo>
                      <a:lnTo>
                        <a:pt x="2146" y="0"/>
                      </a:lnTo>
                      <a:lnTo>
                        <a:pt x="2706" y="330"/>
                      </a:lnTo>
                      <a:lnTo>
                        <a:pt x="2270" y="473"/>
                      </a:lnTo>
                      <a:lnTo>
                        <a:pt x="2336" y="358"/>
                      </a:lnTo>
                      <a:lnTo>
                        <a:pt x="2335" y="357"/>
                      </a:lnTo>
                      <a:lnTo>
                        <a:pt x="2326" y="354"/>
                      </a:lnTo>
                      <a:lnTo>
                        <a:pt x="2313" y="350"/>
                      </a:lnTo>
                      <a:lnTo>
                        <a:pt x="2293" y="345"/>
                      </a:lnTo>
                      <a:lnTo>
                        <a:pt x="2270" y="337"/>
                      </a:lnTo>
                      <a:lnTo>
                        <a:pt x="2241" y="330"/>
                      </a:lnTo>
                      <a:lnTo>
                        <a:pt x="2207" y="323"/>
                      </a:lnTo>
                      <a:lnTo>
                        <a:pt x="2168" y="317"/>
                      </a:lnTo>
                      <a:lnTo>
                        <a:pt x="2124" y="311"/>
                      </a:lnTo>
                      <a:lnTo>
                        <a:pt x="2075" y="306"/>
                      </a:lnTo>
                      <a:lnTo>
                        <a:pt x="2024" y="301"/>
                      </a:lnTo>
                      <a:lnTo>
                        <a:pt x="1966" y="298"/>
                      </a:lnTo>
                      <a:lnTo>
                        <a:pt x="1905" y="295"/>
                      </a:lnTo>
                      <a:lnTo>
                        <a:pt x="1838" y="298"/>
                      </a:lnTo>
                      <a:lnTo>
                        <a:pt x="1767" y="301"/>
                      </a:lnTo>
                      <a:lnTo>
                        <a:pt x="1692" y="309"/>
                      </a:lnTo>
                      <a:lnTo>
                        <a:pt x="1613" y="317"/>
                      </a:lnTo>
                      <a:lnTo>
                        <a:pt x="1533" y="330"/>
                      </a:lnTo>
                      <a:lnTo>
                        <a:pt x="1445" y="349"/>
                      </a:lnTo>
                      <a:lnTo>
                        <a:pt x="1354" y="371"/>
                      </a:lnTo>
                      <a:lnTo>
                        <a:pt x="1262" y="397"/>
                      </a:lnTo>
                      <a:lnTo>
                        <a:pt x="1164" y="428"/>
                      </a:lnTo>
                      <a:lnTo>
                        <a:pt x="1065" y="464"/>
                      </a:lnTo>
                      <a:lnTo>
                        <a:pt x="960" y="505"/>
                      </a:lnTo>
                      <a:lnTo>
                        <a:pt x="853" y="553"/>
                      </a:lnTo>
                      <a:lnTo>
                        <a:pt x="742" y="608"/>
                      </a:lnTo>
                      <a:lnTo>
                        <a:pt x="629" y="669"/>
                      </a:lnTo>
                      <a:lnTo>
                        <a:pt x="512" y="736"/>
                      </a:lnTo>
                      <a:lnTo>
                        <a:pt x="393" y="809"/>
                      </a:lnTo>
                      <a:lnTo>
                        <a:pt x="271" y="892"/>
                      </a:lnTo>
                      <a:lnTo>
                        <a:pt x="0" y="10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noFill/>
                  <a:round/>
                  <a:headEnd/>
                  <a:tailEnd/>
                </a:ln>
              </p:spPr>
              <p:txBody>
                <a:bodyPr lIns="68589" tIns="34295" rIns="68589" bIns="34295"/>
                <a:lstStyle/>
                <a:p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031837" y="4484810"/>
                  <a:ext cx="665710" cy="238537"/>
                </a:xfrm>
                <a:prstGeom prst="rect">
                  <a:avLst/>
                </a:prstGeom>
                <a:noFill/>
              </p:spPr>
              <p:txBody>
                <a:bodyPr wrap="square" lIns="68589" tIns="34295" rIns="68589" bIns="34295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+207%</a:t>
                  </a:r>
                  <a:endParaRPr lang="zh-CN" altLang="en-US" sz="11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5310318" y="3615993"/>
                <a:ext cx="734766" cy="600374"/>
                <a:chOff x="2962781" y="4484810"/>
                <a:chExt cx="734766" cy="600374"/>
              </a:xfrm>
            </p:grpSpPr>
            <p:sp>
              <p:nvSpPr>
                <p:cNvPr id="14" name="Freeform 7"/>
                <p:cNvSpPr>
                  <a:spLocks/>
                </p:cNvSpPr>
                <p:nvPr/>
              </p:nvSpPr>
              <p:spPr bwMode="gray">
                <a:xfrm rot="10800000" flipH="1" flipV="1">
                  <a:off x="2962781" y="4723346"/>
                  <a:ext cx="529099" cy="361838"/>
                </a:xfrm>
                <a:custGeom>
                  <a:avLst/>
                  <a:gdLst>
                    <a:gd name="T0" fmla="*/ 2147483647 w 2706"/>
                    <a:gd name="T1" fmla="*/ 2147483647 h 1093"/>
                    <a:gd name="T2" fmla="*/ 2147483647 w 2706"/>
                    <a:gd name="T3" fmla="*/ 2147483647 h 1093"/>
                    <a:gd name="T4" fmla="*/ 2147483647 w 2706"/>
                    <a:gd name="T5" fmla="*/ 2147483647 h 1093"/>
                    <a:gd name="T6" fmla="*/ 2147483647 w 2706"/>
                    <a:gd name="T7" fmla="*/ 2147483647 h 1093"/>
                    <a:gd name="T8" fmla="*/ 2147483647 w 2706"/>
                    <a:gd name="T9" fmla="*/ 2147483647 h 1093"/>
                    <a:gd name="T10" fmla="*/ 2147483647 w 2706"/>
                    <a:gd name="T11" fmla="*/ 2147483647 h 1093"/>
                    <a:gd name="T12" fmla="*/ 2147483647 w 2706"/>
                    <a:gd name="T13" fmla="*/ 2147483647 h 1093"/>
                    <a:gd name="T14" fmla="*/ 2147483647 w 2706"/>
                    <a:gd name="T15" fmla="*/ 2147483647 h 1093"/>
                    <a:gd name="T16" fmla="*/ 2147483647 w 2706"/>
                    <a:gd name="T17" fmla="*/ 2147483647 h 1093"/>
                    <a:gd name="T18" fmla="*/ 2147483647 w 2706"/>
                    <a:gd name="T19" fmla="*/ 2147483647 h 1093"/>
                    <a:gd name="T20" fmla="*/ 2147483647 w 2706"/>
                    <a:gd name="T21" fmla="*/ 2147483647 h 1093"/>
                    <a:gd name="T22" fmla="*/ 2147483647 w 2706"/>
                    <a:gd name="T23" fmla="*/ 2147483647 h 1093"/>
                    <a:gd name="T24" fmla="*/ 2147483647 w 2706"/>
                    <a:gd name="T25" fmla="*/ 2147483647 h 1093"/>
                    <a:gd name="T26" fmla="*/ 2147483647 w 2706"/>
                    <a:gd name="T27" fmla="*/ 2147483647 h 1093"/>
                    <a:gd name="T28" fmla="*/ 2147483647 w 2706"/>
                    <a:gd name="T29" fmla="*/ 2147483647 h 1093"/>
                    <a:gd name="T30" fmla="*/ 2147483647 w 2706"/>
                    <a:gd name="T31" fmla="*/ 2147483647 h 1093"/>
                    <a:gd name="T32" fmla="*/ 2147483647 w 2706"/>
                    <a:gd name="T33" fmla="*/ 2147483647 h 1093"/>
                    <a:gd name="T34" fmla="*/ 2147483647 w 2706"/>
                    <a:gd name="T35" fmla="*/ 2147483647 h 1093"/>
                    <a:gd name="T36" fmla="*/ 2147483647 w 2706"/>
                    <a:gd name="T37" fmla="*/ 2147483647 h 1093"/>
                    <a:gd name="T38" fmla="*/ 2147483647 w 2706"/>
                    <a:gd name="T39" fmla="*/ 2147483647 h 1093"/>
                    <a:gd name="T40" fmla="*/ 2147483647 w 2706"/>
                    <a:gd name="T41" fmla="*/ 2147483647 h 1093"/>
                    <a:gd name="T42" fmla="*/ 2147483647 w 2706"/>
                    <a:gd name="T43" fmla="*/ 2147483647 h 1093"/>
                    <a:gd name="T44" fmla="*/ 2147483647 w 2706"/>
                    <a:gd name="T45" fmla="*/ 2147483647 h 1093"/>
                    <a:gd name="T46" fmla="*/ 2147483647 w 2706"/>
                    <a:gd name="T47" fmla="*/ 2147483647 h 1093"/>
                    <a:gd name="T48" fmla="*/ 2147483647 w 2706"/>
                    <a:gd name="T49" fmla="*/ 2147483647 h 1093"/>
                    <a:gd name="T50" fmla="*/ 2147483647 w 2706"/>
                    <a:gd name="T51" fmla="*/ 2147483647 h 1093"/>
                    <a:gd name="T52" fmla="*/ 2147483647 w 2706"/>
                    <a:gd name="T53" fmla="*/ 2147483647 h 1093"/>
                    <a:gd name="T54" fmla="*/ 2147483647 w 2706"/>
                    <a:gd name="T55" fmla="*/ 2147483647 h 1093"/>
                    <a:gd name="T56" fmla="*/ 2147483647 w 2706"/>
                    <a:gd name="T57" fmla="*/ 2147483647 h 1093"/>
                    <a:gd name="T58" fmla="*/ 2147483647 w 2706"/>
                    <a:gd name="T59" fmla="*/ 2147483647 h 1093"/>
                    <a:gd name="T60" fmla="*/ 2147483647 w 2706"/>
                    <a:gd name="T61" fmla="*/ 2147483647 h 1093"/>
                    <a:gd name="T62" fmla="*/ 2147483647 w 2706"/>
                    <a:gd name="T63" fmla="*/ 2147483647 h 109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706"/>
                    <a:gd name="T97" fmla="*/ 0 h 1093"/>
                    <a:gd name="T98" fmla="*/ 2706 w 2706"/>
                    <a:gd name="T99" fmla="*/ 1093 h 109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706" h="1093">
                      <a:moveTo>
                        <a:pt x="0" y="1093"/>
                      </a:moveTo>
                      <a:lnTo>
                        <a:pt x="247" y="884"/>
                      </a:lnTo>
                      <a:lnTo>
                        <a:pt x="350" y="793"/>
                      </a:lnTo>
                      <a:lnTo>
                        <a:pt x="451" y="708"/>
                      </a:lnTo>
                      <a:lnTo>
                        <a:pt x="553" y="631"/>
                      </a:lnTo>
                      <a:lnTo>
                        <a:pt x="655" y="562"/>
                      </a:lnTo>
                      <a:lnTo>
                        <a:pt x="756" y="497"/>
                      </a:lnTo>
                      <a:lnTo>
                        <a:pt x="856" y="439"/>
                      </a:lnTo>
                      <a:lnTo>
                        <a:pt x="955" y="388"/>
                      </a:lnTo>
                      <a:lnTo>
                        <a:pt x="1053" y="342"/>
                      </a:lnTo>
                      <a:lnTo>
                        <a:pt x="1148" y="300"/>
                      </a:lnTo>
                      <a:lnTo>
                        <a:pt x="1242" y="264"/>
                      </a:lnTo>
                      <a:lnTo>
                        <a:pt x="1331" y="232"/>
                      </a:lnTo>
                      <a:lnTo>
                        <a:pt x="1419" y="204"/>
                      </a:lnTo>
                      <a:lnTo>
                        <a:pt x="1504" y="182"/>
                      </a:lnTo>
                      <a:lnTo>
                        <a:pt x="1586" y="160"/>
                      </a:lnTo>
                      <a:lnTo>
                        <a:pt x="1664" y="144"/>
                      </a:lnTo>
                      <a:lnTo>
                        <a:pt x="1737" y="131"/>
                      </a:lnTo>
                      <a:lnTo>
                        <a:pt x="1807" y="121"/>
                      </a:lnTo>
                      <a:lnTo>
                        <a:pt x="1871" y="112"/>
                      </a:lnTo>
                      <a:lnTo>
                        <a:pt x="1932" y="107"/>
                      </a:lnTo>
                      <a:lnTo>
                        <a:pt x="1988" y="103"/>
                      </a:lnTo>
                      <a:lnTo>
                        <a:pt x="2038" y="100"/>
                      </a:lnTo>
                      <a:lnTo>
                        <a:pt x="2082" y="99"/>
                      </a:lnTo>
                      <a:lnTo>
                        <a:pt x="2121" y="100"/>
                      </a:lnTo>
                      <a:lnTo>
                        <a:pt x="2152" y="99"/>
                      </a:lnTo>
                      <a:lnTo>
                        <a:pt x="2178" y="101"/>
                      </a:lnTo>
                      <a:lnTo>
                        <a:pt x="2195" y="102"/>
                      </a:lnTo>
                      <a:lnTo>
                        <a:pt x="2206" y="102"/>
                      </a:lnTo>
                      <a:lnTo>
                        <a:pt x="2210" y="102"/>
                      </a:lnTo>
                      <a:lnTo>
                        <a:pt x="2146" y="0"/>
                      </a:lnTo>
                      <a:lnTo>
                        <a:pt x="2706" y="330"/>
                      </a:lnTo>
                      <a:lnTo>
                        <a:pt x="2270" y="473"/>
                      </a:lnTo>
                      <a:lnTo>
                        <a:pt x="2336" y="358"/>
                      </a:lnTo>
                      <a:lnTo>
                        <a:pt x="2335" y="357"/>
                      </a:lnTo>
                      <a:lnTo>
                        <a:pt x="2326" y="354"/>
                      </a:lnTo>
                      <a:lnTo>
                        <a:pt x="2313" y="350"/>
                      </a:lnTo>
                      <a:lnTo>
                        <a:pt x="2293" y="345"/>
                      </a:lnTo>
                      <a:lnTo>
                        <a:pt x="2270" y="337"/>
                      </a:lnTo>
                      <a:lnTo>
                        <a:pt x="2241" y="330"/>
                      </a:lnTo>
                      <a:lnTo>
                        <a:pt x="2207" y="323"/>
                      </a:lnTo>
                      <a:lnTo>
                        <a:pt x="2168" y="317"/>
                      </a:lnTo>
                      <a:lnTo>
                        <a:pt x="2124" y="311"/>
                      </a:lnTo>
                      <a:lnTo>
                        <a:pt x="2075" y="306"/>
                      </a:lnTo>
                      <a:lnTo>
                        <a:pt x="2024" y="301"/>
                      </a:lnTo>
                      <a:lnTo>
                        <a:pt x="1966" y="298"/>
                      </a:lnTo>
                      <a:lnTo>
                        <a:pt x="1905" y="295"/>
                      </a:lnTo>
                      <a:lnTo>
                        <a:pt x="1838" y="298"/>
                      </a:lnTo>
                      <a:lnTo>
                        <a:pt x="1767" y="301"/>
                      </a:lnTo>
                      <a:lnTo>
                        <a:pt x="1692" y="309"/>
                      </a:lnTo>
                      <a:lnTo>
                        <a:pt x="1613" y="317"/>
                      </a:lnTo>
                      <a:lnTo>
                        <a:pt x="1533" y="330"/>
                      </a:lnTo>
                      <a:lnTo>
                        <a:pt x="1445" y="349"/>
                      </a:lnTo>
                      <a:lnTo>
                        <a:pt x="1354" y="371"/>
                      </a:lnTo>
                      <a:lnTo>
                        <a:pt x="1262" y="397"/>
                      </a:lnTo>
                      <a:lnTo>
                        <a:pt x="1164" y="428"/>
                      </a:lnTo>
                      <a:lnTo>
                        <a:pt x="1065" y="464"/>
                      </a:lnTo>
                      <a:lnTo>
                        <a:pt x="960" y="505"/>
                      </a:lnTo>
                      <a:lnTo>
                        <a:pt x="853" y="553"/>
                      </a:lnTo>
                      <a:lnTo>
                        <a:pt x="742" y="608"/>
                      </a:lnTo>
                      <a:lnTo>
                        <a:pt x="629" y="669"/>
                      </a:lnTo>
                      <a:lnTo>
                        <a:pt x="512" y="736"/>
                      </a:lnTo>
                      <a:lnTo>
                        <a:pt x="393" y="809"/>
                      </a:lnTo>
                      <a:lnTo>
                        <a:pt x="271" y="892"/>
                      </a:lnTo>
                      <a:lnTo>
                        <a:pt x="0" y="10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noFill/>
                  <a:round/>
                  <a:headEnd/>
                  <a:tailEnd/>
                </a:ln>
              </p:spPr>
              <p:txBody>
                <a:bodyPr lIns="68589" tIns="34295" rIns="68589" bIns="34295"/>
                <a:lstStyle/>
                <a:p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031837" y="4484810"/>
                  <a:ext cx="665710" cy="238537"/>
                </a:xfrm>
                <a:prstGeom prst="rect">
                  <a:avLst/>
                </a:prstGeom>
                <a:noFill/>
              </p:spPr>
              <p:txBody>
                <a:bodyPr wrap="square" lIns="68589" tIns="34295" rIns="68589" bIns="34295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+24%</a:t>
                  </a:r>
                  <a:endParaRPr lang="zh-CN" altLang="en-US" sz="11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6045084" y="3492692"/>
                <a:ext cx="734766" cy="600374"/>
                <a:chOff x="2962781" y="4484810"/>
                <a:chExt cx="734766" cy="600374"/>
              </a:xfrm>
            </p:grpSpPr>
            <p:sp>
              <p:nvSpPr>
                <p:cNvPr id="17" name="Freeform 7"/>
                <p:cNvSpPr>
                  <a:spLocks/>
                </p:cNvSpPr>
                <p:nvPr/>
              </p:nvSpPr>
              <p:spPr bwMode="gray">
                <a:xfrm rot="10800000" flipH="1" flipV="1">
                  <a:off x="2962781" y="4723346"/>
                  <a:ext cx="529099" cy="361838"/>
                </a:xfrm>
                <a:custGeom>
                  <a:avLst/>
                  <a:gdLst>
                    <a:gd name="T0" fmla="*/ 2147483647 w 2706"/>
                    <a:gd name="T1" fmla="*/ 2147483647 h 1093"/>
                    <a:gd name="T2" fmla="*/ 2147483647 w 2706"/>
                    <a:gd name="T3" fmla="*/ 2147483647 h 1093"/>
                    <a:gd name="T4" fmla="*/ 2147483647 w 2706"/>
                    <a:gd name="T5" fmla="*/ 2147483647 h 1093"/>
                    <a:gd name="T6" fmla="*/ 2147483647 w 2706"/>
                    <a:gd name="T7" fmla="*/ 2147483647 h 1093"/>
                    <a:gd name="T8" fmla="*/ 2147483647 w 2706"/>
                    <a:gd name="T9" fmla="*/ 2147483647 h 1093"/>
                    <a:gd name="T10" fmla="*/ 2147483647 w 2706"/>
                    <a:gd name="T11" fmla="*/ 2147483647 h 1093"/>
                    <a:gd name="T12" fmla="*/ 2147483647 w 2706"/>
                    <a:gd name="T13" fmla="*/ 2147483647 h 1093"/>
                    <a:gd name="T14" fmla="*/ 2147483647 w 2706"/>
                    <a:gd name="T15" fmla="*/ 2147483647 h 1093"/>
                    <a:gd name="T16" fmla="*/ 2147483647 w 2706"/>
                    <a:gd name="T17" fmla="*/ 2147483647 h 1093"/>
                    <a:gd name="T18" fmla="*/ 2147483647 w 2706"/>
                    <a:gd name="T19" fmla="*/ 2147483647 h 1093"/>
                    <a:gd name="T20" fmla="*/ 2147483647 w 2706"/>
                    <a:gd name="T21" fmla="*/ 2147483647 h 1093"/>
                    <a:gd name="T22" fmla="*/ 2147483647 w 2706"/>
                    <a:gd name="T23" fmla="*/ 2147483647 h 1093"/>
                    <a:gd name="T24" fmla="*/ 2147483647 w 2706"/>
                    <a:gd name="T25" fmla="*/ 2147483647 h 1093"/>
                    <a:gd name="T26" fmla="*/ 2147483647 w 2706"/>
                    <a:gd name="T27" fmla="*/ 2147483647 h 1093"/>
                    <a:gd name="T28" fmla="*/ 2147483647 w 2706"/>
                    <a:gd name="T29" fmla="*/ 2147483647 h 1093"/>
                    <a:gd name="T30" fmla="*/ 2147483647 w 2706"/>
                    <a:gd name="T31" fmla="*/ 2147483647 h 1093"/>
                    <a:gd name="T32" fmla="*/ 2147483647 w 2706"/>
                    <a:gd name="T33" fmla="*/ 2147483647 h 1093"/>
                    <a:gd name="T34" fmla="*/ 2147483647 w 2706"/>
                    <a:gd name="T35" fmla="*/ 2147483647 h 1093"/>
                    <a:gd name="T36" fmla="*/ 2147483647 w 2706"/>
                    <a:gd name="T37" fmla="*/ 2147483647 h 1093"/>
                    <a:gd name="T38" fmla="*/ 2147483647 w 2706"/>
                    <a:gd name="T39" fmla="*/ 2147483647 h 1093"/>
                    <a:gd name="T40" fmla="*/ 2147483647 w 2706"/>
                    <a:gd name="T41" fmla="*/ 2147483647 h 1093"/>
                    <a:gd name="T42" fmla="*/ 2147483647 w 2706"/>
                    <a:gd name="T43" fmla="*/ 2147483647 h 1093"/>
                    <a:gd name="T44" fmla="*/ 2147483647 w 2706"/>
                    <a:gd name="T45" fmla="*/ 2147483647 h 1093"/>
                    <a:gd name="T46" fmla="*/ 2147483647 w 2706"/>
                    <a:gd name="T47" fmla="*/ 2147483647 h 1093"/>
                    <a:gd name="T48" fmla="*/ 2147483647 w 2706"/>
                    <a:gd name="T49" fmla="*/ 2147483647 h 1093"/>
                    <a:gd name="T50" fmla="*/ 2147483647 w 2706"/>
                    <a:gd name="T51" fmla="*/ 2147483647 h 1093"/>
                    <a:gd name="T52" fmla="*/ 2147483647 w 2706"/>
                    <a:gd name="T53" fmla="*/ 2147483647 h 1093"/>
                    <a:gd name="T54" fmla="*/ 2147483647 w 2706"/>
                    <a:gd name="T55" fmla="*/ 2147483647 h 1093"/>
                    <a:gd name="T56" fmla="*/ 2147483647 w 2706"/>
                    <a:gd name="T57" fmla="*/ 2147483647 h 1093"/>
                    <a:gd name="T58" fmla="*/ 2147483647 w 2706"/>
                    <a:gd name="T59" fmla="*/ 2147483647 h 1093"/>
                    <a:gd name="T60" fmla="*/ 2147483647 w 2706"/>
                    <a:gd name="T61" fmla="*/ 2147483647 h 1093"/>
                    <a:gd name="T62" fmla="*/ 2147483647 w 2706"/>
                    <a:gd name="T63" fmla="*/ 2147483647 h 109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706"/>
                    <a:gd name="T97" fmla="*/ 0 h 1093"/>
                    <a:gd name="T98" fmla="*/ 2706 w 2706"/>
                    <a:gd name="T99" fmla="*/ 1093 h 109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706" h="1093">
                      <a:moveTo>
                        <a:pt x="0" y="1093"/>
                      </a:moveTo>
                      <a:lnTo>
                        <a:pt x="247" y="884"/>
                      </a:lnTo>
                      <a:lnTo>
                        <a:pt x="350" y="793"/>
                      </a:lnTo>
                      <a:lnTo>
                        <a:pt x="451" y="708"/>
                      </a:lnTo>
                      <a:lnTo>
                        <a:pt x="553" y="631"/>
                      </a:lnTo>
                      <a:lnTo>
                        <a:pt x="655" y="562"/>
                      </a:lnTo>
                      <a:lnTo>
                        <a:pt x="756" y="497"/>
                      </a:lnTo>
                      <a:lnTo>
                        <a:pt x="856" y="439"/>
                      </a:lnTo>
                      <a:lnTo>
                        <a:pt x="955" y="388"/>
                      </a:lnTo>
                      <a:lnTo>
                        <a:pt x="1053" y="342"/>
                      </a:lnTo>
                      <a:lnTo>
                        <a:pt x="1148" y="300"/>
                      </a:lnTo>
                      <a:lnTo>
                        <a:pt x="1242" y="264"/>
                      </a:lnTo>
                      <a:lnTo>
                        <a:pt x="1331" y="232"/>
                      </a:lnTo>
                      <a:lnTo>
                        <a:pt x="1419" y="204"/>
                      </a:lnTo>
                      <a:lnTo>
                        <a:pt x="1504" y="182"/>
                      </a:lnTo>
                      <a:lnTo>
                        <a:pt x="1586" y="160"/>
                      </a:lnTo>
                      <a:lnTo>
                        <a:pt x="1664" y="144"/>
                      </a:lnTo>
                      <a:lnTo>
                        <a:pt x="1737" y="131"/>
                      </a:lnTo>
                      <a:lnTo>
                        <a:pt x="1807" y="121"/>
                      </a:lnTo>
                      <a:lnTo>
                        <a:pt x="1871" y="112"/>
                      </a:lnTo>
                      <a:lnTo>
                        <a:pt x="1932" y="107"/>
                      </a:lnTo>
                      <a:lnTo>
                        <a:pt x="1988" y="103"/>
                      </a:lnTo>
                      <a:lnTo>
                        <a:pt x="2038" y="100"/>
                      </a:lnTo>
                      <a:lnTo>
                        <a:pt x="2082" y="99"/>
                      </a:lnTo>
                      <a:lnTo>
                        <a:pt x="2121" y="100"/>
                      </a:lnTo>
                      <a:lnTo>
                        <a:pt x="2152" y="99"/>
                      </a:lnTo>
                      <a:lnTo>
                        <a:pt x="2178" y="101"/>
                      </a:lnTo>
                      <a:lnTo>
                        <a:pt x="2195" y="102"/>
                      </a:lnTo>
                      <a:lnTo>
                        <a:pt x="2206" y="102"/>
                      </a:lnTo>
                      <a:lnTo>
                        <a:pt x="2210" y="102"/>
                      </a:lnTo>
                      <a:lnTo>
                        <a:pt x="2146" y="0"/>
                      </a:lnTo>
                      <a:lnTo>
                        <a:pt x="2706" y="330"/>
                      </a:lnTo>
                      <a:lnTo>
                        <a:pt x="2270" y="473"/>
                      </a:lnTo>
                      <a:lnTo>
                        <a:pt x="2336" y="358"/>
                      </a:lnTo>
                      <a:lnTo>
                        <a:pt x="2335" y="357"/>
                      </a:lnTo>
                      <a:lnTo>
                        <a:pt x="2326" y="354"/>
                      </a:lnTo>
                      <a:lnTo>
                        <a:pt x="2313" y="350"/>
                      </a:lnTo>
                      <a:lnTo>
                        <a:pt x="2293" y="345"/>
                      </a:lnTo>
                      <a:lnTo>
                        <a:pt x="2270" y="337"/>
                      </a:lnTo>
                      <a:lnTo>
                        <a:pt x="2241" y="330"/>
                      </a:lnTo>
                      <a:lnTo>
                        <a:pt x="2207" y="323"/>
                      </a:lnTo>
                      <a:lnTo>
                        <a:pt x="2168" y="317"/>
                      </a:lnTo>
                      <a:lnTo>
                        <a:pt x="2124" y="311"/>
                      </a:lnTo>
                      <a:lnTo>
                        <a:pt x="2075" y="306"/>
                      </a:lnTo>
                      <a:lnTo>
                        <a:pt x="2024" y="301"/>
                      </a:lnTo>
                      <a:lnTo>
                        <a:pt x="1966" y="298"/>
                      </a:lnTo>
                      <a:lnTo>
                        <a:pt x="1905" y="295"/>
                      </a:lnTo>
                      <a:lnTo>
                        <a:pt x="1838" y="298"/>
                      </a:lnTo>
                      <a:lnTo>
                        <a:pt x="1767" y="301"/>
                      </a:lnTo>
                      <a:lnTo>
                        <a:pt x="1692" y="309"/>
                      </a:lnTo>
                      <a:lnTo>
                        <a:pt x="1613" y="317"/>
                      </a:lnTo>
                      <a:lnTo>
                        <a:pt x="1533" y="330"/>
                      </a:lnTo>
                      <a:lnTo>
                        <a:pt x="1445" y="349"/>
                      </a:lnTo>
                      <a:lnTo>
                        <a:pt x="1354" y="371"/>
                      </a:lnTo>
                      <a:lnTo>
                        <a:pt x="1262" y="397"/>
                      </a:lnTo>
                      <a:lnTo>
                        <a:pt x="1164" y="428"/>
                      </a:lnTo>
                      <a:lnTo>
                        <a:pt x="1065" y="464"/>
                      </a:lnTo>
                      <a:lnTo>
                        <a:pt x="960" y="505"/>
                      </a:lnTo>
                      <a:lnTo>
                        <a:pt x="853" y="553"/>
                      </a:lnTo>
                      <a:lnTo>
                        <a:pt x="742" y="608"/>
                      </a:lnTo>
                      <a:lnTo>
                        <a:pt x="629" y="669"/>
                      </a:lnTo>
                      <a:lnTo>
                        <a:pt x="512" y="736"/>
                      </a:lnTo>
                      <a:lnTo>
                        <a:pt x="393" y="809"/>
                      </a:lnTo>
                      <a:lnTo>
                        <a:pt x="271" y="892"/>
                      </a:lnTo>
                      <a:lnTo>
                        <a:pt x="0" y="10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noFill/>
                  <a:round/>
                  <a:headEnd/>
                  <a:tailEnd/>
                </a:ln>
              </p:spPr>
              <p:txBody>
                <a:bodyPr lIns="68589" tIns="34295" rIns="68589" bIns="34295"/>
                <a:lstStyle/>
                <a:p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031837" y="4484810"/>
                  <a:ext cx="665710" cy="238537"/>
                </a:xfrm>
                <a:prstGeom prst="rect">
                  <a:avLst/>
                </a:prstGeom>
                <a:noFill/>
              </p:spPr>
              <p:txBody>
                <a:bodyPr wrap="square" lIns="68589" tIns="34295" rIns="68589" bIns="34295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+15%</a:t>
                  </a:r>
                  <a:endParaRPr lang="zh-CN" altLang="en-US" sz="11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6779850" y="3384681"/>
                <a:ext cx="734766" cy="600374"/>
                <a:chOff x="2962781" y="4484810"/>
                <a:chExt cx="734766" cy="600374"/>
              </a:xfrm>
            </p:grpSpPr>
            <p:sp>
              <p:nvSpPr>
                <p:cNvPr id="20" name="Freeform 7"/>
                <p:cNvSpPr>
                  <a:spLocks/>
                </p:cNvSpPr>
                <p:nvPr/>
              </p:nvSpPr>
              <p:spPr bwMode="gray">
                <a:xfrm rot="10800000" flipH="1" flipV="1">
                  <a:off x="2962781" y="4723346"/>
                  <a:ext cx="529099" cy="361838"/>
                </a:xfrm>
                <a:custGeom>
                  <a:avLst/>
                  <a:gdLst>
                    <a:gd name="T0" fmla="*/ 2147483647 w 2706"/>
                    <a:gd name="T1" fmla="*/ 2147483647 h 1093"/>
                    <a:gd name="T2" fmla="*/ 2147483647 w 2706"/>
                    <a:gd name="T3" fmla="*/ 2147483647 h 1093"/>
                    <a:gd name="T4" fmla="*/ 2147483647 w 2706"/>
                    <a:gd name="T5" fmla="*/ 2147483647 h 1093"/>
                    <a:gd name="T6" fmla="*/ 2147483647 w 2706"/>
                    <a:gd name="T7" fmla="*/ 2147483647 h 1093"/>
                    <a:gd name="T8" fmla="*/ 2147483647 w 2706"/>
                    <a:gd name="T9" fmla="*/ 2147483647 h 1093"/>
                    <a:gd name="T10" fmla="*/ 2147483647 w 2706"/>
                    <a:gd name="T11" fmla="*/ 2147483647 h 1093"/>
                    <a:gd name="T12" fmla="*/ 2147483647 w 2706"/>
                    <a:gd name="T13" fmla="*/ 2147483647 h 1093"/>
                    <a:gd name="T14" fmla="*/ 2147483647 w 2706"/>
                    <a:gd name="T15" fmla="*/ 2147483647 h 1093"/>
                    <a:gd name="T16" fmla="*/ 2147483647 w 2706"/>
                    <a:gd name="T17" fmla="*/ 2147483647 h 1093"/>
                    <a:gd name="T18" fmla="*/ 2147483647 w 2706"/>
                    <a:gd name="T19" fmla="*/ 2147483647 h 1093"/>
                    <a:gd name="T20" fmla="*/ 2147483647 w 2706"/>
                    <a:gd name="T21" fmla="*/ 2147483647 h 1093"/>
                    <a:gd name="T22" fmla="*/ 2147483647 w 2706"/>
                    <a:gd name="T23" fmla="*/ 2147483647 h 1093"/>
                    <a:gd name="T24" fmla="*/ 2147483647 w 2706"/>
                    <a:gd name="T25" fmla="*/ 2147483647 h 1093"/>
                    <a:gd name="T26" fmla="*/ 2147483647 w 2706"/>
                    <a:gd name="T27" fmla="*/ 2147483647 h 1093"/>
                    <a:gd name="T28" fmla="*/ 2147483647 w 2706"/>
                    <a:gd name="T29" fmla="*/ 2147483647 h 1093"/>
                    <a:gd name="T30" fmla="*/ 2147483647 w 2706"/>
                    <a:gd name="T31" fmla="*/ 2147483647 h 1093"/>
                    <a:gd name="T32" fmla="*/ 2147483647 w 2706"/>
                    <a:gd name="T33" fmla="*/ 2147483647 h 1093"/>
                    <a:gd name="T34" fmla="*/ 2147483647 w 2706"/>
                    <a:gd name="T35" fmla="*/ 2147483647 h 1093"/>
                    <a:gd name="T36" fmla="*/ 2147483647 w 2706"/>
                    <a:gd name="T37" fmla="*/ 2147483647 h 1093"/>
                    <a:gd name="T38" fmla="*/ 2147483647 w 2706"/>
                    <a:gd name="T39" fmla="*/ 2147483647 h 1093"/>
                    <a:gd name="T40" fmla="*/ 2147483647 w 2706"/>
                    <a:gd name="T41" fmla="*/ 2147483647 h 1093"/>
                    <a:gd name="T42" fmla="*/ 2147483647 w 2706"/>
                    <a:gd name="T43" fmla="*/ 2147483647 h 1093"/>
                    <a:gd name="T44" fmla="*/ 2147483647 w 2706"/>
                    <a:gd name="T45" fmla="*/ 2147483647 h 1093"/>
                    <a:gd name="T46" fmla="*/ 2147483647 w 2706"/>
                    <a:gd name="T47" fmla="*/ 2147483647 h 1093"/>
                    <a:gd name="T48" fmla="*/ 2147483647 w 2706"/>
                    <a:gd name="T49" fmla="*/ 2147483647 h 1093"/>
                    <a:gd name="T50" fmla="*/ 2147483647 w 2706"/>
                    <a:gd name="T51" fmla="*/ 2147483647 h 1093"/>
                    <a:gd name="T52" fmla="*/ 2147483647 w 2706"/>
                    <a:gd name="T53" fmla="*/ 2147483647 h 1093"/>
                    <a:gd name="T54" fmla="*/ 2147483647 w 2706"/>
                    <a:gd name="T55" fmla="*/ 2147483647 h 1093"/>
                    <a:gd name="T56" fmla="*/ 2147483647 w 2706"/>
                    <a:gd name="T57" fmla="*/ 2147483647 h 1093"/>
                    <a:gd name="T58" fmla="*/ 2147483647 w 2706"/>
                    <a:gd name="T59" fmla="*/ 2147483647 h 1093"/>
                    <a:gd name="T60" fmla="*/ 2147483647 w 2706"/>
                    <a:gd name="T61" fmla="*/ 2147483647 h 1093"/>
                    <a:gd name="T62" fmla="*/ 2147483647 w 2706"/>
                    <a:gd name="T63" fmla="*/ 2147483647 h 109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706"/>
                    <a:gd name="T97" fmla="*/ 0 h 1093"/>
                    <a:gd name="T98" fmla="*/ 2706 w 2706"/>
                    <a:gd name="T99" fmla="*/ 1093 h 109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706" h="1093">
                      <a:moveTo>
                        <a:pt x="0" y="1093"/>
                      </a:moveTo>
                      <a:lnTo>
                        <a:pt x="247" y="884"/>
                      </a:lnTo>
                      <a:lnTo>
                        <a:pt x="350" y="793"/>
                      </a:lnTo>
                      <a:lnTo>
                        <a:pt x="451" y="708"/>
                      </a:lnTo>
                      <a:lnTo>
                        <a:pt x="553" y="631"/>
                      </a:lnTo>
                      <a:lnTo>
                        <a:pt x="655" y="562"/>
                      </a:lnTo>
                      <a:lnTo>
                        <a:pt x="756" y="497"/>
                      </a:lnTo>
                      <a:lnTo>
                        <a:pt x="856" y="439"/>
                      </a:lnTo>
                      <a:lnTo>
                        <a:pt x="955" y="388"/>
                      </a:lnTo>
                      <a:lnTo>
                        <a:pt x="1053" y="342"/>
                      </a:lnTo>
                      <a:lnTo>
                        <a:pt x="1148" y="300"/>
                      </a:lnTo>
                      <a:lnTo>
                        <a:pt x="1242" y="264"/>
                      </a:lnTo>
                      <a:lnTo>
                        <a:pt x="1331" y="232"/>
                      </a:lnTo>
                      <a:lnTo>
                        <a:pt x="1419" y="204"/>
                      </a:lnTo>
                      <a:lnTo>
                        <a:pt x="1504" y="182"/>
                      </a:lnTo>
                      <a:lnTo>
                        <a:pt x="1586" y="160"/>
                      </a:lnTo>
                      <a:lnTo>
                        <a:pt x="1664" y="144"/>
                      </a:lnTo>
                      <a:lnTo>
                        <a:pt x="1737" y="131"/>
                      </a:lnTo>
                      <a:lnTo>
                        <a:pt x="1807" y="121"/>
                      </a:lnTo>
                      <a:lnTo>
                        <a:pt x="1871" y="112"/>
                      </a:lnTo>
                      <a:lnTo>
                        <a:pt x="1932" y="107"/>
                      </a:lnTo>
                      <a:lnTo>
                        <a:pt x="1988" y="103"/>
                      </a:lnTo>
                      <a:lnTo>
                        <a:pt x="2038" y="100"/>
                      </a:lnTo>
                      <a:lnTo>
                        <a:pt x="2082" y="99"/>
                      </a:lnTo>
                      <a:lnTo>
                        <a:pt x="2121" y="100"/>
                      </a:lnTo>
                      <a:lnTo>
                        <a:pt x="2152" y="99"/>
                      </a:lnTo>
                      <a:lnTo>
                        <a:pt x="2178" y="101"/>
                      </a:lnTo>
                      <a:lnTo>
                        <a:pt x="2195" y="102"/>
                      </a:lnTo>
                      <a:lnTo>
                        <a:pt x="2206" y="102"/>
                      </a:lnTo>
                      <a:lnTo>
                        <a:pt x="2210" y="102"/>
                      </a:lnTo>
                      <a:lnTo>
                        <a:pt x="2146" y="0"/>
                      </a:lnTo>
                      <a:lnTo>
                        <a:pt x="2706" y="330"/>
                      </a:lnTo>
                      <a:lnTo>
                        <a:pt x="2270" y="473"/>
                      </a:lnTo>
                      <a:lnTo>
                        <a:pt x="2336" y="358"/>
                      </a:lnTo>
                      <a:lnTo>
                        <a:pt x="2335" y="357"/>
                      </a:lnTo>
                      <a:lnTo>
                        <a:pt x="2326" y="354"/>
                      </a:lnTo>
                      <a:lnTo>
                        <a:pt x="2313" y="350"/>
                      </a:lnTo>
                      <a:lnTo>
                        <a:pt x="2293" y="345"/>
                      </a:lnTo>
                      <a:lnTo>
                        <a:pt x="2270" y="337"/>
                      </a:lnTo>
                      <a:lnTo>
                        <a:pt x="2241" y="330"/>
                      </a:lnTo>
                      <a:lnTo>
                        <a:pt x="2207" y="323"/>
                      </a:lnTo>
                      <a:lnTo>
                        <a:pt x="2168" y="317"/>
                      </a:lnTo>
                      <a:lnTo>
                        <a:pt x="2124" y="311"/>
                      </a:lnTo>
                      <a:lnTo>
                        <a:pt x="2075" y="306"/>
                      </a:lnTo>
                      <a:lnTo>
                        <a:pt x="2024" y="301"/>
                      </a:lnTo>
                      <a:lnTo>
                        <a:pt x="1966" y="298"/>
                      </a:lnTo>
                      <a:lnTo>
                        <a:pt x="1905" y="295"/>
                      </a:lnTo>
                      <a:lnTo>
                        <a:pt x="1838" y="298"/>
                      </a:lnTo>
                      <a:lnTo>
                        <a:pt x="1767" y="301"/>
                      </a:lnTo>
                      <a:lnTo>
                        <a:pt x="1692" y="309"/>
                      </a:lnTo>
                      <a:lnTo>
                        <a:pt x="1613" y="317"/>
                      </a:lnTo>
                      <a:lnTo>
                        <a:pt x="1533" y="330"/>
                      </a:lnTo>
                      <a:lnTo>
                        <a:pt x="1445" y="349"/>
                      </a:lnTo>
                      <a:lnTo>
                        <a:pt x="1354" y="371"/>
                      </a:lnTo>
                      <a:lnTo>
                        <a:pt x="1262" y="397"/>
                      </a:lnTo>
                      <a:lnTo>
                        <a:pt x="1164" y="428"/>
                      </a:lnTo>
                      <a:lnTo>
                        <a:pt x="1065" y="464"/>
                      </a:lnTo>
                      <a:lnTo>
                        <a:pt x="960" y="505"/>
                      </a:lnTo>
                      <a:lnTo>
                        <a:pt x="853" y="553"/>
                      </a:lnTo>
                      <a:lnTo>
                        <a:pt x="742" y="608"/>
                      </a:lnTo>
                      <a:lnTo>
                        <a:pt x="629" y="669"/>
                      </a:lnTo>
                      <a:lnTo>
                        <a:pt x="512" y="736"/>
                      </a:lnTo>
                      <a:lnTo>
                        <a:pt x="393" y="809"/>
                      </a:lnTo>
                      <a:lnTo>
                        <a:pt x="271" y="892"/>
                      </a:lnTo>
                      <a:lnTo>
                        <a:pt x="0" y="10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noFill/>
                  <a:round/>
                  <a:headEnd/>
                  <a:tailEnd/>
                </a:ln>
              </p:spPr>
              <p:txBody>
                <a:bodyPr lIns="68589" tIns="34295" rIns="68589" bIns="34295"/>
                <a:lstStyle/>
                <a:p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031837" y="4484810"/>
                  <a:ext cx="665710" cy="238537"/>
                </a:xfrm>
                <a:prstGeom prst="rect">
                  <a:avLst/>
                </a:prstGeom>
                <a:noFill/>
              </p:spPr>
              <p:txBody>
                <a:bodyPr wrap="square" lIns="68589" tIns="34295" rIns="68589" bIns="34295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+</a:t>
                  </a:r>
                  <a:r>
                    <a:rPr lang="en-US" altLang="zh-CN" sz="1100" b="1" dirty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9</a:t>
                  </a:r>
                  <a:r>
                    <a:rPr lang="en-US" altLang="zh-CN" sz="1100" b="1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%</a:t>
                  </a:r>
                  <a:endParaRPr lang="zh-CN" altLang="en-US" sz="11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7514616" y="3311773"/>
                <a:ext cx="734766" cy="600374"/>
                <a:chOff x="2962781" y="4484810"/>
                <a:chExt cx="734766" cy="600374"/>
              </a:xfrm>
            </p:grpSpPr>
            <p:sp>
              <p:nvSpPr>
                <p:cNvPr id="23" name="Freeform 7"/>
                <p:cNvSpPr>
                  <a:spLocks/>
                </p:cNvSpPr>
                <p:nvPr/>
              </p:nvSpPr>
              <p:spPr bwMode="gray">
                <a:xfrm rot="10800000" flipH="1" flipV="1">
                  <a:off x="2962781" y="4723346"/>
                  <a:ext cx="529099" cy="361838"/>
                </a:xfrm>
                <a:custGeom>
                  <a:avLst/>
                  <a:gdLst>
                    <a:gd name="T0" fmla="*/ 2147483647 w 2706"/>
                    <a:gd name="T1" fmla="*/ 2147483647 h 1093"/>
                    <a:gd name="T2" fmla="*/ 2147483647 w 2706"/>
                    <a:gd name="T3" fmla="*/ 2147483647 h 1093"/>
                    <a:gd name="T4" fmla="*/ 2147483647 w 2706"/>
                    <a:gd name="T5" fmla="*/ 2147483647 h 1093"/>
                    <a:gd name="T6" fmla="*/ 2147483647 w 2706"/>
                    <a:gd name="T7" fmla="*/ 2147483647 h 1093"/>
                    <a:gd name="T8" fmla="*/ 2147483647 w 2706"/>
                    <a:gd name="T9" fmla="*/ 2147483647 h 1093"/>
                    <a:gd name="T10" fmla="*/ 2147483647 w 2706"/>
                    <a:gd name="T11" fmla="*/ 2147483647 h 1093"/>
                    <a:gd name="T12" fmla="*/ 2147483647 w 2706"/>
                    <a:gd name="T13" fmla="*/ 2147483647 h 1093"/>
                    <a:gd name="T14" fmla="*/ 2147483647 w 2706"/>
                    <a:gd name="T15" fmla="*/ 2147483647 h 1093"/>
                    <a:gd name="T16" fmla="*/ 2147483647 w 2706"/>
                    <a:gd name="T17" fmla="*/ 2147483647 h 1093"/>
                    <a:gd name="T18" fmla="*/ 2147483647 w 2706"/>
                    <a:gd name="T19" fmla="*/ 2147483647 h 1093"/>
                    <a:gd name="T20" fmla="*/ 2147483647 w 2706"/>
                    <a:gd name="T21" fmla="*/ 2147483647 h 1093"/>
                    <a:gd name="T22" fmla="*/ 2147483647 w 2706"/>
                    <a:gd name="T23" fmla="*/ 2147483647 h 1093"/>
                    <a:gd name="T24" fmla="*/ 2147483647 w 2706"/>
                    <a:gd name="T25" fmla="*/ 2147483647 h 1093"/>
                    <a:gd name="T26" fmla="*/ 2147483647 w 2706"/>
                    <a:gd name="T27" fmla="*/ 2147483647 h 1093"/>
                    <a:gd name="T28" fmla="*/ 2147483647 w 2706"/>
                    <a:gd name="T29" fmla="*/ 2147483647 h 1093"/>
                    <a:gd name="T30" fmla="*/ 2147483647 w 2706"/>
                    <a:gd name="T31" fmla="*/ 2147483647 h 1093"/>
                    <a:gd name="T32" fmla="*/ 2147483647 w 2706"/>
                    <a:gd name="T33" fmla="*/ 2147483647 h 1093"/>
                    <a:gd name="T34" fmla="*/ 2147483647 w 2706"/>
                    <a:gd name="T35" fmla="*/ 2147483647 h 1093"/>
                    <a:gd name="T36" fmla="*/ 2147483647 w 2706"/>
                    <a:gd name="T37" fmla="*/ 2147483647 h 1093"/>
                    <a:gd name="T38" fmla="*/ 2147483647 w 2706"/>
                    <a:gd name="T39" fmla="*/ 2147483647 h 1093"/>
                    <a:gd name="T40" fmla="*/ 2147483647 w 2706"/>
                    <a:gd name="T41" fmla="*/ 2147483647 h 1093"/>
                    <a:gd name="T42" fmla="*/ 2147483647 w 2706"/>
                    <a:gd name="T43" fmla="*/ 2147483647 h 1093"/>
                    <a:gd name="T44" fmla="*/ 2147483647 w 2706"/>
                    <a:gd name="T45" fmla="*/ 2147483647 h 1093"/>
                    <a:gd name="T46" fmla="*/ 2147483647 w 2706"/>
                    <a:gd name="T47" fmla="*/ 2147483647 h 1093"/>
                    <a:gd name="T48" fmla="*/ 2147483647 w 2706"/>
                    <a:gd name="T49" fmla="*/ 2147483647 h 1093"/>
                    <a:gd name="T50" fmla="*/ 2147483647 w 2706"/>
                    <a:gd name="T51" fmla="*/ 2147483647 h 1093"/>
                    <a:gd name="T52" fmla="*/ 2147483647 w 2706"/>
                    <a:gd name="T53" fmla="*/ 2147483647 h 1093"/>
                    <a:gd name="T54" fmla="*/ 2147483647 w 2706"/>
                    <a:gd name="T55" fmla="*/ 2147483647 h 1093"/>
                    <a:gd name="T56" fmla="*/ 2147483647 w 2706"/>
                    <a:gd name="T57" fmla="*/ 2147483647 h 1093"/>
                    <a:gd name="T58" fmla="*/ 2147483647 w 2706"/>
                    <a:gd name="T59" fmla="*/ 2147483647 h 1093"/>
                    <a:gd name="T60" fmla="*/ 2147483647 w 2706"/>
                    <a:gd name="T61" fmla="*/ 2147483647 h 1093"/>
                    <a:gd name="T62" fmla="*/ 2147483647 w 2706"/>
                    <a:gd name="T63" fmla="*/ 2147483647 h 109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706"/>
                    <a:gd name="T97" fmla="*/ 0 h 1093"/>
                    <a:gd name="T98" fmla="*/ 2706 w 2706"/>
                    <a:gd name="T99" fmla="*/ 1093 h 109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706" h="1093">
                      <a:moveTo>
                        <a:pt x="0" y="1093"/>
                      </a:moveTo>
                      <a:lnTo>
                        <a:pt x="247" y="884"/>
                      </a:lnTo>
                      <a:lnTo>
                        <a:pt x="350" y="793"/>
                      </a:lnTo>
                      <a:lnTo>
                        <a:pt x="451" y="708"/>
                      </a:lnTo>
                      <a:lnTo>
                        <a:pt x="553" y="631"/>
                      </a:lnTo>
                      <a:lnTo>
                        <a:pt x="655" y="562"/>
                      </a:lnTo>
                      <a:lnTo>
                        <a:pt x="756" y="497"/>
                      </a:lnTo>
                      <a:lnTo>
                        <a:pt x="856" y="439"/>
                      </a:lnTo>
                      <a:lnTo>
                        <a:pt x="955" y="388"/>
                      </a:lnTo>
                      <a:lnTo>
                        <a:pt x="1053" y="342"/>
                      </a:lnTo>
                      <a:lnTo>
                        <a:pt x="1148" y="300"/>
                      </a:lnTo>
                      <a:lnTo>
                        <a:pt x="1242" y="264"/>
                      </a:lnTo>
                      <a:lnTo>
                        <a:pt x="1331" y="232"/>
                      </a:lnTo>
                      <a:lnTo>
                        <a:pt x="1419" y="204"/>
                      </a:lnTo>
                      <a:lnTo>
                        <a:pt x="1504" y="182"/>
                      </a:lnTo>
                      <a:lnTo>
                        <a:pt x="1586" y="160"/>
                      </a:lnTo>
                      <a:lnTo>
                        <a:pt x="1664" y="144"/>
                      </a:lnTo>
                      <a:lnTo>
                        <a:pt x="1737" y="131"/>
                      </a:lnTo>
                      <a:lnTo>
                        <a:pt x="1807" y="121"/>
                      </a:lnTo>
                      <a:lnTo>
                        <a:pt x="1871" y="112"/>
                      </a:lnTo>
                      <a:lnTo>
                        <a:pt x="1932" y="107"/>
                      </a:lnTo>
                      <a:lnTo>
                        <a:pt x="1988" y="103"/>
                      </a:lnTo>
                      <a:lnTo>
                        <a:pt x="2038" y="100"/>
                      </a:lnTo>
                      <a:lnTo>
                        <a:pt x="2082" y="99"/>
                      </a:lnTo>
                      <a:lnTo>
                        <a:pt x="2121" y="100"/>
                      </a:lnTo>
                      <a:lnTo>
                        <a:pt x="2152" y="99"/>
                      </a:lnTo>
                      <a:lnTo>
                        <a:pt x="2178" y="101"/>
                      </a:lnTo>
                      <a:lnTo>
                        <a:pt x="2195" y="102"/>
                      </a:lnTo>
                      <a:lnTo>
                        <a:pt x="2206" y="102"/>
                      </a:lnTo>
                      <a:lnTo>
                        <a:pt x="2210" y="102"/>
                      </a:lnTo>
                      <a:lnTo>
                        <a:pt x="2146" y="0"/>
                      </a:lnTo>
                      <a:lnTo>
                        <a:pt x="2706" y="330"/>
                      </a:lnTo>
                      <a:lnTo>
                        <a:pt x="2270" y="473"/>
                      </a:lnTo>
                      <a:lnTo>
                        <a:pt x="2336" y="358"/>
                      </a:lnTo>
                      <a:lnTo>
                        <a:pt x="2335" y="357"/>
                      </a:lnTo>
                      <a:lnTo>
                        <a:pt x="2326" y="354"/>
                      </a:lnTo>
                      <a:lnTo>
                        <a:pt x="2313" y="350"/>
                      </a:lnTo>
                      <a:lnTo>
                        <a:pt x="2293" y="345"/>
                      </a:lnTo>
                      <a:lnTo>
                        <a:pt x="2270" y="337"/>
                      </a:lnTo>
                      <a:lnTo>
                        <a:pt x="2241" y="330"/>
                      </a:lnTo>
                      <a:lnTo>
                        <a:pt x="2207" y="323"/>
                      </a:lnTo>
                      <a:lnTo>
                        <a:pt x="2168" y="317"/>
                      </a:lnTo>
                      <a:lnTo>
                        <a:pt x="2124" y="311"/>
                      </a:lnTo>
                      <a:lnTo>
                        <a:pt x="2075" y="306"/>
                      </a:lnTo>
                      <a:lnTo>
                        <a:pt x="2024" y="301"/>
                      </a:lnTo>
                      <a:lnTo>
                        <a:pt x="1966" y="298"/>
                      </a:lnTo>
                      <a:lnTo>
                        <a:pt x="1905" y="295"/>
                      </a:lnTo>
                      <a:lnTo>
                        <a:pt x="1838" y="298"/>
                      </a:lnTo>
                      <a:lnTo>
                        <a:pt x="1767" y="301"/>
                      </a:lnTo>
                      <a:lnTo>
                        <a:pt x="1692" y="309"/>
                      </a:lnTo>
                      <a:lnTo>
                        <a:pt x="1613" y="317"/>
                      </a:lnTo>
                      <a:lnTo>
                        <a:pt x="1533" y="330"/>
                      </a:lnTo>
                      <a:lnTo>
                        <a:pt x="1445" y="349"/>
                      </a:lnTo>
                      <a:lnTo>
                        <a:pt x="1354" y="371"/>
                      </a:lnTo>
                      <a:lnTo>
                        <a:pt x="1262" y="397"/>
                      </a:lnTo>
                      <a:lnTo>
                        <a:pt x="1164" y="428"/>
                      </a:lnTo>
                      <a:lnTo>
                        <a:pt x="1065" y="464"/>
                      </a:lnTo>
                      <a:lnTo>
                        <a:pt x="960" y="505"/>
                      </a:lnTo>
                      <a:lnTo>
                        <a:pt x="853" y="553"/>
                      </a:lnTo>
                      <a:lnTo>
                        <a:pt x="742" y="608"/>
                      </a:lnTo>
                      <a:lnTo>
                        <a:pt x="629" y="669"/>
                      </a:lnTo>
                      <a:lnTo>
                        <a:pt x="512" y="736"/>
                      </a:lnTo>
                      <a:lnTo>
                        <a:pt x="393" y="809"/>
                      </a:lnTo>
                      <a:lnTo>
                        <a:pt x="271" y="892"/>
                      </a:lnTo>
                      <a:lnTo>
                        <a:pt x="0" y="10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5875">
                  <a:noFill/>
                  <a:round/>
                  <a:headEnd/>
                  <a:tailEnd/>
                </a:ln>
              </p:spPr>
              <p:txBody>
                <a:bodyPr lIns="68589" tIns="34295" rIns="68589" bIns="34295"/>
                <a:lstStyle/>
                <a:p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031837" y="4484810"/>
                  <a:ext cx="665710" cy="238537"/>
                </a:xfrm>
                <a:prstGeom prst="rect">
                  <a:avLst/>
                </a:prstGeom>
                <a:noFill/>
              </p:spPr>
              <p:txBody>
                <a:bodyPr wrap="square" lIns="68589" tIns="34295" rIns="68589" bIns="34295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+</a:t>
                  </a:r>
                  <a:r>
                    <a:rPr lang="en-US" altLang="zh-CN" sz="1100" b="1" dirty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5</a:t>
                  </a:r>
                  <a:r>
                    <a:rPr lang="en-US" altLang="zh-CN" sz="1100" b="1" dirty="0" smtClean="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%</a:t>
                  </a:r>
                  <a:endParaRPr lang="zh-CN" altLang="en-US" sz="11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29" name="矩形 28"/>
          <p:cNvSpPr/>
          <p:nvPr/>
        </p:nvSpPr>
        <p:spPr>
          <a:xfrm>
            <a:off x="536114" y="1818936"/>
            <a:ext cx="3301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年，实名和伙人</a:t>
            </a:r>
            <a:r>
              <a:rPr lang="zh-CN" altLang="en-US" sz="1400" b="1" dirty="0">
                <a:solidFill>
                  <a:srgbClr val="FF0000"/>
                </a:solidFill>
              </a:rPr>
              <a:t>平均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每人提货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台，提货和伙人平均每人提货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19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台。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8751" y="848774"/>
            <a:ext cx="3376949" cy="18011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2305" y="2903556"/>
            <a:ext cx="3376949" cy="226478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304569" y="8860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ctr" hangingPunct="1">
              <a:spcBef>
                <a:spcPct val="20000"/>
              </a:spcBef>
              <a:buFont typeface="Arial" charset="0"/>
              <a:buNone/>
            </a:pPr>
            <a:r>
              <a:rPr kumimoji="0" lang="zh-CN" altLang="en-US" b="1" dirty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和伙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人</a:t>
            </a:r>
            <a:r>
              <a:rPr kumimoji="0" lang="en-US" altLang="zh-CN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-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平均意义上和伙人数据</a:t>
            </a:r>
            <a:endParaRPr kumimoji="0" lang="zh-CN" altLang="en-US" b="1" dirty="0">
              <a:latin typeface="微软雅黑" charset="0"/>
              <a:ea typeface="微软雅黑" charset="0"/>
              <a:cs typeface="微软雅黑" charset="0"/>
              <a:sym typeface="Calibr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7770" y="834260"/>
            <a:ext cx="4652702" cy="19849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7770" y="2981322"/>
            <a:ext cx="4652702" cy="263033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04569" y="88606"/>
            <a:ext cx="698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ctr" hangingPunct="1">
              <a:spcBef>
                <a:spcPct val="20000"/>
              </a:spcBef>
              <a:buFont typeface="Arial" charset="0"/>
              <a:buNone/>
            </a:pPr>
            <a:r>
              <a:rPr kumimoji="0" lang="en-US" altLang="zh-CN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APP</a:t>
            </a:r>
            <a:r>
              <a:rPr kumimoji="0" lang="zh-CN" altLang="en-US" b="1" dirty="0" smtClean="0">
                <a:latin typeface="微软雅黑" charset="0"/>
                <a:ea typeface="微软雅黑" charset="0"/>
                <a:cs typeface="微软雅黑" charset="0"/>
                <a:sym typeface="Calibri" charset="0"/>
              </a:rPr>
              <a:t>行为漏斗</a:t>
            </a:r>
            <a:endParaRPr kumimoji="0" lang="zh-CN" altLang="en-US" b="1" dirty="0">
              <a:latin typeface="微软雅黑" charset="0"/>
              <a:ea typeface="微软雅黑" charset="0"/>
              <a:cs typeface="微软雅黑" charset="0"/>
              <a:sym typeface="Calibri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58888084"/>
              </p:ext>
            </p:extLst>
          </p:nvPr>
        </p:nvGraphicFramePr>
        <p:xfrm>
          <a:off x="395536" y="4069636"/>
          <a:ext cx="3183602" cy="238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大括号 5"/>
          <p:cNvSpPr/>
          <p:nvPr/>
        </p:nvSpPr>
        <p:spPr>
          <a:xfrm rot="16200000">
            <a:off x="6139079" y="-301673"/>
            <a:ext cx="250219" cy="4248474"/>
          </a:xfrm>
          <a:prstGeom prst="rightBrace">
            <a:avLst>
              <a:gd name="adj1" fmla="val 8333"/>
              <a:gd name="adj2" fmla="val 494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grpSp>
        <p:nvGrpSpPr>
          <p:cNvPr id="7" name="组合 6"/>
          <p:cNvGrpSpPr/>
          <p:nvPr/>
        </p:nvGrpSpPr>
        <p:grpSpPr>
          <a:xfrm>
            <a:off x="3937880" y="2040020"/>
            <a:ext cx="1065229" cy="644191"/>
            <a:chOff x="0" y="0"/>
            <a:chExt cx="771525" cy="771525"/>
          </a:xfrm>
        </p:grpSpPr>
        <p:sp>
          <p:nvSpPr>
            <p:cNvPr id="20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椭圆 4"/>
            <p:cNvSpPr/>
            <p:nvPr/>
          </p:nvSpPr>
          <p:spPr>
            <a:xfrm>
              <a:off x="72640" y="148979"/>
              <a:ext cx="688372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/>
                <a:t>刷卡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75959</a:t>
              </a:r>
              <a:r>
                <a:rPr lang="zh-CN" altLang="en-US" sz="1400" b="1" dirty="0" smtClean="0"/>
                <a:t>人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1441014</a:t>
              </a:r>
              <a:r>
                <a:rPr lang="zh-CN" altLang="en-US" sz="1400" b="1" dirty="0" smtClean="0"/>
                <a:t>次</a:t>
              </a:r>
              <a:endParaRPr lang="zh-CN" altLang="en-US" sz="1400" b="1" kern="1200" dirty="0"/>
            </a:p>
          </p:txBody>
        </p:sp>
      </p:grpSp>
      <p:sp>
        <p:nvSpPr>
          <p:cNvPr id="8" name="下箭头 7"/>
          <p:cNvSpPr/>
          <p:nvPr/>
        </p:nvSpPr>
        <p:spPr>
          <a:xfrm>
            <a:off x="4299392" y="2741576"/>
            <a:ext cx="372740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10" name="下箭头 9"/>
          <p:cNvSpPr/>
          <p:nvPr/>
        </p:nvSpPr>
        <p:spPr>
          <a:xfrm>
            <a:off x="4299392" y="3628254"/>
            <a:ext cx="372740" cy="21673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13" name="下箭头 12"/>
          <p:cNvSpPr/>
          <p:nvPr/>
        </p:nvSpPr>
        <p:spPr>
          <a:xfrm>
            <a:off x="4315267" y="4561980"/>
            <a:ext cx="372740" cy="21673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24" name="下箭头 23"/>
          <p:cNvSpPr/>
          <p:nvPr/>
        </p:nvSpPr>
        <p:spPr>
          <a:xfrm>
            <a:off x="5461910" y="2741576"/>
            <a:ext cx="374500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25" name="下箭头 24"/>
          <p:cNvSpPr/>
          <p:nvPr/>
        </p:nvSpPr>
        <p:spPr>
          <a:xfrm>
            <a:off x="6660619" y="2741576"/>
            <a:ext cx="376469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27" name="下箭头 26"/>
          <p:cNvSpPr/>
          <p:nvPr/>
        </p:nvSpPr>
        <p:spPr>
          <a:xfrm>
            <a:off x="5446035" y="3628254"/>
            <a:ext cx="374500" cy="21673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29" name="下箭头 28"/>
          <p:cNvSpPr/>
          <p:nvPr/>
        </p:nvSpPr>
        <p:spPr>
          <a:xfrm>
            <a:off x="6663794" y="3630943"/>
            <a:ext cx="376469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31" name="下箭头 30"/>
          <p:cNvSpPr/>
          <p:nvPr/>
        </p:nvSpPr>
        <p:spPr>
          <a:xfrm>
            <a:off x="5471435" y="4561980"/>
            <a:ext cx="374500" cy="21673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33" name="下箭头 32"/>
          <p:cNvSpPr/>
          <p:nvPr/>
        </p:nvSpPr>
        <p:spPr>
          <a:xfrm>
            <a:off x="5470070" y="5412250"/>
            <a:ext cx="374500" cy="21673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40" name="下箭头 39"/>
          <p:cNvSpPr/>
          <p:nvPr/>
        </p:nvSpPr>
        <p:spPr>
          <a:xfrm>
            <a:off x="6699612" y="5414939"/>
            <a:ext cx="376469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43" name="下箭头 42"/>
          <p:cNvSpPr/>
          <p:nvPr/>
        </p:nvSpPr>
        <p:spPr>
          <a:xfrm>
            <a:off x="6689194" y="4561980"/>
            <a:ext cx="376469" cy="21673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grpSp>
        <p:nvGrpSpPr>
          <p:cNvPr id="84" name="组合 83"/>
          <p:cNvGrpSpPr/>
          <p:nvPr/>
        </p:nvGrpSpPr>
        <p:grpSpPr>
          <a:xfrm>
            <a:off x="1038112" y="977195"/>
            <a:ext cx="1882374" cy="2908155"/>
            <a:chOff x="2564018" y="417677"/>
            <a:chExt cx="2736304" cy="4392000"/>
          </a:xfrm>
        </p:grpSpPr>
        <p:grpSp>
          <p:nvGrpSpPr>
            <p:cNvPr id="78" name="组合 77"/>
            <p:cNvGrpSpPr/>
            <p:nvPr/>
          </p:nvGrpSpPr>
          <p:grpSpPr>
            <a:xfrm>
              <a:off x="2564018" y="417677"/>
              <a:ext cx="2736304" cy="4392000"/>
              <a:chOff x="1043608" y="495397"/>
              <a:chExt cx="2000809" cy="4032448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98" t="533" r="19603" b="634"/>
              <a:stretch/>
            </p:blipFill>
            <p:spPr>
              <a:xfrm>
                <a:off x="1043608" y="495397"/>
                <a:ext cx="2000809" cy="4032448"/>
              </a:xfrm>
              <a:prstGeom prst="roundRect">
                <a:avLst/>
              </a:prstGeom>
            </p:spPr>
          </p:pic>
          <p:sp>
            <p:nvSpPr>
              <p:cNvPr id="83" name="矩形 82"/>
              <p:cNvSpPr/>
              <p:nvPr/>
            </p:nvSpPr>
            <p:spPr>
              <a:xfrm>
                <a:off x="1156238" y="1053938"/>
                <a:ext cx="1781573" cy="30463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051" y="908721"/>
              <a:ext cx="2436477" cy="3413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矩形 86"/>
          <p:cNvSpPr/>
          <p:nvPr/>
        </p:nvSpPr>
        <p:spPr>
          <a:xfrm>
            <a:off x="317269" y="764704"/>
            <a:ext cx="8503203" cy="56886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96573" y="848773"/>
            <a:ext cx="3067316" cy="554605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下箭头 84"/>
          <p:cNvSpPr/>
          <p:nvPr/>
        </p:nvSpPr>
        <p:spPr>
          <a:xfrm>
            <a:off x="1792154" y="3918542"/>
            <a:ext cx="360040" cy="2463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796275" y="848886"/>
            <a:ext cx="4880181" cy="554605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5665040" y="1230415"/>
            <a:ext cx="1152128" cy="35717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漏斗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84441" y="861083"/>
            <a:ext cx="324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漏斗细分（</a:t>
            </a:r>
            <a:r>
              <a:rPr lang="en-US" altLang="zh-CN" b="1" dirty="0">
                <a:solidFill>
                  <a:srgbClr val="FF0000"/>
                </a:solidFill>
              </a:rPr>
              <a:t> 2017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18426" y="582894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2017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月，（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A+N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APP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登陆人数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103403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，登陆次数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911848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937879" y="2957291"/>
            <a:ext cx="1065229" cy="644191"/>
            <a:chOff x="0" y="0"/>
            <a:chExt cx="771525" cy="771525"/>
          </a:xfrm>
        </p:grpSpPr>
        <p:sp>
          <p:nvSpPr>
            <p:cNvPr id="99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0" name="椭圆 4"/>
            <p:cNvSpPr/>
            <p:nvPr/>
          </p:nvSpPr>
          <p:spPr>
            <a:xfrm>
              <a:off x="12044" y="148979"/>
              <a:ext cx="748968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/>
                <a:t>输金额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69440</a:t>
              </a:r>
              <a:r>
                <a:rPr lang="zh-CN" altLang="en-US" sz="1400" b="1" dirty="0" smtClean="0"/>
                <a:t>人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682229</a:t>
              </a:r>
              <a:r>
                <a:rPr lang="zh-CN" altLang="en-US" sz="1400" b="1" dirty="0" smtClean="0"/>
                <a:t>次</a:t>
              </a:r>
              <a:endParaRPr lang="zh-CN" altLang="en-US" sz="1400" b="1" kern="1200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937879" y="3859180"/>
            <a:ext cx="1065229" cy="644191"/>
            <a:chOff x="0" y="0"/>
            <a:chExt cx="771525" cy="771525"/>
          </a:xfrm>
        </p:grpSpPr>
        <p:sp>
          <p:nvSpPr>
            <p:cNvPr id="102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3" name="椭圆 4"/>
            <p:cNvSpPr/>
            <p:nvPr/>
          </p:nvSpPr>
          <p:spPr>
            <a:xfrm>
              <a:off x="83152" y="148979"/>
              <a:ext cx="677860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/>
                <a:t>输密码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61584</a:t>
              </a:r>
              <a:r>
                <a:rPr lang="zh-CN" altLang="en-US" sz="1400" b="1" dirty="0" smtClean="0"/>
                <a:t>人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570809</a:t>
              </a:r>
              <a:r>
                <a:rPr lang="zh-CN" altLang="en-US" sz="1400" b="1" dirty="0" smtClean="0"/>
                <a:t>次</a:t>
              </a:r>
              <a:endParaRPr lang="zh-CN" altLang="en-US" sz="1400" b="1" kern="12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954508" y="4768689"/>
            <a:ext cx="1065229" cy="644191"/>
            <a:chOff x="0" y="0"/>
            <a:chExt cx="771525" cy="771525"/>
          </a:xfrm>
        </p:grpSpPr>
        <p:sp>
          <p:nvSpPr>
            <p:cNvPr id="105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6" name="椭圆 4"/>
            <p:cNvSpPr/>
            <p:nvPr/>
          </p:nvSpPr>
          <p:spPr>
            <a:xfrm>
              <a:off x="60596" y="148979"/>
              <a:ext cx="688372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/>
                <a:t>交易成功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49065</a:t>
              </a:r>
              <a:r>
                <a:rPr lang="zh-CN" altLang="en-US" sz="1400" b="1" dirty="0" smtClean="0"/>
                <a:t>人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499035</a:t>
              </a:r>
              <a:r>
                <a:rPr lang="zh-CN" altLang="en-US" sz="1400" b="1" dirty="0" smtClean="0"/>
                <a:t>次</a:t>
              </a:r>
              <a:endParaRPr lang="zh-CN" altLang="en-US" sz="1400" b="1" kern="1200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132426" y="2040019"/>
            <a:ext cx="1065229" cy="644191"/>
            <a:chOff x="0" y="0"/>
            <a:chExt cx="771525" cy="771525"/>
          </a:xfrm>
        </p:grpSpPr>
        <p:sp>
          <p:nvSpPr>
            <p:cNvPr id="108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9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/>
                <a:t>快捷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31024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119175</a:t>
              </a:r>
              <a:endParaRPr lang="zh-CN" altLang="en-US" sz="1400" b="1" kern="12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132426" y="2957290"/>
            <a:ext cx="1065229" cy="644191"/>
            <a:chOff x="0" y="0"/>
            <a:chExt cx="771525" cy="771525"/>
          </a:xfrm>
        </p:grpSpPr>
        <p:sp>
          <p:nvSpPr>
            <p:cNvPr id="111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2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/>
                <a:t>输金额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17791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142706</a:t>
              </a:r>
              <a:endParaRPr lang="zh-CN" altLang="en-US" sz="1400" b="1" kern="1200" dirty="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313021" y="2040019"/>
            <a:ext cx="1065229" cy="644191"/>
            <a:chOff x="0" y="0"/>
            <a:chExt cx="771525" cy="771525"/>
          </a:xfrm>
        </p:grpSpPr>
        <p:sp>
          <p:nvSpPr>
            <p:cNvPr id="123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4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扫码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19196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95618</a:t>
              </a:r>
              <a:endParaRPr lang="en-US" altLang="zh-CN" sz="1400" b="1" dirty="0" smtClean="0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313021" y="2957290"/>
            <a:ext cx="1065229" cy="644191"/>
            <a:chOff x="0" y="0"/>
            <a:chExt cx="771525" cy="771525"/>
          </a:xfrm>
        </p:grpSpPr>
        <p:sp>
          <p:nvSpPr>
            <p:cNvPr id="126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7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/>
                <a:t>输金额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12365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101871</a:t>
              </a:r>
              <a:endParaRPr lang="zh-CN" altLang="en-US" sz="1400" b="1" kern="12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132426" y="3859179"/>
            <a:ext cx="1065229" cy="644191"/>
            <a:chOff x="0" y="0"/>
            <a:chExt cx="771525" cy="771525"/>
          </a:xfrm>
        </p:grpSpPr>
        <p:sp>
          <p:nvSpPr>
            <p:cNvPr id="129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0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点确定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12562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108279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132426" y="4768688"/>
            <a:ext cx="1065229" cy="644191"/>
            <a:chOff x="0" y="0"/>
            <a:chExt cx="771525" cy="771525"/>
          </a:xfrm>
        </p:grpSpPr>
        <p:sp>
          <p:nvSpPr>
            <p:cNvPr id="132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3" name="椭圆 4"/>
            <p:cNvSpPr/>
            <p:nvPr/>
          </p:nvSpPr>
          <p:spPr>
            <a:xfrm>
              <a:off x="60596" y="148979"/>
              <a:ext cx="688372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确认金额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11031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54939</a:t>
              </a:r>
              <a:endParaRPr lang="zh-CN" altLang="en-US" sz="1400" b="1" kern="1200" dirty="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132426" y="5626201"/>
            <a:ext cx="1065229" cy="644191"/>
            <a:chOff x="0" y="0"/>
            <a:chExt cx="771525" cy="771525"/>
          </a:xfrm>
        </p:grpSpPr>
        <p:sp>
          <p:nvSpPr>
            <p:cNvPr id="135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6" name="椭圆 4"/>
            <p:cNvSpPr/>
            <p:nvPr/>
          </p:nvSpPr>
          <p:spPr>
            <a:xfrm>
              <a:off x="60596" y="148979"/>
              <a:ext cx="688372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/>
                <a:t>交易成功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9435</a:t>
              </a:r>
            </a:p>
            <a:p>
              <a:pPr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37342</a:t>
              </a:r>
              <a:endParaRPr lang="zh-CN" altLang="en-US" sz="1400" b="1" dirty="0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313020" y="3857641"/>
            <a:ext cx="1065229" cy="644191"/>
            <a:chOff x="0" y="0"/>
            <a:chExt cx="771525" cy="771525"/>
          </a:xfrm>
        </p:grpSpPr>
        <p:sp>
          <p:nvSpPr>
            <p:cNvPr id="138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9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点确定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11980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95207</a:t>
              </a:r>
              <a:endParaRPr lang="en-US" altLang="zh-CN" sz="1400" b="1" kern="1200" dirty="0" smtClean="0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313020" y="4767150"/>
            <a:ext cx="1065229" cy="644191"/>
            <a:chOff x="0" y="0"/>
            <a:chExt cx="771525" cy="771525"/>
          </a:xfrm>
        </p:grpSpPr>
        <p:sp>
          <p:nvSpPr>
            <p:cNvPr id="141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2" name="椭圆 4"/>
            <p:cNvSpPr/>
            <p:nvPr/>
          </p:nvSpPr>
          <p:spPr>
            <a:xfrm>
              <a:off x="60596" y="148979"/>
              <a:ext cx="688372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确认金额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8141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76135</a:t>
              </a:r>
              <a:endParaRPr lang="en-US" altLang="zh-CN" sz="1400" b="1" dirty="0" smtClean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313020" y="5624663"/>
            <a:ext cx="1065229" cy="644191"/>
            <a:chOff x="0" y="0"/>
            <a:chExt cx="771525" cy="771525"/>
          </a:xfrm>
        </p:grpSpPr>
        <p:sp>
          <p:nvSpPr>
            <p:cNvPr id="144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45" name="椭圆 4"/>
            <p:cNvSpPr/>
            <p:nvPr/>
          </p:nvSpPr>
          <p:spPr>
            <a:xfrm>
              <a:off x="60596" y="148979"/>
              <a:ext cx="688372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/>
                <a:t>交易</a:t>
              </a:r>
              <a:r>
                <a:rPr lang="zh-CN" altLang="en-US" sz="1400" b="1" dirty="0" smtClean="0"/>
                <a:t>成功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4445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37800</a:t>
              </a:r>
            </a:p>
          </p:txBody>
        </p:sp>
      </p:grpSp>
      <p:sp>
        <p:nvSpPr>
          <p:cNvPr id="95" name="矩形 94"/>
          <p:cNvSpPr/>
          <p:nvPr/>
        </p:nvSpPr>
        <p:spPr>
          <a:xfrm>
            <a:off x="3776118" y="5403213"/>
            <a:ext cx="14510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月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刷卡笔数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498405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快捷笔数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37274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扫码笔数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37741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下箭头 70"/>
          <p:cNvSpPr/>
          <p:nvPr/>
        </p:nvSpPr>
        <p:spPr>
          <a:xfrm>
            <a:off x="7840713" y="2727062"/>
            <a:ext cx="376469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sp>
        <p:nvSpPr>
          <p:cNvPr id="72" name="下箭头 71"/>
          <p:cNvSpPr/>
          <p:nvPr/>
        </p:nvSpPr>
        <p:spPr>
          <a:xfrm>
            <a:off x="7843888" y="3616429"/>
            <a:ext cx="376469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grpSp>
        <p:nvGrpSpPr>
          <p:cNvPr id="75" name="组合 74"/>
          <p:cNvGrpSpPr/>
          <p:nvPr/>
        </p:nvGrpSpPr>
        <p:grpSpPr>
          <a:xfrm>
            <a:off x="7493115" y="2025505"/>
            <a:ext cx="1065229" cy="644191"/>
            <a:chOff x="0" y="0"/>
            <a:chExt cx="771525" cy="771525"/>
          </a:xfrm>
        </p:grpSpPr>
        <p:sp>
          <p:nvSpPr>
            <p:cNvPr id="76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7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借钱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50113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240815</a:t>
              </a:r>
              <a:endParaRPr lang="en-US" altLang="zh-CN" sz="1400" b="1" dirty="0" smtClean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93115" y="2942776"/>
            <a:ext cx="1065229" cy="644191"/>
            <a:chOff x="0" y="0"/>
            <a:chExt cx="771525" cy="771525"/>
          </a:xfrm>
        </p:grpSpPr>
        <p:sp>
          <p:nvSpPr>
            <p:cNvPr id="80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1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查信息</a:t>
              </a:r>
              <a:endParaRPr lang="en-US" altLang="zh-CN" sz="1400" b="1" kern="1200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45364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1603831</a:t>
              </a:r>
              <a:endParaRPr lang="zh-CN" altLang="en-US" sz="1400" b="1" kern="12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493114" y="3843127"/>
            <a:ext cx="1065229" cy="644191"/>
            <a:chOff x="0" y="0"/>
            <a:chExt cx="771525" cy="771525"/>
          </a:xfrm>
        </p:grpSpPr>
        <p:sp>
          <p:nvSpPr>
            <p:cNvPr id="90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4" name="椭圆 4"/>
            <p:cNvSpPr/>
            <p:nvPr/>
          </p:nvSpPr>
          <p:spPr>
            <a:xfrm>
              <a:off x="83152" y="148979"/>
              <a:ext cx="545551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/>
                <a:t>查芝麻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8747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/>
                <a:t> 19271</a:t>
              </a:r>
              <a:endParaRPr lang="en-US" altLang="zh-CN" sz="1400" b="1" kern="1200" dirty="0" smtClean="0"/>
            </a:p>
          </p:txBody>
        </p:sp>
      </p:grpSp>
      <p:sp>
        <p:nvSpPr>
          <p:cNvPr id="117" name="Left Arrow 29"/>
          <p:cNvSpPr/>
          <p:nvPr/>
        </p:nvSpPr>
        <p:spPr>
          <a:xfrm rot="16200000" flipH="1">
            <a:off x="900059" y="3502584"/>
            <a:ext cx="5574967" cy="24730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1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方正兰亭黑简体"/>
              <a:cs typeface="+mn-cs"/>
            </a:endParaRPr>
          </a:p>
        </p:txBody>
      </p:sp>
      <p:sp>
        <p:nvSpPr>
          <p:cNvPr id="118" name="下箭头 117"/>
          <p:cNvSpPr/>
          <p:nvPr/>
        </p:nvSpPr>
        <p:spPr>
          <a:xfrm>
            <a:off x="7843887" y="4532324"/>
            <a:ext cx="376469" cy="214041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sz="1200"/>
          </a:p>
        </p:txBody>
      </p:sp>
      <p:grpSp>
        <p:nvGrpSpPr>
          <p:cNvPr id="119" name="组合 118"/>
          <p:cNvGrpSpPr/>
          <p:nvPr/>
        </p:nvGrpSpPr>
        <p:grpSpPr>
          <a:xfrm>
            <a:off x="7493113" y="4759022"/>
            <a:ext cx="1065229" cy="644191"/>
            <a:chOff x="0" y="0"/>
            <a:chExt cx="771525" cy="771525"/>
          </a:xfrm>
        </p:grpSpPr>
        <p:sp>
          <p:nvSpPr>
            <p:cNvPr id="120" name="椭圆 19"/>
            <p:cNvSpPr/>
            <p:nvPr/>
          </p:nvSpPr>
          <p:spPr>
            <a:xfrm>
              <a:off x="0" y="0"/>
              <a:ext cx="771525" cy="7715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21" name="椭圆 4"/>
            <p:cNvSpPr/>
            <p:nvPr/>
          </p:nvSpPr>
          <p:spPr>
            <a:xfrm>
              <a:off x="11741" y="165655"/>
              <a:ext cx="688373" cy="545551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/>
                <a:t>申请成功</a:t>
              </a:r>
              <a:endParaRPr lang="en-US" altLang="zh-CN" sz="1400" b="1" dirty="0" smtClean="0"/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1226</a:t>
              </a:r>
            </a:p>
            <a:p>
              <a:pPr lvl="0" algn="ctr" defTabSz="8445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/>
                <a:t>2211</a:t>
              </a:r>
              <a:endParaRPr lang="en-US" altLang="zh-CN" sz="1400" b="1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786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图片 1" descr="模版封皮图片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303463" y="3429000"/>
            <a:ext cx="45370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4051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zh-CN" sz="4051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37176</TotalTime>
  <Words>1479</Words>
  <Application>Microsoft Office PowerPoint</Application>
  <PresentationFormat>全屏显示(4:3)</PresentationFormat>
  <Paragraphs>1385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1_自定义设计方案</vt:lpstr>
      <vt:lpstr>自定义设计方案</vt:lpstr>
      <vt:lpstr>2_自定义设计方案</vt:lpstr>
      <vt:lpstr>3_自定义设计方案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</dc:creator>
  <cp:lastModifiedBy>China</cp:lastModifiedBy>
  <cp:revision>2398</cp:revision>
  <dcterms:created xsi:type="dcterms:W3CDTF">2012-11-06T07:42:54Z</dcterms:created>
  <dcterms:modified xsi:type="dcterms:W3CDTF">2018-01-15T01:59:56Z</dcterms:modified>
</cp:coreProperties>
</file>