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60" r:id="rId4"/>
    <p:sldId id="261" r:id="rId5"/>
    <p:sldId id="262" r:id="rId6"/>
    <p:sldId id="264"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82" d="100"/>
          <a:sy n="82" d="100"/>
        </p:scale>
        <p:origin x="11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D91B805F-FF0F-4BAA-A3A3-E4F945D687F8}" type="datetimeFigureOut">
              <a:rPr lang="en-US" dirty="0"/>
              <a:t>7/26/2017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dirty="0"/>
              <a:t>7/26/2017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dirty="0"/>
              <a:t>7/26/2017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261F3A6-CC5D-4649-8527-DB0C21FDDFD9}" type="datetimeFigureOut">
              <a:rPr lang="en-US" dirty="0"/>
              <a:t>7/26/2017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zh-TW" altLang="en-US"/>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B6F927C-B73E-4F9D-ADFE-F6E23BD7CEE8}" type="datetimeFigureOut">
              <a:rPr lang="en-US" dirty="0"/>
              <a:t>7/26/2017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5B1FFFF-984A-4EE5-9BF2-EC9310C878F1}" type="datetimeFigureOut">
              <a:rPr lang="en-US" dirty="0"/>
              <a:t>7/26/2017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03271C1-B42E-4A60-A25F-0185B888604B}" type="datetimeFigureOut">
              <a:rPr lang="en-US" dirty="0"/>
              <a:t>7/26/2017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dirty="0"/>
              <a:t>7/26/2017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dirty="0"/>
              <a:t>7/26/2017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E16A73BC-5D11-4675-B334-102E1E8C9B50}" type="datetimeFigureOut">
              <a:rPr lang="en-US" dirty="0"/>
              <a:t>7/26/2017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7B8E45F-652B-4E89-8925-000B0AB8FD98}" type="datetimeFigureOut">
              <a:rPr lang="en-US" dirty="0"/>
              <a:t>7/26/2017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C4A3462A-2D5B-48AF-A3D4-EF8A90A50A80}" type="datetimeFigureOut">
              <a:rPr lang="en-US" dirty="0"/>
              <a:t>7/26/2017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747CB71-83F1-4A21-B6C8-B89C5C0DE368}"/>
              </a:ext>
            </a:extLst>
          </p:cNvPr>
          <p:cNvSpPr>
            <a:spLocks noGrp="1"/>
          </p:cNvSpPr>
          <p:nvPr>
            <p:ph type="ctrTitle"/>
          </p:nvPr>
        </p:nvSpPr>
        <p:spPr/>
        <p:txBody>
          <a:bodyPr/>
          <a:lstStyle/>
          <a:p>
            <a:endParaRPr lang="zh-TW" altLang="en-US"/>
          </a:p>
        </p:txBody>
      </p:sp>
      <p:sp>
        <p:nvSpPr>
          <p:cNvPr id="3" name="副標題 2">
            <a:extLst>
              <a:ext uri="{FF2B5EF4-FFF2-40B4-BE49-F238E27FC236}">
                <a16:creationId xmlns:a16="http://schemas.microsoft.com/office/drawing/2014/main" xmlns="" id="{4EF839D3-EA85-4D48-98DA-49C21B1FADA1}"/>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24251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155789B-C2EF-4B77-8A33-69ED3BE070EA}"/>
              </a:ext>
            </a:extLst>
          </p:cNvPr>
          <p:cNvSpPr>
            <a:spLocks noGrp="1"/>
          </p:cNvSpPr>
          <p:nvPr>
            <p:ph type="title"/>
          </p:nvPr>
        </p:nvSpPr>
        <p:spPr/>
        <p:txBody>
          <a:bodyPr/>
          <a:lstStyle/>
          <a:p>
            <a:r>
              <a:rPr lang="zh-TW" altLang="en-US" dirty="0"/>
              <a:t>實驗</a:t>
            </a:r>
          </a:p>
        </p:txBody>
      </p:sp>
      <p:sp>
        <p:nvSpPr>
          <p:cNvPr id="3" name="內容版面配置區 2">
            <a:extLst>
              <a:ext uri="{FF2B5EF4-FFF2-40B4-BE49-F238E27FC236}">
                <a16:creationId xmlns:a16="http://schemas.microsoft.com/office/drawing/2014/main" xmlns="" id="{D09F21B3-5208-4D2C-8EB7-7363A56C3AD6}"/>
              </a:ext>
            </a:extLst>
          </p:cNvPr>
          <p:cNvSpPr>
            <a:spLocks noGrp="1"/>
          </p:cNvSpPr>
          <p:nvPr>
            <p:ph idx="1"/>
          </p:nvPr>
        </p:nvSpPr>
        <p:spPr/>
        <p:txBody>
          <a:bodyPr>
            <a:normAutofit fontScale="70000" lnSpcReduction="20000"/>
          </a:bodyPr>
          <a:lstStyle/>
          <a:p>
            <a:r>
              <a:rPr lang="en-US" altLang="zh-TW" dirty="0"/>
              <a:t>3.</a:t>
            </a:r>
            <a:r>
              <a:rPr lang="zh-TW" altLang="en-US" dirty="0"/>
              <a:t> </a:t>
            </a:r>
            <a:r>
              <a:rPr lang="en-US" altLang="zh-TW" b="1" dirty="0"/>
              <a:t>Evaluate the ADC</a:t>
            </a:r>
            <a:endParaRPr lang="en-US" altLang="zh-TW" b="1" u="sng" dirty="0"/>
          </a:p>
          <a:p>
            <a:r>
              <a:rPr lang="zh-TW" altLang="en-US" dirty="0"/>
              <a:t>將</a:t>
            </a:r>
            <a:r>
              <a:rPr lang="en-US" altLang="zh-TW" dirty="0"/>
              <a:t>TRIGGER SELECT</a:t>
            </a:r>
            <a:r>
              <a:rPr lang="zh-TW" altLang="en-US" dirty="0"/>
              <a:t>設定成</a:t>
            </a:r>
            <a:r>
              <a:rPr lang="en-US" altLang="zh-TW" dirty="0"/>
              <a:t>Internal, RATE SELECT</a:t>
            </a:r>
            <a:r>
              <a:rPr lang="zh-TW" altLang="en-US" dirty="0"/>
              <a:t>設定成</a:t>
            </a:r>
            <a:r>
              <a:rPr lang="en-US" altLang="zh-TW" dirty="0"/>
              <a:t>20kHz, </a:t>
            </a:r>
            <a:r>
              <a:rPr lang="zh-TW" altLang="en-US" dirty="0"/>
              <a:t>調整</a:t>
            </a:r>
            <a:r>
              <a:rPr lang="en-US" altLang="zh-TW" dirty="0"/>
              <a:t>VOLTAGE CONTROL</a:t>
            </a:r>
            <a:r>
              <a:rPr lang="zh-TW" altLang="en-US" dirty="0"/>
              <a:t>讓</a:t>
            </a:r>
            <a:r>
              <a:rPr lang="en-US" altLang="zh-TW" dirty="0"/>
              <a:t>ADC state</a:t>
            </a:r>
            <a:r>
              <a:rPr lang="zh-TW" altLang="en-US" dirty="0"/>
              <a:t>位在</a:t>
            </a:r>
            <a:r>
              <a:rPr lang="en-US" altLang="zh-TW" dirty="0"/>
              <a:t>0bits(</a:t>
            </a:r>
            <a:r>
              <a:rPr lang="zh-TW" altLang="en-US" dirty="0"/>
              <a:t>面板</a:t>
            </a:r>
            <a:r>
              <a:rPr lang="en-US" altLang="zh-TW" dirty="0"/>
              <a:t>bit)</a:t>
            </a:r>
          </a:p>
          <a:p>
            <a:r>
              <a:rPr lang="zh-TW" altLang="en-US" dirty="0"/>
              <a:t>緩慢增加</a:t>
            </a:r>
            <a:r>
              <a:rPr lang="en-US" altLang="zh-TW" dirty="0"/>
              <a:t>input voltage</a:t>
            </a:r>
            <a:r>
              <a:rPr lang="zh-TW" altLang="en-US" dirty="0"/>
              <a:t>並且觀察</a:t>
            </a:r>
            <a:r>
              <a:rPr lang="en-US" altLang="zh-TW" dirty="0"/>
              <a:t>output</a:t>
            </a:r>
            <a:r>
              <a:rPr lang="zh-TW" altLang="en-US" dirty="0"/>
              <a:t>的</a:t>
            </a:r>
            <a:r>
              <a:rPr lang="en-US" altLang="zh-TW" dirty="0"/>
              <a:t>ADC</a:t>
            </a:r>
            <a:r>
              <a:rPr lang="zh-TW" altLang="en-US" dirty="0"/>
              <a:t>變化。</a:t>
            </a:r>
            <a:r>
              <a:rPr lang="en-US" altLang="zh-TW" dirty="0"/>
              <a:t>MSB</a:t>
            </a:r>
            <a:r>
              <a:rPr lang="zh-TW" altLang="en-US" dirty="0"/>
              <a:t>是最左邊的</a:t>
            </a:r>
            <a:r>
              <a:rPr lang="en-US" altLang="zh-TW" dirty="0"/>
              <a:t>bit</a:t>
            </a:r>
            <a:r>
              <a:rPr lang="zh-TW" altLang="en-US" dirty="0"/>
              <a:t>，</a:t>
            </a:r>
            <a:r>
              <a:rPr lang="en-US" altLang="zh-TW" dirty="0"/>
              <a:t>LSB</a:t>
            </a:r>
            <a:r>
              <a:rPr lang="zh-TW" altLang="en-US" dirty="0"/>
              <a:t>是最右邊的</a:t>
            </a:r>
            <a:r>
              <a:rPr lang="en-US" altLang="zh-TW" dirty="0"/>
              <a:t>bit</a:t>
            </a:r>
            <a:r>
              <a:rPr lang="zh-TW" altLang="en-US" dirty="0"/>
              <a:t>。調整電壓直到</a:t>
            </a:r>
            <a:r>
              <a:rPr lang="en-US" altLang="zh-TW" dirty="0"/>
              <a:t>LSB</a:t>
            </a:r>
            <a:r>
              <a:rPr lang="zh-TW" altLang="en-US" dirty="0"/>
              <a:t>變成閃動。有可能沒辦法產生全亮或是全暗。</a:t>
            </a:r>
            <a:endParaRPr lang="en-US" altLang="zh-TW" dirty="0"/>
          </a:p>
          <a:p>
            <a:r>
              <a:rPr lang="zh-TW" altLang="en-US" dirty="0"/>
              <a:t>麵包板皆可變電阻 或是</a:t>
            </a:r>
            <a:r>
              <a:rPr lang="en-US" altLang="zh-TW" dirty="0"/>
              <a:t>layout, </a:t>
            </a:r>
            <a:r>
              <a:rPr lang="zh-TW" altLang="en-US" dirty="0"/>
              <a:t>面板可以調整</a:t>
            </a:r>
            <a:r>
              <a:rPr lang="en-US" altLang="zh-TW" dirty="0"/>
              <a:t>bit</a:t>
            </a:r>
            <a:r>
              <a:rPr lang="zh-TW" altLang="en-US" dirty="0"/>
              <a:t>數 </a:t>
            </a:r>
            <a:r>
              <a:rPr lang="en-US" altLang="zh-TW" dirty="0"/>
              <a:t>4.8.12</a:t>
            </a:r>
            <a:r>
              <a:rPr lang="zh-TW" altLang="en-US" dirty="0" smtClean="0"/>
              <a:t>，</a:t>
            </a:r>
            <a:r>
              <a:rPr lang="zh-TW" altLang="en-US" dirty="0" smtClean="0">
                <a:solidFill>
                  <a:srgbClr val="FF0000"/>
                </a:solidFill>
              </a:rPr>
              <a:t>左移位元</a:t>
            </a:r>
            <a:endParaRPr lang="en-US" altLang="zh-TW" dirty="0">
              <a:solidFill>
                <a:srgbClr val="FF0000"/>
              </a:solidFill>
            </a:endParaRPr>
          </a:p>
          <a:p>
            <a:endParaRPr lang="en-US" altLang="zh-TW" dirty="0" smtClean="0"/>
          </a:p>
          <a:p>
            <a:r>
              <a:rPr lang="en-US" altLang="zh-TW" b="1" dirty="0" smtClean="0">
                <a:solidFill>
                  <a:srgbClr val="0070C0"/>
                </a:solidFill>
              </a:rPr>
              <a:t>LCD(i2c) / </a:t>
            </a:r>
            <a:r>
              <a:rPr lang="zh-TW" altLang="en-US" b="1" dirty="0" smtClean="0">
                <a:solidFill>
                  <a:srgbClr val="0070C0"/>
                </a:solidFill>
              </a:rPr>
              <a:t>可變電阻給電壓 </a:t>
            </a:r>
            <a:r>
              <a:rPr lang="en-US" altLang="zh-TW" b="1" dirty="0" smtClean="0">
                <a:solidFill>
                  <a:srgbClr val="0070C0"/>
                </a:solidFill>
              </a:rPr>
              <a:t>/ ADC1</a:t>
            </a:r>
            <a:r>
              <a:rPr lang="en-US" altLang="zh-TW" b="1" dirty="0">
                <a:solidFill>
                  <a:srgbClr val="0070C0"/>
                </a:solidFill>
              </a:rPr>
              <a:t> </a:t>
            </a:r>
            <a:endParaRPr lang="en-US" altLang="zh-TW" b="1" dirty="0" smtClean="0">
              <a:solidFill>
                <a:srgbClr val="0070C0"/>
              </a:solidFill>
            </a:endParaRPr>
          </a:p>
          <a:p>
            <a:r>
              <a:rPr lang="en-US" altLang="zh-TW" dirty="0" smtClean="0"/>
              <a:t>LCD : ADC1 value input</a:t>
            </a:r>
          </a:p>
          <a:p>
            <a:r>
              <a:rPr lang="en-US" altLang="zh-TW" dirty="0" smtClean="0"/>
              <a:t>Pinout : real voltage </a:t>
            </a:r>
            <a:r>
              <a:rPr lang="en-US" altLang="zh-TW" dirty="0" err="1" smtClean="0"/>
              <a:t>ouput</a:t>
            </a:r>
            <a:endParaRPr lang="en-US" altLang="zh-TW" dirty="0"/>
          </a:p>
          <a:p>
            <a:r>
              <a:rPr lang="en-US" altLang="zh-TW" dirty="0"/>
              <a:t>Set the TRIGGER SELECT to Internal and RATE SELECT to 20 kHz and adjust VOLTAGE CONTROL so that the ADC state is at zero bits (i.e. so that none of the LED lights are illuminated).</a:t>
            </a:r>
            <a:endParaRPr lang="zh-TW" altLang="zh-TW" dirty="0"/>
          </a:p>
          <a:p>
            <a:r>
              <a:rPr lang="en-US" altLang="zh-TW" dirty="0"/>
              <a:t>Slowly increase the input voltage and observe the voltage at which the output of the ADC changes.  The most significant bit (MSB) is the left LED and the least significant bit (LSB) is the right LED.  Adjust the voltage to the point at which the LED representing the LSB "twitches." Note that you may not be able to get all of the lights to go on or off at the extreme ends of the range.</a:t>
            </a:r>
            <a:endParaRPr lang="zh-TW" altLang="zh-TW" dirty="0"/>
          </a:p>
          <a:p>
            <a:endParaRPr lang="en-US" altLang="zh-TW" b="1" u="sng" dirty="0"/>
          </a:p>
          <a:p>
            <a:endParaRPr lang="zh-TW" altLang="en-US" dirty="0"/>
          </a:p>
        </p:txBody>
      </p:sp>
    </p:spTree>
    <p:extLst>
      <p:ext uri="{BB962C8B-B14F-4D97-AF65-F5344CB8AC3E}">
        <p14:creationId xmlns:p14="http://schemas.microsoft.com/office/powerpoint/2010/main" val="2998167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155789B-C2EF-4B77-8A33-69ED3BE070EA}"/>
              </a:ext>
            </a:extLst>
          </p:cNvPr>
          <p:cNvSpPr>
            <a:spLocks noGrp="1"/>
          </p:cNvSpPr>
          <p:nvPr>
            <p:ph type="title"/>
          </p:nvPr>
        </p:nvSpPr>
        <p:spPr/>
        <p:txBody>
          <a:bodyPr/>
          <a:lstStyle/>
          <a:p>
            <a:r>
              <a:rPr lang="zh-TW" altLang="en-US" dirty="0"/>
              <a:t>實驗</a:t>
            </a:r>
          </a:p>
        </p:txBody>
      </p:sp>
      <p:sp>
        <p:nvSpPr>
          <p:cNvPr id="3" name="內容版面配置區 2">
            <a:extLst>
              <a:ext uri="{FF2B5EF4-FFF2-40B4-BE49-F238E27FC236}">
                <a16:creationId xmlns:a16="http://schemas.microsoft.com/office/drawing/2014/main" xmlns="" id="{D09F21B3-5208-4D2C-8EB7-7363A56C3AD6}"/>
              </a:ext>
            </a:extLst>
          </p:cNvPr>
          <p:cNvSpPr>
            <a:spLocks noGrp="1"/>
          </p:cNvSpPr>
          <p:nvPr>
            <p:ph idx="1"/>
          </p:nvPr>
        </p:nvSpPr>
        <p:spPr/>
        <p:txBody>
          <a:bodyPr>
            <a:normAutofit lnSpcReduction="10000"/>
          </a:bodyPr>
          <a:lstStyle/>
          <a:p>
            <a:r>
              <a:rPr lang="en-US" altLang="zh-TW" dirty="0"/>
              <a:t>4.</a:t>
            </a:r>
            <a:r>
              <a:rPr lang="zh-TW" altLang="en-US" dirty="0"/>
              <a:t> </a:t>
            </a:r>
            <a:r>
              <a:rPr lang="en-US" altLang="zh-TW" b="1" dirty="0"/>
              <a:t>Evaluate the Static Response of the D/A Converter</a:t>
            </a:r>
          </a:p>
          <a:p>
            <a:r>
              <a:rPr lang="zh-TW" altLang="en-US" dirty="0"/>
              <a:t>沒有負準</a:t>
            </a:r>
            <a:r>
              <a:rPr lang="zh-TW" altLang="en-US" dirty="0" smtClean="0"/>
              <a:t>位 </a:t>
            </a:r>
            <a:r>
              <a:rPr lang="en-US" altLang="zh-TW" dirty="0" smtClean="0"/>
              <a:t>, 0-3.3 </a:t>
            </a:r>
            <a:endParaRPr lang="zh-TW" altLang="zh-TW" dirty="0"/>
          </a:p>
          <a:p>
            <a:r>
              <a:rPr lang="zh-TW" altLang="en-US" dirty="0" smtClean="0"/>
              <a:t>量</a:t>
            </a:r>
            <a:r>
              <a:rPr lang="en-US" altLang="zh-TW" dirty="0" smtClean="0"/>
              <a:t>ADC </a:t>
            </a:r>
            <a:r>
              <a:rPr lang="zh-TW" altLang="en-US" dirty="0"/>
              <a:t>跟 </a:t>
            </a:r>
            <a:r>
              <a:rPr lang="en-US" altLang="zh-TW" dirty="0"/>
              <a:t>DAC</a:t>
            </a:r>
            <a:r>
              <a:rPr lang="zh-TW" altLang="en-US" dirty="0"/>
              <a:t>的</a:t>
            </a:r>
            <a:r>
              <a:rPr lang="zh-TW" altLang="en-US" dirty="0" smtClean="0"/>
              <a:t>誤差</a:t>
            </a:r>
            <a:endParaRPr lang="en-US" altLang="zh-TW" dirty="0" smtClean="0"/>
          </a:p>
          <a:p>
            <a:endParaRPr lang="en-US" altLang="zh-TW" dirty="0" smtClean="0"/>
          </a:p>
          <a:p>
            <a:pPr marL="0" indent="0">
              <a:buNone/>
            </a:pPr>
            <a:r>
              <a:rPr lang="en-US" altLang="zh-TW" dirty="0" smtClean="0">
                <a:solidFill>
                  <a:srgbClr val="0070C0"/>
                </a:solidFill>
              </a:rPr>
              <a:t>DAC1</a:t>
            </a:r>
          </a:p>
          <a:p>
            <a:endParaRPr lang="zh-TW" altLang="zh-TW" dirty="0"/>
          </a:p>
          <a:p>
            <a:r>
              <a:rPr lang="en-US" altLang="zh-TW" dirty="0"/>
              <a:t>Adjust the input voltage as indicated below and observe the input. After the input voltage is set, push the trigger button. Then observe the output voltage by connecting the meter to the OUTPUT.  The input and output can be measured by switching the OUTPUT SELECT between Input and Output. Note that the limiting voltages below may not be obtainable due to power supply drift.</a:t>
            </a:r>
            <a:endParaRPr lang="zh-TW" altLang="zh-TW" dirty="0"/>
          </a:p>
          <a:p>
            <a:endParaRPr lang="zh-TW" altLang="en-US" dirty="0"/>
          </a:p>
        </p:txBody>
      </p:sp>
    </p:spTree>
    <p:extLst>
      <p:ext uri="{BB962C8B-B14F-4D97-AF65-F5344CB8AC3E}">
        <p14:creationId xmlns:p14="http://schemas.microsoft.com/office/powerpoint/2010/main" val="61449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155789B-C2EF-4B77-8A33-69ED3BE070EA}"/>
              </a:ext>
            </a:extLst>
          </p:cNvPr>
          <p:cNvSpPr>
            <a:spLocks noGrp="1"/>
          </p:cNvSpPr>
          <p:nvPr>
            <p:ph type="title"/>
          </p:nvPr>
        </p:nvSpPr>
        <p:spPr/>
        <p:txBody>
          <a:bodyPr/>
          <a:lstStyle/>
          <a:p>
            <a:r>
              <a:rPr lang="zh-TW" altLang="en-US" dirty="0"/>
              <a:t>實驗</a:t>
            </a:r>
          </a:p>
        </p:txBody>
      </p:sp>
      <p:sp>
        <p:nvSpPr>
          <p:cNvPr id="3" name="內容版面配置區 2">
            <a:extLst>
              <a:ext uri="{FF2B5EF4-FFF2-40B4-BE49-F238E27FC236}">
                <a16:creationId xmlns:a16="http://schemas.microsoft.com/office/drawing/2014/main" xmlns="" id="{D09F21B3-5208-4D2C-8EB7-7363A56C3AD6}"/>
              </a:ext>
            </a:extLst>
          </p:cNvPr>
          <p:cNvSpPr>
            <a:spLocks noGrp="1"/>
          </p:cNvSpPr>
          <p:nvPr>
            <p:ph idx="1"/>
          </p:nvPr>
        </p:nvSpPr>
        <p:spPr/>
        <p:txBody>
          <a:bodyPr>
            <a:normAutofit fontScale="85000" lnSpcReduction="20000"/>
          </a:bodyPr>
          <a:lstStyle/>
          <a:p>
            <a:r>
              <a:rPr lang="en-US" altLang="zh-TW" dirty="0"/>
              <a:t>5.</a:t>
            </a:r>
            <a:r>
              <a:rPr lang="zh-TW" altLang="en-US" dirty="0"/>
              <a:t> </a:t>
            </a:r>
            <a:r>
              <a:rPr lang="en-US" altLang="zh-TW" b="1" dirty="0"/>
              <a:t>Dynamic Response of System</a:t>
            </a:r>
          </a:p>
          <a:p>
            <a:r>
              <a:rPr lang="en-US" altLang="zh-TW" dirty="0"/>
              <a:t>3V p-p / 1.5V </a:t>
            </a:r>
            <a:r>
              <a:rPr lang="en-US" altLang="zh-TW" dirty="0" smtClean="0"/>
              <a:t>offset (</a:t>
            </a:r>
            <a:r>
              <a:rPr lang="zh-TW" altLang="en-US" dirty="0"/>
              <a:t>截波電路</a:t>
            </a:r>
            <a:r>
              <a:rPr lang="en-US" altLang="zh-TW" dirty="0" smtClean="0"/>
              <a:t>) </a:t>
            </a:r>
            <a:r>
              <a:rPr lang="en-US" altLang="zh-TW" dirty="0" smtClean="0">
                <a:solidFill>
                  <a:srgbClr val="FF0000"/>
                </a:solidFill>
              </a:rPr>
              <a:t>(GPIO 0-4 clock select / 5-7 bit select)</a:t>
            </a:r>
            <a:endParaRPr lang="en-US" altLang="zh-TW" dirty="0">
              <a:solidFill>
                <a:srgbClr val="FF0000"/>
              </a:solidFill>
            </a:endParaRPr>
          </a:p>
          <a:p>
            <a:r>
              <a:rPr lang="zh-TW" altLang="en-US" dirty="0"/>
              <a:t>訊號產生器要接</a:t>
            </a:r>
            <a:r>
              <a:rPr lang="en-US" altLang="zh-TW" dirty="0"/>
              <a:t>INPUT</a:t>
            </a:r>
            <a:r>
              <a:rPr lang="zh-TW" altLang="en-US" dirty="0"/>
              <a:t> </a:t>
            </a:r>
            <a:r>
              <a:rPr lang="en-US" altLang="zh-TW" dirty="0" smtClean="0"/>
              <a:t>1 (ADC1)   / </a:t>
            </a:r>
            <a:r>
              <a:rPr lang="zh-TW" altLang="en-US" dirty="0" smtClean="0"/>
              <a:t>然後</a:t>
            </a:r>
            <a:r>
              <a:rPr lang="zh-TW" altLang="en-US" dirty="0"/>
              <a:t>還有接在示波器</a:t>
            </a:r>
            <a:r>
              <a:rPr lang="en-US" altLang="zh-TW" dirty="0" smtClean="0"/>
              <a:t>CH1 (DAC1)</a:t>
            </a:r>
            <a:endParaRPr lang="en-US" altLang="zh-TW" dirty="0"/>
          </a:p>
          <a:p>
            <a:r>
              <a:rPr lang="en-US" altLang="zh-TW" dirty="0"/>
              <a:t>Rate select 20kHz </a:t>
            </a:r>
            <a:r>
              <a:rPr lang="zh-TW" altLang="en-US" dirty="0" smtClean="0"/>
              <a:t>接</a:t>
            </a:r>
            <a:r>
              <a:rPr lang="zh-TW" altLang="en-US" dirty="0"/>
              <a:t>在示波器</a:t>
            </a:r>
            <a:r>
              <a:rPr lang="en-US" altLang="zh-TW" dirty="0" smtClean="0"/>
              <a:t>CH2 (clock source DMA) / </a:t>
            </a:r>
            <a:r>
              <a:rPr lang="zh-TW" altLang="en-US" dirty="0"/>
              <a:t>訊號產生器高於</a:t>
            </a:r>
            <a:r>
              <a:rPr lang="en-US" altLang="zh-TW" dirty="0"/>
              <a:t>100 </a:t>
            </a:r>
            <a:r>
              <a:rPr lang="en-US" altLang="zh-TW" dirty="0" smtClean="0"/>
              <a:t>Hz </a:t>
            </a:r>
            <a:endParaRPr lang="en-US" altLang="zh-TW" dirty="0"/>
          </a:p>
          <a:p>
            <a:r>
              <a:rPr lang="en-US" altLang="zh-TW" dirty="0"/>
              <a:t>Set RATE SELECT to 20kHz, 10 kHz, 5 kHz, 1 kHz, and .5 kHz. Observe the OUTPUT at each setting.</a:t>
            </a:r>
          </a:p>
          <a:p>
            <a:r>
              <a:rPr lang="zh-TW" altLang="en-US" dirty="0"/>
              <a:t>將</a:t>
            </a:r>
            <a:r>
              <a:rPr lang="en-US" altLang="zh-TW" dirty="0"/>
              <a:t>Rate select 1kHz, function generator to about 1100 Hz </a:t>
            </a:r>
            <a:r>
              <a:rPr lang="zh-TW" altLang="en-US" dirty="0"/>
              <a:t>緩滿增加</a:t>
            </a:r>
            <a:r>
              <a:rPr lang="en-US" altLang="zh-TW" dirty="0"/>
              <a:t>(1Hz)</a:t>
            </a:r>
          </a:p>
          <a:p>
            <a:r>
              <a:rPr lang="zh-TW" altLang="en-US" dirty="0" smtClean="0"/>
              <a:t>畫圖</a:t>
            </a:r>
            <a:endParaRPr lang="en-US" altLang="zh-TW" dirty="0" smtClean="0"/>
          </a:p>
          <a:p>
            <a:pPr marL="0" indent="0">
              <a:buNone/>
            </a:pPr>
            <a:r>
              <a:rPr lang="en-US" altLang="zh-TW" dirty="0"/>
              <a:t> </a:t>
            </a:r>
            <a:endParaRPr lang="zh-TW" altLang="zh-TW" dirty="0"/>
          </a:p>
          <a:p>
            <a:r>
              <a:rPr lang="en-US" altLang="zh-TW" dirty="0"/>
              <a:t>Adjust the input voltage as indicated below and observe the input. After the input voltage is set, push the trigger button. Then observe the output voltage by connecting the meter to the OUTPUT.  The input and output can be measured by switching the OUTPUT SELECT between Input and Output. Note that the limiting voltages below may not be obtainable due to power supply drift.</a:t>
            </a:r>
            <a:endParaRPr lang="zh-TW" altLang="zh-TW" dirty="0"/>
          </a:p>
          <a:p>
            <a:endParaRPr lang="zh-TW" altLang="en-US" dirty="0"/>
          </a:p>
        </p:txBody>
      </p:sp>
    </p:spTree>
    <p:extLst>
      <p:ext uri="{BB962C8B-B14F-4D97-AF65-F5344CB8AC3E}">
        <p14:creationId xmlns:p14="http://schemas.microsoft.com/office/powerpoint/2010/main" val="1181947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155789B-C2EF-4B77-8A33-69ED3BE070EA}"/>
              </a:ext>
            </a:extLst>
          </p:cNvPr>
          <p:cNvSpPr>
            <a:spLocks noGrp="1"/>
          </p:cNvSpPr>
          <p:nvPr>
            <p:ph type="title"/>
          </p:nvPr>
        </p:nvSpPr>
        <p:spPr/>
        <p:txBody>
          <a:bodyPr/>
          <a:lstStyle/>
          <a:p>
            <a:r>
              <a:rPr lang="zh-TW" altLang="en-US" dirty="0"/>
              <a:t>實驗</a:t>
            </a:r>
          </a:p>
        </p:txBody>
      </p:sp>
      <p:sp>
        <p:nvSpPr>
          <p:cNvPr id="3" name="內容版面配置區 2">
            <a:extLst>
              <a:ext uri="{FF2B5EF4-FFF2-40B4-BE49-F238E27FC236}">
                <a16:creationId xmlns:a16="http://schemas.microsoft.com/office/drawing/2014/main" xmlns="" id="{D09F21B3-5208-4D2C-8EB7-7363A56C3AD6}"/>
              </a:ext>
            </a:extLst>
          </p:cNvPr>
          <p:cNvSpPr>
            <a:spLocks noGrp="1"/>
          </p:cNvSpPr>
          <p:nvPr>
            <p:ph idx="1"/>
          </p:nvPr>
        </p:nvSpPr>
        <p:spPr/>
        <p:txBody>
          <a:bodyPr>
            <a:normAutofit/>
          </a:bodyPr>
          <a:lstStyle/>
          <a:p>
            <a:r>
              <a:rPr lang="en-US" altLang="zh-TW" dirty="0"/>
              <a:t>6.</a:t>
            </a:r>
            <a:r>
              <a:rPr lang="zh-TW" altLang="en-US" dirty="0"/>
              <a:t> </a:t>
            </a:r>
            <a:r>
              <a:rPr lang="en-US" altLang="zh-TW" b="1" dirty="0"/>
              <a:t>Filter Effects</a:t>
            </a:r>
            <a:endParaRPr lang="zh-TW" altLang="zh-TW" dirty="0"/>
          </a:p>
          <a:p>
            <a:r>
              <a:rPr lang="zh-TW" altLang="en-US" dirty="0"/>
              <a:t>用撥盤做</a:t>
            </a:r>
            <a:r>
              <a:rPr lang="zh-TW" altLang="en-US" dirty="0" smtClean="0"/>
              <a:t>濾波器</a:t>
            </a:r>
            <a:r>
              <a:rPr lang="zh-TW" altLang="en-US" dirty="0" smtClean="0">
                <a:solidFill>
                  <a:srgbClr val="FF0000"/>
                </a:solidFill>
              </a:rPr>
              <a:t> </a:t>
            </a:r>
            <a:r>
              <a:rPr lang="en-US" altLang="zh-TW" dirty="0" smtClean="0">
                <a:solidFill>
                  <a:srgbClr val="FF0000"/>
                </a:solidFill>
              </a:rPr>
              <a:t>1k/ 5k/ 10k (software RC filter )  (GPIO 8-10)</a:t>
            </a:r>
            <a:endParaRPr lang="en-US" altLang="zh-TW" dirty="0">
              <a:solidFill>
                <a:srgbClr val="FF0000"/>
              </a:solidFill>
            </a:endParaRPr>
          </a:p>
          <a:p>
            <a:r>
              <a:rPr lang="en-US" altLang="zh-TW" dirty="0"/>
              <a:t>Set the function generator frequency to 100 Hz.</a:t>
            </a:r>
            <a:endParaRPr lang="zh-TW" altLang="zh-TW" dirty="0"/>
          </a:p>
          <a:p>
            <a:r>
              <a:rPr lang="en-US" altLang="zh-TW" dirty="0"/>
              <a:t>Set RATE SELECT to 20 kHz and observe the OUTPUT with the FILTER SELECT set at the 10 kHz cutoff</a:t>
            </a:r>
            <a:r>
              <a:rPr lang="en-US" altLang="zh-TW" dirty="0" smtClean="0"/>
              <a:t>.</a:t>
            </a:r>
            <a:endParaRPr lang="zh-TW" altLang="zh-TW" dirty="0"/>
          </a:p>
          <a:p>
            <a:r>
              <a:rPr lang="en-US" altLang="zh-TW" dirty="0"/>
              <a:t>Repeat with the FILTER SELECT set at the 5 kHz cutoff</a:t>
            </a:r>
            <a:r>
              <a:rPr lang="en-US" altLang="zh-TW" dirty="0" smtClean="0"/>
              <a:t>.</a:t>
            </a:r>
            <a:endParaRPr lang="en-US" altLang="zh-TW" dirty="0"/>
          </a:p>
          <a:p>
            <a:r>
              <a:rPr lang="en-US" altLang="zh-TW" dirty="0"/>
              <a:t>Now change the function generator OUTPUT to a square wave at 1 kHz and observe the OUTPUT for the various combinations</a:t>
            </a:r>
            <a:r>
              <a:rPr lang="en-US" altLang="zh-TW" dirty="0" smtClean="0"/>
              <a:t>.</a:t>
            </a:r>
          </a:p>
          <a:p>
            <a:endParaRPr lang="en-US" altLang="zh-TW" dirty="0" smtClean="0"/>
          </a:p>
          <a:p>
            <a:endParaRPr lang="en-US" altLang="zh-TW" dirty="0"/>
          </a:p>
          <a:p>
            <a:endParaRPr lang="zh-TW" altLang="en-US" dirty="0"/>
          </a:p>
        </p:txBody>
      </p:sp>
    </p:spTree>
    <p:extLst>
      <p:ext uri="{BB962C8B-B14F-4D97-AF65-F5344CB8AC3E}">
        <p14:creationId xmlns:p14="http://schemas.microsoft.com/office/powerpoint/2010/main" val="3854934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155789B-C2EF-4B77-8A33-69ED3BE070EA}"/>
              </a:ext>
            </a:extLst>
          </p:cNvPr>
          <p:cNvSpPr>
            <a:spLocks noGrp="1"/>
          </p:cNvSpPr>
          <p:nvPr>
            <p:ph type="title"/>
          </p:nvPr>
        </p:nvSpPr>
        <p:spPr/>
        <p:txBody>
          <a:bodyPr/>
          <a:lstStyle/>
          <a:p>
            <a:r>
              <a:rPr lang="zh-TW" altLang="en-US" dirty="0"/>
              <a:t>實驗</a:t>
            </a:r>
          </a:p>
        </p:txBody>
      </p:sp>
      <p:sp>
        <p:nvSpPr>
          <p:cNvPr id="3" name="內容版面配置區 2">
            <a:extLst>
              <a:ext uri="{FF2B5EF4-FFF2-40B4-BE49-F238E27FC236}">
                <a16:creationId xmlns:a16="http://schemas.microsoft.com/office/drawing/2014/main" xmlns="" id="{D09F21B3-5208-4D2C-8EB7-7363A56C3AD6}"/>
              </a:ext>
            </a:extLst>
          </p:cNvPr>
          <p:cNvSpPr>
            <a:spLocks noGrp="1"/>
          </p:cNvSpPr>
          <p:nvPr>
            <p:ph idx="1"/>
          </p:nvPr>
        </p:nvSpPr>
        <p:spPr/>
        <p:txBody>
          <a:bodyPr>
            <a:normAutofit fontScale="70000" lnSpcReduction="20000"/>
          </a:bodyPr>
          <a:lstStyle/>
          <a:p>
            <a:r>
              <a:rPr lang="en-US" altLang="zh-TW" dirty="0"/>
              <a:t>7.</a:t>
            </a:r>
            <a:r>
              <a:rPr lang="zh-TW" altLang="en-US" dirty="0"/>
              <a:t> </a:t>
            </a:r>
            <a:r>
              <a:rPr lang="en-US" altLang="zh-TW" b="1" dirty="0"/>
              <a:t>Small Amplitude Effects</a:t>
            </a:r>
            <a:endParaRPr lang="zh-TW" altLang="zh-TW" dirty="0"/>
          </a:p>
          <a:p>
            <a:r>
              <a:rPr lang="en-US" altLang="zh-TW" dirty="0"/>
              <a:t>Set the function generator back to a 1 kHz sine wave and adjust its amplitude to 0.05 Volts peak to peak (0.04 Volts RMS). </a:t>
            </a:r>
            <a:endParaRPr lang="zh-TW" altLang="zh-TW" dirty="0"/>
          </a:p>
          <a:p>
            <a:endParaRPr lang="zh-TW" altLang="zh-TW" dirty="0"/>
          </a:p>
          <a:p>
            <a:r>
              <a:rPr lang="en-US" altLang="zh-TW" dirty="0"/>
              <a:t>How well does the OUTPUT represent the INPUT under the best selection of sample rate and filter setting?</a:t>
            </a:r>
            <a:r>
              <a:rPr lang="en-US" altLang="zh-TW" u="sng" dirty="0"/>
              <a:t>								</a:t>
            </a:r>
            <a:endParaRPr lang="zh-TW" altLang="zh-TW" dirty="0"/>
          </a:p>
          <a:p>
            <a:r>
              <a:rPr lang="en-US" altLang="zh-TW" dirty="0"/>
              <a:t> </a:t>
            </a:r>
            <a:endParaRPr lang="zh-TW" altLang="zh-TW" dirty="0"/>
          </a:p>
          <a:p>
            <a:r>
              <a:rPr lang="en-US" altLang="zh-TW" dirty="0"/>
              <a:t>Reduce the input voltage further to about 0.02 Volts RMS.</a:t>
            </a:r>
            <a:endParaRPr lang="zh-TW" altLang="zh-TW" dirty="0"/>
          </a:p>
          <a:p>
            <a:r>
              <a:rPr lang="en-US" altLang="zh-TW" dirty="0"/>
              <a:t> </a:t>
            </a:r>
            <a:endParaRPr lang="zh-TW" altLang="zh-TW" dirty="0"/>
          </a:p>
          <a:p>
            <a:r>
              <a:rPr lang="en-US" altLang="zh-TW" dirty="0"/>
              <a:t>What is the main problem? </a:t>
            </a:r>
            <a:r>
              <a:rPr lang="en-US" altLang="zh-TW" u="sng" dirty="0"/>
              <a:t>								</a:t>
            </a:r>
            <a:endParaRPr lang="zh-TW" altLang="zh-TW" dirty="0"/>
          </a:p>
          <a:p>
            <a:r>
              <a:rPr lang="en-US" altLang="zh-TW" dirty="0"/>
              <a:t> </a:t>
            </a:r>
            <a:endParaRPr lang="zh-TW" altLang="zh-TW" dirty="0"/>
          </a:p>
          <a:p>
            <a:r>
              <a:rPr lang="en-US" altLang="zh-TW" dirty="0"/>
              <a:t>Illustrate your results with a sketch</a:t>
            </a:r>
            <a:r>
              <a:rPr lang="en-US" altLang="zh-TW" dirty="0" smtClean="0"/>
              <a:t>.</a:t>
            </a:r>
            <a:endParaRPr lang="en-US" altLang="zh-TW" dirty="0"/>
          </a:p>
          <a:p>
            <a:endParaRPr lang="en-US" altLang="zh-TW" dirty="0" smtClean="0"/>
          </a:p>
          <a:p>
            <a:r>
              <a:rPr lang="zh-TW" altLang="en-US" dirty="0" smtClean="0">
                <a:solidFill>
                  <a:srgbClr val="FF0000"/>
                </a:solidFill>
              </a:rPr>
              <a:t>問大</a:t>
            </a:r>
            <a:r>
              <a:rPr lang="zh-TW" altLang="en-US" dirty="0" smtClean="0">
                <a:solidFill>
                  <a:srgbClr val="FF0000"/>
                </a:solidFill>
              </a:rPr>
              <a:t>郭</a:t>
            </a:r>
            <a:endParaRPr lang="zh-TW" altLang="en-US" dirty="0">
              <a:solidFill>
                <a:srgbClr val="FF0000"/>
              </a:solidFill>
            </a:endParaRPr>
          </a:p>
        </p:txBody>
      </p:sp>
    </p:spTree>
    <p:extLst>
      <p:ext uri="{BB962C8B-B14F-4D97-AF65-F5344CB8AC3E}">
        <p14:creationId xmlns:p14="http://schemas.microsoft.com/office/powerpoint/2010/main" val="316781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155789B-C2EF-4B77-8A33-69ED3BE070EA}"/>
              </a:ext>
            </a:extLst>
          </p:cNvPr>
          <p:cNvSpPr>
            <a:spLocks noGrp="1"/>
          </p:cNvSpPr>
          <p:nvPr>
            <p:ph type="title"/>
          </p:nvPr>
        </p:nvSpPr>
        <p:spPr/>
        <p:txBody>
          <a:bodyPr/>
          <a:lstStyle/>
          <a:p>
            <a:r>
              <a:rPr lang="zh-TW" altLang="en-US" dirty="0"/>
              <a:t>實驗</a:t>
            </a:r>
          </a:p>
        </p:txBody>
      </p:sp>
      <p:sp>
        <p:nvSpPr>
          <p:cNvPr id="3" name="內容版面配置區 2">
            <a:extLst>
              <a:ext uri="{FF2B5EF4-FFF2-40B4-BE49-F238E27FC236}">
                <a16:creationId xmlns:a16="http://schemas.microsoft.com/office/drawing/2014/main" xmlns="" id="{D09F21B3-5208-4D2C-8EB7-7363A56C3AD6}"/>
              </a:ext>
            </a:extLst>
          </p:cNvPr>
          <p:cNvSpPr>
            <a:spLocks noGrp="1"/>
          </p:cNvSpPr>
          <p:nvPr>
            <p:ph idx="1"/>
          </p:nvPr>
        </p:nvSpPr>
        <p:spPr/>
        <p:txBody>
          <a:bodyPr>
            <a:normAutofit/>
          </a:bodyPr>
          <a:lstStyle/>
          <a:p>
            <a:r>
              <a:rPr lang="en-US" altLang="zh-TW" dirty="0"/>
              <a:t>8.</a:t>
            </a:r>
            <a:r>
              <a:rPr lang="zh-TW" altLang="en-US" dirty="0"/>
              <a:t> 放音樂</a:t>
            </a:r>
            <a:endParaRPr lang="zh-TW" altLang="zh-TW" dirty="0"/>
          </a:p>
          <a:p>
            <a:r>
              <a:rPr lang="zh-TW" altLang="en-US" dirty="0"/>
              <a:t>用</a:t>
            </a:r>
            <a:r>
              <a:rPr lang="en-US" altLang="zh-TW" dirty="0"/>
              <a:t>Input2(3.5mm</a:t>
            </a:r>
            <a:r>
              <a:rPr lang="zh-TW" altLang="en-US" dirty="0"/>
              <a:t>公頭</a:t>
            </a:r>
            <a:r>
              <a:rPr lang="en-US" altLang="zh-TW" dirty="0"/>
              <a:t>)</a:t>
            </a:r>
            <a:r>
              <a:rPr lang="zh-TW" altLang="en-US" dirty="0"/>
              <a:t>輸入音樂 改</a:t>
            </a:r>
            <a:r>
              <a:rPr lang="en-US" altLang="zh-TW" dirty="0"/>
              <a:t>bit</a:t>
            </a:r>
            <a:r>
              <a:rPr lang="zh-TW" altLang="en-US" dirty="0"/>
              <a:t>數 還有</a:t>
            </a:r>
            <a:r>
              <a:rPr lang="en-US" altLang="zh-TW" dirty="0"/>
              <a:t>SAMPLE RATE</a:t>
            </a:r>
            <a:r>
              <a:rPr lang="zh-TW" altLang="en-US" dirty="0"/>
              <a:t> 用</a:t>
            </a:r>
            <a:r>
              <a:rPr lang="en-US" altLang="zh-TW" dirty="0"/>
              <a:t>output</a:t>
            </a:r>
            <a:r>
              <a:rPr lang="zh-TW" altLang="en-US" dirty="0"/>
              <a:t>聽音樂</a:t>
            </a:r>
            <a:endParaRPr lang="en-US" altLang="zh-TW" dirty="0"/>
          </a:p>
          <a:p>
            <a:endParaRPr lang="en-US" altLang="zh-TW" dirty="0" smtClean="0"/>
          </a:p>
          <a:p>
            <a:r>
              <a:rPr lang="en-US" altLang="zh-TW" dirty="0">
                <a:solidFill>
                  <a:srgbClr val="FF0000"/>
                </a:solidFill>
              </a:rPr>
              <a:t>3.5mm</a:t>
            </a:r>
            <a:r>
              <a:rPr lang="zh-TW" altLang="en-US" dirty="0">
                <a:solidFill>
                  <a:srgbClr val="FF0000"/>
                </a:solidFill>
              </a:rPr>
              <a:t>公</a:t>
            </a:r>
            <a:r>
              <a:rPr lang="zh-TW" altLang="en-US" dirty="0" smtClean="0">
                <a:solidFill>
                  <a:srgbClr val="FF0000"/>
                </a:solidFill>
              </a:rPr>
              <a:t>頭 接頭</a:t>
            </a:r>
            <a:endParaRPr lang="zh-TW" altLang="en-US" dirty="0">
              <a:solidFill>
                <a:srgbClr val="FF0000"/>
              </a:solidFill>
            </a:endParaRPr>
          </a:p>
        </p:txBody>
      </p:sp>
    </p:spTree>
    <p:extLst>
      <p:ext uri="{BB962C8B-B14F-4D97-AF65-F5344CB8AC3E}">
        <p14:creationId xmlns:p14="http://schemas.microsoft.com/office/powerpoint/2010/main" val="3385833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TM03090434[[fn=木頭類型]]</Template>
  <TotalTime>1228</TotalTime>
  <Words>600</Words>
  <Application>Microsoft Office PowerPoint</Application>
  <PresentationFormat>寬螢幕</PresentationFormat>
  <Paragraphs>55</Paragraphs>
  <Slides>7</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微軟正黑體</vt:lpstr>
      <vt:lpstr>標楷體</vt:lpstr>
      <vt:lpstr>Bookman Old Style</vt:lpstr>
      <vt:lpstr>Century Gothic</vt:lpstr>
      <vt:lpstr>Wingdings</vt:lpstr>
      <vt:lpstr>木刻字型</vt:lpstr>
      <vt:lpstr>PowerPoint 簡報</vt:lpstr>
      <vt:lpstr>實驗</vt:lpstr>
      <vt:lpstr>實驗</vt:lpstr>
      <vt:lpstr>實驗</vt:lpstr>
      <vt:lpstr>實驗</vt:lpstr>
      <vt:lpstr>實驗</vt:lpstr>
      <vt:lpstr>實驗</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謝環宇</dc:creator>
  <cp:lastModifiedBy>admin</cp:lastModifiedBy>
  <cp:revision>29</cp:revision>
  <dcterms:created xsi:type="dcterms:W3CDTF">2017-07-23T14:21:40Z</dcterms:created>
  <dcterms:modified xsi:type="dcterms:W3CDTF">2017-07-26T13:37:28Z</dcterms:modified>
</cp:coreProperties>
</file>