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59" r:id="rId3"/>
    <p:sldMasterId id="2147483663" r:id="rId4"/>
    <p:sldMasterId id="214748366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7" r:id="rId23"/>
    <p:sldId id="269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Comparative analysis of techniques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502624671916014E-2"/>
          <c:y val="0.2674806274215723"/>
          <c:w val="0.90849737532808394"/>
          <c:h val="0.6603040244969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rgbClr r="0" g="0" b="0">
                  <a:shade val="8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K-means</c:v>
                </c:pt>
                <c:pt idx="1">
                  <c:v>AHC</c:v>
                </c:pt>
                <c:pt idx="2">
                  <c:v>PCA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90.5</c:v>
                </c:pt>
                <c:pt idx="1">
                  <c:v>79.33</c:v>
                </c:pt>
                <c:pt idx="2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Runtime (s)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rgbClr r="0" g="0" b="0">
                  <a:shade val="8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K-means</c:v>
                </c:pt>
                <c:pt idx="1">
                  <c:v>AHC</c:v>
                </c:pt>
                <c:pt idx="2">
                  <c:v>PCA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285</c:v>
                </c:pt>
                <c:pt idx="2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DataSet / 100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crgbClr r="0" g="0" b="0">
                  <a:shade val="8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K-means</c:v>
                </c:pt>
                <c:pt idx="1">
                  <c:v>AHC</c:v>
                </c:pt>
                <c:pt idx="2">
                  <c:v>PCA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100</c:v>
                </c:pt>
                <c:pt idx="2">
                  <c:v>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0317944"/>
        <c:axId val="310316768"/>
      </c:barChart>
      <c:catAx>
        <c:axId val="31031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316768"/>
        <c:crosses val="autoZero"/>
        <c:auto val="1"/>
        <c:lblAlgn val="ctr"/>
        <c:lblOffset val="100"/>
        <c:noMultiLvlLbl val="0"/>
      </c:catAx>
      <c:valAx>
        <c:axId val="31031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31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517136"/>
            <a:ext cx="4936167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9464"/>
            <a:ext cx="2714627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70299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591807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670299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591807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" y="495300"/>
            <a:ext cx="4543425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98029" y="495300"/>
            <a:ext cx="2198691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39465" y="3863713"/>
            <a:ext cx="2190751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71453" y="241300"/>
            <a:ext cx="8829675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914400"/>
            <a:ext cx="42291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900" y="2489200"/>
            <a:ext cx="3902203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48275" y="914400"/>
            <a:ext cx="3250692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EBB64F-FF73-4DF7-991D-1A7DDD83A10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045BB5-B2F9-464A-B5F3-6CEAD9926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9464"/>
            <a:ext cx="2714627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70299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591807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670299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591807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034731" y="1651000"/>
            <a:ext cx="345344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953250" y="1"/>
            <a:ext cx="2190751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2387601"/>
            <a:ext cx="4095751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71453" y="241300"/>
            <a:ext cx="8829675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914400"/>
            <a:ext cx="4203955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900" y="3072384"/>
            <a:ext cx="3710179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383530" y="457200"/>
            <a:ext cx="3422143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EBB64F-FF73-4DF7-991D-1A7DDD83A10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045BB5-B2F9-464A-B5F3-6CEAD9926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B64F-FF73-4DF7-991D-1A7DDD83A10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5BB5-B2F9-464A-B5F3-6CEAD9926A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71751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3203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9464"/>
            <a:ext cx="2714627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70299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591807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670299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591807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400300"/>
            <a:ext cx="32004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399032"/>
            <a:ext cx="2714627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901" y="2779776"/>
            <a:ext cx="2599183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90877" y="0"/>
            <a:ext cx="56102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1101" y="4445001"/>
            <a:ext cx="3429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01101" y="0"/>
            <a:ext cx="3429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192026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2900" y="914400"/>
            <a:ext cx="56007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901" y="2540001"/>
            <a:ext cx="4943475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86475" y="1384300"/>
            <a:ext cx="2558035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EBB64F-FF73-4DF7-991D-1A7DDD83A10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045BB5-B2F9-464A-B5F3-6CEAD9926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9464"/>
            <a:ext cx="2714627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70299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591807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670299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591807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834116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7749807" y="5463806"/>
            <a:ext cx="2445488" cy="3429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987037" y="495300"/>
            <a:ext cx="2815209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88370" y="495300"/>
            <a:ext cx="2840292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901" y="2779776"/>
            <a:ext cx="2599183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531870" y="960120"/>
            <a:ext cx="4930903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71453" y="241300"/>
            <a:ext cx="8829675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71454" y="2415910"/>
            <a:ext cx="3016919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371600"/>
            <a:ext cx="2714627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EBB64F-FF73-4DF7-991D-1A7DDD83A10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045BB5-B2F9-464A-B5F3-6CEAD9926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914402"/>
            <a:ext cx="8381115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B64F-FF73-4DF7-991D-1A7DDD83A10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5BB5-B2F9-464A-B5F3-6CEAD9926A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914404"/>
            <a:ext cx="8381115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914406"/>
            <a:ext cx="8381115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914408"/>
            <a:ext cx="8381115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1EBB64F-FF73-4DF7-991D-1A7DDD83A10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92045BB5-B2F9-464A-B5F3-6CEAD9926A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pointe.com/2017/07/11/geolocation-history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1" y="500043"/>
            <a:ext cx="7772400" cy="2286016"/>
          </a:xfrm>
        </p:spPr>
        <p:txBody>
          <a:bodyPr>
            <a:normAutofit/>
          </a:bodyPr>
          <a:lstStyle/>
          <a:p>
            <a:pPr algn="ctr"/>
            <a:r>
              <a:rPr lang="en-AU" altLang="en-US" sz="3200" dirty="0">
                <a:solidFill>
                  <a:schemeClr val="tx1"/>
                </a:solidFill>
              </a:rPr>
              <a:t>Optimal Accommodation Solutions for Immigrants: Leveraging Geolocational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1"/>
            <a:ext cx="7715304" cy="4143404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Presented by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Shobaloju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Abdullahi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Abolaji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180211052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Supervised by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AJASA, </a:t>
            </a:r>
            <a:r>
              <a:rPr lang="en-US" sz="2400" dirty="0" err="1" smtClean="0">
                <a:solidFill>
                  <a:schemeClr val="tx1"/>
                </a:solidFill>
              </a:rPr>
              <a:t>Abiodun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Afis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Department of Electronic and Computer Engineering, Lagos State University, Lagos.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September, 2023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214291"/>
            <a:ext cx="1643075" cy="11430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Methodology Flowchart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818834" cy="4608512"/>
          </a:xfr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346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800" y="836712"/>
            <a:ext cx="14617624" cy="66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808" y="332656"/>
            <a:ext cx="1396955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183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AHC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57880"/>
            <a:ext cx="7890080" cy="51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0768" y="404664"/>
            <a:ext cx="1360951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7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23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PCA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57880"/>
            <a:ext cx="7704856" cy="52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8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92621"/>
              </p:ext>
            </p:extLst>
          </p:nvPr>
        </p:nvGraphicFramePr>
        <p:xfrm>
          <a:off x="1258349" y="1225461"/>
          <a:ext cx="7418106" cy="4291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1371"/>
                <a:gridCol w="1879656"/>
                <a:gridCol w="1875467"/>
                <a:gridCol w="1611612"/>
              </a:tblGrid>
              <a:tr h="10238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Algorithm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Overall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RunTime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80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K-means clustering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90.5%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20,123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35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Agglomerative Hierarchical Clustering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79.33%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 minutes, 45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35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Principal Component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47664" y="116632"/>
            <a:ext cx="6914051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dirty="0" smtClean="0"/>
              <a:t>COMPARATIVE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198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403751473"/>
              </p:ext>
            </p:extLst>
          </p:nvPr>
        </p:nvGraphicFramePr>
        <p:xfrm>
          <a:off x="1043608" y="332656"/>
          <a:ext cx="7920880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885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In </a:t>
            </a:r>
            <a:r>
              <a:rPr lang="en-US" dirty="0" smtClean="0"/>
              <a:t>conclusion, using </a:t>
            </a:r>
            <a:r>
              <a:rPr lang="en-US" dirty="0" err="1" smtClean="0"/>
              <a:t>geolocational</a:t>
            </a:r>
            <a:r>
              <a:rPr lang="en-US" dirty="0" smtClean="0"/>
              <a:t> data analysis to recommend accommodation for immigrants is a strong and effective solution. We can </a:t>
            </a:r>
            <a:r>
              <a:rPr lang="en-US" dirty="0" smtClean="0"/>
              <a:t>see from our result that K-means clustering is the most effective for accommodation recommendation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214422"/>
            <a:ext cx="7406640" cy="5429288"/>
          </a:xfrm>
        </p:spPr>
        <p:txBody>
          <a:bodyPr>
            <a:normAutofit fontScale="92500" lnSpcReduction="20000"/>
          </a:bodyPr>
          <a:lstStyle/>
          <a:p>
            <a:pPr marL="541655" indent="-514350">
              <a:buAutoNum type="arabicPeriod"/>
            </a:pPr>
            <a:r>
              <a:rPr lang="en-GB" dirty="0" smtClean="0"/>
              <a:t>Kim </a:t>
            </a:r>
            <a:r>
              <a:rPr lang="en-GB" dirty="0" err="1" smtClean="0"/>
              <a:t>Cotzias</a:t>
            </a:r>
            <a:r>
              <a:rPr lang="en-GB" dirty="0" smtClean="0"/>
              <a:t>, "The history of </a:t>
            </a:r>
            <a:r>
              <a:rPr lang="en-GB" dirty="0" err="1" smtClean="0"/>
              <a:t>Geolocation</a:t>
            </a:r>
            <a:r>
              <a:rPr lang="en-GB" dirty="0" smtClean="0"/>
              <a:t>: modern technology born from Ancient human interest". </a:t>
            </a:r>
            <a:r>
              <a:rPr lang="en-GB" u="sng" dirty="0" smtClean="0">
                <a:hlinkClick r:id="rId2"/>
              </a:rPr>
              <a:t>https://www.geopointe.com/2017/07/11/geolocation-history/</a:t>
            </a:r>
            <a:r>
              <a:rPr lang="en-GB" dirty="0" smtClean="0"/>
              <a:t>	2017</a:t>
            </a:r>
          </a:p>
          <a:p>
            <a:pPr marL="541655" indent="-514350">
              <a:buAutoNum type="arabicPeriod"/>
            </a:pPr>
            <a:endParaRPr lang="en-GB" dirty="0" smtClean="0"/>
          </a:p>
          <a:p>
            <a:pPr marL="541655" indent="-514350"/>
            <a:r>
              <a:rPr lang="en-GB" dirty="0" smtClean="0"/>
              <a:t>2.	</a:t>
            </a:r>
            <a:r>
              <a:rPr lang="en-GB" dirty="0" err="1" smtClean="0"/>
              <a:t>Teng</a:t>
            </a:r>
            <a:r>
              <a:rPr lang="en-GB" dirty="0" smtClean="0"/>
              <a:t> Li, </a:t>
            </a:r>
            <a:r>
              <a:rPr lang="en-GB" dirty="0" err="1" smtClean="0"/>
              <a:t>Amin</a:t>
            </a:r>
            <a:r>
              <a:rPr lang="en-GB" dirty="0" smtClean="0"/>
              <a:t> </a:t>
            </a:r>
            <a:r>
              <a:rPr lang="en-GB" dirty="0" err="1" smtClean="0"/>
              <a:t>Rezaeipanah</a:t>
            </a:r>
            <a:r>
              <a:rPr lang="en-GB" dirty="0" smtClean="0"/>
              <a:t> and </a:t>
            </a:r>
            <a:r>
              <a:rPr lang="en-GB" dirty="0" err="1" smtClean="0"/>
              <a:t>Elsayed</a:t>
            </a:r>
            <a:r>
              <a:rPr lang="en-GB" dirty="0" smtClean="0"/>
              <a:t> M. Tag El Din, "An ensemble agglomerative hierarchical clustering algorithm based on clusters clustering technique and the novel similarity measurement"  Journal of king Saud University - Computer and Information Sciences, volume 34, Issue 6, part B, 2022</a:t>
            </a:r>
          </a:p>
          <a:p>
            <a:pPr marL="541655" indent="-514350"/>
            <a:endParaRPr lang="en-US" dirty="0" smtClean="0"/>
          </a:p>
          <a:p>
            <a:pPr marL="541655" indent="-514350"/>
            <a:r>
              <a:rPr lang="en-GB" dirty="0" smtClean="0"/>
              <a:t>3.	 </a:t>
            </a:r>
            <a:r>
              <a:rPr lang="en-US" dirty="0" smtClean="0"/>
              <a:t>Ian T. </a:t>
            </a:r>
            <a:r>
              <a:rPr lang="en-US" dirty="0" err="1" smtClean="0"/>
              <a:t>Jolliffe</a:t>
            </a:r>
            <a:r>
              <a:rPr lang="en-US" dirty="0" smtClean="0"/>
              <a:t> and Jorge </a:t>
            </a:r>
            <a:r>
              <a:rPr lang="en-US" dirty="0" err="1" smtClean="0"/>
              <a:t>Cadima</a:t>
            </a:r>
            <a:r>
              <a:rPr lang="en-US" dirty="0" smtClean="0"/>
              <a:t>, "Principal component analysis: a review and recent developments", </a:t>
            </a:r>
            <a:r>
              <a:rPr lang="en-US" dirty="0" err="1" smtClean="0"/>
              <a:t>Philos</a:t>
            </a:r>
            <a:r>
              <a:rPr lang="en-US" dirty="0" smtClean="0"/>
              <a:t> Trans A Math Phys Eng Sci. Apr 13; 374(2065): 20150202.doi: 10.1098/rsta.2015.0202, 2016</a:t>
            </a:r>
          </a:p>
          <a:p>
            <a:pPr marL="541655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357166"/>
            <a:ext cx="7406640" cy="1000132"/>
          </a:xfrm>
        </p:spPr>
        <p:txBody>
          <a:bodyPr/>
          <a:lstStyle/>
          <a:p>
            <a:pPr algn="ctr"/>
            <a:r>
              <a:rPr lang="en-US" b="1" dirty="0" smtClean="0"/>
              <a:t>Presentation Layout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15070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Problem Background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Research Objectives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Scope of  the </a:t>
            </a:r>
            <a:r>
              <a:rPr lang="en-US" sz="2800" dirty="0" smtClean="0"/>
              <a:t>Study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Literature Review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Research </a:t>
            </a:r>
            <a:r>
              <a:rPr lang="en-US" sz="2800" dirty="0" smtClean="0"/>
              <a:t>Methodology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Results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Conclusion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 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29921"/>
            <a:ext cx="7858180" cy="6413789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14290"/>
            <a:ext cx="7406640" cy="1071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1857364"/>
            <a:ext cx="7406640" cy="400052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According to the Nigerian Bureau of Statistics, an average of 485,000 people migrate to Lagos state annually.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This rapid population expansion has brought severe problems in the provision of adequate housing facilities 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Problems related to immigrants’ accommodation require effective practical solutions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214290"/>
            <a:ext cx="7406640" cy="1000132"/>
          </a:xfrm>
        </p:spPr>
        <p:txBody>
          <a:bodyPr/>
          <a:lstStyle/>
          <a:p>
            <a:pPr algn="ctr"/>
            <a:r>
              <a:rPr lang="en-US" dirty="0" smtClean="0"/>
              <a:t>Research Objectives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50770"/>
          </a:xfrm>
        </p:spPr>
        <p:txBody>
          <a:bodyPr>
            <a:normAutofit lnSpcReduction="10000"/>
          </a:bodyPr>
          <a:lstStyle/>
          <a:p>
            <a:pPr marL="541655" indent="-514350"/>
            <a:r>
              <a:rPr lang="en-US" dirty="0" smtClean="0">
                <a:solidFill>
                  <a:schemeClr val="tx1"/>
                </a:solidFill>
              </a:rPr>
              <a:t>1. 	To create three machine learning algorithms; K-means clustering,  Agglomerative Hierarchical Clustering (AHC), and Principal Component Analysis (PCA) which recommends the most suitable accommodation for immigrants</a:t>
            </a:r>
          </a:p>
          <a:p>
            <a:pPr marL="541655" indent="-514350"/>
            <a:endParaRPr lang="en-US" dirty="0" smtClean="0">
              <a:solidFill>
                <a:schemeClr val="tx1"/>
              </a:solidFill>
            </a:endParaRPr>
          </a:p>
          <a:p>
            <a:pPr marL="541655" indent="-514350"/>
            <a:r>
              <a:rPr lang="en-US" dirty="0" smtClean="0">
                <a:solidFill>
                  <a:schemeClr val="tx1"/>
                </a:solidFill>
              </a:rPr>
              <a:t>2. 	To evaluate, compare and contrast the techniques in the study</a:t>
            </a:r>
          </a:p>
          <a:p>
            <a:pPr marL="541655" indent="-514350"/>
            <a:endParaRPr lang="en-US" dirty="0" smtClean="0">
              <a:solidFill>
                <a:schemeClr val="tx1"/>
              </a:solidFill>
            </a:endParaRPr>
          </a:p>
          <a:p>
            <a:pPr marL="541655" indent="-514350"/>
            <a:r>
              <a:rPr lang="en-US" dirty="0" smtClean="0">
                <a:solidFill>
                  <a:schemeClr val="tx1"/>
                </a:solidFill>
              </a:rPr>
              <a:t>3.	To determine the most efficient machine learning technique for accommodation recommendation </a:t>
            </a:r>
          </a:p>
          <a:p>
            <a:pPr marL="541655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41655" indent="-514350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244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	The scope of this study is limited to 	Geographical focus, </a:t>
            </a:r>
            <a:r>
              <a:rPr lang="en-US" dirty="0" err="1" smtClean="0"/>
              <a:t>geolocational</a:t>
            </a:r>
            <a:r>
              <a:rPr lang="en-US" dirty="0" smtClean="0"/>
              <a:t> data 	sources, housing attributes and 	selected immigrants preferences</a:t>
            </a:r>
          </a:p>
          <a:p>
            <a:pPr>
              <a:buNone/>
            </a:pPr>
            <a:r>
              <a:rPr lang="en-US" dirty="0" smtClean="0"/>
              <a:t>2.	Only three machine learning 	Algorithms are used for this study</a:t>
            </a:r>
          </a:p>
          <a:p>
            <a:pPr>
              <a:buNone/>
            </a:pPr>
            <a:r>
              <a:rPr lang="en-US" dirty="0" smtClean="0"/>
              <a:t>3.	Python Programming Language is used 	for modeling and simulation of the 	developed algorithm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Significance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dirty="0" smtClean="0"/>
              <a:t>Personalized accommodation recommendation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 smtClean="0"/>
              <a:t>Efficient resource allocation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 smtClean="0"/>
              <a:t>Enhanced housing access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 smtClean="0"/>
              <a:t>Research advancement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SSLR: </a:t>
            </a:r>
          </a:p>
          <a:p>
            <a:pPr>
              <a:buNone/>
            </a:pPr>
            <a:r>
              <a:rPr lang="en-US" dirty="0" smtClean="0"/>
              <a:t>	Created by </a:t>
            </a:r>
            <a:r>
              <a:rPr lang="en-US" dirty="0" err="1" smtClean="0"/>
              <a:t>Qianfang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and co. in 2017 by incorporating both spatial and sequence of a location’s geographical influence. They applied the kernel density estimation approach to specify regional parameters and produce a distinct distribution for each user.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OTPA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Optimal Travel Path Application created by </a:t>
            </a:r>
            <a:r>
              <a:rPr lang="en-US" dirty="0" err="1" smtClean="0"/>
              <a:t>Shabir</a:t>
            </a:r>
            <a:r>
              <a:rPr lang="en-US" dirty="0" smtClean="0"/>
              <a:t> Ahmad and co. in 2019.  An application which suggests visitors optimum travel path according to time, distance and popularity. They used Wi-Fi routers at several locations to obtain tourists’ travel patterns and used Markov chain model to analyze the data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00372"/>
            <a:ext cx="7498080" cy="22145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600" dirty="0" smtClean="0"/>
              <a:t>The techniques applied in this study are </a:t>
            </a:r>
            <a:r>
              <a:rPr lang="en-US" sz="3600" b="1" dirty="0" smtClean="0"/>
              <a:t>Clustering</a:t>
            </a:r>
            <a:r>
              <a:rPr lang="en-US" sz="3600" dirty="0" smtClean="0"/>
              <a:t> and </a:t>
            </a:r>
            <a:r>
              <a:rPr lang="en-US" sz="3600" b="1" dirty="0" smtClean="0"/>
              <a:t>dimensionality reduction.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89</TotalTime>
  <Words>206</Words>
  <Application>Microsoft Office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Gill Sans MT</vt:lpstr>
      <vt:lpstr>Segoe UI</vt:lpstr>
      <vt:lpstr>Segoe UI Light</vt:lpstr>
      <vt:lpstr>Times New Roman</vt:lpstr>
      <vt:lpstr>Verdana</vt:lpstr>
      <vt:lpstr>Wingdings 2</vt:lpstr>
      <vt:lpstr>Balancing Act</vt:lpstr>
      <vt:lpstr>Wellspring</vt:lpstr>
      <vt:lpstr>Star of the show</vt:lpstr>
      <vt:lpstr>Amusements</vt:lpstr>
      <vt:lpstr>Solstice</vt:lpstr>
      <vt:lpstr>Optimal Accommodation Solutions for Immigrants: Leveraging Geolocational Data Analysis</vt:lpstr>
      <vt:lpstr>Presentation Layout</vt:lpstr>
      <vt:lpstr>Problem Background</vt:lpstr>
      <vt:lpstr>Research Objectives </vt:lpstr>
      <vt:lpstr>Scope of the Study</vt:lpstr>
      <vt:lpstr>Significance of the Study</vt:lpstr>
      <vt:lpstr>Literature Review</vt:lpstr>
      <vt:lpstr>OTPA</vt:lpstr>
      <vt:lpstr>Research Methodology</vt:lpstr>
      <vt:lpstr>Methodology Flowchart</vt:lpstr>
      <vt:lpstr>K-means Clustering Result</vt:lpstr>
      <vt:lpstr>PowerPoint Presentation</vt:lpstr>
      <vt:lpstr>AHC RESULT</vt:lpstr>
      <vt:lpstr>PowerPoint Presentation</vt:lpstr>
      <vt:lpstr>PCA RESULT</vt:lpstr>
      <vt:lpstr> COMPARATIVE ANALYSIS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User</cp:lastModifiedBy>
  <cp:revision>65</cp:revision>
  <dcterms:created xsi:type="dcterms:W3CDTF">1900-01-01T00:00:00Z</dcterms:created>
  <dcterms:modified xsi:type="dcterms:W3CDTF">2023-12-21T09:47:45Z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F379A13BF0DA5D628DD6F964C96409BB_32</vt:lpwstr>
  </property>
  <property fmtid="{D5CDD505-2E9C-101B-9397-08002B2CF9AE}" pid="3" name="KSOProductBuildVer">
    <vt:lpwstr>3081-11.33.3</vt:lpwstr>
  </property>
</Properties>
</file>