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4" r:id="rId4"/>
    <p:sldId id="276" r:id="rId5"/>
    <p:sldId id="299" r:id="rId6"/>
    <p:sldId id="300" r:id="rId7"/>
    <p:sldId id="301" r:id="rId8"/>
    <p:sldId id="302" r:id="rId9"/>
    <p:sldId id="303" r:id="rId10"/>
    <p:sldId id="309" r:id="rId11"/>
    <p:sldId id="310" r:id="rId12"/>
    <p:sldId id="304" r:id="rId13"/>
    <p:sldId id="305" r:id="rId14"/>
    <p:sldId id="306" r:id="rId15"/>
    <p:sldId id="307" r:id="rId16"/>
    <p:sldId id="308" r:id="rId17"/>
    <p:sldId id="284" r:id="rId18"/>
    <p:sldId id="294" r:id="rId19"/>
    <p:sldId id="311" r:id="rId20"/>
    <p:sldId id="312" r:id="rId21"/>
    <p:sldId id="267" r:id="rId22"/>
    <p:sldId id="268" r:id="rId23"/>
    <p:sldId id="269" r:id="rId24"/>
    <p:sldId id="270" r:id="rId25"/>
    <p:sldId id="271" r:id="rId26"/>
    <p:sldId id="257" r:id="rId27"/>
    <p:sldId id="287" r:id="rId28"/>
    <p:sldId id="288" r:id="rId29"/>
    <p:sldId id="289" r:id="rId30"/>
    <p:sldId id="290" r:id="rId31"/>
    <p:sldId id="291" r:id="rId32"/>
    <p:sldId id="292" r:id="rId33"/>
    <p:sldId id="293" r:id="rId34"/>
    <p:sldId id="314" r:id="rId35"/>
    <p:sldId id="315" r:id="rId36"/>
    <p:sldId id="295" r:id="rId37"/>
    <p:sldId id="296" r:id="rId38"/>
    <p:sldId id="297" r:id="rId39"/>
    <p:sldId id="298" r:id="rId40"/>
    <p:sldId id="313" r:id="rId4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32F09934-50C0-47E1-BD32-5B2F9D60B5CC}" type="datetimeFigureOut">
              <a:rPr lang="tr-TR" smtClean="0"/>
              <a:t>30.12.2019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1613C2-B5FF-46D3-9FEC-F55C6E56DC53}" type="slidenum">
              <a:rPr lang="tr-TR" smtClean="0"/>
              <a:t>‹#›</a:t>
            </a:fld>
            <a:endParaRPr lang="tr-TR"/>
          </a:p>
        </p:txBody>
      </p:sp>
    </p:spTree>
    <p:extLst>
      <p:ext uri="{BB962C8B-B14F-4D97-AF65-F5344CB8AC3E}">
        <p14:creationId xmlns:p14="http://schemas.microsoft.com/office/powerpoint/2010/main" val="207346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32F09934-50C0-47E1-BD32-5B2F9D60B5CC}" type="datetimeFigureOut">
              <a:rPr lang="tr-TR" smtClean="0"/>
              <a:t>30.12.2019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1613C2-B5FF-46D3-9FEC-F55C6E56DC53}" type="slidenum">
              <a:rPr lang="tr-TR" smtClean="0"/>
              <a:t>‹#›</a:t>
            </a:fld>
            <a:endParaRPr lang="tr-TR"/>
          </a:p>
        </p:txBody>
      </p:sp>
    </p:spTree>
    <p:extLst>
      <p:ext uri="{BB962C8B-B14F-4D97-AF65-F5344CB8AC3E}">
        <p14:creationId xmlns:p14="http://schemas.microsoft.com/office/powerpoint/2010/main" val="702841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32F09934-50C0-47E1-BD32-5B2F9D60B5CC}" type="datetimeFigureOut">
              <a:rPr lang="tr-TR" smtClean="0"/>
              <a:t>30.12.2019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1613C2-B5FF-46D3-9FEC-F55C6E56DC53}" type="slidenum">
              <a:rPr lang="tr-TR" smtClean="0"/>
              <a:t>‹#›</a:t>
            </a:fld>
            <a:endParaRPr lang="tr-TR"/>
          </a:p>
        </p:txBody>
      </p:sp>
    </p:spTree>
    <p:extLst>
      <p:ext uri="{BB962C8B-B14F-4D97-AF65-F5344CB8AC3E}">
        <p14:creationId xmlns:p14="http://schemas.microsoft.com/office/powerpoint/2010/main" val="148851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32F09934-50C0-47E1-BD32-5B2F9D60B5CC}" type="datetimeFigureOut">
              <a:rPr lang="tr-TR" smtClean="0"/>
              <a:t>30.12.2019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1613C2-B5FF-46D3-9FEC-F55C6E56DC53}" type="slidenum">
              <a:rPr lang="tr-TR" smtClean="0"/>
              <a:t>‹#›</a:t>
            </a:fld>
            <a:endParaRPr lang="tr-TR"/>
          </a:p>
        </p:txBody>
      </p:sp>
    </p:spTree>
    <p:extLst>
      <p:ext uri="{BB962C8B-B14F-4D97-AF65-F5344CB8AC3E}">
        <p14:creationId xmlns:p14="http://schemas.microsoft.com/office/powerpoint/2010/main" val="62530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F09934-50C0-47E1-BD32-5B2F9D60B5CC}" type="datetimeFigureOut">
              <a:rPr lang="tr-TR" smtClean="0"/>
              <a:t>30.12.2019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1613C2-B5FF-46D3-9FEC-F55C6E56DC53}" type="slidenum">
              <a:rPr lang="tr-TR" smtClean="0"/>
              <a:t>‹#›</a:t>
            </a:fld>
            <a:endParaRPr lang="tr-TR"/>
          </a:p>
        </p:txBody>
      </p:sp>
    </p:spTree>
    <p:extLst>
      <p:ext uri="{BB962C8B-B14F-4D97-AF65-F5344CB8AC3E}">
        <p14:creationId xmlns:p14="http://schemas.microsoft.com/office/powerpoint/2010/main" val="83134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32F09934-50C0-47E1-BD32-5B2F9D60B5CC}" type="datetimeFigureOut">
              <a:rPr lang="tr-TR" smtClean="0"/>
              <a:t>30.12.2019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1613C2-B5FF-46D3-9FEC-F55C6E56DC53}" type="slidenum">
              <a:rPr lang="tr-TR" smtClean="0"/>
              <a:t>‹#›</a:t>
            </a:fld>
            <a:endParaRPr lang="tr-TR"/>
          </a:p>
        </p:txBody>
      </p:sp>
    </p:spTree>
    <p:extLst>
      <p:ext uri="{BB962C8B-B14F-4D97-AF65-F5344CB8AC3E}">
        <p14:creationId xmlns:p14="http://schemas.microsoft.com/office/powerpoint/2010/main" val="1499203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32F09934-50C0-47E1-BD32-5B2F9D60B5CC}" type="datetimeFigureOut">
              <a:rPr lang="tr-TR" smtClean="0"/>
              <a:t>30.12.2019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B1613C2-B5FF-46D3-9FEC-F55C6E56DC53}" type="slidenum">
              <a:rPr lang="tr-TR" smtClean="0"/>
              <a:t>‹#›</a:t>
            </a:fld>
            <a:endParaRPr lang="tr-TR"/>
          </a:p>
        </p:txBody>
      </p:sp>
    </p:spTree>
    <p:extLst>
      <p:ext uri="{BB962C8B-B14F-4D97-AF65-F5344CB8AC3E}">
        <p14:creationId xmlns:p14="http://schemas.microsoft.com/office/powerpoint/2010/main" val="412357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32F09934-50C0-47E1-BD32-5B2F9D60B5CC}" type="datetimeFigureOut">
              <a:rPr lang="tr-TR" smtClean="0"/>
              <a:t>30.12.2019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B1613C2-B5FF-46D3-9FEC-F55C6E56DC53}" type="slidenum">
              <a:rPr lang="tr-TR" smtClean="0"/>
              <a:t>‹#›</a:t>
            </a:fld>
            <a:endParaRPr lang="tr-TR"/>
          </a:p>
        </p:txBody>
      </p:sp>
    </p:spTree>
    <p:extLst>
      <p:ext uri="{BB962C8B-B14F-4D97-AF65-F5344CB8AC3E}">
        <p14:creationId xmlns:p14="http://schemas.microsoft.com/office/powerpoint/2010/main" val="1646678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09934-50C0-47E1-BD32-5B2F9D60B5CC}" type="datetimeFigureOut">
              <a:rPr lang="tr-TR" smtClean="0"/>
              <a:t>30.12.2019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B1613C2-B5FF-46D3-9FEC-F55C6E56DC53}" type="slidenum">
              <a:rPr lang="tr-TR" smtClean="0"/>
              <a:t>‹#›</a:t>
            </a:fld>
            <a:endParaRPr lang="tr-TR"/>
          </a:p>
        </p:txBody>
      </p:sp>
    </p:spTree>
    <p:extLst>
      <p:ext uri="{BB962C8B-B14F-4D97-AF65-F5344CB8AC3E}">
        <p14:creationId xmlns:p14="http://schemas.microsoft.com/office/powerpoint/2010/main" val="1567533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F09934-50C0-47E1-BD32-5B2F9D60B5CC}" type="datetimeFigureOut">
              <a:rPr lang="tr-TR" smtClean="0"/>
              <a:t>30.12.2019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1613C2-B5FF-46D3-9FEC-F55C6E56DC53}" type="slidenum">
              <a:rPr lang="tr-TR" smtClean="0"/>
              <a:t>‹#›</a:t>
            </a:fld>
            <a:endParaRPr lang="tr-TR"/>
          </a:p>
        </p:txBody>
      </p:sp>
    </p:spTree>
    <p:extLst>
      <p:ext uri="{BB962C8B-B14F-4D97-AF65-F5344CB8AC3E}">
        <p14:creationId xmlns:p14="http://schemas.microsoft.com/office/powerpoint/2010/main" val="3387417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F09934-50C0-47E1-BD32-5B2F9D60B5CC}" type="datetimeFigureOut">
              <a:rPr lang="tr-TR" smtClean="0"/>
              <a:t>30.12.2019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1613C2-B5FF-46D3-9FEC-F55C6E56DC53}" type="slidenum">
              <a:rPr lang="tr-TR" smtClean="0"/>
              <a:t>‹#›</a:t>
            </a:fld>
            <a:endParaRPr lang="tr-TR"/>
          </a:p>
        </p:txBody>
      </p:sp>
    </p:spTree>
    <p:extLst>
      <p:ext uri="{BB962C8B-B14F-4D97-AF65-F5344CB8AC3E}">
        <p14:creationId xmlns:p14="http://schemas.microsoft.com/office/powerpoint/2010/main" val="1925144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09934-50C0-47E1-BD32-5B2F9D60B5CC}" type="datetimeFigureOut">
              <a:rPr lang="tr-TR" smtClean="0"/>
              <a:t>30.12.2019</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1613C2-B5FF-46D3-9FEC-F55C6E56DC53}" type="slidenum">
              <a:rPr lang="tr-TR" smtClean="0"/>
              <a:t>‹#›</a:t>
            </a:fld>
            <a:endParaRPr lang="tr-TR"/>
          </a:p>
        </p:txBody>
      </p:sp>
    </p:spTree>
    <p:extLst>
      <p:ext uri="{BB962C8B-B14F-4D97-AF65-F5344CB8AC3E}">
        <p14:creationId xmlns:p14="http://schemas.microsoft.com/office/powerpoint/2010/main" val="727182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Resim" descr="logo_jpeg_forma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2262" y="0"/>
            <a:ext cx="1440091" cy="1460664"/>
          </a:xfrm>
          <a:prstGeom prst="rect">
            <a:avLst/>
          </a:prstGeom>
          <a:noFill/>
          <a:ln>
            <a:noFill/>
          </a:ln>
        </p:spPr>
      </p:pic>
      <p:sp>
        <p:nvSpPr>
          <p:cNvPr id="15361" name="Rectangle 1"/>
          <p:cNvSpPr>
            <a:spLocks noChangeArrowheads="1"/>
          </p:cNvSpPr>
          <p:nvPr/>
        </p:nvSpPr>
        <p:spPr bwMode="auto">
          <a:xfrm>
            <a:off x="0" y="1606731"/>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9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Elektrik Motor Sürücü Devreler Dersi &amp;</a:t>
            </a:r>
            <a:endParaRPr kumimoji="0" lang="tr-T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tr-TR" sz="19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Elektromekanik Enerji Dönüşümü-2 Dersi</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62" name="Rectangle 2"/>
          <p:cNvSpPr>
            <a:spLocks noChangeArrowheads="1"/>
          </p:cNvSpPr>
          <p:nvPr/>
        </p:nvSpPr>
        <p:spPr bwMode="auto">
          <a:xfrm>
            <a:off x="0" y="2508069"/>
            <a:ext cx="12192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1kW Rüzgar Türbini Tasarımı </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63" name="Rectangle 3"/>
          <p:cNvSpPr>
            <a:spLocks noChangeArrowheads="1"/>
          </p:cNvSpPr>
          <p:nvPr/>
        </p:nvSpPr>
        <p:spPr bwMode="auto">
          <a:xfrm>
            <a:off x="0" y="3879669"/>
            <a:ext cx="12192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Hazırlayanlar: </a:t>
            </a:r>
            <a:endParaRPr kumimoji="0" lang="tr-TR" sz="1100" b="0" i="0" u="none" strike="noStrike" cap="none" normalizeH="0" baseline="0" dirty="0" smtClean="0">
              <a:ln>
                <a:noFill/>
              </a:ln>
              <a:solidFill>
                <a:schemeClr val="tx1"/>
              </a:solidFill>
              <a:effectLst/>
              <a:latin typeface="Arial" pitchFamily="34" charset="0"/>
              <a:cs typeface="Arial" pitchFamily="34" charset="0"/>
            </a:endParaRPr>
          </a:p>
          <a:p>
            <a:pPr indent="449263" eaLnBrk="0" fontAlgn="base" hangingPunct="0">
              <a:spcBef>
                <a:spcPct val="0"/>
              </a:spcBef>
              <a:spcAft>
                <a:spcPct val="0"/>
              </a:spcAft>
            </a:pPr>
            <a:r>
              <a:rPr lang="tr-TR" dirty="0">
                <a:latin typeface="Arial" pitchFamily="34" charset="0"/>
                <a:ea typeface="Times New Roman" pitchFamily="18" charset="0"/>
                <a:cs typeface="Arial" pitchFamily="34" charset="0"/>
              </a:rPr>
              <a:t>Bayram Oğuz              </a:t>
            </a:r>
            <a:r>
              <a:rPr lang="tr-TR" dirty="0" smtClean="0">
                <a:latin typeface="Arial" pitchFamily="34" charset="0"/>
                <a:ea typeface="Times New Roman" pitchFamily="18" charset="0"/>
                <a:cs typeface="Arial" pitchFamily="34" charset="0"/>
              </a:rPr>
              <a:t> - </a:t>
            </a:r>
            <a:r>
              <a:rPr lang="tr-TR" dirty="0">
                <a:latin typeface="Arial" pitchFamily="34" charset="0"/>
                <a:ea typeface="Times New Roman" pitchFamily="18" charset="0"/>
                <a:cs typeface="Arial" pitchFamily="34" charset="0"/>
              </a:rPr>
              <a:t>05140000577</a:t>
            </a:r>
          </a:p>
          <a:p>
            <a:pPr marL="0" marR="0" lvl="0" indent="449263" algn="l" defTabSz="914400" rtl="0" eaLnBrk="0" fontAlgn="base" latinLnBrk="0" hangingPunct="0">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İbrahim </a:t>
            </a:r>
            <a:r>
              <a:rPr kumimoji="0" lang="tr-TR"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Özer	 </a:t>
            </a:r>
            <a:r>
              <a:rPr kumimoji="0" lang="tr-TR" sz="1800" b="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tr-TR"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- 05140000578</a:t>
            </a:r>
            <a:endParaRPr kumimoji="0" lang="tr-T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Yasin Özer		</a:t>
            </a:r>
            <a:r>
              <a:rPr kumimoji="0" lang="tr-TR"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tr-TR"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05150000588</a:t>
            </a:r>
            <a:endParaRPr kumimoji="0" lang="tr-T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Halil Ünlü 		</a:t>
            </a:r>
            <a:r>
              <a:rPr kumimoji="0" lang="tr-TR"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tr-TR"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05140000544</a:t>
            </a:r>
            <a:endParaRPr kumimoji="0" lang="tr-T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Uğur Altıntaş 		</a:t>
            </a:r>
            <a:r>
              <a:rPr kumimoji="0" lang="tr-TR"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- 05140000591</a:t>
            </a:r>
            <a:endParaRPr kumimoji="0" lang="tr-TR" sz="1100" b="0" i="0" u="none" strike="noStrike" cap="none" normalizeH="0" baseline="0" dirty="0" smtClean="0">
              <a:ln>
                <a:noFill/>
              </a:ln>
              <a:solidFill>
                <a:schemeClr val="tx1"/>
              </a:solidFill>
              <a:effectLst/>
              <a:latin typeface="Arial" pitchFamily="34" charset="0"/>
              <a:cs typeface="Arial" pitchFamily="34" charset="0"/>
            </a:endParaRPr>
          </a:p>
          <a:p>
            <a:pPr lvl="0" indent="449263" eaLnBrk="0" fontAlgn="base" hangingPunct="0">
              <a:spcBef>
                <a:spcPct val="0"/>
              </a:spcBef>
              <a:spcAft>
                <a:spcPct val="0"/>
              </a:spcAft>
            </a:pPr>
            <a:r>
              <a:rPr kumimoji="0" lang="tr-TR" sz="1800" b="0" i="0" u="none" strike="noStrike" cap="none" normalizeH="0" dirty="0" smtClean="0">
                <a:ln>
                  <a:noFill/>
                </a:ln>
                <a:solidFill>
                  <a:schemeClr val="tx1"/>
                </a:solidFill>
                <a:effectLst/>
                <a:latin typeface="Arial" pitchFamily="34" charset="0"/>
                <a:ea typeface="Times New Roman" pitchFamily="18" charset="0"/>
                <a:cs typeface="Arial" pitchFamily="34" charset="0"/>
              </a:rPr>
              <a:t>Bayram </a:t>
            </a:r>
            <a:r>
              <a:rPr kumimoji="0" lang="tr-TR" sz="1800" b="0" i="0" u="none" strike="noStrike" cap="none" normalizeH="0" dirty="0" smtClean="0">
                <a:ln>
                  <a:noFill/>
                </a:ln>
                <a:solidFill>
                  <a:schemeClr val="tx1"/>
                </a:solidFill>
                <a:effectLst/>
                <a:latin typeface="Arial" pitchFamily="34" charset="0"/>
                <a:ea typeface="Times New Roman" pitchFamily="18" charset="0"/>
                <a:cs typeface="Arial" pitchFamily="34" charset="0"/>
              </a:rPr>
              <a:t>Oğuz    </a:t>
            </a:r>
            <a:r>
              <a:rPr kumimoji="0" lang="tr-TR" sz="1800" b="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tr-TR"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lang="tr-TR" dirty="0" smtClean="0">
                <a:latin typeface="Arial" pitchFamily="34" charset="0"/>
                <a:ea typeface="Times New Roman" pitchFamily="18" charset="0"/>
                <a:cs typeface="Arial" pitchFamily="34" charset="0"/>
              </a:rPr>
              <a:t>05140000577</a:t>
            </a:r>
          </a:p>
          <a:p>
            <a:pPr lvl="0" indent="449263" eaLnBrk="0" fontAlgn="base" hangingPunct="0">
              <a:spcBef>
                <a:spcPct val="0"/>
              </a:spcBef>
              <a:spcAft>
                <a:spcPct val="0"/>
              </a:spcAft>
            </a:pPr>
            <a:r>
              <a:rPr lang="tr-TR" dirty="0" smtClean="0">
                <a:latin typeface="Arial" pitchFamily="34" charset="0"/>
                <a:ea typeface="Times New Roman" pitchFamily="18" charset="0"/>
                <a:cs typeface="Arial" pitchFamily="34" charset="0"/>
              </a:rPr>
              <a:t>Korhan Anıl Yılmaz     </a:t>
            </a:r>
            <a:r>
              <a:rPr lang="tr-TR" dirty="0" smtClean="0">
                <a:latin typeface="Arial" pitchFamily="34" charset="0"/>
                <a:ea typeface="Times New Roman" pitchFamily="18" charset="0"/>
                <a:cs typeface="Arial" pitchFamily="34" charset="0"/>
              </a:rPr>
              <a:t>  </a:t>
            </a:r>
            <a:r>
              <a:rPr lang="tr-TR" dirty="0" smtClean="0">
                <a:latin typeface="Arial" pitchFamily="34" charset="0"/>
                <a:ea typeface="Times New Roman" pitchFamily="18" charset="0"/>
                <a:cs typeface="Arial" pitchFamily="34" charset="0"/>
              </a:rPr>
              <a:t>- 05110001004</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2467" y="3259838"/>
            <a:ext cx="4005329" cy="3053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605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Rmxprt</a:t>
            </a:r>
            <a:r>
              <a:rPr lang="tr-TR" dirty="0" smtClean="0"/>
              <a:t> Simülasyon Sonuçları</a:t>
            </a:r>
            <a:endParaRPr lang="tr-TR" dirty="0"/>
          </a:p>
        </p:txBody>
      </p:sp>
      <p:sp>
        <p:nvSpPr>
          <p:cNvPr id="3" name="2 İçerik Yer Tutucusu"/>
          <p:cNvSpPr>
            <a:spLocks noGrp="1"/>
          </p:cNvSpPr>
          <p:nvPr>
            <p:ph idx="1"/>
          </p:nvPr>
        </p:nvSpPr>
        <p:spPr>
          <a:xfrm>
            <a:off x="609600" y="1600201"/>
            <a:ext cx="10972800" cy="757230"/>
          </a:xfrm>
        </p:spPr>
        <p:txBody>
          <a:bodyPr/>
          <a:lstStyle/>
          <a:p>
            <a:r>
              <a:rPr lang="tr-TR" dirty="0" smtClean="0"/>
              <a:t>Sargılardaki gerilim</a:t>
            </a:r>
            <a:endParaRPr lang="tr-TR" dirty="0"/>
          </a:p>
        </p:txBody>
      </p:sp>
      <p:pic>
        <p:nvPicPr>
          <p:cNvPr id="11266" name="Picture 2"/>
          <p:cNvPicPr>
            <a:picLocks noChangeAspect="1" noChangeArrowheads="1"/>
          </p:cNvPicPr>
          <p:nvPr/>
        </p:nvPicPr>
        <p:blipFill>
          <a:blip r:embed="rId2"/>
          <a:srcRect/>
          <a:stretch>
            <a:fillRect/>
          </a:stretch>
        </p:blipFill>
        <p:spPr bwMode="auto">
          <a:xfrm>
            <a:off x="666713" y="2500307"/>
            <a:ext cx="8168217" cy="3514725"/>
          </a:xfrm>
          <a:prstGeom prst="rect">
            <a:avLst/>
          </a:prstGeom>
          <a:noFill/>
          <a:ln w="9525">
            <a:noFill/>
            <a:miter lim="800000"/>
            <a:headEnd/>
            <a:tailEnd/>
          </a:ln>
          <a:effectLst/>
        </p:spPr>
      </p:pic>
    </p:spTree>
    <p:extLst>
      <p:ext uri="{BB962C8B-B14F-4D97-AF65-F5344CB8AC3E}">
        <p14:creationId xmlns:p14="http://schemas.microsoft.com/office/powerpoint/2010/main" val="4037627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Rmxprt</a:t>
            </a:r>
            <a:r>
              <a:rPr lang="tr-TR" dirty="0" smtClean="0"/>
              <a:t> Simülasyon Sonuçları</a:t>
            </a:r>
            <a:endParaRPr lang="tr-TR" dirty="0"/>
          </a:p>
        </p:txBody>
      </p:sp>
      <p:sp>
        <p:nvSpPr>
          <p:cNvPr id="3" name="2 İçerik Yer Tutucusu"/>
          <p:cNvSpPr>
            <a:spLocks noGrp="1"/>
          </p:cNvSpPr>
          <p:nvPr>
            <p:ph idx="1"/>
          </p:nvPr>
        </p:nvSpPr>
        <p:spPr>
          <a:xfrm>
            <a:off x="609600" y="1600201"/>
            <a:ext cx="10972800" cy="900106"/>
          </a:xfrm>
        </p:spPr>
        <p:txBody>
          <a:bodyPr/>
          <a:lstStyle/>
          <a:p>
            <a:r>
              <a:rPr lang="tr-TR" dirty="0" err="1" smtClean="0"/>
              <a:t>Generator</a:t>
            </a:r>
            <a:r>
              <a:rPr lang="tr-TR" dirty="0" smtClean="0"/>
              <a:t> genel özellikleri</a:t>
            </a:r>
            <a:endParaRPr lang="tr-TR" dirty="0"/>
          </a:p>
        </p:txBody>
      </p:sp>
      <p:pic>
        <p:nvPicPr>
          <p:cNvPr id="12290" name="Picture 2"/>
          <p:cNvPicPr>
            <a:picLocks noChangeAspect="1" noChangeArrowheads="1"/>
          </p:cNvPicPr>
          <p:nvPr/>
        </p:nvPicPr>
        <p:blipFill>
          <a:blip r:embed="rId2"/>
          <a:srcRect/>
          <a:stretch>
            <a:fillRect/>
          </a:stretch>
        </p:blipFill>
        <p:spPr bwMode="auto">
          <a:xfrm>
            <a:off x="1047716" y="2643182"/>
            <a:ext cx="5927313" cy="3857652"/>
          </a:xfrm>
          <a:prstGeom prst="rect">
            <a:avLst/>
          </a:prstGeom>
          <a:noFill/>
          <a:ln w="9525">
            <a:noFill/>
            <a:miter lim="800000"/>
            <a:headEnd/>
            <a:tailEnd/>
          </a:ln>
          <a:effectLst/>
        </p:spPr>
      </p:pic>
    </p:spTree>
    <p:extLst>
      <p:ext uri="{BB962C8B-B14F-4D97-AF65-F5344CB8AC3E}">
        <p14:creationId xmlns:p14="http://schemas.microsoft.com/office/powerpoint/2010/main" val="869771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Maxwell</a:t>
            </a:r>
            <a:r>
              <a:rPr lang="tr-TR" dirty="0" smtClean="0"/>
              <a:t> 2D simülasyon sonuçları</a:t>
            </a:r>
            <a:endParaRPr lang="tr-TR" dirty="0"/>
          </a:p>
        </p:txBody>
      </p:sp>
      <p:sp>
        <p:nvSpPr>
          <p:cNvPr id="3" name="2 İçerik Yer Tutucusu"/>
          <p:cNvSpPr>
            <a:spLocks noGrp="1"/>
          </p:cNvSpPr>
          <p:nvPr>
            <p:ph idx="1"/>
          </p:nvPr>
        </p:nvSpPr>
        <p:spPr>
          <a:xfrm>
            <a:off x="857213" y="1643051"/>
            <a:ext cx="10763325" cy="1382691"/>
          </a:xfrm>
        </p:spPr>
        <p:txBody>
          <a:bodyPr/>
          <a:lstStyle/>
          <a:p>
            <a:r>
              <a:rPr lang="tr-TR" dirty="0" err="1" smtClean="0"/>
              <a:t>Tork</a:t>
            </a:r>
            <a:r>
              <a:rPr lang="tr-TR" dirty="0" smtClean="0"/>
              <a:t> şu şekildedir.</a:t>
            </a:r>
            <a:endParaRPr lang="tr-TR" dirty="0"/>
          </a:p>
        </p:txBody>
      </p:sp>
      <p:pic>
        <p:nvPicPr>
          <p:cNvPr id="6146" name="Picture 2"/>
          <p:cNvPicPr>
            <a:picLocks noChangeAspect="1" noChangeArrowheads="1"/>
          </p:cNvPicPr>
          <p:nvPr/>
        </p:nvPicPr>
        <p:blipFill>
          <a:blip r:embed="rId2"/>
          <a:srcRect/>
          <a:stretch>
            <a:fillRect/>
          </a:stretch>
        </p:blipFill>
        <p:spPr bwMode="auto">
          <a:xfrm>
            <a:off x="380961" y="3143249"/>
            <a:ext cx="11279716" cy="2811467"/>
          </a:xfrm>
          <a:prstGeom prst="rect">
            <a:avLst/>
          </a:prstGeom>
          <a:noFill/>
          <a:ln w="9525">
            <a:noFill/>
            <a:miter lim="800000"/>
            <a:headEnd/>
            <a:tailEnd/>
          </a:ln>
          <a:effectLst/>
        </p:spPr>
      </p:pic>
    </p:spTree>
    <p:extLst>
      <p:ext uri="{BB962C8B-B14F-4D97-AF65-F5344CB8AC3E}">
        <p14:creationId xmlns:p14="http://schemas.microsoft.com/office/powerpoint/2010/main" val="1965972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Maxwell</a:t>
            </a:r>
            <a:r>
              <a:rPr lang="tr-TR" dirty="0" smtClean="0"/>
              <a:t> 2D simülasyon sonuçları</a:t>
            </a:r>
            <a:endParaRPr lang="tr-TR" dirty="0"/>
          </a:p>
        </p:txBody>
      </p:sp>
      <p:sp>
        <p:nvSpPr>
          <p:cNvPr id="3" name="2 İçerik Yer Tutucusu"/>
          <p:cNvSpPr>
            <a:spLocks noGrp="1"/>
          </p:cNvSpPr>
          <p:nvPr>
            <p:ph idx="1"/>
          </p:nvPr>
        </p:nvSpPr>
        <p:spPr>
          <a:xfrm>
            <a:off x="609600" y="1600201"/>
            <a:ext cx="10972800" cy="828668"/>
          </a:xfrm>
        </p:spPr>
        <p:txBody>
          <a:bodyPr/>
          <a:lstStyle/>
          <a:p>
            <a:r>
              <a:rPr lang="tr-TR" dirty="0" smtClean="0"/>
              <a:t>Faz akımlarımız</a:t>
            </a:r>
            <a:endParaRPr lang="tr-TR" dirty="0"/>
          </a:p>
        </p:txBody>
      </p:sp>
      <p:pic>
        <p:nvPicPr>
          <p:cNvPr id="7170" name="Picture 2"/>
          <p:cNvPicPr>
            <a:picLocks noChangeAspect="1" noChangeArrowheads="1"/>
          </p:cNvPicPr>
          <p:nvPr/>
        </p:nvPicPr>
        <p:blipFill>
          <a:blip r:embed="rId2"/>
          <a:srcRect/>
          <a:stretch>
            <a:fillRect/>
          </a:stretch>
        </p:blipFill>
        <p:spPr bwMode="auto">
          <a:xfrm>
            <a:off x="476211" y="2214555"/>
            <a:ext cx="11254316" cy="3990975"/>
          </a:xfrm>
          <a:prstGeom prst="rect">
            <a:avLst/>
          </a:prstGeom>
          <a:noFill/>
          <a:ln w="9525">
            <a:noFill/>
            <a:miter lim="800000"/>
            <a:headEnd/>
            <a:tailEnd/>
          </a:ln>
          <a:effectLst/>
        </p:spPr>
      </p:pic>
    </p:spTree>
    <p:extLst>
      <p:ext uri="{BB962C8B-B14F-4D97-AF65-F5344CB8AC3E}">
        <p14:creationId xmlns:p14="http://schemas.microsoft.com/office/powerpoint/2010/main" val="2472864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Maxwell</a:t>
            </a:r>
            <a:r>
              <a:rPr lang="tr-TR" dirty="0" smtClean="0"/>
              <a:t> 2D simülasyon sonuçları</a:t>
            </a:r>
            <a:endParaRPr lang="tr-TR" dirty="0"/>
          </a:p>
        </p:txBody>
      </p:sp>
      <p:sp>
        <p:nvSpPr>
          <p:cNvPr id="3" name="2 İçerik Yer Tutucusu"/>
          <p:cNvSpPr>
            <a:spLocks noGrp="1"/>
          </p:cNvSpPr>
          <p:nvPr>
            <p:ph idx="1"/>
          </p:nvPr>
        </p:nvSpPr>
        <p:spPr>
          <a:xfrm>
            <a:off x="609600" y="1600202"/>
            <a:ext cx="10972800" cy="614353"/>
          </a:xfrm>
        </p:spPr>
        <p:txBody>
          <a:bodyPr/>
          <a:lstStyle/>
          <a:p>
            <a:r>
              <a:rPr lang="tr-TR" dirty="0" smtClean="0"/>
              <a:t>Fazlarda indüklenen voltaj</a:t>
            </a:r>
            <a:endParaRPr lang="tr-TR" dirty="0"/>
          </a:p>
        </p:txBody>
      </p:sp>
      <p:pic>
        <p:nvPicPr>
          <p:cNvPr id="8194" name="Picture 2"/>
          <p:cNvPicPr>
            <a:picLocks noChangeAspect="1" noChangeArrowheads="1"/>
          </p:cNvPicPr>
          <p:nvPr/>
        </p:nvPicPr>
        <p:blipFill>
          <a:blip r:embed="rId2"/>
          <a:srcRect/>
          <a:stretch>
            <a:fillRect/>
          </a:stretch>
        </p:blipFill>
        <p:spPr bwMode="auto">
          <a:xfrm>
            <a:off x="380961" y="2285993"/>
            <a:ext cx="11368617" cy="4010025"/>
          </a:xfrm>
          <a:prstGeom prst="rect">
            <a:avLst/>
          </a:prstGeom>
          <a:noFill/>
          <a:ln w="9525">
            <a:noFill/>
            <a:miter lim="800000"/>
            <a:headEnd/>
            <a:tailEnd/>
          </a:ln>
          <a:effectLst/>
        </p:spPr>
      </p:pic>
    </p:spTree>
    <p:extLst>
      <p:ext uri="{BB962C8B-B14F-4D97-AF65-F5344CB8AC3E}">
        <p14:creationId xmlns:p14="http://schemas.microsoft.com/office/powerpoint/2010/main" val="1787496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Maxwell</a:t>
            </a:r>
            <a:r>
              <a:rPr lang="tr-TR" dirty="0" smtClean="0"/>
              <a:t> 2D simülasyon sonuçları</a:t>
            </a:r>
            <a:endParaRPr lang="tr-TR" dirty="0"/>
          </a:p>
        </p:txBody>
      </p:sp>
      <p:sp>
        <p:nvSpPr>
          <p:cNvPr id="3" name="2 İçerik Yer Tutucusu"/>
          <p:cNvSpPr>
            <a:spLocks noGrp="1"/>
          </p:cNvSpPr>
          <p:nvPr>
            <p:ph idx="1"/>
          </p:nvPr>
        </p:nvSpPr>
        <p:spPr>
          <a:xfrm>
            <a:off x="609600" y="1600201"/>
            <a:ext cx="10972800" cy="900106"/>
          </a:xfrm>
        </p:spPr>
        <p:txBody>
          <a:bodyPr/>
          <a:lstStyle/>
          <a:p>
            <a:r>
              <a:rPr lang="tr-TR" dirty="0" smtClean="0"/>
              <a:t>Manyetik akı yoğunluğu:</a:t>
            </a:r>
            <a:endParaRPr lang="tr-TR" dirty="0"/>
          </a:p>
        </p:txBody>
      </p:sp>
      <p:pic>
        <p:nvPicPr>
          <p:cNvPr id="9218" name="Picture 2"/>
          <p:cNvPicPr>
            <a:picLocks noChangeAspect="1" noChangeArrowheads="1"/>
          </p:cNvPicPr>
          <p:nvPr/>
        </p:nvPicPr>
        <p:blipFill>
          <a:blip r:embed="rId2"/>
          <a:srcRect/>
          <a:stretch>
            <a:fillRect/>
          </a:stretch>
        </p:blipFill>
        <p:spPr bwMode="auto">
          <a:xfrm>
            <a:off x="1142966" y="2357430"/>
            <a:ext cx="9209617" cy="3981450"/>
          </a:xfrm>
          <a:prstGeom prst="rect">
            <a:avLst/>
          </a:prstGeom>
          <a:noFill/>
          <a:ln w="9525">
            <a:noFill/>
            <a:miter lim="800000"/>
            <a:headEnd/>
            <a:tailEnd/>
          </a:ln>
          <a:effectLst/>
        </p:spPr>
      </p:pic>
    </p:spTree>
    <p:extLst>
      <p:ext uri="{BB962C8B-B14F-4D97-AF65-F5344CB8AC3E}">
        <p14:creationId xmlns:p14="http://schemas.microsoft.com/office/powerpoint/2010/main" val="1930371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Maxwell</a:t>
            </a:r>
            <a:r>
              <a:rPr lang="tr-TR" dirty="0" smtClean="0"/>
              <a:t> 2D simülasyon sonuçları</a:t>
            </a:r>
            <a:endParaRPr lang="tr-TR" dirty="0"/>
          </a:p>
        </p:txBody>
      </p:sp>
      <p:sp>
        <p:nvSpPr>
          <p:cNvPr id="3" name="2 İçerik Yer Tutucusu"/>
          <p:cNvSpPr>
            <a:spLocks noGrp="1"/>
          </p:cNvSpPr>
          <p:nvPr>
            <p:ph idx="1"/>
          </p:nvPr>
        </p:nvSpPr>
        <p:spPr>
          <a:xfrm>
            <a:off x="609600" y="1600201"/>
            <a:ext cx="10972800" cy="900106"/>
          </a:xfrm>
        </p:spPr>
        <p:txBody>
          <a:bodyPr/>
          <a:lstStyle/>
          <a:p>
            <a:r>
              <a:rPr lang="tr-TR" dirty="0" smtClean="0"/>
              <a:t>Manyetik alan şiddeti:</a:t>
            </a:r>
            <a:endParaRPr lang="tr-TR" dirty="0"/>
          </a:p>
        </p:txBody>
      </p:sp>
      <p:pic>
        <p:nvPicPr>
          <p:cNvPr id="10242" name="Picture 2"/>
          <p:cNvPicPr>
            <a:picLocks noChangeAspect="1" noChangeArrowheads="1"/>
          </p:cNvPicPr>
          <p:nvPr/>
        </p:nvPicPr>
        <p:blipFill>
          <a:blip r:embed="rId2"/>
          <a:srcRect/>
          <a:stretch>
            <a:fillRect/>
          </a:stretch>
        </p:blipFill>
        <p:spPr bwMode="auto">
          <a:xfrm>
            <a:off x="571462" y="2643183"/>
            <a:ext cx="10466916" cy="3971925"/>
          </a:xfrm>
          <a:prstGeom prst="rect">
            <a:avLst/>
          </a:prstGeom>
          <a:noFill/>
          <a:ln w="9525">
            <a:noFill/>
            <a:miter lim="800000"/>
            <a:headEnd/>
            <a:tailEnd/>
          </a:ln>
          <a:effectLst/>
        </p:spPr>
      </p:pic>
    </p:spTree>
    <p:extLst>
      <p:ext uri="{BB962C8B-B14F-4D97-AF65-F5344CB8AC3E}">
        <p14:creationId xmlns:p14="http://schemas.microsoft.com/office/powerpoint/2010/main" val="979245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98514"/>
            <a:ext cx="12192000" cy="928507"/>
          </a:xfrm>
          <a:prstGeom prst="rect">
            <a:avLst/>
          </a:prstGeom>
          <a:solidFill>
            <a:schemeClr val="accent4">
              <a:lumMod val="40000"/>
              <a:lumOff val="60000"/>
              <a:alpha val="35000"/>
            </a:schemeClr>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3-Phase </a:t>
            </a:r>
            <a:r>
              <a:rPr kumimoji="0" lang="tr-TR" sz="3200" b="1" i="0" u="none" strike="noStrike" kern="1200" cap="none" spc="0" normalizeH="0" baseline="0" noProof="0" dirty="0" smtClean="0">
                <a:ln>
                  <a:noFill/>
                </a:ln>
                <a:solidFill>
                  <a:schemeClr val="tx1"/>
                </a:solidFill>
                <a:effectLst/>
                <a:uLnTx/>
                <a:uFillTx/>
                <a:latin typeface="+mj-lt"/>
                <a:ea typeface="+mj-ea"/>
                <a:cs typeface="+mj-cs"/>
              </a:rPr>
              <a:t>AC/DC </a:t>
            </a:r>
            <a:r>
              <a:rPr kumimoji="0" lang="tr-TR" sz="3200" b="1" i="0" u="none" strike="noStrike" kern="1200" cap="none" spc="0" normalizeH="0" baseline="0" noProof="0" dirty="0" err="1" smtClean="0">
                <a:ln>
                  <a:noFill/>
                </a:ln>
                <a:solidFill>
                  <a:schemeClr val="tx1"/>
                </a:solidFill>
                <a:effectLst/>
                <a:uLnTx/>
                <a:uFillTx/>
                <a:latin typeface="+mj-lt"/>
                <a:ea typeface="+mj-ea"/>
                <a:cs typeface="+mj-cs"/>
              </a:rPr>
              <a:t>Full</a:t>
            </a:r>
            <a:r>
              <a:rPr kumimoji="0" lang="tr-TR" sz="3200" b="1" i="0" u="none" strike="noStrike" kern="1200" cap="none" spc="0" normalizeH="0" baseline="0" noProof="0" dirty="0" smtClean="0">
                <a:ln>
                  <a:noFill/>
                </a:ln>
                <a:solidFill>
                  <a:schemeClr val="tx1"/>
                </a:solidFill>
                <a:effectLst/>
                <a:uLnTx/>
                <a:uFillTx/>
                <a:latin typeface="+mj-lt"/>
                <a:ea typeface="+mj-ea"/>
                <a:cs typeface="+mj-cs"/>
              </a:rPr>
              <a:t>-</a:t>
            </a:r>
            <a:r>
              <a:rPr kumimoji="0" lang="tr-TR" sz="3200" b="1" i="0" u="none" strike="noStrike" kern="1200" cap="none" spc="0" normalizeH="0" baseline="0" noProof="0" dirty="0" err="1" smtClean="0">
                <a:ln>
                  <a:noFill/>
                </a:ln>
                <a:solidFill>
                  <a:schemeClr val="tx1"/>
                </a:solidFill>
                <a:effectLst/>
                <a:uLnTx/>
                <a:uFillTx/>
                <a:latin typeface="+mj-lt"/>
                <a:ea typeface="+mj-ea"/>
                <a:cs typeface="+mj-cs"/>
              </a:rPr>
              <a:t>Wave</a:t>
            </a:r>
            <a:r>
              <a:rPr kumimoji="0" lang="tr-TR" sz="3200" b="1" i="0" u="none" strike="noStrike" kern="1200" cap="none" spc="0" normalizeH="0" baseline="0" noProof="0" dirty="0" smtClean="0">
                <a:ln>
                  <a:noFill/>
                </a:ln>
                <a:solidFill>
                  <a:schemeClr val="tx1"/>
                </a:solidFill>
                <a:effectLst/>
                <a:uLnTx/>
                <a:uFillTx/>
                <a:latin typeface="+mj-lt"/>
                <a:ea typeface="+mj-ea"/>
                <a:cs typeface="+mj-cs"/>
              </a:rPr>
              <a:t> </a:t>
            </a:r>
            <a:r>
              <a:rPr kumimoji="0" lang="tr-TR" sz="3200" b="1" i="0" u="none" strike="noStrike" kern="1200" cap="none" spc="0" normalizeH="0" baseline="0" noProof="0" dirty="0" err="1" smtClean="0">
                <a:ln>
                  <a:noFill/>
                </a:ln>
                <a:solidFill>
                  <a:schemeClr val="tx1"/>
                </a:solidFill>
                <a:effectLst/>
                <a:uLnTx/>
                <a:uFillTx/>
                <a:latin typeface="+mj-lt"/>
                <a:ea typeface="+mj-ea"/>
                <a:cs typeface="+mj-cs"/>
              </a:rPr>
              <a:t>Rectifier</a:t>
            </a:r>
            <a:endParaRPr kumimoji="0" lang="tr-TR" sz="32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7" name="Picture 3"/>
          <p:cNvPicPr>
            <a:picLocks noGrp="1" noChangeAspect="1" noChangeArrowheads="1"/>
          </p:cNvPicPr>
          <p:nvPr>
            <p:ph idx="1"/>
          </p:nvPr>
        </p:nvPicPr>
        <p:blipFill>
          <a:blip r:embed="rId2"/>
          <a:srcRect/>
          <a:stretch>
            <a:fillRect/>
          </a:stretch>
        </p:blipFill>
        <p:spPr bwMode="auto">
          <a:xfrm>
            <a:off x="3691291" y="778172"/>
            <a:ext cx="4842701" cy="2592046"/>
          </a:xfrm>
          <a:prstGeom prst="rect">
            <a:avLst/>
          </a:prstGeom>
          <a:noFill/>
          <a:ln w="9525">
            <a:noFill/>
            <a:miter lim="800000"/>
            <a:headEnd/>
            <a:tailEnd/>
          </a:ln>
          <a:effectLst/>
        </p:spPr>
      </p:pic>
      <p:sp>
        <p:nvSpPr>
          <p:cNvPr id="7" name="6 Dikdörtgen"/>
          <p:cNvSpPr/>
          <p:nvPr/>
        </p:nvSpPr>
        <p:spPr>
          <a:xfrm>
            <a:off x="2394857" y="3706560"/>
            <a:ext cx="7859486" cy="2677656"/>
          </a:xfrm>
          <a:prstGeom prst="rect">
            <a:avLst/>
          </a:prstGeom>
        </p:spPr>
        <p:txBody>
          <a:bodyPr wrap="square">
            <a:spAutoFit/>
          </a:bodyPr>
          <a:lstStyle/>
          <a:p>
            <a:pPr algn="just">
              <a:buFont typeface="Arial" pitchFamily="34" charset="0"/>
              <a:buChar char="•"/>
            </a:pPr>
            <a:r>
              <a:rPr lang="tr-TR" sz="2400" dirty="0" smtClean="0"/>
              <a:t>Doğrultucu elemanı olarak </a:t>
            </a:r>
            <a:r>
              <a:rPr lang="tr-TR" sz="2400" b="1" dirty="0" smtClean="0"/>
              <a:t>diyot</a:t>
            </a:r>
            <a:r>
              <a:rPr lang="tr-TR" sz="2400" dirty="0" smtClean="0"/>
              <a:t> kullanılmıştır. </a:t>
            </a:r>
          </a:p>
          <a:p>
            <a:pPr algn="just">
              <a:buFont typeface="Arial" pitchFamily="34" charset="0"/>
              <a:buChar char="•"/>
            </a:pPr>
            <a:r>
              <a:rPr lang="tr-TR" sz="2400" dirty="0" smtClean="0"/>
              <a:t>Elde etmemiz gereken gerilim değerleri </a:t>
            </a:r>
            <a:r>
              <a:rPr lang="tr-TR" sz="2400" dirty="0" err="1" smtClean="0"/>
              <a:t>boost</a:t>
            </a:r>
            <a:r>
              <a:rPr lang="tr-TR" sz="2400" dirty="0" smtClean="0"/>
              <a:t> </a:t>
            </a:r>
            <a:r>
              <a:rPr lang="tr-TR" sz="2400" dirty="0" err="1" smtClean="0"/>
              <a:t>converter</a:t>
            </a:r>
            <a:r>
              <a:rPr lang="tr-TR" sz="2400" dirty="0" smtClean="0"/>
              <a:t> ile sabit olarak elde edileceğinden kontrolsüz doğrultucu seçilmiştir. Ayrıca ek kapı sürücü gerektirmemesi tasarımı kolaylaştıracaktır.</a:t>
            </a:r>
          </a:p>
          <a:p>
            <a:pPr algn="just">
              <a:buFont typeface="Arial" pitchFamily="34" charset="0"/>
              <a:buChar char="•"/>
            </a:pPr>
            <a:r>
              <a:rPr lang="tr-TR" sz="2400" dirty="0" smtClean="0"/>
              <a:t>Yüksek gerilimlerde çalıştığımızdan diyot gerilim düşümü ihmal edilebilir seviyelerdedir.</a:t>
            </a:r>
          </a:p>
        </p:txBody>
      </p:sp>
    </p:spTree>
    <p:extLst>
      <p:ext uri="{BB962C8B-B14F-4D97-AF65-F5344CB8AC3E}">
        <p14:creationId xmlns:p14="http://schemas.microsoft.com/office/powerpoint/2010/main" val="1576407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98514"/>
            <a:ext cx="12192000" cy="928507"/>
          </a:xfrm>
          <a:prstGeom prst="rect">
            <a:avLst/>
          </a:prstGeom>
          <a:solidFill>
            <a:schemeClr val="accent4">
              <a:lumMod val="40000"/>
              <a:lumOff val="60000"/>
              <a:alpha val="35000"/>
            </a:schemeClr>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3-Phase </a:t>
            </a:r>
            <a:r>
              <a:rPr kumimoji="0" lang="tr-TR" sz="3200" b="1" i="0" u="none" strike="noStrike" kern="1200" cap="none" spc="0" normalizeH="0" baseline="0" noProof="0" dirty="0" smtClean="0">
                <a:ln>
                  <a:noFill/>
                </a:ln>
                <a:solidFill>
                  <a:schemeClr val="tx1"/>
                </a:solidFill>
                <a:effectLst/>
                <a:uLnTx/>
                <a:uFillTx/>
                <a:latin typeface="+mj-lt"/>
                <a:ea typeface="+mj-ea"/>
                <a:cs typeface="+mj-cs"/>
              </a:rPr>
              <a:t>AC/DC </a:t>
            </a:r>
            <a:r>
              <a:rPr kumimoji="0" lang="tr-TR" sz="3200" b="1" i="0" u="none" strike="noStrike" kern="1200" cap="none" spc="0" normalizeH="0" baseline="0" noProof="0" dirty="0" err="1" smtClean="0">
                <a:ln>
                  <a:noFill/>
                </a:ln>
                <a:solidFill>
                  <a:schemeClr val="tx1"/>
                </a:solidFill>
                <a:effectLst/>
                <a:uLnTx/>
                <a:uFillTx/>
                <a:latin typeface="+mj-lt"/>
                <a:ea typeface="+mj-ea"/>
                <a:cs typeface="+mj-cs"/>
              </a:rPr>
              <a:t>Full</a:t>
            </a:r>
            <a:r>
              <a:rPr kumimoji="0" lang="tr-TR" sz="3200" b="1" i="0" u="none" strike="noStrike" kern="1200" cap="none" spc="0" normalizeH="0" baseline="0" noProof="0" dirty="0" smtClean="0">
                <a:ln>
                  <a:noFill/>
                </a:ln>
                <a:solidFill>
                  <a:schemeClr val="tx1"/>
                </a:solidFill>
                <a:effectLst/>
                <a:uLnTx/>
                <a:uFillTx/>
                <a:latin typeface="+mj-lt"/>
                <a:ea typeface="+mj-ea"/>
                <a:cs typeface="+mj-cs"/>
              </a:rPr>
              <a:t>-</a:t>
            </a:r>
            <a:r>
              <a:rPr kumimoji="0" lang="tr-TR" sz="3200" b="1" i="0" u="none" strike="noStrike" kern="1200" cap="none" spc="0" normalizeH="0" baseline="0" noProof="0" dirty="0" err="1" smtClean="0">
                <a:ln>
                  <a:noFill/>
                </a:ln>
                <a:solidFill>
                  <a:schemeClr val="tx1"/>
                </a:solidFill>
                <a:effectLst/>
                <a:uLnTx/>
                <a:uFillTx/>
                <a:latin typeface="+mj-lt"/>
                <a:ea typeface="+mj-ea"/>
                <a:cs typeface="+mj-cs"/>
              </a:rPr>
              <a:t>Wave</a:t>
            </a:r>
            <a:r>
              <a:rPr kumimoji="0" lang="tr-TR" sz="3200" b="1" i="0" u="none" strike="noStrike" kern="1200" cap="none" spc="0" normalizeH="0" baseline="0" noProof="0" dirty="0" smtClean="0">
                <a:ln>
                  <a:noFill/>
                </a:ln>
                <a:solidFill>
                  <a:schemeClr val="tx1"/>
                </a:solidFill>
                <a:effectLst/>
                <a:uLnTx/>
                <a:uFillTx/>
                <a:latin typeface="+mj-lt"/>
                <a:ea typeface="+mj-ea"/>
                <a:cs typeface="+mj-cs"/>
              </a:rPr>
              <a:t> </a:t>
            </a:r>
            <a:r>
              <a:rPr kumimoji="0" lang="tr-TR" sz="3200" b="1" i="0" u="none" strike="noStrike" kern="1200" cap="none" spc="0" normalizeH="0" baseline="0" noProof="0" dirty="0" err="1" smtClean="0">
                <a:ln>
                  <a:noFill/>
                </a:ln>
                <a:solidFill>
                  <a:schemeClr val="tx1"/>
                </a:solidFill>
                <a:effectLst/>
                <a:uLnTx/>
                <a:uFillTx/>
                <a:latin typeface="+mj-lt"/>
                <a:ea typeface="+mj-ea"/>
                <a:cs typeface="+mj-cs"/>
              </a:rPr>
              <a:t>Rectifier</a:t>
            </a:r>
            <a:endParaRPr kumimoji="0" lang="tr-TR" sz="32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078" y="829993"/>
            <a:ext cx="9439275" cy="320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3"/>
          <a:srcRect/>
          <a:stretch>
            <a:fillRect/>
          </a:stretch>
        </p:blipFill>
        <p:spPr bwMode="auto">
          <a:xfrm>
            <a:off x="1123077" y="4038308"/>
            <a:ext cx="3373607" cy="1976126"/>
          </a:xfrm>
          <a:prstGeom prst="rect">
            <a:avLst/>
          </a:prstGeom>
          <a:noFill/>
          <a:ln w="9525">
            <a:noFill/>
            <a:miter lim="800000"/>
            <a:headEnd/>
            <a:tailEnd/>
          </a:ln>
          <a:effectLst/>
        </p:spPr>
      </p:pic>
      <p:sp>
        <p:nvSpPr>
          <p:cNvPr id="9" name="10 Metin kutusu"/>
          <p:cNvSpPr txBox="1"/>
          <p:nvPr/>
        </p:nvSpPr>
        <p:spPr>
          <a:xfrm>
            <a:off x="6318825" y="4514180"/>
            <a:ext cx="3614058" cy="1204685"/>
          </a:xfrm>
          <a:prstGeom prst="rect">
            <a:avLst/>
          </a:prstGeom>
          <a:noFill/>
        </p:spPr>
        <p:txBody>
          <a:bodyPr wrap="square" rtlCol="0">
            <a:spAutoFit/>
          </a:bodyPr>
          <a:lstStyle/>
          <a:p>
            <a:r>
              <a:rPr lang="tr-TR" dirty="0" err="1" smtClean="0"/>
              <a:t>VL,peak</a:t>
            </a:r>
            <a:r>
              <a:rPr lang="tr-TR" dirty="0" smtClean="0"/>
              <a:t> = 150*1.41 = 212V</a:t>
            </a:r>
          </a:p>
          <a:p>
            <a:r>
              <a:rPr lang="tr-TR" dirty="0" smtClean="0"/>
              <a:t>Vs = </a:t>
            </a:r>
            <a:r>
              <a:rPr lang="tr-TR" dirty="0" err="1" smtClean="0"/>
              <a:t>VL,peak</a:t>
            </a:r>
            <a:r>
              <a:rPr lang="tr-TR" dirty="0" smtClean="0"/>
              <a:t>/1.73 =122.47V</a:t>
            </a:r>
          </a:p>
          <a:p>
            <a:r>
              <a:rPr lang="tr-TR" dirty="0" err="1" smtClean="0"/>
              <a:t>Vdc</a:t>
            </a:r>
            <a:r>
              <a:rPr lang="tr-TR" dirty="0" smtClean="0"/>
              <a:t> = Vs*1.654 = 202.57V</a:t>
            </a:r>
          </a:p>
          <a:p>
            <a:r>
              <a:rPr lang="tr-TR" dirty="0" err="1" smtClean="0"/>
              <a:t>R_load</a:t>
            </a:r>
            <a:r>
              <a:rPr lang="tr-TR" dirty="0" smtClean="0"/>
              <a:t> = Vdc^2/(1kW) = 41 Ohm</a:t>
            </a:r>
            <a:endParaRPr lang="tr-TR" dirty="0"/>
          </a:p>
        </p:txBody>
      </p:sp>
    </p:spTree>
    <p:extLst>
      <p:ext uri="{BB962C8B-B14F-4D97-AF65-F5344CB8AC3E}">
        <p14:creationId xmlns:p14="http://schemas.microsoft.com/office/powerpoint/2010/main" val="2205796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98514"/>
            <a:ext cx="12192000" cy="928507"/>
          </a:xfrm>
          <a:prstGeom prst="rect">
            <a:avLst/>
          </a:prstGeom>
          <a:solidFill>
            <a:schemeClr val="accent4">
              <a:lumMod val="40000"/>
              <a:lumOff val="60000"/>
              <a:alpha val="35000"/>
            </a:schemeClr>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3-Phase </a:t>
            </a:r>
            <a:r>
              <a:rPr kumimoji="0" lang="tr-TR" sz="3200" b="1" i="0" u="none" strike="noStrike" kern="1200" cap="none" spc="0" normalizeH="0" baseline="0" noProof="0" dirty="0" smtClean="0">
                <a:ln>
                  <a:noFill/>
                </a:ln>
                <a:solidFill>
                  <a:schemeClr val="tx1"/>
                </a:solidFill>
                <a:effectLst/>
                <a:uLnTx/>
                <a:uFillTx/>
                <a:latin typeface="+mj-lt"/>
                <a:ea typeface="+mj-ea"/>
                <a:cs typeface="+mj-cs"/>
              </a:rPr>
              <a:t>AC/DC </a:t>
            </a:r>
            <a:r>
              <a:rPr kumimoji="0" lang="tr-TR" sz="3200" b="1" i="0" u="none" strike="noStrike" kern="1200" cap="none" spc="0" normalizeH="0" baseline="0" noProof="0" dirty="0" err="1" smtClean="0">
                <a:ln>
                  <a:noFill/>
                </a:ln>
                <a:solidFill>
                  <a:schemeClr val="tx1"/>
                </a:solidFill>
                <a:effectLst/>
                <a:uLnTx/>
                <a:uFillTx/>
                <a:latin typeface="+mj-lt"/>
                <a:ea typeface="+mj-ea"/>
                <a:cs typeface="+mj-cs"/>
              </a:rPr>
              <a:t>Full</a:t>
            </a:r>
            <a:r>
              <a:rPr kumimoji="0" lang="tr-TR" sz="3200" b="1" i="0" u="none" strike="noStrike" kern="1200" cap="none" spc="0" normalizeH="0" baseline="0" noProof="0" dirty="0" smtClean="0">
                <a:ln>
                  <a:noFill/>
                </a:ln>
                <a:solidFill>
                  <a:schemeClr val="tx1"/>
                </a:solidFill>
                <a:effectLst/>
                <a:uLnTx/>
                <a:uFillTx/>
                <a:latin typeface="+mj-lt"/>
                <a:ea typeface="+mj-ea"/>
                <a:cs typeface="+mj-cs"/>
              </a:rPr>
              <a:t>-</a:t>
            </a:r>
            <a:r>
              <a:rPr kumimoji="0" lang="tr-TR" sz="3200" b="1" i="0" u="none" strike="noStrike" kern="1200" cap="none" spc="0" normalizeH="0" baseline="0" noProof="0" dirty="0" err="1" smtClean="0">
                <a:ln>
                  <a:noFill/>
                </a:ln>
                <a:solidFill>
                  <a:schemeClr val="tx1"/>
                </a:solidFill>
                <a:effectLst/>
                <a:uLnTx/>
                <a:uFillTx/>
                <a:latin typeface="+mj-lt"/>
                <a:ea typeface="+mj-ea"/>
                <a:cs typeface="+mj-cs"/>
              </a:rPr>
              <a:t>Wave</a:t>
            </a:r>
            <a:r>
              <a:rPr kumimoji="0" lang="tr-TR" sz="3200" b="1" i="0" u="none" strike="noStrike" kern="1200" cap="none" spc="0" normalizeH="0" baseline="0" noProof="0" dirty="0" smtClean="0">
                <a:ln>
                  <a:noFill/>
                </a:ln>
                <a:solidFill>
                  <a:schemeClr val="tx1"/>
                </a:solidFill>
                <a:effectLst/>
                <a:uLnTx/>
                <a:uFillTx/>
                <a:latin typeface="+mj-lt"/>
                <a:ea typeface="+mj-ea"/>
                <a:cs typeface="+mj-cs"/>
              </a:rPr>
              <a:t> </a:t>
            </a:r>
            <a:r>
              <a:rPr kumimoji="0" lang="tr-TR" sz="3200" b="1" i="0" u="none" strike="noStrike" kern="1200" cap="none" spc="0" normalizeH="0" baseline="0" noProof="0" dirty="0" err="1" smtClean="0">
                <a:ln>
                  <a:noFill/>
                </a:ln>
                <a:solidFill>
                  <a:schemeClr val="tx1"/>
                </a:solidFill>
                <a:effectLst/>
                <a:uLnTx/>
                <a:uFillTx/>
                <a:latin typeface="+mj-lt"/>
                <a:ea typeface="+mj-ea"/>
                <a:cs typeface="+mj-cs"/>
              </a:rPr>
              <a:t>Rectifier</a:t>
            </a:r>
            <a:endParaRPr kumimoji="0" lang="tr-TR"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Dikdörtgen 1"/>
          <p:cNvSpPr/>
          <p:nvPr/>
        </p:nvSpPr>
        <p:spPr>
          <a:xfrm>
            <a:off x="829261" y="1209472"/>
            <a:ext cx="1827360" cy="369332"/>
          </a:xfrm>
          <a:prstGeom prst="rect">
            <a:avLst/>
          </a:prstGeom>
        </p:spPr>
        <p:txBody>
          <a:bodyPr wrap="none">
            <a:spAutoFit/>
          </a:bodyPr>
          <a:lstStyle/>
          <a:p>
            <a:r>
              <a:rPr lang="tr-TR" b="1" dirty="0" err="1">
                <a:solidFill>
                  <a:srgbClr val="002060"/>
                </a:solidFill>
              </a:rPr>
              <a:t>Kapasitör</a:t>
            </a:r>
            <a:r>
              <a:rPr lang="tr-TR" b="1" dirty="0">
                <a:solidFill>
                  <a:srgbClr val="002060"/>
                </a:solidFill>
              </a:rPr>
              <a:t> Seçimi:</a:t>
            </a:r>
            <a:endParaRPr lang="tr-TR" dirty="0"/>
          </a:p>
        </p:txBody>
      </p:sp>
      <p:sp>
        <p:nvSpPr>
          <p:cNvPr id="7" name="8 Dikdörtgen"/>
          <p:cNvSpPr/>
          <p:nvPr/>
        </p:nvSpPr>
        <p:spPr>
          <a:xfrm>
            <a:off x="901090" y="2012414"/>
            <a:ext cx="9195947" cy="2308324"/>
          </a:xfrm>
          <a:prstGeom prst="rect">
            <a:avLst/>
          </a:prstGeom>
        </p:spPr>
        <p:txBody>
          <a:bodyPr wrap="square">
            <a:spAutoFit/>
          </a:bodyPr>
          <a:lstStyle/>
          <a:p>
            <a:pPr>
              <a:buFont typeface="Arial" pitchFamily="34" charset="0"/>
              <a:buChar char="•"/>
            </a:pPr>
            <a:r>
              <a:rPr lang="tr-TR" dirty="0" smtClean="0"/>
              <a:t>Doğrultucunun çıkışında DC bileşeni olan ancak üzerinde AC bileşeni bulunan voltajı filtreleyerek DC-Link oluşturmak amacıyla kullanılacaktır.</a:t>
            </a:r>
          </a:p>
          <a:p>
            <a:pPr>
              <a:buFont typeface="Arial" pitchFamily="34" charset="0"/>
              <a:buChar char="•"/>
            </a:pPr>
            <a:r>
              <a:rPr lang="tr-TR" dirty="0" smtClean="0"/>
              <a:t>Seçiminde ki en önemli parametre deşarj süresinde üzerinde ki voltaj seviyesinin inebileceği minimum seviyedir.</a:t>
            </a:r>
          </a:p>
          <a:p>
            <a:pPr>
              <a:buFont typeface="Arial" pitchFamily="34" charset="0"/>
              <a:buChar char="•"/>
            </a:pPr>
            <a:r>
              <a:rPr lang="tr-TR" dirty="0" smtClean="0"/>
              <a:t>Çok küçük kapasite değerli bir </a:t>
            </a:r>
            <a:r>
              <a:rPr lang="tr-TR" dirty="0" err="1" smtClean="0"/>
              <a:t>kapasitör</a:t>
            </a:r>
            <a:r>
              <a:rPr lang="tr-TR" dirty="0" smtClean="0"/>
              <a:t> çok daha az yük depolayacağı için şarj oluncaya kadar geçen sürede yüksek bir gerilim düşümüne sebebiyet verecek.Bu da bizim </a:t>
            </a:r>
            <a:r>
              <a:rPr lang="tr-TR" dirty="0" err="1" smtClean="0"/>
              <a:t>inverter</a:t>
            </a:r>
            <a:r>
              <a:rPr lang="tr-TR" dirty="0" smtClean="0"/>
              <a:t> girişinde elde etmemiz gereken voltaj seviyesinin </a:t>
            </a:r>
            <a:r>
              <a:rPr lang="tr-TR" dirty="0" err="1" smtClean="0"/>
              <a:t>boost</a:t>
            </a:r>
            <a:r>
              <a:rPr lang="tr-TR" dirty="0" smtClean="0"/>
              <a:t> devresinin voltaj arttırma kısıtlılığı yüzünden altında kalabilmemize sebebiyet verebilir.</a:t>
            </a:r>
            <a:endParaRPr lang="tr-TR" dirty="0"/>
          </a:p>
        </p:txBody>
      </p:sp>
    </p:spTree>
    <p:extLst>
      <p:ext uri="{BB962C8B-B14F-4D97-AF65-F5344CB8AC3E}">
        <p14:creationId xmlns:p14="http://schemas.microsoft.com/office/powerpoint/2010/main" val="256878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b="1" dirty="0" smtClean="0"/>
              <a:t>Sistem Mimarisi:</a:t>
            </a:r>
            <a:endParaRPr lang="tr-TR" sz="3600" b="1" dirty="0"/>
          </a:p>
        </p:txBody>
      </p:sp>
      <p:sp>
        <p:nvSpPr>
          <p:cNvPr id="3" name="2 İçerik Yer Tutucusu"/>
          <p:cNvSpPr>
            <a:spLocks noGrp="1"/>
          </p:cNvSpPr>
          <p:nvPr>
            <p:ph idx="1"/>
          </p:nvPr>
        </p:nvSpPr>
        <p:spPr>
          <a:xfrm>
            <a:off x="838200" y="3135085"/>
            <a:ext cx="10515600" cy="3041877"/>
          </a:xfrm>
        </p:spPr>
        <p:txBody>
          <a:bodyPr>
            <a:normAutofit fontScale="92500" lnSpcReduction="20000"/>
          </a:bodyPr>
          <a:lstStyle/>
          <a:p>
            <a:pPr algn="just"/>
            <a:r>
              <a:rPr lang="tr-TR" dirty="0" smtClean="0"/>
              <a:t>Değişen rüzgar hızı ve dolayısıyla değişen jeneratör çıkış gerilimleri için PI ile kontrol edilen ve sistemin çıkış voltajını sabit değerde tutacak rüzgar türbin tasarımı yapılacaktır.</a:t>
            </a:r>
          </a:p>
          <a:p>
            <a:pPr algn="just"/>
            <a:r>
              <a:rPr lang="tr-TR" dirty="0" smtClean="0"/>
              <a:t>Projede, düşük hız aralıklarında çalışabilmesi, dişli kutusuna ihtiyaç duymaması, aktif ve reaktif güç kontrolünün tam olarak yapılabilmesi, dışarıdan rotor uyarma akımına ihtiyaç duymaması gibi özelliklerinden dolayı jeneratör olarak, Sabit Mıknatıslı Senkron Jeneratör kullanılacaktır. Gerekli uyarma alanını rotor üzerinde bulunan mıknatıs üretmektedir. Bu durum, bakım kolaylığı sağlamakta ve verimli çalışmasını sağlamaktadır.</a:t>
            </a:r>
          </a:p>
          <a:p>
            <a:pPr algn="just"/>
            <a:endParaRPr lang="tr-TR" dirty="0"/>
          </a:p>
        </p:txBody>
      </p:sp>
      <p:pic>
        <p:nvPicPr>
          <p:cNvPr id="4"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4611189" y="733560"/>
            <a:ext cx="6014491" cy="2310085"/>
          </a:xfrm>
          <a:prstGeom prst="rect">
            <a:avLst/>
          </a:prstGeom>
          <a:noFill/>
          <a:ln>
            <a:noFill/>
          </a:ln>
        </p:spPr>
      </p:pic>
    </p:spTree>
    <p:extLst>
      <p:ext uri="{BB962C8B-B14F-4D97-AF65-F5344CB8AC3E}">
        <p14:creationId xmlns:p14="http://schemas.microsoft.com/office/powerpoint/2010/main" val="3942583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98514"/>
            <a:ext cx="12192000" cy="928507"/>
          </a:xfrm>
          <a:prstGeom prst="rect">
            <a:avLst/>
          </a:prstGeom>
          <a:solidFill>
            <a:schemeClr val="accent4">
              <a:lumMod val="40000"/>
              <a:lumOff val="60000"/>
              <a:alpha val="35000"/>
            </a:schemeClr>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3-Phase </a:t>
            </a:r>
            <a:r>
              <a:rPr kumimoji="0" lang="tr-TR" sz="3200" b="1" i="0" u="none" strike="noStrike" kern="1200" cap="none" spc="0" normalizeH="0" baseline="0" noProof="0" dirty="0" smtClean="0">
                <a:ln>
                  <a:noFill/>
                </a:ln>
                <a:solidFill>
                  <a:schemeClr val="tx1"/>
                </a:solidFill>
                <a:effectLst/>
                <a:uLnTx/>
                <a:uFillTx/>
                <a:latin typeface="+mj-lt"/>
                <a:ea typeface="+mj-ea"/>
                <a:cs typeface="+mj-cs"/>
              </a:rPr>
              <a:t>AC/DC </a:t>
            </a:r>
            <a:r>
              <a:rPr kumimoji="0" lang="tr-TR" sz="3200" b="1" i="0" u="none" strike="noStrike" kern="1200" cap="none" spc="0" normalizeH="0" baseline="0" noProof="0" dirty="0" err="1" smtClean="0">
                <a:ln>
                  <a:noFill/>
                </a:ln>
                <a:solidFill>
                  <a:schemeClr val="tx1"/>
                </a:solidFill>
                <a:effectLst/>
                <a:uLnTx/>
                <a:uFillTx/>
                <a:latin typeface="+mj-lt"/>
                <a:ea typeface="+mj-ea"/>
                <a:cs typeface="+mj-cs"/>
              </a:rPr>
              <a:t>Full</a:t>
            </a:r>
            <a:r>
              <a:rPr kumimoji="0" lang="tr-TR" sz="3200" b="1" i="0" u="none" strike="noStrike" kern="1200" cap="none" spc="0" normalizeH="0" baseline="0" noProof="0" dirty="0" smtClean="0">
                <a:ln>
                  <a:noFill/>
                </a:ln>
                <a:solidFill>
                  <a:schemeClr val="tx1"/>
                </a:solidFill>
                <a:effectLst/>
                <a:uLnTx/>
                <a:uFillTx/>
                <a:latin typeface="+mj-lt"/>
                <a:ea typeface="+mj-ea"/>
                <a:cs typeface="+mj-cs"/>
              </a:rPr>
              <a:t>-</a:t>
            </a:r>
            <a:r>
              <a:rPr kumimoji="0" lang="tr-TR" sz="3200" b="1" i="0" u="none" strike="noStrike" kern="1200" cap="none" spc="0" normalizeH="0" baseline="0" noProof="0" dirty="0" err="1" smtClean="0">
                <a:ln>
                  <a:noFill/>
                </a:ln>
                <a:solidFill>
                  <a:schemeClr val="tx1"/>
                </a:solidFill>
                <a:effectLst/>
                <a:uLnTx/>
                <a:uFillTx/>
                <a:latin typeface="+mj-lt"/>
                <a:ea typeface="+mj-ea"/>
                <a:cs typeface="+mj-cs"/>
              </a:rPr>
              <a:t>Wave</a:t>
            </a:r>
            <a:r>
              <a:rPr kumimoji="0" lang="tr-TR" sz="3200" b="1" i="0" u="none" strike="noStrike" kern="1200" cap="none" spc="0" normalizeH="0" baseline="0" noProof="0" dirty="0" smtClean="0">
                <a:ln>
                  <a:noFill/>
                </a:ln>
                <a:solidFill>
                  <a:schemeClr val="tx1"/>
                </a:solidFill>
                <a:effectLst/>
                <a:uLnTx/>
                <a:uFillTx/>
                <a:latin typeface="+mj-lt"/>
                <a:ea typeface="+mj-ea"/>
                <a:cs typeface="+mj-cs"/>
              </a:rPr>
              <a:t> </a:t>
            </a:r>
            <a:r>
              <a:rPr kumimoji="0" lang="tr-TR" sz="3200" b="1" i="0" u="none" strike="noStrike" kern="1200" cap="none" spc="0" normalizeH="0" baseline="0" noProof="0" dirty="0" err="1" smtClean="0">
                <a:ln>
                  <a:noFill/>
                </a:ln>
                <a:solidFill>
                  <a:schemeClr val="tx1"/>
                </a:solidFill>
                <a:effectLst/>
                <a:uLnTx/>
                <a:uFillTx/>
                <a:latin typeface="+mj-lt"/>
                <a:ea typeface="+mj-ea"/>
                <a:cs typeface="+mj-cs"/>
              </a:rPr>
              <a:t>Rectifier</a:t>
            </a:r>
            <a:endParaRPr kumimoji="0" lang="tr-TR"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Dikdörtgen 1"/>
          <p:cNvSpPr/>
          <p:nvPr/>
        </p:nvSpPr>
        <p:spPr>
          <a:xfrm>
            <a:off x="829261" y="1209472"/>
            <a:ext cx="1827360" cy="369332"/>
          </a:xfrm>
          <a:prstGeom prst="rect">
            <a:avLst/>
          </a:prstGeom>
        </p:spPr>
        <p:txBody>
          <a:bodyPr wrap="none">
            <a:spAutoFit/>
          </a:bodyPr>
          <a:lstStyle/>
          <a:p>
            <a:r>
              <a:rPr lang="tr-TR" b="1" dirty="0" err="1">
                <a:solidFill>
                  <a:srgbClr val="002060"/>
                </a:solidFill>
              </a:rPr>
              <a:t>Kapasitör</a:t>
            </a:r>
            <a:r>
              <a:rPr lang="tr-TR" b="1" dirty="0">
                <a:solidFill>
                  <a:srgbClr val="002060"/>
                </a:solidFill>
              </a:rPr>
              <a:t> Seçimi:</a:t>
            </a:r>
            <a:endParaRPr lang="tr-TR" dirty="0"/>
          </a:p>
        </p:txBody>
      </p:sp>
      <p:sp>
        <p:nvSpPr>
          <p:cNvPr id="6" name="Dikdörtgen 6">
            <a:extLst>
              <a:ext uri="{FF2B5EF4-FFF2-40B4-BE49-F238E27FC236}">
                <a16:creationId xmlns="" xmlns:a16="http://schemas.microsoft.com/office/drawing/2014/main" id="{01631AB4-2DC1-46F6-8BFA-21EDA561C207}"/>
              </a:ext>
            </a:extLst>
          </p:cNvPr>
          <p:cNvSpPr/>
          <p:nvPr/>
        </p:nvSpPr>
        <p:spPr>
          <a:xfrm>
            <a:off x="838199" y="1898241"/>
            <a:ext cx="9237955" cy="923330"/>
          </a:xfrm>
          <a:prstGeom prst="rect">
            <a:avLst/>
          </a:prstGeom>
        </p:spPr>
        <p:txBody>
          <a:bodyPr wrap="square">
            <a:spAutoFit/>
          </a:bodyPr>
          <a:lstStyle/>
          <a:p>
            <a:r>
              <a:rPr lang="tr-TR" dirty="0"/>
              <a:t>Bunun için </a:t>
            </a:r>
            <a:r>
              <a:rPr lang="tr-TR" dirty="0" err="1"/>
              <a:t>Vishay</a:t>
            </a:r>
            <a:r>
              <a:rPr lang="tr-TR" dirty="0"/>
              <a:t> firmasının 102 PHR-ST numaralı </a:t>
            </a:r>
            <a:r>
              <a:rPr lang="tr-TR" dirty="0" err="1"/>
              <a:t>kapasitörünü</a:t>
            </a:r>
            <a:r>
              <a:rPr lang="tr-TR" dirty="0"/>
              <a:t> devremizde kullanacağız.</a:t>
            </a:r>
          </a:p>
          <a:p>
            <a:endParaRPr lang="tr-TR" dirty="0"/>
          </a:p>
          <a:p>
            <a:r>
              <a:rPr lang="tr-TR" dirty="0" err="1"/>
              <a:t>Kapasitörün</a:t>
            </a:r>
            <a:r>
              <a:rPr lang="tr-TR" dirty="0"/>
              <a:t> Teknik </a:t>
            </a:r>
            <a:r>
              <a:rPr lang="tr-TR" dirty="0" err="1"/>
              <a:t>Dökümanları</a:t>
            </a:r>
            <a:r>
              <a:rPr lang="tr-TR" dirty="0"/>
              <a:t>:</a:t>
            </a:r>
          </a:p>
        </p:txBody>
      </p:sp>
      <p:pic>
        <p:nvPicPr>
          <p:cNvPr id="8" name="İçerik Yer Tutucusu 3">
            <a:extLst>
              <a:ext uri="{FF2B5EF4-FFF2-40B4-BE49-F238E27FC236}">
                <a16:creationId xmlns="" xmlns:a16="http://schemas.microsoft.com/office/drawing/2014/main" id="{0C5AF9DE-659F-4455-8729-CB7D570AB960}"/>
              </a:ext>
            </a:extLst>
          </p:cNvPr>
          <p:cNvPicPr>
            <a:picLocks noGrp="1" noChangeAspect="1"/>
          </p:cNvPicPr>
          <p:nvPr>
            <p:ph idx="1"/>
          </p:nvPr>
        </p:nvPicPr>
        <p:blipFill>
          <a:blip r:embed="rId2"/>
          <a:stretch>
            <a:fillRect/>
          </a:stretch>
        </p:blipFill>
        <p:spPr>
          <a:xfrm>
            <a:off x="895348" y="3079758"/>
            <a:ext cx="3705225" cy="619125"/>
          </a:xfrm>
          <a:prstGeom prst="rect">
            <a:avLst/>
          </a:prstGeom>
        </p:spPr>
      </p:pic>
      <p:pic>
        <p:nvPicPr>
          <p:cNvPr id="9" name="Resim 4">
            <a:extLst>
              <a:ext uri="{FF2B5EF4-FFF2-40B4-BE49-F238E27FC236}">
                <a16:creationId xmlns="" xmlns:a16="http://schemas.microsoft.com/office/drawing/2014/main" id="{C3AAA316-D99E-463C-9B6D-3343190C0E10}"/>
              </a:ext>
            </a:extLst>
          </p:cNvPr>
          <p:cNvPicPr>
            <a:picLocks noChangeAspect="1"/>
          </p:cNvPicPr>
          <p:nvPr/>
        </p:nvPicPr>
        <p:blipFill>
          <a:blip r:embed="rId3"/>
          <a:stretch>
            <a:fillRect/>
          </a:stretch>
        </p:blipFill>
        <p:spPr>
          <a:xfrm>
            <a:off x="838199" y="4204065"/>
            <a:ext cx="3819525" cy="238125"/>
          </a:xfrm>
          <a:prstGeom prst="rect">
            <a:avLst/>
          </a:prstGeom>
        </p:spPr>
      </p:pic>
      <p:pic>
        <p:nvPicPr>
          <p:cNvPr id="10" name="Resim 5">
            <a:extLst>
              <a:ext uri="{FF2B5EF4-FFF2-40B4-BE49-F238E27FC236}">
                <a16:creationId xmlns="" xmlns:a16="http://schemas.microsoft.com/office/drawing/2014/main" id="{5EC7ADC0-38CE-428E-9F83-AA5750666C1D}"/>
              </a:ext>
            </a:extLst>
          </p:cNvPr>
          <p:cNvPicPr>
            <a:picLocks noChangeAspect="1"/>
          </p:cNvPicPr>
          <p:nvPr/>
        </p:nvPicPr>
        <p:blipFill>
          <a:blip r:embed="rId4"/>
          <a:stretch>
            <a:fillRect/>
          </a:stretch>
        </p:blipFill>
        <p:spPr>
          <a:xfrm>
            <a:off x="1346883" y="4863527"/>
            <a:ext cx="6248400" cy="847725"/>
          </a:xfrm>
          <a:prstGeom prst="rect">
            <a:avLst/>
          </a:prstGeom>
        </p:spPr>
      </p:pic>
    </p:spTree>
    <p:extLst>
      <p:ext uri="{BB962C8B-B14F-4D97-AF65-F5344CB8AC3E}">
        <p14:creationId xmlns:p14="http://schemas.microsoft.com/office/powerpoint/2010/main" val="1250792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700" y="1287887"/>
            <a:ext cx="10483403" cy="4931279"/>
          </a:xfrm>
        </p:spPr>
        <p:txBody>
          <a:bodyPr/>
          <a:lstStyle/>
          <a:p>
            <a:r>
              <a:rPr lang="tr-TR" dirty="0" smtClean="0"/>
              <a:t>Projede </a:t>
            </a:r>
            <a:r>
              <a:rPr lang="tr-TR" dirty="0" err="1" smtClean="0"/>
              <a:t>inverter</a:t>
            </a:r>
            <a:r>
              <a:rPr lang="tr-TR" dirty="0" smtClean="0"/>
              <a:t> girişi için düşük seviyeli olan doğrultucu çıkış gerilimini yükseltmek için </a:t>
            </a:r>
            <a:r>
              <a:rPr lang="tr-TR" dirty="0" err="1" smtClean="0"/>
              <a:t>boost</a:t>
            </a:r>
            <a:r>
              <a:rPr lang="tr-TR" dirty="0" smtClean="0"/>
              <a:t> dönüştürücü kullanılacaktır.</a:t>
            </a:r>
          </a:p>
          <a:p>
            <a:pPr marL="0" indent="0">
              <a:buNone/>
            </a:pPr>
            <a:endParaRPr lang="tr-TR" dirty="0" smtClean="0"/>
          </a:p>
        </p:txBody>
      </p:sp>
      <p:sp>
        <p:nvSpPr>
          <p:cNvPr id="5" name="Title 1"/>
          <p:cNvSpPr>
            <a:spLocks noGrp="1"/>
          </p:cNvSpPr>
          <p:nvPr>
            <p:ph type="title"/>
          </p:nvPr>
        </p:nvSpPr>
        <p:spPr>
          <a:xfrm>
            <a:off x="0" y="-98514"/>
            <a:ext cx="12192000" cy="928507"/>
          </a:xfrm>
          <a:solidFill>
            <a:schemeClr val="accent4">
              <a:lumMod val="40000"/>
              <a:lumOff val="60000"/>
              <a:alpha val="35000"/>
            </a:schemeClr>
          </a:solidFill>
        </p:spPr>
        <p:txBody>
          <a:bodyPr>
            <a:normAutofit/>
          </a:bodyPr>
          <a:lstStyle/>
          <a:p>
            <a:pPr algn="ctr"/>
            <a:r>
              <a:rPr lang="tr-TR" sz="3200" b="1" dirty="0" err="1" smtClean="0"/>
              <a:t>Boost</a:t>
            </a:r>
            <a:r>
              <a:rPr lang="tr-TR" sz="3200" b="1" dirty="0" smtClean="0"/>
              <a:t> Dönüştürücü</a:t>
            </a:r>
            <a:endParaRPr lang="tr-TR"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083" y="2658750"/>
            <a:ext cx="5793070" cy="262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5718" y="2658750"/>
            <a:ext cx="14001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8078" y="3840755"/>
            <a:ext cx="199072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7818" y="4908863"/>
            <a:ext cx="17145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35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700" y="824249"/>
            <a:ext cx="10483403" cy="5394918"/>
          </a:xfrm>
        </p:spPr>
        <p:txBody>
          <a:bodyPr/>
          <a:lstStyle/>
          <a:p>
            <a:r>
              <a:rPr lang="tr-TR" dirty="0" smtClean="0"/>
              <a:t>Minimum giriş gerilimi 150V, 700V değerine yükseltilecektir.</a:t>
            </a:r>
          </a:p>
          <a:p>
            <a:r>
              <a:rPr lang="tr-TR" dirty="0" smtClean="0"/>
              <a:t> Sistem </a:t>
            </a:r>
            <a:r>
              <a:rPr lang="tr-TR" dirty="0"/>
              <a:t>çıkışı </a:t>
            </a:r>
            <a:r>
              <a:rPr lang="tr-TR" dirty="0" smtClean="0"/>
              <a:t>1kW için R=490 </a:t>
            </a:r>
            <a:r>
              <a:rPr lang="tr-TR" dirty="0" err="1" smtClean="0"/>
              <a:t>Ohm</a:t>
            </a:r>
            <a:r>
              <a:rPr lang="tr-TR" dirty="0" smtClean="0"/>
              <a:t>.</a:t>
            </a:r>
          </a:p>
          <a:p>
            <a:r>
              <a:rPr lang="tr-TR" dirty="0" err="1" smtClean="0"/>
              <a:t>Vin</a:t>
            </a:r>
            <a:r>
              <a:rPr lang="tr-TR" dirty="0" smtClean="0"/>
              <a:t>=150V, </a:t>
            </a:r>
            <a:r>
              <a:rPr lang="tr-TR" dirty="0" err="1" smtClean="0"/>
              <a:t>Vout</a:t>
            </a:r>
            <a:r>
              <a:rPr lang="tr-TR" dirty="0" smtClean="0"/>
              <a:t>=700V için D=0.7857.</a:t>
            </a:r>
          </a:p>
          <a:p>
            <a:r>
              <a:rPr lang="tr-TR" dirty="0"/>
              <a:t>f</a:t>
            </a:r>
            <a:r>
              <a:rPr lang="tr-TR" dirty="0" smtClean="0"/>
              <a:t>= 10kHz ve </a:t>
            </a:r>
            <a:r>
              <a:rPr lang="tr-TR" dirty="0"/>
              <a:t>%2 dalgalanma</a:t>
            </a:r>
            <a:r>
              <a:rPr lang="tr-TR" dirty="0" smtClean="0"/>
              <a:t> için L= 1mH, C= 8uF.</a:t>
            </a:r>
          </a:p>
          <a:p>
            <a:r>
              <a:rPr lang="tr-TR" dirty="0" smtClean="0"/>
              <a:t>Çıkış gerilimini 700V a sabitlemek için aşağıda şekli verilen kontrol işlemi uygulanacaktır.</a:t>
            </a:r>
          </a:p>
          <a:p>
            <a:endParaRPr lang="tr-TR" dirty="0" smtClean="0"/>
          </a:p>
          <a:p>
            <a:endParaRPr lang="tr-TR" dirty="0" smtClean="0"/>
          </a:p>
        </p:txBody>
      </p:sp>
      <p:sp>
        <p:nvSpPr>
          <p:cNvPr id="5" name="Title 1"/>
          <p:cNvSpPr>
            <a:spLocks noGrp="1"/>
          </p:cNvSpPr>
          <p:nvPr>
            <p:ph type="title"/>
          </p:nvPr>
        </p:nvSpPr>
        <p:spPr>
          <a:xfrm>
            <a:off x="0" y="-98514"/>
            <a:ext cx="12192000" cy="928507"/>
          </a:xfrm>
          <a:solidFill>
            <a:schemeClr val="accent4">
              <a:lumMod val="40000"/>
              <a:lumOff val="60000"/>
              <a:alpha val="35000"/>
            </a:schemeClr>
          </a:solidFill>
        </p:spPr>
        <p:txBody>
          <a:bodyPr>
            <a:normAutofit/>
          </a:bodyPr>
          <a:lstStyle/>
          <a:p>
            <a:pPr algn="ctr"/>
            <a:r>
              <a:rPr lang="tr-TR" sz="3200" b="1" dirty="0" err="1" smtClean="0"/>
              <a:t>Boost</a:t>
            </a:r>
            <a:r>
              <a:rPr lang="tr-TR" sz="3200" b="1" dirty="0" smtClean="0"/>
              <a:t> Dönüştürücü</a:t>
            </a:r>
            <a:endParaRPr lang="tr-TR" sz="32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1707" y="3705368"/>
            <a:ext cx="5254581" cy="2894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stretch>
            <a:fillRect/>
          </a:stretch>
        </p:blipFill>
        <p:spPr>
          <a:xfrm>
            <a:off x="799696" y="4612296"/>
            <a:ext cx="4425287" cy="1080685"/>
          </a:xfrm>
          <a:prstGeom prst="rect">
            <a:avLst/>
          </a:prstGeom>
        </p:spPr>
      </p:pic>
    </p:spTree>
    <p:extLst>
      <p:ext uri="{BB962C8B-B14F-4D97-AF65-F5344CB8AC3E}">
        <p14:creationId xmlns:p14="http://schemas.microsoft.com/office/powerpoint/2010/main" val="1156563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700" y="875763"/>
            <a:ext cx="10483403" cy="5343403"/>
          </a:xfrm>
        </p:spPr>
        <p:txBody>
          <a:bodyPr/>
          <a:lstStyle/>
          <a:p>
            <a:r>
              <a:rPr lang="tr-TR" dirty="0" smtClean="0"/>
              <a:t>Kontrol sinyalini elde etmek için PI denetleyici kullanılmıştır. </a:t>
            </a:r>
            <a:r>
              <a:rPr lang="tr-TR" dirty="0"/>
              <a:t>Denetleyici parametreleri için </a:t>
            </a:r>
            <a:r>
              <a:rPr lang="tr-TR" dirty="0" err="1"/>
              <a:t>Ziegler</a:t>
            </a:r>
            <a:r>
              <a:rPr lang="tr-TR" dirty="0"/>
              <a:t> </a:t>
            </a:r>
            <a:r>
              <a:rPr lang="tr-TR" dirty="0" err="1"/>
              <a:t>Nichols</a:t>
            </a:r>
            <a:r>
              <a:rPr lang="tr-TR" dirty="0"/>
              <a:t> </a:t>
            </a:r>
            <a:r>
              <a:rPr lang="tr-TR" dirty="0" err="1"/>
              <a:t>tuning</a:t>
            </a:r>
            <a:r>
              <a:rPr lang="tr-TR" dirty="0"/>
              <a:t> </a:t>
            </a:r>
            <a:r>
              <a:rPr lang="tr-TR" dirty="0" err="1" smtClean="0"/>
              <a:t>method</a:t>
            </a:r>
            <a:r>
              <a:rPr lang="tr-TR" dirty="0" smtClean="0"/>
              <a:t> kullanılmıştır.</a:t>
            </a:r>
          </a:p>
          <a:p>
            <a:r>
              <a:rPr lang="tr-TR" dirty="0" smtClean="0"/>
              <a:t>Bu yönteme göre önce Ki=0 için </a:t>
            </a:r>
            <a:r>
              <a:rPr lang="tr-TR" dirty="0" err="1" smtClean="0"/>
              <a:t>Kp</a:t>
            </a:r>
            <a:r>
              <a:rPr lang="tr-TR" dirty="0"/>
              <a:t> </a:t>
            </a:r>
            <a:r>
              <a:rPr lang="tr-TR" dirty="0" smtClean="0"/>
              <a:t>değeri </a:t>
            </a:r>
            <a:r>
              <a:rPr lang="tr-TR" dirty="0" err="1" smtClean="0"/>
              <a:t>tune</a:t>
            </a:r>
            <a:r>
              <a:rPr lang="tr-TR" dirty="0" smtClean="0"/>
              <a:t> edilerek sistem çıkışının sürekli salınım yaptığı yer ve salınım frekansı bulunarak;</a:t>
            </a:r>
          </a:p>
          <a:p>
            <a:r>
              <a:rPr lang="tr-TR" dirty="0" err="1" smtClean="0">
                <a:solidFill>
                  <a:schemeClr val="accent6"/>
                </a:solidFill>
              </a:rPr>
              <a:t>Kp</a:t>
            </a:r>
            <a:r>
              <a:rPr lang="tr-TR" dirty="0" smtClean="0">
                <a:solidFill>
                  <a:schemeClr val="accent6"/>
                </a:solidFill>
              </a:rPr>
              <a:t>=0.45*</a:t>
            </a:r>
            <a:r>
              <a:rPr lang="tr-TR" dirty="0" err="1" smtClean="0">
                <a:solidFill>
                  <a:schemeClr val="accent6"/>
                </a:solidFill>
              </a:rPr>
              <a:t>Ku</a:t>
            </a:r>
            <a:r>
              <a:rPr lang="tr-TR" dirty="0"/>
              <a:t> </a:t>
            </a:r>
            <a:r>
              <a:rPr lang="tr-TR" dirty="0" smtClean="0"/>
              <a:t>ve </a:t>
            </a:r>
            <a:r>
              <a:rPr lang="tr-TR" dirty="0" smtClean="0">
                <a:solidFill>
                  <a:schemeClr val="accent6"/>
                </a:solidFill>
              </a:rPr>
              <a:t>Ki=1.2*</a:t>
            </a:r>
            <a:r>
              <a:rPr lang="tr-TR" dirty="0" err="1" smtClean="0">
                <a:solidFill>
                  <a:schemeClr val="accent6"/>
                </a:solidFill>
              </a:rPr>
              <a:t>Kp</a:t>
            </a:r>
            <a:r>
              <a:rPr lang="tr-TR" dirty="0" smtClean="0">
                <a:solidFill>
                  <a:schemeClr val="accent6"/>
                </a:solidFill>
              </a:rPr>
              <a:t>/Tu</a:t>
            </a:r>
            <a:r>
              <a:rPr lang="tr-TR" dirty="0" smtClean="0"/>
              <a:t> formülleri ile sırasıyla 0.018, 216.</a:t>
            </a:r>
          </a:p>
        </p:txBody>
      </p:sp>
      <p:sp>
        <p:nvSpPr>
          <p:cNvPr id="5" name="Title 1"/>
          <p:cNvSpPr>
            <a:spLocks noGrp="1"/>
          </p:cNvSpPr>
          <p:nvPr>
            <p:ph type="title"/>
          </p:nvPr>
        </p:nvSpPr>
        <p:spPr>
          <a:xfrm>
            <a:off x="0" y="-98514"/>
            <a:ext cx="12192000" cy="928507"/>
          </a:xfrm>
          <a:solidFill>
            <a:schemeClr val="accent4">
              <a:lumMod val="40000"/>
              <a:lumOff val="60000"/>
              <a:alpha val="35000"/>
            </a:schemeClr>
          </a:solidFill>
        </p:spPr>
        <p:txBody>
          <a:bodyPr>
            <a:normAutofit/>
          </a:bodyPr>
          <a:lstStyle/>
          <a:p>
            <a:pPr algn="ctr"/>
            <a:r>
              <a:rPr lang="tr-TR" sz="3200" b="1" dirty="0" err="1" smtClean="0"/>
              <a:t>Boost</a:t>
            </a:r>
            <a:r>
              <a:rPr lang="tr-TR" sz="3200" b="1" dirty="0" smtClean="0"/>
              <a:t> Dönüştürücü</a:t>
            </a:r>
            <a:endParaRPr lang="tr-TR" sz="3200"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732124"/>
            <a:ext cx="7276563"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29763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700" y="850006"/>
            <a:ext cx="10483403" cy="5369160"/>
          </a:xfrm>
        </p:spPr>
        <p:txBody>
          <a:bodyPr/>
          <a:lstStyle/>
          <a:p>
            <a:r>
              <a:rPr lang="tr-TR" dirty="0" err="1" smtClean="0"/>
              <a:t>Simulink</a:t>
            </a:r>
            <a:r>
              <a:rPr lang="tr-TR" dirty="0" smtClean="0"/>
              <a:t> Model:</a:t>
            </a:r>
          </a:p>
          <a:p>
            <a:endParaRPr lang="tr-TR" dirty="0" smtClean="0"/>
          </a:p>
        </p:txBody>
      </p:sp>
      <p:sp>
        <p:nvSpPr>
          <p:cNvPr id="5" name="Title 1"/>
          <p:cNvSpPr>
            <a:spLocks noGrp="1"/>
          </p:cNvSpPr>
          <p:nvPr>
            <p:ph type="title"/>
          </p:nvPr>
        </p:nvSpPr>
        <p:spPr>
          <a:xfrm>
            <a:off x="0" y="-98514"/>
            <a:ext cx="12192000" cy="928507"/>
          </a:xfrm>
          <a:solidFill>
            <a:schemeClr val="accent4">
              <a:lumMod val="40000"/>
              <a:lumOff val="60000"/>
              <a:alpha val="35000"/>
            </a:schemeClr>
          </a:solidFill>
        </p:spPr>
        <p:txBody>
          <a:bodyPr>
            <a:normAutofit/>
          </a:bodyPr>
          <a:lstStyle/>
          <a:p>
            <a:pPr algn="ctr"/>
            <a:r>
              <a:rPr lang="tr-TR" sz="3200" b="1" dirty="0" err="1" smtClean="0"/>
              <a:t>Boost</a:t>
            </a:r>
            <a:r>
              <a:rPr lang="tr-TR" sz="3200" b="1" dirty="0" smtClean="0"/>
              <a:t> Dönüştürücü</a:t>
            </a:r>
            <a:endParaRPr lang="tr-TR"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008" y="1321225"/>
            <a:ext cx="9633398"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2976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700" y="850006"/>
            <a:ext cx="10483403" cy="5369160"/>
          </a:xfrm>
        </p:spPr>
        <p:txBody>
          <a:bodyPr/>
          <a:lstStyle/>
          <a:p>
            <a:r>
              <a:rPr lang="tr-TR" dirty="0" smtClean="0"/>
              <a:t>Değişken giriş gerilimleri için çıkış gerilimi:</a:t>
            </a:r>
          </a:p>
          <a:p>
            <a:endParaRPr lang="tr-TR" dirty="0" smtClean="0"/>
          </a:p>
        </p:txBody>
      </p:sp>
      <p:sp>
        <p:nvSpPr>
          <p:cNvPr id="5" name="Title 1"/>
          <p:cNvSpPr>
            <a:spLocks noGrp="1"/>
          </p:cNvSpPr>
          <p:nvPr>
            <p:ph type="title"/>
          </p:nvPr>
        </p:nvSpPr>
        <p:spPr>
          <a:xfrm>
            <a:off x="0" y="-98514"/>
            <a:ext cx="12192000" cy="928507"/>
          </a:xfrm>
          <a:solidFill>
            <a:schemeClr val="accent4">
              <a:lumMod val="40000"/>
              <a:lumOff val="60000"/>
              <a:alpha val="35000"/>
            </a:schemeClr>
          </a:solidFill>
        </p:spPr>
        <p:txBody>
          <a:bodyPr>
            <a:normAutofit/>
          </a:bodyPr>
          <a:lstStyle/>
          <a:p>
            <a:pPr algn="ctr"/>
            <a:r>
              <a:rPr lang="tr-TR" sz="3200" b="1" dirty="0" err="1" smtClean="0"/>
              <a:t>Boost</a:t>
            </a:r>
            <a:r>
              <a:rPr lang="tr-TR" sz="3200" b="1" dirty="0" smtClean="0"/>
              <a:t> Dönüştürücü</a:t>
            </a:r>
            <a:endParaRPr lang="tr-TR"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1442434"/>
            <a:ext cx="10182225" cy="4677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834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98514"/>
            <a:ext cx="12192000" cy="928507"/>
          </a:xfrm>
          <a:solidFill>
            <a:schemeClr val="accent4">
              <a:lumMod val="40000"/>
              <a:lumOff val="60000"/>
              <a:alpha val="35000"/>
            </a:schemeClr>
          </a:solidFill>
        </p:spPr>
        <p:txBody>
          <a:bodyPr>
            <a:normAutofit/>
          </a:bodyPr>
          <a:lstStyle/>
          <a:p>
            <a:pPr algn="ctr"/>
            <a:r>
              <a:rPr lang="en-US" sz="3200" b="1" dirty="0"/>
              <a:t>3-Phase </a:t>
            </a:r>
            <a:r>
              <a:rPr lang="tr-TR" sz="3200" b="1" dirty="0" smtClean="0"/>
              <a:t>DC/AC </a:t>
            </a:r>
            <a:r>
              <a:rPr lang="en-US" sz="3200" b="1" dirty="0" smtClean="0"/>
              <a:t>Inverter</a:t>
            </a:r>
            <a:r>
              <a:rPr lang="tr-TR" sz="3200" b="1" dirty="0"/>
              <a:t> </a:t>
            </a:r>
            <a:r>
              <a:rPr lang="en-US" sz="3200" b="1" dirty="0" smtClean="0"/>
              <a:t>With </a:t>
            </a:r>
            <a:r>
              <a:rPr lang="tr-TR" sz="3200" b="1" dirty="0" smtClean="0"/>
              <a:t>PWM </a:t>
            </a:r>
            <a:r>
              <a:rPr lang="en-US" sz="3200" b="1" dirty="0" smtClean="0"/>
              <a:t>Output</a:t>
            </a:r>
            <a:endParaRPr lang="tr-TR" sz="3200" dirty="0"/>
          </a:p>
        </p:txBody>
      </p:sp>
      <p:sp>
        <p:nvSpPr>
          <p:cNvPr id="11" name="Content Placeholder 2"/>
          <p:cNvSpPr>
            <a:spLocks noGrp="1"/>
          </p:cNvSpPr>
          <p:nvPr>
            <p:ph idx="1"/>
          </p:nvPr>
        </p:nvSpPr>
        <p:spPr>
          <a:xfrm>
            <a:off x="669700" y="875763"/>
            <a:ext cx="10483403" cy="5343403"/>
          </a:xfrm>
        </p:spPr>
        <p:txBody>
          <a:bodyPr/>
          <a:lstStyle/>
          <a:p>
            <a:r>
              <a:rPr lang="tr-TR" dirty="0" err="1" smtClean="0"/>
              <a:t>Boost</a:t>
            </a:r>
            <a:r>
              <a:rPr lang="tr-TR" dirty="0" smtClean="0"/>
              <a:t> çıkışındaki sağlanan sabit DC gerilim şebekeye bağlanmak için PWM yöntemi ile güç kontrolü yapılarak AC ye çevrilmiştir.</a:t>
            </a:r>
          </a:p>
          <a:p>
            <a:endParaRPr lang="tr-TR"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14" y="2087584"/>
            <a:ext cx="10983487" cy="383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51445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98514"/>
            <a:ext cx="12192000" cy="928507"/>
          </a:xfrm>
          <a:solidFill>
            <a:schemeClr val="accent4">
              <a:lumMod val="40000"/>
              <a:lumOff val="60000"/>
              <a:alpha val="35000"/>
            </a:schemeClr>
          </a:solidFill>
        </p:spPr>
        <p:txBody>
          <a:bodyPr>
            <a:normAutofit/>
          </a:bodyPr>
          <a:lstStyle/>
          <a:p>
            <a:pPr algn="ctr"/>
            <a:r>
              <a:rPr lang="en-US" sz="3200" b="1" dirty="0"/>
              <a:t>3-Phase </a:t>
            </a:r>
            <a:r>
              <a:rPr lang="tr-TR" sz="3200" b="1" dirty="0" smtClean="0"/>
              <a:t>DC/AC </a:t>
            </a:r>
            <a:r>
              <a:rPr lang="en-US" sz="3200" b="1" dirty="0" smtClean="0"/>
              <a:t>Inverter</a:t>
            </a:r>
            <a:r>
              <a:rPr lang="tr-TR" sz="3200" b="1" dirty="0"/>
              <a:t> </a:t>
            </a:r>
            <a:r>
              <a:rPr lang="en-US" sz="3200" b="1" dirty="0" smtClean="0"/>
              <a:t>With </a:t>
            </a:r>
            <a:r>
              <a:rPr lang="tr-TR" sz="3200" b="1" dirty="0" smtClean="0"/>
              <a:t>PWM </a:t>
            </a:r>
            <a:r>
              <a:rPr lang="en-US" sz="3200" b="1" dirty="0" smtClean="0"/>
              <a:t>Output</a:t>
            </a:r>
            <a:endParaRPr lang="tr-TR" sz="3200" dirty="0"/>
          </a:p>
        </p:txBody>
      </p:sp>
      <p:sp>
        <p:nvSpPr>
          <p:cNvPr id="11" name="Content Placeholder 2"/>
          <p:cNvSpPr>
            <a:spLocks noGrp="1"/>
          </p:cNvSpPr>
          <p:nvPr>
            <p:ph idx="1"/>
          </p:nvPr>
        </p:nvSpPr>
        <p:spPr>
          <a:xfrm>
            <a:off x="502276" y="2781835"/>
            <a:ext cx="10650828" cy="3437331"/>
          </a:xfrm>
        </p:spPr>
        <p:txBody>
          <a:bodyPr/>
          <a:lstStyle/>
          <a:p>
            <a:pPr marL="0" indent="0">
              <a:buNone/>
            </a:pPr>
            <a:r>
              <a:rPr lang="tr-TR" dirty="0" smtClean="0"/>
              <a:t>İki kaynak arasındaki aktif güç akışında faz açışı, reaktif güç akışında gerilim farkları rol oynamaktadır. Faz açısı ve gerilim değerini ise PWM için üretilecek referans sinyallerinin kontrolü ile sağlanmaktadır.</a:t>
            </a:r>
          </a:p>
          <a:p>
            <a:pPr marL="0" indent="0">
              <a:buNone/>
            </a:pPr>
            <a:endParaRPr lang="tr-TR" dirty="0" smtClean="0"/>
          </a:p>
          <a:p>
            <a:pPr marL="0" indent="0">
              <a:buNone/>
            </a:pPr>
            <a:r>
              <a:rPr lang="tr-TR" dirty="0" smtClean="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532" y="1111070"/>
            <a:ext cx="3542022" cy="167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2038" y="1305127"/>
            <a:ext cx="4249691" cy="1256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751" y="4132028"/>
            <a:ext cx="3211803" cy="2147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4783" y="4238279"/>
            <a:ext cx="6248316" cy="1518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5574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98514"/>
            <a:ext cx="12192000" cy="928507"/>
          </a:xfrm>
          <a:solidFill>
            <a:schemeClr val="accent4">
              <a:lumMod val="40000"/>
              <a:lumOff val="60000"/>
              <a:alpha val="35000"/>
            </a:schemeClr>
          </a:solidFill>
        </p:spPr>
        <p:txBody>
          <a:bodyPr>
            <a:normAutofit/>
          </a:bodyPr>
          <a:lstStyle/>
          <a:p>
            <a:pPr algn="ctr"/>
            <a:r>
              <a:rPr lang="en-US" sz="3200" b="1" dirty="0"/>
              <a:t>3-Phase </a:t>
            </a:r>
            <a:r>
              <a:rPr lang="tr-TR" sz="3200" b="1" dirty="0" smtClean="0"/>
              <a:t>DC/AC </a:t>
            </a:r>
            <a:r>
              <a:rPr lang="en-US" sz="3200" b="1" dirty="0" smtClean="0"/>
              <a:t>Inverter</a:t>
            </a:r>
            <a:r>
              <a:rPr lang="tr-TR" sz="3200" b="1" dirty="0"/>
              <a:t> </a:t>
            </a:r>
            <a:r>
              <a:rPr lang="en-US" sz="3200" b="1" dirty="0" smtClean="0"/>
              <a:t>With </a:t>
            </a:r>
            <a:r>
              <a:rPr lang="tr-TR" sz="3200" b="1" dirty="0" smtClean="0"/>
              <a:t>PWM </a:t>
            </a:r>
            <a:r>
              <a:rPr lang="en-US" sz="3200" b="1" dirty="0" smtClean="0"/>
              <a:t>Output</a:t>
            </a:r>
            <a:endParaRPr lang="tr-TR" sz="3200" dirty="0"/>
          </a:p>
        </p:txBody>
      </p:sp>
      <p:sp>
        <p:nvSpPr>
          <p:cNvPr id="11" name="Content Placeholder 2"/>
          <p:cNvSpPr>
            <a:spLocks noGrp="1"/>
          </p:cNvSpPr>
          <p:nvPr>
            <p:ph idx="1"/>
          </p:nvPr>
        </p:nvSpPr>
        <p:spPr>
          <a:xfrm>
            <a:off x="669700" y="875763"/>
            <a:ext cx="10483403" cy="5343403"/>
          </a:xfrm>
        </p:spPr>
        <p:txBody>
          <a:bodyPr/>
          <a:lstStyle/>
          <a:p>
            <a:r>
              <a:rPr lang="tr-TR" dirty="0" smtClean="0"/>
              <a:t>Aşağıda görüldüğü gibi çıkışta istenilen aktif ve reaktif güç belirlenir ve ölçülen çıkış gücü ile karşılaştırılarak aradaki hata belirlenir.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045" y="1815920"/>
            <a:ext cx="7723837" cy="4261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5574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98514"/>
            <a:ext cx="12192000" cy="928507"/>
          </a:xfrm>
          <a:solidFill>
            <a:schemeClr val="accent4">
              <a:lumMod val="40000"/>
              <a:lumOff val="60000"/>
              <a:alpha val="35000"/>
            </a:schemeClr>
          </a:solidFill>
        </p:spPr>
        <p:txBody>
          <a:bodyPr>
            <a:normAutofit/>
          </a:bodyPr>
          <a:lstStyle/>
          <a:p>
            <a:pPr algn="ctr"/>
            <a:r>
              <a:rPr lang="en-US" sz="3200" b="1" dirty="0"/>
              <a:t>3-Phase </a:t>
            </a:r>
            <a:r>
              <a:rPr lang="tr-TR" sz="3200" b="1" dirty="0" smtClean="0"/>
              <a:t>DC/AC </a:t>
            </a:r>
            <a:r>
              <a:rPr lang="en-US" sz="3200" b="1" dirty="0" smtClean="0"/>
              <a:t>Inverter</a:t>
            </a:r>
            <a:r>
              <a:rPr lang="tr-TR" sz="3200" b="1" dirty="0"/>
              <a:t> </a:t>
            </a:r>
            <a:r>
              <a:rPr lang="en-US" sz="3200" b="1" dirty="0" smtClean="0"/>
              <a:t>With </a:t>
            </a:r>
            <a:r>
              <a:rPr lang="tr-TR" sz="3200" b="1" dirty="0" smtClean="0"/>
              <a:t>PWM </a:t>
            </a:r>
            <a:r>
              <a:rPr lang="en-US" sz="3200" b="1" dirty="0" smtClean="0"/>
              <a:t>Output</a:t>
            </a:r>
            <a:endParaRPr lang="tr-TR" sz="3200" dirty="0"/>
          </a:p>
        </p:txBody>
      </p:sp>
      <p:sp>
        <p:nvSpPr>
          <p:cNvPr id="11" name="Content Placeholder 2"/>
          <p:cNvSpPr>
            <a:spLocks noGrp="1"/>
          </p:cNvSpPr>
          <p:nvPr>
            <p:ph idx="1"/>
          </p:nvPr>
        </p:nvSpPr>
        <p:spPr>
          <a:xfrm>
            <a:off x="669700" y="875763"/>
            <a:ext cx="10483403" cy="5343403"/>
          </a:xfrm>
        </p:spPr>
        <p:txBody>
          <a:bodyPr/>
          <a:lstStyle/>
          <a:p>
            <a:r>
              <a:rPr lang="tr-TR" dirty="0" smtClean="0"/>
              <a:t>Bu hatalar PI denetleyici yardımıyla kontrol edilerek modülasyon indeksi ve faz kayması belirlenmektedir.</a:t>
            </a:r>
          </a:p>
          <a:p>
            <a:endParaRPr lang="tr-TR" dirty="0"/>
          </a:p>
          <a:p>
            <a:endParaRPr lang="tr-TR" dirty="0" smtClean="0"/>
          </a:p>
          <a:p>
            <a:endParaRPr lang="tr-TR" dirty="0"/>
          </a:p>
          <a:p>
            <a:endParaRPr lang="tr-TR" dirty="0" smtClean="0"/>
          </a:p>
          <a:p>
            <a:r>
              <a:rPr lang="tr-TR" dirty="0" err="1" smtClean="0"/>
              <a:t>İnverter</a:t>
            </a:r>
            <a:r>
              <a:rPr lang="tr-TR" dirty="0" smtClean="0"/>
              <a:t> çıkışının şebeke ile senkronize olması için ise şebeke faz bilgisi gerekmektedir. Bunu için PLL yöntemi kullanılmıştır.</a:t>
            </a:r>
          </a:p>
          <a:p>
            <a:endParaRPr lang="tr-TR" dirty="0" smtClean="0"/>
          </a:p>
          <a:p>
            <a:endParaRPr lang="tr-TR" dirty="0" smtClean="0"/>
          </a:p>
          <a:p>
            <a:endParaRPr lang="tr-TR"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240" y="1733415"/>
            <a:ext cx="756285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7709" y="4736742"/>
            <a:ext cx="4324618" cy="1249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557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38200" y="640080"/>
            <a:ext cx="10515600" cy="5536883"/>
          </a:xfrm>
        </p:spPr>
        <p:txBody>
          <a:bodyPr>
            <a:normAutofit lnSpcReduction="10000"/>
          </a:bodyPr>
          <a:lstStyle/>
          <a:p>
            <a:pPr algn="just"/>
            <a:r>
              <a:rPr lang="tr-TR" sz="3200" dirty="0" smtClean="0"/>
              <a:t>Sürekli Mıknatıslı Senkron Jeneratör’den çıkan 3 fazlı A.C. gerilim, üç fazlı tam dalga </a:t>
            </a:r>
            <a:r>
              <a:rPr lang="tr-TR" sz="3200" b="1" dirty="0" smtClean="0"/>
              <a:t>doğrultucudan</a:t>
            </a:r>
            <a:r>
              <a:rPr lang="tr-TR" sz="3200" dirty="0" smtClean="0"/>
              <a:t> geçirilerek D.C. gerilime dönüştürülür.  </a:t>
            </a:r>
          </a:p>
          <a:p>
            <a:pPr algn="just"/>
            <a:r>
              <a:rPr lang="tr-TR" sz="3200" dirty="0" smtClean="0"/>
              <a:t>Bu D.C gerilim, </a:t>
            </a:r>
            <a:r>
              <a:rPr lang="tr-TR" sz="3200" b="1" dirty="0" err="1" smtClean="0"/>
              <a:t>Boost</a:t>
            </a:r>
            <a:r>
              <a:rPr lang="tr-TR" sz="3200" dirty="0" smtClean="0"/>
              <a:t> çevirici devresi ile yükseltilir. </a:t>
            </a:r>
          </a:p>
          <a:p>
            <a:pPr algn="just"/>
            <a:r>
              <a:rPr lang="tr-TR" sz="3200" dirty="0" smtClean="0"/>
              <a:t>Çıkış gerilimini kontrol altında tutmak ve rüzgar hızı değişiminden bağımsız, sabit bir gerilim değeri elde etmek için </a:t>
            </a:r>
            <a:r>
              <a:rPr lang="tr-TR" sz="3200" dirty="0" err="1" smtClean="0"/>
              <a:t>boost</a:t>
            </a:r>
            <a:r>
              <a:rPr lang="tr-TR" sz="3200" dirty="0" smtClean="0"/>
              <a:t> çeviricide bulunan anahtarlama elemanına uygulanan PWM sinyali, </a:t>
            </a:r>
            <a:r>
              <a:rPr lang="tr-TR" sz="3200" b="1" dirty="0" smtClean="0"/>
              <a:t>PI</a:t>
            </a:r>
            <a:r>
              <a:rPr lang="tr-TR" sz="3200" dirty="0" smtClean="0"/>
              <a:t> kontrolüne dayalı bir yöntem ile kontrol edilmektedir.</a:t>
            </a:r>
          </a:p>
          <a:p>
            <a:pPr algn="just"/>
            <a:r>
              <a:rPr lang="tr-TR" sz="3200" dirty="0" smtClean="0"/>
              <a:t>Daha sonra bu sabit gerilim, </a:t>
            </a:r>
            <a:r>
              <a:rPr lang="tr-TR" sz="3200" b="1" smtClean="0"/>
              <a:t>3-fazlı PWM İnverter</a:t>
            </a:r>
            <a:r>
              <a:rPr lang="tr-TR" sz="3200" b="1" dirty="0" smtClean="0"/>
              <a:t> </a:t>
            </a:r>
            <a:r>
              <a:rPr lang="tr-TR" sz="3200" dirty="0" smtClean="0"/>
              <a:t>ile istenilen frekansta A.C. dalga formuna dönüştürülerek şebekeye basılacaktır.</a:t>
            </a:r>
            <a:endParaRPr lang="tr-TR" sz="3200" dirty="0"/>
          </a:p>
        </p:txBody>
      </p:sp>
    </p:spTree>
    <p:extLst>
      <p:ext uri="{BB962C8B-B14F-4D97-AF65-F5344CB8AC3E}">
        <p14:creationId xmlns:p14="http://schemas.microsoft.com/office/powerpoint/2010/main" val="1588361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98514"/>
            <a:ext cx="12192000" cy="928507"/>
          </a:xfrm>
          <a:solidFill>
            <a:schemeClr val="accent4">
              <a:lumMod val="40000"/>
              <a:lumOff val="60000"/>
              <a:alpha val="35000"/>
            </a:schemeClr>
          </a:solidFill>
        </p:spPr>
        <p:txBody>
          <a:bodyPr>
            <a:normAutofit/>
          </a:bodyPr>
          <a:lstStyle/>
          <a:p>
            <a:pPr algn="ctr"/>
            <a:r>
              <a:rPr lang="en-US" sz="3200" b="1" dirty="0"/>
              <a:t>3-Phase </a:t>
            </a:r>
            <a:r>
              <a:rPr lang="tr-TR" sz="3200" b="1" dirty="0" smtClean="0"/>
              <a:t>DC/AC </a:t>
            </a:r>
            <a:r>
              <a:rPr lang="en-US" sz="3200" b="1" dirty="0" smtClean="0"/>
              <a:t>Inverter</a:t>
            </a:r>
            <a:r>
              <a:rPr lang="tr-TR" sz="3200" b="1" dirty="0"/>
              <a:t> </a:t>
            </a:r>
            <a:r>
              <a:rPr lang="en-US" sz="3200" b="1" dirty="0" smtClean="0"/>
              <a:t>With </a:t>
            </a:r>
            <a:r>
              <a:rPr lang="tr-TR" sz="3200" b="1" dirty="0" smtClean="0"/>
              <a:t>PWM </a:t>
            </a:r>
            <a:r>
              <a:rPr lang="en-US" sz="3200" b="1" dirty="0" smtClean="0"/>
              <a:t>Output</a:t>
            </a:r>
            <a:endParaRPr lang="tr-TR" sz="3200" dirty="0"/>
          </a:p>
        </p:txBody>
      </p:sp>
      <p:sp>
        <p:nvSpPr>
          <p:cNvPr id="11" name="Content Placeholder 2"/>
          <p:cNvSpPr>
            <a:spLocks noGrp="1"/>
          </p:cNvSpPr>
          <p:nvPr>
            <p:ph idx="1"/>
          </p:nvPr>
        </p:nvSpPr>
        <p:spPr>
          <a:xfrm>
            <a:off x="669700" y="875763"/>
            <a:ext cx="10483403" cy="5343403"/>
          </a:xfrm>
        </p:spPr>
        <p:txBody>
          <a:bodyPr/>
          <a:lstStyle/>
          <a:p>
            <a:r>
              <a:rPr lang="tr-TR" dirty="0" smtClean="0"/>
              <a:t>PLL ile elde edilen faz bilgisi:                Oluşturulan referans sinyalleri:</a:t>
            </a:r>
          </a:p>
          <a:p>
            <a:endParaRPr lang="tr-TR"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62" y="1600066"/>
            <a:ext cx="4918454" cy="3873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955" y="1600066"/>
            <a:ext cx="4813544" cy="3873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557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98514"/>
            <a:ext cx="12192000" cy="928507"/>
          </a:xfrm>
          <a:solidFill>
            <a:schemeClr val="accent4">
              <a:lumMod val="40000"/>
              <a:lumOff val="60000"/>
              <a:alpha val="35000"/>
            </a:schemeClr>
          </a:solidFill>
        </p:spPr>
        <p:txBody>
          <a:bodyPr>
            <a:normAutofit/>
          </a:bodyPr>
          <a:lstStyle/>
          <a:p>
            <a:pPr algn="ctr"/>
            <a:r>
              <a:rPr lang="en-US" sz="3200" b="1" dirty="0"/>
              <a:t>3-Phase </a:t>
            </a:r>
            <a:r>
              <a:rPr lang="tr-TR" sz="3200" b="1" dirty="0" smtClean="0"/>
              <a:t>DC/AC </a:t>
            </a:r>
            <a:r>
              <a:rPr lang="en-US" sz="3200" b="1" dirty="0" smtClean="0"/>
              <a:t>Inverter</a:t>
            </a:r>
            <a:r>
              <a:rPr lang="tr-TR" sz="3200" b="1" dirty="0"/>
              <a:t> </a:t>
            </a:r>
            <a:r>
              <a:rPr lang="en-US" sz="3200" b="1" dirty="0" smtClean="0"/>
              <a:t>With </a:t>
            </a:r>
            <a:r>
              <a:rPr lang="tr-TR" sz="3200" b="1" dirty="0" smtClean="0"/>
              <a:t>PWM </a:t>
            </a:r>
            <a:r>
              <a:rPr lang="en-US" sz="3200" b="1" dirty="0" smtClean="0"/>
              <a:t>Output</a:t>
            </a:r>
            <a:endParaRPr lang="tr-TR" sz="3200" dirty="0"/>
          </a:p>
        </p:txBody>
      </p:sp>
      <p:sp>
        <p:nvSpPr>
          <p:cNvPr id="11" name="Content Placeholder 2"/>
          <p:cNvSpPr>
            <a:spLocks noGrp="1"/>
          </p:cNvSpPr>
          <p:nvPr>
            <p:ph idx="1"/>
          </p:nvPr>
        </p:nvSpPr>
        <p:spPr>
          <a:xfrm>
            <a:off x="669700" y="875764"/>
            <a:ext cx="10483403" cy="1725970"/>
          </a:xfrm>
        </p:spPr>
        <p:txBody>
          <a:bodyPr/>
          <a:lstStyle/>
          <a:p>
            <a:r>
              <a:rPr lang="tr-TR" dirty="0" err="1" smtClean="0"/>
              <a:t>Harmonikleri</a:t>
            </a:r>
            <a:r>
              <a:rPr lang="tr-TR" dirty="0" smtClean="0"/>
              <a:t> yok etmek için LC alçak geçiren filtre kullanılmıştır.</a:t>
            </a:r>
            <a:endParaRPr lang="tr-TR" dirty="0"/>
          </a:p>
          <a:p>
            <a:pPr lvl="8"/>
            <a:r>
              <a:rPr lang="tr-TR" dirty="0" smtClean="0"/>
              <a:t>                                         </a:t>
            </a:r>
            <a:r>
              <a:rPr lang="tr-TR" dirty="0" err="1" smtClean="0"/>
              <a:t>fsw</a:t>
            </a:r>
            <a:r>
              <a:rPr lang="tr-TR" dirty="0" smtClean="0"/>
              <a:t>=10kHz için,	</a:t>
            </a:r>
          </a:p>
          <a:p>
            <a:pPr lvl="8"/>
            <a:r>
              <a:rPr lang="tr-TR" dirty="0"/>
              <a:t> </a:t>
            </a:r>
            <a:r>
              <a:rPr lang="tr-TR" dirty="0" smtClean="0"/>
              <a:t>                                        </a:t>
            </a:r>
            <a:r>
              <a:rPr lang="tr-TR" dirty="0" err="1" smtClean="0"/>
              <a:t>fc</a:t>
            </a:r>
            <a:r>
              <a:rPr lang="tr-TR" dirty="0" smtClean="0"/>
              <a:t>=707Hz seçilerek;</a:t>
            </a:r>
          </a:p>
          <a:p>
            <a:pPr marL="3657600" lvl="8" indent="0">
              <a:buNone/>
            </a:pPr>
            <a:r>
              <a:rPr lang="tr-TR" dirty="0"/>
              <a:t> </a:t>
            </a:r>
            <a:r>
              <a:rPr lang="tr-TR" dirty="0" smtClean="0"/>
              <a:t>                                             L=92mH ve C=0.55uF bulunmuştur.                                  </a:t>
            </a:r>
          </a:p>
          <a:p>
            <a:pPr lvl="8"/>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041" y="1409901"/>
            <a:ext cx="2681622" cy="119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7213" y="1409900"/>
            <a:ext cx="2209938" cy="1165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669696" y="2859111"/>
            <a:ext cx="10483403" cy="3464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smtClean="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220" y="2768957"/>
            <a:ext cx="9556123" cy="347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33276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98514"/>
            <a:ext cx="12192000" cy="928507"/>
          </a:xfrm>
          <a:solidFill>
            <a:schemeClr val="accent4">
              <a:lumMod val="40000"/>
              <a:lumOff val="60000"/>
              <a:alpha val="35000"/>
            </a:schemeClr>
          </a:solidFill>
        </p:spPr>
        <p:txBody>
          <a:bodyPr>
            <a:normAutofit/>
          </a:bodyPr>
          <a:lstStyle/>
          <a:p>
            <a:pPr algn="ctr"/>
            <a:r>
              <a:rPr lang="en-US" sz="3200" b="1" dirty="0"/>
              <a:t>3-Phase </a:t>
            </a:r>
            <a:r>
              <a:rPr lang="tr-TR" sz="3200" b="1" dirty="0" smtClean="0"/>
              <a:t>DC/AC </a:t>
            </a:r>
            <a:r>
              <a:rPr lang="en-US" sz="3200" b="1" dirty="0" smtClean="0"/>
              <a:t>Inverter</a:t>
            </a:r>
            <a:r>
              <a:rPr lang="tr-TR" sz="3200" b="1" dirty="0"/>
              <a:t> </a:t>
            </a:r>
            <a:r>
              <a:rPr lang="en-US" sz="3200" b="1" dirty="0" smtClean="0"/>
              <a:t>With </a:t>
            </a:r>
            <a:r>
              <a:rPr lang="tr-TR" sz="3200" b="1" dirty="0" smtClean="0"/>
              <a:t>PWM </a:t>
            </a:r>
            <a:r>
              <a:rPr lang="en-US" sz="3200" b="1" dirty="0" smtClean="0"/>
              <a:t>Output</a:t>
            </a:r>
            <a:endParaRPr lang="tr-TR" sz="3200" dirty="0"/>
          </a:p>
        </p:txBody>
      </p:sp>
      <p:sp>
        <p:nvSpPr>
          <p:cNvPr id="11" name="Content Placeholder 2"/>
          <p:cNvSpPr>
            <a:spLocks noGrp="1"/>
          </p:cNvSpPr>
          <p:nvPr>
            <p:ph idx="1"/>
          </p:nvPr>
        </p:nvSpPr>
        <p:spPr>
          <a:xfrm>
            <a:off x="669700" y="875764"/>
            <a:ext cx="10483403" cy="1056068"/>
          </a:xfrm>
        </p:spPr>
        <p:txBody>
          <a:bodyPr/>
          <a:lstStyle/>
          <a:p>
            <a:r>
              <a:rPr lang="tr-TR" dirty="0" smtClean="0"/>
              <a:t>1kW aktif güç ve 0.99 PF çıkış istendiğinde çıkış P ve Q grafiği;</a:t>
            </a:r>
          </a:p>
          <a:p>
            <a:endParaRPr lang="tr-TR"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20" y="1468192"/>
            <a:ext cx="10006885" cy="490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9197" y="1744886"/>
            <a:ext cx="154305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197" y="4198580"/>
            <a:ext cx="15430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33276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12192000" cy="928507"/>
          </a:xfrm>
          <a:solidFill>
            <a:schemeClr val="accent4">
              <a:lumMod val="40000"/>
              <a:lumOff val="60000"/>
              <a:alpha val="35000"/>
            </a:schemeClr>
          </a:solidFill>
        </p:spPr>
        <p:txBody>
          <a:bodyPr>
            <a:normAutofit/>
          </a:bodyPr>
          <a:lstStyle/>
          <a:p>
            <a:pPr algn="ctr"/>
            <a:r>
              <a:rPr lang="en-US" sz="3200" b="1" dirty="0"/>
              <a:t>3-Phase </a:t>
            </a:r>
            <a:r>
              <a:rPr lang="tr-TR" sz="3200" b="1" dirty="0" smtClean="0"/>
              <a:t>DC/AC </a:t>
            </a:r>
            <a:r>
              <a:rPr lang="en-US" sz="3200" b="1" dirty="0" smtClean="0"/>
              <a:t>Inverter</a:t>
            </a:r>
            <a:r>
              <a:rPr lang="tr-TR" sz="3200" b="1" dirty="0"/>
              <a:t> </a:t>
            </a:r>
            <a:r>
              <a:rPr lang="en-US" sz="3200" b="1" dirty="0" smtClean="0"/>
              <a:t>With </a:t>
            </a:r>
            <a:r>
              <a:rPr lang="tr-TR" sz="3200" b="1" dirty="0" smtClean="0"/>
              <a:t>PWM </a:t>
            </a:r>
            <a:r>
              <a:rPr lang="en-US" sz="3200" b="1" dirty="0" smtClean="0"/>
              <a:t>Output</a:t>
            </a:r>
            <a:endParaRPr lang="tr-TR" sz="3200" dirty="0"/>
          </a:p>
        </p:txBody>
      </p:sp>
      <p:sp>
        <p:nvSpPr>
          <p:cNvPr id="11" name="Content Placeholder 2"/>
          <p:cNvSpPr>
            <a:spLocks noGrp="1"/>
          </p:cNvSpPr>
          <p:nvPr>
            <p:ph idx="1"/>
          </p:nvPr>
        </p:nvSpPr>
        <p:spPr>
          <a:xfrm>
            <a:off x="669701" y="875764"/>
            <a:ext cx="6800046" cy="463640"/>
          </a:xfrm>
        </p:spPr>
        <p:txBody>
          <a:bodyPr>
            <a:normAutofit lnSpcReduction="10000"/>
          </a:bodyPr>
          <a:lstStyle/>
          <a:p>
            <a:r>
              <a:rPr lang="tr-TR" dirty="0" smtClean="0"/>
              <a:t>Çıkış faz-faz gerilim ve akım </a:t>
            </a:r>
            <a:r>
              <a:rPr lang="tr-TR" dirty="0"/>
              <a:t>grafiği; </a:t>
            </a:r>
            <a:endParaRPr lang="tr-TR"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13" y="1429555"/>
            <a:ext cx="6770666" cy="488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690" y="1429555"/>
            <a:ext cx="2305089" cy="325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0065" y="3872315"/>
            <a:ext cx="2072714" cy="454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txBox="1">
            <a:spLocks/>
          </p:cNvSpPr>
          <p:nvPr/>
        </p:nvSpPr>
        <p:spPr>
          <a:xfrm>
            <a:off x="7572779" y="1592184"/>
            <a:ext cx="4690057" cy="4636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total </a:t>
            </a:r>
            <a:r>
              <a:rPr lang="tr-TR" dirty="0" err="1"/>
              <a:t>harmonic</a:t>
            </a:r>
            <a:r>
              <a:rPr lang="tr-TR" dirty="0"/>
              <a:t> </a:t>
            </a:r>
            <a:r>
              <a:rPr lang="tr-TR" dirty="0" err="1" smtClean="0"/>
              <a:t>distortion</a:t>
            </a:r>
            <a:r>
              <a:rPr lang="tr-TR" dirty="0" smtClean="0"/>
              <a:t>;</a:t>
            </a:r>
          </a:p>
        </p:txBody>
      </p:sp>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4987" y="2484348"/>
            <a:ext cx="3565639" cy="2775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33276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761963" y="357167"/>
            <a:ext cx="10363200" cy="755645"/>
          </a:xfrm>
        </p:spPr>
        <p:txBody>
          <a:bodyPr>
            <a:normAutofit/>
          </a:bodyPr>
          <a:lstStyle/>
          <a:p>
            <a:r>
              <a:rPr lang="tr-TR" sz="3200" b="1" dirty="0" err="1" smtClean="0">
                <a:solidFill>
                  <a:srgbClr val="FF0000"/>
                </a:solidFill>
              </a:rPr>
              <a:t>Komponent</a:t>
            </a:r>
            <a:r>
              <a:rPr lang="tr-TR" sz="3200" b="1" dirty="0" smtClean="0">
                <a:solidFill>
                  <a:srgbClr val="FF0000"/>
                </a:solidFill>
              </a:rPr>
              <a:t> Seçimi</a:t>
            </a:r>
            <a:endParaRPr lang="tr-TR" sz="3200" b="1" dirty="0">
              <a:solidFill>
                <a:srgbClr val="FF0000"/>
              </a:solidFill>
            </a:endParaRPr>
          </a:p>
        </p:txBody>
      </p:sp>
      <p:sp>
        <p:nvSpPr>
          <p:cNvPr id="5" name="4 Metin kutusu"/>
          <p:cNvSpPr txBox="1"/>
          <p:nvPr/>
        </p:nvSpPr>
        <p:spPr>
          <a:xfrm>
            <a:off x="373180" y="1283443"/>
            <a:ext cx="11532013" cy="1477328"/>
          </a:xfrm>
          <a:prstGeom prst="rect">
            <a:avLst/>
          </a:prstGeom>
          <a:noFill/>
        </p:spPr>
        <p:txBody>
          <a:bodyPr wrap="square" rtlCol="0">
            <a:spAutoFit/>
          </a:bodyPr>
          <a:lstStyle/>
          <a:p>
            <a:r>
              <a:rPr lang="tr-TR" b="1" dirty="0" smtClean="0"/>
              <a:t>Akım </a:t>
            </a:r>
            <a:r>
              <a:rPr lang="tr-TR" b="1" dirty="0" err="1" smtClean="0"/>
              <a:t>Sensörü</a:t>
            </a:r>
            <a:r>
              <a:rPr lang="tr-TR" b="1" dirty="0" smtClean="0"/>
              <a:t>:</a:t>
            </a:r>
            <a:r>
              <a:rPr lang="tr-TR" b="1" dirty="0"/>
              <a:t> </a:t>
            </a:r>
            <a:r>
              <a:rPr lang="tr-TR" dirty="0"/>
              <a:t>Allegro </a:t>
            </a:r>
            <a:r>
              <a:rPr lang="tr-TR" dirty="0" err="1"/>
              <a:t>MicroSystems</a:t>
            </a:r>
            <a:r>
              <a:rPr lang="tr-TR" dirty="0"/>
              <a:t>, “ACS712”  akım </a:t>
            </a:r>
            <a:r>
              <a:rPr lang="tr-TR" dirty="0" err="1"/>
              <a:t>sensörü</a:t>
            </a:r>
            <a:r>
              <a:rPr lang="tr-TR" dirty="0"/>
              <a:t> seçilmiştir. </a:t>
            </a:r>
            <a:r>
              <a:rPr lang="tr-TR" dirty="0" err="1"/>
              <a:t>Sensör</a:t>
            </a:r>
            <a:r>
              <a:rPr lang="tr-TR" dirty="0"/>
              <a:t> </a:t>
            </a:r>
            <a:r>
              <a:rPr lang="tr-TR" dirty="0" err="1"/>
              <a:t>hall</a:t>
            </a:r>
            <a:r>
              <a:rPr lang="tr-TR" dirty="0"/>
              <a:t> etkisi yöntemini kullanarak ölçüm yapmakta, 5V besleme gerilimi ile ve -40°/85° aralığındaki sıcaklıklarda çalışabilmektedir. </a:t>
            </a:r>
            <a:r>
              <a:rPr lang="tr-TR" dirty="0" err="1"/>
              <a:t>Sensör</a:t>
            </a:r>
            <a:r>
              <a:rPr lang="tr-TR" dirty="0"/>
              <a:t> çıkış olarak -20A / 20A akım aralığına karşılık 0.5 / 4.5V  gerilim vermektedir. </a:t>
            </a:r>
            <a:r>
              <a:rPr lang="tr-TR" dirty="0" err="1"/>
              <a:t>Sensörün</a:t>
            </a:r>
            <a:r>
              <a:rPr lang="tr-TR" dirty="0"/>
              <a:t> devre şeması aşağıda verilmiştir. Histerezis kontrol için her bir faz akım değeri ölçülmelidir ve bundan dolayı üç adet akım </a:t>
            </a:r>
            <a:r>
              <a:rPr lang="tr-TR" dirty="0" err="1"/>
              <a:t>sensörüne</a:t>
            </a:r>
            <a:r>
              <a:rPr lang="tr-TR" dirty="0"/>
              <a:t> ihtiyaç duyulur. </a:t>
            </a:r>
            <a:r>
              <a:rPr lang="tr-TR" dirty="0" err="1"/>
              <a:t>İnverter</a:t>
            </a:r>
            <a:r>
              <a:rPr lang="tr-TR" dirty="0"/>
              <a:t> çıkışından akım ölçülerek  güç kontrolü sağlanmak üzere değerler alınır.</a:t>
            </a:r>
            <a:endParaRPr lang="tr-TR" b="1" dirty="0"/>
          </a:p>
        </p:txBody>
      </p:sp>
      <p:pic>
        <p:nvPicPr>
          <p:cNvPr id="8" name="Resim 7"/>
          <p:cNvPicPr/>
          <p:nvPr/>
        </p:nvPicPr>
        <p:blipFill>
          <a:blip r:embed="rId2"/>
          <a:stretch>
            <a:fillRect/>
          </a:stretch>
        </p:blipFill>
        <p:spPr>
          <a:xfrm>
            <a:off x="1497102" y="3089588"/>
            <a:ext cx="3216566" cy="2263462"/>
          </a:xfrm>
          <a:prstGeom prst="rect">
            <a:avLst/>
          </a:prstGeom>
        </p:spPr>
      </p:pic>
      <p:pic>
        <p:nvPicPr>
          <p:cNvPr id="9" name="Resim 8"/>
          <p:cNvPicPr/>
          <p:nvPr/>
        </p:nvPicPr>
        <p:blipFill>
          <a:blip r:embed="rId3">
            <a:extLst>
              <a:ext uri="{28A0092B-C50C-407E-A947-70E740481C1C}">
                <a14:useLocalDpi xmlns:a14="http://schemas.microsoft.com/office/drawing/2010/main" val="0"/>
              </a:ext>
            </a:extLst>
          </a:blip>
          <a:stretch>
            <a:fillRect/>
          </a:stretch>
        </p:blipFill>
        <p:spPr>
          <a:xfrm>
            <a:off x="6244996" y="2969569"/>
            <a:ext cx="2963398" cy="2383481"/>
          </a:xfrm>
          <a:prstGeom prst="rect">
            <a:avLst/>
          </a:prstGeom>
        </p:spPr>
      </p:pic>
    </p:spTree>
    <p:extLst>
      <p:ext uri="{BB962C8B-B14F-4D97-AF65-F5344CB8AC3E}">
        <p14:creationId xmlns:p14="http://schemas.microsoft.com/office/powerpoint/2010/main" val="3796015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etin kutusu"/>
          <p:cNvSpPr txBox="1"/>
          <p:nvPr/>
        </p:nvSpPr>
        <p:spPr>
          <a:xfrm>
            <a:off x="373180" y="1283443"/>
            <a:ext cx="11532013" cy="2862322"/>
          </a:xfrm>
          <a:prstGeom prst="rect">
            <a:avLst/>
          </a:prstGeom>
          <a:noFill/>
        </p:spPr>
        <p:txBody>
          <a:bodyPr wrap="square" rtlCol="0">
            <a:spAutoFit/>
          </a:bodyPr>
          <a:lstStyle/>
          <a:p>
            <a:r>
              <a:rPr lang="tr-TR" b="1" dirty="0" smtClean="0"/>
              <a:t>Sıcaklık </a:t>
            </a:r>
            <a:r>
              <a:rPr lang="tr-TR" b="1" dirty="0" err="1" smtClean="0"/>
              <a:t>Sensörü</a:t>
            </a:r>
            <a:r>
              <a:rPr lang="tr-TR" b="1" dirty="0" smtClean="0"/>
              <a:t>: </a:t>
            </a:r>
            <a:r>
              <a:rPr lang="tr-TR" dirty="0"/>
              <a:t>Sistemimizde çalışan bütün </a:t>
            </a:r>
            <a:r>
              <a:rPr lang="tr-TR" dirty="0" err="1"/>
              <a:t>komponentler</a:t>
            </a:r>
            <a:r>
              <a:rPr lang="tr-TR" dirty="0"/>
              <a:t> sıcaklık artışından dolayı etkilenmektedir.</a:t>
            </a:r>
          </a:p>
          <a:p>
            <a:r>
              <a:rPr lang="tr-TR" dirty="0"/>
              <a:t>Bunu engellemek adına sistemimizde toplamda 2 adet  “CANTHERM </a:t>
            </a:r>
            <a:r>
              <a:rPr lang="tr-TR" dirty="0" err="1"/>
              <a:t>Canadian</a:t>
            </a:r>
            <a:r>
              <a:rPr lang="tr-TR" dirty="0"/>
              <a:t> </a:t>
            </a:r>
            <a:r>
              <a:rPr lang="tr-TR" dirty="0" err="1"/>
              <a:t>Thermostats</a:t>
            </a:r>
            <a:r>
              <a:rPr lang="tr-TR" dirty="0"/>
              <a:t> &amp; Control </a:t>
            </a:r>
            <a:r>
              <a:rPr lang="tr-TR" dirty="0" err="1"/>
              <a:t>Devices</a:t>
            </a:r>
            <a:r>
              <a:rPr lang="tr-TR" dirty="0"/>
              <a:t>, Ltd.” firmasının “STS2” kodlu </a:t>
            </a:r>
            <a:r>
              <a:rPr lang="tr-TR" dirty="0" err="1"/>
              <a:t>termistörünü</a:t>
            </a:r>
            <a:r>
              <a:rPr lang="tr-TR" dirty="0"/>
              <a:t> kullandık.</a:t>
            </a:r>
          </a:p>
          <a:p>
            <a:r>
              <a:rPr lang="tr-TR" dirty="0"/>
              <a:t>Birinci </a:t>
            </a:r>
            <a:r>
              <a:rPr lang="tr-TR" dirty="0" err="1"/>
              <a:t>termistörü</a:t>
            </a:r>
            <a:r>
              <a:rPr lang="tr-TR" dirty="0"/>
              <a:t> motorun stator sargılarına yakın bir konuma yerleştirerek motorun içindeki sıcaklığı ölçerek motorun rotorunda bulunan mıknatısları </a:t>
            </a:r>
            <a:r>
              <a:rPr lang="tr-TR" dirty="0" err="1"/>
              <a:t>demagnetizasyona</a:t>
            </a:r>
            <a:r>
              <a:rPr lang="tr-TR" dirty="0"/>
              <a:t> uğramasını </a:t>
            </a:r>
            <a:r>
              <a:rPr lang="tr-TR" dirty="0" err="1"/>
              <a:t>engellemekdir.Ayrıca</a:t>
            </a:r>
            <a:r>
              <a:rPr lang="tr-TR" dirty="0"/>
              <a:t> motorun statorunda bulunan koruyucu vernik eriyerek kısa devreye sebebiyet verebilir.</a:t>
            </a:r>
          </a:p>
          <a:p>
            <a:r>
              <a:rPr lang="tr-TR" dirty="0"/>
              <a:t> </a:t>
            </a:r>
          </a:p>
          <a:p>
            <a:r>
              <a:rPr lang="tr-TR" dirty="0"/>
              <a:t>İkinci mıknatısın konumu ise </a:t>
            </a:r>
            <a:r>
              <a:rPr lang="tr-TR" dirty="0" err="1"/>
              <a:t>Boostun</a:t>
            </a:r>
            <a:r>
              <a:rPr lang="tr-TR" dirty="0"/>
              <a:t> içinde bulunan diyotun üzerine </a:t>
            </a:r>
            <a:r>
              <a:rPr lang="tr-TR" dirty="0" err="1"/>
              <a:t>yerleştirmektir.Çünkü</a:t>
            </a:r>
            <a:r>
              <a:rPr lang="tr-TR" dirty="0"/>
              <a:t> diğer yarı-iletkenlerden farklı olarak </a:t>
            </a:r>
            <a:r>
              <a:rPr lang="tr-TR" dirty="0" err="1"/>
              <a:t>boost</a:t>
            </a:r>
            <a:r>
              <a:rPr lang="tr-TR" dirty="0"/>
              <a:t> </a:t>
            </a:r>
            <a:r>
              <a:rPr lang="tr-TR" dirty="0" err="1"/>
              <a:t>diyodu</a:t>
            </a:r>
            <a:r>
              <a:rPr lang="tr-TR" dirty="0"/>
              <a:t> daha uzun süre ve daha büyük değerlerde akım geçirmektedir. Mıknatısın </a:t>
            </a:r>
            <a:r>
              <a:rPr lang="tr-TR" dirty="0" err="1"/>
              <a:t>datasheetinden</a:t>
            </a:r>
            <a:r>
              <a:rPr lang="tr-TR" dirty="0"/>
              <a:t> alınan sıcaklık direnç grafiği görselde ki gibidir.</a:t>
            </a:r>
          </a:p>
        </p:txBody>
      </p:sp>
      <p:pic>
        <p:nvPicPr>
          <p:cNvPr id="6" name="Resim 5">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 xmlns:w="http://schemas.openxmlformats.org/wordprocessingml/2006/main" xmlns:w10="urn:schemas-microsoft-com:office:word" xmlns:v="urn:schemas-microsoft-com:vml" xmlns:o="urn:schemas-microsoft-com:office:office" xmlns:lc="http://schemas.openxmlformats.org/drawingml/2006/lockedCanvas" id="{364CD0BF-8A7E-4627-A2C2-CCA8EF2D7EB0}"/>
              </a:ext>
            </a:extLst>
          </p:cNvPr>
          <p:cNvPicPr/>
          <p:nvPr/>
        </p:nvPicPr>
        <p:blipFill>
          <a:blip r:embed="rId2"/>
          <a:stretch>
            <a:fillRect/>
          </a:stretch>
        </p:blipFill>
        <p:spPr>
          <a:xfrm>
            <a:off x="1410777" y="4265612"/>
            <a:ext cx="3122586" cy="2083673"/>
          </a:xfrm>
          <a:prstGeom prst="rect">
            <a:avLst/>
          </a:prstGeom>
        </p:spPr>
      </p:pic>
      <p:pic>
        <p:nvPicPr>
          <p:cNvPr id="7" name="Resim 6">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 xmlns:w="http://schemas.openxmlformats.org/wordprocessingml/2006/main" xmlns:w10="urn:schemas-microsoft-com:office:word" xmlns:v="urn:schemas-microsoft-com:vml" xmlns:o="urn:schemas-microsoft-com:office:office" xmlns:lc="http://schemas.openxmlformats.org/drawingml/2006/lockedCanvas" id="{2B42D805-5C0A-4023-A5D2-E33BB57DDB14}"/>
              </a:ext>
            </a:extLst>
          </p:cNvPr>
          <p:cNvPicPr/>
          <p:nvPr/>
        </p:nvPicPr>
        <p:blipFill>
          <a:blip r:embed="rId3">
            <a:extLst>
              <a:ext uri="{28A0092B-C50C-407E-A947-70E740481C1C}">
                <a14:useLocalDpi xmlns:a14="http://schemas.microsoft.com/office/drawing/2010/main" val="0"/>
              </a:ext>
            </a:extLst>
          </a:blip>
          <a:stretch>
            <a:fillRect/>
          </a:stretch>
        </p:blipFill>
        <p:spPr>
          <a:xfrm>
            <a:off x="6525963" y="4005733"/>
            <a:ext cx="2283187" cy="2190357"/>
          </a:xfrm>
          <a:prstGeom prst="rect">
            <a:avLst/>
          </a:prstGeom>
        </p:spPr>
      </p:pic>
    </p:spTree>
    <p:extLst>
      <p:ext uri="{BB962C8B-B14F-4D97-AF65-F5344CB8AC3E}">
        <p14:creationId xmlns:p14="http://schemas.microsoft.com/office/powerpoint/2010/main" val="4094168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etin kutusu"/>
          <p:cNvSpPr txBox="1"/>
          <p:nvPr/>
        </p:nvSpPr>
        <p:spPr>
          <a:xfrm>
            <a:off x="476211" y="1000108"/>
            <a:ext cx="8284704" cy="923330"/>
          </a:xfrm>
          <a:prstGeom prst="rect">
            <a:avLst/>
          </a:prstGeom>
          <a:noFill/>
        </p:spPr>
        <p:txBody>
          <a:bodyPr wrap="none" rtlCol="0">
            <a:spAutoFit/>
          </a:bodyPr>
          <a:lstStyle/>
          <a:p>
            <a:r>
              <a:rPr lang="tr-TR" b="1" dirty="0" smtClean="0"/>
              <a:t>IGBT: </a:t>
            </a:r>
            <a:r>
              <a:rPr lang="tr-TR" dirty="0" err="1" smtClean="0"/>
              <a:t>Inverter</a:t>
            </a:r>
            <a:r>
              <a:rPr lang="tr-TR" dirty="0" smtClean="0"/>
              <a:t> için IGBT akımı olan 1.5A ve </a:t>
            </a:r>
            <a:r>
              <a:rPr lang="tr-TR" dirty="0" err="1" smtClean="0"/>
              <a:t>boost</a:t>
            </a:r>
            <a:r>
              <a:rPr lang="tr-TR" dirty="0" smtClean="0"/>
              <a:t> üzerindeki IGBT üzerinden geçen 14A </a:t>
            </a:r>
          </a:p>
          <a:p>
            <a:r>
              <a:rPr lang="tr-TR" dirty="0" smtClean="0"/>
              <a:t>Akımı sağlayan IHW30N135R5 modeli seçilmiştir.</a:t>
            </a:r>
          </a:p>
          <a:p>
            <a:r>
              <a:rPr lang="tr-TR" b="1" dirty="0" smtClean="0"/>
              <a:t> </a:t>
            </a:r>
            <a:endParaRPr lang="tr-TR" b="1" dirty="0"/>
          </a:p>
        </p:txBody>
      </p:sp>
      <p:pic>
        <p:nvPicPr>
          <p:cNvPr id="1028" name="Picture 4"/>
          <p:cNvPicPr>
            <a:picLocks noChangeAspect="1" noChangeArrowheads="1"/>
          </p:cNvPicPr>
          <p:nvPr/>
        </p:nvPicPr>
        <p:blipFill>
          <a:blip r:embed="rId2"/>
          <a:srcRect/>
          <a:stretch>
            <a:fillRect/>
          </a:stretch>
        </p:blipFill>
        <p:spPr bwMode="auto">
          <a:xfrm>
            <a:off x="3524232" y="3143248"/>
            <a:ext cx="4572000" cy="23622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476211" y="1857364"/>
            <a:ext cx="10619163" cy="785818"/>
          </a:xfrm>
          <a:prstGeom prst="rect">
            <a:avLst/>
          </a:prstGeom>
          <a:noFill/>
          <a:ln w="9525">
            <a:noFill/>
            <a:miter lim="800000"/>
            <a:headEnd/>
            <a:tailEnd/>
          </a:ln>
          <a:effectLst/>
        </p:spPr>
      </p:pic>
    </p:spTree>
    <p:extLst>
      <p:ext uri="{BB962C8B-B14F-4D97-AF65-F5344CB8AC3E}">
        <p14:creationId xmlns:p14="http://schemas.microsoft.com/office/powerpoint/2010/main" val="3248656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txBox="1">
            <a:spLocks/>
          </p:cNvSpPr>
          <p:nvPr/>
        </p:nvSpPr>
        <p:spPr>
          <a:xfrm>
            <a:off x="571461" y="500042"/>
            <a:ext cx="10972800" cy="1143000"/>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tr-TR" sz="2000" b="1" i="0" u="none" strike="noStrike" kern="1200" cap="none" spc="0" normalizeH="0" baseline="0" noProof="0" dirty="0" err="1" smtClean="0">
                <a:ln>
                  <a:noFill/>
                </a:ln>
                <a:solidFill>
                  <a:schemeClr val="tx1"/>
                </a:solidFill>
                <a:effectLst/>
                <a:uLnTx/>
                <a:uFillTx/>
                <a:latin typeface="+mj-lt"/>
                <a:ea typeface="+mj-ea"/>
                <a:cs typeface="+mj-cs"/>
              </a:rPr>
              <a:t>Diode</a:t>
            </a:r>
            <a:r>
              <a:rPr kumimoji="0" lang="tr-TR" sz="2000" b="1" i="0" u="none" strike="noStrike" kern="1200" cap="none" spc="0" normalizeH="0" baseline="0" noProof="0" dirty="0" smtClean="0">
                <a:ln>
                  <a:noFill/>
                </a:ln>
                <a:solidFill>
                  <a:schemeClr val="tx1"/>
                </a:solidFill>
                <a:effectLst/>
                <a:uLnTx/>
                <a:uFillTx/>
                <a:latin typeface="+mj-lt"/>
                <a:ea typeface="+mj-ea"/>
                <a:cs typeface="+mj-cs"/>
              </a:rPr>
              <a:t>: </a:t>
            </a:r>
            <a:r>
              <a:rPr kumimoji="0" lang="tr-TR" sz="2000" b="0" i="0" u="none" strike="noStrike" kern="1200" cap="none" spc="0" normalizeH="0" baseline="0" noProof="0" dirty="0" smtClean="0">
                <a:ln>
                  <a:noFill/>
                </a:ln>
                <a:solidFill>
                  <a:schemeClr val="tx1"/>
                </a:solidFill>
                <a:effectLst/>
                <a:uLnTx/>
                <a:uFillTx/>
                <a:latin typeface="+mj-lt"/>
                <a:ea typeface="+mj-ea"/>
                <a:cs typeface="+mj-cs"/>
              </a:rPr>
              <a:t>Sistemimizin voltajı olan 170V ve akım değeri 6A olan değerleri karşılayan BYR29X-800 modülü seçilmiştir.</a:t>
            </a:r>
            <a:endParaRPr kumimoji="0" lang="tr-TR" sz="20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3"/>
          <p:cNvPicPr>
            <a:picLocks noChangeAspect="1" noChangeArrowheads="1"/>
          </p:cNvPicPr>
          <p:nvPr/>
        </p:nvPicPr>
        <p:blipFill>
          <a:blip r:embed="rId2"/>
          <a:srcRect/>
          <a:stretch>
            <a:fillRect/>
          </a:stretch>
        </p:blipFill>
        <p:spPr bwMode="auto">
          <a:xfrm>
            <a:off x="666713" y="1643050"/>
            <a:ext cx="11061700" cy="1790700"/>
          </a:xfrm>
          <a:prstGeom prst="rect">
            <a:avLst/>
          </a:prstGeom>
          <a:noFill/>
          <a:ln w="9525">
            <a:noFill/>
            <a:miter lim="800000"/>
            <a:headEnd/>
            <a:tailEnd/>
          </a:ln>
          <a:effectLst/>
        </p:spPr>
      </p:pic>
    </p:spTree>
    <p:extLst>
      <p:ext uri="{BB962C8B-B14F-4D97-AF65-F5344CB8AC3E}">
        <p14:creationId xmlns:p14="http://schemas.microsoft.com/office/powerpoint/2010/main" val="2531056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1047715" y="785794"/>
            <a:ext cx="10096571" cy="1200329"/>
          </a:xfrm>
          <a:prstGeom prst="rect">
            <a:avLst/>
          </a:prstGeom>
          <a:noFill/>
        </p:spPr>
        <p:txBody>
          <a:bodyPr wrap="square" rtlCol="0">
            <a:spAutoFit/>
          </a:bodyPr>
          <a:lstStyle/>
          <a:p>
            <a:pPr algn="just"/>
            <a:r>
              <a:rPr lang="tr-TR" b="1" dirty="0" smtClean="0"/>
              <a:t>Kapı Sürücü: </a:t>
            </a:r>
            <a:r>
              <a:rPr lang="tr-TR" dirty="0" smtClean="0"/>
              <a:t>Projemizde 3 fazlı evirici devresi için 6 adet PWM sinyali ve her biri için kapı sürücü devresi  gerekmektedir. 1 tane de </a:t>
            </a:r>
            <a:r>
              <a:rPr lang="tr-TR" dirty="0" err="1" smtClean="0"/>
              <a:t>boost</a:t>
            </a:r>
            <a:r>
              <a:rPr lang="tr-TR" dirty="0" smtClean="0"/>
              <a:t> devresinde bulunan IGBT için kullanılmıştır. Sürücü devreleri incelendiğinde projemiz için ISO5452 modülü modülü uygun görülmüştür.</a:t>
            </a:r>
          </a:p>
          <a:p>
            <a:r>
              <a:rPr lang="tr-TR" b="1" dirty="0" smtClean="0"/>
              <a:t>  </a:t>
            </a:r>
            <a:endParaRPr lang="tr-TR" b="1" dirty="0"/>
          </a:p>
        </p:txBody>
      </p:sp>
      <p:pic>
        <p:nvPicPr>
          <p:cNvPr id="5" name="4 Resim"/>
          <p:cNvPicPr/>
          <p:nvPr/>
        </p:nvPicPr>
        <p:blipFill>
          <a:blip r:embed="rId2"/>
          <a:srcRect/>
          <a:stretch>
            <a:fillRect/>
          </a:stretch>
        </p:blipFill>
        <p:spPr bwMode="auto">
          <a:xfrm>
            <a:off x="1904971" y="1928802"/>
            <a:ext cx="8245188" cy="4714884"/>
          </a:xfrm>
          <a:prstGeom prst="rect">
            <a:avLst/>
          </a:prstGeom>
          <a:noFill/>
          <a:ln w="9525">
            <a:noFill/>
            <a:miter lim="800000"/>
            <a:headEnd/>
            <a:tailEnd/>
          </a:ln>
        </p:spPr>
      </p:pic>
    </p:spTree>
    <p:extLst>
      <p:ext uri="{BB962C8B-B14F-4D97-AF65-F5344CB8AC3E}">
        <p14:creationId xmlns:p14="http://schemas.microsoft.com/office/powerpoint/2010/main" val="1293858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İçerik Yer Tutucusu"/>
          <p:cNvGraphicFramePr>
            <a:graphicFrameLocks noGrp="1"/>
          </p:cNvGraphicFramePr>
          <p:nvPr>
            <p:ph idx="1"/>
            <p:extLst>
              <p:ext uri="{D42A27DB-BD31-4B8C-83A1-F6EECF244321}">
                <p14:modId xmlns:p14="http://schemas.microsoft.com/office/powerpoint/2010/main" val="3446279812"/>
              </p:ext>
            </p:extLst>
          </p:nvPr>
        </p:nvGraphicFramePr>
        <p:xfrm>
          <a:off x="1238217" y="540912"/>
          <a:ext cx="8279270" cy="4480560"/>
        </p:xfrm>
        <a:graphic>
          <a:graphicData uri="http://schemas.openxmlformats.org/drawingml/2006/table">
            <a:tbl>
              <a:tblPr firstRow="1" bandRow="1">
                <a:tableStyleId>{7DF18680-E054-41AD-8BC1-D1AEF772440D}</a:tableStyleId>
              </a:tblPr>
              <a:tblGrid>
                <a:gridCol w="1451802"/>
                <a:gridCol w="1795278"/>
                <a:gridCol w="1248890"/>
                <a:gridCol w="780556"/>
                <a:gridCol w="908896"/>
                <a:gridCol w="886382"/>
                <a:gridCol w="308272"/>
                <a:gridCol w="899194"/>
              </a:tblGrid>
              <a:tr h="523336">
                <a:tc>
                  <a:txBody>
                    <a:bodyPr/>
                    <a:lstStyle/>
                    <a:p>
                      <a:pPr algn="ctr"/>
                      <a:r>
                        <a:rPr lang="tr-TR" dirty="0" err="1" smtClean="0"/>
                        <a:t>Komponent</a:t>
                      </a:r>
                      <a:endParaRPr lang="tr-TR" dirty="0"/>
                    </a:p>
                  </a:txBody>
                  <a:tcPr marL="121920" marR="121920"/>
                </a:tc>
                <a:tc>
                  <a:txBody>
                    <a:bodyPr/>
                    <a:lstStyle/>
                    <a:p>
                      <a:pPr algn="ctr"/>
                      <a:r>
                        <a:rPr lang="tr-TR" sz="1800" kern="1200" dirty="0" smtClean="0"/>
                        <a:t>Parça No.</a:t>
                      </a:r>
                      <a:endParaRPr lang="tr-TR" dirty="0"/>
                    </a:p>
                  </a:txBody>
                  <a:tcPr marL="121920" marR="121920"/>
                </a:tc>
                <a:tc>
                  <a:txBody>
                    <a:bodyPr/>
                    <a:lstStyle/>
                    <a:p>
                      <a:pPr algn="ctr"/>
                      <a:r>
                        <a:rPr lang="tr-TR" dirty="0" smtClean="0"/>
                        <a:t>Birim Fiyat(</a:t>
                      </a:r>
                      <a:r>
                        <a:rPr lang="tr-TR" sz="1800" b="0" i="0" kern="1200" dirty="0" smtClean="0">
                          <a:solidFill>
                            <a:schemeClr val="lt1"/>
                          </a:solidFill>
                          <a:latin typeface="+mn-lt"/>
                          <a:ea typeface="+mn-ea"/>
                          <a:cs typeface="+mn-cs"/>
                        </a:rPr>
                        <a:t>€</a:t>
                      </a:r>
                      <a:r>
                        <a:rPr lang="tr-TR" dirty="0" smtClean="0"/>
                        <a:t>)</a:t>
                      </a:r>
                      <a:endParaRPr lang="tr-TR" dirty="0"/>
                    </a:p>
                  </a:txBody>
                  <a:tcPr marL="121920" marR="121920"/>
                </a:tc>
                <a:tc>
                  <a:txBody>
                    <a:bodyPr/>
                    <a:lstStyle/>
                    <a:p>
                      <a:pPr algn="ctr"/>
                      <a:r>
                        <a:rPr lang="tr-TR" dirty="0" smtClean="0"/>
                        <a:t>Adet</a:t>
                      </a:r>
                      <a:endParaRPr lang="tr-TR" dirty="0"/>
                    </a:p>
                  </a:txBody>
                  <a:tcPr marL="121920" marR="121920"/>
                </a:tc>
                <a:tc>
                  <a:txBody>
                    <a:bodyPr/>
                    <a:lstStyle/>
                    <a:p>
                      <a:pPr algn="ctr"/>
                      <a:endParaRPr lang="tr-TR" dirty="0"/>
                    </a:p>
                  </a:txBody>
                  <a:tcPr marL="121920" marR="121920"/>
                </a:tc>
                <a:tc>
                  <a:txBody>
                    <a:bodyPr/>
                    <a:lstStyle/>
                    <a:p>
                      <a:pPr algn="ctr"/>
                      <a:endParaRPr lang="tr-TR" dirty="0"/>
                    </a:p>
                  </a:txBody>
                  <a:tcPr marL="121920" marR="121920"/>
                </a:tc>
                <a:tc>
                  <a:txBody>
                    <a:bodyPr/>
                    <a:lstStyle/>
                    <a:p>
                      <a:pPr algn="ctr"/>
                      <a:endParaRPr lang="tr-TR" dirty="0"/>
                    </a:p>
                  </a:txBody>
                  <a:tcPr marL="121920" marR="121920"/>
                </a:tc>
                <a:tc>
                  <a:txBody>
                    <a:bodyPr/>
                    <a:lstStyle/>
                    <a:p>
                      <a:pPr algn="ctr"/>
                      <a:endParaRPr lang="tr-TR"/>
                    </a:p>
                  </a:txBody>
                  <a:tcPr marL="121920" marR="121920"/>
                </a:tc>
              </a:tr>
              <a:tr h="303202">
                <a:tc>
                  <a:txBody>
                    <a:bodyPr/>
                    <a:lstStyle/>
                    <a:p>
                      <a:pPr algn="ctr"/>
                      <a:r>
                        <a:rPr lang="tr-TR" dirty="0" smtClean="0"/>
                        <a:t>IGBT</a:t>
                      </a:r>
                      <a:endParaRPr lang="tr-TR" dirty="0"/>
                    </a:p>
                  </a:txBody>
                  <a:tcPr marL="121920" marR="121920"/>
                </a:tc>
                <a:tc>
                  <a:txBody>
                    <a:bodyPr/>
                    <a:lstStyle/>
                    <a:p>
                      <a:pPr algn="ctr"/>
                      <a:r>
                        <a:rPr lang="tr-TR" dirty="0" smtClean="0"/>
                        <a:t>IHW30N135R5 </a:t>
                      </a:r>
                      <a:endParaRPr lang="tr-TR" dirty="0"/>
                    </a:p>
                  </a:txBody>
                  <a:tcPr marL="121920" marR="121920"/>
                </a:tc>
                <a:tc>
                  <a:txBody>
                    <a:bodyPr/>
                    <a:lstStyle/>
                    <a:p>
                      <a:pPr algn="ctr"/>
                      <a:r>
                        <a:rPr lang="tr-TR" sz="1800" b="0" i="0" kern="1200" dirty="0" smtClean="0">
                          <a:solidFill>
                            <a:schemeClr val="dk1"/>
                          </a:solidFill>
                          <a:latin typeface="+mn-lt"/>
                          <a:ea typeface="+mn-ea"/>
                          <a:cs typeface="+mn-cs"/>
                        </a:rPr>
                        <a:t>3,00 </a:t>
                      </a:r>
                      <a:endParaRPr lang="tr-TR" dirty="0"/>
                    </a:p>
                  </a:txBody>
                  <a:tcPr marL="121920" marR="121920"/>
                </a:tc>
                <a:tc>
                  <a:txBody>
                    <a:bodyPr/>
                    <a:lstStyle/>
                    <a:p>
                      <a:pPr algn="ctr"/>
                      <a:r>
                        <a:rPr lang="tr-TR" dirty="0" smtClean="0"/>
                        <a:t>7</a:t>
                      </a:r>
                      <a:endParaRPr lang="tr-TR" dirty="0"/>
                    </a:p>
                  </a:txBody>
                  <a:tcPr marL="121920" marR="121920"/>
                </a:tc>
                <a:tc>
                  <a:txBody>
                    <a:bodyPr/>
                    <a:lstStyle/>
                    <a:p>
                      <a:pPr algn="ctr"/>
                      <a:endParaRPr lang="tr-TR"/>
                    </a:p>
                  </a:txBody>
                  <a:tcPr marL="121920" marR="121920"/>
                </a:tc>
                <a:tc>
                  <a:txBody>
                    <a:bodyPr/>
                    <a:lstStyle/>
                    <a:p>
                      <a:pPr algn="ctr"/>
                      <a:endParaRPr lang="tr-TR" dirty="0"/>
                    </a:p>
                  </a:txBody>
                  <a:tcPr marL="121920" marR="121920"/>
                </a:tc>
                <a:tc>
                  <a:txBody>
                    <a:bodyPr/>
                    <a:lstStyle/>
                    <a:p>
                      <a:pPr algn="ctr"/>
                      <a:endParaRPr lang="tr-TR"/>
                    </a:p>
                  </a:txBody>
                  <a:tcPr marL="121920" marR="121920"/>
                </a:tc>
                <a:tc>
                  <a:txBody>
                    <a:bodyPr/>
                    <a:lstStyle/>
                    <a:p>
                      <a:pPr algn="ctr"/>
                      <a:endParaRPr lang="tr-TR"/>
                    </a:p>
                  </a:txBody>
                  <a:tcPr marL="121920" marR="121920"/>
                </a:tc>
              </a:tr>
              <a:tr h="303202">
                <a:tc>
                  <a:txBody>
                    <a:bodyPr/>
                    <a:lstStyle/>
                    <a:p>
                      <a:pPr algn="ctr"/>
                      <a:r>
                        <a:rPr lang="tr-TR" dirty="0" smtClean="0"/>
                        <a:t>Kapı</a:t>
                      </a:r>
                      <a:r>
                        <a:rPr lang="tr-TR" baseline="0" dirty="0" smtClean="0"/>
                        <a:t> Sürücü</a:t>
                      </a:r>
                      <a:endParaRPr lang="tr-TR" dirty="0"/>
                    </a:p>
                  </a:txBody>
                  <a:tcPr marL="121920" marR="121920"/>
                </a:tc>
                <a:tc>
                  <a:txBody>
                    <a:bodyPr/>
                    <a:lstStyle/>
                    <a:p>
                      <a:pPr algn="ctr"/>
                      <a:r>
                        <a:rPr lang="tr-TR" dirty="0" smtClean="0"/>
                        <a:t>ISO5452</a:t>
                      </a:r>
                      <a:endParaRPr lang="tr-TR" dirty="0"/>
                    </a:p>
                  </a:txBody>
                  <a:tcPr marL="121920" marR="121920"/>
                </a:tc>
                <a:tc>
                  <a:txBody>
                    <a:bodyPr/>
                    <a:lstStyle/>
                    <a:p>
                      <a:pPr algn="ctr"/>
                      <a:r>
                        <a:rPr lang="tr-TR" dirty="0" smtClean="0"/>
                        <a:t>4.5</a:t>
                      </a:r>
                      <a:endParaRPr lang="tr-TR" dirty="0"/>
                    </a:p>
                  </a:txBody>
                  <a:tcPr marL="121920" marR="121920"/>
                </a:tc>
                <a:tc>
                  <a:txBody>
                    <a:bodyPr/>
                    <a:lstStyle/>
                    <a:p>
                      <a:pPr algn="ctr"/>
                      <a:r>
                        <a:rPr lang="tr-TR" dirty="0" smtClean="0"/>
                        <a:t>7</a:t>
                      </a:r>
                      <a:endParaRPr lang="tr-TR" dirty="0"/>
                    </a:p>
                  </a:txBody>
                  <a:tcPr marL="121920" marR="121920"/>
                </a:tc>
                <a:tc>
                  <a:txBody>
                    <a:bodyPr/>
                    <a:lstStyle/>
                    <a:p>
                      <a:pPr algn="ctr"/>
                      <a:endParaRPr lang="tr-TR" dirty="0"/>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a:p>
                  </a:txBody>
                  <a:tcPr marL="121920" marR="121920"/>
                </a:tc>
              </a:tr>
              <a:tr h="303202">
                <a:tc>
                  <a:txBody>
                    <a:bodyPr/>
                    <a:lstStyle/>
                    <a:p>
                      <a:pPr algn="ctr"/>
                      <a:r>
                        <a:rPr lang="tr-TR" dirty="0" smtClean="0"/>
                        <a:t>Diyot</a:t>
                      </a:r>
                      <a:endParaRPr lang="tr-TR" dirty="0"/>
                    </a:p>
                  </a:txBody>
                  <a:tcPr marL="121920" marR="121920"/>
                </a:tc>
                <a:tc>
                  <a:txBody>
                    <a:bodyPr/>
                    <a:lstStyle/>
                    <a:p>
                      <a:pPr algn="ctr"/>
                      <a:r>
                        <a:rPr kumimoji="0" lang="tr-TR" sz="1800" b="0" i="0" u="none" strike="noStrike" kern="1200" cap="none" spc="0" normalizeH="0" baseline="0" noProof="0" dirty="0" smtClean="0">
                          <a:ln>
                            <a:noFill/>
                          </a:ln>
                          <a:solidFill>
                            <a:schemeClr val="tx1"/>
                          </a:solidFill>
                          <a:effectLst/>
                          <a:uLnTx/>
                          <a:uFillTx/>
                          <a:latin typeface="+mn-lt"/>
                          <a:ea typeface="+mn-ea"/>
                          <a:cs typeface="+mn-cs"/>
                        </a:rPr>
                        <a:t>BYR29X-800 </a:t>
                      </a:r>
                      <a:endParaRPr lang="tr-TR" dirty="0"/>
                    </a:p>
                  </a:txBody>
                  <a:tcPr marL="121920" marR="121920"/>
                </a:tc>
                <a:tc>
                  <a:txBody>
                    <a:bodyPr/>
                    <a:lstStyle/>
                    <a:p>
                      <a:pPr algn="ctr"/>
                      <a:r>
                        <a:rPr lang="tr-TR" sz="1800" b="0" i="0" kern="1200" dirty="0" smtClean="0">
                          <a:solidFill>
                            <a:schemeClr val="dk1"/>
                          </a:solidFill>
                          <a:latin typeface="+mn-lt"/>
                          <a:ea typeface="+mn-ea"/>
                          <a:cs typeface="+mn-cs"/>
                        </a:rPr>
                        <a:t>5,96 </a:t>
                      </a:r>
                      <a:endParaRPr lang="tr-TR" dirty="0"/>
                    </a:p>
                  </a:txBody>
                  <a:tcPr marL="121920" marR="121920"/>
                </a:tc>
                <a:tc>
                  <a:txBody>
                    <a:bodyPr/>
                    <a:lstStyle/>
                    <a:p>
                      <a:pPr algn="ctr"/>
                      <a:r>
                        <a:rPr lang="tr-TR" dirty="0" smtClean="0"/>
                        <a:t>7</a:t>
                      </a:r>
                      <a:endParaRPr lang="tr-TR" dirty="0"/>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a:p>
                  </a:txBody>
                  <a:tcPr marL="121920" marR="121920"/>
                </a:tc>
              </a:tr>
              <a:tr h="786900">
                <a:tc>
                  <a:txBody>
                    <a:bodyPr/>
                    <a:lstStyle/>
                    <a:p>
                      <a:pPr algn="ctr"/>
                      <a:r>
                        <a:rPr lang="tr-TR" dirty="0" err="1" smtClean="0"/>
                        <a:t>Kapasitör</a:t>
                      </a:r>
                      <a:endParaRPr lang="tr-TR" dirty="0"/>
                    </a:p>
                  </a:txBody>
                  <a:tcPr marL="121920" marR="12192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err="1" smtClean="0"/>
                        <a:t>Vishay</a:t>
                      </a:r>
                      <a:r>
                        <a:rPr lang="tr-TR" dirty="0" smtClean="0"/>
                        <a:t> 102 PHR-ST </a:t>
                      </a:r>
                    </a:p>
                    <a:p>
                      <a:pPr algn="ctr"/>
                      <a:endParaRPr lang="tr-TR" dirty="0"/>
                    </a:p>
                  </a:txBody>
                  <a:tcPr marL="121920" marR="12192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40</a:t>
                      </a:r>
                    </a:p>
                    <a:p>
                      <a:pPr algn="ctr"/>
                      <a:endParaRPr lang="tr-TR" dirty="0"/>
                    </a:p>
                  </a:txBody>
                  <a:tcPr marL="121920" marR="121920"/>
                </a:tc>
                <a:tc>
                  <a:txBody>
                    <a:bodyPr/>
                    <a:lstStyle/>
                    <a:p>
                      <a:pPr algn="ctr"/>
                      <a:r>
                        <a:rPr lang="tr-TR" dirty="0" smtClean="0"/>
                        <a:t>1</a:t>
                      </a:r>
                      <a:endParaRPr lang="tr-TR" dirty="0"/>
                    </a:p>
                  </a:txBody>
                  <a:tcPr marL="121920" marR="121920"/>
                </a:tc>
                <a:tc>
                  <a:txBody>
                    <a:bodyPr/>
                    <a:lstStyle/>
                    <a:p>
                      <a:pPr algn="ctr"/>
                      <a:endParaRPr lang="tr-TR" dirty="0"/>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a:p>
                  </a:txBody>
                  <a:tcPr marL="121920" marR="121920"/>
                </a:tc>
              </a:tr>
              <a:tr h="303202">
                <a:tc>
                  <a:txBody>
                    <a:bodyPr/>
                    <a:lstStyle/>
                    <a:p>
                      <a:pPr algn="ctr"/>
                      <a:r>
                        <a:rPr lang="tr-TR" dirty="0" err="1" smtClean="0"/>
                        <a:t>İndüktör</a:t>
                      </a:r>
                      <a:endParaRPr lang="tr-TR" dirty="0"/>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r>
                        <a:rPr lang="tr-TR" dirty="0" smtClean="0"/>
                        <a:t>1</a:t>
                      </a:r>
                      <a:endParaRPr lang="tr-TR" dirty="0"/>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a:p>
                  </a:txBody>
                  <a:tcPr marL="121920" marR="121920"/>
                </a:tc>
              </a:tr>
              <a:tr h="300676">
                <a:tc>
                  <a:txBody>
                    <a:bodyPr/>
                    <a:lstStyle/>
                    <a:p>
                      <a:pPr algn="ctr"/>
                      <a:r>
                        <a:rPr lang="tr-TR" dirty="0" smtClean="0"/>
                        <a:t>Toplam</a:t>
                      </a:r>
                      <a:endParaRPr lang="tr-TR" dirty="0"/>
                    </a:p>
                  </a:txBody>
                  <a:tcPr marL="121920" marR="121920"/>
                </a:tc>
                <a:tc>
                  <a:txBody>
                    <a:bodyPr/>
                    <a:lstStyle/>
                    <a:p>
                      <a:pPr algn="ctr"/>
                      <a:endParaRPr lang="tr-TR"/>
                    </a:p>
                  </a:txBody>
                  <a:tcPr marL="121920" marR="12192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134,22</a:t>
                      </a:r>
                    </a:p>
                  </a:txBody>
                  <a:tcPr marL="121920" marR="121920"/>
                </a:tc>
                <a:tc>
                  <a:txBody>
                    <a:bodyPr/>
                    <a:lstStyle/>
                    <a:p>
                      <a:pPr algn="ctr"/>
                      <a:endParaRPr lang="tr-TR" dirty="0"/>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a:p>
                  </a:txBody>
                  <a:tcPr marL="121920" marR="121920"/>
                </a:tc>
              </a:tr>
              <a:tr h="303202">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dirty="0"/>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a:p>
                  </a:txBody>
                  <a:tcPr marL="121920" marR="121920"/>
                </a:tc>
              </a:tr>
              <a:tr h="303202">
                <a:tc>
                  <a:txBody>
                    <a:bodyPr/>
                    <a:lstStyle/>
                    <a:p>
                      <a:pPr algn="ctr"/>
                      <a:endParaRPr lang="tr-TR"/>
                    </a:p>
                  </a:txBody>
                  <a:tcPr marL="121920" marR="121920"/>
                </a:tc>
                <a:tc>
                  <a:txBody>
                    <a:bodyPr/>
                    <a:lstStyle/>
                    <a:p>
                      <a:pPr algn="ctr"/>
                      <a:endParaRPr lang="tr-TR" dirty="0"/>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a:p>
                  </a:txBody>
                  <a:tcPr marL="121920" marR="121920"/>
                </a:tc>
              </a:tr>
              <a:tr h="303202">
                <a:tc>
                  <a:txBody>
                    <a:bodyPr/>
                    <a:lstStyle/>
                    <a:p>
                      <a:pPr algn="ctr"/>
                      <a:endParaRPr lang="tr-TR"/>
                    </a:p>
                  </a:txBody>
                  <a:tcPr marL="121920" marR="121920"/>
                </a:tc>
                <a:tc>
                  <a:txBody>
                    <a:bodyPr/>
                    <a:lstStyle/>
                    <a:p>
                      <a:pPr algn="ctr"/>
                      <a:endParaRPr lang="tr-TR" dirty="0"/>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a:p>
                  </a:txBody>
                  <a:tcPr marL="121920" marR="121920"/>
                </a:tc>
                <a:tc>
                  <a:txBody>
                    <a:bodyPr/>
                    <a:lstStyle/>
                    <a:p>
                      <a:pPr algn="ctr"/>
                      <a:endParaRPr lang="tr-TR" dirty="0"/>
                    </a:p>
                  </a:txBody>
                  <a:tcPr marL="121920" marR="121920"/>
                </a:tc>
              </a:tr>
            </a:tbl>
          </a:graphicData>
        </a:graphic>
      </p:graphicFrame>
    </p:spTree>
    <p:extLst>
      <p:ext uri="{BB962C8B-B14F-4D97-AF65-F5344CB8AC3E}">
        <p14:creationId xmlns:p14="http://schemas.microsoft.com/office/powerpoint/2010/main" val="419968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964900" y="14362"/>
            <a:ext cx="7507310" cy="903999"/>
          </a:xfrm>
        </p:spPr>
        <p:txBody>
          <a:bodyPr/>
          <a:lstStyle/>
          <a:p>
            <a:r>
              <a:rPr lang="tr-TR" dirty="0" smtClean="0"/>
              <a:t>Söke’de Rüzgar Hızları</a:t>
            </a:r>
            <a:endParaRPr lang="tr-TR" dirty="0"/>
          </a:p>
        </p:txBody>
      </p:sp>
      <p:pic>
        <p:nvPicPr>
          <p:cNvPr id="4" name="3 İçerik Yer Tutucusu" descr="sökerüzgar.png"/>
          <p:cNvPicPr>
            <a:picLocks noGrp="1" noChangeAspect="1"/>
          </p:cNvPicPr>
          <p:nvPr>
            <p:ph idx="1"/>
          </p:nvPr>
        </p:nvPicPr>
        <p:blipFill>
          <a:blip r:embed="rId2"/>
          <a:stretch>
            <a:fillRect/>
          </a:stretch>
        </p:blipFill>
        <p:spPr>
          <a:xfrm>
            <a:off x="250218" y="1261748"/>
            <a:ext cx="5738459" cy="3586890"/>
          </a:xfrm>
        </p:spPr>
      </p:pic>
      <p:sp>
        <p:nvSpPr>
          <p:cNvPr id="6" name="5 Metin kutusu"/>
          <p:cNvSpPr txBox="1"/>
          <p:nvPr/>
        </p:nvSpPr>
        <p:spPr>
          <a:xfrm>
            <a:off x="2123629" y="5429395"/>
            <a:ext cx="8336449" cy="923330"/>
          </a:xfrm>
          <a:prstGeom prst="rect">
            <a:avLst/>
          </a:prstGeom>
          <a:noFill/>
        </p:spPr>
        <p:txBody>
          <a:bodyPr wrap="none" rtlCol="0">
            <a:spAutoFit/>
          </a:bodyPr>
          <a:lstStyle/>
          <a:p>
            <a:r>
              <a:rPr lang="tr-TR" dirty="0" smtClean="0"/>
              <a:t>Söke’de 30m yükseklikte çalışacak bir rüzgar türbin tasarımı için </a:t>
            </a:r>
          </a:p>
          <a:p>
            <a:r>
              <a:rPr lang="tr-TR" dirty="0" smtClean="0"/>
              <a:t>yapılan rüzgar hızı ölçümüne göre, rüzgar hızı aralığı 0-17m/s’dir.  </a:t>
            </a:r>
          </a:p>
          <a:p>
            <a:r>
              <a:rPr lang="tr-TR" dirty="0" smtClean="0"/>
              <a:t>Ortalama rüzgar hızı 3-12m/s arasıdır. Jeneratör tasarımında bu aralık dikkate alınmıştır.</a:t>
            </a:r>
          </a:p>
        </p:txBody>
      </p:sp>
      <p:pic>
        <p:nvPicPr>
          <p:cNvPr id="3" name="Picture 2"/>
          <p:cNvPicPr>
            <a:picLocks noChangeAspect="1"/>
          </p:cNvPicPr>
          <p:nvPr/>
        </p:nvPicPr>
        <p:blipFill>
          <a:blip r:embed="rId3"/>
          <a:stretch>
            <a:fillRect/>
          </a:stretch>
        </p:blipFill>
        <p:spPr>
          <a:xfrm>
            <a:off x="6096001" y="918361"/>
            <a:ext cx="4799526" cy="4273665"/>
          </a:xfrm>
          <a:prstGeom prst="rect">
            <a:avLst/>
          </a:prstGeom>
        </p:spPr>
      </p:pic>
    </p:spTree>
    <p:extLst>
      <p:ext uri="{BB962C8B-B14F-4D97-AF65-F5344CB8AC3E}">
        <p14:creationId xmlns:p14="http://schemas.microsoft.com/office/powerpoint/2010/main" val="27412428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942392" y="694316"/>
            <a:ext cx="2457631" cy="477054"/>
          </a:xfrm>
          <a:prstGeom prst="rect">
            <a:avLst/>
          </a:prstGeom>
        </p:spPr>
        <p:txBody>
          <a:bodyPr wrap="square">
            <a:spAutoFit/>
          </a:bodyPr>
          <a:lstStyle/>
          <a:p>
            <a:r>
              <a:rPr lang="tr-TR" sz="2500" b="1" dirty="0"/>
              <a:t>Toplam </a:t>
            </a:r>
            <a:r>
              <a:rPr lang="tr-TR" sz="2500" b="1" dirty="0" smtClean="0"/>
              <a:t>Maliyet:</a:t>
            </a:r>
            <a:endParaRPr lang="tr-TR" sz="2500" b="1" dirty="0"/>
          </a:p>
        </p:txBody>
      </p:sp>
      <p:sp>
        <p:nvSpPr>
          <p:cNvPr id="5" name="2 İçerik Yer Tutucusu"/>
          <p:cNvSpPr>
            <a:spLocks noGrp="1"/>
          </p:cNvSpPr>
          <p:nvPr>
            <p:ph idx="1"/>
          </p:nvPr>
        </p:nvSpPr>
        <p:spPr>
          <a:xfrm>
            <a:off x="838200" y="1825625"/>
            <a:ext cx="10515600" cy="4351338"/>
          </a:xfrm>
        </p:spPr>
        <p:txBody>
          <a:bodyPr/>
          <a:lstStyle/>
          <a:p>
            <a:r>
              <a:rPr lang="tr-TR" dirty="0" smtClean="0"/>
              <a:t>Toplam devremizin </a:t>
            </a:r>
            <a:r>
              <a:rPr lang="tr-TR" dirty="0" err="1" smtClean="0"/>
              <a:t>jeneratorumuzun</a:t>
            </a:r>
            <a:r>
              <a:rPr lang="tr-TR" dirty="0" smtClean="0"/>
              <a:t> maliyeti yaklaşık 1600 liradır.(Yapı,İşçilik, Bakım ve Vergiler dahil değildir.Çelik maliyeti bakır maliyeti malzemelerin maliyeti dahil)</a:t>
            </a:r>
          </a:p>
          <a:p>
            <a:r>
              <a:rPr lang="tr-TR" dirty="0" smtClean="0"/>
              <a:t>Yıllık ortalama Söke de 7.5 m/s hızla esen rüzgar hızı için bir yılda üretebileceğimiz elektrik değeri 3670 liradır.</a:t>
            </a:r>
          </a:p>
          <a:p>
            <a:r>
              <a:rPr lang="tr-TR" dirty="0" smtClean="0"/>
              <a:t>Yaklaşık 7 ayda amorti ediyor.</a:t>
            </a:r>
            <a:endParaRPr lang="tr-TR" dirty="0"/>
          </a:p>
        </p:txBody>
      </p:sp>
    </p:spTree>
    <p:extLst>
      <p:ext uri="{BB962C8B-B14F-4D97-AF65-F5344CB8AC3E}">
        <p14:creationId xmlns:p14="http://schemas.microsoft.com/office/powerpoint/2010/main" val="137370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726007" y="315901"/>
            <a:ext cx="10363200" cy="1470025"/>
          </a:xfrm>
        </p:spPr>
        <p:txBody>
          <a:bodyPr/>
          <a:lstStyle/>
          <a:p>
            <a:r>
              <a:rPr lang="tr-TR" dirty="0" err="1" smtClean="0"/>
              <a:t>Generator</a:t>
            </a:r>
            <a:r>
              <a:rPr lang="tr-TR" dirty="0" smtClean="0"/>
              <a:t> Hakkında Bilgiler</a:t>
            </a:r>
            <a:endParaRPr lang="tr-TR" dirty="0"/>
          </a:p>
        </p:txBody>
      </p:sp>
      <p:sp>
        <p:nvSpPr>
          <p:cNvPr id="3" name="2 Alt Başlık"/>
          <p:cNvSpPr>
            <a:spLocks noGrp="1"/>
          </p:cNvSpPr>
          <p:nvPr>
            <p:ph type="subTitle" idx="1"/>
          </p:nvPr>
        </p:nvSpPr>
        <p:spPr>
          <a:xfrm>
            <a:off x="5143494" y="2214554"/>
            <a:ext cx="6477045" cy="3857652"/>
          </a:xfrm>
        </p:spPr>
        <p:txBody>
          <a:bodyPr>
            <a:noAutofit/>
          </a:bodyPr>
          <a:lstStyle/>
          <a:p>
            <a:pPr algn="l"/>
            <a:r>
              <a:rPr lang="tr-TR" sz="2000" dirty="0" smtClean="0">
                <a:solidFill>
                  <a:schemeClr val="tx1"/>
                </a:solidFill>
                <a:latin typeface="Times New Roman" pitchFamily="18" charset="0"/>
                <a:cs typeface="Times New Roman" pitchFamily="18" charset="0"/>
              </a:rPr>
              <a:t>-</a:t>
            </a:r>
            <a:r>
              <a:rPr lang="tr-TR" sz="2000" dirty="0" err="1" smtClean="0">
                <a:solidFill>
                  <a:schemeClr val="tx1"/>
                </a:solidFill>
                <a:latin typeface="Times New Roman" pitchFamily="18" charset="0"/>
                <a:cs typeface="Times New Roman" pitchFamily="18" charset="0"/>
              </a:rPr>
              <a:t>Generator</a:t>
            </a:r>
            <a:r>
              <a:rPr lang="tr-TR" sz="2000" dirty="0" smtClean="0">
                <a:solidFill>
                  <a:schemeClr val="tx1"/>
                </a:solidFill>
                <a:latin typeface="Times New Roman" pitchFamily="18" charset="0"/>
                <a:cs typeface="Times New Roman" pitchFamily="18" charset="0"/>
              </a:rPr>
              <a:t> 22 kutup 18 stator oluk sahiptir.</a:t>
            </a:r>
          </a:p>
          <a:p>
            <a:pPr algn="l"/>
            <a:r>
              <a:rPr lang="tr-TR" sz="2000" dirty="0" smtClean="0">
                <a:solidFill>
                  <a:schemeClr val="tx1"/>
                </a:solidFill>
                <a:latin typeface="Times New Roman" pitchFamily="18" charset="0"/>
                <a:cs typeface="Times New Roman" pitchFamily="18" charset="0"/>
              </a:rPr>
              <a:t>-Stator ve rotor çeliğinde  stell1010 çeliği, mıknatıs olarak NdFe35 kullanılmıştır.</a:t>
            </a:r>
          </a:p>
          <a:p>
            <a:pPr algn="l"/>
            <a:r>
              <a:rPr lang="tr-TR" sz="2000" dirty="0" smtClean="0">
                <a:solidFill>
                  <a:schemeClr val="tx1"/>
                </a:solidFill>
                <a:latin typeface="Times New Roman" pitchFamily="18" charset="0"/>
                <a:cs typeface="Times New Roman" pitchFamily="18" charset="0"/>
              </a:rPr>
              <a:t>-Stator dış çapı 265mm iç çapı 180mm uzunluğu 200mm </a:t>
            </a:r>
            <a:r>
              <a:rPr lang="tr-TR" sz="2000" dirty="0" err="1" smtClean="0">
                <a:solidFill>
                  <a:schemeClr val="tx1"/>
                </a:solidFill>
                <a:latin typeface="Times New Roman" pitchFamily="18" charset="0"/>
                <a:cs typeface="Times New Roman" pitchFamily="18" charset="0"/>
              </a:rPr>
              <a:t>dir</a:t>
            </a:r>
            <a:r>
              <a:rPr lang="tr-TR" sz="2000" dirty="0" smtClean="0">
                <a:solidFill>
                  <a:schemeClr val="tx1"/>
                </a:solidFill>
                <a:latin typeface="Times New Roman" pitchFamily="18" charset="0"/>
                <a:cs typeface="Times New Roman" pitchFamily="18" charset="0"/>
              </a:rPr>
              <a:t>.</a:t>
            </a:r>
          </a:p>
          <a:p>
            <a:pPr algn="l"/>
            <a:r>
              <a:rPr lang="tr-TR" sz="2000" dirty="0" smtClean="0">
                <a:solidFill>
                  <a:schemeClr val="tx1"/>
                </a:solidFill>
                <a:latin typeface="Times New Roman" pitchFamily="18" charset="0"/>
                <a:cs typeface="Times New Roman" pitchFamily="18" charset="0"/>
              </a:rPr>
              <a:t>-Rotor dış çapı 176mm iç çapı 150mm uzunluğu 200mm </a:t>
            </a:r>
            <a:r>
              <a:rPr lang="tr-TR" sz="2000" dirty="0" err="1" smtClean="0">
                <a:solidFill>
                  <a:schemeClr val="tx1"/>
                </a:solidFill>
                <a:latin typeface="Times New Roman" pitchFamily="18" charset="0"/>
                <a:cs typeface="Times New Roman" pitchFamily="18" charset="0"/>
              </a:rPr>
              <a:t>dir</a:t>
            </a:r>
            <a:r>
              <a:rPr lang="tr-TR" sz="2000" dirty="0" smtClean="0">
                <a:solidFill>
                  <a:schemeClr val="tx1"/>
                </a:solidFill>
                <a:latin typeface="Times New Roman" pitchFamily="18" charset="0"/>
                <a:cs typeface="Times New Roman" pitchFamily="18" charset="0"/>
              </a:rPr>
              <a:t>.</a:t>
            </a:r>
          </a:p>
          <a:p>
            <a:pPr algn="l"/>
            <a:r>
              <a:rPr lang="tr-TR" sz="2000" dirty="0" smtClean="0">
                <a:solidFill>
                  <a:schemeClr val="tx1"/>
                </a:solidFill>
                <a:latin typeface="Times New Roman" pitchFamily="18" charset="0"/>
                <a:cs typeface="Times New Roman" pitchFamily="18" charset="0"/>
              </a:rPr>
              <a:t> </a:t>
            </a:r>
          </a:p>
          <a:p>
            <a:endParaRPr lang="tr-TR" sz="6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0" y="1785926"/>
            <a:ext cx="5129288" cy="4071966"/>
          </a:xfrm>
          <a:prstGeom prst="rect">
            <a:avLst/>
          </a:prstGeom>
          <a:noFill/>
          <a:ln w="9525">
            <a:noFill/>
            <a:miter lim="800000"/>
            <a:headEnd/>
            <a:tailEnd/>
          </a:ln>
          <a:effectLst/>
        </p:spPr>
      </p:pic>
    </p:spTree>
    <p:extLst>
      <p:ext uri="{BB962C8B-B14F-4D97-AF65-F5344CB8AC3E}">
        <p14:creationId xmlns:p14="http://schemas.microsoft.com/office/powerpoint/2010/main" val="398311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Simülasyon yapılacak değerler</a:t>
            </a:r>
            <a:endParaRPr lang="tr-TR" dirty="0"/>
          </a:p>
        </p:txBody>
      </p:sp>
      <p:sp>
        <p:nvSpPr>
          <p:cNvPr id="3" name="2 İçerik Yer Tutucusu"/>
          <p:cNvSpPr>
            <a:spLocks noGrp="1"/>
          </p:cNvSpPr>
          <p:nvPr>
            <p:ph idx="1"/>
          </p:nvPr>
        </p:nvSpPr>
        <p:spPr>
          <a:xfrm>
            <a:off x="609600" y="1600200"/>
            <a:ext cx="10972800" cy="2543180"/>
          </a:xfrm>
        </p:spPr>
        <p:txBody>
          <a:bodyPr/>
          <a:lstStyle/>
          <a:p>
            <a:r>
              <a:rPr lang="tr-TR" sz="2000" dirty="0" err="1" smtClean="0"/>
              <a:t>Generator</a:t>
            </a:r>
            <a:r>
              <a:rPr lang="tr-TR" sz="2000" dirty="0" smtClean="0"/>
              <a:t> 1kW çıkış gücünde yük tipi </a:t>
            </a:r>
            <a:r>
              <a:rPr lang="tr-TR" sz="2000" dirty="0" err="1" smtClean="0"/>
              <a:t>infinite</a:t>
            </a:r>
            <a:r>
              <a:rPr lang="tr-TR" sz="2000" dirty="0" smtClean="0"/>
              <a:t> </a:t>
            </a:r>
            <a:r>
              <a:rPr lang="tr-TR" sz="2000" dirty="0" err="1" smtClean="0"/>
              <a:t>bus</a:t>
            </a:r>
            <a:r>
              <a:rPr lang="tr-TR" sz="2000" dirty="0" smtClean="0"/>
              <a:t> olarak ayarlandı.</a:t>
            </a:r>
          </a:p>
          <a:p>
            <a:r>
              <a:rPr lang="tr-TR" sz="2000" dirty="0" smtClean="0"/>
              <a:t>Farklı rüzgar hızlarında </a:t>
            </a:r>
            <a:r>
              <a:rPr lang="tr-TR" sz="2000" dirty="0" err="1" smtClean="0"/>
              <a:t>generatorün</a:t>
            </a:r>
            <a:r>
              <a:rPr lang="tr-TR" sz="2000" dirty="0" smtClean="0"/>
              <a:t> dönüş hızı 150rpm ile 200rpm arasında değiştiği varsayılmıştır.</a:t>
            </a:r>
          </a:p>
          <a:p>
            <a:r>
              <a:rPr lang="tr-TR" sz="2000" dirty="0" smtClean="0"/>
              <a:t>Çoğunlukla 175rpm de dönecek şekilde varsaydığımız için bu değere göre tasarım yaptık.</a:t>
            </a:r>
          </a:p>
          <a:p>
            <a:r>
              <a:rPr lang="tr-TR" sz="2000" dirty="0" smtClean="0"/>
              <a:t>150rpm de 120V 175rpm de 140V 200 </a:t>
            </a:r>
            <a:r>
              <a:rPr lang="tr-TR" sz="2000" dirty="0" err="1" smtClean="0"/>
              <a:t>rpm</a:t>
            </a:r>
            <a:r>
              <a:rPr lang="tr-TR" sz="2000" dirty="0" smtClean="0"/>
              <a:t> de 150V </a:t>
            </a:r>
            <a:r>
              <a:rPr lang="tr-TR" sz="2000" dirty="0" err="1" smtClean="0"/>
              <a:t>rated</a:t>
            </a:r>
            <a:r>
              <a:rPr lang="tr-TR" sz="2000" dirty="0" smtClean="0"/>
              <a:t> gerilimde </a:t>
            </a:r>
            <a:r>
              <a:rPr lang="tr-TR" sz="2000" dirty="0" err="1" smtClean="0"/>
              <a:t>simüle</a:t>
            </a:r>
            <a:r>
              <a:rPr lang="tr-TR" sz="2000" dirty="0" smtClean="0"/>
              <a:t> edilmiştir.</a:t>
            </a:r>
          </a:p>
          <a:p>
            <a:endParaRPr lang="tr-TR" sz="2000" dirty="0" smtClean="0"/>
          </a:p>
          <a:p>
            <a:endParaRPr lang="tr-TR" sz="2000" dirty="0" smtClean="0"/>
          </a:p>
          <a:p>
            <a:endParaRPr lang="tr-TR" sz="2000" dirty="0" smtClean="0"/>
          </a:p>
          <a:p>
            <a:endParaRPr lang="tr-TR" dirty="0"/>
          </a:p>
        </p:txBody>
      </p:sp>
      <p:pic>
        <p:nvPicPr>
          <p:cNvPr id="2054" name="Picture 6"/>
          <p:cNvPicPr>
            <a:picLocks noChangeAspect="1" noChangeArrowheads="1"/>
          </p:cNvPicPr>
          <p:nvPr/>
        </p:nvPicPr>
        <p:blipFill>
          <a:blip r:embed="rId2"/>
          <a:srcRect/>
          <a:stretch>
            <a:fillRect/>
          </a:stretch>
        </p:blipFill>
        <p:spPr bwMode="auto">
          <a:xfrm>
            <a:off x="1071056" y="3433833"/>
            <a:ext cx="8828617" cy="2571768"/>
          </a:xfrm>
          <a:prstGeom prst="rect">
            <a:avLst/>
          </a:prstGeom>
          <a:noFill/>
          <a:ln w="9525">
            <a:noFill/>
            <a:miter lim="800000"/>
            <a:headEnd/>
            <a:tailEnd/>
          </a:ln>
          <a:effectLst/>
        </p:spPr>
      </p:pic>
    </p:spTree>
    <p:extLst>
      <p:ext uri="{BB962C8B-B14F-4D97-AF65-F5344CB8AC3E}">
        <p14:creationId xmlns:p14="http://schemas.microsoft.com/office/powerpoint/2010/main" val="82626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Rmxprt</a:t>
            </a:r>
            <a:r>
              <a:rPr lang="tr-TR" dirty="0" smtClean="0"/>
              <a:t> Simülasyon Sonuçları</a:t>
            </a:r>
            <a:endParaRPr lang="tr-TR" dirty="0"/>
          </a:p>
        </p:txBody>
      </p:sp>
      <p:sp>
        <p:nvSpPr>
          <p:cNvPr id="3" name="2 İçerik Yer Tutucusu"/>
          <p:cNvSpPr>
            <a:spLocks noGrp="1"/>
          </p:cNvSpPr>
          <p:nvPr>
            <p:ph idx="1"/>
          </p:nvPr>
        </p:nvSpPr>
        <p:spPr>
          <a:xfrm>
            <a:off x="5905499" y="1600202"/>
            <a:ext cx="5676901" cy="3043245"/>
          </a:xfrm>
        </p:spPr>
        <p:txBody>
          <a:bodyPr/>
          <a:lstStyle/>
          <a:p>
            <a:r>
              <a:rPr lang="tr-TR" sz="2000" dirty="0" smtClean="0"/>
              <a:t>150rpm de 120V 200rpm de 150V olacak şekilde verim %93 olmuştur.</a:t>
            </a:r>
          </a:p>
          <a:p>
            <a:r>
              <a:rPr lang="tr-TR" sz="2000" dirty="0" smtClean="0"/>
              <a:t>Çoğunlukla 175rpm de dönecek şekilde varsaydığımız için bu değere göre tasarım yaptık.</a:t>
            </a:r>
          </a:p>
          <a:p>
            <a:r>
              <a:rPr lang="tr-TR" sz="2000" dirty="0" smtClean="0"/>
              <a:t>Armatür </a:t>
            </a:r>
            <a:r>
              <a:rPr lang="tr-TR" sz="2000" dirty="0" err="1" smtClean="0"/>
              <a:t>current</a:t>
            </a:r>
            <a:r>
              <a:rPr lang="tr-TR" sz="2000" dirty="0" smtClean="0"/>
              <a:t> </a:t>
            </a:r>
            <a:r>
              <a:rPr lang="tr-TR" sz="2000" dirty="0" err="1" smtClean="0"/>
              <a:t>density</a:t>
            </a:r>
            <a:r>
              <a:rPr lang="tr-TR" sz="2000" dirty="0" smtClean="0"/>
              <a:t> 2.3 A/mm^2 değeri ile 5 ten küçüktür.</a:t>
            </a:r>
          </a:p>
          <a:p>
            <a:endParaRPr lang="tr-TR" sz="2000" dirty="0" smtClean="0"/>
          </a:p>
          <a:p>
            <a:endParaRPr lang="tr-TR" dirty="0"/>
          </a:p>
        </p:txBody>
      </p:sp>
      <p:pic>
        <p:nvPicPr>
          <p:cNvPr id="3076" name="Picture 4"/>
          <p:cNvPicPr>
            <a:picLocks noChangeAspect="1" noChangeArrowheads="1"/>
          </p:cNvPicPr>
          <p:nvPr/>
        </p:nvPicPr>
        <p:blipFill>
          <a:blip r:embed="rId2"/>
          <a:srcRect/>
          <a:stretch>
            <a:fillRect/>
          </a:stretch>
        </p:blipFill>
        <p:spPr bwMode="auto">
          <a:xfrm>
            <a:off x="666712" y="1285860"/>
            <a:ext cx="4792765" cy="5072098"/>
          </a:xfrm>
          <a:prstGeom prst="rect">
            <a:avLst/>
          </a:prstGeom>
          <a:noFill/>
          <a:ln w="9525">
            <a:noFill/>
            <a:miter lim="800000"/>
            <a:headEnd/>
            <a:tailEnd/>
          </a:ln>
          <a:effectLst/>
        </p:spPr>
      </p:pic>
    </p:spTree>
    <p:extLst>
      <p:ext uri="{BB962C8B-B14F-4D97-AF65-F5344CB8AC3E}">
        <p14:creationId xmlns:p14="http://schemas.microsoft.com/office/powerpoint/2010/main" val="295650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Rmxprt</a:t>
            </a:r>
            <a:r>
              <a:rPr lang="tr-TR" dirty="0" smtClean="0"/>
              <a:t> Simülasyon Sonuçları</a:t>
            </a:r>
            <a:endParaRPr lang="tr-TR" dirty="0"/>
          </a:p>
        </p:txBody>
      </p:sp>
      <p:sp>
        <p:nvSpPr>
          <p:cNvPr id="3" name="2 İçerik Yer Tutucusu"/>
          <p:cNvSpPr>
            <a:spLocks noGrp="1"/>
          </p:cNvSpPr>
          <p:nvPr>
            <p:ph idx="1"/>
          </p:nvPr>
        </p:nvSpPr>
        <p:spPr>
          <a:xfrm>
            <a:off x="6000749" y="1357299"/>
            <a:ext cx="5581651" cy="1857389"/>
          </a:xfrm>
        </p:spPr>
        <p:txBody>
          <a:bodyPr>
            <a:normAutofit/>
          </a:bodyPr>
          <a:lstStyle/>
          <a:p>
            <a:r>
              <a:rPr lang="tr-TR" sz="2000" dirty="0" smtClean="0"/>
              <a:t>Stator </a:t>
            </a:r>
            <a:r>
              <a:rPr lang="tr-TR" sz="2000" dirty="0" err="1" smtClean="0"/>
              <a:t>teeth</a:t>
            </a:r>
            <a:r>
              <a:rPr lang="tr-TR" sz="2000" dirty="0" smtClean="0"/>
              <a:t> </a:t>
            </a:r>
            <a:r>
              <a:rPr lang="tr-TR" sz="2000" dirty="0" err="1" smtClean="0"/>
              <a:t>flux</a:t>
            </a:r>
            <a:r>
              <a:rPr lang="tr-TR" sz="2000" dirty="0" smtClean="0"/>
              <a:t> </a:t>
            </a:r>
            <a:r>
              <a:rPr lang="tr-TR" sz="2000" dirty="0" err="1" smtClean="0"/>
              <a:t>density</a:t>
            </a:r>
            <a:r>
              <a:rPr lang="tr-TR" sz="2000" dirty="0" smtClean="0"/>
              <a:t> stator </a:t>
            </a:r>
            <a:r>
              <a:rPr lang="tr-TR" sz="2000" dirty="0" err="1" smtClean="0"/>
              <a:t>yoke</a:t>
            </a:r>
            <a:r>
              <a:rPr lang="tr-TR" sz="2000" dirty="0" smtClean="0"/>
              <a:t> </a:t>
            </a:r>
            <a:r>
              <a:rPr lang="tr-TR" sz="2000" dirty="0" err="1" smtClean="0"/>
              <a:t>flux</a:t>
            </a:r>
            <a:r>
              <a:rPr lang="tr-TR" sz="2000" dirty="0" smtClean="0"/>
              <a:t> </a:t>
            </a:r>
            <a:r>
              <a:rPr lang="tr-TR" sz="2000" dirty="0" err="1" smtClean="0"/>
              <a:t>density</a:t>
            </a:r>
            <a:r>
              <a:rPr lang="tr-TR" sz="2000" dirty="0" smtClean="0"/>
              <a:t> ve rotor </a:t>
            </a:r>
            <a:r>
              <a:rPr lang="tr-TR" sz="2000" dirty="0" err="1" smtClean="0"/>
              <a:t>yoke</a:t>
            </a:r>
            <a:r>
              <a:rPr lang="tr-TR" sz="2000" dirty="0" smtClean="0"/>
              <a:t> </a:t>
            </a:r>
            <a:r>
              <a:rPr lang="tr-TR" sz="2000" dirty="0" err="1" smtClean="0"/>
              <a:t>flux</a:t>
            </a:r>
            <a:r>
              <a:rPr lang="tr-TR" sz="2000" dirty="0" smtClean="0"/>
              <a:t> </a:t>
            </a:r>
            <a:r>
              <a:rPr lang="tr-TR" sz="2000" dirty="0" err="1" smtClean="0"/>
              <a:t>density</a:t>
            </a:r>
            <a:r>
              <a:rPr lang="tr-TR" sz="2000" dirty="0" smtClean="0"/>
              <a:t> 1.5 T değerine yakındır.</a:t>
            </a:r>
            <a:r>
              <a:rPr lang="tr-TR" sz="2000" dirty="0" err="1" smtClean="0"/>
              <a:t>Air</a:t>
            </a:r>
            <a:r>
              <a:rPr lang="tr-TR" sz="2000" dirty="0" smtClean="0"/>
              <a:t> </a:t>
            </a:r>
            <a:r>
              <a:rPr lang="tr-TR" sz="2000" dirty="0" err="1" smtClean="0"/>
              <a:t>gap</a:t>
            </a:r>
            <a:r>
              <a:rPr lang="tr-TR" sz="2000" dirty="0" smtClean="0"/>
              <a:t> </a:t>
            </a:r>
            <a:r>
              <a:rPr lang="tr-TR" sz="2000" dirty="0" err="1" smtClean="0"/>
              <a:t>density</a:t>
            </a:r>
            <a:r>
              <a:rPr lang="tr-TR" sz="2000" dirty="0" smtClean="0"/>
              <a:t> 0.9 değerine yaklaştırılmıştır.</a:t>
            </a:r>
          </a:p>
          <a:p>
            <a:r>
              <a:rPr lang="tr-TR" sz="2000" dirty="0" smtClean="0"/>
              <a:t>Stator </a:t>
            </a:r>
            <a:r>
              <a:rPr lang="tr-TR" sz="2000" dirty="0" err="1" smtClean="0"/>
              <a:t>winding</a:t>
            </a:r>
            <a:r>
              <a:rPr lang="tr-TR" sz="2000" dirty="0" smtClean="0"/>
              <a:t> </a:t>
            </a:r>
            <a:r>
              <a:rPr lang="tr-TR" sz="2000" dirty="0" err="1" smtClean="0"/>
              <a:t>factor</a:t>
            </a:r>
            <a:r>
              <a:rPr lang="tr-TR" sz="2000" dirty="0" smtClean="0"/>
              <a:t> 1 değerine yakın 0.9 dur.</a:t>
            </a:r>
            <a:endParaRPr lang="tr-TR" sz="2000" dirty="0"/>
          </a:p>
        </p:txBody>
      </p:sp>
      <p:pic>
        <p:nvPicPr>
          <p:cNvPr id="4101" name="Picture 5"/>
          <p:cNvPicPr>
            <a:picLocks noChangeAspect="1" noChangeArrowheads="1"/>
          </p:cNvPicPr>
          <p:nvPr/>
        </p:nvPicPr>
        <p:blipFill>
          <a:blip r:embed="rId2"/>
          <a:srcRect/>
          <a:stretch>
            <a:fillRect/>
          </a:stretch>
        </p:blipFill>
        <p:spPr bwMode="auto">
          <a:xfrm>
            <a:off x="476211" y="1285860"/>
            <a:ext cx="5353373" cy="4714908"/>
          </a:xfrm>
          <a:prstGeom prst="rect">
            <a:avLst/>
          </a:prstGeom>
          <a:noFill/>
          <a:ln w="9525">
            <a:noFill/>
            <a:miter lim="800000"/>
            <a:headEnd/>
            <a:tailEnd/>
          </a:ln>
          <a:effectLst/>
        </p:spPr>
      </p:pic>
      <p:pic>
        <p:nvPicPr>
          <p:cNvPr id="4102" name="Picture 6"/>
          <p:cNvPicPr>
            <a:picLocks noChangeAspect="1" noChangeArrowheads="1"/>
          </p:cNvPicPr>
          <p:nvPr/>
        </p:nvPicPr>
        <p:blipFill>
          <a:blip r:embed="rId3"/>
          <a:srcRect/>
          <a:stretch>
            <a:fillRect/>
          </a:stretch>
        </p:blipFill>
        <p:spPr bwMode="auto">
          <a:xfrm>
            <a:off x="6381753" y="3429000"/>
            <a:ext cx="4152900" cy="2647950"/>
          </a:xfrm>
          <a:prstGeom prst="rect">
            <a:avLst/>
          </a:prstGeom>
          <a:noFill/>
          <a:ln w="9525">
            <a:noFill/>
            <a:miter lim="800000"/>
            <a:headEnd/>
            <a:tailEnd/>
          </a:ln>
          <a:effectLst/>
        </p:spPr>
      </p:pic>
    </p:spTree>
    <p:extLst>
      <p:ext uri="{BB962C8B-B14F-4D97-AF65-F5344CB8AC3E}">
        <p14:creationId xmlns:p14="http://schemas.microsoft.com/office/powerpoint/2010/main" val="239340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Rmxprt</a:t>
            </a:r>
            <a:r>
              <a:rPr lang="tr-TR" dirty="0" smtClean="0"/>
              <a:t> Simülasyon Sonuçları</a:t>
            </a:r>
            <a:endParaRPr lang="tr-TR" dirty="0"/>
          </a:p>
        </p:txBody>
      </p:sp>
      <p:sp>
        <p:nvSpPr>
          <p:cNvPr id="3" name="2 İçerik Yer Tutucusu"/>
          <p:cNvSpPr>
            <a:spLocks noGrp="1"/>
          </p:cNvSpPr>
          <p:nvPr>
            <p:ph idx="1"/>
          </p:nvPr>
        </p:nvSpPr>
        <p:spPr>
          <a:xfrm>
            <a:off x="6286501" y="1600202"/>
            <a:ext cx="5429288" cy="3257559"/>
          </a:xfrm>
        </p:spPr>
        <p:txBody>
          <a:bodyPr>
            <a:normAutofit/>
          </a:bodyPr>
          <a:lstStyle/>
          <a:p>
            <a:r>
              <a:rPr lang="tr-TR" sz="2000" dirty="0" err="1" smtClean="0"/>
              <a:t>Material</a:t>
            </a:r>
            <a:r>
              <a:rPr lang="tr-TR" sz="2000" dirty="0" smtClean="0"/>
              <a:t> </a:t>
            </a:r>
            <a:r>
              <a:rPr lang="tr-TR" sz="2000" dirty="0" err="1" smtClean="0"/>
              <a:t>Consumtion</a:t>
            </a:r>
            <a:r>
              <a:rPr lang="tr-TR" sz="2000" dirty="0" smtClean="0"/>
              <a:t> değerleri görülmektedir.</a:t>
            </a:r>
          </a:p>
          <a:p>
            <a:r>
              <a:rPr lang="tr-TR" sz="2000" dirty="0" smtClean="0"/>
              <a:t>Motorumuzun toplam ağırlığı 45.8kg olup bunun 5kg ı armatür bakır ağırlığıdır.</a:t>
            </a:r>
            <a:endParaRPr lang="tr-TR" sz="2000" dirty="0"/>
          </a:p>
        </p:txBody>
      </p:sp>
      <p:pic>
        <p:nvPicPr>
          <p:cNvPr id="5122" name="Picture 2"/>
          <p:cNvPicPr>
            <a:picLocks noChangeAspect="1" noChangeArrowheads="1"/>
          </p:cNvPicPr>
          <p:nvPr/>
        </p:nvPicPr>
        <p:blipFill>
          <a:blip r:embed="rId2"/>
          <a:srcRect/>
          <a:stretch>
            <a:fillRect/>
          </a:stretch>
        </p:blipFill>
        <p:spPr bwMode="auto">
          <a:xfrm>
            <a:off x="285709" y="1428736"/>
            <a:ext cx="5456315" cy="4500594"/>
          </a:xfrm>
          <a:prstGeom prst="rect">
            <a:avLst/>
          </a:prstGeom>
          <a:noFill/>
          <a:ln w="9525">
            <a:noFill/>
            <a:miter lim="800000"/>
            <a:headEnd/>
            <a:tailEnd/>
          </a:ln>
          <a:effectLst/>
        </p:spPr>
      </p:pic>
    </p:spTree>
    <p:extLst>
      <p:ext uri="{BB962C8B-B14F-4D97-AF65-F5344CB8AC3E}">
        <p14:creationId xmlns:p14="http://schemas.microsoft.com/office/powerpoint/2010/main" val="2267815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1320</Words>
  <Application>Microsoft Office PowerPoint</Application>
  <PresentationFormat>Özel</PresentationFormat>
  <Paragraphs>163</Paragraphs>
  <Slides>40</Slides>
  <Notes>0</Notes>
  <HiddenSlides>0</HiddenSlides>
  <MMClips>0</MMClips>
  <ScaleCrop>false</ScaleCrop>
  <HeadingPairs>
    <vt:vector size="4" baseType="variant">
      <vt:variant>
        <vt:lpstr>Tema</vt:lpstr>
      </vt:variant>
      <vt:variant>
        <vt:i4>1</vt:i4>
      </vt:variant>
      <vt:variant>
        <vt:lpstr>Slayt Başlıkları</vt:lpstr>
      </vt:variant>
      <vt:variant>
        <vt:i4>40</vt:i4>
      </vt:variant>
    </vt:vector>
  </HeadingPairs>
  <TitlesOfParts>
    <vt:vector size="41" baseType="lpstr">
      <vt:lpstr>Office Theme</vt:lpstr>
      <vt:lpstr>PowerPoint Sunusu</vt:lpstr>
      <vt:lpstr>Sistem Mimarisi:</vt:lpstr>
      <vt:lpstr>PowerPoint Sunusu</vt:lpstr>
      <vt:lpstr>Söke’de Rüzgar Hızları</vt:lpstr>
      <vt:lpstr>Generator Hakkında Bilgiler</vt:lpstr>
      <vt:lpstr>Simülasyon yapılacak değerler</vt:lpstr>
      <vt:lpstr>Rmxprt Simülasyon Sonuçları</vt:lpstr>
      <vt:lpstr>Rmxprt Simülasyon Sonuçları</vt:lpstr>
      <vt:lpstr>Rmxprt Simülasyon Sonuçları</vt:lpstr>
      <vt:lpstr>Rmxprt Simülasyon Sonuçları</vt:lpstr>
      <vt:lpstr>Rmxprt Simülasyon Sonuçları</vt:lpstr>
      <vt:lpstr>Maxwell 2D simülasyon sonuçları</vt:lpstr>
      <vt:lpstr>Maxwell 2D simülasyon sonuçları</vt:lpstr>
      <vt:lpstr>Maxwell 2D simülasyon sonuçları</vt:lpstr>
      <vt:lpstr>Maxwell 2D simülasyon sonuçları</vt:lpstr>
      <vt:lpstr>Maxwell 2D simülasyon sonuçları</vt:lpstr>
      <vt:lpstr>PowerPoint Sunusu</vt:lpstr>
      <vt:lpstr>PowerPoint Sunusu</vt:lpstr>
      <vt:lpstr>PowerPoint Sunusu</vt:lpstr>
      <vt:lpstr>PowerPoint Sunusu</vt:lpstr>
      <vt:lpstr>Boost Dönüştürücü</vt:lpstr>
      <vt:lpstr>Boost Dönüştürücü</vt:lpstr>
      <vt:lpstr>Boost Dönüştürücü</vt:lpstr>
      <vt:lpstr>Boost Dönüştürücü</vt:lpstr>
      <vt:lpstr>Boost Dönüştürücü</vt:lpstr>
      <vt:lpstr>3-Phase DC/AC Inverter With PWM Output</vt:lpstr>
      <vt:lpstr>3-Phase DC/AC Inverter With PWM Output</vt:lpstr>
      <vt:lpstr>3-Phase DC/AC Inverter With PWM Output</vt:lpstr>
      <vt:lpstr>3-Phase DC/AC Inverter With PWM Output</vt:lpstr>
      <vt:lpstr>3-Phase DC/AC Inverter With PWM Output</vt:lpstr>
      <vt:lpstr>3-Phase DC/AC Inverter With PWM Output</vt:lpstr>
      <vt:lpstr>3-Phase DC/AC Inverter With PWM Output</vt:lpstr>
      <vt:lpstr>3-Phase DC/AC Inverter With PWM Output</vt:lpstr>
      <vt:lpstr>Komponent Seçimi</vt:lpstr>
      <vt:lpstr>PowerPoint Sunusu</vt:lpstr>
      <vt:lpstr>PowerPoint Sunusu</vt:lpstr>
      <vt:lpstr>PowerPoint Sunusu</vt:lpstr>
      <vt:lpstr>PowerPoint Sunusu</vt:lpstr>
      <vt:lpstr>PowerPoint Sunusu</vt:lpstr>
      <vt:lpstr>PowerPoint Sunusu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YASİN ÖZER</dc:creator>
  <cp:lastModifiedBy>BARAN</cp:lastModifiedBy>
  <cp:revision>67</cp:revision>
  <dcterms:created xsi:type="dcterms:W3CDTF">2019-04-28T16:49:57Z</dcterms:created>
  <dcterms:modified xsi:type="dcterms:W3CDTF">2019-12-30T14:10:44Z</dcterms:modified>
</cp:coreProperties>
</file>