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Horizon" charset="1" panose="02000500000000000000"/>
      <p:regular r:id="rId14"/>
    </p:embeddedFont>
    <p:embeddedFont>
      <p:font typeface="TT Prosto Sans" charset="1" panose="02000503040000020003"/>
      <p:regular r:id="rId15"/>
    </p:embeddedFont>
    <p:embeddedFont>
      <p:font typeface="TT Prosto Sans Bold" charset="1" panose="02000805050000020003"/>
      <p:regular r:id="rId16"/>
    </p:embeddedFont>
    <p:embeddedFont>
      <p:font typeface="TT Prosto Sans Italics" charset="1" panose="02000503020000090003"/>
      <p:regular r:id="rId17"/>
    </p:embeddedFont>
    <p:embeddedFont>
      <p:font typeface="TT Prosto Sans Bold Italics" charset="1" panose="02000805020000090003"/>
      <p:regular r:id="rId18"/>
    </p:embeddedFont>
    <p:embeddedFont>
      <p:font typeface="Beautifully Delicious Sans" charset="1" panose="00000507000000000000"/>
      <p:regular r:id="rId19"/>
    </p:embeddedFont>
    <p:embeddedFont>
      <p:font typeface="Beautifully Delicious Sans Bold" charset="1" panose="00000807000000000000"/>
      <p:regular r:id="rId20"/>
    </p:embeddedFont>
    <p:embeddedFont>
      <p:font typeface="Beautifully Delicious Sans Thin" charset="1" panose="00000207000000000000"/>
      <p:regular r:id="rId21"/>
    </p:embeddedFont>
    <p:embeddedFont>
      <p:font typeface="Beautifully Delicious Sans Heavy" charset="1" panose="00000A07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35270" y="8793669"/>
            <a:ext cx="1424030" cy="523496"/>
            <a:chOff x="0" y="0"/>
            <a:chExt cx="1345399" cy="494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5399" cy="494590"/>
            </a:xfrm>
            <a:custGeom>
              <a:avLst/>
              <a:gdLst/>
              <a:ahLst/>
              <a:cxnLst/>
              <a:rect r="r" b="b" t="t" l="l"/>
              <a:pathLst>
                <a:path h="494590" w="1345399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anchor="ctr" rtlCol="false" tIns="39101" lIns="39101" bIns="39101" rIns="39101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16392461" y="8787639"/>
            <a:ext cx="309649" cy="535557"/>
          </a:xfrm>
          <a:custGeom>
            <a:avLst/>
            <a:gdLst/>
            <a:ahLst/>
            <a:cxnLst/>
            <a:rect r="r" b="b" t="t" l="l"/>
            <a:pathLst>
              <a:path h="535557" w="309649">
                <a:moveTo>
                  <a:pt x="0" y="0"/>
                </a:moveTo>
                <a:lnTo>
                  <a:pt x="309649" y="0"/>
                </a:lnTo>
                <a:lnTo>
                  <a:pt x="309649" y="535556"/>
                </a:lnTo>
                <a:lnTo>
                  <a:pt x="0" y="535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471125"/>
            <a:ext cx="13925041" cy="430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spc="1200">
                <a:solidFill>
                  <a:srgbClr val="FAF7F2"/>
                </a:solidFill>
                <a:latin typeface="Horizon"/>
              </a:rPr>
              <a:t>FRUITKHA</a:t>
            </a:r>
          </a:p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spc="1200">
                <a:solidFill>
                  <a:srgbClr val="FAF7F2"/>
                </a:solidFill>
                <a:latin typeface="Horizon"/>
              </a:rPr>
              <a:t>E-TICARET OTOMASYONU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953410"/>
            <a:ext cx="6962521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499" spc="899">
                <a:solidFill>
                  <a:srgbClr val="FAF7F2"/>
                </a:solidFill>
                <a:latin typeface="Beautifully Delicious Sans Heavy"/>
              </a:rPr>
              <a:t>~BAYRAM TATLI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7015" y="0"/>
            <a:ext cx="15353970" cy="8276844"/>
          </a:xfrm>
          <a:custGeom>
            <a:avLst/>
            <a:gdLst/>
            <a:ahLst/>
            <a:cxnLst/>
            <a:rect r="r" b="b" t="t" l="l"/>
            <a:pathLst>
              <a:path h="8276844" w="15353970">
                <a:moveTo>
                  <a:pt x="0" y="0"/>
                </a:moveTo>
                <a:lnTo>
                  <a:pt x="15353970" y="0"/>
                </a:lnTo>
                <a:lnTo>
                  <a:pt x="15353970" y="8276844"/>
                </a:lnTo>
                <a:lnTo>
                  <a:pt x="0" y="8276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8484" y="8114868"/>
            <a:ext cx="14361212" cy="132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spc="150">
                <a:solidFill>
                  <a:srgbClr val="FAF7F2"/>
                </a:solidFill>
                <a:latin typeface="Glacial Indifference"/>
              </a:rPr>
              <a:t>Sipariş geçmişi sayfasında tablo içerisinde siparişi veren kişi ve sipariş bilgileri görüntülenebilir.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71540" y="1523430"/>
            <a:ext cx="13925041" cy="430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1200">
                <a:solidFill>
                  <a:srgbClr val="FAF7F2"/>
                </a:solidFill>
                <a:latin typeface="Horizon"/>
              </a:rPr>
              <a:t>DINLEDIĞINIZ IÇIN TEŞEKKÜRLER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39368" y="6816607"/>
            <a:ext cx="543852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9"/>
              </a:lnSpc>
              <a:spcBef>
                <a:spcPct val="0"/>
              </a:spcBef>
            </a:pPr>
            <a:r>
              <a:rPr lang="en-US" sz="3599" spc="719">
                <a:solidFill>
                  <a:srgbClr val="FAF7F2"/>
                </a:solidFill>
                <a:latin typeface="TT Prosto Sans Bold"/>
              </a:rPr>
              <a:t>BAYRAM TATLI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6533" y="8997834"/>
            <a:ext cx="9264190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9"/>
              </a:lnSpc>
              <a:spcBef>
                <a:spcPct val="0"/>
              </a:spcBef>
            </a:pPr>
            <a:r>
              <a:rPr lang="en-US" sz="3599" spc="719">
                <a:solidFill>
                  <a:srgbClr val="FAF7F2"/>
                </a:solidFill>
                <a:latin typeface="TT Prosto Sans Bold"/>
              </a:rPr>
              <a:t>github.com/Bayramtatl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61085" y="7908173"/>
            <a:ext cx="8995087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9"/>
              </a:lnSpc>
              <a:spcBef>
                <a:spcPct val="0"/>
              </a:spcBef>
            </a:pPr>
            <a:r>
              <a:rPr lang="en-US" sz="3599" spc="719">
                <a:solidFill>
                  <a:srgbClr val="FAF7F2"/>
                </a:solidFill>
                <a:latin typeface="TT Prosto Sans Bold"/>
              </a:rPr>
              <a:t>tatlbayram@gmail.com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943739" y="2683117"/>
            <a:ext cx="8201275" cy="4920765"/>
            <a:chOff x="0" y="0"/>
            <a:chExt cx="6350000" cy="381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3"/>
              <a:stretch>
                <a:fillRect l="0" t="-94950" r="0" b="-55205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6350000">
                  <a:moveTo>
                    <a:pt x="5715000" y="19050"/>
                  </a:moveTo>
                  <a:cubicBezTo>
                    <a:pt x="6054090" y="19050"/>
                    <a:pt x="6330950" y="295910"/>
                    <a:pt x="6330950" y="635000"/>
                  </a:cubicBezTo>
                  <a:lnTo>
                    <a:pt x="6330950" y="3175000"/>
                  </a:lnTo>
                  <a:cubicBezTo>
                    <a:pt x="6330950" y="3514090"/>
                    <a:pt x="6054090" y="3790950"/>
                    <a:pt x="5715000" y="3790950"/>
                  </a:cubicBezTo>
                  <a:lnTo>
                    <a:pt x="635000" y="3790950"/>
                  </a:lnTo>
                  <a:cubicBezTo>
                    <a:pt x="295910" y="3790950"/>
                    <a:pt x="19050" y="3514090"/>
                    <a:pt x="19050" y="3175000"/>
                  </a:cubicBezTo>
                  <a:lnTo>
                    <a:pt x="19050" y="635000"/>
                  </a:lnTo>
                  <a:cubicBezTo>
                    <a:pt x="19050" y="295910"/>
                    <a:pt x="295910" y="19050"/>
                    <a:pt x="635000" y="19050"/>
                  </a:cubicBezTo>
                  <a:lnTo>
                    <a:pt x="5715000" y="19050"/>
                  </a:lnTo>
                  <a:moveTo>
                    <a:pt x="5715000" y="0"/>
                  </a:move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3175000"/>
                  </a:lnTo>
                  <a:cubicBezTo>
                    <a:pt x="0" y="3525520"/>
                    <a:pt x="284480" y="3810000"/>
                    <a:pt x="635000" y="3810000"/>
                  </a:cubicBezTo>
                  <a:lnTo>
                    <a:pt x="5715000" y="3810000"/>
                  </a:lnTo>
                  <a:cubicBezTo>
                    <a:pt x="6065520" y="3810000"/>
                    <a:pt x="6350000" y="3525520"/>
                    <a:pt x="6350000" y="317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5715000" y="0"/>
                  </a:lnTo>
                  <a:close/>
                </a:path>
              </a:pathLst>
            </a:custGeom>
            <a:solidFill>
              <a:srgbClr val="FAF7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895350"/>
            <a:ext cx="112749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</a:rPr>
              <a:t>HAKKIMDA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785824" y="3811830"/>
            <a:ext cx="9905803" cy="4141209"/>
            <a:chOff x="0" y="0"/>
            <a:chExt cx="13207738" cy="552161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32625" y="-133350"/>
              <a:ext cx="13075113" cy="1195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64"/>
                </a:lnSpc>
              </a:pPr>
              <a:r>
                <a:rPr lang="en-US" sz="2091" spc="104">
                  <a:solidFill>
                    <a:srgbClr val="FAF7F2"/>
                  </a:solidFill>
                  <a:latin typeface="TT Prosto Sans Bold"/>
                </a:rPr>
                <a:t>Eğitim</a:t>
              </a:r>
            </a:p>
            <a:p>
              <a:pPr algn="just">
                <a:lnSpc>
                  <a:spcPts val="3764"/>
                </a:lnSpc>
              </a:pPr>
              <a:r>
                <a:rPr lang="en-US" sz="2091" spc="104">
                  <a:solidFill>
                    <a:srgbClr val="FAF7F2"/>
                  </a:solidFill>
                  <a:latin typeface="TT Prosto Sans Bold"/>
                </a:rPr>
                <a:t>Uludağ Üniversitesi - Bilgisayar Mühendisliği  (2019 -2023)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76225"/>
              <a:ext cx="13075113" cy="3745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64"/>
                </a:lnSpc>
              </a:pPr>
              <a:r>
                <a:rPr lang="en-US" sz="2091" spc="104">
                  <a:solidFill>
                    <a:srgbClr val="FAF7F2"/>
                  </a:solidFill>
                  <a:latin typeface="TT Prosto Sans Bold"/>
                </a:rPr>
                <a:t>Deneyim</a:t>
              </a:r>
            </a:p>
            <a:p>
              <a:pPr algn="just">
                <a:lnSpc>
                  <a:spcPts val="3764"/>
                </a:lnSpc>
              </a:pPr>
              <a:r>
                <a:rPr lang="en-US" sz="2091" spc="104">
                  <a:solidFill>
                    <a:srgbClr val="FAF7F2"/>
                  </a:solidFill>
                  <a:latin typeface="TT Prosto Sans Bold"/>
                </a:rPr>
                <a:t>Yazılım Geliştirici MOSK Bilişim Teknolojileri LTD. ŞTİ. · 0.4 2023 - 08.2023</a:t>
              </a:r>
            </a:p>
            <a:p>
              <a:pPr algn="just">
                <a:lnSpc>
                  <a:spcPts val="3764"/>
                </a:lnSpc>
              </a:pPr>
            </a:p>
            <a:p>
              <a:pPr algn="just">
                <a:lnSpc>
                  <a:spcPts val="3764"/>
                </a:lnSpc>
              </a:pPr>
              <a:r>
                <a:rPr lang="en-US" sz="2091" spc="104">
                  <a:solidFill>
                    <a:srgbClr val="FAF7F2"/>
                  </a:solidFill>
                  <a:latin typeface="TT Prosto Sans Bold"/>
                </a:rPr>
                <a:t>Web Geliştirici Datahouse Teknoloji · Stajyer 06.2022 - 10.2022 </a:t>
              </a:r>
            </a:p>
            <a:p>
              <a:pPr algn="just">
                <a:lnSpc>
                  <a:spcPts val="376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785824" y="2198296"/>
            <a:ext cx="8556065" cy="760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0"/>
              </a:lnSpc>
              <a:spcBef>
                <a:spcPct val="0"/>
              </a:spcBef>
            </a:pPr>
            <a:r>
              <a:rPr lang="en-US" sz="3650" spc="730">
                <a:solidFill>
                  <a:srgbClr val="FAF7F2"/>
                </a:solidFill>
                <a:latin typeface="Glacial Indifference Bold Italics"/>
              </a:rPr>
              <a:t>BAYRAM TATLI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292923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45615" y="1844303"/>
            <a:ext cx="8465891" cy="7413997"/>
            <a:chOff x="0" y="0"/>
            <a:chExt cx="2229700" cy="1952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29700" cy="1952658"/>
            </a:xfrm>
            <a:custGeom>
              <a:avLst/>
              <a:gdLst/>
              <a:ahLst/>
              <a:cxnLst/>
              <a:rect r="r" b="b" t="t" l="l"/>
              <a:pathLst>
                <a:path h="1952658" w="2229700">
                  <a:moveTo>
                    <a:pt x="59441" y="0"/>
                  </a:moveTo>
                  <a:lnTo>
                    <a:pt x="2170258" y="0"/>
                  </a:lnTo>
                  <a:cubicBezTo>
                    <a:pt x="2203087" y="0"/>
                    <a:pt x="2229700" y="26613"/>
                    <a:pt x="2229700" y="59441"/>
                  </a:cubicBezTo>
                  <a:lnTo>
                    <a:pt x="2229700" y="1893216"/>
                  </a:lnTo>
                  <a:cubicBezTo>
                    <a:pt x="2229700" y="1908981"/>
                    <a:pt x="2223437" y="1924100"/>
                    <a:pt x="2212290" y="1935248"/>
                  </a:cubicBezTo>
                  <a:cubicBezTo>
                    <a:pt x="2201142" y="1946395"/>
                    <a:pt x="2186023" y="1952658"/>
                    <a:pt x="2170258" y="1952658"/>
                  </a:cubicBezTo>
                  <a:lnTo>
                    <a:pt x="59441" y="1952658"/>
                  </a:lnTo>
                  <a:cubicBezTo>
                    <a:pt x="43677" y="1952658"/>
                    <a:pt x="28557" y="1946395"/>
                    <a:pt x="17410" y="1935248"/>
                  </a:cubicBezTo>
                  <a:cubicBezTo>
                    <a:pt x="6263" y="1924100"/>
                    <a:pt x="0" y="1908981"/>
                    <a:pt x="0" y="1893216"/>
                  </a:cubicBezTo>
                  <a:lnTo>
                    <a:pt x="0" y="59441"/>
                  </a:lnTo>
                  <a:cubicBezTo>
                    <a:pt x="0" y="43677"/>
                    <a:pt x="6263" y="28557"/>
                    <a:pt x="17410" y="17410"/>
                  </a:cubicBezTo>
                  <a:cubicBezTo>
                    <a:pt x="28557" y="6263"/>
                    <a:pt x="43677" y="0"/>
                    <a:pt x="594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AF7F2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29700" cy="201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39005" y="1844303"/>
            <a:ext cx="8466720" cy="7413997"/>
            <a:chOff x="0" y="0"/>
            <a:chExt cx="2229918" cy="19526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29918" cy="1952658"/>
            </a:xfrm>
            <a:custGeom>
              <a:avLst/>
              <a:gdLst/>
              <a:ahLst/>
              <a:cxnLst/>
              <a:rect r="r" b="b" t="t" l="l"/>
              <a:pathLst>
                <a:path h="1952658" w="2229918">
                  <a:moveTo>
                    <a:pt x="59436" y="0"/>
                  </a:moveTo>
                  <a:lnTo>
                    <a:pt x="2170482" y="0"/>
                  </a:lnTo>
                  <a:cubicBezTo>
                    <a:pt x="2186246" y="0"/>
                    <a:pt x="2201363" y="6262"/>
                    <a:pt x="2212510" y="17408"/>
                  </a:cubicBezTo>
                  <a:cubicBezTo>
                    <a:pt x="2223656" y="28555"/>
                    <a:pt x="2229918" y="43672"/>
                    <a:pt x="2229918" y="59436"/>
                  </a:cubicBezTo>
                  <a:lnTo>
                    <a:pt x="2229918" y="1893222"/>
                  </a:lnTo>
                  <a:cubicBezTo>
                    <a:pt x="2229918" y="1908985"/>
                    <a:pt x="2223656" y="1924103"/>
                    <a:pt x="2212510" y="1935250"/>
                  </a:cubicBezTo>
                  <a:cubicBezTo>
                    <a:pt x="2201363" y="1946396"/>
                    <a:pt x="2186246" y="1952658"/>
                    <a:pt x="2170482" y="1952658"/>
                  </a:cubicBezTo>
                  <a:lnTo>
                    <a:pt x="59436" y="1952658"/>
                  </a:lnTo>
                  <a:cubicBezTo>
                    <a:pt x="43672" y="1952658"/>
                    <a:pt x="28555" y="1946396"/>
                    <a:pt x="17408" y="1935250"/>
                  </a:cubicBezTo>
                  <a:cubicBezTo>
                    <a:pt x="6262" y="1924103"/>
                    <a:pt x="0" y="1908985"/>
                    <a:pt x="0" y="1893222"/>
                  </a:cubicBezTo>
                  <a:lnTo>
                    <a:pt x="0" y="59436"/>
                  </a:lnTo>
                  <a:cubicBezTo>
                    <a:pt x="0" y="43672"/>
                    <a:pt x="6262" y="28555"/>
                    <a:pt x="17408" y="17408"/>
                  </a:cubicBezTo>
                  <a:cubicBezTo>
                    <a:pt x="28555" y="6262"/>
                    <a:pt x="43672" y="0"/>
                    <a:pt x="594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AF7F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229918" cy="201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023787" y="2448866"/>
            <a:ext cx="1612537" cy="1152231"/>
          </a:xfrm>
          <a:custGeom>
            <a:avLst/>
            <a:gdLst/>
            <a:ahLst/>
            <a:cxnLst/>
            <a:rect r="r" b="b" t="t" l="l"/>
            <a:pathLst>
              <a:path h="1152231" w="1612537">
                <a:moveTo>
                  <a:pt x="0" y="0"/>
                </a:moveTo>
                <a:lnTo>
                  <a:pt x="1612537" y="0"/>
                </a:lnTo>
                <a:lnTo>
                  <a:pt x="1612537" y="1152231"/>
                </a:lnTo>
                <a:lnTo>
                  <a:pt x="0" y="11522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52109" y="2433316"/>
            <a:ext cx="4645800" cy="58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3"/>
              </a:lnSpc>
              <a:spcBef>
                <a:spcPct val="0"/>
              </a:spcBef>
            </a:pPr>
            <a:r>
              <a:rPr lang="en-US" sz="3402" spc="170">
                <a:solidFill>
                  <a:srgbClr val="FAF7F2"/>
                </a:solidFill>
                <a:latin typeface="TT Prosto Sans"/>
              </a:rPr>
              <a:t>Frontend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63897" y="2433316"/>
            <a:ext cx="4645800" cy="58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3"/>
              </a:lnSpc>
              <a:spcBef>
                <a:spcPct val="0"/>
              </a:spcBef>
            </a:pPr>
            <a:r>
              <a:rPr lang="en-US" sz="3402" spc="170">
                <a:solidFill>
                  <a:srgbClr val="FAF7F2"/>
                </a:solidFill>
                <a:latin typeface="TT Prosto Sans"/>
              </a:rPr>
              <a:t>B</a:t>
            </a:r>
            <a:r>
              <a:rPr lang="en-US" sz="3402" spc="170">
                <a:solidFill>
                  <a:srgbClr val="FAF7F2"/>
                </a:solidFill>
                <a:latin typeface="TT Prosto Sans"/>
              </a:rPr>
              <a:t>ackend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09550"/>
            <a:ext cx="15036976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 spc="675">
                <a:solidFill>
                  <a:srgbClr val="FAF7F2"/>
                </a:solidFill>
                <a:latin typeface="Horizon"/>
              </a:rPr>
              <a:t>KULLANILAN TEKNOLOJILER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75992" y="2390355"/>
            <a:ext cx="1600704" cy="1423172"/>
          </a:xfrm>
          <a:custGeom>
            <a:avLst/>
            <a:gdLst/>
            <a:ahLst/>
            <a:cxnLst/>
            <a:rect r="r" b="b" t="t" l="l"/>
            <a:pathLst>
              <a:path h="1423172" w="1600704">
                <a:moveTo>
                  <a:pt x="0" y="0"/>
                </a:moveTo>
                <a:lnTo>
                  <a:pt x="1600705" y="0"/>
                </a:lnTo>
                <a:lnTo>
                  <a:pt x="1600705" y="1423171"/>
                </a:lnTo>
                <a:lnTo>
                  <a:pt x="0" y="1423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14311" y="4802670"/>
            <a:ext cx="6683597" cy="4015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0555" indent="-275277" lvl="1">
              <a:lnSpc>
                <a:spcPts val="4590"/>
              </a:lnSpc>
              <a:buFont typeface="Arial"/>
              <a:buChar char="•"/>
            </a:pPr>
            <a:r>
              <a:rPr lang="en-US" sz="2550" spc="510">
                <a:solidFill>
                  <a:srgbClr val="FAF7F2"/>
                </a:solidFill>
                <a:latin typeface="Glacial Indifference Bold"/>
              </a:rPr>
              <a:t>BOOTSTRAP</a:t>
            </a:r>
          </a:p>
          <a:p>
            <a:pPr algn="just" marL="550555" indent="-275277" lvl="1">
              <a:lnSpc>
                <a:spcPts val="4590"/>
              </a:lnSpc>
              <a:buFont typeface="Arial"/>
              <a:buChar char="•"/>
            </a:pPr>
            <a:r>
              <a:rPr lang="en-US" sz="2550" spc="510">
                <a:solidFill>
                  <a:srgbClr val="FAF7F2"/>
                </a:solidFill>
                <a:latin typeface="Glacial Indifference Bold"/>
              </a:rPr>
              <a:t>FONT-AWESOME</a:t>
            </a:r>
          </a:p>
          <a:p>
            <a:pPr algn="just" marL="550555" indent="-275277" lvl="1">
              <a:lnSpc>
                <a:spcPts val="4590"/>
              </a:lnSpc>
              <a:buFont typeface="Arial"/>
              <a:buChar char="•"/>
            </a:pPr>
            <a:r>
              <a:rPr lang="en-US" sz="2550" spc="510">
                <a:solidFill>
                  <a:srgbClr val="FAF7F2"/>
                </a:solidFill>
                <a:latin typeface="Glacial Indifference Bold"/>
              </a:rPr>
              <a:t>DATATABLES</a:t>
            </a:r>
          </a:p>
          <a:p>
            <a:pPr algn="just" marL="550555" indent="-275277" lvl="1">
              <a:lnSpc>
                <a:spcPts val="4590"/>
              </a:lnSpc>
              <a:buFont typeface="Arial"/>
              <a:buChar char="•"/>
            </a:pPr>
            <a:r>
              <a:rPr lang="en-US" sz="2550" spc="510">
                <a:solidFill>
                  <a:srgbClr val="FAF7F2"/>
                </a:solidFill>
                <a:latin typeface="Glacial Indifference Bold"/>
              </a:rPr>
              <a:t>ALERTIFY</a:t>
            </a:r>
          </a:p>
          <a:p>
            <a:pPr algn="just" marL="550555" indent="-275277" lvl="1">
              <a:lnSpc>
                <a:spcPts val="4590"/>
              </a:lnSpc>
              <a:buFont typeface="Arial"/>
              <a:buChar char="•"/>
            </a:pPr>
            <a:r>
              <a:rPr lang="en-US" sz="2550" spc="510">
                <a:solidFill>
                  <a:srgbClr val="FAF7F2"/>
                </a:solidFill>
                <a:latin typeface="Glacial Indifference Bold"/>
              </a:rPr>
              <a:t>JQUERY</a:t>
            </a:r>
          </a:p>
          <a:p>
            <a:pPr algn="just" marL="550555" indent="-275277" lvl="1">
              <a:lnSpc>
                <a:spcPts val="4590"/>
              </a:lnSpc>
              <a:buFont typeface="Arial"/>
              <a:buChar char="•"/>
            </a:pPr>
            <a:r>
              <a:rPr lang="en-US" sz="2550" spc="510">
                <a:solidFill>
                  <a:srgbClr val="FAF7F2"/>
                </a:solidFill>
                <a:latin typeface="Glacial Indifference Bold"/>
              </a:rPr>
              <a:t>JAVASCRIPT - TYPESCRIPT</a:t>
            </a:r>
          </a:p>
          <a:p>
            <a:pPr algn="just" marL="550555" indent="-275277" lvl="1">
              <a:lnSpc>
                <a:spcPts val="4590"/>
              </a:lnSpc>
              <a:buFont typeface="Arial"/>
              <a:buChar char="•"/>
            </a:pPr>
            <a:r>
              <a:rPr lang="en-US" sz="2550" spc="510">
                <a:solidFill>
                  <a:srgbClr val="FAF7F2"/>
                </a:solidFill>
                <a:latin typeface="Glacial Indifference Bold"/>
              </a:rPr>
              <a:t>ANGULAR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26099" y="4793145"/>
            <a:ext cx="7016204" cy="281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61" indent="-269880" lvl="1">
              <a:lnSpc>
                <a:spcPts val="4500"/>
              </a:lnSpc>
              <a:buFont typeface="Arial"/>
              <a:buChar char="•"/>
            </a:pPr>
            <a:r>
              <a:rPr lang="en-US" sz="2500" spc="500">
                <a:solidFill>
                  <a:srgbClr val="FAF7F2"/>
                </a:solidFill>
                <a:latin typeface="Glacial Indifference Bold"/>
              </a:rPr>
              <a:t>.NET 7.0 (N KATMANLI MIMARI)</a:t>
            </a:r>
          </a:p>
          <a:p>
            <a:pPr algn="just" marL="539761" indent="-269880" lvl="1">
              <a:lnSpc>
                <a:spcPts val="4500"/>
              </a:lnSpc>
              <a:buFont typeface="Arial"/>
              <a:buChar char="•"/>
            </a:pPr>
            <a:r>
              <a:rPr lang="en-US" sz="2500" spc="500">
                <a:solidFill>
                  <a:srgbClr val="FAF7F2"/>
                </a:solidFill>
                <a:latin typeface="Glacial Indifference Bold"/>
              </a:rPr>
              <a:t>ENTITYFRAMEWORK</a:t>
            </a:r>
          </a:p>
          <a:p>
            <a:pPr algn="just" marL="539761" indent="-269880" lvl="1">
              <a:lnSpc>
                <a:spcPts val="4500"/>
              </a:lnSpc>
              <a:buFont typeface="Arial"/>
              <a:buChar char="•"/>
            </a:pPr>
            <a:r>
              <a:rPr lang="en-US" sz="2500" spc="500">
                <a:solidFill>
                  <a:srgbClr val="FAF7F2"/>
                </a:solidFill>
                <a:latin typeface="Glacial Indifference Bold"/>
              </a:rPr>
              <a:t>MICROSOFT SQL SERVER</a:t>
            </a:r>
          </a:p>
          <a:p>
            <a:pPr algn="just" marL="539761" indent="-269880" lvl="1">
              <a:lnSpc>
                <a:spcPts val="4500"/>
              </a:lnSpc>
              <a:buFont typeface="Arial"/>
              <a:buChar char="•"/>
            </a:pPr>
            <a:r>
              <a:rPr lang="en-US" sz="2500" spc="500">
                <a:solidFill>
                  <a:srgbClr val="FAF7F2"/>
                </a:solidFill>
                <a:latin typeface="Glacial Indifference Bold"/>
              </a:rPr>
              <a:t>SWAGGER</a:t>
            </a:r>
          </a:p>
          <a:p>
            <a:pPr algn="just"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3481785" y="-8238629"/>
            <a:ext cx="17164144" cy="24732196"/>
            <a:chOff x="0" y="0"/>
            <a:chExt cx="3172968" cy="457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794" y="0"/>
              <a:ext cx="3167380" cy="4572000"/>
            </a:xfrm>
            <a:custGeom>
              <a:avLst/>
              <a:gdLst/>
              <a:ahLst/>
              <a:cxnLst/>
              <a:rect r="r" b="b" t="t" l="l"/>
              <a:pathLst>
                <a:path h="4572000" w="316738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t="0" r="-16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0"/>
            <a:ext cx="15276142" cy="8808518"/>
          </a:xfrm>
          <a:custGeom>
            <a:avLst/>
            <a:gdLst/>
            <a:ahLst/>
            <a:cxnLst/>
            <a:rect r="r" b="b" t="t" l="l"/>
            <a:pathLst>
              <a:path h="8808518" w="15276142">
                <a:moveTo>
                  <a:pt x="0" y="0"/>
                </a:moveTo>
                <a:lnTo>
                  <a:pt x="15276142" y="0"/>
                </a:lnTo>
                <a:lnTo>
                  <a:pt x="15276142" y="8808518"/>
                </a:lnTo>
                <a:lnTo>
                  <a:pt x="0" y="8808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627543"/>
            <a:ext cx="16484842" cy="132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spc="150">
                <a:solidFill>
                  <a:srgbClr val="FAF7F2"/>
                </a:solidFill>
                <a:latin typeface="Glacial Indifference"/>
              </a:rPr>
              <a:t>Market Sayfasından istenilen ürünler listelenerek sepete eklenebilir. Bu işlem için sisteme giriş yapılması gerekmektedir yoksa giriş sayfasına yönlendirilir.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5920" y="0"/>
            <a:ext cx="16336160" cy="8436596"/>
          </a:xfrm>
          <a:custGeom>
            <a:avLst/>
            <a:gdLst/>
            <a:ahLst/>
            <a:cxnLst/>
            <a:rect r="r" b="b" t="t" l="l"/>
            <a:pathLst>
              <a:path h="8436596" w="16336160">
                <a:moveTo>
                  <a:pt x="0" y="0"/>
                </a:moveTo>
                <a:lnTo>
                  <a:pt x="16336160" y="0"/>
                </a:lnTo>
                <a:lnTo>
                  <a:pt x="16336160" y="8436596"/>
                </a:lnTo>
                <a:lnTo>
                  <a:pt x="0" y="843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8484" y="8848726"/>
            <a:ext cx="14361212" cy="132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spc="150">
                <a:solidFill>
                  <a:srgbClr val="FAF7F2"/>
                </a:solidFill>
                <a:latin typeface="Glacial Indifference"/>
              </a:rPr>
              <a:t>Sepete tıklanılarak sepetteki ürünler listelenir ve ödeme ekranına gecis yapılabilir.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1809" y="0"/>
            <a:ext cx="14304382" cy="8922690"/>
          </a:xfrm>
          <a:custGeom>
            <a:avLst/>
            <a:gdLst/>
            <a:ahLst/>
            <a:cxnLst/>
            <a:rect r="r" b="b" t="t" l="l"/>
            <a:pathLst>
              <a:path h="8922690" w="14304382">
                <a:moveTo>
                  <a:pt x="0" y="0"/>
                </a:moveTo>
                <a:lnTo>
                  <a:pt x="14304382" y="0"/>
                </a:lnTo>
                <a:lnTo>
                  <a:pt x="14304382" y="8922690"/>
                </a:lnTo>
                <a:lnTo>
                  <a:pt x="0" y="892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8484" y="8848726"/>
            <a:ext cx="14361212" cy="132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spc="150">
                <a:solidFill>
                  <a:srgbClr val="FAF7F2"/>
                </a:solidFill>
                <a:latin typeface="Glacial Indifference"/>
              </a:rPr>
              <a:t>Ödeme ekranında alıcı ve adres bilgileri gibi sistemde kayıtlı bilgiler görüntülenir ve degistirilebilir. Daha sonra sipariş verilir.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1793" y="0"/>
            <a:ext cx="11604415" cy="8156915"/>
          </a:xfrm>
          <a:custGeom>
            <a:avLst/>
            <a:gdLst/>
            <a:ahLst/>
            <a:cxnLst/>
            <a:rect r="r" b="b" t="t" l="l"/>
            <a:pathLst>
              <a:path h="8156915" w="11604415">
                <a:moveTo>
                  <a:pt x="0" y="0"/>
                </a:moveTo>
                <a:lnTo>
                  <a:pt x="11604414" y="0"/>
                </a:lnTo>
                <a:lnTo>
                  <a:pt x="11604414" y="8156915"/>
                </a:lnTo>
                <a:lnTo>
                  <a:pt x="0" y="8156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8484" y="8505826"/>
            <a:ext cx="14361212" cy="132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spc="150">
                <a:solidFill>
                  <a:srgbClr val="FAF7F2"/>
                </a:solidFill>
                <a:latin typeface="Glacial Indifference"/>
              </a:rPr>
              <a:t>Siparişlerim sekmesinde geçmiş sipariş bilgilerinin tamamı ve ödenmiş ücretler tablo içerisinde görüntülenebilir.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84" y="0"/>
            <a:ext cx="14947633" cy="8361709"/>
          </a:xfrm>
          <a:custGeom>
            <a:avLst/>
            <a:gdLst/>
            <a:ahLst/>
            <a:cxnLst/>
            <a:rect r="r" b="b" t="t" l="l"/>
            <a:pathLst>
              <a:path h="8361709" w="14947633">
                <a:moveTo>
                  <a:pt x="0" y="0"/>
                </a:moveTo>
                <a:lnTo>
                  <a:pt x="14947632" y="0"/>
                </a:lnTo>
                <a:lnTo>
                  <a:pt x="14947632" y="8361709"/>
                </a:lnTo>
                <a:lnTo>
                  <a:pt x="0" y="8361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8484" y="8277228"/>
            <a:ext cx="14361212" cy="200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spc="150">
                <a:solidFill>
                  <a:srgbClr val="FAF7F2"/>
                </a:solidFill>
                <a:latin typeface="Glacial Indifference"/>
              </a:rPr>
              <a:t>Yönetici paneline giriş yapılarak kategori listesi, ürün listesi ve yapılan siparişler görüntülenebilir. Sağ üstteki ayarlar kısmından yönetici bilgileri güncellenebilir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29355" y="0"/>
            <a:ext cx="14429291" cy="8118568"/>
          </a:xfrm>
          <a:custGeom>
            <a:avLst/>
            <a:gdLst/>
            <a:ahLst/>
            <a:cxnLst/>
            <a:rect r="r" b="b" t="t" l="l"/>
            <a:pathLst>
              <a:path h="8118568" w="14429291">
                <a:moveTo>
                  <a:pt x="0" y="0"/>
                </a:moveTo>
                <a:lnTo>
                  <a:pt x="14429290" y="0"/>
                </a:lnTo>
                <a:lnTo>
                  <a:pt x="14429290" y="8118568"/>
                </a:lnTo>
                <a:lnTo>
                  <a:pt x="0" y="8118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8484" y="8114868"/>
            <a:ext cx="14361212" cy="200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spc="150">
                <a:solidFill>
                  <a:srgbClr val="FAF7F2"/>
                </a:solidFill>
                <a:latin typeface="Glacial Indifference"/>
              </a:rPr>
              <a:t>Ürün ve kategori eklemek için sağ üstteki butonlara tıklanarak açılan modal içerisinden veriler girilerek sisteme kaydedilir. Ürünler için ayrıca resim yüklenmelidir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DAF7Y5iNPi8</dc:identifier>
  <dcterms:modified xsi:type="dcterms:W3CDTF">2011-08-01T06:04:30Z</dcterms:modified>
  <cp:revision>1</cp:revision>
  <dc:title>Black and White Modern Textured Software Development Portfolio Presentation</dc:title>
</cp:coreProperties>
</file>