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78" r:id="rId10"/>
    <p:sldId id="279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>
      <p:cViewPr varScale="1">
        <p:scale>
          <a:sx n="58" d="100"/>
          <a:sy n="58" d="100"/>
        </p:scale>
        <p:origin x="10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lacticos77.000\Demos\Data%20Analysis\Number_of_Jobs_To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lacticos77.000\Demos\Data%20Analysis\Popular_language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Jobs Posting by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'[Number_of_Jobs_Total.xlsx]Number of Jobs Total'!$B$2:$B$14</c:f>
              <c:strCache>
                <c:ptCount val="13"/>
                <c:pt idx="0">
                  <c:v>MySQL Server</c:v>
                </c:pt>
                <c:pt idx="1">
                  <c:v>Oracle</c:v>
                </c:pt>
                <c:pt idx="2">
                  <c:v>java</c:v>
                </c:pt>
                <c:pt idx="3">
                  <c:v>C#</c:v>
                </c:pt>
                <c:pt idx="4">
                  <c:v>SQL Server</c:v>
                </c:pt>
                <c:pt idx="5">
                  <c:v>PostgreSQL</c:v>
                </c:pt>
                <c:pt idx="6">
                  <c:v>MongoDB</c:v>
                </c:pt>
                <c:pt idx="7">
                  <c:v>C++</c:v>
                </c:pt>
                <c:pt idx="8">
                  <c:v>Scala</c:v>
                </c:pt>
                <c:pt idx="9">
                  <c:v>Python</c:v>
                </c:pt>
                <c:pt idx="10">
                  <c:v>JavaScript</c:v>
                </c:pt>
                <c:pt idx="11">
                  <c:v>Java</c:v>
                </c:pt>
                <c:pt idx="12">
                  <c:v>C</c:v>
                </c:pt>
              </c:strCache>
            </c:strRef>
          </c:cat>
          <c:val>
            <c:numRef>
              <c:f>'[Number_of_Jobs_Total.xlsx]Number of Jobs Total'!$C$2:$C$14</c:f>
              <c:numCache>
                <c:formatCode>General</c:formatCode>
                <c:ptCount val="13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24</c:v>
                </c:pt>
                <c:pt idx="8">
                  <c:v>47</c:v>
                </c:pt>
                <c:pt idx="9">
                  <c:v>51</c:v>
                </c:pt>
                <c:pt idx="10">
                  <c:v>65</c:v>
                </c:pt>
                <c:pt idx="11">
                  <c:v>83</c:v>
                </c:pt>
                <c:pt idx="12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3-4134-B389-9EE3A3510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894647340"/>
        <c:axId val="393812196"/>
      </c:barChart>
      <c:catAx>
        <c:axId val="8946473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812196"/>
        <c:crosses val="autoZero"/>
        <c:auto val="1"/>
        <c:lblAlgn val="ctr"/>
        <c:lblOffset val="100"/>
        <c:noMultiLvlLbl val="0"/>
      </c:catAx>
      <c:valAx>
        <c:axId val="3938121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6473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Popular_languages!$G$2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Popular_languages!$F$3:$F$12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Popular_languages!$G$3:$G$12</c:f>
              <c:numCache>
                <c:formatCode>"$"#,##0.000_);[Red]\("$"#,##0.000\)</c:formatCode>
                <c:ptCount val="10"/>
                <c:pt idx="0">
                  <c:v>84.727000000000004</c:v>
                </c:pt>
                <c:pt idx="1">
                  <c:v>84.793000000000006</c:v>
                </c:pt>
                <c:pt idx="2">
                  <c:v>88.725999999999999</c:v>
                </c:pt>
                <c:pt idx="3">
                  <c:v>92.037000000000006</c:v>
                </c:pt>
                <c:pt idx="4">
                  <c:v>94.081999999999994</c:v>
                </c:pt>
                <c:pt idx="5">
                  <c:v>101.01300000000001</c:v>
                </c:pt>
                <c:pt idx="6">
                  <c:v>110.98099999999999</c:v>
                </c:pt>
                <c:pt idx="7">
                  <c:v>113.86499999999999</c:v>
                </c:pt>
                <c:pt idx="8">
                  <c:v>114.383</c:v>
                </c:pt>
                <c:pt idx="9">
                  <c:v>130.80099999999999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F-404A-AD63-60ACE4A53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27981312"/>
        <c:axId val="564669355"/>
      </c:barChart>
      <c:catAx>
        <c:axId val="2279813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669355"/>
        <c:crosses val="autoZero"/>
        <c:auto val="1"/>
        <c:lblAlgn val="ctr"/>
        <c:lblOffset val="100"/>
        <c:noMultiLvlLbl val="0"/>
      </c:catAx>
      <c:valAx>
        <c:axId val="5646693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0_);[Red]\(&quot;$&quot;#,##0.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98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1-27T23:08: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2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1837276" y="6444633"/>
                <a:ext cx="3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1846276" y="643599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5"/>
            </p:blipFill>
            <p:spPr>
              <a:xfrm>
                <a:off x="-222284" y="4536273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4.png"/><Relationship Id="rId21" Type="http://schemas.openxmlformats.org/officeDocument/2006/relationships/customXml" Target="../ink/ink21.xml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5" Type="http://schemas.openxmlformats.org/officeDocument/2006/relationships/customXml" Target="../ink/ink25.xml"/><Relationship Id="rId3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customXml" Target="../ink/ink30.xml"/><Relationship Id="rId5" Type="http://schemas.openxmlformats.org/officeDocument/2006/relationships/image" Target="../media/image5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7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29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2.png"/><Relationship Id="rId22" Type="http://schemas.openxmlformats.org/officeDocument/2006/relationships/customXml" Target="../ink/ink22.xml"/><Relationship Id="rId27" Type="http://schemas.openxmlformats.org/officeDocument/2006/relationships/image" Target="../media/image9.png"/><Relationship Id="rId30" Type="http://schemas.openxmlformats.org/officeDocument/2006/relationships/image" Target="../media/image10.png"/><Relationship Id="rId8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u-gb.dataplatform.cloud.ibm.com/dashboards/31542404-564a-418a-865a-8a83c6584aa6/view/7e31fa3e2fb61bd75fb1f2e407912d067961260fe7bb8a5184847b495d357797f06b1091c82f4952df150535a5b8405fc1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E659B"/>
                </a:solidFill>
              </a:rPr>
              <a:t>Programming Languages and Database Trends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BAYREM Ben Abdallah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28/11/2021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1388880" y="6545472"/>
                <a:ext cx="1390320" cy="11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2218680" y="659587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7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2"/>
            </p:blipFill>
            <p:spPr>
              <a:xfrm>
                <a:off x="-1512000" y="5066496"/>
                <a:ext cx="36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4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/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7"/>
            </p:blipFill>
            <p:spPr>
              <a:xfrm>
                <a:off x="2993760" y="10359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4"/>
            </p:blipFill>
            <p:spPr>
              <a:xfrm>
                <a:off x="3729960" y="950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4"/>
            </p:blipFill>
            <p:spPr>
              <a:xfrm>
                <a:off x="3620520" y="10478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4"/>
            </p:blipFill>
            <p:spPr>
              <a:xfrm>
                <a:off x="7131960" y="2462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4"/>
            </p:blipFill>
            <p:spPr>
              <a:xfrm>
                <a:off x="7131960" y="25108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4"/>
            </p:blipFill>
            <p:spPr>
              <a:xfrm>
                <a:off x="6644160" y="4559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4"/>
            </p:blipFill>
            <p:spPr>
              <a:xfrm>
                <a:off x="-1926720" y="39616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4"/>
            </p:blipFill>
            <p:spPr>
              <a:xfrm>
                <a:off x="-1049040" y="3218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/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4"/>
            </p:blipFill>
            <p:spPr>
              <a:xfrm>
                <a:off x="2047680" y="102369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/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7"/>
            </p:blipFill>
            <p:spPr>
              <a:xfrm>
                <a:off x="2084400" y="102369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/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4"/>
            </p:blipFill>
            <p:spPr>
              <a:xfrm>
                <a:off x="1987200" y="10114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/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0"/>
            </p:blipFill>
            <p:spPr>
              <a:xfrm>
                <a:off x="-1855800" y="657936"/>
                <a:ext cx="27000" cy="2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/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7"/>
            </p:blipFill>
            <p:spPr>
              <a:xfrm>
                <a:off x="-268560" y="8163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/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3"/>
            </p:blipFill>
            <p:spPr>
              <a:xfrm>
                <a:off x="-2207160" y="1998936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Top databases programmers currently work with: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lite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PostgreSQL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Top databases programmers will work with next year: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PostgreSQL</a:t>
            </a:r>
            <a:endParaRPr lang="en-US" dirty="0"/>
          </a:p>
          <a:p>
            <a:r>
              <a:rPr lang="en-US" dirty="0"/>
              <a:t>MongoDB</a:t>
            </a:r>
          </a:p>
          <a:p>
            <a:r>
              <a:rPr lang="en-US" dirty="0"/>
              <a:t>Redie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2" action="ppaction://hlinkfile"/>
              </a:rPr>
              <a:t>https://eu-gb.dataplatform.cloud.ibm.com/dashboards/1c4ba71d-6b63-4802-8f7c-56d7c8d6b705/view/1d31de79679c28f771c3e2e407912d067961260fe7bb8a5184847b495d357797f06b1091c82f4952df150535a5b8405fc1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6172200" y="2761502"/>
          <a:ext cx="5181600" cy="247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182100" imgH="6896100" progId="Paint.Picture">
                  <p:embed/>
                </p:oleObj>
              </mc:Choice>
              <mc:Fallback>
                <p:oleObj r:id="rId3" imgW="9182100" imgH="68961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761502"/>
                        <a:ext cx="5181600" cy="247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6172200" y="2760580"/>
          <a:ext cx="5181600" cy="248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9133840" imgH="6924675" progId="Paint.Picture">
                  <p:embed/>
                </p:oleObj>
              </mc:Choice>
              <mc:Fallback>
                <p:oleObj r:id="rId3" imgW="9133840" imgH="692467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760580"/>
                        <a:ext cx="5181600" cy="2481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6172200" y="2753834"/>
          <a:ext cx="5181600" cy="249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9190990" imgH="6934200" progId="Paint.Picture">
                  <p:embed/>
                </p:oleObj>
              </mc:Choice>
              <mc:Fallback>
                <p:oleObj r:id="rId3" imgW="9190990" imgH="69342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753834"/>
                        <a:ext cx="5181600" cy="249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sym typeface="+mn-ea"/>
              </a:rPr>
              <a:t>JavaScript is and will remain the most popular programming language.</a:t>
            </a:r>
            <a:endParaRPr lang="en-US" sz="2000" dirty="0"/>
          </a:p>
          <a:p>
            <a:r>
              <a:rPr lang="en-US" sz="2000" dirty="0">
                <a:sym typeface="+mn-ea"/>
              </a:rPr>
              <a:t>HTML/CSS is a strong programming language that will continue to be used by programmers.</a:t>
            </a:r>
            <a:endParaRPr lang="en-US" sz="2000" dirty="0"/>
          </a:p>
          <a:p>
            <a:r>
              <a:rPr lang="en-US" sz="2000" dirty="0"/>
              <a:t>Python is an emerging language for the future.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sym typeface="+mn-ea"/>
              </a:rPr>
              <a:t>PostgreSQL will remain strong for future use.</a:t>
            </a:r>
            <a:endParaRPr lang="en-US" sz="2000" dirty="0"/>
          </a:p>
          <a:p>
            <a:r>
              <a:rPr lang="en-US" sz="2000" dirty="0">
                <a:sym typeface="+mn-ea"/>
              </a:rPr>
              <a:t>MongoDB and Redie are emerging databases that will be used by programmers for the next year.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+mn-ea"/>
              </a:rPr>
              <a:t>JavaScript and HTML/CSS are and will remain the most popular programming languages.</a:t>
            </a:r>
            <a:endParaRPr lang="en-US" dirty="0"/>
          </a:p>
          <a:p>
            <a:r>
              <a:rPr lang="en-US" dirty="0">
                <a:sym typeface="+mn-ea"/>
              </a:rPr>
              <a:t>Python is an emerging language for the future.</a:t>
            </a:r>
            <a:endParaRPr lang="en-US" dirty="0"/>
          </a:p>
          <a:p>
            <a:r>
              <a:rPr lang="en-US" dirty="0">
                <a:sym typeface="+mn-ea"/>
              </a:rPr>
              <a:t>PostgreSQL will remain strong for future use.</a:t>
            </a:r>
            <a:endParaRPr lang="en-US" dirty="0"/>
          </a:p>
          <a:p>
            <a:r>
              <a:rPr lang="en-US" dirty="0">
                <a:sym typeface="+mn-ea"/>
              </a:rPr>
              <a:t>MongoDB and Redie are emerging databases that will be used by programmers for the next year.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GitHub API in a file named “</a:t>
            </a:r>
            <a:r>
              <a:rPr lang="en-IN" sz="2400" dirty="0" err="1"/>
              <a:t>github</a:t>
            </a:r>
            <a:r>
              <a:rPr lang="en-IN" sz="2400" dirty="0"/>
              <a:t>-job-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number of job postings.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4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4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4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8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0"/>
            </p:blipFill>
            <p:spPr>
              <a:xfrm>
                <a:off x="-2109240" y="2669712"/>
                <a:ext cx="19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4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4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4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4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6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Programming Language Trends</a:t>
            </a:r>
          </a:p>
          <a:p>
            <a:r>
              <a:rPr lang="en-US" sz="2200" dirty="0"/>
              <a:t>Databases Trends</a:t>
            </a:r>
          </a:p>
          <a:p>
            <a:r>
              <a:rPr lang="en-US" sz="2200" dirty="0"/>
              <a:t>Current Technology Usage</a:t>
            </a:r>
          </a:p>
          <a:p>
            <a:r>
              <a:rPr lang="en-US" sz="2200" dirty="0"/>
              <a:t>Future Technology Trend</a:t>
            </a:r>
          </a:p>
          <a:p>
            <a:r>
              <a:rPr lang="en-US" sz="2200" dirty="0"/>
              <a:t>Programming Languages that are Most Wanted in Jobs</a:t>
            </a:r>
          </a:p>
          <a:p>
            <a:r>
              <a:rPr lang="en-US" sz="2200" dirty="0"/>
              <a:t>Average Salary of the Most Popular Languages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Programming Languages</a:t>
            </a:r>
          </a:p>
          <a:p>
            <a:r>
              <a:rPr lang="en-US" sz="2200"/>
              <a:t>Databases</a:t>
            </a:r>
          </a:p>
          <a:p>
            <a:r>
              <a:rPr lang="en-US" sz="2200"/>
              <a:t>Current use / Future trend</a:t>
            </a:r>
          </a:p>
          <a:p>
            <a:r>
              <a:rPr lang="en-US" sz="2200"/>
              <a:t>Demographics</a:t>
            </a:r>
          </a:p>
          <a:p>
            <a:pPr lvl="1"/>
            <a:r>
              <a:rPr lang="en-US" sz="1800"/>
              <a:t>Popular languages</a:t>
            </a:r>
          </a:p>
          <a:p>
            <a:pPr lvl="1"/>
            <a:r>
              <a:rPr lang="en-US" sz="1800" dirty="0"/>
              <a:t>Highest paid languages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dirty="0"/>
              <a:t>Study current language use and future trend</a:t>
            </a:r>
          </a:p>
          <a:p>
            <a:r>
              <a:rPr lang="en-US" dirty="0">
                <a:sym typeface="+mn-ea"/>
              </a:rPr>
              <a:t>Study current database use and future trend</a:t>
            </a:r>
            <a:endParaRPr lang="en-US" dirty="0"/>
          </a:p>
          <a:p>
            <a:r>
              <a:rPr lang="en-US" dirty="0"/>
              <a:t>Analyse findings</a:t>
            </a:r>
          </a:p>
          <a:p>
            <a:r>
              <a:rPr lang="en-US" dirty="0"/>
              <a:t>Analyse most popular languages by job postings</a:t>
            </a:r>
          </a:p>
          <a:p>
            <a:r>
              <a:rPr lang="en-US" dirty="0"/>
              <a:t>Analyse better paid language by anual salary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graphicFrame>
        <p:nvGraphicFramePr>
          <p:cNvPr id="5" name="Object 4"/>
          <p:cNvGraphicFramePr/>
          <p:nvPr/>
        </p:nvGraphicFramePr>
        <p:xfrm>
          <a:off x="814070" y="3455035"/>
          <a:ext cx="4964430" cy="275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7077075" imgH="3943350" progId="Paint.Picture">
                  <p:embed/>
                </p:oleObj>
              </mc:Choice>
              <mc:Fallback>
                <p:oleObj r:id="rId3" imgW="7077075" imgH="3943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070" y="3455035"/>
                        <a:ext cx="4964430" cy="275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6076950" y="3455035"/>
          <a:ext cx="4806315" cy="275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5" imgW="7048500" imgH="3933825" progId="Paint.Picture">
                  <p:embed/>
                </p:oleObj>
              </mc:Choice>
              <mc:Fallback>
                <p:oleObj r:id="rId5" imgW="7048500" imgH="39338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6950" y="3455035"/>
                        <a:ext cx="4806315" cy="275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languages programmers currently work with: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Top languages programmers will work with next year: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JavaScript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>
                <a:sym typeface="+mn-ea"/>
              </a:rPr>
              <a:t>HTML/CSS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graphicFrame>
        <p:nvGraphicFramePr>
          <p:cNvPr id="5" name="Object 4"/>
          <p:cNvGraphicFramePr/>
          <p:nvPr/>
        </p:nvGraphicFramePr>
        <p:xfrm>
          <a:off x="6361430" y="3329305"/>
          <a:ext cx="4875530" cy="277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7058025" imgH="3914775" progId="Paint.Picture">
                  <p:embed/>
                </p:oleObj>
              </mc:Choice>
              <mc:Fallback>
                <p:oleObj r:id="rId3" imgW="7058025" imgH="3914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1430" y="3329305"/>
                        <a:ext cx="4875530" cy="277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615315" y="3332480"/>
          <a:ext cx="5029200" cy="277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5" imgW="7029450" imgH="3971925" progId="Paint.Picture">
                  <p:embed/>
                </p:oleObj>
              </mc:Choice>
              <mc:Fallback>
                <p:oleObj r:id="rId5" imgW="7029450" imgH="39719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315" y="3332480"/>
                        <a:ext cx="5029200" cy="277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537</Words>
  <Application>Microsoft Office PowerPoint</Application>
  <PresentationFormat>Widescreen</PresentationFormat>
  <Paragraphs>113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Bitmap Image</vt:lpstr>
      <vt:lpstr>Programming Languages and Database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BAYREM BEN ABDALLAH</cp:lastModifiedBy>
  <cp:revision>28</cp:revision>
  <dcterms:created xsi:type="dcterms:W3CDTF">2020-10-28T18:29:00Z</dcterms:created>
  <dcterms:modified xsi:type="dcterms:W3CDTF">2021-11-28T14:57:11Z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70EC2BDD20C648AC8921B4D3265702C4</vt:lpwstr>
  </property>
  <property fmtid="{D5CDD505-2E9C-101B-9397-08002B2CF9AE}" pid="3" name="KSOProductBuildVer">
    <vt:lpwstr>1033-11.2.0.10382</vt:lpwstr>
  </property>
</Properties>
</file>