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70" r:id="rId12"/>
    <p:sldId id="265" r:id="rId13"/>
    <p:sldId id="266" r:id="rId14"/>
    <p:sldId id="267" r:id="rId15"/>
    <p:sldId id="268"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ff909fa9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7ff909fa96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b775a71f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smtClean="0">
                <a:solidFill>
                  <a:srgbClr val="000000"/>
                </a:solidFill>
                <a:effectLst/>
                <a:latin typeface="Arial"/>
                <a:ea typeface="Arial"/>
                <a:cs typeface="Arial"/>
                <a:sym typeface="Arial"/>
              </a:rPr>
              <a:t>SVM</a:t>
            </a:r>
            <a:r>
              <a:rPr lang="en-US" sz="1100" b="0" i="0" u="none" strike="noStrike" cap="none" dirty="0" smtClean="0">
                <a:solidFill>
                  <a:srgbClr val="000000"/>
                </a:solidFill>
                <a:effectLst/>
                <a:latin typeface="Arial"/>
                <a:ea typeface="Arial"/>
                <a:cs typeface="Arial"/>
                <a:sym typeface="Arial"/>
              </a:rPr>
              <a:t> algorithms use a set of mathematical functions that are defined as the </a:t>
            </a:r>
            <a:r>
              <a:rPr lang="en-US" sz="1100" b="1" i="0" u="none" strike="noStrike" cap="none" dirty="0" smtClean="0">
                <a:solidFill>
                  <a:srgbClr val="000000"/>
                </a:solidFill>
                <a:effectLst/>
                <a:latin typeface="Arial"/>
                <a:ea typeface="Arial"/>
                <a:cs typeface="Arial"/>
                <a:sym typeface="Arial"/>
              </a:rPr>
              <a:t>kernel</a:t>
            </a:r>
            <a:r>
              <a:rPr lang="en-US" sz="1100" b="0" i="0" u="none" strike="noStrike" cap="none" dirty="0" smtClean="0">
                <a:solidFill>
                  <a:srgbClr val="000000"/>
                </a:solidFill>
                <a:effectLst/>
                <a:latin typeface="Arial"/>
                <a:ea typeface="Arial"/>
                <a:cs typeface="Arial"/>
                <a:sym typeface="Arial"/>
              </a:rPr>
              <a:t>. </a:t>
            </a:r>
            <a:endParaRPr dirty="0"/>
          </a:p>
        </p:txBody>
      </p:sp>
      <p:sp>
        <p:nvSpPr>
          <p:cNvPr id="257" name="Google Shape;257;gbb775a71f3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229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b775a71f3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bb775a71f3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c2a35d54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bc2a35d54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bb775a71f3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bb775a71f3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ff909fa96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7ff909fa96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d08e3dfc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ad08e3dfc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b775a71f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bb775a71f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b775a71f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bb775a71f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b775a71f3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bb775a71f3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b775a71f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bb775a71f3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b775a71f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bb775a71f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bb775a71f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bb775a71f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b775a71f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bb775a71f3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8B8C8E"/>
              </a:buClr>
              <a:buSzPts val="1800"/>
              <a:buNone/>
              <a:defRPr sz="1800">
                <a:solidFill>
                  <a:srgbClr val="8B8C8E"/>
                </a:solidFill>
              </a:defRPr>
            </a:lvl1pPr>
            <a:lvl2pPr marL="914400" lvl="1" indent="-228600" algn="l" rtl="0">
              <a:lnSpc>
                <a:spcPct val="90000"/>
              </a:lnSpc>
              <a:spcBef>
                <a:spcPts val="400"/>
              </a:spcBef>
              <a:spcAft>
                <a:spcPts val="0"/>
              </a:spcAft>
              <a:buClr>
                <a:srgbClr val="8B8C8E"/>
              </a:buClr>
              <a:buSzPts val="1500"/>
              <a:buNone/>
              <a:defRPr sz="1500">
                <a:solidFill>
                  <a:srgbClr val="8B8C8E"/>
                </a:solidFill>
              </a:defRPr>
            </a:lvl2pPr>
            <a:lvl3pPr marL="1371600" lvl="2" indent="-228600" algn="l" rtl="0">
              <a:lnSpc>
                <a:spcPct val="90000"/>
              </a:lnSpc>
              <a:spcBef>
                <a:spcPts val="400"/>
              </a:spcBef>
              <a:spcAft>
                <a:spcPts val="0"/>
              </a:spcAft>
              <a:buClr>
                <a:srgbClr val="8B8C8E"/>
              </a:buClr>
              <a:buSzPts val="1400"/>
              <a:buNone/>
              <a:defRPr sz="1400">
                <a:solidFill>
                  <a:srgbClr val="8B8C8E"/>
                </a:solidFill>
              </a:defRPr>
            </a:lvl3pPr>
            <a:lvl4pPr marL="1828800" lvl="3" indent="-228600" algn="l" rtl="0">
              <a:lnSpc>
                <a:spcPct val="90000"/>
              </a:lnSpc>
              <a:spcBef>
                <a:spcPts val="400"/>
              </a:spcBef>
              <a:spcAft>
                <a:spcPts val="0"/>
              </a:spcAft>
              <a:buClr>
                <a:srgbClr val="8B8C8E"/>
              </a:buClr>
              <a:buSzPts val="1200"/>
              <a:buNone/>
              <a:defRPr sz="1200">
                <a:solidFill>
                  <a:srgbClr val="8B8C8E"/>
                </a:solidFill>
              </a:defRPr>
            </a:lvl4pPr>
            <a:lvl5pPr marL="2286000" lvl="4" indent="-228600" algn="l" rtl="0">
              <a:lnSpc>
                <a:spcPct val="90000"/>
              </a:lnSpc>
              <a:spcBef>
                <a:spcPts val="400"/>
              </a:spcBef>
              <a:spcAft>
                <a:spcPts val="0"/>
              </a:spcAft>
              <a:buClr>
                <a:srgbClr val="8B8C8E"/>
              </a:buClr>
              <a:buSzPts val="1200"/>
              <a:buNone/>
              <a:defRPr sz="1200">
                <a:solidFill>
                  <a:srgbClr val="8B8C8E"/>
                </a:solidFill>
              </a:defRPr>
            </a:lvl5pPr>
            <a:lvl6pPr marL="2743200" lvl="5" indent="-228600" algn="l" rtl="0">
              <a:lnSpc>
                <a:spcPct val="90000"/>
              </a:lnSpc>
              <a:spcBef>
                <a:spcPts val="400"/>
              </a:spcBef>
              <a:spcAft>
                <a:spcPts val="0"/>
              </a:spcAft>
              <a:buClr>
                <a:srgbClr val="8B8C8E"/>
              </a:buClr>
              <a:buSzPts val="1200"/>
              <a:buNone/>
              <a:defRPr sz="1200">
                <a:solidFill>
                  <a:srgbClr val="8B8C8E"/>
                </a:solidFill>
              </a:defRPr>
            </a:lvl6pPr>
            <a:lvl7pPr marL="3200400" lvl="6" indent="-228600" algn="l" rtl="0">
              <a:lnSpc>
                <a:spcPct val="90000"/>
              </a:lnSpc>
              <a:spcBef>
                <a:spcPts val="400"/>
              </a:spcBef>
              <a:spcAft>
                <a:spcPts val="0"/>
              </a:spcAft>
              <a:buClr>
                <a:srgbClr val="8B8C8E"/>
              </a:buClr>
              <a:buSzPts val="1200"/>
              <a:buNone/>
              <a:defRPr sz="1200">
                <a:solidFill>
                  <a:srgbClr val="8B8C8E"/>
                </a:solidFill>
              </a:defRPr>
            </a:lvl7pPr>
            <a:lvl8pPr marL="3657600" lvl="7" indent="-228600" algn="l" rtl="0">
              <a:lnSpc>
                <a:spcPct val="90000"/>
              </a:lnSpc>
              <a:spcBef>
                <a:spcPts val="400"/>
              </a:spcBef>
              <a:spcAft>
                <a:spcPts val="0"/>
              </a:spcAft>
              <a:buClr>
                <a:srgbClr val="8B8C8E"/>
              </a:buClr>
              <a:buSzPts val="1200"/>
              <a:buNone/>
              <a:defRPr sz="1200">
                <a:solidFill>
                  <a:srgbClr val="8B8C8E"/>
                </a:solidFill>
              </a:defRPr>
            </a:lvl8pPr>
            <a:lvl9pPr marL="4114800" lvl="8" indent="-228600" algn="l" rtl="0">
              <a:lnSpc>
                <a:spcPct val="90000"/>
              </a:lnSpc>
              <a:spcBef>
                <a:spcPts val="400"/>
              </a:spcBef>
              <a:spcAft>
                <a:spcPts val="0"/>
              </a:spcAft>
              <a:buClr>
                <a:srgbClr val="8B8C8E"/>
              </a:buClr>
              <a:buSzPts val="1200"/>
              <a:buNone/>
              <a:defRPr sz="1200">
                <a:solidFill>
                  <a:srgbClr val="8B8C8E"/>
                </a:solidFill>
              </a:defRPr>
            </a:lvl9pPr>
          </a:lstStyle>
          <a:p>
            <a:endParaRPr/>
          </a:p>
        </p:txBody>
      </p:sp>
      <p:sp>
        <p:nvSpPr>
          <p:cNvPr id="71" name="Google Shape;7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B8C8E"/>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B8C8E"/>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B8C8E"/>
                </a:solidFill>
                <a:latin typeface="Calibri"/>
                <a:ea typeface="Calibri"/>
                <a:cs typeface="Calibri"/>
                <a:sym typeface="Calibri"/>
              </a:defRPr>
            </a:lvl1pPr>
            <a:lvl2pPr marL="0" marR="0" lvl="1" indent="0" algn="r" rtl="0">
              <a:spcBef>
                <a:spcPts val="0"/>
              </a:spcBef>
              <a:buNone/>
              <a:defRPr sz="900" b="0" i="0" u="none" strike="noStrike" cap="none">
                <a:solidFill>
                  <a:srgbClr val="8B8C8E"/>
                </a:solidFill>
                <a:latin typeface="Calibri"/>
                <a:ea typeface="Calibri"/>
                <a:cs typeface="Calibri"/>
                <a:sym typeface="Calibri"/>
              </a:defRPr>
            </a:lvl2pPr>
            <a:lvl3pPr marL="0" marR="0" lvl="2" indent="0" algn="r" rtl="0">
              <a:spcBef>
                <a:spcPts val="0"/>
              </a:spcBef>
              <a:buNone/>
              <a:defRPr sz="900" b="0" i="0" u="none" strike="noStrike" cap="none">
                <a:solidFill>
                  <a:srgbClr val="8B8C8E"/>
                </a:solidFill>
                <a:latin typeface="Calibri"/>
                <a:ea typeface="Calibri"/>
                <a:cs typeface="Calibri"/>
                <a:sym typeface="Calibri"/>
              </a:defRPr>
            </a:lvl3pPr>
            <a:lvl4pPr marL="0" marR="0" lvl="3" indent="0" algn="r" rtl="0">
              <a:spcBef>
                <a:spcPts val="0"/>
              </a:spcBef>
              <a:buNone/>
              <a:defRPr sz="900" b="0" i="0" u="none" strike="noStrike" cap="none">
                <a:solidFill>
                  <a:srgbClr val="8B8C8E"/>
                </a:solidFill>
                <a:latin typeface="Calibri"/>
                <a:ea typeface="Calibri"/>
                <a:cs typeface="Calibri"/>
                <a:sym typeface="Calibri"/>
              </a:defRPr>
            </a:lvl4pPr>
            <a:lvl5pPr marL="0" marR="0" lvl="4" indent="0" algn="r" rtl="0">
              <a:spcBef>
                <a:spcPts val="0"/>
              </a:spcBef>
              <a:buNone/>
              <a:defRPr sz="900" b="0" i="0" u="none" strike="noStrike" cap="none">
                <a:solidFill>
                  <a:srgbClr val="8B8C8E"/>
                </a:solidFill>
                <a:latin typeface="Calibri"/>
                <a:ea typeface="Calibri"/>
                <a:cs typeface="Calibri"/>
                <a:sym typeface="Calibri"/>
              </a:defRPr>
            </a:lvl5pPr>
            <a:lvl6pPr marL="0" marR="0" lvl="5" indent="0" algn="r" rtl="0">
              <a:spcBef>
                <a:spcPts val="0"/>
              </a:spcBef>
              <a:buNone/>
              <a:defRPr sz="900" b="0" i="0" u="none" strike="noStrike" cap="none">
                <a:solidFill>
                  <a:srgbClr val="8B8C8E"/>
                </a:solidFill>
                <a:latin typeface="Calibri"/>
                <a:ea typeface="Calibri"/>
                <a:cs typeface="Calibri"/>
                <a:sym typeface="Calibri"/>
              </a:defRPr>
            </a:lvl6pPr>
            <a:lvl7pPr marL="0" marR="0" lvl="6" indent="0" algn="r" rtl="0">
              <a:spcBef>
                <a:spcPts val="0"/>
              </a:spcBef>
              <a:buNone/>
              <a:defRPr sz="900" b="0" i="0" u="none" strike="noStrike" cap="none">
                <a:solidFill>
                  <a:srgbClr val="8B8C8E"/>
                </a:solidFill>
                <a:latin typeface="Calibri"/>
                <a:ea typeface="Calibri"/>
                <a:cs typeface="Calibri"/>
                <a:sym typeface="Calibri"/>
              </a:defRPr>
            </a:lvl7pPr>
            <a:lvl8pPr marL="0" marR="0" lvl="7" indent="0" algn="r" rtl="0">
              <a:spcBef>
                <a:spcPts val="0"/>
              </a:spcBef>
              <a:buNone/>
              <a:defRPr sz="900" b="0" i="0" u="none" strike="noStrike" cap="none">
                <a:solidFill>
                  <a:srgbClr val="8B8C8E"/>
                </a:solidFill>
                <a:latin typeface="Calibri"/>
                <a:ea typeface="Calibri"/>
                <a:cs typeface="Calibri"/>
                <a:sym typeface="Calibri"/>
              </a:defRPr>
            </a:lvl8pPr>
            <a:lvl9pPr marL="0" marR="0" lvl="8" indent="0" algn="r" rtl="0">
              <a:spcBef>
                <a:spcPts val="0"/>
              </a:spcBef>
              <a:buNone/>
              <a:defRPr sz="900" b="0" i="0" u="none" strike="noStrike" cap="none">
                <a:solidFill>
                  <a:srgbClr val="8B8C8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fr.wikipedia.org/wiki/Intelligence_artificielle" TargetMode="External"/><Relationship Id="rId7" Type="http://schemas.openxmlformats.org/officeDocument/2006/relationships/hyperlink" Target="https://fr.wikipedia.org/wiki/Classement_automatique"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fr.wikipedia.org/wiki/Jeu_de_donn%C3%A9es_d%27apprentissage" TargetMode="External"/><Relationship Id="rId5" Type="http://schemas.openxmlformats.org/officeDocument/2006/relationships/hyperlink" Target="https://fr.wikipedia.org/wiki/Apprentissage_supervis%C3%A9" TargetMode="External"/><Relationship Id="rId4" Type="http://schemas.openxmlformats.org/officeDocument/2006/relationships/hyperlink" Target="https://fr.wikipedia.org/wiki/Apprentissage_automatiqu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txBox="1"/>
          <p:nvPr/>
        </p:nvSpPr>
        <p:spPr>
          <a:xfrm>
            <a:off x="293093" y="4688908"/>
            <a:ext cx="1218300" cy="3576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 sz="1900">
                <a:solidFill>
                  <a:srgbClr val="FFFFFF"/>
                </a:solidFill>
                <a:latin typeface="Arial"/>
                <a:ea typeface="Arial"/>
                <a:cs typeface="Arial"/>
                <a:sym typeface="Arial"/>
              </a:rPr>
              <a:t>SERVICES</a:t>
            </a:r>
            <a:endParaRPr sz="1900" i="0" u="none" strike="noStrike" cap="none">
              <a:solidFill>
                <a:srgbClr val="FFFFFF"/>
              </a:solidFill>
              <a:latin typeface="Arial"/>
              <a:ea typeface="Arial"/>
              <a:cs typeface="Arial"/>
              <a:sym typeface="Arial"/>
            </a:endParaRPr>
          </a:p>
        </p:txBody>
      </p:sp>
      <p:sp>
        <p:nvSpPr>
          <p:cNvPr id="130" name="Google Shape;130;p25"/>
          <p:cNvSpPr txBox="1"/>
          <p:nvPr/>
        </p:nvSpPr>
        <p:spPr>
          <a:xfrm>
            <a:off x="0" y="1750925"/>
            <a:ext cx="9144000" cy="10905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fr" sz="5400" b="1">
                <a:solidFill>
                  <a:schemeClr val="dk1"/>
                </a:solidFill>
              </a:rPr>
              <a:t>BREAST CANCER</a:t>
            </a:r>
            <a:endParaRPr sz="9800" b="1">
              <a:solidFill>
                <a:schemeClr val="dk1"/>
              </a:solidFill>
            </a:endParaRPr>
          </a:p>
        </p:txBody>
      </p:sp>
      <p:grpSp>
        <p:nvGrpSpPr>
          <p:cNvPr id="131" name="Google Shape;131;p25"/>
          <p:cNvGrpSpPr/>
          <p:nvPr/>
        </p:nvGrpSpPr>
        <p:grpSpPr>
          <a:xfrm>
            <a:off x="4299184" y="3898818"/>
            <a:ext cx="670050" cy="653561"/>
            <a:chOff x="3762375" y="8651875"/>
            <a:chExt cx="5483225" cy="5348288"/>
          </a:xfrm>
        </p:grpSpPr>
        <p:sp>
          <p:nvSpPr>
            <p:cNvPr id="132" name="Google Shape;132;p25"/>
            <p:cNvSpPr/>
            <p:nvPr/>
          </p:nvSpPr>
          <p:spPr>
            <a:xfrm>
              <a:off x="3762375" y="11879263"/>
              <a:ext cx="2255838" cy="2120900"/>
            </a:xfrm>
            <a:custGeom>
              <a:avLst/>
              <a:gdLst/>
              <a:ahLst/>
              <a:cxnLst/>
              <a:rect l="l" t="t" r="r" b="b"/>
              <a:pathLst>
                <a:path w="709" h="667" extrusionOk="0">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 name="Google Shape;133;p25"/>
            <p:cNvSpPr/>
            <p:nvPr/>
          </p:nvSpPr>
          <p:spPr>
            <a:xfrm>
              <a:off x="5934075" y="8651875"/>
              <a:ext cx="3311525" cy="3309938"/>
            </a:xfrm>
            <a:custGeom>
              <a:avLst/>
              <a:gdLst/>
              <a:ahLst/>
              <a:cxnLst/>
              <a:rect l="l" t="t" r="r" b="b"/>
              <a:pathLst>
                <a:path w="1041" h="1041" extrusionOk="0">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4" name="Google Shape;134;p25"/>
            <p:cNvSpPr/>
            <p:nvPr/>
          </p:nvSpPr>
          <p:spPr>
            <a:xfrm>
              <a:off x="7000875" y="9717088"/>
              <a:ext cx="1179512" cy="1179513"/>
            </a:xfrm>
            <a:custGeom>
              <a:avLst/>
              <a:gdLst/>
              <a:ahLst/>
              <a:cxnLst/>
              <a:rect l="l" t="t" r="r" b="b"/>
              <a:pathLst>
                <a:path w="371" h="371" extrusionOk="0">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35" name="Google Shape;135;p25"/>
          <p:cNvSpPr txBox="1"/>
          <p:nvPr/>
        </p:nvSpPr>
        <p:spPr>
          <a:xfrm>
            <a:off x="2117131" y="4688908"/>
            <a:ext cx="1218300" cy="3576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 sz="1900" i="0" u="none" strike="noStrike" cap="none">
                <a:solidFill>
                  <a:srgbClr val="FFFFFF"/>
                </a:solidFill>
                <a:latin typeface="Arial"/>
                <a:ea typeface="Arial"/>
                <a:cs typeface="Arial"/>
                <a:sym typeface="Arial"/>
              </a:rPr>
              <a:t>IDEA</a:t>
            </a:r>
            <a:endParaRPr sz="1900" i="0" u="none" strike="noStrike" cap="none">
              <a:solidFill>
                <a:srgbClr val="FFFFFF"/>
              </a:solidFill>
              <a:latin typeface="Arial"/>
              <a:ea typeface="Arial"/>
              <a:cs typeface="Arial"/>
              <a:sym typeface="Arial"/>
            </a:endParaRPr>
          </a:p>
        </p:txBody>
      </p:sp>
      <p:grpSp>
        <p:nvGrpSpPr>
          <p:cNvPr id="136" name="Google Shape;136;p25"/>
          <p:cNvGrpSpPr/>
          <p:nvPr/>
        </p:nvGrpSpPr>
        <p:grpSpPr>
          <a:xfrm>
            <a:off x="0" y="4839252"/>
            <a:ext cx="9144007" cy="235681"/>
            <a:chOff x="0" y="5204122"/>
            <a:chExt cx="10506730" cy="1653901"/>
          </a:xfrm>
        </p:grpSpPr>
        <p:sp>
          <p:nvSpPr>
            <p:cNvPr id="137" name="Google Shape;137;p25"/>
            <p:cNvSpPr/>
            <p:nvPr/>
          </p:nvSpPr>
          <p:spPr>
            <a:xfrm>
              <a:off x="6304165" y="5204123"/>
              <a:ext cx="2102100" cy="16539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38" name="Google Shape;138;p25"/>
            <p:cNvSpPr/>
            <p:nvPr/>
          </p:nvSpPr>
          <p:spPr>
            <a:xfrm>
              <a:off x="8404630" y="5204123"/>
              <a:ext cx="2102100" cy="16539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39" name="Google Shape;139;p25"/>
            <p:cNvSpPr/>
            <p:nvPr/>
          </p:nvSpPr>
          <p:spPr>
            <a:xfrm>
              <a:off x="0" y="5204123"/>
              <a:ext cx="2102100" cy="16539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40" name="Google Shape;140;p25"/>
            <p:cNvSpPr/>
            <p:nvPr/>
          </p:nvSpPr>
          <p:spPr>
            <a:xfrm>
              <a:off x="4203146" y="5204123"/>
              <a:ext cx="2102100" cy="1653900"/>
            </a:xfrm>
            <a:prstGeom prst="rect">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41" name="Google Shape;141;p25"/>
            <p:cNvSpPr/>
            <p:nvPr/>
          </p:nvSpPr>
          <p:spPr>
            <a:xfrm>
              <a:off x="2101573" y="5204122"/>
              <a:ext cx="2102100" cy="16539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grpSp>
      <p:sp>
        <p:nvSpPr>
          <p:cNvPr id="142" name="Google Shape;142;p25"/>
          <p:cNvSpPr txBox="1"/>
          <p:nvPr/>
        </p:nvSpPr>
        <p:spPr>
          <a:xfrm>
            <a:off x="0" y="2616595"/>
            <a:ext cx="9144000" cy="646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 sz="2500">
                <a:solidFill>
                  <a:schemeClr val="dk2"/>
                </a:solidFill>
                <a:highlight>
                  <a:srgbClr val="FFFFFF"/>
                </a:highlight>
              </a:rPr>
              <a:t>Machine Learning</a:t>
            </a:r>
            <a:endParaRPr sz="4500" b="1" i="0" u="none" strike="noStrike" cap="none">
              <a:solidFill>
                <a:schemeClr val="dk1"/>
              </a:solidFill>
              <a:latin typeface="Arial"/>
              <a:ea typeface="Arial"/>
              <a:cs typeface="Arial"/>
              <a:sym typeface="Arial"/>
            </a:endParaRPr>
          </a:p>
        </p:txBody>
      </p:sp>
      <p:pic>
        <p:nvPicPr>
          <p:cNvPr id="143" name="Google Shape;143;p25"/>
          <p:cNvPicPr preferRelativeResize="0"/>
          <p:nvPr/>
        </p:nvPicPr>
        <p:blipFill>
          <a:blip r:embed="rId3">
            <a:alphaModFix/>
          </a:blip>
          <a:stretch>
            <a:fillRect/>
          </a:stretch>
        </p:blipFill>
        <p:spPr>
          <a:xfrm>
            <a:off x="228600" y="-9"/>
            <a:ext cx="1718975" cy="1171750"/>
          </a:xfrm>
          <a:prstGeom prst="rect">
            <a:avLst/>
          </a:prstGeom>
          <a:noFill/>
          <a:ln>
            <a:noFill/>
          </a:ln>
        </p:spPr>
      </p:pic>
      <p:sp>
        <p:nvSpPr>
          <p:cNvPr id="144" name="Google Shape;144;p25"/>
          <p:cNvSpPr txBox="1"/>
          <p:nvPr/>
        </p:nvSpPr>
        <p:spPr>
          <a:xfrm>
            <a:off x="4375375" y="4369200"/>
            <a:ext cx="4616100" cy="3576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fr" sz="1800" b="1">
                <a:solidFill>
                  <a:schemeClr val="dk1"/>
                </a:solidFill>
              </a:rPr>
              <a:t>Soutenue par : Lotfi NCIB</a:t>
            </a:r>
            <a:endParaRPr sz="1800" b="1" i="0" u="none" strike="noStrike" cap="none">
              <a:solidFill>
                <a:schemeClr val="dk1"/>
              </a:solidFill>
              <a:latin typeface="Arial"/>
              <a:ea typeface="Arial"/>
              <a:cs typeface="Arial"/>
              <a:sym typeface="Arial"/>
            </a:endParaRPr>
          </a:p>
        </p:txBody>
      </p:sp>
      <p:sp>
        <p:nvSpPr>
          <p:cNvPr id="145" name="Google Shape;145;p25"/>
          <p:cNvSpPr txBox="1"/>
          <p:nvPr/>
        </p:nvSpPr>
        <p:spPr>
          <a:xfrm>
            <a:off x="3665125" y="4826400"/>
            <a:ext cx="1817100" cy="3576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 b="1">
                <a:solidFill>
                  <a:srgbClr val="FFFFFF"/>
                </a:solidFill>
              </a:rPr>
              <a:t>2020-2021</a:t>
            </a:r>
            <a:endParaRPr b="1" i="0" u="none" strike="noStrike" cap="none">
              <a:solidFill>
                <a:srgbClr val="FFFFFF"/>
              </a:solidFill>
              <a:latin typeface="Arial"/>
              <a:ea typeface="Arial"/>
              <a:cs typeface="Arial"/>
              <a:sym typeface="Arial"/>
            </a:endParaRPr>
          </a:p>
        </p:txBody>
      </p:sp>
      <p:sp>
        <p:nvSpPr>
          <p:cNvPr id="146" name="Google Shape;146;p25"/>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a:t>1</a:t>
            </a:fld>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1000"/>
                                        <p:tgtEl>
                                          <p:spTgt spid="13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 calcmode="lin" valueType="num">
                                      <p:cBhvr additive="base">
                                        <p:cTn id="10" dur="1000"/>
                                        <p:tgtEl>
                                          <p:spTgt spid="1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p:nvPr/>
        </p:nvSpPr>
        <p:spPr>
          <a:xfrm>
            <a:off x="696685" y="23961"/>
            <a:ext cx="7907100" cy="646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3800"/>
              <a:buFont typeface="Arial"/>
              <a:buNone/>
            </a:pPr>
            <a:r>
              <a:rPr lang="fr" sz="3600" b="1" dirty="0">
                <a:solidFill>
                  <a:schemeClr val="dk1"/>
                </a:solidFill>
              </a:rPr>
              <a:t>SVM</a:t>
            </a:r>
            <a:endParaRPr sz="3600" dirty="0"/>
          </a:p>
        </p:txBody>
      </p:sp>
      <p:sp>
        <p:nvSpPr>
          <p:cNvPr id="260" name="Google Shape;260;p33"/>
          <p:cNvSpPr txBox="1">
            <a:spLocks noGrp="1"/>
          </p:cNvSpPr>
          <p:nvPr>
            <p:ph type="sldNum" idx="12"/>
          </p:nvPr>
        </p:nvSpPr>
        <p:spPr>
          <a:xfrm>
            <a:off x="6800975" y="4845588"/>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fr"/>
              <a:t>10</a:t>
            </a:fld>
            <a:endParaRPr/>
          </a:p>
        </p:txBody>
      </p:sp>
      <p:sp>
        <p:nvSpPr>
          <p:cNvPr id="261" name="Google Shape;261;p33"/>
          <p:cNvSpPr/>
          <p:nvPr/>
        </p:nvSpPr>
        <p:spPr>
          <a:xfrm>
            <a:off x="3957625" y="253750"/>
            <a:ext cx="174600" cy="18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696685" y="1070043"/>
            <a:ext cx="184731" cy="307777"/>
          </a:xfrm>
          <a:prstGeom prst="rect">
            <a:avLst/>
          </a:prstGeom>
          <a:noFill/>
        </p:spPr>
        <p:txBody>
          <a:bodyPr wrap="none" rtlCol="0">
            <a:spAutoFit/>
          </a:bodyPr>
          <a:lstStyle/>
          <a:p>
            <a:endParaRPr lang="fr-FR" dirty="0"/>
          </a:p>
        </p:txBody>
      </p:sp>
      <p:sp>
        <p:nvSpPr>
          <p:cNvPr id="6" name="Google Shape;270;p34"/>
          <p:cNvSpPr txBox="1"/>
          <p:nvPr/>
        </p:nvSpPr>
        <p:spPr>
          <a:xfrm>
            <a:off x="392175" y="927475"/>
            <a:ext cx="8273700" cy="4124176"/>
          </a:xfrm>
          <a:prstGeom prst="rect">
            <a:avLst/>
          </a:prstGeom>
          <a:noFill/>
          <a:ln>
            <a:noFill/>
          </a:ln>
        </p:spPr>
        <p:txBody>
          <a:bodyPr spcFirstLastPara="1" wrap="square" lIns="91425" tIns="91425" rIns="91425" bIns="91425" anchor="t" anchorCtr="0">
            <a:spAutoFit/>
          </a:bodyPr>
          <a:lstStyle/>
          <a:p>
            <a:pPr lvl="0" algn="just"/>
            <a:r>
              <a:rPr lang="fr-FR" sz="2800" b="1" dirty="0">
                <a:latin typeface="Calibri"/>
                <a:ea typeface="Calibri"/>
                <a:cs typeface="Calibri"/>
                <a:sym typeface="Calibri"/>
              </a:rPr>
              <a:t>Les avantages de SVM </a:t>
            </a:r>
            <a:r>
              <a:rPr lang="fr-FR" sz="2800" b="1" dirty="0" smtClean="0">
                <a:latin typeface="Calibri"/>
                <a:ea typeface="Calibri"/>
                <a:cs typeface="Calibri"/>
                <a:sym typeface="Calibri"/>
              </a:rPr>
              <a:t>sont:</a:t>
            </a:r>
          </a:p>
          <a:p>
            <a:pPr marL="457200" lvl="0" indent="-457200" algn="just">
              <a:buFont typeface="Arial" panose="020B0604020202020204" pitchFamily="34" charset="0"/>
              <a:buChar char="•"/>
            </a:pPr>
            <a:r>
              <a:rPr lang="fr-FR" sz="2800" dirty="0" smtClean="0">
                <a:latin typeface="Calibri"/>
                <a:ea typeface="Calibri"/>
                <a:cs typeface="Calibri"/>
                <a:sym typeface="Calibri"/>
              </a:rPr>
              <a:t>SVM </a:t>
            </a:r>
            <a:r>
              <a:rPr lang="fr-FR" sz="2800" dirty="0">
                <a:latin typeface="Calibri"/>
                <a:ea typeface="Calibri"/>
                <a:cs typeface="Calibri"/>
                <a:sym typeface="Calibri"/>
              </a:rPr>
              <a:t>fonctionne relativement bien quand il y a une marge nette de la séparation entre les </a:t>
            </a:r>
            <a:r>
              <a:rPr lang="fr-FR" sz="2800" dirty="0" smtClean="0">
                <a:latin typeface="Calibri"/>
                <a:ea typeface="Calibri"/>
                <a:cs typeface="Calibri"/>
                <a:sym typeface="Calibri"/>
              </a:rPr>
              <a:t>classes</a:t>
            </a:r>
          </a:p>
          <a:p>
            <a:pPr marL="342900" lvl="0" indent="-342900" algn="just">
              <a:buFont typeface="Arial" panose="020B0604020202020204" pitchFamily="34" charset="0"/>
              <a:buChar char="•"/>
            </a:pPr>
            <a:r>
              <a:rPr lang="fr-FR" sz="2800" dirty="0">
                <a:latin typeface="Calibri"/>
                <a:ea typeface="Calibri"/>
                <a:cs typeface="Calibri"/>
                <a:sym typeface="Calibri"/>
              </a:rPr>
              <a:t>SVM est plus efficace dans les espaces de grande </a:t>
            </a:r>
            <a:r>
              <a:rPr lang="fr-FR" sz="2800" dirty="0" smtClean="0">
                <a:latin typeface="Calibri"/>
                <a:ea typeface="Calibri"/>
                <a:cs typeface="Calibri"/>
                <a:sym typeface="Calibri"/>
              </a:rPr>
              <a:t>dimension</a:t>
            </a:r>
          </a:p>
          <a:p>
            <a:pPr marL="342900" lvl="0" indent="-342900" algn="just">
              <a:buFont typeface="Arial" panose="020B0604020202020204" pitchFamily="34" charset="0"/>
              <a:buChar char="•"/>
            </a:pPr>
            <a:r>
              <a:rPr lang="fr-FR" sz="2800" dirty="0" smtClean="0">
                <a:latin typeface="Calibri"/>
                <a:ea typeface="Calibri"/>
                <a:cs typeface="Calibri"/>
                <a:sym typeface="Calibri"/>
              </a:rPr>
              <a:t>SVM utilise </a:t>
            </a:r>
            <a:r>
              <a:rPr lang="fr-FR" sz="2800" dirty="0">
                <a:latin typeface="Calibri"/>
                <a:ea typeface="Calibri"/>
                <a:cs typeface="Calibri"/>
                <a:sym typeface="Calibri"/>
              </a:rPr>
              <a:t>un sous-ensemble de points d'apprentissage dans la fonction de décision (appelés vecteurs de support), donc il est également efficace en </a:t>
            </a:r>
            <a:r>
              <a:rPr lang="fr-FR" sz="2800" dirty="0" smtClean="0">
                <a:latin typeface="Calibri"/>
                <a:ea typeface="Calibri"/>
                <a:cs typeface="Calibri"/>
                <a:sym typeface="Calibri"/>
              </a:rPr>
              <a:t>mémoire</a:t>
            </a:r>
          </a:p>
        </p:txBody>
      </p:sp>
    </p:spTree>
    <p:extLst>
      <p:ext uri="{BB962C8B-B14F-4D97-AF65-F5344CB8AC3E}">
        <p14:creationId xmlns:p14="http://schemas.microsoft.com/office/powerpoint/2010/main" val="3379922017"/>
      </p:ext>
    </p:extLst>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5"/>
        <p:cNvGrpSpPr/>
        <p:nvPr/>
      </p:nvGrpSpPr>
      <p:grpSpPr>
        <a:xfrm>
          <a:off x="0" y="0"/>
          <a:ext cx="0" cy="0"/>
          <a:chOff x="0" y="0"/>
          <a:chExt cx="0" cy="0"/>
        </a:xfrm>
      </p:grpSpPr>
      <p:sp>
        <p:nvSpPr>
          <p:cNvPr id="266" name="Google Shape;266;p34"/>
          <p:cNvSpPr txBox="1"/>
          <p:nvPr/>
        </p:nvSpPr>
        <p:spPr>
          <a:xfrm>
            <a:off x="696685" y="176361"/>
            <a:ext cx="7907100" cy="646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3800"/>
              <a:buFont typeface="Arial"/>
              <a:buNone/>
            </a:pPr>
            <a:r>
              <a:rPr lang="fr" sz="3600" b="1" dirty="0">
                <a:solidFill>
                  <a:schemeClr val="dk1"/>
                </a:solidFill>
              </a:rPr>
              <a:t>Random Forest</a:t>
            </a:r>
            <a:endParaRPr sz="3600" dirty="0"/>
          </a:p>
        </p:txBody>
      </p:sp>
      <p:sp>
        <p:nvSpPr>
          <p:cNvPr id="267" name="Google Shape;267;p34"/>
          <p:cNvSpPr txBox="1">
            <a:spLocks noGrp="1"/>
          </p:cNvSpPr>
          <p:nvPr>
            <p:ph type="sldNum" idx="12"/>
          </p:nvPr>
        </p:nvSpPr>
        <p:spPr>
          <a:xfrm>
            <a:off x="6800975" y="4845588"/>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fr"/>
              <a:t>11</a:t>
            </a:fld>
            <a:endParaRPr/>
          </a:p>
        </p:txBody>
      </p:sp>
      <p:sp>
        <p:nvSpPr>
          <p:cNvPr id="268" name="Google Shape;268;p34"/>
          <p:cNvSpPr txBox="1"/>
          <p:nvPr/>
        </p:nvSpPr>
        <p:spPr>
          <a:xfrm>
            <a:off x="1200400" y="1134925"/>
            <a:ext cx="419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34"/>
          <p:cNvSpPr/>
          <p:nvPr/>
        </p:nvSpPr>
        <p:spPr>
          <a:xfrm>
            <a:off x="2688325" y="406150"/>
            <a:ext cx="174600" cy="18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txBox="1"/>
          <p:nvPr/>
        </p:nvSpPr>
        <p:spPr>
          <a:xfrm>
            <a:off x="392175" y="927475"/>
            <a:ext cx="8273700" cy="3755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fr" sz="2900" dirty="0">
                <a:latin typeface="Calibri"/>
                <a:ea typeface="Calibri"/>
                <a:cs typeface="Calibri"/>
                <a:sym typeface="Calibri"/>
              </a:rPr>
              <a:t>Les forêts aléatoires ou les forêts de décision aléatoires sont une méthode d'apprentissage d'ensemble pour la classification, la régression et d'autres tâches qui fonctionnent en construisant une multitude d'arbres de décision au moment de l'apprentissage et en sortant la classe qui est le mode des classes (classification) ou la moyenne / moyenne de la prédiction régression) des arbres individuels</a:t>
            </a:r>
            <a:endParaRPr sz="2900" dirty="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4"/>
        <p:cNvGrpSpPr/>
        <p:nvPr/>
      </p:nvGrpSpPr>
      <p:grpSpPr>
        <a:xfrm>
          <a:off x="0" y="0"/>
          <a:ext cx="0" cy="0"/>
          <a:chOff x="0" y="0"/>
          <a:chExt cx="0" cy="0"/>
        </a:xfrm>
      </p:grpSpPr>
      <p:sp>
        <p:nvSpPr>
          <p:cNvPr id="275" name="Google Shape;275;p35"/>
          <p:cNvSpPr txBox="1"/>
          <p:nvPr/>
        </p:nvSpPr>
        <p:spPr>
          <a:xfrm>
            <a:off x="696685" y="100161"/>
            <a:ext cx="7907100" cy="646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3800"/>
              <a:buFont typeface="Arial"/>
              <a:buNone/>
            </a:pPr>
            <a:r>
              <a:rPr lang="fr" sz="3600" b="1">
                <a:solidFill>
                  <a:schemeClr val="dk1"/>
                </a:solidFill>
              </a:rPr>
              <a:t>Random Forest</a:t>
            </a:r>
            <a:endParaRPr sz="3600"/>
          </a:p>
        </p:txBody>
      </p:sp>
      <p:sp>
        <p:nvSpPr>
          <p:cNvPr id="276" name="Google Shape;276;p35"/>
          <p:cNvSpPr txBox="1">
            <a:spLocks noGrp="1"/>
          </p:cNvSpPr>
          <p:nvPr>
            <p:ph type="sldNum" idx="12"/>
          </p:nvPr>
        </p:nvSpPr>
        <p:spPr>
          <a:xfrm>
            <a:off x="6800975" y="4845588"/>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fr"/>
              <a:t>12</a:t>
            </a:fld>
            <a:endParaRPr/>
          </a:p>
        </p:txBody>
      </p:sp>
      <p:sp>
        <p:nvSpPr>
          <p:cNvPr id="277" name="Google Shape;277;p35"/>
          <p:cNvSpPr txBox="1"/>
          <p:nvPr/>
        </p:nvSpPr>
        <p:spPr>
          <a:xfrm>
            <a:off x="1200400" y="1134925"/>
            <a:ext cx="419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8" name="Google Shape;278;p35"/>
          <p:cNvSpPr/>
          <p:nvPr/>
        </p:nvSpPr>
        <p:spPr>
          <a:xfrm>
            <a:off x="2612125" y="329950"/>
            <a:ext cx="174600" cy="18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9" name="Google Shape;279;p35"/>
          <p:cNvPicPr preferRelativeResize="0"/>
          <p:nvPr/>
        </p:nvPicPr>
        <p:blipFill>
          <a:blip r:embed="rId3">
            <a:alphaModFix/>
          </a:blip>
          <a:stretch>
            <a:fillRect/>
          </a:stretch>
        </p:blipFill>
        <p:spPr>
          <a:xfrm>
            <a:off x="449550" y="889525"/>
            <a:ext cx="8273600" cy="39560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36"/>
          <p:cNvSpPr txBox="1"/>
          <p:nvPr/>
        </p:nvSpPr>
        <p:spPr>
          <a:xfrm>
            <a:off x="696675" y="23940"/>
            <a:ext cx="7907100" cy="12054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3800"/>
              <a:buFont typeface="Arial"/>
              <a:buNone/>
            </a:pPr>
            <a:r>
              <a:rPr lang="fr" sz="3600" b="1">
                <a:solidFill>
                  <a:schemeClr val="dk1"/>
                </a:solidFill>
              </a:rPr>
              <a:t>Perspectives et Apports académiques et professionnels.</a:t>
            </a:r>
            <a:endParaRPr sz="3600"/>
          </a:p>
        </p:txBody>
      </p:sp>
      <p:sp>
        <p:nvSpPr>
          <p:cNvPr id="285" name="Google Shape;285;p36"/>
          <p:cNvSpPr txBox="1">
            <a:spLocks noGrp="1"/>
          </p:cNvSpPr>
          <p:nvPr>
            <p:ph type="sldNum" idx="12"/>
          </p:nvPr>
        </p:nvSpPr>
        <p:spPr>
          <a:xfrm>
            <a:off x="6800975" y="4845588"/>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fr"/>
              <a:t>13</a:t>
            </a:fld>
            <a:endParaRPr/>
          </a:p>
        </p:txBody>
      </p:sp>
      <p:sp>
        <p:nvSpPr>
          <p:cNvPr id="286" name="Google Shape;286;p36"/>
          <p:cNvSpPr txBox="1"/>
          <p:nvPr/>
        </p:nvSpPr>
        <p:spPr>
          <a:xfrm>
            <a:off x="1200400" y="1134925"/>
            <a:ext cx="419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37"/>
          <p:cNvSpPr txBox="1"/>
          <p:nvPr/>
        </p:nvSpPr>
        <p:spPr>
          <a:xfrm>
            <a:off x="797325" y="3170075"/>
            <a:ext cx="7582800" cy="646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fr" sz="3800" b="1">
                <a:solidFill>
                  <a:schemeClr val="dk1"/>
                </a:solidFill>
              </a:rPr>
              <a:t>Merci pour votre attention</a:t>
            </a:r>
            <a:endParaRPr sz="1100"/>
          </a:p>
        </p:txBody>
      </p:sp>
      <p:sp>
        <p:nvSpPr>
          <p:cNvPr id="292" name="Google Shape;292;p37"/>
          <p:cNvSpPr/>
          <p:nvPr/>
        </p:nvSpPr>
        <p:spPr>
          <a:xfrm>
            <a:off x="3581400" y="988050"/>
            <a:ext cx="2029500" cy="2029500"/>
          </a:xfrm>
          <a:prstGeom prst="donut">
            <a:avLst>
              <a:gd name="adj" fmla="val 8916"/>
            </a:avLst>
          </a:prstGeom>
          <a:solidFill>
            <a:srgbClr val="C2C9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282F39"/>
              </a:solidFill>
              <a:latin typeface="Calibri"/>
              <a:ea typeface="Calibri"/>
              <a:cs typeface="Calibri"/>
              <a:sym typeface="Calibri"/>
            </a:endParaRPr>
          </a:p>
        </p:txBody>
      </p:sp>
      <p:sp>
        <p:nvSpPr>
          <p:cNvPr id="293" name="Google Shape;293;p37"/>
          <p:cNvSpPr/>
          <p:nvPr/>
        </p:nvSpPr>
        <p:spPr>
          <a:xfrm>
            <a:off x="4025069" y="1563876"/>
            <a:ext cx="358800" cy="358800"/>
          </a:xfrm>
          <a:prstGeom prst="ellipse">
            <a:avLst/>
          </a:prstGeom>
          <a:solidFill>
            <a:srgbClr val="C2C9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4" name="Google Shape;294;p37"/>
          <p:cNvSpPr/>
          <p:nvPr/>
        </p:nvSpPr>
        <p:spPr>
          <a:xfrm>
            <a:off x="4813290" y="1563876"/>
            <a:ext cx="358800" cy="358800"/>
          </a:xfrm>
          <a:prstGeom prst="ellipse">
            <a:avLst/>
          </a:prstGeom>
          <a:solidFill>
            <a:srgbClr val="C2C9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5" name="Google Shape;295;p37"/>
          <p:cNvSpPr/>
          <p:nvPr/>
        </p:nvSpPr>
        <p:spPr>
          <a:xfrm rot="10800000">
            <a:off x="4147033" y="1743426"/>
            <a:ext cx="879600" cy="879600"/>
          </a:xfrm>
          <a:prstGeom prst="blockArc">
            <a:avLst>
              <a:gd name="adj1" fmla="val 10800000"/>
              <a:gd name="adj2" fmla="val 21531205"/>
              <a:gd name="adj3" fmla="val 10338"/>
            </a:avLst>
          </a:prstGeom>
          <a:solidFill>
            <a:srgbClr val="C2C9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282F39"/>
              </a:solidFill>
              <a:latin typeface="Calibri"/>
              <a:ea typeface="Calibri"/>
              <a:cs typeface="Calibri"/>
              <a:sym typeface="Calibri"/>
            </a:endParaRPr>
          </a:p>
        </p:txBody>
      </p:sp>
      <p:sp>
        <p:nvSpPr>
          <p:cNvPr id="296" name="Google Shape;296;p37"/>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a:t>14</a:t>
            </a:fl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26"/>
          <p:cNvSpPr txBox="1"/>
          <p:nvPr/>
        </p:nvSpPr>
        <p:spPr>
          <a:xfrm>
            <a:off x="696685" y="23961"/>
            <a:ext cx="7907100" cy="646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3800"/>
              <a:buFont typeface="Arial"/>
              <a:buNone/>
            </a:pPr>
            <a:r>
              <a:rPr lang="fr" sz="3600" b="1">
                <a:solidFill>
                  <a:schemeClr val="dk1"/>
                </a:solidFill>
              </a:rPr>
              <a:t>Membres de l’équipe</a:t>
            </a:r>
            <a:endParaRPr sz="3600"/>
          </a:p>
        </p:txBody>
      </p:sp>
      <p:sp>
        <p:nvSpPr>
          <p:cNvPr id="152" name="Google Shape;152;p26"/>
          <p:cNvSpPr txBox="1"/>
          <p:nvPr/>
        </p:nvSpPr>
        <p:spPr>
          <a:xfrm>
            <a:off x="823300" y="2424575"/>
            <a:ext cx="20601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b="1">
                <a:latin typeface="Calibri"/>
                <a:ea typeface="Calibri"/>
                <a:cs typeface="Calibri"/>
                <a:sym typeface="Calibri"/>
              </a:rPr>
              <a:t>Mohamed BESBES</a:t>
            </a:r>
            <a:endParaRPr sz="1800" b="1">
              <a:latin typeface="Calibri"/>
              <a:ea typeface="Calibri"/>
              <a:cs typeface="Calibri"/>
              <a:sym typeface="Calibri"/>
            </a:endParaRPr>
          </a:p>
        </p:txBody>
      </p:sp>
      <p:sp>
        <p:nvSpPr>
          <p:cNvPr id="153" name="Google Shape;153;p26"/>
          <p:cNvSpPr txBox="1"/>
          <p:nvPr/>
        </p:nvSpPr>
        <p:spPr>
          <a:xfrm>
            <a:off x="4021125" y="4293000"/>
            <a:ext cx="19071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b="1">
                <a:latin typeface="Calibri"/>
                <a:ea typeface="Calibri"/>
                <a:cs typeface="Calibri"/>
                <a:sym typeface="Calibri"/>
              </a:rPr>
              <a:t>Ahmed BATTIKH</a:t>
            </a:r>
            <a:endParaRPr sz="1800" b="1">
              <a:latin typeface="Calibri"/>
              <a:ea typeface="Calibri"/>
              <a:cs typeface="Calibri"/>
              <a:sym typeface="Calibri"/>
            </a:endParaRPr>
          </a:p>
        </p:txBody>
      </p:sp>
      <p:sp>
        <p:nvSpPr>
          <p:cNvPr id="154" name="Google Shape;154;p26"/>
          <p:cNvSpPr txBox="1"/>
          <p:nvPr/>
        </p:nvSpPr>
        <p:spPr>
          <a:xfrm>
            <a:off x="976300" y="4293000"/>
            <a:ext cx="19071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b="1">
                <a:latin typeface="Calibri"/>
                <a:ea typeface="Calibri"/>
                <a:cs typeface="Calibri"/>
                <a:sym typeface="Calibri"/>
              </a:rPr>
              <a:t>Wael SOUKEH</a:t>
            </a:r>
            <a:endParaRPr sz="1800" b="1">
              <a:latin typeface="Calibri"/>
              <a:ea typeface="Calibri"/>
              <a:cs typeface="Calibri"/>
              <a:sym typeface="Calibri"/>
            </a:endParaRPr>
          </a:p>
        </p:txBody>
      </p:sp>
      <p:sp>
        <p:nvSpPr>
          <p:cNvPr id="155" name="Google Shape;155;p26"/>
          <p:cNvSpPr txBox="1"/>
          <p:nvPr/>
        </p:nvSpPr>
        <p:spPr>
          <a:xfrm>
            <a:off x="6614500" y="2424575"/>
            <a:ext cx="19071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b="1">
                <a:latin typeface="Calibri"/>
                <a:ea typeface="Calibri"/>
                <a:cs typeface="Calibri"/>
                <a:sym typeface="Calibri"/>
              </a:rPr>
              <a:t>Shuaib HERMASSI</a:t>
            </a:r>
            <a:endParaRPr sz="1800" b="1">
              <a:latin typeface="Calibri"/>
              <a:ea typeface="Calibri"/>
              <a:cs typeface="Calibri"/>
              <a:sym typeface="Calibri"/>
            </a:endParaRPr>
          </a:p>
        </p:txBody>
      </p:sp>
      <p:sp>
        <p:nvSpPr>
          <p:cNvPr id="156" name="Google Shape;156;p26"/>
          <p:cNvSpPr txBox="1"/>
          <p:nvPr/>
        </p:nvSpPr>
        <p:spPr>
          <a:xfrm>
            <a:off x="3795100" y="2424575"/>
            <a:ext cx="20601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b="1">
                <a:latin typeface="Calibri"/>
                <a:ea typeface="Calibri"/>
                <a:cs typeface="Calibri"/>
                <a:sym typeface="Calibri"/>
              </a:rPr>
              <a:t>Aymen CHABBOUH</a:t>
            </a:r>
            <a:endParaRPr sz="1800" b="1">
              <a:latin typeface="Calibri"/>
              <a:ea typeface="Calibri"/>
              <a:cs typeface="Calibri"/>
              <a:sym typeface="Calibri"/>
            </a:endParaRPr>
          </a:p>
        </p:txBody>
      </p:sp>
      <p:grpSp>
        <p:nvGrpSpPr>
          <p:cNvPr id="157" name="Google Shape;157;p26"/>
          <p:cNvGrpSpPr/>
          <p:nvPr/>
        </p:nvGrpSpPr>
        <p:grpSpPr>
          <a:xfrm>
            <a:off x="1226329" y="1102981"/>
            <a:ext cx="6934564" cy="3190024"/>
            <a:chOff x="1749847" y="3961211"/>
            <a:chExt cx="7914362" cy="3640748"/>
          </a:xfrm>
        </p:grpSpPr>
        <p:grpSp>
          <p:nvGrpSpPr>
            <p:cNvPr id="158" name="Google Shape;158;p26"/>
            <p:cNvGrpSpPr/>
            <p:nvPr/>
          </p:nvGrpSpPr>
          <p:grpSpPr>
            <a:xfrm>
              <a:off x="5048179" y="3961211"/>
              <a:ext cx="1361092" cy="1566923"/>
              <a:chOff x="5836744" y="3492501"/>
              <a:chExt cx="383352" cy="441325"/>
            </a:xfrm>
          </p:grpSpPr>
          <p:sp>
            <p:nvSpPr>
              <p:cNvPr id="159" name="Google Shape;159;p26"/>
              <p:cNvSpPr/>
              <p:nvPr/>
            </p:nvSpPr>
            <p:spPr>
              <a:xfrm>
                <a:off x="5836744" y="3732213"/>
                <a:ext cx="383352" cy="201613"/>
              </a:xfrm>
              <a:custGeom>
                <a:avLst/>
                <a:gdLst/>
                <a:ahLst/>
                <a:cxnLst/>
                <a:rect l="l" t="t" r="r" b="b"/>
                <a:pathLst>
                  <a:path w="270" h="143" extrusionOk="0">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282F39"/>
                  </a:solidFill>
                  <a:latin typeface="Calibri"/>
                  <a:ea typeface="Calibri"/>
                  <a:cs typeface="Calibri"/>
                  <a:sym typeface="Calibri"/>
                </a:endParaRPr>
              </a:p>
            </p:txBody>
          </p:sp>
          <p:sp>
            <p:nvSpPr>
              <p:cNvPr id="160" name="Google Shape;160;p26"/>
              <p:cNvSpPr/>
              <p:nvPr/>
            </p:nvSpPr>
            <p:spPr>
              <a:xfrm>
                <a:off x="5915011" y="3492501"/>
                <a:ext cx="226818" cy="220663"/>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282F39"/>
                  </a:solidFill>
                  <a:latin typeface="Calibri"/>
                  <a:ea typeface="Calibri"/>
                  <a:cs typeface="Calibri"/>
                  <a:sym typeface="Calibri"/>
                </a:endParaRPr>
              </a:p>
            </p:txBody>
          </p:sp>
        </p:grpSp>
        <p:grpSp>
          <p:nvGrpSpPr>
            <p:cNvPr id="161" name="Google Shape;161;p26"/>
            <p:cNvGrpSpPr/>
            <p:nvPr/>
          </p:nvGrpSpPr>
          <p:grpSpPr>
            <a:xfrm>
              <a:off x="1749847" y="6082853"/>
              <a:ext cx="1361092" cy="1519090"/>
              <a:chOff x="5671562" y="4025107"/>
              <a:chExt cx="383352" cy="427852"/>
            </a:xfrm>
          </p:grpSpPr>
          <p:sp>
            <p:nvSpPr>
              <p:cNvPr id="162" name="Google Shape;162;p26"/>
              <p:cNvSpPr/>
              <p:nvPr/>
            </p:nvSpPr>
            <p:spPr>
              <a:xfrm>
                <a:off x="5671562" y="4251346"/>
                <a:ext cx="383352" cy="201613"/>
              </a:xfrm>
              <a:custGeom>
                <a:avLst/>
                <a:gdLst/>
                <a:ahLst/>
                <a:cxnLst/>
                <a:rect l="l" t="t" r="r" b="b"/>
                <a:pathLst>
                  <a:path w="270" h="143" extrusionOk="0">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282F39"/>
                  </a:solidFill>
                  <a:latin typeface="Calibri"/>
                  <a:ea typeface="Calibri"/>
                  <a:cs typeface="Calibri"/>
                  <a:sym typeface="Calibri"/>
                </a:endParaRPr>
              </a:p>
            </p:txBody>
          </p:sp>
          <p:sp>
            <p:nvSpPr>
              <p:cNvPr id="163" name="Google Shape;163;p26"/>
              <p:cNvSpPr/>
              <p:nvPr/>
            </p:nvSpPr>
            <p:spPr>
              <a:xfrm>
                <a:off x="5749829" y="4025107"/>
                <a:ext cx="226818" cy="220663"/>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282F39"/>
                  </a:solidFill>
                  <a:latin typeface="Calibri"/>
                  <a:ea typeface="Calibri"/>
                  <a:cs typeface="Calibri"/>
                  <a:sym typeface="Calibri"/>
                </a:endParaRPr>
              </a:p>
            </p:txBody>
          </p:sp>
        </p:grpSp>
        <p:grpSp>
          <p:nvGrpSpPr>
            <p:cNvPr id="164" name="Google Shape;164;p26"/>
            <p:cNvGrpSpPr/>
            <p:nvPr/>
          </p:nvGrpSpPr>
          <p:grpSpPr>
            <a:xfrm>
              <a:off x="1793246" y="3961237"/>
              <a:ext cx="1361092" cy="1566923"/>
              <a:chOff x="5173095" y="3427553"/>
              <a:chExt cx="383352" cy="441325"/>
            </a:xfrm>
          </p:grpSpPr>
          <p:sp>
            <p:nvSpPr>
              <p:cNvPr id="165" name="Google Shape;165;p26"/>
              <p:cNvSpPr/>
              <p:nvPr/>
            </p:nvSpPr>
            <p:spPr>
              <a:xfrm>
                <a:off x="5173095" y="3667264"/>
                <a:ext cx="383352" cy="201613"/>
              </a:xfrm>
              <a:custGeom>
                <a:avLst/>
                <a:gdLst/>
                <a:ahLst/>
                <a:cxnLst/>
                <a:rect l="l" t="t" r="r" b="b"/>
                <a:pathLst>
                  <a:path w="270" h="143" extrusionOk="0">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282F39"/>
                  </a:solidFill>
                  <a:latin typeface="Calibri"/>
                  <a:ea typeface="Calibri"/>
                  <a:cs typeface="Calibri"/>
                  <a:sym typeface="Calibri"/>
                </a:endParaRPr>
              </a:p>
            </p:txBody>
          </p:sp>
          <p:sp>
            <p:nvSpPr>
              <p:cNvPr id="166" name="Google Shape;166;p26"/>
              <p:cNvSpPr/>
              <p:nvPr/>
            </p:nvSpPr>
            <p:spPr>
              <a:xfrm>
                <a:off x="5251945" y="3427553"/>
                <a:ext cx="226818" cy="220663"/>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282F39"/>
                  </a:solidFill>
                  <a:latin typeface="Calibri"/>
                  <a:ea typeface="Calibri"/>
                  <a:cs typeface="Calibri"/>
                  <a:sym typeface="Calibri"/>
                </a:endParaRPr>
              </a:p>
            </p:txBody>
          </p:sp>
        </p:grpSp>
        <p:grpSp>
          <p:nvGrpSpPr>
            <p:cNvPr id="167" name="Google Shape;167;p26"/>
            <p:cNvGrpSpPr/>
            <p:nvPr/>
          </p:nvGrpSpPr>
          <p:grpSpPr>
            <a:xfrm>
              <a:off x="5131354" y="6093437"/>
              <a:ext cx="1361092" cy="1508523"/>
              <a:chOff x="5602585" y="4028088"/>
              <a:chExt cx="383352" cy="424876"/>
            </a:xfrm>
          </p:grpSpPr>
          <p:sp>
            <p:nvSpPr>
              <p:cNvPr id="168" name="Google Shape;168;p26"/>
              <p:cNvSpPr/>
              <p:nvPr/>
            </p:nvSpPr>
            <p:spPr>
              <a:xfrm>
                <a:off x="5602585" y="4251351"/>
                <a:ext cx="383352" cy="201613"/>
              </a:xfrm>
              <a:custGeom>
                <a:avLst/>
                <a:gdLst/>
                <a:ahLst/>
                <a:cxnLst/>
                <a:rect l="l" t="t" r="r" b="b"/>
                <a:pathLst>
                  <a:path w="270" h="143" extrusionOk="0">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282F39"/>
                  </a:solidFill>
                  <a:latin typeface="Calibri"/>
                  <a:ea typeface="Calibri"/>
                  <a:cs typeface="Calibri"/>
                  <a:sym typeface="Calibri"/>
                </a:endParaRPr>
              </a:p>
            </p:txBody>
          </p:sp>
          <p:sp>
            <p:nvSpPr>
              <p:cNvPr id="169" name="Google Shape;169;p26"/>
              <p:cNvSpPr/>
              <p:nvPr/>
            </p:nvSpPr>
            <p:spPr>
              <a:xfrm>
                <a:off x="5680857" y="4028088"/>
                <a:ext cx="226818" cy="220663"/>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282F39"/>
                  </a:solidFill>
                  <a:latin typeface="Calibri"/>
                  <a:ea typeface="Calibri"/>
                  <a:cs typeface="Calibri"/>
                  <a:sym typeface="Calibri"/>
                </a:endParaRPr>
              </a:p>
            </p:txBody>
          </p:sp>
        </p:grpSp>
        <p:grpSp>
          <p:nvGrpSpPr>
            <p:cNvPr id="170" name="Google Shape;170;p26"/>
            <p:cNvGrpSpPr/>
            <p:nvPr/>
          </p:nvGrpSpPr>
          <p:grpSpPr>
            <a:xfrm>
              <a:off x="8303117" y="5961440"/>
              <a:ext cx="1361092" cy="1566923"/>
              <a:chOff x="5734359" y="4055866"/>
              <a:chExt cx="383352" cy="441325"/>
            </a:xfrm>
          </p:grpSpPr>
          <p:sp>
            <p:nvSpPr>
              <p:cNvPr id="171" name="Google Shape;171;p26"/>
              <p:cNvSpPr/>
              <p:nvPr/>
            </p:nvSpPr>
            <p:spPr>
              <a:xfrm>
                <a:off x="5734359" y="4295578"/>
                <a:ext cx="383352" cy="201613"/>
              </a:xfrm>
              <a:custGeom>
                <a:avLst/>
                <a:gdLst/>
                <a:ahLst/>
                <a:cxnLst/>
                <a:rect l="l" t="t" r="r" b="b"/>
                <a:pathLst>
                  <a:path w="270" h="143" extrusionOk="0">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282F39"/>
                  </a:solidFill>
                  <a:latin typeface="Calibri"/>
                  <a:ea typeface="Calibri"/>
                  <a:cs typeface="Calibri"/>
                  <a:sym typeface="Calibri"/>
                </a:endParaRPr>
              </a:p>
            </p:txBody>
          </p:sp>
          <p:sp>
            <p:nvSpPr>
              <p:cNvPr id="172" name="Google Shape;172;p26"/>
              <p:cNvSpPr/>
              <p:nvPr/>
            </p:nvSpPr>
            <p:spPr>
              <a:xfrm>
                <a:off x="5811030" y="4055866"/>
                <a:ext cx="226818" cy="220663"/>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282F39"/>
                  </a:solidFill>
                  <a:latin typeface="Calibri"/>
                  <a:ea typeface="Calibri"/>
                  <a:cs typeface="Calibri"/>
                  <a:sym typeface="Calibri"/>
                </a:endParaRPr>
              </a:p>
            </p:txBody>
          </p:sp>
        </p:grpSp>
      </p:grpSp>
      <p:grpSp>
        <p:nvGrpSpPr>
          <p:cNvPr id="173" name="Google Shape;173;p26"/>
          <p:cNvGrpSpPr/>
          <p:nvPr/>
        </p:nvGrpSpPr>
        <p:grpSpPr>
          <a:xfrm>
            <a:off x="6932116" y="1066043"/>
            <a:ext cx="1192570" cy="1397947"/>
            <a:chOff x="6043480" y="3415725"/>
            <a:chExt cx="383352" cy="449371"/>
          </a:xfrm>
        </p:grpSpPr>
        <p:sp>
          <p:nvSpPr>
            <p:cNvPr id="174" name="Google Shape;174;p26"/>
            <p:cNvSpPr/>
            <p:nvPr/>
          </p:nvSpPr>
          <p:spPr>
            <a:xfrm>
              <a:off x="6043480" y="3663482"/>
              <a:ext cx="383352" cy="201613"/>
            </a:xfrm>
            <a:custGeom>
              <a:avLst/>
              <a:gdLst/>
              <a:ahLst/>
              <a:cxnLst/>
              <a:rect l="l" t="t" r="r" b="b"/>
              <a:pathLst>
                <a:path w="270" h="143" extrusionOk="0">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282F39"/>
                </a:solidFill>
                <a:latin typeface="Calibri"/>
                <a:ea typeface="Calibri"/>
                <a:cs typeface="Calibri"/>
                <a:sym typeface="Calibri"/>
              </a:endParaRPr>
            </a:p>
          </p:txBody>
        </p:sp>
        <p:sp>
          <p:nvSpPr>
            <p:cNvPr id="175" name="Google Shape;175;p26"/>
            <p:cNvSpPr/>
            <p:nvPr/>
          </p:nvSpPr>
          <p:spPr>
            <a:xfrm>
              <a:off x="6121752" y="3415725"/>
              <a:ext cx="226818" cy="220663"/>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282F39"/>
                </a:solidFill>
                <a:latin typeface="Calibri"/>
                <a:ea typeface="Calibri"/>
                <a:cs typeface="Calibri"/>
                <a:sym typeface="Calibri"/>
              </a:endParaRPr>
            </a:p>
          </p:txBody>
        </p:sp>
      </p:grpSp>
      <p:sp>
        <p:nvSpPr>
          <p:cNvPr id="176" name="Google Shape;176;p26"/>
          <p:cNvSpPr txBox="1"/>
          <p:nvPr/>
        </p:nvSpPr>
        <p:spPr>
          <a:xfrm>
            <a:off x="6759550" y="4286700"/>
            <a:ext cx="1946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b="1">
                <a:solidFill>
                  <a:schemeClr val="dk2"/>
                </a:solidFill>
                <a:latin typeface="Calibri"/>
                <a:ea typeface="Calibri"/>
                <a:cs typeface="Calibri"/>
                <a:sym typeface="Calibri"/>
              </a:rPr>
              <a:t>Salim MAJDOUB</a:t>
            </a:r>
            <a:endParaRPr/>
          </a:p>
        </p:txBody>
      </p:sp>
      <p:sp>
        <p:nvSpPr>
          <p:cNvPr id="177" name="Google Shape;177;p26"/>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fr"/>
              <a:t>2</a:t>
            </a:fld>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 calcmode="lin" valueType="num">
                                      <p:cBhvr additive="base">
                                        <p:cTn id="7" dur="1000"/>
                                        <p:tgtEl>
                                          <p:spTgt spid="15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 calcmode="lin" valueType="num">
                                      <p:cBhvr additive="base">
                                        <p:cTn id="12" dur="1000"/>
                                        <p:tgtEl>
                                          <p:spTgt spid="152"/>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153"/>
                                        </p:tgtEl>
                                        <p:attrNameLst>
                                          <p:attrName>style.visibility</p:attrName>
                                        </p:attrNameLst>
                                      </p:cBhvr>
                                      <p:to>
                                        <p:strVal val="visible"/>
                                      </p:to>
                                    </p:set>
                                    <p:anim calcmode="lin" valueType="num">
                                      <p:cBhvr additive="base">
                                        <p:cTn id="15" dur="1000"/>
                                        <p:tgtEl>
                                          <p:spTgt spid="153"/>
                                        </p:tgtEl>
                                        <p:attrNameLst>
                                          <p:attrName>ppt_x</p:attrName>
                                        </p:attrNameLst>
                                      </p:cBhvr>
                                      <p:tavLst>
                                        <p:tav tm="0">
                                          <p:val>
                                            <p:strVal val="#ppt_x+1"/>
                                          </p:val>
                                        </p:tav>
                                        <p:tav tm="100000">
                                          <p:val>
                                            <p:strVal val="#ppt_x"/>
                                          </p:val>
                                        </p:tav>
                                      </p:tavLst>
                                    </p:anim>
                                  </p:childTnLst>
                                </p:cTn>
                              </p:par>
                              <p:par>
                                <p:cTn id="16" presetID="2" presetClass="entr" presetSubtype="2" fill="hold" nodeType="withEffect">
                                  <p:stCondLst>
                                    <p:cond delay="0"/>
                                  </p:stCondLst>
                                  <p:childTnLst>
                                    <p:set>
                                      <p:cBhvr>
                                        <p:cTn id="17" dur="1" fill="hold">
                                          <p:stCondLst>
                                            <p:cond delay="0"/>
                                          </p:stCondLst>
                                        </p:cTn>
                                        <p:tgtEl>
                                          <p:spTgt spid="154"/>
                                        </p:tgtEl>
                                        <p:attrNameLst>
                                          <p:attrName>style.visibility</p:attrName>
                                        </p:attrNameLst>
                                      </p:cBhvr>
                                      <p:to>
                                        <p:strVal val="visible"/>
                                      </p:to>
                                    </p:set>
                                    <p:anim calcmode="lin" valueType="num">
                                      <p:cBhvr additive="base">
                                        <p:cTn id="18" dur="1000"/>
                                        <p:tgtEl>
                                          <p:spTgt spid="154"/>
                                        </p:tgtEl>
                                        <p:attrNameLst>
                                          <p:attrName>ppt_x</p:attrName>
                                        </p:attrNameLst>
                                      </p:cBhvr>
                                      <p:tavLst>
                                        <p:tav tm="0">
                                          <p:val>
                                            <p:strVal val="#ppt_x+1"/>
                                          </p:val>
                                        </p:tav>
                                        <p:tav tm="100000">
                                          <p:val>
                                            <p:strVal val="#ppt_x"/>
                                          </p:val>
                                        </p:tav>
                                      </p:tavLst>
                                    </p:anim>
                                  </p:childTnLst>
                                </p:cTn>
                              </p:par>
                              <p:par>
                                <p:cTn id="19" presetID="2" presetClass="entr" presetSubtype="2" fill="hold" nodeType="withEffect">
                                  <p:stCondLst>
                                    <p:cond delay="0"/>
                                  </p:stCondLst>
                                  <p:childTnLst>
                                    <p:set>
                                      <p:cBhvr>
                                        <p:cTn id="20" dur="1" fill="hold">
                                          <p:stCondLst>
                                            <p:cond delay="0"/>
                                          </p:stCondLst>
                                        </p:cTn>
                                        <p:tgtEl>
                                          <p:spTgt spid="155"/>
                                        </p:tgtEl>
                                        <p:attrNameLst>
                                          <p:attrName>style.visibility</p:attrName>
                                        </p:attrNameLst>
                                      </p:cBhvr>
                                      <p:to>
                                        <p:strVal val="visible"/>
                                      </p:to>
                                    </p:set>
                                    <p:anim calcmode="lin" valueType="num">
                                      <p:cBhvr additive="base">
                                        <p:cTn id="21" dur="1000"/>
                                        <p:tgtEl>
                                          <p:spTgt spid="155"/>
                                        </p:tgtEl>
                                        <p:attrNameLst>
                                          <p:attrName>ppt_x</p:attrName>
                                        </p:attrNameLst>
                                      </p:cBhvr>
                                      <p:tavLst>
                                        <p:tav tm="0">
                                          <p:val>
                                            <p:strVal val="#ppt_x+1"/>
                                          </p:val>
                                        </p:tav>
                                        <p:tav tm="100000">
                                          <p:val>
                                            <p:strVal val="#ppt_x"/>
                                          </p:val>
                                        </p:tav>
                                      </p:tavLst>
                                    </p:anim>
                                  </p:childTnLst>
                                </p:cTn>
                              </p:par>
                              <p:par>
                                <p:cTn id="22" presetID="2" presetClass="entr" presetSubtype="2" fill="hold" nodeType="withEffect">
                                  <p:stCondLst>
                                    <p:cond delay="0"/>
                                  </p:stCondLst>
                                  <p:childTnLst>
                                    <p:set>
                                      <p:cBhvr>
                                        <p:cTn id="23" dur="1" fill="hold">
                                          <p:stCondLst>
                                            <p:cond delay="0"/>
                                          </p:stCondLst>
                                        </p:cTn>
                                        <p:tgtEl>
                                          <p:spTgt spid="156"/>
                                        </p:tgtEl>
                                        <p:attrNameLst>
                                          <p:attrName>style.visibility</p:attrName>
                                        </p:attrNameLst>
                                      </p:cBhvr>
                                      <p:to>
                                        <p:strVal val="visible"/>
                                      </p:to>
                                    </p:set>
                                    <p:anim calcmode="lin" valueType="num">
                                      <p:cBhvr additive="base">
                                        <p:cTn id="24" dur="1000"/>
                                        <p:tgtEl>
                                          <p:spTgt spid="15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27"/>
          <p:cNvSpPr txBox="1"/>
          <p:nvPr/>
        </p:nvSpPr>
        <p:spPr>
          <a:xfrm>
            <a:off x="696685" y="23961"/>
            <a:ext cx="7907100" cy="646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3800"/>
              <a:buFont typeface="Arial"/>
              <a:buNone/>
            </a:pPr>
            <a:r>
              <a:rPr lang="fr" sz="3600" b="1">
                <a:solidFill>
                  <a:schemeClr val="dk1"/>
                </a:solidFill>
              </a:rPr>
              <a:t>Plan</a:t>
            </a:r>
            <a:endParaRPr sz="3600"/>
          </a:p>
        </p:txBody>
      </p:sp>
      <p:sp>
        <p:nvSpPr>
          <p:cNvPr id="183" name="Google Shape;183;p27"/>
          <p:cNvSpPr txBox="1">
            <a:spLocks noGrp="1"/>
          </p:cNvSpPr>
          <p:nvPr>
            <p:ph type="sldNum" idx="12"/>
          </p:nvPr>
        </p:nvSpPr>
        <p:spPr>
          <a:xfrm>
            <a:off x="6800975" y="4845588"/>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fr"/>
              <a:t>3</a:t>
            </a:fld>
            <a:endParaRPr/>
          </a:p>
        </p:txBody>
      </p:sp>
      <p:grpSp>
        <p:nvGrpSpPr>
          <p:cNvPr id="184" name="Google Shape;184;p27"/>
          <p:cNvGrpSpPr/>
          <p:nvPr/>
        </p:nvGrpSpPr>
        <p:grpSpPr>
          <a:xfrm>
            <a:off x="955025" y="1161600"/>
            <a:ext cx="3209700" cy="402900"/>
            <a:chOff x="1128625" y="1161600"/>
            <a:chExt cx="3209700" cy="402900"/>
          </a:xfrm>
        </p:grpSpPr>
        <p:sp>
          <p:nvSpPr>
            <p:cNvPr id="185" name="Google Shape;185;p27"/>
            <p:cNvSpPr/>
            <p:nvPr/>
          </p:nvSpPr>
          <p:spPr>
            <a:xfrm>
              <a:off x="1128625" y="1322635"/>
              <a:ext cx="159300" cy="154985"/>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400" b="0" i="0" u="none" strike="noStrike" cap="none">
                <a:solidFill>
                  <a:srgbClr val="282F39"/>
                </a:solidFill>
                <a:latin typeface="Calibri"/>
                <a:ea typeface="Calibri"/>
                <a:cs typeface="Calibri"/>
                <a:sym typeface="Calibri"/>
              </a:endParaRPr>
            </a:p>
          </p:txBody>
        </p:sp>
        <p:sp>
          <p:nvSpPr>
            <p:cNvPr id="186" name="Google Shape;186;p27"/>
            <p:cNvSpPr txBox="1"/>
            <p:nvPr/>
          </p:nvSpPr>
          <p:spPr>
            <a:xfrm>
              <a:off x="1287925" y="1161600"/>
              <a:ext cx="3050400" cy="402900"/>
            </a:xfrm>
            <a:prstGeom prst="rect">
              <a:avLst/>
            </a:prstGeom>
            <a:noFill/>
            <a:ln>
              <a:noFill/>
            </a:ln>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Calibri"/>
                <a:buAutoNum type="arabicPeriod"/>
              </a:pPr>
              <a:r>
                <a:rPr lang="fr" sz="1800" b="1">
                  <a:latin typeface="Calibri"/>
                  <a:ea typeface="Calibri"/>
                  <a:cs typeface="Calibri"/>
                  <a:sym typeface="Calibri"/>
                </a:rPr>
                <a:t>Introduction </a:t>
              </a:r>
              <a:endParaRPr sz="1800" b="1">
                <a:latin typeface="Calibri"/>
                <a:ea typeface="Calibri"/>
                <a:cs typeface="Calibri"/>
                <a:sym typeface="Calibri"/>
              </a:endParaRPr>
            </a:p>
          </p:txBody>
        </p:sp>
      </p:grpSp>
      <p:grpSp>
        <p:nvGrpSpPr>
          <p:cNvPr id="187" name="Google Shape;187;p27"/>
          <p:cNvGrpSpPr/>
          <p:nvPr/>
        </p:nvGrpSpPr>
        <p:grpSpPr>
          <a:xfrm>
            <a:off x="955025" y="1607098"/>
            <a:ext cx="3252600" cy="402900"/>
            <a:chOff x="1128625" y="1564488"/>
            <a:chExt cx="3252600" cy="402900"/>
          </a:xfrm>
        </p:grpSpPr>
        <p:sp>
          <p:nvSpPr>
            <p:cNvPr id="188" name="Google Shape;188;p27"/>
            <p:cNvSpPr/>
            <p:nvPr/>
          </p:nvSpPr>
          <p:spPr>
            <a:xfrm>
              <a:off x="1128625" y="1739051"/>
              <a:ext cx="159300" cy="154985"/>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400" b="0" i="0" u="none" strike="noStrike" cap="none">
                <a:solidFill>
                  <a:srgbClr val="282F39"/>
                </a:solidFill>
                <a:latin typeface="Calibri"/>
                <a:ea typeface="Calibri"/>
                <a:cs typeface="Calibri"/>
                <a:sym typeface="Calibri"/>
              </a:endParaRPr>
            </a:p>
          </p:txBody>
        </p:sp>
        <p:sp>
          <p:nvSpPr>
            <p:cNvPr id="189" name="Google Shape;189;p27"/>
            <p:cNvSpPr txBox="1"/>
            <p:nvPr/>
          </p:nvSpPr>
          <p:spPr>
            <a:xfrm>
              <a:off x="1330825" y="1564488"/>
              <a:ext cx="3050400" cy="4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800" b="1">
                  <a:latin typeface="Calibri"/>
                  <a:ea typeface="Calibri"/>
                  <a:cs typeface="Calibri"/>
                  <a:sym typeface="Calibri"/>
                </a:rPr>
                <a:t>2. 	KNN </a:t>
              </a:r>
              <a:endParaRPr sz="1800" b="1">
                <a:latin typeface="Calibri"/>
                <a:ea typeface="Calibri"/>
                <a:cs typeface="Calibri"/>
                <a:sym typeface="Calibri"/>
              </a:endParaRPr>
            </a:p>
          </p:txBody>
        </p:sp>
      </p:grpSp>
      <p:grpSp>
        <p:nvGrpSpPr>
          <p:cNvPr id="190" name="Google Shape;190;p27"/>
          <p:cNvGrpSpPr/>
          <p:nvPr/>
        </p:nvGrpSpPr>
        <p:grpSpPr>
          <a:xfrm>
            <a:off x="955025" y="2052596"/>
            <a:ext cx="3252600" cy="402900"/>
            <a:chOff x="1128625" y="1680889"/>
            <a:chExt cx="3252600" cy="402900"/>
          </a:xfrm>
        </p:grpSpPr>
        <p:sp>
          <p:nvSpPr>
            <p:cNvPr id="191" name="Google Shape;191;p27"/>
            <p:cNvSpPr/>
            <p:nvPr/>
          </p:nvSpPr>
          <p:spPr>
            <a:xfrm>
              <a:off x="1128625" y="1855452"/>
              <a:ext cx="159300" cy="154985"/>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400" b="0" i="0" u="none" strike="noStrike" cap="none">
                <a:solidFill>
                  <a:srgbClr val="282F39"/>
                </a:solidFill>
                <a:latin typeface="Calibri"/>
                <a:ea typeface="Calibri"/>
                <a:cs typeface="Calibri"/>
                <a:sym typeface="Calibri"/>
              </a:endParaRPr>
            </a:p>
          </p:txBody>
        </p:sp>
        <p:sp>
          <p:nvSpPr>
            <p:cNvPr id="192" name="Google Shape;192;p27"/>
            <p:cNvSpPr txBox="1"/>
            <p:nvPr/>
          </p:nvSpPr>
          <p:spPr>
            <a:xfrm>
              <a:off x="1330825" y="1680889"/>
              <a:ext cx="3050400" cy="4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800" b="1">
                  <a:latin typeface="Calibri"/>
                  <a:ea typeface="Calibri"/>
                  <a:cs typeface="Calibri"/>
                  <a:sym typeface="Calibri"/>
                </a:rPr>
                <a:t>3.	Decision Tree</a:t>
              </a:r>
              <a:endParaRPr sz="1800" b="1">
                <a:latin typeface="Calibri"/>
                <a:ea typeface="Calibri"/>
                <a:cs typeface="Calibri"/>
                <a:sym typeface="Calibri"/>
              </a:endParaRPr>
            </a:p>
          </p:txBody>
        </p:sp>
      </p:grpSp>
      <p:grpSp>
        <p:nvGrpSpPr>
          <p:cNvPr id="193" name="Google Shape;193;p27"/>
          <p:cNvGrpSpPr/>
          <p:nvPr/>
        </p:nvGrpSpPr>
        <p:grpSpPr>
          <a:xfrm>
            <a:off x="955025" y="2498095"/>
            <a:ext cx="3252600" cy="402900"/>
            <a:chOff x="1128625" y="1680889"/>
            <a:chExt cx="3252600" cy="402900"/>
          </a:xfrm>
        </p:grpSpPr>
        <p:sp>
          <p:nvSpPr>
            <p:cNvPr id="194" name="Google Shape;194;p27"/>
            <p:cNvSpPr/>
            <p:nvPr/>
          </p:nvSpPr>
          <p:spPr>
            <a:xfrm>
              <a:off x="1128625" y="1855452"/>
              <a:ext cx="159300" cy="154985"/>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400" b="0" i="0" u="none" strike="noStrike" cap="none">
                <a:solidFill>
                  <a:srgbClr val="282F39"/>
                </a:solidFill>
                <a:latin typeface="Calibri"/>
                <a:ea typeface="Calibri"/>
                <a:cs typeface="Calibri"/>
                <a:sym typeface="Calibri"/>
              </a:endParaRPr>
            </a:p>
          </p:txBody>
        </p:sp>
        <p:sp>
          <p:nvSpPr>
            <p:cNvPr id="195" name="Google Shape;195;p27"/>
            <p:cNvSpPr txBox="1"/>
            <p:nvPr/>
          </p:nvSpPr>
          <p:spPr>
            <a:xfrm>
              <a:off x="1330825" y="1680889"/>
              <a:ext cx="3050400" cy="4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800" b="1" dirty="0">
                  <a:latin typeface="Calibri"/>
                  <a:ea typeface="Calibri"/>
                  <a:cs typeface="Calibri"/>
                  <a:sym typeface="Calibri"/>
                </a:rPr>
                <a:t>4.	GaussianNB</a:t>
              </a:r>
              <a:endParaRPr sz="1800" b="1" dirty="0">
                <a:latin typeface="Calibri"/>
                <a:ea typeface="Calibri"/>
                <a:cs typeface="Calibri"/>
                <a:sym typeface="Calibri"/>
              </a:endParaRPr>
            </a:p>
          </p:txBody>
        </p:sp>
      </p:grpSp>
      <p:grpSp>
        <p:nvGrpSpPr>
          <p:cNvPr id="196" name="Google Shape;196;p27"/>
          <p:cNvGrpSpPr/>
          <p:nvPr/>
        </p:nvGrpSpPr>
        <p:grpSpPr>
          <a:xfrm>
            <a:off x="955025" y="2943593"/>
            <a:ext cx="3252600" cy="402900"/>
            <a:chOff x="1128625" y="1680889"/>
            <a:chExt cx="3252600" cy="402900"/>
          </a:xfrm>
        </p:grpSpPr>
        <p:sp>
          <p:nvSpPr>
            <p:cNvPr id="197" name="Google Shape;197;p27"/>
            <p:cNvSpPr/>
            <p:nvPr/>
          </p:nvSpPr>
          <p:spPr>
            <a:xfrm>
              <a:off x="1128625" y="1855452"/>
              <a:ext cx="159300" cy="154985"/>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400" b="0" i="0" u="none" strike="noStrike" cap="none">
                <a:solidFill>
                  <a:srgbClr val="282F39"/>
                </a:solidFill>
                <a:latin typeface="Calibri"/>
                <a:ea typeface="Calibri"/>
                <a:cs typeface="Calibri"/>
                <a:sym typeface="Calibri"/>
              </a:endParaRPr>
            </a:p>
          </p:txBody>
        </p:sp>
        <p:sp>
          <p:nvSpPr>
            <p:cNvPr id="198" name="Google Shape;198;p27"/>
            <p:cNvSpPr txBox="1"/>
            <p:nvPr/>
          </p:nvSpPr>
          <p:spPr>
            <a:xfrm>
              <a:off x="1330825" y="1680889"/>
              <a:ext cx="3050400" cy="4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800" b="1">
                  <a:latin typeface="Calibri"/>
                  <a:ea typeface="Calibri"/>
                  <a:cs typeface="Calibri"/>
                  <a:sym typeface="Calibri"/>
                </a:rPr>
                <a:t>5.	LogisticRegression</a:t>
              </a:r>
              <a:endParaRPr sz="1800" b="1">
                <a:latin typeface="Calibri"/>
                <a:ea typeface="Calibri"/>
                <a:cs typeface="Calibri"/>
                <a:sym typeface="Calibri"/>
              </a:endParaRPr>
            </a:p>
          </p:txBody>
        </p:sp>
      </p:grpSp>
      <p:grpSp>
        <p:nvGrpSpPr>
          <p:cNvPr id="199" name="Google Shape;199;p27"/>
          <p:cNvGrpSpPr/>
          <p:nvPr/>
        </p:nvGrpSpPr>
        <p:grpSpPr>
          <a:xfrm>
            <a:off x="955025" y="3389091"/>
            <a:ext cx="3252600" cy="402900"/>
            <a:chOff x="1128625" y="1680889"/>
            <a:chExt cx="3252600" cy="402900"/>
          </a:xfrm>
        </p:grpSpPr>
        <p:sp>
          <p:nvSpPr>
            <p:cNvPr id="200" name="Google Shape;200;p27"/>
            <p:cNvSpPr/>
            <p:nvPr/>
          </p:nvSpPr>
          <p:spPr>
            <a:xfrm>
              <a:off x="1128625" y="1855452"/>
              <a:ext cx="159300" cy="154985"/>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400" b="0" i="0" u="none" strike="noStrike" cap="none">
                <a:solidFill>
                  <a:srgbClr val="282F39"/>
                </a:solidFill>
                <a:latin typeface="Calibri"/>
                <a:ea typeface="Calibri"/>
                <a:cs typeface="Calibri"/>
                <a:sym typeface="Calibri"/>
              </a:endParaRPr>
            </a:p>
          </p:txBody>
        </p:sp>
        <p:sp>
          <p:nvSpPr>
            <p:cNvPr id="201" name="Google Shape;201;p27"/>
            <p:cNvSpPr txBox="1"/>
            <p:nvPr/>
          </p:nvSpPr>
          <p:spPr>
            <a:xfrm>
              <a:off x="1330825" y="1680889"/>
              <a:ext cx="3050400" cy="4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800" b="1">
                  <a:latin typeface="Calibri"/>
                  <a:ea typeface="Calibri"/>
                  <a:cs typeface="Calibri"/>
                  <a:sym typeface="Calibri"/>
                </a:rPr>
                <a:t>6.	SVM</a:t>
              </a:r>
              <a:endParaRPr sz="1800" b="1">
                <a:latin typeface="Calibri"/>
                <a:ea typeface="Calibri"/>
                <a:cs typeface="Calibri"/>
                <a:sym typeface="Calibri"/>
              </a:endParaRPr>
            </a:p>
          </p:txBody>
        </p:sp>
      </p:grpSp>
      <p:grpSp>
        <p:nvGrpSpPr>
          <p:cNvPr id="202" name="Google Shape;202;p27"/>
          <p:cNvGrpSpPr/>
          <p:nvPr/>
        </p:nvGrpSpPr>
        <p:grpSpPr>
          <a:xfrm>
            <a:off x="955025" y="3834589"/>
            <a:ext cx="3252600" cy="402900"/>
            <a:chOff x="1128625" y="1680889"/>
            <a:chExt cx="3252600" cy="402900"/>
          </a:xfrm>
        </p:grpSpPr>
        <p:sp>
          <p:nvSpPr>
            <p:cNvPr id="203" name="Google Shape;203;p27"/>
            <p:cNvSpPr/>
            <p:nvPr/>
          </p:nvSpPr>
          <p:spPr>
            <a:xfrm>
              <a:off x="1128625" y="1855452"/>
              <a:ext cx="159300" cy="154985"/>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400" b="0" i="0" u="none" strike="noStrike" cap="none">
                <a:solidFill>
                  <a:srgbClr val="282F39"/>
                </a:solidFill>
                <a:latin typeface="Calibri"/>
                <a:ea typeface="Calibri"/>
                <a:cs typeface="Calibri"/>
                <a:sym typeface="Calibri"/>
              </a:endParaRPr>
            </a:p>
          </p:txBody>
        </p:sp>
        <p:sp>
          <p:nvSpPr>
            <p:cNvPr id="204" name="Google Shape;204;p27"/>
            <p:cNvSpPr txBox="1"/>
            <p:nvPr/>
          </p:nvSpPr>
          <p:spPr>
            <a:xfrm>
              <a:off x="1330825" y="1680889"/>
              <a:ext cx="3050400" cy="4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800" b="1">
                  <a:latin typeface="Calibri"/>
                  <a:ea typeface="Calibri"/>
                  <a:cs typeface="Calibri"/>
                  <a:sym typeface="Calibri"/>
                </a:rPr>
                <a:t>7.	Random Forest</a:t>
              </a:r>
              <a:endParaRPr sz="1800" b="1">
                <a:latin typeface="Calibri"/>
                <a:ea typeface="Calibri"/>
                <a:cs typeface="Calibri"/>
                <a:sym typeface="Calibri"/>
              </a:endParaRPr>
            </a:p>
          </p:txBody>
        </p:sp>
      </p:grpSp>
      <p:grpSp>
        <p:nvGrpSpPr>
          <p:cNvPr id="205" name="Google Shape;205;p27"/>
          <p:cNvGrpSpPr/>
          <p:nvPr/>
        </p:nvGrpSpPr>
        <p:grpSpPr>
          <a:xfrm>
            <a:off x="955025" y="4280100"/>
            <a:ext cx="7050325" cy="402900"/>
            <a:chOff x="1128625" y="1723500"/>
            <a:chExt cx="7050325" cy="402900"/>
          </a:xfrm>
        </p:grpSpPr>
        <p:sp>
          <p:nvSpPr>
            <p:cNvPr id="206" name="Google Shape;206;p27"/>
            <p:cNvSpPr/>
            <p:nvPr/>
          </p:nvSpPr>
          <p:spPr>
            <a:xfrm>
              <a:off x="1128625" y="1855452"/>
              <a:ext cx="159300" cy="154985"/>
            </a:xfrm>
            <a:custGeom>
              <a:avLst/>
              <a:gdLst/>
              <a:ahLst/>
              <a:cxnLst/>
              <a:rect l="l" t="t" r="r" b="b"/>
              <a:pathLst>
                <a:path w="158" h="157" extrusionOk="0">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400" b="0" i="0" u="none" strike="noStrike" cap="none">
                <a:solidFill>
                  <a:srgbClr val="282F39"/>
                </a:solidFill>
                <a:latin typeface="Calibri"/>
                <a:ea typeface="Calibri"/>
                <a:cs typeface="Calibri"/>
                <a:sym typeface="Calibri"/>
              </a:endParaRPr>
            </a:p>
          </p:txBody>
        </p:sp>
        <p:sp>
          <p:nvSpPr>
            <p:cNvPr id="207" name="Google Shape;207;p27"/>
            <p:cNvSpPr txBox="1"/>
            <p:nvPr/>
          </p:nvSpPr>
          <p:spPr>
            <a:xfrm>
              <a:off x="1312250" y="1723500"/>
              <a:ext cx="6866700" cy="4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1800" b="1">
                  <a:latin typeface="Calibri"/>
                  <a:ea typeface="Calibri"/>
                  <a:cs typeface="Calibri"/>
                  <a:sym typeface="Calibri"/>
                </a:rPr>
                <a:t>8.	Perspectives et Apports académiques et professionnels.</a:t>
              </a:r>
              <a:endParaRPr sz="1800" b="1">
                <a:latin typeface="Calibri"/>
                <a:ea typeface="Calibri"/>
                <a:cs typeface="Calibri"/>
                <a:sym typeface="Calibri"/>
              </a:endParaRPr>
            </a:p>
          </p:txBody>
        </p:sp>
      </p:grpSp>
      <p:sp>
        <p:nvSpPr>
          <p:cNvPr id="208" name="Google Shape;208;p27"/>
          <p:cNvSpPr/>
          <p:nvPr/>
        </p:nvSpPr>
        <p:spPr>
          <a:xfrm>
            <a:off x="3906700" y="253750"/>
            <a:ext cx="174600" cy="18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28"/>
          <p:cNvSpPr txBox="1"/>
          <p:nvPr/>
        </p:nvSpPr>
        <p:spPr>
          <a:xfrm>
            <a:off x="696685" y="23961"/>
            <a:ext cx="7907100" cy="646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3800"/>
              <a:buFont typeface="Arial"/>
              <a:buNone/>
            </a:pPr>
            <a:r>
              <a:rPr lang="fr" sz="3600" b="1">
                <a:solidFill>
                  <a:schemeClr val="dk1"/>
                </a:solidFill>
              </a:rPr>
              <a:t>Introduction</a:t>
            </a:r>
            <a:endParaRPr sz="3600"/>
          </a:p>
        </p:txBody>
      </p:sp>
      <p:sp>
        <p:nvSpPr>
          <p:cNvPr id="214" name="Google Shape;214;p28"/>
          <p:cNvSpPr txBox="1">
            <a:spLocks noGrp="1"/>
          </p:cNvSpPr>
          <p:nvPr>
            <p:ph type="sldNum" idx="12"/>
          </p:nvPr>
        </p:nvSpPr>
        <p:spPr>
          <a:xfrm>
            <a:off x="6800975" y="4845588"/>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fr"/>
              <a:t>4</a:t>
            </a:fld>
            <a:endParaRPr/>
          </a:p>
        </p:txBody>
      </p:sp>
      <p:sp>
        <p:nvSpPr>
          <p:cNvPr id="215" name="Google Shape;215;p28"/>
          <p:cNvSpPr txBox="1"/>
          <p:nvPr/>
        </p:nvSpPr>
        <p:spPr>
          <a:xfrm>
            <a:off x="1200400" y="1134925"/>
            <a:ext cx="4190400" cy="48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16" name="Google Shape;216;p28"/>
          <p:cNvSpPr txBox="1"/>
          <p:nvPr/>
        </p:nvSpPr>
        <p:spPr>
          <a:xfrm>
            <a:off x="406950" y="963775"/>
            <a:ext cx="8330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t>Le cancer du sein (BC) est l'un des cancers les plus répandus chez les femmes dans le monde. Il représente la majorité des nouveaux cas de cancer et des décès liés au cancer selon les statistiques mondiales, ce qui en fait un problème de santé publique important dans la société actuelle.</a:t>
            </a:r>
            <a:endParaRPr/>
          </a:p>
        </p:txBody>
      </p:sp>
      <p:sp>
        <p:nvSpPr>
          <p:cNvPr id="217" name="Google Shape;217;p28"/>
          <p:cNvSpPr txBox="1"/>
          <p:nvPr/>
        </p:nvSpPr>
        <p:spPr>
          <a:xfrm>
            <a:off x="371025" y="2291650"/>
            <a:ext cx="8232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t>L'objectif est de classer le cancer du sein selon qu'il est bénin ou malin. Pour y parvenir, j'ai utilisé des méthodes de classification par apprentissage machine pour adapter une fonction capable de prédire la classe discrète de nouvelles données.</a:t>
            </a:r>
            <a:endParaRPr/>
          </a:p>
        </p:txBody>
      </p:sp>
      <p:sp>
        <p:nvSpPr>
          <p:cNvPr id="218" name="Google Shape;218;p28"/>
          <p:cNvSpPr/>
          <p:nvPr/>
        </p:nvSpPr>
        <p:spPr>
          <a:xfrm>
            <a:off x="501950" y="2052013"/>
            <a:ext cx="865800" cy="51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3084625" y="253750"/>
            <a:ext cx="174600" cy="18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3"/>
        <p:cNvGrpSpPr/>
        <p:nvPr/>
      </p:nvGrpSpPr>
      <p:grpSpPr>
        <a:xfrm>
          <a:off x="0" y="0"/>
          <a:ext cx="0" cy="0"/>
          <a:chOff x="0" y="0"/>
          <a:chExt cx="0" cy="0"/>
        </a:xfrm>
      </p:grpSpPr>
      <p:sp>
        <p:nvSpPr>
          <p:cNvPr id="224" name="Google Shape;224;p29"/>
          <p:cNvSpPr txBox="1"/>
          <p:nvPr/>
        </p:nvSpPr>
        <p:spPr>
          <a:xfrm>
            <a:off x="696685" y="23961"/>
            <a:ext cx="7907100" cy="646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3800"/>
              <a:buFont typeface="Arial"/>
              <a:buNone/>
            </a:pPr>
            <a:r>
              <a:rPr lang="fr" sz="3600" b="1">
                <a:solidFill>
                  <a:schemeClr val="dk1"/>
                </a:solidFill>
              </a:rPr>
              <a:t>KNN</a:t>
            </a:r>
            <a:endParaRPr sz="3600"/>
          </a:p>
        </p:txBody>
      </p:sp>
      <p:sp>
        <p:nvSpPr>
          <p:cNvPr id="225" name="Google Shape;225;p29"/>
          <p:cNvSpPr txBox="1">
            <a:spLocks noGrp="1"/>
          </p:cNvSpPr>
          <p:nvPr>
            <p:ph type="sldNum" idx="12"/>
          </p:nvPr>
        </p:nvSpPr>
        <p:spPr>
          <a:xfrm>
            <a:off x="6800975" y="4845588"/>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fr"/>
              <a:t>5</a:t>
            </a:fld>
            <a:endParaRPr/>
          </a:p>
        </p:txBody>
      </p:sp>
      <p:sp>
        <p:nvSpPr>
          <p:cNvPr id="226" name="Google Shape;226;p29"/>
          <p:cNvSpPr txBox="1"/>
          <p:nvPr/>
        </p:nvSpPr>
        <p:spPr>
          <a:xfrm>
            <a:off x="288375" y="1113125"/>
            <a:ext cx="5600700" cy="263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500"/>
              </a:spcBef>
              <a:spcAft>
                <a:spcPts val="0"/>
              </a:spcAft>
              <a:buClr>
                <a:schemeClr val="dk2"/>
              </a:buClr>
              <a:buSzPts val="1100"/>
              <a:buFont typeface="Arial"/>
              <a:buNone/>
            </a:pPr>
            <a:r>
              <a:rPr lang="fr" sz="1050">
                <a:highlight>
                  <a:srgbClr val="FFFFFF"/>
                </a:highlight>
              </a:rPr>
              <a:t>En </a:t>
            </a:r>
            <a:r>
              <a:rPr lang="fr" sz="1050">
                <a:highlight>
                  <a:srgbClr val="FFFFFF"/>
                </a:highlight>
                <a:uFill>
                  <a:noFill/>
                </a:uFill>
                <a:hlinkClick r:id="rId3"/>
              </a:rPr>
              <a:t>intelligence artificielle</a:t>
            </a:r>
            <a:r>
              <a:rPr lang="fr" sz="1050">
                <a:highlight>
                  <a:srgbClr val="FFFFFF"/>
                </a:highlight>
              </a:rPr>
              <a:t>, plus précisément en </a:t>
            </a:r>
            <a:r>
              <a:rPr lang="fr" sz="1050">
                <a:highlight>
                  <a:srgbClr val="FFFFFF"/>
                </a:highlight>
                <a:uFill>
                  <a:noFill/>
                </a:uFill>
                <a:hlinkClick r:id="rId4"/>
              </a:rPr>
              <a:t>apprentissage automatique</a:t>
            </a:r>
            <a:r>
              <a:rPr lang="fr" sz="1050">
                <a:highlight>
                  <a:srgbClr val="FFFFFF"/>
                </a:highlight>
              </a:rPr>
              <a:t>, la méthode des </a:t>
            </a:r>
            <a:r>
              <a:rPr lang="fr" sz="1050" i="1">
                <a:highlight>
                  <a:srgbClr val="FFFFFF"/>
                </a:highlight>
              </a:rPr>
              <a:t>k</a:t>
            </a:r>
            <a:r>
              <a:rPr lang="fr" sz="1050">
                <a:highlight>
                  <a:srgbClr val="FFFFFF"/>
                </a:highlight>
              </a:rPr>
              <a:t> plus proches voisins est une méthode d’</a:t>
            </a:r>
            <a:r>
              <a:rPr lang="fr" sz="1050">
                <a:highlight>
                  <a:srgbClr val="FFFFFF"/>
                </a:highlight>
                <a:uFill>
                  <a:noFill/>
                </a:uFill>
                <a:hlinkClick r:id="rId5"/>
              </a:rPr>
              <a:t>apprentissage supervisé</a:t>
            </a:r>
            <a:r>
              <a:rPr lang="fr" sz="1050">
                <a:highlight>
                  <a:srgbClr val="FFFFFF"/>
                </a:highlight>
              </a:rPr>
              <a:t>. En abrégé k-NN ou KNN, de l'anglais </a:t>
            </a:r>
            <a:r>
              <a:rPr lang="fr" sz="1050" i="1">
                <a:highlight>
                  <a:srgbClr val="FFFFFF"/>
                </a:highlight>
              </a:rPr>
              <a:t>k-nearest neighbors</a:t>
            </a:r>
            <a:r>
              <a:rPr lang="fr" sz="1050">
                <a:highlight>
                  <a:srgbClr val="FFFFFF"/>
                </a:highlight>
              </a:rPr>
              <a:t>.</a:t>
            </a:r>
            <a:endParaRPr sz="1050">
              <a:highlight>
                <a:srgbClr val="FFFFFF"/>
              </a:highlight>
            </a:endParaRPr>
          </a:p>
          <a:p>
            <a:pPr marL="0" lvl="0" indent="0" algn="l" rtl="0">
              <a:lnSpc>
                <a:spcPct val="115000"/>
              </a:lnSpc>
              <a:spcBef>
                <a:spcPts val="500"/>
              </a:spcBef>
              <a:spcAft>
                <a:spcPts val="0"/>
              </a:spcAft>
              <a:buClr>
                <a:schemeClr val="dk2"/>
              </a:buClr>
              <a:buSzPts val="1100"/>
              <a:buFont typeface="Arial"/>
              <a:buNone/>
            </a:pPr>
            <a:r>
              <a:rPr lang="fr" sz="1050">
                <a:highlight>
                  <a:srgbClr val="FFFFFF"/>
                </a:highlight>
              </a:rPr>
              <a:t>Dans ce cadre, on dispose d’une </a:t>
            </a:r>
            <a:r>
              <a:rPr lang="fr" sz="1050">
                <a:highlight>
                  <a:srgbClr val="FFFFFF"/>
                </a:highlight>
                <a:uFill>
                  <a:noFill/>
                </a:uFill>
                <a:hlinkClick r:id="rId6"/>
              </a:rPr>
              <a:t>base de données d'apprentissage</a:t>
            </a:r>
            <a:r>
              <a:rPr lang="fr" sz="1050">
                <a:highlight>
                  <a:srgbClr val="FFFFFF"/>
                </a:highlight>
              </a:rPr>
              <a:t> constituée de </a:t>
            </a:r>
            <a:r>
              <a:rPr lang="fr" sz="1050" i="1">
                <a:highlight>
                  <a:srgbClr val="FFFFFF"/>
                </a:highlight>
              </a:rPr>
              <a:t>N</a:t>
            </a:r>
            <a:r>
              <a:rPr lang="fr" sz="1050">
                <a:highlight>
                  <a:srgbClr val="FFFFFF"/>
                </a:highlight>
              </a:rPr>
              <a:t> couples « entrée-sortie ». Pour estimer la sortie associée à une nouvelle entrée </a:t>
            </a:r>
            <a:r>
              <a:rPr lang="fr" sz="1050" i="1">
                <a:highlight>
                  <a:srgbClr val="FFFFFF"/>
                </a:highlight>
              </a:rPr>
              <a:t>x</a:t>
            </a:r>
            <a:r>
              <a:rPr lang="fr" sz="1050">
                <a:highlight>
                  <a:srgbClr val="FFFFFF"/>
                </a:highlight>
              </a:rPr>
              <a:t>, la méthode des </a:t>
            </a:r>
            <a:r>
              <a:rPr lang="fr" sz="1050" i="1">
                <a:highlight>
                  <a:srgbClr val="FFFFFF"/>
                </a:highlight>
              </a:rPr>
              <a:t>k</a:t>
            </a:r>
            <a:r>
              <a:rPr lang="fr" sz="1050">
                <a:highlight>
                  <a:srgbClr val="FFFFFF"/>
                </a:highlight>
              </a:rPr>
              <a:t> plus proches voisins consiste à prendre en compte (de façon identique) les </a:t>
            </a:r>
            <a:r>
              <a:rPr lang="fr" sz="1050" i="1">
                <a:highlight>
                  <a:srgbClr val="FFFFFF"/>
                </a:highlight>
              </a:rPr>
              <a:t>k</a:t>
            </a:r>
            <a:r>
              <a:rPr lang="fr" sz="1050">
                <a:highlight>
                  <a:srgbClr val="FFFFFF"/>
                </a:highlight>
              </a:rPr>
              <a:t> échantillons d'apprentissage dont l’entrée est la plus proche de la nouvelle entrée </a:t>
            </a:r>
            <a:r>
              <a:rPr lang="fr" sz="1050" i="1">
                <a:highlight>
                  <a:srgbClr val="FFFFFF"/>
                </a:highlight>
              </a:rPr>
              <a:t>x</a:t>
            </a:r>
            <a:r>
              <a:rPr lang="fr" sz="1050">
                <a:highlight>
                  <a:srgbClr val="FFFFFF"/>
                </a:highlight>
              </a:rPr>
              <a:t>, selon une distance à définir. Puisque cet algorithme est basé sur la distance, la normalisation peut améliorer sa précision.</a:t>
            </a:r>
            <a:endParaRPr sz="850">
              <a:highlight>
                <a:srgbClr val="FFFFFF"/>
              </a:highlight>
            </a:endParaRPr>
          </a:p>
          <a:p>
            <a:pPr marL="0" lvl="0" indent="0" algn="l" rtl="0">
              <a:lnSpc>
                <a:spcPct val="115000"/>
              </a:lnSpc>
              <a:spcBef>
                <a:spcPts val="500"/>
              </a:spcBef>
              <a:spcAft>
                <a:spcPts val="0"/>
              </a:spcAft>
              <a:buClr>
                <a:schemeClr val="dk2"/>
              </a:buClr>
              <a:buSzPts val="1100"/>
              <a:buFont typeface="Arial"/>
              <a:buNone/>
            </a:pPr>
            <a:r>
              <a:rPr lang="fr" sz="1050">
                <a:highlight>
                  <a:srgbClr val="FFFFFF"/>
                </a:highlight>
              </a:rPr>
              <a:t>Par exemple, dans un problème de </a:t>
            </a:r>
            <a:r>
              <a:rPr lang="fr" sz="1050">
                <a:highlight>
                  <a:srgbClr val="FFFFFF"/>
                </a:highlight>
                <a:uFill>
                  <a:noFill/>
                </a:uFill>
                <a:hlinkClick r:id="rId7"/>
              </a:rPr>
              <a:t>classification</a:t>
            </a:r>
            <a:r>
              <a:rPr lang="fr" sz="1050">
                <a:highlight>
                  <a:srgbClr val="FFFFFF"/>
                </a:highlight>
              </a:rPr>
              <a:t>, on retiendra la classe la plus représentée parm</a:t>
            </a:r>
            <a:r>
              <a:rPr lang="fr" sz="1050">
                <a:solidFill>
                  <a:srgbClr val="202122"/>
                </a:solidFill>
                <a:highlight>
                  <a:srgbClr val="FFFFFF"/>
                </a:highlight>
              </a:rPr>
              <a:t>i les </a:t>
            </a:r>
            <a:r>
              <a:rPr lang="fr" sz="1050" i="1">
                <a:solidFill>
                  <a:srgbClr val="202122"/>
                </a:solidFill>
                <a:highlight>
                  <a:srgbClr val="FFFFFF"/>
                </a:highlight>
              </a:rPr>
              <a:t>k</a:t>
            </a:r>
            <a:r>
              <a:rPr lang="fr" sz="1050">
                <a:solidFill>
                  <a:srgbClr val="202122"/>
                </a:solidFill>
                <a:highlight>
                  <a:srgbClr val="FFFFFF"/>
                </a:highlight>
              </a:rPr>
              <a:t> sorties associées aux </a:t>
            </a:r>
            <a:r>
              <a:rPr lang="fr" sz="1050" i="1">
                <a:solidFill>
                  <a:srgbClr val="202122"/>
                </a:solidFill>
                <a:highlight>
                  <a:srgbClr val="FFFFFF"/>
                </a:highlight>
              </a:rPr>
              <a:t>k</a:t>
            </a:r>
            <a:r>
              <a:rPr lang="fr" sz="1050">
                <a:solidFill>
                  <a:srgbClr val="202122"/>
                </a:solidFill>
                <a:highlight>
                  <a:srgbClr val="FFFFFF"/>
                </a:highlight>
              </a:rPr>
              <a:t> entrées les plus proches de la nouvelle entrée </a:t>
            </a:r>
            <a:r>
              <a:rPr lang="fr" sz="1050" i="1">
                <a:solidFill>
                  <a:srgbClr val="202122"/>
                </a:solidFill>
                <a:highlight>
                  <a:srgbClr val="FFFFFF"/>
                </a:highlight>
              </a:rPr>
              <a:t>x</a:t>
            </a:r>
            <a:r>
              <a:rPr lang="fr" sz="1050">
                <a:solidFill>
                  <a:srgbClr val="202122"/>
                </a:solidFill>
                <a:highlight>
                  <a:srgbClr val="FFFFFF"/>
                </a:highlight>
              </a:rPr>
              <a:t>.</a:t>
            </a:r>
            <a:endParaRPr sz="1050">
              <a:solidFill>
                <a:srgbClr val="202122"/>
              </a:solidFill>
              <a:highlight>
                <a:srgbClr val="FFFFFF"/>
              </a:highlight>
            </a:endParaRPr>
          </a:p>
          <a:p>
            <a:pPr marL="0" lvl="0" indent="0" algn="l" rtl="0">
              <a:spcBef>
                <a:spcPts val="500"/>
              </a:spcBef>
              <a:spcAft>
                <a:spcPts val="0"/>
              </a:spcAft>
              <a:buNone/>
            </a:pPr>
            <a:endParaRPr>
              <a:latin typeface="Calibri"/>
              <a:ea typeface="Calibri"/>
              <a:cs typeface="Calibri"/>
              <a:sym typeface="Calibri"/>
            </a:endParaRPr>
          </a:p>
        </p:txBody>
      </p:sp>
      <p:sp>
        <p:nvSpPr>
          <p:cNvPr id="227" name="Google Shape;227;p29"/>
          <p:cNvSpPr/>
          <p:nvPr/>
        </p:nvSpPr>
        <p:spPr>
          <a:xfrm>
            <a:off x="3943075" y="253750"/>
            <a:ext cx="174600" cy="18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8" name="Google Shape;228;p29"/>
          <p:cNvPicPr preferRelativeResize="0"/>
          <p:nvPr/>
        </p:nvPicPr>
        <p:blipFill>
          <a:blip r:embed="rId8">
            <a:alphaModFix/>
          </a:blip>
          <a:stretch>
            <a:fillRect/>
          </a:stretch>
        </p:blipFill>
        <p:spPr>
          <a:xfrm>
            <a:off x="7207950" y="822854"/>
            <a:ext cx="1783651" cy="1610873"/>
          </a:xfrm>
          <a:prstGeom prst="rect">
            <a:avLst/>
          </a:prstGeom>
          <a:noFill/>
          <a:ln>
            <a:noFill/>
          </a:ln>
        </p:spPr>
      </p:pic>
      <p:sp>
        <p:nvSpPr>
          <p:cNvPr id="229" name="Google Shape;229;p29"/>
          <p:cNvSpPr txBox="1"/>
          <p:nvPr/>
        </p:nvSpPr>
        <p:spPr>
          <a:xfrm>
            <a:off x="6707700" y="2557925"/>
            <a:ext cx="2367300" cy="17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50">
                <a:solidFill>
                  <a:srgbClr val="202122"/>
                </a:solidFill>
                <a:highlight>
                  <a:srgbClr val="F8F9FA"/>
                </a:highlight>
              </a:rPr>
              <a:t>Exemple de classification </a:t>
            </a:r>
            <a:r>
              <a:rPr lang="fr" sz="950" i="1">
                <a:solidFill>
                  <a:srgbClr val="202122"/>
                </a:solidFill>
                <a:highlight>
                  <a:srgbClr val="F8F9FA"/>
                </a:highlight>
              </a:rPr>
              <a:t>k</a:t>
            </a:r>
            <a:r>
              <a:rPr lang="fr" sz="950">
                <a:solidFill>
                  <a:srgbClr val="202122"/>
                </a:solidFill>
                <a:highlight>
                  <a:srgbClr val="F8F9FA"/>
                </a:highlight>
              </a:rPr>
              <a:t>-NN . L'échantillon de test (cercle vert) pourrait être classé soit dans la première classe de carré bleu ou la seconde classe de triangles rouges. Si </a:t>
            </a:r>
            <a:r>
              <a:rPr lang="fr" sz="950" i="1">
                <a:solidFill>
                  <a:srgbClr val="202122"/>
                </a:solidFill>
                <a:highlight>
                  <a:srgbClr val="F8F9FA"/>
                </a:highlight>
              </a:rPr>
              <a:t>k</a:t>
            </a:r>
            <a:r>
              <a:rPr lang="fr" sz="950">
                <a:solidFill>
                  <a:srgbClr val="202122"/>
                </a:solidFill>
                <a:highlight>
                  <a:srgbClr val="F8F9FA"/>
                </a:highlight>
              </a:rPr>
              <a:t> = 3 (cercle en ligne pleine) il est affecté à la seconde classe car il y a deux triangles et seulement un carré dans le cercle considéré. Si </a:t>
            </a:r>
            <a:r>
              <a:rPr lang="fr" sz="950" i="1">
                <a:solidFill>
                  <a:srgbClr val="202122"/>
                </a:solidFill>
                <a:highlight>
                  <a:srgbClr val="F8F9FA"/>
                </a:highlight>
              </a:rPr>
              <a:t>k</a:t>
            </a:r>
            <a:r>
              <a:rPr lang="fr" sz="950">
                <a:solidFill>
                  <a:srgbClr val="202122"/>
                </a:solidFill>
                <a:highlight>
                  <a:srgbClr val="F8F9FA"/>
                </a:highlight>
              </a:rPr>
              <a:t> = 5 (cercle en ligne pointillée) il est affecté à la première classe (3 carrés face à deux triangles dans le cercle externe).</a:t>
            </a:r>
            <a:endParaRPr>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3"/>
        <p:cNvGrpSpPr/>
        <p:nvPr/>
      </p:nvGrpSpPr>
      <p:grpSpPr>
        <a:xfrm>
          <a:off x="0" y="0"/>
          <a:ext cx="0" cy="0"/>
          <a:chOff x="0" y="0"/>
          <a:chExt cx="0" cy="0"/>
        </a:xfrm>
      </p:grpSpPr>
      <p:sp>
        <p:nvSpPr>
          <p:cNvPr id="234" name="Google Shape;234;p30"/>
          <p:cNvSpPr txBox="1"/>
          <p:nvPr/>
        </p:nvSpPr>
        <p:spPr>
          <a:xfrm>
            <a:off x="696685" y="23961"/>
            <a:ext cx="7907100" cy="646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3800"/>
              <a:buFont typeface="Arial"/>
              <a:buNone/>
            </a:pPr>
            <a:r>
              <a:rPr lang="fr" sz="3600" b="1">
                <a:solidFill>
                  <a:schemeClr val="dk1"/>
                </a:solidFill>
              </a:rPr>
              <a:t>Decision Tree</a:t>
            </a:r>
            <a:endParaRPr sz="3600"/>
          </a:p>
        </p:txBody>
      </p:sp>
      <p:sp>
        <p:nvSpPr>
          <p:cNvPr id="235" name="Google Shape;235;p30"/>
          <p:cNvSpPr txBox="1">
            <a:spLocks noGrp="1"/>
          </p:cNvSpPr>
          <p:nvPr>
            <p:ph type="sldNum" idx="12"/>
          </p:nvPr>
        </p:nvSpPr>
        <p:spPr>
          <a:xfrm>
            <a:off x="6800975" y="4845588"/>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fr"/>
              <a:t>6</a:t>
            </a:fld>
            <a:endParaRPr/>
          </a:p>
        </p:txBody>
      </p:sp>
      <p:sp>
        <p:nvSpPr>
          <p:cNvPr id="236" name="Google Shape;236;p30"/>
          <p:cNvSpPr txBox="1"/>
          <p:nvPr/>
        </p:nvSpPr>
        <p:spPr>
          <a:xfrm>
            <a:off x="247350" y="1011250"/>
            <a:ext cx="4081200" cy="27705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dirty="0">
                <a:latin typeface="Calibri"/>
                <a:ea typeface="Calibri"/>
                <a:cs typeface="Calibri"/>
                <a:sym typeface="Calibri"/>
              </a:rPr>
              <a:t>Les arbres de décision sont construits à l'aide d'une heuristique appelée partitionnement récursif. </a:t>
            </a:r>
            <a:br>
              <a:rPr lang="fr" dirty="0">
                <a:latin typeface="Calibri"/>
                <a:ea typeface="Calibri"/>
                <a:cs typeface="Calibri"/>
                <a:sym typeface="Calibri"/>
              </a:rPr>
            </a:br>
            <a:r>
              <a:rPr lang="fr" dirty="0">
                <a:latin typeface="Calibri"/>
                <a:ea typeface="Calibri"/>
                <a:cs typeface="Calibri"/>
                <a:sym typeface="Calibri"/>
              </a:rPr>
              <a:t/>
            </a:r>
            <a:br>
              <a:rPr lang="fr" dirty="0">
                <a:latin typeface="Calibri"/>
                <a:ea typeface="Calibri"/>
                <a:cs typeface="Calibri"/>
                <a:sym typeface="Calibri"/>
              </a:rPr>
            </a:br>
            <a:r>
              <a:rPr lang="fr" dirty="0">
                <a:latin typeface="Calibri"/>
                <a:ea typeface="Calibri"/>
                <a:cs typeface="Calibri"/>
                <a:sym typeface="Calibri"/>
              </a:rPr>
              <a:t>Cette approche est aussi communément appelée "diviser pour mieux régner" car elle divise les données en sous-ensembles, qui sont ensuite divisés à plusieurs reprises en sous-ensembles encore plus petits, et ainsi de suite jusqu'à ce que le processus s'arrête lorsque l'algorithme détermine que les données à l'intérieur des sous-ensembles sont suffisamment homogènes, ou qu'un autre critère d'arrêt a été rempli.</a:t>
            </a:r>
            <a:endParaRPr dirty="0">
              <a:latin typeface="Calibri"/>
              <a:ea typeface="Calibri"/>
              <a:cs typeface="Calibri"/>
              <a:sym typeface="Calibri"/>
            </a:endParaRPr>
          </a:p>
        </p:txBody>
      </p:sp>
      <p:pic>
        <p:nvPicPr>
          <p:cNvPr id="237" name="Google Shape;237;p30"/>
          <p:cNvPicPr preferRelativeResize="0"/>
          <p:nvPr/>
        </p:nvPicPr>
        <p:blipFill>
          <a:blip r:embed="rId3">
            <a:alphaModFix/>
          </a:blip>
          <a:stretch>
            <a:fillRect/>
          </a:stretch>
        </p:blipFill>
        <p:spPr>
          <a:xfrm>
            <a:off x="4248525" y="1293398"/>
            <a:ext cx="4474274" cy="2206209"/>
          </a:xfrm>
          <a:prstGeom prst="rect">
            <a:avLst/>
          </a:prstGeom>
          <a:noFill/>
          <a:ln>
            <a:noFill/>
          </a:ln>
        </p:spPr>
      </p:pic>
      <p:sp>
        <p:nvSpPr>
          <p:cNvPr id="238" name="Google Shape;238;p30"/>
          <p:cNvSpPr/>
          <p:nvPr/>
        </p:nvSpPr>
        <p:spPr>
          <a:xfrm>
            <a:off x="2880925" y="253750"/>
            <a:ext cx="174600" cy="18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31"/>
          <p:cNvSpPr txBox="1"/>
          <p:nvPr/>
        </p:nvSpPr>
        <p:spPr>
          <a:xfrm>
            <a:off x="696685" y="23961"/>
            <a:ext cx="7907100" cy="646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3800"/>
              <a:buFont typeface="Arial"/>
              <a:buNone/>
            </a:pPr>
            <a:r>
              <a:rPr lang="fr" sz="3600" b="1">
                <a:solidFill>
                  <a:schemeClr val="dk1"/>
                </a:solidFill>
              </a:rPr>
              <a:t>GaussianNB</a:t>
            </a:r>
            <a:endParaRPr sz="3600"/>
          </a:p>
        </p:txBody>
      </p:sp>
      <p:sp>
        <p:nvSpPr>
          <p:cNvPr id="244" name="Google Shape;244;p31"/>
          <p:cNvSpPr txBox="1">
            <a:spLocks noGrp="1"/>
          </p:cNvSpPr>
          <p:nvPr>
            <p:ph type="sldNum" idx="12"/>
          </p:nvPr>
        </p:nvSpPr>
        <p:spPr>
          <a:xfrm>
            <a:off x="6800975" y="4845588"/>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fr"/>
              <a:t>7</a:t>
            </a:fld>
            <a:endParaRPr/>
          </a:p>
        </p:txBody>
      </p:sp>
      <p:sp>
        <p:nvSpPr>
          <p:cNvPr id="245" name="Google Shape;245;p31"/>
          <p:cNvSpPr txBox="1"/>
          <p:nvPr/>
        </p:nvSpPr>
        <p:spPr>
          <a:xfrm>
            <a:off x="1200400" y="1134925"/>
            <a:ext cx="419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46" name="Google Shape;246;p31"/>
          <p:cNvSpPr/>
          <p:nvPr/>
        </p:nvSpPr>
        <p:spPr>
          <a:xfrm>
            <a:off x="3040975" y="253750"/>
            <a:ext cx="174600" cy="18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32"/>
          <p:cNvSpPr txBox="1"/>
          <p:nvPr/>
        </p:nvSpPr>
        <p:spPr>
          <a:xfrm>
            <a:off x="696685" y="23961"/>
            <a:ext cx="7907100" cy="646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3800"/>
              <a:buFont typeface="Arial"/>
              <a:buNone/>
            </a:pPr>
            <a:r>
              <a:rPr lang="fr" sz="3600" b="1">
                <a:solidFill>
                  <a:schemeClr val="dk1"/>
                </a:solidFill>
              </a:rPr>
              <a:t>LogisticRegression</a:t>
            </a:r>
            <a:endParaRPr sz="3600"/>
          </a:p>
        </p:txBody>
      </p:sp>
      <p:sp>
        <p:nvSpPr>
          <p:cNvPr id="252" name="Google Shape;252;p32"/>
          <p:cNvSpPr txBox="1">
            <a:spLocks noGrp="1"/>
          </p:cNvSpPr>
          <p:nvPr>
            <p:ph type="sldNum" idx="12"/>
          </p:nvPr>
        </p:nvSpPr>
        <p:spPr>
          <a:xfrm>
            <a:off x="6800975" y="4845588"/>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fr"/>
              <a:t>8</a:t>
            </a:fld>
            <a:endParaRPr/>
          </a:p>
        </p:txBody>
      </p:sp>
      <p:sp>
        <p:nvSpPr>
          <p:cNvPr id="253" name="Google Shape;253;p32"/>
          <p:cNvSpPr txBox="1"/>
          <p:nvPr/>
        </p:nvSpPr>
        <p:spPr>
          <a:xfrm>
            <a:off x="1200400" y="1134925"/>
            <a:ext cx="419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54" name="Google Shape;254;p32"/>
          <p:cNvSpPr/>
          <p:nvPr/>
        </p:nvSpPr>
        <p:spPr>
          <a:xfrm>
            <a:off x="2335275" y="253750"/>
            <a:ext cx="174600" cy="18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33"/>
          <p:cNvSpPr txBox="1"/>
          <p:nvPr/>
        </p:nvSpPr>
        <p:spPr>
          <a:xfrm>
            <a:off x="696685" y="23961"/>
            <a:ext cx="7907100" cy="646500"/>
          </a:xfrm>
          <a:prstGeom prst="rect">
            <a:avLst/>
          </a:prstGeom>
          <a:noFill/>
          <a:ln>
            <a:noFill/>
          </a:ln>
        </p:spPr>
        <p:txBody>
          <a:bodyPr spcFirstLastPara="1" wrap="square" lIns="68575" tIns="34275" rIns="68575" bIns="34275" anchor="t" anchorCtr="0">
            <a:noAutofit/>
          </a:bodyPr>
          <a:lstStyle/>
          <a:p>
            <a:pPr lvl="0" algn="ctr">
              <a:buClr>
                <a:schemeClr val="dk1"/>
              </a:buClr>
              <a:buSzPts val="3800"/>
            </a:pPr>
            <a:r>
              <a:rPr lang="fr" sz="3600" b="1" dirty="0" smtClean="0">
                <a:solidFill>
                  <a:schemeClr val="dk1"/>
                </a:solidFill>
              </a:rPr>
              <a:t>SVM (</a:t>
            </a:r>
            <a:r>
              <a:rPr lang="fr-FR" sz="3600" b="1" dirty="0">
                <a:solidFill>
                  <a:schemeClr val="dk1"/>
                </a:solidFill>
              </a:rPr>
              <a:t>Support </a:t>
            </a:r>
            <a:r>
              <a:rPr lang="fr-FR" sz="3600" b="1" dirty="0" err="1">
                <a:solidFill>
                  <a:schemeClr val="dk1"/>
                </a:solidFill>
              </a:rPr>
              <a:t>Vector</a:t>
            </a:r>
            <a:r>
              <a:rPr lang="fr-FR" sz="3600" b="1" dirty="0">
                <a:solidFill>
                  <a:schemeClr val="dk1"/>
                </a:solidFill>
              </a:rPr>
              <a:t> </a:t>
            </a:r>
            <a:r>
              <a:rPr lang="fr-FR" sz="3600" b="1" dirty="0" smtClean="0">
                <a:solidFill>
                  <a:schemeClr val="dk1"/>
                </a:solidFill>
              </a:rPr>
              <a:t>Machines)</a:t>
            </a:r>
            <a:endParaRPr sz="3600" dirty="0"/>
          </a:p>
        </p:txBody>
      </p:sp>
      <p:sp>
        <p:nvSpPr>
          <p:cNvPr id="260" name="Google Shape;260;p33"/>
          <p:cNvSpPr txBox="1">
            <a:spLocks noGrp="1"/>
          </p:cNvSpPr>
          <p:nvPr>
            <p:ph type="sldNum" idx="12"/>
          </p:nvPr>
        </p:nvSpPr>
        <p:spPr>
          <a:xfrm>
            <a:off x="6800975" y="4845588"/>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fr"/>
              <a:t>9</a:t>
            </a:fld>
            <a:endParaRPr/>
          </a:p>
        </p:txBody>
      </p:sp>
      <p:sp>
        <p:nvSpPr>
          <p:cNvPr id="261" name="Google Shape;261;p33"/>
          <p:cNvSpPr/>
          <p:nvPr/>
        </p:nvSpPr>
        <p:spPr>
          <a:xfrm>
            <a:off x="881416" y="253761"/>
            <a:ext cx="174600" cy="18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696685" y="1070043"/>
            <a:ext cx="184731" cy="307777"/>
          </a:xfrm>
          <a:prstGeom prst="rect">
            <a:avLst/>
          </a:prstGeom>
          <a:noFill/>
        </p:spPr>
        <p:txBody>
          <a:bodyPr wrap="none" rtlCol="0">
            <a:spAutoFit/>
          </a:bodyPr>
          <a:lstStyle/>
          <a:p>
            <a:endParaRPr lang="fr-FR" dirty="0"/>
          </a:p>
        </p:txBody>
      </p:sp>
      <p:sp>
        <p:nvSpPr>
          <p:cNvPr id="6" name="Google Shape;270;p34"/>
          <p:cNvSpPr txBox="1"/>
          <p:nvPr/>
        </p:nvSpPr>
        <p:spPr>
          <a:xfrm>
            <a:off x="392175" y="927475"/>
            <a:ext cx="8273700" cy="1200298"/>
          </a:xfrm>
          <a:prstGeom prst="rect">
            <a:avLst/>
          </a:prstGeom>
          <a:noFill/>
          <a:ln>
            <a:noFill/>
          </a:ln>
        </p:spPr>
        <p:txBody>
          <a:bodyPr spcFirstLastPara="1" wrap="square" lIns="91425" tIns="91425" rIns="91425" bIns="91425" anchor="t" anchorCtr="0">
            <a:spAutoFit/>
          </a:bodyPr>
          <a:lstStyle/>
          <a:p>
            <a:pPr lvl="0" algn="just"/>
            <a:r>
              <a:rPr lang="fr-FR" sz="2200" b="1" dirty="0">
                <a:latin typeface="Calibri"/>
                <a:ea typeface="Calibri"/>
                <a:cs typeface="Calibri"/>
                <a:sym typeface="Calibri"/>
              </a:rPr>
              <a:t>SVM</a:t>
            </a:r>
            <a:r>
              <a:rPr lang="fr-FR" sz="2200" dirty="0">
                <a:latin typeface="Calibri"/>
                <a:ea typeface="Calibri"/>
                <a:cs typeface="Calibri"/>
                <a:sym typeface="Calibri"/>
              </a:rPr>
              <a:t> est un modèle d'apprentissage automatique supervisé qui utilise des algorithmes de classification pour les problèmes de classification en deux </a:t>
            </a:r>
            <a:r>
              <a:rPr lang="fr-FR" sz="2200" dirty="0" smtClean="0">
                <a:latin typeface="Calibri"/>
                <a:ea typeface="Calibri"/>
                <a:cs typeface="Calibri"/>
                <a:sym typeface="Calibri"/>
              </a:rPr>
              <a:t>groupes</a:t>
            </a:r>
            <a:endParaRPr lang="fr-FR" sz="2200" dirty="0">
              <a:latin typeface="Calibri"/>
              <a:ea typeface="Calibri"/>
              <a:cs typeface="Calibri"/>
              <a:sym typeface="Calibri"/>
            </a:endParaRPr>
          </a:p>
        </p:txBody>
      </p:sp>
      <p:pic>
        <p:nvPicPr>
          <p:cNvPr id="1026" name="Picture 2" descr="Image result for svm in sklea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897" y="1692813"/>
            <a:ext cx="3876675" cy="3152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583</Words>
  <Application>Microsoft Office PowerPoint</Application>
  <PresentationFormat>On-screen Show (16:9)</PresentationFormat>
  <Paragraphs>61</Paragraphs>
  <Slides>14</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BAYREM BEN ABDALLAH</cp:lastModifiedBy>
  <cp:revision>4</cp:revision>
  <dcterms:modified xsi:type="dcterms:W3CDTF">2021-02-09T15:41:26Z</dcterms:modified>
</cp:coreProperties>
</file>