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928" autoAdjust="0"/>
  </p:normalViewPr>
  <p:slideViewPr>
    <p:cSldViewPr>
      <p:cViewPr varScale="1">
        <p:scale>
          <a:sx n="48" d="100"/>
          <a:sy n="48" d="100"/>
        </p:scale>
        <p:origin x="20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B1A0-BD5D-4AC5-A7B2-51B40E457845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6ADE-C294-41CC-9763-8DAEDC69D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9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请认真陈述每个人的贡献。这是项目每个人评分的基础。建议按软件过程描述 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每个人的贡献。不要写笼统的贡献，例如：“参加了什么会议”。要以制品为 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中心，描述每个人的成果，例如：“编写了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用例”，“提交了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模块” 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，“制作了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用例界面原型”，“绘制了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用例领域模型”。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7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完成一个核心用例的系统顺序图与操作协议，主要要点：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要放在左边，然后是系统，右边是支持性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Actors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、顺序图是对象图，注意“：”在类的前面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、注意系统消息的符号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、用注释描述每个系统消息的操作协议。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、系统顺序图仅描述重要场景，通常没有分支，消息数量也很少哦。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67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请给出层次架构，要展示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6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、请用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{OS=XX}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描述节点的约束，用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&lt;&lt;&gt;&gt;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描述节点分类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15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请描述一个用例的顺序图。请使用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准则绘图。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0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请按映射规则绘制类图，与交互图一直。注意：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、与领域模型一致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、关注领域模型中关系的实现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、每个类的方法与交互图一直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请给出源代码管理工具截图，证明每个人编程的贡献。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59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本课程仅关注以下核心技术（请注明核心开发人员）：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、缓存技术。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、反向代理技术。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、消息中间件技术。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、动态布局。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、你喜欢的技术。如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的应用。 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证据类型：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、源代码截图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、界面截图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、部署原理图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8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项目小结请关注以下内容：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、分析、设计与编码之间的差异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、项目计划与执行中的问题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、敏捷开发、分析设计、设计模式对项目应对变化的贡献。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2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请每行描述一个系统利益相关人（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Stakeholder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）关注的业务问题。 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然后给出大致的业务解决方案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8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请使用活动图描述基本业务场景，用备注给出问题的关键点。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6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请给出系统（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System under Design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）用例图。请注意以下要点：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、主要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一定要与问题陈述对应。以及涉及的外部系统与关键设备。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、不能有界面描述与数据库。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、必须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个以上用例与子用例，正确描述用例之间的关系。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、用例一个是动词。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 XX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，一般不需要分解。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、必须经过主要用例测试。即满足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Boss test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，基本业务流程，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test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06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请描述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个主要用例的主场景，能够支持第一个迭代。主要要求：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、请使用简洁的语言，不要有模糊词汇或形容词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、要突出参与者与系统之间的互动过程，不要涉及内部实现。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、不要出现数据库相关术语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、要描述关键的数据实体及属性，以方便领域建模。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、用红色表示概念类，蓝色表示属性。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、扩展用例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个以上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5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活动图与用例文本基本匹配。注意一下要点：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、有开始与结束符号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、正确的分支符号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、活动用动词开头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5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甘特图要符合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基本要求。主要要点：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、任务分解要至少两层。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、有起止时间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、有资源。资源是团队成员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、有里程碑。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1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根据前面提供的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个核心用例建模。主要要点：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、概念类一定是名词。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、关键属性很重要，包括导出属性。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、一般不能出现界面、数据库等技术概念。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、关系要有多重性，有名称，导航方向。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、要注意描述类、报表类合理使用。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、不能化成活动模型，要为建立数据库做准备。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1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选择需要关注生命周期的对象建模，主要要点：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、状态命名合理。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、必须有开始状态，一般有结束状态。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、变迁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6ADE-C294-41CC-9763-8DAEDC69D6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0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0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4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8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6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4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2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3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5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9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6183-B3B4-4E9E-B9FA-A24F5EDDEF36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AC5F-1765-42F3-A71B-95796DC09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课易通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6936"/>
          </a:xfrm>
        </p:spPr>
        <p:txBody>
          <a:bodyPr/>
          <a:lstStyle/>
          <a:p>
            <a:r>
              <a:rPr lang="zh-CN" altLang="en-US" dirty="0" smtClean="0"/>
              <a:t>习习团队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515719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课堂习题助手，巩固课堂知识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5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迭代</a:t>
            </a:r>
            <a:r>
              <a:rPr lang="zh-CN" altLang="en-US" dirty="0"/>
              <a:t>计划甘特图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233488"/>
            <a:ext cx="7002934" cy="35437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178" y="4777234"/>
            <a:ext cx="90106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661248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ITERATE </a:t>
            </a:r>
            <a:r>
              <a:rPr lang="en-US" altLang="zh-CN" sz="4000" b="1" dirty="0"/>
              <a:t>1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0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第一次</a:t>
            </a:r>
            <a:r>
              <a:rPr lang="zh-CN" altLang="en-US" dirty="0"/>
              <a:t>迭代计划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88840"/>
            <a:ext cx="7334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4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Domain </a:t>
            </a:r>
            <a:r>
              <a:rPr lang="en-US" altLang="zh-CN" dirty="0"/>
              <a:t>Model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39995"/>
            <a:ext cx="8357782" cy="47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模型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6" y="2413106"/>
            <a:ext cx="9065704" cy="26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顺序图与操作协议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9368"/>
            <a:ext cx="682635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逻辑</a:t>
            </a:r>
            <a:r>
              <a:rPr lang="zh-CN" altLang="en-US" dirty="0"/>
              <a:t>架构（包图）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40768"/>
            <a:ext cx="4680520" cy="52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部署</a:t>
            </a:r>
            <a:r>
              <a:rPr lang="zh-CN" altLang="en-US" dirty="0"/>
              <a:t>图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802"/>
            <a:ext cx="9050568" cy="37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4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部分</a:t>
            </a:r>
            <a:r>
              <a:rPr lang="zh-CN" altLang="en-US" dirty="0"/>
              <a:t>用例原型界面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315" y="141763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Android </a:t>
            </a:r>
            <a:r>
              <a:rPr lang="zh-CN" altLang="en-US" sz="2800" dirty="0" smtClean="0"/>
              <a:t>界面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40858"/>
            <a:ext cx="2296468" cy="43253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81" y="1940858"/>
            <a:ext cx="2273217" cy="4325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22" y="1940858"/>
            <a:ext cx="2209655" cy="43253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477" y="1940858"/>
            <a:ext cx="2218119" cy="43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0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</a:t>
            </a:r>
            <a:r>
              <a:rPr lang="zh-CN" altLang="en-US" dirty="0"/>
              <a:t>交互图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97728"/>
            <a:ext cx="8808624" cy="50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成员贡献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潘浩彬</a:t>
            </a:r>
            <a:r>
              <a:rPr lang="en-US" altLang="zh-CN" dirty="0"/>
              <a:t>: </a:t>
            </a:r>
            <a:r>
              <a:rPr lang="zh-CN" altLang="en-US" dirty="0"/>
              <a:t>任务分工，数据库设计，后台与拓展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文档编写</a:t>
            </a:r>
            <a:r>
              <a:rPr lang="en-US" altLang="zh-CN" dirty="0"/>
              <a:t>[</a:t>
            </a:r>
            <a:r>
              <a:rPr lang="zh-CN" altLang="en-US" dirty="0"/>
              <a:t>项目层级架构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丘权中</a:t>
            </a:r>
            <a:r>
              <a:rPr lang="en-US" altLang="zh-CN" dirty="0"/>
              <a:t>: </a:t>
            </a:r>
            <a:r>
              <a:rPr lang="zh-CN" altLang="en-US" dirty="0"/>
              <a:t>安卓端开发，文档编写</a:t>
            </a:r>
            <a:r>
              <a:rPr lang="en-US" altLang="zh-CN" dirty="0"/>
              <a:t>[</a:t>
            </a:r>
            <a:r>
              <a:rPr lang="zh-CN" altLang="en-US" dirty="0"/>
              <a:t>学生端</a:t>
            </a:r>
            <a:r>
              <a:rPr lang="en-US" altLang="zh-CN" dirty="0"/>
              <a:t>Use Case &amp; android</a:t>
            </a:r>
            <a:r>
              <a:rPr lang="zh-CN" altLang="en-US" dirty="0"/>
              <a:t>原型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蒙屿森</a:t>
            </a:r>
            <a:r>
              <a:rPr lang="en-US" altLang="zh-CN" dirty="0"/>
              <a:t>: Web</a:t>
            </a:r>
            <a:r>
              <a:rPr lang="zh-CN" altLang="en-US" dirty="0"/>
              <a:t>端开发，文档编写</a:t>
            </a:r>
            <a:r>
              <a:rPr lang="en-US" altLang="zh-CN" dirty="0"/>
              <a:t>[</a:t>
            </a:r>
            <a:r>
              <a:rPr lang="zh-CN" altLang="en-US" dirty="0"/>
              <a:t>教师端</a:t>
            </a:r>
            <a:r>
              <a:rPr lang="en-US" altLang="zh-CN" dirty="0"/>
              <a:t>Use Case &amp; Web </a:t>
            </a:r>
            <a:r>
              <a:rPr lang="zh-CN" altLang="en-US" dirty="0"/>
              <a:t>原型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袁伟佳</a:t>
            </a:r>
            <a:r>
              <a:rPr lang="en-US" altLang="zh-CN" dirty="0"/>
              <a:t>: </a:t>
            </a:r>
            <a:r>
              <a:rPr lang="zh-CN" altLang="en-US" dirty="0"/>
              <a:t>数据库设计，图例绘制，文档编写</a:t>
            </a:r>
            <a:r>
              <a:rPr lang="en-US" altLang="zh-CN" dirty="0"/>
              <a:t>[</a:t>
            </a:r>
            <a:r>
              <a:rPr lang="zh-CN" altLang="en-US" dirty="0"/>
              <a:t>软件领域模型，数据库总体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潘维荣</a:t>
            </a:r>
            <a:r>
              <a:rPr lang="en-US" altLang="zh-CN" dirty="0"/>
              <a:t>: </a:t>
            </a:r>
            <a:r>
              <a:rPr lang="zh-CN" altLang="en-US" dirty="0"/>
              <a:t>文档编写</a:t>
            </a:r>
            <a:r>
              <a:rPr lang="en-US" altLang="zh-CN" dirty="0"/>
              <a:t>[</a:t>
            </a:r>
            <a:r>
              <a:rPr lang="zh-CN" altLang="en-US" dirty="0"/>
              <a:t>参与数据库设计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黄丹纯</a:t>
            </a:r>
            <a:r>
              <a:rPr lang="en-US" altLang="zh-CN" dirty="0"/>
              <a:t>: </a:t>
            </a:r>
            <a:r>
              <a:rPr lang="zh-CN" altLang="en-US" dirty="0"/>
              <a:t>文档编写</a:t>
            </a:r>
            <a:r>
              <a:rPr lang="en-US" altLang="zh-CN" dirty="0"/>
              <a:t>[</a:t>
            </a:r>
            <a:r>
              <a:rPr lang="zh-CN" altLang="en-US" dirty="0"/>
              <a:t>参与数据库设计</a:t>
            </a:r>
            <a:r>
              <a:rPr lang="en-US" altLang="zh-CN" dirty="0"/>
              <a:t>]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98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</a:t>
            </a:r>
            <a:r>
              <a:rPr lang="zh-CN" altLang="en-US" dirty="0"/>
              <a:t>图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" y="1124744"/>
            <a:ext cx="9141181" cy="51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2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941168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  <a:p>
            <a:r>
              <a:rPr lang="en-US" altLang="zh-CN" sz="3200" b="1" dirty="0"/>
              <a:t>PROJECT MANAGEMENT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936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贡献</a:t>
            </a:r>
            <a:r>
              <a:rPr lang="zh-CN" altLang="en-US" dirty="0"/>
              <a:t>证据 </a:t>
            </a:r>
            <a:r>
              <a:rPr lang="en-US" altLang="zh-CN" dirty="0"/>
              <a:t>on GIT 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3057952" cy="38486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232972"/>
            <a:ext cx="274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PULL 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4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核心</a:t>
            </a:r>
            <a:r>
              <a:rPr lang="zh-CN" altLang="en-US" dirty="0"/>
              <a:t>技术证据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3686175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6138"/>
            <a:ext cx="6981825" cy="563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59" y="980728"/>
            <a:ext cx="6255388" cy="49642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69" y="1057152"/>
            <a:ext cx="6362700" cy="3438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420852"/>
            <a:ext cx="69437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项目视频展示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小结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设计与编码之间的差异</a:t>
            </a:r>
            <a:endParaRPr lang="en-US" altLang="zh-CN" dirty="0" smtClean="0"/>
          </a:p>
          <a:p>
            <a:r>
              <a:rPr lang="zh-CN" altLang="en-US" sz="2400" dirty="0" smtClean="0"/>
              <a:t>分析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从用户角度出发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分析用户需求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讲述了软件产品的作用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解决了何问题？</a:t>
            </a:r>
            <a:endParaRPr lang="en-US" altLang="zh-CN" sz="2400" dirty="0" smtClean="0"/>
          </a:p>
          <a:p>
            <a:r>
              <a:rPr lang="zh-CN" altLang="en-US" sz="2400" dirty="0" smtClean="0"/>
              <a:t>设计着重于解决如何减少软件开发过程中的各种成本，包括沟通等，一个设计的好坏体现在代码的整体框架，设计思路，能否使得代码重用性高，模型以及之间的关系是否合理</a:t>
            </a:r>
            <a:endParaRPr lang="en-US" altLang="zh-CN" sz="2400" dirty="0" smtClean="0"/>
          </a:p>
          <a:p>
            <a:r>
              <a:rPr lang="zh-CN" altLang="en-US" sz="2400" dirty="0" smtClean="0"/>
              <a:t>编码面向程序员，能否编写高效的代码来实现对应的功能也体现了一个程序员的能力。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7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小结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项目计划</a:t>
            </a:r>
            <a:r>
              <a:rPr lang="zh-CN" altLang="en-US" sz="2400" dirty="0"/>
              <a:t>与执行中的问题 </a:t>
            </a:r>
            <a:endParaRPr lang="en-US" altLang="zh-CN" sz="2400" dirty="0"/>
          </a:p>
          <a:p>
            <a:r>
              <a:rPr lang="zh-CN" altLang="en-US" sz="2400" dirty="0" smtClean="0"/>
              <a:t>项目计划在整体上和执行过程是相一致的，但是在一些技术问题的把握不好，可能会使得开发周期发生相应的变化。需要在执行时动态地对项目计划进行新的调整和迭代。</a:t>
            </a:r>
            <a:endParaRPr lang="en-US" altLang="zh-CN" sz="2400" dirty="0" smtClean="0"/>
          </a:p>
          <a:p>
            <a:r>
              <a:rPr lang="zh-CN" altLang="en-US" sz="2400" dirty="0" smtClean="0"/>
              <a:t>敏捷开发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前期能够深刻理解需求，及时发现需求中不合理的地方，通过短而快速的</a:t>
            </a:r>
            <a:r>
              <a:rPr lang="zh-CN" altLang="en-US" sz="2400" dirty="0" smtClean="0"/>
              <a:t>迭代来快速实现目标</a:t>
            </a:r>
            <a:r>
              <a:rPr lang="zh-CN" altLang="en-US" sz="2400" smtClean="0"/>
              <a:t>功能。</a:t>
            </a:r>
            <a:endParaRPr lang="en-US" altLang="zh-CN" sz="2400" dirty="0" smtClean="0"/>
          </a:p>
          <a:p>
            <a:r>
              <a:rPr lang="zh-CN" altLang="en-US" sz="2400" dirty="0" smtClean="0"/>
              <a:t>分析设计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通过分析设计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更好的把握业务逻辑以及</a:t>
            </a:r>
            <a:r>
              <a:rPr lang="en-US" altLang="zh-CN" sz="2400" dirty="0" smtClean="0"/>
              <a:t>Use Case</a:t>
            </a:r>
            <a:r>
              <a:rPr lang="zh-CN" altLang="en-US" sz="2400" dirty="0" smtClean="0"/>
              <a:t>等，只有通过深刻的分析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才能设计好整个代码的逻辑架构。</a:t>
            </a:r>
            <a:endParaRPr lang="en-US" altLang="zh-CN" sz="2400" dirty="0" smtClean="0"/>
          </a:p>
          <a:p>
            <a:r>
              <a:rPr lang="zh-CN" altLang="en-US" sz="2400" dirty="0" smtClean="0"/>
              <a:t>设计模式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使得代码易于理解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更加适合于多人协作完成，保证了代码的正确性。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88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22920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INCEPTION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4311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P1:</a:t>
            </a:r>
            <a:r>
              <a:rPr lang="zh-CN" altLang="en-US" sz="2800" dirty="0" smtClean="0"/>
              <a:t>高校课堂互动少，学生无法及时掌握课堂知识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-</a:t>
            </a:r>
            <a:r>
              <a:rPr lang="zh-CN" altLang="en-US" sz="2800" dirty="0" smtClean="0"/>
              <a:t>让老师出一套题，学生当堂完成，巩固知识</a:t>
            </a:r>
            <a:endParaRPr lang="en-US" altLang="zh-CN" sz="2800" dirty="0" smtClean="0"/>
          </a:p>
          <a:p>
            <a:r>
              <a:rPr lang="en-US" altLang="zh-CN" dirty="0" smtClean="0"/>
              <a:t>P2:</a:t>
            </a:r>
            <a:r>
              <a:rPr lang="zh-CN" altLang="en-US" sz="2800" dirty="0" smtClean="0"/>
              <a:t>课堂反馈少，老师无法得知学生掌握情况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-</a:t>
            </a:r>
            <a:r>
              <a:rPr lang="zh-CN" altLang="en-US" sz="2800" dirty="0"/>
              <a:t>给</a:t>
            </a:r>
            <a:r>
              <a:rPr lang="zh-CN" altLang="en-US" sz="2800" dirty="0" smtClean="0"/>
              <a:t>出学生做题后统计的结果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86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42792" cy="1143000"/>
          </a:xfrm>
        </p:spPr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79" y="0"/>
            <a:ext cx="4176464" cy="68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0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 </a:t>
            </a:r>
            <a:r>
              <a:rPr lang="en-US" altLang="zh-CN" dirty="0"/>
              <a:t>Use Case Diagram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9250"/>
            <a:ext cx="6937581" cy="55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核心</a:t>
            </a:r>
            <a:r>
              <a:rPr lang="zh-CN" altLang="en-US" dirty="0"/>
              <a:t>用例文本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回答题目：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学生输入</a:t>
            </a:r>
            <a:r>
              <a:rPr lang="zh-CN" altLang="en-US" dirty="0" smtClean="0">
                <a:solidFill>
                  <a:schemeClr val="accent1"/>
                </a:solidFill>
              </a:rPr>
              <a:t>题目集</a:t>
            </a:r>
            <a:r>
              <a:rPr lang="en-US" altLang="zh-CN" dirty="0" smtClean="0">
                <a:solidFill>
                  <a:schemeClr val="accent1"/>
                </a:solidFill>
              </a:rPr>
              <a:t>ID</a:t>
            </a:r>
            <a:r>
              <a:rPr lang="zh-CN" altLang="en-US" dirty="0" smtClean="0"/>
              <a:t>，获取</a:t>
            </a:r>
            <a:r>
              <a:rPr lang="zh-CN" altLang="en-US" dirty="0" smtClean="0">
                <a:solidFill>
                  <a:srgbClr val="FF0000"/>
                </a:solidFill>
              </a:rPr>
              <a:t>题目集</a:t>
            </a:r>
            <a:r>
              <a:rPr lang="zh-CN" altLang="en-US" dirty="0" smtClean="0"/>
              <a:t>，依次呈现每一道</a:t>
            </a:r>
            <a:r>
              <a:rPr lang="zh-CN" altLang="en-US" dirty="0" smtClean="0">
                <a:solidFill>
                  <a:srgbClr val="FF0000"/>
                </a:solidFill>
              </a:rPr>
              <a:t>题目</a:t>
            </a:r>
            <a:r>
              <a:rPr lang="zh-CN" altLang="en-US" dirty="0" smtClean="0"/>
              <a:t>及其</a:t>
            </a:r>
            <a:r>
              <a:rPr lang="zh-CN" altLang="en-US" dirty="0" smtClean="0">
                <a:solidFill>
                  <a:schemeClr val="accent1"/>
                </a:solidFill>
              </a:rPr>
              <a:t>选项</a:t>
            </a:r>
            <a:r>
              <a:rPr lang="zh-CN" altLang="en-US" dirty="0" smtClean="0"/>
              <a:t>，学生选择答案之后，跳到下一道题。</a:t>
            </a:r>
            <a:endParaRPr lang="en-US" altLang="zh-CN" dirty="0" smtClean="0"/>
          </a:p>
          <a:p>
            <a:r>
              <a:rPr lang="zh-CN" altLang="en-US" dirty="0" smtClean="0"/>
              <a:t>查看统计结果：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老师点击</a:t>
            </a:r>
            <a:r>
              <a:rPr lang="zh-CN" altLang="en-US" dirty="0" smtClean="0">
                <a:solidFill>
                  <a:srgbClr val="FF0000"/>
                </a:solidFill>
              </a:rPr>
              <a:t>题目集</a:t>
            </a:r>
            <a:r>
              <a:rPr lang="zh-CN" altLang="en-US" dirty="0" smtClean="0"/>
              <a:t>的查看统计功能，会显示出每道题的</a:t>
            </a:r>
            <a:r>
              <a:rPr lang="zh-CN" altLang="en-US" dirty="0" smtClean="0">
                <a:solidFill>
                  <a:schemeClr val="accent1"/>
                </a:solidFill>
              </a:rPr>
              <a:t>完成人数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chemeClr val="accent1"/>
                </a:solidFill>
              </a:rPr>
              <a:t>准确率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1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活动图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7500"/>
            <a:ext cx="4102662" cy="67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迭代</a:t>
            </a:r>
            <a:r>
              <a:rPr lang="zh-CN" altLang="en-US" dirty="0"/>
              <a:t>计划甘特图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6" y="1286044"/>
            <a:ext cx="8702810" cy="3773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76" y="5059829"/>
            <a:ext cx="8784976" cy="17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1347</Words>
  <Application>Microsoft Office PowerPoint</Application>
  <PresentationFormat>全屏显示(4:3)</PresentationFormat>
  <Paragraphs>157</Paragraphs>
  <Slides>26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宋体</vt:lpstr>
      <vt:lpstr>Arial</vt:lpstr>
      <vt:lpstr>Calibri</vt:lpstr>
      <vt:lpstr>Office 主题​​</vt:lpstr>
      <vt:lpstr>课易通</vt:lpstr>
      <vt:lpstr>成员贡献</vt:lpstr>
      <vt:lpstr>PowerPoint 演示文稿</vt:lpstr>
      <vt:lpstr>Problem Statement</vt:lpstr>
      <vt:lpstr>业务流程</vt:lpstr>
      <vt:lpstr>System Use Case Diagram </vt:lpstr>
      <vt:lpstr>核心用例文本 </vt:lpstr>
      <vt:lpstr>活动图 </vt:lpstr>
      <vt:lpstr>迭代计划甘特图 </vt:lpstr>
      <vt:lpstr>迭代计划甘特图 </vt:lpstr>
      <vt:lpstr>PowerPoint 演示文稿</vt:lpstr>
      <vt:lpstr>第一次迭代计划 </vt:lpstr>
      <vt:lpstr>Domain Model </vt:lpstr>
      <vt:lpstr>状态模型 </vt:lpstr>
      <vt:lpstr>系统顺序图与操作协议 </vt:lpstr>
      <vt:lpstr>逻辑架构（包图） </vt:lpstr>
      <vt:lpstr>部署图 </vt:lpstr>
      <vt:lpstr>部分用例原型界面 </vt:lpstr>
      <vt:lpstr>对象交互图 </vt:lpstr>
      <vt:lpstr>类图 </vt:lpstr>
      <vt:lpstr>PowerPoint 演示文稿</vt:lpstr>
      <vt:lpstr>贡献证据 on GIT </vt:lpstr>
      <vt:lpstr>核心技术证据 </vt:lpstr>
      <vt:lpstr>项目视频展示 </vt:lpstr>
      <vt:lpstr>项目小结 </vt:lpstr>
      <vt:lpstr>项目小结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XX项目</dc:title>
  <dc:creator>weijia</dc:creator>
  <cp:lastModifiedBy>潘Bayron</cp:lastModifiedBy>
  <cp:revision>21</cp:revision>
  <dcterms:created xsi:type="dcterms:W3CDTF">2015-06-23T08:47:10Z</dcterms:created>
  <dcterms:modified xsi:type="dcterms:W3CDTF">2015-06-24T21:21:14Z</dcterms:modified>
</cp:coreProperties>
</file>