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00323" y="1138180"/>
            <a:ext cx="9425118" cy="8010641"/>
            <a:chOff x="0" y="0"/>
            <a:chExt cx="1358213" cy="11543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8213" cy="1154379"/>
            </a:xfrm>
            <a:custGeom>
              <a:avLst/>
              <a:gdLst/>
              <a:ahLst/>
              <a:cxnLst/>
              <a:rect r="r" b="b" t="t" l="l"/>
              <a:pathLst>
                <a:path h="1154379" w="1358213">
                  <a:moveTo>
                    <a:pt x="13143" y="0"/>
                  </a:moveTo>
                  <a:lnTo>
                    <a:pt x="1345070" y="0"/>
                  </a:lnTo>
                  <a:cubicBezTo>
                    <a:pt x="1348556" y="0"/>
                    <a:pt x="1351899" y="1385"/>
                    <a:pt x="1354363" y="3849"/>
                  </a:cubicBezTo>
                  <a:cubicBezTo>
                    <a:pt x="1356828" y="6314"/>
                    <a:pt x="1358213" y="9657"/>
                    <a:pt x="1358213" y="13143"/>
                  </a:cubicBezTo>
                  <a:lnTo>
                    <a:pt x="1358213" y="1141236"/>
                  </a:lnTo>
                  <a:cubicBezTo>
                    <a:pt x="1358213" y="1144722"/>
                    <a:pt x="1356828" y="1148064"/>
                    <a:pt x="1354363" y="1150529"/>
                  </a:cubicBezTo>
                  <a:cubicBezTo>
                    <a:pt x="1351899" y="1152994"/>
                    <a:pt x="1348556" y="1154379"/>
                    <a:pt x="1345070" y="1154379"/>
                  </a:cubicBezTo>
                  <a:lnTo>
                    <a:pt x="13143" y="1154379"/>
                  </a:lnTo>
                  <a:cubicBezTo>
                    <a:pt x="9657" y="1154379"/>
                    <a:pt x="6314" y="1152994"/>
                    <a:pt x="3849" y="1150529"/>
                  </a:cubicBezTo>
                  <a:cubicBezTo>
                    <a:pt x="1385" y="1148064"/>
                    <a:pt x="0" y="1144722"/>
                    <a:pt x="0" y="1141236"/>
                  </a:cubicBezTo>
                  <a:lnTo>
                    <a:pt x="0" y="13143"/>
                  </a:lnTo>
                  <a:cubicBezTo>
                    <a:pt x="0" y="9657"/>
                    <a:pt x="1385" y="6314"/>
                    <a:pt x="3849" y="3849"/>
                  </a:cubicBezTo>
                  <a:cubicBezTo>
                    <a:pt x="6314" y="1385"/>
                    <a:pt x="9657" y="0"/>
                    <a:pt x="1314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1E1E1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58213" cy="1192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12176" y="1566917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1" y="0"/>
                </a:lnTo>
                <a:lnTo>
                  <a:pt x="448341" y="433668"/>
                </a:lnTo>
                <a:lnTo>
                  <a:pt x="0" y="43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38180"/>
            <a:ext cx="5340427" cy="8010641"/>
            <a:chOff x="0" y="0"/>
            <a:chExt cx="6350000" cy="9525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62570" t="0" r="-6257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05663" y="1557392"/>
            <a:ext cx="9663795" cy="223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68"/>
              </a:lnSpc>
            </a:pPr>
            <a:r>
              <a:rPr lang="en-US" sz="7306">
                <a:solidFill>
                  <a:srgbClr val="1E1E1E"/>
                </a:solidFill>
                <a:latin typeface="Public Sans Bold"/>
              </a:rPr>
              <a:t>Nama Anggota</a:t>
            </a:r>
          </a:p>
          <a:p>
            <a:pPr>
              <a:lnSpc>
                <a:spcPts val="8768"/>
              </a:lnSpc>
            </a:pPr>
            <a:r>
              <a:rPr lang="en-US" sz="7306">
                <a:solidFill>
                  <a:srgbClr val="1E1E1E"/>
                </a:solidFill>
                <a:latin typeface="Public Sans Bold"/>
              </a:rPr>
              <a:t>Kelompok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00323" y="4456137"/>
            <a:ext cx="9969134" cy="2085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5282" indent="-457641" lvl="1">
              <a:lnSpc>
                <a:spcPts val="5511"/>
              </a:lnSpc>
              <a:buFont typeface="Arial"/>
              <a:buChar char="•"/>
            </a:pPr>
            <a:r>
              <a:rPr lang="en-US" sz="4239">
                <a:solidFill>
                  <a:srgbClr val="1E1E1E"/>
                </a:solidFill>
                <a:latin typeface="Public Sans"/>
              </a:rPr>
              <a:t>Bayu Setia (5220411240)</a:t>
            </a:r>
          </a:p>
          <a:p>
            <a:pPr marL="915282" indent="-457641" lvl="1">
              <a:lnSpc>
                <a:spcPts val="5511"/>
              </a:lnSpc>
              <a:buFont typeface="Arial"/>
              <a:buChar char="•"/>
            </a:pPr>
            <a:r>
              <a:rPr lang="en-US" sz="4239">
                <a:solidFill>
                  <a:srgbClr val="1E1E1E"/>
                </a:solidFill>
                <a:latin typeface="Public Sans"/>
              </a:rPr>
              <a:t>Zahfar Aziz Ferdian(5220411257)</a:t>
            </a:r>
          </a:p>
          <a:p>
            <a:pPr marL="915282" indent="-457641" lvl="1">
              <a:lnSpc>
                <a:spcPts val="5511"/>
              </a:lnSpc>
              <a:buFont typeface="Arial"/>
              <a:buChar char="•"/>
            </a:pPr>
            <a:r>
              <a:rPr lang="en-US" sz="4239">
                <a:solidFill>
                  <a:srgbClr val="1E1E1E"/>
                </a:solidFill>
                <a:latin typeface="Public Sans"/>
              </a:rPr>
              <a:t>Jeky Adi Saputra(5220411249)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2401" y="5973453"/>
            <a:ext cx="15723198" cy="3030309"/>
            <a:chOff x="0" y="0"/>
            <a:chExt cx="2265802" cy="436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5801" cy="436685"/>
            </a:xfrm>
            <a:custGeom>
              <a:avLst/>
              <a:gdLst/>
              <a:ahLst/>
              <a:cxnLst/>
              <a:rect r="r" b="b" t="t" l="l"/>
              <a:pathLst>
                <a:path h="436685" w="2265801">
                  <a:moveTo>
                    <a:pt x="7878" y="0"/>
                  </a:moveTo>
                  <a:lnTo>
                    <a:pt x="2257923" y="0"/>
                  </a:lnTo>
                  <a:cubicBezTo>
                    <a:pt x="2262274" y="0"/>
                    <a:pt x="2265801" y="3527"/>
                    <a:pt x="2265801" y="7878"/>
                  </a:cubicBezTo>
                  <a:lnTo>
                    <a:pt x="2265801" y="428806"/>
                  </a:lnTo>
                  <a:cubicBezTo>
                    <a:pt x="2265801" y="433157"/>
                    <a:pt x="2262274" y="436685"/>
                    <a:pt x="2257923" y="436685"/>
                  </a:cubicBezTo>
                  <a:lnTo>
                    <a:pt x="7878" y="436685"/>
                  </a:lnTo>
                  <a:cubicBezTo>
                    <a:pt x="3527" y="436685"/>
                    <a:pt x="0" y="433157"/>
                    <a:pt x="0" y="428806"/>
                  </a:cubicBezTo>
                  <a:lnTo>
                    <a:pt x="0" y="7878"/>
                  </a:lnTo>
                  <a:cubicBezTo>
                    <a:pt x="0" y="3527"/>
                    <a:pt x="3527" y="0"/>
                    <a:pt x="787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5802" cy="474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4547" y="132535"/>
            <a:ext cx="17361364" cy="5488442"/>
            <a:chOff x="0" y="0"/>
            <a:chExt cx="2501870" cy="7909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1871" cy="790915"/>
            </a:xfrm>
            <a:custGeom>
              <a:avLst/>
              <a:gdLst/>
              <a:ahLst/>
              <a:cxnLst/>
              <a:rect r="r" b="b" t="t" l="l"/>
              <a:pathLst>
                <a:path h="790915" w="2501871">
                  <a:moveTo>
                    <a:pt x="7135" y="0"/>
                  </a:moveTo>
                  <a:lnTo>
                    <a:pt x="2494736" y="0"/>
                  </a:lnTo>
                  <a:cubicBezTo>
                    <a:pt x="2498676" y="0"/>
                    <a:pt x="2501871" y="3194"/>
                    <a:pt x="2501871" y="7135"/>
                  </a:cubicBezTo>
                  <a:lnTo>
                    <a:pt x="2501871" y="783781"/>
                  </a:lnTo>
                  <a:cubicBezTo>
                    <a:pt x="2501871" y="785673"/>
                    <a:pt x="2501119" y="787488"/>
                    <a:pt x="2499781" y="788826"/>
                  </a:cubicBezTo>
                  <a:cubicBezTo>
                    <a:pt x="2498443" y="790164"/>
                    <a:pt x="2496628" y="790915"/>
                    <a:pt x="2494736" y="790915"/>
                  </a:cubicBezTo>
                  <a:lnTo>
                    <a:pt x="7135" y="790915"/>
                  </a:lnTo>
                  <a:cubicBezTo>
                    <a:pt x="3194" y="790915"/>
                    <a:pt x="0" y="787721"/>
                    <a:pt x="0" y="783781"/>
                  </a:cubicBezTo>
                  <a:lnTo>
                    <a:pt x="0" y="7135"/>
                  </a:lnTo>
                  <a:cubicBezTo>
                    <a:pt x="0" y="5243"/>
                    <a:pt x="752" y="3428"/>
                    <a:pt x="2090" y="2090"/>
                  </a:cubicBezTo>
                  <a:cubicBezTo>
                    <a:pt x="3428" y="752"/>
                    <a:pt x="5243" y="0"/>
                    <a:pt x="71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1870" cy="829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259300" y="428043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1" y="0"/>
                </a:lnTo>
                <a:lnTo>
                  <a:pt x="448341" y="433669"/>
                </a:lnTo>
                <a:lnTo>
                  <a:pt x="0" y="43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4605" y="644877"/>
            <a:ext cx="16230994" cy="4626362"/>
          </a:xfrm>
          <a:custGeom>
            <a:avLst/>
            <a:gdLst/>
            <a:ahLst/>
            <a:cxnLst/>
            <a:rect r="r" b="b" t="t" l="l"/>
            <a:pathLst>
              <a:path h="4626362" w="16230994">
                <a:moveTo>
                  <a:pt x="0" y="0"/>
                </a:moveTo>
                <a:lnTo>
                  <a:pt x="16230994" y="0"/>
                </a:lnTo>
                <a:lnTo>
                  <a:pt x="16230994" y="4626363"/>
                </a:lnTo>
                <a:lnTo>
                  <a:pt x="0" y="462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082" r="0" b="-876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2854" y="6038555"/>
            <a:ext cx="15242745" cy="332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1. Kelas Animal:</a:t>
            </a:r>
          </a:p>
          <a:p>
            <a:pPr marL="583008" indent="-291504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Mewakili k</a:t>
            </a:r>
            <a:r>
              <a:rPr lang="en-US" sz="2700">
                <a:solidFill>
                  <a:srgbClr val="1E1E1E"/>
                </a:solidFill>
                <a:latin typeface="Public Sans"/>
              </a:rPr>
              <a:t>elas induk (base class) yang memiliki atribut umum yang diwarisi oleh kelas turunannya.</a:t>
            </a:r>
          </a:p>
          <a:p>
            <a:pPr marL="583008" indent="-291504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Memiliki atribut publik (nama, sifat, ukuran) dan atribut protected (_jumlah_kaki).</a:t>
            </a:r>
          </a:p>
          <a:p>
            <a:pPr marL="583008" indent="-291504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Memiliki dua metode: identifikasi untuk memberikan informasi tentang hewan dan bersuara untuk memberikan suara hewan.</a:t>
            </a:r>
          </a:p>
          <a:p>
            <a:pPr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2401" y="6816651"/>
            <a:ext cx="15723198" cy="3030309"/>
            <a:chOff x="0" y="0"/>
            <a:chExt cx="2265802" cy="436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5801" cy="436685"/>
            </a:xfrm>
            <a:custGeom>
              <a:avLst/>
              <a:gdLst/>
              <a:ahLst/>
              <a:cxnLst/>
              <a:rect r="r" b="b" t="t" l="l"/>
              <a:pathLst>
                <a:path h="436685" w="2265801">
                  <a:moveTo>
                    <a:pt x="7878" y="0"/>
                  </a:moveTo>
                  <a:lnTo>
                    <a:pt x="2257923" y="0"/>
                  </a:lnTo>
                  <a:cubicBezTo>
                    <a:pt x="2262274" y="0"/>
                    <a:pt x="2265801" y="3527"/>
                    <a:pt x="2265801" y="7878"/>
                  </a:cubicBezTo>
                  <a:lnTo>
                    <a:pt x="2265801" y="428806"/>
                  </a:lnTo>
                  <a:cubicBezTo>
                    <a:pt x="2265801" y="433157"/>
                    <a:pt x="2262274" y="436685"/>
                    <a:pt x="2257923" y="436685"/>
                  </a:cubicBezTo>
                  <a:lnTo>
                    <a:pt x="7878" y="436685"/>
                  </a:lnTo>
                  <a:cubicBezTo>
                    <a:pt x="3527" y="436685"/>
                    <a:pt x="0" y="433157"/>
                    <a:pt x="0" y="428806"/>
                  </a:cubicBezTo>
                  <a:lnTo>
                    <a:pt x="0" y="7878"/>
                  </a:lnTo>
                  <a:cubicBezTo>
                    <a:pt x="0" y="3527"/>
                    <a:pt x="3527" y="0"/>
                    <a:pt x="787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5802" cy="474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7787" y="132535"/>
            <a:ext cx="17298124" cy="5678161"/>
            <a:chOff x="0" y="0"/>
            <a:chExt cx="2492757" cy="8182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2757" cy="818255"/>
            </a:xfrm>
            <a:custGeom>
              <a:avLst/>
              <a:gdLst/>
              <a:ahLst/>
              <a:cxnLst/>
              <a:rect r="r" b="b" t="t" l="l"/>
              <a:pathLst>
                <a:path h="818255" w="2492757">
                  <a:moveTo>
                    <a:pt x="7161" y="0"/>
                  </a:moveTo>
                  <a:lnTo>
                    <a:pt x="2485596" y="0"/>
                  </a:lnTo>
                  <a:cubicBezTo>
                    <a:pt x="2489551" y="0"/>
                    <a:pt x="2492757" y="3206"/>
                    <a:pt x="2492757" y="7161"/>
                  </a:cubicBezTo>
                  <a:lnTo>
                    <a:pt x="2492757" y="811094"/>
                  </a:lnTo>
                  <a:cubicBezTo>
                    <a:pt x="2492757" y="815049"/>
                    <a:pt x="2489551" y="818255"/>
                    <a:pt x="2485596" y="818255"/>
                  </a:cubicBezTo>
                  <a:lnTo>
                    <a:pt x="7161" y="818255"/>
                  </a:lnTo>
                  <a:cubicBezTo>
                    <a:pt x="5262" y="818255"/>
                    <a:pt x="3440" y="817501"/>
                    <a:pt x="2097" y="816158"/>
                  </a:cubicBezTo>
                  <a:cubicBezTo>
                    <a:pt x="754" y="814815"/>
                    <a:pt x="0" y="812993"/>
                    <a:pt x="0" y="811094"/>
                  </a:cubicBezTo>
                  <a:lnTo>
                    <a:pt x="0" y="7161"/>
                  </a:lnTo>
                  <a:cubicBezTo>
                    <a:pt x="0" y="5262"/>
                    <a:pt x="754" y="3440"/>
                    <a:pt x="2097" y="2097"/>
                  </a:cubicBezTo>
                  <a:cubicBezTo>
                    <a:pt x="3440" y="754"/>
                    <a:pt x="5262" y="0"/>
                    <a:pt x="71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92757" cy="856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35129" y="428043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2" y="0"/>
                </a:lnTo>
                <a:lnTo>
                  <a:pt x="448342" y="433669"/>
                </a:lnTo>
                <a:lnTo>
                  <a:pt x="0" y="43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7851" y="428043"/>
            <a:ext cx="16157748" cy="5199647"/>
          </a:xfrm>
          <a:custGeom>
            <a:avLst/>
            <a:gdLst/>
            <a:ahLst/>
            <a:cxnLst/>
            <a:rect r="r" b="b" t="t" l="l"/>
            <a:pathLst>
              <a:path h="5199647" w="16157748">
                <a:moveTo>
                  <a:pt x="0" y="0"/>
                </a:moveTo>
                <a:lnTo>
                  <a:pt x="16157748" y="0"/>
                </a:lnTo>
                <a:lnTo>
                  <a:pt x="16157748" y="5199648"/>
                </a:lnTo>
                <a:lnTo>
                  <a:pt x="0" y="5199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623" r="0" b="-165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2854" y="6964325"/>
            <a:ext cx="15242745" cy="332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2. Kelas Mamalia (Turunan dari Animal):</a:t>
            </a:r>
          </a:p>
          <a:p>
            <a:pPr marL="583008" indent="-291504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Menambahkan atribut prot</a:t>
            </a:r>
            <a:r>
              <a:rPr lang="en-US" sz="2700">
                <a:solidFill>
                  <a:srgbClr val="1E1E1E"/>
                </a:solidFill>
                <a:latin typeface="Public Sans"/>
              </a:rPr>
              <a:t>ected (_bisa_jalan, _jenis_mamalia) yang khusus untuk mamalia.</a:t>
            </a:r>
          </a:p>
          <a:p>
            <a:pPr marL="583008" indent="-291504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Menggunakan konstruktor __init__ untuk menginisialisasi atribut baru dan memanggil konstruktor kelas induk menggunakan super().__init__.</a:t>
            </a:r>
          </a:p>
          <a:p>
            <a:pPr marL="583008" indent="-291504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1E1E"/>
                </a:solidFill>
                <a:latin typeface="Public Sans"/>
              </a:rPr>
              <a:t>Mengoverride metode identifikasi dan bersuara untuk memberikan informasi yang spesifik untuk mamalia.</a:t>
            </a:r>
          </a:p>
          <a:p>
            <a:pPr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2401" y="6816651"/>
            <a:ext cx="15723198" cy="3030309"/>
            <a:chOff x="0" y="0"/>
            <a:chExt cx="2265802" cy="436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5801" cy="436685"/>
            </a:xfrm>
            <a:custGeom>
              <a:avLst/>
              <a:gdLst/>
              <a:ahLst/>
              <a:cxnLst/>
              <a:rect r="r" b="b" t="t" l="l"/>
              <a:pathLst>
                <a:path h="436685" w="2265801">
                  <a:moveTo>
                    <a:pt x="7878" y="0"/>
                  </a:moveTo>
                  <a:lnTo>
                    <a:pt x="2257923" y="0"/>
                  </a:lnTo>
                  <a:cubicBezTo>
                    <a:pt x="2262274" y="0"/>
                    <a:pt x="2265801" y="3527"/>
                    <a:pt x="2265801" y="7878"/>
                  </a:cubicBezTo>
                  <a:lnTo>
                    <a:pt x="2265801" y="428806"/>
                  </a:lnTo>
                  <a:cubicBezTo>
                    <a:pt x="2265801" y="433157"/>
                    <a:pt x="2262274" y="436685"/>
                    <a:pt x="2257923" y="436685"/>
                  </a:cubicBezTo>
                  <a:lnTo>
                    <a:pt x="7878" y="436685"/>
                  </a:lnTo>
                  <a:cubicBezTo>
                    <a:pt x="3527" y="436685"/>
                    <a:pt x="0" y="433157"/>
                    <a:pt x="0" y="428806"/>
                  </a:cubicBezTo>
                  <a:lnTo>
                    <a:pt x="0" y="7878"/>
                  </a:lnTo>
                  <a:cubicBezTo>
                    <a:pt x="0" y="3527"/>
                    <a:pt x="3527" y="0"/>
                    <a:pt x="787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5802" cy="474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947" y="132535"/>
            <a:ext cx="17003005" cy="6247320"/>
            <a:chOff x="0" y="0"/>
            <a:chExt cx="2450229" cy="9002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0229" cy="900274"/>
            </a:xfrm>
            <a:custGeom>
              <a:avLst/>
              <a:gdLst/>
              <a:ahLst/>
              <a:cxnLst/>
              <a:rect r="r" b="b" t="t" l="l"/>
              <a:pathLst>
                <a:path h="900274" w="2450229">
                  <a:moveTo>
                    <a:pt x="7285" y="0"/>
                  </a:moveTo>
                  <a:lnTo>
                    <a:pt x="2442944" y="0"/>
                  </a:lnTo>
                  <a:cubicBezTo>
                    <a:pt x="2446967" y="0"/>
                    <a:pt x="2450229" y="3262"/>
                    <a:pt x="2450229" y="7285"/>
                  </a:cubicBezTo>
                  <a:lnTo>
                    <a:pt x="2450229" y="892989"/>
                  </a:lnTo>
                  <a:cubicBezTo>
                    <a:pt x="2450229" y="894921"/>
                    <a:pt x="2449461" y="896774"/>
                    <a:pt x="2448095" y="898140"/>
                  </a:cubicBezTo>
                  <a:cubicBezTo>
                    <a:pt x="2446729" y="899506"/>
                    <a:pt x="2444876" y="900274"/>
                    <a:pt x="2442944" y="900274"/>
                  </a:cubicBezTo>
                  <a:lnTo>
                    <a:pt x="7285" y="900274"/>
                  </a:lnTo>
                  <a:cubicBezTo>
                    <a:pt x="5353" y="900274"/>
                    <a:pt x="3500" y="899506"/>
                    <a:pt x="2134" y="898140"/>
                  </a:cubicBezTo>
                  <a:cubicBezTo>
                    <a:pt x="768" y="896774"/>
                    <a:pt x="0" y="894921"/>
                    <a:pt x="0" y="892989"/>
                  </a:cubicBezTo>
                  <a:lnTo>
                    <a:pt x="0" y="7285"/>
                  </a:lnTo>
                  <a:cubicBezTo>
                    <a:pt x="0" y="5353"/>
                    <a:pt x="768" y="3500"/>
                    <a:pt x="2134" y="2134"/>
                  </a:cubicBezTo>
                  <a:cubicBezTo>
                    <a:pt x="3500" y="768"/>
                    <a:pt x="5353" y="0"/>
                    <a:pt x="72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50229" cy="938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35129" y="428043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2" y="0"/>
                </a:lnTo>
                <a:lnTo>
                  <a:pt x="448342" y="433669"/>
                </a:lnTo>
                <a:lnTo>
                  <a:pt x="0" y="43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2126" y="428043"/>
            <a:ext cx="16009093" cy="5679268"/>
          </a:xfrm>
          <a:custGeom>
            <a:avLst/>
            <a:gdLst/>
            <a:ahLst/>
            <a:cxnLst/>
            <a:rect r="r" b="b" t="t" l="l"/>
            <a:pathLst>
              <a:path h="5679268" w="16009093">
                <a:moveTo>
                  <a:pt x="0" y="0"/>
                </a:moveTo>
                <a:lnTo>
                  <a:pt x="16009093" y="0"/>
                </a:lnTo>
                <a:lnTo>
                  <a:pt x="16009093" y="5679269"/>
                </a:lnTo>
                <a:lnTo>
                  <a:pt x="0" y="567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636" r="0" b="-130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78769" y="6948603"/>
            <a:ext cx="15526830" cy="289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2750">
                <a:solidFill>
                  <a:srgbClr val="1E1E1E"/>
                </a:solidFill>
                <a:latin typeface="Public Sans"/>
              </a:rPr>
              <a:t>3. Kelas Aves (Turunan dari Animal):</a:t>
            </a:r>
          </a:p>
          <a:p>
            <a:pPr marL="593874" indent="-296937" lvl="1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1E1E1E"/>
                </a:solidFill>
                <a:latin typeface="Public Sans"/>
              </a:rPr>
              <a:t>Menambahkan atribut prot</a:t>
            </a:r>
            <a:r>
              <a:rPr lang="en-US" sz="2750">
                <a:solidFill>
                  <a:srgbClr val="1E1E1E"/>
                </a:solidFill>
                <a:latin typeface="Public Sans"/>
              </a:rPr>
              <a:t>ected (_bisa_terbang, _jenis_aves) yang khusus untuk burung.</a:t>
            </a:r>
          </a:p>
          <a:p>
            <a:pPr marL="593874" indent="-296937" lvl="1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1E1E1E"/>
                </a:solidFill>
                <a:latin typeface="Public Sans"/>
              </a:rPr>
              <a:t>Menggunakan konstruktor __init__ dan memanggil konstruktor kelas induk.</a:t>
            </a:r>
          </a:p>
          <a:p>
            <a:pPr marL="593874" indent="-296937" lvl="1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1E1E1E"/>
                </a:solidFill>
                <a:latin typeface="Public Sans"/>
              </a:rPr>
              <a:t>Mengoverride metode identifikasi dan bersuara untuk memberikan informasi yang spesifik untuk burung.</a:t>
            </a:r>
          </a:p>
          <a:p>
            <a:pPr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2401" y="6816651"/>
            <a:ext cx="15723198" cy="3030309"/>
            <a:chOff x="0" y="0"/>
            <a:chExt cx="2265802" cy="436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5801" cy="436685"/>
            </a:xfrm>
            <a:custGeom>
              <a:avLst/>
              <a:gdLst/>
              <a:ahLst/>
              <a:cxnLst/>
              <a:rect r="r" b="b" t="t" l="l"/>
              <a:pathLst>
                <a:path h="436685" w="2265801">
                  <a:moveTo>
                    <a:pt x="7878" y="0"/>
                  </a:moveTo>
                  <a:lnTo>
                    <a:pt x="2257923" y="0"/>
                  </a:lnTo>
                  <a:cubicBezTo>
                    <a:pt x="2262274" y="0"/>
                    <a:pt x="2265801" y="3527"/>
                    <a:pt x="2265801" y="7878"/>
                  </a:cubicBezTo>
                  <a:lnTo>
                    <a:pt x="2265801" y="428806"/>
                  </a:lnTo>
                  <a:cubicBezTo>
                    <a:pt x="2265801" y="433157"/>
                    <a:pt x="2262274" y="436685"/>
                    <a:pt x="2257923" y="436685"/>
                  </a:cubicBezTo>
                  <a:lnTo>
                    <a:pt x="7878" y="436685"/>
                  </a:lnTo>
                  <a:cubicBezTo>
                    <a:pt x="3527" y="436685"/>
                    <a:pt x="0" y="433157"/>
                    <a:pt x="0" y="428806"/>
                  </a:cubicBezTo>
                  <a:lnTo>
                    <a:pt x="0" y="7878"/>
                  </a:lnTo>
                  <a:cubicBezTo>
                    <a:pt x="0" y="3527"/>
                    <a:pt x="3527" y="0"/>
                    <a:pt x="787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5802" cy="474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24463" y="132535"/>
            <a:ext cx="13419415" cy="6247320"/>
            <a:chOff x="0" y="0"/>
            <a:chExt cx="1933813" cy="9002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3814" cy="900274"/>
            </a:xfrm>
            <a:custGeom>
              <a:avLst/>
              <a:gdLst/>
              <a:ahLst/>
              <a:cxnLst/>
              <a:rect r="r" b="b" t="t" l="l"/>
              <a:pathLst>
                <a:path h="900274" w="1933814">
                  <a:moveTo>
                    <a:pt x="9231" y="0"/>
                  </a:moveTo>
                  <a:lnTo>
                    <a:pt x="1924583" y="0"/>
                  </a:lnTo>
                  <a:cubicBezTo>
                    <a:pt x="1929681" y="0"/>
                    <a:pt x="1933814" y="4133"/>
                    <a:pt x="1933814" y="9231"/>
                  </a:cubicBezTo>
                  <a:lnTo>
                    <a:pt x="1933814" y="891043"/>
                  </a:lnTo>
                  <a:cubicBezTo>
                    <a:pt x="1933814" y="896141"/>
                    <a:pt x="1929681" y="900274"/>
                    <a:pt x="1924583" y="900274"/>
                  </a:cubicBezTo>
                  <a:lnTo>
                    <a:pt x="9231" y="900274"/>
                  </a:lnTo>
                  <a:cubicBezTo>
                    <a:pt x="4133" y="900274"/>
                    <a:pt x="0" y="896141"/>
                    <a:pt x="0" y="891043"/>
                  </a:cubicBezTo>
                  <a:lnTo>
                    <a:pt x="0" y="9231"/>
                  </a:lnTo>
                  <a:cubicBezTo>
                    <a:pt x="0" y="4133"/>
                    <a:pt x="4133" y="0"/>
                    <a:pt x="92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33813" cy="938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65763" y="428043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1" y="0"/>
                </a:lnTo>
                <a:lnTo>
                  <a:pt x="448341" y="433669"/>
                </a:lnTo>
                <a:lnTo>
                  <a:pt x="0" y="43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3390" y="428043"/>
            <a:ext cx="12254678" cy="5685446"/>
          </a:xfrm>
          <a:custGeom>
            <a:avLst/>
            <a:gdLst/>
            <a:ahLst/>
            <a:cxnLst/>
            <a:rect r="r" b="b" t="t" l="l"/>
            <a:pathLst>
              <a:path h="5685446" w="12254678">
                <a:moveTo>
                  <a:pt x="0" y="0"/>
                </a:moveTo>
                <a:lnTo>
                  <a:pt x="12254679" y="0"/>
                </a:lnTo>
                <a:lnTo>
                  <a:pt x="12254679" y="5685446"/>
                </a:lnTo>
                <a:lnTo>
                  <a:pt x="0" y="56854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353" r="-1032" b="-1432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51041" y="6860056"/>
            <a:ext cx="14347902" cy="342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4"/>
              </a:lnSpc>
            </a:pPr>
            <a:r>
              <a:rPr lang="en-US" sz="2431">
                <a:solidFill>
                  <a:srgbClr val="1E1E1E"/>
                </a:solidFill>
                <a:latin typeface="Public Sans"/>
              </a:rPr>
              <a:t>4. Kelas Ayam (Turunan dari Aves):</a:t>
            </a:r>
          </a:p>
          <a:p>
            <a:pPr marL="525042" indent="-262521" lvl="1">
              <a:lnSpc>
                <a:spcPts val="3404"/>
              </a:lnSpc>
              <a:buFont typeface="Arial"/>
              <a:buChar char="•"/>
            </a:pPr>
            <a:r>
              <a:rPr lang="en-US" sz="2431">
                <a:solidFill>
                  <a:srgbClr val="1E1E1E"/>
                </a:solidFill>
                <a:latin typeface="Public Sans"/>
              </a:rPr>
              <a:t>Menambahkan atribut prot</a:t>
            </a:r>
            <a:r>
              <a:rPr lang="en-US" sz="2431">
                <a:solidFill>
                  <a:srgbClr val="1E1E1E"/>
                </a:solidFill>
                <a:latin typeface="Public Sans"/>
              </a:rPr>
              <a:t>ected (_jenis_ayam, _bisa_diadu) yang khusus untuk ayam.</a:t>
            </a:r>
          </a:p>
          <a:p>
            <a:pPr marL="525042" indent="-262521" lvl="1">
              <a:lnSpc>
                <a:spcPts val="3404"/>
              </a:lnSpc>
              <a:buFont typeface="Arial"/>
              <a:buChar char="•"/>
            </a:pPr>
            <a:r>
              <a:rPr lang="en-US" sz="2431">
                <a:solidFill>
                  <a:srgbClr val="1E1E1E"/>
                </a:solidFill>
                <a:latin typeface="Public Sans"/>
              </a:rPr>
              <a:t>Menggunakan konstruktor __init__ dan memanggil konstruktor kelas induk.</a:t>
            </a:r>
          </a:p>
          <a:p>
            <a:pPr marL="525042" indent="-262521" lvl="1">
              <a:lnSpc>
                <a:spcPts val="3404"/>
              </a:lnSpc>
              <a:buFont typeface="Arial"/>
              <a:buChar char="•"/>
            </a:pPr>
            <a:r>
              <a:rPr lang="en-US" sz="2431">
                <a:solidFill>
                  <a:srgbClr val="1E1E1E"/>
                </a:solidFill>
                <a:latin typeface="Public Sans"/>
              </a:rPr>
              <a:t>Mengoverride metode identifikasi dan bersuara untuk memberikan informasi yang spesifik untuk ayam.</a:t>
            </a:r>
          </a:p>
          <a:p>
            <a:pPr marL="525042" indent="-262521" lvl="1">
              <a:lnSpc>
                <a:spcPts val="3404"/>
              </a:lnSpc>
              <a:buFont typeface="Arial"/>
              <a:buChar char="•"/>
            </a:pPr>
            <a:r>
              <a:rPr lang="en-US" sz="2431">
                <a:solidFill>
                  <a:srgbClr val="1E1E1E"/>
                </a:solidFill>
                <a:latin typeface="Public Sans"/>
              </a:rPr>
              <a:t>Menambahkan metode getter (get_jenis_ayam, get_bisa_diadu) untuk mengakses atribut protected.</a:t>
            </a:r>
          </a:p>
          <a:p>
            <a:pPr>
              <a:lnSpc>
                <a:spcPts val="340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6450" y="5952373"/>
            <a:ext cx="15723198" cy="3030309"/>
            <a:chOff x="0" y="0"/>
            <a:chExt cx="2265802" cy="436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5801" cy="436685"/>
            </a:xfrm>
            <a:custGeom>
              <a:avLst/>
              <a:gdLst/>
              <a:ahLst/>
              <a:cxnLst/>
              <a:rect r="r" b="b" t="t" l="l"/>
              <a:pathLst>
                <a:path h="436685" w="2265801">
                  <a:moveTo>
                    <a:pt x="7878" y="0"/>
                  </a:moveTo>
                  <a:lnTo>
                    <a:pt x="2257923" y="0"/>
                  </a:lnTo>
                  <a:cubicBezTo>
                    <a:pt x="2262274" y="0"/>
                    <a:pt x="2265801" y="3527"/>
                    <a:pt x="2265801" y="7878"/>
                  </a:cubicBezTo>
                  <a:lnTo>
                    <a:pt x="2265801" y="428806"/>
                  </a:lnTo>
                  <a:cubicBezTo>
                    <a:pt x="2265801" y="433157"/>
                    <a:pt x="2262274" y="436685"/>
                    <a:pt x="2257923" y="436685"/>
                  </a:cubicBezTo>
                  <a:lnTo>
                    <a:pt x="7878" y="436685"/>
                  </a:lnTo>
                  <a:cubicBezTo>
                    <a:pt x="3527" y="436685"/>
                    <a:pt x="0" y="433157"/>
                    <a:pt x="0" y="428806"/>
                  </a:cubicBezTo>
                  <a:lnTo>
                    <a:pt x="0" y="7878"/>
                  </a:lnTo>
                  <a:cubicBezTo>
                    <a:pt x="0" y="3527"/>
                    <a:pt x="3527" y="0"/>
                    <a:pt x="787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5802" cy="474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220" y="807093"/>
            <a:ext cx="16968398" cy="4527410"/>
            <a:chOff x="0" y="0"/>
            <a:chExt cx="2445242" cy="6524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5242" cy="652425"/>
            </a:xfrm>
            <a:custGeom>
              <a:avLst/>
              <a:gdLst/>
              <a:ahLst/>
              <a:cxnLst/>
              <a:rect r="r" b="b" t="t" l="l"/>
              <a:pathLst>
                <a:path h="652425" w="2445242">
                  <a:moveTo>
                    <a:pt x="7300" y="0"/>
                  </a:moveTo>
                  <a:lnTo>
                    <a:pt x="2437942" y="0"/>
                  </a:lnTo>
                  <a:cubicBezTo>
                    <a:pt x="2439878" y="0"/>
                    <a:pt x="2441735" y="769"/>
                    <a:pt x="2443104" y="2138"/>
                  </a:cubicBezTo>
                  <a:cubicBezTo>
                    <a:pt x="2444473" y="3507"/>
                    <a:pt x="2445242" y="5364"/>
                    <a:pt x="2445242" y="7300"/>
                  </a:cubicBezTo>
                  <a:lnTo>
                    <a:pt x="2445242" y="645125"/>
                  </a:lnTo>
                  <a:cubicBezTo>
                    <a:pt x="2445242" y="649157"/>
                    <a:pt x="2441973" y="652425"/>
                    <a:pt x="2437942" y="652425"/>
                  </a:cubicBezTo>
                  <a:lnTo>
                    <a:pt x="7300" y="652425"/>
                  </a:lnTo>
                  <a:cubicBezTo>
                    <a:pt x="5364" y="652425"/>
                    <a:pt x="3507" y="651656"/>
                    <a:pt x="2138" y="650287"/>
                  </a:cubicBezTo>
                  <a:cubicBezTo>
                    <a:pt x="769" y="648918"/>
                    <a:pt x="0" y="647061"/>
                    <a:pt x="0" y="645125"/>
                  </a:cubicBezTo>
                  <a:lnTo>
                    <a:pt x="0" y="7300"/>
                  </a:lnTo>
                  <a:cubicBezTo>
                    <a:pt x="0" y="3268"/>
                    <a:pt x="3268" y="0"/>
                    <a:pt x="73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45242" cy="6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259300" y="1053823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1" y="0"/>
                </a:lnTo>
                <a:lnTo>
                  <a:pt x="448341" y="433668"/>
                </a:lnTo>
                <a:lnTo>
                  <a:pt x="0" y="43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6450" y="1232372"/>
            <a:ext cx="15875099" cy="3803332"/>
          </a:xfrm>
          <a:custGeom>
            <a:avLst/>
            <a:gdLst/>
            <a:ahLst/>
            <a:cxnLst/>
            <a:rect r="r" b="b" t="t" l="l"/>
            <a:pathLst>
              <a:path h="3803332" w="15875099">
                <a:moveTo>
                  <a:pt x="0" y="0"/>
                </a:moveTo>
                <a:lnTo>
                  <a:pt x="15875100" y="0"/>
                </a:lnTo>
                <a:lnTo>
                  <a:pt x="15875100" y="3803332"/>
                </a:lnTo>
                <a:lnTo>
                  <a:pt x="0" y="38033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69" t="-18009" r="-3634" b="-165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10766" y="6395050"/>
            <a:ext cx="14666467" cy="258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4"/>
              </a:lnSpc>
            </a:pPr>
            <a:r>
              <a:rPr lang="en-US" sz="2932">
                <a:solidFill>
                  <a:srgbClr val="1E1E1E"/>
                </a:solidFill>
                <a:latin typeface="Public Sans"/>
              </a:rPr>
              <a:t>5. Kelas Merpati (Turunan dari Aves):</a:t>
            </a:r>
          </a:p>
          <a:p>
            <a:pPr marL="633046" indent="-316523" lvl="1">
              <a:lnSpc>
                <a:spcPts val="4104"/>
              </a:lnSpc>
              <a:buFont typeface="Arial"/>
              <a:buChar char="•"/>
            </a:pPr>
            <a:r>
              <a:rPr lang="en-US" sz="2932">
                <a:solidFill>
                  <a:srgbClr val="1E1E1E"/>
                </a:solidFill>
                <a:latin typeface="Public Sans"/>
              </a:rPr>
              <a:t>Men</a:t>
            </a:r>
            <a:r>
              <a:rPr lang="en-US" sz="2932">
                <a:solidFill>
                  <a:srgbClr val="1E1E1E"/>
                </a:solidFill>
                <a:latin typeface="Public Sans"/>
              </a:rPr>
              <a:t>ggunakan konstruktor __init__ dan memanggil konstruktor kelas induk.</a:t>
            </a:r>
          </a:p>
          <a:p>
            <a:pPr marL="633046" indent="-316523" lvl="1">
              <a:lnSpc>
                <a:spcPts val="4104"/>
              </a:lnSpc>
              <a:buFont typeface="Arial"/>
              <a:buChar char="•"/>
            </a:pPr>
            <a:r>
              <a:rPr lang="en-US" sz="2932">
                <a:solidFill>
                  <a:srgbClr val="1E1E1E"/>
                </a:solidFill>
                <a:latin typeface="Public Sans"/>
              </a:rPr>
              <a:t>Mengoverride metode bersuara untuk memberikan informasi yang spesifik untuk merpati.</a:t>
            </a:r>
          </a:p>
          <a:p>
            <a:pPr>
              <a:lnSpc>
                <a:spcPts val="410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A0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7458" y="358222"/>
            <a:ext cx="17761724" cy="9675956"/>
            <a:chOff x="0" y="0"/>
            <a:chExt cx="2559565" cy="1394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9565" cy="1394360"/>
            </a:xfrm>
            <a:custGeom>
              <a:avLst/>
              <a:gdLst/>
              <a:ahLst/>
              <a:cxnLst/>
              <a:rect r="r" b="b" t="t" l="l"/>
              <a:pathLst>
                <a:path h="1394360" w="2559565">
                  <a:moveTo>
                    <a:pt x="6974" y="0"/>
                  </a:moveTo>
                  <a:lnTo>
                    <a:pt x="2552591" y="0"/>
                  </a:lnTo>
                  <a:cubicBezTo>
                    <a:pt x="2556442" y="0"/>
                    <a:pt x="2559565" y="3122"/>
                    <a:pt x="2559565" y="6974"/>
                  </a:cubicBezTo>
                  <a:lnTo>
                    <a:pt x="2559565" y="1387386"/>
                  </a:lnTo>
                  <a:cubicBezTo>
                    <a:pt x="2559565" y="1391237"/>
                    <a:pt x="2556442" y="1394360"/>
                    <a:pt x="2552591" y="1394360"/>
                  </a:cubicBezTo>
                  <a:lnTo>
                    <a:pt x="6974" y="1394360"/>
                  </a:lnTo>
                  <a:cubicBezTo>
                    <a:pt x="3122" y="1394360"/>
                    <a:pt x="0" y="1391237"/>
                    <a:pt x="0" y="1387386"/>
                  </a:cubicBezTo>
                  <a:lnTo>
                    <a:pt x="0" y="6974"/>
                  </a:lnTo>
                  <a:cubicBezTo>
                    <a:pt x="0" y="3122"/>
                    <a:pt x="312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1E1E1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9565" cy="1432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37842" y="1028700"/>
            <a:ext cx="448341" cy="433668"/>
          </a:xfrm>
          <a:custGeom>
            <a:avLst/>
            <a:gdLst/>
            <a:ahLst/>
            <a:cxnLst/>
            <a:rect r="r" b="b" t="t" l="l"/>
            <a:pathLst>
              <a:path h="433668" w="448341">
                <a:moveTo>
                  <a:pt x="0" y="0"/>
                </a:moveTo>
                <a:lnTo>
                  <a:pt x="448341" y="0"/>
                </a:lnTo>
                <a:lnTo>
                  <a:pt x="448341" y="433668"/>
                </a:lnTo>
                <a:lnTo>
                  <a:pt x="0" y="43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5730" y="714410"/>
            <a:ext cx="7510645" cy="1052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32"/>
              </a:lnSpc>
            </a:pPr>
            <a:r>
              <a:rPr lang="en-US" sz="6860">
                <a:solidFill>
                  <a:srgbClr val="1E1E1E"/>
                </a:solidFill>
                <a:latin typeface="Public Sans Bold"/>
              </a:rPr>
              <a:t>Kesimpulan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4172" y="2169291"/>
            <a:ext cx="16607840" cy="708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6680" indent="-223340" lvl="1">
              <a:lnSpc>
                <a:spcPts val="2689"/>
              </a:lnSpc>
              <a:buFont typeface="Arial"/>
              <a:buChar char="•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Hierarki Kelas: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Program ini menggambarkan hierarki kelas dengan kelas Animal sebagai kelas induk, dan kelas-kelas turunannya seperti Mamalia, Aves, Ayam, dan Merpati.</a:t>
            </a:r>
          </a:p>
          <a:p>
            <a:pPr marL="446680" indent="-223340" lvl="1">
              <a:lnSpc>
                <a:spcPts val="2689"/>
              </a:lnSpc>
              <a:buFont typeface="Arial"/>
              <a:buChar char="•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Pewarisan (Inheritance):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Konsep pewarisan digunakan dengan membuat kelas turunan seperti Mamalia, Aves, Ayam, dan Merpati. Kelas turunan mewarisi atribut dan metode dari kelas induk (Animal).</a:t>
            </a:r>
          </a:p>
          <a:p>
            <a:pPr marL="446680" indent="-223340" lvl="1">
              <a:lnSpc>
                <a:spcPts val="2689"/>
              </a:lnSpc>
              <a:buFont typeface="Arial"/>
              <a:buChar char="•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Atribut dan Metode dengan Tingkat Akses Berbeda: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Penggunaan atribut dan metode dengan tingkat akses berbeda (public, protected) memberikan kontrol terhadap akses dan encapsulation.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Atribut publik digunakan untuk informasi umum hewan, sementara atribut protected digunakan untuk informasi yang lebih spesifik.</a:t>
            </a:r>
          </a:p>
          <a:p>
            <a:pPr marL="446680" indent="-223340" lvl="1">
              <a:lnSpc>
                <a:spcPts val="2689"/>
              </a:lnSpc>
              <a:buFont typeface="Arial"/>
              <a:buChar char="•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Getter Method: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Metode getter (get_jenis_mamalia, get_jenis_aves, get_jenis_ayam, get_bisa_diadu) digunakan untuk mengakses atribut protected, mengikuti prinsip encapsulation.</a:t>
            </a:r>
          </a:p>
          <a:p>
            <a:pPr marL="446680" indent="-223340" lvl="1">
              <a:lnSpc>
                <a:spcPts val="2689"/>
              </a:lnSpc>
              <a:buFont typeface="Arial"/>
              <a:buChar char="•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Polimorfisme: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Terdapat penggunaan polimorfisme melalui penggunaan</a:t>
            </a:r>
            <a:r>
              <a:rPr lang="en-US" sz="2068">
                <a:solidFill>
                  <a:srgbClr val="1E1E1E"/>
                </a:solidFill>
                <a:latin typeface="Public Sans Bold"/>
              </a:rPr>
              <a:t> metode identifikasi dan bersuara yang dioverride di setiap kelas turunan, memberikan perilaku yang spesifik untuk setiap jenis hewan.</a:t>
            </a:r>
          </a:p>
          <a:p>
            <a:pPr marL="446680" indent="-223340" lvl="1">
              <a:lnSpc>
                <a:spcPts val="2689"/>
              </a:lnSpc>
              <a:buFont typeface="Arial"/>
              <a:buChar char="•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Contoh Implementasi:</a:t>
            </a:r>
          </a:p>
          <a:p>
            <a:pPr marL="893361" indent="-297787" lvl="2">
              <a:lnSpc>
                <a:spcPts val="2689"/>
              </a:lnSpc>
              <a:buFont typeface="Arial"/>
              <a:buChar char="⚬"/>
            </a:pPr>
            <a:r>
              <a:rPr lang="en-US" sz="2068">
                <a:solidFill>
                  <a:srgbClr val="1E1E1E"/>
                </a:solidFill>
                <a:latin typeface="Public Sans Bold"/>
              </a:rPr>
              <a:t>Contoh implementasi objek seperti singa, kuda, gajah, merpati, camar, dan ayam memberikan hasil identifikasi dan suara sesuai dengan jenis masing-masing.</a:t>
            </a:r>
          </a:p>
          <a:p>
            <a:pPr>
              <a:lnSpc>
                <a:spcPts val="268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062013" y="2760254"/>
            <a:ext cx="394575" cy="5514521"/>
            <a:chOff x="0" y="0"/>
            <a:chExt cx="56860" cy="7946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860" cy="794674"/>
            </a:xfrm>
            <a:custGeom>
              <a:avLst/>
              <a:gdLst/>
              <a:ahLst/>
              <a:cxnLst/>
              <a:rect r="r" b="b" t="t" l="l"/>
              <a:pathLst>
                <a:path h="794674" w="56860">
                  <a:moveTo>
                    <a:pt x="28430" y="0"/>
                  </a:moveTo>
                  <a:lnTo>
                    <a:pt x="28430" y="0"/>
                  </a:lnTo>
                  <a:cubicBezTo>
                    <a:pt x="44132" y="0"/>
                    <a:pt x="56860" y="12729"/>
                    <a:pt x="56860" y="28430"/>
                  </a:cubicBezTo>
                  <a:lnTo>
                    <a:pt x="56860" y="766243"/>
                  </a:lnTo>
                  <a:cubicBezTo>
                    <a:pt x="56860" y="781945"/>
                    <a:pt x="44132" y="794674"/>
                    <a:pt x="28430" y="794674"/>
                  </a:cubicBezTo>
                  <a:lnTo>
                    <a:pt x="28430" y="794674"/>
                  </a:lnTo>
                  <a:cubicBezTo>
                    <a:pt x="12729" y="794674"/>
                    <a:pt x="0" y="781945"/>
                    <a:pt x="0" y="766243"/>
                  </a:cubicBezTo>
                  <a:lnTo>
                    <a:pt x="0" y="28430"/>
                  </a:lnTo>
                  <a:cubicBezTo>
                    <a:pt x="0" y="12729"/>
                    <a:pt x="12729" y="0"/>
                    <a:pt x="28430" y="0"/>
                  </a:cubicBezTo>
                  <a:close/>
                </a:path>
              </a:pathLst>
            </a:custGeom>
            <a:solidFill>
              <a:srgbClr val="C2A054"/>
            </a:solidFill>
            <a:ln w="76200" cap="sq">
              <a:solidFill>
                <a:srgbClr val="1E1E1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6860" cy="832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DAF2s7PInrM</dc:identifier>
  <dcterms:modified xsi:type="dcterms:W3CDTF">2011-08-01T06:04:30Z</dcterms:modified>
  <cp:revision>1</cp:revision>
  <dc:title>Yellow Minimalist Computer Sunday Sermon Church Presentation</dc:title>
</cp:coreProperties>
</file>