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74" r:id="rId3"/>
    <p:sldId id="280" r:id="rId4"/>
    <p:sldId id="299" r:id="rId5"/>
    <p:sldId id="300" r:id="rId6"/>
    <p:sldId id="293" r:id="rId7"/>
    <p:sldId id="301" r:id="rId8"/>
    <p:sldId id="294" r:id="rId9"/>
    <p:sldId id="302" r:id="rId10"/>
    <p:sldId id="303" r:id="rId11"/>
    <p:sldId id="283" r:id="rId12"/>
    <p:sldId id="264" r:id="rId13"/>
    <p:sldId id="304" r:id="rId14"/>
    <p:sldId id="305" r:id="rId15"/>
    <p:sldId id="281" r:id="rId16"/>
    <p:sldId id="296" r:id="rId17"/>
    <p:sldId id="306" r:id="rId18"/>
    <p:sldId id="307" r:id="rId19"/>
    <p:sldId id="335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0DC55-105C-4537-AB90-41CD7CA95C19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27A4-AA78-4FD7-BB83-DA533F9F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aec94e16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aec94e16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5a73c94c4c_1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5a73c94c4c_1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8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a73c94c4c_1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5a73c94c4c_1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5a73c94c4c_1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5a73c94c4c_1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46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5a73c94c4c_1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5a73c94c4c_1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44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5bf9f48274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5bf9f48274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a73c94c4c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5a73c94c4c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a73c94c4c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5a73c94c4c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2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a73c94c4c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5a73c94c4c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10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5bf9f48274_0_3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5bf9f48274_0_34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bf9f48274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5bf9f48274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a73c94c4c_1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5a73c94c4c_1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5bf9f48274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5bf9f48274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bf9f4827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bf9f4827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5bf9f48274_0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5bf9f48274_0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5bf9f48274_0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5bf9f48274_0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63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a73c94c4c_1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a73c94c4c_1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a73c94c4c_1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a73c94c4c_1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97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5a73c94c4c_1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5a73c94c4c_1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a73c94c4c_1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a73c94c4c_1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6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4A5-927A-4623-A54E-950F2697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1907-C518-4D56-9BB8-128549B76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E73F-FF5B-4B5F-8F78-3B7B646A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7F3A-62FD-4B33-B982-D1F3FFA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4E3-FB1C-4DAB-BFFC-4DCEDB79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71F4-C8C3-4709-B79B-26116446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42B37-3BA5-4080-B5A4-718D2E1C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C73C-74BB-4862-83F4-B2CF0241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1E2D-1C69-492B-BFC8-F04867E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97DB-C676-4693-8366-9491E9A6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5EF80-7FED-4BDB-9D26-7B4B0D9D4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7E450-8BBF-471A-9EE1-BFA18DAE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7D5B-8A53-426A-8777-5726A931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71A5-B928-4201-A34D-8A3046CA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DB5F-A59D-4DA0-879A-B6D706EF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- Blue">
  <p:cSld name="Big Idea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8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19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hoto - Green">
  <p:cSld name="Title + Photo -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5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12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 1 1">
  <p:cSld name="Blue Background 1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599" y="-32433"/>
            <a:ext cx="12692931" cy="69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4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67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Yellow">
  <p:cSld name="Section Title -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7"/>
          <p:cNvSpPr txBox="1">
            <a:spLocks noGrp="1"/>
          </p:cNvSpPr>
          <p:nvPr>
            <p:ph type="title"/>
          </p:nvPr>
        </p:nvSpPr>
        <p:spPr>
          <a:xfrm>
            <a:off x="1409133" y="1905600"/>
            <a:ext cx="8084000" cy="30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57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11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Logo">
  <p:cSld name="Color Log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79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Background">
  <p:cSld name="Red Background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599" y="-32433"/>
            <a:ext cx="12692931" cy="69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1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000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">
  <p:cSld name="Blue Backgroun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599" y="-32433"/>
            <a:ext cx="12692931" cy="69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2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22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ackground">
  <p:cSld name="White Background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599" y="-32433"/>
            <a:ext cx="12692931" cy="69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100" y="6382500"/>
            <a:ext cx="2354333" cy="35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1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03E-01C4-41A3-80CF-5453F583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E217-5F27-49D5-84AC-00797301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6797-5F35-4A2E-95E7-5FC41805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54EB-8FAF-4379-B737-74E74921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D6B4-1D2C-43E9-871C-A43EB437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3F83-06D0-4337-A018-ABACB963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F2F1-0760-4CAF-82A8-C4107A65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ED76A-F7EE-43C8-8EE1-6BA80D71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313-BABD-4D9C-9122-18E56F98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3C02-287B-4DF8-8E5A-356338D1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8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194D-3429-40E1-B586-5E4142E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26AB-0D09-42BC-AFA8-2EF551FCD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61B6-547E-4A34-B125-1EB5A176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5A9E-56D5-45B9-B174-04E4F078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CE35-85B8-4370-88B9-281C6628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9439F-0999-48F6-B4C3-F1D5D52E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2614-CDA4-41A7-845D-3D224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49DF-F84E-442A-B58B-1462F99F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B2C5-C5A7-47B7-8689-9D9AF52D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AE0B0-9408-4BCA-AE0C-F3853969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B345F-B2A5-4EEF-98F6-B86A0269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C0234-2DB4-410C-A0B7-E7DCE215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BA9F-9EFF-431F-8189-D7E117EF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2CB60-9131-445F-8804-24A0A296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5E54-F390-4461-A43A-7B5A63A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EC472-09D2-4B3D-B83C-F1166288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909C7-E1C0-434D-95F8-126E21AF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D032D-E6BD-491F-8AB7-175E88C6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E209F-4BED-4101-A65D-2647FF9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1C4BA-837D-4569-A511-D46159F1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0EDD8-AE26-4A6A-A6CA-88F18F5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68E5-6618-4347-9BA5-9320299B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DD29-20F2-41BD-8053-FFADA3E9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30243-E245-45E9-AE26-0536D486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AE570-653A-4E9A-8052-49890C4C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FE7C-3AF5-444E-88FB-4D03C406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0AED-CA9A-458B-A52E-A7051EF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6DF8-4B37-4118-B8BB-6647A766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7AF64-75E1-4C22-AA9C-A17E7E55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65866-6CCF-417E-9F2C-299A688C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DDFA-47BA-4918-AADD-3E918451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BADAA-BD7A-47F8-A3A7-181F0DCA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27E1-76EF-4993-8119-C6805BC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58DEC-6E97-4BC3-A411-F1E33A4B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E4AF-52A7-41E0-9FCC-B26932B1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DB84-7FE8-41FD-BB23-BAB5C58B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A1DE-9187-4051-819B-3C1CFBE0ED88}" type="datetimeFigureOut">
              <a:rPr lang="en-US" smtClean="0"/>
              <a:t>29-Jun-24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351D-AD8E-48FF-98A8-0DBF8079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77C5-89AF-4FA9-8720-0FDFE5D9A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97E6-2BEE-4502-A0CC-C245A3A3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43;p114">
            <a:extLst>
              <a:ext uri="{FF2B5EF4-FFF2-40B4-BE49-F238E27FC236}">
                <a16:creationId xmlns:a16="http://schemas.microsoft.com/office/drawing/2014/main" id="{2D759939-C952-45A8-A7A9-D36A157E34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0" t="-16" r="65685" b="67246"/>
          <a:stretch/>
        </p:blipFill>
        <p:spPr>
          <a:xfrm flipH="1">
            <a:off x="6951263" y="3608771"/>
            <a:ext cx="4790169" cy="25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17"/>
          <p:cNvSpPr txBox="1"/>
          <p:nvPr/>
        </p:nvSpPr>
        <p:spPr>
          <a:xfrm>
            <a:off x="1339600" y="2105704"/>
            <a:ext cx="8577200" cy="114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Better Together</a:t>
            </a:r>
          </a:p>
        </p:txBody>
      </p:sp>
      <p:pic>
        <p:nvPicPr>
          <p:cNvPr id="368" name="Google Shape;368;p117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9"/>
          <a:stretch/>
        </p:blipFill>
        <p:spPr>
          <a:xfrm>
            <a:off x="1395260" y="4869741"/>
            <a:ext cx="1073403" cy="1097536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1" name="Google Shape;371;p117"/>
          <p:cNvSpPr txBox="1"/>
          <p:nvPr/>
        </p:nvSpPr>
        <p:spPr>
          <a:xfrm>
            <a:off x="2601862" y="5085538"/>
            <a:ext cx="4794800" cy="88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0" b="1" dirty="0">
                <a:latin typeface="Google Sans Text"/>
                <a:ea typeface="Google Sans Text"/>
                <a:cs typeface="Google Sans Text"/>
                <a:sym typeface="Google Sans Text"/>
              </a:rPr>
              <a:t>Adebayo Omolumo</a:t>
            </a:r>
            <a:endParaRPr sz="2130" b="1" dirty="0"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r>
              <a:rPr lang="en-US" sz="2000" i="1" dirty="0">
                <a:latin typeface="Google Sans Text"/>
                <a:ea typeface="Google Sans Text"/>
                <a:cs typeface="Google Sans Text"/>
                <a:sym typeface="Google Sans Text"/>
              </a:rPr>
              <a:t>Software Developer, Iglumtech</a:t>
            </a:r>
            <a:endParaRPr sz="2133" i="1" dirty="0"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7" name="Google Shape;346;p114">
            <a:extLst>
              <a:ext uri="{FF2B5EF4-FFF2-40B4-BE49-F238E27FC236}">
                <a16:creationId xmlns:a16="http://schemas.microsoft.com/office/drawing/2014/main" id="{7C26FF12-A230-454D-976A-11F16243BDA7}"/>
              </a:ext>
            </a:extLst>
          </p:cNvPr>
          <p:cNvSpPr txBox="1"/>
          <p:nvPr/>
        </p:nvSpPr>
        <p:spPr>
          <a:xfrm>
            <a:off x="1309800" y="3249230"/>
            <a:ext cx="6968922" cy="102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533" dirty="0">
                <a:latin typeface="Google Sans"/>
                <a:ea typeface="Google Sans"/>
                <a:cs typeface="Google Sans"/>
                <a:sym typeface="Google Sans"/>
              </a:rPr>
              <a:t>Google Kubernetes Engine Threat Detection Powered by Security Command Center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1E080-00D8-4AD3-81EC-5F010C9406B5}"/>
              </a:ext>
            </a:extLst>
          </p:cNvPr>
          <p:cNvSpPr txBox="1"/>
          <p:nvPr/>
        </p:nvSpPr>
        <p:spPr>
          <a:xfrm>
            <a:off x="10507462" y="5887893"/>
            <a:ext cx="1684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dk2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Date: 29/6/24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148"/>
          <p:cNvPicPr preferRelativeResize="0"/>
          <p:nvPr/>
        </p:nvPicPr>
        <p:blipFill rotWithShape="1">
          <a:blip r:embed="rId3">
            <a:alphaModFix/>
          </a:blip>
          <a:srcRect l="82280" t="49" b="39"/>
          <a:stretch/>
        </p:blipFill>
        <p:spPr>
          <a:xfrm>
            <a:off x="10031634" y="1"/>
            <a:ext cx="216036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48"/>
          <p:cNvSpPr txBox="1"/>
          <p:nvPr/>
        </p:nvSpPr>
        <p:spPr>
          <a:xfrm>
            <a:off x="734861" y="1048167"/>
            <a:ext cx="10722277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Integrated Security and Compliance Tools</a:t>
            </a:r>
            <a:endParaRPr sz="5400" b="1" dirty="0">
              <a:solidFill>
                <a:srgbClr val="1A1A1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1" name="Google Shape;611;p148"/>
          <p:cNvSpPr txBox="1"/>
          <p:nvPr/>
        </p:nvSpPr>
        <p:spPr>
          <a:xfrm>
            <a:off x="676651" y="3531881"/>
            <a:ext cx="31208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Identifying vulnerabilities in deployed containers.</a:t>
            </a:r>
            <a:endParaRPr lang="en-US"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12" name="Google Shape;612;p148"/>
          <p:cNvSpPr txBox="1"/>
          <p:nvPr/>
        </p:nvSpPr>
        <p:spPr>
          <a:xfrm>
            <a:off x="4376928" y="3531881"/>
            <a:ext cx="31208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Enforcing secure configurations and best practices.</a:t>
            </a:r>
            <a:endParaRPr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13" name="Google Shape;613;p148"/>
          <p:cNvSpPr txBox="1"/>
          <p:nvPr/>
        </p:nvSpPr>
        <p:spPr>
          <a:xfrm>
            <a:off x="676651" y="3011417"/>
            <a:ext cx="3120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133" b="1" dirty="0">
                <a:solidFill>
                  <a:srgbClr val="181818"/>
                </a:solidFill>
                <a:latin typeface="Google Sans"/>
                <a:ea typeface="Google Sans"/>
                <a:cs typeface="Google Sans"/>
                <a:sym typeface="Google Sans"/>
              </a:rPr>
              <a:t>Runtime Vulnerability Scanning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4" name="Google Shape;614;p148"/>
          <p:cNvSpPr txBox="1"/>
          <p:nvPr/>
        </p:nvSpPr>
        <p:spPr>
          <a:xfrm>
            <a:off x="4376928" y="3011417"/>
            <a:ext cx="3120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133" b="1" dirty="0">
                <a:solidFill>
                  <a:srgbClr val="181818"/>
                </a:solidFill>
                <a:latin typeface="Google Sans"/>
                <a:ea typeface="Google Sans"/>
                <a:cs typeface="Google Sans"/>
                <a:sym typeface="Google Sans"/>
              </a:rPr>
              <a:t>Integrated Policy Solutions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5" name="Google Shape;615;p148"/>
          <p:cNvSpPr txBox="1"/>
          <p:nvPr/>
        </p:nvSpPr>
        <p:spPr>
          <a:xfrm>
            <a:off x="8071104" y="3531881"/>
            <a:ext cx="31208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Automatically assessing clusters and workloads against CIS Benchmarks.</a:t>
            </a:r>
            <a:endParaRPr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16" name="Google Shape;616;p148"/>
          <p:cNvSpPr txBox="1"/>
          <p:nvPr/>
        </p:nvSpPr>
        <p:spPr>
          <a:xfrm>
            <a:off x="8071105" y="3011417"/>
            <a:ext cx="3120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133" b="1" dirty="0">
                <a:solidFill>
                  <a:srgbClr val="181818"/>
                </a:solidFill>
                <a:latin typeface="Google Sans"/>
                <a:ea typeface="Google Sans"/>
                <a:cs typeface="Google Sans"/>
                <a:sym typeface="Google Sans"/>
              </a:rPr>
              <a:t>GKE Compliance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699;p158">
            <a:extLst>
              <a:ext uri="{FF2B5EF4-FFF2-40B4-BE49-F238E27FC236}">
                <a16:creationId xmlns:a16="http://schemas.microsoft.com/office/drawing/2014/main" id="{AF2E17D6-F04C-43A4-9717-A5F185442C41}"/>
              </a:ext>
            </a:extLst>
          </p:cNvPr>
          <p:cNvSpPr txBox="1"/>
          <p:nvPr/>
        </p:nvSpPr>
        <p:spPr>
          <a:xfrm>
            <a:off x="896645" y="2161200"/>
            <a:ext cx="9346602" cy="12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To enhance security and manage workloads at scale, GKE Enterprise offers:</a:t>
            </a:r>
          </a:p>
        </p:txBody>
      </p:sp>
    </p:spTree>
    <p:extLst>
      <p:ext uri="{BB962C8B-B14F-4D97-AF65-F5344CB8AC3E}">
        <p14:creationId xmlns:p14="http://schemas.microsoft.com/office/powerpoint/2010/main" val="3083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13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416" y="2881503"/>
            <a:ext cx="3173333" cy="317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6343" y="5636399"/>
            <a:ext cx="1007007" cy="5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4884" y="1599753"/>
            <a:ext cx="1225632" cy="11825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530" name="Google Shape;530;p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335" y="5395430"/>
            <a:ext cx="444063" cy="53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37"/>
          <p:cNvSpPr txBox="1"/>
          <p:nvPr/>
        </p:nvSpPr>
        <p:spPr>
          <a:xfrm>
            <a:off x="676667" y="1823933"/>
            <a:ext cx="46400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GKE Threat Detection</a:t>
            </a:r>
            <a:endParaRPr sz="68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2950" y="0"/>
            <a:ext cx="2069049" cy="18677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2633" y="1739517"/>
            <a:ext cx="9621943" cy="4248997"/>
            <a:chOff x="408949" y="2609275"/>
            <a:chExt cx="14432915" cy="6373495"/>
          </a:xfrm>
        </p:grpSpPr>
        <p:sp>
          <p:nvSpPr>
            <p:cNvPr id="4" name="object 4"/>
            <p:cNvSpPr/>
            <p:nvPr/>
          </p:nvSpPr>
          <p:spPr>
            <a:xfrm>
              <a:off x="408949" y="2609275"/>
              <a:ext cx="14432915" cy="6373495"/>
            </a:xfrm>
            <a:custGeom>
              <a:avLst/>
              <a:gdLst/>
              <a:ahLst/>
              <a:cxnLst/>
              <a:rect l="l" t="t" r="r" b="b"/>
              <a:pathLst>
                <a:path w="14432915" h="6373495">
                  <a:moveTo>
                    <a:pt x="14231314" y="6372899"/>
                  </a:moveTo>
                  <a:lnTo>
                    <a:pt x="201383" y="6372899"/>
                  </a:lnTo>
                  <a:lnTo>
                    <a:pt x="155208" y="6367581"/>
                  </a:lnTo>
                  <a:lnTo>
                    <a:pt x="112820" y="6352431"/>
                  </a:lnTo>
                  <a:lnTo>
                    <a:pt x="75428" y="6328658"/>
                  </a:lnTo>
                  <a:lnTo>
                    <a:pt x="44241" y="6297471"/>
                  </a:lnTo>
                  <a:lnTo>
                    <a:pt x="20468" y="6260079"/>
                  </a:lnTo>
                  <a:lnTo>
                    <a:pt x="5318" y="6217691"/>
                  </a:lnTo>
                  <a:lnTo>
                    <a:pt x="0" y="6171516"/>
                  </a:lnTo>
                  <a:lnTo>
                    <a:pt x="0" y="201383"/>
                  </a:lnTo>
                  <a:lnTo>
                    <a:pt x="5318" y="155208"/>
                  </a:lnTo>
                  <a:lnTo>
                    <a:pt x="20468" y="112820"/>
                  </a:lnTo>
                  <a:lnTo>
                    <a:pt x="44241" y="75428"/>
                  </a:lnTo>
                  <a:lnTo>
                    <a:pt x="75428" y="44241"/>
                  </a:lnTo>
                  <a:lnTo>
                    <a:pt x="112820" y="20468"/>
                  </a:lnTo>
                  <a:lnTo>
                    <a:pt x="155208" y="5318"/>
                  </a:lnTo>
                  <a:lnTo>
                    <a:pt x="201383" y="0"/>
                  </a:lnTo>
                  <a:lnTo>
                    <a:pt x="14231314" y="0"/>
                  </a:lnTo>
                  <a:lnTo>
                    <a:pt x="14270787" y="3905"/>
                  </a:lnTo>
                  <a:lnTo>
                    <a:pt x="14308382" y="15329"/>
                  </a:lnTo>
                  <a:lnTo>
                    <a:pt x="14343043" y="33834"/>
                  </a:lnTo>
                  <a:lnTo>
                    <a:pt x="14373714" y="58983"/>
                  </a:lnTo>
                  <a:lnTo>
                    <a:pt x="14398864" y="89655"/>
                  </a:lnTo>
                  <a:lnTo>
                    <a:pt x="14417370" y="124317"/>
                  </a:lnTo>
                  <a:lnTo>
                    <a:pt x="14428794" y="161912"/>
                  </a:lnTo>
                  <a:lnTo>
                    <a:pt x="14432699" y="201383"/>
                  </a:lnTo>
                  <a:lnTo>
                    <a:pt x="14432699" y="6171516"/>
                  </a:lnTo>
                  <a:lnTo>
                    <a:pt x="14427381" y="6217691"/>
                  </a:lnTo>
                  <a:lnTo>
                    <a:pt x="14412231" y="6260079"/>
                  </a:lnTo>
                  <a:lnTo>
                    <a:pt x="14388458" y="6297471"/>
                  </a:lnTo>
                  <a:lnTo>
                    <a:pt x="14357271" y="6328658"/>
                  </a:lnTo>
                  <a:lnTo>
                    <a:pt x="14319879" y="6352431"/>
                  </a:lnTo>
                  <a:lnTo>
                    <a:pt x="14277490" y="6367581"/>
                  </a:lnTo>
                  <a:lnTo>
                    <a:pt x="14231314" y="6372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" name="object 5"/>
            <p:cNvSpPr/>
            <p:nvPr/>
          </p:nvSpPr>
          <p:spPr>
            <a:xfrm>
              <a:off x="905324" y="4361922"/>
              <a:ext cx="3386454" cy="3834129"/>
            </a:xfrm>
            <a:custGeom>
              <a:avLst/>
              <a:gdLst/>
              <a:ahLst/>
              <a:cxnLst/>
              <a:rect l="l" t="t" r="r" b="b"/>
              <a:pathLst>
                <a:path w="3386454" h="3834129">
                  <a:moveTo>
                    <a:pt x="3138515" y="3833999"/>
                  </a:moveTo>
                  <a:lnTo>
                    <a:pt x="247884" y="3833999"/>
                  </a:lnTo>
                  <a:lnTo>
                    <a:pt x="197927" y="3828963"/>
                  </a:lnTo>
                  <a:lnTo>
                    <a:pt x="151396" y="3814519"/>
                  </a:lnTo>
                  <a:lnTo>
                    <a:pt x="109289" y="3791665"/>
                  </a:lnTo>
                  <a:lnTo>
                    <a:pt x="72603" y="3761396"/>
                  </a:lnTo>
                  <a:lnTo>
                    <a:pt x="42334" y="3724709"/>
                  </a:lnTo>
                  <a:lnTo>
                    <a:pt x="19479" y="3682603"/>
                  </a:lnTo>
                  <a:lnTo>
                    <a:pt x="5036" y="3636072"/>
                  </a:lnTo>
                  <a:lnTo>
                    <a:pt x="0" y="3586115"/>
                  </a:lnTo>
                  <a:lnTo>
                    <a:pt x="0" y="247884"/>
                  </a:lnTo>
                  <a:lnTo>
                    <a:pt x="5036" y="197927"/>
                  </a:lnTo>
                  <a:lnTo>
                    <a:pt x="19479" y="151396"/>
                  </a:lnTo>
                  <a:lnTo>
                    <a:pt x="42334" y="109289"/>
                  </a:lnTo>
                  <a:lnTo>
                    <a:pt x="72603" y="72603"/>
                  </a:lnTo>
                  <a:lnTo>
                    <a:pt x="109289" y="42334"/>
                  </a:lnTo>
                  <a:lnTo>
                    <a:pt x="151396" y="19480"/>
                  </a:lnTo>
                  <a:lnTo>
                    <a:pt x="197927" y="5036"/>
                  </a:lnTo>
                  <a:lnTo>
                    <a:pt x="247884" y="0"/>
                  </a:lnTo>
                  <a:lnTo>
                    <a:pt x="3138515" y="0"/>
                  </a:lnTo>
                  <a:lnTo>
                    <a:pt x="3187101" y="4807"/>
                  </a:lnTo>
                  <a:lnTo>
                    <a:pt x="3233376" y="18869"/>
                  </a:lnTo>
                  <a:lnTo>
                    <a:pt x="3276042" y="41647"/>
                  </a:lnTo>
                  <a:lnTo>
                    <a:pt x="3313796" y="72603"/>
                  </a:lnTo>
                  <a:lnTo>
                    <a:pt x="3344752" y="110358"/>
                  </a:lnTo>
                  <a:lnTo>
                    <a:pt x="3367530" y="153023"/>
                  </a:lnTo>
                  <a:lnTo>
                    <a:pt x="3381592" y="199298"/>
                  </a:lnTo>
                  <a:lnTo>
                    <a:pt x="3386399" y="247884"/>
                  </a:lnTo>
                  <a:lnTo>
                    <a:pt x="3386399" y="3586115"/>
                  </a:lnTo>
                  <a:lnTo>
                    <a:pt x="3381363" y="3636072"/>
                  </a:lnTo>
                  <a:lnTo>
                    <a:pt x="3366919" y="3682603"/>
                  </a:lnTo>
                  <a:lnTo>
                    <a:pt x="3344065" y="3724709"/>
                  </a:lnTo>
                  <a:lnTo>
                    <a:pt x="3313796" y="3761396"/>
                  </a:lnTo>
                  <a:lnTo>
                    <a:pt x="3277110" y="3791665"/>
                  </a:lnTo>
                  <a:lnTo>
                    <a:pt x="3235003" y="3814519"/>
                  </a:lnTo>
                  <a:lnTo>
                    <a:pt x="3188472" y="3828963"/>
                  </a:lnTo>
                  <a:lnTo>
                    <a:pt x="3138515" y="3833999"/>
                  </a:lnTo>
                  <a:close/>
                </a:path>
              </a:pathLst>
            </a:custGeom>
            <a:solidFill>
              <a:srgbClr val="E7F0F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075" y="6021987"/>
              <a:ext cx="2898900" cy="1945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6224" y="6060086"/>
              <a:ext cx="2785110" cy="1831339"/>
            </a:xfrm>
            <a:custGeom>
              <a:avLst/>
              <a:gdLst/>
              <a:ahLst/>
              <a:cxnLst/>
              <a:rect l="l" t="t" r="r" b="b"/>
              <a:pathLst>
                <a:path w="2785110" h="1831340">
                  <a:moveTo>
                    <a:pt x="2620048" y="1831200"/>
                  </a:moveTo>
                  <a:lnTo>
                    <a:pt x="164551" y="1831200"/>
                  </a:lnTo>
                  <a:lnTo>
                    <a:pt x="120807" y="1825322"/>
                  </a:lnTo>
                  <a:lnTo>
                    <a:pt x="81499" y="1808734"/>
                  </a:lnTo>
                  <a:lnTo>
                    <a:pt x="48196" y="1783004"/>
                  </a:lnTo>
                  <a:lnTo>
                    <a:pt x="22466" y="1749700"/>
                  </a:lnTo>
                  <a:lnTo>
                    <a:pt x="5877" y="1710392"/>
                  </a:lnTo>
                  <a:lnTo>
                    <a:pt x="0" y="1666647"/>
                  </a:lnTo>
                  <a:lnTo>
                    <a:pt x="0" y="164551"/>
                  </a:lnTo>
                  <a:lnTo>
                    <a:pt x="5877" y="120807"/>
                  </a:lnTo>
                  <a:lnTo>
                    <a:pt x="22466" y="81499"/>
                  </a:lnTo>
                  <a:lnTo>
                    <a:pt x="48196" y="48196"/>
                  </a:lnTo>
                  <a:lnTo>
                    <a:pt x="81499" y="22466"/>
                  </a:lnTo>
                  <a:lnTo>
                    <a:pt x="120807" y="5877"/>
                  </a:lnTo>
                  <a:lnTo>
                    <a:pt x="164551" y="0"/>
                  </a:lnTo>
                  <a:lnTo>
                    <a:pt x="2620048" y="0"/>
                  </a:lnTo>
                  <a:lnTo>
                    <a:pt x="2683019" y="12525"/>
                  </a:lnTo>
                  <a:lnTo>
                    <a:pt x="2736403" y="48196"/>
                  </a:lnTo>
                  <a:lnTo>
                    <a:pt x="2772074" y="101580"/>
                  </a:lnTo>
                  <a:lnTo>
                    <a:pt x="2784599" y="164551"/>
                  </a:lnTo>
                  <a:lnTo>
                    <a:pt x="2784599" y="1666647"/>
                  </a:lnTo>
                  <a:lnTo>
                    <a:pt x="2778722" y="1710392"/>
                  </a:lnTo>
                  <a:lnTo>
                    <a:pt x="2762133" y="1749700"/>
                  </a:lnTo>
                  <a:lnTo>
                    <a:pt x="2736403" y="1783004"/>
                  </a:lnTo>
                  <a:lnTo>
                    <a:pt x="2703100" y="1808734"/>
                  </a:lnTo>
                  <a:lnTo>
                    <a:pt x="2663792" y="1825322"/>
                  </a:lnTo>
                  <a:lnTo>
                    <a:pt x="2620048" y="1831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5772" y="5031309"/>
            <a:ext cx="1169247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spc="2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C</a:t>
            </a:r>
            <a:r>
              <a:rPr sz="933" spc="-1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o</a:t>
            </a:r>
            <a:r>
              <a:rPr sz="933" spc="-7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n</a:t>
            </a:r>
            <a:r>
              <a:rPr sz="933" spc="-1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t</a:t>
            </a:r>
            <a:r>
              <a:rPr sz="933" spc="-3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ainer</a:t>
            </a:r>
            <a:r>
              <a:rPr sz="933" spc="-150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 </a:t>
            </a:r>
            <a:r>
              <a:rPr sz="933" spc="-80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W</a:t>
            </a:r>
            <a:r>
              <a:rPr sz="933" spc="-1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o</a:t>
            </a:r>
            <a:r>
              <a:rPr sz="933" spc="-2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r</a:t>
            </a:r>
            <a:r>
              <a:rPr sz="933" spc="-6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k</a:t>
            </a:r>
            <a:r>
              <a:rPr sz="933" spc="-37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l</a:t>
            </a:r>
            <a:r>
              <a:rPr sz="933" spc="-27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o</a:t>
            </a:r>
            <a:r>
              <a:rPr sz="933" spc="-3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a</a:t>
            </a:r>
            <a:r>
              <a:rPr sz="933" spc="-13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d</a:t>
            </a:r>
            <a:r>
              <a:rPr sz="933" spc="-30" dirty="0">
                <a:solidFill>
                  <a:srgbClr val="434343"/>
                </a:solidFill>
                <a:latin typeface="Verdana"/>
                <a:cs typeface="Google Sans" panose="020B0604020202020204" charset="0"/>
              </a:rPr>
              <a:t>s</a:t>
            </a:r>
            <a:endParaRPr sz="933">
              <a:latin typeface="Verdana"/>
              <a:cs typeface="Google Sans" panose="020B060402020202020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6037" y="3414633"/>
            <a:ext cx="1932940" cy="584200"/>
            <a:chOff x="1149055" y="5121949"/>
            <a:chExt cx="2899410" cy="8763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55" y="5121949"/>
              <a:ext cx="2898900" cy="876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06205" y="5160049"/>
              <a:ext cx="2785110" cy="762000"/>
            </a:xfrm>
            <a:custGeom>
              <a:avLst/>
              <a:gdLst/>
              <a:ahLst/>
              <a:cxnLst/>
              <a:rect l="l" t="t" r="r" b="b"/>
              <a:pathLst>
                <a:path w="2785110" h="762000">
                  <a:moveTo>
                    <a:pt x="2716126" y="761999"/>
                  </a:moveTo>
                  <a:lnTo>
                    <a:pt x="68473" y="761999"/>
                  </a:lnTo>
                  <a:lnTo>
                    <a:pt x="41820" y="756619"/>
                  </a:lnTo>
                  <a:lnTo>
                    <a:pt x="20055" y="741944"/>
                  </a:lnTo>
                  <a:lnTo>
                    <a:pt x="5380" y="720179"/>
                  </a:lnTo>
                  <a:lnTo>
                    <a:pt x="0" y="693526"/>
                  </a:lnTo>
                  <a:lnTo>
                    <a:pt x="0" y="68472"/>
                  </a:lnTo>
                  <a:lnTo>
                    <a:pt x="5380" y="41820"/>
                  </a:lnTo>
                  <a:lnTo>
                    <a:pt x="20055" y="20055"/>
                  </a:lnTo>
                  <a:lnTo>
                    <a:pt x="41820" y="5380"/>
                  </a:lnTo>
                  <a:lnTo>
                    <a:pt x="68473" y="0"/>
                  </a:lnTo>
                  <a:lnTo>
                    <a:pt x="2716126" y="0"/>
                  </a:lnTo>
                  <a:lnTo>
                    <a:pt x="2754115" y="11504"/>
                  </a:lnTo>
                  <a:lnTo>
                    <a:pt x="2779387" y="42269"/>
                  </a:lnTo>
                  <a:lnTo>
                    <a:pt x="2784599" y="68472"/>
                  </a:lnTo>
                  <a:lnTo>
                    <a:pt x="2784599" y="693526"/>
                  </a:lnTo>
                  <a:lnTo>
                    <a:pt x="2779219" y="720179"/>
                  </a:lnTo>
                  <a:lnTo>
                    <a:pt x="2764544" y="741944"/>
                  </a:lnTo>
                  <a:lnTo>
                    <a:pt x="2742779" y="756619"/>
                  </a:lnTo>
                  <a:lnTo>
                    <a:pt x="2716126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1167" y="3573620"/>
            <a:ext cx="731943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spc="11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933" spc="-23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933" spc="2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-1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933" spc="4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933" spc="-17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933" spc="-76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933" spc="23" dirty="0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sz="933" spc="-23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933" spc="13" dirty="0">
                <a:solidFill>
                  <a:srgbClr val="434343"/>
                </a:solidFill>
                <a:latin typeface="Tahoma"/>
                <a:cs typeface="Tahoma"/>
              </a:rPr>
              <a:t>ane</a:t>
            </a:r>
            <a:endParaRPr sz="93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6736" y="3003790"/>
            <a:ext cx="936413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spc="63" dirty="0">
                <a:solidFill>
                  <a:srgbClr val="434343"/>
                </a:solidFill>
                <a:latin typeface="Tahoma"/>
                <a:cs typeface="Tahoma"/>
              </a:rPr>
              <a:t>GKE</a:t>
            </a:r>
            <a:r>
              <a:rPr sz="1333" spc="-136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333" spc="173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333" spc="-7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333" spc="-23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333" spc="27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333" spc="1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33" dirty="0">
                <a:solidFill>
                  <a:srgbClr val="434343"/>
                </a:solidFill>
                <a:latin typeface="Tahoma"/>
                <a:cs typeface="Tahoma"/>
              </a:rPr>
              <a:t>er</a:t>
            </a:r>
            <a:endParaRPr sz="1333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111" y="1902363"/>
            <a:ext cx="9257029" cy="3048423"/>
            <a:chOff x="642166" y="2853544"/>
            <a:chExt cx="13885544" cy="457263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66" y="2853544"/>
              <a:ext cx="3088195" cy="5360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810" y="6286162"/>
              <a:ext cx="499199" cy="499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810" y="6926486"/>
              <a:ext cx="499199" cy="499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3410" y="6286162"/>
              <a:ext cx="499199" cy="499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3410" y="6926486"/>
              <a:ext cx="499199" cy="499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210" y="6287761"/>
              <a:ext cx="499199" cy="4991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813849" y="4361899"/>
              <a:ext cx="1912620" cy="2235200"/>
            </a:xfrm>
            <a:custGeom>
              <a:avLst/>
              <a:gdLst/>
              <a:ahLst/>
              <a:cxnLst/>
              <a:rect l="l" t="t" r="r" b="b"/>
              <a:pathLst>
                <a:path w="1912620" h="2235200">
                  <a:moveTo>
                    <a:pt x="1772227" y="2234999"/>
                  </a:moveTo>
                  <a:lnTo>
                    <a:pt x="139972" y="2234999"/>
                  </a:lnTo>
                  <a:lnTo>
                    <a:pt x="95730" y="2227864"/>
                  </a:lnTo>
                  <a:lnTo>
                    <a:pt x="57306" y="2207993"/>
                  </a:lnTo>
                  <a:lnTo>
                    <a:pt x="27006" y="2177693"/>
                  </a:lnTo>
                  <a:lnTo>
                    <a:pt x="7135" y="2139269"/>
                  </a:lnTo>
                  <a:lnTo>
                    <a:pt x="0" y="2095026"/>
                  </a:lnTo>
                  <a:lnTo>
                    <a:pt x="0" y="139972"/>
                  </a:lnTo>
                  <a:lnTo>
                    <a:pt x="7135" y="95730"/>
                  </a:lnTo>
                  <a:lnTo>
                    <a:pt x="27006" y="57306"/>
                  </a:lnTo>
                  <a:lnTo>
                    <a:pt x="57306" y="27006"/>
                  </a:lnTo>
                  <a:lnTo>
                    <a:pt x="95730" y="7135"/>
                  </a:lnTo>
                  <a:lnTo>
                    <a:pt x="139972" y="0"/>
                  </a:lnTo>
                  <a:lnTo>
                    <a:pt x="1772227" y="0"/>
                  </a:lnTo>
                  <a:lnTo>
                    <a:pt x="1825792" y="10654"/>
                  </a:lnTo>
                  <a:lnTo>
                    <a:pt x="1871202" y="40997"/>
                  </a:lnTo>
                  <a:lnTo>
                    <a:pt x="1901545" y="86407"/>
                  </a:lnTo>
                  <a:lnTo>
                    <a:pt x="1912199" y="139972"/>
                  </a:lnTo>
                  <a:lnTo>
                    <a:pt x="1912199" y="2095026"/>
                  </a:lnTo>
                  <a:lnTo>
                    <a:pt x="1905064" y="2139269"/>
                  </a:lnTo>
                  <a:lnTo>
                    <a:pt x="1885193" y="2177693"/>
                  </a:lnTo>
                  <a:lnTo>
                    <a:pt x="1854893" y="2207993"/>
                  </a:lnTo>
                  <a:lnTo>
                    <a:pt x="1816469" y="2227864"/>
                  </a:lnTo>
                  <a:lnTo>
                    <a:pt x="1772227" y="2234999"/>
                  </a:lnTo>
                  <a:close/>
                </a:path>
              </a:pathLst>
            </a:custGeom>
            <a:solidFill>
              <a:srgbClr val="E7F0F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15099" y="2979699"/>
              <a:ext cx="1912620" cy="2123440"/>
            </a:xfrm>
            <a:custGeom>
              <a:avLst/>
              <a:gdLst/>
              <a:ahLst/>
              <a:cxnLst/>
              <a:rect l="l" t="t" r="r" b="b"/>
              <a:pathLst>
                <a:path w="1912619" h="2123440">
                  <a:moveTo>
                    <a:pt x="1725301" y="2123399"/>
                  </a:moveTo>
                  <a:lnTo>
                    <a:pt x="186898" y="2123399"/>
                  </a:lnTo>
                  <a:lnTo>
                    <a:pt x="137213" y="2116723"/>
                  </a:lnTo>
                  <a:lnTo>
                    <a:pt x="92567" y="2097882"/>
                  </a:lnTo>
                  <a:lnTo>
                    <a:pt x="54741" y="2068658"/>
                  </a:lnTo>
                  <a:lnTo>
                    <a:pt x="25517" y="2030832"/>
                  </a:lnTo>
                  <a:lnTo>
                    <a:pt x="6676" y="1986186"/>
                  </a:lnTo>
                  <a:lnTo>
                    <a:pt x="0" y="1936501"/>
                  </a:lnTo>
                  <a:lnTo>
                    <a:pt x="0" y="186898"/>
                  </a:lnTo>
                  <a:lnTo>
                    <a:pt x="6676" y="137213"/>
                  </a:lnTo>
                  <a:lnTo>
                    <a:pt x="25517" y="92567"/>
                  </a:lnTo>
                  <a:lnTo>
                    <a:pt x="54741" y="54741"/>
                  </a:lnTo>
                  <a:lnTo>
                    <a:pt x="92567" y="25517"/>
                  </a:lnTo>
                  <a:lnTo>
                    <a:pt x="137213" y="6676"/>
                  </a:lnTo>
                  <a:lnTo>
                    <a:pt x="186898" y="0"/>
                  </a:lnTo>
                  <a:lnTo>
                    <a:pt x="1725301" y="0"/>
                  </a:lnTo>
                  <a:lnTo>
                    <a:pt x="1796824" y="14226"/>
                  </a:lnTo>
                  <a:lnTo>
                    <a:pt x="1857459" y="54741"/>
                  </a:lnTo>
                  <a:lnTo>
                    <a:pt x="1897973" y="115375"/>
                  </a:lnTo>
                  <a:lnTo>
                    <a:pt x="1912199" y="186898"/>
                  </a:lnTo>
                  <a:lnTo>
                    <a:pt x="1912199" y="1936501"/>
                  </a:lnTo>
                  <a:lnTo>
                    <a:pt x="1905523" y="1986186"/>
                  </a:lnTo>
                  <a:lnTo>
                    <a:pt x="1886683" y="2030832"/>
                  </a:lnTo>
                  <a:lnTo>
                    <a:pt x="1857458" y="2068658"/>
                  </a:lnTo>
                  <a:lnTo>
                    <a:pt x="1819633" y="2097882"/>
                  </a:lnTo>
                  <a:lnTo>
                    <a:pt x="1774986" y="2116723"/>
                  </a:lnTo>
                  <a:lnTo>
                    <a:pt x="1725301" y="2123399"/>
                  </a:lnTo>
                  <a:close/>
                </a:path>
              </a:pathLst>
            </a:custGeom>
            <a:solidFill>
              <a:srgbClr val="E6F4E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8100" y="3489250"/>
              <a:ext cx="1122868" cy="13323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065249" y="3527349"/>
              <a:ext cx="1009015" cy="1218565"/>
            </a:xfrm>
            <a:custGeom>
              <a:avLst/>
              <a:gdLst/>
              <a:ahLst/>
              <a:cxnLst/>
              <a:rect l="l" t="t" r="r" b="b"/>
              <a:pathLst>
                <a:path w="1009015" h="1218564">
                  <a:moveTo>
                    <a:pt x="917938" y="1218044"/>
                  </a:moveTo>
                  <a:lnTo>
                    <a:pt x="90629" y="1218044"/>
                  </a:lnTo>
                  <a:lnTo>
                    <a:pt x="55352" y="1210922"/>
                  </a:lnTo>
                  <a:lnTo>
                    <a:pt x="26544" y="1191499"/>
                  </a:lnTo>
                  <a:lnTo>
                    <a:pt x="7122" y="1162691"/>
                  </a:lnTo>
                  <a:lnTo>
                    <a:pt x="0" y="1127414"/>
                  </a:lnTo>
                  <a:lnTo>
                    <a:pt x="0" y="90629"/>
                  </a:lnTo>
                  <a:lnTo>
                    <a:pt x="7122" y="55352"/>
                  </a:lnTo>
                  <a:lnTo>
                    <a:pt x="26544" y="26544"/>
                  </a:lnTo>
                  <a:lnTo>
                    <a:pt x="55352" y="7122"/>
                  </a:lnTo>
                  <a:lnTo>
                    <a:pt x="90629" y="0"/>
                  </a:lnTo>
                  <a:lnTo>
                    <a:pt x="917938" y="0"/>
                  </a:lnTo>
                  <a:lnTo>
                    <a:pt x="968219" y="15226"/>
                  </a:lnTo>
                  <a:lnTo>
                    <a:pt x="1001669" y="55947"/>
                  </a:lnTo>
                  <a:lnTo>
                    <a:pt x="1008568" y="90629"/>
                  </a:lnTo>
                  <a:lnTo>
                    <a:pt x="1008568" y="1127414"/>
                  </a:lnTo>
                  <a:lnTo>
                    <a:pt x="1001446" y="1162691"/>
                  </a:lnTo>
                  <a:lnTo>
                    <a:pt x="982023" y="1191499"/>
                  </a:lnTo>
                  <a:lnTo>
                    <a:pt x="953216" y="1210922"/>
                  </a:lnTo>
                  <a:lnTo>
                    <a:pt x="917938" y="121804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36786" y="3605819"/>
              <a:ext cx="474888" cy="551497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84817" y="182158"/>
            <a:ext cx="9430173" cy="911426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5867" spc="-19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</a:t>
            </a:r>
            <a:r>
              <a:rPr sz="5867" spc="-18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</a:t>
            </a:r>
            <a:r>
              <a:rPr sz="5867" spc="-42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w!</a:t>
            </a:r>
            <a:r>
              <a:rPr sz="5867" spc="-81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sz="5867" spc="-14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GKE</a:t>
            </a:r>
            <a:r>
              <a:rPr sz="5867" spc="-92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sz="5867" spc="-26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</a:t>
            </a:r>
            <a:r>
              <a:rPr sz="5867" spc="-29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</a:t>
            </a:r>
            <a:r>
              <a:rPr sz="5867" spc="-32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</a:t>
            </a:r>
            <a:r>
              <a:rPr sz="5867" spc="-9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</a:t>
            </a:r>
            <a:r>
              <a:rPr sz="5867" spc="-38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</a:t>
            </a:r>
            <a:r>
              <a:rPr sz="5867" spc="-2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</a:t>
            </a:r>
            <a:r>
              <a:rPr sz="5867" spc="-69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sz="5867" spc="-38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</a:t>
            </a:r>
            <a:r>
              <a:rPr sz="5867" spc="-21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</a:t>
            </a:r>
            <a:r>
              <a:rPr sz="5867" spc="-14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</a:t>
            </a:r>
            <a:r>
              <a:rPr sz="5867" spc="-9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</a:t>
            </a:r>
            <a:r>
              <a:rPr sz="5867" spc="19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</a:t>
            </a:r>
            <a:r>
              <a:rPr sz="5867" spc="7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</a:t>
            </a:r>
            <a:r>
              <a:rPr sz="5867" spc="-17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</a:t>
            </a:r>
            <a:r>
              <a:rPr sz="5867" spc="-73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</a:t>
            </a:r>
            <a:r>
              <a:rPr sz="5867" spc="-31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</a:t>
            </a:r>
            <a:endParaRPr sz="5867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16354" y="2807051"/>
            <a:ext cx="466937" cy="27734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77474">
              <a:lnSpc>
                <a:spcPct val="114599"/>
              </a:lnSpc>
              <a:spcBef>
                <a:spcPts val="67"/>
              </a:spcBef>
            </a:pPr>
            <a:r>
              <a:rPr sz="800" dirty="0">
                <a:solidFill>
                  <a:srgbClr val="434343"/>
                </a:solidFill>
                <a:latin typeface="Tahoma"/>
                <a:cs typeface="Tahoma"/>
              </a:rPr>
              <a:t>Threat </a:t>
            </a:r>
            <a:r>
              <a:rPr sz="800" spc="3" dirty="0">
                <a:solidFill>
                  <a:srgbClr val="434343"/>
                </a:solidFill>
                <a:latin typeface="Tahoma"/>
                <a:cs typeface="Tahoma"/>
              </a:rPr>
              <a:t> D</a:t>
            </a:r>
            <a:r>
              <a:rPr sz="800" spc="13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800" spc="3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800" spc="3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800" spc="6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800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800" spc="-1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800" spc="3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00542" y="4078875"/>
            <a:ext cx="1294130" cy="1561253"/>
            <a:chOff x="12600812" y="6118312"/>
            <a:chExt cx="1941195" cy="2341880"/>
          </a:xfrm>
        </p:grpSpPr>
        <p:sp>
          <p:nvSpPr>
            <p:cNvPr id="29" name="object 29"/>
            <p:cNvSpPr/>
            <p:nvPr/>
          </p:nvSpPr>
          <p:spPr>
            <a:xfrm>
              <a:off x="12615099" y="6132600"/>
              <a:ext cx="1912620" cy="2313305"/>
            </a:xfrm>
            <a:custGeom>
              <a:avLst/>
              <a:gdLst/>
              <a:ahLst/>
              <a:cxnLst/>
              <a:rect l="l" t="t" r="r" b="b"/>
              <a:pathLst>
                <a:path w="1912619" h="2313304">
                  <a:moveTo>
                    <a:pt x="1725301" y="2312999"/>
                  </a:moveTo>
                  <a:lnTo>
                    <a:pt x="186898" y="2312999"/>
                  </a:lnTo>
                  <a:lnTo>
                    <a:pt x="137213" y="2306323"/>
                  </a:lnTo>
                  <a:lnTo>
                    <a:pt x="92567" y="2287482"/>
                  </a:lnTo>
                  <a:lnTo>
                    <a:pt x="54741" y="2258258"/>
                  </a:lnTo>
                  <a:lnTo>
                    <a:pt x="25517" y="2220432"/>
                  </a:lnTo>
                  <a:lnTo>
                    <a:pt x="6676" y="2175786"/>
                  </a:lnTo>
                  <a:lnTo>
                    <a:pt x="0" y="2126101"/>
                  </a:lnTo>
                  <a:lnTo>
                    <a:pt x="0" y="186898"/>
                  </a:lnTo>
                  <a:lnTo>
                    <a:pt x="6676" y="137213"/>
                  </a:lnTo>
                  <a:lnTo>
                    <a:pt x="25517" y="92567"/>
                  </a:lnTo>
                  <a:lnTo>
                    <a:pt x="54741" y="54741"/>
                  </a:lnTo>
                  <a:lnTo>
                    <a:pt x="92567" y="25517"/>
                  </a:lnTo>
                  <a:lnTo>
                    <a:pt x="137213" y="6676"/>
                  </a:lnTo>
                  <a:lnTo>
                    <a:pt x="186898" y="0"/>
                  </a:lnTo>
                  <a:lnTo>
                    <a:pt x="1725301" y="0"/>
                  </a:lnTo>
                  <a:lnTo>
                    <a:pt x="1796824" y="14226"/>
                  </a:lnTo>
                  <a:lnTo>
                    <a:pt x="1857459" y="54741"/>
                  </a:lnTo>
                  <a:lnTo>
                    <a:pt x="1897973" y="115375"/>
                  </a:lnTo>
                  <a:lnTo>
                    <a:pt x="1912199" y="186898"/>
                  </a:lnTo>
                  <a:lnTo>
                    <a:pt x="1912199" y="2126101"/>
                  </a:lnTo>
                  <a:lnTo>
                    <a:pt x="1905523" y="2175786"/>
                  </a:lnTo>
                  <a:lnTo>
                    <a:pt x="1886683" y="2220432"/>
                  </a:lnTo>
                  <a:lnTo>
                    <a:pt x="1857458" y="2258258"/>
                  </a:lnTo>
                  <a:lnTo>
                    <a:pt x="1819633" y="2287482"/>
                  </a:lnTo>
                  <a:lnTo>
                    <a:pt x="1774986" y="2306323"/>
                  </a:lnTo>
                  <a:lnTo>
                    <a:pt x="1725301" y="2312999"/>
                  </a:lnTo>
                  <a:close/>
                </a:path>
              </a:pathLst>
            </a:custGeom>
            <a:solidFill>
              <a:srgbClr val="E6F4E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15099" y="6132600"/>
              <a:ext cx="1912620" cy="2313305"/>
            </a:xfrm>
            <a:custGeom>
              <a:avLst/>
              <a:gdLst/>
              <a:ahLst/>
              <a:cxnLst/>
              <a:rect l="l" t="t" r="r" b="b"/>
              <a:pathLst>
                <a:path w="1912619" h="2313304">
                  <a:moveTo>
                    <a:pt x="0" y="186898"/>
                  </a:moveTo>
                  <a:lnTo>
                    <a:pt x="6676" y="137213"/>
                  </a:lnTo>
                  <a:lnTo>
                    <a:pt x="25517" y="92567"/>
                  </a:lnTo>
                  <a:lnTo>
                    <a:pt x="54741" y="54741"/>
                  </a:lnTo>
                  <a:lnTo>
                    <a:pt x="92567" y="25517"/>
                  </a:lnTo>
                  <a:lnTo>
                    <a:pt x="137213" y="6676"/>
                  </a:lnTo>
                  <a:lnTo>
                    <a:pt x="186898" y="0"/>
                  </a:lnTo>
                  <a:lnTo>
                    <a:pt x="1725301" y="0"/>
                  </a:lnTo>
                  <a:lnTo>
                    <a:pt x="1796824" y="14226"/>
                  </a:lnTo>
                  <a:lnTo>
                    <a:pt x="1857459" y="54741"/>
                  </a:lnTo>
                  <a:lnTo>
                    <a:pt x="1897973" y="115375"/>
                  </a:lnTo>
                  <a:lnTo>
                    <a:pt x="1912199" y="186898"/>
                  </a:lnTo>
                  <a:lnTo>
                    <a:pt x="1912199" y="2126101"/>
                  </a:lnTo>
                  <a:lnTo>
                    <a:pt x="1905523" y="2175786"/>
                  </a:lnTo>
                  <a:lnTo>
                    <a:pt x="1886683" y="2220432"/>
                  </a:lnTo>
                  <a:lnTo>
                    <a:pt x="1857458" y="2258258"/>
                  </a:lnTo>
                  <a:lnTo>
                    <a:pt x="1819633" y="2287482"/>
                  </a:lnTo>
                  <a:lnTo>
                    <a:pt x="1774986" y="2306323"/>
                  </a:lnTo>
                  <a:lnTo>
                    <a:pt x="1725301" y="2312999"/>
                  </a:lnTo>
                  <a:lnTo>
                    <a:pt x="186898" y="2312999"/>
                  </a:lnTo>
                  <a:lnTo>
                    <a:pt x="137213" y="2306323"/>
                  </a:lnTo>
                  <a:lnTo>
                    <a:pt x="92567" y="2287482"/>
                  </a:lnTo>
                  <a:lnTo>
                    <a:pt x="54741" y="2258258"/>
                  </a:lnTo>
                  <a:lnTo>
                    <a:pt x="25517" y="2220432"/>
                  </a:lnTo>
                  <a:lnTo>
                    <a:pt x="6676" y="2175786"/>
                  </a:lnTo>
                  <a:lnTo>
                    <a:pt x="0" y="2126101"/>
                  </a:lnTo>
                  <a:lnTo>
                    <a:pt x="0" y="186898"/>
                  </a:lnTo>
                  <a:close/>
                </a:path>
              </a:pathLst>
            </a:custGeom>
            <a:ln w="28574">
              <a:solidFill>
                <a:srgbClr val="34A853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74811" y="4183958"/>
            <a:ext cx="350097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spc="63" dirty="0">
                <a:solidFill>
                  <a:srgbClr val="434343"/>
                </a:solidFill>
                <a:latin typeface="Tahoma"/>
                <a:cs typeface="Tahoma"/>
              </a:rPr>
              <a:t>GKE</a:t>
            </a:r>
            <a:endParaRPr sz="1333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654867" y="4427633"/>
            <a:ext cx="783167" cy="942340"/>
            <a:chOff x="12982300" y="6641449"/>
            <a:chExt cx="1174750" cy="141351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82300" y="6641449"/>
              <a:ext cx="1174500" cy="14133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039450" y="6679549"/>
              <a:ext cx="1060450" cy="1299210"/>
            </a:xfrm>
            <a:custGeom>
              <a:avLst/>
              <a:gdLst/>
              <a:ahLst/>
              <a:cxnLst/>
              <a:rect l="l" t="t" r="r" b="b"/>
              <a:pathLst>
                <a:path w="1060450" h="1299209">
                  <a:moveTo>
                    <a:pt x="964929" y="1298999"/>
                  </a:moveTo>
                  <a:lnTo>
                    <a:pt x="95269" y="1298999"/>
                  </a:lnTo>
                  <a:lnTo>
                    <a:pt x="58186" y="1291513"/>
                  </a:lnTo>
                  <a:lnTo>
                    <a:pt x="27903" y="1271096"/>
                  </a:lnTo>
                  <a:lnTo>
                    <a:pt x="7486" y="1240813"/>
                  </a:lnTo>
                  <a:lnTo>
                    <a:pt x="0" y="1203730"/>
                  </a:lnTo>
                  <a:lnTo>
                    <a:pt x="0" y="95269"/>
                  </a:lnTo>
                  <a:lnTo>
                    <a:pt x="7486" y="58186"/>
                  </a:lnTo>
                  <a:lnTo>
                    <a:pt x="27903" y="27903"/>
                  </a:lnTo>
                  <a:lnTo>
                    <a:pt x="58186" y="7486"/>
                  </a:lnTo>
                  <a:lnTo>
                    <a:pt x="95269" y="0"/>
                  </a:lnTo>
                  <a:lnTo>
                    <a:pt x="964929" y="0"/>
                  </a:lnTo>
                  <a:lnTo>
                    <a:pt x="1017786" y="16006"/>
                  </a:lnTo>
                  <a:lnTo>
                    <a:pt x="1052948" y="58811"/>
                  </a:lnTo>
                  <a:lnTo>
                    <a:pt x="1060199" y="95269"/>
                  </a:lnTo>
                  <a:lnTo>
                    <a:pt x="1060199" y="1203730"/>
                  </a:lnTo>
                  <a:lnTo>
                    <a:pt x="1052713" y="1240813"/>
                  </a:lnTo>
                  <a:lnTo>
                    <a:pt x="1032296" y="1271096"/>
                  </a:lnTo>
                  <a:lnTo>
                    <a:pt x="1002013" y="1291513"/>
                  </a:lnTo>
                  <a:lnTo>
                    <a:pt x="964929" y="1298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851895" y="4949053"/>
            <a:ext cx="395817" cy="27734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3284" marR="3387" indent="-15241">
              <a:lnSpc>
                <a:spcPct val="114599"/>
              </a:lnSpc>
              <a:spcBef>
                <a:spcPts val="67"/>
              </a:spcBef>
            </a:pPr>
            <a:r>
              <a:rPr sz="800" spc="17" dirty="0">
                <a:solidFill>
                  <a:srgbClr val="434343"/>
                </a:solidFill>
                <a:latin typeface="Tahoma"/>
                <a:cs typeface="Tahoma"/>
              </a:rPr>
              <a:t>Se</a:t>
            </a:r>
            <a:r>
              <a:rPr sz="800" spc="20" dirty="0">
                <a:solidFill>
                  <a:srgbClr val="434343"/>
                </a:solidFill>
                <a:latin typeface="Tahoma"/>
                <a:cs typeface="Tahoma"/>
              </a:rPr>
              <a:t>cur</a:t>
            </a:r>
            <a:r>
              <a:rPr sz="800" spc="3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800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800" spc="13" dirty="0">
                <a:solidFill>
                  <a:srgbClr val="434343"/>
                </a:solidFill>
                <a:latin typeface="Tahoma"/>
                <a:cs typeface="Tahoma"/>
              </a:rPr>
              <a:t>y  </a:t>
            </a:r>
            <a:r>
              <a:rPr sz="800" spc="10" dirty="0">
                <a:solidFill>
                  <a:srgbClr val="434343"/>
                </a:solidFill>
                <a:latin typeface="Tahoma"/>
                <a:cs typeface="Tahoma"/>
              </a:rPr>
              <a:t>Posture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31434" y="3427220"/>
            <a:ext cx="8362103" cy="1543050"/>
            <a:chOff x="1397150" y="5140829"/>
            <a:chExt cx="12543155" cy="2314575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7150" y="5290503"/>
              <a:ext cx="499199" cy="5010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08745" y="6720825"/>
              <a:ext cx="731499" cy="73428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210" y="6927286"/>
              <a:ext cx="499199" cy="499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2900" y="5140829"/>
              <a:ext cx="1174500" cy="10809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220049" y="5178929"/>
              <a:ext cx="1060450" cy="967105"/>
            </a:xfrm>
            <a:custGeom>
              <a:avLst/>
              <a:gdLst/>
              <a:ahLst/>
              <a:cxnLst/>
              <a:rect l="l" t="t" r="r" b="b"/>
              <a:pathLst>
                <a:path w="1060450" h="967104">
                  <a:moveTo>
                    <a:pt x="973341" y="966599"/>
                  </a:moveTo>
                  <a:lnTo>
                    <a:pt x="86858" y="966599"/>
                  </a:lnTo>
                  <a:lnTo>
                    <a:pt x="53049" y="959774"/>
                  </a:lnTo>
                  <a:lnTo>
                    <a:pt x="25440" y="941159"/>
                  </a:lnTo>
                  <a:lnTo>
                    <a:pt x="6825" y="913550"/>
                  </a:lnTo>
                  <a:lnTo>
                    <a:pt x="0" y="879740"/>
                  </a:lnTo>
                  <a:lnTo>
                    <a:pt x="0" y="86858"/>
                  </a:lnTo>
                  <a:lnTo>
                    <a:pt x="6825" y="53049"/>
                  </a:lnTo>
                  <a:lnTo>
                    <a:pt x="25440" y="25440"/>
                  </a:lnTo>
                  <a:lnTo>
                    <a:pt x="53049" y="6825"/>
                  </a:lnTo>
                  <a:lnTo>
                    <a:pt x="86858" y="0"/>
                  </a:lnTo>
                  <a:lnTo>
                    <a:pt x="973341" y="0"/>
                  </a:lnTo>
                  <a:lnTo>
                    <a:pt x="1021530" y="14593"/>
                  </a:lnTo>
                  <a:lnTo>
                    <a:pt x="1053588" y="53619"/>
                  </a:lnTo>
                  <a:lnTo>
                    <a:pt x="1060199" y="86858"/>
                  </a:lnTo>
                  <a:lnTo>
                    <a:pt x="1060199" y="879740"/>
                  </a:lnTo>
                  <a:lnTo>
                    <a:pt x="1053374" y="913550"/>
                  </a:lnTo>
                  <a:lnTo>
                    <a:pt x="1034759" y="941159"/>
                  </a:lnTo>
                  <a:lnTo>
                    <a:pt x="1007150" y="959774"/>
                  </a:lnTo>
                  <a:lnTo>
                    <a:pt x="973341" y="96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502464" y="3907167"/>
            <a:ext cx="685377" cy="13166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800" spc="10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800" spc="-23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800" spc="33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800" spc="-7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800" spc="37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800" spc="-67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800" spc="-3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800" spc="3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800" spc="30" dirty="0">
                <a:solidFill>
                  <a:srgbClr val="434343"/>
                </a:solidFill>
                <a:latin typeface="Tahoma"/>
                <a:cs typeface="Tahoma"/>
              </a:rPr>
              <a:t>g</a:t>
            </a:r>
            <a:r>
              <a:rPr sz="800" spc="10" dirty="0">
                <a:solidFill>
                  <a:srgbClr val="434343"/>
                </a:solidFill>
                <a:latin typeface="Tahoma"/>
                <a:cs typeface="Tahoma"/>
              </a:rPr>
              <a:t>gi</a:t>
            </a:r>
            <a:r>
              <a:rPr sz="800" spc="7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800" spc="33" dirty="0">
                <a:solidFill>
                  <a:srgbClr val="434343"/>
                </a:solidFill>
                <a:latin typeface="Tahoma"/>
                <a:cs typeface="Tahoma"/>
              </a:rPr>
              <a:t>g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92896" y="2931900"/>
            <a:ext cx="3914140" cy="2556086"/>
            <a:chOff x="5389344" y="4397850"/>
            <a:chExt cx="5871210" cy="3834129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89344" y="5160047"/>
              <a:ext cx="731519" cy="73151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342699" y="4397850"/>
              <a:ext cx="3917950" cy="3834129"/>
            </a:xfrm>
            <a:custGeom>
              <a:avLst/>
              <a:gdLst/>
              <a:ahLst/>
              <a:cxnLst/>
              <a:rect l="l" t="t" r="r" b="b"/>
              <a:pathLst>
                <a:path w="3917950" h="3834129">
                  <a:moveTo>
                    <a:pt x="3636751" y="3833999"/>
                  </a:moveTo>
                  <a:lnTo>
                    <a:pt x="280649" y="3833999"/>
                  </a:lnTo>
                  <a:lnTo>
                    <a:pt x="235126" y="3830326"/>
                  </a:lnTo>
                  <a:lnTo>
                    <a:pt x="191942" y="3819692"/>
                  </a:lnTo>
                  <a:lnTo>
                    <a:pt x="151674" y="3802674"/>
                  </a:lnTo>
                  <a:lnTo>
                    <a:pt x="114901" y="3779851"/>
                  </a:lnTo>
                  <a:lnTo>
                    <a:pt x="82200" y="3751799"/>
                  </a:lnTo>
                  <a:lnTo>
                    <a:pt x="54148" y="3719098"/>
                  </a:lnTo>
                  <a:lnTo>
                    <a:pt x="31325" y="3682325"/>
                  </a:lnTo>
                  <a:lnTo>
                    <a:pt x="14307" y="3642058"/>
                  </a:lnTo>
                  <a:lnTo>
                    <a:pt x="3673" y="3598874"/>
                  </a:lnTo>
                  <a:lnTo>
                    <a:pt x="0" y="3553351"/>
                  </a:lnTo>
                  <a:lnTo>
                    <a:pt x="0" y="280648"/>
                  </a:lnTo>
                  <a:lnTo>
                    <a:pt x="3673" y="235126"/>
                  </a:lnTo>
                  <a:lnTo>
                    <a:pt x="14307" y="191942"/>
                  </a:lnTo>
                  <a:lnTo>
                    <a:pt x="31325" y="151674"/>
                  </a:lnTo>
                  <a:lnTo>
                    <a:pt x="54148" y="114901"/>
                  </a:lnTo>
                  <a:lnTo>
                    <a:pt x="82200" y="82200"/>
                  </a:lnTo>
                  <a:lnTo>
                    <a:pt x="114901" y="54148"/>
                  </a:lnTo>
                  <a:lnTo>
                    <a:pt x="151674" y="31325"/>
                  </a:lnTo>
                  <a:lnTo>
                    <a:pt x="191942" y="14307"/>
                  </a:lnTo>
                  <a:lnTo>
                    <a:pt x="235126" y="3673"/>
                  </a:lnTo>
                  <a:lnTo>
                    <a:pt x="280649" y="0"/>
                  </a:lnTo>
                  <a:lnTo>
                    <a:pt x="3636751" y="0"/>
                  </a:lnTo>
                  <a:lnTo>
                    <a:pt x="3691758" y="5442"/>
                  </a:lnTo>
                  <a:lnTo>
                    <a:pt x="3744150" y="21363"/>
                  </a:lnTo>
                  <a:lnTo>
                    <a:pt x="3792455" y="47152"/>
                  </a:lnTo>
                  <a:lnTo>
                    <a:pt x="3835199" y="82199"/>
                  </a:lnTo>
                  <a:lnTo>
                    <a:pt x="3870247" y="124944"/>
                  </a:lnTo>
                  <a:lnTo>
                    <a:pt x="3896036" y="173249"/>
                  </a:lnTo>
                  <a:lnTo>
                    <a:pt x="3911957" y="225641"/>
                  </a:lnTo>
                  <a:lnTo>
                    <a:pt x="3917399" y="280648"/>
                  </a:lnTo>
                  <a:lnTo>
                    <a:pt x="3917399" y="3553351"/>
                  </a:lnTo>
                  <a:lnTo>
                    <a:pt x="3913726" y="3598874"/>
                  </a:lnTo>
                  <a:lnTo>
                    <a:pt x="3903092" y="3642058"/>
                  </a:lnTo>
                  <a:lnTo>
                    <a:pt x="3886074" y="3682325"/>
                  </a:lnTo>
                  <a:lnTo>
                    <a:pt x="3863251" y="3719098"/>
                  </a:lnTo>
                  <a:lnTo>
                    <a:pt x="3835199" y="3751799"/>
                  </a:lnTo>
                  <a:lnTo>
                    <a:pt x="3802498" y="3779851"/>
                  </a:lnTo>
                  <a:lnTo>
                    <a:pt x="3765725" y="3802674"/>
                  </a:lnTo>
                  <a:lnTo>
                    <a:pt x="3725458" y="3819692"/>
                  </a:lnTo>
                  <a:lnTo>
                    <a:pt x="3682274" y="3830326"/>
                  </a:lnTo>
                  <a:lnTo>
                    <a:pt x="3636751" y="3833999"/>
                  </a:lnTo>
                  <a:close/>
                </a:path>
              </a:pathLst>
            </a:custGeom>
            <a:solidFill>
              <a:srgbClr val="E7F0F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271166" y="3003794"/>
            <a:ext cx="1131993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spc="173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333" spc="-3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333" spc="63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333" spc="-3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333" spc="63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333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333" spc="-3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333" spc="63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333" spc="57" dirty="0">
                <a:solidFill>
                  <a:srgbClr val="434343"/>
                </a:solidFill>
                <a:latin typeface="Tahoma"/>
                <a:cs typeface="Tahoma"/>
              </a:rPr>
              <a:t>g</a:t>
            </a:r>
            <a:r>
              <a:rPr sz="1333" spc="17" dirty="0">
                <a:solidFill>
                  <a:srgbClr val="434343"/>
                </a:solidFill>
                <a:latin typeface="Tahoma"/>
                <a:cs typeface="Tahoma"/>
              </a:rPr>
              <a:t>gin</a:t>
            </a:r>
            <a:r>
              <a:rPr sz="1333" spc="57" dirty="0">
                <a:solidFill>
                  <a:srgbClr val="434343"/>
                </a:solidFill>
                <a:latin typeface="Tahoma"/>
                <a:cs typeface="Tahoma"/>
              </a:rPr>
              <a:t>g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64267" y="3003794"/>
            <a:ext cx="1752600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spc="-43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333" dirty="0">
                <a:solidFill>
                  <a:srgbClr val="434343"/>
                </a:solidFill>
                <a:latin typeface="Tahoma"/>
                <a:cs typeface="Tahoma"/>
              </a:rPr>
              <a:t>v</a:t>
            </a:r>
            <a:r>
              <a:rPr sz="1333" spc="23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333" spc="-7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333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333" spc="-13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1333" spc="-5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333" spc="5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333" spc="-7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333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333" spc="1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333" spc="2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333" spc="1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5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333" spc="103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333" spc="43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-1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333" spc="5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333" spc="3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endParaRPr sz="1333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905599" y="3457234"/>
            <a:ext cx="1427480" cy="453390"/>
            <a:chOff x="8858398" y="5185850"/>
            <a:chExt cx="2141220" cy="680085"/>
          </a:xfrm>
        </p:grpSpPr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98" y="5185850"/>
              <a:ext cx="2141100" cy="6795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915547" y="5223949"/>
              <a:ext cx="2026920" cy="565785"/>
            </a:xfrm>
            <a:custGeom>
              <a:avLst/>
              <a:gdLst/>
              <a:ahLst/>
              <a:cxnLst/>
              <a:rect l="l" t="t" r="r" b="b"/>
              <a:pathLst>
                <a:path w="2026920" h="565785">
                  <a:moveTo>
                    <a:pt x="1976010" y="565199"/>
                  </a:moveTo>
                  <a:lnTo>
                    <a:pt x="50789" y="565199"/>
                  </a:lnTo>
                  <a:lnTo>
                    <a:pt x="31019" y="561208"/>
                  </a:lnTo>
                  <a:lnTo>
                    <a:pt x="14875" y="550324"/>
                  </a:lnTo>
                  <a:lnTo>
                    <a:pt x="3991" y="534180"/>
                  </a:lnTo>
                  <a:lnTo>
                    <a:pt x="0" y="514410"/>
                  </a:lnTo>
                  <a:lnTo>
                    <a:pt x="0" y="50788"/>
                  </a:lnTo>
                  <a:lnTo>
                    <a:pt x="3991" y="31019"/>
                  </a:lnTo>
                  <a:lnTo>
                    <a:pt x="14875" y="14875"/>
                  </a:lnTo>
                  <a:lnTo>
                    <a:pt x="31019" y="3991"/>
                  </a:lnTo>
                  <a:lnTo>
                    <a:pt x="50789" y="0"/>
                  </a:lnTo>
                  <a:lnTo>
                    <a:pt x="1976010" y="0"/>
                  </a:lnTo>
                  <a:lnTo>
                    <a:pt x="2011924" y="14875"/>
                  </a:lnTo>
                  <a:lnTo>
                    <a:pt x="2026799" y="50788"/>
                  </a:lnTo>
                  <a:lnTo>
                    <a:pt x="2026799" y="514410"/>
                  </a:lnTo>
                  <a:lnTo>
                    <a:pt x="2022808" y="534180"/>
                  </a:lnTo>
                  <a:lnTo>
                    <a:pt x="2011924" y="550324"/>
                  </a:lnTo>
                  <a:lnTo>
                    <a:pt x="1995780" y="561208"/>
                  </a:lnTo>
                  <a:lnTo>
                    <a:pt x="1976010" y="56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317233" y="3582000"/>
            <a:ext cx="851747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spc="-10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933" spc="-37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-7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933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-76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933" spc="2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933" spc="13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933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905599" y="3558337"/>
            <a:ext cx="1427480" cy="815340"/>
            <a:chOff x="8858398" y="5337505"/>
            <a:chExt cx="2141220" cy="1223010"/>
          </a:xfrm>
        </p:grpSpPr>
        <p:sp>
          <p:nvSpPr>
            <p:cNvPr id="53" name="object 53"/>
            <p:cNvSpPr/>
            <p:nvPr/>
          </p:nvSpPr>
          <p:spPr>
            <a:xfrm>
              <a:off x="9026565" y="5337505"/>
              <a:ext cx="381000" cy="321945"/>
            </a:xfrm>
            <a:custGeom>
              <a:avLst/>
              <a:gdLst/>
              <a:ahLst/>
              <a:cxnLst/>
              <a:rect l="l" t="t" r="r" b="b"/>
              <a:pathLst>
                <a:path w="381000" h="321945">
                  <a:moveTo>
                    <a:pt x="287183" y="321599"/>
                  </a:moveTo>
                  <a:lnTo>
                    <a:pt x="93215" y="321599"/>
                  </a:lnTo>
                  <a:lnTo>
                    <a:pt x="56931" y="314274"/>
                  </a:lnTo>
                  <a:lnTo>
                    <a:pt x="27302" y="294297"/>
                  </a:lnTo>
                  <a:lnTo>
                    <a:pt x="7325" y="264667"/>
                  </a:lnTo>
                  <a:lnTo>
                    <a:pt x="0" y="228383"/>
                  </a:lnTo>
                  <a:lnTo>
                    <a:pt x="0" y="93215"/>
                  </a:lnTo>
                  <a:lnTo>
                    <a:pt x="7325" y="56931"/>
                  </a:lnTo>
                  <a:lnTo>
                    <a:pt x="27302" y="27301"/>
                  </a:lnTo>
                  <a:lnTo>
                    <a:pt x="56931" y="7325"/>
                  </a:lnTo>
                  <a:lnTo>
                    <a:pt x="93215" y="0"/>
                  </a:lnTo>
                  <a:lnTo>
                    <a:pt x="287183" y="0"/>
                  </a:lnTo>
                  <a:lnTo>
                    <a:pt x="338900" y="15661"/>
                  </a:lnTo>
                  <a:lnTo>
                    <a:pt x="373304" y="57543"/>
                  </a:lnTo>
                  <a:lnTo>
                    <a:pt x="380399" y="93215"/>
                  </a:lnTo>
                  <a:lnTo>
                    <a:pt x="380399" y="228383"/>
                  </a:lnTo>
                  <a:lnTo>
                    <a:pt x="373074" y="264667"/>
                  </a:lnTo>
                  <a:lnTo>
                    <a:pt x="353097" y="294297"/>
                  </a:lnTo>
                  <a:lnTo>
                    <a:pt x="323467" y="314274"/>
                  </a:lnTo>
                  <a:lnTo>
                    <a:pt x="287183" y="321599"/>
                  </a:lnTo>
                  <a:close/>
                </a:path>
              </a:pathLst>
            </a:custGeom>
            <a:solidFill>
              <a:srgbClr val="BDC1C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9078174" y="5359725"/>
              <a:ext cx="276225" cy="277495"/>
            </a:xfrm>
            <a:custGeom>
              <a:avLst/>
              <a:gdLst/>
              <a:ahLst/>
              <a:cxnLst/>
              <a:rect l="l" t="t" r="r" b="b"/>
              <a:pathLst>
                <a:path w="276225" h="277495">
                  <a:moveTo>
                    <a:pt x="36845" y="129079"/>
                  </a:moveTo>
                  <a:lnTo>
                    <a:pt x="20153" y="118385"/>
                  </a:lnTo>
                  <a:lnTo>
                    <a:pt x="11807" y="112945"/>
                  </a:lnTo>
                  <a:lnTo>
                    <a:pt x="3462" y="107319"/>
                  </a:lnTo>
                  <a:lnTo>
                    <a:pt x="21108" y="64679"/>
                  </a:lnTo>
                  <a:lnTo>
                    <a:pt x="51341" y="30662"/>
                  </a:lnTo>
                  <a:lnTo>
                    <a:pt x="91266" y="8144"/>
                  </a:lnTo>
                  <a:lnTo>
                    <a:pt x="137982" y="0"/>
                  </a:lnTo>
                  <a:lnTo>
                    <a:pt x="142928" y="0"/>
                  </a:lnTo>
                  <a:lnTo>
                    <a:pt x="145783" y="18781"/>
                  </a:lnTo>
                  <a:lnTo>
                    <a:pt x="147987" y="37957"/>
                  </a:lnTo>
                  <a:lnTo>
                    <a:pt x="149361" y="56716"/>
                  </a:lnTo>
                  <a:lnTo>
                    <a:pt x="149852" y="75914"/>
                  </a:lnTo>
                  <a:lnTo>
                    <a:pt x="144411" y="80118"/>
                  </a:lnTo>
                  <a:lnTo>
                    <a:pt x="140207" y="86547"/>
                  </a:lnTo>
                  <a:lnTo>
                    <a:pt x="140207" y="96191"/>
                  </a:lnTo>
                  <a:lnTo>
                    <a:pt x="131746" y="100731"/>
                  </a:lnTo>
                  <a:lnTo>
                    <a:pt x="123145" y="105062"/>
                  </a:lnTo>
                  <a:lnTo>
                    <a:pt x="114544" y="109162"/>
                  </a:lnTo>
                  <a:lnTo>
                    <a:pt x="106083" y="113006"/>
                  </a:lnTo>
                  <a:lnTo>
                    <a:pt x="81070" y="123392"/>
                  </a:lnTo>
                  <a:lnTo>
                    <a:pt x="45252" y="123392"/>
                  </a:lnTo>
                  <a:lnTo>
                    <a:pt x="40306" y="125618"/>
                  </a:lnTo>
                  <a:lnTo>
                    <a:pt x="36845" y="129079"/>
                  </a:lnTo>
                  <a:close/>
                </a:path>
                <a:path w="276225" h="277495">
                  <a:moveTo>
                    <a:pt x="175074" y="75914"/>
                  </a:moveTo>
                  <a:lnTo>
                    <a:pt x="173590" y="75172"/>
                  </a:lnTo>
                  <a:lnTo>
                    <a:pt x="172354" y="74678"/>
                  </a:lnTo>
                  <a:lnTo>
                    <a:pt x="170870" y="73936"/>
                  </a:lnTo>
                  <a:lnTo>
                    <a:pt x="170067" y="56016"/>
                  </a:lnTo>
                  <a:lnTo>
                    <a:pt x="168676" y="37679"/>
                  </a:lnTo>
                  <a:lnTo>
                    <a:pt x="166697" y="19898"/>
                  </a:lnTo>
                  <a:lnTo>
                    <a:pt x="163946" y="1977"/>
                  </a:lnTo>
                  <a:lnTo>
                    <a:pt x="182195" y="6827"/>
                  </a:lnTo>
                  <a:lnTo>
                    <a:pt x="199400" y="13878"/>
                  </a:lnTo>
                  <a:lnTo>
                    <a:pt x="215447" y="23016"/>
                  </a:lnTo>
                  <a:lnTo>
                    <a:pt x="230218" y="34124"/>
                  </a:lnTo>
                  <a:lnTo>
                    <a:pt x="216942" y="45348"/>
                  </a:lnTo>
                  <a:lnTo>
                    <a:pt x="203387" y="56039"/>
                  </a:lnTo>
                  <a:lnTo>
                    <a:pt x="189462" y="66220"/>
                  </a:lnTo>
                  <a:lnTo>
                    <a:pt x="175074" y="75914"/>
                  </a:lnTo>
                  <a:close/>
                </a:path>
                <a:path w="276225" h="277495">
                  <a:moveTo>
                    <a:pt x="254698" y="214144"/>
                  </a:moveTo>
                  <a:lnTo>
                    <a:pt x="212877" y="205860"/>
                  </a:lnTo>
                  <a:lnTo>
                    <a:pt x="171612" y="193867"/>
                  </a:lnTo>
                  <a:lnTo>
                    <a:pt x="170870" y="187685"/>
                  </a:lnTo>
                  <a:lnTo>
                    <a:pt x="167408" y="182739"/>
                  </a:lnTo>
                  <a:lnTo>
                    <a:pt x="162463" y="179277"/>
                  </a:lnTo>
                  <a:lnTo>
                    <a:pt x="164743" y="164228"/>
                  </a:lnTo>
                  <a:lnTo>
                    <a:pt x="166141" y="154086"/>
                  </a:lnTo>
                  <a:lnTo>
                    <a:pt x="167644" y="141548"/>
                  </a:lnTo>
                  <a:lnTo>
                    <a:pt x="168842" y="129574"/>
                  </a:lnTo>
                  <a:lnTo>
                    <a:pt x="168892" y="124876"/>
                  </a:lnTo>
                  <a:lnTo>
                    <a:pt x="169386" y="119930"/>
                  </a:lnTo>
                  <a:lnTo>
                    <a:pt x="169386" y="115726"/>
                  </a:lnTo>
                  <a:lnTo>
                    <a:pt x="175252" y="112373"/>
                  </a:lnTo>
                  <a:lnTo>
                    <a:pt x="179958" y="107628"/>
                  </a:lnTo>
                  <a:lnTo>
                    <a:pt x="183088" y="101678"/>
                  </a:lnTo>
                  <a:lnTo>
                    <a:pt x="184224" y="94708"/>
                  </a:lnTo>
                  <a:lnTo>
                    <a:pt x="184224" y="94213"/>
                  </a:lnTo>
                  <a:lnTo>
                    <a:pt x="200007" y="83522"/>
                  </a:lnTo>
                  <a:lnTo>
                    <a:pt x="215165" y="72483"/>
                  </a:lnTo>
                  <a:lnTo>
                    <a:pt x="229812" y="60935"/>
                  </a:lnTo>
                  <a:lnTo>
                    <a:pt x="244065" y="48713"/>
                  </a:lnTo>
                  <a:lnTo>
                    <a:pt x="257747" y="68214"/>
                  </a:lnTo>
                  <a:lnTo>
                    <a:pt x="268021" y="89917"/>
                  </a:lnTo>
                  <a:lnTo>
                    <a:pt x="274353" y="113706"/>
                  </a:lnTo>
                  <a:lnTo>
                    <a:pt x="276104" y="137982"/>
                  </a:lnTo>
                  <a:lnTo>
                    <a:pt x="276020" y="142185"/>
                  </a:lnTo>
                  <a:lnTo>
                    <a:pt x="274797" y="159549"/>
                  </a:lnTo>
                  <a:lnTo>
                    <a:pt x="270647" y="178845"/>
                  </a:lnTo>
                  <a:lnTo>
                    <a:pt x="263901" y="197120"/>
                  </a:lnTo>
                  <a:lnTo>
                    <a:pt x="254698" y="214144"/>
                  </a:lnTo>
                  <a:close/>
                </a:path>
                <a:path w="276225" h="277495">
                  <a:moveTo>
                    <a:pt x="137488" y="180514"/>
                  </a:moveTo>
                  <a:lnTo>
                    <a:pt x="121217" y="173532"/>
                  </a:lnTo>
                  <a:lnTo>
                    <a:pt x="105063" y="166017"/>
                  </a:lnTo>
                  <a:lnTo>
                    <a:pt x="89048" y="158085"/>
                  </a:lnTo>
                  <a:lnTo>
                    <a:pt x="73195" y="149851"/>
                  </a:lnTo>
                  <a:lnTo>
                    <a:pt x="73195" y="149356"/>
                  </a:lnTo>
                  <a:lnTo>
                    <a:pt x="94090" y="140764"/>
                  </a:lnTo>
                  <a:lnTo>
                    <a:pt x="104560" y="136351"/>
                  </a:lnTo>
                  <a:lnTo>
                    <a:pt x="141378" y="118899"/>
                  </a:lnTo>
                  <a:lnTo>
                    <a:pt x="149852" y="114243"/>
                  </a:lnTo>
                  <a:lnTo>
                    <a:pt x="149364" y="118385"/>
                  </a:lnTo>
                  <a:lnTo>
                    <a:pt x="149431" y="123392"/>
                  </a:lnTo>
                  <a:lnTo>
                    <a:pt x="149852" y="127596"/>
                  </a:lnTo>
                  <a:lnTo>
                    <a:pt x="148747" y="140088"/>
                  </a:lnTo>
                  <a:lnTo>
                    <a:pt x="147317" y="152417"/>
                  </a:lnTo>
                  <a:lnTo>
                    <a:pt x="144969" y="168780"/>
                  </a:lnTo>
                  <a:lnTo>
                    <a:pt x="143670" y="177052"/>
                  </a:lnTo>
                  <a:lnTo>
                    <a:pt x="141691" y="177794"/>
                  </a:lnTo>
                  <a:lnTo>
                    <a:pt x="139466" y="179277"/>
                  </a:lnTo>
                  <a:lnTo>
                    <a:pt x="137488" y="180514"/>
                  </a:lnTo>
                  <a:close/>
                </a:path>
                <a:path w="276225" h="277495">
                  <a:moveTo>
                    <a:pt x="66270" y="129574"/>
                  </a:moveTo>
                  <a:lnTo>
                    <a:pt x="62067" y="125618"/>
                  </a:lnTo>
                  <a:lnTo>
                    <a:pt x="57121" y="123392"/>
                  </a:lnTo>
                  <a:lnTo>
                    <a:pt x="81070" y="123392"/>
                  </a:lnTo>
                  <a:lnTo>
                    <a:pt x="66270" y="129574"/>
                  </a:lnTo>
                  <a:close/>
                </a:path>
                <a:path w="276225" h="277495">
                  <a:moveTo>
                    <a:pt x="494" y="150593"/>
                  </a:moveTo>
                  <a:lnTo>
                    <a:pt x="0" y="146389"/>
                  </a:lnTo>
                  <a:lnTo>
                    <a:pt x="75" y="141548"/>
                  </a:lnTo>
                  <a:lnTo>
                    <a:pt x="494" y="137982"/>
                  </a:lnTo>
                  <a:lnTo>
                    <a:pt x="494" y="129574"/>
                  </a:lnTo>
                  <a:lnTo>
                    <a:pt x="23738" y="144411"/>
                  </a:lnTo>
                  <a:lnTo>
                    <a:pt x="16073" y="146389"/>
                  </a:lnTo>
                  <a:lnTo>
                    <a:pt x="8160" y="148615"/>
                  </a:lnTo>
                  <a:lnTo>
                    <a:pt x="494" y="150593"/>
                  </a:lnTo>
                  <a:close/>
                </a:path>
                <a:path w="276225" h="277495">
                  <a:moveTo>
                    <a:pt x="119188" y="275469"/>
                  </a:moveTo>
                  <a:lnTo>
                    <a:pt x="79164" y="263542"/>
                  </a:lnTo>
                  <a:lnTo>
                    <a:pt x="45097" y="240696"/>
                  </a:lnTo>
                  <a:lnTo>
                    <a:pt x="19145" y="209086"/>
                  </a:lnTo>
                  <a:lnTo>
                    <a:pt x="3462" y="170870"/>
                  </a:lnTo>
                  <a:lnTo>
                    <a:pt x="11684" y="168780"/>
                  </a:lnTo>
                  <a:lnTo>
                    <a:pt x="19720" y="166574"/>
                  </a:lnTo>
                  <a:lnTo>
                    <a:pt x="27664" y="164228"/>
                  </a:lnTo>
                  <a:lnTo>
                    <a:pt x="35608" y="161720"/>
                  </a:lnTo>
                  <a:lnTo>
                    <a:pt x="39564" y="165183"/>
                  </a:lnTo>
                  <a:lnTo>
                    <a:pt x="44510" y="168150"/>
                  </a:lnTo>
                  <a:lnTo>
                    <a:pt x="64084" y="168150"/>
                  </a:lnTo>
                  <a:lnTo>
                    <a:pt x="77128" y="174993"/>
                  </a:lnTo>
                  <a:lnTo>
                    <a:pt x="94461" y="183389"/>
                  </a:lnTo>
                  <a:lnTo>
                    <a:pt x="111794" y="191275"/>
                  </a:lnTo>
                  <a:lnTo>
                    <a:pt x="129080" y="198813"/>
                  </a:lnTo>
                  <a:lnTo>
                    <a:pt x="129822" y="204252"/>
                  </a:lnTo>
                  <a:lnTo>
                    <a:pt x="131800" y="209940"/>
                  </a:lnTo>
                  <a:lnTo>
                    <a:pt x="136003" y="213402"/>
                  </a:lnTo>
                  <a:lnTo>
                    <a:pt x="132263" y="228734"/>
                  </a:lnTo>
                  <a:lnTo>
                    <a:pt x="128338" y="244250"/>
                  </a:lnTo>
                  <a:lnTo>
                    <a:pt x="124042" y="259860"/>
                  </a:lnTo>
                  <a:lnTo>
                    <a:pt x="119188" y="275469"/>
                  </a:lnTo>
                  <a:close/>
                </a:path>
                <a:path w="276225" h="277495">
                  <a:moveTo>
                    <a:pt x="64084" y="168150"/>
                  </a:moveTo>
                  <a:lnTo>
                    <a:pt x="54401" y="168150"/>
                  </a:lnTo>
                  <a:lnTo>
                    <a:pt x="57121" y="167408"/>
                  </a:lnTo>
                  <a:lnTo>
                    <a:pt x="59842" y="165924"/>
                  </a:lnTo>
                  <a:lnTo>
                    <a:pt x="64084" y="168150"/>
                  </a:lnTo>
                  <a:close/>
                </a:path>
                <a:path w="276225" h="277495">
                  <a:moveTo>
                    <a:pt x="140207" y="276953"/>
                  </a:moveTo>
                  <a:lnTo>
                    <a:pt x="144307" y="262302"/>
                  </a:lnTo>
                  <a:lnTo>
                    <a:pt x="148337" y="247650"/>
                  </a:lnTo>
                  <a:lnTo>
                    <a:pt x="152135" y="232999"/>
                  </a:lnTo>
                  <a:lnTo>
                    <a:pt x="155538" y="218348"/>
                  </a:lnTo>
                  <a:lnTo>
                    <a:pt x="159743" y="217606"/>
                  </a:lnTo>
                  <a:lnTo>
                    <a:pt x="163205" y="215627"/>
                  </a:lnTo>
                  <a:lnTo>
                    <a:pt x="166667" y="211919"/>
                  </a:lnTo>
                  <a:lnTo>
                    <a:pt x="185116" y="217849"/>
                  </a:lnTo>
                  <a:lnTo>
                    <a:pt x="203727" y="223015"/>
                  </a:lnTo>
                  <a:lnTo>
                    <a:pt x="222478" y="227393"/>
                  </a:lnTo>
                  <a:lnTo>
                    <a:pt x="241345" y="230959"/>
                  </a:lnTo>
                  <a:lnTo>
                    <a:pt x="220500" y="249830"/>
                  </a:lnTo>
                  <a:lnTo>
                    <a:pt x="196247" y="264156"/>
                  </a:lnTo>
                  <a:lnTo>
                    <a:pt x="169259" y="273383"/>
                  </a:lnTo>
                  <a:lnTo>
                    <a:pt x="140207" y="276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98" y="5880650"/>
              <a:ext cx="2141100" cy="6795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915547" y="5918750"/>
              <a:ext cx="2026920" cy="565785"/>
            </a:xfrm>
            <a:custGeom>
              <a:avLst/>
              <a:gdLst/>
              <a:ahLst/>
              <a:cxnLst/>
              <a:rect l="l" t="t" r="r" b="b"/>
              <a:pathLst>
                <a:path w="2026920" h="565785">
                  <a:moveTo>
                    <a:pt x="1976010" y="565199"/>
                  </a:moveTo>
                  <a:lnTo>
                    <a:pt x="50789" y="565199"/>
                  </a:lnTo>
                  <a:lnTo>
                    <a:pt x="31019" y="561208"/>
                  </a:lnTo>
                  <a:lnTo>
                    <a:pt x="14875" y="550324"/>
                  </a:lnTo>
                  <a:lnTo>
                    <a:pt x="3991" y="534180"/>
                  </a:lnTo>
                  <a:lnTo>
                    <a:pt x="0" y="514410"/>
                  </a:lnTo>
                  <a:lnTo>
                    <a:pt x="0" y="50788"/>
                  </a:lnTo>
                  <a:lnTo>
                    <a:pt x="3991" y="31019"/>
                  </a:lnTo>
                  <a:lnTo>
                    <a:pt x="14875" y="14875"/>
                  </a:lnTo>
                  <a:lnTo>
                    <a:pt x="31019" y="3991"/>
                  </a:lnTo>
                  <a:lnTo>
                    <a:pt x="50789" y="0"/>
                  </a:lnTo>
                  <a:lnTo>
                    <a:pt x="1976010" y="0"/>
                  </a:lnTo>
                  <a:lnTo>
                    <a:pt x="2011924" y="14875"/>
                  </a:lnTo>
                  <a:lnTo>
                    <a:pt x="2026799" y="50788"/>
                  </a:lnTo>
                  <a:lnTo>
                    <a:pt x="2026799" y="514410"/>
                  </a:lnTo>
                  <a:lnTo>
                    <a:pt x="2022808" y="534180"/>
                  </a:lnTo>
                  <a:lnTo>
                    <a:pt x="2011924" y="550324"/>
                  </a:lnTo>
                  <a:lnTo>
                    <a:pt x="1995780" y="561208"/>
                  </a:lnTo>
                  <a:lnTo>
                    <a:pt x="1976010" y="56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17233" y="4045200"/>
            <a:ext cx="851747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spc="-10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933" spc="-37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-7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933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-76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933" spc="2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933" spc="13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933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05599" y="4021537"/>
            <a:ext cx="1427480" cy="815340"/>
            <a:chOff x="8858398" y="6032305"/>
            <a:chExt cx="2141220" cy="1223010"/>
          </a:xfrm>
        </p:grpSpPr>
        <p:sp>
          <p:nvSpPr>
            <p:cNvPr id="59" name="object 59"/>
            <p:cNvSpPr/>
            <p:nvPr/>
          </p:nvSpPr>
          <p:spPr>
            <a:xfrm>
              <a:off x="9026565" y="6032305"/>
              <a:ext cx="381000" cy="321945"/>
            </a:xfrm>
            <a:custGeom>
              <a:avLst/>
              <a:gdLst/>
              <a:ahLst/>
              <a:cxnLst/>
              <a:rect l="l" t="t" r="r" b="b"/>
              <a:pathLst>
                <a:path w="381000" h="321945">
                  <a:moveTo>
                    <a:pt x="287183" y="321599"/>
                  </a:moveTo>
                  <a:lnTo>
                    <a:pt x="93215" y="321599"/>
                  </a:lnTo>
                  <a:lnTo>
                    <a:pt x="56931" y="314274"/>
                  </a:lnTo>
                  <a:lnTo>
                    <a:pt x="27302" y="294297"/>
                  </a:lnTo>
                  <a:lnTo>
                    <a:pt x="7325" y="264667"/>
                  </a:lnTo>
                  <a:lnTo>
                    <a:pt x="0" y="228383"/>
                  </a:lnTo>
                  <a:lnTo>
                    <a:pt x="0" y="93215"/>
                  </a:lnTo>
                  <a:lnTo>
                    <a:pt x="7325" y="56931"/>
                  </a:lnTo>
                  <a:lnTo>
                    <a:pt x="27302" y="27301"/>
                  </a:lnTo>
                  <a:lnTo>
                    <a:pt x="56931" y="7325"/>
                  </a:lnTo>
                  <a:lnTo>
                    <a:pt x="93215" y="0"/>
                  </a:lnTo>
                  <a:lnTo>
                    <a:pt x="287183" y="0"/>
                  </a:lnTo>
                  <a:lnTo>
                    <a:pt x="338900" y="15661"/>
                  </a:lnTo>
                  <a:lnTo>
                    <a:pt x="373304" y="57543"/>
                  </a:lnTo>
                  <a:lnTo>
                    <a:pt x="380399" y="93215"/>
                  </a:lnTo>
                  <a:lnTo>
                    <a:pt x="380399" y="228383"/>
                  </a:lnTo>
                  <a:lnTo>
                    <a:pt x="373074" y="264667"/>
                  </a:lnTo>
                  <a:lnTo>
                    <a:pt x="353097" y="294297"/>
                  </a:lnTo>
                  <a:lnTo>
                    <a:pt x="323467" y="314274"/>
                  </a:lnTo>
                  <a:lnTo>
                    <a:pt x="287183" y="321599"/>
                  </a:lnTo>
                  <a:close/>
                </a:path>
              </a:pathLst>
            </a:custGeom>
            <a:solidFill>
              <a:srgbClr val="FABB05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078174" y="6054524"/>
              <a:ext cx="276225" cy="277495"/>
            </a:xfrm>
            <a:custGeom>
              <a:avLst/>
              <a:gdLst/>
              <a:ahLst/>
              <a:cxnLst/>
              <a:rect l="l" t="t" r="r" b="b"/>
              <a:pathLst>
                <a:path w="276225" h="277495">
                  <a:moveTo>
                    <a:pt x="36845" y="129079"/>
                  </a:moveTo>
                  <a:lnTo>
                    <a:pt x="20153" y="118385"/>
                  </a:lnTo>
                  <a:lnTo>
                    <a:pt x="11807" y="112945"/>
                  </a:lnTo>
                  <a:lnTo>
                    <a:pt x="3462" y="107319"/>
                  </a:lnTo>
                  <a:lnTo>
                    <a:pt x="21108" y="64679"/>
                  </a:lnTo>
                  <a:lnTo>
                    <a:pt x="51341" y="30662"/>
                  </a:lnTo>
                  <a:lnTo>
                    <a:pt x="91266" y="8144"/>
                  </a:lnTo>
                  <a:lnTo>
                    <a:pt x="137982" y="0"/>
                  </a:lnTo>
                  <a:lnTo>
                    <a:pt x="142928" y="0"/>
                  </a:lnTo>
                  <a:lnTo>
                    <a:pt x="145783" y="18781"/>
                  </a:lnTo>
                  <a:lnTo>
                    <a:pt x="147987" y="37957"/>
                  </a:lnTo>
                  <a:lnTo>
                    <a:pt x="149361" y="56716"/>
                  </a:lnTo>
                  <a:lnTo>
                    <a:pt x="149852" y="75914"/>
                  </a:lnTo>
                  <a:lnTo>
                    <a:pt x="144411" y="80118"/>
                  </a:lnTo>
                  <a:lnTo>
                    <a:pt x="140207" y="86547"/>
                  </a:lnTo>
                  <a:lnTo>
                    <a:pt x="140207" y="96191"/>
                  </a:lnTo>
                  <a:lnTo>
                    <a:pt x="131746" y="100731"/>
                  </a:lnTo>
                  <a:lnTo>
                    <a:pt x="123145" y="105062"/>
                  </a:lnTo>
                  <a:lnTo>
                    <a:pt x="114544" y="109162"/>
                  </a:lnTo>
                  <a:lnTo>
                    <a:pt x="106083" y="113006"/>
                  </a:lnTo>
                  <a:lnTo>
                    <a:pt x="81070" y="123392"/>
                  </a:lnTo>
                  <a:lnTo>
                    <a:pt x="45252" y="123392"/>
                  </a:lnTo>
                  <a:lnTo>
                    <a:pt x="40306" y="125618"/>
                  </a:lnTo>
                  <a:lnTo>
                    <a:pt x="36845" y="129079"/>
                  </a:lnTo>
                  <a:close/>
                </a:path>
                <a:path w="276225" h="277495">
                  <a:moveTo>
                    <a:pt x="175074" y="75914"/>
                  </a:moveTo>
                  <a:lnTo>
                    <a:pt x="173590" y="75172"/>
                  </a:lnTo>
                  <a:lnTo>
                    <a:pt x="172354" y="74678"/>
                  </a:lnTo>
                  <a:lnTo>
                    <a:pt x="170870" y="73936"/>
                  </a:lnTo>
                  <a:lnTo>
                    <a:pt x="170067" y="56016"/>
                  </a:lnTo>
                  <a:lnTo>
                    <a:pt x="168676" y="37679"/>
                  </a:lnTo>
                  <a:lnTo>
                    <a:pt x="166697" y="19898"/>
                  </a:lnTo>
                  <a:lnTo>
                    <a:pt x="163946" y="1977"/>
                  </a:lnTo>
                  <a:lnTo>
                    <a:pt x="182195" y="6827"/>
                  </a:lnTo>
                  <a:lnTo>
                    <a:pt x="199400" y="13878"/>
                  </a:lnTo>
                  <a:lnTo>
                    <a:pt x="215447" y="23016"/>
                  </a:lnTo>
                  <a:lnTo>
                    <a:pt x="230218" y="34124"/>
                  </a:lnTo>
                  <a:lnTo>
                    <a:pt x="216942" y="45348"/>
                  </a:lnTo>
                  <a:lnTo>
                    <a:pt x="203387" y="56039"/>
                  </a:lnTo>
                  <a:lnTo>
                    <a:pt x="189462" y="66220"/>
                  </a:lnTo>
                  <a:lnTo>
                    <a:pt x="175074" y="75914"/>
                  </a:lnTo>
                  <a:close/>
                </a:path>
                <a:path w="276225" h="277495">
                  <a:moveTo>
                    <a:pt x="254698" y="214144"/>
                  </a:moveTo>
                  <a:lnTo>
                    <a:pt x="212877" y="205860"/>
                  </a:lnTo>
                  <a:lnTo>
                    <a:pt x="171612" y="193867"/>
                  </a:lnTo>
                  <a:lnTo>
                    <a:pt x="170870" y="187685"/>
                  </a:lnTo>
                  <a:lnTo>
                    <a:pt x="167408" y="182739"/>
                  </a:lnTo>
                  <a:lnTo>
                    <a:pt x="162463" y="179277"/>
                  </a:lnTo>
                  <a:lnTo>
                    <a:pt x="164743" y="164228"/>
                  </a:lnTo>
                  <a:lnTo>
                    <a:pt x="166141" y="154086"/>
                  </a:lnTo>
                  <a:lnTo>
                    <a:pt x="167644" y="141548"/>
                  </a:lnTo>
                  <a:lnTo>
                    <a:pt x="168842" y="129574"/>
                  </a:lnTo>
                  <a:lnTo>
                    <a:pt x="168892" y="124876"/>
                  </a:lnTo>
                  <a:lnTo>
                    <a:pt x="169386" y="119930"/>
                  </a:lnTo>
                  <a:lnTo>
                    <a:pt x="169386" y="115726"/>
                  </a:lnTo>
                  <a:lnTo>
                    <a:pt x="175252" y="112373"/>
                  </a:lnTo>
                  <a:lnTo>
                    <a:pt x="179958" y="107628"/>
                  </a:lnTo>
                  <a:lnTo>
                    <a:pt x="183088" y="101678"/>
                  </a:lnTo>
                  <a:lnTo>
                    <a:pt x="184224" y="94708"/>
                  </a:lnTo>
                  <a:lnTo>
                    <a:pt x="184224" y="94213"/>
                  </a:lnTo>
                  <a:lnTo>
                    <a:pt x="200007" y="83522"/>
                  </a:lnTo>
                  <a:lnTo>
                    <a:pt x="215165" y="72483"/>
                  </a:lnTo>
                  <a:lnTo>
                    <a:pt x="229812" y="60935"/>
                  </a:lnTo>
                  <a:lnTo>
                    <a:pt x="244065" y="48713"/>
                  </a:lnTo>
                  <a:lnTo>
                    <a:pt x="257747" y="68214"/>
                  </a:lnTo>
                  <a:lnTo>
                    <a:pt x="268021" y="89917"/>
                  </a:lnTo>
                  <a:lnTo>
                    <a:pt x="274353" y="113706"/>
                  </a:lnTo>
                  <a:lnTo>
                    <a:pt x="276104" y="137982"/>
                  </a:lnTo>
                  <a:lnTo>
                    <a:pt x="276020" y="142185"/>
                  </a:lnTo>
                  <a:lnTo>
                    <a:pt x="274797" y="159549"/>
                  </a:lnTo>
                  <a:lnTo>
                    <a:pt x="270647" y="178845"/>
                  </a:lnTo>
                  <a:lnTo>
                    <a:pt x="263901" y="197120"/>
                  </a:lnTo>
                  <a:lnTo>
                    <a:pt x="254698" y="214144"/>
                  </a:lnTo>
                  <a:close/>
                </a:path>
                <a:path w="276225" h="277495">
                  <a:moveTo>
                    <a:pt x="137488" y="180514"/>
                  </a:moveTo>
                  <a:lnTo>
                    <a:pt x="121217" y="173532"/>
                  </a:lnTo>
                  <a:lnTo>
                    <a:pt x="105063" y="166017"/>
                  </a:lnTo>
                  <a:lnTo>
                    <a:pt x="89048" y="158085"/>
                  </a:lnTo>
                  <a:lnTo>
                    <a:pt x="73195" y="149851"/>
                  </a:lnTo>
                  <a:lnTo>
                    <a:pt x="73195" y="149356"/>
                  </a:lnTo>
                  <a:lnTo>
                    <a:pt x="94090" y="140764"/>
                  </a:lnTo>
                  <a:lnTo>
                    <a:pt x="104560" y="136351"/>
                  </a:lnTo>
                  <a:lnTo>
                    <a:pt x="141378" y="118899"/>
                  </a:lnTo>
                  <a:lnTo>
                    <a:pt x="149852" y="114243"/>
                  </a:lnTo>
                  <a:lnTo>
                    <a:pt x="149364" y="118385"/>
                  </a:lnTo>
                  <a:lnTo>
                    <a:pt x="149431" y="123392"/>
                  </a:lnTo>
                  <a:lnTo>
                    <a:pt x="149852" y="127596"/>
                  </a:lnTo>
                  <a:lnTo>
                    <a:pt x="148747" y="140088"/>
                  </a:lnTo>
                  <a:lnTo>
                    <a:pt x="147317" y="152417"/>
                  </a:lnTo>
                  <a:lnTo>
                    <a:pt x="144969" y="168780"/>
                  </a:lnTo>
                  <a:lnTo>
                    <a:pt x="143670" y="177052"/>
                  </a:lnTo>
                  <a:lnTo>
                    <a:pt x="141691" y="177794"/>
                  </a:lnTo>
                  <a:lnTo>
                    <a:pt x="139466" y="179277"/>
                  </a:lnTo>
                  <a:lnTo>
                    <a:pt x="137488" y="180514"/>
                  </a:lnTo>
                  <a:close/>
                </a:path>
                <a:path w="276225" h="277495">
                  <a:moveTo>
                    <a:pt x="66270" y="129574"/>
                  </a:moveTo>
                  <a:lnTo>
                    <a:pt x="62067" y="125618"/>
                  </a:lnTo>
                  <a:lnTo>
                    <a:pt x="57121" y="123392"/>
                  </a:lnTo>
                  <a:lnTo>
                    <a:pt x="81070" y="123392"/>
                  </a:lnTo>
                  <a:lnTo>
                    <a:pt x="66270" y="129574"/>
                  </a:lnTo>
                  <a:close/>
                </a:path>
                <a:path w="276225" h="277495">
                  <a:moveTo>
                    <a:pt x="494" y="150593"/>
                  </a:moveTo>
                  <a:lnTo>
                    <a:pt x="0" y="146389"/>
                  </a:lnTo>
                  <a:lnTo>
                    <a:pt x="75" y="141548"/>
                  </a:lnTo>
                  <a:lnTo>
                    <a:pt x="494" y="137982"/>
                  </a:lnTo>
                  <a:lnTo>
                    <a:pt x="494" y="129574"/>
                  </a:lnTo>
                  <a:lnTo>
                    <a:pt x="23738" y="144411"/>
                  </a:lnTo>
                  <a:lnTo>
                    <a:pt x="16073" y="146389"/>
                  </a:lnTo>
                  <a:lnTo>
                    <a:pt x="8160" y="148615"/>
                  </a:lnTo>
                  <a:lnTo>
                    <a:pt x="494" y="150593"/>
                  </a:lnTo>
                  <a:close/>
                </a:path>
                <a:path w="276225" h="277495">
                  <a:moveTo>
                    <a:pt x="119188" y="275469"/>
                  </a:moveTo>
                  <a:lnTo>
                    <a:pt x="79164" y="263542"/>
                  </a:lnTo>
                  <a:lnTo>
                    <a:pt x="45097" y="240696"/>
                  </a:lnTo>
                  <a:lnTo>
                    <a:pt x="19145" y="209086"/>
                  </a:lnTo>
                  <a:lnTo>
                    <a:pt x="3462" y="170870"/>
                  </a:lnTo>
                  <a:lnTo>
                    <a:pt x="11684" y="168780"/>
                  </a:lnTo>
                  <a:lnTo>
                    <a:pt x="19720" y="166574"/>
                  </a:lnTo>
                  <a:lnTo>
                    <a:pt x="27664" y="164228"/>
                  </a:lnTo>
                  <a:lnTo>
                    <a:pt x="35608" y="161720"/>
                  </a:lnTo>
                  <a:lnTo>
                    <a:pt x="39564" y="165183"/>
                  </a:lnTo>
                  <a:lnTo>
                    <a:pt x="44510" y="168150"/>
                  </a:lnTo>
                  <a:lnTo>
                    <a:pt x="64084" y="168150"/>
                  </a:lnTo>
                  <a:lnTo>
                    <a:pt x="77128" y="174993"/>
                  </a:lnTo>
                  <a:lnTo>
                    <a:pt x="94461" y="183389"/>
                  </a:lnTo>
                  <a:lnTo>
                    <a:pt x="111794" y="191275"/>
                  </a:lnTo>
                  <a:lnTo>
                    <a:pt x="129080" y="198813"/>
                  </a:lnTo>
                  <a:lnTo>
                    <a:pt x="129822" y="204252"/>
                  </a:lnTo>
                  <a:lnTo>
                    <a:pt x="131800" y="209940"/>
                  </a:lnTo>
                  <a:lnTo>
                    <a:pt x="136003" y="213402"/>
                  </a:lnTo>
                  <a:lnTo>
                    <a:pt x="132263" y="228734"/>
                  </a:lnTo>
                  <a:lnTo>
                    <a:pt x="128338" y="244250"/>
                  </a:lnTo>
                  <a:lnTo>
                    <a:pt x="124042" y="259860"/>
                  </a:lnTo>
                  <a:lnTo>
                    <a:pt x="119188" y="275469"/>
                  </a:lnTo>
                  <a:close/>
                </a:path>
                <a:path w="276225" h="277495">
                  <a:moveTo>
                    <a:pt x="64084" y="168150"/>
                  </a:moveTo>
                  <a:lnTo>
                    <a:pt x="54401" y="168150"/>
                  </a:lnTo>
                  <a:lnTo>
                    <a:pt x="57121" y="167408"/>
                  </a:lnTo>
                  <a:lnTo>
                    <a:pt x="59842" y="165924"/>
                  </a:lnTo>
                  <a:lnTo>
                    <a:pt x="64084" y="168150"/>
                  </a:lnTo>
                  <a:close/>
                </a:path>
                <a:path w="276225" h="277495">
                  <a:moveTo>
                    <a:pt x="140207" y="276953"/>
                  </a:moveTo>
                  <a:lnTo>
                    <a:pt x="144307" y="262302"/>
                  </a:lnTo>
                  <a:lnTo>
                    <a:pt x="148337" y="247650"/>
                  </a:lnTo>
                  <a:lnTo>
                    <a:pt x="152135" y="232999"/>
                  </a:lnTo>
                  <a:lnTo>
                    <a:pt x="155538" y="218348"/>
                  </a:lnTo>
                  <a:lnTo>
                    <a:pt x="159743" y="217606"/>
                  </a:lnTo>
                  <a:lnTo>
                    <a:pt x="163205" y="215627"/>
                  </a:lnTo>
                  <a:lnTo>
                    <a:pt x="166667" y="211919"/>
                  </a:lnTo>
                  <a:lnTo>
                    <a:pt x="185116" y="217849"/>
                  </a:lnTo>
                  <a:lnTo>
                    <a:pt x="203727" y="223015"/>
                  </a:lnTo>
                  <a:lnTo>
                    <a:pt x="222478" y="227393"/>
                  </a:lnTo>
                  <a:lnTo>
                    <a:pt x="241345" y="230959"/>
                  </a:lnTo>
                  <a:lnTo>
                    <a:pt x="220500" y="249830"/>
                  </a:lnTo>
                  <a:lnTo>
                    <a:pt x="196247" y="264156"/>
                  </a:lnTo>
                  <a:lnTo>
                    <a:pt x="169259" y="273383"/>
                  </a:lnTo>
                  <a:lnTo>
                    <a:pt x="140207" y="276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98" y="6575450"/>
              <a:ext cx="2141100" cy="6795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915547" y="6613549"/>
              <a:ext cx="2026920" cy="565785"/>
            </a:xfrm>
            <a:custGeom>
              <a:avLst/>
              <a:gdLst/>
              <a:ahLst/>
              <a:cxnLst/>
              <a:rect l="l" t="t" r="r" b="b"/>
              <a:pathLst>
                <a:path w="2026920" h="565784">
                  <a:moveTo>
                    <a:pt x="1976010" y="565199"/>
                  </a:moveTo>
                  <a:lnTo>
                    <a:pt x="50789" y="565199"/>
                  </a:lnTo>
                  <a:lnTo>
                    <a:pt x="31019" y="561208"/>
                  </a:lnTo>
                  <a:lnTo>
                    <a:pt x="14875" y="550324"/>
                  </a:lnTo>
                  <a:lnTo>
                    <a:pt x="3991" y="534180"/>
                  </a:lnTo>
                  <a:lnTo>
                    <a:pt x="0" y="514410"/>
                  </a:lnTo>
                  <a:lnTo>
                    <a:pt x="0" y="50788"/>
                  </a:lnTo>
                  <a:lnTo>
                    <a:pt x="3991" y="31019"/>
                  </a:lnTo>
                  <a:lnTo>
                    <a:pt x="14875" y="14875"/>
                  </a:lnTo>
                  <a:lnTo>
                    <a:pt x="31019" y="3991"/>
                  </a:lnTo>
                  <a:lnTo>
                    <a:pt x="50789" y="0"/>
                  </a:lnTo>
                  <a:lnTo>
                    <a:pt x="1976010" y="0"/>
                  </a:lnTo>
                  <a:lnTo>
                    <a:pt x="2011924" y="14875"/>
                  </a:lnTo>
                  <a:lnTo>
                    <a:pt x="2026799" y="50788"/>
                  </a:lnTo>
                  <a:lnTo>
                    <a:pt x="2026799" y="514410"/>
                  </a:lnTo>
                  <a:lnTo>
                    <a:pt x="2022808" y="534180"/>
                  </a:lnTo>
                  <a:lnTo>
                    <a:pt x="2011924" y="550324"/>
                  </a:lnTo>
                  <a:lnTo>
                    <a:pt x="1995780" y="561208"/>
                  </a:lnTo>
                  <a:lnTo>
                    <a:pt x="1976010" y="56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317233" y="4508399"/>
            <a:ext cx="851747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spc="-10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933" spc="-37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-7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933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-76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933" spc="2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933" spc="13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933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186806" y="3420919"/>
            <a:ext cx="2084917" cy="1278467"/>
            <a:chOff x="6280208" y="5131379"/>
            <a:chExt cx="3127375" cy="1917700"/>
          </a:xfrm>
        </p:grpSpPr>
        <p:sp>
          <p:nvSpPr>
            <p:cNvPr id="65" name="object 65"/>
            <p:cNvSpPr/>
            <p:nvPr/>
          </p:nvSpPr>
          <p:spPr>
            <a:xfrm>
              <a:off x="9026565" y="6727105"/>
              <a:ext cx="381000" cy="321945"/>
            </a:xfrm>
            <a:custGeom>
              <a:avLst/>
              <a:gdLst/>
              <a:ahLst/>
              <a:cxnLst/>
              <a:rect l="l" t="t" r="r" b="b"/>
              <a:pathLst>
                <a:path w="381000" h="321945">
                  <a:moveTo>
                    <a:pt x="287183" y="321599"/>
                  </a:moveTo>
                  <a:lnTo>
                    <a:pt x="93215" y="321599"/>
                  </a:lnTo>
                  <a:lnTo>
                    <a:pt x="56931" y="314274"/>
                  </a:lnTo>
                  <a:lnTo>
                    <a:pt x="27302" y="294297"/>
                  </a:lnTo>
                  <a:lnTo>
                    <a:pt x="7325" y="264667"/>
                  </a:lnTo>
                  <a:lnTo>
                    <a:pt x="0" y="228384"/>
                  </a:lnTo>
                  <a:lnTo>
                    <a:pt x="0" y="93215"/>
                  </a:lnTo>
                  <a:lnTo>
                    <a:pt x="7325" y="56931"/>
                  </a:lnTo>
                  <a:lnTo>
                    <a:pt x="27302" y="27301"/>
                  </a:lnTo>
                  <a:lnTo>
                    <a:pt x="56931" y="7325"/>
                  </a:lnTo>
                  <a:lnTo>
                    <a:pt x="93215" y="0"/>
                  </a:lnTo>
                  <a:lnTo>
                    <a:pt x="287183" y="0"/>
                  </a:lnTo>
                  <a:lnTo>
                    <a:pt x="338900" y="15661"/>
                  </a:lnTo>
                  <a:lnTo>
                    <a:pt x="373304" y="57543"/>
                  </a:lnTo>
                  <a:lnTo>
                    <a:pt x="380399" y="93215"/>
                  </a:lnTo>
                  <a:lnTo>
                    <a:pt x="380399" y="228384"/>
                  </a:lnTo>
                  <a:lnTo>
                    <a:pt x="373074" y="264667"/>
                  </a:lnTo>
                  <a:lnTo>
                    <a:pt x="353097" y="294297"/>
                  </a:lnTo>
                  <a:lnTo>
                    <a:pt x="323467" y="314274"/>
                  </a:lnTo>
                  <a:lnTo>
                    <a:pt x="287183" y="321599"/>
                  </a:lnTo>
                  <a:close/>
                </a:path>
              </a:pathLst>
            </a:custGeom>
            <a:solidFill>
              <a:srgbClr val="EA4335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9078174" y="6749324"/>
              <a:ext cx="276225" cy="277495"/>
            </a:xfrm>
            <a:custGeom>
              <a:avLst/>
              <a:gdLst/>
              <a:ahLst/>
              <a:cxnLst/>
              <a:rect l="l" t="t" r="r" b="b"/>
              <a:pathLst>
                <a:path w="276225" h="277495">
                  <a:moveTo>
                    <a:pt x="36845" y="129080"/>
                  </a:moveTo>
                  <a:lnTo>
                    <a:pt x="20153" y="118385"/>
                  </a:lnTo>
                  <a:lnTo>
                    <a:pt x="11807" y="112945"/>
                  </a:lnTo>
                  <a:lnTo>
                    <a:pt x="3462" y="107319"/>
                  </a:lnTo>
                  <a:lnTo>
                    <a:pt x="21108" y="64679"/>
                  </a:lnTo>
                  <a:lnTo>
                    <a:pt x="51341" y="30662"/>
                  </a:lnTo>
                  <a:lnTo>
                    <a:pt x="91266" y="8144"/>
                  </a:lnTo>
                  <a:lnTo>
                    <a:pt x="137982" y="0"/>
                  </a:lnTo>
                  <a:lnTo>
                    <a:pt x="142928" y="0"/>
                  </a:lnTo>
                  <a:lnTo>
                    <a:pt x="145783" y="18781"/>
                  </a:lnTo>
                  <a:lnTo>
                    <a:pt x="147987" y="37957"/>
                  </a:lnTo>
                  <a:lnTo>
                    <a:pt x="149361" y="56715"/>
                  </a:lnTo>
                  <a:lnTo>
                    <a:pt x="149852" y="75914"/>
                  </a:lnTo>
                  <a:lnTo>
                    <a:pt x="144411" y="80118"/>
                  </a:lnTo>
                  <a:lnTo>
                    <a:pt x="140207" y="86547"/>
                  </a:lnTo>
                  <a:lnTo>
                    <a:pt x="140207" y="96192"/>
                  </a:lnTo>
                  <a:lnTo>
                    <a:pt x="131746" y="100732"/>
                  </a:lnTo>
                  <a:lnTo>
                    <a:pt x="123145" y="105063"/>
                  </a:lnTo>
                  <a:lnTo>
                    <a:pt x="114544" y="109162"/>
                  </a:lnTo>
                  <a:lnTo>
                    <a:pt x="106083" y="113006"/>
                  </a:lnTo>
                  <a:lnTo>
                    <a:pt x="81069" y="123392"/>
                  </a:lnTo>
                  <a:lnTo>
                    <a:pt x="45252" y="123392"/>
                  </a:lnTo>
                  <a:lnTo>
                    <a:pt x="40306" y="125617"/>
                  </a:lnTo>
                  <a:lnTo>
                    <a:pt x="36845" y="129080"/>
                  </a:lnTo>
                  <a:close/>
                </a:path>
                <a:path w="276225" h="277495">
                  <a:moveTo>
                    <a:pt x="175074" y="75914"/>
                  </a:moveTo>
                  <a:lnTo>
                    <a:pt x="173590" y="75173"/>
                  </a:lnTo>
                  <a:lnTo>
                    <a:pt x="172354" y="74678"/>
                  </a:lnTo>
                  <a:lnTo>
                    <a:pt x="170870" y="73936"/>
                  </a:lnTo>
                  <a:lnTo>
                    <a:pt x="170067" y="56016"/>
                  </a:lnTo>
                  <a:lnTo>
                    <a:pt x="168676" y="37679"/>
                  </a:lnTo>
                  <a:lnTo>
                    <a:pt x="166697" y="19898"/>
                  </a:lnTo>
                  <a:lnTo>
                    <a:pt x="163946" y="1977"/>
                  </a:lnTo>
                  <a:lnTo>
                    <a:pt x="182195" y="6827"/>
                  </a:lnTo>
                  <a:lnTo>
                    <a:pt x="199400" y="13878"/>
                  </a:lnTo>
                  <a:lnTo>
                    <a:pt x="215447" y="23016"/>
                  </a:lnTo>
                  <a:lnTo>
                    <a:pt x="230218" y="34124"/>
                  </a:lnTo>
                  <a:lnTo>
                    <a:pt x="216942" y="45349"/>
                  </a:lnTo>
                  <a:lnTo>
                    <a:pt x="203387" y="56040"/>
                  </a:lnTo>
                  <a:lnTo>
                    <a:pt x="189462" y="66221"/>
                  </a:lnTo>
                  <a:lnTo>
                    <a:pt x="175074" y="75914"/>
                  </a:lnTo>
                  <a:close/>
                </a:path>
                <a:path w="276225" h="277495">
                  <a:moveTo>
                    <a:pt x="254698" y="214144"/>
                  </a:moveTo>
                  <a:lnTo>
                    <a:pt x="212877" y="205860"/>
                  </a:lnTo>
                  <a:lnTo>
                    <a:pt x="171612" y="193867"/>
                  </a:lnTo>
                  <a:lnTo>
                    <a:pt x="170870" y="187684"/>
                  </a:lnTo>
                  <a:lnTo>
                    <a:pt x="167408" y="182739"/>
                  </a:lnTo>
                  <a:lnTo>
                    <a:pt x="162463" y="179277"/>
                  </a:lnTo>
                  <a:lnTo>
                    <a:pt x="164743" y="164228"/>
                  </a:lnTo>
                  <a:lnTo>
                    <a:pt x="166141" y="154086"/>
                  </a:lnTo>
                  <a:lnTo>
                    <a:pt x="167644" y="141548"/>
                  </a:lnTo>
                  <a:lnTo>
                    <a:pt x="168842" y="129574"/>
                  </a:lnTo>
                  <a:lnTo>
                    <a:pt x="168892" y="124876"/>
                  </a:lnTo>
                  <a:lnTo>
                    <a:pt x="169386" y="119930"/>
                  </a:lnTo>
                  <a:lnTo>
                    <a:pt x="169386" y="115727"/>
                  </a:lnTo>
                  <a:lnTo>
                    <a:pt x="175252" y="112373"/>
                  </a:lnTo>
                  <a:lnTo>
                    <a:pt x="179958" y="107628"/>
                  </a:lnTo>
                  <a:lnTo>
                    <a:pt x="183088" y="101678"/>
                  </a:lnTo>
                  <a:lnTo>
                    <a:pt x="184224" y="94708"/>
                  </a:lnTo>
                  <a:lnTo>
                    <a:pt x="184224" y="94213"/>
                  </a:lnTo>
                  <a:lnTo>
                    <a:pt x="200007" y="83522"/>
                  </a:lnTo>
                  <a:lnTo>
                    <a:pt x="215165" y="72483"/>
                  </a:lnTo>
                  <a:lnTo>
                    <a:pt x="229812" y="60935"/>
                  </a:lnTo>
                  <a:lnTo>
                    <a:pt x="244065" y="48713"/>
                  </a:lnTo>
                  <a:lnTo>
                    <a:pt x="257747" y="68214"/>
                  </a:lnTo>
                  <a:lnTo>
                    <a:pt x="268021" y="89916"/>
                  </a:lnTo>
                  <a:lnTo>
                    <a:pt x="274353" y="113706"/>
                  </a:lnTo>
                  <a:lnTo>
                    <a:pt x="276104" y="137981"/>
                  </a:lnTo>
                  <a:lnTo>
                    <a:pt x="276020" y="142185"/>
                  </a:lnTo>
                  <a:lnTo>
                    <a:pt x="274797" y="159549"/>
                  </a:lnTo>
                  <a:lnTo>
                    <a:pt x="270647" y="178844"/>
                  </a:lnTo>
                  <a:lnTo>
                    <a:pt x="263901" y="197120"/>
                  </a:lnTo>
                  <a:lnTo>
                    <a:pt x="254698" y="214144"/>
                  </a:lnTo>
                  <a:close/>
                </a:path>
                <a:path w="276225" h="277495">
                  <a:moveTo>
                    <a:pt x="137488" y="180513"/>
                  </a:moveTo>
                  <a:lnTo>
                    <a:pt x="121217" y="173532"/>
                  </a:lnTo>
                  <a:lnTo>
                    <a:pt x="105063" y="166017"/>
                  </a:lnTo>
                  <a:lnTo>
                    <a:pt x="89048" y="158085"/>
                  </a:lnTo>
                  <a:lnTo>
                    <a:pt x="73195" y="149851"/>
                  </a:lnTo>
                  <a:lnTo>
                    <a:pt x="73195" y="149356"/>
                  </a:lnTo>
                  <a:lnTo>
                    <a:pt x="94090" y="140763"/>
                  </a:lnTo>
                  <a:lnTo>
                    <a:pt x="104560" y="136351"/>
                  </a:lnTo>
                  <a:lnTo>
                    <a:pt x="141378" y="118899"/>
                  </a:lnTo>
                  <a:lnTo>
                    <a:pt x="149852" y="114243"/>
                  </a:lnTo>
                  <a:lnTo>
                    <a:pt x="149364" y="118385"/>
                  </a:lnTo>
                  <a:lnTo>
                    <a:pt x="149431" y="123392"/>
                  </a:lnTo>
                  <a:lnTo>
                    <a:pt x="149852" y="127596"/>
                  </a:lnTo>
                  <a:lnTo>
                    <a:pt x="148802" y="139465"/>
                  </a:lnTo>
                  <a:lnTo>
                    <a:pt x="147317" y="152417"/>
                  </a:lnTo>
                  <a:lnTo>
                    <a:pt x="144969" y="168780"/>
                  </a:lnTo>
                  <a:lnTo>
                    <a:pt x="143670" y="177052"/>
                  </a:lnTo>
                  <a:lnTo>
                    <a:pt x="141691" y="177794"/>
                  </a:lnTo>
                  <a:lnTo>
                    <a:pt x="139466" y="179277"/>
                  </a:lnTo>
                  <a:lnTo>
                    <a:pt x="137488" y="180513"/>
                  </a:lnTo>
                  <a:close/>
                </a:path>
                <a:path w="276225" h="277495">
                  <a:moveTo>
                    <a:pt x="66270" y="129574"/>
                  </a:moveTo>
                  <a:lnTo>
                    <a:pt x="62067" y="125617"/>
                  </a:lnTo>
                  <a:lnTo>
                    <a:pt x="57121" y="123392"/>
                  </a:lnTo>
                  <a:lnTo>
                    <a:pt x="81069" y="123392"/>
                  </a:lnTo>
                  <a:lnTo>
                    <a:pt x="66270" y="129574"/>
                  </a:lnTo>
                  <a:close/>
                </a:path>
                <a:path w="276225" h="277495">
                  <a:moveTo>
                    <a:pt x="494" y="150593"/>
                  </a:moveTo>
                  <a:lnTo>
                    <a:pt x="0" y="146389"/>
                  </a:lnTo>
                  <a:lnTo>
                    <a:pt x="74" y="141548"/>
                  </a:lnTo>
                  <a:lnTo>
                    <a:pt x="494" y="137981"/>
                  </a:lnTo>
                  <a:lnTo>
                    <a:pt x="494" y="129574"/>
                  </a:lnTo>
                  <a:lnTo>
                    <a:pt x="23738" y="144411"/>
                  </a:lnTo>
                  <a:lnTo>
                    <a:pt x="16073" y="146389"/>
                  </a:lnTo>
                  <a:lnTo>
                    <a:pt x="8160" y="148615"/>
                  </a:lnTo>
                  <a:lnTo>
                    <a:pt x="494" y="150593"/>
                  </a:lnTo>
                  <a:close/>
                </a:path>
                <a:path w="276225" h="277495">
                  <a:moveTo>
                    <a:pt x="119188" y="275469"/>
                  </a:moveTo>
                  <a:lnTo>
                    <a:pt x="79164" y="263542"/>
                  </a:lnTo>
                  <a:lnTo>
                    <a:pt x="45097" y="240695"/>
                  </a:lnTo>
                  <a:lnTo>
                    <a:pt x="19145" y="209086"/>
                  </a:lnTo>
                  <a:lnTo>
                    <a:pt x="3462" y="170869"/>
                  </a:lnTo>
                  <a:lnTo>
                    <a:pt x="11684" y="168780"/>
                  </a:lnTo>
                  <a:lnTo>
                    <a:pt x="19720" y="166573"/>
                  </a:lnTo>
                  <a:lnTo>
                    <a:pt x="27664" y="164228"/>
                  </a:lnTo>
                  <a:lnTo>
                    <a:pt x="35608" y="161720"/>
                  </a:lnTo>
                  <a:lnTo>
                    <a:pt x="39564" y="165182"/>
                  </a:lnTo>
                  <a:lnTo>
                    <a:pt x="44510" y="168150"/>
                  </a:lnTo>
                  <a:lnTo>
                    <a:pt x="64085" y="168150"/>
                  </a:lnTo>
                  <a:lnTo>
                    <a:pt x="77128" y="174993"/>
                  </a:lnTo>
                  <a:lnTo>
                    <a:pt x="94461" y="183389"/>
                  </a:lnTo>
                  <a:lnTo>
                    <a:pt x="111794" y="191275"/>
                  </a:lnTo>
                  <a:lnTo>
                    <a:pt x="129080" y="198813"/>
                  </a:lnTo>
                  <a:lnTo>
                    <a:pt x="129822" y="204252"/>
                  </a:lnTo>
                  <a:lnTo>
                    <a:pt x="131800" y="209940"/>
                  </a:lnTo>
                  <a:lnTo>
                    <a:pt x="136003" y="213402"/>
                  </a:lnTo>
                  <a:lnTo>
                    <a:pt x="132263" y="228734"/>
                  </a:lnTo>
                  <a:lnTo>
                    <a:pt x="128338" y="244250"/>
                  </a:lnTo>
                  <a:lnTo>
                    <a:pt x="124042" y="259860"/>
                  </a:lnTo>
                  <a:lnTo>
                    <a:pt x="119188" y="275469"/>
                  </a:lnTo>
                  <a:close/>
                </a:path>
                <a:path w="276225" h="277495">
                  <a:moveTo>
                    <a:pt x="64085" y="168150"/>
                  </a:moveTo>
                  <a:lnTo>
                    <a:pt x="54401" y="168150"/>
                  </a:lnTo>
                  <a:lnTo>
                    <a:pt x="57121" y="167408"/>
                  </a:lnTo>
                  <a:lnTo>
                    <a:pt x="59842" y="165924"/>
                  </a:lnTo>
                  <a:lnTo>
                    <a:pt x="64085" y="168150"/>
                  </a:lnTo>
                  <a:close/>
                </a:path>
                <a:path w="276225" h="277495">
                  <a:moveTo>
                    <a:pt x="140207" y="276953"/>
                  </a:moveTo>
                  <a:lnTo>
                    <a:pt x="144307" y="262302"/>
                  </a:lnTo>
                  <a:lnTo>
                    <a:pt x="148337" y="247651"/>
                  </a:lnTo>
                  <a:lnTo>
                    <a:pt x="152135" y="232999"/>
                  </a:lnTo>
                  <a:lnTo>
                    <a:pt x="155538" y="218348"/>
                  </a:lnTo>
                  <a:lnTo>
                    <a:pt x="159743" y="217606"/>
                  </a:lnTo>
                  <a:lnTo>
                    <a:pt x="163205" y="215627"/>
                  </a:lnTo>
                  <a:lnTo>
                    <a:pt x="166667" y="211918"/>
                  </a:lnTo>
                  <a:lnTo>
                    <a:pt x="185116" y="217849"/>
                  </a:lnTo>
                  <a:lnTo>
                    <a:pt x="203727" y="223015"/>
                  </a:lnTo>
                  <a:lnTo>
                    <a:pt x="222478" y="227393"/>
                  </a:lnTo>
                  <a:lnTo>
                    <a:pt x="241345" y="230959"/>
                  </a:lnTo>
                  <a:lnTo>
                    <a:pt x="220500" y="249830"/>
                  </a:lnTo>
                  <a:lnTo>
                    <a:pt x="196247" y="264157"/>
                  </a:lnTo>
                  <a:lnTo>
                    <a:pt x="169259" y="273383"/>
                  </a:lnTo>
                  <a:lnTo>
                    <a:pt x="140207" y="276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306919" y="5564588"/>
              <a:ext cx="1366520" cy="9525"/>
            </a:xfrm>
            <a:custGeom>
              <a:avLst/>
              <a:gdLst/>
              <a:ahLst/>
              <a:cxnLst/>
              <a:rect l="l" t="t" r="r" b="b"/>
              <a:pathLst>
                <a:path w="1366520" h="9525">
                  <a:moveTo>
                    <a:pt x="0" y="9259"/>
                  </a:moveTo>
                  <a:lnTo>
                    <a:pt x="1366374" y="0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284971" y="556292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5018" y="21989"/>
                  </a:moveTo>
                  <a:lnTo>
                    <a:pt x="81" y="17118"/>
                  </a:lnTo>
                  <a:lnTo>
                    <a:pt x="40" y="11068"/>
                  </a:lnTo>
                  <a:lnTo>
                    <a:pt x="0" y="5019"/>
                  </a:lnTo>
                  <a:lnTo>
                    <a:pt x="4870" y="81"/>
                  </a:lnTo>
                  <a:lnTo>
                    <a:pt x="10920" y="41"/>
                  </a:lnTo>
                  <a:lnTo>
                    <a:pt x="16969" y="0"/>
                  </a:lnTo>
                  <a:lnTo>
                    <a:pt x="21906" y="4871"/>
                  </a:lnTo>
                  <a:lnTo>
                    <a:pt x="21988" y="16969"/>
                  </a:lnTo>
                  <a:lnTo>
                    <a:pt x="17117" y="21906"/>
                  </a:lnTo>
                  <a:lnTo>
                    <a:pt x="5018" y="2198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284971" y="556292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40" y="11068"/>
                  </a:moveTo>
                  <a:lnTo>
                    <a:pt x="0" y="5019"/>
                  </a:lnTo>
                  <a:lnTo>
                    <a:pt x="4870" y="81"/>
                  </a:lnTo>
                  <a:lnTo>
                    <a:pt x="10920" y="41"/>
                  </a:lnTo>
                  <a:lnTo>
                    <a:pt x="16969" y="0"/>
                  </a:lnTo>
                  <a:lnTo>
                    <a:pt x="21906" y="4871"/>
                  </a:lnTo>
                  <a:lnTo>
                    <a:pt x="21947" y="10920"/>
                  </a:lnTo>
                  <a:lnTo>
                    <a:pt x="21988" y="16969"/>
                  </a:lnTo>
                  <a:lnTo>
                    <a:pt x="17117" y="21906"/>
                  </a:lnTo>
                  <a:lnTo>
                    <a:pt x="11068" y="21948"/>
                  </a:lnTo>
                  <a:lnTo>
                    <a:pt x="5018" y="21989"/>
                  </a:lnTo>
                  <a:lnTo>
                    <a:pt x="81" y="17118"/>
                  </a:lnTo>
                  <a:lnTo>
                    <a:pt x="40" y="11068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667745" y="5559114"/>
              <a:ext cx="15240" cy="11430"/>
            </a:xfrm>
            <a:custGeom>
              <a:avLst/>
              <a:gdLst/>
              <a:ahLst/>
              <a:cxnLst/>
              <a:rect l="l" t="t" r="r" b="b"/>
              <a:pathLst>
                <a:path w="15240" h="11429">
                  <a:moveTo>
                    <a:pt x="74" y="11022"/>
                  </a:moveTo>
                  <a:lnTo>
                    <a:pt x="5548" y="5473"/>
                  </a:lnTo>
                  <a:lnTo>
                    <a:pt x="0" y="0"/>
                  </a:lnTo>
                  <a:lnTo>
                    <a:pt x="15179" y="5408"/>
                  </a:lnTo>
                  <a:lnTo>
                    <a:pt x="74" y="1102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667745" y="5559114"/>
              <a:ext cx="15240" cy="11430"/>
            </a:xfrm>
            <a:custGeom>
              <a:avLst/>
              <a:gdLst/>
              <a:ahLst/>
              <a:cxnLst/>
              <a:rect l="l" t="t" r="r" b="b"/>
              <a:pathLst>
                <a:path w="15240" h="11429">
                  <a:moveTo>
                    <a:pt x="5548" y="5473"/>
                  </a:moveTo>
                  <a:lnTo>
                    <a:pt x="74" y="11022"/>
                  </a:lnTo>
                  <a:lnTo>
                    <a:pt x="15179" y="5408"/>
                  </a:lnTo>
                  <a:lnTo>
                    <a:pt x="0" y="0"/>
                  </a:lnTo>
                  <a:lnTo>
                    <a:pt x="5548" y="5473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9750" y="5131379"/>
              <a:ext cx="1174500" cy="10809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696899" y="5169479"/>
              <a:ext cx="1060450" cy="967105"/>
            </a:xfrm>
            <a:custGeom>
              <a:avLst/>
              <a:gdLst/>
              <a:ahLst/>
              <a:cxnLst/>
              <a:rect l="l" t="t" r="r" b="b"/>
              <a:pathLst>
                <a:path w="1060450" h="967104">
                  <a:moveTo>
                    <a:pt x="973341" y="966599"/>
                  </a:moveTo>
                  <a:lnTo>
                    <a:pt x="86858" y="966599"/>
                  </a:lnTo>
                  <a:lnTo>
                    <a:pt x="53049" y="959774"/>
                  </a:lnTo>
                  <a:lnTo>
                    <a:pt x="25440" y="941159"/>
                  </a:lnTo>
                  <a:lnTo>
                    <a:pt x="6825" y="913550"/>
                  </a:lnTo>
                  <a:lnTo>
                    <a:pt x="0" y="879740"/>
                  </a:lnTo>
                  <a:lnTo>
                    <a:pt x="0" y="86858"/>
                  </a:lnTo>
                  <a:lnTo>
                    <a:pt x="6825" y="53049"/>
                  </a:lnTo>
                  <a:lnTo>
                    <a:pt x="25440" y="25440"/>
                  </a:lnTo>
                  <a:lnTo>
                    <a:pt x="53049" y="6825"/>
                  </a:lnTo>
                  <a:lnTo>
                    <a:pt x="86858" y="0"/>
                  </a:lnTo>
                  <a:lnTo>
                    <a:pt x="973341" y="0"/>
                  </a:lnTo>
                  <a:lnTo>
                    <a:pt x="1021530" y="14593"/>
                  </a:lnTo>
                  <a:lnTo>
                    <a:pt x="1053588" y="53619"/>
                  </a:lnTo>
                  <a:lnTo>
                    <a:pt x="1060199" y="86858"/>
                  </a:lnTo>
                  <a:lnTo>
                    <a:pt x="1060199" y="879740"/>
                  </a:lnTo>
                  <a:lnTo>
                    <a:pt x="1053374" y="913550"/>
                  </a:lnTo>
                  <a:lnTo>
                    <a:pt x="1034759" y="941159"/>
                  </a:lnTo>
                  <a:lnTo>
                    <a:pt x="1007150" y="959774"/>
                  </a:lnTo>
                  <a:lnTo>
                    <a:pt x="973341" y="96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166804" y="3900867"/>
            <a:ext cx="635846" cy="13166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800" spc="-3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800" spc="37" dirty="0">
                <a:solidFill>
                  <a:srgbClr val="434343"/>
                </a:solidFill>
                <a:latin typeface="Tahoma"/>
                <a:cs typeface="Tahoma"/>
              </a:rPr>
              <a:t>og</a:t>
            </a:r>
            <a:r>
              <a:rPr sz="800" spc="-67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800" spc="-4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800" spc="-67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800" spc="27" dirty="0">
                <a:solidFill>
                  <a:srgbClr val="434343"/>
                </a:solidFill>
                <a:latin typeface="Tahoma"/>
                <a:cs typeface="Tahoma"/>
              </a:rPr>
              <a:t>g</a:t>
            </a:r>
            <a:r>
              <a:rPr sz="800" spc="3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800" spc="13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800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800" spc="-1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800" spc="3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566814" y="3531833"/>
            <a:ext cx="4766310" cy="1771227"/>
            <a:chOff x="3850220" y="5297749"/>
            <a:chExt cx="7149465" cy="2656840"/>
          </a:xfrm>
        </p:grpSpPr>
        <p:sp>
          <p:nvSpPr>
            <p:cNvPr id="76" name="object 76"/>
            <p:cNvSpPr/>
            <p:nvPr/>
          </p:nvSpPr>
          <p:spPr>
            <a:xfrm>
              <a:off x="7935514" y="5297749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523859" y="466791"/>
                  </a:moveTo>
                  <a:lnTo>
                    <a:pt x="58477" y="466791"/>
                  </a:lnTo>
                  <a:lnTo>
                    <a:pt x="35463" y="462186"/>
                  </a:lnTo>
                  <a:lnTo>
                    <a:pt x="16903" y="449630"/>
                  </a:lnTo>
                  <a:lnTo>
                    <a:pt x="4511" y="431009"/>
                  </a:lnTo>
                  <a:lnTo>
                    <a:pt x="0" y="408213"/>
                  </a:lnTo>
                  <a:lnTo>
                    <a:pt x="0" y="58577"/>
                  </a:lnTo>
                  <a:lnTo>
                    <a:pt x="4511" y="35524"/>
                  </a:lnTo>
                  <a:lnTo>
                    <a:pt x="16903" y="16932"/>
                  </a:lnTo>
                  <a:lnTo>
                    <a:pt x="35463" y="4519"/>
                  </a:lnTo>
                  <a:lnTo>
                    <a:pt x="58477" y="0"/>
                  </a:lnTo>
                  <a:lnTo>
                    <a:pt x="233300" y="0"/>
                  </a:lnTo>
                  <a:lnTo>
                    <a:pt x="290559" y="58577"/>
                  </a:lnTo>
                  <a:lnTo>
                    <a:pt x="523859" y="58577"/>
                  </a:lnTo>
                  <a:lnTo>
                    <a:pt x="546874" y="63096"/>
                  </a:lnTo>
                  <a:lnTo>
                    <a:pt x="565433" y="75510"/>
                  </a:lnTo>
                  <a:lnTo>
                    <a:pt x="577826" y="94101"/>
                  </a:lnTo>
                  <a:lnTo>
                    <a:pt x="582337" y="117155"/>
                  </a:lnTo>
                  <a:lnTo>
                    <a:pt x="582337" y="408213"/>
                  </a:lnTo>
                  <a:lnTo>
                    <a:pt x="577826" y="431009"/>
                  </a:lnTo>
                  <a:lnTo>
                    <a:pt x="565433" y="449630"/>
                  </a:lnTo>
                  <a:lnTo>
                    <a:pt x="546874" y="462186"/>
                  </a:lnTo>
                  <a:lnTo>
                    <a:pt x="523859" y="466791"/>
                  </a:lnTo>
                  <a:close/>
                </a:path>
              </a:pathLst>
            </a:custGeom>
            <a:solidFill>
              <a:srgbClr val="519BF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3876919" y="5541167"/>
              <a:ext cx="1210945" cy="6350"/>
            </a:xfrm>
            <a:custGeom>
              <a:avLst/>
              <a:gdLst/>
              <a:ahLst/>
              <a:cxnLst/>
              <a:rect l="l" t="t" r="r" b="b"/>
              <a:pathLst>
                <a:path w="1210945" h="6350">
                  <a:moveTo>
                    <a:pt x="0" y="0"/>
                  </a:moveTo>
                  <a:lnTo>
                    <a:pt x="1210374" y="5760"/>
                  </a:lnTo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3854983" y="553013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6979" y="21964"/>
                  </a:moveTo>
                  <a:lnTo>
                    <a:pt x="10930" y="21935"/>
                  </a:lnTo>
                  <a:lnTo>
                    <a:pt x="4880" y="21906"/>
                  </a:lnTo>
                  <a:lnTo>
                    <a:pt x="0" y="16979"/>
                  </a:lnTo>
                  <a:lnTo>
                    <a:pt x="28" y="10929"/>
                  </a:lnTo>
                  <a:lnTo>
                    <a:pt x="57" y="4880"/>
                  </a:lnTo>
                  <a:lnTo>
                    <a:pt x="4985" y="0"/>
                  </a:lnTo>
                  <a:lnTo>
                    <a:pt x="17083" y="57"/>
                  </a:lnTo>
                  <a:lnTo>
                    <a:pt x="21964" y="4984"/>
                  </a:lnTo>
                  <a:lnTo>
                    <a:pt x="21935" y="11034"/>
                  </a:lnTo>
                  <a:lnTo>
                    <a:pt x="21907" y="17083"/>
                  </a:lnTo>
                  <a:lnTo>
                    <a:pt x="16979" y="21964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3854983" y="553013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8" y="10929"/>
                  </a:moveTo>
                  <a:lnTo>
                    <a:pt x="57" y="4880"/>
                  </a:lnTo>
                  <a:lnTo>
                    <a:pt x="4985" y="0"/>
                  </a:lnTo>
                  <a:lnTo>
                    <a:pt x="11034" y="28"/>
                  </a:lnTo>
                  <a:lnTo>
                    <a:pt x="17083" y="57"/>
                  </a:lnTo>
                  <a:lnTo>
                    <a:pt x="21964" y="4984"/>
                  </a:lnTo>
                  <a:lnTo>
                    <a:pt x="21935" y="11034"/>
                  </a:lnTo>
                  <a:lnTo>
                    <a:pt x="21907" y="17083"/>
                  </a:lnTo>
                  <a:lnTo>
                    <a:pt x="16979" y="21964"/>
                  </a:lnTo>
                  <a:lnTo>
                    <a:pt x="10930" y="21935"/>
                  </a:lnTo>
                  <a:lnTo>
                    <a:pt x="4880" y="21906"/>
                  </a:lnTo>
                  <a:lnTo>
                    <a:pt x="0" y="16979"/>
                  </a:lnTo>
                  <a:lnTo>
                    <a:pt x="28" y="10929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081756" y="5541390"/>
              <a:ext cx="15240" cy="11430"/>
            </a:xfrm>
            <a:custGeom>
              <a:avLst/>
              <a:gdLst/>
              <a:ahLst/>
              <a:cxnLst/>
              <a:rect l="l" t="t" r="r" b="b"/>
              <a:pathLst>
                <a:path w="15239" h="11429">
                  <a:moveTo>
                    <a:pt x="0" y="11022"/>
                  </a:moveTo>
                  <a:lnTo>
                    <a:pt x="5537" y="5537"/>
                  </a:lnTo>
                  <a:lnTo>
                    <a:pt x="52" y="0"/>
                  </a:lnTo>
                  <a:lnTo>
                    <a:pt x="15168" y="5583"/>
                  </a:lnTo>
                  <a:lnTo>
                    <a:pt x="0" y="1102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5081756" y="5541390"/>
              <a:ext cx="15240" cy="11430"/>
            </a:xfrm>
            <a:custGeom>
              <a:avLst/>
              <a:gdLst/>
              <a:ahLst/>
              <a:cxnLst/>
              <a:rect l="l" t="t" r="r" b="b"/>
              <a:pathLst>
                <a:path w="15239" h="11429">
                  <a:moveTo>
                    <a:pt x="5537" y="5537"/>
                  </a:moveTo>
                  <a:lnTo>
                    <a:pt x="0" y="11022"/>
                  </a:lnTo>
                  <a:lnTo>
                    <a:pt x="15168" y="5583"/>
                  </a:lnTo>
                  <a:lnTo>
                    <a:pt x="52" y="0"/>
                  </a:lnTo>
                  <a:lnTo>
                    <a:pt x="5537" y="5537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82" name="object 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97" y="7274700"/>
              <a:ext cx="2141100" cy="67950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915547" y="7312799"/>
              <a:ext cx="2026920" cy="565785"/>
            </a:xfrm>
            <a:custGeom>
              <a:avLst/>
              <a:gdLst/>
              <a:ahLst/>
              <a:cxnLst/>
              <a:rect l="l" t="t" r="r" b="b"/>
              <a:pathLst>
                <a:path w="2026920" h="565784">
                  <a:moveTo>
                    <a:pt x="1976010" y="565199"/>
                  </a:moveTo>
                  <a:lnTo>
                    <a:pt x="50789" y="565199"/>
                  </a:lnTo>
                  <a:lnTo>
                    <a:pt x="31019" y="561208"/>
                  </a:lnTo>
                  <a:lnTo>
                    <a:pt x="14875" y="550324"/>
                  </a:lnTo>
                  <a:lnTo>
                    <a:pt x="3991" y="534180"/>
                  </a:lnTo>
                  <a:lnTo>
                    <a:pt x="0" y="514410"/>
                  </a:lnTo>
                  <a:lnTo>
                    <a:pt x="0" y="50788"/>
                  </a:lnTo>
                  <a:lnTo>
                    <a:pt x="3991" y="31019"/>
                  </a:lnTo>
                  <a:lnTo>
                    <a:pt x="14875" y="14875"/>
                  </a:lnTo>
                  <a:lnTo>
                    <a:pt x="31019" y="3991"/>
                  </a:lnTo>
                  <a:lnTo>
                    <a:pt x="50789" y="0"/>
                  </a:lnTo>
                  <a:lnTo>
                    <a:pt x="1976010" y="0"/>
                  </a:lnTo>
                  <a:lnTo>
                    <a:pt x="2011924" y="14875"/>
                  </a:lnTo>
                  <a:lnTo>
                    <a:pt x="2026799" y="50788"/>
                  </a:lnTo>
                  <a:lnTo>
                    <a:pt x="2026799" y="514410"/>
                  </a:lnTo>
                  <a:lnTo>
                    <a:pt x="2022808" y="534180"/>
                  </a:lnTo>
                  <a:lnTo>
                    <a:pt x="2011924" y="550324"/>
                  </a:lnTo>
                  <a:lnTo>
                    <a:pt x="1995780" y="561208"/>
                  </a:lnTo>
                  <a:lnTo>
                    <a:pt x="1976010" y="56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317233" y="4974567"/>
            <a:ext cx="851747" cy="1521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933" spc="-10" dirty="0">
                <a:solidFill>
                  <a:srgbClr val="434343"/>
                </a:solidFill>
                <a:latin typeface="Tahoma"/>
                <a:cs typeface="Tahoma"/>
              </a:rPr>
              <a:t>Th</a:t>
            </a:r>
            <a:r>
              <a:rPr sz="933" spc="-37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-7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933" spc="2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-76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933" spc="2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933" spc="7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933" spc="7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933" spc="3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933" spc="13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endParaRPr sz="933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017710" y="2747868"/>
            <a:ext cx="3751580" cy="2417657"/>
            <a:chOff x="9026565" y="4121801"/>
            <a:chExt cx="5627370" cy="3626485"/>
          </a:xfrm>
        </p:grpSpPr>
        <p:sp>
          <p:nvSpPr>
            <p:cNvPr id="86" name="object 86"/>
            <p:cNvSpPr/>
            <p:nvPr/>
          </p:nvSpPr>
          <p:spPr>
            <a:xfrm>
              <a:off x="9026565" y="7426355"/>
              <a:ext cx="381000" cy="321945"/>
            </a:xfrm>
            <a:custGeom>
              <a:avLst/>
              <a:gdLst/>
              <a:ahLst/>
              <a:cxnLst/>
              <a:rect l="l" t="t" r="r" b="b"/>
              <a:pathLst>
                <a:path w="381000" h="321945">
                  <a:moveTo>
                    <a:pt x="287183" y="321599"/>
                  </a:moveTo>
                  <a:lnTo>
                    <a:pt x="93215" y="321599"/>
                  </a:lnTo>
                  <a:lnTo>
                    <a:pt x="56931" y="314274"/>
                  </a:lnTo>
                  <a:lnTo>
                    <a:pt x="27302" y="294297"/>
                  </a:lnTo>
                  <a:lnTo>
                    <a:pt x="7325" y="264667"/>
                  </a:lnTo>
                  <a:lnTo>
                    <a:pt x="0" y="228384"/>
                  </a:lnTo>
                  <a:lnTo>
                    <a:pt x="0" y="93215"/>
                  </a:lnTo>
                  <a:lnTo>
                    <a:pt x="7325" y="56931"/>
                  </a:lnTo>
                  <a:lnTo>
                    <a:pt x="27302" y="27301"/>
                  </a:lnTo>
                  <a:lnTo>
                    <a:pt x="56931" y="7325"/>
                  </a:lnTo>
                  <a:lnTo>
                    <a:pt x="93215" y="0"/>
                  </a:lnTo>
                  <a:lnTo>
                    <a:pt x="287183" y="0"/>
                  </a:lnTo>
                  <a:lnTo>
                    <a:pt x="338900" y="15661"/>
                  </a:lnTo>
                  <a:lnTo>
                    <a:pt x="373304" y="57543"/>
                  </a:lnTo>
                  <a:lnTo>
                    <a:pt x="380399" y="93215"/>
                  </a:lnTo>
                  <a:lnTo>
                    <a:pt x="380399" y="228384"/>
                  </a:lnTo>
                  <a:lnTo>
                    <a:pt x="373074" y="264667"/>
                  </a:lnTo>
                  <a:lnTo>
                    <a:pt x="353097" y="294297"/>
                  </a:lnTo>
                  <a:lnTo>
                    <a:pt x="323467" y="314274"/>
                  </a:lnTo>
                  <a:lnTo>
                    <a:pt x="287183" y="321599"/>
                  </a:lnTo>
                  <a:close/>
                </a:path>
              </a:pathLst>
            </a:custGeom>
            <a:solidFill>
              <a:srgbClr val="BDC1C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9078174" y="7448574"/>
              <a:ext cx="276225" cy="277495"/>
            </a:xfrm>
            <a:custGeom>
              <a:avLst/>
              <a:gdLst/>
              <a:ahLst/>
              <a:cxnLst/>
              <a:rect l="l" t="t" r="r" b="b"/>
              <a:pathLst>
                <a:path w="276225" h="277495">
                  <a:moveTo>
                    <a:pt x="36845" y="129080"/>
                  </a:moveTo>
                  <a:lnTo>
                    <a:pt x="20153" y="118385"/>
                  </a:lnTo>
                  <a:lnTo>
                    <a:pt x="11807" y="112945"/>
                  </a:lnTo>
                  <a:lnTo>
                    <a:pt x="3462" y="107319"/>
                  </a:lnTo>
                  <a:lnTo>
                    <a:pt x="21108" y="64679"/>
                  </a:lnTo>
                  <a:lnTo>
                    <a:pt x="51341" y="30662"/>
                  </a:lnTo>
                  <a:lnTo>
                    <a:pt x="91266" y="8144"/>
                  </a:lnTo>
                  <a:lnTo>
                    <a:pt x="137982" y="0"/>
                  </a:lnTo>
                  <a:lnTo>
                    <a:pt x="142928" y="0"/>
                  </a:lnTo>
                  <a:lnTo>
                    <a:pt x="145783" y="18781"/>
                  </a:lnTo>
                  <a:lnTo>
                    <a:pt x="147987" y="37957"/>
                  </a:lnTo>
                  <a:lnTo>
                    <a:pt x="149361" y="56715"/>
                  </a:lnTo>
                  <a:lnTo>
                    <a:pt x="149852" y="75914"/>
                  </a:lnTo>
                  <a:lnTo>
                    <a:pt x="144411" y="80118"/>
                  </a:lnTo>
                  <a:lnTo>
                    <a:pt x="140207" y="86547"/>
                  </a:lnTo>
                  <a:lnTo>
                    <a:pt x="140207" y="96192"/>
                  </a:lnTo>
                  <a:lnTo>
                    <a:pt x="131746" y="100732"/>
                  </a:lnTo>
                  <a:lnTo>
                    <a:pt x="123145" y="105063"/>
                  </a:lnTo>
                  <a:lnTo>
                    <a:pt x="114544" y="109162"/>
                  </a:lnTo>
                  <a:lnTo>
                    <a:pt x="106083" y="113006"/>
                  </a:lnTo>
                  <a:lnTo>
                    <a:pt x="81069" y="123392"/>
                  </a:lnTo>
                  <a:lnTo>
                    <a:pt x="45252" y="123392"/>
                  </a:lnTo>
                  <a:lnTo>
                    <a:pt x="40306" y="125617"/>
                  </a:lnTo>
                  <a:lnTo>
                    <a:pt x="36845" y="129080"/>
                  </a:lnTo>
                  <a:close/>
                </a:path>
                <a:path w="276225" h="277495">
                  <a:moveTo>
                    <a:pt x="175074" y="75914"/>
                  </a:moveTo>
                  <a:lnTo>
                    <a:pt x="173590" y="75173"/>
                  </a:lnTo>
                  <a:lnTo>
                    <a:pt x="172354" y="74678"/>
                  </a:lnTo>
                  <a:lnTo>
                    <a:pt x="170870" y="73936"/>
                  </a:lnTo>
                  <a:lnTo>
                    <a:pt x="170067" y="56016"/>
                  </a:lnTo>
                  <a:lnTo>
                    <a:pt x="168676" y="37679"/>
                  </a:lnTo>
                  <a:lnTo>
                    <a:pt x="166697" y="19898"/>
                  </a:lnTo>
                  <a:lnTo>
                    <a:pt x="163946" y="1977"/>
                  </a:lnTo>
                  <a:lnTo>
                    <a:pt x="182195" y="6827"/>
                  </a:lnTo>
                  <a:lnTo>
                    <a:pt x="199400" y="13878"/>
                  </a:lnTo>
                  <a:lnTo>
                    <a:pt x="215447" y="23016"/>
                  </a:lnTo>
                  <a:lnTo>
                    <a:pt x="230218" y="34124"/>
                  </a:lnTo>
                  <a:lnTo>
                    <a:pt x="216942" y="45349"/>
                  </a:lnTo>
                  <a:lnTo>
                    <a:pt x="203387" y="56040"/>
                  </a:lnTo>
                  <a:lnTo>
                    <a:pt x="189462" y="66221"/>
                  </a:lnTo>
                  <a:lnTo>
                    <a:pt x="175074" y="75914"/>
                  </a:lnTo>
                  <a:close/>
                </a:path>
                <a:path w="276225" h="277495">
                  <a:moveTo>
                    <a:pt x="254698" y="214144"/>
                  </a:moveTo>
                  <a:lnTo>
                    <a:pt x="212877" y="205860"/>
                  </a:lnTo>
                  <a:lnTo>
                    <a:pt x="171612" y="193867"/>
                  </a:lnTo>
                  <a:lnTo>
                    <a:pt x="170870" y="187684"/>
                  </a:lnTo>
                  <a:lnTo>
                    <a:pt x="167408" y="182739"/>
                  </a:lnTo>
                  <a:lnTo>
                    <a:pt x="162463" y="179277"/>
                  </a:lnTo>
                  <a:lnTo>
                    <a:pt x="164743" y="164228"/>
                  </a:lnTo>
                  <a:lnTo>
                    <a:pt x="166141" y="154086"/>
                  </a:lnTo>
                  <a:lnTo>
                    <a:pt x="167644" y="141548"/>
                  </a:lnTo>
                  <a:lnTo>
                    <a:pt x="168842" y="129574"/>
                  </a:lnTo>
                  <a:lnTo>
                    <a:pt x="168892" y="124876"/>
                  </a:lnTo>
                  <a:lnTo>
                    <a:pt x="169386" y="119930"/>
                  </a:lnTo>
                  <a:lnTo>
                    <a:pt x="169386" y="115727"/>
                  </a:lnTo>
                  <a:lnTo>
                    <a:pt x="175252" y="112373"/>
                  </a:lnTo>
                  <a:lnTo>
                    <a:pt x="179958" y="107628"/>
                  </a:lnTo>
                  <a:lnTo>
                    <a:pt x="183088" y="101678"/>
                  </a:lnTo>
                  <a:lnTo>
                    <a:pt x="184224" y="94708"/>
                  </a:lnTo>
                  <a:lnTo>
                    <a:pt x="184224" y="94213"/>
                  </a:lnTo>
                  <a:lnTo>
                    <a:pt x="200007" y="83522"/>
                  </a:lnTo>
                  <a:lnTo>
                    <a:pt x="215165" y="72483"/>
                  </a:lnTo>
                  <a:lnTo>
                    <a:pt x="229812" y="60935"/>
                  </a:lnTo>
                  <a:lnTo>
                    <a:pt x="244065" y="48713"/>
                  </a:lnTo>
                  <a:lnTo>
                    <a:pt x="257747" y="68214"/>
                  </a:lnTo>
                  <a:lnTo>
                    <a:pt x="268021" y="89916"/>
                  </a:lnTo>
                  <a:lnTo>
                    <a:pt x="274353" y="113706"/>
                  </a:lnTo>
                  <a:lnTo>
                    <a:pt x="276104" y="137981"/>
                  </a:lnTo>
                  <a:lnTo>
                    <a:pt x="276020" y="142185"/>
                  </a:lnTo>
                  <a:lnTo>
                    <a:pt x="274797" y="159549"/>
                  </a:lnTo>
                  <a:lnTo>
                    <a:pt x="270647" y="178844"/>
                  </a:lnTo>
                  <a:lnTo>
                    <a:pt x="263901" y="197120"/>
                  </a:lnTo>
                  <a:lnTo>
                    <a:pt x="254698" y="214144"/>
                  </a:lnTo>
                  <a:close/>
                </a:path>
                <a:path w="276225" h="277495">
                  <a:moveTo>
                    <a:pt x="137488" y="180513"/>
                  </a:moveTo>
                  <a:lnTo>
                    <a:pt x="121217" y="173532"/>
                  </a:lnTo>
                  <a:lnTo>
                    <a:pt x="105063" y="166017"/>
                  </a:lnTo>
                  <a:lnTo>
                    <a:pt x="89048" y="158085"/>
                  </a:lnTo>
                  <a:lnTo>
                    <a:pt x="73195" y="149851"/>
                  </a:lnTo>
                  <a:lnTo>
                    <a:pt x="73195" y="149356"/>
                  </a:lnTo>
                  <a:lnTo>
                    <a:pt x="94090" y="140763"/>
                  </a:lnTo>
                  <a:lnTo>
                    <a:pt x="104560" y="136351"/>
                  </a:lnTo>
                  <a:lnTo>
                    <a:pt x="141378" y="118899"/>
                  </a:lnTo>
                  <a:lnTo>
                    <a:pt x="149852" y="114243"/>
                  </a:lnTo>
                  <a:lnTo>
                    <a:pt x="149364" y="118385"/>
                  </a:lnTo>
                  <a:lnTo>
                    <a:pt x="149431" y="123392"/>
                  </a:lnTo>
                  <a:lnTo>
                    <a:pt x="149852" y="127596"/>
                  </a:lnTo>
                  <a:lnTo>
                    <a:pt x="148802" y="139465"/>
                  </a:lnTo>
                  <a:lnTo>
                    <a:pt x="147317" y="152417"/>
                  </a:lnTo>
                  <a:lnTo>
                    <a:pt x="144969" y="168780"/>
                  </a:lnTo>
                  <a:lnTo>
                    <a:pt x="143670" y="177052"/>
                  </a:lnTo>
                  <a:lnTo>
                    <a:pt x="141691" y="177794"/>
                  </a:lnTo>
                  <a:lnTo>
                    <a:pt x="139466" y="179277"/>
                  </a:lnTo>
                  <a:lnTo>
                    <a:pt x="137488" y="180513"/>
                  </a:lnTo>
                  <a:close/>
                </a:path>
                <a:path w="276225" h="277495">
                  <a:moveTo>
                    <a:pt x="66270" y="129574"/>
                  </a:moveTo>
                  <a:lnTo>
                    <a:pt x="62067" y="125617"/>
                  </a:lnTo>
                  <a:lnTo>
                    <a:pt x="57121" y="123392"/>
                  </a:lnTo>
                  <a:lnTo>
                    <a:pt x="81069" y="123392"/>
                  </a:lnTo>
                  <a:lnTo>
                    <a:pt x="66270" y="129574"/>
                  </a:lnTo>
                  <a:close/>
                </a:path>
                <a:path w="276225" h="277495">
                  <a:moveTo>
                    <a:pt x="494" y="150593"/>
                  </a:moveTo>
                  <a:lnTo>
                    <a:pt x="0" y="146389"/>
                  </a:lnTo>
                  <a:lnTo>
                    <a:pt x="74" y="141548"/>
                  </a:lnTo>
                  <a:lnTo>
                    <a:pt x="494" y="137981"/>
                  </a:lnTo>
                  <a:lnTo>
                    <a:pt x="494" y="129574"/>
                  </a:lnTo>
                  <a:lnTo>
                    <a:pt x="23738" y="144411"/>
                  </a:lnTo>
                  <a:lnTo>
                    <a:pt x="16073" y="146389"/>
                  </a:lnTo>
                  <a:lnTo>
                    <a:pt x="8160" y="148615"/>
                  </a:lnTo>
                  <a:lnTo>
                    <a:pt x="494" y="150593"/>
                  </a:lnTo>
                  <a:close/>
                </a:path>
                <a:path w="276225" h="277495">
                  <a:moveTo>
                    <a:pt x="119188" y="275469"/>
                  </a:moveTo>
                  <a:lnTo>
                    <a:pt x="79164" y="263542"/>
                  </a:lnTo>
                  <a:lnTo>
                    <a:pt x="45097" y="240695"/>
                  </a:lnTo>
                  <a:lnTo>
                    <a:pt x="19145" y="209086"/>
                  </a:lnTo>
                  <a:lnTo>
                    <a:pt x="3462" y="170869"/>
                  </a:lnTo>
                  <a:lnTo>
                    <a:pt x="11684" y="168780"/>
                  </a:lnTo>
                  <a:lnTo>
                    <a:pt x="19720" y="166573"/>
                  </a:lnTo>
                  <a:lnTo>
                    <a:pt x="27664" y="164228"/>
                  </a:lnTo>
                  <a:lnTo>
                    <a:pt x="35608" y="161720"/>
                  </a:lnTo>
                  <a:lnTo>
                    <a:pt x="39564" y="165182"/>
                  </a:lnTo>
                  <a:lnTo>
                    <a:pt x="44510" y="168150"/>
                  </a:lnTo>
                  <a:lnTo>
                    <a:pt x="64085" y="168150"/>
                  </a:lnTo>
                  <a:lnTo>
                    <a:pt x="77128" y="174993"/>
                  </a:lnTo>
                  <a:lnTo>
                    <a:pt x="94461" y="183389"/>
                  </a:lnTo>
                  <a:lnTo>
                    <a:pt x="111794" y="191275"/>
                  </a:lnTo>
                  <a:lnTo>
                    <a:pt x="129080" y="198813"/>
                  </a:lnTo>
                  <a:lnTo>
                    <a:pt x="129822" y="204252"/>
                  </a:lnTo>
                  <a:lnTo>
                    <a:pt x="131800" y="209940"/>
                  </a:lnTo>
                  <a:lnTo>
                    <a:pt x="136003" y="213402"/>
                  </a:lnTo>
                  <a:lnTo>
                    <a:pt x="132263" y="228734"/>
                  </a:lnTo>
                  <a:lnTo>
                    <a:pt x="128338" y="244250"/>
                  </a:lnTo>
                  <a:lnTo>
                    <a:pt x="124042" y="259860"/>
                  </a:lnTo>
                  <a:lnTo>
                    <a:pt x="119188" y="275469"/>
                  </a:lnTo>
                  <a:close/>
                </a:path>
                <a:path w="276225" h="277495">
                  <a:moveTo>
                    <a:pt x="64085" y="168150"/>
                  </a:moveTo>
                  <a:lnTo>
                    <a:pt x="54401" y="168150"/>
                  </a:lnTo>
                  <a:lnTo>
                    <a:pt x="57121" y="167408"/>
                  </a:lnTo>
                  <a:lnTo>
                    <a:pt x="59842" y="165924"/>
                  </a:lnTo>
                  <a:lnTo>
                    <a:pt x="64085" y="168150"/>
                  </a:lnTo>
                  <a:close/>
                </a:path>
                <a:path w="276225" h="277495">
                  <a:moveTo>
                    <a:pt x="140207" y="276953"/>
                  </a:moveTo>
                  <a:lnTo>
                    <a:pt x="144307" y="262302"/>
                  </a:lnTo>
                  <a:lnTo>
                    <a:pt x="148337" y="247651"/>
                  </a:lnTo>
                  <a:lnTo>
                    <a:pt x="152135" y="232999"/>
                  </a:lnTo>
                  <a:lnTo>
                    <a:pt x="155538" y="218348"/>
                  </a:lnTo>
                  <a:lnTo>
                    <a:pt x="159743" y="217606"/>
                  </a:lnTo>
                  <a:lnTo>
                    <a:pt x="163205" y="215627"/>
                  </a:lnTo>
                  <a:lnTo>
                    <a:pt x="166667" y="211918"/>
                  </a:lnTo>
                  <a:lnTo>
                    <a:pt x="185116" y="217849"/>
                  </a:lnTo>
                  <a:lnTo>
                    <a:pt x="203727" y="223015"/>
                  </a:lnTo>
                  <a:lnTo>
                    <a:pt x="222478" y="227393"/>
                  </a:lnTo>
                  <a:lnTo>
                    <a:pt x="241345" y="230959"/>
                  </a:lnTo>
                  <a:lnTo>
                    <a:pt x="220500" y="249830"/>
                  </a:lnTo>
                  <a:lnTo>
                    <a:pt x="196247" y="264157"/>
                  </a:lnTo>
                  <a:lnTo>
                    <a:pt x="169259" y="273383"/>
                  </a:lnTo>
                  <a:lnTo>
                    <a:pt x="140207" y="276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10965849" y="4137050"/>
              <a:ext cx="2066925" cy="2059305"/>
            </a:xfrm>
            <a:custGeom>
              <a:avLst/>
              <a:gdLst/>
              <a:ahLst/>
              <a:cxnLst/>
              <a:rect l="l" t="t" r="r" b="b"/>
              <a:pathLst>
                <a:path w="2066925" h="2059304">
                  <a:moveTo>
                    <a:pt x="0" y="2059121"/>
                  </a:moveTo>
                  <a:lnTo>
                    <a:pt x="46998" y="2057717"/>
                  </a:lnTo>
                  <a:lnTo>
                    <a:pt x="92593" y="2053561"/>
                  </a:lnTo>
                  <a:lnTo>
                    <a:pt x="136831" y="2046741"/>
                  </a:lnTo>
                  <a:lnTo>
                    <a:pt x="179754" y="2037341"/>
                  </a:lnTo>
                  <a:lnTo>
                    <a:pt x="221407" y="2025447"/>
                  </a:lnTo>
                  <a:lnTo>
                    <a:pt x="261833" y="2011147"/>
                  </a:lnTo>
                  <a:lnTo>
                    <a:pt x="301076" y="1994525"/>
                  </a:lnTo>
                  <a:lnTo>
                    <a:pt x="339180" y="1975667"/>
                  </a:lnTo>
                  <a:lnTo>
                    <a:pt x="376188" y="1954661"/>
                  </a:lnTo>
                  <a:lnTo>
                    <a:pt x="412145" y="1931591"/>
                  </a:lnTo>
                  <a:lnTo>
                    <a:pt x="447094" y="1906543"/>
                  </a:lnTo>
                  <a:lnTo>
                    <a:pt x="481079" y="1879604"/>
                  </a:lnTo>
                  <a:lnTo>
                    <a:pt x="514144" y="1850860"/>
                  </a:lnTo>
                  <a:lnTo>
                    <a:pt x="546333" y="1820396"/>
                  </a:lnTo>
                  <a:lnTo>
                    <a:pt x="577689" y="1788298"/>
                  </a:lnTo>
                  <a:lnTo>
                    <a:pt x="608257" y="1754653"/>
                  </a:lnTo>
                  <a:lnTo>
                    <a:pt x="638080" y="1719547"/>
                  </a:lnTo>
                  <a:lnTo>
                    <a:pt x="667202" y="1683064"/>
                  </a:lnTo>
                  <a:lnTo>
                    <a:pt x="695666" y="1645292"/>
                  </a:lnTo>
                  <a:lnTo>
                    <a:pt x="723518" y="1606317"/>
                  </a:lnTo>
                  <a:lnTo>
                    <a:pt x="750799" y="1566224"/>
                  </a:lnTo>
                  <a:lnTo>
                    <a:pt x="777555" y="1525099"/>
                  </a:lnTo>
                  <a:lnTo>
                    <a:pt x="803829" y="1483028"/>
                  </a:lnTo>
                  <a:lnTo>
                    <a:pt x="829665" y="1440098"/>
                  </a:lnTo>
                  <a:lnTo>
                    <a:pt x="855106" y="1396394"/>
                  </a:lnTo>
                  <a:lnTo>
                    <a:pt x="880197" y="1352002"/>
                  </a:lnTo>
                  <a:lnTo>
                    <a:pt x="904981" y="1307008"/>
                  </a:lnTo>
                  <a:lnTo>
                    <a:pt x="929503" y="1261498"/>
                  </a:lnTo>
                  <a:lnTo>
                    <a:pt x="953805" y="1215558"/>
                  </a:lnTo>
                  <a:lnTo>
                    <a:pt x="977932" y="1169275"/>
                  </a:lnTo>
                  <a:lnTo>
                    <a:pt x="1001927" y="1122734"/>
                  </a:lnTo>
                  <a:lnTo>
                    <a:pt x="1025835" y="1076020"/>
                  </a:lnTo>
                  <a:lnTo>
                    <a:pt x="1049699" y="1029221"/>
                  </a:lnTo>
                  <a:lnTo>
                    <a:pt x="1074310" y="980960"/>
                  </a:lnTo>
                  <a:lnTo>
                    <a:pt x="1098968" y="932794"/>
                  </a:lnTo>
                  <a:lnTo>
                    <a:pt x="1123723" y="884816"/>
                  </a:lnTo>
                  <a:lnTo>
                    <a:pt x="1148621" y="837121"/>
                  </a:lnTo>
                  <a:lnTo>
                    <a:pt x="1173712" y="789803"/>
                  </a:lnTo>
                  <a:lnTo>
                    <a:pt x="1199043" y="742956"/>
                  </a:lnTo>
                  <a:lnTo>
                    <a:pt x="1224663" y="696675"/>
                  </a:lnTo>
                  <a:lnTo>
                    <a:pt x="1250619" y="651055"/>
                  </a:lnTo>
                  <a:lnTo>
                    <a:pt x="1276959" y="606188"/>
                  </a:lnTo>
                  <a:lnTo>
                    <a:pt x="1303731" y="562170"/>
                  </a:lnTo>
                  <a:lnTo>
                    <a:pt x="1330985" y="519096"/>
                  </a:lnTo>
                  <a:lnTo>
                    <a:pt x="1358766" y="477058"/>
                  </a:lnTo>
                  <a:lnTo>
                    <a:pt x="1387125" y="436152"/>
                  </a:lnTo>
                  <a:lnTo>
                    <a:pt x="1416108" y="396471"/>
                  </a:lnTo>
                  <a:lnTo>
                    <a:pt x="1445763" y="358111"/>
                  </a:lnTo>
                  <a:lnTo>
                    <a:pt x="1476140" y="321165"/>
                  </a:lnTo>
                  <a:lnTo>
                    <a:pt x="1511800" y="280794"/>
                  </a:lnTo>
                  <a:lnTo>
                    <a:pt x="1548537" y="242534"/>
                  </a:lnTo>
                  <a:lnTo>
                    <a:pt x="1586420" y="206526"/>
                  </a:lnTo>
                  <a:lnTo>
                    <a:pt x="1625524" y="172910"/>
                  </a:lnTo>
                  <a:lnTo>
                    <a:pt x="1665918" y="141828"/>
                  </a:lnTo>
                  <a:lnTo>
                    <a:pt x="1707675" y="113421"/>
                  </a:lnTo>
                  <a:lnTo>
                    <a:pt x="1750867" y="87828"/>
                  </a:lnTo>
                  <a:lnTo>
                    <a:pt x="1789892" y="67854"/>
                  </a:lnTo>
                  <a:lnTo>
                    <a:pt x="1830119" y="50238"/>
                  </a:lnTo>
                  <a:lnTo>
                    <a:pt x="1871595" y="35073"/>
                  </a:lnTo>
                  <a:lnTo>
                    <a:pt x="1914369" y="22453"/>
                  </a:lnTo>
                  <a:lnTo>
                    <a:pt x="1958489" y="12475"/>
                  </a:lnTo>
                  <a:lnTo>
                    <a:pt x="2004001" y="5230"/>
                  </a:lnTo>
                  <a:lnTo>
                    <a:pt x="2050956" y="814"/>
                  </a:lnTo>
                  <a:lnTo>
                    <a:pt x="2062925" y="163"/>
                  </a:lnTo>
                  <a:lnTo>
                    <a:pt x="2066763" y="0"/>
                  </a:lnTo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13021681" y="412656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445" y="21418"/>
                  </a:moveTo>
                  <a:lnTo>
                    <a:pt x="10931" y="10486"/>
                  </a:lnTo>
                  <a:lnTo>
                    <a:pt x="0" y="0"/>
                  </a:lnTo>
                  <a:lnTo>
                    <a:pt x="29645" y="10097"/>
                  </a:lnTo>
                  <a:lnTo>
                    <a:pt x="445" y="21418"/>
                  </a:lnTo>
                  <a:close/>
                </a:path>
              </a:pathLst>
            </a:custGeom>
            <a:solidFill>
              <a:srgbClr val="5F636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3021681" y="412656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931" y="10486"/>
                  </a:moveTo>
                  <a:lnTo>
                    <a:pt x="445" y="21418"/>
                  </a:lnTo>
                  <a:lnTo>
                    <a:pt x="29645" y="10097"/>
                  </a:lnTo>
                  <a:lnTo>
                    <a:pt x="0" y="0"/>
                  </a:lnTo>
                  <a:lnTo>
                    <a:pt x="10931" y="10486"/>
                  </a:lnTo>
                  <a:close/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0953249" y="6229849"/>
              <a:ext cx="2053589" cy="1099185"/>
            </a:xfrm>
            <a:custGeom>
              <a:avLst/>
              <a:gdLst/>
              <a:ahLst/>
              <a:cxnLst/>
              <a:rect l="l" t="t" r="r" b="b"/>
              <a:pathLst>
                <a:path w="2053590" h="1099184">
                  <a:moveTo>
                    <a:pt x="0" y="0"/>
                  </a:moveTo>
                  <a:lnTo>
                    <a:pt x="61350" y="1301"/>
                  </a:lnTo>
                  <a:lnTo>
                    <a:pt x="120298" y="5135"/>
                  </a:lnTo>
                  <a:lnTo>
                    <a:pt x="176943" y="11396"/>
                  </a:lnTo>
                  <a:lnTo>
                    <a:pt x="231384" y="19979"/>
                  </a:lnTo>
                  <a:lnTo>
                    <a:pt x="283723" y="30777"/>
                  </a:lnTo>
                  <a:lnTo>
                    <a:pt x="334059" y="43686"/>
                  </a:lnTo>
                  <a:lnTo>
                    <a:pt x="382492" y="58600"/>
                  </a:lnTo>
                  <a:lnTo>
                    <a:pt x="429122" y="75413"/>
                  </a:lnTo>
                  <a:lnTo>
                    <a:pt x="474051" y="94021"/>
                  </a:lnTo>
                  <a:lnTo>
                    <a:pt x="517377" y="114316"/>
                  </a:lnTo>
                  <a:lnTo>
                    <a:pt x="559201" y="136195"/>
                  </a:lnTo>
                  <a:lnTo>
                    <a:pt x="599623" y="159551"/>
                  </a:lnTo>
                  <a:lnTo>
                    <a:pt x="638744" y="184278"/>
                  </a:lnTo>
                  <a:lnTo>
                    <a:pt x="676663" y="210272"/>
                  </a:lnTo>
                  <a:lnTo>
                    <a:pt x="713480" y="237427"/>
                  </a:lnTo>
                  <a:lnTo>
                    <a:pt x="749296" y="265637"/>
                  </a:lnTo>
                  <a:lnTo>
                    <a:pt x="784210" y="294796"/>
                  </a:lnTo>
                  <a:lnTo>
                    <a:pt x="818324" y="324800"/>
                  </a:lnTo>
                  <a:lnTo>
                    <a:pt x="851737" y="355542"/>
                  </a:lnTo>
                  <a:lnTo>
                    <a:pt x="884548" y="386918"/>
                  </a:lnTo>
                  <a:lnTo>
                    <a:pt x="916859" y="418821"/>
                  </a:lnTo>
                  <a:lnTo>
                    <a:pt x="948770" y="451146"/>
                  </a:lnTo>
                  <a:lnTo>
                    <a:pt x="980380" y="483788"/>
                  </a:lnTo>
                  <a:lnTo>
                    <a:pt x="1011790" y="516641"/>
                  </a:lnTo>
                  <a:lnTo>
                    <a:pt x="1043099" y="549599"/>
                  </a:lnTo>
                  <a:lnTo>
                    <a:pt x="1078684" y="587046"/>
                  </a:lnTo>
                  <a:lnTo>
                    <a:pt x="1114416" y="624338"/>
                  </a:lnTo>
                  <a:lnTo>
                    <a:pt x="1150441" y="661321"/>
                  </a:lnTo>
                  <a:lnTo>
                    <a:pt x="1186908" y="697839"/>
                  </a:lnTo>
                  <a:lnTo>
                    <a:pt x="1223962" y="733737"/>
                  </a:lnTo>
                  <a:lnTo>
                    <a:pt x="1261751" y="768861"/>
                  </a:lnTo>
                  <a:lnTo>
                    <a:pt x="1300421" y="803057"/>
                  </a:lnTo>
                  <a:lnTo>
                    <a:pt x="1340121" y="836168"/>
                  </a:lnTo>
                  <a:lnTo>
                    <a:pt x="1380995" y="868040"/>
                  </a:lnTo>
                  <a:lnTo>
                    <a:pt x="1423192" y="898519"/>
                  </a:lnTo>
                  <a:lnTo>
                    <a:pt x="1466859" y="927449"/>
                  </a:lnTo>
                  <a:lnTo>
                    <a:pt x="1508303" y="952476"/>
                  </a:lnTo>
                  <a:lnTo>
                    <a:pt x="1551218" y="975953"/>
                  </a:lnTo>
                  <a:lnTo>
                    <a:pt x="1595718" y="997760"/>
                  </a:lnTo>
                  <a:lnTo>
                    <a:pt x="1641916" y="1017777"/>
                  </a:lnTo>
                  <a:lnTo>
                    <a:pt x="1689924" y="1035887"/>
                  </a:lnTo>
                  <a:lnTo>
                    <a:pt x="1739857" y="1051968"/>
                  </a:lnTo>
                  <a:lnTo>
                    <a:pt x="1778638" y="1062627"/>
                  </a:lnTo>
                  <a:lnTo>
                    <a:pt x="1818612" y="1072028"/>
                  </a:lnTo>
                  <a:lnTo>
                    <a:pt x="1859828" y="1080121"/>
                  </a:lnTo>
                  <a:lnTo>
                    <a:pt x="1902333" y="1086855"/>
                  </a:lnTo>
                  <a:lnTo>
                    <a:pt x="1946174" y="1092180"/>
                  </a:lnTo>
                  <a:lnTo>
                    <a:pt x="1991401" y="1096046"/>
                  </a:lnTo>
                  <a:lnTo>
                    <a:pt x="2038060" y="1098403"/>
                  </a:lnTo>
                  <a:lnTo>
                    <a:pt x="2049954" y="1098750"/>
                  </a:lnTo>
                  <a:lnTo>
                    <a:pt x="2053559" y="1098825"/>
                  </a:lnTo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2995974" y="731784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90">
                  <a:moveTo>
                    <a:pt x="0" y="21421"/>
                  </a:moveTo>
                  <a:lnTo>
                    <a:pt x="10834" y="10834"/>
                  </a:lnTo>
                  <a:lnTo>
                    <a:pt x="245" y="0"/>
                  </a:lnTo>
                  <a:lnTo>
                    <a:pt x="29551" y="11049"/>
                  </a:lnTo>
                  <a:lnTo>
                    <a:pt x="0" y="21421"/>
                  </a:lnTo>
                  <a:close/>
                </a:path>
              </a:pathLst>
            </a:custGeom>
            <a:solidFill>
              <a:srgbClr val="5F636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12995974" y="731784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90">
                  <a:moveTo>
                    <a:pt x="10834" y="10834"/>
                  </a:moveTo>
                  <a:lnTo>
                    <a:pt x="0" y="21421"/>
                  </a:lnTo>
                  <a:lnTo>
                    <a:pt x="29551" y="11049"/>
                  </a:lnTo>
                  <a:lnTo>
                    <a:pt x="245" y="0"/>
                  </a:lnTo>
                  <a:lnTo>
                    <a:pt x="10834" y="10834"/>
                  </a:lnTo>
                  <a:close/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10953363" y="6960546"/>
              <a:ext cx="2084705" cy="641350"/>
            </a:xfrm>
            <a:custGeom>
              <a:avLst/>
              <a:gdLst/>
              <a:ahLst/>
              <a:cxnLst/>
              <a:rect l="l" t="t" r="r" b="b"/>
              <a:pathLst>
                <a:path w="2084705" h="641350">
                  <a:moveTo>
                    <a:pt x="0" y="0"/>
                  </a:moveTo>
                  <a:lnTo>
                    <a:pt x="67547" y="896"/>
                  </a:lnTo>
                  <a:lnTo>
                    <a:pt x="132223" y="3531"/>
                  </a:lnTo>
                  <a:lnTo>
                    <a:pt x="194160" y="7828"/>
                  </a:lnTo>
                  <a:lnTo>
                    <a:pt x="253487" y="13706"/>
                  </a:lnTo>
                  <a:lnTo>
                    <a:pt x="310334" y="21086"/>
                  </a:lnTo>
                  <a:lnTo>
                    <a:pt x="364833" y="29890"/>
                  </a:lnTo>
                  <a:lnTo>
                    <a:pt x="417114" y="40038"/>
                  </a:lnTo>
                  <a:lnTo>
                    <a:pt x="467307" y="51451"/>
                  </a:lnTo>
                  <a:lnTo>
                    <a:pt x="515542" y="64050"/>
                  </a:lnTo>
                  <a:lnTo>
                    <a:pt x="561951" y="77756"/>
                  </a:lnTo>
                  <a:lnTo>
                    <a:pt x="606664" y="92490"/>
                  </a:lnTo>
                  <a:lnTo>
                    <a:pt x="649810" y="108173"/>
                  </a:lnTo>
                  <a:lnTo>
                    <a:pt x="691522" y="124726"/>
                  </a:lnTo>
                  <a:lnTo>
                    <a:pt x="731928" y="142070"/>
                  </a:lnTo>
                  <a:lnTo>
                    <a:pt x="771161" y="160125"/>
                  </a:lnTo>
                  <a:lnTo>
                    <a:pt x="809349" y="178813"/>
                  </a:lnTo>
                  <a:lnTo>
                    <a:pt x="846624" y="198055"/>
                  </a:lnTo>
                  <a:lnTo>
                    <a:pt x="883116" y="217771"/>
                  </a:lnTo>
                  <a:lnTo>
                    <a:pt x="918955" y="237882"/>
                  </a:lnTo>
                  <a:lnTo>
                    <a:pt x="954273" y="258310"/>
                  </a:lnTo>
                  <a:lnTo>
                    <a:pt x="989199" y="278974"/>
                  </a:lnTo>
                  <a:lnTo>
                    <a:pt x="1023865" y="299797"/>
                  </a:lnTo>
                  <a:lnTo>
                    <a:pt x="1058399" y="320699"/>
                  </a:lnTo>
                  <a:lnTo>
                    <a:pt x="1098123" y="344732"/>
                  </a:lnTo>
                  <a:lnTo>
                    <a:pt x="1138044" y="368644"/>
                  </a:lnTo>
                  <a:lnTo>
                    <a:pt x="1178363" y="392316"/>
                  </a:lnTo>
                  <a:lnTo>
                    <a:pt x="1219276" y="415627"/>
                  </a:lnTo>
                  <a:lnTo>
                    <a:pt x="1260984" y="438457"/>
                  </a:lnTo>
                  <a:lnTo>
                    <a:pt x="1303684" y="460685"/>
                  </a:lnTo>
                  <a:lnTo>
                    <a:pt x="1347574" y="482192"/>
                  </a:lnTo>
                  <a:lnTo>
                    <a:pt x="1392854" y="502857"/>
                  </a:lnTo>
                  <a:lnTo>
                    <a:pt x="1439721" y="522560"/>
                  </a:lnTo>
                  <a:lnTo>
                    <a:pt x="1488374" y="541181"/>
                  </a:lnTo>
                  <a:lnTo>
                    <a:pt x="1530426" y="555785"/>
                  </a:lnTo>
                  <a:lnTo>
                    <a:pt x="1573971" y="569483"/>
                  </a:lnTo>
                  <a:lnTo>
                    <a:pt x="1619124" y="582208"/>
                  </a:lnTo>
                  <a:lnTo>
                    <a:pt x="1665999" y="593888"/>
                  </a:lnTo>
                  <a:lnTo>
                    <a:pt x="1714713" y="604456"/>
                  </a:lnTo>
                  <a:lnTo>
                    <a:pt x="1765378" y="613839"/>
                  </a:lnTo>
                  <a:lnTo>
                    <a:pt x="1804727" y="620059"/>
                  </a:lnTo>
                  <a:lnTo>
                    <a:pt x="1845287" y="625545"/>
                  </a:lnTo>
                  <a:lnTo>
                    <a:pt x="1887107" y="630267"/>
                  </a:lnTo>
                  <a:lnTo>
                    <a:pt x="1930235" y="634196"/>
                  </a:lnTo>
                  <a:lnTo>
                    <a:pt x="1974721" y="637304"/>
                  </a:lnTo>
                  <a:lnTo>
                    <a:pt x="2020610" y="639560"/>
                  </a:lnTo>
                  <a:lnTo>
                    <a:pt x="2067954" y="640935"/>
                  </a:lnTo>
                  <a:lnTo>
                    <a:pt x="2080023" y="641137"/>
                  </a:lnTo>
                  <a:lnTo>
                    <a:pt x="2084157" y="641187"/>
                  </a:lnTo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3026740" y="759095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90">
                  <a:moveTo>
                    <a:pt x="0" y="21422"/>
                  </a:moveTo>
                  <a:lnTo>
                    <a:pt x="10781" y="10780"/>
                  </a:lnTo>
                  <a:lnTo>
                    <a:pt x="139" y="0"/>
                  </a:lnTo>
                  <a:lnTo>
                    <a:pt x="29499" y="10902"/>
                  </a:lnTo>
                  <a:lnTo>
                    <a:pt x="0" y="21422"/>
                  </a:lnTo>
                  <a:close/>
                </a:path>
              </a:pathLst>
            </a:custGeom>
            <a:solidFill>
              <a:srgbClr val="5F636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13026740" y="759095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90">
                  <a:moveTo>
                    <a:pt x="10781" y="10780"/>
                  </a:moveTo>
                  <a:lnTo>
                    <a:pt x="0" y="21422"/>
                  </a:lnTo>
                  <a:lnTo>
                    <a:pt x="29499" y="10902"/>
                  </a:lnTo>
                  <a:lnTo>
                    <a:pt x="139" y="0"/>
                  </a:lnTo>
                  <a:lnTo>
                    <a:pt x="10781" y="10780"/>
                  </a:lnTo>
                  <a:close/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11005699" y="4383283"/>
              <a:ext cx="2056764" cy="2506980"/>
            </a:xfrm>
            <a:custGeom>
              <a:avLst/>
              <a:gdLst/>
              <a:ahLst/>
              <a:cxnLst/>
              <a:rect l="l" t="t" r="r" b="b"/>
              <a:pathLst>
                <a:path w="2056765" h="2506979">
                  <a:moveTo>
                    <a:pt x="0" y="2506865"/>
                  </a:moveTo>
                  <a:lnTo>
                    <a:pt x="41778" y="2505504"/>
                  </a:lnTo>
                  <a:lnTo>
                    <a:pt x="82442" y="2501469"/>
                  </a:lnTo>
                  <a:lnTo>
                    <a:pt x="122024" y="2494835"/>
                  </a:lnTo>
                  <a:lnTo>
                    <a:pt x="160554" y="2485676"/>
                  </a:lnTo>
                  <a:lnTo>
                    <a:pt x="198063" y="2474067"/>
                  </a:lnTo>
                  <a:lnTo>
                    <a:pt x="234583" y="2460081"/>
                  </a:lnTo>
                  <a:lnTo>
                    <a:pt x="270143" y="2443793"/>
                  </a:lnTo>
                  <a:lnTo>
                    <a:pt x="304776" y="2425277"/>
                  </a:lnTo>
                  <a:lnTo>
                    <a:pt x="338511" y="2404608"/>
                  </a:lnTo>
                  <a:lnTo>
                    <a:pt x="371381" y="2381859"/>
                  </a:lnTo>
                  <a:lnTo>
                    <a:pt x="403415" y="2357106"/>
                  </a:lnTo>
                  <a:lnTo>
                    <a:pt x="434645" y="2330421"/>
                  </a:lnTo>
                  <a:lnTo>
                    <a:pt x="465102" y="2301880"/>
                  </a:lnTo>
                  <a:lnTo>
                    <a:pt x="494816" y="2271557"/>
                  </a:lnTo>
                  <a:lnTo>
                    <a:pt x="523819" y="2239525"/>
                  </a:lnTo>
                  <a:lnTo>
                    <a:pt x="552141" y="2205860"/>
                  </a:lnTo>
                  <a:lnTo>
                    <a:pt x="579814" y="2170636"/>
                  </a:lnTo>
                  <a:lnTo>
                    <a:pt x="606869" y="2133926"/>
                  </a:lnTo>
                  <a:lnTo>
                    <a:pt x="633335" y="2095805"/>
                  </a:lnTo>
                  <a:lnTo>
                    <a:pt x="659245" y="2056348"/>
                  </a:lnTo>
                  <a:lnTo>
                    <a:pt x="684629" y="2015628"/>
                  </a:lnTo>
                  <a:lnTo>
                    <a:pt x="709519" y="1973720"/>
                  </a:lnTo>
                  <a:lnTo>
                    <a:pt x="733944" y="1930698"/>
                  </a:lnTo>
                  <a:lnTo>
                    <a:pt x="757936" y="1886636"/>
                  </a:lnTo>
                  <a:lnTo>
                    <a:pt x="781527" y="1841609"/>
                  </a:lnTo>
                  <a:lnTo>
                    <a:pt x="804746" y="1795691"/>
                  </a:lnTo>
                  <a:lnTo>
                    <a:pt x="827625" y="1748956"/>
                  </a:lnTo>
                  <a:lnTo>
                    <a:pt x="850195" y="1701479"/>
                  </a:lnTo>
                  <a:lnTo>
                    <a:pt x="872487" y="1653333"/>
                  </a:lnTo>
                  <a:lnTo>
                    <a:pt x="894532" y="1604593"/>
                  </a:lnTo>
                  <a:lnTo>
                    <a:pt x="916360" y="1555333"/>
                  </a:lnTo>
                  <a:lnTo>
                    <a:pt x="938002" y="1505627"/>
                  </a:lnTo>
                  <a:lnTo>
                    <a:pt x="959490" y="1455550"/>
                  </a:lnTo>
                  <a:lnTo>
                    <a:pt x="980855" y="1405177"/>
                  </a:lnTo>
                  <a:lnTo>
                    <a:pt x="1002126" y="1354580"/>
                  </a:lnTo>
                  <a:lnTo>
                    <a:pt x="1023337" y="1303835"/>
                  </a:lnTo>
                  <a:lnTo>
                    <a:pt x="1044516" y="1253015"/>
                  </a:lnTo>
                  <a:lnTo>
                    <a:pt x="1065138" y="1203533"/>
                  </a:lnTo>
                  <a:lnTo>
                    <a:pt x="1085789" y="1154119"/>
                  </a:lnTo>
                  <a:lnTo>
                    <a:pt x="1106497" y="1104842"/>
                  </a:lnTo>
                  <a:lnTo>
                    <a:pt x="1127290" y="1055770"/>
                  </a:lnTo>
                  <a:lnTo>
                    <a:pt x="1148198" y="1006973"/>
                  </a:lnTo>
                  <a:lnTo>
                    <a:pt x="1169250" y="958519"/>
                  </a:lnTo>
                  <a:lnTo>
                    <a:pt x="1190472" y="910476"/>
                  </a:lnTo>
                  <a:lnTo>
                    <a:pt x="1211895" y="862913"/>
                  </a:lnTo>
                  <a:lnTo>
                    <a:pt x="1233546" y="815898"/>
                  </a:lnTo>
                  <a:lnTo>
                    <a:pt x="1255454" y="769500"/>
                  </a:lnTo>
                  <a:lnTo>
                    <a:pt x="1277648" y="723788"/>
                  </a:lnTo>
                  <a:lnTo>
                    <a:pt x="1300156" y="678829"/>
                  </a:lnTo>
                  <a:lnTo>
                    <a:pt x="1323007" y="634694"/>
                  </a:lnTo>
                  <a:lnTo>
                    <a:pt x="1346230" y="591449"/>
                  </a:lnTo>
                  <a:lnTo>
                    <a:pt x="1369852" y="549164"/>
                  </a:lnTo>
                  <a:lnTo>
                    <a:pt x="1393903" y="507908"/>
                  </a:lnTo>
                  <a:lnTo>
                    <a:pt x="1418411" y="467748"/>
                  </a:lnTo>
                  <a:lnTo>
                    <a:pt x="1443404" y="428754"/>
                  </a:lnTo>
                  <a:lnTo>
                    <a:pt x="1468911" y="390993"/>
                  </a:lnTo>
                  <a:lnTo>
                    <a:pt x="1499908" y="347850"/>
                  </a:lnTo>
                  <a:lnTo>
                    <a:pt x="1531718" y="306659"/>
                  </a:lnTo>
                  <a:lnTo>
                    <a:pt x="1564389" y="267533"/>
                  </a:lnTo>
                  <a:lnTo>
                    <a:pt x="1597968" y="230589"/>
                  </a:lnTo>
                  <a:lnTo>
                    <a:pt x="1632504" y="195940"/>
                  </a:lnTo>
                  <a:lnTo>
                    <a:pt x="1668045" y="163703"/>
                  </a:lnTo>
                  <a:lnTo>
                    <a:pt x="1704637" y="133990"/>
                  </a:lnTo>
                  <a:lnTo>
                    <a:pt x="1742329" y="106918"/>
                  </a:lnTo>
                  <a:lnTo>
                    <a:pt x="1781169" y="82601"/>
                  </a:lnTo>
                  <a:lnTo>
                    <a:pt x="1821204" y="61154"/>
                  </a:lnTo>
                  <a:lnTo>
                    <a:pt x="1862483" y="42691"/>
                  </a:lnTo>
                  <a:lnTo>
                    <a:pt x="1905052" y="27328"/>
                  </a:lnTo>
                  <a:lnTo>
                    <a:pt x="1948961" y="15179"/>
                  </a:lnTo>
                  <a:lnTo>
                    <a:pt x="1994257" y="6359"/>
                  </a:lnTo>
                  <a:lnTo>
                    <a:pt x="2040987" y="983"/>
                  </a:lnTo>
                  <a:lnTo>
                    <a:pt x="2052899" y="190"/>
                  </a:lnTo>
                  <a:lnTo>
                    <a:pt x="2056567" y="0"/>
                  </a:lnTo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13051285" y="437284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546" y="21416"/>
                  </a:moveTo>
                  <a:lnTo>
                    <a:pt x="10981" y="10434"/>
                  </a:lnTo>
                  <a:lnTo>
                    <a:pt x="0" y="0"/>
                  </a:lnTo>
                  <a:lnTo>
                    <a:pt x="29693" y="9956"/>
                  </a:lnTo>
                  <a:lnTo>
                    <a:pt x="546" y="21416"/>
                  </a:lnTo>
                  <a:close/>
                </a:path>
              </a:pathLst>
            </a:custGeom>
            <a:solidFill>
              <a:srgbClr val="5F636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3051285" y="437284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981" y="10434"/>
                  </a:moveTo>
                  <a:lnTo>
                    <a:pt x="546" y="21416"/>
                  </a:lnTo>
                  <a:lnTo>
                    <a:pt x="29693" y="9956"/>
                  </a:lnTo>
                  <a:lnTo>
                    <a:pt x="0" y="0"/>
                  </a:lnTo>
                  <a:lnTo>
                    <a:pt x="10981" y="10434"/>
                  </a:lnTo>
                  <a:close/>
                </a:path>
              </a:pathLst>
            </a:custGeom>
            <a:ln w="952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100" name="object 10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96537" y="6833187"/>
              <a:ext cx="113924" cy="11392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96537" y="6136162"/>
              <a:ext cx="113924" cy="11392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4702" y="4528540"/>
              <a:ext cx="348549" cy="40476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09550" y="5921150"/>
              <a:ext cx="543924" cy="543924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10457172" y="3022644"/>
            <a:ext cx="974090" cy="46014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6511" marR="3387" indent="-8467">
              <a:lnSpc>
                <a:spcPct val="115599"/>
              </a:lnSpc>
              <a:spcBef>
                <a:spcPts val="67"/>
              </a:spcBef>
            </a:pPr>
            <a:r>
              <a:rPr sz="1333" spc="27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333" spc="3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333" spc="37" dirty="0">
                <a:solidFill>
                  <a:srgbClr val="434343"/>
                </a:solidFill>
                <a:latin typeface="Tahoma"/>
                <a:cs typeface="Tahoma"/>
              </a:rPr>
              <a:t>cur</a:t>
            </a:r>
            <a:r>
              <a:rPr sz="1333" spc="1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333" spc="43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30" dirty="0">
                <a:solidFill>
                  <a:srgbClr val="434343"/>
                </a:solidFill>
                <a:latin typeface="Tahoma"/>
                <a:cs typeface="Tahoma"/>
              </a:rPr>
              <a:t>y</a:t>
            </a:r>
            <a:r>
              <a:rPr sz="1333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333" spc="20" dirty="0">
                <a:solidFill>
                  <a:srgbClr val="434343"/>
                </a:solidFill>
                <a:latin typeface="Tahoma"/>
                <a:cs typeface="Tahoma"/>
              </a:rPr>
              <a:t>and  </a:t>
            </a:r>
            <a:r>
              <a:rPr sz="1333" spc="153" dirty="0">
                <a:solidFill>
                  <a:srgbClr val="434343"/>
                </a:solidFill>
                <a:latin typeface="Tahoma"/>
                <a:cs typeface="Tahoma"/>
              </a:rPr>
              <a:t>G</a:t>
            </a:r>
            <a:r>
              <a:rPr sz="1333" spc="5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333" dirty="0">
                <a:solidFill>
                  <a:srgbClr val="434343"/>
                </a:solidFill>
                <a:latin typeface="Tahoma"/>
                <a:cs typeface="Tahoma"/>
              </a:rPr>
              <a:t>v</a:t>
            </a:r>
            <a:r>
              <a:rPr sz="1333" spc="20" dirty="0">
                <a:solidFill>
                  <a:srgbClr val="434343"/>
                </a:solidFill>
                <a:latin typeface="Tahoma"/>
                <a:cs typeface="Tahoma"/>
              </a:rPr>
              <a:t>ern</a:t>
            </a:r>
            <a:r>
              <a:rPr sz="1333" spc="43" dirty="0">
                <a:solidFill>
                  <a:srgbClr val="434343"/>
                </a:solidFill>
                <a:latin typeface="Tahoma"/>
                <a:cs typeface="Tahoma"/>
              </a:rPr>
              <a:t>an</a:t>
            </a:r>
            <a:r>
              <a:rPr sz="1333" spc="3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333" spc="47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endParaRPr sz="1333">
              <a:latin typeface="Tahoma"/>
              <a:cs typeface="Tahoma"/>
            </a:endParaRPr>
          </a:p>
        </p:txBody>
      </p:sp>
      <p:pic>
        <p:nvPicPr>
          <p:cNvPr id="105" name="object 1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090002" y="4184231"/>
            <a:ext cx="1504799" cy="932453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053698" y="2027401"/>
            <a:ext cx="1780569" cy="991633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10424988" y="5193777"/>
            <a:ext cx="988060" cy="46014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63927" marR="3387" indent="-55883">
              <a:lnSpc>
                <a:spcPct val="115599"/>
              </a:lnSpc>
              <a:spcBef>
                <a:spcPts val="67"/>
              </a:spcBef>
            </a:pPr>
            <a:r>
              <a:rPr sz="1333" spc="33" dirty="0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sz="1333" spc="-30" dirty="0">
                <a:solidFill>
                  <a:srgbClr val="434343"/>
                </a:solidFill>
                <a:latin typeface="Tahoma"/>
                <a:cs typeface="Tahoma"/>
              </a:rPr>
              <a:t>l</a:t>
            </a:r>
            <a:r>
              <a:rPr sz="1333" spc="-7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333" spc="23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333" spc="-17" dirty="0">
                <a:solidFill>
                  <a:srgbClr val="434343"/>
                </a:solidFill>
                <a:latin typeface="Tahoma"/>
                <a:cs typeface="Tahoma"/>
              </a:rPr>
              <a:t>f</a:t>
            </a:r>
            <a:r>
              <a:rPr sz="1333" spc="57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333" spc="30" dirty="0">
                <a:solidFill>
                  <a:srgbClr val="434343"/>
                </a:solidFill>
                <a:latin typeface="Tahoma"/>
                <a:cs typeface="Tahoma"/>
              </a:rPr>
              <a:t>rm</a:t>
            </a:r>
            <a:r>
              <a:rPr sz="1333" spc="-1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333" spc="20" dirty="0">
                <a:solidFill>
                  <a:srgbClr val="434343"/>
                </a:solidFill>
                <a:latin typeface="Tahoma"/>
                <a:cs typeface="Tahoma"/>
              </a:rPr>
              <a:t>and  </a:t>
            </a:r>
            <a:r>
              <a:rPr sz="1333" spc="37" dirty="0">
                <a:solidFill>
                  <a:srgbClr val="434343"/>
                </a:solidFill>
                <a:latin typeface="Tahoma"/>
                <a:cs typeface="Tahoma"/>
              </a:rPr>
              <a:t>Operations</a:t>
            </a:r>
            <a:endParaRPr sz="1333">
              <a:latin typeface="Tahoma"/>
              <a:cs typeface="Tahoma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xfrm>
            <a:off x="8745803" y="9704135"/>
            <a:ext cx="796925" cy="216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0212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spcBef>
                <a:spcPts val="40"/>
              </a:spcBef>
            </a:pPr>
            <a:r>
              <a:rPr lang="en-US" spc="20"/>
              <a:t>Proprietary</a:t>
            </a:r>
            <a:endParaRPr spc="13" dirty="0"/>
          </a:p>
        </p:txBody>
      </p:sp>
      <p:sp>
        <p:nvSpPr>
          <p:cNvPr id="110" name="object 110"/>
          <p:cNvSpPr txBox="1">
            <a:spLocks noGrp="1"/>
          </p:cNvSpPr>
          <p:nvPr>
            <p:ph type="dt" sz="half" idx="6"/>
          </p:nvPr>
        </p:nvSpPr>
        <p:spPr>
          <a:xfrm>
            <a:off x="897935" y="9726104"/>
            <a:ext cx="1572260" cy="216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02124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spcBef>
                <a:spcPts val="40"/>
              </a:spcBef>
            </a:pPr>
            <a:r>
              <a:rPr lang="en-US" spc="135"/>
              <a:t>G</a:t>
            </a:r>
            <a:r>
              <a:rPr lang="en-US" spc="45"/>
              <a:t>oog</a:t>
            </a:r>
            <a:r>
              <a:rPr lang="en-US" spc="5"/>
              <a:t>l</a:t>
            </a:r>
            <a:r>
              <a:rPr lang="en-US" spc="40"/>
              <a:t>e</a:t>
            </a:r>
            <a:r>
              <a:rPr lang="en-US" spc="-125"/>
              <a:t> </a:t>
            </a:r>
            <a:r>
              <a:rPr lang="en-US" spc="150"/>
              <a:t>C</a:t>
            </a:r>
            <a:r>
              <a:rPr lang="en-US" spc="-35"/>
              <a:t>l</a:t>
            </a:r>
            <a:r>
              <a:rPr lang="en-US" spc="50"/>
              <a:t>o</a:t>
            </a:r>
            <a:r>
              <a:rPr lang="en-US" spc="-10"/>
              <a:t>u</a:t>
            </a:r>
            <a:r>
              <a:rPr lang="en-US" spc="55"/>
              <a:t>d</a:t>
            </a:r>
            <a:r>
              <a:rPr lang="en-US" spc="-100"/>
              <a:t> </a:t>
            </a:r>
            <a:r>
              <a:rPr lang="en-US" spc="30"/>
              <a:t>N</a:t>
            </a:r>
            <a:r>
              <a:rPr lang="en-US" spc="25"/>
              <a:t>e</a:t>
            </a:r>
            <a:r>
              <a:rPr lang="en-US" spc="10"/>
              <a:t>xt</a:t>
            </a:r>
            <a:r>
              <a:rPr lang="en-US" spc="-100"/>
              <a:t> </a:t>
            </a:r>
            <a:r>
              <a:rPr lang="en-US" spc="15"/>
              <a:t>‘24</a:t>
            </a:r>
            <a:endParaRPr spc="10" dirty="0"/>
          </a:p>
        </p:txBody>
      </p:sp>
      <p:sp>
        <p:nvSpPr>
          <p:cNvPr id="111" name="object 111"/>
          <p:cNvSpPr txBox="1"/>
          <p:nvPr/>
        </p:nvSpPr>
        <p:spPr>
          <a:xfrm>
            <a:off x="11429723" y="6484070"/>
            <a:ext cx="185843" cy="1282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467">
              <a:spcBef>
                <a:spcPts val="40"/>
              </a:spcBef>
            </a:pPr>
            <a:r>
              <a:rPr sz="800" spc="67" dirty="0">
                <a:solidFill>
                  <a:srgbClr val="202124"/>
                </a:solidFill>
                <a:latin typeface="Tahoma"/>
                <a:cs typeface="Tahoma"/>
              </a:rPr>
              <a:t>0</a:t>
            </a:r>
            <a:r>
              <a:rPr sz="800" spc="-30" dirty="0">
                <a:solidFill>
                  <a:srgbClr val="202124"/>
                </a:solidFill>
                <a:latin typeface="Tahoma"/>
                <a:cs typeface="Tahoma"/>
              </a:rPr>
              <a:t>10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866265" y="2059691"/>
            <a:ext cx="360680" cy="21367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333" spc="9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333" spc="80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333" spc="187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endParaRPr sz="1333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148"/>
          <p:cNvPicPr preferRelativeResize="0"/>
          <p:nvPr/>
        </p:nvPicPr>
        <p:blipFill rotWithShape="1">
          <a:blip r:embed="rId3">
            <a:alphaModFix/>
          </a:blip>
          <a:srcRect l="82280" t="49" b="39"/>
          <a:stretch/>
        </p:blipFill>
        <p:spPr>
          <a:xfrm>
            <a:off x="10031634" y="1"/>
            <a:ext cx="216036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48"/>
          <p:cNvSpPr txBox="1"/>
          <p:nvPr/>
        </p:nvSpPr>
        <p:spPr>
          <a:xfrm>
            <a:off x="734861" y="1048167"/>
            <a:ext cx="11010295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GKE threat detection integrated with Security Command Center (SCC)</a:t>
            </a:r>
          </a:p>
        </p:txBody>
      </p:sp>
      <p:sp>
        <p:nvSpPr>
          <p:cNvPr id="12" name="Google Shape;819;p170">
            <a:extLst>
              <a:ext uri="{FF2B5EF4-FFF2-40B4-BE49-F238E27FC236}">
                <a16:creationId xmlns:a16="http://schemas.microsoft.com/office/drawing/2014/main" id="{9A803CDD-075E-4FC3-9C9A-03A8D9EF595B}"/>
              </a:ext>
            </a:extLst>
          </p:cNvPr>
          <p:cNvSpPr txBox="1"/>
          <p:nvPr/>
        </p:nvSpPr>
        <p:spPr>
          <a:xfrm>
            <a:off x="942493" y="2554307"/>
            <a:ext cx="4100024" cy="6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Event-Based Threat Detection (ETD)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15" name="Google Shape;825;p170">
            <a:extLst>
              <a:ext uri="{FF2B5EF4-FFF2-40B4-BE49-F238E27FC236}">
                <a16:creationId xmlns:a16="http://schemas.microsoft.com/office/drawing/2014/main" id="{2252FD6A-0A77-42E7-9405-0A877488CEE1}"/>
              </a:ext>
            </a:extLst>
          </p:cNvPr>
          <p:cNvSpPr txBox="1"/>
          <p:nvPr/>
        </p:nvSpPr>
        <p:spPr>
          <a:xfrm>
            <a:off x="6428894" y="3083540"/>
            <a:ext cx="3753794" cy="12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Supports multiple security teams</a:t>
            </a:r>
          </a:p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Central Security and Governance Teams</a:t>
            </a:r>
          </a:p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Platform Teams</a:t>
            </a:r>
            <a:endParaRPr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17" name="Google Shape;819;p170">
            <a:extLst>
              <a:ext uri="{FF2B5EF4-FFF2-40B4-BE49-F238E27FC236}">
                <a16:creationId xmlns:a16="http://schemas.microsoft.com/office/drawing/2014/main" id="{CE8932F1-1D8B-430E-B005-F1F0838627D5}"/>
              </a:ext>
            </a:extLst>
          </p:cNvPr>
          <p:cNvSpPr txBox="1"/>
          <p:nvPr/>
        </p:nvSpPr>
        <p:spPr>
          <a:xfrm>
            <a:off x="942493" y="3090666"/>
            <a:ext cx="3753794" cy="6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Integrated with GKE Enterprise</a:t>
            </a:r>
          </a:p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Uses Kubernetes audit logs and Cloud Logging</a:t>
            </a:r>
          </a:p>
        </p:txBody>
      </p:sp>
      <p:sp>
        <p:nvSpPr>
          <p:cNvPr id="18" name="Google Shape;819;p170">
            <a:extLst>
              <a:ext uri="{FF2B5EF4-FFF2-40B4-BE49-F238E27FC236}">
                <a16:creationId xmlns:a16="http://schemas.microsoft.com/office/drawing/2014/main" id="{CDADFA33-0199-4F66-8EDB-213384A663F0}"/>
              </a:ext>
            </a:extLst>
          </p:cNvPr>
          <p:cNvSpPr txBox="1"/>
          <p:nvPr/>
        </p:nvSpPr>
        <p:spPr>
          <a:xfrm>
            <a:off x="6428894" y="2555786"/>
            <a:ext cx="3753794" cy="6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Integrated Security Approach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84637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148"/>
          <p:cNvPicPr preferRelativeResize="0"/>
          <p:nvPr/>
        </p:nvPicPr>
        <p:blipFill rotWithShape="1">
          <a:blip r:embed="rId3">
            <a:alphaModFix/>
          </a:blip>
          <a:srcRect l="82280" t="49" b="39"/>
          <a:stretch/>
        </p:blipFill>
        <p:spPr>
          <a:xfrm>
            <a:off x="10031634" y="1"/>
            <a:ext cx="216036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48"/>
          <p:cNvSpPr txBox="1"/>
          <p:nvPr/>
        </p:nvSpPr>
        <p:spPr>
          <a:xfrm>
            <a:off x="734861" y="1048167"/>
            <a:ext cx="11010295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GKE threat detection integrated with Security Command Center (SCC) Contd.</a:t>
            </a:r>
          </a:p>
        </p:txBody>
      </p:sp>
      <p:sp>
        <p:nvSpPr>
          <p:cNvPr id="12" name="Google Shape;819;p170">
            <a:extLst>
              <a:ext uri="{FF2B5EF4-FFF2-40B4-BE49-F238E27FC236}">
                <a16:creationId xmlns:a16="http://schemas.microsoft.com/office/drawing/2014/main" id="{9A803CDD-075E-4FC3-9C9A-03A8D9EF595B}"/>
              </a:ext>
            </a:extLst>
          </p:cNvPr>
          <p:cNvSpPr txBox="1"/>
          <p:nvPr/>
        </p:nvSpPr>
        <p:spPr>
          <a:xfrm>
            <a:off x="942493" y="2554307"/>
            <a:ext cx="4100024" cy="6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Near Real-Time Detection</a:t>
            </a:r>
          </a:p>
        </p:txBody>
      </p:sp>
      <p:sp>
        <p:nvSpPr>
          <p:cNvPr id="15" name="Google Shape;825;p170">
            <a:extLst>
              <a:ext uri="{FF2B5EF4-FFF2-40B4-BE49-F238E27FC236}">
                <a16:creationId xmlns:a16="http://schemas.microsoft.com/office/drawing/2014/main" id="{2252FD6A-0A77-42E7-9405-0A877488CEE1}"/>
              </a:ext>
            </a:extLst>
          </p:cNvPr>
          <p:cNvSpPr txBox="1"/>
          <p:nvPr/>
        </p:nvSpPr>
        <p:spPr>
          <a:xfrm>
            <a:off x="6428894" y="3083540"/>
            <a:ext cx="3753794" cy="12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Based on MITRE ATT&amp;CK framework</a:t>
            </a:r>
          </a:p>
        </p:txBody>
      </p:sp>
      <p:sp>
        <p:nvSpPr>
          <p:cNvPr id="17" name="Google Shape;819;p170">
            <a:extLst>
              <a:ext uri="{FF2B5EF4-FFF2-40B4-BE49-F238E27FC236}">
                <a16:creationId xmlns:a16="http://schemas.microsoft.com/office/drawing/2014/main" id="{CE8932F1-1D8B-430E-B005-F1F0838627D5}"/>
              </a:ext>
            </a:extLst>
          </p:cNvPr>
          <p:cNvSpPr txBox="1"/>
          <p:nvPr/>
        </p:nvSpPr>
        <p:spPr>
          <a:xfrm>
            <a:off x="942493" y="3090666"/>
            <a:ext cx="3753794" cy="6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Continuous log analysis and quick threat detection</a:t>
            </a:r>
          </a:p>
        </p:txBody>
      </p:sp>
      <p:sp>
        <p:nvSpPr>
          <p:cNvPr id="18" name="Google Shape;819;p170">
            <a:extLst>
              <a:ext uri="{FF2B5EF4-FFF2-40B4-BE49-F238E27FC236}">
                <a16:creationId xmlns:a16="http://schemas.microsoft.com/office/drawing/2014/main" id="{CDADFA33-0199-4F66-8EDB-213384A663F0}"/>
              </a:ext>
            </a:extLst>
          </p:cNvPr>
          <p:cNvSpPr txBox="1"/>
          <p:nvPr/>
        </p:nvSpPr>
        <p:spPr>
          <a:xfrm>
            <a:off x="6428894" y="2555786"/>
            <a:ext cx="3753794" cy="6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Threat Detection Framework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09393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1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71" y="1499367"/>
            <a:ext cx="3379524" cy="33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467" y="1292934"/>
            <a:ext cx="581933" cy="7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1729" y="3867543"/>
            <a:ext cx="1093132" cy="130511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14" name="Google Shape;514;p135"/>
          <p:cNvSpPr txBox="1"/>
          <p:nvPr/>
        </p:nvSpPr>
        <p:spPr>
          <a:xfrm>
            <a:off x="676667" y="1823933"/>
            <a:ext cx="46400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Live 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15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4810" y="1643295"/>
            <a:ext cx="6333509" cy="3571409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50"/>
          <p:cNvSpPr txBox="1">
            <a:spLocks noGrp="1"/>
          </p:cNvSpPr>
          <p:nvPr>
            <p:ph type="body" idx="4294967295"/>
          </p:nvPr>
        </p:nvSpPr>
        <p:spPr>
          <a:xfrm>
            <a:off x="463681" y="1900915"/>
            <a:ext cx="4344619" cy="24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933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Initiate and mitigate a threat with Event Threat Detection</a:t>
            </a:r>
          </a:p>
        </p:txBody>
      </p:sp>
      <p:pic>
        <p:nvPicPr>
          <p:cNvPr id="634" name="Google Shape;634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407" y="5734222"/>
            <a:ext cx="1003533" cy="952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635" name="Google Shape;635;p150"/>
          <p:cNvSpPr txBox="1"/>
          <p:nvPr/>
        </p:nvSpPr>
        <p:spPr>
          <a:xfrm>
            <a:off x="463681" y="3356631"/>
            <a:ext cx="39304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Mitigate non-compliant accounts threats with Event Threat Detection </a:t>
            </a:r>
            <a:br>
              <a:rPr lang="en-US" sz="1600" dirty="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-US" sz="1600" dirty="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(Non org IAM member &amp; IAM anomalous grant).</a:t>
            </a:r>
            <a:endParaRPr lang="en-US" sz="1467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36" name="Google Shape;636;p150"/>
          <p:cNvPicPr preferRelativeResize="0"/>
          <p:nvPr/>
        </p:nvPicPr>
        <p:blipFill rotWithShape="1">
          <a:blip r:embed="rId5">
            <a:alphaModFix/>
          </a:blip>
          <a:srcRect l="24299" b="52303"/>
          <a:stretch/>
        </p:blipFill>
        <p:spPr>
          <a:xfrm>
            <a:off x="0" y="-68299"/>
            <a:ext cx="4209931" cy="178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15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67" y="1643295"/>
            <a:ext cx="6015195" cy="3571409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50"/>
          <p:cNvSpPr txBox="1">
            <a:spLocks noGrp="1"/>
          </p:cNvSpPr>
          <p:nvPr>
            <p:ph type="body" idx="4294967295"/>
          </p:nvPr>
        </p:nvSpPr>
        <p:spPr>
          <a:xfrm>
            <a:off x="463681" y="1900915"/>
            <a:ext cx="4344619" cy="24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933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Configure a cloud environment to detect threats</a:t>
            </a:r>
          </a:p>
        </p:txBody>
      </p:sp>
      <p:pic>
        <p:nvPicPr>
          <p:cNvPr id="634" name="Google Shape;634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407" y="5734222"/>
            <a:ext cx="1003533" cy="952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635" name="Google Shape;635;p150"/>
          <p:cNvSpPr txBox="1"/>
          <p:nvPr/>
        </p:nvSpPr>
        <p:spPr>
          <a:xfrm>
            <a:off x="463681" y="3356631"/>
            <a:ext cx="393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By enabling additional data access logs from Resource Manager Admin Read logs and Cloud DNS Logs.</a:t>
            </a:r>
          </a:p>
        </p:txBody>
      </p:sp>
      <p:pic>
        <p:nvPicPr>
          <p:cNvPr id="636" name="Google Shape;636;p150"/>
          <p:cNvPicPr preferRelativeResize="0"/>
          <p:nvPr/>
        </p:nvPicPr>
        <p:blipFill rotWithShape="1">
          <a:blip r:embed="rId5">
            <a:alphaModFix/>
          </a:blip>
          <a:srcRect l="24299" b="52303"/>
          <a:stretch/>
        </p:blipFill>
        <p:spPr>
          <a:xfrm>
            <a:off x="0" y="-68299"/>
            <a:ext cx="4209931" cy="178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47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15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301" y="2042414"/>
            <a:ext cx="6760862" cy="24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50"/>
          <p:cNvSpPr txBox="1">
            <a:spLocks noGrp="1"/>
          </p:cNvSpPr>
          <p:nvPr>
            <p:ph type="body" idx="4294967295"/>
          </p:nvPr>
        </p:nvSpPr>
        <p:spPr>
          <a:xfrm>
            <a:off x="463681" y="1900915"/>
            <a:ext cx="4344619" cy="248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933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Exploit a web server and detect issues with Container Threat Detection</a:t>
            </a:r>
          </a:p>
        </p:txBody>
      </p:sp>
      <p:pic>
        <p:nvPicPr>
          <p:cNvPr id="634" name="Google Shape;634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9407" y="5734222"/>
            <a:ext cx="1003533" cy="952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</p:pic>
      <p:sp>
        <p:nvSpPr>
          <p:cNvPr id="635" name="Google Shape;635;p150"/>
          <p:cNvSpPr txBox="1"/>
          <p:nvPr/>
        </p:nvSpPr>
        <p:spPr>
          <a:xfrm>
            <a:off x="463681" y="3720616"/>
            <a:ext cx="393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Build an environment for detecting container threats first and then exploit vulnerable web server.</a:t>
            </a:r>
          </a:p>
        </p:txBody>
      </p:sp>
      <p:pic>
        <p:nvPicPr>
          <p:cNvPr id="636" name="Google Shape;636;p150"/>
          <p:cNvPicPr preferRelativeResize="0"/>
          <p:nvPr/>
        </p:nvPicPr>
        <p:blipFill rotWithShape="1">
          <a:blip r:embed="rId5">
            <a:alphaModFix/>
          </a:blip>
          <a:srcRect l="24299" b="52303"/>
          <a:stretch/>
        </p:blipFill>
        <p:spPr>
          <a:xfrm>
            <a:off x="0" y="-68299"/>
            <a:ext cx="4209931" cy="178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29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2" name="Google Shape;1172;p189"/>
          <p:cNvCxnSpPr/>
          <p:nvPr/>
        </p:nvCxnSpPr>
        <p:spPr>
          <a:xfrm rot="10800000">
            <a:off x="4944533" y="3930688"/>
            <a:ext cx="0" cy="16320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73" name="Google Shape;1173;p189"/>
          <p:cNvCxnSpPr/>
          <p:nvPr/>
        </p:nvCxnSpPr>
        <p:spPr>
          <a:xfrm rot="10800000">
            <a:off x="8369733" y="3930688"/>
            <a:ext cx="0" cy="16320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77" name="Google Shape;1177;p189"/>
          <p:cNvCxnSpPr/>
          <p:nvPr/>
        </p:nvCxnSpPr>
        <p:spPr>
          <a:xfrm rot="10800000">
            <a:off x="9889451" y="2171761"/>
            <a:ext cx="0" cy="150400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78" name="Google Shape;1178;p189"/>
          <p:cNvCxnSpPr/>
          <p:nvPr/>
        </p:nvCxnSpPr>
        <p:spPr>
          <a:xfrm rot="10800000">
            <a:off x="6467940" y="2160239"/>
            <a:ext cx="0" cy="150400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80" name="Google Shape;1180;p189"/>
          <p:cNvCxnSpPr/>
          <p:nvPr/>
        </p:nvCxnSpPr>
        <p:spPr>
          <a:xfrm rot="10800000">
            <a:off x="3042433" y="2171761"/>
            <a:ext cx="0" cy="150400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81" name="Google Shape;1181;p189"/>
          <p:cNvSpPr/>
          <p:nvPr/>
        </p:nvSpPr>
        <p:spPr>
          <a:xfrm>
            <a:off x="-22291" y="3621637"/>
            <a:ext cx="11046000" cy="382800"/>
          </a:xfrm>
          <a:prstGeom prst="rightArrow">
            <a:avLst>
              <a:gd name="adj1" fmla="val 93737"/>
              <a:gd name="adj2" fmla="val 4809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2" name="Google Shape;1182;p189"/>
          <p:cNvSpPr/>
          <p:nvPr/>
        </p:nvSpPr>
        <p:spPr>
          <a:xfrm>
            <a:off x="2457136" y="3602203"/>
            <a:ext cx="1114800" cy="42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900"/>
            </a:pPr>
            <a:r>
              <a:rPr lang="en" sz="1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1st</a:t>
            </a:r>
            <a:endParaRPr sz="667" dirty="0"/>
          </a:p>
        </p:txBody>
      </p:sp>
      <p:sp>
        <p:nvSpPr>
          <p:cNvPr id="1183" name="Google Shape;1183;p189"/>
          <p:cNvSpPr/>
          <p:nvPr/>
        </p:nvSpPr>
        <p:spPr>
          <a:xfrm>
            <a:off x="4240109" y="3602203"/>
            <a:ext cx="1114800" cy="42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900"/>
            </a:pPr>
            <a:r>
              <a:rPr lang="en" sz="1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2nd</a:t>
            </a:r>
            <a:endParaRPr sz="667" dirty="0"/>
          </a:p>
        </p:txBody>
      </p:sp>
      <p:sp>
        <p:nvSpPr>
          <p:cNvPr id="1184" name="Google Shape;1184;p189"/>
          <p:cNvSpPr/>
          <p:nvPr/>
        </p:nvSpPr>
        <p:spPr>
          <a:xfrm>
            <a:off x="6023081" y="3602203"/>
            <a:ext cx="1114800" cy="42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900"/>
            </a:pPr>
            <a:r>
              <a:rPr lang="en" sz="1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3rd</a:t>
            </a:r>
            <a:endParaRPr sz="667" dirty="0"/>
          </a:p>
        </p:txBody>
      </p:sp>
      <p:sp>
        <p:nvSpPr>
          <p:cNvPr id="1185" name="Google Shape;1185;p189"/>
          <p:cNvSpPr/>
          <p:nvPr/>
        </p:nvSpPr>
        <p:spPr>
          <a:xfrm>
            <a:off x="7806055" y="3602203"/>
            <a:ext cx="1114800" cy="42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900"/>
            </a:pPr>
            <a:r>
              <a:rPr lang="en" sz="1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4th</a:t>
            </a:r>
            <a:endParaRPr sz="667" dirty="0"/>
          </a:p>
        </p:txBody>
      </p:sp>
      <p:sp>
        <p:nvSpPr>
          <p:cNvPr id="1186" name="Google Shape;1186;p189"/>
          <p:cNvSpPr/>
          <p:nvPr/>
        </p:nvSpPr>
        <p:spPr>
          <a:xfrm>
            <a:off x="9589028" y="3602203"/>
            <a:ext cx="1114800" cy="42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900"/>
            </a:pPr>
            <a:r>
              <a:rPr lang="en" sz="1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5th</a:t>
            </a:r>
            <a:endParaRPr sz="667" dirty="0"/>
          </a:p>
        </p:txBody>
      </p:sp>
      <p:sp>
        <p:nvSpPr>
          <p:cNvPr id="1188" name="Google Shape;1188;p189"/>
          <p:cNvSpPr/>
          <p:nvPr/>
        </p:nvSpPr>
        <p:spPr>
          <a:xfrm>
            <a:off x="2286465" y="1733612"/>
            <a:ext cx="2075600" cy="742000"/>
          </a:xfrm>
          <a:prstGeom prst="roundRect">
            <a:avLst>
              <a:gd name="adj" fmla="val 13680"/>
            </a:avLst>
          </a:prstGeom>
          <a:solidFill>
            <a:srgbClr val="FFFFFF"/>
          </a:solidFill>
          <a:ln>
            <a:noFill/>
          </a:ln>
          <a:effectLst>
            <a:outerShdw blurRad="76200" rotWithShape="0">
              <a:srgbClr val="000000">
                <a:alpha val="25099"/>
              </a:srgbClr>
            </a:outerShdw>
          </a:effectLst>
        </p:spPr>
        <p:txBody>
          <a:bodyPr spcFirstLastPara="1" wrap="square" lIns="114300" tIns="114300" rIns="114300" bIns="1143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400" b="1" dirty="0"/>
              <a:t>Detect </a:t>
            </a:r>
          </a:p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200" dirty="0"/>
              <a:t>Receive a threat</a:t>
            </a:r>
            <a:br>
              <a:rPr lang="en-US" sz="1200" dirty="0"/>
            </a:br>
            <a:r>
              <a:rPr lang="en-US" sz="1200" dirty="0"/>
              <a:t>detection alert.</a:t>
            </a:r>
            <a:endParaRPr sz="667" dirty="0"/>
          </a:p>
        </p:txBody>
      </p:sp>
      <p:sp>
        <p:nvSpPr>
          <p:cNvPr id="1189" name="Google Shape;1189;p189"/>
          <p:cNvSpPr/>
          <p:nvPr/>
        </p:nvSpPr>
        <p:spPr>
          <a:xfrm>
            <a:off x="5712637" y="1733612"/>
            <a:ext cx="2093600" cy="742000"/>
          </a:xfrm>
          <a:prstGeom prst="roundRect">
            <a:avLst>
              <a:gd name="adj" fmla="val 13305"/>
            </a:avLst>
          </a:prstGeom>
          <a:solidFill>
            <a:srgbClr val="FFFFFF"/>
          </a:solidFill>
          <a:ln>
            <a:noFill/>
          </a:ln>
          <a:effectLst>
            <a:outerShdw blurRad="76200" rotWithShape="0">
              <a:srgbClr val="000000">
                <a:alpha val="25099"/>
              </a:srgbClr>
            </a:outerShdw>
          </a:effectLst>
        </p:spPr>
        <p:txBody>
          <a:bodyPr spcFirstLastPara="1" wrap="square" lIns="114300" tIns="114300" rIns="114300" bIns="1143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400" b="1" dirty="0"/>
              <a:t>Contain</a:t>
            </a:r>
          </a:p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200" dirty="0"/>
              <a:t>Stop further </a:t>
            </a:r>
            <a:br>
              <a:rPr lang="en-US" sz="1200" dirty="0"/>
            </a:br>
            <a:r>
              <a:rPr lang="en-US" sz="1200" dirty="0"/>
              <a:t>exploitation</a:t>
            </a:r>
            <a:endParaRPr sz="667" dirty="0"/>
          </a:p>
        </p:txBody>
      </p:sp>
      <p:sp>
        <p:nvSpPr>
          <p:cNvPr id="1191" name="Google Shape;1191;p189"/>
          <p:cNvSpPr/>
          <p:nvPr/>
        </p:nvSpPr>
        <p:spPr>
          <a:xfrm>
            <a:off x="8382433" y="1733612"/>
            <a:ext cx="2075600" cy="742000"/>
          </a:xfrm>
          <a:prstGeom prst="roundRect">
            <a:avLst>
              <a:gd name="adj" fmla="val 13613"/>
            </a:avLst>
          </a:prstGeom>
          <a:solidFill>
            <a:srgbClr val="FFFFFF"/>
          </a:solidFill>
          <a:ln>
            <a:noFill/>
          </a:ln>
          <a:effectLst>
            <a:outerShdw blurRad="76200" rotWithShape="0">
              <a:srgbClr val="000000">
                <a:alpha val="25099"/>
              </a:srgbClr>
            </a:outerShdw>
          </a:effectLst>
        </p:spPr>
        <p:txBody>
          <a:bodyPr spcFirstLastPara="1" wrap="square" lIns="114300" tIns="114300" rIns="114300" bIns="1143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400" b="1" dirty="0"/>
              <a:t>Prevent </a:t>
            </a:r>
          </a:p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200" dirty="0"/>
              <a:t>Stop similar misconfigurations</a:t>
            </a:r>
            <a:endParaRPr sz="667" dirty="0"/>
          </a:p>
        </p:txBody>
      </p:sp>
      <p:sp>
        <p:nvSpPr>
          <p:cNvPr id="1194" name="Google Shape;1194;p189"/>
          <p:cNvSpPr/>
          <p:nvPr/>
        </p:nvSpPr>
        <p:spPr>
          <a:xfrm>
            <a:off x="3894092" y="5139440"/>
            <a:ext cx="2075600" cy="742000"/>
          </a:xfrm>
          <a:prstGeom prst="roundRect">
            <a:avLst>
              <a:gd name="adj" fmla="val 13024"/>
            </a:avLst>
          </a:prstGeom>
          <a:solidFill>
            <a:srgbClr val="FFFFFF"/>
          </a:solidFill>
          <a:ln>
            <a:noFill/>
          </a:ln>
          <a:effectLst>
            <a:outerShdw blurRad="76200" rotWithShape="0">
              <a:srgbClr val="000000">
                <a:alpha val="25099"/>
              </a:srgbClr>
            </a:outerShdw>
          </a:effectLst>
        </p:spPr>
        <p:txBody>
          <a:bodyPr spcFirstLastPara="1" wrap="square" lIns="114300" tIns="114300" rIns="114300" bIns="1143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400" b="1" dirty="0"/>
              <a:t>Analyze </a:t>
            </a:r>
            <a:endParaRPr lang="en-US" sz="1200" b="1" dirty="0"/>
          </a:p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200" dirty="0"/>
              <a:t>Review the affected resources.</a:t>
            </a:r>
            <a:endParaRPr sz="667" dirty="0"/>
          </a:p>
        </p:txBody>
      </p:sp>
      <p:sp>
        <p:nvSpPr>
          <p:cNvPr id="1195" name="Google Shape;1195;p189"/>
          <p:cNvSpPr/>
          <p:nvPr/>
        </p:nvSpPr>
        <p:spPr>
          <a:xfrm>
            <a:off x="7065432" y="5124527"/>
            <a:ext cx="2193957" cy="901020"/>
          </a:xfrm>
          <a:prstGeom prst="roundRect">
            <a:avLst>
              <a:gd name="adj" fmla="val 13029"/>
            </a:avLst>
          </a:prstGeom>
          <a:solidFill>
            <a:srgbClr val="FFFFFF"/>
          </a:solidFill>
          <a:ln>
            <a:noFill/>
          </a:ln>
          <a:effectLst>
            <a:outerShdw blurRad="76200" rotWithShape="0">
              <a:srgbClr val="000000">
                <a:alpha val="25099"/>
              </a:srgbClr>
            </a:outerShdw>
          </a:effectLst>
        </p:spPr>
        <p:txBody>
          <a:bodyPr spcFirstLastPara="1" wrap="square" lIns="114300" tIns="114300" rIns="114300" bIns="11430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400" b="1" dirty="0"/>
              <a:t>Eradicate</a:t>
            </a:r>
            <a:endParaRPr lang="en-US" sz="1200" b="1" dirty="0"/>
          </a:p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200" dirty="0"/>
              <a:t>Remove all malicious workloads and </a:t>
            </a:r>
          </a:p>
          <a:p>
            <a:pPr>
              <a:lnSpc>
                <a:spcPct val="90000"/>
              </a:lnSpc>
              <a:buClr>
                <a:srgbClr val="1A1A1A"/>
              </a:buClr>
              <a:buSzPts val="900"/>
            </a:pPr>
            <a:r>
              <a:rPr lang="en-US" sz="1200" dirty="0"/>
              <a:t>bindings.</a:t>
            </a:r>
            <a:endParaRPr sz="667" dirty="0"/>
          </a:p>
        </p:txBody>
      </p:sp>
      <p:sp>
        <p:nvSpPr>
          <p:cNvPr id="1198" name="Google Shape;1198;p189"/>
          <p:cNvSpPr/>
          <p:nvPr/>
        </p:nvSpPr>
        <p:spPr>
          <a:xfrm>
            <a:off x="3775968" y="1890068"/>
            <a:ext cx="395600" cy="3956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0" name="Google Shape;1200;p189"/>
          <p:cNvSpPr/>
          <p:nvPr/>
        </p:nvSpPr>
        <p:spPr>
          <a:xfrm>
            <a:off x="7220077" y="1890068"/>
            <a:ext cx="395600" cy="3956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1" name="Google Shape;1201;p189"/>
          <p:cNvSpPr/>
          <p:nvPr/>
        </p:nvSpPr>
        <p:spPr>
          <a:xfrm>
            <a:off x="9871936" y="1890068"/>
            <a:ext cx="395600" cy="39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5" name="Google Shape;1205;p189"/>
          <p:cNvSpPr/>
          <p:nvPr/>
        </p:nvSpPr>
        <p:spPr>
          <a:xfrm>
            <a:off x="5383595" y="5297791"/>
            <a:ext cx="395600" cy="39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6" name="Google Shape;1206;p189"/>
          <p:cNvSpPr/>
          <p:nvPr/>
        </p:nvSpPr>
        <p:spPr>
          <a:xfrm>
            <a:off x="8554935" y="5297791"/>
            <a:ext cx="395600" cy="39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7" name="Google Shape;1207;p189"/>
          <p:cNvSpPr/>
          <p:nvPr/>
        </p:nvSpPr>
        <p:spPr>
          <a:xfrm>
            <a:off x="9962125" y="1974033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8" name="Google Shape;1208;p189"/>
          <p:cNvSpPr/>
          <p:nvPr/>
        </p:nvSpPr>
        <p:spPr>
          <a:xfrm>
            <a:off x="7311904" y="1974033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9" name="Google Shape;1209;p189"/>
          <p:cNvSpPr/>
          <p:nvPr/>
        </p:nvSpPr>
        <p:spPr>
          <a:xfrm>
            <a:off x="3866157" y="1974033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0" name="Google Shape;1210;p189"/>
          <p:cNvSpPr/>
          <p:nvPr/>
        </p:nvSpPr>
        <p:spPr>
          <a:xfrm>
            <a:off x="5795281" y="2934291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1" name="Google Shape;1211;p189"/>
          <p:cNvSpPr/>
          <p:nvPr/>
        </p:nvSpPr>
        <p:spPr>
          <a:xfrm>
            <a:off x="9197515" y="2934291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3" name="Google Shape;1213;p189"/>
          <p:cNvSpPr/>
          <p:nvPr/>
        </p:nvSpPr>
        <p:spPr>
          <a:xfrm>
            <a:off x="7671457" y="4486661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4" name="Google Shape;1214;p189"/>
          <p:cNvSpPr/>
          <p:nvPr/>
        </p:nvSpPr>
        <p:spPr>
          <a:xfrm>
            <a:off x="5470943" y="5385849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5" name="Google Shape;1215;p189"/>
          <p:cNvSpPr/>
          <p:nvPr/>
        </p:nvSpPr>
        <p:spPr>
          <a:xfrm>
            <a:off x="8655563" y="5385849"/>
            <a:ext cx="215136" cy="22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12" y="18792"/>
                </a:moveTo>
                <a:lnTo>
                  <a:pt x="19519" y="12204"/>
                </a:lnTo>
                <a:lnTo>
                  <a:pt x="21456" y="13675"/>
                </a:lnTo>
                <a:lnTo>
                  <a:pt x="10740" y="21600"/>
                </a:lnTo>
                <a:lnTo>
                  <a:pt x="0" y="13675"/>
                </a:lnTo>
                <a:lnTo>
                  <a:pt x="1961" y="12272"/>
                </a:lnTo>
                <a:lnTo>
                  <a:pt x="10812" y="18792"/>
                </a:lnTo>
                <a:close/>
                <a:moveTo>
                  <a:pt x="10860" y="15917"/>
                </a:moveTo>
                <a:lnTo>
                  <a:pt x="2105" y="9396"/>
                </a:lnTo>
                <a:lnTo>
                  <a:pt x="144" y="7925"/>
                </a:lnTo>
                <a:lnTo>
                  <a:pt x="10860" y="0"/>
                </a:lnTo>
                <a:lnTo>
                  <a:pt x="21600" y="7925"/>
                </a:lnTo>
                <a:lnTo>
                  <a:pt x="19639" y="9396"/>
                </a:lnTo>
                <a:lnTo>
                  <a:pt x="10860" y="15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999999"/>
              </a:buClr>
              <a:buSzPts val="1100"/>
            </a:pPr>
            <a:endParaRPr sz="1467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6" name="Google Shape;1216;p189"/>
          <p:cNvSpPr txBox="1"/>
          <p:nvPr/>
        </p:nvSpPr>
        <p:spPr>
          <a:xfrm>
            <a:off x="1135000" y="880367"/>
            <a:ext cx="50728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000000"/>
              </a:buClr>
              <a:buSzPts val="2300"/>
            </a:pPr>
            <a:r>
              <a:rPr lang="en-US" sz="3067" b="1" dirty="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Threat Response Lifecycle</a:t>
            </a:r>
            <a:endParaRPr sz="667" b="1" dirty="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7171" y="0"/>
            <a:ext cx="5329629" cy="687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767" y="6098732"/>
            <a:ext cx="439045" cy="53383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28"/>
          <p:cNvSpPr txBox="1"/>
          <p:nvPr/>
        </p:nvSpPr>
        <p:spPr>
          <a:xfrm>
            <a:off x="1100759" y="1704513"/>
            <a:ext cx="4474418" cy="7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5000"/>
              </a:lnSpc>
            </a:pPr>
            <a:r>
              <a:rPr lang="en" sz="60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Agenda</a:t>
            </a:r>
            <a:endParaRPr sz="60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851;p173">
            <a:extLst>
              <a:ext uri="{FF2B5EF4-FFF2-40B4-BE49-F238E27FC236}">
                <a16:creationId xmlns:a16="http://schemas.microsoft.com/office/drawing/2014/main" id="{7DE25400-1D33-4DBC-9C04-8EFA6261A1FF}"/>
              </a:ext>
            </a:extLst>
          </p:cNvPr>
          <p:cNvSpPr txBox="1">
            <a:spLocks/>
          </p:cNvSpPr>
          <p:nvPr/>
        </p:nvSpPr>
        <p:spPr>
          <a:xfrm>
            <a:off x="1100759" y="2699564"/>
            <a:ext cx="5313054" cy="22097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>
                <a:latin typeface="Google Sans Medium"/>
                <a:ea typeface="Google Sans Medium"/>
                <a:cs typeface="Google Sans Medium"/>
                <a:sym typeface="Google Sans Medium"/>
              </a:rPr>
              <a:t>Introduction</a:t>
            </a:r>
          </a:p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>
                <a:latin typeface="Google Sans Medium"/>
                <a:ea typeface="Google Sans Medium"/>
                <a:cs typeface="Google Sans Medium"/>
                <a:sym typeface="Google Sans Medium"/>
              </a:rPr>
              <a:t>GKE Threat Detection</a:t>
            </a:r>
          </a:p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>
                <a:latin typeface="Google Sans Medium"/>
                <a:ea typeface="Google Sans Medium"/>
                <a:cs typeface="Google Sans Medium"/>
                <a:sym typeface="Google Sans Medium"/>
              </a:rPr>
              <a:t>Live Demo</a:t>
            </a:r>
          </a:p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>
                <a:latin typeface="Google Sans Medium"/>
                <a:ea typeface="Google Sans Medium"/>
                <a:cs typeface="Google Sans Medium"/>
                <a:sym typeface="Google Sans Medium"/>
              </a:rPr>
              <a:t>Interactive Discussion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600" y="208432"/>
            <a:ext cx="402033" cy="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38"/>
          <p:cNvSpPr txBox="1"/>
          <p:nvPr/>
        </p:nvSpPr>
        <p:spPr>
          <a:xfrm>
            <a:off x="676667" y="1823933"/>
            <a:ext cx="46400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Interactive Discussion</a:t>
            </a:r>
            <a:endParaRPr sz="6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38" name="Google Shape;538;p13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3347" y="1543334"/>
            <a:ext cx="3335575" cy="33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34" y="4368799"/>
            <a:ext cx="1734033" cy="928800"/>
          </a:xfrm>
          <a:prstGeom prst="rect">
            <a:avLst/>
          </a:prstGeom>
          <a:noFill/>
          <a:ln>
            <a:noFill/>
          </a:ln>
          <a:effectLst>
            <a:outerShdw blurRad="57150" dist="19050" dir="2220000" algn="bl" rotWithShape="0">
              <a:srgbClr val="000000">
                <a:alpha val="19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227" y="949033"/>
            <a:ext cx="1007007" cy="5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167" y="3384401"/>
            <a:ext cx="520500" cy="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2595" y="3290043"/>
            <a:ext cx="1093132" cy="130511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47" name="Google Shape;547;p139"/>
          <p:cNvSpPr txBox="1"/>
          <p:nvPr/>
        </p:nvSpPr>
        <p:spPr>
          <a:xfrm>
            <a:off x="676667" y="1823933"/>
            <a:ext cx="46400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68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3866" y="1734036"/>
            <a:ext cx="3765601" cy="376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943" y="1350266"/>
            <a:ext cx="1007007" cy="5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3567" y="4770767"/>
            <a:ext cx="1449335" cy="992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06" name="Google Shape;506;p134"/>
          <p:cNvSpPr txBox="1"/>
          <p:nvPr/>
        </p:nvSpPr>
        <p:spPr>
          <a:xfrm>
            <a:off x="676665" y="2431423"/>
            <a:ext cx="5419335" cy="2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Introduction</a:t>
            </a:r>
            <a:endParaRPr sz="68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" name="Google Shape;899;p180">
            <a:extLst>
              <a:ext uri="{FF2B5EF4-FFF2-40B4-BE49-F238E27FC236}">
                <a16:creationId xmlns:a16="http://schemas.microsoft.com/office/drawing/2014/main" id="{78CE09C9-904F-49A3-BB0A-81F9D55F18B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256" y="1876168"/>
            <a:ext cx="1058350" cy="11105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812" y="4816724"/>
            <a:ext cx="1712573" cy="116599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20000"/>
              </a:srgbClr>
            </a:outerShdw>
          </a:effectLst>
        </p:spPr>
      </p:pic>
      <p:sp>
        <p:nvSpPr>
          <p:cNvPr id="661" name="Google Shape;661;p153"/>
          <p:cNvSpPr txBox="1"/>
          <p:nvPr/>
        </p:nvSpPr>
        <p:spPr>
          <a:xfrm>
            <a:off x="1456992" y="2036517"/>
            <a:ext cx="538260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" sz="40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Kubernetes is 10 </a:t>
            </a:r>
            <a:r>
              <a:rPr lang="en-US" sz="36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🎉</a:t>
            </a:r>
            <a:r>
              <a:rPr lang="en" sz="40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40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2" name="Google Shape;662;p153"/>
          <p:cNvSpPr/>
          <p:nvPr/>
        </p:nvSpPr>
        <p:spPr>
          <a:xfrm>
            <a:off x="7887165" y="1637667"/>
            <a:ext cx="3458800" cy="345880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63" name="Google Shape;663;p153"/>
          <p:cNvSpPr txBox="1"/>
          <p:nvPr/>
        </p:nvSpPr>
        <p:spPr>
          <a:xfrm>
            <a:off x="8163753" y="2339179"/>
            <a:ext cx="2938000" cy="15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9866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10</a:t>
            </a:r>
            <a:endParaRPr sz="9866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4" name="Google Shape;664;p153"/>
          <p:cNvSpPr txBox="1"/>
          <p:nvPr/>
        </p:nvSpPr>
        <p:spPr>
          <a:xfrm>
            <a:off x="8163753" y="3854408"/>
            <a:ext cx="2938000" cy="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years</a:t>
            </a:r>
            <a:endParaRPr sz="32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5" name="Google Shape;665;p153"/>
          <p:cNvSpPr txBox="1"/>
          <p:nvPr/>
        </p:nvSpPr>
        <p:spPr>
          <a:xfrm>
            <a:off x="304940" y="5982693"/>
            <a:ext cx="4409200" cy="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Source: xxxxx</a:t>
            </a:r>
            <a:endParaRPr sz="933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" name="Google Shape;844;p172">
            <a:extLst>
              <a:ext uri="{FF2B5EF4-FFF2-40B4-BE49-F238E27FC236}">
                <a16:creationId xmlns:a16="http://schemas.microsoft.com/office/drawing/2014/main" id="{270BD4E0-7A02-4972-9856-2A9137DE1303}"/>
              </a:ext>
            </a:extLst>
          </p:cNvPr>
          <p:cNvSpPr txBox="1">
            <a:spLocks/>
          </p:cNvSpPr>
          <p:nvPr/>
        </p:nvSpPr>
        <p:spPr>
          <a:xfrm>
            <a:off x="1410897" y="2853698"/>
            <a:ext cx="5382608" cy="24995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b="1">
                <a:latin typeface="Google Sans Medium"/>
                <a:ea typeface="Google Sans Medium"/>
                <a:cs typeface="Google Sans Medium"/>
                <a:sym typeface="Google Sans Medium"/>
              </a:rPr>
              <a:t>Trivia (Hints)</a:t>
            </a:r>
            <a:endParaRPr lang="en-US" b="1" dirty="0"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marL="457200" indent="-342900"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>
                <a:latin typeface="Google Sans Medium"/>
                <a:ea typeface="Google Sans Medium"/>
                <a:cs typeface="Google Sans Medium"/>
                <a:sym typeface="Google Sans Medium"/>
              </a:rPr>
              <a:t>Borg</a:t>
            </a:r>
          </a:p>
          <a:p>
            <a:pPr marL="457200" indent="-342900"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>
                <a:latin typeface="Google Sans Medium"/>
                <a:ea typeface="Google Sans Medium"/>
                <a:cs typeface="Google Sans Medium"/>
                <a:sym typeface="Google Sans Medium"/>
              </a:rPr>
              <a:t>K8s</a:t>
            </a:r>
          </a:p>
          <a:p>
            <a:pPr marL="457200" indent="-342900"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dirty="0"/>
              <a:t>Helmsman or Pilot</a:t>
            </a:r>
            <a:endParaRPr lang="en-US" dirty="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812" y="4816724"/>
            <a:ext cx="1712573" cy="116599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20000"/>
              </a:srgbClr>
            </a:outerShdw>
          </a:effectLst>
        </p:spPr>
      </p:pic>
      <p:sp>
        <p:nvSpPr>
          <p:cNvPr id="661" name="Google Shape;661;p153"/>
          <p:cNvSpPr txBox="1"/>
          <p:nvPr/>
        </p:nvSpPr>
        <p:spPr>
          <a:xfrm>
            <a:off x="1403724" y="1619268"/>
            <a:ext cx="5382608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" sz="40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Kubernetes is 10 </a:t>
            </a:r>
            <a:r>
              <a:rPr lang="en-US" sz="36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🎉</a:t>
            </a:r>
            <a:r>
              <a:rPr lang="en" sz="40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40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2" name="Google Shape;662;p153"/>
          <p:cNvSpPr/>
          <p:nvPr/>
        </p:nvSpPr>
        <p:spPr>
          <a:xfrm>
            <a:off x="7665224" y="1637667"/>
            <a:ext cx="3458800" cy="345880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63" name="Google Shape;663;p153"/>
          <p:cNvSpPr txBox="1"/>
          <p:nvPr/>
        </p:nvSpPr>
        <p:spPr>
          <a:xfrm>
            <a:off x="7941812" y="2339179"/>
            <a:ext cx="2938000" cy="15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9866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10</a:t>
            </a:r>
            <a:endParaRPr sz="9866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4" name="Google Shape;664;p153"/>
          <p:cNvSpPr txBox="1"/>
          <p:nvPr/>
        </p:nvSpPr>
        <p:spPr>
          <a:xfrm>
            <a:off x="7941812" y="3854408"/>
            <a:ext cx="2938000" cy="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200" b="1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years</a:t>
            </a:r>
            <a:endParaRPr sz="3200" b="1" dirty="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5" name="Google Shape;665;p153"/>
          <p:cNvSpPr txBox="1"/>
          <p:nvPr/>
        </p:nvSpPr>
        <p:spPr>
          <a:xfrm>
            <a:off x="304940" y="5982693"/>
            <a:ext cx="4409200" cy="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Source: xxxxx</a:t>
            </a:r>
            <a:endParaRPr sz="933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" name="Google Shape;844;p172">
            <a:extLst>
              <a:ext uri="{FF2B5EF4-FFF2-40B4-BE49-F238E27FC236}">
                <a16:creationId xmlns:a16="http://schemas.microsoft.com/office/drawing/2014/main" id="{270BD4E0-7A02-4972-9856-2A9137DE1303}"/>
              </a:ext>
            </a:extLst>
          </p:cNvPr>
          <p:cNvSpPr txBox="1">
            <a:spLocks/>
          </p:cNvSpPr>
          <p:nvPr/>
        </p:nvSpPr>
        <p:spPr>
          <a:xfrm>
            <a:off x="1357629" y="2436448"/>
            <a:ext cx="6339971" cy="30499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1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Google Sans Medium"/>
              </a:rPr>
              <a:t>Answers</a:t>
            </a:r>
          </a:p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sz="2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Born from Google's internal container management system called Borg</a:t>
            </a:r>
            <a:endParaRPr lang="en-US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 Medium"/>
            </a:endParaRPr>
          </a:p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sz="2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Google Sans Medium"/>
              </a:rPr>
              <a:t>Letters in between K and S</a:t>
            </a:r>
          </a:p>
          <a:p>
            <a:pPr marL="457200" indent="-342900">
              <a:lnSpc>
                <a:spcPct val="110000"/>
              </a:lnSpc>
              <a:spcBef>
                <a:spcPts val="0"/>
              </a:spcBef>
              <a:buSzPts val="1800"/>
              <a:buFont typeface="Google Sans Medium"/>
              <a:buAutoNum type="arabicPeriod"/>
            </a:pPr>
            <a:r>
              <a:rPr lang="en-US" sz="24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"Kubernetes" comes from the Greek word for helmsman or pilot.</a:t>
            </a:r>
            <a:endParaRPr lang="en-US" sz="24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101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7"/>
          <p:cNvSpPr txBox="1"/>
          <p:nvPr/>
        </p:nvSpPr>
        <p:spPr>
          <a:xfrm>
            <a:off x="676656" y="1526032"/>
            <a:ext cx="9673200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Cloud Security as a Team Sport</a:t>
            </a:r>
          </a:p>
        </p:txBody>
      </p:sp>
      <p:sp>
        <p:nvSpPr>
          <p:cNvPr id="601" name="Google Shape;601;p147"/>
          <p:cNvSpPr txBox="1"/>
          <p:nvPr/>
        </p:nvSpPr>
        <p:spPr>
          <a:xfrm>
            <a:off x="676651" y="3531881"/>
            <a:ext cx="38920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Importance of teamwork, collaboration, and communication from different levels.</a:t>
            </a:r>
          </a:p>
        </p:txBody>
      </p:sp>
      <p:sp>
        <p:nvSpPr>
          <p:cNvPr id="602" name="Google Shape;602;p147"/>
          <p:cNvSpPr txBox="1"/>
          <p:nvPr/>
        </p:nvSpPr>
        <p:spPr>
          <a:xfrm>
            <a:off x="5821680" y="3531881"/>
            <a:ext cx="38920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Cloud security requires a coordinated effort to build a robust defense against evolving threats.</a:t>
            </a:r>
            <a:endParaRPr sz="24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03" name="Google Shape;603;p147"/>
          <p:cNvSpPr txBox="1"/>
          <p:nvPr/>
        </p:nvSpPr>
        <p:spPr>
          <a:xfrm>
            <a:off x="676651" y="3011421"/>
            <a:ext cx="3892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Team Sport</a:t>
            </a:r>
            <a:endParaRPr lang="en-US"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4" name="Google Shape;604;p147"/>
          <p:cNvSpPr txBox="1"/>
          <p:nvPr/>
        </p:nvSpPr>
        <p:spPr>
          <a:xfrm>
            <a:off x="5821680" y="3011421"/>
            <a:ext cx="3892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Cloud Security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7"/>
          <p:cNvSpPr txBox="1"/>
          <p:nvPr/>
        </p:nvSpPr>
        <p:spPr>
          <a:xfrm>
            <a:off x="676656" y="1526032"/>
            <a:ext cx="9673200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Key Challenges</a:t>
            </a:r>
          </a:p>
        </p:txBody>
      </p:sp>
      <p:sp>
        <p:nvSpPr>
          <p:cNvPr id="601" name="Google Shape;601;p147"/>
          <p:cNvSpPr txBox="1"/>
          <p:nvPr/>
        </p:nvSpPr>
        <p:spPr>
          <a:xfrm>
            <a:off x="676651" y="3531881"/>
            <a:ext cx="38920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0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Despite Kubernetes' decade-long existence, finding, training, and retaining skilled Kubernetes and container engineers, especially those with security expertise, remains challenging.</a:t>
            </a:r>
          </a:p>
        </p:txBody>
      </p:sp>
      <p:sp>
        <p:nvSpPr>
          <p:cNvPr id="602" name="Google Shape;602;p147"/>
          <p:cNvSpPr txBox="1"/>
          <p:nvPr/>
        </p:nvSpPr>
        <p:spPr>
          <a:xfrm>
            <a:off x="5821680" y="3531881"/>
            <a:ext cx="38920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0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The intricate nature of container technologies and security can hinder organizations' confidence and pace in adopting container-based workloads.</a:t>
            </a:r>
            <a:endParaRPr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03" name="Google Shape;603;p147"/>
          <p:cNvSpPr txBox="1"/>
          <p:nvPr/>
        </p:nvSpPr>
        <p:spPr>
          <a:xfrm>
            <a:off x="676651" y="3011421"/>
            <a:ext cx="3892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Expertise Shortage</a:t>
            </a:r>
            <a:endParaRPr lang="en-US"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4" name="Google Shape;604;p147"/>
          <p:cNvSpPr txBox="1"/>
          <p:nvPr/>
        </p:nvSpPr>
        <p:spPr>
          <a:xfrm>
            <a:off x="5821680" y="3011421"/>
            <a:ext cx="3892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Security Complexity</a:t>
            </a:r>
            <a:endParaRPr lang="en-US"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96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148"/>
          <p:cNvPicPr preferRelativeResize="0"/>
          <p:nvPr/>
        </p:nvPicPr>
        <p:blipFill rotWithShape="1">
          <a:blip r:embed="rId3">
            <a:alphaModFix/>
          </a:blip>
          <a:srcRect l="82280" t="49" b="39"/>
          <a:stretch/>
        </p:blipFill>
        <p:spPr>
          <a:xfrm>
            <a:off x="10031634" y="1"/>
            <a:ext cx="216036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48"/>
          <p:cNvSpPr txBox="1"/>
          <p:nvPr/>
        </p:nvSpPr>
        <p:spPr>
          <a:xfrm>
            <a:off x="676651" y="1530080"/>
            <a:ext cx="9673200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Security Threat Landscape</a:t>
            </a:r>
            <a:endParaRPr sz="5400" b="1" dirty="0">
              <a:solidFill>
                <a:srgbClr val="1A1A1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1" name="Google Shape;611;p148"/>
          <p:cNvSpPr txBox="1"/>
          <p:nvPr/>
        </p:nvSpPr>
        <p:spPr>
          <a:xfrm>
            <a:off x="676651" y="3531881"/>
            <a:ext cx="31208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Initial attacks involved stealing cloud credentials (leaks) for activities like cryptocurrency mining.</a:t>
            </a:r>
            <a:endParaRPr lang="en-US"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12" name="Google Shape;612;p148"/>
          <p:cNvSpPr txBox="1"/>
          <p:nvPr/>
        </p:nvSpPr>
        <p:spPr>
          <a:xfrm>
            <a:off x="4376928" y="3531881"/>
            <a:ext cx="31208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As defensive measures improved, attackers shifted to exploiting misconfigured Kubernetes clusters directly</a:t>
            </a:r>
            <a:endParaRPr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13" name="Google Shape;613;p148"/>
          <p:cNvSpPr txBox="1"/>
          <p:nvPr/>
        </p:nvSpPr>
        <p:spPr>
          <a:xfrm>
            <a:off x="676651" y="3011417"/>
            <a:ext cx="3120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133" b="1" dirty="0">
                <a:solidFill>
                  <a:srgbClr val="181818"/>
                </a:solidFill>
                <a:latin typeface="Google Sans"/>
                <a:ea typeface="Google Sans"/>
                <a:cs typeface="Google Sans"/>
                <a:sym typeface="Google Sans"/>
              </a:rPr>
              <a:t>Financially Motivated Attackers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4" name="Google Shape;614;p148"/>
          <p:cNvSpPr txBox="1"/>
          <p:nvPr/>
        </p:nvSpPr>
        <p:spPr>
          <a:xfrm>
            <a:off x="4376928" y="3011417"/>
            <a:ext cx="3120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133" b="1" dirty="0">
                <a:solidFill>
                  <a:srgbClr val="181818"/>
                </a:solidFill>
                <a:latin typeface="Google Sans"/>
                <a:ea typeface="Google Sans"/>
                <a:cs typeface="Google Sans"/>
                <a:sym typeface="Google Sans"/>
              </a:rPr>
              <a:t>Direct Kubernetes Attacks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5" name="Google Shape;615;p148"/>
          <p:cNvSpPr txBox="1"/>
          <p:nvPr/>
        </p:nvSpPr>
        <p:spPr>
          <a:xfrm>
            <a:off x="8071104" y="3531881"/>
            <a:ext cx="31208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000" dirty="0">
                <a:solidFill>
                  <a:srgbClr val="3C4043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Threat actors are increasingly using automated tools, lowering the entry barrier for other attackers.</a:t>
            </a:r>
            <a:endParaRPr sz="2000" dirty="0">
              <a:solidFill>
                <a:srgbClr val="80868B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616" name="Google Shape;616;p148"/>
          <p:cNvSpPr txBox="1"/>
          <p:nvPr/>
        </p:nvSpPr>
        <p:spPr>
          <a:xfrm>
            <a:off x="8071105" y="3011417"/>
            <a:ext cx="3120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133" b="1" dirty="0">
                <a:solidFill>
                  <a:srgbClr val="181818"/>
                </a:solidFill>
                <a:latin typeface="Google Sans"/>
                <a:ea typeface="Google Sans"/>
                <a:cs typeface="Google Sans"/>
                <a:sym typeface="Google Sans"/>
              </a:rPr>
              <a:t>Automation and Education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" name="Google Shape;1407;p192">
            <a:extLst>
              <a:ext uri="{FF2B5EF4-FFF2-40B4-BE49-F238E27FC236}">
                <a16:creationId xmlns:a16="http://schemas.microsoft.com/office/drawing/2014/main" id="{8A30763A-A3AF-450C-A9B6-3CE630A1E484}"/>
              </a:ext>
            </a:extLst>
          </p:cNvPr>
          <p:cNvSpPr/>
          <p:nvPr/>
        </p:nvSpPr>
        <p:spPr>
          <a:xfrm>
            <a:off x="3807340" y="3480343"/>
            <a:ext cx="203202" cy="3404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338" y="3600"/>
                </a:moveTo>
                <a:cubicBezTo>
                  <a:pt x="15041" y="3600"/>
                  <a:pt x="16366" y="2794"/>
                  <a:pt x="16366" y="1800"/>
                </a:cubicBezTo>
                <a:cubicBezTo>
                  <a:pt x="16366" y="787"/>
                  <a:pt x="15041" y="0"/>
                  <a:pt x="13338" y="0"/>
                </a:cubicBezTo>
                <a:cubicBezTo>
                  <a:pt x="11636" y="0"/>
                  <a:pt x="10311" y="787"/>
                  <a:pt x="10311" y="1800"/>
                </a:cubicBezTo>
                <a:cubicBezTo>
                  <a:pt x="10311" y="2794"/>
                  <a:pt x="11636" y="3600"/>
                  <a:pt x="13338" y="3600"/>
                </a:cubicBezTo>
                <a:close/>
                <a:moveTo>
                  <a:pt x="13528" y="9750"/>
                </a:moveTo>
                <a:lnTo>
                  <a:pt x="21600" y="9750"/>
                </a:lnTo>
                <a:lnTo>
                  <a:pt x="21600" y="7950"/>
                </a:lnTo>
                <a:lnTo>
                  <a:pt x="15577" y="7950"/>
                </a:lnTo>
                <a:lnTo>
                  <a:pt x="12266" y="4669"/>
                </a:lnTo>
                <a:cubicBezTo>
                  <a:pt x="11730" y="4181"/>
                  <a:pt x="10847" y="3825"/>
                  <a:pt x="9870" y="3825"/>
                </a:cubicBezTo>
                <a:cubicBezTo>
                  <a:pt x="9586" y="3825"/>
                  <a:pt x="9334" y="3862"/>
                  <a:pt x="9081" y="3862"/>
                </a:cubicBezTo>
                <a:lnTo>
                  <a:pt x="0" y="5569"/>
                </a:lnTo>
                <a:lnTo>
                  <a:pt x="0" y="10688"/>
                </a:lnTo>
                <a:lnTo>
                  <a:pt x="3027" y="10688"/>
                </a:lnTo>
                <a:lnTo>
                  <a:pt x="3027" y="7050"/>
                </a:lnTo>
                <a:lnTo>
                  <a:pt x="6496" y="6413"/>
                </a:lnTo>
                <a:lnTo>
                  <a:pt x="0" y="21600"/>
                </a:lnTo>
                <a:lnTo>
                  <a:pt x="3027" y="21600"/>
                </a:lnTo>
                <a:lnTo>
                  <a:pt x="7820" y="13556"/>
                </a:lnTo>
                <a:lnTo>
                  <a:pt x="11730" y="16631"/>
                </a:lnTo>
                <a:lnTo>
                  <a:pt x="11730" y="21600"/>
                </a:lnTo>
                <a:lnTo>
                  <a:pt x="14757" y="21600"/>
                </a:lnTo>
                <a:lnTo>
                  <a:pt x="14757" y="15244"/>
                </a:lnTo>
                <a:lnTo>
                  <a:pt x="10564" y="10744"/>
                </a:lnTo>
                <a:lnTo>
                  <a:pt x="11825" y="7894"/>
                </a:lnTo>
                <a:lnTo>
                  <a:pt x="13528" y="97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1405;p192">
            <a:extLst>
              <a:ext uri="{FF2B5EF4-FFF2-40B4-BE49-F238E27FC236}">
                <a16:creationId xmlns:a16="http://schemas.microsoft.com/office/drawing/2014/main" id="{1CD6CE8C-D866-4028-B816-353EA9D7ED23}"/>
              </a:ext>
            </a:extLst>
          </p:cNvPr>
          <p:cNvSpPr/>
          <p:nvPr/>
        </p:nvSpPr>
        <p:spPr>
          <a:xfrm>
            <a:off x="7462216" y="3485943"/>
            <a:ext cx="396306" cy="344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400" y="3770"/>
                </a:moveTo>
                <a:cubicBezTo>
                  <a:pt x="15304" y="3770"/>
                  <a:pt x="16047" y="2934"/>
                  <a:pt x="16047" y="1894"/>
                </a:cubicBezTo>
                <a:cubicBezTo>
                  <a:pt x="16047" y="836"/>
                  <a:pt x="15320" y="0"/>
                  <a:pt x="14400" y="0"/>
                </a:cubicBezTo>
                <a:cubicBezTo>
                  <a:pt x="13496" y="0"/>
                  <a:pt x="12753" y="836"/>
                  <a:pt x="12753" y="1894"/>
                </a:cubicBezTo>
                <a:cubicBezTo>
                  <a:pt x="12753" y="2934"/>
                  <a:pt x="13480" y="3770"/>
                  <a:pt x="14400" y="3770"/>
                </a:cubicBezTo>
                <a:close/>
                <a:moveTo>
                  <a:pt x="17080" y="11218"/>
                </a:moveTo>
                <a:cubicBezTo>
                  <a:pt x="14626" y="11218"/>
                  <a:pt x="12576" y="13521"/>
                  <a:pt x="12576" y="16400"/>
                </a:cubicBezTo>
                <a:cubicBezTo>
                  <a:pt x="12576" y="19241"/>
                  <a:pt x="14578" y="21600"/>
                  <a:pt x="17080" y="21600"/>
                </a:cubicBezTo>
                <a:cubicBezTo>
                  <a:pt x="19550" y="21600"/>
                  <a:pt x="21600" y="19278"/>
                  <a:pt x="21600" y="16400"/>
                </a:cubicBezTo>
                <a:cubicBezTo>
                  <a:pt x="21600" y="13521"/>
                  <a:pt x="19550" y="11218"/>
                  <a:pt x="17080" y="11218"/>
                </a:cubicBezTo>
                <a:close/>
                <a:moveTo>
                  <a:pt x="17080" y="20021"/>
                </a:moveTo>
                <a:cubicBezTo>
                  <a:pt x="15352" y="20021"/>
                  <a:pt x="13948" y="18387"/>
                  <a:pt x="13948" y="16400"/>
                </a:cubicBezTo>
                <a:cubicBezTo>
                  <a:pt x="13948" y="14412"/>
                  <a:pt x="15352" y="12797"/>
                  <a:pt x="17080" y="12797"/>
                </a:cubicBezTo>
                <a:cubicBezTo>
                  <a:pt x="18823" y="12797"/>
                  <a:pt x="20228" y="14412"/>
                  <a:pt x="20228" y="16400"/>
                </a:cubicBezTo>
                <a:cubicBezTo>
                  <a:pt x="20228" y="18387"/>
                  <a:pt x="18823" y="20021"/>
                  <a:pt x="17080" y="20021"/>
                </a:cubicBezTo>
                <a:close/>
                <a:moveTo>
                  <a:pt x="13302" y="9175"/>
                </a:moveTo>
                <a:lnTo>
                  <a:pt x="17080" y="9175"/>
                </a:lnTo>
                <a:lnTo>
                  <a:pt x="17080" y="7280"/>
                </a:lnTo>
                <a:lnTo>
                  <a:pt x="14222" y="7280"/>
                </a:lnTo>
                <a:lnTo>
                  <a:pt x="12479" y="3882"/>
                </a:lnTo>
                <a:cubicBezTo>
                  <a:pt x="12204" y="3362"/>
                  <a:pt x="11704" y="3046"/>
                  <a:pt x="11171" y="3046"/>
                </a:cubicBezTo>
                <a:cubicBezTo>
                  <a:pt x="10752" y="3046"/>
                  <a:pt x="10348" y="3250"/>
                  <a:pt x="10074" y="3566"/>
                </a:cubicBezTo>
                <a:lnTo>
                  <a:pt x="6748" y="7392"/>
                </a:lnTo>
                <a:cubicBezTo>
                  <a:pt x="6474" y="7708"/>
                  <a:pt x="6296" y="8116"/>
                  <a:pt x="6296" y="8655"/>
                </a:cubicBezTo>
                <a:cubicBezTo>
                  <a:pt x="6296" y="9268"/>
                  <a:pt x="6603" y="9844"/>
                  <a:pt x="7071" y="10159"/>
                </a:cubicBezTo>
                <a:lnTo>
                  <a:pt x="10074" y="12258"/>
                </a:lnTo>
                <a:lnTo>
                  <a:pt x="10074" y="17458"/>
                </a:lnTo>
                <a:lnTo>
                  <a:pt x="11704" y="17458"/>
                </a:lnTo>
                <a:lnTo>
                  <a:pt x="11704" y="10735"/>
                </a:lnTo>
                <a:lnTo>
                  <a:pt x="9702" y="9008"/>
                </a:lnTo>
                <a:lnTo>
                  <a:pt x="11801" y="6612"/>
                </a:lnTo>
                <a:lnTo>
                  <a:pt x="13302" y="9175"/>
                </a:lnTo>
                <a:close/>
                <a:moveTo>
                  <a:pt x="4504" y="11218"/>
                </a:moveTo>
                <a:cubicBezTo>
                  <a:pt x="2050" y="11218"/>
                  <a:pt x="0" y="13521"/>
                  <a:pt x="0" y="16400"/>
                </a:cubicBezTo>
                <a:cubicBezTo>
                  <a:pt x="0" y="19241"/>
                  <a:pt x="2002" y="21600"/>
                  <a:pt x="4504" y="21600"/>
                </a:cubicBezTo>
                <a:cubicBezTo>
                  <a:pt x="6974" y="21600"/>
                  <a:pt x="9024" y="19278"/>
                  <a:pt x="9024" y="16400"/>
                </a:cubicBezTo>
                <a:cubicBezTo>
                  <a:pt x="8976" y="13521"/>
                  <a:pt x="6974" y="11218"/>
                  <a:pt x="4504" y="11218"/>
                </a:cubicBezTo>
                <a:close/>
                <a:moveTo>
                  <a:pt x="4504" y="20021"/>
                </a:moveTo>
                <a:cubicBezTo>
                  <a:pt x="2777" y="20021"/>
                  <a:pt x="1372" y="18387"/>
                  <a:pt x="1372" y="16400"/>
                </a:cubicBezTo>
                <a:cubicBezTo>
                  <a:pt x="1372" y="14412"/>
                  <a:pt x="2777" y="12797"/>
                  <a:pt x="4504" y="12797"/>
                </a:cubicBezTo>
                <a:cubicBezTo>
                  <a:pt x="6248" y="12797"/>
                  <a:pt x="7652" y="14412"/>
                  <a:pt x="7652" y="16400"/>
                </a:cubicBezTo>
                <a:cubicBezTo>
                  <a:pt x="7652" y="18387"/>
                  <a:pt x="6248" y="20021"/>
                  <a:pt x="4504" y="2002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Google Sans"/>
              <a:buNone/>
            </a:pPr>
            <a:endParaRPr sz="1100" b="0" i="0" u="none" strike="noStrike" cap="none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" name="Google Shape;897;p180">
            <a:extLst>
              <a:ext uri="{FF2B5EF4-FFF2-40B4-BE49-F238E27FC236}">
                <a16:creationId xmlns:a16="http://schemas.microsoft.com/office/drawing/2014/main" id="{8722285D-53C0-40A9-B945-8C3DBDD06D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4809" y="1697475"/>
            <a:ext cx="1016116" cy="11949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7"/>
          <p:cNvSpPr txBox="1"/>
          <p:nvPr/>
        </p:nvSpPr>
        <p:spPr>
          <a:xfrm>
            <a:off x="676656" y="780303"/>
            <a:ext cx="9673200" cy="1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GKE's Security Foundation</a:t>
            </a:r>
          </a:p>
        </p:txBody>
      </p:sp>
      <p:sp>
        <p:nvSpPr>
          <p:cNvPr id="601" name="Google Shape;601;p147"/>
          <p:cNvSpPr txBox="1"/>
          <p:nvPr/>
        </p:nvSpPr>
        <p:spPr>
          <a:xfrm>
            <a:off x="676651" y="3531881"/>
            <a:ext cx="38920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-US" sz="24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4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Ensuring robust access controls.</a:t>
            </a:r>
          </a:p>
        </p:txBody>
      </p:sp>
      <p:sp>
        <p:nvSpPr>
          <p:cNvPr id="602" name="Google Shape;602;p147"/>
          <p:cNvSpPr txBox="1"/>
          <p:nvPr/>
        </p:nvSpPr>
        <p:spPr>
          <a:xfrm>
            <a:off x="5821680" y="3531881"/>
            <a:ext cx="3892000" cy="1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br>
              <a:rPr lang="en-US" sz="24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</a:br>
            <a:r>
              <a:rPr lang="en-US" sz="2400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Maintaining high compliance standards and swiftly addressing vulnerabilities.</a:t>
            </a:r>
          </a:p>
        </p:txBody>
      </p:sp>
      <p:sp>
        <p:nvSpPr>
          <p:cNvPr id="603" name="Google Shape;603;p147"/>
          <p:cNvSpPr txBox="1"/>
          <p:nvPr/>
        </p:nvSpPr>
        <p:spPr>
          <a:xfrm>
            <a:off x="676651" y="3011421"/>
            <a:ext cx="3892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Modern Identity and Access Integrations</a:t>
            </a:r>
            <a:endParaRPr lang="en-US"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4" name="Google Shape;604;p147"/>
          <p:cNvSpPr txBox="1"/>
          <p:nvPr/>
        </p:nvSpPr>
        <p:spPr>
          <a:xfrm>
            <a:off x="5821680" y="3011421"/>
            <a:ext cx="3892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2933"/>
              </a:spcBef>
            </a:pPr>
            <a:r>
              <a:rPr lang="en-US" sz="2400" b="1" dirty="0">
                <a:solidFill>
                  <a:srgbClr val="1A1A1A"/>
                </a:solidFill>
                <a:latin typeface="Google Sans"/>
                <a:ea typeface="Google Sans"/>
                <a:cs typeface="Google Sans"/>
                <a:sym typeface="Google Sans"/>
              </a:rPr>
              <a:t>Compliance and Security Intelligence</a:t>
            </a:r>
            <a:endParaRPr sz="2133" b="1" dirty="0">
              <a:solidFill>
                <a:srgbClr val="18181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Google Shape;699;p158">
            <a:extLst>
              <a:ext uri="{FF2B5EF4-FFF2-40B4-BE49-F238E27FC236}">
                <a16:creationId xmlns:a16="http://schemas.microsoft.com/office/drawing/2014/main" id="{067C9377-C725-4280-9E80-D0D5A0C4DFA1}"/>
              </a:ext>
            </a:extLst>
          </p:cNvPr>
          <p:cNvSpPr txBox="1"/>
          <p:nvPr/>
        </p:nvSpPr>
        <p:spPr>
          <a:xfrm>
            <a:off x="896645" y="2161200"/>
            <a:ext cx="9346602" cy="12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868B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GKE offers a mature and secure platform, drawing from Google's extensive experience with Kubernetes. Key security features include</a:t>
            </a:r>
          </a:p>
        </p:txBody>
      </p:sp>
      <p:pic>
        <p:nvPicPr>
          <p:cNvPr id="8" name="Google Shape;710;p159">
            <a:extLst>
              <a:ext uri="{FF2B5EF4-FFF2-40B4-BE49-F238E27FC236}">
                <a16:creationId xmlns:a16="http://schemas.microsoft.com/office/drawing/2014/main" id="{1DEAB13E-1361-42D6-832B-EB0FBDDE36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197" t="31670" r="34527"/>
          <a:stretch/>
        </p:blipFill>
        <p:spPr>
          <a:xfrm>
            <a:off x="10349856" y="5672950"/>
            <a:ext cx="1350400" cy="118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88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585</Words>
  <Application>Microsoft Office PowerPoint</Application>
  <PresentationFormat>Widescreen</PresentationFormat>
  <Paragraphs>119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Google Sans Medium</vt:lpstr>
      <vt:lpstr>Google Sans Text</vt:lpstr>
      <vt:lpstr>Helvetica Neue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New! GKE Threat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Adebayo</dc:creator>
  <cp:lastModifiedBy>Adebayo</cp:lastModifiedBy>
  <cp:revision>6</cp:revision>
  <dcterms:created xsi:type="dcterms:W3CDTF">2024-06-28T13:10:51Z</dcterms:created>
  <dcterms:modified xsi:type="dcterms:W3CDTF">2024-06-29T08:45:15Z</dcterms:modified>
</cp:coreProperties>
</file>