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66" d="100"/>
          <a:sy n="66" d="100"/>
        </p:scale>
        <p:origin x="592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65705-D89E-460D-8EDB-C28FC3BA6807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2EEBA-FBCB-4E3E-A550-1E1FF3FDC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443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65705-D89E-460D-8EDB-C28FC3BA6807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2EEBA-FBCB-4E3E-A550-1E1FF3FDC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052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65705-D89E-460D-8EDB-C28FC3BA6807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2EEBA-FBCB-4E3E-A550-1E1FF3FDC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427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65705-D89E-460D-8EDB-C28FC3BA6807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2EEBA-FBCB-4E3E-A550-1E1FF3FDC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62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65705-D89E-460D-8EDB-C28FC3BA6807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2EEBA-FBCB-4E3E-A550-1E1FF3FDC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69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65705-D89E-460D-8EDB-C28FC3BA6807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2EEBA-FBCB-4E3E-A550-1E1FF3FDC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660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65705-D89E-460D-8EDB-C28FC3BA6807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2EEBA-FBCB-4E3E-A550-1E1FF3FDC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036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65705-D89E-460D-8EDB-C28FC3BA6807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2EEBA-FBCB-4E3E-A550-1E1FF3FDC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85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65705-D89E-460D-8EDB-C28FC3BA6807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2EEBA-FBCB-4E3E-A550-1E1FF3FDC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023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65705-D89E-460D-8EDB-C28FC3BA6807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2EEBA-FBCB-4E3E-A550-1E1FF3FDC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545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65705-D89E-460D-8EDB-C28FC3BA6807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2EEBA-FBCB-4E3E-A550-1E1FF3FDC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195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65705-D89E-460D-8EDB-C28FC3BA6807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2EEBA-FBCB-4E3E-A550-1E1FF3FDC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446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58228" y="257637"/>
            <a:ext cx="936345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 smtClean="0"/>
              <a:t>Title:</a:t>
            </a:r>
            <a:r>
              <a:rPr lang="en-US" sz="4800" dirty="0" smtClean="0"/>
              <a:t> </a:t>
            </a:r>
            <a:r>
              <a:rPr lang="en-US" sz="4800" b="1" dirty="0" smtClean="0"/>
              <a:t>Universal Declaration of Human Rights (UDHR)</a:t>
            </a: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3200" b="1" dirty="0" smtClean="0"/>
              <a:t>Subtitle:</a:t>
            </a:r>
            <a:r>
              <a:rPr lang="en-US" sz="3200" dirty="0" smtClean="0"/>
              <a:t> Overview, Core Principles, Impact, and Global Relevance</a:t>
            </a:r>
            <a:br>
              <a:rPr lang="en-US" sz="3200" dirty="0" smtClean="0"/>
            </a:br>
            <a:r>
              <a:rPr lang="en-US" sz="3200" b="1" dirty="0" smtClean="0"/>
              <a:t>Your Name: </a:t>
            </a:r>
            <a:r>
              <a:rPr lang="en-US" sz="3200" b="1" dirty="0" err="1" smtClean="0"/>
              <a:t>Bayzid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Bustami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b="1" dirty="0" smtClean="0"/>
              <a:t>Date: </a:t>
            </a:r>
            <a:endParaRPr lang="en-US" sz="3200" dirty="0"/>
          </a:p>
        </p:txBody>
      </p:sp>
      <p:grpSp>
        <p:nvGrpSpPr>
          <p:cNvPr id="5" name="Group 4"/>
          <p:cNvGrpSpPr/>
          <p:nvPr/>
        </p:nvGrpSpPr>
        <p:grpSpPr>
          <a:xfrm>
            <a:off x="2179838" y="3415615"/>
            <a:ext cx="7505065" cy="3126106"/>
            <a:chOff x="0" y="0"/>
            <a:chExt cx="7505699" cy="3126664"/>
          </a:xfrm>
        </p:grpSpPr>
        <p:sp>
          <p:nvSpPr>
            <p:cNvPr id="6" name="Rectangle 5"/>
            <p:cNvSpPr/>
            <p:nvPr/>
          </p:nvSpPr>
          <p:spPr>
            <a:xfrm>
              <a:off x="2368930" y="0"/>
              <a:ext cx="3692980" cy="44876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400" b="1" i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University of Barishal</a:t>
              </a:r>
              <a:endPara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145912" y="0"/>
              <a:ext cx="101346" cy="44876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400" b="1" i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891844" y="530734"/>
              <a:ext cx="101346" cy="44876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400" b="1" i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720974" y="530734"/>
              <a:ext cx="101346" cy="44876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400" b="1" i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Shape 11373"/>
            <p:cNvSpPr/>
            <p:nvPr/>
          </p:nvSpPr>
          <p:spPr>
            <a:xfrm>
              <a:off x="525779" y="2877773"/>
              <a:ext cx="6426200" cy="191135"/>
            </a:xfrm>
            <a:custGeom>
              <a:avLst/>
              <a:gdLst/>
              <a:ahLst/>
              <a:cxnLst/>
              <a:rect l="0" t="0" r="0" b="0"/>
              <a:pathLst>
                <a:path w="6426200" h="191135">
                  <a:moveTo>
                    <a:pt x="0" y="0"/>
                  </a:moveTo>
                  <a:lnTo>
                    <a:pt x="6426200" y="0"/>
                  </a:lnTo>
                  <a:lnTo>
                    <a:pt x="6426200" y="191135"/>
                  </a:lnTo>
                  <a:lnTo>
                    <a:pt x="0" y="191135"/>
                  </a:lnTo>
                  <a:lnTo>
                    <a:pt x="0" y="0"/>
                  </a:lnTo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E6B9B8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Shape 35"/>
            <p:cNvSpPr/>
            <p:nvPr/>
          </p:nvSpPr>
          <p:spPr>
            <a:xfrm>
              <a:off x="525779" y="2877773"/>
              <a:ext cx="6426200" cy="191135"/>
            </a:xfrm>
            <a:custGeom>
              <a:avLst/>
              <a:gdLst/>
              <a:ahLst/>
              <a:cxnLst/>
              <a:rect l="0" t="0" r="0" b="0"/>
              <a:pathLst>
                <a:path w="6426200" h="191135">
                  <a:moveTo>
                    <a:pt x="0" y="191135"/>
                  </a:moveTo>
                  <a:lnTo>
                    <a:pt x="6426200" y="191135"/>
                  </a:lnTo>
                  <a:lnTo>
                    <a:pt x="6426200" y="0"/>
                  </a:lnTo>
                  <a:lnTo>
                    <a:pt x="0" y="0"/>
                  </a:lnTo>
                  <a:close/>
                </a:path>
              </a:pathLst>
            </a:custGeom>
            <a:ln w="25400" cap="flat">
              <a:round/>
            </a:ln>
          </p:spPr>
          <p:style>
            <a:lnRef idx="1">
              <a:srgbClr val="385D8A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Shape 11374"/>
            <p:cNvSpPr/>
            <p:nvPr/>
          </p:nvSpPr>
          <p:spPr>
            <a:xfrm>
              <a:off x="359409" y="2985723"/>
              <a:ext cx="6426200" cy="111125"/>
            </a:xfrm>
            <a:custGeom>
              <a:avLst/>
              <a:gdLst/>
              <a:ahLst/>
              <a:cxnLst/>
              <a:rect l="0" t="0" r="0" b="0"/>
              <a:pathLst>
                <a:path w="6426200" h="111125">
                  <a:moveTo>
                    <a:pt x="0" y="0"/>
                  </a:moveTo>
                  <a:lnTo>
                    <a:pt x="6426200" y="0"/>
                  </a:lnTo>
                  <a:lnTo>
                    <a:pt x="6426200" y="111125"/>
                  </a:lnTo>
                  <a:lnTo>
                    <a:pt x="0" y="111125"/>
                  </a:lnTo>
                  <a:lnTo>
                    <a:pt x="0" y="0"/>
                  </a:lnTo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CD5B5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Shape 37"/>
            <p:cNvSpPr/>
            <p:nvPr/>
          </p:nvSpPr>
          <p:spPr>
            <a:xfrm>
              <a:off x="359409" y="2985723"/>
              <a:ext cx="6426200" cy="111125"/>
            </a:xfrm>
            <a:custGeom>
              <a:avLst/>
              <a:gdLst/>
              <a:ahLst/>
              <a:cxnLst/>
              <a:rect l="0" t="0" r="0" b="0"/>
              <a:pathLst>
                <a:path w="6426200" h="111125">
                  <a:moveTo>
                    <a:pt x="0" y="111125"/>
                  </a:moveTo>
                  <a:lnTo>
                    <a:pt x="6426200" y="111125"/>
                  </a:lnTo>
                  <a:lnTo>
                    <a:pt x="6426200" y="0"/>
                  </a:lnTo>
                  <a:lnTo>
                    <a:pt x="0" y="0"/>
                  </a:lnTo>
                  <a:close/>
                </a:path>
              </a:pathLst>
            </a:custGeom>
            <a:ln w="25400" cap="flat">
              <a:round/>
            </a:ln>
          </p:spPr>
          <p:style>
            <a:lnRef idx="1">
              <a:srgbClr val="385D8A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Shape 38"/>
            <p:cNvSpPr/>
            <p:nvPr/>
          </p:nvSpPr>
          <p:spPr>
            <a:xfrm>
              <a:off x="6631562" y="2180540"/>
              <a:ext cx="874137" cy="946124"/>
            </a:xfrm>
            <a:custGeom>
              <a:avLst/>
              <a:gdLst/>
              <a:ahLst/>
              <a:cxnLst/>
              <a:rect l="0" t="0" r="0" b="0"/>
              <a:pathLst>
                <a:path w="874137" h="946124">
                  <a:moveTo>
                    <a:pt x="874137" y="0"/>
                  </a:moveTo>
                  <a:lnTo>
                    <a:pt x="874137" y="946124"/>
                  </a:lnTo>
                  <a:lnTo>
                    <a:pt x="0" y="946124"/>
                  </a:lnTo>
                  <a:lnTo>
                    <a:pt x="874137" y="0"/>
                  </a:ln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376092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Shape 40"/>
            <p:cNvSpPr/>
            <p:nvPr/>
          </p:nvSpPr>
          <p:spPr>
            <a:xfrm>
              <a:off x="6631562" y="2180540"/>
              <a:ext cx="874137" cy="946124"/>
            </a:xfrm>
            <a:custGeom>
              <a:avLst/>
              <a:gdLst/>
              <a:ahLst/>
              <a:cxnLst/>
              <a:rect l="0" t="0" r="0" b="0"/>
              <a:pathLst>
                <a:path w="874137" h="946124">
                  <a:moveTo>
                    <a:pt x="0" y="946124"/>
                  </a:moveTo>
                  <a:lnTo>
                    <a:pt x="874137" y="0"/>
                  </a:lnTo>
                  <a:lnTo>
                    <a:pt x="874137" y="946124"/>
                  </a:lnTo>
                </a:path>
              </a:pathLst>
            </a:custGeom>
            <a:ln w="25400" cap="flat">
              <a:round/>
            </a:ln>
          </p:spPr>
          <p:style>
            <a:lnRef idx="1">
              <a:srgbClr val="385D8A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pic>
          <p:nvPicPr>
            <p:cNvPr id="16" name="Picture 15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1237487" y="570916"/>
              <a:ext cx="1872234" cy="1579626"/>
            </a:xfrm>
            <a:prstGeom prst="rect">
              <a:avLst/>
            </a:prstGeom>
          </p:spPr>
        </p:pic>
        <p:pic>
          <p:nvPicPr>
            <p:cNvPr id="17" name="Picture 16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4475987" y="634924"/>
              <a:ext cx="1872234" cy="1579626"/>
            </a:xfrm>
            <a:prstGeom prst="rect">
              <a:avLst/>
            </a:prstGeom>
          </p:spPr>
        </p:pic>
        <p:sp>
          <p:nvSpPr>
            <p:cNvPr id="18" name="Shape 54"/>
            <p:cNvSpPr/>
            <p:nvPr/>
          </p:nvSpPr>
          <p:spPr>
            <a:xfrm>
              <a:off x="0" y="2171015"/>
              <a:ext cx="1034343" cy="955648"/>
            </a:xfrm>
            <a:custGeom>
              <a:avLst/>
              <a:gdLst/>
              <a:ahLst/>
              <a:cxnLst/>
              <a:rect l="0" t="0" r="0" b="0"/>
              <a:pathLst>
                <a:path w="1034343" h="955648">
                  <a:moveTo>
                    <a:pt x="0" y="0"/>
                  </a:moveTo>
                  <a:lnTo>
                    <a:pt x="1034343" y="955648"/>
                  </a:lnTo>
                  <a:lnTo>
                    <a:pt x="0" y="955648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376092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Shape 55"/>
            <p:cNvSpPr/>
            <p:nvPr/>
          </p:nvSpPr>
          <p:spPr>
            <a:xfrm>
              <a:off x="0" y="2171015"/>
              <a:ext cx="1034343" cy="955648"/>
            </a:xfrm>
            <a:custGeom>
              <a:avLst/>
              <a:gdLst/>
              <a:ahLst/>
              <a:cxnLst/>
              <a:rect l="0" t="0" r="0" b="0"/>
              <a:pathLst>
                <a:path w="1034343" h="955648">
                  <a:moveTo>
                    <a:pt x="0" y="955648"/>
                  </a:moveTo>
                  <a:lnTo>
                    <a:pt x="0" y="0"/>
                  </a:lnTo>
                  <a:lnTo>
                    <a:pt x="1034343" y="955648"/>
                  </a:lnTo>
                </a:path>
              </a:pathLst>
            </a:custGeom>
            <a:ln w="25400" cap="flat">
              <a:round/>
            </a:ln>
          </p:spPr>
          <p:style>
            <a:lnRef idx="1">
              <a:srgbClr val="385D8A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31760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9496" y="511153"/>
            <a:ext cx="742492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Introduction to the UDHR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Content:</a:t>
            </a:r>
            <a:endParaRPr lang="en-US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 smtClean="0"/>
              <a:t>Adopted on:</a:t>
            </a:r>
            <a:r>
              <a:rPr lang="en-US" sz="2400" dirty="0" smtClean="0"/>
              <a:t> December 10, 1948, by the </a:t>
            </a:r>
            <a:r>
              <a:rPr lang="en-US" sz="2400" b="1" dirty="0" smtClean="0"/>
              <a:t>United Nations General Assembly</a:t>
            </a:r>
            <a:r>
              <a:rPr lang="en-US" sz="24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 smtClean="0"/>
              <a:t>Purpose:</a:t>
            </a:r>
            <a:r>
              <a:rPr lang="en-US" sz="2400" dirty="0" smtClean="0"/>
              <a:t> To establish a </a:t>
            </a:r>
            <a:r>
              <a:rPr lang="en-US" sz="2400" b="1" dirty="0" smtClean="0"/>
              <a:t>common standard</a:t>
            </a:r>
            <a:r>
              <a:rPr lang="en-US" sz="2400" dirty="0" smtClean="0"/>
              <a:t> for the protection of human rights worldwide.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 smtClean="0"/>
              <a:t>Key Principle:</a:t>
            </a:r>
            <a:r>
              <a:rPr lang="en-US" sz="2400" dirty="0" smtClean="0"/>
              <a:t> The UDHR proclaims fundamental human rights to be universally protected.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 smtClean="0"/>
              <a:t>Inspiration:</a:t>
            </a:r>
            <a:r>
              <a:rPr lang="en-US" sz="2400" dirty="0" smtClean="0"/>
              <a:t> It was the result of the atrocities of </a:t>
            </a:r>
            <a:r>
              <a:rPr lang="en-US" sz="2400" b="1" dirty="0" smtClean="0"/>
              <a:t>World War II</a:t>
            </a:r>
            <a:r>
              <a:rPr lang="en-US" sz="2400" dirty="0" smtClean="0"/>
              <a:t> and a commitment to ensuring "never again" would such violations occur.</a:t>
            </a:r>
          </a:p>
          <a:p>
            <a:r>
              <a:rPr lang="en-US" sz="2400" b="1" dirty="0" smtClean="0"/>
              <a:t>Visuals:</a:t>
            </a:r>
            <a:endParaRPr lang="en-US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Include an image of the </a:t>
            </a:r>
            <a:r>
              <a:rPr lang="en-US" sz="2400" b="1" dirty="0" smtClean="0"/>
              <a:t>UDHR document</a:t>
            </a:r>
            <a:r>
              <a:rPr lang="en-US" sz="2400" dirty="0" smtClean="0"/>
              <a:t> or the </a:t>
            </a:r>
            <a:r>
              <a:rPr lang="en-US" sz="2400" b="1" dirty="0" smtClean="0"/>
              <a:t>UN emblem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pic>
        <p:nvPicPr>
          <p:cNvPr id="4098" name="Picture 2" descr="A critical analysis of UDHR - iPlead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4423" y="1689049"/>
            <a:ext cx="3961277" cy="3276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2720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889844"/>
            <a:ext cx="7232904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Core Principles of the UDHR</a:t>
            </a:r>
          </a:p>
          <a:p>
            <a:endParaRPr lang="en-US" sz="2000" dirty="0" smtClean="0"/>
          </a:p>
          <a:p>
            <a:r>
              <a:rPr lang="en-US" sz="2000" b="1" dirty="0" smtClean="0"/>
              <a:t>Content:</a:t>
            </a:r>
            <a:endParaRPr lang="en-US" sz="2000" dirty="0" smtClean="0"/>
          </a:p>
          <a:p>
            <a:pPr>
              <a:buFont typeface="+mj-lt"/>
              <a:buAutoNum type="arabicPeriod"/>
            </a:pPr>
            <a:r>
              <a:rPr lang="en-US" sz="2000" b="1" dirty="0" smtClean="0"/>
              <a:t>Equality and Dignity</a:t>
            </a:r>
            <a:r>
              <a:rPr lang="en-US" sz="2000" dirty="0" smtClean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000" dirty="0" smtClean="0"/>
              <a:t>All humans are born free and equal in dignity and rights.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000" dirty="0" smtClean="0"/>
              <a:t>Every individual is entitled to their rights without distinction of race, sex, language, or religion.</a:t>
            </a:r>
          </a:p>
          <a:p>
            <a:pPr>
              <a:buFont typeface="+mj-lt"/>
              <a:buAutoNum type="arabicPeriod"/>
            </a:pPr>
            <a:r>
              <a:rPr lang="en-US" sz="2000" b="1" dirty="0" smtClean="0"/>
              <a:t>Universal Rights</a:t>
            </a:r>
            <a:r>
              <a:rPr lang="en-US" sz="2000" dirty="0" smtClean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000" dirty="0" smtClean="0"/>
              <a:t>The UDHR applies to every human being, regardless of nationality, ethnicity, or background.</a:t>
            </a:r>
          </a:p>
          <a:p>
            <a:pPr>
              <a:buFont typeface="+mj-lt"/>
              <a:buAutoNum type="arabicPeriod"/>
            </a:pPr>
            <a:r>
              <a:rPr lang="en-US" sz="2000" b="1" dirty="0" smtClean="0"/>
              <a:t>Freedom and Justice</a:t>
            </a:r>
            <a:r>
              <a:rPr lang="en-US" sz="2000" dirty="0" smtClean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000" dirty="0" smtClean="0"/>
              <a:t>Includes rights such as the </a:t>
            </a:r>
            <a:r>
              <a:rPr lang="en-US" sz="2000" b="1" dirty="0" smtClean="0"/>
              <a:t>right to life</a:t>
            </a:r>
            <a:r>
              <a:rPr lang="en-US" sz="2000" dirty="0" smtClean="0"/>
              <a:t>, </a:t>
            </a:r>
            <a:r>
              <a:rPr lang="en-US" sz="2000" b="1" dirty="0" smtClean="0"/>
              <a:t>liberty</a:t>
            </a:r>
            <a:r>
              <a:rPr lang="en-US" sz="2000" dirty="0" smtClean="0"/>
              <a:t>, and </a:t>
            </a:r>
            <a:r>
              <a:rPr lang="en-US" sz="2000" b="1" dirty="0" smtClean="0"/>
              <a:t>security of person</a:t>
            </a:r>
            <a:r>
              <a:rPr lang="en-US" sz="2000" dirty="0" smtClean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000" dirty="0" smtClean="0"/>
              <a:t>Ensures </a:t>
            </a:r>
            <a:r>
              <a:rPr lang="en-US" sz="2000" b="1" dirty="0" smtClean="0"/>
              <a:t>freedom of expression</a:t>
            </a:r>
            <a:r>
              <a:rPr lang="en-US" sz="2000" dirty="0" smtClean="0"/>
              <a:t>, </a:t>
            </a:r>
            <a:r>
              <a:rPr lang="en-US" sz="2000" b="1" dirty="0" smtClean="0"/>
              <a:t>freedom of thought</a:t>
            </a:r>
            <a:r>
              <a:rPr lang="en-US" sz="2000" dirty="0" smtClean="0"/>
              <a:t>, and </a:t>
            </a:r>
            <a:r>
              <a:rPr lang="en-US" sz="2000" b="1" dirty="0" smtClean="0"/>
              <a:t>the right to participate in government</a:t>
            </a:r>
            <a:r>
              <a:rPr lang="en-US" sz="2000" dirty="0" smtClean="0"/>
              <a:t>.</a:t>
            </a:r>
          </a:p>
          <a:p>
            <a:r>
              <a:rPr lang="en-US" sz="2000" b="1" dirty="0" smtClean="0"/>
              <a:t>Visuals:</a:t>
            </a:r>
            <a:endParaRPr lang="en-US" sz="20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Use icons representing </a:t>
            </a:r>
            <a:r>
              <a:rPr lang="en-US" sz="2000" b="1" dirty="0" smtClean="0"/>
              <a:t>equality</a:t>
            </a:r>
            <a:r>
              <a:rPr lang="en-US" sz="2000" dirty="0" smtClean="0"/>
              <a:t>, </a:t>
            </a:r>
            <a:r>
              <a:rPr lang="en-US" sz="2000" b="1" dirty="0" smtClean="0"/>
              <a:t>freedom</a:t>
            </a:r>
            <a:r>
              <a:rPr lang="en-US" sz="2000" dirty="0" smtClean="0"/>
              <a:t>, and </a:t>
            </a:r>
            <a:r>
              <a:rPr lang="en-US" sz="2000" b="1" dirty="0" smtClean="0"/>
              <a:t>justice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pic>
        <p:nvPicPr>
          <p:cNvPr id="2050" name="Picture 2" descr="Human Rights La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4695" y="1867711"/>
            <a:ext cx="4273297" cy="3782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8243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58368" y="685801"/>
            <a:ext cx="641908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Key Articles of the UDHR</a:t>
            </a:r>
          </a:p>
          <a:p>
            <a:endParaRPr lang="en-US" sz="2400" dirty="0" smtClean="0"/>
          </a:p>
          <a:p>
            <a:r>
              <a:rPr lang="en-US" sz="2400" b="1" dirty="0" smtClean="0"/>
              <a:t>Content:</a:t>
            </a:r>
            <a:endParaRPr lang="en-US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 smtClean="0"/>
              <a:t>Article 1</a:t>
            </a:r>
            <a:r>
              <a:rPr lang="en-US" sz="2400" dirty="0" smtClean="0"/>
              <a:t>: "All human beings are born free and equal in dignity and rights."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 smtClean="0"/>
              <a:t>Article 3</a:t>
            </a:r>
            <a:r>
              <a:rPr lang="en-US" sz="2400" dirty="0" smtClean="0"/>
              <a:t>: "Everyone has the right to life, liberty, and security of person."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 smtClean="0"/>
              <a:t>Article 21</a:t>
            </a:r>
            <a:r>
              <a:rPr lang="en-US" sz="2400" dirty="0" smtClean="0"/>
              <a:t>: "Everyone has the right to participate in government and in free elections."</a:t>
            </a:r>
          </a:p>
          <a:p>
            <a:r>
              <a:rPr lang="en-US" sz="2400" b="1" dirty="0" smtClean="0"/>
              <a:t>Visuals:</a:t>
            </a:r>
            <a:endParaRPr lang="en-US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Highlight the </a:t>
            </a:r>
            <a:r>
              <a:rPr lang="en-US" sz="2400" b="1" dirty="0" smtClean="0"/>
              <a:t>text of these articles</a:t>
            </a:r>
            <a:r>
              <a:rPr lang="en-US" sz="2400" dirty="0" smtClean="0"/>
              <a:t> (use a clean, readable font).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Include </a:t>
            </a:r>
            <a:r>
              <a:rPr lang="en-US" sz="2400" b="1" dirty="0" smtClean="0"/>
              <a:t>related icons</a:t>
            </a:r>
            <a:r>
              <a:rPr lang="en-US" sz="2400" dirty="0" smtClean="0"/>
              <a:t> such as a </a:t>
            </a:r>
            <a:r>
              <a:rPr lang="en-US" sz="2400" b="1" dirty="0" smtClean="0"/>
              <a:t>peace dove</a:t>
            </a:r>
            <a:r>
              <a:rPr lang="en-US" sz="2400" dirty="0" smtClean="0"/>
              <a:t> for Article 3 or a </a:t>
            </a:r>
            <a:r>
              <a:rPr lang="en-US" sz="2400" b="1" dirty="0" smtClean="0"/>
              <a:t>ballot box</a:t>
            </a:r>
            <a:r>
              <a:rPr lang="en-US" sz="2400" dirty="0" smtClean="0"/>
              <a:t> for Article 21.</a:t>
            </a:r>
            <a:endParaRPr lang="en-US" sz="2400" dirty="0"/>
          </a:p>
        </p:txBody>
      </p:sp>
      <p:pic>
        <p:nvPicPr>
          <p:cNvPr id="3074" name="Picture 2" descr="Why the Universal Declaration of Human Rights wasn't adopted until 1948 -  Giazil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7823" y="685801"/>
            <a:ext cx="4566612" cy="5262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8708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8808" y="258908"/>
            <a:ext cx="6096000" cy="62478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 smtClean="0"/>
              <a:t>Slide 5: Global Impact and Legacy</a:t>
            </a:r>
          </a:p>
          <a:p>
            <a:endParaRPr lang="en-US" sz="2000" dirty="0" smtClean="0"/>
          </a:p>
          <a:p>
            <a:r>
              <a:rPr lang="en-US" sz="2000" b="1" dirty="0" smtClean="0"/>
              <a:t>Content:</a:t>
            </a:r>
            <a:endParaRPr lang="en-US" sz="20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The UDHR has influenced the creation of </a:t>
            </a:r>
            <a:r>
              <a:rPr lang="en-US" sz="2000" b="1" dirty="0" smtClean="0"/>
              <a:t>international treaties</a:t>
            </a:r>
            <a:r>
              <a:rPr lang="en-US" sz="2000" dirty="0" smtClean="0"/>
              <a:t> like: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 smtClean="0"/>
              <a:t>International Covenant on Civil and Political Rights (ICCPR)</a:t>
            </a:r>
            <a:r>
              <a:rPr lang="en-US" sz="2000" dirty="0" smtClean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 smtClean="0"/>
              <a:t>International Covenant on Economic, Social, and Cultural Rights (ICESCR)</a:t>
            </a:r>
            <a:r>
              <a:rPr lang="en-US" sz="20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 smtClean="0"/>
              <a:t>Inspiration for National Laws</a:t>
            </a:r>
            <a:r>
              <a:rPr lang="en-US" sz="2000" dirty="0" smtClean="0"/>
              <a:t>: Many countries have incorporated UDHR principles into their own constitutions and legal systems.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 smtClean="0"/>
              <a:t>Continued Relevance</a:t>
            </a:r>
            <a:r>
              <a:rPr lang="en-US" sz="2000" dirty="0" smtClean="0"/>
              <a:t>: The UDHR remains a critical reference for </a:t>
            </a:r>
            <a:r>
              <a:rPr lang="en-US" sz="2000" b="1" dirty="0" smtClean="0"/>
              <a:t>human rights advocacy</a:t>
            </a:r>
            <a:r>
              <a:rPr lang="en-US" sz="2000" dirty="0" smtClean="0"/>
              <a:t>, </a:t>
            </a:r>
            <a:r>
              <a:rPr lang="en-US" sz="2000" b="1" dirty="0" smtClean="0"/>
              <a:t>policy development</a:t>
            </a:r>
            <a:r>
              <a:rPr lang="en-US" sz="2000" dirty="0" smtClean="0"/>
              <a:t>, and </a:t>
            </a:r>
            <a:r>
              <a:rPr lang="en-US" sz="2000" b="1" dirty="0" smtClean="0"/>
              <a:t>international human rights organizations</a:t>
            </a:r>
            <a:r>
              <a:rPr lang="en-US" sz="2000" dirty="0" smtClean="0"/>
              <a:t>.</a:t>
            </a:r>
          </a:p>
          <a:p>
            <a:r>
              <a:rPr lang="en-US" sz="2000" b="1" dirty="0" smtClean="0"/>
              <a:t>Visuals:</a:t>
            </a:r>
            <a:endParaRPr lang="en-US" sz="20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Include icons or images representing </a:t>
            </a:r>
            <a:r>
              <a:rPr lang="en-US" sz="2000" b="1" dirty="0" smtClean="0"/>
              <a:t>international treaties</a:t>
            </a:r>
            <a:r>
              <a:rPr lang="en-US" sz="2000" dirty="0" smtClean="0"/>
              <a:t>, </a:t>
            </a:r>
            <a:r>
              <a:rPr lang="en-US" sz="2000" b="1" dirty="0" smtClean="0"/>
              <a:t>justice scales</a:t>
            </a:r>
            <a:r>
              <a:rPr lang="en-US" sz="2000" dirty="0" smtClean="0"/>
              <a:t>, and </a:t>
            </a:r>
            <a:r>
              <a:rPr lang="en-US" sz="2000" b="1" dirty="0" smtClean="0"/>
              <a:t>global human rights organizations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pic>
        <p:nvPicPr>
          <p:cNvPr id="1028" name="Picture 4" descr="US President Joe Biden signed the Chips and Science Act into law in August. Photo: T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4808" y="944123"/>
            <a:ext cx="5382768" cy="4877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6451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32888" y="3017520"/>
            <a:ext cx="572414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/>
              <a:t>Conclusion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880084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417</Words>
  <Application>Microsoft Office PowerPoint</Application>
  <PresentationFormat>Widescreen</PresentationFormat>
  <Paragraphs>47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</cp:revision>
  <dcterms:created xsi:type="dcterms:W3CDTF">2024-12-09T17:23:18Z</dcterms:created>
  <dcterms:modified xsi:type="dcterms:W3CDTF">2024-12-09T17:29:32Z</dcterms:modified>
</cp:coreProperties>
</file>