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</p:sldMasterIdLst>
  <p:notesMasterIdLst>
    <p:notesMasterId r:id="rId12"/>
  </p:notesMasterIdLst>
  <p:sldIdLst>
    <p:sldId id="257" r:id="rId3"/>
    <p:sldId id="259" r:id="rId4"/>
    <p:sldId id="265" r:id="rId5"/>
    <p:sldId id="266" r:id="rId6"/>
    <p:sldId id="260" r:id="rId7"/>
    <p:sldId id="261" r:id="rId8"/>
    <p:sldId id="262" r:id="rId9"/>
    <p:sldId id="263" r:id="rId10"/>
    <p:sldId id="264" r:id="rId1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677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79FE7-1CFD-4373-ADE5-7E1C8236022A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C805-FE0C-468C-A8DC-37C8537EBA7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061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4C805-FE0C-468C-A8DC-37C8537EBA77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807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3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 rot="16200000">
            <a:off x="457200" y="1203597"/>
            <a:ext cx="8229600" cy="3391025"/>
          </a:xfrm>
        </p:spPr>
        <p:txBody>
          <a:bodyPr vert="eaVert"/>
          <a:lstStyle>
            <a:lvl1pPr marL="0" indent="0">
              <a:buNone/>
              <a:defRPr/>
            </a:lvl1pPr>
          </a:lstStyle>
          <a:p>
            <a:pPr lvl="0"/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04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02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a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33468"/>
            <a:ext cx="4320480" cy="151800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AA3525C-0A75-4AFA-928A-2FF8C36764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>
            <a:off x="1" y="3285528"/>
            <a:ext cx="4862477" cy="18579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0F3BD21-8E4F-450A-A941-4D6EBD0AB7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7" t="1" b="48522"/>
          <a:stretch/>
        </p:blipFill>
        <p:spPr>
          <a:xfrm rot="10800000">
            <a:off x="4281524" y="1"/>
            <a:ext cx="4862477" cy="1857973"/>
          </a:xfrm>
          <a:prstGeom prst="rect">
            <a:avLst/>
          </a:pr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xmlns="" id="{2270480E-4071-44EF-8953-99F74C2118B2}"/>
              </a:ext>
            </a:extLst>
          </p:cNvPr>
          <p:cNvGrpSpPr/>
          <p:nvPr userDrawn="1"/>
        </p:nvGrpSpPr>
        <p:grpSpPr>
          <a:xfrm rot="5400000">
            <a:off x="332109" y="29939"/>
            <a:ext cx="97973" cy="422307"/>
            <a:chOff x="7081442" y="2246001"/>
            <a:chExt cx="130630" cy="563076"/>
          </a:xfrm>
        </p:grpSpPr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xmlns="" id="{A35741BF-5137-47F4-BFA2-7B2D28079E18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xmlns="" id="{A3E7BC5D-47EB-4F1D-9168-9852E8A6BF02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xmlns="" id="{7D01966E-7F74-4963-A92C-60DF417CEAE6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xmlns="" id="{3E649EAD-0B4A-4E59-A0EA-7F622E0696E2}"/>
              </a:ext>
            </a:extLst>
          </p:cNvPr>
          <p:cNvGrpSpPr/>
          <p:nvPr userDrawn="1"/>
        </p:nvGrpSpPr>
        <p:grpSpPr>
          <a:xfrm rot="5400000">
            <a:off x="922821" y="29939"/>
            <a:ext cx="97973" cy="422307"/>
            <a:chOff x="7081442" y="2246001"/>
            <a:chExt cx="130630" cy="563076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xmlns="" id="{6A54ED0E-2066-499E-B81C-CB8E0ECD80B4}"/>
                </a:ext>
              </a:extLst>
            </p:cNvPr>
            <p:cNvSpPr/>
            <p:nvPr/>
          </p:nvSpPr>
          <p:spPr>
            <a:xfrm>
              <a:off x="7081443" y="2246001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xmlns="" id="{59A5081C-4CAB-4171-8B31-0A82A7E49FC6}"/>
                </a:ext>
              </a:extLst>
            </p:cNvPr>
            <p:cNvSpPr/>
            <p:nvPr/>
          </p:nvSpPr>
          <p:spPr>
            <a:xfrm>
              <a:off x="7081442" y="247139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xmlns="" id="{A547810A-BA0D-4182-9620-51064229B571}"/>
                </a:ext>
              </a:extLst>
            </p:cNvPr>
            <p:cNvSpPr/>
            <p:nvPr/>
          </p:nvSpPr>
          <p:spPr>
            <a:xfrm>
              <a:off x="7081442" y="2678448"/>
              <a:ext cx="130629" cy="130629"/>
            </a:xfrm>
            <a:prstGeom prst="ellipse">
              <a:avLst/>
            </a:prstGeom>
            <a:noFill/>
            <a:ln>
              <a:solidFill>
                <a:srgbClr val="44546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42239413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268D3F8B-16D9-4FA9-A055-B3C99F9C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349-B8FF-4EAF-9758-1B6C76217467}" type="datetime1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958765E-1D59-4EBD-8B0C-D90EDEBF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3528" y="1419622"/>
            <a:ext cx="7776864" cy="362148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84BC9D76-2C00-47FC-B1BC-53DDDD5D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6DE4-523C-4F70-BC59-CD9CEAB9BA4C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xmlns="" id="{2619D724-5309-42B0-9DD6-2097051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1" y="273844"/>
            <a:ext cx="6943430" cy="518008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8854032-24A2-4F97-996D-2040FAF5D9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189" y="213515"/>
            <a:ext cx="1692110" cy="594525"/>
          </a:xfrm>
          <a:prstGeom prst="rect">
            <a:avLst/>
          </a:prstGeom>
        </p:spPr>
      </p:pic>
      <p:grpSp>
        <p:nvGrpSpPr>
          <p:cNvPr id="22" name="Группа 21">
            <a:extLst>
              <a:ext uri="{FF2B5EF4-FFF2-40B4-BE49-F238E27FC236}">
                <a16:creationId xmlns:a16="http://schemas.microsoft.com/office/drawing/2014/main" xmlns="" id="{1DC89029-5F07-4A38-A938-FF64B8ECC68B}"/>
              </a:ext>
            </a:extLst>
          </p:cNvPr>
          <p:cNvGrpSpPr/>
          <p:nvPr userDrawn="1"/>
        </p:nvGrpSpPr>
        <p:grpSpPr>
          <a:xfrm>
            <a:off x="-2" y="1"/>
            <a:ext cx="1253006" cy="5143502"/>
            <a:chOff x="-3" y="0"/>
            <a:chExt cx="1670675" cy="6858003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xmlns="" id="{75DB9053-9013-4FDD-92DF-75577C95697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1" t="1" r="-1" b="54939"/>
            <a:stretch/>
          </p:blipFill>
          <p:spPr>
            <a:xfrm rot="5400000">
              <a:off x="-787109" y="787106"/>
              <a:ext cx="3238008" cy="1663795"/>
            </a:xfrm>
            <a:prstGeom prst="rect">
              <a:avLst/>
            </a:prstGeom>
          </p:spPr>
        </p:pic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xmlns="" id="{CDC64F56-F9E7-4C31-B78E-F8868BE3D7A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1" t="55971" r="-1" b="-1217"/>
            <a:stretch/>
          </p:blipFill>
          <p:spPr>
            <a:xfrm rot="16200000">
              <a:off x="-783667" y="4403663"/>
              <a:ext cx="3238008" cy="1670671"/>
            </a:xfrm>
            <a:prstGeom prst="rect">
              <a:avLst/>
            </a:prstGeom>
          </p:spPr>
        </p:pic>
      </p:grpSp>
      <p:pic>
        <p:nvPicPr>
          <p:cNvPr id="26" name="Рисунок 25">
            <a:extLst>
              <a:ext uri="{FF2B5EF4-FFF2-40B4-BE49-F238E27FC236}">
                <a16:creationId xmlns:a16="http://schemas.microsoft.com/office/drawing/2014/main" xmlns="" id="{2DA2F168-F001-4186-B20D-6180659ABA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91" t="1" r="-1" b="54939"/>
          <a:stretch/>
        </p:blipFill>
        <p:spPr>
          <a:xfrm rot="16200000">
            <a:off x="7303676" y="3305327"/>
            <a:ext cx="2428506" cy="12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74957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499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247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97849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925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15550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551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3456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1656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361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422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73077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7970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94477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9089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798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547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2905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1828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56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719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374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4C4CC-7E80-4F90-9A02-2A63DA2878F5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8DD09-1F5A-4D76-8611-DF58AADC05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57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8AAEE-3512-4090-9B24-C286A9D5E2BE}" type="datetimeFigureOut">
              <a:rPr lang="ru-RU" smtClean="0"/>
              <a:t>22.05.2023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8A8C3-609F-47DD-8812-8AC51B5D1B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0364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AD42FB-C595-4448-903C-F423BC2C939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55576" y="1653649"/>
            <a:ext cx="6858000" cy="102155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Индивидуальный проект </a:t>
            </a:r>
            <a:b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Эсперанто</a:t>
            </a:r>
            <a:r>
              <a:rPr 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endParaRPr lang="ru-RU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D124A35-A450-4D5D-9EE2-711DE86C0CC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86000" y="3147814"/>
            <a:ext cx="6858000" cy="648890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Город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Новосибирск</a:t>
            </a:r>
          </a:p>
          <a:p>
            <a:pPr marL="0" indent="0" algn="r">
              <a:buNone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Площадка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МБОУ Инженерный лицей НГТУ</a:t>
            </a:r>
          </a:p>
          <a:p>
            <a:pPr marL="0" indent="0" algn="r">
              <a:buNone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Учащийся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Клюшова Настя</a:t>
            </a:r>
          </a:p>
          <a:p>
            <a:pPr marL="0" indent="0" algn="r">
              <a:buNone/>
            </a:pP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Преподаватель</a:t>
            </a:r>
            <a:r>
              <a:rPr lang="en-US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18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Шперлинг Владимир Константинович</a:t>
            </a:r>
            <a:endParaRPr lang="ru-RU" sz="18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39171CC-B167-447C-A9FD-65D1523FBC76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0" y="4767264"/>
            <a:ext cx="2057400" cy="273844"/>
          </a:xfrm>
        </p:spPr>
        <p:txBody>
          <a:bodyPr/>
          <a:lstStyle/>
          <a:p>
            <a:fld id="{B0FC8884-0561-42A9-AF80-F6A6938D0E7A}" type="datetime1">
              <a:rPr lang="ru-RU" smtClean="0"/>
              <a:t>22.05.2023</a:t>
            </a:fld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9035B88-EA81-4BAC-AD5C-7793E98177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4"/>
            <a:ext cx="2057400" cy="273844"/>
          </a:xfrm>
        </p:spPr>
        <p:txBody>
          <a:bodyPr/>
          <a:lstStyle/>
          <a:p>
            <a:fld id="{2D0A6DE4-523C-4F70-BC59-CD9CEAB9BA4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246434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Введение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Приложение сделано для изучения языка Эсперанто. </a:t>
            </a:r>
          </a:p>
          <a:p>
            <a:pPr marL="0" indent="0">
              <a:buNone/>
            </a:pPr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 нем находится</a:t>
            </a:r>
          </a:p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Лексика, разбитая на темы, с заучиванием слов</a:t>
            </a:r>
          </a:p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Основная грамматика с заданиями</a:t>
            </a:r>
          </a:p>
          <a:p>
            <a:r>
              <a:rPr lang="ru-RU" sz="20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Тексты с аудио файлами </a:t>
            </a:r>
            <a:endParaRPr lang="ru-RU" sz="20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-92546"/>
            <a:ext cx="2510586" cy="88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8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Отображение выбора тем</a:t>
            </a:r>
            <a:endParaRPr lang="ru-RU" sz="3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203598"/>
            <a:ext cx="1722626" cy="3828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185863"/>
            <a:ext cx="1800201" cy="388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889" y="1185863"/>
            <a:ext cx="1728192" cy="3840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529" y="1185863"/>
            <a:ext cx="1709271" cy="3798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78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Отображение текста и упражнений</a:t>
            </a:r>
            <a:endParaRPr lang="ru-RU" sz="32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77487"/>
            <a:ext cx="1840478" cy="396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77486"/>
            <a:ext cx="1784706" cy="396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1188074"/>
            <a:ext cx="1826223" cy="3961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1196455"/>
            <a:ext cx="1782466" cy="3961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2860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3469"/>
            <a:ext cx="8229600" cy="549061"/>
          </a:xfrm>
        </p:spPr>
        <p:txBody>
          <a:bodyPr>
            <a:normAutofit fontScale="90000"/>
          </a:bodyPr>
          <a:lstStyle/>
          <a:p>
            <a:r>
              <a:rPr lang="ru-RU" sz="3200" dirty="0" smtClean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Классы</a:t>
            </a:r>
            <a:endParaRPr lang="ru-RU" sz="3200" dirty="0">
              <a:solidFill>
                <a:schemeClr val="tx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540" y="-196710"/>
            <a:ext cx="2592288" cy="910804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2522612"/>
            <a:ext cx="1944216" cy="64807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MainActivity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главное меню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259632" y="1203598"/>
            <a:ext cx="1512168" cy="64807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MenuWord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меню выбора темы слов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dirty="0" smtClean="0"/>
              <a:t>Ь</a:t>
            </a:r>
            <a:endParaRPr lang="ru-RU" dirty="0"/>
          </a:p>
        </p:txBody>
      </p:sp>
      <p:cxnSp>
        <p:nvCxnSpPr>
          <p:cNvPr id="8" name="Прямая со стрелкой 7"/>
          <p:cNvCxnSpPr/>
          <p:nvPr/>
        </p:nvCxnSpPr>
        <p:spPr>
          <a:xfrm flipV="1">
            <a:off x="1403648" y="1995686"/>
            <a:ext cx="288032" cy="52692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420087" y="2515155"/>
            <a:ext cx="1584176" cy="648072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Grammari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темы грамматики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Прямая со стрелкой 10"/>
          <p:cNvCxnSpPr>
            <a:endCxn id="9" idx="1"/>
          </p:cNvCxnSpPr>
          <p:nvPr/>
        </p:nvCxnSpPr>
        <p:spPr>
          <a:xfrm>
            <a:off x="2060047" y="2780317"/>
            <a:ext cx="360040" cy="5887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2420087" y="3483285"/>
            <a:ext cx="1215809" cy="72008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Texti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выбор текста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1691680" y="3170684"/>
            <a:ext cx="720080" cy="62520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395536" y="4203364"/>
            <a:ext cx="1512168" cy="6726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ResCopy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результат решения задач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Прямая со стрелкой 16"/>
          <p:cNvCxnSpPr>
            <a:endCxn id="15" idx="0"/>
          </p:cNvCxnSpPr>
          <p:nvPr/>
        </p:nvCxnSpPr>
        <p:spPr>
          <a:xfrm>
            <a:off x="1007604" y="3170684"/>
            <a:ext cx="144016" cy="103268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7524328" y="3219822"/>
            <a:ext cx="1542904" cy="62350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TwoTasto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 задания ввести слово)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7524328" y="1851669"/>
            <a:ext cx="1614912" cy="79208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Tasto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тип задания</a:t>
            </a:r>
            <a:endParaRPr lang="en-US" sz="1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ажать на кнопку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895440" y="2407143"/>
            <a:ext cx="2157860" cy="86409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partojDeParolado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 правил о грамматике)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Прямоугольник 21"/>
          <p:cNvSpPr/>
          <p:nvPr/>
        </p:nvSpPr>
        <p:spPr>
          <a:xfrm>
            <a:off x="4858842" y="636057"/>
            <a:ext cx="1872207" cy="936103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word, Adapter, wordOtobr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 слов с помощью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ResicleView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7375551" y="589617"/>
            <a:ext cx="1632367" cy="757997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WordTasto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задания для заучивания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5" name="Прямая со стрелкой 24"/>
          <p:cNvCxnSpPr>
            <a:stCxn id="6" idx="3"/>
            <a:endCxn id="22" idx="1"/>
          </p:cNvCxnSpPr>
          <p:nvPr/>
        </p:nvCxnSpPr>
        <p:spPr>
          <a:xfrm flipV="1">
            <a:off x="2771800" y="1104109"/>
            <a:ext cx="2087042" cy="423525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22" idx="3"/>
            <a:endCxn id="23" idx="1"/>
          </p:cNvCxnSpPr>
          <p:nvPr/>
        </p:nvCxnSpPr>
        <p:spPr>
          <a:xfrm flipV="1">
            <a:off x="6731049" y="968616"/>
            <a:ext cx="644502" cy="13549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9" idx="3"/>
            <a:endCxn id="21" idx="1"/>
          </p:cNvCxnSpPr>
          <p:nvPr/>
        </p:nvCxnSpPr>
        <p:spPr>
          <a:xfrm>
            <a:off x="4004263" y="2839191"/>
            <a:ext cx="891177" cy="0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1" idx="3"/>
            <a:endCxn id="20" idx="1"/>
          </p:cNvCxnSpPr>
          <p:nvPr/>
        </p:nvCxnSpPr>
        <p:spPr>
          <a:xfrm flipV="1">
            <a:off x="7053300" y="2247714"/>
            <a:ext cx="471028" cy="591477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1" idx="3"/>
            <a:endCxn id="19" idx="1"/>
          </p:cNvCxnSpPr>
          <p:nvPr/>
        </p:nvCxnSpPr>
        <p:spPr>
          <a:xfrm>
            <a:off x="7053300" y="2839191"/>
            <a:ext cx="471028" cy="69238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Прямоугольник 60"/>
          <p:cNvSpPr/>
          <p:nvPr/>
        </p:nvSpPr>
        <p:spPr>
          <a:xfrm>
            <a:off x="5647360" y="3372839"/>
            <a:ext cx="1728191" cy="846094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Media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отображение текста и воспроизведение аудио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4" name="Прямая со стрелкой 63"/>
          <p:cNvCxnSpPr>
            <a:stCxn id="12" idx="3"/>
            <a:endCxn id="61" idx="1"/>
          </p:cNvCxnSpPr>
          <p:nvPr/>
        </p:nvCxnSpPr>
        <p:spPr>
          <a:xfrm flipV="1">
            <a:off x="3635896" y="3795886"/>
            <a:ext cx="2011464" cy="47439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3815321" y="4299942"/>
            <a:ext cx="1404751" cy="72008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Texti_Texti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(хранение текстов)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6" name="Прямоугольник 105"/>
          <p:cNvSpPr/>
          <p:nvPr/>
        </p:nvSpPr>
        <p:spPr>
          <a:xfrm>
            <a:off x="3224009" y="1731211"/>
            <a:ext cx="1584176" cy="526926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TextGrammar</a:t>
            </a:r>
            <a:endParaRPr lang="ru-RU" sz="1200" dirty="0" smtClean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(хранение правил грамматики)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3057452" y="636057"/>
            <a:ext cx="1231273" cy="567541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Word_Nabor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хранение слов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ru-RU" sz="12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9" name="Прямая со стрелкой 108"/>
          <p:cNvCxnSpPr>
            <a:stCxn id="105" idx="0"/>
            <a:endCxn id="61" idx="1"/>
          </p:cNvCxnSpPr>
          <p:nvPr/>
        </p:nvCxnSpPr>
        <p:spPr>
          <a:xfrm flipV="1">
            <a:off x="4517697" y="3795886"/>
            <a:ext cx="1129663" cy="504056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 стрелкой 110"/>
          <p:cNvCxnSpPr>
            <a:stCxn id="107" idx="3"/>
            <a:endCxn id="22" idx="1"/>
          </p:cNvCxnSpPr>
          <p:nvPr/>
        </p:nvCxnSpPr>
        <p:spPr>
          <a:xfrm>
            <a:off x="4288725" y="919828"/>
            <a:ext cx="570117" cy="184281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endCxn id="21" idx="1"/>
          </p:cNvCxnSpPr>
          <p:nvPr/>
        </p:nvCxnSpPr>
        <p:spPr>
          <a:xfrm>
            <a:off x="4016097" y="2259149"/>
            <a:ext cx="879343" cy="580042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6025347" y="4323662"/>
            <a:ext cx="1152128" cy="672640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Alfv</a:t>
            </a:r>
          </a:p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отображение алфавита)</a:t>
            </a:r>
            <a:endParaRPr lang="ru-RU" sz="1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22" name="Прямая со стрелкой 121"/>
          <p:cNvCxnSpPr>
            <a:stCxn id="12" idx="3"/>
          </p:cNvCxnSpPr>
          <p:nvPr/>
        </p:nvCxnSpPr>
        <p:spPr>
          <a:xfrm>
            <a:off x="3635896" y="3843325"/>
            <a:ext cx="2389451" cy="600633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/>
          <p:nvPr/>
        </p:nvCxnSpPr>
        <p:spPr>
          <a:xfrm flipV="1">
            <a:off x="5220072" y="4443958"/>
            <a:ext cx="805275" cy="216024"/>
          </a:xfrm>
          <a:prstGeom prst="straightConnector1">
            <a:avLst/>
          </a:prstGeom>
          <a:ln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178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Требования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Версия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Android: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9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.0 Android(Pie) </a:t>
            </a: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и выше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Занимаемая память: 37 Мб</a:t>
            </a:r>
          </a:p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Диагональ экрана: вертикальная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2592288" cy="9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392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Вывод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buNone/>
            </a:pPr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Приложение поможет выучить язык без использования интернета. Чтобы выучить основы не нужно будет искать в интернете или скачивать разные приложения.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2592288" cy="9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67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Возможности для доработки</a:t>
            </a:r>
            <a:endParaRPr lang="ru-RU" sz="3200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Сохранять данные в базе данных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Добавление аккаунтов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Отображать активность в приложении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Расширить количество слов и тем</a:t>
            </a:r>
          </a:p>
          <a:p>
            <a:r>
              <a:rPr lang="ru-RU" sz="2400" dirty="0" smtClean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Сохранять в базе данных все результаты выполнения упражнения</a:t>
            </a:r>
          </a:p>
          <a:p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60B23B0-1F13-4112-BAB2-7DFE67F069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-92546"/>
            <a:ext cx="2592288" cy="910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3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5656" y="2283718"/>
            <a:ext cx="6943430" cy="518008"/>
          </a:xfrm>
        </p:spPr>
        <p:txBody>
          <a:bodyPr/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Спасибо за внимание!</a:t>
            </a:r>
            <a:endParaRPr lang="ru-RU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4807524"/>
      </p:ext>
    </p:extLst>
  </p:cSld>
  <p:clrMapOvr>
    <a:masterClrMapping/>
  </p:clrMapOvr>
  <p:transition spd="slow">
    <p:wipe dir="r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231</Words>
  <Application>Microsoft Office PowerPoint</Application>
  <PresentationFormat>Экран (16:9)</PresentationFormat>
  <Paragraphs>61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Тема Office</vt:lpstr>
      <vt:lpstr>Специальное оформление</vt:lpstr>
      <vt:lpstr>Индивидуальный проект   “Эсперанто”</vt:lpstr>
      <vt:lpstr>Введение</vt:lpstr>
      <vt:lpstr>Отображение выбора тем</vt:lpstr>
      <vt:lpstr>Отображение текста и упражнений</vt:lpstr>
      <vt:lpstr>Классы</vt:lpstr>
      <vt:lpstr>Требования</vt:lpstr>
      <vt:lpstr>Вывод</vt:lpstr>
      <vt:lpstr>Возможности для доработки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Настя</dc:creator>
  <cp:lastModifiedBy>Настя</cp:lastModifiedBy>
  <cp:revision>19</cp:revision>
  <dcterms:created xsi:type="dcterms:W3CDTF">2023-05-22T10:40:05Z</dcterms:created>
  <dcterms:modified xsi:type="dcterms:W3CDTF">2023-05-22T16:16:24Z</dcterms:modified>
</cp:coreProperties>
</file>