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9" r:id="rId4"/>
    <p:sldId id="277" r:id="rId5"/>
    <p:sldId id="278" r:id="rId6"/>
    <p:sldId id="260" r:id="rId7"/>
    <p:sldId id="265" r:id="rId8"/>
    <p:sldId id="264" r:id="rId9"/>
    <p:sldId id="274" r:id="rId10"/>
    <p:sldId id="275" r:id="rId11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73C8"/>
    <a:srgbClr val="99CCFF"/>
    <a:srgbClr val="78D7E4"/>
    <a:srgbClr val="3AA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041FF-2373-4500-A1EA-7774FE81F255}" v="55" dt="2023-05-24T05:28:15.221"/>
    <p1510:client id="{24FCCF7E-96AF-45A1-BB9F-673913A0464C}" v="2345" dt="2023-05-23T12:14:14.049"/>
    <p1510:client id="{87748861-34AB-4B4A-8745-F64BA9A25A3D}" v="43" dt="2023-05-23T12:42:40.553"/>
    <p1510:client id="{EB7CAEEE-770C-4814-9A8C-D15E09654C2A}" v="375" dt="2023-05-23T13:51:46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29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-19050"/>
            <a:ext cx="9261475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733550"/>
            <a:ext cx="7467600" cy="9667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7266871-9CEE-4714-A7D1-AE43B95ED692}" type="datetimeFigureOut">
              <a:rPr lang="en-US"/>
              <a:pPr>
                <a:defRPr/>
              </a:pPr>
              <a:t>5/23/2023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446702B-5C7D-4D2F-88DA-57B7E5C8EB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2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73BA8-DB49-41FF-9810-46ECE38956D1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A8BAA-5D29-4A55-8C0A-AADB463A35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F8685-ADE0-4A60-959A-0C9A25A52CF1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3093C-6613-4D7E-9FDF-C8437D7A9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9A895-F6D9-4C41-A833-1773916FC63E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FE016-1623-4B75-BD03-27A465FEF2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9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A79F4-B8D6-40C4-8D1B-4C654D2EF128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D9CE6-C745-4911-AF8B-80A16595EB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36AA53-A98B-4BA1-BB80-6343FB3AF0DA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AB446-DBF5-4FB3-A1D3-FBBB28C85E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14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F073D-DA68-4351-A5EF-F0E23DBA20C6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C893-CA22-4210-A9A0-2ECD21FC0F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638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CE8F-3853-4DE2-BD16-1594FA9A5608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F056F-9FF9-4C1A-AC31-7FA99E332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1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04A7-5D3A-4846-8293-179B68A54B2D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3FE42-CF98-44E4-BCA3-7F8D6AE4D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9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B5CA8-6C00-4264-A7C5-0D7E5EB69B38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FCE34-5D97-430E-91A3-3CDBADFE03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4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7CFA9-CE55-4F3B-BEA1-17E08A195BC4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67F37-629B-48C9-BEA1-2CECD1C5B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71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638" y="0"/>
            <a:ext cx="9164638" cy="519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2209800" y="206375"/>
            <a:ext cx="64770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C28ABD-14AC-46B9-9D73-DBA32D8ECECE}" type="datetimeFigureOut">
              <a:rPr lang="en-US"/>
              <a:pPr>
                <a:defRPr/>
              </a:pPr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6A336A1-9321-40B7-AC5F-BBBD7F844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b="1" dirty="0">
                <a:solidFill>
                  <a:schemeClr val="tx2"/>
                </a:solidFill>
              </a:rPr>
              <a:t>Индивидуальный проект </a:t>
            </a:r>
            <a:br>
              <a:rPr lang="ru-RU" b="1" dirty="0">
                <a:solidFill>
                  <a:schemeClr val="tx2"/>
                </a:solidFill>
              </a:rPr>
            </a:br>
            <a:r>
              <a:rPr lang="ru-RU" b="1" dirty="0">
                <a:solidFill>
                  <a:srgbClr val="FFC000"/>
                </a:solidFill>
              </a:rPr>
              <a:t> </a:t>
            </a:r>
            <a:r>
              <a:rPr lang="ru-RU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«Симулятор эволюции»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075" name="Subtitle 4"/>
          <p:cNvSpPr>
            <a:spLocks noGrp="1"/>
          </p:cNvSpPr>
          <p:nvPr>
            <p:ph type="subTitle" idx="1"/>
          </p:nvPr>
        </p:nvSpPr>
        <p:spPr>
          <a:xfrm>
            <a:off x="685800" y="3028950"/>
            <a:ext cx="2133600" cy="1520416"/>
          </a:xfrm>
        </p:spPr>
        <p:txBody>
          <a:bodyPr>
            <a:spAutoFit/>
          </a:bodyPr>
          <a:lstStyle/>
          <a:p>
            <a:pPr algn="r" eaLnBrk="1" hangingPunct="1"/>
            <a:r>
              <a:rPr lang="ru-RU" sz="1600" dirty="0"/>
              <a:t>Город:</a:t>
            </a:r>
          </a:p>
          <a:p>
            <a:pPr algn="r" eaLnBrk="1" hangingPunct="1"/>
            <a:r>
              <a:rPr lang="ru-RU" sz="1600" dirty="0"/>
              <a:t>Площадка: </a:t>
            </a:r>
            <a:endParaRPr lang="ru-RU" sz="1600" dirty="0">
              <a:cs typeface="Calibri"/>
            </a:endParaRPr>
          </a:p>
          <a:p>
            <a:pPr algn="r" eaLnBrk="1" hangingPunct="1"/>
            <a:r>
              <a:rPr lang="ru-RU" sz="1600" dirty="0"/>
              <a:t>Учащийся:</a:t>
            </a:r>
            <a:endParaRPr lang="ru-RU" sz="1600" dirty="0">
              <a:cs typeface="Calibri"/>
            </a:endParaRPr>
          </a:p>
          <a:p>
            <a:pPr algn="r" eaLnBrk="1" hangingPunct="1"/>
            <a:r>
              <a:rPr lang="ru-RU" sz="1600" dirty="0"/>
              <a:t>Преподаватель:</a:t>
            </a:r>
          </a:p>
          <a:p>
            <a:pPr algn="r" eaLnBrk="1" hangingPunct="1"/>
            <a:r>
              <a:rPr lang="ru-RU" sz="1600" dirty="0"/>
              <a:t>Дата:</a:t>
            </a:r>
            <a:endParaRPr lang="en-US" sz="1600" dirty="0"/>
          </a:p>
        </p:txBody>
      </p:sp>
      <p:sp>
        <p:nvSpPr>
          <p:cNvPr id="3076" name="Subtitle 4"/>
          <p:cNvSpPr txBox="1">
            <a:spLocks/>
          </p:cNvSpPr>
          <p:nvPr/>
        </p:nvSpPr>
        <p:spPr bwMode="auto">
          <a:xfrm>
            <a:off x="2895600" y="3028950"/>
            <a:ext cx="3657600" cy="15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ru-RU" sz="1600" dirty="0">
                <a:solidFill>
                  <a:schemeClr val="bg1"/>
                </a:solidFill>
                <a:latin typeface="Calibri"/>
                <a:cs typeface="Arial"/>
              </a:rPr>
              <a:t>Новосибирск</a:t>
            </a:r>
          </a:p>
          <a:p>
            <a:pPr eaLnBrk="1" hangingPunct="1"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  <a:latin typeface="Calibri"/>
                <a:cs typeface="Arial"/>
              </a:rPr>
              <a:t>Инженерный лицей при НГТУ</a:t>
            </a:r>
          </a:p>
          <a:p>
            <a:pPr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  <a:latin typeface="Calibri"/>
                <a:cs typeface="Arial"/>
              </a:rPr>
              <a:t>Гречешнюк Даниил</a:t>
            </a:r>
            <a:endParaRPr lang="ru-RU" dirty="0">
              <a:solidFill>
                <a:schemeClr val="bg1"/>
              </a:solidFill>
            </a:endParaRPr>
          </a:p>
          <a:p>
            <a:pPr>
              <a:spcBef>
                <a:spcPct val="20000"/>
              </a:spcBef>
            </a:pPr>
            <a:r>
              <a:rPr lang="ru-RU" sz="1600">
                <a:solidFill>
                  <a:schemeClr val="bg1"/>
                </a:solidFill>
                <a:latin typeface="Calibri"/>
                <a:cs typeface="Arial"/>
              </a:rPr>
              <a:t>Муль Павел Фридрихович</a:t>
            </a:r>
            <a:endParaRPr lang="en-US" sz="1600">
              <a:solidFill>
                <a:schemeClr val="bg1"/>
              </a:solidFill>
              <a:latin typeface="Calibri"/>
              <a:cs typeface="Arial"/>
            </a:endParaRPr>
          </a:p>
          <a:p>
            <a:pPr>
              <a:spcBef>
                <a:spcPct val="20000"/>
              </a:spcBef>
            </a:pPr>
            <a:r>
              <a:rPr lang="ru-RU" sz="1600" dirty="0">
                <a:solidFill>
                  <a:schemeClr val="bg1"/>
                </a:solidFill>
                <a:latin typeface="Calibri"/>
                <a:cs typeface="Arial"/>
              </a:rPr>
              <a:t>24 мая 2023 г.</a:t>
            </a:r>
            <a:endParaRPr lang="en-US" sz="1600" dirty="0">
              <a:solidFill>
                <a:schemeClr val="bg1"/>
              </a:solidFill>
              <a:latin typeface="Calibri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3500" y="2227262"/>
            <a:ext cx="6477000" cy="688975"/>
          </a:xfrm>
        </p:spPr>
        <p:txBody>
          <a:bodyPr/>
          <a:lstStyle/>
          <a:p>
            <a:r>
              <a:rPr lang="ru-RU" sz="40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0278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1434" y="1613498"/>
            <a:ext cx="320758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000" dirty="0">
                <a:latin typeface="Calibri"/>
                <a:cs typeface="Arial"/>
              </a:rPr>
              <a:t>Я поставил цель создать приложение, которое позволит поэкспериментировать с эволюцией, развлечься и попробовать получить самый приспособленный вид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CF0EF6F6-6C06-762B-6AAC-8CDBF9EE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2" y="1099112"/>
            <a:ext cx="3217652" cy="3743218"/>
          </a:xfrm>
          <a:prstGeom prst="rect">
            <a:avLst/>
          </a:prstGeom>
        </p:spPr>
      </p:pic>
      <p:pic>
        <p:nvPicPr>
          <p:cNvPr id="4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E481B66B-41A0-4602-C8A8-BAD751FE9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63" y="4202951"/>
            <a:ext cx="9810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3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215FF-3D54-61F7-1962-F050DA5D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Бот</a:t>
            </a:r>
            <a:endParaRPr lang="ru-RU" dirty="0"/>
          </a:p>
        </p:txBody>
      </p:sp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CB13798-2CC8-6859-788C-A7BBDC5B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445" y="1036159"/>
            <a:ext cx="552450" cy="504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E5E5A-C532-A9CD-7302-2940C6C2C8A9}"/>
              </a:ext>
            </a:extLst>
          </p:cNvPr>
          <p:cNvSpPr txBox="1"/>
          <p:nvPr/>
        </p:nvSpPr>
        <p:spPr>
          <a:xfrm>
            <a:off x="3108469" y="1155051"/>
            <a:ext cx="355945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Calibri"/>
                <a:cs typeface="Arial"/>
              </a:rPr>
              <a:t>В классе </a:t>
            </a:r>
            <a:r>
              <a:rPr lang="ru-RU" sz="2000" err="1">
                <a:latin typeface="Calibri"/>
                <a:cs typeface="Arial"/>
              </a:rPr>
              <a:t>Bot</a:t>
            </a:r>
            <a:r>
              <a:rPr lang="ru-RU" sz="2000" dirty="0">
                <a:latin typeface="Calibri"/>
                <a:cs typeface="Arial"/>
              </a:rPr>
              <a:t> есть несколько основных полей, из которых можно выделить: </a:t>
            </a:r>
          </a:p>
          <a:p>
            <a:pPr marL="285750" indent="-285750">
              <a:buFont typeface="Arial"/>
              <a:buChar char="•"/>
            </a:pPr>
            <a:r>
              <a:rPr lang="ru-RU" sz="2000">
                <a:latin typeface="Calibri"/>
                <a:cs typeface="Arial"/>
              </a:rPr>
              <a:t>Координаты бота</a:t>
            </a:r>
            <a:endParaRPr lang="ru-RU" sz="2000" dirty="0"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alibri"/>
                <a:cs typeface="Arial"/>
              </a:rPr>
              <a:t>Код, состоящий из 16 чисел 0-20. Числа до 12 являются </a:t>
            </a:r>
            <a:r>
              <a:rPr lang="ru-RU" sz="2000">
                <a:latin typeface="Calibri"/>
                <a:cs typeface="Arial"/>
              </a:rPr>
              <a:t>ссылками, после-командами</a:t>
            </a:r>
            <a:endParaRPr lang="ru-RU" sz="2000" dirty="0"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000">
                <a:latin typeface="Calibri"/>
                <a:cs typeface="Arial"/>
              </a:rPr>
              <a:t>Цвет</a:t>
            </a:r>
            <a:endParaRPr lang="ru-RU" sz="2000" dirty="0">
              <a:latin typeface="Calibri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sz="2000" dirty="0">
                <a:latin typeface="Calibri"/>
                <a:cs typeface="Arial"/>
              </a:rPr>
              <a:t>Показатель энергии</a:t>
            </a:r>
            <a:endParaRPr lang="ru-RU" sz="2000" dirty="0"/>
          </a:p>
        </p:txBody>
      </p:sp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8298437-4999-7BDE-2982-E07CB364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8" y="1158528"/>
            <a:ext cx="1999171" cy="1683445"/>
          </a:xfrm>
          <a:prstGeom prst="rect">
            <a:avLst/>
          </a:prstGeom>
        </p:spPr>
      </p:pic>
      <p:pic>
        <p:nvPicPr>
          <p:cNvPr id="6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29064C3-B129-7274-62D8-66174871D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05" y="3314340"/>
            <a:ext cx="1761946" cy="1663461"/>
          </a:xfrm>
          <a:prstGeom prst="rect">
            <a:avLst/>
          </a:prstGeom>
        </p:spPr>
      </p:pic>
      <p:pic>
        <p:nvPicPr>
          <p:cNvPr id="7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D6F21E4-38DA-BC03-CD59-EE71F4586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55" y="2740234"/>
            <a:ext cx="2743200" cy="21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35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Calibri"/>
              </a:rPr>
              <a:t>Пользовательский интерфейс</a:t>
            </a:r>
            <a:endParaRPr lang="ru-RU" dirty="0"/>
          </a:p>
        </p:txBody>
      </p:sp>
      <p:pic>
        <p:nvPicPr>
          <p:cNvPr id="9" name="Рисунок 10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A91902B3-CE42-9BE5-D210-B396D2B2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3" y="1064284"/>
            <a:ext cx="1740910" cy="3500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50EF2-6C38-CEF5-BE33-3E7C3D62F249}"/>
              </a:ext>
            </a:extLst>
          </p:cNvPr>
          <p:cNvSpPr txBox="1"/>
          <p:nvPr/>
        </p:nvSpPr>
        <p:spPr>
          <a:xfrm>
            <a:off x="2080872" y="1169581"/>
            <a:ext cx="23898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Управление скоростью симуляции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2B62D-B677-16E4-CF02-F61BCA907A17}"/>
              </a:ext>
            </a:extLst>
          </p:cNvPr>
          <p:cNvSpPr txBox="1"/>
          <p:nvPr/>
        </p:nvSpPr>
        <p:spPr>
          <a:xfrm>
            <a:off x="6222512" y="4329172"/>
            <a:ext cx="18872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Кнопка настроек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C1E70-2392-B250-BAAF-38612D52E9C5}"/>
              </a:ext>
            </a:extLst>
          </p:cNvPr>
          <p:cNvSpPr txBox="1"/>
          <p:nvPr/>
        </p:nvSpPr>
        <p:spPr>
          <a:xfrm>
            <a:off x="4234718" y="4324993"/>
            <a:ext cx="2434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Загрузка кода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5CFC8-3B2C-D4E4-C257-353C68EF651F}"/>
              </a:ext>
            </a:extLst>
          </p:cNvPr>
          <p:cNvSpPr txBox="1"/>
          <p:nvPr/>
        </p:nvSpPr>
        <p:spPr>
          <a:xfrm>
            <a:off x="231709" y="4554947"/>
            <a:ext cx="20999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Панель управления</a:t>
            </a:r>
            <a:endParaRPr lang="ru-RU" dirty="0"/>
          </a:p>
        </p:txBody>
      </p:sp>
      <p:pic>
        <p:nvPicPr>
          <p:cNvPr id="17" name="Рисунок 1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209039E-0D52-98FF-17CA-1CB11E26D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692" y="3115252"/>
            <a:ext cx="4144992" cy="6490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691465-723A-DEB3-3852-0AFF82B47FF7}"/>
              </a:ext>
            </a:extLst>
          </p:cNvPr>
          <p:cNvSpPr txBox="1"/>
          <p:nvPr/>
        </p:nvSpPr>
        <p:spPr>
          <a:xfrm>
            <a:off x="6024699" y="2276219"/>
            <a:ext cx="2434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Добавление бота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B6F158-8234-56DF-C8AE-F2B4985C407F}"/>
              </a:ext>
            </a:extLst>
          </p:cNvPr>
          <p:cNvSpPr txBox="1"/>
          <p:nvPr/>
        </p:nvSpPr>
        <p:spPr>
          <a:xfrm>
            <a:off x="3598519" y="2276219"/>
            <a:ext cx="2434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Перезагрузка поля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F3505C-F041-C4C3-5AC6-6F4C112EF1ED}"/>
              </a:ext>
            </a:extLst>
          </p:cNvPr>
          <p:cNvSpPr txBox="1"/>
          <p:nvPr/>
        </p:nvSpPr>
        <p:spPr>
          <a:xfrm>
            <a:off x="2336905" y="4012286"/>
            <a:ext cx="2434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Сохранение кода</a:t>
            </a:r>
            <a:endParaRPr lang="ru-RU" dirty="0"/>
          </a:p>
        </p:txBody>
      </p:sp>
      <p:sp>
        <p:nvSpPr>
          <p:cNvPr id="22" name="Стрелка: вправо 21">
            <a:extLst>
              <a:ext uri="{FF2B5EF4-FFF2-40B4-BE49-F238E27FC236}">
                <a16:creationId xmlns:a16="http://schemas.microsoft.com/office/drawing/2014/main" id="{3E173534-8FD4-5DAB-6261-5240CA64E59D}"/>
              </a:ext>
            </a:extLst>
          </p:cNvPr>
          <p:cNvSpPr/>
          <p:nvPr/>
        </p:nvSpPr>
        <p:spPr>
          <a:xfrm rot="16200000">
            <a:off x="4797942" y="4039528"/>
            <a:ext cx="569447" cy="118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право 22">
            <a:extLst>
              <a:ext uri="{FF2B5EF4-FFF2-40B4-BE49-F238E27FC236}">
                <a16:creationId xmlns:a16="http://schemas.microsoft.com/office/drawing/2014/main" id="{15624569-9B32-5761-8DC9-9B78375F2E71}"/>
              </a:ext>
            </a:extLst>
          </p:cNvPr>
          <p:cNvSpPr/>
          <p:nvPr/>
        </p:nvSpPr>
        <p:spPr>
          <a:xfrm rot="-4380000">
            <a:off x="7330191" y="4036125"/>
            <a:ext cx="515018" cy="1276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: вправо 23">
            <a:extLst>
              <a:ext uri="{FF2B5EF4-FFF2-40B4-BE49-F238E27FC236}">
                <a16:creationId xmlns:a16="http://schemas.microsoft.com/office/drawing/2014/main" id="{557AFC9D-C21F-FE8D-B701-D9D4A27CD797}"/>
              </a:ext>
            </a:extLst>
          </p:cNvPr>
          <p:cNvSpPr/>
          <p:nvPr/>
        </p:nvSpPr>
        <p:spPr>
          <a:xfrm rot="6720000">
            <a:off x="6332894" y="2782575"/>
            <a:ext cx="551303" cy="118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4D83558E-6330-8B5D-7AD5-8FF91155F2A0}"/>
              </a:ext>
            </a:extLst>
          </p:cNvPr>
          <p:cNvSpPr/>
          <p:nvPr/>
        </p:nvSpPr>
        <p:spPr>
          <a:xfrm rot="2760000">
            <a:off x="4957934" y="2764041"/>
            <a:ext cx="687375" cy="118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: вправо 25">
            <a:extLst>
              <a:ext uri="{FF2B5EF4-FFF2-40B4-BE49-F238E27FC236}">
                <a16:creationId xmlns:a16="http://schemas.microsoft.com/office/drawing/2014/main" id="{BF0220C8-84A4-30EA-FE09-961FAE0679A1}"/>
              </a:ext>
            </a:extLst>
          </p:cNvPr>
          <p:cNvSpPr/>
          <p:nvPr/>
        </p:nvSpPr>
        <p:spPr>
          <a:xfrm rot="-1560000">
            <a:off x="3169705" y="3856557"/>
            <a:ext cx="787160" cy="1186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CF3A852-548A-8399-A001-9C185D23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032" y="886095"/>
            <a:ext cx="1323975" cy="1171575"/>
          </a:xfrm>
          <a:prstGeom prst="rect">
            <a:avLst/>
          </a:prstGeom>
        </p:spPr>
      </p:pic>
      <p:pic>
        <p:nvPicPr>
          <p:cNvPr id="4" name="Рисунок 4" descr="Изображение выглядит как туалетные принадлежности&#10;&#10;Автоматически созданное описание">
            <a:extLst>
              <a:ext uri="{FF2B5EF4-FFF2-40B4-BE49-F238E27FC236}">
                <a16:creationId xmlns:a16="http://schemas.microsoft.com/office/drawing/2014/main" id="{4D7C66D3-F54C-0EE2-AF15-1C445F3E7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5375" y="1265118"/>
            <a:ext cx="47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9B2C6-DC78-BFF6-5CEB-325E5DAE9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Диалоговые окна</a:t>
            </a:r>
            <a:endParaRPr lang="ru-RU" dirty="0"/>
          </a:p>
        </p:txBody>
      </p:sp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52E6DF-479C-A24D-E01A-6E561154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09" y="956454"/>
            <a:ext cx="2183680" cy="4114800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197E3DBC-9A16-F0E4-59D5-10BA62AC8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9" y="956454"/>
            <a:ext cx="218806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E5097D-43B4-EFAB-772B-79B1A83B7EF9}"/>
              </a:ext>
            </a:extLst>
          </p:cNvPr>
          <p:cNvSpPr txBox="1"/>
          <p:nvPr/>
        </p:nvSpPr>
        <p:spPr>
          <a:xfrm>
            <a:off x="2730682" y="1719188"/>
            <a:ext cx="144328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Calibri"/>
                <a:cs typeface="Arial"/>
              </a:rPr>
              <a:t>Меню настроек, в котором можно настроить правила симуляции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2CFFD-F22A-2DD9-4565-8AF59BB36841}"/>
              </a:ext>
            </a:extLst>
          </p:cNvPr>
          <p:cNvSpPr txBox="1"/>
          <p:nvPr/>
        </p:nvSpPr>
        <p:spPr>
          <a:xfrm>
            <a:off x="4358918" y="1913282"/>
            <a:ext cx="205791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Calibri"/>
                <a:cs typeface="Arial"/>
              </a:rPr>
              <a:t>Минималистичная панель загрузки, позволяющая выбрать сохраненный код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BEEC6-98CD-D11B-904B-95E6A5135D5C}"/>
              </a:ext>
            </a:extLst>
          </p:cNvPr>
          <p:cNvSpPr txBox="1"/>
          <p:nvPr/>
        </p:nvSpPr>
        <p:spPr>
          <a:xfrm>
            <a:off x="3580665" y="952421"/>
            <a:ext cx="1980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Dialog </a:t>
            </a:r>
            <a:r>
              <a:rPr lang="ru-RU" err="1">
                <a:latin typeface="Calibri"/>
                <a:cs typeface="Arial"/>
              </a:rPr>
              <a:t>Fragment</a:t>
            </a:r>
            <a:endParaRPr lang="ru-RU" err="1"/>
          </a:p>
        </p:txBody>
      </p:sp>
      <p:pic>
        <p:nvPicPr>
          <p:cNvPr id="4" name="Рисунок 7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CE9E6EE-3A32-5B44-83D8-158B3C3D0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155" y="3925127"/>
            <a:ext cx="1265927" cy="12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Основные классы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16BAC1E9-D18B-1227-B8E2-14D39A009286}"/>
              </a:ext>
            </a:extLst>
          </p:cNvPr>
          <p:cNvSpPr/>
          <p:nvPr/>
        </p:nvSpPr>
        <p:spPr>
          <a:xfrm>
            <a:off x="4238663" y="1746849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cs typeface="Calibri"/>
              </a:rPr>
              <a:t>MainActivity</a:t>
            </a:r>
            <a:endParaRPr lang="ru-RU" dirty="0" err="1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EA0ED0A-A44F-E6B2-C3F3-06FFFF29EC48}"/>
              </a:ext>
            </a:extLst>
          </p:cNvPr>
          <p:cNvSpPr/>
          <p:nvPr/>
        </p:nvSpPr>
        <p:spPr>
          <a:xfrm>
            <a:off x="4238663" y="2620274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DrawView</a:t>
            </a:r>
            <a:endParaRPr lang="ru-RU" dirty="0" err="1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A07472-C674-4426-FBD5-BFFDD16DC62C}"/>
              </a:ext>
            </a:extLst>
          </p:cNvPr>
          <p:cNvSpPr/>
          <p:nvPr/>
        </p:nvSpPr>
        <p:spPr>
          <a:xfrm>
            <a:off x="4238663" y="3493697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DrawThread</a:t>
            </a:r>
            <a:endParaRPr lang="ru-RU" dirty="0" err="1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F405CD8-0313-1260-D0F1-F9F81690C4C8}"/>
              </a:ext>
            </a:extLst>
          </p:cNvPr>
          <p:cNvSpPr/>
          <p:nvPr/>
        </p:nvSpPr>
        <p:spPr>
          <a:xfrm>
            <a:off x="6309002" y="992037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LoadDialog</a:t>
            </a:r>
            <a:endParaRPr lang="ru-RU" dirty="0" err="1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1FD361C-B9F1-28CD-3654-39FF30B66F0D}"/>
              </a:ext>
            </a:extLst>
          </p:cNvPr>
          <p:cNvSpPr/>
          <p:nvPr/>
        </p:nvSpPr>
        <p:spPr>
          <a:xfrm>
            <a:off x="4238663" y="992038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PictureButton</a:t>
            </a:r>
            <a:endParaRPr lang="ru-RU" dirty="0" err="1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A59BA94-CAC8-1326-CB27-A7D2CB1B1985}"/>
              </a:ext>
            </a:extLst>
          </p:cNvPr>
          <p:cNvSpPr/>
          <p:nvPr/>
        </p:nvSpPr>
        <p:spPr>
          <a:xfrm>
            <a:off x="4281795" y="4367122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Bot</a:t>
            </a:r>
            <a:endParaRPr lang="ru-RU" dirty="0" err="1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789FDD4-FD4A-1D61-4BA0-A65605450062}"/>
              </a:ext>
            </a:extLst>
          </p:cNvPr>
          <p:cNvSpPr/>
          <p:nvPr/>
        </p:nvSpPr>
        <p:spPr>
          <a:xfrm>
            <a:off x="2168324" y="992038"/>
            <a:ext cx="1660584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SettingDialog</a:t>
            </a:r>
            <a:endParaRPr lang="ru-RU" dirty="0" err="1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AFAE60C2-8C97-B6CD-B900-8F2C2C010EE2}"/>
              </a:ext>
            </a:extLst>
          </p:cNvPr>
          <p:cNvSpPr/>
          <p:nvPr/>
        </p:nvSpPr>
        <p:spPr>
          <a:xfrm>
            <a:off x="4998631" y="2406489"/>
            <a:ext cx="75481" cy="1509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B5913A08-7436-154D-6E01-4F4F5389079B}"/>
              </a:ext>
            </a:extLst>
          </p:cNvPr>
          <p:cNvSpPr/>
          <p:nvPr/>
        </p:nvSpPr>
        <p:spPr>
          <a:xfrm>
            <a:off x="4998631" y="3258347"/>
            <a:ext cx="75481" cy="1509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1E3C1C6E-585F-9651-BC5E-72D624C32CAB}"/>
              </a:ext>
            </a:extLst>
          </p:cNvPr>
          <p:cNvSpPr/>
          <p:nvPr/>
        </p:nvSpPr>
        <p:spPr>
          <a:xfrm>
            <a:off x="5041763" y="4131772"/>
            <a:ext cx="75481" cy="1509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низ 15">
            <a:extLst>
              <a:ext uri="{FF2B5EF4-FFF2-40B4-BE49-F238E27FC236}">
                <a16:creationId xmlns:a16="http://schemas.microsoft.com/office/drawing/2014/main" id="{BC1CE698-2C41-4B58-3237-279BEEE6C998}"/>
              </a:ext>
            </a:extLst>
          </p:cNvPr>
          <p:cNvSpPr/>
          <p:nvPr/>
        </p:nvSpPr>
        <p:spPr>
          <a:xfrm rot="10800000">
            <a:off x="5030979" y="1565413"/>
            <a:ext cx="75481" cy="1509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26821D47-5AB1-500B-74E9-00BFBFA001CC}"/>
              </a:ext>
            </a:extLst>
          </p:cNvPr>
          <p:cNvSpPr/>
          <p:nvPr/>
        </p:nvSpPr>
        <p:spPr>
          <a:xfrm rot="13500000">
            <a:off x="6044583" y="1640894"/>
            <a:ext cx="75481" cy="1509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684C226D-C4EA-22A6-C930-8EE84571E337}"/>
              </a:ext>
            </a:extLst>
          </p:cNvPr>
          <p:cNvSpPr/>
          <p:nvPr/>
        </p:nvSpPr>
        <p:spPr>
          <a:xfrm rot="8100000">
            <a:off x="4049724" y="1640894"/>
            <a:ext cx="75481" cy="15096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28FE1EC-686D-6741-269D-12C968EC374D}"/>
              </a:ext>
            </a:extLst>
          </p:cNvPr>
          <p:cNvSpPr/>
          <p:nvPr/>
        </p:nvSpPr>
        <p:spPr>
          <a:xfrm>
            <a:off x="97983" y="2048773"/>
            <a:ext cx="2016423" cy="582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ClickRepository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3FD58208-39BE-2C3A-6913-AE5FE50923EF}"/>
              </a:ext>
            </a:extLst>
          </p:cNvPr>
          <p:cNvSpPr/>
          <p:nvPr/>
        </p:nvSpPr>
        <p:spPr>
          <a:xfrm>
            <a:off x="97983" y="2760452"/>
            <a:ext cx="2016423" cy="582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CodeRepository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6240F79-A956-53CD-5FD0-3982B2FDA64A}"/>
              </a:ext>
            </a:extLst>
          </p:cNvPr>
          <p:cNvSpPr/>
          <p:nvPr/>
        </p:nvSpPr>
        <p:spPr>
          <a:xfrm>
            <a:off x="97982" y="3504480"/>
            <a:ext cx="2016423" cy="5714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BotRepository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D836B4CD-791A-8DAE-348D-FF2C69F2C3C0}"/>
              </a:ext>
            </a:extLst>
          </p:cNvPr>
          <p:cNvSpPr/>
          <p:nvPr/>
        </p:nvSpPr>
        <p:spPr>
          <a:xfrm>
            <a:off x="97982" y="4216159"/>
            <a:ext cx="2016423" cy="582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 err="1">
                <a:cs typeface="Calibri"/>
              </a:rPr>
              <a:t>SettingsRepository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129412-9976-9502-EA07-B28A20C30C0E}"/>
              </a:ext>
            </a:extLst>
          </p:cNvPr>
          <p:cNvSpPr txBox="1"/>
          <p:nvPr/>
        </p:nvSpPr>
        <p:spPr>
          <a:xfrm>
            <a:off x="6036614" y="3562147"/>
            <a:ext cx="28251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Поток для рисования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B60F3-CB31-854C-91CD-30C94F947032}"/>
              </a:ext>
            </a:extLst>
          </p:cNvPr>
          <p:cNvSpPr txBox="1"/>
          <p:nvPr/>
        </p:nvSpPr>
        <p:spPr>
          <a:xfrm>
            <a:off x="6079512" y="4447057"/>
            <a:ext cx="4074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Класс, описывающий бота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AA81D-5253-0679-093E-BC74FABD409F}"/>
              </a:ext>
            </a:extLst>
          </p:cNvPr>
          <p:cNvSpPr txBox="1"/>
          <p:nvPr/>
        </p:nvSpPr>
        <p:spPr>
          <a:xfrm>
            <a:off x="6616085" y="1569398"/>
            <a:ext cx="16626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Диалог загрузки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61E95A-4FC9-117F-3115-68C2952E3CBC}"/>
              </a:ext>
            </a:extLst>
          </p:cNvPr>
          <p:cNvSpPr txBox="1"/>
          <p:nvPr/>
        </p:nvSpPr>
        <p:spPr>
          <a:xfrm>
            <a:off x="2438838" y="1620499"/>
            <a:ext cx="12252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Диалог настроек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C9A284-E732-6894-BBF8-F1B7137531A7}"/>
              </a:ext>
            </a:extLst>
          </p:cNvPr>
          <p:cNvSpPr txBox="1"/>
          <p:nvPr/>
        </p:nvSpPr>
        <p:spPr>
          <a:xfrm>
            <a:off x="2213567" y="3225763"/>
            <a:ext cx="15325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Calibri"/>
                <a:cs typeface="Arial"/>
              </a:rPr>
              <a:t>Репозитории </a:t>
            </a:r>
            <a:endParaRPr lang="ru-RU" dirty="0"/>
          </a:p>
        </p:txBody>
      </p:sp>
      <p:pic>
        <p:nvPicPr>
          <p:cNvPr id="4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2A211BE-013A-9E0C-38A3-8F782AAC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43" y="1124170"/>
            <a:ext cx="1147314" cy="1644330"/>
          </a:xfrm>
          <a:prstGeom prst="rect">
            <a:avLst/>
          </a:prstGeom>
        </p:spPr>
      </p:pic>
      <p:pic>
        <p:nvPicPr>
          <p:cNvPr id="2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90CD5BB-52F8-D3AD-F24C-CB529E858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15" y="3567706"/>
            <a:ext cx="1330625" cy="15664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Требования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2514600" y="1671638"/>
            <a:ext cx="41148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000" dirty="0">
                <a:latin typeface="Calibri"/>
                <a:cs typeface="Arial"/>
              </a:rPr>
              <a:t>Версия </a:t>
            </a:r>
            <a:r>
              <a:rPr lang="en-US" sz="2000" dirty="0">
                <a:latin typeface="Calibri"/>
                <a:cs typeface="Arial"/>
              </a:rPr>
              <a:t>Android: 5.1 </a:t>
            </a:r>
            <a:r>
              <a:rPr lang="en-US" sz="2000" dirty="0" err="1">
                <a:latin typeface="Calibri"/>
                <a:cs typeface="Arial"/>
              </a:rPr>
              <a:t>Lolipop</a:t>
            </a:r>
            <a:r>
              <a:rPr lang="ru-RU" sz="2000" dirty="0">
                <a:latin typeface="Calibri"/>
                <a:cs typeface="Arial"/>
              </a:rPr>
              <a:t> и выше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>
                <a:latin typeface="Calibri"/>
                <a:cs typeface="Arial"/>
              </a:rPr>
              <a:t>Занимаемая память: 15</a:t>
            </a:r>
            <a:r>
              <a:rPr lang="en-US" sz="2000" dirty="0">
                <a:latin typeface="Calibri"/>
                <a:cs typeface="Arial"/>
              </a:rPr>
              <a:t> </a:t>
            </a:r>
            <a:r>
              <a:rPr lang="ru-RU" sz="2000" dirty="0">
                <a:latin typeface="Calibri"/>
                <a:cs typeface="Arial"/>
              </a:rPr>
              <a:t>Мб</a:t>
            </a:r>
          </a:p>
          <a:p>
            <a:pPr eaLnBrk="1" hangingPunct="1"/>
            <a:endParaRPr lang="ru-RU" sz="2000" dirty="0"/>
          </a:p>
          <a:p>
            <a:pPr eaLnBrk="1" hangingPunct="1"/>
            <a:r>
              <a:rPr lang="ru-RU" sz="2000" dirty="0">
                <a:latin typeface="Calibri"/>
                <a:cs typeface="Arial"/>
              </a:rPr>
              <a:t>Разрешения: доступ к файловой системе(необязательно)</a:t>
            </a:r>
          </a:p>
          <a:p>
            <a:endParaRPr lang="ru-RU" sz="2000" dirty="0">
              <a:latin typeface="Calibri"/>
              <a:cs typeface="Arial"/>
            </a:endParaRPr>
          </a:p>
          <a:p>
            <a:pPr eaLnBrk="1" hangingPunct="1"/>
            <a:r>
              <a:rPr lang="ru-RU" sz="2000" dirty="0"/>
              <a:t>Диагональ экрана: любая</a:t>
            </a:r>
          </a:p>
          <a:p>
            <a:pPr eaLnBrk="1" hangingPunct="1"/>
            <a:endParaRPr lang="ru-RU" sz="2000" dirty="0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62" t="7211" r="26099" b="11057"/>
          <a:stretch>
            <a:fillRect/>
          </a:stretch>
        </p:blipFill>
        <p:spPr bwMode="auto">
          <a:xfrm>
            <a:off x="1892300" y="2173288"/>
            <a:ext cx="709613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06" y="3051105"/>
            <a:ext cx="468312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379" y="3772259"/>
            <a:ext cx="413624" cy="41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2" descr="Изображение выглядит как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D3136CE9-C883-09C3-8EE7-0110522DE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519" y="1267813"/>
            <a:ext cx="570961" cy="817892"/>
          </a:xfrm>
          <a:prstGeom prst="rect">
            <a:avLst/>
          </a:prstGeom>
        </p:spPr>
      </p:pic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C3DE29-AA58-4284-090B-2C379ECFD3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-109987" y="3254171"/>
            <a:ext cx="1999172" cy="1773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Выводы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5184" y="1080818"/>
            <a:ext cx="693995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latin typeface="Calibri"/>
                <a:cs typeface="Arial"/>
              </a:rPr>
              <a:t>Таким образом, мною было разработано приложение, которое обладает рядом достоинств: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>
                <a:latin typeface="Calibri"/>
                <a:cs typeface="Arial"/>
              </a:rPr>
              <a:t>Игровое поле с действующими автономно ботами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>
                <a:latin typeface="Calibri"/>
                <a:cs typeface="Arial"/>
              </a:rPr>
              <a:t>Возможность вмешаться с помощью таких инструментов, как загрузка кода или создание бота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>
                <a:latin typeface="Calibri"/>
                <a:cs typeface="Arial"/>
              </a:rPr>
              <a:t>Возможность изменить переменные от которых зависит симуляция с помощью настроек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400" dirty="0">
                <a:latin typeface="Calibri"/>
                <a:cs typeface="Arial"/>
              </a:rPr>
              <a:t>Управлять скоростью </a:t>
            </a:r>
            <a:endParaRPr lang="ru-RU" sz="2400" dirty="0"/>
          </a:p>
        </p:txBody>
      </p:sp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9CA1105-82B9-AF8D-8F61-F3401C84A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711" y="3838862"/>
            <a:ext cx="1125748" cy="1099653"/>
          </a:xfrm>
          <a:prstGeom prst="rect">
            <a:avLst/>
          </a:prstGeom>
        </p:spPr>
      </p:pic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AD9BF85-4577-7D6E-83E7-C8883C71C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81" y="1837067"/>
            <a:ext cx="1751163" cy="1641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1911" y="1440252"/>
            <a:ext cx="6198798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ru-RU" sz="2400" dirty="0">
                <a:latin typeface="Calibri"/>
                <a:cs typeface="Arial"/>
              </a:rPr>
              <a:t>Расширение функционала:</a:t>
            </a:r>
            <a:endParaRPr lang="ru-RU" sz="2400"/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alibri"/>
                <a:cs typeface="Arial"/>
              </a:rPr>
              <a:t>Добавление серверной части: система для обмена кодами пользователей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alibri"/>
                <a:cs typeface="Arial"/>
              </a:rPr>
              <a:t>Ручное составление кода</a:t>
            </a:r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alibri"/>
                <a:cs typeface="Arial"/>
              </a:rPr>
              <a:t>Добавление большего количества настроек</a:t>
            </a:r>
            <a:endParaRPr lang="ru-RU" sz="2400"/>
          </a:p>
          <a:p>
            <a:pPr marL="285750" indent="-285750">
              <a:buFont typeface="Arial"/>
              <a:buChar char="•"/>
            </a:pPr>
            <a:r>
              <a:rPr lang="ru-RU" sz="2400" dirty="0">
                <a:latin typeface="Calibri"/>
                <a:cs typeface="Arial"/>
              </a:rPr>
              <a:t>Добавление большего количества команд для ботов</a:t>
            </a:r>
          </a:p>
          <a:p>
            <a:pPr marL="285750" indent="-285750">
              <a:buFont typeface="Arial"/>
              <a:buChar char="•"/>
            </a:pPr>
            <a:endParaRPr lang="ru-RU" sz="2400" dirty="0">
              <a:latin typeface="Calibri"/>
              <a:cs typeface="Arial"/>
            </a:endParaRPr>
          </a:p>
          <a:p>
            <a:r>
              <a:rPr lang="ru-RU" sz="2400" dirty="0">
                <a:latin typeface="Calibri"/>
                <a:cs typeface="Arial"/>
              </a:rPr>
              <a:t>Оптимизация</a:t>
            </a:r>
            <a:endParaRPr lang="ru-RU" sz="2400"/>
          </a:p>
        </p:txBody>
      </p:sp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95A0960-1FA3-8273-C573-C5CB23EE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003661" y="881781"/>
            <a:ext cx="981075" cy="942975"/>
          </a:xfrm>
          <a:prstGeom prst="rect">
            <a:avLst/>
          </a:prstGeom>
        </p:spPr>
      </p:pic>
      <p:pic>
        <p:nvPicPr>
          <p:cNvPr id="5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F4FBD67-FFC4-B51A-D044-6FA83B59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610655" y="3690811"/>
            <a:ext cx="1449238" cy="10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360</Words>
  <Application>Microsoft Office PowerPoint</Application>
  <PresentationFormat>Экран (16:9)</PresentationFormat>
  <Paragraphs>67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Office Theme</vt:lpstr>
      <vt:lpstr>Индивидуальный проект   «Симулятор эволюции»</vt:lpstr>
      <vt:lpstr>Назначение</vt:lpstr>
      <vt:lpstr>Бот</vt:lpstr>
      <vt:lpstr>Пользовательский интерфейс</vt:lpstr>
      <vt:lpstr>Диалоговые окна</vt:lpstr>
      <vt:lpstr>Основные классы</vt:lpstr>
      <vt:lpstr>Требования</vt:lpstr>
      <vt:lpstr>Выводы</vt:lpstr>
      <vt:lpstr>Перспективы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Bortsova</dc:creator>
  <cp:lastModifiedBy>Альберт</cp:lastModifiedBy>
  <cp:revision>518</cp:revision>
  <dcterms:created xsi:type="dcterms:W3CDTF">2014-12-12T07:51:53Z</dcterms:created>
  <dcterms:modified xsi:type="dcterms:W3CDTF">2023-05-24T05:44:56Z</dcterms:modified>
</cp:coreProperties>
</file>