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0" r:id="rId3"/>
    <p:sldId id="296" r:id="rId4"/>
    <p:sldId id="281" r:id="rId5"/>
    <p:sldId id="282" r:id="rId6"/>
    <p:sldId id="284" r:id="rId7"/>
    <p:sldId id="288" r:id="rId8"/>
    <p:sldId id="289" r:id="rId9"/>
    <p:sldId id="290" r:id="rId10"/>
    <p:sldId id="291" r:id="rId11"/>
    <p:sldId id="294" r:id="rId12"/>
    <p:sldId id="369" r:id="rId13"/>
    <p:sldId id="285" r:id="rId14"/>
    <p:sldId id="286" r:id="rId15"/>
    <p:sldId id="359" r:id="rId16"/>
    <p:sldId id="311" r:id="rId17"/>
    <p:sldId id="295" r:id="rId18"/>
    <p:sldId id="297" r:id="rId19"/>
    <p:sldId id="298" r:id="rId20"/>
    <p:sldId id="367" r:id="rId21"/>
    <p:sldId id="299" r:id="rId22"/>
    <p:sldId id="368" r:id="rId23"/>
    <p:sldId id="301" r:id="rId24"/>
    <p:sldId id="366" r:id="rId25"/>
    <p:sldId id="308" r:id="rId26"/>
    <p:sldId id="302" r:id="rId27"/>
    <p:sldId id="303" r:id="rId28"/>
    <p:sldId id="304" r:id="rId29"/>
    <p:sldId id="371" r:id="rId30"/>
    <p:sldId id="305" r:id="rId31"/>
    <p:sldId id="306" r:id="rId32"/>
    <p:sldId id="346" r:id="rId33"/>
    <p:sldId id="370" r:id="rId34"/>
    <p:sldId id="362" r:id="rId35"/>
    <p:sldId id="365" r:id="rId36"/>
  </p:sldIdLst>
  <p:sldSz cx="9144000" cy="6858000" type="screen4x3"/>
  <p:notesSz cx="9928225" cy="6797675"/>
  <p:embeddedFontLst>
    <p:embeddedFont>
      <p:font typeface="Tahoma" panose="020B0604030504040204" pitchFamily="34" charset="0"/>
      <p:regular r:id="rId39"/>
      <p:bold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54"/>
    <a:srgbClr val="95C03B"/>
    <a:srgbClr val="FF9933"/>
    <a:srgbClr val="F80CCB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</a:t>
            </a:r>
            <a:r>
              <a:rPr lang="en-US" altLang="ko-KR" dirty="0"/>
              <a:t> </a:t>
            </a:r>
            <a:r>
              <a:rPr lang="ko-KR" altLang="en-US" dirty="0"/>
              <a:t>시작하기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정</a:t>
            </a:r>
          </a:p>
        </p:txBody>
      </p:sp>
    </p:spTree>
    <p:extLst>
      <p:ext uri="{BB962C8B-B14F-4D97-AF65-F5344CB8AC3E}">
        <p14:creationId xmlns:p14="http://schemas.microsoft.com/office/powerpoint/2010/main" val="32014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정해진 위치에서 일정 방향으로 퍼져나가는 빛</a:t>
            </a:r>
            <a:endParaRPr lang="en-US" altLang="ko-KR" dirty="0"/>
          </a:p>
          <a:p>
            <a:pPr lvl="1"/>
            <a:r>
              <a:rPr lang="ko-KR" altLang="en-US" dirty="0"/>
              <a:t>빛이 방사되는 한계각도</a:t>
            </a:r>
            <a:r>
              <a:rPr lang="en-US" altLang="ko-KR" dirty="0"/>
              <a:t>(spot angle)</a:t>
            </a:r>
            <a:r>
              <a:rPr lang="ko-KR" altLang="en-US" dirty="0"/>
              <a:t> 존재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Spotlight(</a:t>
            </a:r>
            <a:r>
              <a:rPr lang="ko-KR" altLang="en-US" dirty="0"/>
              <a:t>스포트라이트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 descr="http://docs.unity3d.com/Documentation/Images/manual/class-Light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7" y="3629330"/>
            <a:ext cx="16383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docs.unity3d.com/Documentation/Images/manual/class-Light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66" y="2420885"/>
            <a:ext cx="5454774" cy="402661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4700"/>
            <a:ext cx="8784976" cy="45606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8010454" y="1595735"/>
            <a:ext cx="260276" cy="2061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8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4E3508-662F-4774-A45F-10DC329DB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 코딩 시작하기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E63E32B-47DC-444F-8926-3B94CC361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0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‘Project’ </a:t>
            </a:r>
            <a:r>
              <a:rPr lang="ko-KR" altLang="en-US" dirty="0"/>
              <a:t>탭의</a:t>
            </a:r>
            <a:r>
              <a:rPr lang="en-US" altLang="ko-KR" dirty="0">
                <a:sym typeface="Wingdings" panose="05000000000000000000" pitchFamily="2" charset="2"/>
              </a:rPr>
              <a:t> [+]  [C# Script]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처음 생성 시 이름을 확정해야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 때 확정된 이름이 클래스명이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파일이름과 클래스명이 같아야 유니티가 찾을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나중에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클래스명을 바꾸고 싶으면 파일명도 동일하게 바꿔야 함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3ACC7F-6529-4FD3-8C9D-139D0950DE27}"/>
              </a:ext>
            </a:extLst>
          </p:cNvPr>
          <p:cNvGrpSpPr>
            <a:grpSpLocks noChangeAspect="1"/>
          </p:cNvGrpSpPr>
          <p:nvPr/>
        </p:nvGrpSpPr>
        <p:grpSpPr>
          <a:xfrm>
            <a:off x="1968332" y="3342028"/>
            <a:ext cx="4835916" cy="3054264"/>
            <a:chOff x="2142137" y="3284984"/>
            <a:chExt cx="4488306" cy="28347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61812" t="6601" r="8263" b="59800"/>
            <a:stretch/>
          </p:blipFill>
          <p:spPr>
            <a:xfrm>
              <a:off x="2142137" y="3284984"/>
              <a:ext cx="4488306" cy="283472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5" name="사각형: 둥근 모서리 4"/>
            <p:cNvSpPr/>
            <p:nvPr/>
          </p:nvSpPr>
          <p:spPr>
            <a:xfrm>
              <a:off x="3123819" y="4303462"/>
              <a:ext cx="576064" cy="12592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5053094" y="4758633"/>
              <a:ext cx="529100" cy="1521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64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파일을 드래그해서 </a:t>
            </a:r>
            <a:r>
              <a:rPr lang="en-US" altLang="ko-KR" dirty="0"/>
              <a:t>Sphere </a:t>
            </a:r>
            <a:r>
              <a:rPr lang="ko-KR" altLang="en-US" dirty="0"/>
              <a:t>에 연결</a:t>
            </a:r>
            <a:r>
              <a:rPr lang="en-US" altLang="ko-KR" dirty="0"/>
              <a:t>, </a:t>
            </a:r>
            <a:r>
              <a:rPr lang="ko-KR" altLang="en-US" dirty="0"/>
              <a:t>또는</a:t>
            </a:r>
            <a:endParaRPr lang="en-US" altLang="ko-KR" dirty="0"/>
          </a:p>
          <a:p>
            <a:r>
              <a:rPr lang="en-US" altLang="ko-KR" dirty="0"/>
              <a:t>Sphere </a:t>
            </a:r>
            <a:r>
              <a:rPr lang="ko-KR" altLang="en-US" dirty="0"/>
              <a:t>선택 후 </a:t>
            </a:r>
            <a:r>
              <a:rPr lang="en-US" altLang="ko-KR" dirty="0"/>
              <a:t>[Add Component] </a:t>
            </a:r>
            <a:r>
              <a:rPr lang="en-US" altLang="ko-KR" dirty="0">
                <a:sym typeface="Wingdings" panose="05000000000000000000" pitchFamily="2" charset="2"/>
              </a:rPr>
              <a:t> ‘Scripts’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92524" y="2453630"/>
            <a:ext cx="3528391" cy="1055399"/>
            <a:chOff x="892524" y="2453630"/>
            <a:chExt cx="3528391" cy="10553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46650" t="6945" r="27594" b="79380"/>
            <a:stretch/>
          </p:blipFill>
          <p:spPr>
            <a:xfrm>
              <a:off x="892524" y="2453630"/>
              <a:ext cx="3528391" cy="105368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5" name="사각형: 둥근 모서리 4"/>
            <p:cNvSpPr/>
            <p:nvPr/>
          </p:nvSpPr>
          <p:spPr>
            <a:xfrm>
              <a:off x="3851920" y="2860957"/>
              <a:ext cx="534370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cxnSp>
          <p:nvCxnSpPr>
            <p:cNvPr id="7" name="직선 화살표 연결선 6"/>
            <p:cNvCxnSpPr>
              <a:stCxn id="5" idx="1"/>
            </p:cNvCxnSpPr>
            <p:nvPr/>
          </p:nvCxnSpPr>
          <p:spPr>
            <a:xfrm flipH="1" flipV="1">
              <a:off x="1323474" y="3119282"/>
              <a:ext cx="2528446" cy="657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77562" t="6601" b="41600"/>
          <a:stretch/>
        </p:blipFill>
        <p:spPr>
          <a:xfrm>
            <a:off x="4759596" y="2453629"/>
            <a:ext cx="3246448" cy="4215731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사각형: 둥근 모서리 10"/>
          <p:cNvSpPr/>
          <p:nvPr/>
        </p:nvSpPr>
        <p:spPr>
          <a:xfrm>
            <a:off x="4759596" y="5619484"/>
            <a:ext cx="3246448" cy="33781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3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6DBFC-DA9B-493B-956F-BD4E7647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편집기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99155-B27F-476F-9E1D-1D74CBE2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[Edit]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[Preferences]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[External Tools]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2F832-2DC7-452C-BCA7-DEED83E4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1" y="2132856"/>
            <a:ext cx="882327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1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스크립트의 루트에서 선언한 변수</a:t>
            </a:r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전역변수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Inspector</a:t>
            </a:r>
            <a:r>
              <a:rPr lang="ko-KR" altLang="en-US" dirty="0"/>
              <a:t>에 나타남</a:t>
            </a:r>
            <a:endParaRPr lang="en-US" altLang="ko-KR" dirty="0"/>
          </a:p>
          <a:p>
            <a:pPr lvl="2"/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변수의 값을 </a:t>
            </a:r>
            <a:r>
              <a:rPr lang="en-US" altLang="ko-KR" dirty="0"/>
              <a:t>Inspector</a:t>
            </a:r>
            <a:r>
              <a:rPr lang="ko-KR" altLang="en-US" dirty="0"/>
              <a:t>에서 수정하여 테스트 가능</a:t>
            </a:r>
            <a:endParaRPr lang="en-US" altLang="ko-KR" dirty="0"/>
          </a:p>
          <a:p>
            <a:pPr lvl="1"/>
            <a:r>
              <a:rPr lang="en-US" altLang="ko-KR" dirty="0"/>
              <a:t>Inspector</a:t>
            </a:r>
            <a:r>
              <a:rPr lang="ko-KR" altLang="en-US" dirty="0"/>
              <a:t>에 나타나지 않게 하려면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</a:p>
          <a:p>
            <a:pPr lvl="3"/>
            <a:endParaRPr lang="en-US" altLang="ko-KR" dirty="0"/>
          </a:p>
          <a:p>
            <a:r>
              <a:rPr lang="ko-KR" altLang="en-US" dirty="0"/>
              <a:t>함수 내에서 선언한 지역변수</a:t>
            </a:r>
            <a:endParaRPr lang="en-US" altLang="ko-KR" dirty="0"/>
          </a:p>
          <a:p>
            <a:pPr lvl="1"/>
            <a:r>
              <a:rPr lang="en-US" altLang="ko-KR" dirty="0"/>
              <a:t>Inspector</a:t>
            </a:r>
            <a:r>
              <a:rPr lang="ko-KR" altLang="en-US" dirty="0"/>
              <a:t>에 나타나지 않음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유니티의 이름 선언 규칙</a:t>
            </a:r>
            <a:endParaRPr lang="en-US" altLang="ko-KR" dirty="0"/>
          </a:p>
          <a:p>
            <a:pPr lvl="2"/>
            <a:r>
              <a:rPr lang="ko-KR" altLang="en-US" dirty="0"/>
              <a:t>단어가 바뀔 때마다 대문자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소문자로 시작</a:t>
            </a:r>
            <a:endParaRPr lang="en-US" altLang="ko-KR" dirty="0"/>
          </a:p>
          <a:p>
            <a:pPr lvl="1"/>
            <a:r>
              <a:rPr lang="ko-KR" altLang="en-US" dirty="0"/>
              <a:t>함수 및 클래스</a:t>
            </a:r>
            <a:r>
              <a:rPr lang="en-US" altLang="ko-KR" dirty="0"/>
              <a:t>: </a:t>
            </a:r>
            <a:r>
              <a:rPr lang="ko-KR" altLang="en-US" dirty="0"/>
              <a:t>대문자로 시작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스크립트 변수 선언</a:t>
            </a:r>
          </a:p>
        </p:txBody>
      </p:sp>
    </p:spTree>
    <p:extLst>
      <p:ext uri="{BB962C8B-B14F-4D97-AF65-F5344CB8AC3E}">
        <p14:creationId xmlns:p14="http://schemas.microsoft.com/office/powerpoint/2010/main" val="419828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디버그 로그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/>
              <a:t>후 프로그램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9" t="22347" r="58662" b="72848"/>
          <a:stretch/>
        </p:blipFill>
        <p:spPr>
          <a:xfrm>
            <a:off x="457200" y="1412776"/>
            <a:ext cx="5184576" cy="83401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4200" r="53937"/>
          <a:stretch/>
        </p:blipFill>
        <p:spPr>
          <a:xfrm>
            <a:off x="457200" y="2852936"/>
            <a:ext cx="6437396" cy="36004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사각형: 둥근 모서리 5"/>
          <p:cNvSpPr/>
          <p:nvPr/>
        </p:nvSpPr>
        <p:spPr>
          <a:xfrm>
            <a:off x="457200" y="6286520"/>
            <a:ext cx="658416" cy="184868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8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시 디버그 및 다양한 메시지 출력</a:t>
            </a:r>
            <a:endParaRPr lang="en-US" altLang="ko-KR" dirty="0"/>
          </a:p>
          <a:p>
            <a:pPr lvl="1"/>
            <a:r>
              <a:rPr lang="en-US" altLang="ko-KR" dirty="0" err="1"/>
              <a:t>Ctrl+Shift+C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Collapse: </a:t>
            </a:r>
            <a:r>
              <a:rPr lang="ko-KR" altLang="en-US" dirty="0"/>
              <a:t>같은 종류의 에러를 한 번만 표시</a:t>
            </a:r>
          </a:p>
          <a:p>
            <a:pPr lvl="1"/>
            <a:r>
              <a:rPr lang="en-US" altLang="ko-KR" dirty="0"/>
              <a:t>Clear on Play: </a:t>
            </a:r>
            <a:r>
              <a:rPr lang="ko-KR" altLang="en-US" dirty="0"/>
              <a:t>실행 시 콘솔창을 지우고 다시 기록</a:t>
            </a:r>
            <a:r>
              <a:rPr lang="en-US" altLang="ko-KR" dirty="0"/>
              <a:t>(</a:t>
            </a:r>
            <a:r>
              <a:rPr lang="ko-KR" altLang="en-US" dirty="0"/>
              <a:t>권장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Error Pause: </a:t>
            </a:r>
            <a:r>
              <a:rPr lang="ko-KR" altLang="en-US" dirty="0"/>
              <a:t>에러가 나면 멈춤</a:t>
            </a:r>
            <a:r>
              <a:rPr lang="en-US" altLang="ko-KR" dirty="0"/>
              <a:t>(</a:t>
            </a:r>
            <a:r>
              <a:rPr lang="ko-KR" altLang="en-US" dirty="0"/>
              <a:t>권장</a:t>
            </a:r>
            <a:r>
              <a:rPr lang="en-US" altLang="ko-KR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801165" y="2734275"/>
            <a:ext cx="2388890" cy="1282300"/>
            <a:chOff x="5292080" y="2979964"/>
            <a:chExt cx="2388890" cy="12823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8" r="68806" b="65749"/>
            <a:stretch/>
          </p:blipFill>
          <p:spPr>
            <a:xfrm>
              <a:off x="5292080" y="2979964"/>
              <a:ext cx="2388890" cy="128230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5" name="사각형: 둥근 모서리 4"/>
            <p:cNvSpPr/>
            <p:nvPr/>
          </p:nvSpPr>
          <p:spPr>
            <a:xfrm>
              <a:off x="6300191" y="3116904"/>
              <a:ext cx="718229" cy="18776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2438" t="22175" r="67324" b="59704"/>
          <a:stretch/>
        </p:blipFill>
        <p:spPr>
          <a:xfrm>
            <a:off x="3059832" y="2097715"/>
            <a:ext cx="2281754" cy="2555421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2437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Start() / Update()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9A03A-A8CE-47CA-B14D-588E48C6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Start()</a:t>
            </a:r>
          </a:p>
          <a:p>
            <a:pPr lvl="1"/>
            <a:r>
              <a:rPr lang="ko-KR" altLang="en-US" dirty="0"/>
              <a:t>스크립트에 연결된 물체가 처음 </a:t>
            </a:r>
            <a:r>
              <a:rPr lang="en-US" altLang="ko-KR" dirty="0"/>
              <a:t>Scene</a:t>
            </a:r>
            <a:r>
              <a:rPr lang="ko-KR" altLang="en-US" dirty="0"/>
              <a:t>에 등장할 때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Update()</a:t>
            </a:r>
          </a:p>
          <a:p>
            <a:pPr lvl="1"/>
            <a:r>
              <a:rPr lang="ko-KR" altLang="en-US" dirty="0"/>
              <a:t>매 프레임마다 실행</a:t>
            </a:r>
            <a:endParaRPr lang="en-US" altLang="ko-KR" dirty="0"/>
          </a:p>
          <a:p>
            <a:pPr lvl="2"/>
            <a:r>
              <a:rPr lang="ko-KR" altLang="en-US" dirty="0"/>
              <a:t>스크립트가 연결된 물체가 활성화되어 있어야 함</a:t>
            </a:r>
          </a:p>
        </p:txBody>
      </p:sp>
    </p:spTree>
    <p:extLst>
      <p:ext uri="{BB962C8B-B14F-4D97-AF65-F5344CB8AC3E}">
        <p14:creationId xmlns:p14="http://schemas.microsoft.com/office/powerpoint/2010/main" val="15827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유니티의 기초 개념들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스크립트 코딩 시작하기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키보드와</a:t>
            </a:r>
            <a:r>
              <a:rPr lang="en-US" altLang="ko-KR" dirty="0"/>
              <a:t> </a:t>
            </a:r>
            <a:r>
              <a:rPr lang="ko-KR" altLang="en-US" dirty="0"/>
              <a:t>마우스로 입력 받기</a:t>
            </a:r>
          </a:p>
        </p:txBody>
      </p:sp>
    </p:spTree>
    <p:extLst>
      <p:ext uri="{BB962C8B-B14F-4D97-AF65-F5344CB8AC3E}">
        <p14:creationId xmlns:p14="http://schemas.microsoft.com/office/powerpoint/2010/main" val="43304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Start() / Update() </a:t>
            </a:r>
            <a:r>
              <a:rPr lang="ko-KR" altLang="en-US" dirty="0"/>
              <a:t>예제 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1055" t="17569" r="61025" b="61203"/>
          <a:stretch/>
        </p:blipFill>
        <p:spPr>
          <a:xfrm>
            <a:off x="4644008" y="1486988"/>
            <a:ext cx="4320480" cy="323815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1055" t="17589" r="61025" b="61203"/>
          <a:stretch/>
        </p:blipFill>
        <p:spPr>
          <a:xfrm>
            <a:off x="179512" y="1490017"/>
            <a:ext cx="4320480" cy="323512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0B42BE8-4528-4775-8163-E5B778A94819}"/>
              </a:ext>
            </a:extLst>
          </p:cNvPr>
          <p:cNvGrpSpPr/>
          <p:nvPr/>
        </p:nvGrpSpPr>
        <p:grpSpPr>
          <a:xfrm>
            <a:off x="2816678" y="4971991"/>
            <a:ext cx="3510643" cy="1170214"/>
            <a:chOff x="2816678" y="4971991"/>
            <a:chExt cx="3510643" cy="11702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ABDFD32-7631-4FF7-A245-C8210692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6678" y="4971991"/>
              <a:ext cx="3510643" cy="11702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716016" y="5241407"/>
              <a:ext cx="1037463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맑은 고딕" panose="020B0503020000020004" pitchFamily="50" charset="-127"/>
                </a:rPr>
                <a:t>보너스</a:t>
              </a:r>
              <a:r>
                <a:rPr lang="en-US" altLang="ko-KR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맑은 고딕" panose="020B0503020000020004" pitchFamily="50" charset="-127"/>
                </a:rPr>
                <a:t>!</a:t>
              </a:r>
              <a:endParaRPr lang="ko-KR" altLang="en-US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0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Debug.Log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매개변수로 들어간 값을 콘솔에 출력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활용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436B00-D4A3-4933-B595-AD955AFA8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3" t="17639" r="58662" b="48755"/>
          <a:stretch/>
        </p:blipFill>
        <p:spPr>
          <a:xfrm>
            <a:off x="4993380" y="2492896"/>
            <a:ext cx="3467052" cy="36004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9862C4-9522-4F02-9F9D-F8C83853B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3" t="17639" r="58662" b="57468"/>
          <a:stretch/>
        </p:blipFill>
        <p:spPr>
          <a:xfrm>
            <a:off x="893071" y="3426333"/>
            <a:ext cx="3467052" cy="266696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946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오류와 디버그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8" t="22179" r="58662" b="68669"/>
          <a:stretch/>
        </p:blipFill>
        <p:spPr>
          <a:xfrm>
            <a:off x="611560" y="2132856"/>
            <a:ext cx="4752528" cy="145600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사각형: 둥근 모서리 4"/>
          <p:cNvSpPr/>
          <p:nvPr/>
        </p:nvSpPr>
        <p:spPr>
          <a:xfrm>
            <a:off x="1715744" y="3076981"/>
            <a:ext cx="338372" cy="195246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98200" r="67325"/>
          <a:stretch/>
        </p:blipFill>
        <p:spPr>
          <a:xfrm>
            <a:off x="613471" y="4034191"/>
            <a:ext cx="7918969" cy="24545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2751" r="20851" b="83250"/>
          <a:stretch/>
        </p:blipFill>
        <p:spPr>
          <a:xfrm>
            <a:off x="612515" y="4724974"/>
            <a:ext cx="7920880" cy="75279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4211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키보드와</a:t>
            </a:r>
            <a:r>
              <a:rPr lang="en-US" altLang="ko-KR" dirty="0"/>
              <a:t> </a:t>
            </a:r>
            <a:r>
              <a:rPr lang="ko-KR" altLang="en-US" dirty="0"/>
              <a:t>마우스로 입력 받기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9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58C81-843E-4169-8BC4-8DE4FB00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[Edit] </a:t>
            </a:r>
            <a:r>
              <a:rPr lang="en-US" altLang="ko-KR" sz="2800" dirty="0">
                <a:sym typeface="Wingdings" panose="05000000000000000000" pitchFamily="2" charset="2"/>
              </a:rPr>
              <a:t> [Project Settings]  [Input Manager]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204D6-28E2-4CCE-866E-927ED7B1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mouse 0</a:t>
            </a:r>
          </a:p>
          <a:p>
            <a:pPr lvl="1"/>
            <a:r>
              <a:rPr lang="ko-KR" altLang="en-US" dirty="0"/>
              <a:t>왼쪽 버튼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mouse 1</a:t>
            </a:r>
          </a:p>
          <a:p>
            <a:pPr lvl="1"/>
            <a:r>
              <a:rPr lang="ko-KR" altLang="en-US" dirty="0"/>
              <a:t>오른쪽 버튼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mouse 2</a:t>
            </a:r>
          </a:p>
          <a:p>
            <a:pPr lvl="1"/>
            <a:r>
              <a:rPr lang="ko-KR" altLang="en-US" dirty="0"/>
              <a:t>가운데 버튼</a:t>
            </a:r>
            <a:r>
              <a:rPr lang="en-US" altLang="ko-KR" dirty="0"/>
              <a:t>(</a:t>
            </a:r>
            <a:r>
              <a:rPr lang="ko-KR" altLang="en-US" dirty="0"/>
              <a:t>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994DB-162C-4397-98DB-807F558AE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878"/>
          <a:stretch/>
        </p:blipFill>
        <p:spPr>
          <a:xfrm>
            <a:off x="3563884" y="1258308"/>
            <a:ext cx="5472612" cy="5198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2E79DF-9DE3-4928-81B0-8D49122DB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78"/>
          <a:stretch/>
        </p:blipFill>
        <p:spPr>
          <a:xfrm>
            <a:off x="3563883" y="1258308"/>
            <a:ext cx="5472612" cy="51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반드시 </a:t>
            </a:r>
            <a:r>
              <a:rPr lang="en-US" altLang="ko-KR" dirty="0"/>
              <a:t>Update()</a:t>
            </a:r>
            <a:r>
              <a:rPr lang="ko-KR" altLang="en-US" dirty="0"/>
              <a:t>에서 처리</a:t>
            </a:r>
            <a:endParaRPr lang="en-US" altLang="ko-KR" dirty="0"/>
          </a:p>
          <a:p>
            <a:pPr lvl="1"/>
            <a:r>
              <a:rPr lang="ko-KR" altLang="en-US" dirty="0"/>
              <a:t>매 프레임마다 언제 키를 누르더라도 대응 가능하도록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수평</a:t>
            </a:r>
            <a:r>
              <a:rPr lang="en-US" altLang="ko-KR" dirty="0"/>
              <a:t>/</a:t>
            </a:r>
            <a:r>
              <a:rPr lang="ko-KR" altLang="en-US" dirty="0"/>
              <a:t>수직 이동 키 입력 처리</a:t>
            </a:r>
            <a:endParaRPr lang="en-US" altLang="ko-KR" dirty="0"/>
          </a:p>
          <a:p>
            <a:pPr lvl="1"/>
            <a:r>
              <a:rPr lang="en-US" altLang="ko-KR" dirty="0" err="1"/>
              <a:t>Input.GetAxis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입력장치</a:t>
            </a:r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조이스틱</a:t>
            </a:r>
            <a:r>
              <a:rPr lang="en-US" altLang="ko-KR" dirty="0"/>
              <a:t>)</a:t>
            </a:r>
            <a:r>
              <a:rPr lang="ko-KR" altLang="en-US" dirty="0"/>
              <a:t>가 눌려진 방향을 </a:t>
            </a:r>
            <a:r>
              <a:rPr lang="en-US" altLang="ko-KR" dirty="0"/>
              <a:t>-1, 0, 1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알려줌</a:t>
            </a:r>
            <a:endParaRPr lang="en-US" altLang="ko-KR" dirty="0"/>
          </a:p>
          <a:p>
            <a:pPr lvl="3"/>
            <a:r>
              <a:rPr lang="ko-KR" altLang="en-US" dirty="0"/>
              <a:t>정확히는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+1 </a:t>
            </a:r>
            <a:r>
              <a:rPr lang="ko-KR" altLang="en-US" dirty="0"/>
              <a:t>사이의 값을 반환</a:t>
            </a:r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Input.GetAxis</a:t>
            </a:r>
            <a:r>
              <a:rPr lang="en-US" altLang="ko-KR" dirty="0"/>
              <a:t>(“Horizontal”);</a:t>
            </a:r>
          </a:p>
          <a:p>
            <a:pPr lvl="3"/>
            <a:r>
              <a:rPr lang="en-US" altLang="ko-KR" dirty="0"/>
              <a:t>“a” </a:t>
            </a:r>
            <a:r>
              <a:rPr lang="en-US" altLang="ko-KR" dirty="0">
                <a:sym typeface="Wingdings" panose="05000000000000000000" pitchFamily="2" charset="2"/>
              </a:rPr>
              <a:t> -1, “d”  1</a:t>
            </a:r>
            <a:endParaRPr lang="en-US" altLang="ko-KR" dirty="0"/>
          </a:p>
          <a:p>
            <a:pPr lvl="2"/>
            <a:r>
              <a:rPr lang="en-US" altLang="ko-KR" dirty="0" err="1"/>
              <a:t>Input.GetAxis</a:t>
            </a:r>
            <a:r>
              <a:rPr lang="en-US" altLang="ko-KR" dirty="0"/>
              <a:t>(“Vertical”);</a:t>
            </a:r>
          </a:p>
          <a:p>
            <a:pPr lvl="3"/>
            <a:r>
              <a:rPr lang="en-US" altLang="ko-KR" dirty="0"/>
              <a:t>“w” </a:t>
            </a:r>
            <a:r>
              <a:rPr lang="en-US" altLang="ko-KR" dirty="0">
                <a:sym typeface="Wingdings" panose="05000000000000000000" pitchFamily="2" charset="2"/>
              </a:rPr>
              <a:t> 1, “s”  -1</a:t>
            </a:r>
          </a:p>
          <a:p>
            <a:pPr lvl="2"/>
            <a:r>
              <a:rPr lang="en-US" altLang="ko-KR" dirty="0" err="1"/>
              <a:t>Input.GetAxisRaw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-1, 0, 1</a:t>
            </a:r>
            <a:r>
              <a:rPr lang="ko-KR" altLang="en-US" dirty="0"/>
              <a:t>만 반환하지만 입력에 대한 반응이 빠름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키 입력 처리</a:t>
            </a:r>
          </a:p>
        </p:txBody>
      </p:sp>
    </p:spTree>
    <p:extLst>
      <p:ext uri="{BB962C8B-B14F-4D97-AF65-F5344CB8AC3E}">
        <p14:creationId xmlns:p14="http://schemas.microsoft.com/office/powerpoint/2010/main" val="1476525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Input.GetKey</a:t>
            </a:r>
            <a:r>
              <a:rPr lang="en-US" altLang="ko-KR" dirty="0"/>
              <a:t>(KEYCODE)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키보드의 특정 키가 </a:t>
            </a:r>
            <a:r>
              <a:rPr lang="ko-KR" altLang="en-US" dirty="0" err="1"/>
              <a:t>눌려있는</a:t>
            </a:r>
            <a:r>
              <a:rPr lang="ko-KR" altLang="en-US" dirty="0"/>
              <a:t> 지 판정</a:t>
            </a:r>
            <a:r>
              <a:rPr lang="en-US" altLang="ko-KR" dirty="0"/>
              <a:t>(True/False)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36248"/>
              </p:ext>
            </p:extLst>
          </p:nvPr>
        </p:nvGraphicFramePr>
        <p:xfrm>
          <a:off x="527335" y="2132856"/>
          <a:ext cx="808932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003">
                  <a:extLst>
                    <a:ext uri="{9D8B030D-6E8A-4147-A177-3AD203B41FA5}">
                      <a16:colId xmlns:a16="http://schemas.microsoft.com/office/drawing/2014/main" val="2294950891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498615277"/>
                    </a:ext>
                  </a:extLst>
                </a:gridCol>
                <a:gridCol w="2529078">
                  <a:extLst>
                    <a:ext uri="{9D8B030D-6E8A-4147-A177-3AD203B41FA5}">
                      <a16:colId xmlns:a16="http://schemas.microsoft.com/office/drawing/2014/main" val="1517779793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329464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02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KeyCode.Space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스페이스바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KeyCode.X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1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KeyCode.Return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엔터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KeyCode.S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30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KeyCode.UpArrow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화살표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KeyCode.LeftShift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왼쪽 </a:t>
                      </a:r>
                      <a:r>
                        <a:rPr lang="ko-KR" altLang="en-US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쉬프트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55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KeyCode.DownArrow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KeyCode.RightShift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오른쪽 </a:t>
                      </a:r>
                      <a:r>
                        <a:rPr lang="ko-KR" altLang="en-US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쉬프트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8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KeyCode.LeftArrow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KeyCode.LeftControl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왼쪽 컨트롤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1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KeyCode.RightArrow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KeyCode.RightControl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오른쪽 컨트롤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9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KeyCode.Escape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ESC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KeyCode.Alpha1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1(!)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KeyCode.BackSpace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백스페이스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KeyCode.F1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Trebuchet MS" panose="020B0603020202020204" pitchFamily="34" charset="0"/>
                          <a:ea typeface="맑은 고딕" panose="020B0503020000020004" pitchFamily="50" charset="-127"/>
                        </a:rPr>
                        <a:t>F1</a:t>
                      </a:r>
                      <a:endParaRPr lang="ko-KR" altLang="en-US" baseline="0" dirty="0">
                        <a:latin typeface="Trebuchet MS" panose="020B0603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31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712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en-US" altLang="ko-KR" dirty="0" err="1"/>
              <a:t>test.cs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8" t="20725" r="60237" b="71615"/>
          <a:stretch/>
        </p:blipFill>
        <p:spPr>
          <a:xfrm>
            <a:off x="1554626" y="1818510"/>
            <a:ext cx="5663323" cy="158417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438" t="26614" r="60237" b="65728"/>
          <a:stretch/>
        </p:blipFill>
        <p:spPr>
          <a:xfrm>
            <a:off x="1554627" y="4221088"/>
            <a:ext cx="5663323" cy="158417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17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키보드 입력 판정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Input.GetKeyDown</a:t>
            </a:r>
            <a:r>
              <a:rPr lang="en-US" altLang="ko-KR" dirty="0"/>
              <a:t>(KEYCODE)</a:t>
            </a:r>
          </a:p>
          <a:p>
            <a:pPr lvl="1"/>
            <a:r>
              <a:rPr lang="ko-KR" altLang="en-US" dirty="0"/>
              <a:t>특정 키가 눌린</a:t>
            </a:r>
            <a:r>
              <a:rPr lang="en-US" altLang="ko-KR" dirty="0"/>
              <a:t>(</a:t>
            </a:r>
            <a:r>
              <a:rPr lang="en-US" altLang="ko-KR" dirty="0" err="1"/>
              <a:t>KeyDown</a:t>
            </a:r>
            <a:r>
              <a:rPr lang="en-US" altLang="ko-KR" dirty="0"/>
              <a:t>)</a:t>
            </a:r>
            <a:r>
              <a:rPr lang="ko-KR" altLang="en-US" dirty="0"/>
              <a:t> 순간에만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Input.GetKeyUp</a:t>
            </a:r>
            <a:r>
              <a:rPr lang="en-US" altLang="ko-KR" dirty="0"/>
              <a:t>(KEYCODE)</a:t>
            </a:r>
          </a:p>
          <a:p>
            <a:pPr lvl="1"/>
            <a:r>
              <a:rPr lang="ko-KR" altLang="en-US" dirty="0"/>
              <a:t>특정 키에서 손가락이 떨어진</a:t>
            </a:r>
            <a:r>
              <a:rPr lang="en-US" altLang="ko-KR" dirty="0"/>
              <a:t>(</a:t>
            </a:r>
            <a:r>
              <a:rPr lang="en-US" altLang="ko-KR" dirty="0" err="1"/>
              <a:t>KeyUp</a:t>
            </a:r>
            <a:r>
              <a:rPr lang="en-US" altLang="ko-KR" dirty="0"/>
              <a:t>)</a:t>
            </a:r>
            <a:r>
              <a:rPr lang="ko-KR" altLang="en-US" dirty="0"/>
              <a:t> 순간에만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Input.anyKeyDown</a:t>
            </a:r>
            <a:endParaRPr lang="en-US" altLang="ko-KR" dirty="0"/>
          </a:p>
          <a:p>
            <a:pPr lvl="1"/>
            <a:r>
              <a:rPr lang="ko-KR" altLang="en-US" dirty="0"/>
              <a:t>아무 키나 눌린 순간에만</a:t>
            </a:r>
          </a:p>
        </p:txBody>
      </p:sp>
    </p:spTree>
    <p:extLst>
      <p:ext uri="{BB962C8B-B14F-4D97-AF65-F5344CB8AC3E}">
        <p14:creationId xmlns:p14="http://schemas.microsoft.com/office/powerpoint/2010/main" val="973512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F2C3-AE01-4945-BB47-210768A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C3E44-AD5E-4FEB-8E89-2B1A4B23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사용자의 키 입력을 판정하는 클래스</a:t>
            </a:r>
            <a:endParaRPr lang="en-US" altLang="ko-KR" dirty="0"/>
          </a:p>
          <a:p>
            <a:pPr lvl="1"/>
            <a:r>
              <a:rPr lang="en-US" altLang="ko-KR" dirty="0" err="1"/>
              <a:t>Input.GetAxis</a:t>
            </a:r>
            <a:r>
              <a:rPr lang="en-US" altLang="ko-KR" dirty="0"/>
              <a:t>(“Horizontal”)</a:t>
            </a:r>
          </a:p>
          <a:p>
            <a:pPr lvl="2"/>
            <a:r>
              <a:rPr lang="ko-KR" altLang="en-US" dirty="0"/>
              <a:t>좌우 이동키의 이동 방향</a:t>
            </a:r>
          </a:p>
          <a:p>
            <a:pPr lvl="1"/>
            <a:r>
              <a:rPr lang="en-US" altLang="ko-KR" dirty="0" err="1"/>
              <a:t>Input.GetAxis</a:t>
            </a:r>
            <a:r>
              <a:rPr lang="en-US" altLang="ko-KR" dirty="0"/>
              <a:t>(“Vertical”)</a:t>
            </a:r>
          </a:p>
          <a:p>
            <a:pPr lvl="2"/>
            <a:r>
              <a:rPr lang="ko-KR" altLang="en-US" dirty="0"/>
              <a:t>앞뒤 이동키의 이동 방향</a:t>
            </a:r>
          </a:p>
          <a:p>
            <a:pPr lvl="1"/>
            <a:r>
              <a:rPr lang="en-US" altLang="ko-KR" dirty="0" err="1"/>
              <a:t>Input.GetButton</a:t>
            </a:r>
            <a:r>
              <a:rPr lang="en-US" altLang="ko-KR" dirty="0"/>
              <a:t>*(AXIS)</a:t>
            </a:r>
          </a:p>
          <a:p>
            <a:pPr lvl="2"/>
            <a:r>
              <a:rPr lang="ko-KR" altLang="en-US" dirty="0"/>
              <a:t>특정한 키나 버튼을 눌렀는 지 여부</a:t>
            </a:r>
          </a:p>
          <a:p>
            <a:pPr lvl="1"/>
            <a:r>
              <a:rPr lang="en-US" altLang="ko-KR" dirty="0" err="1"/>
              <a:t>Input.GetKey</a:t>
            </a:r>
            <a:r>
              <a:rPr lang="en-US" altLang="ko-KR" dirty="0"/>
              <a:t>*(</a:t>
            </a:r>
            <a:r>
              <a:rPr lang="en-US" altLang="ko-KR" dirty="0" err="1"/>
              <a:t>KeyCode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특정한 키를 눌렀는 지 여부</a:t>
            </a:r>
          </a:p>
          <a:p>
            <a:pPr lvl="1"/>
            <a:r>
              <a:rPr lang="en-US" altLang="ko-KR" dirty="0" err="1"/>
              <a:t>Input.GetMouseButton</a:t>
            </a:r>
            <a:r>
              <a:rPr lang="en-US" altLang="ko-KR" dirty="0"/>
              <a:t>*()</a:t>
            </a:r>
          </a:p>
          <a:p>
            <a:pPr lvl="2"/>
            <a:r>
              <a:rPr lang="ko-KR" altLang="en-US" dirty="0"/>
              <a:t>마우스 버튼을 눌렀는 지 여부</a:t>
            </a:r>
          </a:p>
          <a:p>
            <a:pPr lvl="1"/>
            <a:r>
              <a:rPr lang="en-US" altLang="ko-KR" dirty="0" err="1"/>
              <a:t>Input.GetTouch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터치스크린 화면을 눌렀는 지 여부</a:t>
            </a:r>
          </a:p>
        </p:txBody>
      </p:sp>
    </p:spTree>
    <p:extLst>
      <p:ext uri="{BB962C8B-B14F-4D97-AF65-F5344CB8AC3E}">
        <p14:creationId xmlns:p14="http://schemas.microsoft.com/office/powerpoint/2010/main" val="4409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유니티의 기초 개념들</a:t>
            </a:r>
            <a:endParaRPr lang="en-US" altLang="ko-KR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9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Input.GetMouseButton</a:t>
            </a:r>
            <a:r>
              <a:rPr lang="en-US" altLang="ko-KR" dirty="0"/>
              <a:t>(BUTTON)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</a:p>
          <a:p>
            <a:pPr lvl="1"/>
            <a:r>
              <a:rPr lang="en-US" altLang="ko-KR" dirty="0"/>
              <a:t>0: </a:t>
            </a:r>
            <a:r>
              <a:rPr lang="ko-KR" altLang="en-US" dirty="0"/>
              <a:t>왼쪽 버튼</a:t>
            </a:r>
            <a:endParaRPr lang="en-US" altLang="ko-KR" dirty="0"/>
          </a:p>
          <a:p>
            <a:pPr lvl="1"/>
            <a:r>
              <a:rPr lang="en-US" altLang="ko-KR" dirty="0"/>
              <a:t>1: </a:t>
            </a:r>
            <a:r>
              <a:rPr lang="ko-KR" altLang="en-US" dirty="0"/>
              <a:t>오른쪽 버튼</a:t>
            </a:r>
            <a:endParaRPr lang="en-US" altLang="ko-KR" dirty="0"/>
          </a:p>
          <a:p>
            <a:pPr lvl="1"/>
            <a:r>
              <a:rPr lang="en-US" altLang="ko-KR" dirty="0"/>
              <a:t>2: </a:t>
            </a:r>
            <a:r>
              <a:rPr lang="ko-KR" altLang="en-US" dirty="0"/>
              <a:t>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Input.GetMouseButtonDown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Input.GetMouseButtonUp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8" t="26670" r="53937" b="59715"/>
          <a:stretch/>
        </p:blipFill>
        <p:spPr>
          <a:xfrm>
            <a:off x="2728353" y="2831431"/>
            <a:ext cx="5896051" cy="214964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58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Input.</a:t>
            </a:r>
            <a:r>
              <a:rPr lang="en-US" altLang="ko-KR" dirty="0" err="1">
                <a:solidFill>
                  <a:srgbClr val="C00000"/>
                </a:solidFill>
              </a:rPr>
              <a:t>m</a:t>
            </a:r>
            <a:r>
              <a:rPr lang="en-US" altLang="ko-KR" dirty="0" err="1"/>
              <a:t>ousePosition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</a:t>
            </a:r>
            <a:r>
              <a:rPr lang="en-US" altLang="ko-KR"/>
              <a:t> </a:t>
            </a:r>
            <a:r>
              <a:rPr lang="ko-KR" altLang="en-US" dirty="0"/>
              <a:t>마우스 포인터의 위치를 반환</a:t>
            </a:r>
            <a:endParaRPr lang="en-US" altLang="ko-KR" dirty="0"/>
          </a:p>
          <a:p>
            <a:pPr lvl="1"/>
            <a:r>
              <a:rPr lang="ko-KR" altLang="en-US" dirty="0"/>
              <a:t>화면 왼쪽 아래 구석의 좌표가 </a:t>
            </a:r>
            <a:r>
              <a:rPr lang="en-US" altLang="ko-KR" dirty="0"/>
              <a:t>(0, 0)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8" t="26687" r="60237" b="59957"/>
          <a:stretch/>
        </p:blipFill>
        <p:spPr>
          <a:xfrm>
            <a:off x="1782378" y="2587641"/>
            <a:ext cx="5207824" cy="2539974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9312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‘U’ </a:t>
            </a:r>
            <a:r>
              <a:rPr lang="ko-KR" altLang="en-US" dirty="0"/>
              <a:t>키를 눌렀다 떼는 순간의 마우스 커서 위치를 콘솔 출력</a:t>
            </a:r>
            <a:endParaRPr lang="en-US" altLang="ko-KR" dirty="0"/>
          </a:p>
          <a:p>
            <a:pPr lvl="2"/>
            <a:r>
              <a:rPr lang="ko-KR" altLang="en-US" dirty="0"/>
              <a:t>출력 예</a:t>
            </a:r>
            <a:r>
              <a:rPr lang="en-US" altLang="ko-KR" dirty="0"/>
              <a:t>) ‘U (928.00, 997.00, 0.00)’</a:t>
            </a:r>
          </a:p>
          <a:p>
            <a:pPr lvl="1"/>
            <a:r>
              <a:rPr lang="ko-KR" altLang="en-US" dirty="0"/>
              <a:t>스페이스바가 눌려지는 순간마다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씩 증가한 값을 콘솔 출력</a:t>
            </a:r>
            <a:endParaRPr lang="en-US" altLang="ko-KR" dirty="0"/>
          </a:p>
          <a:p>
            <a:pPr lvl="2"/>
            <a:r>
              <a:rPr lang="ko-KR" altLang="en-US" dirty="0"/>
              <a:t>출력 예</a:t>
            </a:r>
            <a:r>
              <a:rPr lang="en-US" altLang="ko-KR" dirty="0"/>
              <a:t>) ‘Space 35’</a:t>
            </a:r>
          </a:p>
          <a:p>
            <a:pPr lvl="2"/>
            <a:r>
              <a:rPr lang="ko-KR" altLang="en-US" dirty="0"/>
              <a:t>누르고 있을 땐 증가하지 않음</a:t>
            </a:r>
            <a:endParaRPr lang="en-US" altLang="ko-KR" dirty="0"/>
          </a:p>
          <a:p>
            <a:pPr lvl="1"/>
            <a:r>
              <a:rPr lang="ko-KR" altLang="en-US" dirty="0"/>
              <a:t>마우스 오른쪽 버튼이 눌려지는 순간마다 위의 값을 </a:t>
            </a:r>
            <a:r>
              <a:rPr lang="en-US" altLang="ko-KR" dirty="0"/>
              <a:t>1</a:t>
            </a:r>
            <a:r>
              <a:rPr lang="ko-KR" altLang="en-US" dirty="0"/>
              <a:t>씩 감소시킨 값을 콘솔 출력</a:t>
            </a:r>
            <a:endParaRPr lang="en-US" altLang="ko-KR" dirty="0"/>
          </a:p>
          <a:p>
            <a:pPr lvl="2"/>
            <a:r>
              <a:rPr lang="ko-KR" altLang="en-US" dirty="0"/>
              <a:t>출력 예</a:t>
            </a:r>
            <a:r>
              <a:rPr lang="en-US" altLang="ko-KR" dirty="0"/>
              <a:t>) ‘Mouse 34’</a:t>
            </a:r>
          </a:p>
          <a:p>
            <a:pPr lvl="2"/>
            <a:r>
              <a:rPr lang="ko-KR" altLang="en-US" dirty="0"/>
              <a:t>누르고 있을 땐 감소하지 않음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#2: 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 마우스 입력</a:t>
            </a:r>
          </a:p>
        </p:txBody>
      </p:sp>
    </p:spTree>
    <p:extLst>
      <p:ext uri="{BB962C8B-B14F-4D97-AF65-F5344CB8AC3E}">
        <p14:creationId xmlns:p14="http://schemas.microsoft.com/office/powerpoint/2010/main" val="965878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스마트리드에 업로드</a:t>
            </a:r>
            <a:endParaRPr lang="en-US" altLang="ko-KR" dirty="0"/>
          </a:p>
          <a:p>
            <a:pPr lvl="1"/>
            <a:r>
              <a:rPr lang="ko-KR" altLang="en-US" dirty="0"/>
              <a:t>공지사항의 </a:t>
            </a:r>
            <a:r>
              <a:rPr lang="en-US" altLang="ko-KR" dirty="0"/>
              <a:t>‘</a:t>
            </a:r>
            <a:r>
              <a:rPr lang="ko-KR" altLang="en-US" dirty="0"/>
              <a:t>실습과제 제출 시 유의사항</a:t>
            </a:r>
            <a:r>
              <a:rPr lang="en-US" altLang="ko-KR" dirty="0"/>
              <a:t>’ </a:t>
            </a:r>
            <a:r>
              <a:rPr lang="ko-KR" altLang="en-US" dirty="0"/>
              <a:t>게시물에</a:t>
            </a:r>
            <a:r>
              <a:rPr lang="en-US" altLang="ko-KR" dirty="0"/>
              <a:t> </a:t>
            </a:r>
            <a:r>
              <a:rPr lang="ko-KR" altLang="en-US" dirty="0"/>
              <a:t>첨부된 </a:t>
            </a:r>
            <a:r>
              <a:rPr lang="en-US" altLang="ko-KR" dirty="0"/>
              <a:t>template </a:t>
            </a:r>
            <a:r>
              <a:rPr lang="ko-KR" altLang="en-US" dirty="0"/>
              <a:t>프로젝트를 기반으로 과제 작업할 것 </a:t>
            </a:r>
            <a:endParaRPr lang="en-US" altLang="ko-KR" dirty="0"/>
          </a:p>
          <a:p>
            <a:pPr lvl="1"/>
            <a:r>
              <a:rPr lang="ko-KR" altLang="en-US" dirty="0"/>
              <a:t>과제를</a:t>
            </a:r>
            <a:r>
              <a:rPr lang="en-US" altLang="ko-KR" dirty="0"/>
              <a:t> </a:t>
            </a:r>
            <a:r>
              <a:rPr lang="ko-KR" altLang="en-US" dirty="0"/>
              <a:t>실행하여 동작하는 모습을 영상으로 캡쳐</a:t>
            </a:r>
            <a:endParaRPr lang="en-US" altLang="ko-KR" dirty="0"/>
          </a:p>
          <a:p>
            <a:pPr lvl="2"/>
            <a:r>
              <a:rPr lang="en-US" altLang="ko-KR" dirty="0"/>
              <a:t>Game </a:t>
            </a:r>
            <a:r>
              <a:rPr lang="ko-KR" altLang="en-US" dirty="0"/>
              <a:t>탭과 콘솔창이 함께 보여야 함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_2.avi </a:t>
            </a:r>
            <a:r>
              <a:rPr lang="ko-KR" altLang="en-US" dirty="0"/>
              <a:t>또는 학번</a:t>
            </a:r>
            <a:r>
              <a:rPr lang="en-US" altLang="ko-KR" dirty="0"/>
              <a:t>_2.mp4</a:t>
            </a:r>
          </a:p>
          <a:p>
            <a:pPr lvl="1"/>
            <a:r>
              <a:rPr lang="ko-KR" altLang="en-US" dirty="0"/>
              <a:t>프로젝트 소스 폴더와</a:t>
            </a:r>
            <a:r>
              <a:rPr lang="en-US" altLang="ko-KR" dirty="0"/>
              <a:t> </a:t>
            </a:r>
            <a:r>
              <a:rPr lang="ko-KR" altLang="en-US" dirty="0"/>
              <a:t>동영상을 함께 압축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_2.zip</a:t>
            </a:r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(1, 2</a:t>
            </a:r>
            <a:r>
              <a:rPr lang="ko-KR" altLang="en-US" dirty="0"/>
              <a:t>분반</a:t>
            </a:r>
            <a:r>
              <a:rPr lang="en-US" altLang="ko-KR" dirty="0"/>
              <a:t>) 2022/09/12, 23:59, (3</a:t>
            </a:r>
            <a:r>
              <a:rPr lang="ko-KR" altLang="en-US" dirty="0"/>
              <a:t>분반</a:t>
            </a:r>
            <a:r>
              <a:rPr lang="en-US" altLang="ko-KR"/>
              <a:t>) 2022/09/20, </a:t>
            </a:r>
            <a:r>
              <a:rPr lang="en-US" altLang="ko-KR" dirty="0"/>
              <a:t>23:59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#2: </a:t>
            </a:r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 마우스 입력</a:t>
            </a:r>
          </a:p>
        </p:txBody>
      </p:sp>
    </p:spTree>
    <p:extLst>
      <p:ext uri="{BB962C8B-B14F-4D97-AF65-F5344CB8AC3E}">
        <p14:creationId xmlns:p14="http://schemas.microsoft.com/office/powerpoint/2010/main" val="1731160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2FD6-B282-415E-9700-3FEEF8DF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</a:t>
            </a:r>
            <a:r>
              <a:rPr lang="ko-KR" altLang="en-US" dirty="0"/>
              <a:t>프로젝트 사용 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DFE20-C432-4F1A-B3EE-62384C39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SampleScene</a:t>
            </a:r>
            <a:r>
              <a:rPr lang="en-US" altLang="ko-KR" dirty="0"/>
              <a:t> </a:t>
            </a:r>
            <a:r>
              <a:rPr lang="ko-KR" altLang="en-US" dirty="0"/>
              <a:t>그대로 사용</a:t>
            </a:r>
            <a:endParaRPr lang="en-US" altLang="ko-KR" dirty="0"/>
          </a:p>
          <a:p>
            <a:pPr lvl="1"/>
            <a:r>
              <a:rPr lang="en-US" altLang="ko-KR" dirty="0"/>
              <a:t>Scene </a:t>
            </a:r>
            <a:r>
              <a:rPr lang="ko-KR" altLang="en-US" dirty="0"/>
              <a:t>이름 변경도 금지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Camera </a:t>
            </a:r>
            <a:r>
              <a:rPr lang="ko-KR" altLang="en-US" dirty="0"/>
              <a:t>는 삭제하지 말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86E55E-EB1E-4B78-983A-DF9ABC83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414680"/>
            <a:ext cx="2952328" cy="15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53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1156_8184920/fImage511332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1156_8184920/fImage196092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도형 </a:t>
            </a:r>
            <a:r>
              <a:rPr lang="en-US" altLang="ko-KR" dirty="0"/>
              <a:t>‘Plane’ / ‘Sphere’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GameObject</a:t>
            </a:r>
            <a:r>
              <a:rPr lang="en-US" altLang="ko-KR" dirty="0"/>
              <a:t>] </a:t>
            </a:r>
            <a:r>
              <a:rPr lang="ko-KR" altLang="en-US" dirty="0"/>
              <a:t>메뉴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Hierarchy</a:t>
            </a:r>
            <a:r>
              <a:rPr lang="ko-KR" altLang="en-US" dirty="0">
                <a:sym typeface="Wingdings" panose="05000000000000000000" pitchFamily="2" charset="2"/>
              </a:rPr>
              <a:t> 탭의 </a:t>
            </a:r>
            <a:r>
              <a:rPr lang="en-US" altLang="ko-KR" dirty="0">
                <a:sym typeface="Wingdings" panose="05000000000000000000" pitchFamily="2" charset="2"/>
              </a:rPr>
              <a:t>[+] </a:t>
            </a:r>
            <a:r>
              <a:rPr lang="ko-KR" altLang="en-US" dirty="0">
                <a:sym typeface="Wingdings" panose="05000000000000000000" pitchFamily="2" charset="2"/>
              </a:rPr>
              <a:t>버튼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115" r="46850" b="46740"/>
          <a:stretch/>
        </p:blipFill>
        <p:spPr>
          <a:xfrm>
            <a:off x="179512" y="2132856"/>
            <a:ext cx="8784976" cy="401132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392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 이름 및 속성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계층구조 탭에서 물체 오른쪽 클릭 후 </a:t>
            </a:r>
            <a:r>
              <a:rPr lang="en-US" altLang="ko-KR" dirty="0"/>
              <a:t>‘Rename’</a:t>
            </a:r>
          </a:p>
          <a:p>
            <a:pPr lvl="1"/>
            <a:r>
              <a:rPr lang="ko-KR" altLang="en-US" dirty="0"/>
              <a:t>단축키 </a:t>
            </a:r>
            <a:r>
              <a:rPr lang="en-US" altLang="ko-KR" dirty="0"/>
              <a:t>F2</a:t>
            </a:r>
          </a:p>
          <a:p>
            <a:pPr lvl="1"/>
            <a:r>
              <a:rPr lang="ko-KR" altLang="en-US" dirty="0"/>
              <a:t>한글명도 가능하지만 영문명으로 하는 습관을</a:t>
            </a:r>
            <a:r>
              <a:rPr lang="en-US" altLang="ko-KR" dirty="0"/>
              <a:t> </a:t>
            </a:r>
            <a:r>
              <a:rPr lang="ko-KR" altLang="en-US" dirty="0"/>
              <a:t>권장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Inspector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직접 속성 변경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27202"/>
              </p:ext>
            </p:extLst>
          </p:nvPr>
        </p:nvGraphicFramePr>
        <p:xfrm>
          <a:off x="899592" y="3852892"/>
          <a:ext cx="32164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Sphere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0, 6, 0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7562" t="6945" b="45798"/>
          <a:stretch/>
        </p:blipFill>
        <p:spPr>
          <a:xfrm>
            <a:off x="5602701" y="2807368"/>
            <a:ext cx="3073755" cy="3641404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D74E3C-9B9D-4BCE-B1DE-A23660872B4F}"/>
              </a:ext>
            </a:extLst>
          </p:cNvPr>
          <p:cNvSpPr/>
          <p:nvPr/>
        </p:nvSpPr>
        <p:spPr>
          <a:xfrm>
            <a:off x="5630416" y="3228230"/>
            <a:ext cx="3037398" cy="53273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4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09CCD6-EE7A-42F1-A486-714572E6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11" y="2878433"/>
            <a:ext cx="4067743" cy="381053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오브젝트의 </a:t>
            </a:r>
            <a:r>
              <a:rPr lang="en-US" altLang="ko-KR" dirty="0"/>
              <a:t>3</a:t>
            </a:r>
            <a:r>
              <a:rPr lang="ko-KR" altLang="en-US" dirty="0"/>
              <a:t>차원 위치</a:t>
            </a:r>
            <a:r>
              <a:rPr lang="en-US" altLang="ko-KR" dirty="0"/>
              <a:t>, </a:t>
            </a:r>
            <a:r>
              <a:rPr lang="ko-KR" altLang="en-US" dirty="0"/>
              <a:t>회전각</a:t>
            </a:r>
            <a:r>
              <a:rPr lang="en-US" altLang="ko-KR" dirty="0"/>
              <a:t>, </a:t>
            </a:r>
            <a:r>
              <a:rPr lang="ko-KR" altLang="en-US" dirty="0"/>
              <a:t>축소</a:t>
            </a:r>
            <a:r>
              <a:rPr lang="en-US" altLang="ko-KR" dirty="0"/>
              <a:t>/</a:t>
            </a:r>
            <a:r>
              <a:rPr lang="ko-KR" altLang="en-US" dirty="0"/>
              <a:t>확대 비율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Transform </a:t>
            </a:r>
            <a:r>
              <a:rPr lang="ko-KR" altLang="en-US" dirty="0"/>
              <a:t>수치 초기화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749785" y="2868079"/>
          <a:ext cx="2038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3156668" y="3069203"/>
            <a:ext cx="326002" cy="174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86685" y="2870421"/>
            <a:ext cx="165958" cy="165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 Light(</a:t>
            </a:r>
            <a:r>
              <a:rPr lang="ko-KR" altLang="en-US" dirty="0"/>
              <a:t>점 광원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Directional Light(</a:t>
            </a:r>
            <a:r>
              <a:rPr lang="ko-KR" altLang="en-US" dirty="0"/>
              <a:t>방향성 광원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Spotlight(</a:t>
            </a:r>
            <a:r>
              <a:rPr lang="ko-KR" altLang="en-US" dirty="0"/>
              <a:t>스포트라이트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유니티의</a:t>
            </a:r>
            <a:r>
              <a:rPr lang="en-US" altLang="ko-KR" dirty="0"/>
              <a:t> </a:t>
            </a:r>
            <a:r>
              <a:rPr lang="ko-KR" altLang="en-US" dirty="0"/>
              <a:t>대표적인 조명</a:t>
            </a:r>
          </a:p>
        </p:txBody>
      </p:sp>
    </p:spTree>
    <p:extLst>
      <p:ext uri="{BB962C8B-B14F-4D97-AF65-F5344CB8AC3E}">
        <p14:creationId xmlns:p14="http://schemas.microsoft.com/office/powerpoint/2010/main" val="52702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정해진 위치에서 사방으로 퍼져나가는 빛</a:t>
            </a:r>
            <a:endParaRPr lang="en-US" altLang="ko-KR" dirty="0"/>
          </a:p>
          <a:p>
            <a:pPr lvl="1"/>
            <a:r>
              <a:rPr lang="ko-KR" altLang="en-US" dirty="0"/>
              <a:t>물체까지의 거리에 따라 빛의 세기가 감소함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 Light(</a:t>
            </a:r>
            <a:r>
              <a:rPr lang="ko-KR" altLang="en-US" dirty="0"/>
              <a:t>점 광원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http://docs.unity3d.com/Documentation/Images/manual/class-Ligh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8" y="3729344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ocs.unity3d.com/Documentation/Images/manual/class-Light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66" y="2420887"/>
            <a:ext cx="5454774" cy="402661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태양광선과 같이 무한히 먼 곳에서 오는 빛</a:t>
            </a:r>
            <a:endParaRPr lang="en-US" altLang="ko-KR" dirty="0"/>
          </a:p>
          <a:p>
            <a:pPr lvl="1"/>
            <a:r>
              <a:rPr lang="ko-KR" altLang="en-US" dirty="0"/>
              <a:t>방향만 존재</a:t>
            </a:r>
            <a:r>
              <a:rPr lang="en-US" altLang="ko-KR" dirty="0"/>
              <a:t>, </a:t>
            </a:r>
            <a:r>
              <a:rPr lang="ko-KR" altLang="en-US" dirty="0"/>
              <a:t>어디서든 빛의 세기가 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Directional Light(</a:t>
            </a:r>
            <a:r>
              <a:rPr lang="ko-KR" altLang="en-US" dirty="0"/>
              <a:t>방향성 광원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6" descr="http://docs.unity3d.com/Documentation/Images/manual/class-Light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1" y="3653408"/>
            <a:ext cx="1100873" cy="143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docs.unity3d.com/Documentation/Images/manual/class-Light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66" y="2420886"/>
            <a:ext cx="5454774" cy="402661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ctr">
          <a:defRPr sz="1200" dirty="0" err="1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83414</TotalTime>
  <Words>1030</Words>
  <Application>Microsoft Office PowerPoint</Application>
  <PresentationFormat>화면 슬라이드 쇼(4:3)</PresentationFormat>
  <Paragraphs>245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Trebuchet MS</vt:lpstr>
      <vt:lpstr>굴림</vt:lpstr>
      <vt:lpstr>맑은 고딕</vt:lpstr>
      <vt:lpstr>Tahoma</vt:lpstr>
      <vt:lpstr>Arial</vt:lpstr>
      <vt:lpstr>Wingdings</vt:lpstr>
      <vt:lpstr>Verdana</vt:lpstr>
      <vt:lpstr>Office 테마</vt:lpstr>
      <vt:lpstr>유니티 시작하기</vt:lpstr>
      <vt:lpstr>목차</vt:lpstr>
      <vt:lpstr>유니티의 기초 개념들</vt:lpstr>
      <vt:lpstr>기본 도형 ‘Plane’ / ‘Sphere’ 생성</vt:lpstr>
      <vt:lpstr>물체 이름 및 속성 변경</vt:lpstr>
      <vt:lpstr>Transform</vt:lpstr>
      <vt:lpstr>유니티의 대표적인 조명</vt:lpstr>
      <vt:lpstr>Point Light(점 광원)</vt:lpstr>
      <vt:lpstr>Directional Light(방향성 광원)</vt:lpstr>
      <vt:lpstr>Spotlight(스포트라이트)</vt:lpstr>
      <vt:lpstr>중간 실행</vt:lpstr>
      <vt:lpstr>스크립트 코딩 시작하기</vt:lpstr>
      <vt:lpstr>스크립트 생성</vt:lpstr>
      <vt:lpstr>스크립트 연결</vt:lpstr>
      <vt:lpstr>스크립트 편집기 연결</vt:lpstr>
      <vt:lpstr>스크립트 변수 선언</vt:lpstr>
      <vt:lpstr>디버그 로그 작성</vt:lpstr>
      <vt:lpstr>콘솔</vt:lpstr>
      <vt:lpstr>Start() / Update()</vt:lpstr>
      <vt:lpstr>Start() / Update() 예제 코드</vt:lpstr>
      <vt:lpstr>Debug.Log()</vt:lpstr>
      <vt:lpstr>오류와 디버그</vt:lpstr>
      <vt:lpstr>키보드와 마우스로 입력 받기</vt:lpstr>
      <vt:lpstr>[Edit]  [Project Settings]  [Input Manager]</vt:lpstr>
      <vt:lpstr>키 입력 처리</vt:lpstr>
      <vt:lpstr>Input.GetKey(KEYCODE)</vt:lpstr>
      <vt:lpstr>입력 예제, test.cs</vt:lpstr>
      <vt:lpstr>기타 키보드 입력 판정 함수</vt:lpstr>
      <vt:lpstr>Input 클래스</vt:lpstr>
      <vt:lpstr>Input.GetMouseButton(BUTTON)</vt:lpstr>
      <vt:lpstr>Input.mousePosition</vt:lpstr>
      <vt:lpstr>과제 #2: 키보드/ 마우스 입력</vt:lpstr>
      <vt:lpstr>과제 #2: 키보드/ 마우스 입력</vt:lpstr>
      <vt:lpstr>template 프로젝트 사용 시 주의사항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3198</cp:revision>
  <cp:lastPrinted>2015-07-22T04:24:45Z</cp:lastPrinted>
  <dcterms:created xsi:type="dcterms:W3CDTF">2009-01-13T03:03:42Z</dcterms:created>
  <dcterms:modified xsi:type="dcterms:W3CDTF">2022-09-14T10:22:09Z</dcterms:modified>
</cp:coreProperties>
</file>