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34"/>
  </p:notesMasterIdLst>
  <p:sldIdLst>
    <p:sldId id="256" r:id="rId3"/>
    <p:sldId id="282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9" r:id="rId12"/>
    <p:sldId id="267" r:id="rId13"/>
    <p:sldId id="268" r:id="rId14"/>
    <p:sldId id="270" r:id="rId15"/>
    <p:sldId id="271" r:id="rId16"/>
    <p:sldId id="273" r:id="rId17"/>
    <p:sldId id="276" r:id="rId18"/>
    <p:sldId id="275" r:id="rId19"/>
    <p:sldId id="274" r:id="rId20"/>
    <p:sldId id="272" r:id="rId21"/>
    <p:sldId id="277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5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A83B72-8EE3-470B-89D8-1B8D4B87D0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C58F6-CD46-467C-9C5C-669810453D0A}" type="slidenum">
              <a:rPr lang="en-US"/>
              <a:pPr/>
              <a:t>10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D570B-05A6-4EA7-8F7D-93F25B6631C3}" type="slidenum">
              <a:rPr lang="en-US"/>
              <a:pPr/>
              <a:t>14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68900-F2C4-4DE1-82A3-E0935C2F760F}" type="slidenum">
              <a:rPr lang="en-US"/>
              <a:pPr/>
              <a:t>15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11B1A-D917-4852-A04C-99691581A7A0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5B97EA-5144-41B4-ACEF-72FCF5296AD7}" type="slidenum">
              <a:rPr lang="en-US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00C85-8A89-4902-BFF0-7E3F0A566BD6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B72-8EE3-470B-89D8-1B8D4B87D0D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5C320-00AA-442E-8443-34BDDD49F17F}" type="slidenum">
              <a:rPr lang="en-US"/>
              <a:pPr/>
              <a:t>8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79C47-3AC5-4816-AA3E-528EEE3DDB3B}" type="slidenum">
              <a:rPr lang="en-US"/>
              <a:pPr/>
              <a:t>9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66FE2-E83B-4A3F-9E4D-3D5E8C3470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936CD-C442-409E-8CB2-637BF32EED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998FF-F6E8-433B-B214-58B87460AD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28AF6-4E60-4246-9609-AF9CF0ECF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61D6C-EDC4-4738-B802-ABA9DCE72C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78AC3-7B10-4D3D-AD2B-DB04F6B78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219200"/>
            <a:ext cx="421322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050" y="1219200"/>
            <a:ext cx="421481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30A26-4957-4B2F-87F8-603AA2E80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91EB3-51A9-4083-889D-921776494E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36A77-F48E-493F-81C8-9B73F0A4B3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D1BD4-21F9-439F-88C7-1AA69EF12D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19D15-AC55-4E55-860E-E6F138312C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9C304-FF55-418B-AFA7-2FE994747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9E7EA-A1E2-42D5-9AF3-10F4F48500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0831C-11B7-48E5-B71B-28514F8A02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0538" y="152400"/>
            <a:ext cx="21621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152400"/>
            <a:ext cx="6335713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2E189-7B4F-4C2C-B584-047B12EA89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70B01-C053-4BE4-9E67-3DFE0AE9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209CC-82FD-41F2-AE33-5A083A0F1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A628-1EF9-4492-8C55-941719D81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B0CF-A1E2-4964-BC5B-DD8909D340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475F6-9094-439E-BBFC-D24198431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4D0B0-64F8-4DB6-941C-C60EB5A5F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105B9-9A03-4CB9-81C0-AF34430C62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95D2A8E-554E-486B-AA3B-F8BF34D058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52400"/>
            <a:ext cx="86502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219200"/>
            <a:ext cx="858043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2425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/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42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/>
            </a:lvl1pPr>
          </a:lstStyle>
          <a:p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34213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/>
            </a:lvl1pPr>
          </a:lstStyle>
          <a:p>
            <a:fld id="{18AC6231-CED8-4AB6-B517-F571FB6576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504-2F8B-403B-B0B4-77FB3653C361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AVL</a:t>
            </a:r>
            <a:r>
              <a:rPr lang="en-US" sz="4800"/>
              <a:t>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3D72-C4ED-4C83-AEA3-7CC014840558}" type="slidenum">
              <a:rPr lang="en-US"/>
              <a:pPr/>
              <a:t>10</a:t>
            </a:fld>
            <a:endParaRPr 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7000" y="114300"/>
            <a:ext cx="8890000" cy="8366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000" dirty="0" smtClean="0">
                <a:latin typeface="TimesNewRomanPS" charset="0"/>
              </a:rPr>
              <a:t>Single </a:t>
            </a:r>
            <a:r>
              <a:rPr lang="en-US" sz="2000" dirty="0">
                <a:latin typeface="TimesNewRomanPS" charset="0"/>
              </a:rPr>
              <a:t>rotation fixes an AVL tree after insertion of 1.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713" y="1695450"/>
            <a:ext cx="8154987" cy="4279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2A03-85C8-4904-9B04-BEFA26B3B991}" type="slidenum">
              <a:rPr lang="en-US"/>
              <a:pPr/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Start with an empty AVL tree and insert the items 3,2,1, and then 4 through 7 in sequential order.</a:t>
            </a:r>
          </a:p>
          <a:p>
            <a:pPr>
              <a:lnSpc>
                <a:spcPct val="90000"/>
              </a:lnSpc>
            </a:pPr>
            <a:r>
              <a:rPr lang="en-US"/>
              <a:t>Answer: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  <p:grpSp>
        <p:nvGrpSpPr>
          <p:cNvPr id="18450" name="Group 18"/>
          <p:cNvGrpSpPr>
            <a:grpSpLocks/>
          </p:cNvGrpSpPr>
          <p:nvPr/>
        </p:nvGrpSpPr>
        <p:grpSpPr bwMode="auto">
          <a:xfrm>
            <a:off x="1993900" y="3733800"/>
            <a:ext cx="4319588" cy="1981200"/>
            <a:chOff x="1256" y="2352"/>
            <a:chExt cx="2721" cy="1248"/>
          </a:xfrm>
        </p:grpSpPr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H="1">
              <a:off x="1437" y="3051"/>
              <a:ext cx="363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1936" y="3051"/>
              <a:ext cx="272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 flipH="1">
              <a:off x="3054" y="3028"/>
              <a:ext cx="363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3524" y="3051"/>
              <a:ext cx="272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2843" y="3350"/>
              <a:ext cx="227" cy="25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5</a:t>
              </a:r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1256" y="3350"/>
              <a:ext cx="227" cy="25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1</a:t>
              </a:r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2117" y="3350"/>
              <a:ext cx="227" cy="25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3</a:t>
              </a: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V="1">
              <a:off x="1845" y="2452"/>
              <a:ext cx="771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2571" y="2452"/>
              <a:ext cx="907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2496" y="2352"/>
              <a:ext cx="227" cy="25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4</a:t>
              </a:r>
            </a:p>
          </p:txBody>
        </p:sp>
        <p:sp>
          <p:nvSpPr>
            <p:cNvPr id="18447" name="Oval 15"/>
            <p:cNvSpPr>
              <a:spLocks noChangeArrowheads="1"/>
            </p:cNvSpPr>
            <p:nvPr/>
          </p:nvSpPr>
          <p:spPr bwMode="auto">
            <a:xfrm>
              <a:off x="1754" y="2852"/>
              <a:ext cx="227" cy="249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2</a:t>
              </a:r>
            </a:p>
          </p:txBody>
        </p:sp>
        <p:sp>
          <p:nvSpPr>
            <p:cNvPr id="18448" name="Oval 16"/>
            <p:cNvSpPr>
              <a:spLocks noChangeArrowheads="1"/>
            </p:cNvSpPr>
            <p:nvPr/>
          </p:nvSpPr>
          <p:spPr bwMode="auto">
            <a:xfrm>
              <a:off x="3342" y="2852"/>
              <a:ext cx="227" cy="249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6</a:t>
              </a:r>
            </a:p>
          </p:txBody>
        </p:sp>
        <p:sp>
          <p:nvSpPr>
            <p:cNvPr id="18449" name="Oval 17"/>
            <p:cNvSpPr>
              <a:spLocks noChangeArrowheads="1"/>
            </p:cNvSpPr>
            <p:nvPr/>
          </p:nvSpPr>
          <p:spPr bwMode="auto">
            <a:xfrm>
              <a:off x="3750" y="3350"/>
              <a:ext cx="227" cy="25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721C-9E93-4D12-AFAA-27DD569BCBF1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One rotation suffices to fix cases 1 and 4.</a:t>
            </a:r>
          </a:p>
          <a:p>
            <a:r>
              <a:rPr lang="en-US" sz="2800"/>
              <a:t>Single rotation preserves the original height:</a:t>
            </a:r>
          </a:p>
          <a:p>
            <a:pPr lvl="1"/>
            <a:r>
              <a:rPr lang="en-US" sz="2400"/>
              <a:t>The new height of the entire subtree is exactly the same as the height of the original subtree before the insertion.  </a:t>
            </a:r>
          </a:p>
          <a:p>
            <a:r>
              <a:rPr lang="en-US" sz="2800"/>
              <a:t>Therefore it is enough to do rotation only at the first node, where imbalance exists,  on the path from  inserted node to root.</a:t>
            </a:r>
            <a:r>
              <a:rPr lang="en-US" sz="2800" u="sng"/>
              <a:t> </a:t>
            </a:r>
          </a:p>
          <a:p>
            <a:r>
              <a:rPr lang="en-US" sz="2800"/>
              <a:t>Thus the rotation takes O(1) time.</a:t>
            </a:r>
          </a:p>
          <a:p>
            <a:r>
              <a:rPr lang="en-US" sz="2800"/>
              <a:t>Hence insertion is O(logN)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30F1-6C8C-4E67-A0A5-506F27D9A319}" type="slidenum">
              <a:rPr lang="en-US"/>
              <a:pPr/>
              <a:t>13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Rotation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rotation does not fix the inside cases (2 and 3). </a:t>
            </a:r>
          </a:p>
          <a:p>
            <a:r>
              <a:rPr lang="en-US"/>
              <a:t>These cases require a </a:t>
            </a:r>
            <a:r>
              <a:rPr lang="en-US" i="1"/>
              <a:t>double</a:t>
            </a:r>
            <a:r>
              <a:rPr lang="en-US"/>
              <a:t> rotation, involving three nodes and four subtrees.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D380-FF3E-4C96-A23C-7005279F8A4F}" type="slidenum">
              <a:rPr lang="en-US"/>
              <a:pPr/>
              <a:t>14</a:t>
            </a:fld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27000" y="114300"/>
            <a:ext cx="8890000" cy="8366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dirty="0" smtClean="0">
                <a:latin typeface="TimesNewRomanPS" charset="0"/>
              </a:rPr>
              <a:t>Single </a:t>
            </a:r>
            <a:r>
              <a:rPr lang="en-US" dirty="0">
                <a:latin typeface="TimesNewRomanPS" charset="0"/>
              </a:rPr>
              <a:t>rotation </a:t>
            </a:r>
            <a:r>
              <a:rPr lang="en-US" b="1" dirty="0">
                <a:latin typeface="TimesNewRomanPS" charset="0"/>
              </a:rPr>
              <a:t>does not</a:t>
            </a:r>
            <a:r>
              <a:rPr lang="en-US" dirty="0">
                <a:latin typeface="TimesNewRomanPS" charset="0"/>
              </a:rPr>
              <a:t> fix case 2.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1139825"/>
            <a:ext cx="8177213" cy="49593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62E7-269A-44D8-A2AE-72D35428D9A3}" type="slidenum">
              <a:rPr lang="en-US"/>
              <a:pPr/>
              <a:t>15</a:t>
            </a:fld>
            <a:endParaRPr 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27000" y="114300"/>
            <a:ext cx="8890000" cy="8366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3200" b="1">
                <a:latin typeface="TimesNewRomanPS" charset="0"/>
              </a:rPr>
              <a:t>Left–right double rotation to fix case 2</a:t>
            </a:r>
            <a:endParaRPr lang="en-US" sz="3200" b="1">
              <a:latin typeface="Times" pitchFamily="18" charset="0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238" y="1676400"/>
            <a:ext cx="8640762" cy="4638675"/>
          </a:xfrm>
          <a:prstGeom prst="rect">
            <a:avLst/>
          </a:prstGeom>
          <a:noFill/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1000" y="762000"/>
            <a:ext cx="3001963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i="1">
                <a:latin typeface="Arial" charset="0"/>
              </a:rPr>
              <a:t>Lift this up:</a:t>
            </a:r>
          </a:p>
          <a:p>
            <a:r>
              <a:rPr lang="en-US" sz="1600" i="1">
                <a:latin typeface="Arial" charset="0"/>
              </a:rPr>
              <a:t> first rotate left between (k</a:t>
            </a:r>
            <a:r>
              <a:rPr lang="en-US" sz="1600" i="1" baseline="-25000">
                <a:latin typeface="Arial" charset="0"/>
              </a:rPr>
              <a:t>1,</a:t>
            </a:r>
            <a:r>
              <a:rPr lang="en-US" sz="1600" i="1">
                <a:latin typeface="Arial" charset="0"/>
              </a:rPr>
              <a:t>k</a:t>
            </a:r>
            <a:r>
              <a:rPr lang="en-US" sz="1600" i="1" baseline="-25000">
                <a:latin typeface="Arial" charset="0"/>
              </a:rPr>
              <a:t>2</a:t>
            </a:r>
            <a:r>
              <a:rPr lang="en-US" sz="1600" i="1">
                <a:latin typeface="Arial" charset="0"/>
              </a:rPr>
              <a:t>), </a:t>
            </a:r>
          </a:p>
          <a:p>
            <a:r>
              <a:rPr lang="en-US" sz="1600" i="1">
                <a:latin typeface="Arial" charset="0"/>
              </a:rPr>
              <a:t>then rotate right betwen (k</a:t>
            </a:r>
            <a:r>
              <a:rPr lang="en-US" sz="1600" i="1" baseline="-25000">
                <a:latin typeface="Arial" charset="0"/>
              </a:rPr>
              <a:t>3</a:t>
            </a:r>
            <a:r>
              <a:rPr lang="en-US" sz="1600" i="1">
                <a:latin typeface="Arial" charset="0"/>
              </a:rPr>
              <a:t>,k</a:t>
            </a:r>
            <a:r>
              <a:rPr lang="en-US" sz="1600" i="1" baseline="-25000">
                <a:latin typeface="Arial" charset="0"/>
              </a:rPr>
              <a:t>2</a:t>
            </a:r>
            <a:r>
              <a:rPr lang="en-US" sz="1600" i="1">
                <a:latin typeface="Arial" charset="0"/>
              </a:rPr>
              <a:t>)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057400" y="1600200"/>
            <a:ext cx="152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EF2-4538-4335-B0A2-D8F9076E32F9}" type="slidenum">
              <a:rPr lang="en-US"/>
              <a:pPr/>
              <a:t>16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Left-Right Double Rotation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left-right double rotation is equivalent to a sequence of two single rotations: </a:t>
            </a:r>
          </a:p>
          <a:p>
            <a:pPr lvl="1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rotation on the original tree: </a:t>
            </a:r>
            <a:br>
              <a:rPr lang="en-US"/>
            </a:br>
            <a:r>
              <a:rPr lang="en-US"/>
              <a:t>a </a:t>
            </a:r>
            <a:r>
              <a:rPr lang="en-US" i="1"/>
              <a:t>left</a:t>
            </a:r>
            <a:r>
              <a:rPr lang="en-US"/>
              <a:t> rotation between X’s left-child and grandchild</a:t>
            </a:r>
          </a:p>
          <a:p>
            <a:pPr lvl="1"/>
            <a:r>
              <a:rPr lang="en-US"/>
              <a:t> 2</a:t>
            </a:r>
            <a:r>
              <a:rPr lang="en-US" baseline="30000"/>
              <a:t>nd</a:t>
            </a:r>
            <a:r>
              <a:rPr lang="en-US"/>
              <a:t> rotation on the new tree: </a:t>
            </a:r>
            <a:br>
              <a:rPr lang="en-US"/>
            </a:br>
            <a:r>
              <a:rPr lang="en-US"/>
              <a:t>a </a:t>
            </a:r>
            <a:r>
              <a:rPr lang="en-US" i="1"/>
              <a:t>right</a:t>
            </a:r>
            <a:r>
              <a:rPr lang="en-US"/>
              <a:t> rotation between X and its new left child.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C671-CB93-462C-9190-529832E87014}" type="slidenum">
              <a:rPr lang="en-US"/>
              <a:pPr/>
              <a:t>17</a:t>
            </a:fld>
            <a:endParaRPr 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27000" y="114300"/>
            <a:ext cx="8890000" cy="8366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000" dirty="0" smtClean="0">
                <a:latin typeface="TimesNewRomanPS" charset="0"/>
              </a:rPr>
              <a:t>Double </a:t>
            </a:r>
            <a:r>
              <a:rPr lang="en-US" sz="2000" dirty="0">
                <a:latin typeface="TimesNewRomanPS" charset="0"/>
              </a:rPr>
              <a:t>rotation fixes AVL tree after the insertion of 5.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" y="1535113"/>
            <a:ext cx="8189913" cy="444023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F7A-ED9C-418B-B0DD-0354F2B19002}" type="slidenum">
              <a:rPr lang="en-US"/>
              <a:pPr/>
              <a:t>18</a:t>
            </a:fld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7000" y="114300"/>
            <a:ext cx="8890000" cy="8366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3200" b="1">
                <a:latin typeface="TimesNewRomanPS" charset="0"/>
              </a:rPr>
              <a:t>Right–Left double rotation to fix case 3.</a:t>
            </a:r>
            <a:endParaRPr lang="en-US" sz="3200" b="1">
              <a:latin typeface="Times" pitchFamily="18" charset="0"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388" y="1525588"/>
            <a:ext cx="8277225" cy="44767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E1C7-626A-4102-9A4E-9DF109DB5916}" type="slidenum">
              <a:rPr lang="en-US"/>
              <a:pPr/>
              <a:t>19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Insert 16, 15, 14, 13, 12, 11, 10, and 8, and 9 to the previous tree obtained in the previous single rotation example.</a:t>
            </a:r>
          </a:p>
          <a:p>
            <a:pPr>
              <a:lnSpc>
                <a:spcPct val="90000"/>
              </a:lnSpc>
            </a:pPr>
            <a:r>
              <a:rPr lang="en-US" sz="2800"/>
              <a:t>Answer: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  <p:grpSp>
        <p:nvGrpSpPr>
          <p:cNvPr id="25661" name="Group 61"/>
          <p:cNvGrpSpPr>
            <a:grpSpLocks/>
          </p:cNvGrpSpPr>
          <p:nvPr/>
        </p:nvGrpSpPr>
        <p:grpSpPr bwMode="auto">
          <a:xfrm>
            <a:off x="1905000" y="2819400"/>
            <a:ext cx="5056188" cy="3303588"/>
            <a:chOff x="2100" y="1712"/>
            <a:chExt cx="3185" cy="2081"/>
          </a:xfrm>
        </p:grpSpPr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 flipH="1">
              <a:off x="2472" y="2347"/>
              <a:ext cx="363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>
              <a:off x="2971" y="2347"/>
              <a:ext cx="272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 flipV="1">
              <a:off x="2880" y="1803"/>
              <a:ext cx="771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30" name="Oval 30"/>
            <p:cNvSpPr>
              <a:spLocks noChangeArrowheads="1"/>
            </p:cNvSpPr>
            <p:nvPr/>
          </p:nvSpPr>
          <p:spPr bwMode="auto">
            <a:xfrm>
              <a:off x="2789" y="216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4</a:t>
              </a:r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 flipH="1">
              <a:off x="3144" y="2739"/>
              <a:ext cx="136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32" name="Oval 32"/>
            <p:cNvSpPr>
              <a:spLocks noChangeArrowheads="1"/>
            </p:cNvSpPr>
            <p:nvPr/>
          </p:nvSpPr>
          <p:spPr bwMode="auto">
            <a:xfrm>
              <a:off x="3007" y="310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5</a:t>
              </a:r>
            </a:p>
          </p:txBody>
        </p:sp>
        <p:sp>
          <p:nvSpPr>
            <p:cNvPr id="25633" name="Oval 33"/>
            <p:cNvSpPr>
              <a:spLocks noChangeArrowheads="1"/>
            </p:cNvSpPr>
            <p:nvPr/>
          </p:nvSpPr>
          <p:spPr bwMode="auto">
            <a:xfrm>
              <a:off x="3197" y="260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6</a:t>
              </a:r>
            </a:p>
          </p:txBody>
        </p:sp>
        <p:sp>
          <p:nvSpPr>
            <p:cNvPr id="25634" name="Oval 34"/>
            <p:cNvSpPr>
              <a:spLocks noChangeArrowheads="1"/>
            </p:cNvSpPr>
            <p:nvPr/>
          </p:nvSpPr>
          <p:spPr bwMode="auto">
            <a:xfrm>
              <a:off x="2463" y="310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3</a:t>
              </a:r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 flipH="1">
              <a:off x="2237" y="2739"/>
              <a:ext cx="136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2419" y="2739"/>
              <a:ext cx="136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37" name="Oval 37"/>
            <p:cNvSpPr>
              <a:spLocks noChangeArrowheads="1"/>
            </p:cNvSpPr>
            <p:nvPr/>
          </p:nvSpPr>
          <p:spPr bwMode="auto">
            <a:xfrm>
              <a:off x="2100" y="310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1</a:t>
              </a:r>
            </a:p>
          </p:txBody>
        </p:sp>
        <p:sp>
          <p:nvSpPr>
            <p:cNvPr id="25638" name="Oval 38"/>
            <p:cNvSpPr>
              <a:spLocks noChangeArrowheads="1"/>
            </p:cNvSpPr>
            <p:nvPr/>
          </p:nvSpPr>
          <p:spPr bwMode="auto">
            <a:xfrm>
              <a:off x="2291" y="261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2</a:t>
              </a:r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 flipH="1">
              <a:off x="4135" y="2326"/>
              <a:ext cx="363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4605" y="2347"/>
              <a:ext cx="272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 flipH="1">
              <a:off x="3878" y="2710"/>
              <a:ext cx="136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 flipH="1">
              <a:off x="4785" y="2710"/>
              <a:ext cx="136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43" name="Oval 43"/>
            <p:cNvSpPr>
              <a:spLocks noChangeArrowheads="1"/>
            </p:cNvSpPr>
            <p:nvPr/>
          </p:nvSpPr>
          <p:spPr bwMode="auto">
            <a:xfrm>
              <a:off x="4657" y="307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14</a:t>
              </a:r>
            </a:p>
          </p:txBody>
        </p:sp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>
              <a:off x="5013" y="2801"/>
              <a:ext cx="181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45" name="Oval 45"/>
            <p:cNvSpPr>
              <a:spLocks noChangeArrowheads="1"/>
            </p:cNvSpPr>
            <p:nvPr/>
          </p:nvSpPr>
          <p:spPr bwMode="auto">
            <a:xfrm>
              <a:off x="5058" y="307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16</a:t>
              </a:r>
            </a:p>
          </p:txBody>
        </p:sp>
        <p:sp>
          <p:nvSpPr>
            <p:cNvPr id="25646" name="Oval 46"/>
            <p:cNvSpPr>
              <a:spLocks noChangeArrowheads="1"/>
            </p:cNvSpPr>
            <p:nvPr/>
          </p:nvSpPr>
          <p:spPr bwMode="auto">
            <a:xfrm>
              <a:off x="4831" y="261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15</a:t>
              </a:r>
            </a:p>
          </p:txBody>
        </p:sp>
        <p:sp>
          <p:nvSpPr>
            <p:cNvPr id="25647" name="Line 47"/>
            <p:cNvSpPr>
              <a:spLocks noChangeShapeType="1"/>
            </p:cNvSpPr>
            <p:nvPr/>
          </p:nvSpPr>
          <p:spPr bwMode="auto">
            <a:xfrm>
              <a:off x="3607" y="1777"/>
              <a:ext cx="90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48" name="Oval 48"/>
            <p:cNvSpPr>
              <a:spLocks noChangeArrowheads="1"/>
            </p:cNvSpPr>
            <p:nvPr/>
          </p:nvSpPr>
          <p:spPr bwMode="auto">
            <a:xfrm>
              <a:off x="4422" y="216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13</a:t>
              </a:r>
            </a:p>
          </p:txBody>
        </p:sp>
        <p:sp>
          <p:nvSpPr>
            <p:cNvPr id="25649" name="Oval 49"/>
            <p:cNvSpPr>
              <a:spLocks noChangeArrowheads="1"/>
            </p:cNvSpPr>
            <p:nvPr/>
          </p:nvSpPr>
          <p:spPr bwMode="auto">
            <a:xfrm>
              <a:off x="3516" y="171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7</a:t>
              </a:r>
            </a:p>
          </p:txBody>
        </p:sp>
        <p:sp>
          <p:nvSpPr>
            <p:cNvPr id="25650" name="Oval 50"/>
            <p:cNvSpPr>
              <a:spLocks noChangeArrowheads="1"/>
            </p:cNvSpPr>
            <p:nvPr/>
          </p:nvSpPr>
          <p:spPr bwMode="auto">
            <a:xfrm>
              <a:off x="4104" y="307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12</a:t>
              </a:r>
            </a:p>
          </p:txBody>
        </p:sp>
        <p:sp>
          <p:nvSpPr>
            <p:cNvPr id="25651" name="Line 51"/>
            <p:cNvSpPr>
              <a:spLocks noChangeShapeType="1"/>
            </p:cNvSpPr>
            <p:nvPr/>
          </p:nvSpPr>
          <p:spPr bwMode="auto">
            <a:xfrm>
              <a:off x="4060" y="2710"/>
              <a:ext cx="136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52" name="Oval 52"/>
            <p:cNvSpPr>
              <a:spLocks noChangeArrowheads="1"/>
            </p:cNvSpPr>
            <p:nvPr/>
          </p:nvSpPr>
          <p:spPr bwMode="auto">
            <a:xfrm>
              <a:off x="3924" y="261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11</a:t>
              </a:r>
            </a:p>
          </p:txBody>
        </p:sp>
        <p:sp>
          <p:nvSpPr>
            <p:cNvPr id="25653" name="Line 53"/>
            <p:cNvSpPr>
              <a:spLocks noChangeShapeType="1"/>
            </p:cNvSpPr>
            <p:nvPr/>
          </p:nvSpPr>
          <p:spPr bwMode="auto">
            <a:xfrm flipH="1">
              <a:off x="3703" y="3187"/>
              <a:ext cx="136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54" name="Oval 54"/>
            <p:cNvSpPr>
              <a:spLocks noChangeArrowheads="1"/>
            </p:cNvSpPr>
            <p:nvPr/>
          </p:nvSpPr>
          <p:spPr bwMode="auto">
            <a:xfrm>
              <a:off x="3559" y="355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8</a:t>
              </a:r>
            </a:p>
          </p:txBody>
        </p:sp>
        <p:sp>
          <p:nvSpPr>
            <p:cNvPr id="25655" name="Oval 55"/>
            <p:cNvSpPr>
              <a:spLocks noChangeArrowheads="1"/>
            </p:cNvSpPr>
            <p:nvPr/>
          </p:nvSpPr>
          <p:spPr bwMode="auto">
            <a:xfrm>
              <a:off x="3923" y="356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10</a:t>
              </a:r>
            </a:p>
          </p:txBody>
        </p:sp>
        <p:sp>
          <p:nvSpPr>
            <p:cNvPr id="25656" name="Line 56"/>
            <p:cNvSpPr>
              <a:spLocks noChangeShapeType="1"/>
            </p:cNvSpPr>
            <p:nvPr/>
          </p:nvSpPr>
          <p:spPr bwMode="auto">
            <a:xfrm>
              <a:off x="3879" y="3203"/>
              <a:ext cx="136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57" name="Oval 57"/>
            <p:cNvSpPr>
              <a:spLocks noChangeArrowheads="1"/>
            </p:cNvSpPr>
            <p:nvPr/>
          </p:nvSpPr>
          <p:spPr bwMode="auto">
            <a:xfrm>
              <a:off x="3750" y="307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B56F-661A-410E-B5F3-4498F3D2C21F}" type="slidenum">
              <a:rPr lang="en-US"/>
              <a:pPr/>
              <a:t>2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AVL tree is a binary search tree with a </a:t>
            </a:r>
            <a:r>
              <a:rPr lang="en-US" i="1" dirty="0"/>
              <a:t>balance</a:t>
            </a:r>
            <a:r>
              <a:rPr lang="en-US" dirty="0"/>
              <a:t> condition. </a:t>
            </a:r>
          </a:p>
          <a:p>
            <a:r>
              <a:rPr lang="en-US" dirty="0"/>
              <a:t>AVL is named for its inventors:  </a:t>
            </a:r>
            <a:r>
              <a:rPr lang="en-US" b="1" dirty="0" err="1"/>
              <a:t>A</a:t>
            </a:r>
            <a:r>
              <a:rPr lang="en-US" dirty="0" err="1"/>
              <a:t>del’son-</a:t>
            </a:r>
            <a:r>
              <a:rPr lang="en-US" b="1" dirty="0" err="1"/>
              <a:t>V</a:t>
            </a:r>
            <a:r>
              <a:rPr lang="en-US" dirty="0" err="1"/>
              <a:t>el’skii</a:t>
            </a:r>
            <a:r>
              <a:rPr lang="en-US" dirty="0"/>
              <a:t> and </a:t>
            </a:r>
            <a:r>
              <a:rPr lang="en-US" b="1" dirty="0"/>
              <a:t>L</a:t>
            </a:r>
            <a:r>
              <a:rPr lang="en-US" dirty="0"/>
              <a:t>andis</a:t>
            </a:r>
          </a:p>
          <a:p>
            <a:r>
              <a:rPr lang="en-US" dirty="0"/>
              <a:t>AVL tree </a:t>
            </a:r>
            <a:r>
              <a:rPr lang="en-US" i="1" dirty="0"/>
              <a:t>approximates</a:t>
            </a:r>
            <a:r>
              <a:rPr lang="en-US" dirty="0"/>
              <a:t> the ideal tree (completely balanced tree).</a:t>
            </a:r>
          </a:p>
          <a:p>
            <a:r>
              <a:rPr lang="en-US" dirty="0"/>
              <a:t>AVL Tree maintains a height close to the minimum.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sz="2800" b="1" dirty="0"/>
              <a:t>Definition: </a:t>
            </a:r>
          </a:p>
          <a:p>
            <a:pPr lvl="1">
              <a:buFontTx/>
              <a:buNone/>
            </a:pPr>
            <a:r>
              <a:rPr lang="en-US" sz="2400" dirty="0"/>
              <a:t>	An AVL tree is a binary search tree such that </a:t>
            </a:r>
            <a:r>
              <a:rPr lang="en-US" sz="2400" dirty="0" smtClean="0"/>
              <a:t>for </a:t>
            </a:r>
            <a:r>
              <a:rPr lang="en-US" sz="2400" dirty="0"/>
              <a:t>any node in the tree, the height of the left and </a:t>
            </a:r>
            <a:r>
              <a:rPr lang="en-US" sz="2400" dirty="0" smtClean="0"/>
              <a:t> right </a:t>
            </a:r>
            <a:r>
              <a:rPr lang="en-US" sz="2400" dirty="0" err="1"/>
              <a:t>subtrees</a:t>
            </a:r>
            <a:r>
              <a:rPr lang="en-US" sz="2400" dirty="0"/>
              <a:t> can differ by at most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FF6D-3645-422D-82F0-A633D91851B5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en-US" sz="3600"/>
              <a:t>Node declaration for AVL trees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struct </a:t>
            </a:r>
            <a:r>
              <a:rPr lang="en-US" sz="1800" dirty="0" err="1">
                <a:latin typeface="Courier New" pitchFamily="49" charset="0"/>
              </a:rPr>
              <a:t>AvlNode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element;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   *left;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   *right;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      height;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};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EF0A-FC4F-4FB5-B67F-E41B5F6EC493}" type="slidenum">
              <a:rPr lang="en-US"/>
              <a:pPr/>
              <a:t>21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-- Deletion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Deletion is more complicated.</a:t>
            </a:r>
          </a:p>
          <a:p>
            <a:r>
              <a:rPr lang="en-US"/>
              <a:t>We may need more than one rebalance on the path from  deleted node to root.</a:t>
            </a:r>
            <a:r>
              <a:rPr lang="en-US" u="sng"/>
              <a:t> </a:t>
            </a:r>
          </a:p>
          <a:p>
            <a:r>
              <a:rPr lang="en-US"/>
              <a:t>Deletion is O(logN)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968F-042C-4483-A3CE-2C276CD47E20}" type="slidenum">
              <a:rPr lang="en-US"/>
              <a:pPr/>
              <a:t>22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of a Node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/>
              <a:t>Deletion of a node x from an AVL tree requires the same basic ideas, including single and double rotations, that are used for insertion.</a:t>
            </a:r>
          </a:p>
          <a:p>
            <a:pPr algn="just">
              <a:lnSpc>
                <a:spcPct val="90000"/>
              </a:lnSpc>
            </a:pPr>
            <a:r>
              <a:rPr lang="en-US"/>
              <a:t>With each node of the AVL tree is associated a </a:t>
            </a:r>
            <a:r>
              <a:rPr lang="en-US" b="1" i="1"/>
              <a:t>balance factor</a:t>
            </a:r>
            <a:r>
              <a:rPr lang="en-US"/>
              <a:t> that is left high, equal or right high according, respectively, as the left subtree has height greater than, equal to, or less than that of the right subtree.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A198-A87A-4A3C-AEBA-890CB7816A3C}" type="slidenum">
              <a:rPr lang="en-US"/>
              <a:pPr/>
              <a:t>23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/>
              <a:t>Reduce the problem to the case when the node </a:t>
            </a:r>
            <a:r>
              <a:rPr lang="en-US" sz="2800" i="1"/>
              <a:t>x</a:t>
            </a:r>
            <a:r>
              <a:rPr lang="en-US" sz="2800"/>
              <a:t> to be deleted has at most one child.</a:t>
            </a:r>
          </a:p>
          <a:p>
            <a:pPr marL="990600" lvl="1" indent="-533400"/>
            <a:r>
              <a:rPr lang="en-US" sz="2400"/>
              <a:t>If </a:t>
            </a:r>
            <a:r>
              <a:rPr lang="en-US" sz="2400" i="1"/>
              <a:t>x</a:t>
            </a:r>
            <a:r>
              <a:rPr lang="en-US" sz="2400"/>
              <a:t> has two children replace it with its immediate predecessor </a:t>
            </a:r>
            <a:r>
              <a:rPr lang="en-US" sz="2400" i="1"/>
              <a:t>y</a:t>
            </a:r>
            <a:r>
              <a:rPr lang="en-US" sz="2400"/>
              <a:t> under inorder traversal (the immediate successor would be just as good)</a:t>
            </a:r>
          </a:p>
          <a:p>
            <a:pPr marL="990600" lvl="1" indent="-533400"/>
            <a:r>
              <a:rPr lang="en-US" sz="2400"/>
              <a:t>Delete </a:t>
            </a:r>
            <a:r>
              <a:rPr lang="en-US" sz="2400" i="1"/>
              <a:t>y</a:t>
            </a:r>
            <a:r>
              <a:rPr lang="en-US" sz="2400"/>
              <a:t> from its original position, by proceeding as follows, using </a:t>
            </a:r>
            <a:r>
              <a:rPr lang="en-US" sz="2400" i="1"/>
              <a:t>y</a:t>
            </a:r>
            <a:r>
              <a:rPr lang="en-US" sz="2400"/>
              <a:t> in place of </a:t>
            </a:r>
            <a:r>
              <a:rPr lang="en-US" sz="2400" i="1"/>
              <a:t>x</a:t>
            </a:r>
            <a:r>
              <a:rPr lang="en-US" sz="2400"/>
              <a:t> in each of the following steps.</a:t>
            </a:r>
          </a:p>
          <a:p>
            <a:pPr marL="609600" indent="-60960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D5D0-88F5-4823-963D-B08154629FDC}" type="slidenum">
              <a:rPr lang="en-US"/>
              <a:pPr/>
              <a:t>24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5463"/>
          </a:xfrm>
        </p:spPr>
        <p:txBody>
          <a:bodyPr/>
          <a:lstStyle/>
          <a:p>
            <a:r>
              <a:rPr lang="en-US"/>
              <a:t>Method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533400" indent="-533400">
              <a:buFontTx/>
              <a:buAutoNum type="arabicPeriod" startAt="2"/>
            </a:pPr>
            <a:r>
              <a:rPr lang="en-US" sz="2400"/>
              <a:t>Delete the node </a:t>
            </a:r>
            <a:r>
              <a:rPr lang="en-US" sz="2400" i="1"/>
              <a:t>x</a:t>
            </a:r>
            <a:r>
              <a:rPr lang="en-US" sz="2400"/>
              <a:t> from the tree.</a:t>
            </a:r>
          </a:p>
          <a:p>
            <a:pPr marL="914400" lvl="1" indent="-457200"/>
            <a:r>
              <a:rPr lang="en-US" sz="2400"/>
              <a:t>We’ll trace the effects of this change on height through all the nodes on the path from </a:t>
            </a:r>
            <a:r>
              <a:rPr lang="en-US" sz="2400" i="1"/>
              <a:t>x</a:t>
            </a:r>
            <a:r>
              <a:rPr lang="en-US" sz="2400"/>
              <a:t> back to the root.</a:t>
            </a:r>
          </a:p>
          <a:p>
            <a:pPr marL="914400" lvl="1" indent="-457200"/>
            <a:r>
              <a:rPr lang="en-US" sz="2400"/>
              <a:t>We use a Boolean variable </a:t>
            </a:r>
            <a:r>
              <a:rPr lang="en-US" sz="2400">
                <a:latin typeface="Arial" charset="0"/>
              </a:rPr>
              <a:t>shorter</a:t>
            </a:r>
            <a:r>
              <a:rPr lang="en-US" sz="2400"/>
              <a:t> to show if the height of a subtree has been shortened.</a:t>
            </a:r>
          </a:p>
          <a:p>
            <a:pPr marL="914400" lvl="1" indent="-457200"/>
            <a:r>
              <a:rPr lang="en-US" sz="2400"/>
              <a:t>The action to be taken at each node depends on </a:t>
            </a:r>
          </a:p>
          <a:p>
            <a:pPr marL="1295400" lvl="2" indent="-381000"/>
            <a:r>
              <a:rPr lang="en-US" sz="2000"/>
              <a:t>the value of </a:t>
            </a:r>
            <a:r>
              <a:rPr lang="en-US" sz="2000">
                <a:latin typeface="Arial" charset="0"/>
              </a:rPr>
              <a:t>shorter</a:t>
            </a:r>
          </a:p>
          <a:p>
            <a:pPr marL="1295400" lvl="2" indent="-381000"/>
            <a:r>
              <a:rPr lang="en-US" sz="2000"/>
              <a:t>balance factor of the node</a:t>
            </a:r>
          </a:p>
          <a:p>
            <a:pPr marL="1295400" lvl="2" indent="-381000"/>
            <a:r>
              <a:rPr lang="en-US" sz="2000"/>
              <a:t>sometimes the balance factor of a child of the node.</a:t>
            </a:r>
          </a:p>
          <a:p>
            <a:pPr marL="533400" indent="-533400">
              <a:buFontTx/>
              <a:buAutoNum type="arabicPeriod" startAt="3"/>
            </a:pPr>
            <a:r>
              <a:rPr lang="en-US" sz="2400"/>
              <a:t>  </a:t>
            </a:r>
            <a:r>
              <a:rPr lang="en-US" sz="2400">
                <a:latin typeface="Arial" charset="0"/>
              </a:rPr>
              <a:t>shorter</a:t>
            </a:r>
            <a:r>
              <a:rPr lang="en-US" sz="2400"/>
              <a:t> is initially true. The following steps are to be done for each node </a:t>
            </a:r>
            <a:r>
              <a:rPr lang="en-US" sz="2400" i="1"/>
              <a:t>p</a:t>
            </a:r>
            <a:r>
              <a:rPr lang="en-US" sz="2400"/>
              <a:t> on the path from the parent of x to the root, provided shorter remains true. When shorter becomes false, the algorithm terminates.</a:t>
            </a:r>
          </a:p>
          <a:p>
            <a:pPr marL="1295400" lvl="2" indent="-38100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58A5-222C-491C-97DD-5C019E41C914}" type="slidenum">
              <a:rPr lang="en-US"/>
              <a:pPr/>
              <a:t>25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5463"/>
          </a:xfrm>
        </p:spPr>
        <p:txBody>
          <a:bodyPr/>
          <a:lstStyle/>
          <a:p>
            <a:r>
              <a:rPr lang="en-US"/>
              <a:t>Case 1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sz="2400"/>
              <a:t> </a:t>
            </a:r>
            <a:r>
              <a:rPr lang="en-US" sz="2400" i="1"/>
              <a:t>Case </a:t>
            </a:r>
            <a:r>
              <a:rPr lang="en-US" sz="2400"/>
              <a:t>1: The current node </a:t>
            </a:r>
            <a:r>
              <a:rPr lang="en-US" sz="2400" i="1"/>
              <a:t>p</a:t>
            </a:r>
            <a:r>
              <a:rPr lang="en-US" sz="2400"/>
              <a:t> has balance factor equal.</a:t>
            </a:r>
          </a:p>
          <a:p>
            <a:pPr marL="990600" lvl="1" indent="-533400"/>
            <a:r>
              <a:rPr lang="en-US" sz="2400"/>
              <a:t>Change the balance factor of </a:t>
            </a:r>
            <a:r>
              <a:rPr lang="en-US" sz="2400" i="1"/>
              <a:t>p.</a:t>
            </a:r>
            <a:endParaRPr lang="en-US" sz="2400"/>
          </a:p>
          <a:p>
            <a:pPr marL="990600" lvl="1" indent="-533400"/>
            <a:r>
              <a:rPr lang="en-US" sz="2400">
                <a:latin typeface="Arial" charset="0"/>
              </a:rPr>
              <a:t>shorter</a:t>
            </a:r>
            <a:r>
              <a:rPr lang="en-US" sz="2400"/>
              <a:t> becomes false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21336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209800" y="2971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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600200" y="3886200"/>
            <a:ext cx="457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667000" y="3886200"/>
            <a:ext cx="457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>
            <a:off x="1828800" y="3276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2590800" y="3276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590800" y="2819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1600200" y="5105400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1600200" y="51054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H="1">
            <a:off x="1600200" y="51054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609600" y="5181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deleted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2667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2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16002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1</a:t>
            </a: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54102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562600" y="2971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\</a:t>
            </a: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4876800" y="3886200"/>
            <a:ext cx="457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5943600" y="3886200"/>
            <a:ext cx="457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5105400" y="3276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5867400" y="3276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867400" y="2819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9436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2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48768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1</a:t>
            </a:r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3581400" y="35052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6705600" y="2819400"/>
            <a:ext cx="2209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No rotations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Height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4B86-EE1C-4085-A076-D26952A6C82D}" type="slidenum">
              <a:rPr lang="en-US"/>
              <a:pPr/>
              <a:t>26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5463"/>
          </a:xfrm>
        </p:spPr>
        <p:txBody>
          <a:bodyPr/>
          <a:lstStyle/>
          <a:p>
            <a:r>
              <a:rPr lang="en-US"/>
              <a:t>Case 2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752600"/>
          </a:xfrm>
        </p:spPr>
        <p:txBody>
          <a:bodyPr/>
          <a:lstStyle/>
          <a:p>
            <a:pPr marL="609600" indent="-609600">
              <a:buFontTx/>
              <a:buAutoNum type="arabicPeriod" startAt="5"/>
            </a:pPr>
            <a:r>
              <a:rPr lang="en-US" sz="2400"/>
              <a:t> </a:t>
            </a:r>
            <a:r>
              <a:rPr lang="en-US" sz="2400" i="1"/>
              <a:t>Case</a:t>
            </a:r>
            <a:r>
              <a:rPr lang="en-US" sz="2400"/>
              <a:t> 2: The balance factor of </a:t>
            </a:r>
            <a:r>
              <a:rPr lang="en-US" sz="2400" i="1"/>
              <a:t>p</a:t>
            </a:r>
            <a:r>
              <a:rPr lang="en-US" sz="2400"/>
              <a:t> is not equal and the taller subtree was shortened. </a:t>
            </a:r>
          </a:p>
          <a:p>
            <a:pPr marL="990600" lvl="1" indent="-533400"/>
            <a:r>
              <a:rPr lang="en-US" sz="2400"/>
              <a:t>Change the balance factor of </a:t>
            </a:r>
            <a:r>
              <a:rPr lang="en-US" sz="2400" i="1"/>
              <a:t>p</a:t>
            </a:r>
            <a:r>
              <a:rPr lang="en-US" sz="2400"/>
              <a:t> to equal </a:t>
            </a:r>
          </a:p>
          <a:p>
            <a:pPr marL="990600" lvl="1" indent="-533400"/>
            <a:r>
              <a:rPr lang="en-US" sz="2400"/>
              <a:t>Leave </a:t>
            </a:r>
            <a:r>
              <a:rPr lang="en-US" sz="2400">
                <a:latin typeface="Arial" charset="0"/>
              </a:rPr>
              <a:t>shorter</a:t>
            </a:r>
            <a:r>
              <a:rPr lang="en-US" sz="2400"/>
              <a:t> true.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2098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2860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 /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676400" y="4114800"/>
            <a:ext cx="457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743200" y="4114800"/>
            <a:ext cx="457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H="1">
            <a:off x="1905000" y="3505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2667000" y="3505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667000" y="3048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676400" y="5334000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1676400" y="53340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1676400" y="53340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685800" y="54102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deleted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27432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2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16764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1</a:t>
            </a:r>
          </a:p>
        </p:txBody>
      </p:sp>
      <p:sp>
        <p:nvSpPr>
          <p:cNvPr id="55313" name="Oval 17"/>
          <p:cNvSpPr>
            <a:spLocks noChangeArrowheads="1"/>
          </p:cNvSpPr>
          <p:nvPr/>
        </p:nvSpPr>
        <p:spPr bwMode="auto">
          <a:xfrm>
            <a:off x="54864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56260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</a:t>
            </a:r>
            <a:r>
              <a:rPr lang="en-US" sz="1800">
                <a:latin typeface="Arial" charset="0"/>
                <a:sym typeface="Symbol" pitchFamily="18" charset="2"/>
              </a:rPr>
              <a:t> </a:t>
            </a:r>
            <a:endParaRPr lang="en-US" sz="180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4953000" y="4114800"/>
            <a:ext cx="457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6019800" y="4114800"/>
            <a:ext cx="457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5181600" y="3505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5943600" y="3505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5943600" y="3048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</a:t>
            </a: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60198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2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4953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1</a:t>
            </a:r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3657600" y="37338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6781800" y="3048000"/>
            <a:ext cx="1981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No rotations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Height reduced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0A7A-4802-485C-A89A-05F367DC8056}" type="slidenum">
              <a:rPr lang="en-US"/>
              <a:pPr/>
              <a:t>27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3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6"/>
            </a:pPr>
            <a:r>
              <a:rPr lang="en-US" sz="2400"/>
              <a:t> </a:t>
            </a:r>
            <a:r>
              <a:rPr lang="en-US" sz="2400" i="1"/>
              <a:t>Case</a:t>
            </a:r>
            <a:r>
              <a:rPr lang="en-US" sz="2400"/>
              <a:t> 3: The balance factor of </a:t>
            </a:r>
            <a:r>
              <a:rPr lang="en-US" sz="2400" i="1"/>
              <a:t>p</a:t>
            </a:r>
            <a:r>
              <a:rPr lang="en-US" sz="2400"/>
              <a:t> is not equal, and the shorter subtree was shortened.</a:t>
            </a:r>
          </a:p>
          <a:p>
            <a:pPr marL="990600" lvl="1" indent="-533400"/>
            <a:r>
              <a:rPr lang="en-US" sz="2400"/>
              <a:t>Rotation is needed.</a:t>
            </a:r>
          </a:p>
          <a:p>
            <a:pPr marL="990600" lvl="1" indent="-533400"/>
            <a:r>
              <a:rPr lang="en-US" sz="2400"/>
              <a:t>Let </a:t>
            </a:r>
            <a:r>
              <a:rPr lang="en-US" sz="2400" i="1"/>
              <a:t>q</a:t>
            </a:r>
            <a:r>
              <a:rPr lang="en-US" sz="2400"/>
              <a:t> be the root of the taller subtree of </a:t>
            </a:r>
            <a:r>
              <a:rPr lang="en-US" sz="2400" i="1"/>
              <a:t>p</a:t>
            </a:r>
            <a:r>
              <a:rPr lang="en-US" sz="2400"/>
              <a:t>. We have three cases according to the balance factor of </a:t>
            </a:r>
            <a:r>
              <a:rPr lang="en-US" sz="2400" i="1"/>
              <a:t>q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AF40-8F79-4D7C-9AFA-190AC66AE1A1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3225"/>
            <a:ext cx="7772400" cy="447675"/>
          </a:xfrm>
        </p:spPr>
        <p:txBody>
          <a:bodyPr/>
          <a:lstStyle/>
          <a:p>
            <a:pPr algn="l"/>
            <a:r>
              <a:rPr lang="en-US" sz="3600"/>
              <a:t>Case 3a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371600"/>
          </a:xfrm>
        </p:spPr>
        <p:txBody>
          <a:bodyPr/>
          <a:lstStyle/>
          <a:p>
            <a:pPr marL="609600" indent="-609600">
              <a:buFontTx/>
              <a:buAutoNum type="arabicPeriod" startAt="7"/>
            </a:pPr>
            <a:r>
              <a:rPr lang="en-US" sz="2400"/>
              <a:t> </a:t>
            </a:r>
            <a:r>
              <a:rPr lang="en-US" sz="2400" i="1"/>
              <a:t>Case</a:t>
            </a:r>
            <a:r>
              <a:rPr lang="en-US" sz="2400"/>
              <a:t> 3</a:t>
            </a:r>
            <a:r>
              <a:rPr lang="en-US" sz="2400" i="1"/>
              <a:t>a</a:t>
            </a:r>
            <a:r>
              <a:rPr lang="en-US" sz="2400"/>
              <a:t>: The balance factor of </a:t>
            </a:r>
            <a:r>
              <a:rPr lang="en-US" sz="2400" i="1"/>
              <a:t>q</a:t>
            </a:r>
            <a:r>
              <a:rPr lang="en-US" sz="2400"/>
              <a:t> is equal.</a:t>
            </a:r>
          </a:p>
          <a:p>
            <a:pPr marL="990600" lvl="1" indent="-533400"/>
            <a:r>
              <a:rPr lang="en-US" sz="2400"/>
              <a:t>Apply a single rotation</a:t>
            </a:r>
          </a:p>
          <a:p>
            <a:pPr marL="990600" lvl="1" indent="-533400"/>
            <a:r>
              <a:rPr lang="en-US" sz="2400">
                <a:latin typeface="Arial" charset="0"/>
              </a:rPr>
              <a:t>shorter</a:t>
            </a:r>
            <a:r>
              <a:rPr lang="en-US" sz="2400"/>
              <a:t> becomes false.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381000" y="2819400"/>
            <a:ext cx="4114800" cy="2895600"/>
            <a:chOff x="288" y="1920"/>
            <a:chExt cx="2592" cy="1824"/>
          </a:xfrm>
        </p:grpSpPr>
        <p:sp>
          <p:nvSpPr>
            <p:cNvPr id="57349" name="Oval 5"/>
            <p:cNvSpPr>
              <a:spLocks noChangeArrowheads="1"/>
            </p:cNvSpPr>
            <p:nvPr/>
          </p:nvSpPr>
          <p:spPr bwMode="auto">
            <a:xfrm>
              <a:off x="2256" y="22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2304" y="230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  <a:latin typeface="Arial" charset="0"/>
                  <a:sym typeface="Symbol" pitchFamily="18" charset="2"/>
                </a:rPr>
                <a:t></a:t>
              </a:r>
              <a:r>
                <a:rPr lang="en-US" sz="1800">
                  <a:latin typeface="Arial" charset="0"/>
                  <a:sym typeface="Symbol" pitchFamily="18" charset="2"/>
                </a:rPr>
                <a:t> </a:t>
              </a:r>
              <a:endParaRPr lang="en-US" sz="1800">
                <a:solidFill>
                  <a:srgbClr val="FF0000"/>
                </a:solidFill>
                <a:latin typeface="Arial" charset="0"/>
                <a:sym typeface="Symbol" pitchFamily="18" charset="2"/>
              </a:endParaRPr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1920" y="2736"/>
              <a:ext cx="28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2592" y="2736"/>
              <a:ext cx="28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Text Box 9"/>
            <p:cNvSpPr txBox="1">
              <a:spLocks noChangeArrowheads="1"/>
            </p:cNvSpPr>
            <p:nvPr/>
          </p:nvSpPr>
          <p:spPr bwMode="auto">
            <a:xfrm>
              <a:off x="2544" y="220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/>
                <a:t>q</a:t>
              </a:r>
            </a:p>
          </p:txBody>
        </p:sp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2592" y="30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3</a:t>
              </a:r>
            </a:p>
          </p:txBody>
        </p:sp>
        <p:sp>
          <p:nvSpPr>
            <p:cNvPr id="57355" name="Text Box 11"/>
            <p:cNvSpPr txBox="1">
              <a:spLocks noChangeArrowheads="1"/>
            </p:cNvSpPr>
            <p:nvPr/>
          </p:nvSpPr>
          <p:spPr bwMode="auto">
            <a:xfrm>
              <a:off x="1920" y="30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2</a:t>
              </a: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912" y="2400"/>
              <a:ext cx="288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912" y="3168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912" y="3168"/>
              <a:ext cx="28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 flipH="1">
              <a:off x="912" y="3168"/>
              <a:ext cx="28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Text Box 16"/>
            <p:cNvSpPr txBox="1">
              <a:spLocks noChangeArrowheads="1"/>
            </p:cNvSpPr>
            <p:nvPr/>
          </p:nvSpPr>
          <p:spPr bwMode="auto">
            <a:xfrm>
              <a:off x="288" y="3216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deleted</a:t>
              </a:r>
            </a:p>
          </p:txBody>
        </p: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912" y="273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1</a:t>
              </a:r>
            </a:p>
          </p:txBody>
        </p:sp>
        <p:sp>
          <p:nvSpPr>
            <p:cNvPr id="57362" name="Oval 18"/>
            <p:cNvSpPr>
              <a:spLocks noChangeArrowheads="1"/>
            </p:cNvSpPr>
            <p:nvPr/>
          </p:nvSpPr>
          <p:spPr bwMode="auto">
            <a:xfrm>
              <a:off x="1536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Text Box 19"/>
            <p:cNvSpPr txBox="1">
              <a:spLocks noChangeArrowheads="1"/>
            </p:cNvSpPr>
            <p:nvPr/>
          </p:nvSpPr>
          <p:spPr bwMode="auto">
            <a:xfrm>
              <a:off x="1584" y="206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  <a:latin typeface="Arial" charset="0"/>
                  <a:sym typeface="Symbol" pitchFamily="18" charset="2"/>
                </a:rPr>
                <a:t>\</a:t>
              </a:r>
              <a:r>
                <a:rPr lang="en-US" sz="1800">
                  <a:latin typeface="Arial" charset="0"/>
                  <a:sym typeface="Symbol" pitchFamily="18" charset="2"/>
                </a:rPr>
                <a:t> </a:t>
              </a:r>
              <a:endParaRPr lang="en-US" sz="1800">
                <a:solidFill>
                  <a:srgbClr val="FF0000"/>
                </a:solidFill>
                <a:latin typeface="Arial" charset="0"/>
                <a:sym typeface="Symbol" pitchFamily="18" charset="2"/>
              </a:endParaRPr>
            </a:p>
          </p:txBody>
        </p:sp>
        <p:sp>
          <p:nvSpPr>
            <p:cNvPr id="57364" name="Text Box 20"/>
            <p:cNvSpPr txBox="1">
              <a:spLocks noChangeArrowheads="1"/>
            </p:cNvSpPr>
            <p:nvPr/>
          </p:nvSpPr>
          <p:spPr bwMode="auto">
            <a:xfrm>
              <a:off x="1824" y="192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/>
                <a:t>p</a:t>
              </a:r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 flipH="1">
              <a:off x="1056" y="216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1824" y="216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3"/>
            <p:cNvSpPr>
              <a:spLocks noChangeShapeType="1"/>
            </p:cNvSpPr>
            <p:nvPr/>
          </p:nvSpPr>
          <p:spPr bwMode="auto">
            <a:xfrm flipH="1">
              <a:off x="2064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Line 24"/>
            <p:cNvSpPr>
              <a:spLocks noChangeShapeType="1"/>
            </p:cNvSpPr>
            <p:nvPr/>
          </p:nvSpPr>
          <p:spPr bwMode="auto">
            <a:xfrm>
              <a:off x="2496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69" name="AutoShape 25"/>
            <p:cNvSpPr>
              <a:spLocks/>
            </p:cNvSpPr>
            <p:nvPr/>
          </p:nvSpPr>
          <p:spPr bwMode="auto">
            <a:xfrm>
              <a:off x="816" y="2400"/>
              <a:ext cx="48" cy="768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0" name="Text Box 26"/>
            <p:cNvSpPr txBox="1">
              <a:spLocks noChangeArrowheads="1"/>
            </p:cNvSpPr>
            <p:nvPr/>
          </p:nvSpPr>
          <p:spPr bwMode="auto">
            <a:xfrm>
              <a:off x="480" y="2688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h-1</a:t>
              </a:r>
            </a:p>
          </p:txBody>
        </p:sp>
        <p:sp>
          <p:nvSpPr>
            <p:cNvPr id="57371" name="AutoShape 27"/>
            <p:cNvSpPr>
              <a:spLocks/>
            </p:cNvSpPr>
            <p:nvPr/>
          </p:nvSpPr>
          <p:spPr bwMode="auto">
            <a:xfrm>
              <a:off x="1824" y="2736"/>
              <a:ext cx="48" cy="1008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AutoShape 28"/>
            <p:cNvSpPr>
              <a:spLocks/>
            </p:cNvSpPr>
            <p:nvPr/>
          </p:nvSpPr>
          <p:spPr bwMode="auto">
            <a:xfrm>
              <a:off x="2496" y="2736"/>
              <a:ext cx="48" cy="1008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3" name="Text Box 29"/>
            <p:cNvSpPr txBox="1">
              <a:spLocks noChangeArrowheads="1"/>
            </p:cNvSpPr>
            <p:nvPr/>
          </p:nvSpPr>
          <p:spPr bwMode="auto">
            <a:xfrm>
              <a:off x="1632" y="31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</a:t>
              </a:r>
            </a:p>
          </p:txBody>
        </p:sp>
        <p:sp>
          <p:nvSpPr>
            <p:cNvPr id="57374" name="Text Box 30"/>
            <p:cNvSpPr txBox="1">
              <a:spLocks noChangeArrowheads="1"/>
            </p:cNvSpPr>
            <p:nvPr/>
          </p:nvSpPr>
          <p:spPr bwMode="auto">
            <a:xfrm>
              <a:off x="2304" y="31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</a:t>
              </a:r>
            </a:p>
          </p:txBody>
        </p:sp>
        <p:sp>
          <p:nvSpPr>
            <p:cNvPr id="57375" name="AutoShape 31"/>
            <p:cNvSpPr>
              <a:spLocks noChangeArrowheads="1"/>
            </p:cNvSpPr>
            <p:nvPr/>
          </p:nvSpPr>
          <p:spPr bwMode="auto">
            <a:xfrm rot="18131032" flipV="1">
              <a:off x="1656" y="2328"/>
              <a:ext cx="144" cy="288"/>
            </a:xfrm>
            <a:prstGeom prst="curvedLef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76" name="Line 32"/>
          <p:cNvSpPr>
            <a:spLocks noChangeShapeType="1"/>
          </p:cNvSpPr>
          <p:nvPr/>
        </p:nvSpPr>
        <p:spPr bwMode="auto">
          <a:xfrm>
            <a:off x="4648200" y="33528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7" name="Oval 33"/>
          <p:cNvSpPr>
            <a:spLocks noChangeArrowheads="1"/>
          </p:cNvSpPr>
          <p:nvPr/>
        </p:nvSpPr>
        <p:spPr bwMode="auto">
          <a:xfrm>
            <a:off x="7239000" y="2819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73152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/</a:t>
            </a:r>
            <a:r>
              <a:rPr lang="en-US" sz="1800">
                <a:latin typeface="Arial" charset="0"/>
                <a:sym typeface="Symbol" pitchFamily="18" charset="2"/>
              </a:rPr>
              <a:t> </a:t>
            </a:r>
            <a:endParaRPr lang="en-US" sz="180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7379" name="Rectangle 35"/>
          <p:cNvSpPr>
            <a:spLocks noChangeArrowheads="1"/>
          </p:cNvSpPr>
          <p:nvPr/>
        </p:nvSpPr>
        <p:spPr bwMode="auto">
          <a:xfrm>
            <a:off x="6858000" y="4343400"/>
            <a:ext cx="457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Rectangle 36"/>
          <p:cNvSpPr>
            <a:spLocks noChangeArrowheads="1"/>
          </p:cNvSpPr>
          <p:nvPr/>
        </p:nvSpPr>
        <p:spPr bwMode="auto">
          <a:xfrm>
            <a:off x="8229600" y="3505200"/>
            <a:ext cx="457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7696200" y="2743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q</a:t>
            </a:r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8229600" y="4038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3</a:t>
            </a:r>
          </a:p>
        </p:txBody>
      </p:sp>
      <p:sp>
        <p:nvSpPr>
          <p:cNvPr id="57383" name="Text Box 39"/>
          <p:cNvSpPr txBox="1">
            <a:spLocks noChangeArrowheads="1"/>
          </p:cNvSpPr>
          <p:nvPr/>
        </p:nvSpPr>
        <p:spPr bwMode="auto">
          <a:xfrm>
            <a:off x="6858000" y="4876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2</a:t>
            </a:r>
          </a:p>
        </p:txBody>
      </p:sp>
      <p:sp>
        <p:nvSpPr>
          <p:cNvPr id="57384" name="Rectangle 40"/>
          <p:cNvSpPr>
            <a:spLocks noChangeArrowheads="1"/>
          </p:cNvSpPr>
          <p:nvPr/>
        </p:nvSpPr>
        <p:spPr bwMode="auto">
          <a:xfrm>
            <a:off x="5715000" y="4343400"/>
            <a:ext cx="457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85" name="Text Box 41"/>
          <p:cNvSpPr txBox="1">
            <a:spLocks noChangeArrowheads="1"/>
          </p:cNvSpPr>
          <p:nvPr/>
        </p:nvSpPr>
        <p:spPr bwMode="auto">
          <a:xfrm>
            <a:off x="5715000" y="4876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1</a:t>
            </a:r>
          </a:p>
        </p:txBody>
      </p:sp>
      <p:sp>
        <p:nvSpPr>
          <p:cNvPr id="57386" name="Oval 42"/>
          <p:cNvSpPr>
            <a:spLocks noChangeArrowheads="1"/>
          </p:cNvSpPr>
          <p:nvPr/>
        </p:nvSpPr>
        <p:spPr bwMode="auto">
          <a:xfrm>
            <a:off x="61722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87" name="Text Box 43"/>
          <p:cNvSpPr txBox="1">
            <a:spLocks noChangeArrowheads="1"/>
          </p:cNvSpPr>
          <p:nvPr/>
        </p:nvSpPr>
        <p:spPr bwMode="auto">
          <a:xfrm>
            <a:off x="6248400" y="3657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\</a:t>
            </a:r>
            <a:r>
              <a:rPr lang="en-US" sz="1800">
                <a:latin typeface="Arial" charset="0"/>
                <a:sym typeface="Symbol" pitchFamily="18" charset="2"/>
              </a:rPr>
              <a:t> </a:t>
            </a:r>
            <a:endParaRPr lang="en-US" sz="180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7388" name="Text Box 44"/>
          <p:cNvSpPr txBox="1">
            <a:spLocks noChangeArrowheads="1"/>
          </p:cNvSpPr>
          <p:nvPr/>
        </p:nvSpPr>
        <p:spPr bwMode="auto">
          <a:xfrm>
            <a:off x="5943600" y="3505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</a:t>
            </a:r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 flipH="1">
            <a:off x="6477000" y="3200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>
            <a:off x="7696200" y="3200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 flipH="1">
            <a:off x="59436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2" name="Line 48"/>
          <p:cNvSpPr>
            <a:spLocks noChangeShapeType="1"/>
          </p:cNvSpPr>
          <p:nvPr/>
        </p:nvSpPr>
        <p:spPr bwMode="auto">
          <a:xfrm>
            <a:off x="65532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3" name="AutoShape 49"/>
          <p:cNvSpPr>
            <a:spLocks/>
          </p:cNvSpPr>
          <p:nvPr/>
        </p:nvSpPr>
        <p:spPr bwMode="auto">
          <a:xfrm>
            <a:off x="5562600" y="43434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94" name="Text Box 50"/>
          <p:cNvSpPr txBox="1">
            <a:spLocks noChangeArrowheads="1"/>
          </p:cNvSpPr>
          <p:nvPr/>
        </p:nvSpPr>
        <p:spPr bwMode="auto">
          <a:xfrm>
            <a:off x="5029200" y="4800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h-1</a:t>
            </a:r>
          </a:p>
        </p:txBody>
      </p:sp>
      <p:sp>
        <p:nvSpPr>
          <p:cNvPr id="57395" name="AutoShape 51"/>
          <p:cNvSpPr>
            <a:spLocks/>
          </p:cNvSpPr>
          <p:nvPr/>
        </p:nvSpPr>
        <p:spPr bwMode="auto">
          <a:xfrm>
            <a:off x="6705600" y="4343400"/>
            <a:ext cx="76200" cy="1600200"/>
          </a:xfrm>
          <a:prstGeom prst="lef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96" name="AutoShape 52"/>
          <p:cNvSpPr>
            <a:spLocks/>
          </p:cNvSpPr>
          <p:nvPr/>
        </p:nvSpPr>
        <p:spPr bwMode="auto">
          <a:xfrm>
            <a:off x="8077200" y="3505200"/>
            <a:ext cx="76200" cy="1600200"/>
          </a:xfrm>
          <a:prstGeom prst="lef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97" name="Text Box 53"/>
          <p:cNvSpPr txBox="1">
            <a:spLocks noChangeArrowheads="1"/>
          </p:cNvSpPr>
          <p:nvPr/>
        </p:nvSpPr>
        <p:spPr bwMode="auto">
          <a:xfrm>
            <a:off x="6400800" y="4953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h</a:t>
            </a:r>
          </a:p>
        </p:txBody>
      </p:sp>
      <p:sp>
        <p:nvSpPr>
          <p:cNvPr id="57398" name="Text Box 54"/>
          <p:cNvSpPr txBox="1">
            <a:spLocks noChangeArrowheads="1"/>
          </p:cNvSpPr>
          <p:nvPr/>
        </p:nvSpPr>
        <p:spPr bwMode="auto">
          <a:xfrm>
            <a:off x="7772400" y="4114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h</a:t>
            </a:r>
          </a:p>
        </p:txBody>
      </p:sp>
      <p:sp>
        <p:nvSpPr>
          <p:cNvPr id="57399" name="Text Box 55"/>
          <p:cNvSpPr txBox="1">
            <a:spLocks noChangeArrowheads="1"/>
          </p:cNvSpPr>
          <p:nvPr/>
        </p:nvSpPr>
        <p:spPr bwMode="auto">
          <a:xfrm>
            <a:off x="6324600" y="2286000"/>
            <a:ext cx="2590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  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height unchanged</a:t>
            </a:r>
          </a:p>
          <a:p>
            <a:pPr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1A94-1D29-4F91-9EFB-49E1F9525EDE}" type="slidenum">
              <a:rPr lang="en-US"/>
              <a:pPr/>
              <a:t>29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69900"/>
          </a:xfrm>
        </p:spPr>
        <p:txBody>
          <a:bodyPr/>
          <a:lstStyle/>
          <a:p>
            <a:pPr algn="l"/>
            <a:r>
              <a:rPr lang="en-US" sz="3600"/>
              <a:t>Case 3b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752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8"/>
            </a:pPr>
            <a:r>
              <a:rPr lang="en-US" sz="2400"/>
              <a:t> </a:t>
            </a:r>
            <a:r>
              <a:rPr lang="en-US" sz="2400" i="1"/>
              <a:t>Case</a:t>
            </a:r>
            <a:r>
              <a:rPr lang="en-US" sz="2400"/>
              <a:t> 3</a:t>
            </a:r>
            <a:r>
              <a:rPr lang="en-US" sz="2400" i="1"/>
              <a:t>b</a:t>
            </a:r>
            <a:r>
              <a:rPr lang="en-US" sz="2400"/>
              <a:t>: The balance factor of </a:t>
            </a:r>
            <a:r>
              <a:rPr lang="en-US" sz="2400" i="1"/>
              <a:t>q</a:t>
            </a:r>
            <a:r>
              <a:rPr lang="en-US" sz="2400"/>
              <a:t> is the same as that of p.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Apply a single rotation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Set the balance factors of </a:t>
            </a:r>
            <a:r>
              <a:rPr lang="en-US" sz="2400" i="1"/>
              <a:t>p</a:t>
            </a:r>
            <a:r>
              <a:rPr lang="en-US" sz="2400"/>
              <a:t> and </a:t>
            </a:r>
            <a:r>
              <a:rPr lang="en-US" sz="2400" i="1"/>
              <a:t>q</a:t>
            </a:r>
            <a:r>
              <a:rPr lang="en-US" sz="2400"/>
              <a:t> to equal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leave </a:t>
            </a:r>
            <a:r>
              <a:rPr lang="en-US" sz="2400">
                <a:latin typeface="Arial" charset="0"/>
              </a:rPr>
              <a:t>shorter</a:t>
            </a:r>
            <a:r>
              <a:rPr lang="en-US" sz="2400"/>
              <a:t> as true.</a:t>
            </a:r>
          </a:p>
          <a:p>
            <a:pPr marL="609600" indent="-609600">
              <a:lnSpc>
                <a:spcPct val="90000"/>
              </a:lnSpc>
            </a:pPr>
            <a:endParaRPr lang="en-US"/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35052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581400" y="3429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\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2971800" y="41148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038600" y="4114800"/>
            <a:ext cx="457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962400" y="3276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q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0386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3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9718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2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1371600" y="3581400"/>
            <a:ext cx="457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1371600" y="4800600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1371600" y="48006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H="1">
            <a:off x="1371600" y="48006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81000" y="48768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deleted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1371600" y="4114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1</a:t>
            </a:r>
          </a:p>
        </p:txBody>
      </p:sp>
      <p:sp>
        <p:nvSpPr>
          <p:cNvPr id="58385" name="Oval 17"/>
          <p:cNvSpPr>
            <a:spLocks noChangeArrowheads="1"/>
          </p:cNvSpPr>
          <p:nvPr/>
        </p:nvSpPr>
        <p:spPr bwMode="auto">
          <a:xfrm>
            <a:off x="2362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2438400" y="3048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\</a:t>
            </a:r>
            <a:r>
              <a:rPr lang="en-US" sz="1800">
                <a:latin typeface="Arial" charset="0"/>
                <a:sym typeface="Symbol" pitchFamily="18" charset="2"/>
              </a:rPr>
              <a:t> </a:t>
            </a:r>
            <a:endParaRPr lang="en-US" sz="180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2819400" y="2819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H="1">
            <a:off x="1600200" y="3200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2819400" y="3200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H="1">
            <a:off x="3200400" y="3733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38862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2" name="AutoShape 24"/>
          <p:cNvSpPr>
            <a:spLocks/>
          </p:cNvSpPr>
          <p:nvPr/>
        </p:nvSpPr>
        <p:spPr bwMode="auto">
          <a:xfrm>
            <a:off x="1219200" y="3581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685800" y="4038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h-1</a:t>
            </a:r>
          </a:p>
        </p:txBody>
      </p:sp>
      <p:sp>
        <p:nvSpPr>
          <p:cNvPr id="58394" name="AutoShape 26"/>
          <p:cNvSpPr>
            <a:spLocks/>
          </p:cNvSpPr>
          <p:nvPr/>
        </p:nvSpPr>
        <p:spPr bwMode="auto">
          <a:xfrm>
            <a:off x="2819400" y="4114800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AutoShape 27"/>
          <p:cNvSpPr>
            <a:spLocks/>
          </p:cNvSpPr>
          <p:nvPr/>
        </p:nvSpPr>
        <p:spPr bwMode="auto">
          <a:xfrm>
            <a:off x="3886200" y="4114800"/>
            <a:ext cx="76200" cy="1600200"/>
          </a:xfrm>
          <a:prstGeom prst="lef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2362200" y="4419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h-1</a:t>
            </a:r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3581400" y="4724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h</a:t>
            </a:r>
          </a:p>
        </p:txBody>
      </p:sp>
      <p:sp>
        <p:nvSpPr>
          <p:cNvPr id="58398" name="AutoShape 30"/>
          <p:cNvSpPr>
            <a:spLocks noChangeArrowheads="1"/>
          </p:cNvSpPr>
          <p:nvPr/>
        </p:nvSpPr>
        <p:spPr bwMode="auto">
          <a:xfrm rot="18131032" flipV="1">
            <a:off x="2552700" y="34671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Oval 31"/>
          <p:cNvSpPr>
            <a:spLocks noChangeArrowheads="1"/>
          </p:cNvSpPr>
          <p:nvPr/>
        </p:nvSpPr>
        <p:spPr bwMode="auto">
          <a:xfrm>
            <a:off x="7239000" y="2819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-</a:t>
            </a:r>
          </a:p>
        </p:txBody>
      </p:sp>
      <p:sp>
        <p:nvSpPr>
          <p:cNvPr id="58401" name="Rectangle 33"/>
          <p:cNvSpPr>
            <a:spLocks noChangeArrowheads="1"/>
          </p:cNvSpPr>
          <p:nvPr/>
        </p:nvSpPr>
        <p:spPr bwMode="auto">
          <a:xfrm>
            <a:off x="8229600" y="3581400"/>
            <a:ext cx="457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7696200" y="2743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q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8229600" y="4114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3</a:t>
            </a:r>
          </a:p>
        </p:txBody>
      </p:sp>
      <p:sp>
        <p:nvSpPr>
          <p:cNvPr id="58404" name="Rectangle 36"/>
          <p:cNvSpPr>
            <a:spLocks noChangeArrowheads="1"/>
          </p:cNvSpPr>
          <p:nvPr/>
        </p:nvSpPr>
        <p:spPr bwMode="auto">
          <a:xfrm>
            <a:off x="5562600" y="4038600"/>
            <a:ext cx="457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55626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1</a:t>
            </a:r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60198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6096000" y="3352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-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5715000" y="3352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</a:t>
            </a:r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>
            <a:off x="7696200" y="3200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 flipH="1">
            <a:off x="5791200" y="3657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>
            <a:off x="6400800" y="3657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12" name="AutoShape 44"/>
          <p:cNvSpPr>
            <a:spLocks/>
          </p:cNvSpPr>
          <p:nvPr/>
        </p:nvSpPr>
        <p:spPr bwMode="auto">
          <a:xfrm>
            <a:off x="5410200" y="40386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4876800" y="4495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h-1</a:t>
            </a:r>
          </a:p>
        </p:txBody>
      </p:sp>
      <p:sp>
        <p:nvSpPr>
          <p:cNvPr id="58414" name="AutoShape 46"/>
          <p:cNvSpPr>
            <a:spLocks/>
          </p:cNvSpPr>
          <p:nvPr/>
        </p:nvSpPr>
        <p:spPr bwMode="auto">
          <a:xfrm>
            <a:off x="8077200" y="3581400"/>
            <a:ext cx="76200" cy="1600200"/>
          </a:xfrm>
          <a:prstGeom prst="lef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7772400" y="4191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h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6553200" y="2286000"/>
            <a:ext cx="2590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  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height reduced</a:t>
            </a:r>
          </a:p>
          <a:p>
            <a:pPr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  <p:sp>
        <p:nvSpPr>
          <p:cNvPr id="58417" name="Line 49"/>
          <p:cNvSpPr>
            <a:spLocks noChangeShapeType="1"/>
          </p:cNvSpPr>
          <p:nvPr/>
        </p:nvSpPr>
        <p:spPr bwMode="auto">
          <a:xfrm>
            <a:off x="4648200" y="3124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18" name="Rectangle 50"/>
          <p:cNvSpPr>
            <a:spLocks noChangeArrowheads="1"/>
          </p:cNvSpPr>
          <p:nvPr/>
        </p:nvSpPr>
        <p:spPr bwMode="auto">
          <a:xfrm>
            <a:off x="6705600" y="40386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67056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2</a:t>
            </a:r>
          </a:p>
        </p:txBody>
      </p:sp>
      <p:sp>
        <p:nvSpPr>
          <p:cNvPr id="58420" name="AutoShape 52"/>
          <p:cNvSpPr>
            <a:spLocks/>
          </p:cNvSpPr>
          <p:nvPr/>
        </p:nvSpPr>
        <p:spPr bwMode="auto">
          <a:xfrm>
            <a:off x="6553200" y="4038600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1" name="Text Box 53"/>
          <p:cNvSpPr txBox="1">
            <a:spLocks noChangeArrowheads="1"/>
          </p:cNvSpPr>
          <p:nvPr/>
        </p:nvSpPr>
        <p:spPr bwMode="auto">
          <a:xfrm>
            <a:off x="6096000" y="4343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h-1</a:t>
            </a:r>
          </a:p>
        </p:txBody>
      </p:sp>
      <p:sp>
        <p:nvSpPr>
          <p:cNvPr id="58422" name="Line 54"/>
          <p:cNvSpPr>
            <a:spLocks noChangeShapeType="1"/>
          </p:cNvSpPr>
          <p:nvPr/>
        </p:nvSpPr>
        <p:spPr bwMode="auto">
          <a:xfrm flipH="1">
            <a:off x="6477000" y="3200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E486-06D0-4FF4-93F4-485A9B83FCEA}" type="slidenum">
              <a:rPr lang="en-US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27000" y="114300"/>
            <a:ext cx="8890000" cy="11826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b="1">
                <a:latin typeface="Arial MT" charset="0"/>
              </a:rPr>
              <a:t>Figure 19.21</a:t>
            </a:r>
          </a:p>
          <a:p>
            <a:pPr eaLnBrk="0" hangingPunct="0"/>
            <a:r>
              <a:rPr lang="en-US" sz="2000">
                <a:latin typeface="TimesNewRomanPS" charset="0"/>
              </a:rPr>
              <a:t>Two binary search trees: (a) an AVL tree; (b) not an AVL tree (unbalanced nodes are darkened)</a:t>
            </a:r>
            <a:endParaRPr lang="en-US">
              <a:latin typeface="Times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3" y="1639888"/>
            <a:ext cx="8053387" cy="433228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0D9-3864-4C47-BA0F-B4CF3DA547E8}" type="slidenum">
              <a:rPr lang="en-US"/>
              <a:pPr/>
              <a:t>30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69900"/>
          </a:xfrm>
        </p:spPr>
        <p:txBody>
          <a:bodyPr/>
          <a:lstStyle/>
          <a:p>
            <a:pPr algn="l"/>
            <a:r>
              <a:rPr lang="en-US" sz="3600"/>
              <a:t>Case 3c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752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9"/>
            </a:pPr>
            <a:r>
              <a:rPr lang="en-US" sz="2400"/>
              <a:t> </a:t>
            </a:r>
            <a:r>
              <a:rPr lang="en-US" sz="2400" i="1"/>
              <a:t>Case</a:t>
            </a:r>
            <a:r>
              <a:rPr lang="en-US" sz="2400"/>
              <a:t> 3</a:t>
            </a:r>
            <a:r>
              <a:rPr lang="en-US" sz="2400" i="1"/>
              <a:t>c</a:t>
            </a:r>
            <a:r>
              <a:rPr lang="en-US" sz="2400"/>
              <a:t>: The balance factors of </a:t>
            </a:r>
            <a:r>
              <a:rPr lang="en-US" sz="2400" i="1"/>
              <a:t>p</a:t>
            </a:r>
            <a:r>
              <a:rPr lang="en-US" sz="2400"/>
              <a:t> and </a:t>
            </a:r>
            <a:r>
              <a:rPr lang="en-US" sz="2400" i="1"/>
              <a:t>q</a:t>
            </a:r>
            <a:r>
              <a:rPr lang="en-US" sz="2400"/>
              <a:t> are opposite.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Apply a double rotation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set the balance factors of the new root to equal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leave </a:t>
            </a:r>
            <a:r>
              <a:rPr lang="en-US" sz="2400">
                <a:latin typeface="Arial" charset="0"/>
              </a:rPr>
              <a:t>shorter</a:t>
            </a:r>
            <a:r>
              <a:rPr lang="en-US" sz="2400"/>
              <a:t> as true.</a:t>
            </a:r>
          </a:p>
          <a:p>
            <a:pPr marL="609600" indent="-609600">
              <a:lnSpc>
                <a:spcPct val="90000"/>
              </a:lnSpc>
            </a:pPr>
            <a:endParaRPr lang="en-US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248400" y="2590800"/>
            <a:ext cx="2590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  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height reduced</a:t>
            </a:r>
          </a:p>
          <a:p>
            <a:pPr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648200" y="4724400"/>
            <a:ext cx="741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h-1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114800" y="4419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4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0" y="3886200"/>
            <a:ext cx="74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h-1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7583488" y="3729038"/>
            <a:ext cx="404812" cy="369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8382000" y="4419600"/>
            <a:ext cx="404813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8001000" y="3657600"/>
            <a:ext cx="471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q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7391400" y="4724400"/>
            <a:ext cx="785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3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6248400" y="4419600"/>
            <a:ext cx="404813" cy="98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5257800" y="48006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1</a:t>
            </a:r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5715000" y="3733800"/>
            <a:ext cx="404813" cy="369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6934200" y="3048000"/>
            <a:ext cx="471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59408" name="AutoShape 16"/>
          <p:cNvSpPr>
            <a:spLocks/>
          </p:cNvSpPr>
          <p:nvPr/>
        </p:nvSpPr>
        <p:spPr bwMode="auto">
          <a:xfrm>
            <a:off x="8223250" y="4419600"/>
            <a:ext cx="82550" cy="9906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7772400" y="4724400"/>
            <a:ext cx="55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h-1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7373938" y="4422775"/>
            <a:ext cx="404812" cy="98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210300" y="4721225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2</a:t>
            </a:r>
          </a:p>
        </p:txBody>
      </p:sp>
      <p:sp>
        <p:nvSpPr>
          <p:cNvPr id="59412" name="AutoShape 20"/>
          <p:cNvSpPr>
            <a:spLocks/>
          </p:cNvSpPr>
          <p:nvPr/>
        </p:nvSpPr>
        <p:spPr bwMode="auto">
          <a:xfrm>
            <a:off x="7239000" y="4422775"/>
            <a:ext cx="76200" cy="987425"/>
          </a:xfrm>
          <a:prstGeom prst="leftBrace">
            <a:avLst>
              <a:gd name="adj1" fmla="val 1079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6705600" y="4572000"/>
            <a:ext cx="6731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h-1 </a:t>
            </a:r>
            <a:r>
              <a:rPr lang="en-US" sz="1600">
                <a:latin typeface="Arial" charset="0"/>
              </a:rPr>
              <a:t>or </a:t>
            </a:r>
            <a:br>
              <a:rPr lang="en-US" sz="1600">
                <a:latin typeface="Arial" charset="0"/>
              </a:rPr>
            </a:br>
            <a:r>
              <a:rPr lang="en-US" sz="1600" i="1">
                <a:latin typeface="Arial" charset="0"/>
              </a:rPr>
              <a:t>h-2</a:t>
            </a:r>
          </a:p>
        </p:txBody>
      </p:sp>
      <p:sp>
        <p:nvSpPr>
          <p:cNvPr id="59414" name="Oval 22"/>
          <p:cNvSpPr>
            <a:spLocks noChangeArrowheads="1"/>
          </p:cNvSpPr>
          <p:nvPr/>
        </p:nvSpPr>
        <p:spPr bwMode="auto">
          <a:xfrm>
            <a:off x="6557963" y="3200400"/>
            <a:ext cx="403225" cy="369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5410200" y="3657600"/>
            <a:ext cx="471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6629400" y="3200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-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5257800" y="4441825"/>
            <a:ext cx="404813" cy="96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AutoShape 26"/>
          <p:cNvSpPr>
            <a:spLocks/>
          </p:cNvSpPr>
          <p:nvPr/>
        </p:nvSpPr>
        <p:spPr bwMode="auto">
          <a:xfrm>
            <a:off x="5105400" y="441960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9" name="AutoShape 27"/>
          <p:cNvSpPr>
            <a:spLocks/>
          </p:cNvSpPr>
          <p:nvPr/>
        </p:nvSpPr>
        <p:spPr bwMode="auto">
          <a:xfrm>
            <a:off x="6705600" y="44196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4038600" y="3200400"/>
            <a:ext cx="1066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9421" name="Group 29"/>
          <p:cNvGrpSpPr>
            <a:grpSpLocks/>
          </p:cNvGrpSpPr>
          <p:nvPr/>
        </p:nvGrpSpPr>
        <p:grpSpPr bwMode="auto">
          <a:xfrm>
            <a:off x="609600" y="3048000"/>
            <a:ext cx="3886200" cy="2667000"/>
            <a:chOff x="288" y="1824"/>
            <a:chExt cx="2448" cy="1680"/>
          </a:xfrm>
        </p:grpSpPr>
        <p:sp>
          <p:nvSpPr>
            <p:cNvPr id="59422" name="Oval 30"/>
            <p:cNvSpPr>
              <a:spLocks noChangeArrowheads="1"/>
            </p:cNvSpPr>
            <p:nvPr/>
          </p:nvSpPr>
          <p:spPr bwMode="auto">
            <a:xfrm>
              <a:off x="1921" y="2184"/>
              <a:ext cx="255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3" name="Text Box 31"/>
            <p:cNvSpPr txBox="1">
              <a:spLocks noChangeArrowheads="1"/>
            </p:cNvSpPr>
            <p:nvPr/>
          </p:nvSpPr>
          <p:spPr bwMode="auto">
            <a:xfrm>
              <a:off x="1972" y="221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  <a:latin typeface="Arial" charset="0"/>
                  <a:sym typeface="Symbol" pitchFamily="18" charset="2"/>
                </a:rPr>
                <a:t>/</a:t>
              </a:r>
            </a:p>
          </p:txBody>
        </p:sp>
        <p:sp>
          <p:nvSpPr>
            <p:cNvPr id="59424" name="Rectangle 32"/>
            <p:cNvSpPr>
              <a:spLocks noChangeArrowheads="1"/>
            </p:cNvSpPr>
            <p:nvPr/>
          </p:nvSpPr>
          <p:spPr bwMode="auto">
            <a:xfrm>
              <a:off x="2481" y="2527"/>
              <a:ext cx="255" cy="7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5" name="Text Box 33"/>
            <p:cNvSpPr txBox="1">
              <a:spLocks noChangeArrowheads="1"/>
            </p:cNvSpPr>
            <p:nvPr/>
          </p:nvSpPr>
          <p:spPr bwMode="auto">
            <a:xfrm>
              <a:off x="2184" y="2139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/>
                <a:t>q</a:t>
              </a:r>
            </a:p>
          </p:txBody>
        </p:sp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1680" y="3072"/>
              <a:ext cx="4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3</a:t>
              </a:r>
            </a:p>
          </p:txBody>
        </p:sp>
        <p:sp>
          <p:nvSpPr>
            <p:cNvPr id="59427" name="Rectangle 35"/>
            <p:cNvSpPr>
              <a:spLocks noChangeArrowheads="1"/>
            </p:cNvSpPr>
            <p:nvPr/>
          </p:nvSpPr>
          <p:spPr bwMode="auto">
            <a:xfrm>
              <a:off x="1008" y="2880"/>
              <a:ext cx="255" cy="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336" y="2544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1</a:t>
              </a:r>
            </a:p>
          </p:txBody>
        </p:sp>
        <p:sp>
          <p:nvSpPr>
            <p:cNvPr id="59429" name="Oval 37"/>
            <p:cNvSpPr>
              <a:spLocks noChangeArrowheads="1"/>
            </p:cNvSpPr>
            <p:nvPr/>
          </p:nvSpPr>
          <p:spPr bwMode="auto">
            <a:xfrm>
              <a:off x="1335" y="2494"/>
              <a:ext cx="255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0" name="Text Box 38"/>
            <p:cNvSpPr txBox="1">
              <a:spLocks noChangeArrowheads="1"/>
            </p:cNvSpPr>
            <p:nvPr/>
          </p:nvSpPr>
          <p:spPr bwMode="auto">
            <a:xfrm>
              <a:off x="1208" y="2454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/>
                <a:t>r</a:t>
              </a:r>
            </a:p>
          </p:txBody>
        </p:sp>
        <p:sp>
          <p:nvSpPr>
            <p:cNvPr id="59431" name="Line 39"/>
            <p:cNvSpPr>
              <a:spLocks noChangeShapeType="1"/>
            </p:cNvSpPr>
            <p:nvPr/>
          </p:nvSpPr>
          <p:spPr bwMode="auto">
            <a:xfrm flipH="1">
              <a:off x="1559" y="2372"/>
              <a:ext cx="37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32" name="Line 40"/>
            <p:cNvSpPr>
              <a:spLocks noChangeShapeType="1"/>
            </p:cNvSpPr>
            <p:nvPr/>
          </p:nvSpPr>
          <p:spPr bwMode="auto">
            <a:xfrm>
              <a:off x="2184" y="2372"/>
              <a:ext cx="382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33" name="Line 41"/>
            <p:cNvSpPr>
              <a:spLocks noChangeShapeType="1"/>
            </p:cNvSpPr>
            <p:nvPr/>
          </p:nvSpPr>
          <p:spPr bwMode="auto">
            <a:xfrm flipH="1">
              <a:off x="1208" y="2687"/>
              <a:ext cx="17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34" name="Line 42"/>
            <p:cNvSpPr>
              <a:spLocks noChangeShapeType="1"/>
            </p:cNvSpPr>
            <p:nvPr/>
          </p:nvSpPr>
          <p:spPr bwMode="auto">
            <a:xfrm>
              <a:off x="1547" y="2687"/>
              <a:ext cx="213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35" name="AutoShape 43"/>
            <p:cNvSpPr>
              <a:spLocks/>
            </p:cNvSpPr>
            <p:nvPr/>
          </p:nvSpPr>
          <p:spPr bwMode="auto">
            <a:xfrm>
              <a:off x="2396" y="2527"/>
              <a:ext cx="52" cy="737"/>
            </a:xfrm>
            <a:prstGeom prst="leftBrace">
              <a:avLst>
                <a:gd name="adj1" fmla="val 1181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6" name="Text Box 44"/>
            <p:cNvSpPr txBox="1">
              <a:spLocks noChangeArrowheads="1"/>
            </p:cNvSpPr>
            <p:nvPr/>
          </p:nvSpPr>
          <p:spPr bwMode="auto">
            <a:xfrm>
              <a:off x="2112" y="2736"/>
              <a:ext cx="3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h-1</a:t>
              </a:r>
            </a:p>
          </p:txBody>
        </p:sp>
        <p:sp>
          <p:nvSpPr>
            <p:cNvPr id="59437" name="Rectangle 45"/>
            <p:cNvSpPr>
              <a:spLocks noChangeArrowheads="1"/>
            </p:cNvSpPr>
            <p:nvPr/>
          </p:nvSpPr>
          <p:spPr bwMode="auto">
            <a:xfrm>
              <a:off x="1717" y="2882"/>
              <a:ext cx="255" cy="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8" name="Text Box 46"/>
            <p:cNvSpPr txBox="1">
              <a:spLocks noChangeArrowheads="1"/>
            </p:cNvSpPr>
            <p:nvPr/>
          </p:nvSpPr>
          <p:spPr bwMode="auto">
            <a:xfrm>
              <a:off x="984" y="3070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2</a:t>
              </a:r>
            </a:p>
          </p:txBody>
        </p:sp>
        <p:sp>
          <p:nvSpPr>
            <p:cNvPr id="59439" name="AutoShape 47"/>
            <p:cNvSpPr>
              <a:spLocks/>
            </p:cNvSpPr>
            <p:nvPr/>
          </p:nvSpPr>
          <p:spPr bwMode="auto">
            <a:xfrm>
              <a:off x="1632" y="2882"/>
              <a:ext cx="48" cy="622"/>
            </a:xfrm>
            <a:prstGeom prst="leftBrace">
              <a:avLst>
                <a:gd name="adj1" fmla="val 10798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0" name="Text Box 48"/>
            <p:cNvSpPr txBox="1">
              <a:spLocks noChangeArrowheads="1"/>
            </p:cNvSpPr>
            <p:nvPr/>
          </p:nvSpPr>
          <p:spPr bwMode="auto">
            <a:xfrm>
              <a:off x="1296" y="2976"/>
              <a:ext cx="42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h-1 </a:t>
              </a:r>
              <a:r>
                <a:rPr lang="en-US" sz="1600">
                  <a:latin typeface="Arial" charset="0"/>
                </a:rPr>
                <a:t>or </a:t>
              </a:r>
              <a:br>
                <a:rPr lang="en-US" sz="1600">
                  <a:latin typeface="Arial" charset="0"/>
                </a:rPr>
              </a:br>
              <a:r>
                <a:rPr lang="en-US" sz="1600" i="1">
                  <a:latin typeface="Arial" charset="0"/>
                </a:rPr>
                <a:t>h-2</a:t>
              </a:r>
            </a:p>
          </p:txBody>
        </p:sp>
        <p:sp>
          <p:nvSpPr>
            <p:cNvPr id="59441" name="Oval 49"/>
            <p:cNvSpPr>
              <a:spLocks noChangeArrowheads="1"/>
            </p:cNvSpPr>
            <p:nvPr/>
          </p:nvSpPr>
          <p:spPr bwMode="auto">
            <a:xfrm>
              <a:off x="925" y="1914"/>
              <a:ext cx="254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2" name="Line 50"/>
            <p:cNvSpPr>
              <a:spLocks noChangeShapeType="1"/>
            </p:cNvSpPr>
            <p:nvPr/>
          </p:nvSpPr>
          <p:spPr bwMode="auto">
            <a:xfrm>
              <a:off x="1196" y="2094"/>
              <a:ext cx="725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43" name="Text Box 51"/>
            <p:cNvSpPr txBox="1">
              <a:spLocks noChangeArrowheads="1"/>
            </p:cNvSpPr>
            <p:nvPr/>
          </p:nvSpPr>
          <p:spPr bwMode="auto">
            <a:xfrm>
              <a:off x="1151" y="1824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/>
                <a:t>p</a:t>
              </a:r>
            </a:p>
          </p:txBody>
        </p:sp>
        <p:sp>
          <p:nvSpPr>
            <p:cNvPr id="59444" name="Text Box 52"/>
            <p:cNvSpPr txBox="1">
              <a:spLocks noChangeArrowheads="1"/>
            </p:cNvSpPr>
            <p:nvPr/>
          </p:nvSpPr>
          <p:spPr bwMode="auto">
            <a:xfrm>
              <a:off x="970" y="191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  <a:latin typeface="Arial" charset="0"/>
                  <a:sym typeface="Symbol" pitchFamily="18" charset="2"/>
                </a:rPr>
                <a:t>\</a:t>
              </a:r>
            </a:p>
          </p:txBody>
        </p:sp>
        <p:sp>
          <p:nvSpPr>
            <p:cNvPr id="59445" name="Rectangle 53"/>
            <p:cNvSpPr>
              <a:spLocks noChangeArrowheads="1"/>
            </p:cNvSpPr>
            <p:nvPr/>
          </p:nvSpPr>
          <p:spPr bwMode="auto">
            <a:xfrm>
              <a:off x="336" y="2318"/>
              <a:ext cx="255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6" name="Line 54"/>
            <p:cNvSpPr>
              <a:spLocks noChangeShapeType="1"/>
            </p:cNvSpPr>
            <p:nvPr/>
          </p:nvSpPr>
          <p:spPr bwMode="auto">
            <a:xfrm>
              <a:off x="336" y="290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47" name="Line 55"/>
            <p:cNvSpPr>
              <a:spLocks noChangeShapeType="1"/>
            </p:cNvSpPr>
            <p:nvPr/>
          </p:nvSpPr>
          <p:spPr bwMode="auto">
            <a:xfrm flipH="1">
              <a:off x="336" y="2903"/>
              <a:ext cx="272" cy="2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48" name="Line 56"/>
            <p:cNvSpPr>
              <a:spLocks noChangeShapeType="1"/>
            </p:cNvSpPr>
            <p:nvPr/>
          </p:nvSpPr>
          <p:spPr bwMode="auto">
            <a:xfrm>
              <a:off x="336" y="2903"/>
              <a:ext cx="272" cy="2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49" name="Line 57"/>
            <p:cNvSpPr>
              <a:spLocks noChangeShapeType="1"/>
            </p:cNvSpPr>
            <p:nvPr/>
          </p:nvSpPr>
          <p:spPr bwMode="auto">
            <a:xfrm flipH="1">
              <a:off x="472" y="2094"/>
              <a:ext cx="453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50" name="AutoShape 58"/>
            <p:cNvSpPr>
              <a:spLocks/>
            </p:cNvSpPr>
            <p:nvPr/>
          </p:nvSpPr>
          <p:spPr bwMode="auto">
            <a:xfrm>
              <a:off x="288" y="2304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1" name="AutoShape 59"/>
            <p:cNvSpPr>
              <a:spLocks/>
            </p:cNvSpPr>
            <p:nvPr/>
          </p:nvSpPr>
          <p:spPr bwMode="auto">
            <a:xfrm>
              <a:off x="1296" y="2880"/>
              <a:ext cx="48" cy="624"/>
            </a:xfrm>
            <a:prstGeom prst="righ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2" name="AutoShape 60"/>
            <p:cNvSpPr>
              <a:spLocks noChangeArrowheads="1"/>
            </p:cNvSpPr>
            <p:nvPr/>
          </p:nvSpPr>
          <p:spPr bwMode="auto">
            <a:xfrm rot="18131032" flipV="1">
              <a:off x="1080" y="2136"/>
              <a:ext cx="144" cy="288"/>
            </a:xfrm>
            <a:prstGeom prst="curvedLef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3" name="AutoShape 61"/>
            <p:cNvSpPr>
              <a:spLocks noChangeArrowheads="1"/>
            </p:cNvSpPr>
            <p:nvPr/>
          </p:nvSpPr>
          <p:spPr bwMode="auto">
            <a:xfrm rot="3468968" flipH="1" flipV="1">
              <a:off x="1896" y="2472"/>
              <a:ext cx="144" cy="288"/>
            </a:xfrm>
            <a:prstGeom prst="curvedLef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54" name="Line 62"/>
          <p:cNvSpPr>
            <a:spLocks noChangeShapeType="1"/>
          </p:cNvSpPr>
          <p:nvPr/>
        </p:nvSpPr>
        <p:spPr bwMode="auto">
          <a:xfrm flipH="1">
            <a:off x="6019800" y="3505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55" name="Line 63"/>
          <p:cNvSpPr>
            <a:spLocks noChangeShapeType="1"/>
          </p:cNvSpPr>
          <p:nvPr/>
        </p:nvSpPr>
        <p:spPr bwMode="auto">
          <a:xfrm>
            <a:off x="6934200" y="3505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56" name="Line 64"/>
          <p:cNvSpPr>
            <a:spLocks noChangeShapeType="1"/>
          </p:cNvSpPr>
          <p:nvPr/>
        </p:nvSpPr>
        <p:spPr bwMode="auto">
          <a:xfrm flipH="1">
            <a:off x="5334000" y="4114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57" name="Line 65"/>
          <p:cNvSpPr>
            <a:spLocks noChangeShapeType="1"/>
          </p:cNvSpPr>
          <p:nvPr/>
        </p:nvSpPr>
        <p:spPr bwMode="auto">
          <a:xfrm>
            <a:off x="6019800" y="4114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58" name="Text Box 66"/>
          <p:cNvSpPr txBox="1">
            <a:spLocks noChangeArrowheads="1"/>
          </p:cNvSpPr>
          <p:nvPr/>
        </p:nvSpPr>
        <p:spPr bwMode="auto">
          <a:xfrm>
            <a:off x="8305800" y="4648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</a:t>
            </a:r>
            <a:r>
              <a:rPr lang="en-US" sz="1800" baseline="-25000">
                <a:latin typeface="Arial" charset="0"/>
              </a:rPr>
              <a:t>4</a:t>
            </a:r>
          </a:p>
        </p:txBody>
      </p:sp>
      <p:sp>
        <p:nvSpPr>
          <p:cNvPr id="59459" name="Line 67"/>
          <p:cNvSpPr>
            <a:spLocks noChangeShapeType="1"/>
          </p:cNvSpPr>
          <p:nvPr/>
        </p:nvSpPr>
        <p:spPr bwMode="auto">
          <a:xfrm flipH="1">
            <a:off x="7467600" y="4114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60" name="Line 68"/>
          <p:cNvSpPr>
            <a:spLocks noChangeShapeType="1"/>
          </p:cNvSpPr>
          <p:nvPr/>
        </p:nvSpPr>
        <p:spPr bwMode="auto">
          <a:xfrm>
            <a:off x="7848600" y="4114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AEA1-51BA-436E-A901-409753F470A5}" type="slidenum">
              <a:rPr lang="en-US"/>
              <a:pPr/>
              <a:t>31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12750"/>
          </a:xfrm>
        </p:spPr>
        <p:txBody>
          <a:bodyPr/>
          <a:lstStyle/>
          <a:p>
            <a:r>
              <a:rPr lang="en-US" sz="3600"/>
              <a:t>Example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4267200" y="1219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25908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2286000" y="190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14478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1242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55626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6324600" y="175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19812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381000" y="3810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8382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37338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Oval 15"/>
          <p:cNvSpPr>
            <a:spLocks noChangeArrowheads="1"/>
          </p:cNvSpPr>
          <p:nvPr/>
        </p:nvSpPr>
        <p:spPr bwMode="auto">
          <a:xfrm>
            <a:off x="77724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Oval 16"/>
          <p:cNvSpPr>
            <a:spLocks noChangeArrowheads="1"/>
          </p:cNvSpPr>
          <p:nvPr/>
        </p:nvSpPr>
        <p:spPr bwMode="auto">
          <a:xfrm>
            <a:off x="67818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Oval 17"/>
          <p:cNvSpPr>
            <a:spLocks noChangeArrowheads="1"/>
          </p:cNvSpPr>
          <p:nvPr/>
        </p:nvSpPr>
        <p:spPr bwMode="auto">
          <a:xfrm>
            <a:off x="60960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Oval 18"/>
          <p:cNvSpPr>
            <a:spLocks noChangeArrowheads="1"/>
          </p:cNvSpPr>
          <p:nvPr/>
        </p:nvSpPr>
        <p:spPr bwMode="auto">
          <a:xfrm>
            <a:off x="7391400" y="3810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Oval 19"/>
          <p:cNvSpPr>
            <a:spLocks noChangeArrowheads="1"/>
          </p:cNvSpPr>
          <p:nvPr/>
        </p:nvSpPr>
        <p:spPr bwMode="auto">
          <a:xfrm>
            <a:off x="4191000" y="3810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Oval 20"/>
          <p:cNvSpPr>
            <a:spLocks noChangeArrowheads="1"/>
          </p:cNvSpPr>
          <p:nvPr/>
        </p:nvSpPr>
        <p:spPr bwMode="auto">
          <a:xfrm>
            <a:off x="2971800" y="3810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Oval 21"/>
          <p:cNvSpPr>
            <a:spLocks noChangeArrowheads="1"/>
          </p:cNvSpPr>
          <p:nvPr/>
        </p:nvSpPr>
        <p:spPr bwMode="auto">
          <a:xfrm>
            <a:off x="2286000" y="3810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Oval 22"/>
          <p:cNvSpPr>
            <a:spLocks noChangeArrowheads="1"/>
          </p:cNvSpPr>
          <p:nvPr/>
        </p:nvSpPr>
        <p:spPr bwMode="auto">
          <a:xfrm>
            <a:off x="2057400" y="457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 flipH="1">
            <a:off x="2590800" y="14478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4572000" y="14478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 flipH="1">
            <a:off x="1676400" y="2209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514600" y="2209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 flipH="1">
            <a:off x="5791200" y="2057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6553200" y="2057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 flipH="1">
            <a:off x="1066800" y="2819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1676400" y="2819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 flipH="1">
            <a:off x="2819400" y="2819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3352800" y="2819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57912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 flipH="1">
            <a:off x="70104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7467600" y="2819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 flipH="1">
            <a:off x="76200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 flipH="1">
            <a:off x="609600" y="3429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 flipH="1">
            <a:off x="24384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28194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2133600" y="4114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3962400" y="3429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auto">
          <a:xfrm>
            <a:off x="4572000" y="1143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m</a:t>
            </a:r>
          </a:p>
        </p:txBody>
      </p:sp>
      <p:sp>
        <p:nvSpPr>
          <p:cNvPr id="60459" name="Text Box 43"/>
          <p:cNvSpPr txBox="1">
            <a:spLocks noChangeArrowheads="1"/>
          </p:cNvSpPr>
          <p:nvPr/>
        </p:nvSpPr>
        <p:spPr bwMode="auto">
          <a:xfrm>
            <a:off x="685800" y="3810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a</a:t>
            </a:r>
          </a:p>
        </p:txBody>
      </p:sp>
      <p:sp>
        <p:nvSpPr>
          <p:cNvPr id="60460" name="Text Box 44"/>
          <p:cNvSpPr txBox="1">
            <a:spLocks noChangeArrowheads="1"/>
          </p:cNvSpPr>
          <p:nvPr/>
        </p:nvSpPr>
        <p:spPr bwMode="auto">
          <a:xfrm>
            <a:off x="1143000" y="32004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b</a:t>
            </a:r>
          </a:p>
        </p:txBody>
      </p: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1066800" y="24384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c</a:t>
            </a:r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>
            <a:off x="1676400" y="31242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d</a:t>
            </a:r>
          </a:p>
        </p:txBody>
      </p:sp>
      <p:sp>
        <p:nvSpPr>
          <p:cNvPr id="60463" name="Text Box 47"/>
          <p:cNvSpPr txBox="1">
            <a:spLocks noChangeArrowheads="1"/>
          </p:cNvSpPr>
          <p:nvPr/>
        </p:nvSpPr>
        <p:spPr bwMode="auto">
          <a:xfrm>
            <a:off x="2438400" y="4572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f</a:t>
            </a:r>
          </a:p>
        </p:txBody>
      </p:sp>
      <p:sp>
        <p:nvSpPr>
          <p:cNvPr id="60464" name="Text Box 48"/>
          <p:cNvSpPr txBox="1">
            <a:spLocks noChangeArrowheads="1"/>
          </p:cNvSpPr>
          <p:nvPr/>
        </p:nvSpPr>
        <p:spPr bwMode="auto">
          <a:xfrm>
            <a:off x="1981200" y="1905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e</a:t>
            </a:r>
          </a:p>
        </p:txBody>
      </p:sp>
      <p:sp>
        <p:nvSpPr>
          <p:cNvPr id="60465" name="Text Box 49"/>
          <p:cNvSpPr txBox="1">
            <a:spLocks noChangeArrowheads="1"/>
          </p:cNvSpPr>
          <p:nvPr/>
        </p:nvSpPr>
        <p:spPr bwMode="auto">
          <a:xfrm>
            <a:off x="1905000" y="3810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g</a:t>
            </a:r>
          </a:p>
        </p:txBody>
      </p:sp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2895600" y="31242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h</a:t>
            </a:r>
          </a:p>
        </p:txBody>
      </p: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3276600" y="3810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i</a:t>
            </a:r>
          </a:p>
        </p:txBody>
      </p:sp>
      <p:sp>
        <p:nvSpPr>
          <p:cNvPr id="60468" name="Text Box 52"/>
          <p:cNvSpPr txBox="1">
            <a:spLocks noChangeArrowheads="1"/>
          </p:cNvSpPr>
          <p:nvPr/>
        </p:nvSpPr>
        <p:spPr bwMode="auto">
          <a:xfrm>
            <a:off x="3429000" y="24384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j</a:t>
            </a:r>
          </a:p>
        </p:txBody>
      </p:sp>
      <p:sp>
        <p:nvSpPr>
          <p:cNvPr id="60469" name="Text Box 53"/>
          <p:cNvSpPr txBox="1">
            <a:spLocks noChangeArrowheads="1"/>
          </p:cNvSpPr>
          <p:nvPr/>
        </p:nvSpPr>
        <p:spPr bwMode="auto">
          <a:xfrm>
            <a:off x="4495800" y="3810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l</a:t>
            </a:r>
          </a:p>
        </p:txBody>
      </p:sp>
      <p:sp>
        <p:nvSpPr>
          <p:cNvPr id="60470" name="Text Box 54"/>
          <p:cNvSpPr txBox="1">
            <a:spLocks noChangeArrowheads="1"/>
          </p:cNvSpPr>
          <p:nvPr/>
        </p:nvSpPr>
        <p:spPr bwMode="auto">
          <a:xfrm>
            <a:off x="3962400" y="3048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k</a:t>
            </a:r>
          </a:p>
        </p:txBody>
      </p:sp>
      <p:sp>
        <p:nvSpPr>
          <p:cNvPr id="60471" name="Text Box 55"/>
          <p:cNvSpPr txBox="1">
            <a:spLocks noChangeArrowheads="1"/>
          </p:cNvSpPr>
          <p:nvPr/>
        </p:nvSpPr>
        <p:spPr bwMode="auto">
          <a:xfrm>
            <a:off x="6705600" y="17526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p</a:t>
            </a:r>
          </a:p>
        </p:txBody>
      </p:sp>
      <p:sp>
        <p:nvSpPr>
          <p:cNvPr id="60472" name="Text Box 56"/>
          <p:cNvSpPr txBox="1">
            <a:spLocks noChangeArrowheads="1"/>
          </p:cNvSpPr>
          <p:nvPr/>
        </p:nvSpPr>
        <p:spPr bwMode="auto">
          <a:xfrm>
            <a:off x="5715000" y="32004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o</a:t>
            </a:r>
          </a:p>
        </p:txBody>
      </p:sp>
      <p:sp>
        <p:nvSpPr>
          <p:cNvPr id="60473" name="Text Box 57"/>
          <p:cNvSpPr txBox="1">
            <a:spLocks noChangeArrowheads="1"/>
          </p:cNvSpPr>
          <p:nvPr/>
        </p:nvSpPr>
        <p:spPr bwMode="auto">
          <a:xfrm>
            <a:off x="5181600" y="25146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n</a:t>
            </a:r>
          </a:p>
        </p:txBody>
      </p:sp>
      <p:sp>
        <p:nvSpPr>
          <p:cNvPr id="60474" name="Text Box 58"/>
          <p:cNvSpPr txBox="1">
            <a:spLocks noChangeArrowheads="1"/>
          </p:cNvSpPr>
          <p:nvPr/>
        </p:nvSpPr>
        <p:spPr bwMode="auto">
          <a:xfrm>
            <a:off x="7543800" y="25146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s</a:t>
            </a:r>
          </a:p>
        </p:txBody>
      </p:sp>
      <p:sp>
        <p:nvSpPr>
          <p:cNvPr id="60475" name="Text Box 59"/>
          <p:cNvSpPr txBox="1">
            <a:spLocks noChangeArrowheads="1"/>
          </p:cNvSpPr>
          <p:nvPr/>
        </p:nvSpPr>
        <p:spPr bwMode="auto">
          <a:xfrm>
            <a:off x="7086600" y="31242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r</a:t>
            </a:r>
          </a:p>
        </p:txBody>
      </p:sp>
      <p:sp>
        <p:nvSpPr>
          <p:cNvPr id="60476" name="Text Box 60"/>
          <p:cNvSpPr txBox="1">
            <a:spLocks noChangeArrowheads="1"/>
          </p:cNvSpPr>
          <p:nvPr/>
        </p:nvSpPr>
        <p:spPr bwMode="auto">
          <a:xfrm>
            <a:off x="7696200" y="3810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t</a:t>
            </a:r>
          </a:p>
        </p:txBody>
      </p:sp>
      <p:sp>
        <p:nvSpPr>
          <p:cNvPr id="60477" name="Text Box 61"/>
          <p:cNvSpPr txBox="1">
            <a:spLocks noChangeArrowheads="1"/>
          </p:cNvSpPr>
          <p:nvPr/>
        </p:nvSpPr>
        <p:spPr bwMode="auto">
          <a:xfrm>
            <a:off x="8077200" y="31242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Arial" charset="0"/>
              </a:rPr>
              <a:t>u</a:t>
            </a:r>
          </a:p>
        </p:txBody>
      </p:sp>
      <p:sp>
        <p:nvSpPr>
          <p:cNvPr id="60478" name="Text Box 62"/>
          <p:cNvSpPr txBox="1">
            <a:spLocks noChangeArrowheads="1"/>
          </p:cNvSpPr>
          <p:nvPr/>
        </p:nvSpPr>
        <p:spPr bwMode="auto">
          <a:xfrm>
            <a:off x="685800" y="10668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Delete 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3F82-98CE-42BB-9869-018C4BBC75A6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648200"/>
          </a:xfrm>
        </p:spPr>
        <p:txBody>
          <a:bodyPr/>
          <a:lstStyle/>
          <a:p>
            <a:r>
              <a:rPr lang="en-US" sz="2800"/>
              <a:t>The depth of a typical node in an AVL tree is very close to the optimal </a:t>
            </a:r>
            <a:r>
              <a:rPr lang="en-US" sz="2800" i="1"/>
              <a:t>log N</a:t>
            </a:r>
            <a:r>
              <a:rPr lang="en-US" sz="2800"/>
              <a:t>.</a:t>
            </a:r>
          </a:p>
          <a:p>
            <a:r>
              <a:rPr lang="en-US" sz="2800"/>
              <a:t>Consequently, all searching operations in an AVL tree have logarithmic worst-case bounds.</a:t>
            </a:r>
          </a:p>
          <a:p>
            <a:r>
              <a:rPr lang="en-US" sz="2800"/>
              <a:t>An update (insert or remove) in an AVL tree could destroy the balance. It must then be rebalanced before the operation can be considered complete.</a:t>
            </a:r>
          </a:p>
          <a:p>
            <a:r>
              <a:rPr lang="en-US" sz="2800"/>
              <a:t>After an insertion, only nodes that are on the path from the insertion point to the root can have their balances altered.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40F6-8425-44CE-86A3-647C68295F2A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Rebalancing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648200"/>
          </a:xfrm>
        </p:spPr>
        <p:txBody>
          <a:bodyPr/>
          <a:lstStyle/>
          <a:p>
            <a:pPr marL="609600" indent="-609600"/>
            <a:r>
              <a:rPr lang="en-US" sz="2800"/>
              <a:t>Suppose the node to be rebalanced is X. There are 4 cases that we might have to fix (two are the mirror images of the other two):</a:t>
            </a:r>
          </a:p>
          <a:p>
            <a:pPr marL="990600" lvl="1" indent="-533400">
              <a:buFontTx/>
              <a:buAutoNum type="arabicPeriod"/>
            </a:pPr>
            <a:r>
              <a:rPr lang="en-US" sz="2400"/>
              <a:t>An insertion in the left subtree of the left child of X,</a:t>
            </a:r>
          </a:p>
          <a:p>
            <a:pPr marL="990600" lvl="1" indent="-533400">
              <a:buFontTx/>
              <a:buAutoNum type="arabicPeriod"/>
            </a:pPr>
            <a:r>
              <a:rPr lang="en-US" sz="2400"/>
              <a:t>An insertion in the right subtree of the left child of X,</a:t>
            </a:r>
          </a:p>
          <a:p>
            <a:pPr marL="990600" lvl="1" indent="-533400">
              <a:buFontTx/>
              <a:buAutoNum type="arabicPeriod"/>
            </a:pPr>
            <a:r>
              <a:rPr lang="en-US" sz="2400"/>
              <a:t>An insertion in the left subtree of the right child of X, or</a:t>
            </a:r>
          </a:p>
          <a:p>
            <a:pPr marL="990600" lvl="1" indent="-533400">
              <a:buFontTx/>
              <a:buAutoNum type="arabicPeriod"/>
            </a:pPr>
            <a:r>
              <a:rPr lang="en-US" sz="2400"/>
              <a:t>An insertion in the right subtree of the right child of X.</a:t>
            </a:r>
          </a:p>
          <a:p>
            <a:pPr marL="609600" indent="-609600"/>
            <a:r>
              <a:rPr lang="en-US" sz="2800"/>
              <a:t>Balance is restored by tree </a:t>
            </a:r>
            <a:r>
              <a:rPr lang="en-US" sz="2800" i="1"/>
              <a:t>rotations</a:t>
            </a:r>
            <a:r>
              <a:rPr lang="en-US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B38B-FCC4-478E-8764-509B202AFEEC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Balancing Operations: Rotations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Case 1 and case 4 are symmetric and requires the same operation for balance. </a:t>
            </a:r>
          </a:p>
          <a:p>
            <a:pPr lvl="1"/>
            <a:r>
              <a:rPr lang="en-US"/>
              <a:t>Cases 1,4 are handled by </a:t>
            </a:r>
            <a:r>
              <a:rPr lang="en-US" i="1"/>
              <a:t>single rotation.</a:t>
            </a:r>
            <a:endParaRPr lang="en-US"/>
          </a:p>
          <a:p>
            <a:r>
              <a:rPr lang="en-US"/>
              <a:t>Case 2 and case 3 are symmetric and requires the same operation for balance.</a:t>
            </a:r>
            <a:endParaRPr lang="en-US" i="1"/>
          </a:p>
          <a:p>
            <a:pPr lvl="1"/>
            <a:r>
              <a:rPr lang="en-US"/>
              <a:t>Cases 2,3 are handled by </a:t>
            </a:r>
            <a:r>
              <a:rPr lang="en-US" i="1"/>
              <a:t>double rotation.</a:t>
            </a:r>
            <a:r>
              <a:rPr lang="en-US"/>
              <a:t> 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1B03-F1F4-474C-91FA-7B3A731B3BA3}" type="slidenum">
              <a:rPr lang="en-US"/>
              <a:pPr/>
              <a:t>7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Rotation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single rotation switches the roles of the parent and child while maintaining the search order.</a:t>
            </a:r>
          </a:p>
          <a:p>
            <a:r>
              <a:rPr lang="en-US" sz="2800"/>
              <a:t>Single rotation handles the outside cases (i.e. 1 and 4).</a:t>
            </a:r>
          </a:p>
          <a:p>
            <a:r>
              <a:rPr lang="en-US" sz="2800"/>
              <a:t>We rotate between a node and its child. </a:t>
            </a:r>
          </a:p>
          <a:p>
            <a:pPr lvl="1"/>
            <a:r>
              <a:rPr lang="en-US" sz="2400"/>
              <a:t>Child becomes parent. Parent becomes right child in case 1, left child in case 4.</a:t>
            </a:r>
          </a:p>
          <a:p>
            <a:r>
              <a:rPr lang="en-US" sz="2800"/>
              <a:t>The result is a binary search tree that satisfies the AVL property.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2D5A-FAB7-445F-A016-57DD706EC11B}" type="slidenum">
              <a:rPr lang="en-US"/>
              <a:pPr/>
              <a:t>8</a:t>
            </a:fld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27000" y="114300"/>
            <a:ext cx="8890000" cy="8366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000" dirty="0" smtClean="0">
                <a:latin typeface="TimesNewRomanPS" charset="0"/>
              </a:rPr>
              <a:t>Single </a:t>
            </a:r>
            <a:r>
              <a:rPr lang="en-US" sz="2000" dirty="0">
                <a:latin typeface="TimesNewRomanPS" charset="0"/>
              </a:rPr>
              <a:t>rotation to fix case 1: Rotate right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163" y="1338263"/>
            <a:ext cx="7812087" cy="4689475"/>
          </a:xfrm>
          <a:prstGeom prst="rect">
            <a:avLst/>
          </a:prstGeom>
          <a:noFill/>
        </p:spPr>
      </p:pic>
      <p:sp>
        <p:nvSpPr>
          <p:cNvPr id="12294" name="AutoShape 6"/>
          <p:cNvSpPr>
            <a:spLocks noChangeArrowheads="1"/>
          </p:cNvSpPr>
          <p:nvPr/>
        </p:nvSpPr>
        <p:spPr bwMode="auto">
          <a:xfrm rot="-5400000">
            <a:off x="2445543" y="2202657"/>
            <a:ext cx="366713" cy="3810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71DE-7B82-452F-BCB5-FD99411C3A42}" type="slidenum">
              <a:rPr lang="en-US"/>
              <a:pPr/>
              <a:t>9</a:t>
            </a:fld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27000" y="114300"/>
            <a:ext cx="8890000" cy="8366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000" dirty="0" smtClean="0">
                <a:latin typeface="TimesNewRomanPS" charset="0"/>
              </a:rPr>
              <a:t>Symmetric </a:t>
            </a:r>
            <a:r>
              <a:rPr lang="en-US" sz="2000" dirty="0">
                <a:latin typeface="TimesNewRomanPS" charset="0"/>
              </a:rPr>
              <a:t>single rotation to fix case 4 : Rotate left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1282700"/>
            <a:ext cx="8102600" cy="4891088"/>
          </a:xfrm>
          <a:prstGeom prst="rect">
            <a:avLst/>
          </a:prstGeom>
          <a:noFill/>
        </p:spPr>
      </p:pic>
      <p:sp>
        <p:nvSpPr>
          <p:cNvPr id="15366" name="AutoShape 6"/>
          <p:cNvSpPr>
            <a:spLocks noChangeArrowheads="1"/>
          </p:cNvSpPr>
          <p:nvPr/>
        </p:nvSpPr>
        <p:spPr bwMode="auto">
          <a:xfrm rot="5400000" flipH="1">
            <a:off x="6331743" y="2202657"/>
            <a:ext cx="366713" cy="3810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1399</Words>
  <Application>Microsoft PowerPoint</Application>
  <PresentationFormat>On-screen Show (4:3)</PresentationFormat>
  <Paragraphs>315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Default Design</vt:lpstr>
      <vt:lpstr>1_Default Design</vt:lpstr>
      <vt:lpstr>AVL Trees</vt:lpstr>
      <vt:lpstr>AVL Trees</vt:lpstr>
      <vt:lpstr>Slide 3</vt:lpstr>
      <vt:lpstr>Properties</vt:lpstr>
      <vt:lpstr>Rebalancing</vt:lpstr>
      <vt:lpstr>Balancing Operations: Rotations</vt:lpstr>
      <vt:lpstr>Single Rotation</vt:lpstr>
      <vt:lpstr>Slide 8</vt:lpstr>
      <vt:lpstr>Slide 9</vt:lpstr>
      <vt:lpstr>Slide 10</vt:lpstr>
      <vt:lpstr>Example</vt:lpstr>
      <vt:lpstr>Analysis</vt:lpstr>
      <vt:lpstr>Double Rotation</vt:lpstr>
      <vt:lpstr>Slide 14</vt:lpstr>
      <vt:lpstr>Slide 15</vt:lpstr>
      <vt:lpstr>Left-Right Double Rotation</vt:lpstr>
      <vt:lpstr>Slide 17</vt:lpstr>
      <vt:lpstr>Slide 18</vt:lpstr>
      <vt:lpstr>Example</vt:lpstr>
      <vt:lpstr>Node declaration for AVL trees</vt:lpstr>
      <vt:lpstr>AVL Tree -- Deletion</vt:lpstr>
      <vt:lpstr>Deletion of a Node</vt:lpstr>
      <vt:lpstr>Method</vt:lpstr>
      <vt:lpstr>Method (cont.)</vt:lpstr>
      <vt:lpstr>Case 1</vt:lpstr>
      <vt:lpstr>Case 2</vt:lpstr>
      <vt:lpstr>Case 3</vt:lpstr>
      <vt:lpstr>Case 3a</vt:lpstr>
      <vt:lpstr>Case 3b</vt:lpstr>
      <vt:lpstr>Case 3c</vt:lpstr>
      <vt:lpstr>Example</vt:lpstr>
    </vt:vector>
  </TitlesOfParts>
  <Company>ODTU Bilgisayar Muhendisligi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Nihan kesm cicekli</dc:creator>
  <cp:lastModifiedBy>Samsung</cp:lastModifiedBy>
  <cp:revision>57</cp:revision>
  <dcterms:created xsi:type="dcterms:W3CDTF">2003-11-25T12:47:39Z</dcterms:created>
  <dcterms:modified xsi:type="dcterms:W3CDTF">2019-04-11T14:57:57Z</dcterms:modified>
</cp:coreProperties>
</file>