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88" r:id="rId17"/>
    <p:sldId id="272" r:id="rId18"/>
    <p:sldId id="273" r:id="rId19"/>
    <p:sldId id="276" r:id="rId20"/>
    <p:sldId id="277" r:id="rId21"/>
    <p:sldId id="278" r:id="rId22"/>
    <p:sldId id="279" r:id="rId23"/>
    <p:sldId id="280" r:id="rId24"/>
    <p:sldId id="281" r:id="rId25"/>
    <p:sldId id="285" r:id="rId26"/>
    <p:sldId id="286" r:id="rId27"/>
    <p:sldId id="282" r:id="rId28"/>
    <p:sldId id="284" r:id="rId29"/>
    <p:sldId id="274" r:id="rId30"/>
    <p:sldId id="275" r:id="rId31"/>
    <p:sldId id="287" r:id="rId32"/>
    <p:sldId id="267"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CF1F8D-B504-44E2-9805-0EE68767856A}" type="datetimeFigureOut">
              <a:rPr lang="en-IN" smtClean="0"/>
              <a:t>18-09-2014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288329-2A69-4074-AB05-95AF10D8A7EE}" type="slidenum">
              <a:rPr lang="en-IN" smtClean="0"/>
              <a:t>‹#›</a:t>
            </a:fld>
            <a:endParaRPr lang="en-IN"/>
          </a:p>
        </p:txBody>
      </p:sp>
    </p:spTree>
    <p:extLst>
      <p:ext uri="{BB962C8B-B14F-4D97-AF65-F5344CB8AC3E}">
        <p14:creationId xmlns:p14="http://schemas.microsoft.com/office/powerpoint/2010/main" val="358434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C288329-2A69-4074-AB05-95AF10D8A7EE}" type="slidenum">
              <a:rPr lang="en-IN" smtClean="0"/>
              <a:t>6</a:t>
            </a:fld>
            <a:endParaRPr lang="en-IN"/>
          </a:p>
        </p:txBody>
      </p:sp>
    </p:spTree>
    <p:extLst>
      <p:ext uri="{BB962C8B-B14F-4D97-AF65-F5344CB8AC3E}">
        <p14:creationId xmlns:p14="http://schemas.microsoft.com/office/powerpoint/2010/main" val="19776603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9A7437C-31C4-45D7-95A7-31B5CBBA5E81}" type="datetimeFigureOut">
              <a:rPr lang="en-IN" smtClean="0"/>
              <a:t>18-09-2014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F2D9DE-D5C5-4AE7-9032-F6605DCBE3FB}" type="slidenum">
              <a:rPr lang="en-IN" smtClean="0"/>
              <a:t>‹#›</a:t>
            </a:fld>
            <a:endParaRPr lang="en-IN"/>
          </a:p>
        </p:txBody>
      </p:sp>
      <p:sp>
        <p:nvSpPr>
          <p:cNvPr id="13" name="Rectangle 12"/>
          <p:cNvSpPr/>
          <p:nvPr/>
        </p:nvSpPr>
        <p:spPr>
          <a:xfrm>
            <a:off x="0" y="-1"/>
            <a:ext cx="12192000" cy="4572001"/>
          </a:xfrm>
          <a:prstGeom prst="rect">
            <a:avLst/>
          </a:prstGeom>
          <a:blipFill dpi="0" rotWithShape="1">
            <a:blip r:embed="rId2">
              <a:duotone>
                <a:schemeClr val="accent1">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833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A7437C-31C4-45D7-95A7-31B5CBBA5E81}" type="datetimeFigureOut">
              <a:rPr lang="en-IN" smtClean="0"/>
              <a:t>18-09-2014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F2D9DE-D5C5-4AE7-9032-F6605DCBE3FB}" type="slidenum">
              <a:rPr lang="en-IN" smtClean="0"/>
              <a:t>‹#›</a:t>
            </a:fld>
            <a:endParaRPr lang="en-IN"/>
          </a:p>
        </p:txBody>
      </p:sp>
    </p:spTree>
    <p:extLst>
      <p:ext uri="{BB962C8B-B14F-4D97-AF65-F5344CB8AC3E}">
        <p14:creationId xmlns:p14="http://schemas.microsoft.com/office/powerpoint/2010/main" val="3200024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A7437C-31C4-45D7-95A7-31B5CBBA5E81}" type="datetimeFigureOut">
              <a:rPr lang="en-IN" smtClean="0"/>
              <a:t>18-09-2014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F2D9DE-D5C5-4AE7-9032-F6605DCBE3FB}"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474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A7437C-31C4-45D7-95A7-31B5CBBA5E81}" type="datetimeFigureOut">
              <a:rPr lang="en-IN" smtClean="0"/>
              <a:t>18-09-2014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F2D9DE-D5C5-4AE7-9032-F6605DCBE3FB}" type="slidenum">
              <a:rPr lang="en-IN" smtClean="0"/>
              <a:t>‹#›</a:t>
            </a:fld>
            <a:endParaRPr lang="en-IN"/>
          </a:p>
        </p:txBody>
      </p:sp>
    </p:spTree>
    <p:extLst>
      <p:ext uri="{BB962C8B-B14F-4D97-AF65-F5344CB8AC3E}">
        <p14:creationId xmlns:p14="http://schemas.microsoft.com/office/powerpoint/2010/main" val="1266680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A7437C-31C4-45D7-95A7-31B5CBBA5E81}" type="datetimeFigureOut">
              <a:rPr lang="en-IN" smtClean="0"/>
              <a:t>18-09-2014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F2D9DE-D5C5-4AE7-9032-F6605DCBE3FB}" type="slidenum">
              <a:rPr lang="en-IN" smtClean="0"/>
              <a:t>‹#›</a:t>
            </a:fld>
            <a:endParaRPr lang="en-IN"/>
          </a:p>
        </p:txBody>
      </p:sp>
      <p:sp>
        <p:nvSpPr>
          <p:cNvPr id="10" name="Rectangle 9"/>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3858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9A7437C-31C4-45D7-95A7-31B5CBBA5E81}" type="datetimeFigureOut">
              <a:rPr lang="en-IN" smtClean="0"/>
              <a:t>18-09-2014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F2D9DE-D5C5-4AE7-9032-F6605DCBE3FB}" type="slidenum">
              <a:rPr lang="en-IN" smtClean="0"/>
              <a:t>‹#›</a:t>
            </a:fld>
            <a:endParaRPr lang="en-IN"/>
          </a:p>
        </p:txBody>
      </p:sp>
    </p:spTree>
    <p:extLst>
      <p:ext uri="{BB962C8B-B14F-4D97-AF65-F5344CB8AC3E}">
        <p14:creationId xmlns:p14="http://schemas.microsoft.com/office/powerpoint/2010/main" val="134978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9A7437C-31C4-45D7-95A7-31B5CBBA5E81}" type="datetimeFigureOut">
              <a:rPr lang="en-IN" smtClean="0"/>
              <a:t>18-09-2014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F2D9DE-D5C5-4AE7-9032-F6605DCBE3FB}" type="slidenum">
              <a:rPr lang="en-IN" smtClean="0"/>
              <a:t>‹#›</a:t>
            </a:fld>
            <a:endParaRPr lang="en-IN"/>
          </a:p>
        </p:txBody>
      </p:sp>
    </p:spTree>
    <p:extLst>
      <p:ext uri="{BB962C8B-B14F-4D97-AF65-F5344CB8AC3E}">
        <p14:creationId xmlns:p14="http://schemas.microsoft.com/office/powerpoint/2010/main" val="3090961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A7437C-31C4-45D7-95A7-31B5CBBA5E81}" type="datetimeFigureOut">
              <a:rPr lang="en-IN" smtClean="0"/>
              <a:t>18-09-2014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F2D9DE-D5C5-4AE7-9032-F6605DCBE3FB}" type="slidenum">
              <a:rPr lang="en-IN" smtClean="0"/>
              <a:t>‹#›</a:t>
            </a:fld>
            <a:endParaRPr lang="en-IN"/>
          </a:p>
        </p:txBody>
      </p:sp>
    </p:spTree>
    <p:extLst>
      <p:ext uri="{BB962C8B-B14F-4D97-AF65-F5344CB8AC3E}">
        <p14:creationId xmlns:p14="http://schemas.microsoft.com/office/powerpoint/2010/main" val="2579031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A7437C-31C4-45D7-95A7-31B5CBBA5E81}" type="datetimeFigureOut">
              <a:rPr lang="en-IN" smtClean="0"/>
              <a:t>18-09-2014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EF2D9DE-D5C5-4AE7-9032-F6605DCBE3FB}" type="slidenum">
              <a:rPr lang="en-IN" smtClean="0"/>
              <a:t>‹#›</a:t>
            </a:fld>
            <a:endParaRPr lang="en-IN"/>
          </a:p>
        </p:txBody>
      </p:sp>
    </p:spTree>
    <p:extLst>
      <p:ext uri="{BB962C8B-B14F-4D97-AF65-F5344CB8AC3E}">
        <p14:creationId xmlns:p14="http://schemas.microsoft.com/office/powerpoint/2010/main" val="1671048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A7437C-31C4-45D7-95A7-31B5CBBA5E81}" type="datetimeFigureOut">
              <a:rPr lang="en-IN" smtClean="0"/>
              <a:t>18-09-2014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F2D9DE-D5C5-4AE7-9032-F6605DCBE3FB}" type="slidenum">
              <a:rPr lang="en-IN" smtClean="0"/>
              <a:t>‹#›</a:t>
            </a:fld>
            <a:endParaRPr lang="en-IN"/>
          </a:p>
        </p:txBody>
      </p:sp>
    </p:spTree>
    <p:extLst>
      <p:ext uri="{BB962C8B-B14F-4D97-AF65-F5344CB8AC3E}">
        <p14:creationId xmlns:p14="http://schemas.microsoft.com/office/powerpoint/2010/main" val="1306325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A7437C-31C4-45D7-95A7-31B5CBBA5E81}" type="datetimeFigureOut">
              <a:rPr lang="en-IN" smtClean="0"/>
              <a:t>18-09-2014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F2D9DE-D5C5-4AE7-9032-F6605DCBE3F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78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9A7437C-31C4-45D7-95A7-31B5CBBA5E81}" type="datetimeFigureOut">
              <a:rPr lang="en-IN" smtClean="0"/>
              <a:t>18-09-2014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EF2D9DE-D5C5-4AE7-9032-F6605DCBE3FB}"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865574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QUEUES</a:t>
            </a:r>
            <a:endParaRPr lang="en-IN" dirty="0"/>
          </a:p>
        </p:txBody>
      </p:sp>
    </p:spTree>
    <p:extLst>
      <p:ext uri="{BB962C8B-B14F-4D97-AF65-F5344CB8AC3E}">
        <p14:creationId xmlns:p14="http://schemas.microsoft.com/office/powerpoint/2010/main" val="1301138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ADDITION IN CIRCULAR QUEUE</a:t>
            </a:r>
            <a:endParaRPr lang="en-IN" dirty="0"/>
          </a:p>
        </p:txBody>
      </p:sp>
      <p:sp>
        <p:nvSpPr>
          <p:cNvPr id="4" name="TextBox 3"/>
          <p:cNvSpPr txBox="1"/>
          <p:nvPr/>
        </p:nvSpPr>
        <p:spPr>
          <a:xfrm>
            <a:off x="888642" y="1893193"/>
            <a:ext cx="8397026" cy="4801314"/>
          </a:xfrm>
          <a:prstGeom prst="rect">
            <a:avLst/>
          </a:prstGeom>
          <a:noFill/>
        </p:spPr>
        <p:txBody>
          <a:bodyPr wrap="square" rtlCol="0">
            <a:spAutoFit/>
          </a:bodyPr>
          <a:lstStyle/>
          <a:p>
            <a:r>
              <a:rPr lang="en-IN" dirty="0" smtClean="0"/>
              <a:t>CIR_QUEUE_INSERT </a:t>
            </a:r>
            <a:r>
              <a:rPr lang="en-IN" dirty="0"/>
              <a:t>(FRONT,REAR,N,ITEM </a:t>
            </a:r>
            <a:r>
              <a:rPr lang="en-IN" dirty="0" smtClean="0"/>
              <a:t>)</a:t>
            </a:r>
          </a:p>
          <a:p>
            <a:endParaRPr lang="en-IN" dirty="0"/>
          </a:p>
          <a:p>
            <a:r>
              <a:rPr lang="en-IN" dirty="0"/>
              <a:t>If (FRONT == 1 and REAR == N) </a:t>
            </a:r>
            <a:endParaRPr lang="en-IN" dirty="0" smtClean="0"/>
          </a:p>
          <a:p>
            <a:r>
              <a:rPr lang="en-IN" dirty="0"/>
              <a:t>	</a:t>
            </a:r>
            <a:r>
              <a:rPr lang="en-IN" dirty="0" smtClean="0"/>
              <a:t>	Overflow</a:t>
            </a:r>
            <a:endParaRPr lang="en-IN" dirty="0"/>
          </a:p>
          <a:p>
            <a:r>
              <a:rPr lang="en-IN" dirty="0"/>
              <a:t>Else</a:t>
            </a:r>
          </a:p>
          <a:p>
            <a:r>
              <a:rPr lang="en-IN" dirty="0" smtClean="0"/>
              <a:t>	If </a:t>
            </a:r>
            <a:r>
              <a:rPr lang="en-IN" dirty="0"/>
              <a:t>(REAR == 0) Then [Check if QUEUE is empty]</a:t>
            </a:r>
          </a:p>
          <a:p>
            <a:r>
              <a:rPr lang="en-IN" dirty="0"/>
              <a:t>Set FRONT = 1</a:t>
            </a:r>
          </a:p>
          <a:p>
            <a:r>
              <a:rPr lang="en-IN" dirty="0"/>
              <a:t>Set REAR = 1</a:t>
            </a:r>
          </a:p>
          <a:p>
            <a:r>
              <a:rPr lang="en-IN" dirty="0" smtClean="0"/>
              <a:t>	Else </a:t>
            </a:r>
            <a:r>
              <a:rPr lang="en-IN" dirty="0"/>
              <a:t>If (REAR == N) Then [If REAR reaches </a:t>
            </a:r>
            <a:r>
              <a:rPr lang="en-IN" dirty="0" smtClean="0"/>
              <a:t>end of </a:t>
            </a:r>
            <a:r>
              <a:rPr lang="en-IN" dirty="0"/>
              <a:t>QUEUE]</a:t>
            </a:r>
          </a:p>
          <a:p>
            <a:r>
              <a:rPr lang="en-IN" dirty="0"/>
              <a:t>Set REAR = 1</a:t>
            </a:r>
          </a:p>
          <a:p>
            <a:r>
              <a:rPr lang="en-IN" dirty="0" smtClean="0"/>
              <a:t>	Else</a:t>
            </a:r>
            <a:endParaRPr lang="en-IN" dirty="0"/>
          </a:p>
          <a:p>
            <a:r>
              <a:rPr lang="en-IN" dirty="0"/>
              <a:t>Set REAR = REAR + 1 [Increment REAR by 1]</a:t>
            </a:r>
          </a:p>
          <a:p>
            <a:r>
              <a:rPr lang="en-IN" dirty="0" smtClean="0"/>
              <a:t>End</a:t>
            </a:r>
            <a:endParaRPr lang="en-IN" dirty="0"/>
          </a:p>
          <a:p>
            <a:r>
              <a:rPr lang="en-IN" dirty="0"/>
              <a:t>Set QUEUE[REAR] = ITEM</a:t>
            </a:r>
          </a:p>
          <a:p>
            <a:r>
              <a:rPr lang="en-IN" dirty="0" smtClean="0"/>
              <a:t>ITEM </a:t>
            </a:r>
            <a:r>
              <a:rPr lang="en-IN" dirty="0"/>
              <a:t>inserted</a:t>
            </a:r>
          </a:p>
          <a:p>
            <a:r>
              <a:rPr lang="en-IN" dirty="0" smtClean="0"/>
              <a:t>End</a:t>
            </a:r>
            <a:endParaRPr lang="en-IN" dirty="0"/>
          </a:p>
          <a:p>
            <a:r>
              <a:rPr lang="en-IN" dirty="0" smtClean="0"/>
              <a:t>Exit</a:t>
            </a:r>
            <a:endParaRPr lang="en-IN" dirty="0"/>
          </a:p>
        </p:txBody>
      </p:sp>
    </p:spTree>
    <p:extLst>
      <p:ext uri="{BB962C8B-B14F-4D97-AF65-F5344CB8AC3E}">
        <p14:creationId xmlns:p14="http://schemas.microsoft.com/office/powerpoint/2010/main" val="3912716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DELETION IN CIRCULAR QUEUE</a:t>
            </a:r>
            <a:endParaRPr lang="en-IN" dirty="0"/>
          </a:p>
        </p:txBody>
      </p:sp>
      <p:sp>
        <p:nvSpPr>
          <p:cNvPr id="4" name="TextBox 3"/>
          <p:cNvSpPr txBox="1"/>
          <p:nvPr/>
        </p:nvSpPr>
        <p:spPr>
          <a:xfrm>
            <a:off x="824248" y="1930285"/>
            <a:ext cx="8306873" cy="4524315"/>
          </a:xfrm>
          <a:prstGeom prst="rect">
            <a:avLst/>
          </a:prstGeom>
          <a:noFill/>
        </p:spPr>
        <p:txBody>
          <a:bodyPr wrap="square" rtlCol="0">
            <a:spAutoFit/>
          </a:bodyPr>
          <a:lstStyle/>
          <a:p>
            <a:r>
              <a:rPr lang="en-IN" dirty="0" smtClean="0"/>
              <a:t>CIR_QUEUE_DELETE </a:t>
            </a:r>
            <a:r>
              <a:rPr lang="en-IN" dirty="0"/>
              <a:t>(FRONT,REAR,N,ITEM </a:t>
            </a:r>
            <a:r>
              <a:rPr lang="en-IN" dirty="0" smtClean="0"/>
              <a:t>)</a:t>
            </a:r>
          </a:p>
          <a:p>
            <a:endParaRPr lang="en-IN" dirty="0"/>
          </a:p>
          <a:p>
            <a:r>
              <a:rPr lang="en-IN" dirty="0"/>
              <a:t>If (FRONT == 0) </a:t>
            </a:r>
            <a:endParaRPr lang="en-IN" dirty="0" smtClean="0"/>
          </a:p>
          <a:p>
            <a:r>
              <a:rPr lang="en-IN" dirty="0"/>
              <a:t>	</a:t>
            </a:r>
            <a:r>
              <a:rPr lang="en-IN" dirty="0" smtClean="0"/>
              <a:t>Underflow</a:t>
            </a:r>
            <a:endParaRPr lang="en-IN" dirty="0"/>
          </a:p>
          <a:p>
            <a:r>
              <a:rPr lang="en-IN" dirty="0"/>
              <a:t>Else</a:t>
            </a:r>
          </a:p>
          <a:p>
            <a:r>
              <a:rPr lang="en-IN" dirty="0" smtClean="0"/>
              <a:t>	ITEM </a:t>
            </a:r>
            <a:r>
              <a:rPr lang="en-IN" dirty="0"/>
              <a:t>= QUEUE[FRONT]</a:t>
            </a:r>
          </a:p>
          <a:p>
            <a:r>
              <a:rPr lang="en-IN" dirty="0"/>
              <a:t>If (FRONT == REAR) Then [If only element is left]</a:t>
            </a:r>
          </a:p>
          <a:p>
            <a:r>
              <a:rPr lang="en-IN" dirty="0" smtClean="0"/>
              <a:t>	Set </a:t>
            </a:r>
            <a:r>
              <a:rPr lang="en-IN" dirty="0"/>
              <a:t>FRONT = 0</a:t>
            </a:r>
          </a:p>
          <a:p>
            <a:r>
              <a:rPr lang="en-IN" dirty="0" smtClean="0"/>
              <a:t>	Set </a:t>
            </a:r>
            <a:r>
              <a:rPr lang="en-IN" dirty="0"/>
              <a:t>REAR = 0</a:t>
            </a:r>
          </a:p>
          <a:p>
            <a:r>
              <a:rPr lang="en-IN" dirty="0"/>
              <a:t>Else If (FRONT == N) Then [If FRONT reaches end if QUEUE]</a:t>
            </a:r>
          </a:p>
          <a:p>
            <a:r>
              <a:rPr lang="en-IN" dirty="0" smtClean="0"/>
              <a:t>	Set </a:t>
            </a:r>
            <a:r>
              <a:rPr lang="en-IN" dirty="0"/>
              <a:t>FRONT = 1</a:t>
            </a:r>
          </a:p>
          <a:p>
            <a:r>
              <a:rPr lang="en-IN" dirty="0"/>
              <a:t>Else</a:t>
            </a:r>
          </a:p>
          <a:p>
            <a:r>
              <a:rPr lang="en-IN" dirty="0" smtClean="0"/>
              <a:t>	Set </a:t>
            </a:r>
            <a:r>
              <a:rPr lang="en-IN" dirty="0"/>
              <a:t>FRONT = FRONT + 1 [Increment FRONT by 1]</a:t>
            </a:r>
          </a:p>
          <a:p>
            <a:r>
              <a:rPr lang="en-IN" dirty="0" smtClean="0"/>
              <a:t>End</a:t>
            </a:r>
            <a:endParaRPr lang="en-IN" dirty="0"/>
          </a:p>
          <a:p>
            <a:r>
              <a:rPr lang="en-IN" dirty="0" smtClean="0"/>
              <a:t>ITEM </a:t>
            </a:r>
            <a:r>
              <a:rPr lang="en-IN" dirty="0"/>
              <a:t>deleted</a:t>
            </a:r>
          </a:p>
          <a:p>
            <a:r>
              <a:rPr lang="en-IN" dirty="0" smtClean="0"/>
              <a:t>Exit</a:t>
            </a:r>
            <a:endParaRPr lang="en-IN" dirty="0"/>
          </a:p>
        </p:txBody>
      </p:sp>
    </p:spTree>
    <p:extLst>
      <p:ext uri="{BB962C8B-B14F-4D97-AF65-F5344CB8AC3E}">
        <p14:creationId xmlns:p14="http://schemas.microsoft.com/office/powerpoint/2010/main" val="2200390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PRIORITY QUEUES</a:t>
            </a:r>
            <a:endParaRPr lang="en-IN" dirty="0"/>
          </a:p>
        </p:txBody>
      </p:sp>
      <p:sp>
        <p:nvSpPr>
          <p:cNvPr id="4" name="TextBox 3"/>
          <p:cNvSpPr txBox="1"/>
          <p:nvPr/>
        </p:nvSpPr>
        <p:spPr>
          <a:xfrm>
            <a:off x="695459" y="2421228"/>
            <a:ext cx="10792496" cy="4247317"/>
          </a:xfrm>
          <a:prstGeom prst="rect">
            <a:avLst/>
          </a:prstGeom>
          <a:noFill/>
        </p:spPr>
        <p:txBody>
          <a:bodyPr wrap="square" rtlCol="0">
            <a:spAutoFit/>
          </a:bodyPr>
          <a:lstStyle/>
          <a:p>
            <a:r>
              <a:rPr lang="en-IN" b="1" dirty="0"/>
              <a:t>Priority queues</a:t>
            </a:r>
            <a:r>
              <a:rPr lang="en-IN" dirty="0"/>
              <a:t>: Often the items added to a queue have a priority associated with them: this priority determines the order in which they exit the queue - highest priority items are removed first.</a:t>
            </a:r>
          </a:p>
          <a:p>
            <a:endParaRPr lang="en-IN" dirty="0" smtClean="0"/>
          </a:p>
          <a:p>
            <a:r>
              <a:rPr lang="en-IN" dirty="0" smtClean="0"/>
              <a:t>A </a:t>
            </a:r>
            <a:r>
              <a:rPr lang="en-IN" dirty="0"/>
              <a:t>priority queue is a queue where:</a:t>
            </a:r>
          </a:p>
          <a:p>
            <a:pPr lvl="0"/>
            <a:endParaRPr lang="en-IN" dirty="0" smtClean="0"/>
          </a:p>
          <a:p>
            <a:pPr marL="285750" lvl="0" indent="-285750">
              <a:buFont typeface="Arial" panose="020B0604020202020204" pitchFamily="34" charset="0"/>
              <a:buChar char="•"/>
            </a:pPr>
            <a:r>
              <a:rPr lang="en-IN" dirty="0" smtClean="0"/>
              <a:t>The element with highest priority is processed first (deleted from the queue)</a:t>
            </a:r>
          </a:p>
          <a:p>
            <a:pPr marL="285750" lvl="0" indent="-285750">
              <a:buFont typeface="Arial" panose="020B0604020202020204" pitchFamily="34" charset="0"/>
              <a:buChar char="•"/>
            </a:pPr>
            <a:r>
              <a:rPr lang="en-IN" dirty="0" smtClean="0"/>
              <a:t>Two elements with the same priority are processed according to the order in which they were added to the queue.</a:t>
            </a:r>
          </a:p>
          <a:p>
            <a:endParaRPr lang="en-IN" dirty="0" smtClean="0"/>
          </a:p>
          <a:p>
            <a:r>
              <a:rPr lang="en-IN" b="1" dirty="0"/>
              <a:t>Usage of queues</a:t>
            </a:r>
            <a:r>
              <a:rPr lang="en-IN" dirty="0"/>
              <a:t>: </a:t>
            </a:r>
            <a:endParaRPr lang="en-IN" dirty="0" smtClean="0"/>
          </a:p>
          <a:p>
            <a:r>
              <a:rPr lang="en-IN" dirty="0" smtClean="0"/>
              <a:t>In </a:t>
            </a:r>
            <a:r>
              <a:rPr lang="en-IN" dirty="0"/>
              <a:t>resource management: several users waiting for one and the same resource.</a:t>
            </a:r>
          </a:p>
          <a:p>
            <a:r>
              <a:rPr lang="en-IN" dirty="0"/>
              <a:t>for example, to handle the jobs sent to the Computer Science Department's printer: Jobs sent by the department chair should be printed first, then jobs sent by professors, then those sent by graduate students, and finally those sent by undergraduates.</a:t>
            </a:r>
          </a:p>
          <a:p>
            <a:endParaRPr lang="en-IN" dirty="0"/>
          </a:p>
        </p:txBody>
      </p:sp>
    </p:spTree>
    <p:extLst>
      <p:ext uri="{BB962C8B-B14F-4D97-AF65-F5344CB8AC3E}">
        <p14:creationId xmlns:p14="http://schemas.microsoft.com/office/powerpoint/2010/main" val="851620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REPRESENTATION OF PRIORITY QUEUE</a:t>
            </a:r>
            <a:endParaRPr lang="en-IN" dirty="0"/>
          </a:p>
        </p:txBody>
      </p:sp>
      <p:sp>
        <p:nvSpPr>
          <p:cNvPr id="4" name="TextBox 3"/>
          <p:cNvSpPr txBox="1"/>
          <p:nvPr/>
        </p:nvSpPr>
        <p:spPr>
          <a:xfrm>
            <a:off x="798490" y="2369713"/>
            <a:ext cx="10882648" cy="2585323"/>
          </a:xfrm>
          <a:prstGeom prst="rect">
            <a:avLst/>
          </a:prstGeom>
          <a:noFill/>
        </p:spPr>
        <p:txBody>
          <a:bodyPr wrap="square" rtlCol="0">
            <a:spAutoFit/>
          </a:bodyPr>
          <a:lstStyle/>
          <a:p>
            <a:r>
              <a:rPr lang="en-IN" dirty="0"/>
              <a:t>Representation of Priority queue: (One-Way List</a:t>
            </a:r>
            <a:r>
              <a:rPr lang="en-IN" dirty="0" smtClean="0"/>
              <a:t>)</a:t>
            </a:r>
          </a:p>
          <a:p>
            <a:endParaRPr lang="en-IN" dirty="0"/>
          </a:p>
          <a:p>
            <a:r>
              <a:rPr lang="en-IN" dirty="0"/>
              <a:t>Each node in the list contains 3 items of information:</a:t>
            </a:r>
          </a:p>
          <a:p>
            <a:pPr marL="285750" lvl="0" indent="-285750">
              <a:buFont typeface="Arial" panose="020B0604020202020204" pitchFamily="34" charset="0"/>
              <a:buChar char="•"/>
            </a:pPr>
            <a:r>
              <a:rPr lang="en-IN" dirty="0"/>
              <a:t>INFO</a:t>
            </a:r>
          </a:p>
          <a:p>
            <a:pPr marL="285750" lvl="0" indent="-285750">
              <a:buFont typeface="Arial" panose="020B0604020202020204" pitchFamily="34" charset="0"/>
              <a:buChar char="•"/>
            </a:pPr>
            <a:r>
              <a:rPr lang="en-IN" dirty="0"/>
              <a:t>PRN</a:t>
            </a:r>
          </a:p>
          <a:p>
            <a:pPr marL="285750" lvl="0" indent="-285750">
              <a:buFont typeface="Arial" panose="020B0604020202020204" pitchFamily="34" charset="0"/>
              <a:buChar char="•"/>
            </a:pPr>
            <a:r>
              <a:rPr lang="en-IN" dirty="0" smtClean="0"/>
              <a:t>LINK</a:t>
            </a:r>
          </a:p>
          <a:p>
            <a:pPr lvl="0"/>
            <a:endParaRPr lang="en-IN" dirty="0"/>
          </a:p>
          <a:p>
            <a:pPr lvl="0"/>
            <a:endParaRPr lang="en-IN" dirty="0"/>
          </a:p>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860697135"/>
              </p:ext>
            </p:extLst>
          </p:nvPr>
        </p:nvGraphicFramePr>
        <p:xfrm>
          <a:off x="1024128" y="4528482"/>
          <a:ext cx="1625601" cy="426554"/>
        </p:xfrm>
        <a:graphic>
          <a:graphicData uri="http://schemas.openxmlformats.org/drawingml/2006/table">
            <a:tbl>
              <a:tblPr firstRow="1" bandRow="1">
                <a:tableStyleId>{5C22544A-7EE6-4342-B048-85BDC9FD1C3A}</a:tableStyleId>
              </a:tblPr>
              <a:tblGrid>
                <a:gridCol w="541867"/>
                <a:gridCol w="541867"/>
                <a:gridCol w="541867"/>
              </a:tblGrid>
              <a:tr h="426554">
                <a:tc>
                  <a:txBody>
                    <a:bodyPr/>
                    <a:lstStyle/>
                    <a:p>
                      <a:r>
                        <a:rPr lang="en-IN" dirty="0" smtClean="0"/>
                        <a:t>A</a:t>
                      </a:r>
                      <a:endParaRPr lang="en-IN" dirty="0"/>
                    </a:p>
                  </a:txBody>
                  <a:tcPr/>
                </a:tc>
                <a:tc>
                  <a:txBody>
                    <a:bodyPr/>
                    <a:lstStyle/>
                    <a:p>
                      <a:r>
                        <a:rPr lang="en-IN" dirty="0" smtClean="0"/>
                        <a:t>1</a:t>
                      </a:r>
                      <a:endParaRPr lang="en-IN" dirty="0"/>
                    </a:p>
                  </a:txBody>
                  <a:tcPr/>
                </a:tc>
                <a:tc>
                  <a:txBody>
                    <a:bodyPr/>
                    <a:lstStyle/>
                    <a:p>
                      <a:r>
                        <a:rPr lang="en-IN" dirty="0" smtClean="0"/>
                        <a:t>-</a:t>
                      </a:r>
                      <a:endParaRPr lang="en-IN"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323045416"/>
              </p:ext>
            </p:extLst>
          </p:nvPr>
        </p:nvGraphicFramePr>
        <p:xfrm>
          <a:off x="3456089" y="4528482"/>
          <a:ext cx="1625601" cy="426554"/>
        </p:xfrm>
        <a:graphic>
          <a:graphicData uri="http://schemas.openxmlformats.org/drawingml/2006/table">
            <a:tbl>
              <a:tblPr firstRow="1" bandRow="1">
                <a:tableStyleId>{5C22544A-7EE6-4342-B048-85BDC9FD1C3A}</a:tableStyleId>
              </a:tblPr>
              <a:tblGrid>
                <a:gridCol w="541867"/>
                <a:gridCol w="541867"/>
                <a:gridCol w="541867"/>
              </a:tblGrid>
              <a:tr h="426554">
                <a:tc>
                  <a:txBody>
                    <a:bodyPr/>
                    <a:lstStyle/>
                    <a:p>
                      <a:r>
                        <a:rPr lang="en-IN" dirty="0" smtClean="0"/>
                        <a:t>B</a:t>
                      </a:r>
                      <a:endParaRPr lang="en-IN" dirty="0"/>
                    </a:p>
                  </a:txBody>
                  <a:tcPr/>
                </a:tc>
                <a:tc>
                  <a:txBody>
                    <a:bodyPr/>
                    <a:lstStyle/>
                    <a:p>
                      <a:r>
                        <a:rPr lang="en-IN" dirty="0" smtClean="0"/>
                        <a:t>2</a:t>
                      </a:r>
                      <a:endParaRPr lang="en-IN" dirty="0"/>
                    </a:p>
                  </a:txBody>
                  <a:tcPr/>
                </a:tc>
                <a:tc>
                  <a:txBody>
                    <a:bodyPr/>
                    <a:lstStyle/>
                    <a:p>
                      <a:r>
                        <a:rPr lang="en-IN" dirty="0" smtClean="0"/>
                        <a:t>-</a:t>
                      </a:r>
                      <a:endParaRPr lang="en-IN"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635263221"/>
              </p:ext>
            </p:extLst>
          </p:nvPr>
        </p:nvGraphicFramePr>
        <p:xfrm>
          <a:off x="5877317" y="4528482"/>
          <a:ext cx="1625601" cy="426554"/>
        </p:xfrm>
        <a:graphic>
          <a:graphicData uri="http://schemas.openxmlformats.org/drawingml/2006/table">
            <a:tbl>
              <a:tblPr firstRow="1" bandRow="1">
                <a:tableStyleId>{5C22544A-7EE6-4342-B048-85BDC9FD1C3A}</a:tableStyleId>
              </a:tblPr>
              <a:tblGrid>
                <a:gridCol w="541867"/>
                <a:gridCol w="541867"/>
                <a:gridCol w="541867"/>
              </a:tblGrid>
              <a:tr h="426554">
                <a:tc>
                  <a:txBody>
                    <a:bodyPr/>
                    <a:lstStyle/>
                    <a:p>
                      <a:r>
                        <a:rPr lang="en-IN" dirty="0" smtClean="0"/>
                        <a:t>C</a:t>
                      </a:r>
                      <a:endParaRPr lang="en-IN" dirty="0"/>
                    </a:p>
                  </a:txBody>
                  <a:tcPr/>
                </a:tc>
                <a:tc>
                  <a:txBody>
                    <a:bodyPr/>
                    <a:lstStyle/>
                    <a:p>
                      <a:r>
                        <a:rPr lang="en-IN" dirty="0" smtClean="0"/>
                        <a:t>3</a:t>
                      </a:r>
                      <a:endParaRPr lang="en-IN" dirty="0"/>
                    </a:p>
                  </a:txBody>
                  <a:tcPr/>
                </a:tc>
                <a:tc>
                  <a:txBody>
                    <a:bodyPr/>
                    <a:lstStyle/>
                    <a:p>
                      <a:r>
                        <a:rPr lang="en-IN" dirty="0" smtClean="0"/>
                        <a:t>-</a:t>
                      </a:r>
                      <a:endParaRPr lang="en-IN"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871565018"/>
              </p:ext>
            </p:extLst>
          </p:nvPr>
        </p:nvGraphicFramePr>
        <p:xfrm>
          <a:off x="8216979" y="4528482"/>
          <a:ext cx="1625601" cy="426554"/>
        </p:xfrm>
        <a:graphic>
          <a:graphicData uri="http://schemas.openxmlformats.org/drawingml/2006/table">
            <a:tbl>
              <a:tblPr firstRow="1" bandRow="1">
                <a:tableStyleId>{5C22544A-7EE6-4342-B048-85BDC9FD1C3A}</a:tableStyleId>
              </a:tblPr>
              <a:tblGrid>
                <a:gridCol w="541867"/>
                <a:gridCol w="541867"/>
                <a:gridCol w="541867"/>
              </a:tblGrid>
              <a:tr h="426554">
                <a:tc>
                  <a:txBody>
                    <a:bodyPr/>
                    <a:lstStyle/>
                    <a:p>
                      <a:r>
                        <a:rPr lang="en-IN" dirty="0" smtClean="0"/>
                        <a:t>D</a:t>
                      </a:r>
                      <a:endParaRPr lang="en-IN" dirty="0"/>
                    </a:p>
                  </a:txBody>
                  <a:tcPr/>
                </a:tc>
                <a:tc>
                  <a:txBody>
                    <a:bodyPr/>
                    <a:lstStyle/>
                    <a:p>
                      <a:r>
                        <a:rPr lang="en-IN" dirty="0" smtClean="0"/>
                        <a:t>4</a:t>
                      </a:r>
                      <a:endParaRPr lang="en-IN" dirty="0"/>
                    </a:p>
                  </a:txBody>
                  <a:tcPr/>
                </a:tc>
                <a:tc>
                  <a:txBody>
                    <a:bodyPr/>
                    <a:lstStyle/>
                    <a:p>
                      <a:r>
                        <a:rPr lang="en-IN" dirty="0" smtClean="0"/>
                        <a:t>X</a:t>
                      </a:r>
                      <a:endParaRPr lang="en-IN" dirty="0"/>
                    </a:p>
                  </a:txBody>
                  <a:tcPr/>
                </a:tc>
              </a:tr>
            </a:tbl>
          </a:graphicData>
        </a:graphic>
      </p:graphicFrame>
      <p:cxnSp>
        <p:nvCxnSpPr>
          <p:cNvPr id="11" name="Straight Arrow Connector 10"/>
          <p:cNvCxnSpPr>
            <a:endCxn id="7" idx="1"/>
          </p:cNvCxnSpPr>
          <p:nvPr/>
        </p:nvCxnSpPr>
        <p:spPr>
          <a:xfrm>
            <a:off x="2640169" y="4739425"/>
            <a:ext cx="815920" cy="2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068244" y="4739425"/>
            <a:ext cx="815920" cy="2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401059" y="4737091"/>
            <a:ext cx="815920" cy="2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08208" y="4734757"/>
            <a:ext cx="815920" cy="2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08208" y="4955036"/>
            <a:ext cx="752322" cy="369332"/>
          </a:xfrm>
          <a:prstGeom prst="rect">
            <a:avLst/>
          </a:prstGeom>
          <a:noFill/>
        </p:spPr>
        <p:txBody>
          <a:bodyPr wrap="none" rtlCol="0">
            <a:spAutoFit/>
          </a:bodyPr>
          <a:lstStyle/>
          <a:p>
            <a:r>
              <a:rPr lang="en-IN" dirty="0" smtClean="0"/>
              <a:t>START</a:t>
            </a:r>
            <a:endParaRPr lang="en-IN" dirty="0"/>
          </a:p>
        </p:txBody>
      </p:sp>
    </p:spTree>
    <p:extLst>
      <p:ext uri="{BB962C8B-B14F-4D97-AF65-F5344CB8AC3E}">
        <p14:creationId xmlns:p14="http://schemas.microsoft.com/office/powerpoint/2010/main" val="985838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ADDING ELEMENTS IN PRIORITY QUEUE</a:t>
            </a:r>
            <a:endParaRPr lang="en-IN" dirty="0"/>
          </a:p>
        </p:txBody>
      </p:sp>
      <p:sp>
        <p:nvSpPr>
          <p:cNvPr id="4" name="TextBox 3"/>
          <p:cNvSpPr txBox="1"/>
          <p:nvPr/>
        </p:nvSpPr>
        <p:spPr>
          <a:xfrm>
            <a:off x="850006" y="2421228"/>
            <a:ext cx="10831132" cy="2585323"/>
          </a:xfrm>
          <a:prstGeom prst="rect">
            <a:avLst/>
          </a:prstGeom>
          <a:noFill/>
        </p:spPr>
        <p:txBody>
          <a:bodyPr wrap="square" rtlCol="0">
            <a:spAutoFit/>
          </a:bodyPr>
          <a:lstStyle/>
          <a:p>
            <a:r>
              <a:rPr lang="en-IN" dirty="0"/>
              <a:t>Adding an element is more complicated than deleting an element in priority queue</a:t>
            </a:r>
            <a:r>
              <a:rPr lang="en-IN" dirty="0" smtClean="0"/>
              <a:t>.</a:t>
            </a:r>
          </a:p>
          <a:p>
            <a:endParaRPr lang="en-IN" dirty="0"/>
          </a:p>
          <a:p>
            <a:r>
              <a:rPr lang="en-IN" dirty="0"/>
              <a:t>ADD_PQ (ITEM, N</a:t>
            </a:r>
            <a:r>
              <a:rPr lang="en-IN" dirty="0" smtClean="0"/>
              <a:t>)</a:t>
            </a:r>
          </a:p>
          <a:p>
            <a:endParaRPr lang="en-IN" dirty="0"/>
          </a:p>
          <a:p>
            <a:r>
              <a:rPr lang="en-IN" dirty="0"/>
              <a:t>Traverse the queue to find the element N whose priority number is greater than ITEM</a:t>
            </a:r>
          </a:p>
          <a:p>
            <a:r>
              <a:rPr lang="en-IN" dirty="0"/>
              <a:t>Insert ITEM in front of N</a:t>
            </a:r>
          </a:p>
          <a:p>
            <a:r>
              <a:rPr lang="en-IN" dirty="0"/>
              <a:t>Else</a:t>
            </a:r>
          </a:p>
          <a:p>
            <a:r>
              <a:rPr lang="en-IN" dirty="0"/>
              <a:t>Insert ITEM as the last element of the list</a:t>
            </a:r>
          </a:p>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643974720"/>
              </p:ext>
            </p:extLst>
          </p:nvPr>
        </p:nvGraphicFramePr>
        <p:xfrm>
          <a:off x="1925748" y="5584550"/>
          <a:ext cx="1625601" cy="426554"/>
        </p:xfrm>
        <a:graphic>
          <a:graphicData uri="http://schemas.openxmlformats.org/drawingml/2006/table">
            <a:tbl>
              <a:tblPr firstRow="1" bandRow="1">
                <a:tableStyleId>{5C22544A-7EE6-4342-B048-85BDC9FD1C3A}</a:tableStyleId>
              </a:tblPr>
              <a:tblGrid>
                <a:gridCol w="541867"/>
                <a:gridCol w="541867"/>
                <a:gridCol w="541867"/>
              </a:tblGrid>
              <a:tr h="426554">
                <a:tc>
                  <a:txBody>
                    <a:bodyPr/>
                    <a:lstStyle/>
                    <a:p>
                      <a:r>
                        <a:rPr lang="en-IN" dirty="0" smtClean="0"/>
                        <a:t>A</a:t>
                      </a:r>
                      <a:endParaRPr lang="en-IN" dirty="0"/>
                    </a:p>
                  </a:txBody>
                  <a:tcPr/>
                </a:tc>
                <a:tc>
                  <a:txBody>
                    <a:bodyPr/>
                    <a:lstStyle/>
                    <a:p>
                      <a:r>
                        <a:rPr lang="en-IN" dirty="0" smtClean="0"/>
                        <a:t>1</a:t>
                      </a:r>
                      <a:endParaRPr lang="en-IN" dirty="0"/>
                    </a:p>
                  </a:txBody>
                  <a:tcPr/>
                </a:tc>
                <a:tc>
                  <a:txBody>
                    <a:bodyPr/>
                    <a:lstStyle/>
                    <a:p>
                      <a:r>
                        <a:rPr lang="en-IN" dirty="0" smtClean="0"/>
                        <a:t>-</a:t>
                      </a:r>
                      <a:endParaRPr lang="en-IN"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58337674"/>
              </p:ext>
            </p:extLst>
          </p:nvPr>
        </p:nvGraphicFramePr>
        <p:xfrm>
          <a:off x="4357709" y="5584550"/>
          <a:ext cx="1625601" cy="426554"/>
        </p:xfrm>
        <a:graphic>
          <a:graphicData uri="http://schemas.openxmlformats.org/drawingml/2006/table">
            <a:tbl>
              <a:tblPr firstRow="1" bandRow="1">
                <a:tableStyleId>{5C22544A-7EE6-4342-B048-85BDC9FD1C3A}</a:tableStyleId>
              </a:tblPr>
              <a:tblGrid>
                <a:gridCol w="541867"/>
                <a:gridCol w="541867"/>
                <a:gridCol w="541867"/>
              </a:tblGrid>
              <a:tr h="426554">
                <a:tc>
                  <a:txBody>
                    <a:bodyPr/>
                    <a:lstStyle/>
                    <a:p>
                      <a:r>
                        <a:rPr lang="en-IN" dirty="0" smtClean="0"/>
                        <a:t>B</a:t>
                      </a:r>
                      <a:endParaRPr lang="en-IN" dirty="0"/>
                    </a:p>
                  </a:txBody>
                  <a:tcPr/>
                </a:tc>
                <a:tc>
                  <a:txBody>
                    <a:bodyPr/>
                    <a:lstStyle/>
                    <a:p>
                      <a:r>
                        <a:rPr lang="en-IN" dirty="0" smtClean="0"/>
                        <a:t>2</a:t>
                      </a:r>
                      <a:endParaRPr lang="en-IN" dirty="0"/>
                    </a:p>
                  </a:txBody>
                  <a:tcPr/>
                </a:tc>
                <a:tc>
                  <a:txBody>
                    <a:bodyPr/>
                    <a:lstStyle/>
                    <a:p>
                      <a:r>
                        <a:rPr lang="en-IN" dirty="0" smtClean="0"/>
                        <a:t>-</a:t>
                      </a:r>
                      <a:endParaRPr lang="en-IN"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71954870"/>
              </p:ext>
            </p:extLst>
          </p:nvPr>
        </p:nvGraphicFramePr>
        <p:xfrm>
          <a:off x="6778937" y="5584550"/>
          <a:ext cx="1625601" cy="426554"/>
        </p:xfrm>
        <a:graphic>
          <a:graphicData uri="http://schemas.openxmlformats.org/drawingml/2006/table">
            <a:tbl>
              <a:tblPr firstRow="1" bandRow="1">
                <a:tableStyleId>{5C22544A-7EE6-4342-B048-85BDC9FD1C3A}</a:tableStyleId>
              </a:tblPr>
              <a:tblGrid>
                <a:gridCol w="541867"/>
                <a:gridCol w="541867"/>
                <a:gridCol w="541867"/>
              </a:tblGrid>
              <a:tr h="426554">
                <a:tc>
                  <a:txBody>
                    <a:bodyPr/>
                    <a:lstStyle/>
                    <a:p>
                      <a:r>
                        <a:rPr lang="en-IN" dirty="0" smtClean="0"/>
                        <a:t>C</a:t>
                      </a:r>
                      <a:endParaRPr lang="en-IN" dirty="0"/>
                    </a:p>
                  </a:txBody>
                  <a:tcPr/>
                </a:tc>
                <a:tc>
                  <a:txBody>
                    <a:bodyPr/>
                    <a:lstStyle/>
                    <a:p>
                      <a:r>
                        <a:rPr lang="en-IN" dirty="0" smtClean="0"/>
                        <a:t>3</a:t>
                      </a:r>
                      <a:endParaRPr lang="en-IN" dirty="0"/>
                    </a:p>
                  </a:txBody>
                  <a:tcPr/>
                </a:tc>
                <a:tc>
                  <a:txBody>
                    <a:bodyPr/>
                    <a:lstStyle/>
                    <a:p>
                      <a:r>
                        <a:rPr lang="en-IN" dirty="0" smtClean="0"/>
                        <a:t>-</a:t>
                      </a:r>
                      <a:endParaRPr lang="en-IN"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198165920"/>
              </p:ext>
            </p:extLst>
          </p:nvPr>
        </p:nvGraphicFramePr>
        <p:xfrm>
          <a:off x="9118599" y="5584550"/>
          <a:ext cx="1625601" cy="426554"/>
        </p:xfrm>
        <a:graphic>
          <a:graphicData uri="http://schemas.openxmlformats.org/drawingml/2006/table">
            <a:tbl>
              <a:tblPr firstRow="1" bandRow="1">
                <a:tableStyleId>{5C22544A-7EE6-4342-B048-85BDC9FD1C3A}</a:tableStyleId>
              </a:tblPr>
              <a:tblGrid>
                <a:gridCol w="541867"/>
                <a:gridCol w="541867"/>
                <a:gridCol w="541867"/>
              </a:tblGrid>
              <a:tr h="426554">
                <a:tc>
                  <a:txBody>
                    <a:bodyPr/>
                    <a:lstStyle/>
                    <a:p>
                      <a:r>
                        <a:rPr lang="en-IN" dirty="0" smtClean="0"/>
                        <a:t>D</a:t>
                      </a:r>
                      <a:endParaRPr lang="en-IN" dirty="0"/>
                    </a:p>
                  </a:txBody>
                  <a:tcPr/>
                </a:tc>
                <a:tc>
                  <a:txBody>
                    <a:bodyPr/>
                    <a:lstStyle/>
                    <a:p>
                      <a:r>
                        <a:rPr lang="en-IN" dirty="0" smtClean="0"/>
                        <a:t>4</a:t>
                      </a:r>
                      <a:endParaRPr lang="en-IN" dirty="0"/>
                    </a:p>
                  </a:txBody>
                  <a:tcPr/>
                </a:tc>
                <a:tc>
                  <a:txBody>
                    <a:bodyPr/>
                    <a:lstStyle/>
                    <a:p>
                      <a:r>
                        <a:rPr lang="en-IN" dirty="0" smtClean="0"/>
                        <a:t>X</a:t>
                      </a:r>
                      <a:endParaRPr lang="en-IN" dirty="0"/>
                    </a:p>
                  </a:txBody>
                  <a:tcPr/>
                </a:tc>
              </a:tr>
            </a:tbl>
          </a:graphicData>
        </a:graphic>
      </p:graphicFrame>
      <p:cxnSp>
        <p:nvCxnSpPr>
          <p:cNvPr id="9" name="Straight Arrow Connector 8"/>
          <p:cNvCxnSpPr>
            <a:endCxn id="6" idx="1"/>
          </p:cNvCxnSpPr>
          <p:nvPr/>
        </p:nvCxnSpPr>
        <p:spPr>
          <a:xfrm>
            <a:off x="3541789" y="5795493"/>
            <a:ext cx="815920" cy="2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969864" y="5795493"/>
            <a:ext cx="815920" cy="23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8302679" y="5793159"/>
            <a:ext cx="815920" cy="2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24128" y="5959588"/>
            <a:ext cx="752322" cy="369332"/>
          </a:xfrm>
          <a:prstGeom prst="rect">
            <a:avLst/>
          </a:prstGeom>
          <a:noFill/>
        </p:spPr>
        <p:txBody>
          <a:bodyPr wrap="none" rtlCol="0">
            <a:spAutoFit/>
          </a:bodyPr>
          <a:lstStyle/>
          <a:p>
            <a:r>
              <a:rPr lang="en-IN" dirty="0" smtClean="0"/>
              <a:t>START</a:t>
            </a:r>
            <a:endParaRPr lang="en-IN" dirty="0"/>
          </a:p>
        </p:txBody>
      </p:sp>
      <p:cxnSp>
        <p:nvCxnSpPr>
          <p:cNvPr id="14" name="Straight Arrow Connector 13"/>
          <p:cNvCxnSpPr/>
          <p:nvPr/>
        </p:nvCxnSpPr>
        <p:spPr>
          <a:xfrm>
            <a:off x="1071012" y="5790825"/>
            <a:ext cx="815920" cy="2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extLst>
              <p:ext uri="{D42A27DB-BD31-4B8C-83A1-F6EECF244321}">
                <p14:modId xmlns:p14="http://schemas.microsoft.com/office/powerpoint/2010/main" val="1464374423"/>
              </p:ext>
            </p:extLst>
          </p:nvPr>
        </p:nvGraphicFramePr>
        <p:xfrm>
          <a:off x="5715487" y="4665481"/>
          <a:ext cx="1625601" cy="426554"/>
        </p:xfrm>
        <a:graphic>
          <a:graphicData uri="http://schemas.openxmlformats.org/drawingml/2006/table">
            <a:tbl>
              <a:tblPr firstRow="1" bandRow="1">
                <a:tableStyleId>{5C22544A-7EE6-4342-B048-85BDC9FD1C3A}</a:tableStyleId>
              </a:tblPr>
              <a:tblGrid>
                <a:gridCol w="541867"/>
                <a:gridCol w="541867"/>
                <a:gridCol w="541867"/>
              </a:tblGrid>
              <a:tr h="426554">
                <a:tc>
                  <a:txBody>
                    <a:bodyPr/>
                    <a:lstStyle/>
                    <a:p>
                      <a:r>
                        <a:rPr lang="en-IN" dirty="0" smtClean="0"/>
                        <a:t>E</a:t>
                      </a:r>
                      <a:endParaRPr lang="en-IN" dirty="0"/>
                    </a:p>
                  </a:txBody>
                  <a:tcPr/>
                </a:tc>
                <a:tc>
                  <a:txBody>
                    <a:bodyPr/>
                    <a:lstStyle/>
                    <a:p>
                      <a:r>
                        <a:rPr lang="en-IN" dirty="0" smtClean="0"/>
                        <a:t>2</a:t>
                      </a:r>
                      <a:endParaRPr lang="en-IN" dirty="0"/>
                    </a:p>
                  </a:txBody>
                  <a:tcPr/>
                </a:tc>
                <a:tc>
                  <a:txBody>
                    <a:bodyPr/>
                    <a:lstStyle/>
                    <a:p>
                      <a:r>
                        <a:rPr lang="en-IN" dirty="0" smtClean="0"/>
                        <a:t>-</a:t>
                      </a:r>
                      <a:endParaRPr lang="en-IN" dirty="0"/>
                    </a:p>
                  </a:txBody>
                  <a:tcPr/>
                </a:tc>
              </a:tr>
            </a:tbl>
          </a:graphicData>
        </a:graphic>
      </p:graphicFrame>
      <p:cxnSp>
        <p:nvCxnSpPr>
          <p:cNvPr id="18" name="Straight Arrow Connector 17"/>
          <p:cNvCxnSpPr/>
          <p:nvPr/>
        </p:nvCxnSpPr>
        <p:spPr>
          <a:xfrm flipV="1">
            <a:off x="5969864" y="5074276"/>
            <a:ext cx="0" cy="55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980349" y="5035639"/>
            <a:ext cx="0" cy="55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365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DELETING </a:t>
            </a:r>
            <a:r>
              <a:rPr lang="en-IN" dirty="0"/>
              <a:t>ELEMENTS IN PRIORITY QUEUE</a:t>
            </a:r>
          </a:p>
        </p:txBody>
      </p:sp>
      <p:sp>
        <p:nvSpPr>
          <p:cNvPr id="4" name="TextBox 3"/>
          <p:cNvSpPr txBox="1"/>
          <p:nvPr/>
        </p:nvSpPr>
        <p:spPr>
          <a:xfrm>
            <a:off x="785611" y="2575775"/>
            <a:ext cx="10663707" cy="1754326"/>
          </a:xfrm>
          <a:prstGeom prst="rect">
            <a:avLst/>
          </a:prstGeom>
          <a:noFill/>
        </p:spPr>
        <p:txBody>
          <a:bodyPr wrap="square" rtlCol="0">
            <a:spAutoFit/>
          </a:bodyPr>
          <a:lstStyle/>
          <a:p>
            <a:r>
              <a:rPr lang="en-IN" dirty="0" smtClean="0"/>
              <a:t>DELETE_PQ</a:t>
            </a:r>
          </a:p>
          <a:p>
            <a:endParaRPr lang="en-IN" dirty="0"/>
          </a:p>
          <a:p>
            <a:r>
              <a:rPr lang="en-IN" dirty="0" smtClean="0">
                <a:solidFill>
                  <a:srgbClr val="FF0000"/>
                </a:solidFill>
              </a:rPr>
              <a:t>The </a:t>
            </a:r>
            <a:r>
              <a:rPr lang="en-IN" dirty="0">
                <a:solidFill>
                  <a:srgbClr val="FF0000"/>
                </a:solidFill>
              </a:rPr>
              <a:t>element with highest priority</a:t>
            </a:r>
          </a:p>
          <a:p>
            <a:r>
              <a:rPr lang="en-IN" dirty="0" err="1">
                <a:solidFill>
                  <a:srgbClr val="FF0000"/>
                </a:solidFill>
              </a:rPr>
              <a:t>i.e</a:t>
            </a:r>
            <a:r>
              <a:rPr lang="en-IN" dirty="0">
                <a:solidFill>
                  <a:srgbClr val="FF0000"/>
                </a:solidFill>
              </a:rPr>
              <a:t> PRN= Highest(PRN)</a:t>
            </a:r>
          </a:p>
          <a:p>
            <a:r>
              <a:rPr lang="en-IN" dirty="0" smtClean="0">
                <a:solidFill>
                  <a:srgbClr val="FF0000"/>
                </a:solidFill>
              </a:rPr>
              <a:t>Is deleted from the queue</a:t>
            </a:r>
          </a:p>
          <a:p>
            <a:r>
              <a:rPr lang="en-IN" dirty="0" smtClean="0">
                <a:solidFill>
                  <a:srgbClr val="FF0000"/>
                </a:solidFill>
              </a:rPr>
              <a:t>This element is the first element in the priority queue</a:t>
            </a:r>
            <a:r>
              <a:rPr lang="en-IN" dirty="0" smtClean="0"/>
              <a:t>.</a:t>
            </a:r>
            <a:endParaRPr lang="en-IN" dirty="0"/>
          </a:p>
        </p:txBody>
      </p:sp>
    </p:spTree>
    <p:extLst>
      <p:ext uri="{BB962C8B-B14F-4D97-AF65-F5344CB8AC3E}">
        <p14:creationId xmlns:p14="http://schemas.microsoft.com/office/powerpoint/2010/main" val="4025116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DEQUE</a:t>
            </a:r>
            <a:endParaRPr lang="en-IN" dirty="0"/>
          </a:p>
        </p:txBody>
      </p:sp>
      <p:sp>
        <p:nvSpPr>
          <p:cNvPr id="4" name="TextBox 3"/>
          <p:cNvSpPr txBox="1"/>
          <p:nvPr/>
        </p:nvSpPr>
        <p:spPr>
          <a:xfrm>
            <a:off x="708338" y="2382592"/>
            <a:ext cx="11267187" cy="1477328"/>
          </a:xfrm>
          <a:prstGeom prst="rect">
            <a:avLst/>
          </a:prstGeom>
          <a:noFill/>
        </p:spPr>
        <p:txBody>
          <a:bodyPr wrap="none" rtlCol="0">
            <a:spAutoFit/>
          </a:bodyPr>
          <a:lstStyle/>
          <a:p>
            <a:r>
              <a:rPr lang="en-IN" dirty="0" smtClean="0"/>
              <a:t>An </a:t>
            </a:r>
            <a:r>
              <a:rPr lang="en-IN" dirty="0" err="1" smtClean="0"/>
              <a:t>deque</a:t>
            </a:r>
            <a:r>
              <a:rPr lang="en-IN" dirty="0" smtClean="0"/>
              <a:t> is a linear list in which elements can be added or removed at either end but not in the middle.</a:t>
            </a:r>
          </a:p>
          <a:p>
            <a:endParaRPr lang="en-IN" dirty="0"/>
          </a:p>
          <a:p>
            <a:r>
              <a:rPr lang="en-IN" dirty="0" smtClean="0"/>
              <a:t>Two variations od </a:t>
            </a:r>
            <a:r>
              <a:rPr lang="en-IN" dirty="0" err="1" smtClean="0"/>
              <a:t>deque</a:t>
            </a:r>
            <a:r>
              <a:rPr lang="en-IN" dirty="0" smtClean="0"/>
              <a:t> are:</a:t>
            </a:r>
          </a:p>
          <a:p>
            <a:pPr marL="285750" indent="-285750">
              <a:buFontTx/>
              <a:buChar char="-"/>
            </a:pPr>
            <a:r>
              <a:rPr lang="en-IN" dirty="0" smtClean="0">
                <a:solidFill>
                  <a:srgbClr val="FF0000"/>
                </a:solidFill>
              </a:rPr>
              <a:t>Input-restricted </a:t>
            </a:r>
            <a:r>
              <a:rPr lang="en-IN" dirty="0" err="1" smtClean="0">
                <a:solidFill>
                  <a:srgbClr val="FF0000"/>
                </a:solidFill>
              </a:rPr>
              <a:t>deque</a:t>
            </a:r>
            <a:r>
              <a:rPr lang="en-IN" dirty="0" smtClean="0"/>
              <a:t>: it is a </a:t>
            </a:r>
            <a:r>
              <a:rPr lang="en-IN" dirty="0" err="1" smtClean="0"/>
              <a:t>deque</a:t>
            </a:r>
            <a:r>
              <a:rPr lang="en-IN" dirty="0" smtClean="0"/>
              <a:t> that allows insertion at only one end but allow deletion at both ends of the list.</a:t>
            </a:r>
          </a:p>
          <a:p>
            <a:pPr marL="285750" indent="-285750">
              <a:buFontTx/>
              <a:buChar char="-"/>
            </a:pPr>
            <a:r>
              <a:rPr lang="en-IN" dirty="0" smtClean="0">
                <a:solidFill>
                  <a:srgbClr val="FF0000"/>
                </a:solidFill>
              </a:rPr>
              <a:t>Output-restricted </a:t>
            </a:r>
            <a:r>
              <a:rPr lang="en-IN" dirty="0" err="1" smtClean="0">
                <a:solidFill>
                  <a:srgbClr val="FF0000"/>
                </a:solidFill>
              </a:rPr>
              <a:t>deque</a:t>
            </a:r>
            <a:r>
              <a:rPr lang="en-IN" dirty="0"/>
              <a:t>: it is a </a:t>
            </a:r>
            <a:r>
              <a:rPr lang="en-IN" dirty="0" err="1"/>
              <a:t>deque</a:t>
            </a:r>
            <a:r>
              <a:rPr lang="en-IN" dirty="0"/>
              <a:t> that allows </a:t>
            </a:r>
            <a:r>
              <a:rPr lang="en-IN" dirty="0" smtClean="0"/>
              <a:t>deletion at </a:t>
            </a:r>
            <a:r>
              <a:rPr lang="en-IN" dirty="0"/>
              <a:t>only one end but allow </a:t>
            </a:r>
            <a:r>
              <a:rPr lang="en-IN" dirty="0" smtClean="0"/>
              <a:t>insertion at </a:t>
            </a:r>
            <a:r>
              <a:rPr lang="en-IN" dirty="0"/>
              <a:t>both ends of the list</a:t>
            </a:r>
            <a:r>
              <a:rPr lang="en-IN" dirty="0" smtClean="0"/>
              <a:t>. </a:t>
            </a:r>
            <a:endParaRPr lang="en-IN" dirty="0"/>
          </a:p>
        </p:txBody>
      </p:sp>
    </p:spTree>
    <p:extLst>
      <p:ext uri="{BB962C8B-B14F-4D97-AF65-F5344CB8AC3E}">
        <p14:creationId xmlns:p14="http://schemas.microsoft.com/office/powerpoint/2010/main" val="1637136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SINGLY LINKED LIST</a:t>
            </a:r>
            <a:endParaRPr lang="en-IN" dirty="0"/>
          </a:p>
        </p:txBody>
      </p:sp>
      <p:sp>
        <p:nvSpPr>
          <p:cNvPr id="4" name="TextBox 3"/>
          <p:cNvSpPr txBox="1"/>
          <p:nvPr/>
        </p:nvSpPr>
        <p:spPr>
          <a:xfrm>
            <a:off x="785611" y="2331076"/>
            <a:ext cx="10766738" cy="3416320"/>
          </a:xfrm>
          <a:prstGeom prst="rect">
            <a:avLst/>
          </a:prstGeom>
          <a:noFill/>
        </p:spPr>
        <p:txBody>
          <a:bodyPr wrap="square" rtlCol="0">
            <a:spAutoFit/>
          </a:bodyPr>
          <a:lstStyle/>
          <a:p>
            <a:r>
              <a:rPr lang="en-IN" dirty="0"/>
              <a:t>A linked list is a list of elements in which the elements of the list can be placed anywhere in memory, and these elements are linked with each other using an explicit link field, that is, by storing the address of the next element in the link field of the previous element</a:t>
            </a:r>
            <a:r>
              <a:rPr lang="en-IN" dirty="0" smtClean="0"/>
              <a:t>.</a:t>
            </a:r>
          </a:p>
          <a:p>
            <a:endParaRPr lang="en-IN" dirty="0"/>
          </a:p>
          <a:p>
            <a:r>
              <a:rPr lang="en-IN" dirty="0"/>
              <a:t>Link list used for the dynamic memory allocation</a:t>
            </a:r>
            <a:r>
              <a:rPr lang="en-IN" dirty="0" smtClean="0"/>
              <a:t>.</a:t>
            </a:r>
          </a:p>
          <a:p>
            <a:endParaRPr lang="en-IN" dirty="0"/>
          </a:p>
          <a:p>
            <a:r>
              <a:rPr lang="en-IN" dirty="0"/>
              <a:t>Array and link list both are the linear data structure</a:t>
            </a:r>
            <a:r>
              <a:rPr lang="en-IN" dirty="0" smtClean="0"/>
              <a:t>.</a:t>
            </a:r>
          </a:p>
          <a:p>
            <a:endParaRPr lang="en-IN" dirty="0"/>
          </a:p>
          <a:p>
            <a:r>
              <a:rPr lang="en-IN" dirty="0"/>
              <a:t>Representation of link </a:t>
            </a:r>
            <a:r>
              <a:rPr lang="en-IN" dirty="0" smtClean="0"/>
              <a:t>list:</a:t>
            </a:r>
          </a:p>
          <a:p>
            <a:endParaRPr lang="en-IN" dirty="0"/>
          </a:p>
          <a:p>
            <a:r>
              <a:rPr lang="en-IN" dirty="0"/>
              <a:t>Link list consists a series of structure. Each structure consists of a data field and address field. Data field consists data part and the address field contains the address of the successors. </a:t>
            </a:r>
          </a:p>
        </p:txBody>
      </p:sp>
      <p:graphicFrame>
        <p:nvGraphicFramePr>
          <p:cNvPr id="5" name="Table 4"/>
          <p:cNvGraphicFramePr>
            <a:graphicFrameLocks noGrp="1"/>
          </p:cNvGraphicFramePr>
          <p:nvPr>
            <p:extLst>
              <p:ext uri="{D42A27DB-BD31-4B8C-83A1-F6EECF244321}">
                <p14:modId xmlns:p14="http://schemas.microsoft.com/office/powerpoint/2010/main" val="553251173"/>
              </p:ext>
            </p:extLst>
          </p:nvPr>
        </p:nvGraphicFramePr>
        <p:xfrm>
          <a:off x="2099255" y="6027313"/>
          <a:ext cx="1827370" cy="395047"/>
        </p:xfrm>
        <a:graphic>
          <a:graphicData uri="http://schemas.openxmlformats.org/drawingml/2006/table">
            <a:tbl>
              <a:tblPr firstRow="1" bandRow="1">
                <a:tableStyleId>{5C22544A-7EE6-4342-B048-85BDC9FD1C3A}</a:tableStyleId>
              </a:tblPr>
              <a:tblGrid>
                <a:gridCol w="913685"/>
                <a:gridCol w="913685"/>
              </a:tblGrid>
              <a:tr h="395047">
                <a:tc>
                  <a:txBody>
                    <a:bodyPr/>
                    <a:lstStyle/>
                    <a:p>
                      <a:pPr algn="ctr"/>
                      <a:r>
                        <a:rPr lang="en-IN" dirty="0" smtClean="0"/>
                        <a:t>A</a:t>
                      </a:r>
                      <a:endParaRPr lang="en-IN" dirty="0"/>
                    </a:p>
                  </a:txBody>
                  <a:tcPr/>
                </a:tc>
                <a:tc>
                  <a:txBody>
                    <a:bodyPr/>
                    <a:lstStyle/>
                    <a:p>
                      <a:endParaRPr lang="en-IN"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28277993"/>
              </p:ext>
            </p:extLst>
          </p:nvPr>
        </p:nvGraphicFramePr>
        <p:xfrm>
          <a:off x="4595610" y="6012287"/>
          <a:ext cx="1827370" cy="395047"/>
        </p:xfrm>
        <a:graphic>
          <a:graphicData uri="http://schemas.openxmlformats.org/drawingml/2006/table">
            <a:tbl>
              <a:tblPr firstRow="1" bandRow="1">
                <a:tableStyleId>{5C22544A-7EE6-4342-B048-85BDC9FD1C3A}</a:tableStyleId>
              </a:tblPr>
              <a:tblGrid>
                <a:gridCol w="913685"/>
                <a:gridCol w="913685"/>
              </a:tblGrid>
              <a:tr h="395047">
                <a:tc>
                  <a:txBody>
                    <a:bodyPr/>
                    <a:lstStyle/>
                    <a:p>
                      <a:pPr algn="ctr"/>
                      <a:r>
                        <a:rPr lang="en-IN" dirty="0" smtClean="0"/>
                        <a:t>B</a:t>
                      </a:r>
                      <a:endParaRPr lang="en-IN" dirty="0"/>
                    </a:p>
                  </a:txBody>
                  <a:tcPr/>
                </a:tc>
                <a:tc>
                  <a:txBody>
                    <a:bodyPr/>
                    <a:lstStyle/>
                    <a:p>
                      <a:pPr algn="ctr"/>
                      <a:endParaRPr lang="en-IN"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349151820"/>
              </p:ext>
            </p:extLst>
          </p:nvPr>
        </p:nvGraphicFramePr>
        <p:xfrm>
          <a:off x="7156359" y="5984384"/>
          <a:ext cx="1827370" cy="395047"/>
        </p:xfrm>
        <a:graphic>
          <a:graphicData uri="http://schemas.openxmlformats.org/drawingml/2006/table">
            <a:tbl>
              <a:tblPr firstRow="1" bandRow="1">
                <a:tableStyleId>{5C22544A-7EE6-4342-B048-85BDC9FD1C3A}</a:tableStyleId>
              </a:tblPr>
              <a:tblGrid>
                <a:gridCol w="913685"/>
                <a:gridCol w="913685"/>
              </a:tblGrid>
              <a:tr h="395047">
                <a:tc>
                  <a:txBody>
                    <a:bodyPr/>
                    <a:lstStyle/>
                    <a:p>
                      <a:pPr algn="ctr"/>
                      <a:r>
                        <a:rPr lang="en-IN" dirty="0" smtClean="0"/>
                        <a:t>C</a:t>
                      </a:r>
                      <a:endParaRPr lang="en-IN" dirty="0"/>
                    </a:p>
                  </a:txBody>
                  <a:tcPr/>
                </a:tc>
                <a:tc>
                  <a:txBody>
                    <a:bodyPr/>
                    <a:lstStyle/>
                    <a:p>
                      <a:pPr algn="ctr"/>
                      <a:r>
                        <a:rPr lang="en-IN" dirty="0" smtClean="0"/>
                        <a:t>X</a:t>
                      </a:r>
                      <a:endParaRPr lang="en-IN" dirty="0"/>
                    </a:p>
                  </a:txBody>
                  <a:tcPr/>
                </a:tc>
              </a:tr>
            </a:tbl>
          </a:graphicData>
        </a:graphic>
      </p:graphicFrame>
      <p:cxnSp>
        <p:nvCxnSpPr>
          <p:cNvPr id="8" name="Straight Arrow Connector 7"/>
          <p:cNvCxnSpPr/>
          <p:nvPr/>
        </p:nvCxnSpPr>
        <p:spPr>
          <a:xfrm>
            <a:off x="3928056" y="6207617"/>
            <a:ext cx="667554" cy="2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400800" y="6207617"/>
            <a:ext cx="6954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455312" y="6205424"/>
            <a:ext cx="667554" cy="2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217311" y="6296313"/>
            <a:ext cx="752322" cy="369332"/>
          </a:xfrm>
          <a:prstGeom prst="rect">
            <a:avLst/>
          </a:prstGeom>
          <a:noFill/>
        </p:spPr>
        <p:txBody>
          <a:bodyPr wrap="none" rtlCol="0">
            <a:spAutoFit/>
          </a:bodyPr>
          <a:lstStyle/>
          <a:p>
            <a:r>
              <a:rPr lang="en-IN" dirty="0" smtClean="0"/>
              <a:t>START</a:t>
            </a:r>
            <a:endParaRPr lang="en-IN" dirty="0"/>
          </a:p>
        </p:txBody>
      </p:sp>
    </p:spTree>
    <p:extLst>
      <p:ext uri="{BB962C8B-B14F-4D97-AF65-F5344CB8AC3E}">
        <p14:creationId xmlns:p14="http://schemas.microsoft.com/office/powerpoint/2010/main" val="1744461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795" y="610973"/>
            <a:ext cx="9720072" cy="1499616"/>
          </a:xfrm>
        </p:spPr>
        <p:txBody>
          <a:bodyPr/>
          <a:lstStyle/>
          <a:p>
            <a:r>
              <a:rPr lang="en-IN" dirty="0"/>
              <a:t>SINGLY LINKED </a:t>
            </a:r>
            <a:r>
              <a:rPr lang="en-IN" dirty="0" smtClean="0"/>
              <a:t>LIST CONT..</a:t>
            </a:r>
            <a:endParaRPr lang="en-IN" dirty="0"/>
          </a:p>
        </p:txBody>
      </p:sp>
      <p:sp>
        <p:nvSpPr>
          <p:cNvPr id="4" name="TextBox 3"/>
          <p:cNvSpPr txBox="1"/>
          <p:nvPr/>
        </p:nvSpPr>
        <p:spPr>
          <a:xfrm>
            <a:off x="621249" y="2434106"/>
            <a:ext cx="10525830" cy="3970318"/>
          </a:xfrm>
          <a:prstGeom prst="rect">
            <a:avLst/>
          </a:prstGeom>
          <a:noFill/>
        </p:spPr>
        <p:txBody>
          <a:bodyPr wrap="none" rtlCol="0">
            <a:spAutoFit/>
          </a:bodyPr>
          <a:lstStyle/>
          <a:p>
            <a:r>
              <a:rPr lang="en-IN" dirty="0"/>
              <a:t>Advantage of Link </a:t>
            </a:r>
            <a:r>
              <a:rPr lang="en-IN" dirty="0" smtClean="0"/>
              <a:t>list</a:t>
            </a:r>
          </a:p>
          <a:p>
            <a:endParaRPr lang="en-IN" dirty="0"/>
          </a:p>
          <a:p>
            <a:pPr marL="342900" indent="-342900">
              <a:buAutoNum type="arabicPeriod"/>
            </a:pPr>
            <a:r>
              <a:rPr lang="en-IN" dirty="0" smtClean="0"/>
              <a:t>Link </a:t>
            </a:r>
            <a:r>
              <a:rPr lang="en-IN" dirty="0"/>
              <a:t>list is an example of dynamic data structure. They can grow and shrink during the execution of </a:t>
            </a:r>
            <a:r>
              <a:rPr lang="en-IN" dirty="0" smtClean="0"/>
              <a:t>program. </a:t>
            </a:r>
          </a:p>
          <a:p>
            <a:pPr marL="342900" indent="-342900">
              <a:buAutoNum type="arabicPeriod"/>
            </a:pPr>
            <a:r>
              <a:rPr lang="en-IN" dirty="0" smtClean="0"/>
              <a:t>Efficient </a:t>
            </a:r>
            <a:r>
              <a:rPr lang="en-IN" dirty="0"/>
              <a:t>memory utilization. Memory is not pre allocated like static data structure. The allocation of memory </a:t>
            </a:r>
            <a:endParaRPr lang="en-IN" dirty="0" smtClean="0"/>
          </a:p>
          <a:p>
            <a:r>
              <a:rPr lang="en-IN" dirty="0" smtClean="0"/>
              <a:t>depends </a:t>
            </a:r>
            <a:r>
              <a:rPr lang="en-IN" dirty="0"/>
              <a:t>upon the user.</a:t>
            </a:r>
            <a:br>
              <a:rPr lang="en-IN" dirty="0"/>
            </a:br>
            <a:r>
              <a:rPr lang="en-IN" b="1" dirty="0"/>
              <a:t>3.</a:t>
            </a:r>
            <a:r>
              <a:rPr lang="en-IN" dirty="0"/>
              <a:t> Insertion and deletion easily performed</a:t>
            </a:r>
            <a:r>
              <a:rPr lang="en-IN" dirty="0" smtClean="0"/>
              <a:t>.</a:t>
            </a:r>
          </a:p>
          <a:p>
            <a:endParaRPr lang="en-IN" dirty="0"/>
          </a:p>
          <a:p>
            <a:r>
              <a:rPr lang="en-IN" b="1" dirty="0"/>
              <a:t>Basic operations of a singly-linked list are</a:t>
            </a:r>
            <a:r>
              <a:rPr lang="en-IN" b="1" dirty="0" smtClean="0"/>
              <a:t>:</a:t>
            </a:r>
          </a:p>
          <a:p>
            <a:endParaRPr lang="en-IN" dirty="0"/>
          </a:p>
          <a:p>
            <a:r>
              <a:rPr lang="en-IN" dirty="0"/>
              <a:t>Insert – Inserts a new element at the end of the list.</a:t>
            </a:r>
          </a:p>
          <a:p>
            <a:r>
              <a:rPr lang="en-IN" dirty="0"/>
              <a:t>Delete – Deletes any node from the list.</a:t>
            </a:r>
          </a:p>
          <a:p>
            <a:r>
              <a:rPr lang="en-IN" dirty="0"/>
              <a:t>Find – Finds any node in the list.</a:t>
            </a:r>
          </a:p>
          <a:p>
            <a:r>
              <a:rPr lang="en-IN" dirty="0"/>
              <a:t>Print – Prints the list.</a:t>
            </a:r>
          </a:p>
          <a:p>
            <a:endParaRPr lang="en-IN" dirty="0"/>
          </a:p>
        </p:txBody>
      </p:sp>
    </p:spTree>
    <p:extLst>
      <p:ext uri="{BB962C8B-B14F-4D97-AF65-F5344CB8AC3E}">
        <p14:creationId xmlns:p14="http://schemas.microsoft.com/office/powerpoint/2010/main" val="28150018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TRAVERSING A LINKED LIST</a:t>
            </a:r>
            <a:endParaRPr lang="en-IN" dirty="0"/>
          </a:p>
        </p:txBody>
      </p:sp>
      <p:sp>
        <p:nvSpPr>
          <p:cNvPr id="4" name="TextBox 3"/>
          <p:cNvSpPr txBox="1"/>
          <p:nvPr/>
        </p:nvSpPr>
        <p:spPr>
          <a:xfrm>
            <a:off x="785611" y="2279560"/>
            <a:ext cx="10650828" cy="2585323"/>
          </a:xfrm>
          <a:prstGeom prst="rect">
            <a:avLst/>
          </a:prstGeom>
          <a:noFill/>
        </p:spPr>
        <p:txBody>
          <a:bodyPr wrap="square" rtlCol="0">
            <a:spAutoFit/>
          </a:bodyPr>
          <a:lstStyle/>
          <a:p>
            <a:r>
              <a:rPr lang="en-IN" dirty="0" smtClean="0"/>
              <a:t>The algorithm traverses a linked list, applying an operation PROCESS to each element in the list.</a:t>
            </a:r>
          </a:p>
          <a:p>
            <a:r>
              <a:rPr lang="en-IN" dirty="0" smtClean="0"/>
              <a:t>The variable PTR points to the node currently being processed.</a:t>
            </a:r>
          </a:p>
          <a:p>
            <a:endParaRPr lang="en-IN" dirty="0"/>
          </a:p>
          <a:p>
            <a:r>
              <a:rPr lang="en-IN" dirty="0" smtClean="0"/>
              <a:t>Set </a:t>
            </a:r>
            <a:r>
              <a:rPr lang="en-IN" dirty="0" smtClean="0">
                <a:solidFill>
                  <a:srgbClr val="FF0000"/>
                </a:solidFill>
              </a:rPr>
              <a:t>PTR:= START </a:t>
            </a:r>
            <a:r>
              <a:rPr lang="en-IN" dirty="0" smtClean="0"/>
              <a:t>//initialise the pointer</a:t>
            </a:r>
          </a:p>
          <a:p>
            <a:r>
              <a:rPr lang="en-IN" dirty="0" smtClean="0"/>
              <a:t>Repeat step 3 and 4 while PTR not equal to NULL</a:t>
            </a:r>
          </a:p>
          <a:p>
            <a:r>
              <a:rPr lang="en-IN" dirty="0"/>
              <a:t>	</a:t>
            </a:r>
            <a:r>
              <a:rPr lang="en-IN" dirty="0" smtClean="0">
                <a:solidFill>
                  <a:srgbClr val="FF0000"/>
                </a:solidFill>
              </a:rPr>
              <a:t>Apply PROCESS to INFO[PTR]</a:t>
            </a:r>
          </a:p>
          <a:p>
            <a:r>
              <a:rPr lang="en-IN" dirty="0" smtClean="0"/>
              <a:t>	</a:t>
            </a:r>
            <a:r>
              <a:rPr lang="en-IN" dirty="0" smtClean="0">
                <a:solidFill>
                  <a:srgbClr val="FF0000"/>
                </a:solidFill>
              </a:rPr>
              <a:t>Set PTR:=LINK[PTR] </a:t>
            </a:r>
            <a:r>
              <a:rPr lang="en-IN" dirty="0" smtClean="0"/>
              <a:t>//PTR points to next node</a:t>
            </a:r>
          </a:p>
          <a:p>
            <a:r>
              <a:rPr lang="en-IN" dirty="0" smtClean="0"/>
              <a:t>Exit</a:t>
            </a:r>
          </a:p>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321123758"/>
              </p:ext>
            </p:extLst>
          </p:nvPr>
        </p:nvGraphicFramePr>
        <p:xfrm>
          <a:off x="2137892" y="4907812"/>
          <a:ext cx="1827370" cy="395047"/>
        </p:xfrm>
        <a:graphic>
          <a:graphicData uri="http://schemas.openxmlformats.org/drawingml/2006/table">
            <a:tbl>
              <a:tblPr firstRow="1" bandRow="1">
                <a:tableStyleId>{5C22544A-7EE6-4342-B048-85BDC9FD1C3A}</a:tableStyleId>
              </a:tblPr>
              <a:tblGrid>
                <a:gridCol w="913685"/>
                <a:gridCol w="913685"/>
              </a:tblGrid>
              <a:tr h="395047">
                <a:tc>
                  <a:txBody>
                    <a:bodyPr/>
                    <a:lstStyle/>
                    <a:p>
                      <a:pPr algn="ctr"/>
                      <a:r>
                        <a:rPr lang="en-IN" dirty="0" smtClean="0"/>
                        <a:t>A</a:t>
                      </a:r>
                      <a:endParaRPr lang="en-IN" dirty="0"/>
                    </a:p>
                  </a:txBody>
                  <a:tcPr/>
                </a:tc>
                <a:tc>
                  <a:txBody>
                    <a:bodyPr/>
                    <a:lstStyle/>
                    <a:p>
                      <a:endParaRPr lang="en-IN"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31581257"/>
              </p:ext>
            </p:extLst>
          </p:nvPr>
        </p:nvGraphicFramePr>
        <p:xfrm>
          <a:off x="4634247" y="4892786"/>
          <a:ext cx="1827370" cy="395047"/>
        </p:xfrm>
        <a:graphic>
          <a:graphicData uri="http://schemas.openxmlformats.org/drawingml/2006/table">
            <a:tbl>
              <a:tblPr firstRow="1" bandRow="1">
                <a:tableStyleId>{5C22544A-7EE6-4342-B048-85BDC9FD1C3A}</a:tableStyleId>
              </a:tblPr>
              <a:tblGrid>
                <a:gridCol w="913685"/>
                <a:gridCol w="913685"/>
              </a:tblGrid>
              <a:tr h="395047">
                <a:tc>
                  <a:txBody>
                    <a:bodyPr/>
                    <a:lstStyle/>
                    <a:p>
                      <a:pPr algn="ctr"/>
                      <a:r>
                        <a:rPr lang="en-IN" dirty="0" smtClean="0"/>
                        <a:t>B</a:t>
                      </a:r>
                      <a:endParaRPr lang="en-IN" dirty="0"/>
                    </a:p>
                  </a:txBody>
                  <a:tcPr/>
                </a:tc>
                <a:tc>
                  <a:txBody>
                    <a:bodyPr/>
                    <a:lstStyle/>
                    <a:p>
                      <a:pPr algn="ctr"/>
                      <a:endParaRPr lang="en-IN"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746313038"/>
              </p:ext>
            </p:extLst>
          </p:nvPr>
        </p:nvGraphicFramePr>
        <p:xfrm>
          <a:off x="7194996" y="4864883"/>
          <a:ext cx="1827370" cy="395047"/>
        </p:xfrm>
        <a:graphic>
          <a:graphicData uri="http://schemas.openxmlformats.org/drawingml/2006/table">
            <a:tbl>
              <a:tblPr firstRow="1" bandRow="1">
                <a:tableStyleId>{5C22544A-7EE6-4342-B048-85BDC9FD1C3A}</a:tableStyleId>
              </a:tblPr>
              <a:tblGrid>
                <a:gridCol w="913685"/>
                <a:gridCol w="913685"/>
              </a:tblGrid>
              <a:tr h="395047">
                <a:tc>
                  <a:txBody>
                    <a:bodyPr/>
                    <a:lstStyle/>
                    <a:p>
                      <a:pPr algn="ctr"/>
                      <a:r>
                        <a:rPr lang="en-IN" dirty="0" smtClean="0"/>
                        <a:t>C</a:t>
                      </a:r>
                      <a:endParaRPr lang="en-IN" dirty="0"/>
                    </a:p>
                  </a:txBody>
                  <a:tcPr/>
                </a:tc>
                <a:tc>
                  <a:txBody>
                    <a:bodyPr/>
                    <a:lstStyle/>
                    <a:p>
                      <a:pPr algn="ctr"/>
                      <a:r>
                        <a:rPr lang="en-IN" dirty="0" smtClean="0"/>
                        <a:t>X</a:t>
                      </a:r>
                      <a:endParaRPr lang="en-IN" dirty="0"/>
                    </a:p>
                  </a:txBody>
                  <a:tcPr/>
                </a:tc>
              </a:tr>
            </a:tbl>
          </a:graphicData>
        </a:graphic>
      </p:graphicFrame>
      <p:cxnSp>
        <p:nvCxnSpPr>
          <p:cNvPr id="8" name="Straight Arrow Connector 7"/>
          <p:cNvCxnSpPr/>
          <p:nvPr/>
        </p:nvCxnSpPr>
        <p:spPr>
          <a:xfrm>
            <a:off x="3966693" y="5088116"/>
            <a:ext cx="667554" cy="2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439437" y="5088116"/>
            <a:ext cx="6954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493949" y="5085923"/>
            <a:ext cx="667554" cy="2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255948" y="5176812"/>
            <a:ext cx="752322" cy="369332"/>
          </a:xfrm>
          <a:prstGeom prst="rect">
            <a:avLst/>
          </a:prstGeom>
          <a:noFill/>
        </p:spPr>
        <p:txBody>
          <a:bodyPr wrap="none" rtlCol="0">
            <a:spAutoFit/>
          </a:bodyPr>
          <a:lstStyle/>
          <a:p>
            <a:r>
              <a:rPr lang="en-IN" dirty="0" smtClean="0"/>
              <a:t>START</a:t>
            </a:r>
            <a:endParaRPr lang="en-IN" dirty="0"/>
          </a:p>
        </p:txBody>
      </p:sp>
      <p:sp>
        <p:nvSpPr>
          <p:cNvPr id="3" name="TextBox 2"/>
          <p:cNvSpPr txBox="1"/>
          <p:nvPr/>
        </p:nvSpPr>
        <p:spPr>
          <a:xfrm>
            <a:off x="463409" y="5665379"/>
            <a:ext cx="1698094" cy="369332"/>
          </a:xfrm>
          <a:prstGeom prst="rect">
            <a:avLst/>
          </a:prstGeom>
          <a:noFill/>
        </p:spPr>
        <p:txBody>
          <a:bodyPr wrap="none" rtlCol="0">
            <a:spAutoFit/>
          </a:bodyPr>
          <a:lstStyle/>
          <a:p>
            <a:r>
              <a:rPr lang="en-IN" dirty="0" smtClean="0"/>
              <a:t>1# PTR</a:t>
            </a:r>
            <a:r>
              <a:rPr lang="en-IN" dirty="0"/>
              <a:t>:= START</a:t>
            </a:r>
          </a:p>
        </p:txBody>
      </p:sp>
      <p:cxnSp>
        <p:nvCxnSpPr>
          <p:cNvPr id="13" name="Straight Arrow Connector 12"/>
          <p:cNvCxnSpPr/>
          <p:nvPr/>
        </p:nvCxnSpPr>
        <p:spPr>
          <a:xfrm flipV="1">
            <a:off x="2562896" y="5361478"/>
            <a:ext cx="12879" cy="1039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029749" y="5288718"/>
            <a:ext cx="965915" cy="871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312456" y="6191057"/>
            <a:ext cx="2656496" cy="369332"/>
          </a:xfrm>
          <a:prstGeom prst="rect">
            <a:avLst/>
          </a:prstGeom>
        </p:spPr>
        <p:txBody>
          <a:bodyPr wrap="none">
            <a:spAutoFit/>
          </a:bodyPr>
          <a:lstStyle/>
          <a:p>
            <a:r>
              <a:rPr lang="en-IN" dirty="0" smtClean="0"/>
              <a:t>2# PROCESS </a:t>
            </a:r>
            <a:r>
              <a:rPr lang="en-IN" dirty="0"/>
              <a:t>to INFO[PTR]</a:t>
            </a:r>
          </a:p>
        </p:txBody>
      </p:sp>
      <p:sp>
        <p:nvSpPr>
          <p:cNvPr id="17" name="Rectangle 16"/>
          <p:cNvSpPr/>
          <p:nvPr/>
        </p:nvSpPr>
        <p:spPr>
          <a:xfrm>
            <a:off x="3616187" y="5454921"/>
            <a:ext cx="2007281" cy="369332"/>
          </a:xfrm>
          <a:prstGeom prst="rect">
            <a:avLst/>
          </a:prstGeom>
        </p:spPr>
        <p:txBody>
          <a:bodyPr wrap="none">
            <a:spAutoFit/>
          </a:bodyPr>
          <a:lstStyle/>
          <a:p>
            <a:r>
              <a:rPr lang="en-IN" dirty="0" smtClean="0"/>
              <a:t>3# PTR</a:t>
            </a:r>
            <a:r>
              <a:rPr lang="en-IN" dirty="0"/>
              <a:t>:=LINK[PTR] </a:t>
            </a:r>
          </a:p>
        </p:txBody>
      </p:sp>
      <p:cxnSp>
        <p:nvCxnSpPr>
          <p:cNvPr id="19" name="Straight Arrow Connector 18"/>
          <p:cNvCxnSpPr/>
          <p:nvPr/>
        </p:nvCxnSpPr>
        <p:spPr>
          <a:xfrm flipV="1">
            <a:off x="4300470" y="5059611"/>
            <a:ext cx="0" cy="301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56474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4" name="TextBox 3"/>
          <p:cNvSpPr txBox="1"/>
          <p:nvPr/>
        </p:nvSpPr>
        <p:spPr>
          <a:xfrm>
            <a:off x="901521" y="2421228"/>
            <a:ext cx="4299575" cy="1384995"/>
          </a:xfrm>
          <a:prstGeom prst="rect">
            <a:avLst/>
          </a:prstGeom>
          <a:noFill/>
        </p:spPr>
        <p:txBody>
          <a:bodyPr wrap="none" rtlCol="0">
            <a:spAutoFit/>
          </a:bodyPr>
          <a:lstStyle/>
          <a:p>
            <a:pPr marL="285750" indent="-285750">
              <a:buFont typeface="Arial" panose="020B0604020202020204" pitchFamily="34" charset="0"/>
              <a:buChar char="•"/>
            </a:pPr>
            <a:r>
              <a:rPr lang="en-IN" sz="2400" dirty="0" smtClean="0"/>
              <a:t>Linear list of elements.</a:t>
            </a:r>
          </a:p>
          <a:p>
            <a:pPr marL="285750" indent="-285750">
              <a:buFont typeface="Arial" panose="020B0604020202020204" pitchFamily="34" charset="0"/>
              <a:buChar char="•"/>
            </a:pPr>
            <a:r>
              <a:rPr lang="en-IN" sz="2400" dirty="0" smtClean="0"/>
              <a:t>Concept- FIFO (first in first out).</a:t>
            </a:r>
          </a:p>
          <a:p>
            <a:endParaRPr lang="en-IN" dirty="0"/>
          </a:p>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987274856"/>
              </p:ext>
            </p:extLst>
          </p:nvPr>
        </p:nvGraphicFramePr>
        <p:xfrm>
          <a:off x="1928969" y="3587113"/>
          <a:ext cx="8128001" cy="370840"/>
        </p:xfrm>
        <a:graphic>
          <a:graphicData uri="http://schemas.openxmlformats.org/drawingml/2006/table">
            <a:tbl>
              <a:tblPr firstRow="1" bandRow="1">
                <a:tableStyleId>{5C22544A-7EE6-4342-B048-85BDC9FD1C3A}</a:tableStyleId>
              </a:tblPr>
              <a:tblGrid>
                <a:gridCol w="1161143"/>
                <a:gridCol w="1161143"/>
                <a:gridCol w="1161143"/>
                <a:gridCol w="1161143"/>
                <a:gridCol w="1161143"/>
                <a:gridCol w="1161143"/>
                <a:gridCol w="1161143"/>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solidFill>
                          <a:srgbClr val="FF0000"/>
                        </a:solidFill>
                      </a:endParaRPr>
                    </a:p>
                  </a:txBody>
                  <a:tcPr/>
                </a:tc>
                <a:tc>
                  <a:txBody>
                    <a:bodyPr/>
                    <a:lstStyle/>
                    <a:p>
                      <a:endParaRPr lang="en-IN"/>
                    </a:p>
                  </a:txBody>
                  <a:tcPr/>
                </a:tc>
                <a:tc>
                  <a:txBody>
                    <a:bodyPr/>
                    <a:lstStyle/>
                    <a:p>
                      <a:endParaRPr lang="en-IN" dirty="0"/>
                    </a:p>
                  </a:txBody>
                  <a:tcPr/>
                </a:tc>
              </a:tr>
            </a:tbl>
          </a:graphicData>
        </a:graphic>
      </p:graphicFrame>
      <p:cxnSp>
        <p:nvCxnSpPr>
          <p:cNvPr id="7" name="Straight Arrow Connector 6"/>
          <p:cNvCxnSpPr/>
          <p:nvPr/>
        </p:nvCxnSpPr>
        <p:spPr>
          <a:xfrm>
            <a:off x="1024128" y="3806223"/>
            <a:ext cx="9048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0050071" y="3772395"/>
            <a:ext cx="9048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148573" y="3957953"/>
            <a:ext cx="655949" cy="369332"/>
          </a:xfrm>
          <a:prstGeom prst="rect">
            <a:avLst/>
          </a:prstGeom>
          <a:noFill/>
        </p:spPr>
        <p:txBody>
          <a:bodyPr wrap="none" rtlCol="0">
            <a:spAutoFit/>
          </a:bodyPr>
          <a:lstStyle/>
          <a:p>
            <a:r>
              <a:rPr lang="en-IN" dirty="0" smtClean="0"/>
              <a:t>REAR</a:t>
            </a:r>
            <a:endParaRPr lang="en-IN" dirty="0"/>
          </a:p>
        </p:txBody>
      </p:sp>
      <p:sp>
        <p:nvSpPr>
          <p:cNvPr id="11" name="TextBox 10"/>
          <p:cNvSpPr txBox="1"/>
          <p:nvPr/>
        </p:nvSpPr>
        <p:spPr>
          <a:xfrm>
            <a:off x="10121029" y="3957953"/>
            <a:ext cx="833883" cy="369332"/>
          </a:xfrm>
          <a:prstGeom prst="rect">
            <a:avLst/>
          </a:prstGeom>
          <a:noFill/>
        </p:spPr>
        <p:txBody>
          <a:bodyPr wrap="none" rtlCol="0">
            <a:spAutoFit/>
          </a:bodyPr>
          <a:lstStyle/>
          <a:p>
            <a:r>
              <a:rPr lang="en-IN" dirty="0" smtClean="0"/>
              <a:t>FRONT</a:t>
            </a:r>
            <a:endParaRPr lang="en-IN" dirty="0"/>
          </a:p>
        </p:txBody>
      </p:sp>
      <p:cxnSp>
        <p:nvCxnSpPr>
          <p:cNvPr id="13" name="Straight Arrow Connector 12"/>
          <p:cNvCxnSpPr/>
          <p:nvPr/>
        </p:nvCxnSpPr>
        <p:spPr>
          <a:xfrm>
            <a:off x="8639577" y="3231816"/>
            <a:ext cx="12621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8744754" y="4350897"/>
            <a:ext cx="1253801" cy="15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750430" y="3212892"/>
            <a:ext cx="1151277" cy="1200329"/>
          </a:xfrm>
          <a:prstGeom prst="rect">
            <a:avLst/>
          </a:prstGeom>
          <a:noFill/>
        </p:spPr>
        <p:txBody>
          <a:bodyPr wrap="none" rtlCol="0">
            <a:spAutoFit/>
          </a:bodyPr>
          <a:lstStyle/>
          <a:p>
            <a:r>
              <a:rPr lang="en-IN" dirty="0" smtClean="0"/>
              <a:t>FIRST IN</a:t>
            </a:r>
          </a:p>
          <a:p>
            <a:endParaRPr lang="en-IN" dirty="0" smtClean="0"/>
          </a:p>
          <a:p>
            <a:endParaRPr lang="en-IN" dirty="0"/>
          </a:p>
          <a:p>
            <a:r>
              <a:rPr lang="en-IN" dirty="0" smtClean="0"/>
              <a:t>FIRST OUT</a:t>
            </a:r>
            <a:endParaRPr lang="en-IN" dirty="0"/>
          </a:p>
        </p:txBody>
      </p:sp>
      <p:sp>
        <p:nvSpPr>
          <p:cNvPr id="17" name="TextBox 16"/>
          <p:cNvSpPr txBox="1"/>
          <p:nvPr/>
        </p:nvSpPr>
        <p:spPr>
          <a:xfrm>
            <a:off x="1024128" y="4597758"/>
            <a:ext cx="4908908" cy="923330"/>
          </a:xfrm>
          <a:prstGeom prst="rect">
            <a:avLst/>
          </a:prstGeom>
          <a:noFill/>
        </p:spPr>
        <p:txBody>
          <a:bodyPr wrap="none" rtlCol="0">
            <a:spAutoFit/>
          </a:bodyPr>
          <a:lstStyle/>
          <a:p>
            <a:r>
              <a:rPr lang="en-IN" dirty="0" smtClean="0"/>
              <a:t>Whenever element is added </a:t>
            </a:r>
            <a:r>
              <a:rPr lang="en-IN" dirty="0" smtClean="0">
                <a:sym typeface="Wingdings" panose="05000000000000000000" pitchFamily="2" charset="2"/>
              </a:rPr>
              <a:t> REAR=REAR+1</a:t>
            </a:r>
          </a:p>
          <a:p>
            <a:r>
              <a:rPr lang="en-IN" dirty="0" smtClean="0"/>
              <a:t>Whenever element is deleted</a:t>
            </a:r>
            <a:r>
              <a:rPr lang="en-IN" dirty="0" smtClean="0">
                <a:sym typeface="Wingdings" panose="05000000000000000000" pitchFamily="2" charset="2"/>
              </a:rPr>
              <a:t> FRONT=FRONT+1</a:t>
            </a:r>
          </a:p>
          <a:p>
            <a:endParaRPr lang="en-IN" dirty="0"/>
          </a:p>
        </p:txBody>
      </p:sp>
    </p:spTree>
    <p:extLst>
      <p:ext uri="{BB962C8B-B14F-4D97-AF65-F5344CB8AC3E}">
        <p14:creationId xmlns:p14="http://schemas.microsoft.com/office/powerpoint/2010/main" val="33988851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370" y="469306"/>
            <a:ext cx="9720072" cy="1499616"/>
          </a:xfrm>
        </p:spPr>
        <p:txBody>
          <a:bodyPr/>
          <a:lstStyle/>
          <a:p>
            <a:r>
              <a:rPr lang="en-IN" dirty="0" smtClean="0"/>
              <a:t>SEARCHING A LINKED LIST-UNSORTED LIST</a:t>
            </a:r>
            <a:endParaRPr lang="en-IN" dirty="0"/>
          </a:p>
        </p:txBody>
      </p:sp>
      <p:sp>
        <p:nvSpPr>
          <p:cNvPr id="4" name="TextBox 3"/>
          <p:cNvSpPr txBox="1"/>
          <p:nvPr/>
        </p:nvSpPr>
        <p:spPr>
          <a:xfrm>
            <a:off x="787882" y="1968922"/>
            <a:ext cx="10352344" cy="4524315"/>
          </a:xfrm>
          <a:prstGeom prst="rect">
            <a:avLst/>
          </a:prstGeom>
          <a:noFill/>
        </p:spPr>
        <p:txBody>
          <a:bodyPr wrap="square" rtlCol="0">
            <a:spAutoFit/>
          </a:bodyPr>
          <a:lstStyle/>
          <a:p>
            <a:r>
              <a:rPr lang="en-IN" dirty="0" smtClean="0"/>
              <a:t>We need to search an ITEM in the LIST by traversing through the list using a pointer variable PTR and comparing ITEM with the contents INFO[PTR] of each node, one by one, of LIST.</a:t>
            </a:r>
          </a:p>
          <a:p>
            <a:endParaRPr lang="en-IN" dirty="0"/>
          </a:p>
          <a:p>
            <a:r>
              <a:rPr lang="en-IN" dirty="0" smtClean="0"/>
              <a:t>SEARCH(INFO,LINK,START,ITEM,LOC)</a:t>
            </a:r>
          </a:p>
          <a:p>
            <a:endParaRPr lang="en-IN" dirty="0"/>
          </a:p>
          <a:p>
            <a:r>
              <a:rPr lang="en-IN" dirty="0" smtClean="0"/>
              <a:t>This algorithm finds the location LOC of the node where ITEM first appears or sets LOC=NULL</a:t>
            </a:r>
            <a:endParaRPr lang="en-IN" dirty="0"/>
          </a:p>
          <a:p>
            <a:r>
              <a:rPr lang="en-IN" dirty="0" smtClean="0">
                <a:solidFill>
                  <a:srgbClr val="FF0000"/>
                </a:solidFill>
              </a:rPr>
              <a:t>Set PTR=START</a:t>
            </a:r>
          </a:p>
          <a:p>
            <a:r>
              <a:rPr lang="en-IN" dirty="0">
                <a:solidFill>
                  <a:srgbClr val="FF0000"/>
                </a:solidFill>
              </a:rPr>
              <a:t>	</a:t>
            </a:r>
            <a:r>
              <a:rPr lang="en-IN" dirty="0" smtClean="0">
                <a:solidFill>
                  <a:srgbClr val="FF0000"/>
                </a:solidFill>
              </a:rPr>
              <a:t>repeat step 3 while PTR!=NULL</a:t>
            </a:r>
          </a:p>
          <a:p>
            <a:r>
              <a:rPr lang="en-IN" dirty="0" smtClean="0">
                <a:solidFill>
                  <a:srgbClr val="FFFF00"/>
                </a:solidFill>
              </a:rPr>
              <a:t>If ITEM=INFO[PTR] then</a:t>
            </a:r>
          </a:p>
          <a:p>
            <a:r>
              <a:rPr lang="en-IN" dirty="0" smtClean="0">
                <a:solidFill>
                  <a:srgbClr val="FFFF00"/>
                </a:solidFill>
              </a:rPr>
              <a:t>	set LOC=PTR and exit</a:t>
            </a:r>
          </a:p>
          <a:p>
            <a:r>
              <a:rPr lang="en-IN" dirty="0" smtClean="0">
                <a:solidFill>
                  <a:srgbClr val="FFFF00"/>
                </a:solidFill>
              </a:rPr>
              <a:t>Else</a:t>
            </a:r>
          </a:p>
          <a:p>
            <a:r>
              <a:rPr lang="en-IN" dirty="0">
                <a:solidFill>
                  <a:srgbClr val="FFFF00"/>
                </a:solidFill>
              </a:rPr>
              <a:t>	</a:t>
            </a:r>
            <a:r>
              <a:rPr lang="en-IN" dirty="0" smtClean="0">
                <a:solidFill>
                  <a:srgbClr val="FFFF00"/>
                </a:solidFill>
              </a:rPr>
              <a:t>set PTR=LINK[PTR] </a:t>
            </a:r>
            <a:r>
              <a:rPr lang="en-IN" dirty="0" smtClean="0"/>
              <a:t>//PTR points to next node</a:t>
            </a:r>
          </a:p>
          <a:p>
            <a:r>
              <a:rPr lang="en-IN" dirty="0" smtClean="0">
                <a:solidFill>
                  <a:srgbClr val="FFFF00"/>
                </a:solidFill>
              </a:rPr>
              <a:t>End</a:t>
            </a:r>
          </a:p>
          <a:p>
            <a:r>
              <a:rPr lang="en-IN" dirty="0" smtClean="0">
                <a:solidFill>
                  <a:srgbClr val="FFFF00"/>
                </a:solidFill>
              </a:rPr>
              <a:t>End</a:t>
            </a:r>
          </a:p>
          <a:p>
            <a:r>
              <a:rPr lang="en-IN" dirty="0" smtClean="0">
                <a:solidFill>
                  <a:srgbClr val="FF0000"/>
                </a:solidFill>
              </a:rPr>
              <a:t>Set LOC=NULL </a:t>
            </a:r>
            <a:r>
              <a:rPr lang="en-IN" dirty="0" smtClean="0"/>
              <a:t>//unsuccessful</a:t>
            </a:r>
          </a:p>
          <a:p>
            <a:r>
              <a:rPr lang="en-IN" dirty="0" smtClean="0">
                <a:solidFill>
                  <a:srgbClr val="FF0000"/>
                </a:solidFill>
              </a:rPr>
              <a:t>exit</a:t>
            </a:r>
            <a:endParaRPr lang="en-IN" dirty="0">
              <a:solidFill>
                <a:srgbClr val="FF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598084037"/>
              </p:ext>
            </p:extLst>
          </p:nvPr>
        </p:nvGraphicFramePr>
        <p:xfrm>
          <a:off x="4971243" y="5602310"/>
          <a:ext cx="1827370" cy="395047"/>
        </p:xfrm>
        <a:graphic>
          <a:graphicData uri="http://schemas.openxmlformats.org/drawingml/2006/table">
            <a:tbl>
              <a:tblPr firstRow="1" bandRow="1">
                <a:tableStyleId>{5C22544A-7EE6-4342-B048-85BDC9FD1C3A}</a:tableStyleId>
              </a:tblPr>
              <a:tblGrid>
                <a:gridCol w="913685"/>
                <a:gridCol w="913685"/>
              </a:tblGrid>
              <a:tr h="395047">
                <a:tc>
                  <a:txBody>
                    <a:bodyPr/>
                    <a:lstStyle/>
                    <a:p>
                      <a:pPr algn="ctr"/>
                      <a:r>
                        <a:rPr lang="en-IN" dirty="0" smtClean="0"/>
                        <a:t>A</a:t>
                      </a:r>
                      <a:endParaRPr lang="en-IN" dirty="0"/>
                    </a:p>
                  </a:txBody>
                  <a:tcPr/>
                </a:tc>
                <a:tc>
                  <a:txBody>
                    <a:bodyPr/>
                    <a:lstStyle/>
                    <a:p>
                      <a:endParaRPr lang="en-IN"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39086068"/>
              </p:ext>
            </p:extLst>
          </p:nvPr>
        </p:nvGraphicFramePr>
        <p:xfrm>
          <a:off x="7467598" y="5587284"/>
          <a:ext cx="1827370" cy="395047"/>
        </p:xfrm>
        <a:graphic>
          <a:graphicData uri="http://schemas.openxmlformats.org/drawingml/2006/table">
            <a:tbl>
              <a:tblPr firstRow="1" bandRow="1">
                <a:tableStyleId>{5C22544A-7EE6-4342-B048-85BDC9FD1C3A}</a:tableStyleId>
              </a:tblPr>
              <a:tblGrid>
                <a:gridCol w="913685"/>
                <a:gridCol w="913685"/>
              </a:tblGrid>
              <a:tr h="395047">
                <a:tc>
                  <a:txBody>
                    <a:bodyPr/>
                    <a:lstStyle/>
                    <a:p>
                      <a:pPr algn="ctr"/>
                      <a:r>
                        <a:rPr lang="en-IN" dirty="0" smtClean="0"/>
                        <a:t>B</a:t>
                      </a:r>
                      <a:endParaRPr lang="en-IN" dirty="0"/>
                    </a:p>
                  </a:txBody>
                  <a:tcPr/>
                </a:tc>
                <a:tc>
                  <a:txBody>
                    <a:bodyPr/>
                    <a:lstStyle/>
                    <a:p>
                      <a:pPr algn="ctr"/>
                      <a:endParaRPr lang="en-IN"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022455521"/>
              </p:ext>
            </p:extLst>
          </p:nvPr>
        </p:nvGraphicFramePr>
        <p:xfrm>
          <a:off x="10028347" y="5559381"/>
          <a:ext cx="1827370" cy="395047"/>
        </p:xfrm>
        <a:graphic>
          <a:graphicData uri="http://schemas.openxmlformats.org/drawingml/2006/table">
            <a:tbl>
              <a:tblPr firstRow="1" bandRow="1">
                <a:tableStyleId>{5C22544A-7EE6-4342-B048-85BDC9FD1C3A}</a:tableStyleId>
              </a:tblPr>
              <a:tblGrid>
                <a:gridCol w="913685"/>
                <a:gridCol w="913685"/>
              </a:tblGrid>
              <a:tr h="395047">
                <a:tc>
                  <a:txBody>
                    <a:bodyPr/>
                    <a:lstStyle/>
                    <a:p>
                      <a:pPr algn="ctr"/>
                      <a:r>
                        <a:rPr lang="en-IN" dirty="0" smtClean="0"/>
                        <a:t>C</a:t>
                      </a:r>
                      <a:endParaRPr lang="en-IN" dirty="0"/>
                    </a:p>
                  </a:txBody>
                  <a:tcPr/>
                </a:tc>
                <a:tc>
                  <a:txBody>
                    <a:bodyPr/>
                    <a:lstStyle/>
                    <a:p>
                      <a:pPr algn="ctr"/>
                      <a:r>
                        <a:rPr lang="en-IN" dirty="0" smtClean="0"/>
                        <a:t>X</a:t>
                      </a:r>
                      <a:endParaRPr lang="en-IN" dirty="0"/>
                    </a:p>
                  </a:txBody>
                  <a:tcPr/>
                </a:tc>
              </a:tr>
            </a:tbl>
          </a:graphicData>
        </a:graphic>
      </p:graphicFrame>
      <p:cxnSp>
        <p:nvCxnSpPr>
          <p:cNvPr id="8" name="Straight Arrow Connector 7"/>
          <p:cNvCxnSpPr/>
          <p:nvPr/>
        </p:nvCxnSpPr>
        <p:spPr>
          <a:xfrm>
            <a:off x="6800044" y="5782614"/>
            <a:ext cx="667554" cy="2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272788" y="5782614"/>
            <a:ext cx="6954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327300" y="5780421"/>
            <a:ext cx="667554" cy="2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89299" y="5871310"/>
            <a:ext cx="752322" cy="369332"/>
          </a:xfrm>
          <a:prstGeom prst="rect">
            <a:avLst/>
          </a:prstGeom>
          <a:noFill/>
        </p:spPr>
        <p:txBody>
          <a:bodyPr wrap="none" rtlCol="0">
            <a:spAutoFit/>
          </a:bodyPr>
          <a:lstStyle/>
          <a:p>
            <a:r>
              <a:rPr lang="en-IN" dirty="0" smtClean="0"/>
              <a:t>START</a:t>
            </a:r>
            <a:endParaRPr lang="en-IN" dirty="0"/>
          </a:p>
        </p:txBody>
      </p:sp>
      <p:sp>
        <p:nvSpPr>
          <p:cNvPr id="3" name="Rectangle 2"/>
          <p:cNvSpPr/>
          <p:nvPr/>
        </p:nvSpPr>
        <p:spPr>
          <a:xfrm>
            <a:off x="3772675" y="6182274"/>
            <a:ext cx="1582677" cy="369332"/>
          </a:xfrm>
          <a:prstGeom prst="rect">
            <a:avLst/>
          </a:prstGeom>
        </p:spPr>
        <p:txBody>
          <a:bodyPr wrap="none">
            <a:spAutoFit/>
          </a:bodyPr>
          <a:lstStyle/>
          <a:p>
            <a:r>
              <a:rPr lang="en-IN" dirty="0" smtClean="0"/>
              <a:t>1# PTR=START</a:t>
            </a:r>
            <a:endParaRPr lang="en-IN" dirty="0"/>
          </a:p>
        </p:txBody>
      </p:sp>
      <p:sp>
        <p:nvSpPr>
          <p:cNvPr id="12" name="Rectangle 11"/>
          <p:cNvSpPr/>
          <p:nvPr/>
        </p:nvSpPr>
        <p:spPr>
          <a:xfrm>
            <a:off x="5307824" y="6266815"/>
            <a:ext cx="2683099" cy="646331"/>
          </a:xfrm>
          <a:prstGeom prst="rect">
            <a:avLst/>
          </a:prstGeom>
        </p:spPr>
        <p:txBody>
          <a:bodyPr wrap="square">
            <a:spAutoFit/>
          </a:bodyPr>
          <a:lstStyle/>
          <a:p>
            <a:r>
              <a:rPr lang="en-IN" dirty="0" smtClean="0"/>
              <a:t>2# If </a:t>
            </a:r>
            <a:r>
              <a:rPr lang="en-IN" dirty="0"/>
              <a:t>ITEM=INFO[PTR</a:t>
            </a:r>
            <a:r>
              <a:rPr lang="en-IN" dirty="0" smtClean="0"/>
              <a:t>]</a:t>
            </a:r>
            <a:endParaRPr lang="en-IN" dirty="0"/>
          </a:p>
          <a:p>
            <a:r>
              <a:rPr lang="en-IN" dirty="0" smtClean="0"/>
              <a:t>set </a:t>
            </a:r>
            <a:r>
              <a:rPr lang="en-IN" dirty="0"/>
              <a:t>LOC=PTR </a:t>
            </a:r>
          </a:p>
        </p:txBody>
      </p:sp>
      <p:cxnSp>
        <p:nvCxnSpPr>
          <p:cNvPr id="14" name="Straight Arrow Connector 13"/>
          <p:cNvCxnSpPr/>
          <p:nvPr/>
        </p:nvCxnSpPr>
        <p:spPr>
          <a:xfrm flipV="1">
            <a:off x="5602310" y="6055976"/>
            <a:ext cx="0" cy="310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589070" y="6405314"/>
            <a:ext cx="2379177" cy="369332"/>
          </a:xfrm>
          <a:prstGeom prst="rect">
            <a:avLst/>
          </a:prstGeom>
        </p:spPr>
        <p:txBody>
          <a:bodyPr wrap="none">
            <a:spAutoFit/>
          </a:bodyPr>
          <a:lstStyle/>
          <a:p>
            <a:r>
              <a:rPr lang="en-IN" dirty="0" smtClean="0"/>
              <a:t>3# else PTR=LINK[PTR</a:t>
            </a:r>
            <a:r>
              <a:rPr lang="en-IN" dirty="0"/>
              <a:t>] </a:t>
            </a:r>
          </a:p>
        </p:txBody>
      </p:sp>
      <p:cxnSp>
        <p:nvCxnSpPr>
          <p:cNvPr id="17" name="Straight Arrow Connector 16"/>
          <p:cNvCxnSpPr/>
          <p:nvPr/>
        </p:nvCxnSpPr>
        <p:spPr>
          <a:xfrm flipV="1">
            <a:off x="7990923" y="5993454"/>
            <a:ext cx="0" cy="344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0725086" y="6132829"/>
            <a:ext cx="1476879" cy="646331"/>
          </a:xfrm>
          <a:prstGeom prst="rect">
            <a:avLst/>
          </a:prstGeom>
        </p:spPr>
        <p:txBody>
          <a:bodyPr wrap="none">
            <a:spAutoFit/>
          </a:bodyPr>
          <a:lstStyle/>
          <a:p>
            <a:r>
              <a:rPr lang="en-IN" dirty="0" smtClean="0"/>
              <a:t>4# not found?</a:t>
            </a:r>
          </a:p>
          <a:p>
            <a:r>
              <a:rPr lang="en-IN" dirty="0" smtClean="0"/>
              <a:t>LOC=NULL</a:t>
            </a:r>
            <a:endParaRPr lang="en-IN" dirty="0"/>
          </a:p>
        </p:txBody>
      </p:sp>
    </p:spTree>
    <p:extLst>
      <p:ext uri="{BB962C8B-B14F-4D97-AF65-F5344CB8AC3E}">
        <p14:creationId xmlns:p14="http://schemas.microsoft.com/office/powerpoint/2010/main" val="28216393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SEARCHING A LINKED LIST-SORTED LIST</a:t>
            </a:r>
          </a:p>
        </p:txBody>
      </p:sp>
      <p:sp>
        <p:nvSpPr>
          <p:cNvPr id="5" name="TextBox 4"/>
          <p:cNvSpPr txBox="1"/>
          <p:nvPr/>
        </p:nvSpPr>
        <p:spPr>
          <a:xfrm>
            <a:off x="591703" y="1830423"/>
            <a:ext cx="11342720" cy="4524315"/>
          </a:xfrm>
          <a:prstGeom prst="rect">
            <a:avLst/>
          </a:prstGeom>
          <a:noFill/>
        </p:spPr>
        <p:txBody>
          <a:bodyPr wrap="none" rtlCol="0">
            <a:spAutoFit/>
          </a:bodyPr>
          <a:lstStyle/>
          <a:p>
            <a:r>
              <a:rPr lang="en-IN" dirty="0" smtClean="0"/>
              <a:t>SEARCH_SL(INFO,LINK,START,ITEM,LOC</a:t>
            </a:r>
            <a:r>
              <a:rPr lang="en-IN" dirty="0"/>
              <a:t>)</a:t>
            </a:r>
          </a:p>
          <a:p>
            <a:endParaRPr lang="en-IN" dirty="0"/>
          </a:p>
          <a:p>
            <a:r>
              <a:rPr lang="en-IN" dirty="0" smtClean="0"/>
              <a:t>The list is sorted in memory. This </a:t>
            </a:r>
            <a:r>
              <a:rPr lang="en-IN" dirty="0"/>
              <a:t>algorithm finds the location LOC of the node where ITEM first appears or sets LOC=NULL</a:t>
            </a:r>
          </a:p>
          <a:p>
            <a:r>
              <a:rPr lang="en-IN" dirty="0">
                <a:solidFill>
                  <a:srgbClr val="FF0000"/>
                </a:solidFill>
              </a:rPr>
              <a:t>Set PTR=START</a:t>
            </a:r>
          </a:p>
          <a:p>
            <a:r>
              <a:rPr lang="en-IN" dirty="0">
                <a:solidFill>
                  <a:srgbClr val="FF0000"/>
                </a:solidFill>
              </a:rPr>
              <a:t>	repeat step 3 while PTR!=</a:t>
            </a:r>
            <a:r>
              <a:rPr lang="en-IN" dirty="0" smtClean="0">
                <a:solidFill>
                  <a:srgbClr val="FF0000"/>
                </a:solidFill>
              </a:rPr>
              <a:t>NULL</a:t>
            </a:r>
          </a:p>
          <a:p>
            <a:r>
              <a:rPr lang="en-IN" dirty="0" smtClean="0">
                <a:solidFill>
                  <a:srgbClr val="FFFF00"/>
                </a:solidFill>
              </a:rPr>
              <a:t>If ITEM&lt;INFO[PTR]</a:t>
            </a:r>
          </a:p>
          <a:p>
            <a:r>
              <a:rPr lang="en-IN" dirty="0">
                <a:solidFill>
                  <a:srgbClr val="FFFF00"/>
                </a:solidFill>
              </a:rPr>
              <a:t>	set PTR=LINK[PTR] //PTR points to next </a:t>
            </a:r>
            <a:r>
              <a:rPr lang="en-IN" dirty="0" smtClean="0">
                <a:solidFill>
                  <a:srgbClr val="FFFF00"/>
                </a:solidFill>
              </a:rPr>
              <a:t>node</a:t>
            </a:r>
            <a:endParaRPr lang="en-IN" dirty="0">
              <a:solidFill>
                <a:srgbClr val="FFFF00"/>
              </a:solidFill>
            </a:endParaRPr>
          </a:p>
          <a:p>
            <a:r>
              <a:rPr lang="en-IN" dirty="0" smtClean="0">
                <a:solidFill>
                  <a:srgbClr val="FFFF00"/>
                </a:solidFill>
              </a:rPr>
              <a:t>Else If </a:t>
            </a:r>
            <a:r>
              <a:rPr lang="en-IN" dirty="0">
                <a:solidFill>
                  <a:srgbClr val="FFFF00"/>
                </a:solidFill>
              </a:rPr>
              <a:t>ITEM=INFO[PTR] then</a:t>
            </a:r>
          </a:p>
          <a:p>
            <a:r>
              <a:rPr lang="en-IN" dirty="0">
                <a:solidFill>
                  <a:srgbClr val="FFFF00"/>
                </a:solidFill>
              </a:rPr>
              <a:t>	set LOC=PTR and exit</a:t>
            </a:r>
          </a:p>
          <a:p>
            <a:r>
              <a:rPr lang="en-IN" dirty="0">
                <a:solidFill>
                  <a:srgbClr val="FFFF00"/>
                </a:solidFill>
              </a:rPr>
              <a:t>Else</a:t>
            </a:r>
          </a:p>
          <a:p>
            <a:r>
              <a:rPr lang="en-IN" dirty="0">
                <a:solidFill>
                  <a:srgbClr val="FFFF00"/>
                </a:solidFill>
              </a:rPr>
              <a:t>	set </a:t>
            </a:r>
            <a:r>
              <a:rPr lang="en-IN" dirty="0" smtClean="0">
                <a:solidFill>
                  <a:srgbClr val="FFFF00"/>
                </a:solidFill>
              </a:rPr>
              <a:t>LOC=NULL and exit</a:t>
            </a:r>
            <a:endParaRPr lang="en-IN" dirty="0">
              <a:solidFill>
                <a:srgbClr val="FFFF00"/>
              </a:solidFill>
            </a:endParaRPr>
          </a:p>
          <a:p>
            <a:r>
              <a:rPr lang="en-IN" dirty="0" smtClean="0">
                <a:solidFill>
                  <a:srgbClr val="FFFF00"/>
                </a:solidFill>
              </a:rPr>
              <a:t>End</a:t>
            </a:r>
            <a:endParaRPr lang="en-IN" dirty="0">
              <a:solidFill>
                <a:srgbClr val="FFFF00"/>
              </a:solidFill>
            </a:endParaRPr>
          </a:p>
          <a:p>
            <a:r>
              <a:rPr lang="en-IN" dirty="0">
                <a:solidFill>
                  <a:srgbClr val="FFFF00"/>
                </a:solidFill>
              </a:rPr>
              <a:t>End</a:t>
            </a:r>
          </a:p>
          <a:p>
            <a:r>
              <a:rPr lang="en-IN" dirty="0">
                <a:solidFill>
                  <a:srgbClr val="FF0000"/>
                </a:solidFill>
              </a:rPr>
              <a:t>Set LOC=NULL //unsuccessful</a:t>
            </a:r>
          </a:p>
          <a:p>
            <a:r>
              <a:rPr lang="en-IN" dirty="0">
                <a:solidFill>
                  <a:srgbClr val="FF0000"/>
                </a:solidFill>
              </a:rPr>
              <a:t>exit</a:t>
            </a:r>
          </a:p>
          <a:p>
            <a:endParaRPr lang="en-IN" dirty="0"/>
          </a:p>
        </p:txBody>
      </p:sp>
      <p:graphicFrame>
        <p:nvGraphicFramePr>
          <p:cNvPr id="24" name="Table 23"/>
          <p:cNvGraphicFramePr>
            <a:graphicFrameLocks noGrp="1"/>
          </p:cNvGraphicFramePr>
          <p:nvPr>
            <p:extLst>
              <p:ext uri="{D42A27DB-BD31-4B8C-83A1-F6EECF244321}">
                <p14:modId xmlns:p14="http://schemas.microsoft.com/office/powerpoint/2010/main" val="3682100289"/>
              </p:ext>
            </p:extLst>
          </p:nvPr>
        </p:nvGraphicFramePr>
        <p:xfrm>
          <a:off x="5022758" y="5182402"/>
          <a:ext cx="1827370" cy="395047"/>
        </p:xfrm>
        <a:graphic>
          <a:graphicData uri="http://schemas.openxmlformats.org/drawingml/2006/table">
            <a:tbl>
              <a:tblPr firstRow="1" bandRow="1">
                <a:tableStyleId>{5C22544A-7EE6-4342-B048-85BDC9FD1C3A}</a:tableStyleId>
              </a:tblPr>
              <a:tblGrid>
                <a:gridCol w="913685"/>
                <a:gridCol w="913685"/>
              </a:tblGrid>
              <a:tr h="395047">
                <a:tc>
                  <a:txBody>
                    <a:bodyPr/>
                    <a:lstStyle/>
                    <a:p>
                      <a:pPr algn="ctr"/>
                      <a:r>
                        <a:rPr lang="en-IN" dirty="0" smtClean="0"/>
                        <a:t>A</a:t>
                      </a:r>
                      <a:endParaRPr lang="en-IN" dirty="0"/>
                    </a:p>
                  </a:txBody>
                  <a:tcPr/>
                </a:tc>
                <a:tc>
                  <a:txBody>
                    <a:bodyPr/>
                    <a:lstStyle/>
                    <a:p>
                      <a:endParaRPr lang="en-IN" dirty="0"/>
                    </a:p>
                  </a:txBody>
                  <a:tcPr/>
                </a:tc>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1642426059"/>
              </p:ext>
            </p:extLst>
          </p:nvPr>
        </p:nvGraphicFramePr>
        <p:xfrm>
          <a:off x="7519113" y="5167376"/>
          <a:ext cx="1827370" cy="395047"/>
        </p:xfrm>
        <a:graphic>
          <a:graphicData uri="http://schemas.openxmlformats.org/drawingml/2006/table">
            <a:tbl>
              <a:tblPr firstRow="1" bandRow="1">
                <a:tableStyleId>{5C22544A-7EE6-4342-B048-85BDC9FD1C3A}</a:tableStyleId>
              </a:tblPr>
              <a:tblGrid>
                <a:gridCol w="913685"/>
                <a:gridCol w="913685"/>
              </a:tblGrid>
              <a:tr h="395047">
                <a:tc>
                  <a:txBody>
                    <a:bodyPr/>
                    <a:lstStyle/>
                    <a:p>
                      <a:pPr algn="ctr"/>
                      <a:r>
                        <a:rPr lang="en-IN" dirty="0" smtClean="0"/>
                        <a:t>B</a:t>
                      </a:r>
                      <a:endParaRPr lang="en-IN" dirty="0"/>
                    </a:p>
                  </a:txBody>
                  <a:tcPr/>
                </a:tc>
                <a:tc>
                  <a:txBody>
                    <a:bodyPr/>
                    <a:lstStyle/>
                    <a:p>
                      <a:pPr algn="ctr"/>
                      <a:endParaRPr lang="en-IN" dirty="0"/>
                    </a:p>
                  </a:txBody>
                  <a:tcPr/>
                </a:tc>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1634290858"/>
              </p:ext>
            </p:extLst>
          </p:nvPr>
        </p:nvGraphicFramePr>
        <p:xfrm>
          <a:off x="10079862" y="5139473"/>
          <a:ext cx="1827370" cy="395047"/>
        </p:xfrm>
        <a:graphic>
          <a:graphicData uri="http://schemas.openxmlformats.org/drawingml/2006/table">
            <a:tbl>
              <a:tblPr firstRow="1" bandRow="1">
                <a:tableStyleId>{5C22544A-7EE6-4342-B048-85BDC9FD1C3A}</a:tableStyleId>
              </a:tblPr>
              <a:tblGrid>
                <a:gridCol w="913685"/>
                <a:gridCol w="913685"/>
              </a:tblGrid>
              <a:tr h="395047">
                <a:tc>
                  <a:txBody>
                    <a:bodyPr/>
                    <a:lstStyle/>
                    <a:p>
                      <a:pPr algn="ctr"/>
                      <a:r>
                        <a:rPr lang="en-IN" dirty="0" smtClean="0"/>
                        <a:t>C</a:t>
                      </a:r>
                      <a:endParaRPr lang="en-IN" dirty="0"/>
                    </a:p>
                  </a:txBody>
                  <a:tcPr/>
                </a:tc>
                <a:tc>
                  <a:txBody>
                    <a:bodyPr/>
                    <a:lstStyle/>
                    <a:p>
                      <a:pPr algn="ctr"/>
                      <a:r>
                        <a:rPr lang="en-IN" dirty="0" smtClean="0"/>
                        <a:t>X</a:t>
                      </a:r>
                      <a:endParaRPr lang="en-IN" dirty="0"/>
                    </a:p>
                  </a:txBody>
                  <a:tcPr/>
                </a:tc>
              </a:tr>
            </a:tbl>
          </a:graphicData>
        </a:graphic>
      </p:graphicFrame>
      <p:cxnSp>
        <p:nvCxnSpPr>
          <p:cNvPr id="27" name="Straight Arrow Connector 26"/>
          <p:cNvCxnSpPr/>
          <p:nvPr/>
        </p:nvCxnSpPr>
        <p:spPr>
          <a:xfrm>
            <a:off x="6851559" y="5362706"/>
            <a:ext cx="667554" cy="2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9324303" y="5362706"/>
            <a:ext cx="6954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378815" y="5360513"/>
            <a:ext cx="667554" cy="2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140814" y="5451402"/>
            <a:ext cx="752322" cy="369332"/>
          </a:xfrm>
          <a:prstGeom prst="rect">
            <a:avLst/>
          </a:prstGeom>
          <a:noFill/>
        </p:spPr>
        <p:txBody>
          <a:bodyPr wrap="none" rtlCol="0">
            <a:spAutoFit/>
          </a:bodyPr>
          <a:lstStyle/>
          <a:p>
            <a:r>
              <a:rPr lang="en-IN" dirty="0" smtClean="0"/>
              <a:t>START</a:t>
            </a:r>
            <a:endParaRPr lang="en-IN" dirty="0"/>
          </a:p>
        </p:txBody>
      </p:sp>
      <p:sp>
        <p:nvSpPr>
          <p:cNvPr id="31" name="Rectangle 30"/>
          <p:cNvSpPr/>
          <p:nvPr/>
        </p:nvSpPr>
        <p:spPr>
          <a:xfrm>
            <a:off x="3824190" y="5762366"/>
            <a:ext cx="1582677" cy="369332"/>
          </a:xfrm>
          <a:prstGeom prst="rect">
            <a:avLst/>
          </a:prstGeom>
        </p:spPr>
        <p:txBody>
          <a:bodyPr wrap="none">
            <a:spAutoFit/>
          </a:bodyPr>
          <a:lstStyle/>
          <a:p>
            <a:r>
              <a:rPr lang="en-IN" dirty="0" smtClean="0"/>
              <a:t>1# PTR=START</a:t>
            </a:r>
            <a:endParaRPr lang="en-IN" dirty="0"/>
          </a:p>
        </p:txBody>
      </p:sp>
      <p:sp>
        <p:nvSpPr>
          <p:cNvPr id="32" name="Rectangle 31"/>
          <p:cNvSpPr/>
          <p:nvPr/>
        </p:nvSpPr>
        <p:spPr>
          <a:xfrm>
            <a:off x="5359339" y="5846907"/>
            <a:ext cx="2683099" cy="646331"/>
          </a:xfrm>
          <a:prstGeom prst="rect">
            <a:avLst/>
          </a:prstGeom>
        </p:spPr>
        <p:txBody>
          <a:bodyPr wrap="square">
            <a:spAutoFit/>
          </a:bodyPr>
          <a:lstStyle/>
          <a:p>
            <a:r>
              <a:rPr lang="en-IN" dirty="0" smtClean="0"/>
              <a:t>2# If ITEM&lt;INFO[PTR]</a:t>
            </a:r>
            <a:endParaRPr lang="en-IN" dirty="0"/>
          </a:p>
          <a:p>
            <a:r>
              <a:rPr lang="en-IN" dirty="0" smtClean="0"/>
              <a:t>set </a:t>
            </a:r>
            <a:r>
              <a:rPr lang="en-IN" dirty="0"/>
              <a:t>PTR=LINK[PTR] </a:t>
            </a:r>
          </a:p>
        </p:txBody>
      </p:sp>
      <p:cxnSp>
        <p:nvCxnSpPr>
          <p:cNvPr id="33" name="Straight Arrow Connector 32"/>
          <p:cNvCxnSpPr/>
          <p:nvPr/>
        </p:nvCxnSpPr>
        <p:spPr>
          <a:xfrm flipV="1">
            <a:off x="5653825" y="5636068"/>
            <a:ext cx="0" cy="310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7640585" y="5985406"/>
            <a:ext cx="2613664" cy="923330"/>
          </a:xfrm>
          <a:prstGeom prst="rect">
            <a:avLst/>
          </a:prstGeom>
        </p:spPr>
        <p:txBody>
          <a:bodyPr wrap="none">
            <a:spAutoFit/>
          </a:bodyPr>
          <a:lstStyle/>
          <a:p>
            <a:r>
              <a:rPr lang="en-IN" dirty="0" smtClean="0"/>
              <a:t>3#else </a:t>
            </a:r>
            <a:r>
              <a:rPr lang="en-IN" dirty="0"/>
              <a:t>If ITEM=INFO[PTR]</a:t>
            </a:r>
          </a:p>
          <a:p>
            <a:r>
              <a:rPr lang="en-IN" dirty="0"/>
              <a:t>set LOC=PTR </a:t>
            </a:r>
          </a:p>
          <a:p>
            <a:endParaRPr lang="en-IN" dirty="0"/>
          </a:p>
        </p:txBody>
      </p:sp>
      <p:cxnSp>
        <p:nvCxnSpPr>
          <p:cNvPr id="35" name="Straight Arrow Connector 34"/>
          <p:cNvCxnSpPr/>
          <p:nvPr/>
        </p:nvCxnSpPr>
        <p:spPr>
          <a:xfrm flipV="1">
            <a:off x="8042438" y="5573546"/>
            <a:ext cx="0" cy="344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7186411" y="5360513"/>
            <a:ext cx="0" cy="994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10475543" y="5917848"/>
            <a:ext cx="1623692" cy="646331"/>
          </a:xfrm>
          <a:prstGeom prst="rect">
            <a:avLst/>
          </a:prstGeom>
        </p:spPr>
        <p:txBody>
          <a:bodyPr wrap="square">
            <a:spAutoFit/>
          </a:bodyPr>
          <a:lstStyle/>
          <a:p>
            <a:r>
              <a:rPr lang="en-IN" dirty="0"/>
              <a:t>4# not found?</a:t>
            </a:r>
          </a:p>
          <a:p>
            <a:r>
              <a:rPr lang="en-IN" dirty="0"/>
              <a:t>LOC=NULL</a:t>
            </a:r>
          </a:p>
        </p:txBody>
      </p:sp>
    </p:spTree>
    <p:extLst>
      <p:ext uri="{BB962C8B-B14F-4D97-AF65-F5344CB8AC3E}">
        <p14:creationId xmlns:p14="http://schemas.microsoft.com/office/powerpoint/2010/main" val="26679143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INSERTION-AT BEGINNING</a:t>
            </a:r>
            <a:endParaRPr lang="en-IN" dirty="0"/>
          </a:p>
        </p:txBody>
      </p:sp>
      <p:sp>
        <p:nvSpPr>
          <p:cNvPr id="4" name="TextBox 3"/>
          <p:cNvSpPr txBox="1"/>
          <p:nvPr/>
        </p:nvSpPr>
        <p:spPr>
          <a:xfrm>
            <a:off x="656823" y="1900937"/>
            <a:ext cx="10895526" cy="3693319"/>
          </a:xfrm>
          <a:prstGeom prst="rect">
            <a:avLst/>
          </a:prstGeom>
          <a:noFill/>
        </p:spPr>
        <p:txBody>
          <a:bodyPr wrap="square" rtlCol="0">
            <a:spAutoFit/>
          </a:bodyPr>
          <a:lstStyle/>
          <a:p>
            <a:r>
              <a:rPr lang="en-IN" dirty="0" smtClean="0"/>
              <a:t>This algorithm inserts ITEM as the first node in the list.</a:t>
            </a:r>
          </a:p>
          <a:p>
            <a:endParaRPr lang="en-IN" dirty="0"/>
          </a:p>
          <a:p>
            <a:r>
              <a:rPr lang="en-IN" dirty="0" smtClean="0"/>
              <a:t>INSFIRST(INFO,LINK,START,AVAIL,ITEM)</a:t>
            </a:r>
          </a:p>
          <a:p>
            <a:endParaRPr lang="en-IN" dirty="0" smtClean="0"/>
          </a:p>
          <a:p>
            <a:r>
              <a:rPr lang="en-IN" dirty="0" smtClean="0">
                <a:solidFill>
                  <a:srgbClr val="FF0000"/>
                </a:solidFill>
              </a:rPr>
              <a:t>If AVAIL=NULL then error ; </a:t>
            </a:r>
          </a:p>
          <a:p>
            <a:r>
              <a:rPr lang="en-IN" dirty="0" smtClean="0">
                <a:solidFill>
                  <a:srgbClr val="FF0000"/>
                </a:solidFill>
              </a:rPr>
              <a:t>	Overflow;</a:t>
            </a:r>
          </a:p>
          <a:p>
            <a:r>
              <a:rPr lang="en-IN" dirty="0" smtClean="0">
                <a:solidFill>
                  <a:srgbClr val="FFFF00"/>
                </a:solidFill>
              </a:rPr>
              <a:t>Set NEW=AVAIL //remove first node from avail</a:t>
            </a:r>
          </a:p>
          <a:p>
            <a:r>
              <a:rPr lang="en-IN" dirty="0" smtClean="0">
                <a:solidFill>
                  <a:srgbClr val="FFFF00"/>
                </a:solidFill>
              </a:rPr>
              <a:t>     AVAIL=LINK[AVAIL]</a:t>
            </a:r>
          </a:p>
          <a:p>
            <a:r>
              <a:rPr lang="en-IN" dirty="0" smtClean="0">
                <a:solidFill>
                  <a:srgbClr val="00B0F0"/>
                </a:solidFill>
              </a:rPr>
              <a:t>Set INFO[NEW]=ITEM</a:t>
            </a:r>
          </a:p>
          <a:p>
            <a:r>
              <a:rPr lang="en-IN" dirty="0" smtClean="0">
                <a:solidFill>
                  <a:srgbClr val="00B0F0"/>
                </a:solidFill>
              </a:rPr>
              <a:t>     LINK[NEW]=START //new node points to original start node</a:t>
            </a:r>
          </a:p>
          <a:p>
            <a:r>
              <a:rPr lang="en-IN" dirty="0" smtClean="0">
                <a:solidFill>
                  <a:srgbClr val="00B0F0"/>
                </a:solidFill>
              </a:rPr>
              <a:t>Set START=NEW</a:t>
            </a:r>
          </a:p>
          <a:p>
            <a:endParaRPr lang="en-IN" dirty="0" smtClean="0"/>
          </a:p>
          <a:p>
            <a:r>
              <a:rPr lang="en-IN" dirty="0" smtClean="0">
                <a:solidFill>
                  <a:schemeClr val="accent2">
                    <a:lumMod val="60000"/>
                    <a:lumOff val="40000"/>
                  </a:schemeClr>
                </a:solidFill>
              </a:rPr>
              <a:t>exit</a:t>
            </a:r>
            <a:endParaRPr lang="en-IN" dirty="0">
              <a:solidFill>
                <a:schemeClr val="accent2">
                  <a:lumMod val="60000"/>
                  <a:lumOff val="40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813616075"/>
              </p:ext>
            </p:extLst>
          </p:nvPr>
        </p:nvGraphicFramePr>
        <p:xfrm>
          <a:off x="4616359" y="5232250"/>
          <a:ext cx="1827370" cy="395047"/>
        </p:xfrm>
        <a:graphic>
          <a:graphicData uri="http://schemas.openxmlformats.org/drawingml/2006/table">
            <a:tbl>
              <a:tblPr firstRow="1" bandRow="1">
                <a:tableStyleId>{5C22544A-7EE6-4342-B048-85BDC9FD1C3A}</a:tableStyleId>
              </a:tblPr>
              <a:tblGrid>
                <a:gridCol w="913685"/>
                <a:gridCol w="913685"/>
              </a:tblGrid>
              <a:tr h="395047">
                <a:tc>
                  <a:txBody>
                    <a:bodyPr/>
                    <a:lstStyle/>
                    <a:p>
                      <a:pPr algn="ctr"/>
                      <a:r>
                        <a:rPr lang="en-IN" dirty="0" smtClean="0"/>
                        <a:t>A</a:t>
                      </a:r>
                      <a:endParaRPr lang="en-IN" dirty="0"/>
                    </a:p>
                  </a:txBody>
                  <a:tcPr/>
                </a:tc>
                <a:tc>
                  <a:txBody>
                    <a:bodyPr/>
                    <a:lstStyle/>
                    <a:p>
                      <a:endParaRPr lang="en-IN"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410825650"/>
              </p:ext>
            </p:extLst>
          </p:nvPr>
        </p:nvGraphicFramePr>
        <p:xfrm>
          <a:off x="7112714" y="5217224"/>
          <a:ext cx="1827370" cy="395047"/>
        </p:xfrm>
        <a:graphic>
          <a:graphicData uri="http://schemas.openxmlformats.org/drawingml/2006/table">
            <a:tbl>
              <a:tblPr firstRow="1" bandRow="1">
                <a:tableStyleId>{5C22544A-7EE6-4342-B048-85BDC9FD1C3A}</a:tableStyleId>
              </a:tblPr>
              <a:tblGrid>
                <a:gridCol w="913685"/>
                <a:gridCol w="913685"/>
              </a:tblGrid>
              <a:tr h="395047">
                <a:tc>
                  <a:txBody>
                    <a:bodyPr/>
                    <a:lstStyle/>
                    <a:p>
                      <a:pPr algn="ctr"/>
                      <a:r>
                        <a:rPr lang="en-IN" dirty="0" smtClean="0"/>
                        <a:t>B</a:t>
                      </a:r>
                      <a:endParaRPr lang="en-IN" dirty="0"/>
                    </a:p>
                  </a:txBody>
                  <a:tcPr/>
                </a:tc>
                <a:tc>
                  <a:txBody>
                    <a:bodyPr/>
                    <a:lstStyle/>
                    <a:p>
                      <a:pPr algn="ctr"/>
                      <a:endParaRPr lang="en-IN"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035698236"/>
              </p:ext>
            </p:extLst>
          </p:nvPr>
        </p:nvGraphicFramePr>
        <p:xfrm>
          <a:off x="9673463" y="5189321"/>
          <a:ext cx="1827370" cy="395047"/>
        </p:xfrm>
        <a:graphic>
          <a:graphicData uri="http://schemas.openxmlformats.org/drawingml/2006/table">
            <a:tbl>
              <a:tblPr firstRow="1" bandRow="1">
                <a:tableStyleId>{5C22544A-7EE6-4342-B048-85BDC9FD1C3A}</a:tableStyleId>
              </a:tblPr>
              <a:tblGrid>
                <a:gridCol w="913685"/>
                <a:gridCol w="913685"/>
              </a:tblGrid>
              <a:tr h="395047">
                <a:tc>
                  <a:txBody>
                    <a:bodyPr/>
                    <a:lstStyle/>
                    <a:p>
                      <a:pPr algn="ctr"/>
                      <a:r>
                        <a:rPr lang="en-IN" dirty="0" smtClean="0"/>
                        <a:t>C</a:t>
                      </a:r>
                      <a:endParaRPr lang="en-IN" dirty="0"/>
                    </a:p>
                  </a:txBody>
                  <a:tcPr/>
                </a:tc>
                <a:tc>
                  <a:txBody>
                    <a:bodyPr/>
                    <a:lstStyle/>
                    <a:p>
                      <a:pPr algn="ctr"/>
                      <a:r>
                        <a:rPr lang="en-IN" dirty="0" smtClean="0"/>
                        <a:t>X</a:t>
                      </a:r>
                      <a:endParaRPr lang="en-IN" dirty="0"/>
                    </a:p>
                  </a:txBody>
                  <a:tcPr/>
                </a:tc>
              </a:tr>
            </a:tbl>
          </a:graphicData>
        </a:graphic>
      </p:graphicFrame>
      <p:cxnSp>
        <p:nvCxnSpPr>
          <p:cNvPr id="8" name="Straight Arrow Connector 7"/>
          <p:cNvCxnSpPr/>
          <p:nvPr/>
        </p:nvCxnSpPr>
        <p:spPr>
          <a:xfrm>
            <a:off x="6445160" y="5412554"/>
            <a:ext cx="667554" cy="2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8917904" y="5412554"/>
            <a:ext cx="6954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972416" y="5410361"/>
            <a:ext cx="667554" cy="2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734415" y="5501250"/>
            <a:ext cx="752322" cy="369332"/>
          </a:xfrm>
          <a:prstGeom prst="rect">
            <a:avLst/>
          </a:prstGeom>
          <a:noFill/>
        </p:spPr>
        <p:txBody>
          <a:bodyPr wrap="none" rtlCol="0">
            <a:spAutoFit/>
          </a:bodyPr>
          <a:lstStyle/>
          <a:p>
            <a:r>
              <a:rPr lang="en-IN" dirty="0" smtClean="0"/>
              <a:t>START</a:t>
            </a:r>
            <a:endParaRPr lang="en-IN" dirty="0"/>
          </a:p>
        </p:txBody>
      </p:sp>
      <p:graphicFrame>
        <p:nvGraphicFramePr>
          <p:cNvPr id="12" name="Table 11"/>
          <p:cNvGraphicFramePr>
            <a:graphicFrameLocks noGrp="1"/>
          </p:cNvGraphicFramePr>
          <p:nvPr>
            <p:extLst>
              <p:ext uri="{D42A27DB-BD31-4B8C-83A1-F6EECF244321}">
                <p14:modId xmlns:p14="http://schemas.microsoft.com/office/powerpoint/2010/main" val="1397229489"/>
              </p:ext>
            </p:extLst>
          </p:nvPr>
        </p:nvGraphicFramePr>
        <p:xfrm>
          <a:off x="1907045" y="5259379"/>
          <a:ext cx="1827370" cy="395047"/>
        </p:xfrm>
        <a:graphic>
          <a:graphicData uri="http://schemas.openxmlformats.org/drawingml/2006/table">
            <a:tbl>
              <a:tblPr firstRow="1" bandRow="1">
                <a:tableStyleId>{5C22544A-7EE6-4342-B048-85BDC9FD1C3A}</a:tableStyleId>
              </a:tblPr>
              <a:tblGrid>
                <a:gridCol w="913685"/>
                <a:gridCol w="913685"/>
              </a:tblGrid>
              <a:tr h="395047">
                <a:tc>
                  <a:txBody>
                    <a:bodyPr/>
                    <a:lstStyle/>
                    <a:p>
                      <a:pPr algn="ctr"/>
                      <a:r>
                        <a:rPr lang="en-IN" dirty="0" smtClean="0"/>
                        <a:t>NEW</a:t>
                      </a:r>
                      <a:endParaRPr lang="en-IN" dirty="0"/>
                    </a:p>
                  </a:txBody>
                  <a:tcPr/>
                </a:tc>
                <a:tc>
                  <a:txBody>
                    <a:bodyPr/>
                    <a:lstStyle/>
                    <a:p>
                      <a:endParaRPr lang="en-IN" dirty="0"/>
                    </a:p>
                  </a:txBody>
                  <a:tcPr/>
                </a:tc>
              </a:tr>
            </a:tbl>
          </a:graphicData>
        </a:graphic>
      </p:graphicFrame>
      <p:sp>
        <p:nvSpPr>
          <p:cNvPr id="13" name="TextBox 12"/>
          <p:cNvSpPr txBox="1"/>
          <p:nvPr/>
        </p:nvSpPr>
        <p:spPr>
          <a:xfrm>
            <a:off x="10499805" y="2224422"/>
            <a:ext cx="1692195" cy="369332"/>
          </a:xfrm>
          <a:prstGeom prst="rect">
            <a:avLst/>
          </a:prstGeom>
          <a:noFill/>
        </p:spPr>
        <p:txBody>
          <a:bodyPr wrap="none" rtlCol="0">
            <a:spAutoFit/>
          </a:bodyPr>
          <a:lstStyle/>
          <a:p>
            <a:r>
              <a:rPr lang="en-IN" dirty="0" smtClean="0"/>
              <a:t>1# NEW=AVAIL</a:t>
            </a:r>
            <a:endParaRPr lang="en-IN" dirty="0"/>
          </a:p>
        </p:txBody>
      </p:sp>
      <p:graphicFrame>
        <p:nvGraphicFramePr>
          <p:cNvPr id="15" name="Table 14"/>
          <p:cNvGraphicFramePr>
            <a:graphicFrameLocks noGrp="1"/>
          </p:cNvGraphicFramePr>
          <p:nvPr>
            <p:extLst>
              <p:ext uri="{D42A27DB-BD31-4B8C-83A1-F6EECF244321}">
                <p14:modId xmlns:p14="http://schemas.microsoft.com/office/powerpoint/2010/main" val="642587291"/>
              </p:ext>
            </p:extLst>
          </p:nvPr>
        </p:nvGraphicFramePr>
        <p:xfrm>
          <a:off x="8665624" y="2690734"/>
          <a:ext cx="2078576" cy="1843230"/>
        </p:xfrm>
        <a:graphic>
          <a:graphicData uri="http://schemas.openxmlformats.org/drawingml/2006/table">
            <a:tbl>
              <a:tblPr firstRow="1" bandRow="1">
                <a:tableStyleId>{5C22544A-7EE6-4342-B048-85BDC9FD1C3A}</a:tableStyleId>
              </a:tblPr>
              <a:tblGrid>
                <a:gridCol w="1039288"/>
                <a:gridCol w="1039288"/>
              </a:tblGrid>
              <a:tr h="368646">
                <a:tc>
                  <a:txBody>
                    <a:bodyPr/>
                    <a:lstStyle/>
                    <a:p>
                      <a:endParaRPr lang="en-IN" dirty="0"/>
                    </a:p>
                  </a:txBody>
                  <a:tcPr/>
                </a:tc>
                <a:tc>
                  <a:txBody>
                    <a:bodyPr/>
                    <a:lstStyle/>
                    <a:p>
                      <a:endParaRPr lang="en-IN"/>
                    </a:p>
                  </a:txBody>
                  <a:tcPr/>
                </a:tc>
              </a:tr>
              <a:tr h="368646">
                <a:tc>
                  <a:txBody>
                    <a:bodyPr/>
                    <a:lstStyle/>
                    <a:p>
                      <a:endParaRPr lang="en-IN"/>
                    </a:p>
                  </a:txBody>
                  <a:tcPr/>
                </a:tc>
                <a:tc>
                  <a:txBody>
                    <a:bodyPr/>
                    <a:lstStyle/>
                    <a:p>
                      <a:endParaRPr lang="en-IN"/>
                    </a:p>
                  </a:txBody>
                  <a:tcPr/>
                </a:tc>
              </a:tr>
              <a:tr h="368646">
                <a:tc>
                  <a:txBody>
                    <a:bodyPr/>
                    <a:lstStyle/>
                    <a:p>
                      <a:endParaRPr lang="en-IN"/>
                    </a:p>
                  </a:txBody>
                  <a:tcPr/>
                </a:tc>
                <a:tc>
                  <a:txBody>
                    <a:bodyPr/>
                    <a:lstStyle/>
                    <a:p>
                      <a:endParaRPr lang="en-IN"/>
                    </a:p>
                  </a:txBody>
                  <a:tcPr/>
                </a:tc>
              </a:tr>
              <a:tr h="368646">
                <a:tc>
                  <a:txBody>
                    <a:bodyPr/>
                    <a:lstStyle/>
                    <a:p>
                      <a:endParaRPr lang="en-IN"/>
                    </a:p>
                  </a:txBody>
                  <a:tcPr/>
                </a:tc>
                <a:tc>
                  <a:txBody>
                    <a:bodyPr/>
                    <a:lstStyle/>
                    <a:p>
                      <a:endParaRPr lang="en-IN"/>
                    </a:p>
                  </a:txBody>
                  <a:tcPr/>
                </a:tc>
              </a:tr>
              <a:tr h="368646">
                <a:tc>
                  <a:txBody>
                    <a:bodyPr/>
                    <a:lstStyle/>
                    <a:p>
                      <a:endParaRPr lang="en-IN"/>
                    </a:p>
                  </a:txBody>
                  <a:tcPr/>
                </a:tc>
                <a:tc>
                  <a:txBody>
                    <a:bodyPr/>
                    <a:lstStyle/>
                    <a:p>
                      <a:endParaRPr lang="en-IN" dirty="0"/>
                    </a:p>
                  </a:txBody>
                  <a:tcPr/>
                </a:tc>
              </a:tr>
            </a:tbl>
          </a:graphicData>
        </a:graphic>
      </p:graphicFrame>
      <p:sp>
        <p:nvSpPr>
          <p:cNvPr id="16" name="TextBox 15"/>
          <p:cNvSpPr txBox="1"/>
          <p:nvPr/>
        </p:nvSpPr>
        <p:spPr>
          <a:xfrm>
            <a:off x="9381543" y="2165522"/>
            <a:ext cx="707951" cy="369332"/>
          </a:xfrm>
          <a:prstGeom prst="rect">
            <a:avLst/>
          </a:prstGeom>
          <a:noFill/>
        </p:spPr>
        <p:txBody>
          <a:bodyPr wrap="none" rtlCol="0">
            <a:spAutoFit/>
          </a:bodyPr>
          <a:lstStyle/>
          <a:p>
            <a:r>
              <a:rPr lang="en-IN" dirty="0" smtClean="0"/>
              <a:t>AVAIL</a:t>
            </a:r>
            <a:endParaRPr lang="en-IN" dirty="0"/>
          </a:p>
        </p:txBody>
      </p:sp>
      <p:cxnSp>
        <p:nvCxnSpPr>
          <p:cNvPr id="19" name="Straight Arrow Connector 18"/>
          <p:cNvCxnSpPr/>
          <p:nvPr/>
        </p:nvCxnSpPr>
        <p:spPr>
          <a:xfrm>
            <a:off x="7920507" y="2859110"/>
            <a:ext cx="6825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716891" y="2674444"/>
            <a:ext cx="670376" cy="369332"/>
          </a:xfrm>
          <a:prstGeom prst="rect">
            <a:avLst/>
          </a:prstGeom>
          <a:noFill/>
        </p:spPr>
        <p:txBody>
          <a:bodyPr wrap="none" rtlCol="0">
            <a:spAutoFit/>
          </a:bodyPr>
          <a:lstStyle/>
          <a:p>
            <a:r>
              <a:rPr lang="en-IN" dirty="0" smtClean="0"/>
              <a:t>NEW</a:t>
            </a:r>
            <a:endParaRPr lang="en-IN" dirty="0"/>
          </a:p>
        </p:txBody>
      </p:sp>
      <p:cxnSp>
        <p:nvCxnSpPr>
          <p:cNvPr id="22" name="Straight Connector 21"/>
          <p:cNvCxnSpPr/>
          <p:nvPr/>
        </p:nvCxnSpPr>
        <p:spPr>
          <a:xfrm>
            <a:off x="7740203" y="3043776"/>
            <a:ext cx="38121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6328297" y="3100761"/>
            <a:ext cx="2274790" cy="369332"/>
          </a:xfrm>
          <a:prstGeom prst="rect">
            <a:avLst/>
          </a:prstGeom>
        </p:spPr>
        <p:txBody>
          <a:bodyPr wrap="none">
            <a:spAutoFit/>
          </a:bodyPr>
          <a:lstStyle/>
          <a:p>
            <a:r>
              <a:rPr lang="en-IN" dirty="0" smtClean="0"/>
              <a:t>2# AVAIL=LINK[AVAIL</a:t>
            </a:r>
            <a:r>
              <a:rPr lang="en-IN" dirty="0"/>
              <a:t>]</a:t>
            </a:r>
          </a:p>
        </p:txBody>
      </p:sp>
      <p:sp>
        <p:nvSpPr>
          <p:cNvPr id="24" name="Left Brace 23"/>
          <p:cNvSpPr/>
          <p:nvPr/>
        </p:nvSpPr>
        <p:spPr>
          <a:xfrm>
            <a:off x="8467216" y="3121651"/>
            <a:ext cx="45719" cy="1448377"/>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Rectangle 24"/>
          <p:cNvSpPr/>
          <p:nvPr/>
        </p:nvSpPr>
        <p:spPr>
          <a:xfrm>
            <a:off x="1868033" y="6077557"/>
            <a:ext cx="2618704" cy="641917"/>
          </a:xfrm>
          <a:prstGeom prst="rect">
            <a:avLst/>
          </a:prstGeom>
        </p:spPr>
        <p:txBody>
          <a:bodyPr wrap="square">
            <a:spAutoFit/>
          </a:bodyPr>
          <a:lstStyle/>
          <a:p>
            <a:r>
              <a:rPr lang="en-IN" dirty="0" smtClean="0"/>
              <a:t>3# INFO[NEW</a:t>
            </a:r>
            <a:r>
              <a:rPr lang="en-IN" dirty="0"/>
              <a:t>]=ITEM</a:t>
            </a:r>
          </a:p>
          <a:p>
            <a:r>
              <a:rPr lang="en-IN" dirty="0"/>
              <a:t>     LINK[NEW]=START </a:t>
            </a:r>
          </a:p>
        </p:txBody>
      </p:sp>
      <p:cxnSp>
        <p:nvCxnSpPr>
          <p:cNvPr id="27" name="Straight Arrow Connector 26"/>
          <p:cNvCxnSpPr/>
          <p:nvPr/>
        </p:nvCxnSpPr>
        <p:spPr>
          <a:xfrm flipV="1">
            <a:off x="2382592" y="5682952"/>
            <a:ext cx="0" cy="434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3734415" y="5682952"/>
            <a:ext cx="0" cy="679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3972416" y="5061397"/>
            <a:ext cx="514321" cy="10161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972416" y="5053250"/>
            <a:ext cx="633321" cy="9869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56143" y="5837891"/>
            <a:ext cx="1096967" cy="369332"/>
          </a:xfrm>
          <a:prstGeom prst="rect">
            <a:avLst/>
          </a:prstGeom>
        </p:spPr>
        <p:txBody>
          <a:bodyPr wrap="none">
            <a:spAutoFit/>
          </a:bodyPr>
          <a:lstStyle/>
          <a:p>
            <a:r>
              <a:rPr lang="en-IN" dirty="0"/>
              <a:t>5</a:t>
            </a:r>
            <a:r>
              <a:rPr lang="en-IN" dirty="0" smtClean="0"/>
              <a:t># START</a:t>
            </a:r>
            <a:endParaRPr lang="en-IN" dirty="0"/>
          </a:p>
        </p:txBody>
      </p:sp>
      <p:cxnSp>
        <p:nvCxnSpPr>
          <p:cNvPr id="36" name="Straight Arrow Connector 35"/>
          <p:cNvCxnSpPr>
            <a:stCxn id="34" idx="0"/>
            <a:endCxn id="12" idx="1"/>
          </p:cNvCxnSpPr>
          <p:nvPr/>
        </p:nvCxnSpPr>
        <p:spPr>
          <a:xfrm flipV="1">
            <a:off x="1404627" y="5456902"/>
            <a:ext cx="502418" cy="380989"/>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3755106" y="5276154"/>
            <a:ext cx="850631" cy="269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021545" y="4927060"/>
            <a:ext cx="465192" cy="369332"/>
          </a:xfrm>
          <a:prstGeom prst="rect">
            <a:avLst/>
          </a:prstGeom>
          <a:noFill/>
        </p:spPr>
        <p:txBody>
          <a:bodyPr wrap="none" rtlCol="0">
            <a:spAutoFit/>
          </a:bodyPr>
          <a:lstStyle/>
          <a:p>
            <a:r>
              <a:rPr lang="en-IN" dirty="0" smtClean="0"/>
              <a:t>4#</a:t>
            </a:r>
            <a:endParaRPr lang="en-IN" dirty="0"/>
          </a:p>
        </p:txBody>
      </p:sp>
    </p:spTree>
    <p:extLst>
      <p:ext uri="{BB962C8B-B14F-4D97-AF65-F5344CB8AC3E}">
        <p14:creationId xmlns:p14="http://schemas.microsoft.com/office/powerpoint/2010/main" val="39193322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INSERTION-AFTER A GIVEN NODE</a:t>
            </a:r>
            <a:endParaRPr lang="en-IN" dirty="0"/>
          </a:p>
        </p:txBody>
      </p:sp>
      <p:sp>
        <p:nvSpPr>
          <p:cNvPr id="4" name="Rectangle 3"/>
          <p:cNvSpPr/>
          <p:nvPr/>
        </p:nvSpPr>
        <p:spPr>
          <a:xfrm>
            <a:off x="612004" y="1801281"/>
            <a:ext cx="9910035" cy="4524315"/>
          </a:xfrm>
          <a:prstGeom prst="rect">
            <a:avLst/>
          </a:prstGeom>
        </p:spPr>
        <p:txBody>
          <a:bodyPr wrap="square">
            <a:spAutoFit/>
          </a:bodyPr>
          <a:lstStyle/>
          <a:p>
            <a:r>
              <a:rPr lang="en-IN" dirty="0"/>
              <a:t>This algorithm inserts ITEM </a:t>
            </a:r>
            <a:r>
              <a:rPr lang="en-IN" dirty="0" smtClean="0"/>
              <a:t>so that ITEM follows the node with location LOC or inserts ITEM as first node when LOC=NULL.</a:t>
            </a:r>
            <a:endParaRPr lang="en-IN" dirty="0"/>
          </a:p>
          <a:p>
            <a:r>
              <a:rPr lang="en-IN" dirty="0" smtClean="0"/>
              <a:t>INSLOC(INFO,LINK,START,AVAIL,LOC,ITEM</a:t>
            </a:r>
            <a:r>
              <a:rPr lang="en-IN" dirty="0"/>
              <a:t>)</a:t>
            </a:r>
          </a:p>
          <a:p>
            <a:endParaRPr lang="en-IN" dirty="0">
              <a:solidFill>
                <a:srgbClr val="FF0000"/>
              </a:solidFill>
            </a:endParaRPr>
          </a:p>
          <a:p>
            <a:r>
              <a:rPr lang="en-IN" dirty="0">
                <a:solidFill>
                  <a:srgbClr val="FF0000"/>
                </a:solidFill>
              </a:rPr>
              <a:t>If AVAIL=NULL then error ; </a:t>
            </a:r>
          </a:p>
          <a:p>
            <a:r>
              <a:rPr lang="en-IN" dirty="0">
                <a:solidFill>
                  <a:srgbClr val="FF0000"/>
                </a:solidFill>
              </a:rPr>
              <a:t>	Overflow;</a:t>
            </a:r>
          </a:p>
          <a:p>
            <a:r>
              <a:rPr lang="en-IN" dirty="0">
                <a:solidFill>
                  <a:srgbClr val="FFFF00"/>
                </a:solidFill>
              </a:rPr>
              <a:t>Set NEW=AVAIL //remove first node from avail</a:t>
            </a:r>
          </a:p>
          <a:p>
            <a:r>
              <a:rPr lang="en-IN" dirty="0">
                <a:solidFill>
                  <a:srgbClr val="FFFF00"/>
                </a:solidFill>
              </a:rPr>
              <a:t>     AVAIL=LINK[AVAIL]</a:t>
            </a:r>
          </a:p>
          <a:p>
            <a:r>
              <a:rPr lang="en-IN" dirty="0">
                <a:solidFill>
                  <a:srgbClr val="92D050"/>
                </a:solidFill>
              </a:rPr>
              <a:t>Set INFO[NEW]=ITEM</a:t>
            </a:r>
          </a:p>
          <a:p>
            <a:r>
              <a:rPr lang="en-IN" dirty="0" smtClean="0">
                <a:solidFill>
                  <a:srgbClr val="00B0F0"/>
                </a:solidFill>
              </a:rPr>
              <a:t>If LOC=NULL then</a:t>
            </a:r>
          </a:p>
          <a:p>
            <a:r>
              <a:rPr lang="en-IN" dirty="0">
                <a:solidFill>
                  <a:srgbClr val="00B0F0"/>
                </a:solidFill>
              </a:rPr>
              <a:t>	</a:t>
            </a:r>
            <a:r>
              <a:rPr lang="en-IN" dirty="0" smtClean="0">
                <a:solidFill>
                  <a:srgbClr val="00B0F0"/>
                </a:solidFill>
              </a:rPr>
              <a:t>set LINK[NEW]=START //insert at first position</a:t>
            </a:r>
          </a:p>
          <a:p>
            <a:r>
              <a:rPr lang="en-IN" dirty="0">
                <a:solidFill>
                  <a:srgbClr val="00B0F0"/>
                </a:solidFill>
              </a:rPr>
              <a:t>	</a:t>
            </a:r>
            <a:r>
              <a:rPr lang="en-IN" dirty="0" smtClean="0">
                <a:solidFill>
                  <a:srgbClr val="00B0F0"/>
                </a:solidFill>
              </a:rPr>
              <a:t>and START=NEW</a:t>
            </a:r>
          </a:p>
          <a:p>
            <a:r>
              <a:rPr lang="en-IN" dirty="0" smtClean="0">
                <a:solidFill>
                  <a:schemeClr val="bg2">
                    <a:lumMod val="60000"/>
                    <a:lumOff val="40000"/>
                  </a:schemeClr>
                </a:solidFill>
              </a:rPr>
              <a:t>Else</a:t>
            </a:r>
          </a:p>
          <a:p>
            <a:r>
              <a:rPr lang="en-IN" dirty="0">
                <a:solidFill>
                  <a:schemeClr val="bg2">
                    <a:lumMod val="60000"/>
                    <a:lumOff val="40000"/>
                  </a:schemeClr>
                </a:solidFill>
              </a:rPr>
              <a:t>	</a:t>
            </a:r>
            <a:r>
              <a:rPr lang="en-IN" dirty="0" smtClean="0">
                <a:solidFill>
                  <a:schemeClr val="bg2">
                    <a:lumMod val="60000"/>
                    <a:lumOff val="40000"/>
                  </a:schemeClr>
                </a:solidFill>
              </a:rPr>
              <a:t>set LINK[NEW]=LINK[LOC]</a:t>
            </a:r>
          </a:p>
          <a:p>
            <a:r>
              <a:rPr lang="en-IN" dirty="0">
                <a:solidFill>
                  <a:schemeClr val="bg2">
                    <a:lumMod val="60000"/>
                    <a:lumOff val="40000"/>
                  </a:schemeClr>
                </a:solidFill>
              </a:rPr>
              <a:t>	</a:t>
            </a:r>
            <a:r>
              <a:rPr lang="en-IN" dirty="0" smtClean="0">
                <a:solidFill>
                  <a:schemeClr val="bg2">
                    <a:lumMod val="60000"/>
                    <a:lumOff val="40000"/>
                  </a:schemeClr>
                </a:solidFill>
              </a:rPr>
              <a:t>and LINK[LOC]=NEW</a:t>
            </a:r>
            <a:endParaRPr lang="en-IN" dirty="0">
              <a:solidFill>
                <a:schemeClr val="bg2">
                  <a:lumMod val="60000"/>
                  <a:lumOff val="40000"/>
                </a:schemeClr>
              </a:solidFill>
            </a:endParaRPr>
          </a:p>
          <a:p>
            <a:r>
              <a:rPr lang="en-IN" dirty="0">
                <a:solidFill>
                  <a:srgbClr val="92D050"/>
                </a:solidFill>
              </a:rPr>
              <a:t>exit</a:t>
            </a:r>
          </a:p>
        </p:txBody>
      </p:sp>
    </p:spTree>
    <p:extLst>
      <p:ext uri="{BB962C8B-B14F-4D97-AF65-F5344CB8AC3E}">
        <p14:creationId xmlns:p14="http://schemas.microsoft.com/office/powerpoint/2010/main" val="35233342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03825982"/>
              </p:ext>
            </p:extLst>
          </p:nvPr>
        </p:nvGraphicFramePr>
        <p:xfrm>
          <a:off x="4483995" y="3953690"/>
          <a:ext cx="1827370" cy="395047"/>
        </p:xfrm>
        <a:graphic>
          <a:graphicData uri="http://schemas.openxmlformats.org/drawingml/2006/table">
            <a:tbl>
              <a:tblPr firstRow="1" bandRow="1">
                <a:tableStyleId>{5C22544A-7EE6-4342-B048-85BDC9FD1C3A}</a:tableStyleId>
              </a:tblPr>
              <a:tblGrid>
                <a:gridCol w="913685"/>
                <a:gridCol w="913685"/>
              </a:tblGrid>
              <a:tr h="395047">
                <a:tc>
                  <a:txBody>
                    <a:bodyPr/>
                    <a:lstStyle/>
                    <a:p>
                      <a:pPr algn="ctr"/>
                      <a:r>
                        <a:rPr lang="en-IN" dirty="0" smtClean="0"/>
                        <a:t>A</a:t>
                      </a:r>
                      <a:endParaRPr lang="en-IN" dirty="0"/>
                    </a:p>
                  </a:txBody>
                  <a:tcPr/>
                </a:tc>
                <a:tc>
                  <a:txBody>
                    <a:bodyPr/>
                    <a:lstStyle/>
                    <a:p>
                      <a:endParaRPr lang="en-IN"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16590585"/>
              </p:ext>
            </p:extLst>
          </p:nvPr>
        </p:nvGraphicFramePr>
        <p:xfrm>
          <a:off x="6980350" y="3938664"/>
          <a:ext cx="1827370" cy="395047"/>
        </p:xfrm>
        <a:graphic>
          <a:graphicData uri="http://schemas.openxmlformats.org/drawingml/2006/table">
            <a:tbl>
              <a:tblPr firstRow="1" bandRow="1">
                <a:tableStyleId>{5C22544A-7EE6-4342-B048-85BDC9FD1C3A}</a:tableStyleId>
              </a:tblPr>
              <a:tblGrid>
                <a:gridCol w="913685"/>
                <a:gridCol w="913685"/>
              </a:tblGrid>
              <a:tr h="395047">
                <a:tc>
                  <a:txBody>
                    <a:bodyPr/>
                    <a:lstStyle/>
                    <a:p>
                      <a:pPr algn="ctr"/>
                      <a:r>
                        <a:rPr lang="en-IN" dirty="0" smtClean="0"/>
                        <a:t>B</a:t>
                      </a:r>
                      <a:endParaRPr lang="en-IN" dirty="0"/>
                    </a:p>
                  </a:txBody>
                  <a:tcPr/>
                </a:tc>
                <a:tc>
                  <a:txBody>
                    <a:bodyPr/>
                    <a:lstStyle/>
                    <a:p>
                      <a:pPr algn="ctr"/>
                      <a:endParaRPr lang="en-IN"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657949104"/>
              </p:ext>
            </p:extLst>
          </p:nvPr>
        </p:nvGraphicFramePr>
        <p:xfrm>
          <a:off x="9541099" y="3910761"/>
          <a:ext cx="1827370" cy="395047"/>
        </p:xfrm>
        <a:graphic>
          <a:graphicData uri="http://schemas.openxmlformats.org/drawingml/2006/table">
            <a:tbl>
              <a:tblPr firstRow="1" bandRow="1">
                <a:tableStyleId>{5C22544A-7EE6-4342-B048-85BDC9FD1C3A}</a:tableStyleId>
              </a:tblPr>
              <a:tblGrid>
                <a:gridCol w="913685"/>
                <a:gridCol w="913685"/>
              </a:tblGrid>
              <a:tr h="395047">
                <a:tc>
                  <a:txBody>
                    <a:bodyPr/>
                    <a:lstStyle/>
                    <a:p>
                      <a:pPr algn="ctr"/>
                      <a:r>
                        <a:rPr lang="en-IN" dirty="0" smtClean="0"/>
                        <a:t>C</a:t>
                      </a:r>
                      <a:endParaRPr lang="en-IN" dirty="0"/>
                    </a:p>
                  </a:txBody>
                  <a:tcPr/>
                </a:tc>
                <a:tc>
                  <a:txBody>
                    <a:bodyPr/>
                    <a:lstStyle/>
                    <a:p>
                      <a:pPr algn="ctr"/>
                      <a:r>
                        <a:rPr lang="en-IN" dirty="0" smtClean="0"/>
                        <a:t>X</a:t>
                      </a:r>
                      <a:endParaRPr lang="en-IN" dirty="0"/>
                    </a:p>
                  </a:txBody>
                  <a:tcPr/>
                </a:tc>
              </a:tr>
            </a:tbl>
          </a:graphicData>
        </a:graphic>
      </p:graphicFrame>
      <p:cxnSp>
        <p:nvCxnSpPr>
          <p:cNvPr id="7" name="Straight Arrow Connector 6"/>
          <p:cNvCxnSpPr/>
          <p:nvPr/>
        </p:nvCxnSpPr>
        <p:spPr>
          <a:xfrm>
            <a:off x="6312796" y="4133994"/>
            <a:ext cx="667554" cy="2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785540" y="4133994"/>
            <a:ext cx="6954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40052" y="4131801"/>
            <a:ext cx="667554" cy="2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602051" y="4222690"/>
            <a:ext cx="752322" cy="369332"/>
          </a:xfrm>
          <a:prstGeom prst="rect">
            <a:avLst/>
          </a:prstGeom>
          <a:noFill/>
        </p:spPr>
        <p:txBody>
          <a:bodyPr wrap="none" rtlCol="0">
            <a:spAutoFit/>
          </a:bodyPr>
          <a:lstStyle/>
          <a:p>
            <a:r>
              <a:rPr lang="en-IN" dirty="0" smtClean="0"/>
              <a:t>START</a:t>
            </a:r>
            <a:endParaRPr lang="en-IN" dirty="0"/>
          </a:p>
        </p:txBody>
      </p:sp>
      <p:graphicFrame>
        <p:nvGraphicFramePr>
          <p:cNvPr id="11" name="Table 10"/>
          <p:cNvGraphicFramePr>
            <a:graphicFrameLocks noGrp="1"/>
          </p:cNvGraphicFramePr>
          <p:nvPr>
            <p:extLst>
              <p:ext uri="{D42A27DB-BD31-4B8C-83A1-F6EECF244321}">
                <p14:modId xmlns:p14="http://schemas.microsoft.com/office/powerpoint/2010/main" val="921384129"/>
              </p:ext>
            </p:extLst>
          </p:nvPr>
        </p:nvGraphicFramePr>
        <p:xfrm>
          <a:off x="5973194" y="3277220"/>
          <a:ext cx="1827370" cy="395047"/>
        </p:xfrm>
        <a:graphic>
          <a:graphicData uri="http://schemas.openxmlformats.org/drawingml/2006/table">
            <a:tbl>
              <a:tblPr firstRow="1" bandRow="1">
                <a:tableStyleId>{5C22544A-7EE6-4342-B048-85BDC9FD1C3A}</a:tableStyleId>
              </a:tblPr>
              <a:tblGrid>
                <a:gridCol w="913685"/>
                <a:gridCol w="913685"/>
              </a:tblGrid>
              <a:tr h="395047">
                <a:tc>
                  <a:txBody>
                    <a:bodyPr/>
                    <a:lstStyle/>
                    <a:p>
                      <a:pPr algn="ctr"/>
                      <a:r>
                        <a:rPr lang="en-IN" dirty="0" smtClean="0"/>
                        <a:t>NEW</a:t>
                      </a:r>
                      <a:endParaRPr lang="en-IN" dirty="0"/>
                    </a:p>
                  </a:txBody>
                  <a:tcPr/>
                </a:tc>
                <a:tc>
                  <a:txBody>
                    <a:bodyPr/>
                    <a:lstStyle/>
                    <a:p>
                      <a:endParaRPr lang="en-IN" dirty="0"/>
                    </a:p>
                  </a:txBody>
                  <a:tcPr/>
                </a:tc>
              </a:tr>
            </a:tbl>
          </a:graphicData>
        </a:graphic>
      </p:graphicFrame>
      <p:sp>
        <p:nvSpPr>
          <p:cNvPr id="12" name="Rectangle 11"/>
          <p:cNvSpPr/>
          <p:nvPr/>
        </p:nvSpPr>
        <p:spPr>
          <a:xfrm>
            <a:off x="7953491" y="3277220"/>
            <a:ext cx="2618704" cy="641917"/>
          </a:xfrm>
          <a:prstGeom prst="rect">
            <a:avLst/>
          </a:prstGeom>
        </p:spPr>
        <p:txBody>
          <a:bodyPr wrap="square">
            <a:spAutoFit/>
          </a:bodyPr>
          <a:lstStyle/>
          <a:p>
            <a:r>
              <a:rPr lang="en-IN" dirty="0" smtClean="0"/>
              <a:t>3# INFO[NEW</a:t>
            </a:r>
            <a:r>
              <a:rPr lang="en-IN" dirty="0"/>
              <a:t>]=ITEM</a:t>
            </a:r>
          </a:p>
          <a:p>
            <a:r>
              <a:rPr lang="en-IN" dirty="0"/>
              <a:t>     </a:t>
            </a:r>
          </a:p>
        </p:txBody>
      </p:sp>
      <p:graphicFrame>
        <p:nvGraphicFramePr>
          <p:cNvPr id="21" name="Table 20"/>
          <p:cNvGraphicFramePr>
            <a:graphicFrameLocks noGrp="1"/>
          </p:cNvGraphicFramePr>
          <p:nvPr>
            <p:extLst>
              <p:ext uri="{D42A27DB-BD31-4B8C-83A1-F6EECF244321}">
                <p14:modId xmlns:p14="http://schemas.microsoft.com/office/powerpoint/2010/main" val="692678228"/>
              </p:ext>
            </p:extLst>
          </p:nvPr>
        </p:nvGraphicFramePr>
        <p:xfrm>
          <a:off x="4737568" y="1183905"/>
          <a:ext cx="2078576" cy="1843230"/>
        </p:xfrm>
        <a:graphic>
          <a:graphicData uri="http://schemas.openxmlformats.org/drawingml/2006/table">
            <a:tbl>
              <a:tblPr firstRow="1" bandRow="1">
                <a:tableStyleId>{5C22544A-7EE6-4342-B048-85BDC9FD1C3A}</a:tableStyleId>
              </a:tblPr>
              <a:tblGrid>
                <a:gridCol w="1039288"/>
                <a:gridCol w="1039288"/>
              </a:tblGrid>
              <a:tr h="368646">
                <a:tc>
                  <a:txBody>
                    <a:bodyPr/>
                    <a:lstStyle/>
                    <a:p>
                      <a:endParaRPr lang="en-IN" dirty="0"/>
                    </a:p>
                  </a:txBody>
                  <a:tcPr/>
                </a:tc>
                <a:tc>
                  <a:txBody>
                    <a:bodyPr/>
                    <a:lstStyle/>
                    <a:p>
                      <a:endParaRPr lang="en-IN"/>
                    </a:p>
                  </a:txBody>
                  <a:tcPr/>
                </a:tc>
              </a:tr>
              <a:tr h="368646">
                <a:tc>
                  <a:txBody>
                    <a:bodyPr/>
                    <a:lstStyle/>
                    <a:p>
                      <a:endParaRPr lang="en-IN"/>
                    </a:p>
                  </a:txBody>
                  <a:tcPr/>
                </a:tc>
                <a:tc>
                  <a:txBody>
                    <a:bodyPr/>
                    <a:lstStyle/>
                    <a:p>
                      <a:endParaRPr lang="en-IN"/>
                    </a:p>
                  </a:txBody>
                  <a:tcPr/>
                </a:tc>
              </a:tr>
              <a:tr h="368646">
                <a:tc>
                  <a:txBody>
                    <a:bodyPr/>
                    <a:lstStyle/>
                    <a:p>
                      <a:endParaRPr lang="en-IN"/>
                    </a:p>
                  </a:txBody>
                  <a:tcPr/>
                </a:tc>
                <a:tc>
                  <a:txBody>
                    <a:bodyPr/>
                    <a:lstStyle/>
                    <a:p>
                      <a:endParaRPr lang="en-IN"/>
                    </a:p>
                  </a:txBody>
                  <a:tcPr/>
                </a:tc>
              </a:tr>
              <a:tr h="368646">
                <a:tc>
                  <a:txBody>
                    <a:bodyPr/>
                    <a:lstStyle/>
                    <a:p>
                      <a:endParaRPr lang="en-IN"/>
                    </a:p>
                  </a:txBody>
                  <a:tcPr/>
                </a:tc>
                <a:tc>
                  <a:txBody>
                    <a:bodyPr/>
                    <a:lstStyle/>
                    <a:p>
                      <a:endParaRPr lang="en-IN"/>
                    </a:p>
                  </a:txBody>
                  <a:tcPr/>
                </a:tc>
              </a:tr>
              <a:tr h="368646">
                <a:tc>
                  <a:txBody>
                    <a:bodyPr/>
                    <a:lstStyle/>
                    <a:p>
                      <a:endParaRPr lang="en-IN"/>
                    </a:p>
                  </a:txBody>
                  <a:tcPr/>
                </a:tc>
                <a:tc>
                  <a:txBody>
                    <a:bodyPr/>
                    <a:lstStyle/>
                    <a:p>
                      <a:endParaRPr lang="en-IN" dirty="0"/>
                    </a:p>
                  </a:txBody>
                  <a:tcPr/>
                </a:tc>
              </a:tr>
            </a:tbl>
          </a:graphicData>
        </a:graphic>
      </p:graphicFrame>
      <p:sp>
        <p:nvSpPr>
          <p:cNvPr id="22" name="TextBox 21"/>
          <p:cNvSpPr txBox="1"/>
          <p:nvPr/>
        </p:nvSpPr>
        <p:spPr>
          <a:xfrm>
            <a:off x="5453487" y="658693"/>
            <a:ext cx="707951" cy="369332"/>
          </a:xfrm>
          <a:prstGeom prst="rect">
            <a:avLst/>
          </a:prstGeom>
          <a:noFill/>
        </p:spPr>
        <p:txBody>
          <a:bodyPr wrap="none" rtlCol="0">
            <a:spAutoFit/>
          </a:bodyPr>
          <a:lstStyle/>
          <a:p>
            <a:r>
              <a:rPr lang="en-IN" dirty="0" smtClean="0"/>
              <a:t>AVAIL</a:t>
            </a:r>
            <a:endParaRPr lang="en-IN" dirty="0"/>
          </a:p>
        </p:txBody>
      </p:sp>
      <p:cxnSp>
        <p:nvCxnSpPr>
          <p:cNvPr id="23" name="Straight Arrow Connector 22"/>
          <p:cNvCxnSpPr/>
          <p:nvPr/>
        </p:nvCxnSpPr>
        <p:spPr>
          <a:xfrm>
            <a:off x="3992451" y="1352281"/>
            <a:ext cx="6825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788835" y="1167615"/>
            <a:ext cx="670376" cy="369332"/>
          </a:xfrm>
          <a:prstGeom prst="rect">
            <a:avLst/>
          </a:prstGeom>
          <a:noFill/>
        </p:spPr>
        <p:txBody>
          <a:bodyPr wrap="none" rtlCol="0">
            <a:spAutoFit/>
          </a:bodyPr>
          <a:lstStyle/>
          <a:p>
            <a:r>
              <a:rPr lang="en-IN" dirty="0" smtClean="0"/>
              <a:t>NEW</a:t>
            </a:r>
            <a:endParaRPr lang="en-IN" dirty="0"/>
          </a:p>
        </p:txBody>
      </p:sp>
      <p:cxnSp>
        <p:nvCxnSpPr>
          <p:cNvPr id="25" name="Straight Connector 24"/>
          <p:cNvCxnSpPr/>
          <p:nvPr/>
        </p:nvCxnSpPr>
        <p:spPr>
          <a:xfrm>
            <a:off x="3812147" y="1536947"/>
            <a:ext cx="38121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400241" y="1593932"/>
            <a:ext cx="2274790" cy="369332"/>
          </a:xfrm>
          <a:prstGeom prst="rect">
            <a:avLst/>
          </a:prstGeom>
        </p:spPr>
        <p:txBody>
          <a:bodyPr wrap="none">
            <a:spAutoFit/>
          </a:bodyPr>
          <a:lstStyle/>
          <a:p>
            <a:r>
              <a:rPr lang="en-IN" dirty="0" smtClean="0"/>
              <a:t>2# AVAIL=LINK[AVAIL</a:t>
            </a:r>
            <a:r>
              <a:rPr lang="en-IN" dirty="0"/>
              <a:t>]</a:t>
            </a:r>
          </a:p>
        </p:txBody>
      </p:sp>
      <p:sp>
        <p:nvSpPr>
          <p:cNvPr id="27" name="Left Brace 26"/>
          <p:cNvSpPr/>
          <p:nvPr/>
        </p:nvSpPr>
        <p:spPr>
          <a:xfrm>
            <a:off x="4539160" y="1614822"/>
            <a:ext cx="45719" cy="1448377"/>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8" name="TextBox 27"/>
          <p:cNvSpPr txBox="1"/>
          <p:nvPr/>
        </p:nvSpPr>
        <p:spPr>
          <a:xfrm>
            <a:off x="6435899" y="798283"/>
            <a:ext cx="1692195" cy="369332"/>
          </a:xfrm>
          <a:prstGeom prst="rect">
            <a:avLst/>
          </a:prstGeom>
          <a:noFill/>
        </p:spPr>
        <p:txBody>
          <a:bodyPr wrap="none" rtlCol="0">
            <a:spAutoFit/>
          </a:bodyPr>
          <a:lstStyle/>
          <a:p>
            <a:r>
              <a:rPr lang="en-IN" dirty="0" smtClean="0"/>
              <a:t>1# NEW=AVAIL</a:t>
            </a:r>
            <a:endParaRPr lang="en-IN" dirty="0"/>
          </a:p>
        </p:txBody>
      </p:sp>
      <p:sp>
        <p:nvSpPr>
          <p:cNvPr id="29" name="Rectangle 28"/>
          <p:cNvSpPr/>
          <p:nvPr/>
        </p:nvSpPr>
        <p:spPr>
          <a:xfrm>
            <a:off x="1950787" y="4681849"/>
            <a:ext cx="6096000" cy="923330"/>
          </a:xfrm>
          <a:prstGeom prst="rect">
            <a:avLst/>
          </a:prstGeom>
        </p:spPr>
        <p:txBody>
          <a:bodyPr>
            <a:spAutoFit/>
          </a:bodyPr>
          <a:lstStyle/>
          <a:p>
            <a:r>
              <a:rPr lang="en-IN" dirty="0" smtClean="0"/>
              <a:t>4# LOC=NULL </a:t>
            </a:r>
            <a:r>
              <a:rPr lang="en-IN" dirty="0"/>
              <a:t>then</a:t>
            </a:r>
          </a:p>
          <a:p>
            <a:r>
              <a:rPr lang="en-IN" dirty="0"/>
              <a:t>	set LINK[NEW]=START //insert at first position</a:t>
            </a:r>
          </a:p>
          <a:p>
            <a:r>
              <a:rPr lang="en-IN" dirty="0"/>
              <a:t>	and START=NEW</a:t>
            </a:r>
          </a:p>
        </p:txBody>
      </p:sp>
      <p:sp>
        <p:nvSpPr>
          <p:cNvPr id="30" name="Rectangle 29"/>
          <p:cNvSpPr/>
          <p:nvPr/>
        </p:nvSpPr>
        <p:spPr>
          <a:xfrm>
            <a:off x="3860155" y="3151895"/>
            <a:ext cx="2368399" cy="369332"/>
          </a:xfrm>
          <a:prstGeom prst="rect">
            <a:avLst/>
          </a:prstGeom>
        </p:spPr>
        <p:txBody>
          <a:bodyPr wrap="square">
            <a:spAutoFit/>
          </a:bodyPr>
          <a:lstStyle/>
          <a:p>
            <a:r>
              <a:rPr lang="en-IN" dirty="0" smtClean="0"/>
              <a:t> 6# LINK[LOC</a:t>
            </a:r>
            <a:r>
              <a:rPr lang="en-IN" dirty="0"/>
              <a:t>]=NEW</a:t>
            </a:r>
          </a:p>
        </p:txBody>
      </p:sp>
      <p:sp>
        <p:nvSpPr>
          <p:cNvPr id="31" name="TextBox 30"/>
          <p:cNvSpPr txBox="1"/>
          <p:nvPr/>
        </p:nvSpPr>
        <p:spPr>
          <a:xfrm>
            <a:off x="4354373" y="4377155"/>
            <a:ext cx="2221442" cy="369332"/>
          </a:xfrm>
          <a:prstGeom prst="rect">
            <a:avLst/>
          </a:prstGeom>
          <a:noFill/>
        </p:spPr>
        <p:txBody>
          <a:bodyPr wrap="none" rtlCol="0">
            <a:spAutoFit/>
          </a:bodyPr>
          <a:lstStyle/>
          <a:p>
            <a:r>
              <a:rPr lang="en-IN" dirty="0" smtClean="0"/>
              <a:t>Node A position=LOC</a:t>
            </a:r>
            <a:endParaRPr lang="en-IN" dirty="0"/>
          </a:p>
        </p:txBody>
      </p:sp>
      <p:sp>
        <p:nvSpPr>
          <p:cNvPr id="32" name="Rectangle 31"/>
          <p:cNvSpPr/>
          <p:nvPr/>
        </p:nvSpPr>
        <p:spPr>
          <a:xfrm>
            <a:off x="7018077" y="3602192"/>
            <a:ext cx="2377446" cy="369332"/>
          </a:xfrm>
          <a:prstGeom prst="rect">
            <a:avLst/>
          </a:prstGeom>
        </p:spPr>
        <p:txBody>
          <a:bodyPr wrap="none">
            <a:spAutoFit/>
          </a:bodyPr>
          <a:lstStyle/>
          <a:p>
            <a:r>
              <a:rPr lang="en-IN" sz="1400" dirty="0" smtClean="0"/>
              <a:t>5# set </a:t>
            </a:r>
            <a:r>
              <a:rPr lang="en-IN" sz="1400" dirty="0"/>
              <a:t>LINK[NEW]=LINK[LOC</a:t>
            </a:r>
            <a:r>
              <a:rPr lang="en-IN" dirty="0"/>
              <a:t>]</a:t>
            </a:r>
          </a:p>
        </p:txBody>
      </p:sp>
      <p:cxnSp>
        <p:nvCxnSpPr>
          <p:cNvPr id="3" name="Straight Arrow Connector 2"/>
          <p:cNvCxnSpPr/>
          <p:nvPr/>
        </p:nvCxnSpPr>
        <p:spPr>
          <a:xfrm flipV="1">
            <a:off x="5807462" y="3441916"/>
            <a:ext cx="1582032" cy="747705"/>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346189" y="3469191"/>
            <a:ext cx="278104" cy="449946"/>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5718220" y="3441916"/>
            <a:ext cx="0" cy="689885"/>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1" idx="1"/>
          </p:cNvCxnSpPr>
          <p:nvPr/>
        </p:nvCxnSpPr>
        <p:spPr>
          <a:xfrm>
            <a:off x="5718220" y="3469191"/>
            <a:ext cx="254974" cy="5552"/>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63876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INSERTING INTO A SORTED LIST</a:t>
            </a:r>
            <a:endParaRPr lang="en-IN" dirty="0"/>
          </a:p>
        </p:txBody>
      </p:sp>
      <p:sp>
        <p:nvSpPr>
          <p:cNvPr id="4" name="TextBox 3"/>
          <p:cNvSpPr txBox="1"/>
          <p:nvPr/>
        </p:nvSpPr>
        <p:spPr>
          <a:xfrm>
            <a:off x="618185" y="1725769"/>
            <a:ext cx="9203545" cy="5355312"/>
          </a:xfrm>
          <a:prstGeom prst="rect">
            <a:avLst/>
          </a:prstGeom>
          <a:noFill/>
        </p:spPr>
        <p:txBody>
          <a:bodyPr wrap="none" rtlCol="0">
            <a:spAutoFit/>
          </a:bodyPr>
          <a:lstStyle/>
          <a:p>
            <a:r>
              <a:rPr lang="en-IN" dirty="0" smtClean="0"/>
              <a:t>Item is to be inserted into a sorted list. The item must be inserted between node </a:t>
            </a:r>
            <a:r>
              <a:rPr lang="en-IN" dirty="0"/>
              <a:t>A</a:t>
            </a:r>
            <a:r>
              <a:rPr lang="en-IN" dirty="0" smtClean="0"/>
              <a:t> and B, such that:</a:t>
            </a:r>
          </a:p>
          <a:p>
            <a:r>
              <a:rPr lang="en-IN" dirty="0" smtClean="0"/>
              <a:t>			INFO[A]&lt;ITEM&lt;=INFO[B]</a:t>
            </a:r>
          </a:p>
          <a:p>
            <a:r>
              <a:rPr lang="en-IN" dirty="0" smtClean="0"/>
              <a:t>First we find the location where the element is to be inserted.</a:t>
            </a:r>
          </a:p>
          <a:p>
            <a:endParaRPr lang="en-IN" dirty="0"/>
          </a:p>
          <a:p>
            <a:r>
              <a:rPr lang="en-IN" sz="1600" dirty="0" smtClean="0"/>
              <a:t>FIND(INFO,LINK,START,ITEM,LOC)</a:t>
            </a:r>
            <a:endParaRPr lang="en-IN" sz="1600" dirty="0"/>
          </a:p>
          <a:p>
            <a:r>
              <a:rPr lang="en-IN" sz="1600" dirty="0">
                <a:solidFill>
                  <a:srgbClr val="FF0000"/>
                </a:solidFill>
              </a:rPr>
              <a:t>If START=NULL then</a:t>
            </a:r>
          </a:p>
          <a:p>
            <a:r>
              <a:rPr lang="en-IN" sz="1600" dirty="0">
                <a:solidFill>
                  <a:srgbClr val="FF0000"/>
                </a:solidFill>
              </a:rPr>
              <a:t>	set </a:t>
            </a:r>
            <a:r>
              <a:rPr lang="en-IN" sz="1600" dirty="0" smtClean="0">
                <a:solidFill>
                  <a:srgbClr val="FF0000"/>
                </a:solidFill>
              </a:rPr>
              <a:t>LOC=NULL //</a:t>
            </a:r>
            <a:r>
              <a:rPr lang="en-IN" sz="1600" dirty="0">
                <a:solidFill>
                  <a:srgbClr val="FF0000"/>
                </a:solidFill>
              </a:rPr>
              <a:t>list is </a:t>
            </a:r>
            <a:r>
              <a:rPr lang="en-IN" sz="1600" dirty="0" smtClean="0">
                <a:solidFill>
                  <a:srgbClr val="FF0000"/>
                </a:solidFill>
              </a:rPr>
              <a:t>empty</a:t>
            </a:r>
          </a:p>
          <a:p>
            <a:r>
              <a:rPr lang="en-IN" sz="1600" dirty="0" smtClean="0">
                <a:solidFill>
                  <a:schemeClr val="accent6">
                    <a:lumMod val="60000"/>
                    <a:lumOff val="40000"/>
                  </a:schemeClr>
                </a:solidFill>
              </a:rPr>
              <a:t>If ITEM&lt;INFO[START]</a:t>
            </a:r>
          </a:p>
          <a:p>
            <a:r>
              <a:rPr lang="en-IN" sz="1600" dirty="0">
                <a:solidFill>
                  <a:schemeClr val="accent6">
                    <a:lumMod val="60000"/>
                    <a:lumOff val="40000"/>
                  </a:schemeClr>
                </a:solidFill>
              </a:rPr>
              <a:t>	</a:t>
            </a:r>
            <a:r>
              <a:rPr lang="en-IN" sz="1600" dirty="0" smtClean="0">
                <a:solidFill>
                  <a:schemeClr val="accent6">
                    <a:lumMod val="60000"/>
                    <a:lumOff val="40000"/>
                  </a:schemeClr>
                </a:solidFill>
              </a:rPr>
              <a:t>set LOC=NULL and return</a:t>
            </a:r>
            <a:endParaRPr lang="en-IN" sz="1600" dirty="0">
              <a:solidFill>
                <a:schemeClr val="accent6">
                  <a:lumMod val="60000"/>
                  <a:lumOff val="40000"/>
                </a:schemeClr>
              </a:solidFill>
            </a:endParaRPr>
          </a:p>
          <a:p>
            <a:r>
              <a:rPr lang="en-IN" sz="1600" dirty="0" smtClean="0">
                <a:solidFill>
                  <a:srgbClr val="92D050"/>
                </a:solidFill>
              </a:rPr>
              <a:t>set SAVE=START and</a:t>
            </a:r>
            <a:endParaRPr lang="en-IN" sz="1600" dirty="0">
              <a:solidFill>
                <a:srgbClr val="92D050"/>
              </a:solidFill>
            </a:endParaRPr>
          </a:p>
          <a:p>
            <a:r>
              <a:rPr lang="en-IN" sz="1600" dirty="0" smtClean="0">
                <a:solidFill>
                  <a:srgbClr val="92D050"/>
                </a:solidFill>
              </a:rPr>
              <a:t>Set PTR=LINK[START</a:t>
            </a:r>
            <a:r>
              <a:rPr lang="en-IN" sz="1600" dirty="0">
                <a:solidFill>
                  <a:srgbClr val="92D050"/>
                </a:solidFill>
              </a:rPr>
              <a:t>]</a:t>
            </a:r>
          </a:p>
          <a:p>
            <a:r>
              <a:rPr lang="en-IN" sz="1600" dirty="0">
                <a:solidFill>
                  <a:srgbClr val="92D050"/>
                </a:solidFill>
              </a:rPr>
              <a:t>Repeat step 5 and 6 while PTR!=NULL</a:t>
            </a:r>
          </a:p>
          <a:p>
            <a:r>
              <a:rPr lang="en-IN" sz="1600" dirty="0">
                <a:solidFill>
                  <a:srgbClr val="00B0F0"/>
                </a:solidFill>
              </a:rPr>
              <a:t>If </a:t>
            </a:r>
            <a:r>
              <a:rPr lang="en-IN" sz="1600" dirty="0" smtClean="0">
                <a:solidFill>
                  <a:srgbClr val="00B0F0"/>
                </a:solidFill>
              </a:rPr>
              <a:t>ITEM&lt;</a:t>
            </a:r>
            <a:r>
              <a:rPr lang="en-IN" sz="1600" dirty="0">
                <a:solidFill>
                  <a:srgbClr val="00B0F0"/>
                </a:solidFill>
              </a:rPr>
              <a:t> INFO[PTR</a:t>
            </a:r>
            <a:r>
              <a:rPr lang="en-IN" sz="1600" dirty="0" smtClean="0">
                <a:solidFill>
                  <a:srgbClr val="00B0F0"/>
                </a:solidFill>
              </a:rPr>
              <a:t>]</a:t>
            </a:r>
            <a:endParaRPr lang="en-IN" sz="1600" dirty="0">
              <a:solidFill>
                <a:srgbClr val="00B0F0"/>
              </a:solidFill>
            </a:endParaRPr>
          </a:p>
          <a:p>
            <a:r>
              <a:rPr lang="en-IN" sz="1600" dirty="0" smtClean="0">
                <a:solidFill>
                  <a:srgbClr val="00B0F0"/>
                </a:solidFill>
              </a:rPr>
              <a:t>Then set</a:t>
            </a:r>
            <a:r>
              <a:rPr lang="en-IN" sz="1600" dirty="0">
                <a:solidFill>
                  <a:srgbClr val="00B0F0"/>
                </a:solidFill>
              </a:rPr>
              <a:t>	</a:t>
            </a:r>
            <a:r>
              <a:rPr lang="en-IN" sz="1600" dirty="0" smtClean="0">
                <a:solidFill>
                  <a:srgbClr val="00B0F0"/>
                </a:solidFill>
              </a:rPr>
              <a:t>LOC=SAVE and return</a:t>
            </a:r>
            <a:endParaRPr lang="en-IN" sz="1600" dirty="0">
              <a:solidFill>
                <a:srgbClr val="00B0F0"/>
              </a:solidFill>
            </a:endParaRPr>
          </a:p>
          <a:p>
            <a:r>
              <a:rPr lang="en-IN" sz="1600" dirty="0" smtClean="0">
                <a:solidFill>
                  <a:srgbClr val="00B0F0"/>
                </a:solidFill>
              </a:rPr>
              <a:t>end</a:t>
            </a:r>
            <a:r>
              <a:rPr lang="en-IN" sz="1600" dirty="0"/>
              <a:t>	</a:t>
            </a:r>
            <a:endParaRPr lang="en-IN" sz="1600" dirty="0" smtClean="0"/>
          </a:p>
          <a:p>
            <a:r>
              <a:rPr lang="en-IN" sz="1600" dirty="0" smtClean="0">
                <a:solidFill>
                  <a:srgbClr val="FFFF00"/>
                </a:solidFill>
              </a:rPr>
              <a:t>Set SAVE=PTR</a:t>
            </a:r>
          </a:p>
          <a:p>
            <a:r>
              <a:rPr lang="en-IN" sz="1600" dirty="0" smtClean="0">
                <a:solidFill>
                  <a:srgbClr val="FFFF00"/>
                </a:solidFill>
              </a:rPr>
              <a:t>	PTR=LINK[PTR]</a:t>
            </a:r>
          </a:p>
          <a:p>
            <a:r>
              <a:rPr lang="en-IN" sz="1600" dirty="0" smtClean="0">
                <a:solidFill>
                  <a:srgbClr val="FFFF00"/>
                </a:solidFill>
              </a:rPr>
              <a:t>End</a:t>
            </a:r>
          </a:p>
          <a:p>
            <a:r>
              <a:rPr lang="en-IN" sz="1600" dirty="0" smtClean="0">
                <a:solidFill>
                  <a:srgbClr val="92D050"/>
                </a:solidFill>
              </a:rPr>
              <a:t>Set LOC=SAVE</a:t>
            </a:r>
            <a:endParaRPr lang="en-IN" sz="1600" dirty="0">
              <a:solidFill>
                <a:srgbClr val="92D050"/>
              </a:solidFill>
            </a:endParaRPr>
          </a:p>
          <a:p>
            <a:r>
              <a:rPr lang="en-IN" sz="1600" dirty="0">
                <a:solidFill>
                  <a:srgbClr val="92D050"/>
                </a:solidFill>
              </a:rPr>
              <a:t>return</a:t>
            </a:r>
          </a:p>
          <a:p>
            <a:endParaRPr lang="en-IN" sz="1400" dirty="0"/>
          </a:p>
        </p:txBody>
      </p:sp>
    </p:spTree>
    <p:extLst>
      <p:ext uri="{BB962C8B-B14F-4D97-AF65-F5344CB8AC3E}">
        <p14:creationId xmlns:p14="http://schemas.microsoft.com/office/powerpoint/2010/main" val="2470047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INSERTING INTO A SORTED </a:t>
            </a:r>
            <a:r>
              <a:rPr lang="en-IN" dirty="0" smtClean="0"/>
              <a:t>LIST.. Cont..</a:t>
            </a:r>
            <a:endParaRPr lang="en-IN" dirty="0"/>
          </a:p>
        </p:txBody>
      </p:sp>
      <p:sp>
        <p:nvSpPr>
          <p:cNvPr id="4" name="TextBox 3"/>
          <p:cNvSpPr txBox="1"/>
          <p:nvPr/>
        </p:nvSpPr>
        <p:spPr>
          <a:xfrm>
            <a:off x="721217" y="2382592"/>
            <a:ext cx="5392182" cy="1754326"/>
          </a:xfrm>
          <a:prstGeom prst="rect">
            <a:avLst/>
          </a:prstGeom>
          <a:noFill/>
        </p:spPr>
        <p:txBody>
          <a:bodyPr wrap="none" rtlCol="0">
            <a:spAutoFit/>
          </a:bodyPr>
          <a:lstStyle/>
          <a:p>
            <a:r>
              <a:rPr lang="en-IN" dirty="0" smtClean="0"/>
              <a:t>INSERT_S(INFO,LINK.START,AVAIL,ITEM)</a:t>
            </a:r>
          </a:p>
          <a:p>
            <a:r>
              <a:rPr lang="en-IN" dirty="0" smtClean="0"/>
              <a:t>Find the location of the node preceding the ITEM</a:t>
            </a:r>
          </a:p>
          <a:p>
            <a:r>
              <a:rPr lang="en-IN" dirty="0"/>
              <a:t>	</a:t>
            </a:r>
            <a:r>
              <a:rPr lang="en-IN" dirty="0" smtClean="0"/>
              <a:t>call </a:t>
            </a:r>
            <a:r>
              <a:rPr lang="en-IN" dirty="0"/>
              <a:t>FIND(INFO,LINK,START,ITEM,LOC)</a:t>
            </a:r>
          </a:p>
          <a:p>
            <a:r>
              <a:rPr lang="en-IN" dirty="0" smtClean="0"/>
              <a:t>Insert the ITEM after the node with location LOC</a:t>
            </a:r>
          </a:p>
          <a:p>
            <a:r>
              <a:rPr lang="en-IN" dirty="0"/>
              <a:t>	</a:t>
            </a:r>
            <a:r>
              <a:rPr lang="en-IN" dirty="0" smtClean="0"/>
              <a:t>call </a:t>
            </a:r>
            <a:r>
              <a:rPr lang="en-IN" dirty="0"/>
              <a:t>INSLOC(INFO,LINK,START,AVAIL,LOC,ITEM)</a:t>
            </a:r>
          </a:p>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407505287"/>
              </p:ext>
            </p:extLst>
          </p:nvPr>
        </p:nvGraphicFramePr>
        <p:xfrm>
          <a:off x="2964288" y="5254457"/>
          <a:ext cx="1827370" cy="395047"/>
        </p:xfrm>
        <a:graphic>
          <a:graphicData uri="http://schemas.openxmlformats.org/drawingml/2006/table">
            <a:tbl>
              <a:tblPr firstRow="1" bandRow="1">
                <a:tableStyleId>{5C22544A-7EE6-4342-B048-85BDC9FD1C3A}</a:tableStyleId>
              </a:tblPr>
              <a:tblGrid>
                <a:gridCol w="913685"/>
                <a:gridCol w="913685"/>
              </a:tblGrid>
              <a:tr h="395047">
                <a:tc>
                  <a:txBody>
                    <a:bodyPr/>
                    <a:lstStyle/>
                    <a:p>
                      <a:pPr algn="ctr"/>
                      <a:r>
                        <a:rPr lang="en-IN" dirty="0" smtClean="0">
                          <a:solidFill>
                            <a:srgbClr val="00B0F0"/>
                          </a:solidFill>
                        </a:rPr>
                        <a:t>B</a:t>
                      </a:r>
                      <a:endParaRPr lang="en-IN" dirty="0">
                        <a:solidFill>
                          <a:srgbClr val="00B0F0"/>
                        </a:solidFill>
                      </a:endParaRPr>
                    </a:p>
                  </a:txBody>
                  <a:tcPr/>
                </a:tc>
                <a:tc>
                  <a:txBody>
                    <a:bodyPr/>
                    <a:lstStyle/>
                    <a:p>
                      <a:endParaRPr lang="en-IN" dirty="0">
                        <a:solidFill>
                          <a:srgbClr val="00B0F0"/>
                        </a:solidFill>
                      </a:endParaRP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52027839"/>
              </p:ext>
            </p:extLst>
          </p:nvPr>
        </p:nvGraphicFramePr>
        <p:xfrm>
          <a:off x="5460643" y="5239431"/>
          <a:ext cx="1827370" cy="395047"/>
        </p:xfrm>
        <a:graphic>
          <a:graphicData uri="http://schemas.openxmlformats.org/drawingml/2006/table">
            <a:tbl>
              <a:tblPr firstRow="1" bandRow="1">
                <a:tableStyleId>{5C22544A-7EE6-4342-B048-85BDC9FD1C3A}</a:tableStyleId>
              </a:tblPr>
              <a:tblGrid>
                <a:gridCol w="913685"/>
                <a:gridCol w="913685"/>
              </a:tblGrid>
              <a:tr h="395047">
                <a:tc>
                  <a:txBody>
                    <a:bodyPr/>
                    <a:lstStyle/>
                    <a:p>
                      <a:pPr algn="ctr"/>
                      <a:r>
                        <a:rPr lang="en-IN" dirty="0" smtClean="0"/>
                        <a:t>D</a:t>
                      </a:r>
                      <a:endParaRPr lang="en-IN" dirty="0"/>
                    </a:p>
                  </a:txBody>
                  <a:tcPr/>
                </a:tc>
                <a:tc>
                  <a:txBody>
                    <a:bodyPr/>
                    <a:lstStyle/>
                    <a:p>
                      <a:pPr algn="ctr"/>
                      <a:endParaRPr lang="en-IN"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567672766"/>
              </p:ext>
            </p:extLst>
          </p:nvPr>
        </p:nvGraphicFramePr>
        <p:xfrm>
          <a:off x="8021392" y="5211528"/>
          <a:ext cx="1827370" cy="395047"/>
        </p:xfrm>
        <a:graphic>
          <a:graphicData uri="http://schemas.openxmlformats.org/drawingml/2006/table">
            <a:tbl>
              <a:tblPr firstRow="1" bandRow="1">
                <a:tableStyleId>{5C22544A-7EE6-4342-B048-85BDC9FD1C3A}</a:tableStyleId>
              </a:tblPr>
              <a:tblGrid>
                <a:gridCol w="913685"/>
                <a:gridCol w="913685"/>
              </a:tblGrid>
              <a:tr h="395047">
                <a:tc>
                  <a:txBody>
                    <a:bodyPr/>
                    <a:lstStyle/>
                    <a:p>
                      <a:pPr algn="ctr"/>
                      <a:r>
                        <a:rPr lang="en-IN" dirty="0" smtClean="0"/>
                        <a:t>E</a:t>
                      </a:r>
                      <a:endParaRPr lang="en-IN" dirty="0"/>
                    </a:p>
                  </a:txBody>
                  <a:tcPr/>
                </a:tc>
                <a:tc>
                  <a:txBody>
                    <a:bodyPr/>
                    <a:lstStyle/>
                    <a:p>
                      <a:pPr algn="ctr"/>
                      <a:r>
                        <a:rPr lang="en-IN" dirty="0" smtClean="0"/>
                        <a:t>X</a:t>
                      </a:r>
                      <a:endParaRPr lang="en-IN" dirty="0"/>
                    </a:p>
                  </a:txBody>
                  <a:tcPr/>
                </a:tc>
              </a:tr>
            </a:tbl>
          </a:graphicData>
        </a:graphic>
      </p:graphicFrame>
      <p:cxnSp>
        <p:nvCxnSpPr>
          <p:cNvPr id="8" name="Straight Arrow Connector 7"/>
          <p:cNvCxnSpPr/>
          <p:nvPr/>
        </p:nvCxnSpPr>
        <p:spPr>
          <a:xfrm>
            <a:off x="4793089" y="5434761"/>
            <a:ext cx="667554" cy="2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7265833" y="5434761"/>
            <a:ext cx="6954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293754" y="5613528"/>
            <a:ext cx="752322" cy="369332"/>
          </a:xfrm>
          <a:prstGeom prst="rect">
            <a:avLst/>
          </a:prstGeom>
          <a:noFill/>
        </p:spPr>
        <p:txBody>
          <a:bodyPr wrap="none" rtlCol="0">
            <a:spAutoFit/>
          </a:bodyPr>
          <a:lstStyle/>
          <a:p>
            <a:r>
              <a:rPr lang="en-IN" dirty="0" smtClean="0"/>
              <a:t>START</a:t>
            </a:r>
            <a:endParaRPr lang="en-IN" dirty="0"/>
          </a:p>
        </p:txBody>
      </p:sp>
      <p:cxnSp>
        <p:nvCxnSpPr>
          <p:cNvPr id="11" name="Straight Arrow Connector 10"/>
          <p:cNvCxnSpPr/>
          <p:nvPr/>
        </p:nvCxnSpPr>
        <p:spPr>
          <a:xfrm>
            <a:off x="2293754" y="5471737"/>
            <a:ext cx="667554" cy="2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3574246315"/>
              </p:ext>
            </p:extLst>
          </p:nvPr>
        </p:nvGraphicFramePr>
        <p:xfrm>
          <a:off x="4766498" y="4237154"/>
          <a:ext cx="1827370" cy="395047"/>
        </p:xfrm>
        <a:graphic>
          <a:graphicData uri="http://schemas.openxmlformats.org/drawingml/2006/table">
            <a:tbl>
              <a:tblPr firstRow="1" bandRow="1">
                <a:tableStyleId>{5C22544A-7EE6-4342-B048-85BDC9FD1C3A}</a:tableStyleId>
              </a:tblPr>
              <a:tblGrid>
                <a:gridCol w="913685"/>
                <a:gridCol w="913685"/>
              </a:tblGrid>
              <a:tr h="395047">
                <a:tc>
                  <a:txBody>
                    <a:bodyPr/>
                    <a:lstStyle/>
                    <a:p>
                      <a:pPr algn="ctr"/>
                      <a:r>
                        <a:rPr lang="en-IN" dirty="0" smtClean="0"/>
                        <a:t>C</a:t>
                      </a:r>
                      <a:endParaRPr lang="en-IN" dirty="0"/>
                    </a:p>
                  </a:txBody>
                  <a:tcPr/>
                </a:tc>
                <a:tc>
                  <a:txBody>
                    <a:bodyPr/>
                    <a:lstStyle/>
                    <a:p>
                      <a:endParaRPr lang="en-IN" dirty="0"/>
                    </a:p>
                  </a:txBody>
                  <a:tcPr/>
                </a:tc>
              </a:tr>
            </a:tbl>
          </a:graphicData>
        </a:graphic>
      </p:graphicFrame>
      <p:sp>
        <p:nvSpPr>
          <p:cNvPr id="3" name="Rectangle 2"/>
          <p:cNvSpPr/>
          <p:nvPr/>
        </p:nvSpPr>
        <p:spPr>
          <a:xfrm>
            <a:off x="721217" y="4779965"/>
            <a:ext cx="2550017" cy="646331"/>
          </a:xfrm>
          <a:prstGeom prst="rect">
            <a:avLst/>
          </a:prstGeom>
        </p:spPr>
        <p:txBody>
          <a:bodyPr wrap="square">
            <a:spAutoFit/>
          </a:bodyPr>
          <a:lstStyle/>
          <a:p>
            <a:r>
              <a:rPr lang="en-IN" dirty="0" smtClean="0">
                <a:solidFill>
                  <a:srgbClr val="92D050"/>
                </a:solidFill>
              </a:rPr>
              <a:t>1# Set </a:t>
            </a:r>
            <a:r>
              <a:rPr lang="en-IN" dirty="0">
                <a:solidFill>
                  <a:srgbClr val="92D050"/>
                </a:solidFill>
              </a:rPr>
              <a:t>SAVE=START and</a:t>
            </a:r>
          </a:p>
          <a:p>
            <a:r>
              <a:rPr lang="en-IN" dirty="0">
                <a:solidFill>
                  <a:srgbClr val="92D050"/>
                </a:solidFill>
              </a:rPr>
              <a:t>Set PTR=LINK[START]</a:t>
            </a:r>
          </a:p>
        </p:txBody>
      </p:sp>
      <p:cxnSp>
        <p:nvCxnSpPr>
          <p:cNvPr id="14" name="Straight Arrow Connector 13"/>
          <p:cNvCxnSpPr>
            <a:endCxn id="5" idx="1"/>
          </p:cNvCxnSpPr>
          <p:nvPr/>
        </p:nvCxnSpPr>
        <p:spPr>
          <a:xfrm>
            <a:off x="2293754" y="4276516"/>
            <a:ext cx="670534" cy="1175464"/>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313591" y="4259297"/>
            <a:ext cx="670534" cy="1175464"/>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962990" y="4012513"/>
            <a:ext cx="661528" cy="369332"/>
          </a:xfrm>
          <a:prstGeom prst="rect">
            <a:avLst/>
          </a:prstGeom>
        </p:spPr>
        <p:txBody>
          <a:bodyPr wrap="none">
            <a:spAutoFit/>
          </a:bodyPr>
          <a:lstStyle/>
          <a:p>
            <a:r>
              <a:rPr lang="en-IN" dirty="0">
                <a:solidFill>
                  <a:srgbClr val="92D050"/>
                </a:solidFill>
              </a:rPr>
              <a:t>SAVE</a:t>
            </a:r>
            <a:endParaRPr lang="en-IN" dirty="0"/>
          </a:p>
        </p:txBody>
      </p:sp>
      <p:sp>
        <p:nvSpPr>
          <p:cNvPr id="17" name="Rectangle 16"/>
          <p:cNvSpPr/>
          <p:nvPr/>
        </p:nvSpPr>
        <p:spPr>
          <a:xfrm>
            <a:off x="3973821" y="4022051"/>
            <a:ext cx="516488" cy="369332"/>
          </a:xfrm>
          <a:prstGeom prst="rect">
            <a:avLst/>
          </a:prstGeom>
        </p:spPr>
        <p:txBody>
          <a:bodyPr wrap="none">
            <a:spAutoFit/>
          </a:bodyPr>
          <a:lstStyle/>
          <a:p>
            <a:r>
              <a:rPr lang="en-IN" dirty="0">
                <a:solidFill>
                  <a:srgbClr val="92D050"/>
                </a:solidFill>
              </a:rPr>
              <a:t>PTR</a:t>
            </a:r>
            <a:endParaRPr lang="en-IN" dirty="0"/>
          </a:p>
        </p:txBody>
      </p:sp>
      <p:sp>
        <p:nvSpPr>
          <p:cNvPr id="18" name="Rectangle 17"/>
          <p:cNvSpPr/>
          <p:nvPr/>
        </p:nvSpPr>
        <p:spPr>
          <a:xfrm>
            <a:off x="2961308" y="5982860"/>
            <a:ext cx="3430073" cy="646331"/>
          </a:xfrm>
          <a:prstGeom prst="rect">
            <a:avLst/>
          </a:prstGeom>
        </p:spPr>
        <p:txBody>
          <a:bodyPr wrap="square">
            <a:spAutoFit/>
          </a:bodyPr>
          <a:lstStyle/>
          <a:p>
            <a:r>
              <a:rPr lang="en-IN" dirty="0" smtClean="0">
                <a:solidFill>
                  <a:srgbClr val="00B0F0"/>
                </a:solidFill>
              </a:rPr>
              <a:t>2# If </a:t>
            </a:r>
            <a:r>
              <a:rPr lang="en-IN" dirty="0">
                <a:solidFill>
                  <a:srgbClr val="00B0F0"/>
                </a:solidFill>
              </a:rPr>
              <a:t>ITEM&lt; INFO[PTR]</a:t>
            </a:r>
          </a:p>
          <a:p>
            <a:r>
              <a:rPr lang="en-IN" dirty="0">
                <a:solidFill>
                  <a:srgbClr val="00B0F0"/>
                </a:solidFill>
              </a:rPr>
              <a:t>Then </a:t>
            </a:r>
            <a:r>
              <a:rPr lang="en-IN" dirty="0" smtClean="0">
                <a:solidFill>
                  <a:srgbClr val="00B0F0"/>
                </a:solidFill>
              </a:rPr>
              <a:t>LOC=SAVE</a:t>
            </a:r>
            <a:endParaRPr lang="en-IN" dirty="0">
              <a:solidFill>
                <a:srgbClr val="00B0F0"/>
              </a:solidFill>
            </a:endParaRPr>
          </a:p>
        </p:txBody>
      </p:sp>
      <p:sp>
        <p:nvSpPr>
          <p:cNvPr id="19" name="Rectangle 18"/>
          <p:cNvSpPr/>
          <p:nvPr/>
        </p:nvSpPr>
        <p:spPr>
          <a:xfrm>
            <a:off x="5307170" y="5966087"/>
            <a:ext cx="2914918" cy="646331"/>
          </a:xfrm>
          <a:prstGeom prst="rect">
            <a:avLst/>
          </a:prstGeom>
        </p:spPr>
        <p:txBody>
          <a:bodyPr wrap="square">
            <a:spAutoFit/>
          </a:bodyPr>
          <a:lstStyle/>
          <a:p>
            <a:r>
              <a:rPr lang="en-IN" dirty="0" smtClean="0">
                <a:solidFill>
                  <a:srgbClr val="FFFF00"/>
                </a:solidFill>
              </a:rPr>
              <a:t>3# Set </a:t>
            </a:r>
            <a:r>
              <a:rPr lang="en-IN" dirty="0">
                <a:solidFill>
                  <a:srgbClr val="FFFF00"/>
                </a:solidFill>
              </a:rPr>
              <a:t>SAVE=PTR</a:t>
            </a:r>
          </a:p>
          <a:p>
            <a:r>
              <a:rPr lang="en-IN" dirty="0" smtClean="0">
                <a:solidFill>
                  <a:srgbClr val="FFFF00"/>
                </a:solidFill>
              </a:rPr>
              <a:t>PTR=LINK[PTR</a:t>
            </a:r>
            <a:r>
              <a:rPr lang="en-IN" dirty="0">
                <a:solidFill>
                  <a:srgbClr val="FFFF00"/>
                </a:solidFill>
              </a:rPr>
              <a:t>]</a:t>
            </a:r>
          </a:p>
        </p:txBody>
      </p:sp>
      <p:cxnSp>
        <p:nvCxnSpPr>
          <p:cNvPr id="20" name="Straight Arrow Connector 19"/>
          <p:cNvCxnSpPr/>
          <p:nvPr/>
        </p:nvCxnSpPr>
        <p:spPr>
          <a:xfrm>
            <a:off x="4622778" y="4250832"/>
            <a:ext cx="670534" cy="1175464"/>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943028" y="4237734"/>
            <a:ext cx="670534" cy="1175464"/>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448283" y="4024173"/>
            <a:ext cx="661528" cy="369332"/>
          </a:xfrm>
          <a:prstGeom prst="rect">
            <a:avLst/>
          </a:prstGeom>
        </p:spPr>
        <p:txBody>
          <a:bodyPr wrap="none">
            <a:spAutoFit/>
          </a:bodyPr>
          <a:lstStyle/>
          <a:p>
            <a:r>
              <a:rPr lang="en-IN" dirty="0">
                <a:solidFill>
                  <a:srgbClr val="FFFF00"/>
                </a:solidFill>
              </a:rPr>
              <a:t>SAVE</a:t>
            </a:r>
          </a:p>
        </p:txBody>
      </p:sp>
      <p:sp>
        <p:nvSpPr>
          <p:cNvPr id="23" name="Rectangle 22"/>
          <p:cNvSpPr/>
          <p:nvPr/>
        </p:nvSpPr>
        <p:spPr>
          <a:xfrm>
            <a:off x="6644838" y="3980247"/>
            <a:ext cx="516488" cy="369332"/>
          </a:xfrm>
          <a:prstGeom prst="rect">
            <a:avLst/>
          </a:prstGeom>
        </p:spPr>
        <p:txBody>
          <a:bodyPr wrap="none">
            <a:spAutoFit/>
          </a:bodyPr>
          <a:lstStyle/>
          <a:p>
            <a:r>
              <a:rPr lang="en-IN" dirty="0">
                <a:solidFill>
                  <a:srgbClr val="FFFF00"/>
                </a:solidFill>
              </a:rPr>
              <a:t>PTR</a:t>
            </a:r>
          </a:p>
        </p:txBody>
      </p:sp>
      <p:cxnSp>
        <p:nvCxnSpPr>
          <p:cNvPr id="25" name="Straight Connector 24"/>
          <p:cNvCxnSpPr/>
          <p:nvPr/>
        </p:nvCxnSpPr>
        <p:spPr>
          <a:xfrm flipH="1">
            <a:off x="4958045" y="4838564"/>
            <a:ext cx="168821" cy="2645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7234267" y="4824148"/>
            <a:ext cx="168821" cy="2645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676344" y="4610587"/>
            <a:ext cx="4075155" cy="369332"/>
          </a:xfrm>
          <a:prstGeom prst="rect">
            <a:avLst/>
          </a:prstGeom>
          <a:noFill/>
        </p:spPr>
        <p:txBody>
          <a:bodyPr wrap="none" rtlCol="0">
            <a:spAutoFit/>
          </a:bodyPr>
          <a:lstStyle/>
          <a:p>
            <a:r>
              <a:rPr lang="en-IN" dirty="0" smtClean="0">
                <a:solidFill>
                  <a:srgbClr val="FF0000"/>
                </a:solidFill>
              </a:rPr>
              <a:t>Not in this case as C [ITEM]&lt;D [INFO[PTR]]</a:t>
            </a:r>
            <a:endParaRPr lang="en-IN" dirty="0">
              <a:solidFill>
                <a:srgbClr val="FF0000"/>
              </a:solidFill>
            </a:endParaRPr>
          </a:p>
        </p:txBody>
      </p:sp>
    </p:spTree>
    <p:extLst>
      <p:ext uri="{BB962C8B-B14F-4D97-AF65-F5344CB8AC3E}">
        <p14:creationId xmlns:p14="http://schemas.microsoft.com/office/powerpoint/2010/main" val="4185796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704" y="495064"/>
            <a:ext cx="9720072" cy="1499616"/>
          </a:xfrm>
        </p:spPr>
        <p:txBody>
          <a:bodyPr/>
          <a:lstStyle/>
          <a:p>
            <a:r>
              <a:rPr lang="en-IN" dirty="0" smtClean="0"/>
              <a:t>Deletion from a linked list </a:t>
            </a:r>
            <a:endParaRPr lang="en-IN" dirty="0"/>
          </a:p>
        </p:txBody>
      </p:sp>
      <p:sp>
        <p:nvSpPr>
          <p:cNvPr id="4" name="TextBox 3"/>
          <p:cNvSpPr txBox="1"/>
          <p:nvPr/>
        </p:nvSpPr>
        <p:spPr>
          <a:xfrm>
            <a:off x="798491" y="1648496"/>
            <a:ext cx="10818539" cy="5109091"/>
          </a:xfrm>
          <a:prstGeom prst="rect">
            <a:avLst/>
          </a:prstGeom>
          <a:noFill/>
        </p:spPr>
        <p:txBody>
          <a:bodyPr wrap="none" rtlCol="0">
            <a:spAutoFit/>
          </a:bodyPr>
          <a:lstStyle/>
          <a:p>
            <a:r>
              <a:rPr lang="en-IN" dirty="0" smtClean="0"/>
              <a:t>This algorithm deletes the first element from the list containing ITEM or an element at a location LOC containing ITEM</a:t>
            </a:r>
          </a:p>
          <a:p>
            <a:r>
              <a:rPr lang="en-IN" dirty="0" smtClean="0"/>
              <a:t>and a preceding node at location LOCP</a:t>
            </a:r>
          </a:p>
          <a:p>
            <a:endParaRPr lang="en-IN" dirty="0"/>
          </a:p>
          <a:p>
            <a:r>
              <a:rPr lang="en-IN" sz="1600" dirty="0" smtClean="0"/>
              <a:t>FIND(INFO,LINK,START,ITEM,LOC,LOCP)</a:t>
            </a:r>
          </a:p>
          <a:p>
            <a:r>
              <a:rPr lang="en-IN" sz="1600" dirty="0" smtClean="0">
                <a:solidFill>
                  <a:srgbClr val="FF0000"/>
                </a:solidFill>
              </a:rPr>
              <a:t>If START=NULL then</a:t>
            </a:r>
          </a:p>
          <a:p>
            <a:r>
              <a:rPr lang="en-IN" sz="1600" dirty="0">
                <a:solidFill>
                  <a:srgbClr val="FF0000"/>
                </a:solidFill>
              </a:rPr>
              <a:t>	</a:t>
            </a:r>
            <a:r>
              <a:rPr lang="en-IN" sz="1600" dirty="0" smtClean="0">
                <a:solidFill>
                  <a:srgbClr val="FF0000"/>
                </a:solidFill>
              </a:rPr>
              <a:t>set LOC=NULL</a:t>
            </a:r>
          </a:p>
          <a:p>
            <a:r>
              <a:rPr lang="en-IN" sz="1600" dirty="0">
                <a:solidFill>
                  <a:srgbClr val="FF0000"/>
                </a:solidFill>
              </a:rPr>
              <a:t>	</a:t>
            </a:r>
            <a:r>
              <a:rPr lang="en-IN" sz="1600" dirty="0" smtClean="0">
                <a:solidFill>
                  <a:srgbClr val="FF0000"/>
                </a:solidFill>
              </a:rPr>
              <a:t>and LOCP=NULL //list is empty</a:t>
            </a:r>
          </a:p>
          <a:p>
            <a:r>
              <a:rPr lang="en-IN" sz="1600" dirty="0" smtClean="0">
                <a:solidFill>
                  <a:srgbClr val="FFFF00"/>
                </a:solidFill>
              </a:rPr>
              <a:t>If INFO[START]=ITEM, then</a:t>
            </a:r>
          </a:p>
          <a:p>
            <a:r>
              <a:rPr lang="en-IN" sz="1600" dirty="0" smtClean="0">
                <a:solidFill>
                  <a:srgbClr val="FFFF00"/>
                </a:solidFill>
              </a:rPr>
              <a:t>	set LOC=START</a:t>
            </a:r>
          </a:p>
          <a:p>
            <a:r>
              <a:rPr lang="en-IN" sz="1600" dirty="0">
                <a:solidFill>
                  <a:srgbClr val="FFFF00"/>
                </a:solidFill>
              </a:rPr>
              <a:t>	</a:t>
            </a:r>
            <a:r>
              <a:rPr lang="en-IN" sz="1600" dirty="0" smtClean="0">
                <a:solidFill>
                  <a:srgbClr val="FFFF00"/>
                </a:solidFill>
              </a:rPr>
              <a:t>and LOCP=NULL // first node has to be deleted</a:t>
            </a:r>
          </a:p>
          <a:p>
            <a:r>
              <a:rPr lang="en-IN" sz="1600" dirty="0" smtClean="0">
                <a:solidFill>
                  <a:srgbClr val="92D050"/>
                </a:solidFill>
              </a:rPr>
              <a:t>Set SAVE=START</a:t>
            </a:r>
          </a:p>
          <a:p>
            <a:r>
              <a:rPr lang="en-IN" sz="1600" dirty="0" smtClean="0">
                <a:solidFill>
                  <a:srgbClr val="92D050"/>
                </a:solidFill>
              </a:rPr>
              <a:t>PTR=LINK[START]</a:t>
            </a:r>
          </a:p>
          <a:p>
            <a:r>
              <a:rPr lang="en-IN" sz="1600" dirty="0" smtClean="0">
                <a:solidFill>
                  <a:srgbClr val="92D050"/>
                </a:solidFill>
              </a:rPr>
              <a:t>Repeat step 5 and 6 while PTR!=NULL</a:t>
            </a:r>
          </a:p>
          <a:p>
            <a:r>
              <a:rPr lang="en-IN" sz="1600" dirty="0" smtClean="0">
                <a:solidFill>
                  <a:srgbClr val="00B0F0"/>
                </a:solidFill>
              </a:rPr>
              <a:t>If INFO[PTR]=ITEM</a:t>
            </a:r>
          </a:p>
          <a:p>
            <a:r>
              <a:rPr lang="en-IN" sz="1600" dirty="0" smtClean="0">
                <a:solidFill>
                  <a:srgbClr val="00B0F0"/>
                </a:solidFill>
              </a:rPr>
              <a:t>Then	LOC=PTR</a:t>
            </a:r>
          </a:p>
          <a:p>
            <a:r>
              <a:rPr lang="en-IN" sz="1600" dirty="0">
                <a:solidFill>
                  <a:srgbClr val="00B0F0"/>
                </a:solidFill>
              </a:rPr>
              <a:t>	</a:t>
            </a:r>
            <a:r>
              <a:rPr lang="en-IN" sz="1600" dirty="0" smtClean="0">
                <a:solidFill>
                  <a:srgbClr val="00B0F0"/>
                </a:solidFill>
              </a:rPr>
              <a:t>LOCP=SAVE return</a:t>
            </a:r>
          </a:p>
          <a:p>
            <a:r>
              <a:rPr lang="en-IN" sz="1600" dirty="0" smtClean="0">
                <a:solidFill>
                  <a:srgbClr val="FF0066"/>
                </a:solidFill>
              </a:rPr>
              <a:t>Set SAVE=PTR</a:t>
            </a:r>
          </a:p>
          <a:p>
            <a:r>
              <a:rPr lang="en-IN" sz="1600" dirty="0">
                <a:solidFill>
                  <a:srgbClr val="FF0066"/>
                </a:solidFill>
              </a:rPr>
              <a:t>	</a:t>
            </a:r>
            <a:r>
              <a:rPr lang="en-IN" sz="1600" dirty="0" smtClean="0">
                <a:solidFill>
                  <a:srgbClr val="FF0066"/>
                </a:solidFill>
              </a:rPr>
              <a:t>PTR=LINK[PTR]</a:t>
            </a:r>
          </a:p>
          <a:p>
            <a:r>
              <a:rPr lang="en-IN" sz="1600" dirty="0" smtClean="0">
                <a:solidFill>
                  <a:srgbClr val="92D050"/>
                </a:solidFill>
              </a:rPr>
              <a:t>Set LOC=NULL</a:t>
            </a:r>
          </a:p>
          <a:p>
            <a:r>
              <a:rPr lang="en-IN" sz="1600" dirty="0" smtClean="0">
                <a:solidFill>
                  <a:srgbClr val="92D050"/>
                </a:solidFill>
              </a:rPr>
              <a:t>return</a:t>
            </a:r>
            <a:endParaRPr lang="en-IN" sz="1600" dirty="0">
              <a:solidFill>
                <a:srgbClr val="92D05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295842831"/>
              </p:ext>
            </p:extLst>
          </p:nvPr>
        </p:nvGraphicFramePr>
        <p:xfrm>
          <a:off x="6658162" y="2738954"/>
          <a:ext cx="1146220" cy="365760"/>
        </p:xfrm>
        <a:graphic>
          <a:graphicData uri="http://schemas.openxmlformats.org/drawingml/2006/table">
            <a:tbl>
              <a:tblPr firstRow="1" bandRow="1">
                <a:tableStyleId>{5C22544A-7EE6-4342-B048-85BDC9FD1C3A}</a:tableStyleId>
              </a:tblPr>
              <a:tblGrid>
                <a:gridCol w="573110"/>
                <a:gridCol w="573110"/>
              </a:tblGrid>
              <a:tr h="150348">
                <a:tc>
                  <a:txBody>
                    <a:bodyPr/>
                    <a:lstStyle/>
                    <a:p>
                      <a:pPr algn="ctr"/>
                      <a:r>
                        <a:rPr lang="en-IN" dirty="0" smtClean="0">
                          <a:solidFill>
                            <a:srgbClr val="FFFF00"/>
                          </a:solidFill>
                        </a:rPr>
                        <a:t>A</a:t>
                      </a:r>
                      <a:endParaRPr lang="en-IN" dirty="0">
                        <a:solidFill>
                          <a:srgbClr val="FFFF00"/>
                        </a:solidFill>
                      </a:endParaRPr>
                    </a:p>
                  </a:txBody>
                  <a:tcPr/>
                </a:tc>
                <a:tc>
                  <a:txBody>
                    <a:bodyPr/>
                    <a:lstStyle/>
                    <a:p>
                      <a:endParaRPr lang="en-IN"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89205843"/>
              </p:ext>
            </p:extLst>
          </p:nvPr>
        </p:nvGraphicFramePr>
        <p:xfrm>
          <a:off x="8291848" y="2744582"/>
          <a:ext cx="1146220" cy="365760"/>
        </p:xfrm>
        <a:graphic>
          <a:graphicData uri="http://schemas.openxmlformats.org/drawingml/2006/table">
            <a:tbl>
              <a:tblPr firstRow="1" bandRow="1">
                <a:tableStyleId>{5C22544A-7EE6-4342-B048-85BDC9FD1C3A}</a:tableStyleId>
              </a:tblPr>
              <a:tblGrid>
                <a:gridCol w="573110"/>
                <a:gridCol w="573110"/>
              </a:tblGrid>
              <a:tr h="150348">
                <a:tc>
                  <a:txBody>
                    <a:bodyPr/>
                    <a:lstStyle/>
                    <a:p>
                      <a:pPr algn="ctr"/>
                      <a:r>
                        <a:rPr lang="en-IN" dirty="0" smtClean="0">
                          <a:solidFill>
                            <a:srgbClr val="00B0F0"/>
                          </a:solidFill>
                        </a:rPr>
                        <a:t>B</a:t>
                      </a:r>
                      <a:endParaRPr lang="en-IN" dirty="0">
                        <a:solidFill>
                          <a:srgbClr val="00B0F0"/>
                        </a:solidFill>
                      </a:endParaRPr>
                    </a:p>
                  </a:txBody>
                  <a:tcPr/>
                </a:tc>
                <a:tc>
                  <a:txBody>
                    <a:bodyPr/>
                    <a:lstStyle/>
                    <a:p>
                      <a:pPr algn="ctr"/>
                      <a:endParaRPr lang="en-IN"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381833382"/>
              </p:ext>
            </p:extLst>
          </p:nvPr>
        </p:nvGraphicFramePr>
        <p:xfrm>
          <a:off x="9866649" y="2738954"/>
          <a:ext cx="1146220" cy="365760"/>
        </p:xfrm>
        <a:graphic>
          <a:graphicData uri="http://schemas.openxmlformats.org/drawingml/2006/table">
            <a:tbl>
              <a:tblPr firstRow="1" bandRow="1">
                <a:tableStyleId>{5C22544A-7EE6-4342-B048-85BDC9FD1C3A}</a:tableStyleId>
              </a:tblPr>
              <a:tblGrid>
                <a:gridCol w="573110"/>
                <a:gridCol w="573110"/>
              </a:tblGrid>
              <a:tr h="150348">
                <a:tc>
                  <a:txBody>
                    <a:bodyPr/>
                    <a:lstStyle/>
                    <a:p>
                      <a:pPr algn="ctr"/>
                      <a:r>
                        <a:rPr lang="en-IN" dirty="0" smtClean="0"/>
                        <a:t>C</a:t>
                      </a:r>
                      <a:endParaRPr lang="en-IN" dirty="0"/>
                    </a:p>
                  </a:txBody>
                  <a:tcPr/>
                </a:tc>
                <a:tc>
                  <a:txBody>
                    <a:bodyPr/>
                    <a:lstStyle/>
                    <a:p>
                      <a:pPr algn="ctr"/>
                      <a:r>
                        <a:rPr lang="en-IN" dirty="0" smtClean="0"/>
                        <a:t>X</a:t>
                      </a:r>
                      <a:endParaRPr lang="en-IN" dirty="0"/>
                    </a:p>
                  </a:txBody>
                  <a:tcPr/>
                </a:tc>
              </a:tr>
            </a:tbl>
          </a:graphicData>
        </a:graphic>
      </p:graphicFrame>
      <p:cxnSp>
        <p:nvCxnSpPr>
          <p:cNvPr id="8" name="Straight Arrow Connector 7"/>
          <p:cNvCxnSpPr/>
          <p:nvPr/>
        </p:nvCxnSpPr>
        <p:spPr>
          <a:xfrm>
            <a:off x="7835918" y="2921834"/>
            <a:ext cx="418724" cy="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430422" y="2909790"/>
            <a:ext cx="4362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195024" y="2920164"/>
            <a:ext cx="418724" cy="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903740" y="2963446"/>
            <a:ext cx="806150" cy="369332"/>
          </a:xfrm>
          <a:prstGeom prst="rect">
            <a:avLst/>
          </a:prstGeom>
          <a:noFill/>
        </p:spPr>
        <p:txBody>
          <a:bodyPr wrap="square" rtlCol="0">
            <a:spAutoFit/>
          </a:bodyPr>
          <a:lstStyle/>
          <a:p>
            <a:r>
              <a:rPr lang="en-IN" dirty="0" smtClean="0"/>
              <a:t>START</a:t>
            </a:r>
            <a:endParaRPr lang="en-IN" dirty="0"/>
          </a:p>
        </p:txBody>
      </p:sp>
      <p:sp>
        <p:nvSpPr>
          <p:cNvPr id="15" name="Rectangle 14"/>
          <p:cNvSpPr/>
          <p:nvPr/>
        </p:nvSpPr>
        <p:spPr>
          <a:xfrm>
            <a:off x="5761426" y="3556710"/>
            <a:ext cx="2283854" cy="646331"/>
          </a:xfrm>
          <a:prstGeom prst="rect">
            <a:avLst/>
          </a:prstGeom>
        </p:spPr>
        <p:txBody>
          <a:bodyPr wrap="square">
            <a:spAutoFit/>
          </a:bodyPr>
          <a:lstStyle/>
          <a:p>
            <a:r>
              <a:rPr lang="en-IN" dirty="0"/>
              <a:t> </a:t>
            </a:r>
            <a:r>
              <a:rPr lang="en-IN" dirty="0" smtClean="0">
                <a:solidFill>
                  <a:srgbClr val="92D050"/>
                </a:solidFill>
              </a:rPr>
              <a:t>2# SAVE=START</a:t>
            </a:r>
            <a:endParaRPr lang="en-IN" dirty="0">
              <a:solidFill>
                <a:srgbClr val="92D050"/>
              </a:solidFill>
            </a:endParaRPr>
          </a:p>
          <a:p>
            <a:r>
              <a:rPr lang="en-IN" dirty="0">
                <a:solidFill>
                  <a:srgbClr val="92D050"/>
                </a:solidFill>
              </a:rPr>
              <a:t>PTR=LINK[START]</a:t>
            </a:r>
          </a:p>
        </p:txBody>
      </p:sp>
      <p:cxnSp>
        <p:nvCxnSpPr>
          <p:cNvPr id="17" name="Straight Arrow Connector 16"/>
          <p:cNvCxnSpPr/>
          <p:nvPr/>
        </p:nvCxnSpPr>
        <p:spPr>
          <a:xfrm flipV="1">
            <a:off x="6596853" y="3233808"/>
            <a:ext cx="0" cy="763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6404386" y="2963446"/>
            <a:ext cx="0" cy="895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344696" y="4525476"/>
            <a:ext cx="2490425" cy="369332"/>
          </a:xfrm>
          <a:prstGeom prst="rect">
            <a:avLst/>
          </a:prstGeom>
        </p:spPr>
        <p:txBody>
          <a:bodyPr wrap="none">
            <a:spAutoFit/>
          </a:bodyPr>
          <a:lstStyle/>
          <a:p>
            <a:r>
              <a:rPr lang="en-IN" dirty="0" smtClean="0">
                <a:solidFill>
                  <a:srgbClr val="FFFF00"/>
                </a:solidFill>
              </a:rPr>
              <a:t>1# If INFO[START]=</a:t>
            </a:r>
            <a:r>
              <a:rPr lang="en-IN" dirty="0">
                <a:solidFill>
                  <a:srgbClr val="FFFF00"/>
                </a:solidFill>
              </a:rPr>
              <a:t>ITEM</a:t>
            </a:r>
          </a:p>
        </p:txBody>
      </p:sp>
      <p:cxnSp>
        <p:nvCxnSpPr>
          <p:cNvPr id="24" name="Straight Arrow Connector 23"/>
          <p:cNvCxnSpPr/>
          <p:nvPr/>
        </p:nvCxnSpPr>
        <p:spPr>
          <a:xfrm flipV="1">
            <a:off x="6903353" y="3283559"/>
            <a:ext cx="0" cy="1241917"/>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7775400" y="3518015"/>
            <a:ext cx="1714646" cy="646331"/>
          </a:xfrm>
          <a:prstGeom prst="rect">
            <a:avLst/>
          </a:prstGeom>
        </p:spPr>
        <p:txBody>
          <a:bodyPr wrap="square">
            <a:spAutoFit/>
          </a:bodyPr>
          <a:lstStyle/>
          <a:p>
            <a:r>
              <a:rPr lang="en-IN" dirty="0" smtClean="0">
                <a:solidFill>
                  <a:schemeClr val="accent2">
                    <a:lumMod val="60000"/>
                    <a:lumOff val="40000"/>
                  </a:schemeClr>
                </a:solidFill>
              </a:rPr>
              <a:t>LOC=PTR</a:t>
            </a:r>
            <a:endParaRPr lang="en-IN" dirty="0">
              <a:solidFill>
                <a:schemeClr val="accent2">
                  <a:lumMod val="60000"/>
                  <a:lumOff val="40000"/>
                </a:schemeClr>
              </a:solidFill>
            </a:endParaRPr>
          </a:p>
          <a:p>
            <a:r>
              <a:rPr lang="en-IN" dirty="0" smtClean="0">
                <a:solidFill>
                  <a:srgbClr val="FFFF00"/>
                </a:solidFill>
              </a:rPr>
              <a:t> </a:t>
            </a:r>
            <a:endParaRPr lang="en-IN" dirty="0">
              <a:solidFill>
                <a:srgbClr val="FFFF00"/>
              </a:solidFill>
            </a:endParaRPr>
          </a:p>
        </p:txBody>
      </p:sp>
      <p:cxnSp>
        <p:nvCxnSpPr>
          <p:cNvPr id="29" name="Straight Arrow Connector 28"/>
          <p:cNvCxnSpPr/>
          <p:nvPr/>
        </p:nvCxnSpPr>
        <p:spPr>
          <a:xfrm flipH="1" flipV="1">
            <a:off x="7899980" y="2943646"/>
            <a:ext cx="403637" cy="579797"/>
          </a:xfrm>
          <a:prstGeom prst="straightConnector1">
            <a:avLst/>
          </a:prstGeom>
          <a:ln>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042816" y="2345260"/>
            <a:ext cx="0" cy="1395447"/>
          </a:xfrm>
          <a:prstGeom prst="straightConnector1">
            <a:avLst/>
          </a:prstGeom>
          <a:ln>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149599" y="2482150"/>
            <a:ext cx="335880" cy="461496"/>
          </a:xfrm>
          <a:prstGeom prst="straightConnector1">
            <a:avLst/>
          </a:prstGeom>
          <a:ln>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375742" y="2158782"/>
            <a:ext cx="1334148" cy="369332"/>
          </a:xfrm>
          <a:prstGeom prst="rect">
            <a:avLst/>
          </a:prstGeom>
        </p:spPr>
        <p:txBody>
          <a:bodyPr wrap="none">
            <a:spAutoFit/>
          </a:bodyPr>
          <a:lstStyle/>
          <a:p>
            <a:r>
              <a:rPr lang="en-IN" dirty="0" smtClean="0">
                <a:solidFill>
                  <a:schemeClr val="accent2">
                    <a:lumMod val="60000"/>
                    <a:lumOff val="40000"/>
                  </a:schemeClr>
                </a:solidFill>
              </a:rPr>
              <a:t>LOCP=SAVE</a:t>
            </a:r>
            <a:endParaRPr lang="en-IN" dirty="0">
              <a:solidFill>
                <a:schemeClr val="accent2">
                  <a:lumMod val="60000"/>
                  <a:lumOff val="40000"/>
                </a:schemeClr>
              </a:solidFill>
            </a:endParaRPr>
          </a:p>
        </p:txBody>
      </p:sp>
      <p:cxnSp>
        <p:nvCxnSpPr>
          <p:cNvPr id="16" name="Straight Arrow Connector 15"/>
          <p:cNvCxnSpPr/>
          <p:nvPr/>
        </p:nvCxnSpPr>
        <p:spPr>
          <a:xfrm flipH="1" flipV="1">
            <a:off x="7054535" y="2343448"/>
            <a:ext cx="1578188" cy="56634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8538693" y="2963446"/>
            <a:ext cx="94030" cy="651959"/>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70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Deletion from a linked list </a:t>
            </a:r>
            <a:r>
              <a:rPr lang="en-IN" dirty="0" smtClean="0"/>
              <a:t>cont..</a:t>
            </a:r>
            <a:endParaRPr lang="en-IN" b="1" dirty="0"/>
          </a:p>
        </p:txBody>
      </p:sp>
      <p:sp>
        <p:nvSpPr>
          <p:cNvPr id="4" name="Rectangle 3"/>
          <p:cNvSpPr/>
          <p:nvPr/>
        </p:nvSpPr>
        <p:spPr>
          <a:xfrm>
            <a:off x="884349" y="2371120"/>
            <a:ext cx="6096000" cy="4247317"/>
          </a:xfrm>
          <a:prstGeom prst="rect">
            <a:avLst/>
          </a:prstGeom>
        </p:spPr>
        <p:txBody>
          <a:bodyPr>
            <a:spAutoFit/>
          </a:bodyPr>
          <a:lstStyle/>
          <a:p>
            <a:r>
              <a:rPr lang="en-IN" dirty="0"/>
              <a:t>DELETE(INFO,LINK,START,AVAIL,ITEM)</a:t>
            </a:r>
          </a:p>
          <a:p>
            <a:r>
              <a:rPr lang="en-IN" dirty="0"/>
              <a:t>Call FIND(INFO,LINK,START,ITEM,LOC,LOCP)</a:t>
            </a:r>
          </a:p>
          <a:p>
            <a:endParaRPr lang="en-IN" dirty="0"/>
          </a:p>
          <a:p>
            <a:r>
              <a:rPr lang="en-IN" dirty="0">
                <a:solidFill>
                  <a:srgbClr val="FF0000"/>
                </a:solidFill>
              </a:rPr>
              <a:t>If LOC=NULL</a:t>
            </a:r>
          </a:p>
          <a:p>
            <a:r>
              <a:rPr lang="en-IN" dirty="0">
                <a:solidFill>
                  <a:srgbClr val="FF0000"/>
                </a:solidFill>
              </a:rPr>
              <a:t>	item not in the list</a:t>
            </a:r>
          </a:p>
          <a:p>
            <a:r>
              <a:rPr lang="en-IN" dirty="0">
                <a:solidFill>
                  <a:srgbClr val="00B050"/>
                </a:solidFill>
              </a:rPr>
              <a:t>If LOCP=NULL</a:t>
            </a:r>
          </a:p>
          <a:p>
            <a:r>
              <a:rPr lang="en-IN" dirty="0">
                <a:solidFill>
                  <a:srgbClr val="00B050"/>
                </a:solidFill>
              </a:rPr>
              <a:t>	then set START=LINK[START] //delete first node</a:t>
            </a:r>
          </a:p>
          <a:p>
            <a:r>
              <a:rPr lang="en-IN" dirty="0">
                <a:solidFill>
                  <a:srgbClr val="FFFF00"/>
                </a:solidFill>
              </a:rPr>
              <a:t>Else</a:t>
            </a:r>
          </a:p>
          <a:p>
            <a:r>
              <a:rPr lang="en-IN" dirty="0">
                <a:solidFill>
                  <a:srgbClr val="FFFF00"/>
                </a:solidFill>
              </a:rPr>
              <a:t>Set LINK[LOCP]=LINK[LOC]</a:t>
            </a:r>
          </a:p>
          <a:p>
            <a:r>
              <a:rPr lang="en-IN" dirty="0">
                <a:solidFill>
                  <a:srgbClr val="FFFF00"/>
                </a:solidFill>
              </a:rPr>
              <a:t>End</a:t>
            </a:r>
          </a:p>
          <a:p>
            <a:endParaRPr lang="en-IN" dirty="0"/>
          </a:p>
          <a:p>
            <a:r>
              <a:rPr lang="en-IN" dirty="0">
                <a:solidFill>
                  <a:srgbClr val="00B0F0"/>
                </a:solidFill>
              </a:rPr>
              <a:t>LINK[LOC]=AVAIL // return node to avail</a:t>
            </a:r>
          </a:p>
          <a:p>
            <a:r>
              <a:rPr lang="en-IN" dirty="0">
                <a:solidFill>
                  <a:srgbClr val="00B0F0"/>
                </a:solidFill>
              </a:rPr>
              <a:t>AVAIL=LOC</a:t>
            </a:r>
          </a:p>
          <a:p>
            <a:endParaRPr lang="en-IN" dirty="0"/>
          </a:p>
          <a:p>
            <a:r>
              <a:rPr lang="en-IN" dirty="0"/>
              <a:t>exit</a:t>
            </a:r>
          </a:p>
        </p:txBody>
      </p:sp>
      <p:graphicFrame>
        <p:nvGraphicFramePr>
          <p:cNvPr id="5" name="Table 4"/>
          <p:cNvGraphicFramePr>
            <a:graphicFrameLocks noGrp="1"/>
          </p:cNvGraphicFramePr>
          <p:nvPr>
            <p:extLst>
              <p:ext uri="{D42A27DB-BD31-4B8C-83A1-F6EECF244321}">
                <p14:modId xmlns:p14="http://schemas.microsoft.com/office/powerpoint/2010/main" val="2538880269"/>
              </p:ext>
            </p:extLst>
          </p:nvPr>
        </p:nvGraphicFramePr>
        <p:xfrm>
          <a:off x="6658162" y="2738954"/>
          <a:ext cx="1146220" cy="365760"/>
        </p:xfrm>
        <a:graphic>
          <a:graphicData uri="http://schemas.openxmlformats.org/drawingml/2006/table">
            <a:tbl>
              <a:tblPr firstRow="1" bandRow="1">
                <a:tableStyleId>{5C22544A-7EE6-4342-B048-85BDC9FD1C3A}</a:tableStyleId>
              </a:tblPr>
              <a:tblGrid>
                <a:gridCol w="573110"/>
                <a:gridCol w="573110"/>
              </a:tblGrid>
              <a:tr h="150348">
                <a:tc>
                  <a:txBody>
                    <a:bodyPr/>
                    <a:lstStyle/>
                    <a:p>
                      <a:pPr algn="ctr"/>
                      <a:r>
                        <a:rPr lang="en-IN" dirty="0" smtClean="0"/>
                        <a:t>A</a:t>
                      </a:r>
                      <a:endParaRPr lang="en-IN" dirty="0"/>
                    </a:p>
                  </a:txBody>
                  <a:tcPr/>
                </a:tc>
                <a:tc>
                  <a:txBody>
                    <a:bodyPr/>
                    <a:lstStyle/>
                    <a:p>
                      <a:endParaRPr lang="en-IN"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98633246"/>
              </p:ext>
            </p:extLst>
          </p:nvPr>
        </p:nvGraphicFramePr>
        <p:xfrm>
          <a:off x="8291848" y="2744582"/>
          <a:ext cx="1146220" cy="365760"/>
        </p:xfrm>
        <a:graphic>
          <a:graphicData uri="http://schemas.openxmlformats.org/drawingml/2006/table">
            <a:tbl>
              <a:tblPr firstRow="1" bandRow="1">
                <a:tableStyleId>{5C22544A-7EE6-4342-B048-85BDC9FD1C3A}</a:tableStyleId>
              </a:tblPr>
              <a:tblGrid>
                <a:gridCol w="573110"/>
                <a:gridCol w="573110"/>
              </a:tblGrid>
              <a:tr h="150348">
                <a:tc>
                  <a:txBody>
                    <a:bodyPr/>
                    <a:lstStyle/>
                    <a:p>
                      <a:pPr algn="ctr"/>
                      <a:r>
                        <a:rPr lang="en-IN" dirty="0" smtClean="0"/>
                        <a:t>B</a:t>
                      </a:r>
                      <a:endParaRPr lang="en-IN" dirty="0"/>
                    </a:p>
                  </a:txBody>
                  <a:tcPr/>
                </a:tc>
                <a:tc>
                  <a:txBody>
                    <a:bodyPr/>
                    <a:lstStyle/>
                    <a:p>
                      <a:pPr algn="ctr"/>
                      <a:endParaRPr lang="en-IN"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22082893"/>
              </p:ext>
            </p:extLst>
          </p:nvPr>
        </p:nvGraphicFramePr>
        <p:xfrm>
          <a:off x="9866649" y="2738954"/>
          <a:ext cx="1146220" cy="365760"/>
        </p:xfrm>
        <a:graphic>
          <a:graphicData uri="http://schemas.openxmlformats.org/drawingml/2006/table">
            <a:tbl>
              <a:tblPr firstRow="1" bandRow="1">
                <a:tableStyleId>{5C22544A-7EE6-4342-B048-85BDC9FD1C3A}</a:tableStyleId>
              </a:tblPr>
              <a:tblGrid>
                <a:gridCol w="573110"/>
                <a:gridCol w="573110"/>
              </a:tblGrid>
              <a:tr h="150348">
                <a:tc>
                  <a:txBody>
                    <a:bodyPr/>
                    <a:lstStyle/>
                    <a:p>
                      <a:pPr algn="ctr"/>
                      <a:r>
                        <a:rPr lang="en-IN" dirty="0" smtClean="0"/>
                        <a:t>C</a:t>
                      </a:r>
                      <a:endParaRPr lang="en-IN" dirty="0"/>
                    </a:p>
                  </a:txBody>
                  <a:tcPr/>
                </a:tc>
                <a:tc>
                  <a:txBody>
                    <a:bodyPr/>
                    <a:lstStyle/>
                    <a:p>
                      <a:pPr algn="ctr"/>
                      <a:r>
                        <a:rPr lang="en-IN" dirty="0" smtClean="0"/>
                        <a:t>X</a:t>
                      </a:r>
                      <a:endParaRPr lang="en-IN" dirty="0"/>
                    </a:p>
                  </a:txBody>
                  <a:tcPr/>
                </a:tc>
              </a:tr>
            </a:tbl>
          </a:graphicData>
        </a:graphic>
      </p:graphicFrame>
      <p:cxnSp>
        <p:nvCxnSpPr>
          <p:cNvPr id="8" name="Straight Arrow Connector 7"/>
          <p:cNvCxnSpPr/>
          <p:nvPr/>
        </p:nvCxnSpPr>
        <p:spPr>
          <a:xfrm>
            <a:off x="7835918" y="2921834"/>
            <a:ext cx="418724" cy="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430422" y="2909790"/>
            <a:ext cx="4362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195024" y="2920164"/>
            <a:ext cx="418724" cy="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660596" y="3575005"/>
            <a:ext cx="2350643" cy="369332"/>
          </a:xfrm>
          <a:prstGeom prst="rect">
            <a:avLst/>
          </a:prstGeom>
        </p:spPr>
        <p:txBody>
          <a:bodyPr wrap="none">
            <a:spAutoFit/>
          </a:bodyPr>
          <a:lstStyle/>
          <a:p>
            <a:r>
              <a:rPr lang="en-IN" dirty="0"/>
              <a:t>LINK[LOCP]=LINK[LOC]</a:t>
            </a:r>
          </a:p>
        </p:txBody>
      </p:sp>
      <p:cxnSp>
        <p:nvCxnSpPr>
          <p:cNvPr id="13" name="Straight Arrow Connector 12"/>
          <p:cNvCxnSpPr/>
          <p:nvPr/>
        </p:nvCxnSpPr>
        <p:spPr>
          <a:xfrm flipV="1">
            <a:off x="6404386" y="2312645"/>
            <a:ext cx="0" cy="607519"/>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404386" y="2371120"/>
            <a:ext cx="1640894"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8045280" y="2371120"/>
            <a:ext cx="0" cy="549044"/>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980349" y="2616404"/>
            <a:ext cx="708338" cy="61619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914161" y="2616404"/>
            <a:ext cx="875367" cy="6723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86274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DOUBLY LINKED LIST (</a:t>
            </a:r>
            <a:r>
              <a:rPr lang="en-IN" dirty="0" smtClean="0">
                <a:solidFill>
                  <a:srgbClr val="FF0000"/>
                </a:solidFill>
              </a:rPr>
              <a:t>TWO WAY LISTS</a:t>
            </a:r>
            <a:r>
              <a:rPr lang="en-IN" dirty="0" smtClean="0"/>
              <a:t>)</a:t>
            </a:r>
            <a:endParaRPr lang="en-IN" dirty="0"/>
          </a:p>
        </p:txBody>
      </p:sp>
      <p:sp>
        <p:nvSpPr>
          <p:cNvPr id="4" name="TextBox 3"/>
          <p:cNvSpPr txBox="1"/>
          <p:nvPr/>
        </p:nvSpPr>
        <p:spPr>
          <a:xfrm>
            <a:off x="540913" y="2215167"/>
            <a:ext cx="11062003" cy="2308324"/>
          </a:xfrm>
          <a:prstGeom prst="rect">
            <a:avLst/>
          </a:prstGeom>
          <a:noFill/>
        </p:spPr>
        <p:txBody>
          <a:bodyPr wrap="none" rtlCol="0">
            <a:spAutoFit/>
          </a:bodyPr>
          <a:lstStyle/>
          <a:p>
            <a:r>
              <a:rPr lang="en-IN" dirty="0"/>
              <a:t>In this type of liked list each node holds two-pointer field. Pointers exist between adjacent nodes in both directions</a:t>
            </a:r>
            <a:r>
              <a:rPr lang="en-IN" dirty="0" smtClean="0"/>
              <a:t>.</a:t>
            </a:r>
          </a:p>
          <a:p>
            <a:r>
              <a:rPr lang="en-IN" dirty="0" smtClean="0"/>
              <a:t>The </a:t>
            </a:r>
            <a:r>
              <a:rPr lang="en-IN" dirty="0"/>
              <a:t>list can be traversed either forward or backward.</a:t>
            </a:r>
          </a:p>
          <a:p>
            <a:endParaRPr lang="en-IN" dirty="0" smtClean="0"/>
          </a:p>
          <a:p>
            <a:r>
              <a:rPr lang="en-IN" dirty="0" smtClean="0"/>
              <a:t>Doubly </a:t>
            </a:r>
            <a:r>
              <a:rPr lang="en-IN" dirty="0"/>
              <a:t>Linked List are more convenient than Singly Linked List since we maintain links for bi-directional traversing</a:t>
            </a:r>
          </a:p>
          <a:p>
            <a:endParaRPr lang="en-IN" dirty="0"/>
          </a:p>
          <a:p>
            <a:r>
              <a:rPr lang="en-IN" dirty="0" smtClean="0"/>
              <a:t>Each </a:t>
            </a:r>
            <a:r>
              <a:rPr lang="en-IN" dirty="0"/>
              <a:t>Node contains two fields, called Links, which are references to the previous and to the Next Node in the </a:t>
            </a:r>
            <a:r>
              <a:rPr lang="en-IN" dirty="0" smtClean="0"/>
              <a:t>sequence</a:t>
            </a:r>
          </a:p>
          <a:p>
            <a:r>
              <a:rPr lang="en-IN" dirty="0" smtClean="0"/>
              <a:t>of </a:t>
            </a:r>
            <a:r>
              <a:rPr lang="en-IN" dirty="0"/>
              <a:t>Nodes.</a:t>
            </a:r>
          </a:p>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303540035"/>
              </p:ext>
            </p:extLst>
          </p:nvPr>
        </p:nvGraphicFramePr>
        <p:xfrm>
          <a:off x="1384737" y="5120911"/>
          <a:ext cx="1625601" cy="426554"/>
        </p:xfrm>
        <a:graphic>
          <a:graphicData uri="http://schemas.openxmlformats.org/drawingml/2006/table">
            <a:tbl>
              <a:tblPr firstRow="1" bandRow="1">
                <a:tableStyleId>{5C22544A-7EE6-4342-B048-85BDC9FD1C3A}</a:tableStyleId>
              </a:tblPr>
              <a:tblGrid>
                <a:gridCol w="541867"/>
                <a:gridCol w="541867"/>
                <a:gridCol w="541867"/>
              </a:tblGrid>
              <a:tr h="426554">
                <a:tc>
                  <a:txBody>
                    <a:bodyPr/>
                    <a:lstStyle/>
                    <a:p>
                      <a:r>
                        <a:rPr lang="en-IN" dirty="0" smtClean="0"/>
                        <a:t>-</a:t>
                      </a:r>
                      <a:endParaRPr lang="en-IN" dirty="0"/>
                    </a:p>
                  </a:txBody>
                  <a:tcPr/>
                </a:tc>
                <a:tc>
                  <a:txBody>
                    <a:bodyPr/>
                    <a:lstStyle/>
                    <a:p>
                      <a:r>
                        <a:rPr lang="en-IN" dirty="0" smtClean="0"/>
                        <a:t>A</a:t>
                      </a:r>
                      <a:endParaRPr lang="en-IN" dirty="0"/>
                    </a:p>
                  </a:txBody>
                  <a:tcPr/>
                </a:tc>
                <a:tc>
                  <a:txBody>
                    <a:bodyPr/>
                    <a:lstStyle/>
                    <a:p>
                      <a:r>
                        <a:rPr lang="en-IN" dirty="0" smtClean="0"/>
                        <a:t>-</a:t>
                      </a:r>
                      <a:endParaRPr lang="en-IN"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72069199"/>
              </p:ext>
            </p:extLst>
          </p:nvPr>
        </p:nvGraphicFramePr>
        <p:xfrm>
          <a:off x="3816698" y="5120911"/>
          <a:ext cx="1625601" cy="426554"/>
        </p:xfrm>
        <a:graphic>
          <a:graphicData uri="http://schemas.openxmlformats.org/drawingml/2006/table">
            <a:tbl>
              <a:tblPr firstRow="1" bandRow="1">
                <a:tableStyleId>{5C22544A-7EE6-4342-B048-85BDC9FD1C3A}</a:tableStyleId>
              </a:tblPr>
              <a:tblGrid>
                <a:gridCol w="541867"/>
                <a:gridCol w="541867"/>
                <a:gridCol w="541867"/>
              </a:tblGrid>
              <a:tr h="426554">
                <a:tc>
                  <a:txBody>
                    <a:bodyPr/>
                    <a:lstStyle/>
                    <a:p>
                      <a:r>
                        <a:rPr lang="en-IN" dirty="0" smtClean="0"/>
                        <a:t>-</a:t>
                      </a:r>
                      <a:endParaRPr lang="en-IN" dirty="0"/>
                    </a:p>
                  </a:txBody>
                  <a:tcPr/>
                </a:tc>
                <a:tc>
                  <a:txBody>
                    <a:bodyPr/>
                    <a:lstStyle/>
                    <a:p>
                      <a:r>
                        <a:rPr lang="en-IN" dirty="0" smtClean="0"/>
                        <a:t>B</a:t>
                      </a:r>
                      <a:endParaRPr lang="en-IN" dirty="0"/>
                    </a:p>
                  </a:txBody>
                  <a:tcPr/>
                </a:tc>
                <a:tc>
                  <a:txBody>
                    <a:bodyPr/>
                    <a:lstStyle/>
                    <a:p>
                      <a:r>
                        <a:rPr lang="en-IN" dirty="0" smtClean="0"/>
                        <a:t>-</a:t>
                      </a:r>
                      <a:endParaRPr lang="en-IN"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347871982"/>
              </p:ext>
            </p:extLst>
          </p:nvPr>
        </p:nvGraphicFramePr>
        <p:xfrm>
          <a:off x="6237926" y="5120911"/>
          <a:ext cx="1625601" cy="426554"/>
        </p:xfrm>
        <a:graphic>
          <a:graphicData uri="http://schemas.openxmlformats.org/drawingml/2006/table">
            <a:tbl>
              <a:tblPr firstRow="1" bandRow="1">
                <a:tableStyleId>{5C22544A-7EE6-4342-B048-85BDC9FD1C3A}</a:tableStyleId>
              </a:tblPr>
              <a:tblGrid>
                <a:gridCol w="541867"/>
                <a:gridCol w="541867"/>
                <a:gridCol w="541867"/>
              </a:tblGrid>
              <a:tr h="426554">
                <a:tc>
                  <a:txBody>
                    <a:bodyPr/>
                    <a:lstStyle/>
                    <a:p>
                      <a:r>
                        <a:rPr lang="en-IN" dirty="0" smtClean="0"/>
                        <a:t>-</a:t>
                      </a:r>
                      <a:endParaRPr lang="en-IN" dirty="0"/>
                    </a:p>
                  </a:txBody>
                  <a:tcPr/>
                </a:tc>
                <a:tc>
                  <a:txBody>
                    <a:bodyPr/>
                    <a:lstStyle/>
                    <a:p>
                      <a:r>
                        <a:rPr lang="en-IN" dirty="0" smtClean="0"/>
                        <a:t>C</a:t>
                      </a:r>
                      <a:endParaRPr lang="en-IN" dirty="0"/>
                    </a:p>
                  </a:txBody>
                  <a:tcPr/>
                </a:tc>
                <a:tc>
                  <a:txBody>
                    <a:bodyPr/>
                    <a:lstStyle/>
                    <a:p>
                      <a:r>
                        <a:rPr lang="en-IN" dirty="0" smtClean="0"/>
                        <a:t>-</a:t>
                      </a:r>
                      <a:endParaRPr lang="en-IN"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331430424"/>
              </p:ext>
            </p:extLst>
          </p:nvPr>
        </p:nvGraphicFramePr>
        <p:xfrm>
          <a:off x="8577588" y="5120911"/>
          <a:ext cx="1625601" cy="426554"/>
        </p:xfrm>
        <a:graphic>
          <a:graphicData uri="http://schemas.openxmlformats.org/drawingml/2006/table">
            <a:tbl>
              <a:tblPr firstRow="1" bandRow="1">
                <a:tableStyleId>{5C22544A-7EE6-4342-B048-85BDC9FD1C3A}</a:tableStyleId>
              </a:tblPr>
              <a:tblGrid>
                <a:gridCol w="541867"/>
                <a:gridCol w="541867"/>
                <a:gridCol w="541867"/>
              </a:tblGrid>
              <a:tr h="426554">
                <a:tc>
                  <a:txBody>
                    <a:bodyPr/>
                    <a:lstStyle/>
                    <a:p>
                      <a:r>
                        <a:rPr lang="en-IN" dirty="0" smtClean="0"/>
                        <a:t>-</a:t>
                      </a:r>
                      <a:endParaRPr lang="en-IN" dirty="0"/>
                    </a:p>
                  </a:txBody>
                  <a:tcPr/>
                </a:tc>
                <a:tc>
                  <a:txBody>
                    <a:bodyPr/>
                    <a:lstStyle/>
                    <a:p>
                      <a:r>
                        <a:rPr lang="en-IN" dirty="0" smtClean="0"/>
                        <a:t>D</a:t>
                      </a:r>
                      <a:endParaRPr lang="en-IN" dirty="0"/>
                    </a:p>
                  </a:txBody>
                  <a:tcPr/>
                </a:tc>
                <a:tc>
                  <a:txBody>
                    <a:bodyPr/>
                    <a:lstStyle/>
                    <a:p>
                      <a:r>
                        <a:rPr lang="en-IN" dirty="0" smtClean="0"/>
                        <a:t>X</a:t>
                      </a:r>
                      <a:endParaRPr lang="en-IN" dirty="0"/>
                    </a:p>
                  </a:txBody>
                  <a:tcPr/>
                </a:tc>
              </a:tr>
            </a:tbl>
          </a:graphicData>
        </a:graphic>
      </p:graphicFrame>
      <p:cxnSp>
        <p:nvCxnSpPr>
          <p:cNvPr id="9" name="Straight Arrow Connector 8"/>
          <p:cNvCxnSpPr>
            <a:endCxn id="6" idx="1"/>
          </p:cNvCxnSpPr>
          <p:nvPr/>
        </p:nvCxnSpPr>
        <p:spPr>
          <a:xfrm>
            <a:off x="3000778" y="5331854"/>
            <a:ext cx="815920" cy="2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428853" y="5331854"/>
            <a:ext cx="815920" cy="2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761668" y="5329520"/>
            <a:ext cx="815920" cy="2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40913" y="5327186"/>
            <a:ext cx="815920" cy="2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40913" y="5525036"/>
            <a:ext cx="752322" cy="369332"/>
          </a:xfrm>
          <a:prstGeom prst="rect">
            <a:avLst/>
          </a:prstGeom>
          <a:noFill/>
        </p:spPr>
        <p:txBody>
          <a:bodyPr wrap="none" rtlCol="0">
            <a:spAutoFit/>
          </a:bodyPr>
          <a:lstStyle/>
          <a:p>
            <a:r>
              <a:rPr lang="en-IN" dirty="0" smtClean="0"/>
              <a:t>START</a:t>
            </a:r>
            <a:endParaRPr lang="en-IN" dirty="0"/>
          </a:p>
        </p:txBody>
      </p:sp>
      <p:cxnSp>
        <p:nvCxnSpPr>
          <p:cNvPr id="15" name="Straight Arrow Connector 14"/>
          <p:cNvCxnSpPr/>
          <p:nvPr/>
        </p:nvCxnSpPr>
        <p:spPr>
          <a:xfrm flipH="1">
            <a:off x="3000778" y="5215944"/>
            <a:ext cx="815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7858389" y="5200919"/>
            <a:ext cx="815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428853" y="5215944"/>
            <a:ext cx="815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992451" y="4893972"/>
            <a:ext cx="0" cy="306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5136525" y="4893972"/>
            <a:ext cx="0" cy="306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646555" y="4593397"/>
            <a:ext cx="691792" cy="369332"/>
          </a:xfrm>
          <a:prstGeom prst="rect">
            <a:avLst/>
          </a:prstGeom>
          <a:noFill/>
        </p:spPr>
        <p:txBody>
          <a:bodyPr wrap="none" rtlCol="0">
            <a:spAutoFit/>
          </a:bodyPr>
          <a:lstStyle/>
          <a:p>
            <a:r>
              <a:rPr lang="en-IN" dirty="0" smtClean="0">
                <a:solidFill>
                  <a:srgbClr val="FF0000"/>
                </a:solidFill>
              </a:rPr>
              <a:t>BACK</a:t>
            </a:r>
            <a:endParaRPr lang="en-IN" dirty="0">
              <a:solidFill>
                <a:srgbClr val="FF0000"/>
              </a:solidFill>
            </a:endParaRPr>
          </a:p>
        </p:txBody>
      </p:sp>
      <p:sp>
        <p:nvSpPr>
          <p:cNvPr id="20" name="TextBox 19"/>
          <p:cNvSpPr txBox="1"/>
          <p:nvPr/>
        </p:nvSpPr>
        <p:spPr>
          <a:xfrm>
            <a:off x="4737061" y="4593397"/>
            <a:ext cx="1183466" cy="369332"/>
          </a:xfrm>
          <a:prstGeom prst="rect">
            <a:avLst/>
          </a:prstGeom>
          <a:noFill/>
        </p:spPr>
        <p:txBody>
          <a:bodyPr wrap="none" rtlCol="0">
            <a:spAutoFit/>
          </a:bodyPr>
          <a:lstStyle/>
          <a:p>
            <a:r>
              <a:rPr lang="en-IN" dirty="0" smtClean="0">
                <a:solidFill>
                  <a:srgbClr val="FF0000"/>
                </a:solidFill>
              </a:rPr>
              <a:t>FORWARD</a:t>
            </a:r>
            <a:endParaRPr lang="en-IN" dirty="0">
              <a:solidFill>
                <a:srgbClr val="FF0000"/>
              </a:solidFill>
            </a:endParaRPr>
          </a:p>
        </p:txBody>
      </p:sp>
    </p:spTree>
    <p:extLst>
      <p:ext uri="{BB962C8B-B14F-4D97-AF65-F5344CB8AC3E}">
        <p14:creationId xmlns:p14="http://schemas.microsoft.com/office/powerpoint/2010/main" val="69466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 REPRESENTATION</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994434443"/>
              </p:ext>
            </p:extLst>
          </p:nvPr>
        </p:nvGraphicFramePr>
        <p:xfrm>
          <a:off x="2616198" y="2084832"/>
          <a:ext cx="8128002" cy="370840"/>
        </p:xfrm>
        <a:graphic>
          <a:graphicData uri="http://schemas.openxmlformats.org/drawingml/2006/table">
            <a:tbl>
              <a:tblPr firstRow="1" bandRow="1">
                <a:tableStyleId>{5C22544A-7EE6-4342-B048-85BDC9FD1C3A}</a:tableStyleId>
              </a:tblPr>
              <a:tblGrid>
                <a:gridCol w="1354667"/>
                <a:gridCol w="1354667"/>
                <a:gridCol w="1354667"/>
                <a:gridCol w="1354667"/>
                <a:gridCol w="1354667"/>
                <a:gridCol w="1354667"/>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r>
            </a:tbl>
          </a:graphicData>
        </a:graphic>
      </p:graphicFrame>
      <p:sp>
        <p:nvSpPr>
          <p:cNvPr id="6" name="TextBox 5"/>
          <p:cNvSpPr txBox="1"/>
          <p:nvPr/>
        </p:nvSpPr>
        <p:spPr>
          <a:xfrm>
            <a:off x="553792" y="2084832"/>
            <a:ext cx="1543564" cy="369332"/>
          </a:xfrm>
          <a:prstGeom prst="rect">
            <a:avLst/>
          </a:prstGeom>
          <a:noFill/>
        </p:spPr>
        <p:txBody>
          <a:bodyPr wrap="none" rtlCol="0">
            <a:spAutoFit/>
          </a:bodyPr>
          <a:lstStyle/>
          <a:p>
            <a:r>
              <a:rPr lang="en-IN" dirty="0" smtClean="0"/>
              <a:t>Array is empty</a:t>
            </a:r>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998409167"/>
              </p:ext>
            </p:extLst>
          </p:nvPr>
        </p:nvGraphicFramePr>
        <p:xfrm>
          <a:off x="2616198" y="2765266"/>
          <a:ext cx="8128002" cy="370840"/>
        </p:xfrm>
        <a:graphic>
          <a:graphicData uri="http://schemas.openxmlformats.org/drawingml/2006/table">
            <a:tbl>
              <a:tblPr firstRow="1" bandRow="1">
                <a:tableStyleId>{5C22544A-7EE6-4342-B048-85BDC9FD1C3A}</a:tableStyleId>
              </a:tblPr>
              <a:tblGrid>
                <a:gridCol w="1354667"/>
                <a:gridCol w="1354667"/>
                <a:gridCol w="1354667"/>
                <a:gridCol w="1354667"/>
                <a:gridCol w="1354667"/>
                <a:gridCol w="1354667"/>
              </a:tblGrid>
              <a:tr h="370840">
                <a:tc>
                  <a:txBody>
                    <a:bodyPr/>
                    <a:lstStyle/>
                    <a:p>
                      <a:pPr algn="ctr"/>
                      <a:r>
                        <a:rPr lang="en-IN" dirty="0" smtClean="0"/>
                        <a:t>A</a:t>
                      </a:r>
                      <a:endParaRPr lang="en-IN" dirty="0"/>
                    </a:p>
                  </a:txBody>
                  <a:tcPr/>
                </a:tc>
                <a:tc>
                  <a:txBody>
                    <a:bodyPr/>
                    <a:lstStyle/>
                    <a:p>
                      <a:pPr algn="ctr"/>
                      <a:r>
                        <a:rPr lang="en-IN" dirty="0" smtClean="0"/>
                        <a:t>B</a:t>
                      </a:r>
                      <a:endParaRPr lang="en-IN" dirty="0"/>
                    </a:p>
                  </a:txBody>
                  <a:tcPr/>
                </a:tc>
                <a:tc>
                  <a:txBody>
                    <a:bodyPr/>
                    <a:lstStyle/>
                    <a:p>
                      <a:pPr algn="ctr"/>
                      <a:r>
                        <a:rPr lang="en-IN" dirty="0" smtClean="0"/>
                        <a:t>C</a:t>
                      </a:r>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r>
            </a:tbl>
          </a:graphicData>
        </a:graphic>
      </p:graphicFrame>
      <p:sp>
        <p:nvSpPr>
          <p:cNvPr id="8" name="TextBox 7"/>
          <p:cNvSpPr txBox="1"/>
          <p:nvPr/>
        </p:nvSpPr>
        <p:spPr>
          <a:xfrm>
            <a:off x="553792" y="2743200"/>
            <a:ext cx="1222964" cy="369332"/>
          </a:xfrm>
          <a:prstGeom prst="rect">
            <a:avLst/>
          </a:prstGeom>
          <a:noFill/>
        </p:spPr>
        <p:txBody>
          <a:bodyPr wrap="none" rtlCol="0">
            <a:spAutoFit/>
          </a:bodyPr>
          <a:lstStyle/>
          <a:p>
            <a:r>
              <a:rPr lang="en-IN" dirty="0" smtClean="0"/>
              <a:t>Insert A,B,C</a:t>
            </a:r>
            <a:endParaRPr lang="en-IN" dirty="0"/>
          </a:p>
        </p:txBody>
      </p:sp>
      <p:graphicFrame>
        <p:nvGraphicFramePr>
          <p:cNvPr id="9" name="Table 8"/>
          <p:cNvGraphicFramePr>
            <a:graphicFrameLocks noGrp="1"/>
          </p:cNvGraphicFramePr>
          <p:nvPr>
            <p:extLst>
              <p:ext uri="{D42A27DB-BD31-4B8C-83A1-F6EECF244321}">
                <p14:modId xmlns:p14="http://schemas.microsoft.com/office/powerpoint/2010/main" val="174194021"/>
              </p:ext>
            </p:extLst>
          </p:nvPr>
        </p:nvGraphicFramePr>
        <p:xfrm>
          <a:off x="2616198" y="3112532"/>
          <a:ext cx="8128002" cy="370840"/>
        </p:xfrm>
        <a:graphic>
          <a:graphicData uri="http://schemas.openxmlformats.org/drawingml/2006/table">
            <a:tbl>
              <a:tblPr firstRow="1" bandRow="1">
                <a:tableStyleId>{21E4AEA4-8DFA-4A89-87EB-49C32662AFE0}</a:tableStyleId>
              </a:tblPr>
              <a:tblGrid>
                <a:gridCol w="1354667"/>
                <a:gridCol w="1354667"/>
                <a:gridCol w="1354667"/>
                <a:gridCol w="1354667"/>
                <a:gridCol w="1354667"/>
                <a:gridCol w="1354667"/>
              </a:tblGrid>
              <a:tr h="370840">
                <a:tc>
                  <a:txBody>
                    <a:bodyPr/>
                    <a:lstStyle/>
                    <a:p>
                      <a:pPr algn="ctr"/>
                      <a:r>
                        <a:rPr lang="en-IN" dirty="0" smtClean="0"/>
                        <a:t>1</a:t>
                      </a:r>
                      <a:endParaRPr lang="en-IN" dirty="0"/>
                    </a:p>
                  </a:txBody>
                  <a:tcPr/>
                </a:tc>
                <a:tc>
                  <a:txBody>
                    <a:bodyPr/>
                    <a:lstStyle/>
                    <a:p>
                      <a:pPr algn="ctr"/>
                      <a:r>
                        <a:rPr lang="en-IN" dirty="0" smtClean="0"/>
                        <a:t>2</a:t>
                      </a:r>
                      <a:endParaRPr lang="en-IN" dirty="0"/>
                    </a:p>
                  </a:txBody>
                  <a:tcPr/>
                </a:tc>
                <a:tc>
                  <a:txBody>
                    <a:bodyPr/>
                    <a:lstStyle/>
                    <a:p>
                      <a:pPr algn="ctr"/>
                      <a:r>
                        <a:rPr lang="en-IN" dirty="0" smtClean="0"/>
                        <a:t>3</a:t>
                      </a:r>
                      <a:endParaRPr lang="en-IN" dirty="0"/>
                    </a:p>
                  </a:txBody>
                  <a:tcPr/>
                </a:tc>
                <a:tc>
                  <a:txBody>
                    <a:bodyPr/>
                    <a:lstStyle/>
                    <a:p>
                      <a:pPr algn="ctr"/>
                      <a:r>
                        <a:rPr lang="en-IN" dirty="0" smtClean="0"/>
                        <a:t>4</a:t>
                      </a:r>
                      <a:endParaRPr lang="en-IN" dirty="0"/>
                    </a:p>
                  </a:txBody>
                  <a:tcPr/>
                </a:tc>
                <a:tc>
                  <a:txBody>
                    <a:bodyPr/>
                    <a:lstStyle/>
                    <a:p>
                      <a:pPr algn="ctr"/>
                      <a:r>
                        <a:rPr lang="en-IN" dirty="0" smtClean="0"/>
                        <a:t>5</a:t>
                      </a:r>
                      <a:endParaRPr lang="en-IN" dirty="0"/>
                    </a:p>
                  </a:txBody>
                  <a:tcPr/>
                </a:tc>
                <a:tc>
                  <a:txBody>
                    <a:bodyPr/>
                    <a:lstStyle/>
                    <a:p>
                      <a:pPr algn="ctr"/>
                      <a:r>
                        <a:rPr lang="en-IN" dirty="0" smtClean="0"/>
                        <a:t>6</a:t>
                      </a:r>
                      <a:endParaRPr lang="en-IN" dirty="0"/>
                    </a:p>
                  </a:txBody>
                  <a:tcPr/>
                </a:tc>
              </a:tr>
            </a:tbl>
          </a:graphicData>
        </a:graphic>
      </p:graphicFrame>
      <p:sp>
        <p:nvSpPr>
          <p:cNvPr id="10" name="TextBox 9"/>
          <p:cNvSpPr txBox="1"/>
          <p:nvPr/>
        </p:nvSpPr>
        <p:spPr>
          <a:xfrm>
            <a:off x="671388" y="3859974"/>
            <a:ext cx="987771" cy="369332"/>
          </a:xfrm>
          <a:prstGeom prst="rect">
            <a:avLst/>
          </a:prstGeom>
          <a:noFill/>
        </p:spPr>
        <p:txBody>
          <a:bodyPr wrap="none" rtlCol="0">
            <a:spAutoFit/>
          </a:bodyPr>
          <a:lstStyle/>
          <a:p>
            <a:r>
              <a:rPr lang="en-IN" dirty="0" smtClean="0"/>
              <a:t>Delete A</a:t>
            </a:r>
            <a:endParaRPr lang="en-IN" dirty="0"/>
          </a:p>
        </p:txBody>
      </p:sp>
      <p:sp>
        <p:nvSpPr>
          <p:cNvPr id="11" name="TextBox 10"/>
          <p:cNvSpPr txBox="1"/>
          <p:nvPr/>
        </p:nvSpPr>
        <p:spPr>
          <a:xfrm>
            <a:off x="10744200" y="2789366"/>
            <a:ext cx="915187" cy="646331"/>
          </a:xfrm>
          <a:prstGeom prst="rect">
            <a:avLst/>
          </a:prstGeom>
          <a:noFill/>
        </p:spPr>
        <p:txBody>
          <a:bodyPr wrap="none" rtlCol="0">
            <a:spAutoFit/>
          </a:bodyPr>
          <a:lstStyle/>
          <a:p>
            <a:r>
              <a:rPr lang="en-IN" dirty="0" smtClean="0"/>
              <a:t>Front=1</a:t>
            </a:r>
          </a:p>
          <a:p>
            <a:r>
              <a:rPr lang="en-IN" dirty="0" smtClean="0"/>
              <a:t>Rear=3</a:t>
            </a:r>
            <a:endParaRPr lang="en-IN" dirty="0"/>
          </a:p>
        </p:txBody>
      </p:sp>
      <p:graphicFrame>
        <p:nvGraphicFramePr>
          <p:cNvPr id="12" name="Table 11"/>
          <p:cNvGraphicFramePr>
            <a:graphicFrameLocks noGrp="1"/>
          </p:cNvGraphicFramePr>
          <p:nvPr>
            <p:extLst>
              <p:ext uri="{D42A27DB-BD31-4B8C-83A1-F6EECF244321}">
                <p14:modId xmlns:p14="http://schemas.microsoft.com/office/powerpoint/2010/main" val="1118580409"/>
              </p:ext>
            </p:extLst>
          </p:nvPr>
        </p:nvGraphicFramePr>
        <p:xfrm>
          <a:off x="2616198" y="3793330"/>
          <a:ext cx="8128002" cy="370840"/>
        </p:xfrm>
        <a:graphic>
          <a:graphicData uri="http://schemas.openxmlformats.org/drawingml/2006/table">
            <a:tbl>
              <a:tblPr firstRow="1" bandRow="1">
                <a:tableStyleId>{5C22544A-7EE6-4342-B048-85BDC9FD1C3A}</a:tableStyleId>
              </a:tblPr>
              <a:tblGrid>
                <a:gridCol w="1354667"/>
                <a:gridCol w="1354667"/>
                <a:gridCol w="1354667"/>
                <a:gridCol w="1354667"/>
                <a:gridCol w="1354667"/>
                <a:gridCol w="1354667"/>
              </a:tblGrid>
              <a:tr h="370840">
                <a:tc>
                  <a:txBody>
                    <a:bodyPr/>
                    <a:lstStyle/>
                    <a:p>
                      <a:pPr algn="ctr"/>
                      <a:endParaRPr lang="en-IN" dirty="0"/>
                    </a:p>
                  </a:txBody>
                  <a:tcPr/>
                </a:tc>
                <a:tc>
                  <a:txBody>
                    <a:bodyPr/>
                    <a:lstStyle/>
                    <a:p>
                      <a:pPr algn="ctr"/>
                      <a:r>
                        <a:rPr lang="en-IN" dirty="0" smtClean="0"/>
                        <a:t>B</a:t>
                      </a:r>
                      <a:endParaRPr lang="en-IN" dirty="0"/>
                    </a:p>
                  </a:txBody>
                  <a:tcPr/>
                </a:tc>
                <a:tc>
                  <a:txBody>
                    <a:bodyPr/>
                    <a:lstStyle/>
                    <a:p>
                      <a:pPr algn="ctr"/>
                      <a:r>
                        <a:rPr lang="en-IN" dirty="0" smtClean="0"/>
                        <a:t>C</a:t>
                      </a:r>
                      <a:endParaRPr lang="en-IN" dirty="0"/>
                    </a:p>
                  </a:txBody>
                  <a:tcPr/>
                </a:tc>
                <a:tc>
                  <a:txBody>
                    <a:bodyPr/>
                    <a:lstStyle/>
                    <a:p>
                      <a:endParaRPr lang="en-IN"/>
                    </a:p>
                  </a:txBody>
                  <a:tcPr/>
                </a:tc>
                <a:tc>
                  <a:txBody>
                    <a:bodyPr/>
                    <a:lstStyle/>
                    <a:p>
                      <a:endParaRPr lang="en-IN" dirty="0"/>
                    </a:p>
                  </a:txBody>
                  <a:tcPr/>
                </a:tc>
                <a:tc>
                  <a:txBody>
                    <a:bodyPr/>
                    <a:lstStyle/>
                    <a:p>
                      <a:endParaRPr lang="en-IN"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558381284"/>
              </p:ext>
            </p:extLst>
          </p:nvPr>
        </p:nvGraphicFramePr>
        <p:xfrm>
          <a:off x="2616198" y="4179331"/>
          <a:ext cx="8128002" cy="370840"/>
        </p:xfrm>
        <a:graphic>
          <a:graphicData uri="http://schemas.openxmlformats.org/drawingml/2006/table">
            <a:tbl>
              <a:tblPr firstRow="1" bandRow="1">
                <a:tableStyleId>{21E4AEA4-8DFA-4A89-87EB-49C32662AFE0}</a:tableStyleId>
              </a:tblPr>
              <a:tblGrid>
                <a:gridCol w="1354667"/>
                <a:gridCol w="1354667"/>
                <a:gridCol w="1354667"/>
                <a:gridCol w="1354667"/>
                <a:gridCol w="1354667"/>
                <a:gridCol w="1354667"/>
              </a:tblGrid>
              <a:tr h="370840">
                <a:tc>
                  <a:txBody>
                    <a:bodyPr/>
                    <a:lstStyle/>
                    <a:p>
                      <a:pPr algn="ctr"/>
                      <a:r>
                        <a:rPr lang="en-IN" dirty="0" smtClean="0"/>
                        <a:t>1</a:t>
                      </a:r>
                      <a:endParaRPr lang="en-IN" dirty="0"/>
                    </a:p>
                  </a:txBody>
                  <a:tcPr/>
                </a:tc>
                <a:tc>
                  <a:txBody>
                    <a:bodyPr/>
                    <a:lstStyle/>
                    <a:p>
                      <a:pPr algn="ctr"/>
                      <a:r>
                        <a:rPr lang="en-IN" dirty="0" smtClean="0"/>
                        <a:t>2</a:t>
                      </a:r>
                      <a:endParaRPr lang="en-IN" dirty="0"/>
                    </a:p>
                  </a:txBody>
                  <a:tcPr/>
                </a:tc>
                <a:tc>
                  <a:txBody>
                    <a:bodyPr/>
                    <a:lstStyle/>
                    <a:p>
                      <a:pPr algn="ctr"/>
                      <a:r>
                        <a:rPr lang="en-IN" dirty="0" smtClean="0"/>
                        <a:t>3</a:t>
                      </a:r>
                      <a:endParaRPr lang="en-IN" dirty="0"/>
                    </a:p>
                  </a:txBody>
                  <a:tcPr/>
                </a:tc>
                <a:tc>
                  <a:txBody>
                    <a:bodyPr/>
                    <a:lstStyle/>
                    <a:p>
                      <a:pPr algn="ctr"/>
                      <a:r>
                        <a:rPr lang="en-IN" dirty="0" smtClean="0"/>
                        <a:t>4</a:t>
                      </a:r>
                      <a:endParaRPr lang="en-IN" dirty="0"/>
                    </a:p>
                  </a:txBody>
                  <a:tcPr/>
                </a:tc>
                <a:tc>
                  <a:txBody>
                    <a:bodyPr/>
                    <a:lstStyle/>
                    <a:p>
                      <a:pPr algn="ctr"/>
                      <a:r>
                        <a:rPr lang="en-IN" dirty="0" smtClean="0"/>
                        <a:t>5</a:t>
                      </a:r>
                      <a:endParaRPr lang="en-IN" dirty="0"/>
                    </a:p>
                  </a:txBody>
                  <a:tcPr/>
                </a:tc>
                <a:tc>
                  <a:txBody>
                    <a:bodyPr/>
                    <a:lstStyle/>
                    <a:p>
                      <a:pPr algn="ctr"/>
                      <a:r>
                        <a:rPr lang="en-IN" dirty="0" smtClean="0"/>
                        <a:t>6</a:t>
                      </a:r>
                      <a:endParaRPr lang="en-IN" dirty="0"/>
                    </a:p>
                  </a:txBody>
                  <a:tcPr/>
                </a:tc>
              </a:tr>
            </a:tbl>
          </a:graphicData>
        </a:graphic>
      </p:graphicFrame>
      <p:sp>
        <p:nvSpPr>
          <p:cNvPr id="15" name="TextBox 14"/>
          <p:cNvSpPr txBox="1"/>
          <p:nvPr/>
        </p:nvSpPr>
        <p:spPr>
          <a:xfrm>
            <a:off x="10744200" y="3815280"/>
            <a:ext cx="915187" cy="646331"/>
          </a:xfrm>
          <a:prstGeom prst="rect">
            <a:avLst/>
          </a:prstGeom>
          <a:noFill/>
        </p:spPr>
        <p:txBody>
          <a:bodyPr wrap="none" rtlCol="0">
            <a:spAutoFit/>
          </a:bodyPr>
          <a:lstStyle/>
          <a:p>
            <a:r>
              <a:rPr lang="en-IN" dirty="0" smtClean="0"/>
              <a:t>Front=2</a:t>
            </a:r>
          </a:p>
          <a:p>
            <a:r>
              <a:rPr lang="en-IN" dirty="0" smtClean="0"/>
              <a:t>Rear=3</a:t>
            </a:r>
            <a:endParaRPr lang="en-IN" dirty="0"/>
          </a:p>
        </p:txBody>
      </p:sp>
      <p:sp>
        <p:nvSpPr>
          <p:cNvPr id="16" name="TextBox 15"/>
          <p:cNvSpPr txBox="1"/>
          <p:nvPr/>
        </p:nvSpPr>
        <p:spPr>
          <a:xfrm>
            <a:off x="671388" y="4795028"/>
            <a:ext cx="1167692" cy="369332"/>
          </a:xfrm>
          <a:prstGeom prst="rect">
            <a:avLst/>
          </a:prstGeom>
          <a:noFill/>
        </p:spPr>
        <p:txBody>
          <a:bodyPr wrap="none" rtlCol="0">
            <a:spAutoFit/>
          </a:bodyPr>
          <a:lstStyle/>
          <a:p>
            <a:r>
              <a:rPr lang="en-IN" dirty="0" smtClean="0"/>
              <a:t>Insert D,E,F</a:t>
            </a:r>
            <a:endParaRPr lang="en-IN" dirty="0"/>
          </a:p>
        </p:txBody>
      </p:sp>
      <p:graphicFrame>
        <p:nvGraphicFramePr>
          <p:cNvPr id="17" name="Table 16"/>
          <p:cNvGraphicFramePr>
            <a:graphicFrameLocks noGrp="1"/>
          </p:cNvGraphicFramePr>
          <p:nvPr>
            <p:extLst>
              <p:ext uri="{D42A27DB-BD31-4B8C-83A1-F6EECF244321}">
                <p14:modId xmlns:p14="http://schemas.microsoft.com/office/powerpoint/2010/main" val="74237894"/>
              </p:ext>
            </p:extLst>
          </p:nvPr>
        </p:nvGraphicFramePr>
        <p:xfrm>
          <a:off x="2616198" y="5903319"/>
          <a:ext cx="8128002" cy="370840"/>
        </p:xfrm>
        <a:graphic>
          <a:graphicData uri="http://schemas.openxmlformats.org/drawingml/2006/table">
            <a:tbl>
              <a:tblPr firstRow="1" bandRow="1">
                <a:tableStyleId>{5C22544A-7EE6-4342-B048-85BDC9FD1C3A}</a:tableStyleId>
              </a:tblPr>
              <a:tblGrid>
                <a:gridCol w="1354667"/>
                <a:gridCol w="1354667"/>
                <a:gridCol w="1354667"/>
                <a:gridCol w="1354667"/>
                <a:gridCol w="1354667"/>
                <a:gridCol w="1354667"/>
              </a:tblGrid>
              <a:tr h="370840">
                <a:tc>
                  <a:txBody>
                    <a:bodyPr/>
                    <a:lstStyle/>
                    <a:p>
                      <a:pPr algn="ctr"/>
                      <a:r>
                        <a:rPr lang="en-IN" dirty="0" smtClean="0"/>
                        <a:t>G</a:t>
                      </a:r>
                      <a:endParaRPr lang="en-IN" dirty="0"/>
                    </a:p>
                  </a:txBody>
                  <a:tcPr/>
                </a:tc>
                <a:tc>
                  <a:txBody>
                    <a:bodyPr/>
                    <a:lstStyle/>
                    <a:p>
                      <a:pPr algn="ctr"/>
                      <a:r>
                        <a:rPr lang="en-IN" dirty="0" smtClean="0"/>
                        <a:t>B</a:t>
                      </a:r>
                      <a:endParaRPr lang="en-IN" dirty="0"/>
                    </a:p>
                  </a:txBody>
                  <a:tcPr/>
                </a:tc>
                <a:tc>
                  <a:txBody>
                    <a:bodyPr/>
                    <a:lstStyle/>
                    <a:p>
                      <a:pPr algn="ctr"/>
                      <a:r>
                        <a:rPr lang="en-IN" dirty="0" smtClean="0"/>
                        <a:t>C</a:t>
                      </a:r>
                      <a:endParaRPr lang="en-IN" dirty="0"/>
                    </a:p>
                  </a:txBody>
                  <a:tcPr/>
                </a:tc>
                <a:tc>
                  <a:txBody>
                    <a:bodyPr/>
                    <a:lstStyle/>
                    <a:p>
                      <a:pPr algn="ctr"/>
                      <a:r>
                        <a:rPr lang="en-IN" dirty="0" smtClean="0"/>
                        <a:t>D</a:t>
                      </a:r>
                      <a:endParaRPr lang="en-IN" dirty="0"/>
                    </a:p>
                  </a:txBody>
                  <a:tcPr/>
                </a:tc>
                <a:tc>
                  <a:txBody>
                    <a:bodyPr/>
                    <a:lstStyle/>
                    <a:p>
                      <a:pPr algn="ctr"/>
                      <a:r>
                        <a:rPr lang="en-IN" dirty="0" smtClean="0"/>
                        <a:t>E</a:t>
                      </a:r>
                      <a:endParaRPr lang="en-IN" dirty="0"/>
                    </a:p>
                  </a:txBody>
                  <a:tcPr/>
                </a:tc>
                <a:tc>
                  <a:txBody>
                    <a:bodyPr/>
                    <a:lstStyle/>
                    <a:p>
                      <a:pPr algn="ctr"/>
                      <a:r>
                        <a:rPr lang="en-IN" dirty="0" smtClean="0"/>
                        <a:t>F</a:t>
                      </a:r>
                      <a:endParaRPr lang="en-IN" dirty="0"/>
                    </a:p>
                  </a:txBody>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71856439"/>
              </p:ext>
            </p:extLst>
          </p:nvPr>
        </p:nvGraphicFramePr>
        <p:xfrm>
          <a:off x="2616198" y="4836483"/>
          <a:ext cx="8128002" cy="370840"/>
        </p:xfrm>
        <a:graphic>
          <a:graphicData uri="http://schemas.openxmlformats.org/drawingml/2006/table">
            <a:tbl>
              <a:tblPr firstRow="1" bandRow="1">
                <a:tableStyleId>{5C22544A-7EE6-4342-B048-85BDC9FD1C3A}</a:tableStyleId>
              </a:tblPr>
              <a:tblGrid>
                <a:gridCol w="1354667"/>
                <a:gridCol w="1354667"/>
                <a:gridCol w="1354667"/>
                <a:gridCol w="1354667"/>
                <a:gridCol w="1354667"/>
                <a:gridCol w="1354667"/>
              </a:tblGrid>
              <a:tr h="370840">
                <a:tc>
                  <a:txBody>
                    <a:bodyPr/>
                    <a:lstStyle/>
                    <a:p>
                      <a:pPr algn="ctr"/>
                      <a:endParaRPr lang="en-IN" dirty="0"/>
                    </a:p>
                  </a:txBody>
                  <a:tcPr/>
                </a:tc>
                <a:tc>
                  <a:txBody>
                    <a:bodyPr/>
                    <a:lstStyle/>
                    <a:p>
                      <a:pPr algn="ctr"/>
                      <a:r>
                        <a:rPr lang="en-IN" dirty="0" smtClean="0"/>
                        <a:t>B</a:t>
                      </a:r>
                      <a:endParaRPr lang="en-IN" dirty="0"/>
                    </a:p>
                  </a:txBody>
                  <a:tcPr/>
                </a:tc>
                <a:tc>
                  <a:txBody>
                    <a:bodyPr/>
                    <a:lstStyle/>
                    <a:p>
                      <a:pPr algn="ctr"/>
                      <a:r>
                        <a:rPr lang="en-IN" dirty="0" smtClean="0"/>
                        <a:t>C</a:t>
                      </a:r>
                      <a:endParaRPr lang="en-IN" dirty="0"/>
                    </a:p>
                  </a:txBody>
                  <a:tcPr/>
                </a:tc>
                <a:tc>
                  <a:txBody>
                    <a:bodyPr/>
                    <a:lstStyle/>
                    <a:p>
                      <a:pPr algn="ctr"/>
                      <a:r>
                        <a:rPr lang="en-IN" dirty="0" smtClean="0"/>
                        <a:t>D</a:t>
                      </a:r>
                      <a:endParaRPr lang="en-IN" dirty="0"/>
                    </a:p>
                  </a:txBody>
                  <a:tcPr/>
                </a:tc>
                <a:tc>
                  <a:txBody>
                    <a:bodyPr/>
                    <a:lstStyle/>
                    <a:p>
                      <a:pPr algn="ctr"/>
                      <a:r>
                        <a:rPr lang="en-IN" dirty="0" smtClean="0"/>
                        <a:t>E</a:t>
                      </a:r>
                      <a:endParaRPr lang="en-IN" dirty="0"/>
                    </a:p>
                  </a:txBody>
                  <a:tcPr/>
                </a:tc>
                <a:tc>
                  <a:txBody>
                    <a:bodyPr/>
                    <a:lstStyle/>
                    <a:p>
                      <a:pPr algn="ctr"/>
                      <a:r>
                        <a:rPr lang="en-IN" dirty="0" smtClean="0"/>
                        <a:t>F</a:t>
                      </a:r>
                      <a:endParaRPr lang="en-IN" dirty="0"/>
                    </a:p>
                  </a:txBody>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974343219"/>
              </p:ext>
            </p:extLst>
          </p:nvPr>
        </p:nvGraphicFramePr>
        <p:xfrm>
          <a:off x="2616198" y="5202997"/>
          <a:ext cx="8128002" cy="370840"/>
        </p:xfrm>
        <a:graphic>
          <a:graphicData uri="http://schemas.openxmlformats.org/drawingml/2006/table">
            <a:tbl>
              <a:tblPr firstRow="1" bandRow="1">
                <a:tableStyleId>{21E4AEA4-8DFA-4A89-87EB-49C32662AFE0}</a:tableStyleId>
              </a:tblPr>
              <a:tblGrid>
                <a:gridCol w="1354667"/>
                <a:gridCol w="1354667"/>
                <a:gridCol w="1354667"/>
                <a:gridCol w="1354667"/>
                <a:gridCol w="1354667"/>
                <a:gridCol w="1354667"/>
              </a:tblGrid>
              <a:tr h="370840">
                <a:tc>
                  <a:txBody>
                    <a:bodyPr/>
                    <a:lstStyle/>
                    <a:p>
                      <a:pPr algn="ctr"/>
                      <a:r>
                        <a:rPr lang="en-IN" dirty="0" smtClean="0"/>
                        <a:t>1</a:t>
                      </a:r>
                      <a:endParaRPr lang="en-IN" dirty="0"/>
                    </a:p>
                  </a:txBody>
                  <a:tcPr/>
                </a:tc>
                <a:tc>
                  <a:txBody>
                    <a:bodyPr/>
                    <a:lstStyle/>
                    <a:p>
                      <a:pPr algn="ctr"/>
                      <a:r>
                        <a:rPr lang="en-IN" dirty="0" smtClean="0"/>
                        <a:t>2</a:t>
                      </a:r>
                      <a:endParaRPr lang="en-IN" dirty="0"/>
                    </a:p>
                  </a:txBody>
                  <a:tcPr/>
                </a:tc>
                <a:tc>
                  <a:txBody>
                    <a:bodyPr/>
                    <a:lstStyle/>
                    <a:p>
                      <a:pPr algn="ctr"/>
                      <a:r>
                        <a:rPr lang="en-IN" dirty="0" smtClean="0"/>
                        <a:t>3</a:t>
                      </a:r>
                      <a:endParaRPr lang="en-IN" dirty="0"/>
                    </a:p>
                  </a:txBody>
                  <a:tcPr/>
                </a:tc>
                <a:tc>
                  <a:txBody>
                    <a:bodyPr/>
                    <a:lstStyle/>
                    <a:p>
                      <a:pPr algn="ctr"/>
                      <a:r>
                        <a:rPr lang="en-IN" dirty="0" smtClean="0"/>
                        <a:t>4</a:t>
                      </a:r>
                      <a:endParaRPr lang="en-IN" dirty="0"/>
                    </a:p>
                  </a:txBody>
                  <a:tcPr/>
                </a:tc>
                <a:tc>
                  <a:txBody>
                    <a:bodyPr/>
                    <a:lstStyle/>
                    <a:p>
                      <a:pPr algn="ctr"/>
                      <a:r>
                        <a:rPr lang="en-IN" dirty="0" smtClean="0"/>
                        <a:t>5</a:t>
                      </a:r>
                      <a:endParaRPr lang="en-IN" dirty="0"/>
                    </a:p>
                  </a:txBody>
                  <a:tcPr/>
                </a:tc>
                <a:tc>
                  <a:txBody>
                    <a:bodyPr/>
                    <a:lstStyle/>
                    <a:p>
                      <a:pPr algn="ctr"/>
                      <a:r>
                        <a:rPr lang="en-IN" dirty="0" smtClean="0"/>
                        <a:t>6</a:t>
                      </a:r>
                      <a:endParaRPr lang="en-IN" dirty="0"/>
                    </a:p>
                  </a:txBody>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2881019075"/>
              </p:ext>
            </p:extLst>
          </p:nvPr>
        </p:nvGraphicFramePr>
        <p:xfrm>
          <a:off x="2616198" y="6274294"/>
          <a:ext cx="8128002" cy="370840"/>
        </p:xfrm>
        <a:graphic>
          <a:graphicData uri="http://schemas.openxmlformats.org/drawingml/2006/table">
            <a:tbl>
              <a:tblPr firstRow="1" bandRow="1">
                <a:tableStyleId>{21E4AEA4-8DFA-4A89-87EB-49C32662AFE0}</a:tableStyleId>
              </a:tblPr>
              <a:tblGrid>
                <a:gridCol w="1354667"/>
                <a:gridCol w="1354667"/>
                <a:gridCol w="1354667"/>
                <a:gridCol w="1354667"/>
                <a:gridCol w="1354667"/>
                <a:gridCol w="1354667"/>
              </a:tblGrid>
              <a:tr h="370840">
                <a:tc>
                  <a:txBody>
                    <a:bodyPr/>
                    <a:lstStyle/>
                    <a:p>
                      <a:pPr algn="ctr"/>
                      <a:r>
                        <a:rPr lang="en-IN" dirty="0" smtClean="0"/>
                        <a:t>1</a:t>
                      </a:r>
                      <a:endParaRPr lang="en-IN" dirty="0"/>
                    </a:p>
                  </a:txBody>
                  <a:tcPr/>
                </a:tc>
                <a:tc>
                  <a:txBody>
                    <a:bodyPr/>
                    <a:lstStyle/>
                    <a:p>
                      <a:pPr algn="ctr"/>
                      <a:r>
                        <a:rPr lang="en-IN" dirty="0" smtClean="0"/>
                        <a:t>2</a:t>
                      </a:r>
                      <a:endParaRPr lang="en-IN" dirty="0"/>
                    </a:p>
                  </a:txBody>
                  <a:tcPr/>
                </a:tc>
                <a:tc>
                  <a:txBody>
                    <a:bodyPr/>
                    <a:lstStyle/>
                    <a:p>
                      <a:pPr algn="ctr"/>
                      <a:r>
                        <a:rPr lang="en-IN" dirty="0" smtClean="0"/>
                        <a:t>3</a:t>
                      </a:r>
                      <a:endParaRPr lang="en-IN" dirty="0"/>
                    </a:p>
                  </a:txBody>
                  <a:tcPr/>
                </a:tc>
                <a:tc>
                  <a:txBody>
                    <a:bodyPr/>
                    <a:lstStyle/>
                    <a:p>
                      <a:pPr algn="ctr"/>
                      <a:r>
                        <a:rPr lang="en-IN" dirty="0" smtClean="0"/>
                        <a:t>4</a:t>
                      </a:r>
                      <a:endParaRPr lang="en-IN" dirty="0"/>
                    </a:p>
                  </a:txBody>
                  <a:tcPr/>
                </a:tc>
                <a:tc>
                  <a:txBody>
                    <a:bodyPr/>
                    <a:lstStyle/>
                    <a:p>
                      <a:pPr algn="ctr"/>
                      <a:r>
                        <a:rPr lang="en-IN" dirty="0" smtClean="0"/>
                        <a:t>5</a:t>
                      </a:r>
                      <a:endParaRPr lang="en-IN" dirty="0"/>
                    </a:p>
                  </a:txBody>
                  <a:tcPr/>
                </a:tc>
                <a:tc>
                  <a:txBody>
                    <a:bodyPr/>
                    <a:lstStyle/>
                    <a:p>
                      <a:pPr algn="ctr"/>
                      <a:r>
                        <a:rPr lang="en-IN" dirty="0" smtClean="0"/>
                        <a:t>6</a:t>
                      </a:r>
                      <a:endParaRPr lang="en-IN" dirty="0"/>
                    </a:p>
                  </a:txBody>
                  <a:tcPr/>
                </a:tc>
              </a:tr>
            </a:tbl>
          </a:graphicData>
        </a:graphic>
      </p:graphicFrame>
      <p:sp>
        <p:nvSpPr>
          <p:cNvPr id="23" name="TextBox 22"/>
          <p:cNvSpPr txBox="1"/>
          <p:nvPr/>
        </p:nvSpPr>
        <p:spPr>
          <a:xfrm>
            <a:off x="10792889" y="4897209"/>
            <a:ext cx="915187" cy="646331"/>
          </a:xfrm>
          <a:prstGeom prst="rect">
            <a:avLst/>
          </a:prstGeom>
          <a:noFill/>
        </p:spPr>
        <p:txBody>
          <a:bodyPr wrap="none" rtlCol="0">
            <a:spAutoFit/>
          </a:bodyPr>
          <a:lstStyle/>
          <a:p>
            <a:r>
              <a:rPr lang="en-IN" dirty="0" smtClean="0"/>
              <a:t>Front=2</a:t>
            </a:r>
          </a:p>
          <a:p>
            <a:r>
              <a:rPr lang="en-IN" dirty="0" smtClean="0"/>
              <a:t>Rear=6</a:t>
            </a:r>
            <a:endParaRPr lang="en-IN" dirty="0"/>
          </a:p>
        </p:txBody>
      </p:sp>
      <p:sp>
        <p:nvSpPr>
          <p:cNvPr id="24" name="TextBox 23"/>
          <p:cNvSpPr txBox="1"/>
          <p:nvPr/>
        </p:nvSpPr>
        <p:spPr>
          <a:xfrm>
            <a:off x="10896600" y="5923123"/>
            <a:ext cx="915187" cy="646331"/>
          </a:xfrm>
          <a:prstGeom prst="rect">
            <a:avLst/>
          </a:prstGeom>
          <a:noFill/>
        </p:spPr>
        <p:txBody>
          <a:bodyPr wrap="none" rtlCol="0">
            <a:spAutoFit/>
          </a:bodyPr>
          <a:lstStyle/>
          <a:p>
            <a:r>
              <a:rPr lang="en-IN" dirty="0" smtClean="0"/>
              <a:t>Front=2</a:t>
            </a:r>
          </a:p>
          <a:p>
            <a:r>
              <a:rPr lang="en-IN" dirty="0" smtClean="0"/>
              <a:t>Rear=1</a:t>
            </a:r>
            <a:endParaRPr lang="en-IN" dirty="0"/>
          </a:p>
        </p:txBody>
      </p:sp>
      <p:sp>
        <p:nvSpPr>
          <p:cNvPr id="25" name="TextBox 24"/>
          <p:cNvSpPr txBox="1"/>
          <p:nvPr/>
        </p:nvSpPr>
        <p:spPr>
          <a:xfrm>
            <a:off x="741728" y="6004449"/>
            <a:ext cx="915443" cy="369332"/>
          </a:xfrm>
          <a:prstGeom prst="rect">
            <a:avLst/>
          </a:prstGeom>
          <a:noFill/>
        </p:spPr>
        <p:txBody>
          <a:bodyPr wrap="none" rtlCol="0">
            <a:spAutoFit/>
          </a:bodyPr>
          <a:lstStyle/>
          <a:p>
            <a:r>
              <a:rPr lang="en-IN" dirty="0" smtClean="0"/>
              <a:t>Insert G</a:t>
            </a:r>
            <a:endParaRPr lang="en-IN" dirty="0"/>
          </a:p>
        </p:txBody>
      </p:sp>
    </p:spTree>
    <p:extLst>
      <p:ext uri="{BB962C8B-B14F-4D97-AF65-F5344CB8AC3E}">
        <p14:creationId xmlns:p14="http://schemas.microsoft.com/office/powerpoint/2010/main" val="838153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CIRCULAR LINKED LIST</a:t>
            </a:r>
            <a:endParaRPr lang="en-IN" dirty="0"/>
          </a:p>
        </p:txBody>
      </p:sp>
      <p:sp>
        <p:nvSpPr>
          <p:cNvPr id="4" name="TextBox 3"/>
          <p:cNvSpPr txBox="1"/>
          <p:nvPr/>
        </p:nvSpPr>
        <p:spPr>
          <a:xfrm>
            <a:off x="785611" y="2305318"/>
            <a:ext cx="9932847" cy="646331"/>
          </a:xfrm>
          <a:prstGeom prst="rect">
            <a:avLst/>
          </a:prstGeom>
          <a:noFill/>
        </p:spPr>
        <p:txBody>
          <a:bodyPr wrap="none" rtlCol="0">
            <a:spAutoFit/>
          </a:bodyPr>
          <a:lstStyle/>
          <a:p>
            <a:r>
              <a:rPr lang="en-IN" dirty="0"/>
              <a:t>Circular list is a list in which the link field of the last node is made to point to the start/first node of the list.</a:t>
            </a:r>
          </a:p>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613100555"/>
              </p:ext>
            </p:extLst>
          </p:nvPr>
        </p:nvGraphicFramePr>
        <p:xfrm>
          <a:off x="2485621" y="4443212"/>
          <a:ext cx="1827370" cy="395047"/>
        </p:xfrm>
        <a:graphic>
          <a:graphicData uri="http://schemas.openxmlformats.org/drawingml/2006/table">
            <a:tbl>
              <a:tblPr firstRow="1" bandRow="1">
                <a:tableStyleId>{5C22544A-7EE6-4342-B048-85BDC9FD1C3A}</a:tableStyleId>
              </a:tblPr>
              <a:tblGrid>
                <a:gridCol w="913685"/>
                <a:gridCol w="913685"/>
              </a:tblGrid>
              <a:tr h="395047">
                <a:tc>
                  <a:txBody>
                    <a:bodyPr/>
                    <a:lstStyle/>
                    <a:p>
                      <a:pPr algn="ctr"/>
                      <a:r>
                        <a:rPr lang="en-IN" dirty="0" smtClean="0"/>
                        <a:t>A</a:t>
                      </a:r>
                      <a:endParaRPr lang="en-IN" dirty="0"/>
                    </a:p>
                  </a:txBody>
                  <a:tcPr/>
                </a:tc>
                <a:tc>
                  <a:txBody>
                    <a:bodyPr/>
                    <a:lstStyle/>
                    <a:p>
                      <a:endParaRPr lang="en-IN"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693999603"/>
              </p:ext>
            </p:extLst>
          </p:nvPr>
        </p:nvGraphicFramePr>
        <p:xfrm>
          <a:off x="4981976" y="4428186"/>
          <a:ext cx="1827370" cy="395047"/>
        </p:xfrm>
        <a:graphic>
          <a:graphicData uri="http://schemas.openxmlformats.org/drawingml/2006/table">
            <a:tbl>
              <a:tblPr firstRow="1" bandRow="1">
                <a:tableStyleId>{5C22544A-7EE6-4342-B048-85BDC9FD1C3A}</a:tableStyleId>
              </a:tblPr>
              <a:tblGrid>
                <a:gridCol w="913685"/>
                <a:gridCol w="913685"/>
              </a:tblGrid>
              <a:tr h="395047">
                <a:tc>
                  <a:txBody>
                    <a:bodyPr/>
                    <a:lstStyle/>
                    <a:p>
                      <a:pPr algn="ctr"/>
                      <a:r>
                        <a:rPr lang="en-IN" dirty="0" smtClean="0"/>
                        <a:t>B</a:t>
                      </a:r>
                      <a:endParaRPr lang="en-IN" dirty="0"/>
                    </a:p>
                  </a:txBody>
                  <a:tcPr/>
                </a:tc>
                <a:tc>
                  <a:txBody>
                    <a:bodyPr/>
                    <a:lstStyle/>
                    <a:p>
                      <a:pPr algn="ctr"/>
                      <a:endParaRPr lang="en-IN"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3692019"/>
              </p:ext>
            </p:extLst>
          </p:nvPr>
        </p:nvGraphicFramePr>
        <p:xfrm>
          <a:off x="7542725" y="4400283"/>
          <a:ext cx="1827370" cy="395047"/>
        </p:xfrm>
        <a:graphic>
          <a:graphicData uri="http://schemas.openxmlformats.org/drawingml/2006/table">
            <a:tbl>
              <a:tblPr firstRow="1" bandRow="1">
                <a:tableStyleId>{5C22544A-7EE6-4342-B048-85BDC9FD1C3A}</a:tableStyleId>
              </a:tblPr>
              <a:tblGrid>
                <a:gridCol w="913685"/>
                <a:gridCol w="913685"/>
              </a:tblGrid>
              <a:tr h="395047">
                <a:tc>
                  <a:txBody>
                    <a:bodyPr/>
                    <a:lstStyle/>
                    <a:p>
                      <a:pPr algn="ctr"/>
                      <a:r>
                        <a:rPr lang="en-IN" dirty="0" smtClean="0"/>
                        <a:t>C</a:t>
                      </a:r>
                      <a:endParaRPr lang="en-IN" dirty="0"/>
                    </a:p>
                  </a:txBody>
                  <a:tcPr/>
                </a:tc>
                <a:tc>
                  <a:txBody>
                    <a:bodyPr/>
                    <a:lstStyle/>
                    <a:p>
                      <a:pPr algn="ctr"/>
                      <a:r>
                        <a:rPr lang="en-IN" dirty="0" smtClean="0"/>
                        <a:t>X</a:t>
                      </a:r>
                      <a:endParaRPr lang="en-IN" dirty="0"/>
                    </a:p>
                  </a:txBody>
                  <a:tcPr/>
                </a:tc>
              </a:tr>
            </a:tbl>
          </a:graphicData>
        </a:graphic>
      </p:graphicFrame>
      <p:cxnSp>
        <p:nvCxnSpPr>
          <p:cNvPr id="8" name="Straight Arrow Connector 7"/>
          <p:cNvCxnSpPr/>
          <p:nvPr/>
        </p:nvCxnSpPr>
        <p:spPr>
          <a:xfrm>
            <a:off x="4314422" y="4623516"/>
            <a:ext cx="667554" cy="2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787166" y="4623516"/>
            <a:ext cx="6954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841678" y="4621323"/>
            <a:ext cx="667554" cy="2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603677" y="4712212"/>
            <a:ext cx="752322" cy="369332"/>
          </a:xfrm>
          <a:prstGeom prst="rect">
            <a:avLst/>
          </a:prstGeom>
          <a:noFill/>
        </p:spPr>
        <p:txBody>
          <a:bodyPr wrap="none" rtlCol="0">
            <a:spAutoFit/>
          </a:bodyPr>
          <a:lstStyle/>
          <a:p>
            <a:r>
              <a:rPr lang="en-IN" dirty="0" smtClean="0"/>
              <a:t>START</a:t>
            </a:r>
            <a:endParaRPr lang="en-IN" dirty="0"/>
          </a:p>
        </p:txBody>
      </p:sp>
      <p:cxnSp>
        <p:nvCxnSpPr>
          <p:cNvPr id="13" name="Straight Arrow Connector 12"/>
          <p:cNvCxnSpPr/>
          <p:nvPr/>
        </p:nvCxnSpPr>
        <p:spPr>
          <a:xfrm flipV="1">
            <a:off x="8950817" y="3773510"/>
            <a:ext cx="0" cy="592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215166" y="3773510"/>
            <a:ext cx="67356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355999" y="3773510"/>
            <a:ext cx="0" cy="847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0560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HEADER LINKED LIST</a:t>
            </a:r>
            <a:endParaRPr lang="en-IN" dirty="0"/>
          </a:p>
        </p:txBody>
      </p:sp>
      <p:sp>
        <p:nvSpPr>
          <p:cNvPr id="4" name="TextBox 3"/>
          <p:cNvSpPr txBox="1"/>
          <p:nvPr/>
        </p:nvSpPr>
        <p:spPr>
          <a:xfrm>
            <a:off x="772732" y="2253803"/>
            <a:ext cx="10923760" cy="1754326"/>
          </a:xfrm>
          <a:prstGeom prst="rect">
            <a:avLst/>
          </a:prstGeom>
          <a:noFill/>
        </p:spPr>
        <p:txBody>
          <a:bodyPr wrap="none" rtlCol="0">
            <a:spAutoFit/>
          </a:bodyPr>
          <a:lstStyle/>
          <a:p>
            <a:r>
              <a:rPr lang="en-IN" dirty="0" smtClean="0"/>
              <a:t>A header linked list is a linked list which always contain a special node called the HEADER NODE, at the beginning of</a:t>
            </a:r>
          </a:p>
          <a:p>
            <a:r>
              <a:rPr lang="en-IN" dirty="0" smtClean="0"/>
              <a:t>The list.</a:t>
            </a:r>
          </a:p>
          <a:p>
            <a:endParaRPr lang="en-IN" dirty="0"/>
          </a:p>
          <a:p>
            <a:r>
              <a:rPr lang="en-IN" dirty="0" smtClean="0"/>
              <a:t>Two kinds of widely used header linked lists are:</a:t>
            </a:r>
          </a:p>
          <a:p>
            <a:endParaRPr lang="en-IN" dirty="0"/>
          </a:p>
          <a:p>
            <a:r>
              <a:rPr lang="en-IN" dirty="0" smtClean="0"/>
              <a:t>-</a:t>
            </a:r>
            <a:r>
              <a:rPr lang="en-IN" dirty="0" smtClean="0">
                <a:solidFill>
                  <a:srgbClr val="FF0000"/>
                </a:solidFill>
              </a:rPr>
              <a:t>A grounded header list</a:t>
            </a:r>
            <a:r>
              <a:rPr lang="en-IN" dirty="0" smtClean="0"/>
              <a:t>: it is a header list where last node contains the null pointer.</a:t>
            </a:r>
            <a:endParaRPr lang="en-IN" dirty="0"/>
          </a:p>
        </p:txBody>
      </p:sp>
      <p:graphicFrame>
        <p:nvGraphicFramePr>
          <p:cNvPr id="29" name="Table 28"/>
          <p:cNvGraphicFramePr>
            <a:graphicFrameLocks noGrp="1"/>
          </p:cNvGraphicFramePr>
          <p:nvPr>
            <p:extLst>
              <p:ext uri="{D42A27DB-BD31-4B8C-83A1-F6EECF244321}">
                <p14:modId xmlns:p14="http://schemas.microsoft.com/office/powerpoint/2010/main" val="1972468514"/>
              </p:ext>
            </p:extLst>
          </p:nvPr>
        </p:nvGraphicFramePr>
        <p:xfrm>
          <a:off x="1906072" y="4211392"/>
          <a:ext cx="1827370" cy="640080"/>
        </p:xfrm>
        <a:graphic>
          <a:graphicData uri="http://schemas.openxmlformats.org/drawingml/2006/table">
            <a:tbl>
              <a:tblPr firstRow="1" bandRow="1">
                <a:tableStyleId>{5C22544A-7EE6-4342-B048-85BDC9FD1C3A}</a:tableStyleId>
              </a:tblPr>
              <a:tblGrid>
                <a:gridCol w="913685"/>
                <a:gridCol w="913685"/>
              </a:tblGrid>
              <a:tr h="395047">
                <a:tc>
                  <a:txBody>
                    <a:bodyPr/>
                    <a:lstStyle/>
                    <a:p>
                      <a:pPr algn="ctr"/>
                      <a:r>
                        <a:rPr lang="en-IN" dirty="0" smtClean="0"/>
                        <a:t>Header</a:t>
                      </a:r>
                      <a:r>
                        <a:rPr lang="en-IN" baseline="0" dirty="0" smtClean="0"/>
                        <a:t> node</a:t>
                      </a:r>
                      <a:endParaRPr lang="en-IN" dirty="0"/>
                    </a:p>
                  </a:txBody>
                  <a:tcPr/>
                </a:tc>
                <a:tc>
                  <a:txBody>
                    <a:bodyPr/>
                    <a:lstStyle/>
                    <a:p>
                      <a:endParaRPr lang="en-IN" dirty="0"/>
                    </a:p>
                  </a:txBody>
                  <a:tcPr/>
                </a:tc>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4086385921"/>
              </p:ext>
            </p:extLst>
          </p:nvPr>
        </p:nvGraphicFramePr>
        <p:xfrm>
          <a:off x="4402427" y="4196366"/>
          <a:ext cx="1827370" cy="395047"/>
        </p:xfrm>
        <a:graphic>
          <a:graphicData uri="http://schemas.openxmlformats.org/drawingml/2006/table">
            <a:tbl>
              <a:tblPr firstRow="1" bandRow="1">
                <a:tableStyleId>{5C22544A-7EE6-4342-B048-85BDC9FD1C3A}</a:tableStyleId>
              </a:tblPr>
              <a:tblGrid>
                <a:gridCol w="913685"/>
                <a:gridCol w="913685"/>
              </a:tblGrid>
              <a:tr h="395047">
                <a:tc>
                  <a:txBody>
                    <a:bodyPr/>
                    <a:lstStyle/>
                    <a:p>
                      <a:pPr algn="ctr"/>
                      <a:r>
                        <a:rPr lang="en-IN" dirty="0" smtClean="0"/>
                        <a:t>B</a:t>
                      </a:r>
                      <a:endParaRPr lang="en-IN" dirty="0"/>
                    </a:p>
                  </a:txBody>
                  <a:tcPr/>
                </a:tc>
                <a:tc>
                  <a:txBody>
                    <a:bodyPr/>
                    <a:lstStyle/>
                    <a:p>
                      <a:pPr algn="ctr"/>
                      <a:endParaRPr lang="en-IN" dirty="0"/>
                    </a:p>
                  </a:txBody>
                  <a:tcPr/>
                </a:tc>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322902694"/>
              </p:ext>
            </p:extLst>
          </p:nvPr>
        </p:nvGraphicFramePr>
        <p:xfrm>
          <a:off x="6963176" y="4168463"/>
          <a:ext cx="1827370" cy="395047"/>
        </p:xfrm>
        <a:graphic>
          <a:graphicData uri="http://schemas.openxmlformats.org/drawingml/2006/table">
            <a:tbl>
              <a:tblPr firstRow="1" bandRow="1">
                <a:tableStyleId>{5C22544A-7EE6-4342-B048-85BDC9FD1C3A}</a:tableStyleId>
              </a:tblPr>
              <a:tblGrid>
                <a:gridCol w="913685"/>
                <a:gridCol w="913685"/>
              </a:tblGrid>
              <a:tr h="395047">
                <a:tc>
                  <a:txBody>
                    <a:bodyPr/>
                    <a:lstStyle/>
                    <a:p>
                      <a:pPr algn="ctr"/>
                      <a:r>
                        <a:rPr lang="en-IN" dirty="0" smtClean="0"/>
                        <a:t>C</a:t>
                      </a:r>
                      <a:endParaRPr lang="en-IN" dirty="0"/>
                    </a:p>
                  </a:txBody>
                  <a:tcPr/>
                </a:tc>
                <a:tc>
                  <a:txBody>
                    <a:bodyPr/>
                    <a:lstStyle/>
                    <a:p>
                      <a:pPr algn="ctr"/>
                      <a:r>
                        <a:rPr lang="en-IN" dirty="0" smtClean="0"/>
                        <a:t>X</a:t>
                      </a:r>
                      <a:endParaRPr lang="en-IN" dirty="0"/>
                    </a:p>
                  </a:txBody>
                  <a:tcPr/>
                </a:tc>
              </a:tr>
            </a:tbl>
          </a:graphicData>
        </a:graphic>
      </p:graphicFrame>
      <p:cxnSp>
        <p:nvCxnSpPr>
          <p:cNvPr id="32" name="Straight Arrow Connector 31"/>
          <p:cNvCxnSpPr/>
          <p:nvPr/>
        </p:nvCxnSpPr>
        <p:spPr>
          <a:xfrm>
            <a:off x="3734873" y="4391696"/>
            <a:ext cx="667554" cy="2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207617" y="4391696"/>
            <a:ext cx="6954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262129" y="4389503"/>
            <a:ext cx="667554" cy="2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24128" y="4480392"/>
            <a:ext cx="752322" cy="369332"/>
          </a:xfrm>
          <a:prstGeom prst="rect">
            <a:avLst/>
          </a:prstGeom>
          <a:noFill/>
        </p:spPr>
        <p:txBody>
          <a:bodyPr wrap="none" rtlCol="0">
            <a:spAutoFit/>
          </a:bodyPr>
          <a:lstStyle/>
          <a:p>
            <a:r>
              <a:rPr lang="en-IN" dirty="0" smtClean="0"/>
              <a:t>START</a:t>
            </a:r>
            <a:endParaRPr lang="en-IN" dirty="0"/>
          </a:p>
        </p:txBody>
      </p:sp>
      <p:graphicFrame>
        <p:nvGraphicFramePr>
          <p:cNvPr id="39" name="Table 38"/>
          <p:cNvGraphicFramePr>
            <a:graphicFrameLocks noGrp="1"/>
          </p:cNvGraphicFramePr>
          <p:nvPr>
            <p:extLst>
              <p:ext uri="{D42A27DB-BD31-4B8C-83A1-F6EECF244321}">
                <p14:modId xmlns:p14="http://schemas.microsoft.com/office/powerpoint/2010/main" val="2245953800"/>
              </p:ext>
            </p:extLst>
          </p:nvPr>
        </p:nvGraphicFramePr>
        <p:xfrm>
          <a:off x="1929683" y="5885645"/>
          <a:ext cx="1827370" cy="640080"/>
        </p:xfrm>
        <a:graphic>
          <a:graphicData uri="http://schemas.openxmlformats.org/drawingml/2006/table">
            <a:tbl>
              <a:tblPr firstRow="1" bandRow="1">
                <a:tableStyleId>{5C22544A-7EE6-4342-B048-85BDC9FD1C3A}</a:tableStyleId>
              </a:tblPr>
              <a:tblGrid>
                <a:gridCol w="913685"/>
                <a:gridCol w="913685"/>
              </a:tblGrid>
              <a:tr h="395047">
                <a:tc>
                  <a:txBody>
                    <a:bodyPr/>
                    <a:lstStyle/>
                    <a:p>
                      <a:pPr algn="ctr"/>
                      <a:r>
                        <a:rPr lang="en-IN" dirty="0" smtClean="0"/>
                        <a:t>Header</a:t>
                      </a:r>
                      <a:r>
                        <a:rPr lang="en-IN" baseline="0" dirty="0" smtClean="0"/>
                        <a:t> node</a:t>
                      </a:r>
                      <a:endParaRPr lang="en-IN" dirty="0"/>
                    </a:p>
                  </a:txBody>
                  <a:tcPr/>
                </a:tc>
                <a:tc>
                  <a:txBody>
                    <a:bodyPr/>
                    <a:lstStyle/>
                    <a:p>
                      <a:endParaRPr lang="en-IN" dirty="0"/>
                    </a:p>
                  </a:txBody>
                  <a:tcPr/>
                </a:tc>
              </a:tr>
            </a:tbl>
          </a:graphicData>
        </a:graphic>
      </p:graphicFrame>
      <p:graphicFrame>
        <p:nvGraphicFramePr>
          <p:cNvPr id="40" name="Table 39"/>
          <p:cNvGraphicFramePr>
            <a:graphicFrameLocks noGrp="1"/>
          </p:cNvGraphicFramePr>
          <p:nvPr>
            <p:extLst>
              <p:ext uri="{D42A27DB-BD31-4B8C-83A1-F6EECF244321}">
                <p14:modId xmlns:p14="http://schemas.microsoft.com/office/powerpoint/2010/main" val="1910554402"/>
              </p:ext>
            </p:extLst>
          </p:nvPr>
        </p:nvGraphicFramePr>
        <p:xfrm>
          <a:off x="4426038" y="5870619"/>
          <a:ext cx="1827370" cy="395047"/>
        </p:xfrm>
        <a:graphic>
          <a:graphicData uri="http://schemas.openxmlformats.org/drawingml/2006/table">
            <a:tbl>
              <a:tblPr firstRow="1" bandRow="1">
                <a:tableStyleId>{5C22544A-7EE6-4342-B048-85BDC9FD1C3A}</a:tableStyleId>
              </a:tblPr>
              <a:tblGrid>
                <a:gridCol w="913685"/>
                <a:gridCol w="913685"/>
              </a:tblGrid>
              <a:tr h="395047">
                <a:tc>
                  <a:txBody>
                    <a:bodyPr/>
                    <a:lstStyle/>
                    <a:p>
                      <a:pPr algn="ctr"/>
                      <a:r>
                        <a:rPr lang="en-IN" dirty="0" smtClean="0"/>
                        <a:t>B</a:t>
                      </a:r>
                      <a:endParaRPr lang="en-IN" dirty="0"/>
                    </a:p>
                  </a:txBody>
                  <a:tcPr/>
                </a:tc>
                <a:tc>
                  <a:txBody>
                    <a:bodyPr/>
                    <a:lstStyle/>
                    <a:p>
                      <a:pPr algn="ctr"/>
                      <a:endParaRPr lang="en-IN" dirty="0"/>
                    </a:p>
                  </a:txBody>
                  <a:tcPr/>
                </a:tc>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2999081605"/>
              </p:ext>
            </p:extLst>
          </p:nvPr>
        </p:nvGraphicFramePr>
        <p:xfrm>
          <a:off x="6986787" y="5842716"/>
          <a:ext cx="1827370" cy="395047"/>
        </p:xfrm>
        <a:graphic>
          <a:graphicData uri="http://schemas.openxmlformats.org/drawingml/2006/table">
            <a:tbl>
              <a:tblPr firstRow="1" bandRow="1">
                <a:tableStyleId>{5C22544A-7EE6-4342-B048-85BDC9FD1C3A}</a:tableStyleId>
              </a:tblPr>
              <a:tblGrid>
                <a:gridCol w="913685"/>
                <a:gridCol w="913685"/>
              </a:tblGrid>
              <a:tr h="395047">
                <a:tc>
                  <a:txBody>
                    <a:bodyPr/>
                    <a:lstStyle/>
                    <a:p>
                      <a:pPr algn="ctr"/>
                      <a:r>
                        <a:rPr lang="en-IN" dirty="0" smtClean="0"/>
                        <a:t>C</a:t>
                      </a:r>
                      <a:endParaRPr lang="en-IN" dirty="0"/>
                    </a:p>
                  </a:txBody>
                  <a:tcPr/>
                </a:tc>
                <a:tc>
                  <a:txBody>
                    <a:bodyPr/>
                    <a:lstStyle/>
                    <a:p>
                      <a:pPr algn="ctr"/>
                      <a:endParaRPr lang="en-IN" dirty="0"/>
                    </a:p>
                  </a:txBody>
                  <a:tcPr/>
                </a:tc>
              </a:tr>
            </a:tbl>
          </a:graphicData>
        </a:graphic>
      </p:graphicFrame>
      <p:cxnSp>
        <p:nvCxnSpPr>
          <p:cNvPr id="42" name="Straight Arrow Connector 41"/>
          <p:cNvCxnSpPr/>
          <p:nvPr/>
        </p:nvCxnSpPr>
        <p:spPr>
          <a:xfrm>
            <a:off x="3758484" y="6065949"/>
            <a:ext cx="667554" cy="2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6231228" y="6065949"/>
            <a:ext cx="6954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1285740" y="6063756"/>
            <a:ext cx="667554" cy="2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047739" y="6154645"/>
            <a:ext cx="752322" cy="369332"/>
          </a:xfrm>
          <a:prstGeom prst="rect">
            <a:avLst/>
          </a:prstGeom>
          <a:noFill/>
        </p:spPr>
        <p:txBody>
          <a:bodyPr wrap="none" rtlCol="0">
            <a:spAutoFit/>
          </a:bodyPr>
          <a:lstStyle/>
          <a:p>
            <a:r>
              <a:rPr lang="en-IN" dirty="0" smtClean="0"/>
              <a:t>START</a:t>
            </a:r>
            <a:endParaRPr lang="en-IN" dirty="0"/>
          </a:p>
        </p:txBody>
      </p:sp>
      <p:sp>
        <p:nvSpPr>
          <p:cNvPr id="46" name="TextBox 45"/>
          <p:cNvSpPr txBox="1"/>
          <p:nvPr/>
        </p:nvSpPr>
        <p:spPr>
          <a:xfrm>
            <a:off x="772732" y="5228823"/>
            <a:ext cx="8340553" cy="369332"/>
          </a:xfrm>
          <a:prstGeom prst="rect">
            <a:avLst/>
          </a:prstGeom>
          <a:noFill/>
        </p:spPr>
        <p:txBody>
          <a:bodyPr wrap="none" rtlCol="0">
            <a:spAutoFit/>
          </a:bodyPr>
          <a:lstStyle/>
          <a:p>
            <a:r>
              <a:rPr lang="en-IN" dirty="0" smtClean="0"/>
              <a:t>-</a:t>
            </a:r>
            <a:r>
              <a:rPr lang="en-IN" dirty="0" smtClean="0">
                <a:solidFill>
                  <a:srgbClr val="FF0000"/>
                </a:solidFill>
              </a:rPr>
              <a:t>A circular header list</a:t>
            </a:r>
            <a:r>
              <a:rPr lang="en-IN" dirty="0" smtClean="0"/>
              <a:t>: </a:t>
            </a:r>
            <a:r>
              <a:rPr lang="en-IN" dirty="0"/>
              <a:t>it is a header list where last </a:t>
            </a:r>
            <a:r>
              <a:rPr lang="en-IN" dirty="0" smtClean="0"/>
              <a:t>node points back to the header node. </a:t>
            </a:r>
            <a:endParaRPr lang="en-IN" dirty="0"/>
          </a:p>
        </p:txBody>
      </p:sp>
      <p:cxnSp>
        <p:nvCxnSpPr>
          <p:cNvPr id="48" name="Straight Arrow Connector 47"/>
          <p:cNvCxnSpPr/>
          <p:nvPr/>
        </p:nvCxnSpPr>
        <p:spPr>
          <a:xfrm>
            <a:off x="8306873" y="6154645"/>
            <a:ext cx="0" cy="529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2253803" y="6684135"/>
            <a:ext cx="60530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2253803" y="6523977"/>
            <a:ext cx="0" cy="160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4071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a:t>
            </a:r>
            <a:endParaRPr lang="en-IN" dirty="0"/>
          </a:p>
        </p:txBody>
      </p:sp>
      <p:sp>
        <p:nvSpPr>
          <p:cNvPr id="4" name="TextBox 3"/>
          <p:cNvSpPr txBox="1"/>
          <p:nvPr/>
        </p:nvSpPr>
        <p:spPr>
          <a:xfrm>
            <a:off x="824248" y="2601533"/>
            <a:ext cx="10019763" cy="1477328"/>
          </a:xfrm>
          <a:prstGeom prst="rect">
            <a:avLst/>
          </a:prstGeom>
          <a:noFill/>
        </p:spPr>
        <p:txBody>
          <a:bodyPr wrap="square" rtlCol="0">
            <a:spAutoFit/>
          </a:bodyPr>
          <a:lstStyle/>
          <a:p>
            <a:r>
              <a:rPr lang="en-IN" dirty="0"/>
              <a:t>Queues are mostly used in operating systems.</a:t>
            </a:r>
          </a:p>
          <a:p>
            <a:pPr lvl="0"/>
            <a:endParaRPr lang="en-IN" dirty="0" smtClean="0"/>
          </a:p>
          <a:p>
            <a:pPr marL="285750" lvl="0" indent="-285750">
              <a:buFont typeface="Arial" panose="020B0604020202020204" pitchFamily="34" charset="0"/>
              <a:buChar char="•"/>
            </a:pPr>
            <a:r>
              <a:rPr lang="en-IN" dirty="0" smtClean="0"/>
              <a:t>Waiting </a:t>
            </a:r>
            <a:r>
              <a:rPr lang="en-IN" dirty="0"/>
              <a:t>for a particular event to occur.</a:t>
            </a:r>
          </a:p>
          <a:p>
            <a:pPr marL="285750" lvl="0" indent="-285750">
              <a:buFont typeface="Arial" panose="020B0604020202020204" pitchFamily="34" charset="0"/>
              <a:buChar char="•"/>
            </a:pPr>
            <a:r>
              <a:rPr lang="en-IN" dirty="0"/>
              <a:t>Scheduling of processes</a:t>
            </a:r>
          </a:p>
          <a:p>
            <a:endParaRPr lang="en-IN" dirty="0"/>
          </a:p>
        </p:txBody>
      </p:sp>
    </p:spTree>
    <p:extLst>
      <p:ext uri="{BB962C8B-B14F-4D97-AF65-F5344CB8AC3E}">
        <p14:creationId xmlns:p14="http://schemas.microsoft.com/office/powerpoint/2010/main" val="41344629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9575" y="-228600"/>
            <a:ext cx="13011150" cy="7315200"/>
          </a:xfrm>
          <a:prstGeom prst="rect">
            <a:avLst/>
          </a:prstGeom>
        </p:spPr>
      </p:pic>
      <p:cxnSp>
        <p:nvCxnSpPr>
          <p:cNvPr id="8" name="Straight Arrow Connector 7"/>
          <p:cNvCxnSpPr/>
          <p:nvPr/>
        </p:nvCxnSpPr>
        <p:spPr>
          <a:xfrm flipH="1">
            <a:off x="4868214" y="4816699"/>
            <a:ext cx="682580" cy="128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47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 TO INSERT AN ELEMENT-</a:t>
            </a:r>
            <a:r>
              <a:rPr lang="en-IN" dirty="0" err="1" smtClean="0">
                <a:solidFill>
                  <a:srgbClr val="FF0000"/>
                </a:solidFill>
              </a:rPr>
              <a:t>ENQUEue</a:t>
            </a:r>
            <a:endParaRPr lang="en-IN" dirty="0">
              <a:solidFill>
                <a:srgbClr val="FF0000"/>
              </a:solidFill>
            </a:endParaRPr>
          </a:p>
        </p:txBody>
      </p:sp>
      <p:sp>
        <p:nvSpPr>
          <p:cNvPr id="3" name="TextBox 2"/>
          <p:cNvSpPr txBox="1"/>
          <p:nvPr/>
        </p:nvSpPr>
        <p:spPr>
          <a:xfrm>
            <a:off x="574325" y="2318198"/>
            <a:ext cx="10887872" cy="4524315"/>
          </a:xfrm>
          <a:prstGeom prst="rect">
            <a:avLst/>
          </a:prstGeom>
          <a:noFill/>
        </p:spPr>
        <p:txBody>
          <a:bodyPr wrap="square" rtlCol="0">
            <a:spAutoFit/>
          </a:bodyPr>
          <a:lstStyle/>
          <a:p>
            <a:r>
              <a:rPr lang="en-IN" dirty="0" smtClean="0"/>
              <a:t>QINSERT (</a:t>
            </a:r>
            <a:r>
              <a:rPr lang="en-IN" dirty="0" err="1" smtClean="0"/>
              <a:t>queue,N,front,rear,item</a:t>
            </a:r>
            <a:r>
              <a:rPr lang="en-IN" dirty="0" smtClean="0"/>
              <a:t>)</a:t>
            </a:r>
          </a:p>
          <a:p>
            <a:endParaRPr lang="en-IN" dirty="0" smtClean="0"/>
          </a:p>
          <a:p>
            <a:r>
              <a:rPr lang="en-IN" dirty="0" err="1" smtClean="0"/>
              <a:t>Tf</a:t>
            </a:r>
            <a:r>
              <a:rPr lang="en-IN" dirty="0" smtClean="0"/>
              <a:t> front=1 and rear=N</a:t>
            </a:r>
          </a:p>
          <a:p>
            <a:r>
              <a:rPr lang="en-IN" dirty="0" smtClean="0"/>
              <a:t>	then queue is full and overflow</a:t>
            </a:r>
          </a:p>
          <a:p>
            <a:r>
              <a:rPr lang="en-IN" dirty="0" smtClean="0"/>
              <a:t>If front=null, then</a:t>
            </a:r>
          </a:p>
          <a:p>
            <a:r>
              <a:rPr lang="en-IN" dirty="0"/>
              <a:t>	</a:t>
            </a:r>
            <a:r>
              <a:rPr lang="en-IN" dirty="0" smtClean="0"/>
              <a:t>set front=1</a:t>
            </a:r>
          </a:p>
          <a:p>
            <a:r>
              <a:rPr lang="en-IN" dirty="0"/>
              <a:t>	 </a:t>
            </a:r>
            <a:r>
              <a:rPr lang="en-IN" dirty="0" smtClean="0"/>
              <a:t>    rear=1</a:t>
            </a:r>
          </a:p>
          <a:p>
            <a:r>
              <a:rPr lang="en-IN" dirty="0" smtClean="0"/>
              <a:t>Else if </a:t>
            </a:r>
          </a:p>
          <a:p>
            <a:r>
              <a:rPr lang="en-IN" dirty="0"/>
              <a:t>	</a:t>
            </a:r>
            <a:r>
              <a:rPr lang="en-IN" dirty="0" smtClean="0"/>
              <a:t>rear=N, then</a:t>
            </a:r>
          </a:p>
          <a:p>
            <a:r>
              <a:rPr lang="en-IN" dirty="0"/>
              <a:t>	</a:t>
            </a:r>
            <a:r>
              <a:rPr lang="en-IN" dirty="0" smtClean="0"/>
              <a:t>set rear=1</a:t>
            </a:r>
          </a:p>
          <a:p>
            <a:r>
              <a:rPr lang="en-IN" dirty="0" smtClean="0"/>
              <a:t>Else</a:t>
            </a:r>
          </a:p>
          <a:p>
            <a:r>
              <a:rPr lang="en-IN" dirty="0"/>
              <a:t>	</a:t>
            </a:r>
            <a:r>
              <a:rPr lang="en-IN" dirty="0" smtClean="0"/>
              <a:t>set rear=rear+1</a:t>
            </a:r>
          </a:p>
          <a:p>
            <a:endParaRPr lang="en-IN" dirty="0" smtClean="0"/>
          </a:p>
          <a:p>
            <a:r>
              <a:rPr lang="en-IN" dirty="0" smtClean="0"/>
              <a:t>Set queue[rear]= item</a:t>
            </a:r>
          </a:p>
          <a:p>
            <a:endParaRPr lang="en-IN" dirty="0"/>
          </a:p>
          <a:p>
            <a:r>
              <a:rPr lang="en-IN" dirty="0" smtClean="0"/>
              <a:t>return</a:t>
            </a:r>
            <a:endParaRPr lang="en-IN" dirty="0"/>
          </a:p>
        </p:txBody>
      </p:sp>
    </p:spTree>
    <p:extLst>
      <p:ext uri="{BB962C8B-B14F-4D97-AF65-F5344CB8AC3E}">
        <p14:creationId xmlns:p14="http://schemas.microsoft.com/office/powerpoint/2010/main" val="153967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 TO DELETE AN ELEMENT-</a:t>
            </a:r>
            <a:r>
              <a:rPr lang="en-IN" dirty="0" err="1" smtClean="0">
                <a:solidFill>
                  <a:srgbClr val="FF0000"/>
                </a:solidFill>
              </a:rPr>
              <a:t>dequeue</a:t>
            </a:r>
            <a:endParaRPr lang="en-IN" dirty="0">
              <a:solidFill>
                <a:srgbClr val="FF0000"/>
              </a:solidFill>
            </a:endParaRPr>
          </a:p>
        </p:txBody>
      </p:sp>
      <p:sp>
        <p:nvSpPr>
          <p:cNvPr id="4" name="TextBox 3"/>
          <p:cNvSpPr txBox="1"/>
          <p:nvPr/>
        </p:nvSpPr>
        <p:spPr>
          <a:xfrm>
            <a:off x="618186" y="2395469"/>
            <a:ext cx="9311425" cy="3970318"/>
          </a:xfrm>
          <a:prstGeom prst="rect">
            <a:avLst/>
          </a:prstGeom>
          <a:noFill/>
        </p:spPr>
        <p:txBody>
          <a:bodyPr wrap="square" rtlCol="0">
            <a:spAutoFit/>
          </a:bodyPr>
          <a:lstStyle/>
          <a:p>
            <a:r>
              <a:rPr lang="en-IN" dirty="0" smtClean="0"/>
              <a:t>QDELETE (</a:t>
            </a:r>
            <a:r>
              <a:rPr lang="en-IN" dirty="0" err="1" smtClean="0"/>
              <a:t>queue,N,front,rear,item</a:t>
            </a:r>
            <a:r>
              <a:rPr lang="en-IN" dirty="0" smtClean="0"/>
              <a:t>)</a:t>
            </a:r>
          </a:p>
          <a:p>
            <a:endParaRPr lang="en-IN" dirty="0"/>
          </a:p>
          <a:p>
            <a:r>
              <a:rPr lang="en-IN" dirty="0" smtClean="0"/>
              <a:t>If front=null</a:t>
            </a:r>
          </a:p>
          <a:p>
            <a:r>
              <a:rPr lang="en-IN" dirty="0"/>
              <a:t>	</a:t>
            </a:r>
            <a:r>
              <a:rPr lang="en-IN" dirty="0" smtClean="0"/>
              <a:t>then queue is empty; underflow</a:t>
            </a:r>
          </a:p>
          <a:p>
            <a:r>
              <a:rPr lang="en-IN" dirty="0" smtClean="0"/>
              <a:t>Set item= queue[front]</a:t>
            </a:r>
          </a:p>
          <a:p>
            <a:endParaRPr lang="en-IN" dirty="0"/>
          </a:p>
          <a:p>
            <a:r>
              <a:rPr lang="en-IN" dirty="0" smtClean="0"/>
              <a:t>If front=rear</a:t>
            </a:r>
          </a:p>
          <a:p>
            <a:r>
              <a:rPr lang="en-IN" dirty="0"/>
              <a:t>	</a:t>
            </a:r>
            <a:r>
              <a:rPr lang="en-IN" dirty="0" smtClean="0"/>
              <a:t>set front=null</a:t>
            </a:r>
          </a:p>
          <a:p>
            <a:r>
              <a:rPr lang="en-IN" dirty="0"/>
              <a:t>	</a:t>
            </a:r>
            <a:r>
              <a:rPr lang="en-IN" dirty="0" smtClean="0"/>
              <a:t>     rear=null</a:t>
            </a:r>
          </a:p>
          <a:p>
            <a:r>
              <a:rPr lang="en-IN" dirty="0" smtClean="0"/>
              <a:t>Else if      front=N</a:t>
            </a:r>
          </a:p>
          <a:p>
            <a:r>
              <a:rPr lang="en-IN" dirty="0" smtClean="0"/>
              <a:t>	Set front=1</a:t>
            </a:r>
          </a:p>
          <a:p>
            <a:r>
              <a:rPr lang="en-IN" dirty="0" smtClean="0"/>
              <a:t>Else</a:t>
            </a:r>
          </a:p>
          <a:p>
            <a:r>
              <a:rPr lang="en-IN" smtClean="0"/>
              <a:t>	Set </a:t>
            </a:r>
            <a:r>
              <a:rPr lang="en-IN" dirty="0" smtClean="0"/>
              <a:t>front=front+1</a:t>
            </a:r>
          </a:p>
          <a:p>
            <a:r>
              <a:rPr lang="en-IN" dirty="0" smtClean="0"/>
              <a:t>return</a:t>
            </a:r>
          </a:p>
        </p:txBody>
      </p:sp>
    </p:spTree>
    <p:extLst>
      <p:ext uri="{BB962C8B-B14F-4D97-AF65-F5344CB8AC3E}">
        <p14:creationId xmlns:p14="http://schemas.microsoft.com/office/powerpoint/2010/main" val="19529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LINKED REPRESENTATION</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2054801674"/>
              </p:ext>
            </p:extLst>
          </p:nvPr>
        </p:nvGraphicFramePr>
        <p:xfrm>
          <a:off x="1609858" y="2537138"/>
          <a:ext cx="1827370" cy="395047"/>
        </p:xfrm>
        <a:graphic>
          <a:graphicData uri="http://schemas.openxmlformats.org/drawingml/2006/table">
            <a:tbl>
              <a:tblPr firstRow="1" bandRow="1">
                <a:tableStyleId>{5C22544A-7EE6-4342-B048-85BDC9FD1C3A}</a:tableStyleId>
              </a:tblPr>
              <a:tblGrid>
                <a:gridCol w="913685"/>
                <a:gridCol w="913685"/>
              </a:tblGrid>
              <a:tr h="395047">
                <a:tc>
                  <a:txBody>
                    <a:bodyPr/>
                    <a:lstStyle/>
                    <a:p>
                      <a:pPr algn="ctr"/>
                      <a:r>
                        <a:rPr lang="en-IN" dirty="0" smtClean="0"/>
                        <a:t>A</a:t>
                      </a:r>
                      <a:endParaRPr lang="en-IN" dirty="0"/>
                    </a:p>
                  </a:txBody>
                  <a:tcPr/>
                </a:tc>
                <a:tc>
                  <a:txBody>
                    <a:bodyPr/>
                    <a:lstStyle/>
                    <a:p>
                      <a:endParaRPr lang="en-IN"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78005247"/>
              </p:ext>
            </p:extLst>
          </p:nvPr>
        </p:nvGraphicFramePr>
        <p:xfrm>
          <a:off x="4106213" y="2522112"/>
          <a:ext cx="1827370" cy="395047"/>
        </p:xfrm>
        <a:graphic>
          <a:graphicData uri="http://schemas.openxmlformats.org/drawingml/2006/table">
            <a:tbl>
              <a:tblPr firstRow="1" bandRow="1">
                <a:tableStyleId>{5C22544A-7EE6-4342-B048-85BDC9FD1C3A}</a:tableStyleId>
              </a:tblPr>
              <a:tblGrid>
                <a:gridCol w="913685"/>
                <a:gridCol w="913685"/>
              </a:tblGrid>
              <a:tr h="395047">
                <a:tc>
                  <a:txBody>
                    <a:bodyPr/>
                    <a:lstStyle/>
                    <a:p>
                      <a:pPr algn="ctr"/>
                      <a:r>
                        <a:rPr lang="en-IN" dirty="0" smtClean="0"/>
                        <a:t>B</a:t>
                      </a:r>
                      <a:endParaRPr lang="en-IN" dirty="0"/>
                    </a:p>
                  </a:txBody>
                  <a:tcPr/>
                </a:tc>
                <a:tc>
                  <a:txBody>
                    <a:bodyPr/>
                    <a:lstStyle/>
                    <a:p>
                      <a:pPr algn="ctr"/>
                      <a:endParaRPr lang="en-IN"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575353292"/>
              </p:ext>
            </p:extLst>
          </p:nvPr>
        </p:nvGraphicFramePr>
        <p:xfrm>
          <a:off x="6666962" y="2494209"/>
          <a:ext cx="1827370" cy="395047"/>
        </p:xfrm>
        <a:graphic>
          <a:graphicData uri="http://schemas.openxmlformats.org/drawingml/2006/table">
            <a:tbl>
              <a:tblPr firstRow="1" bandRow="1">
                <a:tableStyleId>{5C22544A-7EE6-4342-B048-85BDC9FD1C3A}</a:tableStyleId>
              </a:tblPr>
              <a:tblGrid>
                <a:gridCol w="913685"/>
                <a:gridCol w="913685"/>
              </a:tblGrid>
              <a:tr h="395047">
                <a:tc>
                  <a:txBody>
                    <a:bodyPr/>
                    <a:lstStyle/>
                    <a:p>
                      <a:pPr algn="ctr"/>
                      <a:r>
                        <a:rPr lang="en-IN" dirty="0" smtClean="0"/>
                        <a:t>C</a:t>
                      </a:r>
                      <a:endParaRPr lang="en-IN" dirty="0"/>
                    </a:p>
                  </a:txBody>
                  <a:tcPr/>
                </a:tc>
                <a:tc>
                  <a:txBody>
                    <a:bodyPr/>
                    <a:lstStyle/>
                    <a:p>
                      <a:pPr algn="ctr"/>
                      <a:endParaRPr lang="en-IN" dirty="0"/>
                    </a:p>
                  </a:txBody>
                  <a:tcPr/>
                </a:tc>
              </a:tr>
            </a:tbl>
          </a:graphicData>
        </a:graphic>
      </p:graphicFrame>
      <p:cxnSp>
        <p:nvCxnSpPr>
          <p:cNvPr id="8" name="Straight Arrow Connector 7"/>
          <p:cNvCxnSpPr/>
          <p:nvPr/>
        </p:nvCxnSpPr>
        <p:spPr>
          <a:xfrm>
            <a:off x="3438659" y="2717442"/>
            <a:ext cx="667554" cy="2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911403" y="2717442"/>
            <a:ext cx="6954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17698" y="2532776"/>
            <a:ext cx="612860" cy="369332"/>
          </a:xfrm>
          <a:prstGeom prst="rect">
            <a:avLst/>
          </a:prstGeom>
          <a:noFill/>
        </p:spPr>
        <p:txBody>
          <a:bodyPr wrap="none" rtlCol="0">
            <a:spAutoFit/>
          </a:bodyPr>
          <a:lstStyle/>
          <a:p>
            <a:r>
              <a:rPr lang="en-IN" dirty="0" smtClean="0"/>
              <a:t>front</a:t>
            </a:r>
            <a:endParaRPr lang="en-IN" dirty="0"/>
          </a:p>
        </p:txBody>
      </p:sp>
      <p:sp>
        <p:nvSpPr>
          <p:cNvPr id="14" name="TextBox 13"/>
          <p:cNvSpPr txBox="1"/>
          <p:nvPr/>
        </p:nvSpPr>
        <p:spPr>
          <a:xfrm>
            <a:off x="8676318" y="2494674"/>
            <a:ext cx="580608" cy="369332"/>
          </a:xfrm>
          <a:prstGeom prst="rect">
            <a:avLst/>
          </a:prstGeom>
          <a:noFill/>
        </p:spPr>
        <p:txBody>
          <a:bodyPr wrap="none" rtlCol="0">
            <a:spAutoFit/>
          </a:bodyPr>
          <a:lstStyle/>
          <a:p>
            <a:r>
              <a:rPr lang="en-IN" dirty="0" smtClean="0"/>
              <a:t>rear</a:t>
            </a:r>
            <a:endParaRPr lang="en-IN" dirty="0"/>
          </a:p>
        </p:txBody>
      </p:sp>
      <p:graphicFrame>
        <p:nvGraphicFramePr>
          <p:cNvPr id="29" name="Table 28"/>
          <p:cNvGraphicFramePr>
            <a:graphicFrameLocks noGrp="1"/>
          </p:cNvGraphicFramePr>
          <p:nvPr>
            <p:extLst>
              <p:ext uri="{D42A27DB-BD31-4B8C-83A1-F6EECF244321}">
                <p14:modId xmlns:p14="http://schemas.microsoft.com/office/powerpoint/2010/main" val="2487656400"/>
              </p:ext>
            </p:extLst>
          </p:nvPr>
        </p:nvGraphicFramePr>
        <p:xfrm>
          <a:off x="1625984" y="3565302"/>
          <a:ext cx="1827370" cy="395047"/>
        </p:xfrm>
        <a:graphic>
          <a:graphicData uri="http://schemas.openxmlformats.org/drawingml/2006/table">
            <a:tbl>
              <a:tblPr firstRow="1" bandRow="1">
                <a:tableStyleId>{5C22544A-7EE6-4342-B048-85BDC9FD1C3A}</a:tableStyleId>
              </a:tblPr>
              <a:tblGrid>
                <a:gridCol w="913685"/>
                <a:gridCol w="913685"/>
              </a:tblGrid>
              <a:tr h="395047">
                <a:tc>
                  <a:txBody>
                    <a:bodyPr/>
                    <a:lstStyle/>
                    <a:p>
                      <a:pPr algn="ctr"/>
                      <a:r>
                        <a:rPr lang="en-IN" dirty="0" smtClean="0"/>
                        <a:t>A</a:t>
                      </a:r>
                      <a:endParaRPr lang="en-IN" dirty="0"/>
                    </a:p>
                  </a:txBody>
                  <a:tcPr/>
                </a:tc>
                <a:tc>
                  <a:txBody>
                    <a:bodyPr/>
                    <a:lstStyle/>
                    <a:p>
                      <a:endParaRPr lang="en-IN" dirty="0"/>
                    </a:p>
                  </a:txBody>
                  <a:tcPr/>
                </a:tc>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3687477691"/>
              </p:ext>
            </p:extLst>
          </p:nvPr>
        </p:nvGraphicFramePr>
        <p:xfrm>
          <a:off x="4122339" y="3550276"/>
          <a:ext cx="1827370" cy="395047"/>
        </p:xfrm>
        <a:graphic>
          <a:graphicData uri="http://schemas.openxmlformats.org/drawingml/2006/table">
            <a:tbl>
              <a:tblPr firstRow="1" bandRow="1">
                <a:tableStyleId>{5C22544A-7EE6-4342-B048-85BDC9FD1C3A}</a:tableStyleId>
              </a:tblPr>
              <a:tblGrid>
                <a:gridCol w="913685"/>
                <a:gridCol w="913685"/>
              </a:tblGrid>
              <a:tr h="395047">
                <a:tc>
                  <a:txBody>
                    <a:bodyPr/>
                    <a:lstStyle/>
                    <a:p>
                      <a:pPr algn="ctr"/>
                      <a:r>
                        <a:rPr lang="en-IN" dirty="0" smtClean="0"/>
                        <a:t>B</a:t>
                      </a:r>
                      <a:endParaRPr lang="en-IN" dirty="0"/>
                    </a:p>
                  </a:txBody>
                  <a:tcPr/>
                </a:tc>
                <a:tc>
                  <a:txBody>
                    <a:bodyPr/>
                    <a:lstStyle/>
                    <a:p>
                      <a:pPr algn="ctr"/>
                      <a:endParaRPr lang="en-IN" dirty="0"/>
                    </a:p>
                  </a:txBody>
                  <a:tcPr/>
                </a:tc>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822439471"/>
              </p:ext>
            </p:extLst>
          </p:nvPr>
        </p:nvGraphicFramePr>
        <p:xfrm>
          <a:off x="6683088" y="3522373"/>
          <a:ext cx="1827370" cy="395047"/>
        </p:xfrm>
        <a:graphic>
          <a:graphicData uri="http://schemas.openxmlformats.org/drawingml/2006/table">
            <a:tbl>
              <a:tblPr firstRow="1" bandRow="1">
                <a:tableStyleId>{5C22544A-7EE6-4342-B048-85BDC9FD1C3A}</a:tableStyleId>
              </a:tblPr>
              <a:tblGrid>
                <a:gridCol w="913685"/>
                <a:gridCol w="913685"/>
              </a:tblGrid>
              <a:tr h="395047">
                <a:tc>
                  <a:txBody>
                    <a:bodyPr/>
                    <a:lstStyle/>
                    <a:p>
                      <a:pPr algn="ctr"/>
                      <a:r>
                        <a:rPr lang="en-IN" dirty="0" smtClean="0"/>
                        <a:t>C</a:t>
                      </a:r>
                      <a:endParaRPr lang="en-IN" dirty="0"/>
                    </a:p>
                  </a:txBody>
                  <a:tcPr/>
                </a:tc>
                <a:tc>
                  <a:txBody>
                    <a:bodyPr/>
                    <a:lstStyle/>
                    <a:p>
                      <a:pPr algn="ctr"/>
                      <a:endParaRPr lang="en-IN" dirty="0"/>
                    </a:p>
                  </a:txBody>
                  <a:tcPr/>
                </a:tc>
              </a:tr>
            </a:tbl>
          </a:graphicData>
        </a:graphic>
      </p:graphicFrame>
      <p:cxnSp>
        <p:nvCxnSpPr>
          <p:cNvPr id="32" name="Straight Arrow Connector 31"/>
          <p:cNvCxnSpPr>
            <a:endCxn id="30" idx="1"/>
          </p:cNvCxnSpPr>
          <p:nvPr/>
        </p:nvCxnSpPr>
        <p:spPr>
          <a:xfrm>
            <a:off x="3454785" y="3745606"/>
            <a:ext cx="667554" cy="2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927529" y="3745606"/>
            <a:ext cx="6954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33824" y="3560940"/>
            <a:ext cx="612860" cy="369332"/>
          </a:xfrm>
          <a:prstGeom prst="rect">
            <a:avLst/>
          </a:prstGeom>
          <a:noFill/>
        </p:spPr>
        <p:txBody>
          <a:bodyPr wrap="none" rtlCol="0">
            <a:spAutoFit/>
          </a:bodyPr>
          <a:lstStyle/>
          <a:p>
            <a:r>
              <a:rPr lang="en-IN" dirty="0" smtClean="0"/>
              <a:t>front</a:t>
            </a:r>
            <a:endParaRPr lang="en-IN" dirty="0"/>
          </a:p>
        </p:txBody>
      </p:sp>
      <p:sp>
        <p:nvSpPr>
          <p:cNvPr id="35" name="TextBox 34"/>
          <p:cNvSpPr txBox="1"/>
          <p:nvPr/>
        </p:nvSpPr>
        <p:spPr>
          <a:xfrm>
            <a:off x="9451722" y="3904050"/>
            <a:ext cx="580608" cy="369332"/>
          </a:xfrm>
          <a:prstGeom prst="rect">
            <a:avLst/>
          </a:prstGeom>
          <a:noFill/>
        </p:spPr>
        <p:txBody>
          <a:bodyPr wrap="none" rtlCol="0">
            <a:spAutoFit/>
          </a:bodyPr>
          <a:lstStyle/>
          <a:p>
            <a:r>
              <a:rPr lang="en-IN" dirty="0" smtClean="0"/>
              <a:t>rear</a:t>
            </a:r>
            <a:endParaRPr lang="en-IN" dirty="0"/>
          </a:p>
        </p:txBody>
      </p:sp>
      <p:graphicFrame>
        <p:nvGraphicFramePr>
          <p:cNvPr id="36" name="Table 35"/>
          <p:cNvGraphicFramePr>
            <a:graphicFrameLocks noGrp="1"/>
          </p:cNvGraphicFramePr>
          <p:nvPr>
            <p:extLst>
              <p:ext uri="{D42A27DB-BD31-4B8C-83A1-F6EECF244321}">
                <p14:modId xmlns:p14="http://schemas.microsoft.com/office/powerpoint/2010/main" val="1080466678"/>
              </p:ext>
            </p:extLst>
          </p:nvPr>
        </p:nvGraphicFramePr>
        <p:xfrm>
          <a:off x="1625984" y="4604130"/>
          <a:ext cx="1827370" cy="395047"/>
        </p:xfrm>
        <a:graphic>
          <a:graphicData uri="http://schemas.openxmlformats.org/drawingml/2006/table">
            <a:tbl>
              <a:tblPr firstRow="1" bandRow="1">
                <a:tableStyleId>{5C22544A-7EE6-4342-B048-85BDC9FD1C3A}</a:tableStyleId>
              </a:tblPr>
              <a:tblGrid>
                <a:gridCol w="913685"/>
                <a:gridCol w="913685"/>
              </a:tblGrid>
              <a:tr h="395047">
                <a:tc>
                  <a:txBody>
                    <a:bodyPr/>
                    <a:lstStyle/>
                    <a:p>
                      <a:pPr algn="ctr"/>
                      <a:r>
                        <a:rPr lang="en-IN" dirty="0" smtClean="0"/>
                        <a:t>A</a:t>
                      </a:r>
                      <a:endParaRPr lang="en-IN" dirty="0"/>
                    </a:p>
                  </a:txBody>
                  <a:tcPr/>
                </a:tc>
                <a:tc>
                  <a:txBody>
                    <a:bodyPr/>
                    <a:lstStyle/>
                    <a:p>
                      <a:endParaRPr lang="en-IN" dirty="0"/>
                    </a:p>
                  </a:txBody>
                  <a:tcPr/>
                </a:tc>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3354968478"/>
              </p:ext>
            </p:extLst>
          </p:nvPr>
        </p:nvGraphicFramePr>
        <p:xfrm>
          <a:off x="4122339" y="4589104"/>
          <a:ext cx="1827370" cy="395047"/>
        </p:xfrm>
        <a:graphic>
          <a:graphicData uri="http://schemas.openxmlformats.org/drawingml/2006/table">
            <a:tbl>
              <a:tblPr firstRow="1" bandRow="1">
                <a:tableStyleId>{5C22544A-7EE6-4342-B048-85BDC9FD1C3A}</a:tableStyleId>
              </a:tblPr>
              <a:tblGrid>
                <a:gridCol w="913685"/>
                <a:gridCol w="913685"/>
              </a:tblGrid>
              <a:tr h="395047">
                <a:tc>
                  <a:txBody>
                    <a:bodyPr/>
                    <a:lstStyle/>
                    <a:p>
                      <a:pPr algn="ctr"/>
                      <a:r>
                        <a:rPr lang="en-IN" dirty="0" smtClean="0"/>
                        <a:t>B</a:t>
                      </a:r>
                      <a:endParaRPr lang="en-IN" dirty="0"/>
                    </a:p>
                  </a:txBody>
                  <a:tcPr/>
                </a:tc>
                <a:tc>
                  <a:txBody>
                    <a:bodyPr/>
                    <a:lstStyle/>
                    <a:p>
                      <a:pPr algn="ctr"/>
                      <a:endParaRPr lang="en-IN" dirty="0"/>
                    </a:p>
                  </a:txBody>
                  <a:tcPr/>
                </a:tc>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3581414596"/>
              </p:ext>
            </p:extLst>
          </p:nvPr>
        </p:nvGraphicFramePr>
        <p:xfrm>
          <a:off x="6683088" y="4561201"/>
          <a:ext cx="1827370" cy="395047"/>
        </p:xfrm>
        <a:graphic>
          <a:graphicData uri="http://schemas.openxmlformats.org/drawingml/2006/table">
            <a:tbl>
              <a:tblPr firstRow="1" bandRow="1">
                <a:tableStyleId>{5C22544A-7EE6-4342-B048-85BDC9FD1C3A}</a:tableStyleId>
              </a:tblPr>
              <a:tblGrid>
                <a:gridCol w="913685"/>
                <a:gridCol w="913685"/>
              </a:tblGrid>
              <a:tr h="395047">
                <a:tc>
                  <a:txBody>
                    <a:bodyPr/>
                    <a:lstStyle/>
                    <a:p>
                      <a:pPr algn="ctr"/>
                      <a:r>
                        <a:rPr lang="en-IN" dirty="0" smtClean="0"/>
                        <a:t>C</a:t>
                      </a:r>
                      <a:endParaRPr lang="en-IN" dirty="0"/>
                    </a:p>
                  </a:txBody>
                  <a:tcPr/>
                </a:tc>
                <a:tc>
                  <a:txBody>
                    <a:bodyPr/>
                    <a:lstStyle/>
                    <a:p>
                      <a:pPr algn="ctr"/>
                      <a:endParaRPr lang="en-IN" dirty="0"/>
                    </a:p>
                  </a:txBody>
                  <a:tcPr/>
                </a:tc>
              </a:tr>
            </a:tbl>
          </a:graphicData>
        </a:graphic>
      </p:graphicFrame>
      <p:cxnSp>
        <p:nvCxnSpPr>
          <p:cNvPr id="39" name="Straight Arrow Connector 38"/>
          <p:cNvCxnSpPr>
            <a:endCxn id="37" idx="1"/>
          </p:cNvCxnSpPr>
          <p:nvPr/>
        </p:nvCxnSpPr>
        <p:spPr>
          <a:xfrm>
            <a:off x="3454785" y="4784434"/>
            <a:ext cx="667554" cy="2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927529" y="4784434"/>
            <a:ext cx="6954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33824" y="4599768"/>
            <a:ext cx="612860" cy="369332"/>
          </a:xfrm>
          <a:prstGeom prst="rect">
            <a:avLst/>
          </a:prstGeom>
          <a:noFill/>
        </p:spPr>
        <p:txBody>
          <a:bodyPr wrap="none" rtlCol="0">
            <a:spAutoFit/>
          </a:bodyPr>
          <a:lstStyle/>
          <a:p>
            <a:r>
              <a:rPr lang="en-IN" dirty="0" smtClean="0"/>
              <a:t>front</a:t>
            </a:r>
            <a:endParaRPr lang="en-IN" dirty="0"/>
          </a:p>
        </p:txBody>
      </p:sp>
      <p:sp>
        <p:nvSpPr>
          <p:cNvPr id="42" name="TextBox 41"/>
          <p:cNvSpPr txBox="1"/>
          <p:nvPr/>
        </p:nvSpPr>
        <p:spPr>
          <a:xfrm>
            <a:off x="11426807" y="4627536"/>
            <a:ext cx="580608" cy="369332"/>
          </a:xfrm>
          <a:prstGeom prst="rect">
            <a:avLst/>
          </a:prstGeom>
          <a:noFill/>
        </p:spPr>
        <p:txBody>
          <a:bodyPr wrap="none" rtlCol="0">
            <a:spAutoFit/>
          </a:bodyPr>
          <a:lstStyle/>
          <a:p>
            <a:r>
              <a:rPr lang="en-IN" dirty="0" smtClean="0"/>
              <a:t>rear</a:t>
            </a:r>
            <a:endParaRPr lang="en-IN" dirty="0"/>
          </a:p>
        </p:txBody>
      </p:sp>
      <p:sp>
        <p:nvSpPr>
          <p:cNvPr id="43" name="TextBox 42"/>
          <p:cNvSpPr txBox="1"/>
          <p:nvPr/>
        </p:nvSpPr>
        <p:spPr>
          <a:xfrm>
            <a:off x="585642" y="3350052"/>
            <a:ext cx="876971" cy="369332"/>
          </a:xfrm>
          <a:prstGeom prst="rect">
            <a:avLst/>
          </a:prstGeom>
          <a:noFill/>
        </p:spPr>
        <p:txBody>
          <a:bodyPr wrap="none" rtlCol="0">
            <a:spAutoFit/>
          </a:bodyPr>
          <a:lstStyle/>
          <a:p>
            <a:r>
              <a:rPr lang="en-IN" dirty="0" smtClean="0"/>
              <a:t>Insert D</a:t>
            </a:r>
            <a:endParaRPr lang="en-IN" dirty="0"/>
          </a:p>
        </p:txBody>
      </p:sp>
      <p:cxnSp>
        <p:nvCxnSpPr>
          <p:cNvPr id="45" name="Straight Arrow Connector 44"/>
          <p:cNvCxnSpPr/>
          <p:nvPr/>
        </p:nvCxnSpPr>
        <p:spPr>
          <a:xfrm>
            <a:off x="8500056" y="3745606"/>
            <a:ext cx="5350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6" name="Table 45"/>
          <p:cNvGraphicFramePr>
            <a:graphicFrameLocks noGrp="1"/>
          </p:cNvGraphicFramePr>
          <p:nvPr>
            <p:extLst>
              <p:ext uri="{D42A27DB-BD31-4B8C-83A1-F6EECF244321}">
                <p14:modId xmlns:p14="http://schemas.microsoft.com/office/powerpoint/2010/main" val="804361436"/>
              </p:ext>
            </p:extLst>
          </p:nvPr>
        </p:nvGraphicFramePr>
        <p:xfrm>
          <a:off x="9051185" y="3511613"/>
          <a:ext cx="1827370" cy="395047"/>
        </p:xfrm>
        <a:graphic>
          <a:graphicData uri="http://schemas.openxmlformats.org/drawingml/2006/table">
            <a:tbl>
              <a:tblPr firstRow="1" bandRow="1">
                <a:tableStyleId>{5C22544A-7EE6-4342-B048-85BDC9FD1C3A}</a:tableStyleId>
              </a:tblPr>
              <a:tblGrid>
                <a:gridCol w="913685"/>
                <a:gridCol w="913685"/>
              </a:tblGrid>
              <a:tr h="395047">
                <a:tc>
                  <a:txBody>
                    <a:bodyPr/>
                    <a:lstStyle/>
                    <a:p>
                      <a:pPr algn="ctr"/>
                      <a:r>
                        <a:rPr lang="en-IN" dirty="0" smtClean="0"/>
                        <a:t>D</a:t>
                      </a:r>
                      <a:endParaRPr lang="en-IN" dirty="0"/>
                    </a:p>
                  </a:txBody>
                  <a:tcPr/>
                </a:tc>
                <a:tc>
                  <a:txBody>
                    <a:bodyPr/>
                    <a:lstStyle/>
                    <a:p>
                      <a:pPr algn="ctr"/>
                      <a:endParaRPr lang="en-IN" dirty="0"/>
                    </a:p>
                  </a:txBody>
                  <a:tcPr/>
                </a:tc>
              </a:tr>
            </a:tbl>
          </a:graphicData>
        </a:graphic>
      </p:graphicFrame>
      <p:graphicFrame>
        <p:nvGraphicFramePr>
          <p:cNvPr id="47" name="Table 46"/>
          <p:cNvGraphicFramePr>
            <a:graphicFrameLocks noGrp="1"/>
          </p:cNvGraphicFramePr>
          <p:nvPr>
            <p:extLst>
              <p:ext uri="{D42A27DB-BD31-4B8C-83A1-F6EECF244321}">
                <p14:modId xmlns:p14="http://schemas.microsoft.com/office/powerpoint/2010/main" val="1536068703"/>
              </p:ext>
            </p:extLst>
          </p:nvPr>
        </p:nvGraphicFramePr>
        <p:xfrm>
          <a:off x="9084757" y="4561174"/>
          <a:ext cx="1827370" cy="395047"/>
        </p:xfrm>
        <a:graphic>
          <a:graphicData uri="http://schemas.openxmlformats.org/drawingml/2006/table">
            <a:tbl>
              <a:tblPr firstRow="1" bandRow="1">
                <a:tableStyleId>{5C22544A-7EE6-4342-B048-85BDC9FD1C3A}</a:tableStyleId>
              </a:tblPr>
              <a:tblGrid>
                <a:gridCol w="913685"/>
                <a:gridCol w="913685"/>
              </a:tblGrid>
              <a:tr h="395047">
                <a:tc>
                  <a:txBody>
                    <a:bodyPr/>
                    <a:lstStyle/>
                    <a:p>
                      <a:pPr algn="ctr"/>
                      <a:r>
                        <a:rPr lang="en-IN" dirty="0" smtClean="0"/>
                        <a:t>D</a:t>
                      </a:r>
                      <a:endParaRPr lang="en-IN" dirty="0"/>
                    </a:p>
                  </a:txBody>
                  <a:tcPr/>
                </a:tc>
                <a:tc>
                  <a:txBody>
                    <a:bodyPr/>
                    <a:lstStyle/>
                    <a:p>
                      <a:pPr algn="ctr"/>
                      <a:endParaRPr lang="en-IN" dirty="0"/>
                    </a:p>
                  </a:txBody>
                  <a:tcPr/>
                </a:tc>
              </a:tr>
            </a:tbl>
          </a:graphicData>
        </a:graphic>
      </p:graphicFrame>
      <p:cxnSp>
        <p:nvCxnSpPr>
          <p:cNvPr id="48" name="Straight Arrow Connector 47"/>
          <p:cNvCxnSpPr/>
          <p:nvPr/>
        </p:nvCxnSpPr>
        <p:spPr>
          <a:xfrm>
            <a:off x="8520712" y="4754384"/>
            <a:ext cx="5350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1918952" y="4288665"/>
            <a:ext cx="1043189" cy="10818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2010635" y="4262907"/>
            <a:ext cx="993390" cy="11204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5" name="Bent-Up Arrow 54"/>
          <p:cNvSpPr/>
          <p:nvPr/>
        </p:nvSpPr>
        <p:spPr>
          <a:xfrm>
            <a:off x="8126569" y="3930272"/>
            <a:ext cx="1198794" cy="22960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Down Arrow 55"/>
          <p:cNvSpPr/>
          <p:nvPr/>
        </p:nvSpPr>
        <p:spPr>
          <a:xfrm>
            <a:off x="8126569" y="3904050"/>
            <a:ext cx="45719" cy="2171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TextBox 56"/>
          <p:cNvSpPr txBox="1"/>
          <p:nvPr/>
        </p:nvSpPr>
        <p:spPr>
          <a:xfrm>
            <a:off x="147402" y="4240499"/>
            <a:ext cx="1890454" cy="369332"/>
          </a:xfrm>
          <a:prstGeom prst="rect">
            <a:avLst/>
          </a:prstGeom>
          <a:noFill/>
        </p:spPr>
        <p:txBody>
          <a:bodyPr wrap="none" rtlCol="0">
            <a:spAutoFit/>
          </a:bodyPr>
          <a:lstStyle/>
          <a:p>
            <a:r>
              <a:rPr lang="en-IN" dirty="0" smtClean="0"/>
              <a:t>Delete from queue</a:t>
            </a:r>
            <a:endParaRPr lang="en-IN" dirty="0"/>
          </a:p>
        </p:txBody>
      </p:sp>
      <p:sp>
        <p:nvSpPr>
          <p:cNvPr id="58" name="Bent-Up Arrow 57"/>
          <p:cNvSpPr/>
          <p:nvPr/>
        </p:nvSpPr>
        <p:spPr>
          <a:xfrm>
            <a:off x="3206839" y="5022760"/>
            <a:ext cx="1429555" cy="25757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Down Arrow 58"/>
          <p:cNvSpPr/>
          <p:nvPr/>
        </p:nvSpPr>
        <p:spPr>
          <a:xfrm>
            <a:off x="3206839" y="4996868"/>
            <a:ext cx="45719" cy="2834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Rectangle 59"/>
          <p:cNvSpPr/>
          <p:nvPr/>
        </p:nvSpPr>
        <p:spPr>
          <a:xfrm>
            <a:off x="3507850" y="5306229"/>
            <a:ext cx="612860" cy="369332"/>
          </a:xfrm>
          <a:prstGeom prst="rect">
            <a:avLst/>
          </a:prstGeom>
        </p:spPr>
        <p:txBody>
          <a:bodyPr wrap="none">
            <a:spAutoFit/>
          </a:bodyPr>
          <a:lstStyle/>
          <a:p>
            <a:r>
              <a:rPr lang="en-IN" dirty="0"/>
              <a:t>front</a:t>
            </a:r>
          </a:p>
        </p:txBody>
      </p:sp>
    </p:spTree>
    <p:extLst>
      <p:ext uri="{BB962C8B-B14F-4D97-AF65-F5344CB8AC3E}">
        <p14:creationId xmlns:p14="http://schemas.microsoft.com/office/powerpoint/2010/main" val="388068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ALGORITHM TO INSERT AN ELEMENT</a:t>
            </a:r>
          </a:p>
        </p:txBody>
      </p:sp>
      <p:sp>
        <p:nvSpPr>
          <p:cNvPr id="3" name="TextBox 2"/>
          <p:cNvSpPr txBox="1"/>
          <p:nvPr/>
        </p:nvSpPr>
        <p:spPr>
          <a:xfrm>
            <a:off x="1024128" y="1749981"/>
            <a:ext cx="4864280" cy="4524315"/>
          </a:xfrm>
          <a:prstGeom prst="rect">
            <a:avLst/>
          </a:prstGeom>
          <a:noFill/>
        </p:spPr>
        <p:txBody>
          <a:bodyPr wrap="none" rtlCol="0">
            <a:spAutoFit/>
          </a:bodyPr>
          <a:lstStyle/>
          <a:p>
            <a:r>
              <a:rPr lang="en-IN" dirty="0" smtClean="0"/>
              <a:t>LINKQ_INSERT(INFO,LINK,FRONT,REAR,AVAIL,ITEM)</a:t>
            </a:r>
          </a:p>
          <a:p>
            <a:endParaRPr lang="en-IN" dirty="0" smtClean="0"/>
          </a:p>
          <a:p>
            <a:r>
              <a:rPr lang="en-IN" dirty="0" smtClean="0"/>
              <a:t>If 	AVAIL=NULL</a:t>
            </a:r>
          </a:p>
          <a:p>
            <a:r>
              <a:rPr lang="en-IN" dirty="0"/>
              <a:t>	</a:t>
            </a:r>
            <a:r>
              <a:rPr lang="en-IN" dirty="0" smtClean="0"/>
              <a:t>overflow;</a:t>
            </a:r>
          </a:p>
          <a:p>
            <a:endParaRPr lang="en-IN" dirty="0" smtClean="0"/>
          </a:p>
          <a:p>
            <a:r>
              <a:rPr lang="en-IN" dirty="0" smtClean="0"/>
              <a:t>Set 	NEW=AVAIL</a:t>
            </a:r>
          </a:p>
          <a:p>
            <a:r>
              <a:rPr lang="en-IN" dirty="0"/>
              <a:t>	</a:t>
            </a:r>
            <a:r>
              <a:rPr lang="en-IN" dirty="0" smtClean="0"/>
              <a:t>AVAIL=LINK[AVAIL]</a:t>
            </a:r>
          </a:p>
          <a:p>
            <a:endParaRPr lang="en-IN" dirty="0" smtClean="0"/>
          </a:p>
          <a:p>
            <a:r>
              <a:rPr lang="en-IN" dirty="0" smtClean="0"/>
              <a:t>Set 	INFO[NEW]=ITEM</a:t>
            </a:r>
          </a:p>
          <a:p>
            <a:r>
              <a:rPr lang="en-IN" dirty="0"/>
              <a:t>	</a:t>
            </a:r>
            <a:r>
              <a:rPr lang="en-IN" dirty="0" smtClean="0"/>
              <a:t>LINK[NEW]=NULL</a:t>
            </a:r>
          </a:p>
          <a:p>
            <a:endParaRPr lang="en-IN" dirty="0" smtClean="0"/>
          </a:p>
          <a:p>
            <a:r>
              <a:rPr lang="en-IN" dirty="0" smtClean="0"/>
              <a:t>If 	FRONT=NULL</a:t>
            </a:r>
          </a:p>
          <a:p>
            <a:r>
              <a:rPr lang="en-IN" dirty="0" smtClean="0"/>
              <a:t>Then   	FRONT=REAR=NEW</a:t>
            </a:r>
          </a:p>
          <a:p>
            <a:endParaRPr lang="en-IN" dirty="0"/>
          </a:p>
          <a:p>
            <a:r>
              <a:rPr lang="en-IN" dirty="0" smtClean="0"/>
              <a:t>Else set 	LINK[REAR]=NEW</a:t>
            </a:r>
          </a:p>
          <a:p>
            <a:r>
              <a:rPr lang="en-IN" dirty="0"/>
              <a:t>	</a:t>
            </a:r>
            <a:r>
              <a:rPr lang="en-IN" dirty="0" smtClean="0"/>
              <a:t>REAR=NEW</a:t>
            </a:r>
            <a:endParaRPr lang="en-IN" dirty="0"/>
          </a:p>
        </p:txBody>
      </p:sp>
    </p:spTree>
    <p:extLst>
      <p:ext uri="{BB962C8B-B14F-4D97-AF65-F5344CB8AC3E}">
        <p14:creationId xmlns:p14="http://schemas.microsoft.com/office/powerpoint/2010/main" val="2996077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ALGORITHM TO DELETE AN ELEMENT</a:t>
            </a:r>
          </a:p>
        </p:txBody>
      </p:sp>
      <p:sp>
        <p:nvSpPr>
          <p:cNvPr id="3" name="TextBox 2"/>
          <p:cNvSpPr txBox="1"/>
          <p:nvPr/>
        </p:nvSpPr>
        <p:spPr>
          <a:xfrm>
            <a:off x="927279" y="2459865"/>
            <a:ext cx="4857868" cy="3416320"/>
          </a:xfrm>
          <a:prstGeom prst="rect">
            <a:avLst/>
          </a:prstGeom>
          <a:noFill/>
        </p:spPr>
        <p:txBody>
          <a:bodyPr wrap="none" rtlCol="0">
            <a:spAutoFit/>
          </a:bodyPr>
          <a:lstStyle/>
          <a:p>
            <a:r>
              <a:rPr lang="en-IN" dirty="0" smtClean="0"/>
              <a:t>LINKQ_DELETE(INFO,LINK,FRONT,REAR,AVAIL,ITEM)</a:t>
            </a:r>
          </a:p>
          <a:p>
            <a:endParaRPr lang="en-IN" dirty="0"/>
          </a:p>
          <a:p>
            <a:r>
              <a:rPr lang="en-IN" dirty="0" smtClean="0"/>
              <a:t>If FRONT=NULL</a:t>
            </a:r>
          </a:p>
          <a:p>
            <a:r>
              <a:rPr lang="en-IN" dirty="0"/>
              <a:t>	</a:t>
            </a:r>
            <a:r>
              <a:rPr lang="en-IN" dirty="0" smtClean="0"/>
              <a:t>underflow;</a:t>
            </a:r>
          </a:p>
          <a:p>
            <a:r>
              <a:rPr lang="en-IN" dirty="0" smtClean="0"/>
              <a:t>Set 	TEMP=FRONT</a:t>
            </a:r>
          </a:p>
          <a:p>
            <a:r>
              <a:rPr lang="en-IN" dirty="0"/>
              <a:t>	</a:t>
            </a:r>
            <a:r>
              <a:rPr lang="en-IN" dirty="0" smtClean="0"/>
              <a:t>ITEM=INFO[TEMP]</a:t>
            </a:r>
          </a:p>
          <a:p>
            <a:r>
              <a:rPr lang="en-IN" dirty="0" smtClean="0"/>
              <a:t>Now</a:t>
            </a:r>
          </a:p>
          <a:p>
            <a:r>
              <a:rPr lang="en-IN" dirty="0"/>
              <a:t>	</a:t>
            </a:r>
            <a:r>
              <a:rPr lang="en-IN" dirty="0" smtClean="0"/>
              <a:t>FRONT=LINK[TEMP]</a:t>
            </a:r>
          </a:p>
          <a:p>
            <a:r>
              <a:rPr lang="en-IN" dirty="0"/>
              <a:t>	</a:t>
            </a:r>
            <a:r>
              <a:rPr lang="en-IN" dirty="0" smtClean="0"/>
              <a:t>LINK[TEMP]=AVAIL</a:t>
            </a:r>
          </a:p>
          <a:p>
            <a:r>
              <a:rPr lang="en-IN" dirty="0" smtClean="0"/>
              <a:t>	AVAIL=TEMP</a:t>
            </a:r>
          </a:p>
          <a:p>
            <a:r>
              <a:rPr lang="en-IN" dirty="0" smtClean="0"/>
              <a:t>Return deleted node TEMP to AVAIL</a:t>
            </a:r>
          </a:p>
          <a:p>
            <a:r>
              <a:rPr lang="en-IN" dirty="0" smtClean="0"/>
              <a:t>exit</a:t>
            </a:r>
            <a:endParaRPr lang="en-IN" dirty="0"/>
          </a:p>
        </p:txBody>
      </p:sp>
    </p:spTree>
    <p:extLst>
      <p:ext uri="{BB962C8B-B14F-4D97-AF65-F5344CB8AC3E}">
        <p14:creationId xmlns:p14="http://schemas.microsoft.com/office/powerpoint/2010/main" val="2070949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98095"/>
            <a:ext cx="9720072" cy="1499616"/>
          </a:xfrm>
        </p:spPr>
        <p:txBody>
          <a:bodyPr/>
          <a:lstStyle/>
          <a:p>
            <a:r>
              <a:rPr lang="en-IN" dirty="0" smtClean="0"/>
              <a:t>CIRCULAR QUEUE</a:t>
            </a:r>
            <a:endParaRPr lang="en-IN" dirty="0"/>
          </a:p>
        </p:txBody>
      </p:sp>
      <p:sp>
        <p:nvSpPr>
          <p:cNvPr id="4" name="Oval 3"/>
          <p:cNvSpPr/>
          <p:nvPr/>
        </p:nvSpPr>
        <p:spPr>
          <a:xfrm>
            <a:off x="1024128" y="3863662"/>
            <a:ext cx="2337258" cy="2215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Oval 4"/>
          <p:cNvSpPr/>
          <p:nvPr/>
        </p:nvSpPr>
        <p:spPr>
          <a:xfrm>
            <a:off x="1390917" y="4301543"/>
            <a:ext cx="1596980" cy="141667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p:cNvCxnSpPr>
            <a:stCxn id="5" idx="1"/>
            <a:endCxn id="4" idx="1"/>
          </p:cNvCxnSpPr>
          <p:nvPr/>
        </p:nvCxnSpPr>
        <p:spPr>
          <a:xfrm flipH="1" flipV="1">
            <a:off x="1366412" y="4188066"/>
            <a:ext cx="258377" cy="32094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356834" y="5718219"/>
            <a:ext cx="167425" cy="360610"/>
          </a:xfrm>
          <a:prstGeom prst="line">
            <a:avLst/>
          </a:prstGeom>
          <a:ln>
            <a:solidFill>
              <a:schemeClr val="tx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1120462" y="5267459"/>
            <a:ext cx="270455" cy="154547"/>
          </a:xfrm>
          <a:prstGeom prst="line">
            <a:avLst/>
          </a:prstGeom>
          <a:ln>
            <a:solidFill>
              <a:schemeClr val="tx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6"/>
          </p:cNvCxnSpPr>
          <p:nvPr/>
        </p:nvCxnSpPr>
        <p:spPr>
          <a:xfrm>
            <a:off x="2987897" y="5009881"/>
            <a:ext cx="373489" cy="334852"/>
          </a:xfrm>
          <a:prstGeom prst="line">
            <a:avLst/>
          </a:prstGeom>
          <a:ln>
            <a:solidFill>
              <a:schemeClr val="tx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2524259" y="4056845"/>
            <a:ext cx="257578" cy="360609"/>
          </a:xfrm>
          <a:prstGeom prst="line">
            <a:avLst/>
          </a:prstGeom>
          <a:ln>
            <a:solidFill>
              <a:schemeClr val="tx2">
                <a:lumMod val="2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070383" y="4586853"/>
            <a:ext cx="296029" cy="461665"/>
          </a:xfrm>
          <a:prstGeom prst="rect">
            <a:avLst/>
          </a:prstGeom>
          <a:solidFill>
            <a:schemeClr val="bg2">
              <a:lumMod val="75000"/>
            </a:schemeClr>
          </a:solidFill>
          <a:ln>
            <a:solidFill>
              <a:schemeClr val="tx2">
                <a:lumMod val="25000"/>
              </a:schemeClr>
            </a:solidFill>
          </a:ln>
        </p:spPr>
        <p:txBody>
          <a:bodyPr wrap="square" lIns="91440" tIns="45720" rIns="91440" bIns="45720">
            <a:spAutoFit/>
          </a:bodyPr>
          <a:lstStyle/>
          <a:p>
            <a:pPr algn="ctr"/>
            <a:r>
              <a:rPr lang="en-US" sz="2400" b="0" cap="none" spc="0" dirty="0" smtClean="0">
                <a:ln w="0"/>
                <a:solidFill>
                  <a:schemeClr val="accent1"/>
                </a:solidFill>
                <a:effectLst>
                  <a:outerShdw blurRad="38100" dist="25400" dir="5400000" algn="ctr" rotWithShape="0">
                    <a:srgbClr val="6E747A">
                      <a:alpha val="43000"/>
                    </a:srgbClr>
                  </a:outerShdw>
                </a:effectLst>
              </a:rPr>
              <a:t>A</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sp>
        <p:nvSpPr>
          <p:cNvPr id="21" name="Rectangle 20"/>
          <p:cNvSpPr/>
          <p:nvPr/>
        </p:nvSpPr>
        <p:spPr>
          <a:xfrm>
            <a:off x="2006259" y="3897937"/>
            <a:ext cx="300083" cy="369332"/>
          </a:xfrm>
          <a:prstGeom prst="rect">
            <a:avLst/>
          </a:prstGeom>
          <a:solidFill>
            <a:schemeClr val="bg2">
              <a:lumMod val="75000"/>
            </a:schemeClr>
          </a:solidFill>
        </p:spPr>
        <p:txBody>
          <a:bodyPr wrap="none">
            <a:spAutoFit/>
          </a:bodyPr>
          <a:lstStyle/>
          <a:p>
            <a:pPr algn="ctr"/>
            <a:r>
              <a:rPr lang="en-US" dirty="0" smtClean="0">
                <a:ln w="0"/>
                <a:solidFill>
                  <a:schemeClr val="accent1"/>
                </a:solidFill>
                <a:effectLst>
                  <a:outerShdw blurRad="38100" dist="25400" dir="5400000" algn="ctr" rotWithShape="0">
                    <a:srgbClr val="6E747A">
                      <a:alpha val="43000"/>
                    </a:srgbClr>
                  </a:outerShdw>
                </a:effectLst>
              </a:rPr>
              <a:t>B</a:t>
            </a:r>
            <a:endParaRPr lang="en-US" dirty="0">
              <a:ln w="0"/>
              <a:solidFill>
                <a:schemeClr val="accent1"/>
              </a:solidFill>
              <a:effectLst>
                <a:outerShdw blurRad="38100" dist="25400" dir="5400000" algn="ctr" rotWithShape="0">
                  <a:srgbClr val="6E747A">
                    <a:alpha val="43000"/>
                  </a:srgbClr>
                </a:outerShdw>
              </a:effectLst>
            </a:endParaRPr>
          </a:p>
        </p:txBody>
      </p:sp>
      <p:sp>
        <p:nvSpPr>
          <p:cNvPr id="22" name="TextBox 21"/>
          <p:cNvSpPr txBox="1"/>
          <p:nvPr/>
        </p:nvSpPr>
        <p:spPr>
          <a:xfrm>
            <a:off x="363101" y="4898127"/>
            <a:ext cx="612860" cy="369332"/>
          </a:xfrm>
          <a:prstGeom prst="rect">
            <a:avLst/>
          </a:prstGeom>
          <a:noFill/>
        </p:spPr>
        <p:txBody>
          <a:bodyPr wrap="none" rtlCol="0">
            <a:spAutoFit/>
          </a:bodyPr>
          <a:lstStyle/>
          <a:p>
            <a:r>
              <a:rPr lang="en-IN" dirty="0" smtClean="0"/>
              <a:t>front</a:t>
            </a:r>
            <a:endParaRPr lang="en-IN" dirty="0"/>
          </a:p>
        </p:txBody>
      </p:sp>
      <p:sp>
        <p:nvSpPr>
          <p:cNvPr id="23" name="TextBox 22"/>
          <p:cNvSpPr txBox="1"/>
          <p:nvPr/>
        </p:nvSpPr>
        <p:spPr>
          <a:xfrm>
            <a:off x="1941815" y="3501688"/>
            <a:ext cx="580608" cy="369332"/>
          </a:xfrm>
          <a:prstGeom prst="rect">
            <a:avLst/>
          </a:prstGeom>
          <a:noFill/>
        </p:spPr>
        <p:txBody>
          <a:bodyPr wrap="none" rtlCol="0">
            <a:spAutoFit/>
          </a:bodyPr>
          <a:lstStyle/>
          <a:p>
            <a:r>
              <a:rPr lang="en-IN" dirty="0" smtClean="0"/>
              <a:t>rear</a:t>
            </a:r>
            <a:endParaRPr lang="en-IN" dirty="0"/>
          </a:p>
        </p:txBody>
      </p:sp>
      <p:sp>
        <p:nvSpPr>
          <p:cNvPr id="24" name="Oval 23"/>
          <p:cNvSpPr/>
          <p:nvPr/>
        </p:nvSpPr>
        <p:spPr>
          <a:xfrm>
            <a:off x="4485439" y="3863662"/>
            <a:ext cx="2337258" cy="2215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Oval 24"/>
          <p:cNvSpPr/>
          <p:nvPr/>
        </p:nvSpPr>
        <p:spPr>
          <a:xfrm>
            <a:off x="4852228" y="4301543"/>
            <a:ext cx="1596980" cy="141667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Connector 25"/>
          <p:cNvCxnSpPr>
            <a:stCxn id="25" idx="1"/>
            <a:endCxn id="24" idx="1"/>
          </p:cNvCxnSpPr>
          <p:nvPr/>
        </p:nvCxnSpPr>
        <p:spPr>
          <a:xfrm flipH="1" flipV="1">
            <a:off x="4827723" y="4188066"/>
            <a:ext cx="258377" cy="32094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818145" y="5718219"/>
            <a:ext cx="167425" cy="360610"/>
          </a:xfrm>
          <a:prstGeom prst="line">
            <a:avLst/>
          </a:prstGeom>
          <a:ln>
            <a:solidFill>
              <a:schemeClr val="tx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4581773" y="5267459"/>
            <a:ext cx="270455" cy="154547"/>
          </a:xfrm>
          <a:prstGeom prst="line">
            <a:avLst/>
          </a:prstGeom>
          <a:ln>
            <a:solidFill>
              <a:schemeClr val="tx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5" idx="6"/>
          </p:cNvCxnSpPr>
          <p:nvPr/>
        </p:nvCxnSpPr>
        <p:spPr>
          <a:xfrm>
            <a:off x="6449208" y="5009881"/>
            <a:ext cx="373489" cy="334852"/>
          </a:xfrm>
          <a:prstGeom prst="line">
            <a:avLst/>
          </a:prstGeom>
          <a:ln>
            <a:solidFill>
              <a:schemeClr val="tx2">
                <a:lumMod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5985570" y="4056845"/>
            <a:ext cx="257578" cy="360609"/>
          </a:xfrm>
          <a:prstGeom prst="line">
            <a:avLst/>
          </a:prstGeom>
          <a:ln>
            <a:solidFill>
              <a:schemeClr val="tx2">
                <a:lumMod val="25000"/>
              </a:schemeClr>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531694" y="4586853"/>
            <a:ext cx="296029" cy="461665"/>
          </a:xfrm>
          <a:prstGeom prst="rect">
            <a:avLst/>
          </a:prstGeom>
          <a:solidFill>
            <a:schemeClr val="bg2">
              <a:lumMod val="75000"/>
            </a:schemeClr>
          </a:solidFill>
          <a:ln>
            <a:solidFill>
              <a:schemeClr val="tx2">
                <a:lumMod val="25000"/>
              </a:schemeClr>
            </a:solidFill>
          </a:ln>
        </p:spPr>
        <p:txBody>
          <a:bodyPr wrap="square" lIns="91440" tIns="45720" rIns="91440" bIns="45720">
            <a:spAutoFit/>
          </a:bodyPr>
          <a:lstStyle/>
          <a:p>
            <a:pPr algn="ctr"/>
            <a:r>
              <a:rPr lang="en-US" sz="2400" b="0" cap="none" spc="0" dirty="0" smtClean="0">
                <a:ln w="0"/>
                <a:solidFill>
                  <a:schemeClr val="accent1"/>
                </a:solidFill>
                <a:effectLst>
                  <a:outerShdw blurRad="38100" dist="25400" dir="5400000" algn="ctr" rotWithShape="0">
                    <a:srgbClr val="6E747A">
                      <a:alpha val="43000"/>
                    </a:srgbClr>
                  </a:outerShdw>
                </a:effectLst>
              </a:rPr>
              <a:t>A</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sp>
        <p:nvSpPr>
          <p:cNvPr id="32" name="Rectangle 31"/>
          <p:cNvSpPr/>
          <p:nvPr/>
        </p:nvSpPr>
        <p:spPr>
          <a:xfrm>
            <a:off x="5467570" y="3897937"/>
            <a:ext cx="300083" cy="369332"/>
          </a:xfrm>
          <a:prstGeom prst="rect">
            <a:avLst/>
          </a:prstGeom>
          <a:solidFill>
            <a:schemeClr val="bg2">
              <a:lumMod val="75000"/>
            </a:schemeClr>
          </a:solidFill>
        </p:spPr>
        <p:txBody>
          <a:bodyPr wrap="none">
            <a:spAutoFit/>
          </a:bodyPr>
          <a:lstStyle/>
          <a:p>
            <a:pPr algn="ctr"/>
            <a:r>
              <a:rPr lang="en-US" dirty="0" smtClean="0">
                <a:ln w="0"/>
                <a:solidFill>
                  <a:schemeClr val="accent1"/>
                </a:solidFill>
                <a:effectLst>
                  <a:outerShdw blurRad="38100" dist="25400" dir="5400000" algn="ctr" rotWithShape="0">
                    <a:srgbClr val="6E747A">
                      <a:alpha val="43000"/>
                    </a:srgbClr>
                  </a:outerShdw>
                </a:effectLst>
              </a:rPr>
              <a:t>B</a:t>
            </a:r>
            <a:endParaRPr lang="en-US" dirty="0">
              <a:ln w="0"/>
              <a:solidFill>
                <a:schemeClr val="accent1"/>
              </a:solidFill>
              <a:effectLst>
                <a:outerShdw blurRad="38100" dist="25400" dir="5400000" algn="ctr" rotWithShape="0">
                  <a:srgbClr val="6E747A">
                    <a:alpha val="43000"/>
                  </a:srgbClr>
                </a:outerShdw>
              </a:effectLst>
            </a:endParaRPr>
          </a:p>
        </p:txBody>
      </p:sp>
      <p:sp>
        <p:nvSpPr>
          <p:cNvPr id="33" name="TextBox 32"/>
          <p:cNvSpPr txBox="1"/>
          <p:nvPr/>
        </p:nvSpPr>
        <p:spPr>
          <a:xfrm>
            <a:off x="3886314" y="5009881"/>
            <a:ext cx="612860" cy="369332"/>
          </a:xfrm>
          <a:prstGeom prst="rect">
            <a:avLst/>
          </a:prstGeom>
          <a:noFill/>
        </p:spPr>
        <p:txBody>
          <a:bodyPr wrap="none" rtlCol="0">
            <a:spAutoFit/>
          </a:bodyPr>
          <a:lstStyle/>
          <a:p>
            <a:r>
              <a:rPr lang="en-IN" dirty="0" smtClean="0"/>
              <a:t>front</a:t>
            </a:r>
            <a:endParaRPr lang="en-IN" dirty="0"/>
          </a:p>
        </p:txBody>
      </p:sp>
      <p:sp>
        <p:nvSpPr>
          <p:cNvPr id="34" name="TextBox 33"/>
          <p:cNvSpPr txBox="1"/>
          <p:nvPr/>
        </p:nvSpPr>
        <p:spPr>
          <a:xfrm>
            <a:off x="6596202" y="4156915"/>
            <a:ext cx="580608" cy="369332"/>
          </a:xfrm>
          <a:prstGeom prst="rect">
            <a:avLst/>
          </a:prstGeom>
          <a:noFill/>
        </p:spPr>
        <p:txBody>
          <a:bodyPr wrap="none" rtlCol="0">
            <a:spAutoFit/>
          </a:bodyPr>
          <a:lstStyle/>
          <a:p>
            <a:r>
              <a:rPr lang="en-IN" dirty="0" smtClean="0"/>
              <a:t>rear</a:t>
            </a:r>
            <a:endParaRPr lang="en-IN" dirty="0"/>
          </a:p>
        </p:txBody>
      </p:sp>
      <p:sp>
        <p:nvSpPr>
          <p:cNvPr id="35" name="Oval 34"/>
          <p:cNvSpPr/>
          <p:nvPr/>
        </p:nvSpPr>
        <p:spPr>
          <a:xfrm>
            <a:off x="8046188" y="3863662"/>
            <a:ext cx="2337258" cy="2215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Oval 35"/>
          <p:cNvSpPr/>
          <p:nvPr/>
        </p:nvSpPr>
        <p:spPr>
          <a:xfrm>
            <a:off x="8412977" y="4301543"/>
            <a:ext cx="1596980" cy="141667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7" name="Straight Connector 36"/>
          <p:cNvCxnSpPr>
            <a:stCxn id="36" idx="1"/>
            <a:endCxn id="35" idx="1"/>
          </p:cNvCxnSpPr>
          <p:nvPr/>
        </p:nvCxnSpPr>
        <p:spPr>
          <a:xfrm flipH="1" flipV="1">
            <a:off x="8388472" y="4188066"/>
            <a:ext cx="258377" cy="32094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9378894" y="5718219"/>
            <a:ext cx="167425" cy="360610"/>
          </a:xfrm>
          <a:prstGeom prst="line">
            <a:avLst/>
          </a:prstGeom>
          <a:ln>
            <a:solidFill>
              <a:schemeClr val="tx2">
                <a:lumMod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8142522" y="5267459"/>
            <a:ext cx="270455" cy="154547"/>
          </a:xfrm>
          <a:prstGeom prst="line">
            <a:avLst/>
          </a:prstGeom>
          <a:ln>
            <a:solidFill>
              <a:schemeClr val="tx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6" idx="6"/>
          </p:cNvCxnSpPr>
          <p:nvPr/>
        </p:nvCxnSpPr>
        <p:spPr>
          <a:xfrm>
            <a:off x="10009957" y="5009881"/>
            <a:ext cx="373489" cy="334852"/>
          </a:xfrm>
          <a:prstGeom prst="line">
            <a:avLst/>
          </a:prstGeom>
          <a:ln>
            <a:solidFill>
              <a:schemeClr val="tx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9546319" y="4056845"/>
            <a:ext cx="257578" cy="360609"/>
          </a:xfrm>
          <a:prstGeom prst="line">
            <a:avLst/>
          </a:prstGeom>
          <a:ln>
            <a:solidFill>
              <a:schemeClr val="tx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10036470" y="4481060"/>
            <a:ext cx="296028" cy="461665"/>
          </a:xfrm>
          <a:prstGeom prst="rect">
            <a:avLst/>
          </a:prstGeom>
          <a:solidFill>
            <a:schemeClr val="bg2">
              <a:lumMod val="75000"/>
            </a:schemeClr>
          </a:solidFill>
          <a:ln>
            <a:solidFill>
              <a:schemeClr val="tx2">
                <a:lumMod val="25000"/>
              </a:schemeClr>
            </a:solidFill>
          </a:ln>
        </p:spPr>
        <p:txBody>
          <a:bodyPr wrap="square" lIns="91440" tIns="45720" rIns="91440" bIns="45720">
            <a:spAutoFit/>
          </a:bodyPr>
          <a:lstStyle/>
          <a:p>
            <a:pPr algn="ctr"/>
            <a:r>
              <a:rPr lang="en-US" sz="2400" dirty="0">
                <a:ln w="0"/>
                <a:solidFill>
                  <a:schemeClr val="accent1"/>
                </a:solidFill>
                <a:effectLst>
                  <a:outerShdw blurRad="38100" dist="25400" dir="5400000" algn="ctr" rotWithShape="0">
                    <a:srgbClr val="6E747A">
                      <a:alpha val="43000"/>
                    </a:srgbClr>
                  </a:outerShdw>
                </a:effectLst>
              </a:rPr>
              <a:t>C</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sp>
        <p:nvSpPr>
          <p:cNvPr id="43" name="Rectangle 42"/>
          <p:cNvSpPr/>
          <p:nvPr/>
        </p:nvSpPr>
        <p:spPr>
          <a:xfrm>
            <a:off x="9028319" y="3897937"/>
            <a:ext cx="300083" cy="369332"/>
          </a:xfrm>
          <a:prstGeom prst="rect">
            <a:avLst/>
          </a:prstGeom>
          <a:solidFill>
            <a:schemeClr val="bg2">
              <a:lumMod val="75000"/>
            </a:schemeClr>
          </a:solidFill>
        </p:spPr>
        <p:txBody>
          <a:bodyPr wrap="none">
            <a:spAutoFit/>
          </a:bodyPr>
          <a:lstStyle/>
          <a:p>
            <a:pPr algn="ctr"/>
            <a:r>
              <a:rPr lang="en-US" dirty="0" smtClean="0">
                <a:ln w="0"/>
                <a:solidFill>
                  <a:schemeClr val="accent1"/>
                </a:solidFill>
                <a:effectLst>
                  <a:outerShdw blurRad="38100" dist="25400" dir="5400000" algn="ctr" rotWithShape="0">
                    <a:srgbClr val="6E747A">
                      <a:alpha val="43000"/>
                    </a:srgbClr>
                  </a:outerShdw>
                </a:effectLst>
              </a:rPr>
              <a:t>B</a:t>
            </a:r>
            <a:endParaRPr lang="en-US" dirty="0">
              <a:ln w="0"/>
              <a:solidFill>
                <a:schemeClr val="accent1"/>
              </a:solidFill>
              <a:effectLst>
                <a:outerShdw blurRad="38100" dist="25400" dir="5400000" algn="ctr" rotWithShape="0">
                  <a:srgbClr val="6E747A">
                    <a:alpha val="43000"/>
                  </a:srgbClr>
                </a:outerShdw>
              </a:effectLst>
            </a:endParaRPr>
          </a:p>
        </p:txBody>
      </p:sp>
      <p:sp>
        <p:nvSpPr>
          <p:cNvPr id="44" name="TextBox 43"/>
          <p:cNvSpPr txBox="1"/>
          <p:nvPr/>
        </p:nvSpPr>
        <p:spPr>
          <a:xfrm>
            <a:off x="7924394" y="3841198"/>
            <a:ext cx="612860" cy="369332"/>
          </a:xfrm>
          <a:prstGeom prst="rect">
            <a:avLst/>
          </a:prstGeom>
          <a:noFill/>
        </p:spPr>
        <p:txBody>
          <a:bodyPr wrap="none" rtlCol="0">
            <a:spAutoFit/>
          </a:bodyPr>
          <a:lstStyle/>
          <a:p>
            <a:r>
              <a:rPr lang="en-IN" dirty="0" smtClean="0"/>
              <a:t>front</a:t>
            </a:r>
            <a:endParaRPr lang="en-IN" dirty="0"/>
          </a:p>
        </p:txBody>
      </p:sp>
      <p:sp>
        <p:nvSpPr>
          <p:cNvPr id="45" name="TextBox 44"/>
          <p:cNvSpPr txBox="1"/>
          <p:nvPr/>
        </p:nvSpPr>
        <p:spPr>
          <a:xfrm>
            <a:off x="10359011" y="4146298"/>
            <a:ext cx="580608" cy="369332"/>
          </a:xfrm>
          <a:prstGeom prst="rect">
            <a:avLst/>
          </a:prstGeom>
          <a:noFill/>
        </p:spPr>
        <p:txBody>
          <a:bodyPr wrap="none" rtlCol="0">
            <a:spAutoFit/>
          </a:bodyPr>
          <a:lstStyle/>
          <a:p>
            <a:r>
              <a:rPr lang="en-IN" dirty="0" smtClean="0"/>
              <a:t>rear</a:t>
            </a:r>
            <a:endParaRPr lang="en-IN" dirty="0"/>
          </a:p>
        </p:txBody>
      </p:sp>
      <p:sp>
        <p:nvSpPr>
          <p:cNvPr id="6" name="TextBox 5"/>
          <p:cNvSpPr txBox="1"/>
          <p:nvPr/>
        </p:nvSpPr>
        <p:spPr>
          <a:xfrm>
            <a:off x="563479" y="1878917"/>
            <a:ext cx="10844182" cy="1754326"/>
          </a:xfrm>
          <a:prstGeom prst="rect">
            <a:avLst/>
          </a:prstGeom>
          <a:noFill/>
        </p:spPr>
        <p:txBody>
          <a:bodyPr wrap="square" rtlCol="0">
            <a:spAutoFit/>
          </a:bodyPr>
          <a:lstStyle/>
          <a:p>
            <a:r>
              <a:rPr lang="en-IN" dirty="0"/>
              <a:t>A circular queue is an abstract data type that contains a collection of data which allows addition of data at the end of the queue and removal of data at the beginning of the queue.</a:t>
            </a:r>
          </a:p>
          <a:p>
            <a:endParaRPr lang="en-IN" dirty="0" smtClean="0"/>
          </a:p>
          <a:p>
            <a:r>
              <a:rPr lang="en-IN" dirty="0" smtClean="0"/>
              <a:t>Circular </a:t>
            </a:r>
            <a:r>
              <a:rPr lang="en-IN" dirty="0"/>
              <a:t>queue follows FIFO principle. Queue items are added at the rear end and the items are deleted at front end of the circular queue.</a:t>
            </a:r>
          </a:p>
          <a:p>
            <a:endParaRPr lang="en-IN" dirty="0"/>
          </a:p>
        </p:txBody>
      </p:sp>
      <p:sp>
        <p:nvSpPr>
          <p:cNvPr id="46" name="Rectangle 45"/>
          <p:cNvSpPr/>
          <p:nvPr/>
        </p:nvSpPr>
        <p:spPr>
          <a:xfrm>
            <a:off x="6459609" y="4544733"/>
            <a:ext cx="324128" cy="369332"/>
          </a:xfrm>
          <a:prstGeom prst="rect">
            <a:avLst/>
          </a:prstGeom>
          <a:solidFill>
            <a:schemeClr val="bg2">
              <a:lumMod val="75000"/>
            </a:schemeClr>
          </a:solidFill>
        </p:spPr>
        <p:txBody>
          <a:bodyPr wrap="none">
            <a:spAutoFit/>
          </a:bodyPr>
          <a:lstStyle/>
          <a:p>
            <a:pPr algn="ctr"/>
            <a:r>
              <a:rPr lang="en-US" dirty="0">
                <a:ln w="0"/>
                <a:solidFill>
                  <a:schemeClr val="accent1"/>
                </a:solidFill>
                <a:effectLst>
                  <a:outerShdw blurRad="38100" dist="25400" dir="5400000" algn="ctr" rotWithShape="0">
                    <a:srgbClr val="6E747A">
                      <a:alpha val="43000"/>
                    </a:srgbClr>
                  </a:outerShdw>
                </a:effectLst>
              </a:rPr>
              <a:t>C</a:t>
            </a:r>
          </a:p>
        </p:txBody>
      </p:sp>
      <p:cxnSp>
        <p:nvCxnSpPr>
          <p:cNvPr id="16" name="Straight Arrow Connector 15"/>
          <p:cNvCxnSpPr>
            <a:endCxn id="24" idx="7"/>
          </p:cNvCxnSpPr>
          <p:nvPr/>
        </p:nvCxnSpPr>
        <p:spPr>
          <a:xfrm flipH="1">
            <a:off x="6480413" y="3863662"/>
            <a:ext cx="342284" cy="324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566753" y="3287485"/>
            <a:ext cx="1584088" cy="646331"/>
          </a:xfrm>
          <a:prstGeom prst="rect">
            <a:avLst/>
          </a:prstGeom>
          <a:noFill/>
        </p:spPr>
        <p:txBody>
          <a:bodyPr wrap="none" rtlCol="0">
            <a:spAutoFit/>
          </a:bodyPr>
          <a:lstStyle/>
          <a:p>
            <a:r>
              <a:rPr lang="en-IN" dirty="0" smtClean="0"/>
              <a:t>Element added</a:t>
            </a:r>
          </a:p>
          <a:p>
            <a:r>
              <a:rPr lang="en-IN" dirty="0" smtClean="0"/>
              <a:t>at the rear end</a:t>
            </a:r>
            <a:endParaRPr lang="en-IN" dirty="0"/>
          </a:p>
        </p:txBody>
      </p:sp>
      <p:cxnSp>
        <p:nvCxnSpPr>
          <p:cNvPr id="47" name="Straight Arrow Connector 46"/>
          <p:cNvCxnSpPr/>
          <p:nvPr/>
        </p:nvCxnSpPr>
        <p:spPr>
          <a:xfrm flipV="1">
            <a:off x="7362797" y="4861774"/>
            <a:ext cx="701126" cy="373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689445" y="5296076"/>
            <a:ext cx="1662635" cy="646331"/>
          </a:xfrm>
          <a:prstGeom prst="rect">
            <a:avLst/>
          </a:prstGeom>
          <a:noFill/>
        </p:spPr>
        <p:txBody>
          <a:bodyPr wrap="none" rtlCol="0">
            <a:spAutoFit/>
          </a:bodyPr>
          <a:lstStyle/>
          <a:p>
            <a:r>
              <a:rPr lang="en-IN" dirty="0" smtClean="0"/>
              <a:t>Element deleted</a:t>
            </a:r>
          </a:p>
          <a:p>
            <a:r>
              <a:rPr lang="en-IN" dirty="0" smtClean="0"/>
              <a:t>from front</a:t>
            </a:r>
            <a:endParaRPr lang="en-IN" dirty="0"/>
          </a:p>
        </p:txBody>
      </p:sp>
    </p:spTree>
    <p:extLst>
      <p:ext uri="{BB962C8B-B14F-4D97-AF65-F5344CB8AC3E}">
        <p14:creationId xmlns:p14="http://schemas.microsoft.com/office/powerpoint/2010/main" val="26989935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A41AC481-B287-49C8-90EF-C669597D2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563</TotalTime>
  <Words>1455</Words>
  <Application>Microsoft Office PowerPoint</Application>
  <PresentationFormat>Widescreen</PresentationFormat>
  <Paragraphs>587</Paragraphs>
  <Slides>33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Tw Cen MT</vt:lpstr>
      <vt:lpstr>Tw Cen MT Condensed</vt:lpstr>
      <vt:lpstr>Wingdings</vt:lpstr>
      <vt:lpstr>Wingdings 3</vt:lpstr>
      <vt:lpstr>Integral</vt:lpstr>
      <vt:lpstr>QUEUES</vt:lpstr>
      <vt:lpstr>INTRODUCTION</vt:lpstr>
      <vt:lpstr>ARRAY REPRESENTATION</vt:lpstr>
      <vt:lpstr>ALGORITHM TO INSERT AN ELEMENT-ENQUEue</vt:lpstr>
      <vt:lpstr>ALGORITHM TO DELETE AN ELEMENT-dequeue</vt:lpstr>
      <vt:lpstr>LINKED REPRESENTATION</vt:lpstr>
      <vt:lpstr>ALGORITHM TO INSERT AN ELEMENT</vt:lpstr>
      <vt:lpstr>ALGORITHM TO DELETE AN ELEMENT</vt:lpstr>
      <vt:lpstr>CIRCULAR QUEUE</vt:lpstr>
      <vt:lpstr>ADDITION IN CIRCULAR QUEUE</vt:lpstr>
      <vt:lpstr>DELETION IN CIRCULAR QUEUE</vt:lpstr>
      <vt:lpstr>PRIORITY QUEUES</vt:lpstr>
      <vt:lpstr>REPRESENTATION OF PRIORITY QUEUE</vt:lpstr>
      <vt:lpstr>ADDING ELEMENTS IN PRIORITY QUEUE</vt:lpstr>
      <vt:lpstr>DELETING ELEMENTS IN PRIORITY QUEUE</vt:lpstr>
      <vt:lpstr>DEQUE</vt:lpstr>
      <vt:lpstr>SINGLY LINKED LIST</vt:lpstr>
      <vt:lpstr>SINGLY LINKED LIST CONT..</vt:lpstr>
      <vt:lpstr>TRAVERSING A LINKED LIST</vt:lpstr>
      <vt:lpstr>SEARCHING A LINKED LIST-UNSORTED LIST</vt:lpstr>
      <vt:lpstr>SEARCHING A LINKED LIST-SORTED LIST</vt:lpstr>
      <vt:lpstr>INSERTION-AT BEGINNING</vt:lpstr>
      <vt:lpstr>INSERTION-AFTER A GIVEN NODE</vt:lpstr>
      <vt:lpstr>PowerPoint Presentation</vt:lpstr>
      <vt:lpstr>INSERTING INTO A SORTED LIST</vt:lpstr>
      <vt:lpstr>INSERTING INTO A SORTED LIST.. Cont..</vt:lpstr>
      <vt:lpstr>Deletion from a linked list </vt:lpstr>
      <vt:lpstr>Deletion from a linked list cont..</vt:lpstr>
      <vt:lpstr>DOUBLY LINKED LIST (TWO WAY LISTS)</vt:lpstr>
      <vt:lpstr>CIRCULAR LINKED LIST</vt:lpstr>
      <vt:lpstr>HEADER LINKED LIST</vt:lpstr>
      <vt:lpstr>APPLICATIONS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QUEUES</dc:title>
  <dc:creator>Admin</dc:creator>
  <cp:lastModifiedBy>Admin</cp:lastModifiedBy>
  <cp:revision>69</cp:revision>
  <dcterms:created xsi:type="dcterms:W3CDTF">2014-09-01T11:35:23Z</dcterms:created>
  <dcterms:modified xsi:type="dcterms:W3CDTF">2014-09-18T01:59:18Z</dcterms:modified>
</cp:coreProperties>
</file>