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47F023-61C3-402B-AE50-55F43CE9F7C0}" type="datetimeFigureOut">
              <a:rPr lang="en-US" smtClean="0"/>
              <a:pPr/>
              <a:t>26-Oct-21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940B8-0DC6-4ABC-AC40-E5C56D3ED37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47F023-61C3-402B-AE50-55F43CE9F7C0}" type="datetimeFigureOut">
              <a:rPr lang="en-US" smtClean="0"/>
              <a:pPr/>
              <a:t>26-Oct-21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940B8-0DC6-4ABC-AC40-E5C56D3ED37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47F023-61C3-402B-AE50-55F43CE9F7C0}" type="datetimeFigureOut">
              <a:rPr lang="en-US" smtClean="0"/>
              <a:pPr/>
              <a:t>26-Oct-21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940B8-0DC6-4ABC-AC40-E5C56D3ED37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47F023-61C3-402B-AE50-55F43CE9F7C0}" type="datetimeFigureOut">
              <a:rPr lang="en-US" smtClean="0"/>
              <a:pPr/>
              <a:t>26-Oct-21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940B8-0DC6-4ABC-AC40-E5C56D3ED37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47F023-61C3-402B-AE50-55F43CE9F7C0}" type="datetimeFigureOut">
              <a:rPr lang="en-US" smtClean="0"/>
              <a:pPr/>
              <a:t>26-Oct-21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940B8-0DC6-4ABC-AC40-E5C56D3ED37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47F023-61C3-402B-AE50-55F43CE9F7C0}" type="datetimeFigureOut">
              <a:rPr lang="en-US" smtClean="0"/>
              <a:pPr/>
              <a:t>26-Oct-21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940B8-0DC6-4ABC-AC40-E5C56D3ED37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47F023-61C3-402B-AE50-55F43CE9F7C0}" type="datetimeFigureOut">
              <a:rPr lang="en-US" smtClean="0"/>
              <a:pPr/>
              <a:t>26-Oct-21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A940B8-0DC6-4ABC-AC40-E5C56D3ED37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47F023-61C3-402B-AE50-55F43CE9F7C0}" type="datetimeFigureOut">
              <a:rPr lang="en-US" smtClean="0"/>
              <a:pPr/>
              <a:t>26-Oct-21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A940B8-0DC6-4ABC-AC40-E5C56D3ED37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47F023-61C3-402B-AE50-55F43CE9F7C0}" type="datetimeFigureOut">
              <a:rPr lang="en-US" smtClean="0"/>
              <a:pPr/>
              <a:t>26-Oct-21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A940B8-0DC6-4ABC-AC40-E5C56D3ED37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47F023-61C3-402B-AE50-55F43CE9F7C0}" type="datetimeFigureOut">
              <a:rPr lang="en-US" smtClean="0"/>
              <a:pPr/>
              <a:t>26-Oct-21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940B8-0DC6-4ABC-AC40-E5C56D3ED37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47F023-61C3-402B-AE50-55F43CE9F7C0}" type="datetimeFigureOut">
              <a:rPr lang="en-US" smtClean="0"/>
              <a:pPr/>
              <a:t>26-Oct-21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940B8-0DC6-4ABC-AC40-E5C56D3ED37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47F023-61C3-402B-AE50-55F43CE9F7C0}" type="datetimeFigureOut">
              <a:rPr lang="en-US" smtClean="0"/>
              <a:pPr/>
              <a:t>26-Oct-21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A940B8-0DC6-4ABC-AC40-E5C56D3ED37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14400"/>
            <a:ext cx="7772400" cy="2057400"/>
          </a:xfrm>
        </p:spPr>
        <p:txBody>
          <a:bodyPr/>
          <a:lstStyle/>
          <a:p>
            <a:r>
              <a:rPr lang="en-US" b="1" dirty="0" smtClean="0">
                <a:solidFill>
                  <a:srgbClr val="FF0000"/>
                </a:solidFill>
              </a:rPr>
              <a:t>Computer networks</a:t>
            </a:r>
            <a:endParaRPr lang="en-US" b="1" dirty="0">
              <a:solidFill>
                <a:srgbClr val="FF0000"/>
              </a:solidFill>
            </a:endParaRPr>
          </a:p>
        </p:txBody>
      </p:sp>
      <p:sp>
        <p:nvSpPr>
          <p:cNvPr id="3" name="Subtitle 2"/>
          <p:cNvSpPr>
            <a:spLocks noGrp="1"/>
          </p:cNvSpPr>
          <p:nvPr>
            <p:ph type="subTitle" idx="1"/>
          </p:nvPr>
        </p:nvSpPr>
        <p:spPr/>
        <p:txBody>
          <a:bodyPr/>
          <a:lstStyle/>
          <a:p>
            <a:r>
              <a:rPr lang="en-US" b="1" dirty="0" smtClean="0">
                <a:solidFill>
                  <a:srgbClr val="00B0F0"/>
                </a:solidFill>
              </a:rPr>
              <a:t>Presented by: Anurag Patel</a:t>
            </a:r>
            <a:endParaRPr lang="en-US" b="1" dirty="0">
              <a:solidFill>
                <a:srgbClr val="00B0F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7543800" cy="4524315"/>
          </a:xfrm>
          <a:prstGeom prst="rect">
            <a:avLst/>
          </a:prstGeom>
        </p:spPr>
        <p:txBody>
          <a:bodyPr wrap="square">
            <a:spAutoFit/>
          </a:bodyPr>
          <a:lstStyle/>
          <a:p>
            <a:pPr algn="ctr"/>
            <a:r>
              <a:rPr lang="en-US" sz="3200" b="1" dirty="0" smtClean="0">
                <a:solidFill>
                  <a:srgbClr val="FF0000"/>
                </a:solidFill>
              </a:rPr>
              <a:t>DISTRIBUTED SYSTEM</a:t>
            </a:r>
          </a:p>
          <a:p>
            <a:pPr algn="just"/>
            <a:endParaRPr lang="en-US" sz="3200" dirty="0" smtClean="0"/>
          </a:p>
          <a:p>
            <a:pPr algn="just"/>
            <a:r>
              <a:rPr lang="en-US" sz="3200" dirty="0" smtClean="0"/>
              <a:t>A </a:t>
            </a:r>
            <a:r>
              <a:rPr lang="en-US" sz="3200" dirty="0" smtClean="0"/>
              <a:t>distributed system contains multiple nodes that are physically separate but linked together using the network. All the nodes in this system communicate with each other and handle processes in tandem. Each of these nodes contains a small part of the distributed operating system software</a:t>
            </a:r>
            <a:r>
              <a:rPr lang="en-US" sz="3200" dirty="0" smtClean="0"/>
              <a:t>.</a:t>
            </a:r>
            <a:endParaRPr lang="en-US" sz="32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52575" y="1462088"/>
            <a:ext cx="6038850" cy="3933825"/>
          </a:xfrm>
          <a:prstGeom prst="rect">
            <a:avLst/>
          </a:prstGeom>
          <a:noFill/>
          <a:ln w="9525">
            <a:noFill/>
            <a:miter lim="800000"/>
            <a:headEnd/>
            <a:tailEnd/>
          </a:ln>
          <a:effectLst/>
        </p:spPr>
      </p:pic>
      <p:sp>
        <p:nvSpPr>
          <p:cNvPr id="3" name="Rectangle 2"/>
          <p:cNvSpPr/>
          <p:nvPr/>
        </p:nvSpPr>
        <p:spPr>
          <a:xfrm>
            <a:off x="990600" y="914400"/>
            <a:ext cx="7162800" cy="461665"/>
          </a:xfrm>
          <a:prstGeom prst="rect">
            <a:avLst/>
          </a:prstGeom>
        </p:spPr>
        <p:txBody>
          <a:bodyPr wrap="square">
            <a:spAutoFit/>
          </a:bodyPr>
          <a:lstStyle/>
          <a:p>
            <a:pPr algn="just"/>
            <a:r>
              <a:rPr lang="en-US" sz="2400" b="1" dirty="0" smtClean="0">
                <a:solidFill>
                  <a:srgbClr val="FF0000"/>
                </a:solidFill>
              </a:rPr>
              <a:t>A diagram to better explain the distributed system is −</a:t>
            </a:r>
            <a:endParaRPr lang="en-US" sz="2400" b="1"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534400" cy="6740307"/>
          </a:xfrm>
          <a:prstGeom prst="rect">
            <a:avLst/>
          </a:prstGeom>
        </p:spPr>
        <p:txBody>
          <a:bodyPr wrap="square">
            <a:spAutoFit/>
          </a:bodyPr>
          <a:lstStyle/>
          <a:p>
            <a:pPr algn="just"/>
            <a:r>
              <a:rPr lang="en-US" sz="2400" b="1" dirty="0" smtClean="0">
                <a:solidFill>
                  <a:srgbClr val="FF0000"/>
                </a:solidFill>
              </a:rPr>
              <a:t>Types of Distributed </a:t>
            </a:r>
            <a:r>
              <a:rPr lang="en-US" sz="2400" b="1" dirty="0" smtClean="0">
                <a:solidFill>
                  <a:srgbClr val="FF0000"/>
                </a:solidFill>
              </a:rPr>
              <a:t>Systems</a:t>
            </a:r>
          </a:p>
          <a:p>
            <a:pPr algn="just"/>
            <a:endParaRPr lang="en-US" sz="2400" b="1" dirty="0" smtClean="0">
              <a:solidFill>
                <a:srgbClr val="FF0000"/>
              </a:solidFill>
            </a:endParaRPr>
          </a:p>
          <a:p>
            <a:pPr algn="just"/>
            <a:r>
              <a:rPr lang="en-US" sz="2400" dirty="0" smtClean="0"/>
              <a:t>The nodes in the distributed systems can be arranged in the form of client/server systems or peer to peer systems. </a:t>
            </a:r>
            <a:endParaRPr lang="en-US" sz="2400" dirty="0" smtClean="0"/>
          </a:p>
          <a:p>
            <a:pPr algn="just"/>
            <a:endParaRPr lang="en-US" sz="2400" dirty="0" smtClean="0"/>
          </a:p>
          <a:p>
            <a:pPr algn="just"/>
            <a:r>
              <a:rPr lang="en-US" sz="2400" b="1" dirty="0" smtClean="0">
                <a:solidFill>
                  <a:srgbClr val="FF0000"/>
                </a:solidFill>
              </a:rPr>
              <a:t>Client/Server Systems</a:t>
            </a:r>
          </a:p>
          <a:p>
            <a:pPr algn="just"/>
            <a:r>
              <a:rPr lang="en-US" sz="2400" dirty="0" smtClean="0"/>
              <a:t>In client server systems, the client requests a resource and the server provides that resource. A server may serve multiple clients at the same time while a client is in contact with only one server. Both the client and server usually communicate via a computer network and so they are a part of distributed systems</a:t>
            </a:r>
            <a:r>
              <a:rPr lang="en-US" sz="2400" dirty="0" smtClean="0"/>
              <a:t>.</a:t>
            </a:r>
          </a:p>
          <a:p>
            <a:pPr algn="just"/>
            <a:endParaRPr lang="en-US" sz="2400" dirty="0" smtClean="0"/>
          </a:p>
          <a:p>
            <a:pPr algn="just"/>
            <a:r>
              <a:rPr lang="en-US" sz="2400" b="1" dirty="0" smtClean="0">
                <a:solidFill>
                  <a:srgbClr val="FF0000"/>
                </a:solidFill>
              </a:rPr>
              <a:t>Peer to Peer Systems</a:t>
            </a:r>
          </a:p>
          <a:p>
            <a:pPr algn="just"/>
            <a:r>
              <a:rPr lang="en-US" sz="2400" dirty="0" smtClean="0"/>
              <a:t>The peer to peer systems contains nodes that are equal participants in data sharing. All the tasks are equally divided between all the nodes. The nodes interact with each other as required as share resources. This is done with the help of a network.</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838200"/>
            <a:ext cx="8001000" cy="5693866"/>
          </a:xfrm>
          <a:prstGeom prst="rect">
            <a:avLst/>
          </a:prstGeom>
        </p:spPr>
        <p:txBody>
          <a:bodyPr wrap="square">
            <a:spAutoFit/>
          </a:bodyPr>
          <a:lstStyle/>
          <a:p>
            <a:pPr algn="just"/>
            <a:r>
              <a:rPr lang="en-US" sz="2800" b="1" dirty="0" smtClean="0">
                <a:solidFill>
                  <a:srgbClr val="FF0000"/>
                </a:solidFill>
              </a:rPr>
              <a:t>Advantages of Distributed </a:t>
            </a:r>
            <a:r>
              <a:rPr lang="en-US" sz="2800" b="1" dirty="0" smtClean="0">
                <a:solidFill>
                  <a:srgbClr val="FF0000"/>
                </a:solidFill>
              </a:rPr>
              <a:t>Systems</a:t>
            </a:r>
          </a:p>
          <a:p>
            <a:pPr algn="just"/>
            <a:endParaRPr lang="en-US" sz="2800" b="1" dirty="0" smtClean="0">
              <a:solidFill>
                <a:srgbClr val="FF0000"/>
              </a:solidFill>
            </a:endParaRPr>
          </a:p>
          <a:p>
            <a:pPr marL="514350" indent="-514350" algn="just">
              <a:buFont typeface="+mj-lt"/>
              <a:buAutoNum type="arabicPeriod"/>
            </a:pPr>
            <a:r>
              <a:rPr lang="en-US" sz="2800" dirty="0" smtClean="0"/>
              <a:t>All </a:t>
            </a:r>
            <a:r>
              <a:rPr lang="en-US" sz="2800" dirty="0" smtClean="0"/>
              <a:t>the nodes in the distributed system are connected to each other. So nodes can easily share data with other nodes.</a:t>
            </a:r>
          </a:p>
          <a:p>
            <a:pPr marL="514350" indent="-514350" algn="just">
              <a:buFont typeface="+mj-lt"/>
              <a:buAutoNum type="arabicPeriod"/>
            </a:pPr>
            <a:r>
              <a:rPr lang="en-US" sz="2800" dirty="0" smtClean="0"/>
              <a:t>More nodes can easily be added to the distributed system i.e. it can be scaled as required.</a:t>
            </a:r>
          </a:p>
          <a:p>
            <a:pPr marL="514350" indent="-514350" algn="just">
              <a:buFont typeface="+mj-lt"/>
              <a:buAutoNum type="arabicPeriod"/>
            </a:pPr>
            <a:r>
              <a:rPr lang="en-US" sz="2800" dirty="0" smtClean="0"/>
              <a:t>Failure of one node does not lead to the failure of the entire distributed system. Other nodes can still communicate with each other.</a:t>
            </a:r>
          </a:p>
          <a:p>
            <a:pPr marL="514350" indent="-514350" algn="just">
              <a:buFont typeface="+mj-lt"/>
              <a:buAutoNum type="arabicPeriod"/>
            </a:pPr>
            <a:r>
              <a:rPr lang="en-US" sz="2800" dirty="0" smtClean="0"/>
              <a:t>Resources like printers can be shared with multiple nodes rather than being restricted to just one.</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763000" cy="5262979"/>
          </a:xfrm>
          <a:prstGeom prst="rect">
            <a:avLst/>
          </a:prstGeom>
        </p:spPr>
        <p:txBody>
          <a:bodyPr wrap="square">
            <a:spAutoFit/>
          </a:bodyPr>
          <a:lstStyle/>
          <a:p>
            <a:r>
              <a:rPr lang="en-US" sz="2800" b="1" dirty="0" smtClean="0">
                <a:solidFill>
                  <a:srgbClr val="FF0000"/>
                </a:solidFill>
              </a:rPr>
              <a:t>Disadvantages of Distributed </a:t>
            </a:r>
            <a:r>
              <a:rPr lang="en-US" sz="2800" b="1" dirty="0" smtClean="0">
                <a:solidFill>
                  <a:srgbClr val="FF0000"/>
                </a:solidFill>
              </a:rPr>
              <a:t>Systems</a:t>
            </a:r>
          </a:p>
          <a:p>
            <a:endParaRPr lang="en-US" sz="2800" b="1" dirty="0" smtClean="0"/>
          </a:p>
          <a:p>
            <a:pPr marL="514350" indent="-514350">
              <a:buFont typeface="+mj-lt"/>
              <a:buAutoNum type="arabicPeriod"/>
            </a:pPr>
            <a:r>
              <a:rPr lang="en-US" sz="2800" dirty="0" smtClean="0"/>
              <a:t>It </a:t>
            </a:r>
            <a:r>
              <a:rPr lang="en-US" sz="2800" dirty="0" smtClean="0"/>
              <a:t>is difficult to provide adequate security in distributed systems because the nodes as well as the connections need to be secured.</a:t>
            </a:r>
          </a:p>
          <a:p>
            <a:pPr marL="514350" indent="-514350">
              <a:buFont typeface="+mj-lt"/>
              <a:buAutoNum type="arabicPeriod"/>
            </a:pPr>
            <a:r>
              <a:rPr lang="en-US" sz="2800" dirty="0" smtClean="0"/>
              <a:t>Some messages and data can be lost in the network while moving from one node to another.</a:t>
            </a:r>
          </a:p>
          <a:p>
            <a:pPr marL="514350" indent="-514350">
              <a:buFont typeface="+mj-lt"/>
              <a:buAutoNum type="arabicPeriod"/>
            </a:pPr>
            <a:r>
              <a:rPr lang="en-US" sz="2800" dirty="0" smtClean="0"/>
              <a:t>The database connected to the distributed systems is quite complicated and difficult to handle as compared to a single user system.</a:t>
            </a:r>
          </a:p>
          <a:p>
            <a:pPr marL="514350" indent="-514350">
              <a:buFont typeface="+mj-lt"/>
              <a:buAutoNum type="arabicPeriod"/>
            </a:pPr>
            <a:r>
              <a:rPr lang="en-US" sz="2800" dirty="0" smtClean="0"/>
              <a:t>Overloading may occur in the network if all the nodes of the distributed system try to send data at once.</a:t>
            </a:r>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446CEF139A574A9B083C57F3B11932" ma:contentTypeVersion="13" ma:contentTypeDescription="Create a new document." ma:contentTypeScope="" ma:versionID="73121225bf3cc5230d4cb0466c03a849">
  <xsd:schema xmlns:xsd="http://www.w3.org/2001/XMLSchema" xmlns:xs="http://www.w3.org/2001/XMLSchema" xmlns:p="http://schemas.microsoft.com/office/2006/metadata/properties" xmlns:ns2="147cfbcc-6963-49a1-8878-0efa28665213" xmlns:ns3="08d94fdf-b342-4279-8130-62ef4a5bfb49" targetNamespace="http://schemas.microsoft.com/office/2006/metadata/properties" ma:root="true" ma:fieldsID="a8fcfc4669ef8662207f6d7f1c9f3f35" ns2:_="" ns3:_="">
    <xsd:import namespace="147cfbcc-6963-49a1-8878-0efa28665213"/>
    <xsd:import namespace="08d94fdf-b342-4279-8130-62ef4a5bfb4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DateTaken"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7cfbcc-6963-49a1-8878-0efa286652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8d94fdf-b342-4279-8130-62ef4a5bfb4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097A0EB-05F8-4862-81C6-64B37578F899}"/>
</file>

<file path=customXml/itemProps2.xml><?xml version="1.0" encoding="utf-8"?>
<ds:datastoreItem xmlns:ds="http://schemas.openxmlformats.org/officeDocument/2006/customXml" ds:itemID="{DC96C081-1D3D-4CBE-B4C5-9BCC357413D3}"/>
</file>

<file path=customXml/itemProps3.xml><?xml version="1.0" encoding="utf-8"?>
<ds:datastoreItem xmlns:ds="http://schemas.openxmlformats.org/officeDocument/2006/customXml" ds:itemID="{438D074E-BA0D-4EA8-9012-F88A11F467DB}"/>
</file>

<file path=docProps/app.xml><?xml version="1.0" encoding="utf-8"?>
<Properties xmlns="http://schemas.openxmlformats.org/officeDocument/2006/extended-properties" xmlns:vt="http://schemas.openxmlformats.org/officeDocument/2006/docPropsVTypes">
  <TotalTime>107</TotalTime>
  <Words>381</Words>
  <Application>Microsoft Office PowerPoint</Application>
  <PresentationFormat>On-screen Show (4:3)</PresentationFormat>
  <Paragraphs>27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Computer networks</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iitm</dc:creator>
  <cp:lastModifiedBy>iitm</cp:lastModifiedBy>
  <cp:revision>14</cp:revision>
  <dcterms:created xsi:type="dcterms:W3CDTF">2021-10-09T06:43:11Z</dcterms:created>
  <dcterms:modified xsi:type="dcterms:W3CDTF">2021-10-26T08:52:00Z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0x01010002446CEF139A574A9B083C57F3B11932</vt:lpwstr>
  </property>
</Properties>
</file>