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45"/>
  </p:notesMasterIdLst>
  <p:handoutMasterIdLst>
    <p:handoutMasterId r:id="rId46"/>
  </p:handoutMasterIdLst>
  <p:sldIdLst>
    <p:sldId id="763" r:id="rId4"/>
    <p:sldId id="535" r:id="rId5"/>
    <p:sldId id="749" r:id="rId6"/>
    <p:sldId id="750" r:id="rId7"/>
    <p:sldId id="746" r:id="rId8"/>
    <p:sldId id="751" r:id="rId9"/>
    <p:sldId id="765" r:id="rId10"/>
    <p:sldId id="764" r:id="rId11"/>
    <p:sldId id="752" r:id="rId12"/>
    <p:sldId id="753" r:id="rId13"/>
    <p:sldId id="768" r:id="rId14"/>
    <p:sldId id="773" r:id="rId15"/>
    <p:sldId id="754" r:id="rId16"/>
    <p:sldId id="769" r:id="rId17"/>
    <p:sldId id="772" r:id="rId18"/>
    <p:sldId id="755" r:id="rId19"/>
    <p:sldId id="770" r:id="rId20"/>
    <p:sldId id="774" r:id="rId21"/>
    <p:sldId id="756" r:id="rId22"/>
    <p:sldId id="776" r:id="rId23"/>
    <p:sldId id="775" r:id="rId24"/>
    <p:sldId id="757" r:id="rId25"/>
    <p:sldId id="771" r:id="rId26"/>
    <p:sldId id="777" r:id="rId27"/>
    <p:sldId id="778" r:id="rId28"/>
    <p:sldId id="779" r:id="rId29"/>
    <p:sldId id="780" r:id="rId30"/>
    <p:sldId id="766" r:id="rId31"/>
    <p:sldId id="758" r:id="rId32"/>
    <p:sldId id="781" r:id="rId33"/>
    <p:sldId id="782" r:id="rId34"/>
    <p:sldId id="783" r:id="rId35"/>
    <p:sldId id="784" r:id="rId36"/>
    <p:sldId id="785" r:id="rId37"/>
    <p:sldId id="759" r:id="rId38"/>
    <p:sldId id="786" r:id="rId39"/>
    <p:sldId id="787" r:id="rId40"/>
    <p:sldId id="788" r:id="rId41"/>
    <p:sldId id="789" r:id="rId42"/>
    <p:sldId id="760" r:id="rId43"/>
    <p:sldId id="74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3B32F-8D71-427D-BC9A-A1625A0EEDB5}" v="56" dt="2022-01-01T07:59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" userId="S::anjali.iitm@delhiglobal.ac.in::bd6a23aa-b078-42f7-9338-599ba93bb137" providerId="AD" clId="Web-{3DD3B32F-8D71-427D-BC9A-A1625A0EEDB5}"/>
    <pc:docChg chg="modSld">
      <pc:chgData name="ANJALI" userId="S::anjali.iitm@delhiglobal.ac.in::bd6a23aa-b078-42f7-9338-599ba93bb137" providerId="AD" clId="Web-{3DD3B32F-8D71-427D-BC9A-A1625A0EEDB5}" dt="2022-01-01T07:59:47.828" v="34" actId="20577"/>
      <pc:docMkLst>
        <pc:docMk/>
      </pc:docMkLst>
      <pc:sldChg chg="modSp">
        <pc:chgData name="ANJALI" userId="S::anjali.iitm@delhiglobal.ac.in::bd6a23aa-b078-42f7-9338-599ba93bb137" providerId="AD" clId="Web-{3DD3B32F-8D71-427D-BC9A-A1625A0EEDB5}" dt="2022-01-01T07:59:47.828" v="34" actId="20577"/>
        <pc:sldMkLst>
          <pc:docMk/>
          <pc:sldMk cId="0" sldId="774"/>
        </pc:sldMkLst>
        <pc:spChg chg="mod">
          <ac:chgData name="ANJALI" userId="S::anjali.iitm@delhiglobal.ac.in::bd6a23aa-b078-42f7-9338-599ba93bb137" providerId="AD" clId="Web-{3DD3B32F-8D71-427D-BC9A-A1625A0EEDB5}" dt="2022-01-01T07:59:47.828" v="34" actId="20577"/>
          <ac:spMkLst>
            <pc:docMk/>
            <pc:sldMk cId="0" sldId="774"/>
            <ac:spMk id="4" creationId="{1518A1E5-16D7-4667-A790-2166ACF259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063F2479-525D-48CB-A1C4-6AD8EAE49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ACFD273B-27DB-4E85-AB36-907815701C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284430D4-AE40-4678-AC84-7729B25F34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FAC73228-13CB-4279-99C4-527851ADAE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CCFD39-24B8-45EC-8AD1-CF3A4A34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BEE0031A-A3C1-4B0E-B2CA-44D93399A6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C24959E8-782E-4B2E-AD83-AE8CC41D46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DA46144-2CE7-4298-BFF3-F85D911130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943CD6BF-5A3B-447B-AAE6-3D451F56C2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CB01B97F-EF96-4012-BA87-45FEB71659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E0BC9D89-E790-401D-81F3-51B182C95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8D3CB54-2FC3-4E3A-9B67-2A885168A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F8AE21BC-D050-4FAC-844B-99E4B64A5C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5A74274-CCE7-4460-A21E-D8C51730F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7176E42-DF15-459F-867C-ED41EAF9B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6C9C774-EBA5-4231-B69C-58FACD0233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76A1A90-AFD6-4138-9C70-C053E20E8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B95E2BA-31E2-406E-B698-49C9664E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DAAC56B5-81FE-46F1-BD37-61138AC529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643EA25-31D9-4BDF-B597-505FBBB71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7DC0F2A-C460-42F7-8EFF-40FF3E2D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726F0613-7E18-4877-B39B-82D8566DCB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D34635-3F30-4962-B119-B9EF20BFE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F83EC40-AE41-4C3D-BD53-6E1A73C90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CC5148B5-CB65-4E72-86F4-752756A9BE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9616383-C385-444F-9E65-070719E06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8262D49-5F26-49C5-AD05-CB0577282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2483C084-442A-4D3D-B4A9-77C1424EEF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403D3A2-0010-419C-8917-0F19607F5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A7E8453-F6C0-4A80-B884-3B6C1724D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A4233272-3995-4314-AFDD-954BD129B4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E3EA0BC-BB2A-411D-96E0-53872AF65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5927693-A92A-4BD0-8739-79297040F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5AAADD5F-1E99-4F7C-A754-566AF7203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9897B89-8504-44EC-8CE5-1F33215A1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3A413F3-62DF-41C4-B183-EDE82A8C6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418ED4F0-EA8A-4ACA-BF0E-8DB8A7CB4F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B8E31A2-07A7-4007-B574-6B5834010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82FD03D-1BA4-4ABA-8F95-E67E5D4AB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7DDC8EF9-51C4-4DF1-833B-8477728F5C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81859D2-0AAC-4520-858F-8893D9ECC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4BED61C-11BE-4C7C-A4F4-47FF11782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95E06AB7-AD69-4AF7-AEDE-E5FF5FEAD2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A236AE4-F54E-40C6-97FF-BBADA9173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CC6EAEF-099C-4F7A-8F49-33778D5A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B7C9EA95-F1B3-4276-83FB-0DB8EE7AEE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72B601-9321-4519-B383-096892216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CF36EC7-7845-419D-8F8C-85004AC99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A4596A68-4D37-4B9E-9364-B4EBF6CC7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A469D02-DF9F-40E8-9E09-51FC16BD8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47C986D-F609-4DB7-92D8-CC8A8D6B5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2CDCB94C-014E-46E7-9844-8858975745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C718660-3590-4CAB-8784-60B1CABC2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EA27925-1746-4A84-ACFE-24C366E6F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F8CC2BBC-6725-46DF-A18B-8E111B9044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192A9A6-1B85-4B54-9126-9F288254B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C8C37DD-D4F0-4462-BDCC-7B95CDB8C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BC355AE4-AF6B-43CB-AEE4-E55C3B4766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2C9157E-6B84-49CD-8FF2-645426E80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41A39EB-741F-4FEF-BD13-26C0401EC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EC776D5-4454-40F6-9FA4-A5000AB3F7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F169471-3F0C-4A99-971A-3C9E48B14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3A3AA6F-E982-423D-B113-F5BDB0A6C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A2DA8C8B-BED5-4685-A779-A5D5C201EC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EC3E86-6938-4597-9D1E-A4C2F92B3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BCE3E5F-556B-4CF5-8D39-3960ABD45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E16F3A44-93C1-4D1F-A5BF-CDF86E087C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45D65EC-2D04-45B6-838F-998DC63DB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2977B56-94B4-4EBE-A7F1-FE8664E17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C4730DF-14C4-4DC0-9D63-51CA9C0E092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42583B7-0498-420B-A4D0-1CA3D9A2F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1132ED2-66B0-4744-B6C7-EA3B063CE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404AC2-CA35-416E-B4C1-433BD165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172407E-E7B1-44F3-90CE-833F3DDCD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8EB117D-7264-4A46-9998-2F6FB6C52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4E1E0C8-7FF6-4F69-A310-6E9C9328A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AFEF708-335D-4412-B306-1A48E930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C2F5A1F-A377-4B64-B2B6-B372362F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024922A-B4F0-471E-A6FA-AC6136C5BA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38EB68AD-15E9-47EF-B86C-5E843540B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9BFE89F1-79FC-4F1A-A16E-2E4B8271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6C5AFBC-A9B7-4CED-9C51-724E7F170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88F317D-01A8-4209-B0E7-A342BEF80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7C0E1D-CE8F-4771-84C0-5748D49CB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9C0D27F-F10D-4546-9BB9-30E7A52FE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C59CFD9-1D58-4291-B01B-D7A0BA019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CE909370-327F-4ADE-A2F2-E071F1FD93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C8408F-7DDF-4B3F-B1F0-FBA9C1A7D2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98A19B5A-E4A7-4B9F-8995-729E96FB3E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3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BF1FDFE-6E52-42E3-A9B2-625A7B248E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26380F7D-E078-4AEE-8ED2-A943DC2018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43B81C9-D022-4529-814B-5F6D4DDBA5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70AF7E17-9BE7-4BAC-8C7C-F76BA63C1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9C20205-B4C7-40C3-A697-88D2753EFB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F55FF1ED-A020-4416-B949-A3F9B26485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8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A32C923-3DEE-4375-BE61-D47188552B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8EE3B6DF-1E15-45FD-B0E5-BA0835B8A5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1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F8DD8E3-F6DC-4652-8676-3E896F690F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E1CFD6F1-20FA-4E62-BFF4-1245A94A70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2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D3A60048-1AEE-4D1A-B738-3F29D69F29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F9C5045D-E50D-4BAC-A796-C1404C2592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09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7FC8523C-1AA7-4397-B8DA-4837865160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0E9BE12E-A34C-4E8F-9F71-7853091974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0D79C3C-CB58-466C-98A2-F09A6AE7BC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7F3A9F56-3D3E-49DC-9A62-0047B97799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0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BB944-4937-4092-BCBF-CA32306F6E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0C4DF451-C5D9-48AF-B882-1C983832D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A763B27-0D00-4F10-8F59-E632FA0917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>
              <a:defRPr/>
            </a:pPr>
            <a:r>
              <a:rPr lang="en-US" altLang="en-US"/>
              <a:t>1.</a:t>
            </a:r>
            <a:fld id="{9E2CEC13-19AE-4310-81D1-44CCC8E378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world839.com/uses-of-computer-in-schools-and-colleges/" TargetMode="External"/><Relationship Id="rId2" Type="http://schemas.openxmlformats.org/officeDocument/2006/relationships/hyperlink" Target="https://digitalworld839.com/characteristics-of-computer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1E6A30A7-EB3D-48DC-A9B4-63C1B9F8C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E2D44A4-9857-4B80-9E95-58C358B0987D}" type="slidenum">
              <a:rPr lang="en-US" altLang="en-US" sz="2000" smtClean="0"/>
              <a:pPr/>
              <a:t>1</a:t>
            </a:fld>
            <a:endParaRPr lang="en-US" altLang="en-US" sz="2000"/>
          </a:p>
        </p:txBody>
      </p:sp>
      <p:pic>
        <p:nvPicPr>
          <p:cNvPr id="5123" name="Picture 2" descr="Forouzan4e07_banner">
            <a:extLst>
              <a:ext uri="{FF2B5EF4-FFF2-40B4-BE49-F238E27FC236}">
                <a16:creationId xmlns:a16="http://schemas.microsoft.com/office/drawing/2014/main" id="{1FB66EBA-C2ED-4C9B-A62F-2CA2B451F99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3">
            <a:extLst>
              <a:ext uri="{FF2B5EF4-FFF2-40B4-BE49-F238E27FC236}">
                <a16:creationId xmlns:a16="http://schemas.microsoft.com/office/drawing/2014/main" id="{B1A00386-AE66-4B2F-8DC9-A22939E3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Introduction</a:t>
            </a: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F0E7B2E2-9A8F-407C-97F2-9819A4499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C95CC969-233F-455E-A657-DECC39509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F3FD437-AF75-41DB-9DCF-91A6B63752FC}" type="slidenum">
              <a:rPr lang="en-US" altLang="en-US" sz="2000" smtClean="0"/>
              <a:pPr/>
              <a:t>10</a:t>
            </a:fld>
            <a:endParaRPr lang="en-US" altLang="en-US" sz="2000"/>
          </a:p>
        </p:txBody>
      </p:sp>
      <p:sp>
        <p:nvSpPr>
          <p:cNvPr id="23555" name="Line 2">
            <a:extLst>
              <a:ext uri="{FF2B5EF4-FFF2-40B4-BE49-F238E27FC236}">
                <a16:creationId xmlns:a16="http://schemas.microsoft.com/office/drawing/2014/main" id="{27396C88-1FE7-42E2-AABE-E0768816B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3">
            <a:extLst>
              <a:ext uri="{FF2B5EF4-FFF2-40B4-BE49-F238E27FC236}">
                <a16:creationId xmlns:a16="http://schemas.microsoft.com/office/drawing/2014/main" id="{FECFE24B-2368-4238-96FE-F24FA2D3F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D4553DE3-1B96-4A75-AE19-7BF1EA2D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8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0DF04995-D8C8-41A9-A3BB-D56F7531D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59" name="Picture 6">
            <a:extLst>
              <a:ext uri="{FF2B5EF4-FFF2-40B4-BE49-F238E27FC236}">
                <a16:creationId xmlns:a16="http://schemas.microsoft.com/office/drawing/2014/main" id="{805C83A2-459B-4038-AB68-F0C29334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88A4E3C2-E77C-4616-851A-0C1EADEAE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0676724-DA00-45C5-94E4-842A289690EB}" type="slidenum">
              <a:rPr lang="en-US" altLang="en-US" sz="2000" smtClean="0"/>
              <a:pPr/>
              <a:t>11</a:t>
            </a:fld>
            <a:endParaRPr lang="en-US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117A5-26AA-4115-8451-FC17B5AAF40B}"/>
              </a:ext>
            </a:extLst>
          </p:cNvPr>
          <p:cNvSpPr/>
          <p:nvPr/>
        </p:nvSpPr>
        <p:spPr>
          <a:xfrm>
            <a:off x="304800" y="304800"/>
            <a:ext cx="83820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Mesh Topology</a:t>
            </a:r>
            <a:r>
              <a:rPr lang="en-US" sz="2400" b="0" dirty="0">
                <a:latin typeface="Arial" charset="0"/>
              </a:rPr>
              <a:t>, all the computers are connected to each other in a network. It is very difficult to establish the connections of the mesh topology. In a Mesh topology every computer has a point-to-point connection to the other computer.</a:t>
            </a:r>
          </a:p>
          <a:p>
            <a:pPr>
              <a:defRPr/>
            </a:pPr>
            <a:r>
              <a:rPr lang="en-US" sz="2400" b="0" dirty="0">
                <a:latin typeface="Arial" charset="0"/>
              </a:rPr>
              <a:t>In order to connect n nodes, mesh topology require n(n-1)/2 communication links. Communication link can be twisted pair, co-axial cable or optical fiber</a:t>
            </a:r>
          </a:p>
          <a:p>
            <a:pPr>
              <a:defRPr/>
            </a:pPr>
            <a:endParaRPr lang="en-US" sz="240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Characteristics of Mesh Topology:</a:t>
            </a:r>
            <a:br>
              <a:rPr lang="en-US" sz="2400" b="0" dirty="0">
                <a:latin typeface="Arial" charset="0"/>
              </a:rPr>
            </a:br>
            <a:endParaRPr lang="en-US" sz="24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Fully connected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Robust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Not 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Poor expand-ability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08DE98C-2CF5-470A-B1CC-FC6245F0F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CD48290-70AA-4843-B9FC-66F089A63388}" type="slidenum">
              <a:rPr lang="en-US" altLang="en-US" sz="2000" smtClean="0"/>
              <a:pPr/>
              <a:t>12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53F41-FCEC-4BAF-A0F4-C477F58418EB}"/>
              </a:ext>
            </a:extLst>
          </p:cNvPr>
          <p:cNvSpPr/>
          <p:nvPr/>
        </p:nvSpPr>
        <p:spPr>
          <a:xfrm>
            <a:off x="228600" y="609600"/>
            <a:ext cx="85344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No traffic problem as there are dedicated links for each computer.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has multiple links, so if one route is blocked then other can be accessed for data communication.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provides high privacy and security.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Due to point-to-point links, fault identification is easy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requires high number of cabling and I/o ports for the communication.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Installation is very complex in mesh topology, as each node is connected to every node.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costly compared to the other network topologies.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085127DC-D11C-4E87-85D6-384DEFFB1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AE8D86E-3CB5-45AA-B80B-A4CE13E654D9}" type="slidenum">
              <a:rPr lang="en-US" altLang="en-US" sz="2000" smtClean="0"/>
              <a:pPr/>
              <a:t>13</a:t>
            </a:fld>
            <a:endParaRPr lang="en-US" altLang="en-US" sz="2000"/>
          </a:p>
        </p:txBody>
      </p:sp>
      <p:sp>
        <p:nvSpPr>
          <p:cNvPr id="27651" name="Line 2">
            <a:extLst>
              <a:ext uri="{FF2B5EF4-FFF2-40B4-BE49-F238E27FC236}">
                <a16:creationId xmlns:a16="http://schemas.microsoft.com/office/drawing/2014/main" id="{28DE3C17-E5E9-4CD0-B587-86F5B5C31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7B5AF6E4-1CFF-4F5B-9345-D8FDFFAC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3BA5B3A0-A122-412E-B1EC-CA257009D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87A58565-580A-4DCF-831F-E57EE0CD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5" name="Picture 6">
            <a:extLst>
              <a:ext uri="{FF2B5EF4-FFF2-40B4-BE49-F238E27FC236}">
                <a16:creationId xmlns:a16="http://schemas.microsoft.com/office/drawing/2014/main" id="{4EB4EEA3-E516-42B8-B61E-FF6175A9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0565F29E-B416-45F6-88A9-C1E89D3A4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EF0CC81D-ED31-4327-A3C4-3575F804D06C}" type="slidenum">
              <a:rPr lang="en-US" altLang="en-US" sz="2000" smtClean="0"/>
              <a:pPr/>
              <a:t>14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A5568-1E6C-4513-A0B9-CA80207B7584}"/>
              </a:ext>
            </a:extLst>
          </p:cNvPr>
          <p:cNvSpPr/>
          <p:nvPr/>
        </p:nvSpPr>
        <p:spPr>
          <a:xfrm>
            <a:off x="304800" y="1066800"/>
            <a:ext cx="86106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Start Topology, </a:t>
            </a:r>
            <a:r>
              <a:rPr lang="en-US" sz="2000" b="0" dirty="0">
                <a:latin typeface="Arial" charset="0"/>
              </a:rPr>
              <a:t>all the computers (nodes) go to the central location having a device called as hub. All the devices on the network are connected with a hub device through a link. Each device requires a single wire for the connection to the hub.</a:t>
            </a:r>
          </a:p>
          <a:p>
            <a:pPr>
              <a:defRPr/>
            </a:pPr>
            <a:r>
              <a:rPr lang="en-US" sz="2000" b="0" dirty="0">
                <a:latin typeface="Arial" charset="0"/>
              </a:rPr>
              <a:t>In star Topology, there exists a point-to-point connection between a node and hub. The hub takes a signal from any node and passes it along to all the other nodes in the network. The hub controls and manages entire function of the network.</a:t>
            </a:r>
            <a:r>
              <a:rPr lang="en-US" sz="2000" dirty="0">
                <a:latin typeface="Arial" charset="0"/>
              </a:rPr>
              <a:t> </a:t>
            </a:r>
          </a:p>
          <a:p>
            <a:pPr>
              <a:defRPr/>
            </a:pPr>
            <a:endParaRPr lang="en-US" sz="2000" dirty="0">
              <a:latin typeface="Arial" charset="0"/>
            </a:endParaRPr>
          </a:p>
          <a:p>
            <a:pPr>
              <a:defRPr/>
            </a:pPr>
            <a:r>
              <a:rPr lang="en-US" sz="2000" dirty="0">
                <a:latin typeface="Arial" charset="0"/>
              </a:rPr>
              <a:t>Characteristics of Star Topology:</a:t>
            </a:r>
            <a:endParaRPr lang="en-US" sz="20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High Speed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Very 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High Reliability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3ABE41D6-4F9A-417C-A3E8-69738CD5B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B0071A7-9F3E-4744-A337-3114525D4162}" type="slidenum">
              <a:rPr lang="en-US" altLang="en-US" sz="2000" smtClean="0"/>
              <a:pPr/>
              <a:t>15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BE2F2-D9D2-43BF-8F1E-2E325260AA2F}"/>
              </a:ext>
            </a:extLst>
          </p:cNvPr>
          <p:cNvSpPr/>
          <p:nvPr/>
        </p:nvSpPr>
        <p:spPr>
          <a:xfrm>
            <a:off x="533400" y="609600"/>
            <a:ext cx="8153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Advantage:</a:t>
            </a:r>
          </a:p>
          <a:p>
            <a:pPr>
              <a:defRPr/>
            </a:pPr>
            <a:endParaRPr lang="en-US" sz="200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manage because each node require separate cable.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locate problems because cable failure only affect a single user.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expand without disturbing to the network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Due to Hub device network management is much easier.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Fault identification is easy, also it is easy to remove nodes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Star topology provides very High speeds of data transfer.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Disadvantages: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the hub device goes down, the entire network will be dead.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Star topology requires more wires compared to the ring and bus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Whole performance of the network depends on the hub.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>
            <a:extLst>
              <a:ext uri="{FF2B5EF4-FFF2-40B4-BE49-F238E27FC236}">
                <a16:creationId xmlns:a16="http://schemas.microsoft.com/office/drawing/2014/main" id="{F2C055BE-287E-43F9-A4DB-C724736B4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57274F8-56AB-49BA-8A13-C15ABD5CA60E}" type="slidenum">
              <a:rPr lang="en-US" altLang="en-US" sz="2000" smtClean="0"/>
              <a:pPr/>
              <a:t>16</a:t>
            </a:fld>
            <a:endParaRPr lang="en-US" altLang="en-US" sz="2000"/>
          </a:p>
        </p:txBody>
      </p:sp>
      <p:sp>
        <p:nvSpPr>
          <p:cNvPr id="31747" name="Line 2">
            <a:extLst>
              <a:ext uri="{FF2B5EF4-FFF2-40B4-BE49-F238E27FC236}">
                <a16:creationId xmlns:a16="http://schemas.microsoft.com/office/drawing/2014/main" id="{B81C0C3D-69EB-4D29-9440-7E9F82AE3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D7927892-B51B-49C6-9C73-6AA1EF1AA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0D9140BA-DDB7-4159-B5E3-AD91CD2C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9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31750" name="Line 5">
            <a:extLst>
              <a:ext uri="{FF2B5EF4-FFF2-40B4-BE49-F238E27FC236}">
                <a16:creationId xmlns:a16="http://schemas.microsoft.com/office/drawing/2014/main" id="{0DC39710-5A12-4BE2-9D1D-E53E369D2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DB84D076-A3A8-4B81-97ED-54BD701C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8309F3D0-4F40-4C28-B267-B0FE28B1A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53E2506-3B9F-4056-9CFE-B337494963A6}" type="slidenum">
              <a:rPr lang="en-US" altLang="en-US" sz="2000" smtClean="0"/>
              <a:pPr/>
              <a:t>17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EA195-A7F4-4E6C-9AE2-72633320CD29}"/>
              </a:ext>
            </a:extLst>
          </p:cNvPr>
          <p:cNvSpPr/>
          <p:nvPr/>
        </p:nvSpPr>
        <p:spPr>
          <a:xfrm>
            <a:off x="533400" y="533400"/>
            <a:ext cx="769620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 bus topology </a:t>
            </a:r>
            <a:r>
              <a:rPr lang="en-US" sz="2400" b="0" dirty="0">
                <a:latin typeface="Arial" charset="0"/>
              </a:rPr>
              <a:t>consists of a single cable with the terminator at each end. All available devices are connected to the single cable. One single cable acts as the backbone for the whole network.</a:t>
            </a:r>
          </a:p>
          <a:p>
            <a:pPr>
              <a:defRPr/>
            </a:pPr>
            <a:endParaRPr lang="en-US" sz="24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latin typeface="Arial" charset="0"/>
              </a:rPr>
              <a:t>Characteristics of Bus Topology:</a:t>
            </a:r>
            <a:endParaRPr lang="en-US" sz="2400" b="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Flexible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Expandable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Moderate Reliability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Moderate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F905F9D5-AF89-48F0-8C59-A8B1D51359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C1059709-66ED-468F-8791-039BCD9A5B02}" type="slidenum">
              <a:rPr lang="en-US" altLang="en-US" sz="2000" smtClean="0"/>
              <a:pPr/>
              <a:t>18</a:t>
            </a:fld>
            <a:endParaRPr lang="en-US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8A1E5-16D7-4667-A790-2166ACF2596C}"/>
              </a:ext>
            </a:extLst>
          </p:cNvPr>
          <p:cNvSpPr/>
          <p:nvPr/>
        </p:nvSpPr>
        <p:spPr>
          <a:xfrm>
            <a:off x="838200" y="609600"/>
            <a:ext cx="8001000" cy="550920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connect or remove nodes in a network without affecting any other node.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/>
                <a:cs typeface="Arial"/>
              </a:rPr>
              <a:t>In case of any node failure, there will be no effect on other nodes or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Cable cost is less as compared to other network topologies (mesh and star).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easy to understand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Easy to expand by joining two cable</a:t>
            </a:r>
          </a:p>
          <a:p>
            <a:pPr>
              <a:defRPr/>
            </a:pP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/>
                <a:cs typeface="Arial"/>
              </a:rPr>
              <a:t>In case of any node failure it is difficult to find faults in a network.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the backbone cable damages the entire network will fail.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If network traffic increases or nodes increases, the performance of network decreases.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The length of cable is limited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>
            <a:extLst>
              <a:ext uri="{FF2B5EF4-FFF2-40B4-BE49-F238E27FC236}">
                <a16:creationId xmlns:a16="http://schemas.microsoft.com/office/drawing/2014/main" id="{4119FF5C-E66F-44CF-A474-35C81C7C0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02FF3E0-E812-407B-BC83-C9616CA0EB89}" type="slidenum">
              <a:rPr lang="en-US" altLang="en-US" sz="2000" smtClean="0"/>
              <a:pPr/>
              <a:t>19</a:t>
            </a:fld>
            <a:endParaRPr lang="en-US" altLang="en-US" sz="2000"/>
          </a:p>
        </p:txBody>
      </p:sp>
      <p:sp>
        <p:nvSpPr>
          <p:cNvPr id="35843" name="Line 2">
            <a:extLst>
              <a:ext uri="{FF2B5EF4-FFF2-40B4-BE49-F238E27FC236}">
                <a16:creationId xmlns:a16="http://schemas.microsoft.com/office/drawing/2014/main" id="{BC89CD01-B9BD-4664-9B0B-447F551E1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03A9A8D8-6158-47D7-87BC-4FECE6DE7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D95B0ADF-09B4-4CE5-BCD4-3546B9653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2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431FF8DF-5746-4C60-9096-267E38C23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9F092469-F5EE-45CB-A3DB-B0C751653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473EC027-EF42-4B97-BC8C-4055F11FB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CDDA7056-FCFA-4B57-95C9-D9CEEA916B96}" type="slidenum">
              <a:rPr lang="en-US" altLang="en-US" sz="2000" smtClean="0"/>
              <a:pPr/>
              <a:t>2</a:t>
            </a:fld>
            <a:endParaRPr lang="en-US" altLang="en-US" sz="2000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F637DAB5-DD01-41A6-AE26-6AAB6B35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04D77BCA-BFCF-4608-992A-C766FE13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5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1-1   DATA COMMUNICATIONS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DC8A5845-8CCD-4690-9B1F-93280948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3968349E-307D-4958-A98C-73232860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term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telecommunication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means communication at a distance. The word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refers to information presented in whatever form is agreed upon by the parties creating and using the data.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Data communications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7175" name="Rectangle 31">
            <a:extLst>
              <a:ext uri="{FF2B5EF4-FFF2-40B4-BE49-F238E27FC236}">
                <a16:creationId xmlns:a16="http://schemas.microsoft.com/office/drawing/2014/main" id="{E38DF11F-084A-4D18-8632-DB198875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825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Components of a data communications system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Data Flow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2A7EA7D4-F15E-4B18-A2F8-5A9E4415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72000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>
            <a:extLst>
              <a:ext uri="{FF2B5EF4-FFF2-40B4-BE49-F238E27FC236}">
                <a16:creationId xmlns:a16="http://schemas.microsoft.com/office/drawing/2014/main" id="{922F0728-9032-4550-B882-DAE8D73C5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E020014-B495-432F-B9A9-F4717A8CE15B}" type="slidenum">
              <a:rPr lang="en-US" altLang="en-US" sz="2000" smtClean="0"/>
              <a:pPr/>
              <a:t>20</a:t>
            </a:fld>
            <a:endParaRPr lang="en-US" altLang="en-US" sz="20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E13FF88-595E-4747-81E7-E8392E0D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7924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In Ring Topology, </a:t>
            </a:r>
            <a:r>
              <a:rPr lang="en-US" altLang="en-US" sz="2800" b="0"/>
              <a:t>each computer or node is connected with its neighboring computer forming the shape of ring hence it is known as Ring Topology.</a:t>
            </a:r>
          </a:p>
          <a:p>
            <a:r>
              <a:rPr lang="en-US" altLang="en-US" sz="2800" b="0"/>
              <a:t>In ring topology the data travels in a circular fashion from one computer to another (clockwise or counter clockwise). In case of any failure in a cable or device break the circular loop and can take down the entire network.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5F1E77D2-2FB6-48A7-A0F4-CDD38E79E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5DDD7C3-6743-4182-BBC6-D34F7CA0EAEA}" type="slidenum">
              <a:rPr lang="en-US" altLang="en-US" sz="2000" smtClean="0"/>
              <a:pPr/>
              <a:t>21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106D1-29AF-4D23-86C0-326241C95A74}"/>
              </a:ext>
            </a:extLst>
          </p:cNvPr>
          <p:cNvSpPr/>
          <p:nvPr/>
        </p:nvSpPr>
        <p:spPr>
          <a:xfrm>
            <a:off x="381000" y="685800"/>
            <a:ext cx="8458200" cy="5754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Data flow is in circular direction which reduces the chance of packet collision.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The maintenance of ring network is much easier compared to the bus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provides good communication over a long distance.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can handle high volume of nodes in a network.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less costly compared to the mesh, tree, and hybrid topology.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Troubleshooting is much easier because cable faults can be located easily in ring topology.</a:t>
            </a:r>
          </a:p>
          <a:p>
            <a:pPr>
              <a:defRPr/>
            </a:pPr>
            <a:endParaRPr lang="en-US" sz="20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A single break in the cable can cause a disturbance in the entire network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Addition and removal of any node in a network is difficult and can cause issue in network activity.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0" dirty="0">
                <a:latin typeface="Arial" charset="0"/>
              </a:rPr>
              <a:t>It is much slower than Ethernet network under normal load conditions.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>
            <a:extLst>
              <a:ext uri="{FF2B5EF4-FFF2-40B4-BE49-F238E27FC236}">
                <a16:creationId xmlns:a16="http://schemas.microsoft.com/office/drawing/2014/main" id="{1C4584BB-6102-443E-939D-BF336FC8E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A893D532-D352-4616-89FD-7C762DC0A13B}" type="slidenum">
              <a:rPr lang="en-US" altLang="en-US" sz="2000" smtClean="0"/>
              <a:pPr/>
              <a:t>22</a:t>
            </a:fld>
            <a:endParaRPr lang="en-US" altLang="en-US" sz="2000"/>
          </a:p>
        </p:txBody>
      </p:sp>
      <p:sp>
        <p:nvSpPr>
          <p:cNvPr id="39939" name="Line 2">
            <a:extLst>
              <a:ext uri="{FF2B5EF4-FFF2-40B4-BE49-F238E27FC236}">
                <a16:creationId xmlns:a16="http://schemas.microsoft.com/office/drawing/2014/main" id="{0624690E-404C-4AA1-BC03-C083FC597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EAC610A3-2F86-480F-9B64-C606D0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1CA63D29-6516-4A72-A6A4-3CD86912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7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6D3F5CAF-F0AA-4791-B724-C4CB3195A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943" name="Picture 6">
            <a:extLst>
              <a:ext uri="{FF2B5EF4-FFF2-40B4-BE49-F238E27FC236}">
                <a16:creationId xmlns:a16="http://schemas.microsoft.com/office/drawing/2014/main" id="{738EB003-B327-45C5-B9DB-5C55AEAF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>
            <a:extLst>
              <a:ext uri="{FF2B5EF4-FFF2-40B4-BE49-F238E27FC236}">
                <a16:creationId xmlns:a16="http://schemas.microsoft.com/office/drawing/2014/main" id="{60A9F243-A553-4356-A329-2DE0E8FA1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0CAD738-B68F-45B1-A70E-0DC115BD362B}" type="slidenum">
              <a:rPr lang="en-US" altLang="en-US" sz="2000" smtClean="0"/>
              <a:pPr/>
              <a:t>23</a:t>
            </a:fld>
            <a:endParaRPr lang="en-US" altLang="en-US" sz="2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15EB9AA-5D9E-45BE-8A4D-08EACC24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8001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Hybrid topology </a:t>
            </a:r>
            <a:r>
              <a:rPr lang="en-US" altLang="en-US" sz="2800" b="0"/>
              <a:t>is the combination of more than two topologies.  In a computer networking, a network structure that contains more than two topologies is known as hybrid topology. It inherits the advantages and disadvantages of included topologies.</a:t>
            </a:r>
          </a:p>
          <a:p>
            <a:endParaRPr lang="en-US" altLang="en-US" sz="2800" b="0"/>
          </a:p>
          <a:p>
            <a:r>
              <a:rPr lang="en-US" altLang="en-US" sz="2800" b="0"/>
              <a:t>Hybrid topology include a mix of bus topology, mesh topology, ring topology, star topology, and tree topology. The combination of topology depends on the requirement of organization.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40DCB849-75B8-4C09-9F9B-8184A160D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C96A3C1D-E329-4DAC-B6E4-372FFF40FE0B}" type="slidenum">
              <a:rPr lang="en-US" altLang="en-US" sz="2000" smtClean="0"/>
              <a:pPr/>
              <a:t>24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62F65-24BE-4F77-B155-F439D012D261}"/>
              </a:ext>
            </a:extLst>
          </p:cNvPr>
          <p:cNvSpPr/>
          <p:nvPr/>
        </p:nvSpPr>
        <p:spPr>
          <a:xfrm>
            <a:off x="457200" y="1295400"/>
            <a:ext cx="76200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Hybrid topology Combines the benefits of different types of topologies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Can be modified as per requirement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extremely flexible.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very reliable.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easily scalable</a:t>
            </a:r>
          </a:p>
          <a:p>
            <a:pPr>
              <a:defRPr/>
            </a:pPr>
            <a:endParaRPr lang="en-US" sz="2400" b="0" dirty="0"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Disadvantages:</a:t>
            </a:r>
            <a:endParaRPr lang="en-US" sz="2400" b="0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is expensive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design of hybrid topology is complex.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Hardware changes are required in order to connect one topology to another topology.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C99AB626-FBC4-4C80-8B9B-45915738E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BE73C3E9-5395-471D-981E-70F0D2081C2C}" type="slidenum">
              <a:rPr lang="en-US" altLang="en-US" sz="2000" smtClean="0"/>
              <a:pPr/>
              <a:t>25</a:t>
            </a:fld>
            <a:endParaRPr lang="en-US" altLang="en-US" sz="200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816E43A6-60C5-4510-A3C5-42D4F34F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0F995999-3463-4EFE-A4D4-CFB59A051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211CEFE-EBC4-4858-812A-CBFC796D941B}" type="slidenum">
              <a:rPr lang="en-US" altLang="en-US" sz="2000" smtClean="0"/>
              <a:pPr/>
              <a:t>26</a:t>
            </a:fld>
            <a:endParaRPr lang="en-US" altLang="en-US" sz="2000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5641987B-0F00-4F07-A952-2DF6205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557463"/>
            <a:ext cx="83058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972AD7E3-9AF2-4EF7-A3DA-AAAF5DD1B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9C41417F-72F3-4384-8CEA-85D8CDEAA472}" type="slidenum">
              <a:rPr lang="en-US" altLang="en-US" sz="2000" smtClean="0"/>
              <a:pPr/>
              <a:t>27</a:t>
            </a:fld>
            <a:endParaRPr lang="en-US" altLang="en-US" sz="2000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D0C09B26-7426-4396-AEF3-B768DBCD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35E9DAC8-7EF4-4171-B246-802368861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BFA92C31-8FD1-4938-A4E0-16FC7E750550}" type="slidenum">
              <a:rPr lang="en-US" altLang="en-US" sz="2000" smtClean="0"/>
              <a:pPr/>
              <a:t>28</a:t>
            </a:fld>
            <a:endParaRPr lang="en-US" altLang="en-US" sz="2000"/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E9948D00-601E-4EC1-BF2D-3DB2C8508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484BB2A8-2016-4DDD-B275-F59DA2A68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8735A7CF-A038-495E-B807-012D358AF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438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Categories of Networks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3186258A-5AC7-44B4-80F0-EBDB70EEE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6">
            <a:extLst>
              <a:ext uri="{FF2B5EF4-FFF2-40B4-BE49-F238E27FC236}">
                <a16:creationId xmlns:a16="http://schemas.microsoft.com/office/drawing/2014/main" id="{A664A35E-AF37-49A6-A586-AB457595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4F983906-88DC-4380-AB1D-8DBD5E074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Local Area Networks (LANs)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Short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Designed to provide local interconnectivity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Wide Area Networks (WANs)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Long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large areas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Metropolitan Area Networks (MANs)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areas such as a city, a campus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7B95FBD5-0A44-432F-B8EE-9D03E01B3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67D0150-D57A-4FAA-AEB0-907851711003}" type="slidenum">
              <a:rPr lang="en-US" altLang="en-US" sz="2000" smtClean="0"/>
              <a:pPr/>
              <a:t>29</a:t>
            </a:fld>
            <a:endParaRPr lang="en-US" altLang="en-US" sz="2000"/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114F069B-EB92-4493-9A43-BD688F129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B21BEDFF-F623-499D-8446-DDF2C4D5A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5997E79F-CB91-4B49-9E31-C157585FA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570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latin typeface="Times New Roman" panose="02020603050405020304" pitchFamily="18" charset="0"/>
              </a:rPr>
              <a:t>An isolated LAN connecting 12 computers to a hub 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C6E23A6C-249C-43D9-8302-407AC93CA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94107E1D-7694-4484-BC6B-EB5A70B6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>
            <a:extLst>
              <a:ext uri="{FF2B5EF4-FFF2-40B4-BE49-F238E27FC236}">
                <a16:creationId xmlns:a16="http://schemas.microsoft.com/office/drawing/2014/main" id="{678229E0-C9B5-4368-ABAE-2F2C88FB6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74D2130-5D40-45F7-96DF-7AA77B3ED0DD}" type="slidenum">
              <a:rPr lang="en-US" altLang="en-US" sz="2000" smtClean="0"/>
              <a:pPr/>
              <a:t>3</a:t>
            </a:fld>
            <a:endParaRPr lang="en-US" altLang="en-US" sz="2000"/>
          </a:p>
        </p:txBody>
      </p:sp>
      <p:sp>
        <p:nvSpPr>
          <p:cNvPr id="9219" name="Line 2">
            <a:extLst>
              <a:ext uri="{FF2B5EF4-FFF2-40B4-BE49-F238E27FC236}">
                <a16:creationId xmlns:a16="http://schemas.microsoft.com/office/drawing/2014/main" id="{22036669-280A-465F-B9F6-D34FB283A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>
            <a:extLst>
              <a:ext uri="{FF2B5EF4-FFF2-40B4-BE49-F238E27FC236}">
                <a16:creationId xmlns:a16="http://schemas.microsoft.com/office/drawing/2014/main" id="{8DBFC611-D11A-42C8-BFCC-B473509C7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5C66DA3A-E0A7-4BAB-A4FC-B6B297A5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Components of a data communication system</a:t>
            </a:r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9B3E0F57-85EF-470D-BD8D-A42230EA7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3" name="Picture 6">
            <a:extLst>
              <a:ext uri="{FF2B5EF4-FFF2-40B4-BE49-F238E27FC236}">
                <a16:creationId xmlns:a16="http://schemas.microsoft.com/office/drawing/2014/main" id="{422AABFB-4E53-43BC-8EF9-D640B3D3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6FE70401-3144-4193-B10D-6BC38C6F7C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7E38A7B-3C60-486F-A2D4-903B1979A44D}" type="slidenum">
              <a:rPr lang="en-US" altLang="en-US" sz="2000" smtClean="0"/>
              <a:pPr/>
              <a:t>30</a:t>
            </a:fld>
            <a:endParaRPr lang="en-US" altLang="en-US" sz="20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8D53E7-261F-4E7B-8571-B083E4531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305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LAN</a:t>
            </a:r>
          </a:p>
          <a:p>
            <a:endParaRPr lang="en-US" altLang="en-US" b="0"/>
          </a:p>
          <a:p>
            <a:r>
              <a:rPr lang="en-US" altLang="en-US" b="0"/>
              <a:t>The full form of LAN is the </a:t>
            </a:r>
            <a:r>
              <a:rPr lang="en-US" altLang="en-US"/>
              <a:t>‘Local Area Network. ‘</a:t>
            </a:r>
            <a:r>
              <a:rPr lang="en-US" altLang="en-US" b="0"/>
              <a:t> As the name suggests, it connects the </a:t>
            </a:r>
            <a:r>
              <a:rPr lang="en-US" altLang="en-US" b="0">
                <a:hlinkClick r:id="rId2"/>
              </a:rPr>
              <a:t>computers</a:t>
            </a:r>
            <a:r>
              <a:rPr lang="en-US" altLang="en-US" b="0"/>
              <a:t> by covering the local area within 10m to 1.5 km. Since it covers a small local area, you will find LAN in local places like offices, </a:t>
            </a:r>
            <a:r>
              <a:rPr lang="en-US" altLang="en-US" b="0">
                <a:hlinkClick r:id="rId3"/>
              </a:rPr>
              <a:t>colleges, schools</a:t>
            </a:r>
            <a:r>
              <a:rPr lang="en-US" altLang="en-US" b="0"/>
              <a:t>, groups of buildings, business organizations.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>
            <a:extLst>
              <a:ext uri="{FF2B5EF4-FFF2-40B4-BE49-F238E27FC236}">
                <a16:creationId xmlns:a16="http://schemas.microsoft.com/office/drawing/2014/main" id="{43311EEB-EA33-4807-BB22-A1F4C672C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006F0E9-6F58-4855-9753-3BF7F6E5B8D2}" type="slidenum">
              <a:rPr lang="en-US" altLang="en-US" sz="2000" smtClean="0"/>
              <a:pPr/>
              <a:t>31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74904-F8E4-43F0-BDFA-9BC90C5643FD}"/>
              </a:ext>
            </a:extLst>
          </p:cNvPr>
          <p:cNvSpPr/>
          <p:nvPr/>
        </p:nvSpPr>
        <p:spPr>
          <a:xfrm>
            <a:off x="304800" y="609600"/>
            <a:ext cx="8610600" cy="53863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Features of LAN:</a:t>
            </a:r>
          </a:p>
          <a:p>
            <a:pPr>
              <a:defRPr/>
            </a:pPr>
            <a:endParaRPr lang="en-US" sz="24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network capacity of a LAN is limited to a single room and small geographical areas like homes, small firms, and offices.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LAN has the advantage of high speed for data transfer.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File transfer and recovery are more manageable in a LAN network because backup files are stored in a server.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It has no connection with the external system, which ensures privacy.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LAN network is a private network, it doesn’t own by any government bodies.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b="0" dirty="0">
                <a:latin typeface="Arial" charset="0"/>
              </a:rPr>
              <a:t>The network ranges from 1m to 1.5km.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7AF681A1-E747-4B3A-8370-5CE5B08F2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1E801AC-C8A0-46C3-ACD1-EB53F6205268}" type="slidenum">
              <a:rPr lang="en-US" altLang="en-US" sz="2000" smtClean="0"/>
              <a:pPr/>
              <a:t>32</a:t>
            </a:fld>
            <a:endParaRPr lang="en-US" altLang="en-US" sz="2000"/>
          </a:p>
        </p:txBody>
      </p:sp>
      <p:pic>
        <p:nvPicPr>
          <p:cNvPr id="53251" name="Picture 2">
            <a:extLst>
              <a:ext uri="{FF2B5EF4-FFF2-40B4-BE49-F238E27FC236}">
                <a16:creationId xmlns:a16="http://schemas.microsoft.com/office/drawing/2014/main" id="{80AFD144-94F0-471D-AA13-D6911332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38300"/>
            <a:ext cx="61626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3">
            <a:extLst>
              <a:ext uri="{FF2B5EF4-FFF2-40B4-BE49-F238E27FC236}">
                <a16:creationId xmlns:a16="http://schemas.microsoft.com/office/drawing/2014/main" id="{B8D08DBC-1E50-4E99-A6C3-3D21734C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>
            <a:extLst>
              <a:ext uri="{FF2B5EF4-FFF2-40B4-BE49-F238E27FC236}">
                <a16:creationId xmlns:a16="http://schemas.microsoft.com/office/drawing/2014/main" id="{1EF482A0-F3A3-493D-9684-7902FA6FF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31FBE94-D247-419B-9086-330983D6554A}" type="slidenum">
              <a:rPr lang="en-US" altLang="en-US" sz="2000" smtClean="0"/>
              <a:pPr/>
              <a:t>33</a:t>
            </a:fld>
            <a:endParaRPr lang="en-US" altLang="en-US" sz="20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AEFE8A3-5819-47EB-8F72-CB10B954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20750"/>
            <a:ext cx="8001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/>
              <a:t>The Full form of MAN is the ‘</a:t>
            </a:r>
            <a:r>
              <a:rPr lang="en-US" altLang="en-US"/>
              <a:t>Metropolitan Area Network</a:t>
            </a:r>
            <a:r>
              <a:rPr lang="en-US" altLang="en-US" b="0"/>
              <a:t>.’ The WAN is a superior version of the LAN network, often used in cities and other locations covering a range of 5-60 km to transfer data at high speed.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315031E7-CA2B-4211-B48B-78B03175F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C700FF9-D041-446E-8642-0AF30305A3D6}" type="slidenum">
              <a:rPr lang="en-US" altLang="en-US" sz="2000" smtClean="0"/>
              <a:pPr/>
              <a:t>34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2C8E5-6A0B-44AD-AF82-539D368EEE28}"/>
              </a:ext>
            </a:extLst>
          </p:cNvPr>
          <p:cNvSpPr/>
          <p:nvPr/>
        </p:nvSpPr>
        <p:spPr>
          <a:xfrm>
            <a:off x="457200" y="304800"/>
            <a:ext cx="8153400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Features of MAN:</a:t>
            </a:r>
          </a:p>
          <a:p>
            <a:pPr>
              <a:defRPr/>
            </a:pPr>
            <a:endParaRPr lang="en-US" b="0" dirty="0">
              <a:latin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coverage of MAN is more massive than LAN but smaller than WAN.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 is bounded in large geographical areas such as a town, city.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data transmission speed is moderate.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Its ownership can be public or private parties.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ranges from 5 to 60km.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>
            <a:extLst>
              <a:ext uri="{FF2B5EF4-FFF2-40B4-BE49-F238E27FC236}">
                <a16:creationId xmlns:a16="http://schemas.microsoft.com/office/drawing/2014/main" id="{9EC8726D-66B5-4767-B01A-C96A1D713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9411E66A-1F7D-4B73-BF08-C6E9ECA1E765}" type="slidenum">
              <a:rPr lang="en-US" altLang="en-US" sz="2000" smtClean="0"/>
              <a:pPr/>
              <a:t>35</a:t>
            </a:fld>
            <a:endParaRPr lang="en-US" altLang="en-US" sz="2000"/>
          </a:p>
        </p:txBody>
      </p:sp>
      <p:sp>
        <p:nvSpPr>
          <p:cNvPr id="56323" name="Line 2">
            <a:extLst>
              <a:ext uri="{FF2B5EF4-FFF2-40B4-BE49-F238E27FC236}">
                <a16:creationId xmlns:a16="http://schemas.microsoft.com/office/drawing/2014/main" id="{33C92D13-B95A-442B-9875-EE603D7E0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Line 3">
            <a:extLst>
              <a:ext uri="{FF2B5EF4-FFF2-40B4-BE49-F238E27FC236}">
                <a16:creationId xmlns:a16="http://schemas.microsoft.com/office/drawing/2014/main" id="{4CC8A9A3-A956-40D7-8CB4-5E113BC9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7F4D8FF8-6173-4420-ABCD-C1EFD2E5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6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9ABA3EE9-E235-4BF0-B1F3-A88751A1F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27" name="Picture 6">
            <a:extLst>
              <a:ext uri="{FF2B5EF4-FFF2-40B4-BE49-F238E27FC236}">
                <a16:creationId xmlns:a16="http://schemas.microsoft.com/office/drawing/2014/main" id="{977D9E5A-AA51-4C6C-985D-08449F500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>
            <a:extLst>
              <a:ext uri="{FF2B5EF4-FFF2-40B4-BE49-F238E27FC236}">
                <a16:creationId xmlns:a16="http://schemas.microsoft.com/office/drawing/2014/main" id="{B0033631-263E-4634-9846-8D1CAD8CC7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A4ECA2E-055F-4843-8695-0B05FD1C7320}" type="slidenum">
              <a:rPr lang="en-US" altLang="en-US" sz="2000" smtClean="0"/>
              <a:pPr/>
              <a:t>36</a:t>
            </a:fld>
            <a:endParaRPr lang="en-US" altLang="en-US" sz="2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D67ED03-511C-4949-8FA1-F5FD8AA5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solidFill>
                  <a:srgbClr val="FF0000"/>
                </a:solidFill>
              </a:rPr>
              <a:t>WAN</a:t>
            </a:r>
          </a:p>
          <a:p>
            <a:pPr algn="just"/>
            <a:endParaRPr lang="en-US" altLang="en-US" b="0"/>
          </a:p>
          <a:p>
            <a:pPr algn="just"/>
            <a:r>
              <a:rPr lang="en-US" altLang="en-US" b="0"/>
              <a:t>A WAN full-form is ‘</a:t>
            </a:r>
            <a:r>
              <a:rPr lang="en-US" altLang="en-US"/>
              <a:t>Wide Area Network</a:t>
            </a:r>
            <a:r>
              <a:rPr lang="en-US" altLang="en-US" b="0"/>
              <a:t>. ‘ A WAN is used to connect computers that are not close to one another. It is the collection of many LANs with a much more extensive range than LAN and MAN.</a:t>
            </a:r>
          </a:p>
          <a:p>
            <a:pPr algn="just"/>
            <a:r>
              <a:rPr lang="en-US" altLang="en-US" b="0"/>
              <a:t>In </a:t>
            </a:r>
            <a:r>
              <a:rPr lang="en-US" altLang="en-US"/>
              <a:t>LAN, WAN, and MAN,</a:t>
            </a:r>
            <a:r>
              <a:rPr lang="en-US" altLang="en-US" b="0"/>
              <a:t> the WAN network’s geographical periphery is more widespread such as a network of systems </a:t>
            </a:r>
            <a:r>
              <a:rPr lang="en-US" altLang="en-US"/>
              <a:t>spread across the entire city, country, or even continent</a:t>
            </a:r>
            <a:r>
              <a:rPr lang="en-US" altLang="en-US" b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>
            <a:extLst>
              <a:ext uri="{FF2B5EF4-FFF2-40B4-BE49-F238E27FC236}">
                <a16:creationId xmlns:a16="http://schemas.microsoft.com/office/drawing/2014/main" id="{B654D700-AD60-490A-AC28-3B5D0EA157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88B5EFB-ECA3-4412-9020-FB1708C062DB}" type="slidenum">
              <a:rPr lang="en-US" altLang="en-US" sz="2000" smtClean="0"/>
              <a:pPr/>
              <a:t>37</a:t>
            </a:fld>
            <a:endParaRPr lang="en-US" alt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1C2C9-A834-4556-987C-1527D8F2FE12}"/>
              </a:ext>
            </a:extLst>
          </p:cNvPr>
          <p:cNvSpPr/>
          <p:nvPr/>
        </p:nvSpPr>
        <p:spPr>
          <a:xfrm>
            <a:off x="304800" y="533400"/>
            <a:ext cx="8153400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Features of WAN:</a:t>
            </a:r>
          </a:p>
          <a:p>
            <a:pPr>
              <a:defRPr/>
            </a:pPr>
            <a:endParaRPr lang="en-US" b="0" dirty="0">
              <a:latin typeface="Arial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 is generally used for voice and data for mobile and landline phone applications.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A large number of people can communicate with one another in this single network.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Its data transmission speed fluctuating sometimes slow or even very fast.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0" dirty="0">
                <a:latin typeface="Arial" charset="0"/>
              </a:rPr>
              <a:t>The network range or coverage area of ​​a WAN is more massive, from which we can transfer the data across the world.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>
            <a:extLst>
              <a:ext uri="{FF2B5EF4-FFF2-40B4-BE49-F238E27FC236}">
                <a16:creationId xmlns:a16="http://schemas.microsoft.com/office/drawing/2014/main" id="{58FD46D5-E564-4911-8E58-C54A0767D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8C45E08E-A407-49B2-9977-D552F18D5B6A}" type="slidenum">
              <a:rPr lang="en-US" altLang="en-US" sz="2000" smtClean="0"/>
              <a:pPr/>
              <a:t>38</a:t>
            </a:fld>
            <a:endParaRPr lang="en-US" altLang="en-US" sz="2000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C56568DA-B24B-473F-808C-33E07ABA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81038"/>
            <a:ext cx="82677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>
            <a:extLst>
              <a:ext uri="{FF2B5EF4-FFF2-40B4-BE49-F238E27FC236}">
                <a16:creationId xmlns:a16="http://schemas.microsoft.com/office/drawing/2014/main" id="{C93DD1BB-6716-42F1-AB8F-B6ABBB812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B2BD1DD6-5808-4D40-B0FB-B9BA3F3FDDAA}" type="slidenum">
              <a:rPr lang="en-US" altLang="en-US" sz="2000" smtClean="0"/>
              <a:pPr/>
              <a:t>39</a:t>
            </a:fld>
            <a:endParaRPr lang="en-US" altLang="en-US" sz="2000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189B9A33-39E7-4157-A224-95C0226B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52600"/>
            <a:ext cx="8058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>
            <a:extLst>
              <a:ext uri="{FF2B5EF4-FFF2-40B4-BE49-F238E27FC236}">
                <a16:creationId xmlns:a16="http://schemas.microsoft.com/office/drawing/2014/main" id="{ECF8BDB6-B919-4A8B-B983-FB6362EF8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3120DD0C-6FDB-474F-B831-60A01321BC60}" type="slidenum">
              <a:rPr lang="en-US" altLang="en-US" sz="2000" smtClean="0"/>
              <a:pPr/>
              <a:t>4</a:t>
            </a:fld>
            <a:endParaRPr lang="en-US" altLang="en-US" sz="2000"/>
          </a:p>
        </p:txBody>
      </p:sp>
      <p:sp>
        <p:nvSpPr>
          <p:cNvPr id="11267" name="Line 2">
            <a:extLst>
              <a:ext uri="{FF2B5EF4-FFF2-40B4-BE49-F238E27FC236}">
                <a16:creationId xmlns:a16="http://schemas.microsoft.com/office/drawing/2014/main" id="{3CD4665E-6BFA-4FAD-A16B-1D41C5D40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3">
            <a:extLst>
              <a:ext uri="{FF2B5EF4-FFF2-40B4-BE49-F238E27FC236}">
                <a16:creationId xmlns:a16="http://schemas.microsoft.com/office/drawing/2014/main" id="{C1DAF632-E3A0-4C9D-A9A2-3D46F58F8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6F78EFF5-2E97-42CB-BE11-087F7AB4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72E1919A-2D1C-4BBD-B339-795923789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1" name="Picture 6">
            <a:extLst>
              <a:ext uri="{FF2B5EF4-FFF2-40B4-BE49-F238E27FC236}">
                <a16:creationId xmlns:a16="http://schemas.microsoft.com/office/drawing/2014/main" id="{F1E0822C-ACED-4119-ADB3-7C851AF7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>
            <a:extLst>
              <a:ext uri="{FF2B5EF4-FFF2-40B4-BE49-F238E27FC236}">
                <a16:creationId xmlns:a16="http://schemas.microsoft.com/office/drawing/2014/main" id="{19CED69A-2AA3-4F23-A934-C7035382C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4687BD3-B3F2-4FEA-9867-19079791A6B5}" type="slidenum">
              <a:rPr lang="en-US" altLang="en-US" sz="2000" smtClean="0"/>
              <a:pPr/>
              <a:t>40</a:t>
            </a:fld>
            <a:endParaRPr lang="en-US" altLang="en-US" sz="20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BA31E788-45E5-45C5-8B46-848AAD777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AEF2959A-FDE9-4391-B6B3-E46B3EFE0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A4FAF9B0-17E1-4C28-B4E4-794056EC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id="{B64E4937-C3BC-4413-9C11-8DAD9CB4E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471" name="Picture 6">
            <a:extLst>
              <a:ext uri="{FF2B5EF4-FFF2-40B4-BE49-F238E27FC236}">
                <a16:creationId xmlns:a16="http://schemas.microsoft.com/office/drawing/2014/main" id="{BF830190-1C67-4969-BEF0-ECAB6A2D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>
            <a:extLst>
              <a:ext uri="{FF2B5EF4-FFF2-40B4-BE49-F238E27FC236}">
                <a16:creationId xmlns:a16="http://schemas.microsoft.com/office/drawing/2014/main" id="{6C44855F-255C-4148-BDD4-90BD8F450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E33992E9-F5EF-4B9E-B49C-7C067080033D}" type="slidenum">
              <a:rPr lang="en-US" altLang="en-US" sz="2000" smtClean="0"/>
              <a:pPr/>
              <a:t>41</a:t>
            </a:fld>
            <a:endParaRPr lang="en-US" altLang="en-US" sz="2000"/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B267EB7C-7515-448A-BBAE-572E9580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D0666A7E-3D85-4395-B515-20E754F7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113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1-3   THE INTERNET</a:t>
            </a:r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F3B60437-4459-40CE-9A46-320466435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3" name="Rectangle 7">
            <a:extLst>
              <a:ext uri="{FF2B5EF4-FFF2-40B4-BE49-F238E27FC236}">
                <a16:creationId xmlns:a16="http://schemas.microsoft.com/office/drawing/2014/main" id="{6D1FF80A-9117-43F4-BE7B-ABCADF48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Internet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64519" name="Rectangle 8">
            <a:extLst>
              <a:ext uri="{FF2B5EF4-FFF2-40B4-BE49-F238E27FC236}">
                <a16:creationId xmlns:a16="http://schemas.microsoft.com/office/drawing/2014/main" id="{98A85924-DE34-4F0C-988C-0B76699A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Organization of the Internet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Service Providers (ISPs)</a:t>
            </a:r>
          </a:p>
        </p:txBody>
      </p:sp>
      <p:sp>
        <p:nvSpPr>
          <p:cNvPr id="859145" name="Text Box 9">
            <a:extLst>
              <a:ext uri="{FF2B5EF4-FFF2-40B4-BE49-F238E27FC236}">
                <a16:creationId xmlns:a16="http://schemas.microsoft.com/office/drawing/2014/main" id="{5FA152C1-78AC-4A13-886F-6C194417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11675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8DDE9B7E-2AA3-4F72-803D-2CB950B5D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31AEB91-D6C0-48D6-BE48-4218FEC65B0E}" type="slidenum">
              <a:rPr lang="en-US" altLang="en-US" sz="2000" smtClean="0"/>
              <a:pPr/>
              <a:t>5</a:t>
            </a:fld>
            <a:endParaRPr lang="en-US" altLang="en-US" sz="2000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60DE374F-511A-4AA7-A0B4-7BD6FAEA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8829FFD8-180C-49C0-98D6-754809AE0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1-2   NETWORKS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C93FEDA3-E502-4EAB-8327-2DD6A0D75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A6C8235F-A4F1-4377-8D4F-05F11C119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10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is a set of devices (often referred to as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nodes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) connected by communication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links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62E7DC6E-E243-46BC-99E9-EF89486D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Network Criteria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Physical Structures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Categories of Networks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591A01A9-95FA-45FA-8BE4-273D4996D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867275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EBABF1BB-528A-4428-9E7E-173D28E24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4AA7EE9-664C-4C22-8AD1-03702A879785}" type="slidenum">
              <a:rPr lang="en-US" altLang="en-US" sz="2000" smtClean="0"/>
              <a:pPr/>
              <a:t>6</a:t>
            </a:fld>
            <a:endParaRPr lang="en-US" altLang="en-US" sz="200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6660B086-E785-4259-8FEB-8EF17E57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3">
            <a:extLst>
              <a:ext uri="{FF2B5EF4-FFF2-40B4-BE49-F238E27FC236}">
                <a16:creationId xmlns:a16="http://schemas.microsoft.com/office/drawing/2014/main" id="{E27D3D2D-A3BE-4289-9A70-C25E25800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83DA9C7-8815-4C0E-97D9-1AF4A56B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19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Network Criteria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6D0D5F6D-19A1-44A8-B045-7EBE04FCA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16C7935-9AE8-4F93-868C-EE24C9DF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0F95B01A-A27C-40A6-A957-6AB03B754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Performance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Depends on Network Elements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Delay and Throughput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Reliability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Failure rate of network components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availability/robustness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Security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Data protection against corruption/loss of data due to:</a:t>
            </a:r>
          </a:p>
          <a:p>
            <a:pPr lvl="3" eaLnBrk="1" hangingPunct="1"/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Errors</a:t>
            </a:r>
          </a:p>
          <a:p>
            <a:pPr lvl="3" eaLnBrk="1" hangingPunct="1"/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Malicious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57B4334D-56D4-49AB-9132-2DD9A95FC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A90098F-3BD4-4AEA-B88D-AAE21B0ACD1F}" type="slidenum">
              <a:rPr lang="en-US" altLang="en-US" sz="2000" smtClean="0"/>
              <a:pPr/>
              <a:t>7</a:t>
            </a:fld>
            <a:endParaRPr lang="en-US" altLang="en-US" sz="2000"/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38690140-7865-4EA2-BF97-7642FFD01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E9F5C1FF-B9DD-44F1-BF98-405D5FEDE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46FBF47-8A3D-42B8-BF8D-35B8F4F3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69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Physical Structures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3069A0F5-E7A0-4971-9AD6-2EF257817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A4096AFF-A201-4811-850C-0654DEE8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0BBCB02A-7E22-43CB-BA81-A93E9D8B6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Connection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Point to Point - single transmitter and receiver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Multipoint - multiple recipients of single transmission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Physical Topology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Connection of devices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transmission - unicast, mulitcast, broadcast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9BA57338-B7BE-4864-9CD2-1D73B6D58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1E4D52D7-5199-4BB5-A355-8BDA4014E521}" type="slidenum">
              <a:rPr lang="en-US" altLang="en-US" sz="2000" smtClean="0"/>
              <a:pPr/>
              <a:t>8</a:t>
            </a:fld>
            <a:endParaRPr lang="en-US" altLang="en-US" sz="2000"/>
          </a:p>
        </p:txBody>
      </p:sp>
      <p:sp>
        <p:nvSpPr>
          <p:cNvPr id="19459" name="Line 2">
            <a:extLst>
              <a:ext uri="{FF2B5EF4-FFF2-40B4-BE49-F238E27FC236}">
                <a16:creationId xmlns:a16="http://schemas.microsoft.com/office/drawing/2014/main" id="{ADE3A16F-364A-4916-95AE-F79676776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3">
            <a:extLst>
              <a:ext uri="{FF2B5EF4-FFF2-40B4-BE49-F238E27FC236}">
                <a16:creationId xmlns:a16="http://schemas.microsoft.com/office/drawing/2014/main" id="{749CDCC0-7C4A-4787-A309-EDF44D865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18EEC961-DCBB-4890-AD5A-359B6990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5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1487F5FA-0563-4DC1-AD5A-8199D27D9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CE971C00-50C5-41C2-8A78-2D0F567E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6AAC5CFD-AFBC-4B04-904A-95D483503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C3812E84-1160-4EC5-A52A-C53408832AE6}" type="slidenum">
              <a:rPr lang="en-US" altLang="en-US" sz="2000" smtClean="0"/>
              <a:pPr/>
              <a:t>9</a:t>
            </a:fld>
            <a:endParaRPr lang="en-US" altLang="en-US" sz="2000"/>
          </a:p>
        </p:txBody>
      </p:sp>
      <p:sp>
        <p:nvSpPr>
          <p:cNvPr id="21507" name="Line 2">
            <a:extLst>
              <a:ext uri="{FF2B5EF4-FFF2-40B4-BE49-F238E27FC236}">
                <a16:creationId xmlns:a16="http://schemas.microsoft.com/office/drawing/2014/main" id="{C804D8C1-6D69-4D9B-AB5D-02FE6C396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503E89E3-2380-4BB5-9859-3C0F204E0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B0DF4DE0-3BF4-4EFC-BFF7-D610747F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74E2E6BD-7F16-4FBC-A36E-57CE22CE4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EAA9AE87-D3A8-4B2C-8641-1335BDB2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3C0E65-2E25-47C3-A919-E9E504D12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08d94fdf-b342-4279-8130-62ef4a5bf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2BD00B-BDF0-4DBB-9FDC-7A492DC870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1946</Words>
  <Application>Microsoft Office PowerPoint</Application>
  <PresentationFormat>On-screen Show (4:3)</PresentationFormat>
  <Paragraphs>234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kuldeep srivastava</cp:lastModifiedBy>
  <cp:revision>32</cp:revision>
  <dcterms:created xsi:type="dcterms:W3CDTF">2007-10-02T04:28:17Z</dcterms:created>
  <dcterms:modified xsi:type="dcterms:W3CDTF">2022-01-01T07:59:48Z</dcterms:modified>
</cp:coreProperties>
</file>