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3"/>
  </p:sldMasterIdLst>
  <p:notesMasterIdLst>
    <p:notesMasterId r:id="rId48"/>
  </p:notesMasterIdLst>
  <p:handoutMasterIdLst>
    <p:handoutMasterId r:id="rId49"/>
  </p:handoutMasterIdLst>
  <p:sldIdLst>
    <p:sldId id="763" r:id="rId4"/>
    <p:sldId id="535" r:id="rId5"/>
    <p:sldId id="749" r:id="rId6"/>
    <p:sldId id="750" r:id="rId7"/>
    <p:sldId id="746" r:id="rId8"/>
    <p:sldId id="751" r:id="rId9"/>
    <p:sldId id="765" r:id="rId10"/>
    <p:sldId id="764" r:id="rId11"/>
    <p:sldId id="752" r:id="rId12"/>
    <p:sldId id="790" r:id="rId13"/>
    <p:sldId id="791" r:id="rId14"/>
    <p:sldId id="792" r:id="rId15"/>
    <p:sldId id="753" r:id="rId16"/>
    <p:sldId id="768" r:id="rId17"/>
    <p:sldId id="773" r:id="rId18"/>
    <p:sldId id="754" r:id="rId19"/>
    <p:sldId id="769" r:id="rId20"/>
    <p:sldId id="772" r:id="rId21"/>
    <p:sldId id="755" r:id="rId22"/>
    <p:sldId id="770" r:id="rId23"/>
    <p:sldId id="774" r:id="rId24"/>
    <p:sldId id="756" r:id="rId25"/>
    <p:sldId id="776" r:id="rId26"/>
    <p:sldId id="775" r:id="rId27"/>
    <p:sldId id="757" r:id="rId28"/>
    <p:sldId id="771" r:id="rId29"/>
    <p:sldId id="777" r:id="rId30"/>
    <p:sldId id="778" r:id="rId31"/>
    <p:sldId id="779" r:id="rId32"/>
    <p:sldId id="780" r:id="rId33"/>
    <p:sldId id="766" r:id="rId34"/>
    <p:sldId id="758" r:id="rId35"/>
    <p:sldId id="781" r:id="rId36"/>
    <p:sldId id="782" r:id="rId37"/>
    <p:sldId id="783" r:id="rId38"/>
    <p:sldId id="784" r:id="rId39"/>
    <p:sldId id="785" r:id="rId40"/>
    <p:sldId id="759" r:id="rId41"/>
    <p:sldId id="786" r:id="rId42"/>
    <p:sldId id="787" r:id="rId43"/>
    <p:sldId id="788" r:id="rId44"/>
    <p:sldId id="789" r:id="rId45"/>
    <p:sldId id="760" r:id="rId46"/>
    <p:sldId id="747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996633"/>
    <a:srgbClr val="6666FF"/>
    <a:srgbClr val="3366FF"/>
    <a:srgbClr val="CCFF99"/>
    <a:srgbClr val="99FF3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C34682-88AC-4B4D-AED3-0B49FA813BF0}" v="4" dt="2021-12-07T05:06:20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5" autoAdjust="0"/>
    <p:restoredTop sz="94680" autoAdjust="0"/>
  </p:normalViewPr>
  <p:slideViewPr>
    <p:cSldViewPr>
      <p:cViewPr varScale="1">
        <p:scale>
          <a:sx n="82" d="100"/>
          <a:sy n="82" d="100"/>
        </p:scale>
        <p:origin x="133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UTI RAINA" userId="S::shruti.raina@delhiglobal.ac.in::7d19992e-202e-4474-bbaf-e6e8c1367a34" providerId="AD" clId="Web-{F6C34682-88AC-4B4D-AED3-0B49FA813BF0}"/>
    <pc:docChg chg="addSld modSld">
      <pc:chgData name="SHRUTI RAINA" userId="S::shruti.raina@delhiglobal.ac.in::7d19992e-202e-4474-bbaf-e6e8c1367a34" providerId="AD" clId="Web-{F6C34682-88AC-4B4D-AED3-0B49FA813BF0}" dt="2021-12-07T05:06:20.316" v="3"/>
      <pc:docMkLst>
        <pc:docMk/>
      </pc:docMkLst>
      <pc:sldChg chg="new">
        <pc:chgData name="SHRUTI RAINA" userId="S::shruti.raina@delhiglobal.ac.in::7d19992e-202e-4474-bbaf-e6e8c1367a34" providerId="AD" clId="Web-{F6C34682-88AC-4B4D-AED3-0B49FA813BF0}" dt="2021-12-07T05:04:50.751" v="0"/>
        <pc:sldMkLst>
          <pc:docMk/>
          <pc:sldMk cId="3076266745" sldId="790"/>
        </pc:sldMkLst>
      </pc:sldChg>
      <pc:sldChg chg="new">
        <pc:chgData name="SHRUTI RAINA" userId="S::shruti.raina@delhiglobal.ac.in::7d19992e-202e-4474-bbaf-e6e8c1367a34" providerId="AD" clId="Web-{F6C34682-88AC-4B4D-AED3-0B49FA813BF0}" dt="2021-12-07T05:04:51.533" v="1"/>
        <pc:sldMkLst>
          <pc:docMk/>
          <pc:sldMk cId="3261691123" sldId="791"/>
        </pc:sldMkLst>
      </pc:sldChg>
      <pc:sldChg chg="addSp new">
        <pc:chgData name="SHRUTI RAINA" userId="S::shruti.raina@delhiglobal.ac.in::7d19992e-202e-4474-bbaf-e6e8c1367a34" providerId="AD" clId="Web-{F6C34682-88AC-4B4D-AED3-0B49FA813BF0}" dt="2021-12-07T05:06:20.316" v="3"/>
        <pc:sldMkLst>
          <pc:docMk/>
          <pc:sldMk cId="2839382922" sldId="792"/>
        </pc:sldMkLst>
        <pc:spChg chg="add">
          <ac:chgData name="SHRUTI RAINA" userId="S::shruti.raina@delhiglobal.ac.in::7d19992e-202e-4474-bbaf-e6e8c1367a34" providerId="AD" clId="Web-{F6C34682-88AC-4B4D-AED3-0B49FA813BF0}" dt="2021-12-07T05:06:20.316" v="3"/>
          <ac:spMkLst>
            <pc:docMk/>
            <pc:sldMk cId="2839382922" sldId="792"/>
            <ac:spMk id="3" creationId="{1C869556-1A76-4688-A4D8-B5AE097AE4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>
            <a:extLst>
              <a:ext uri="{FF2B5EF4-FFF2-40B4-BE49-F238E27FC236}">
                <a16:creationId xmlns:a16="http://schemas.microsoft.com/office/drawing/2014/main" id="{18D463EE-31EE-407B-8FAB-515C5E79D1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0099" name="Rectangle 3">
            <a:extLst>
              <a:ext uri="{FF2B5EF4-FFF2-40B4-BE49-F238E27FC236}">
                <a16:creationId xmlns:a16="http://schemas.microsoft.com/office/drawing/2014/main" id="{1754D92C-31ED-4D62-B647-412193DE95E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0100" name="Rectangle 4">
            <a:extLst>
              <a:ext uri="{FF2B5EF4-FFF2-40B4-BE49-F238E27FC236}">
                <a16:creationId xmlns:a16="http://schemas.microsoft.com/office/drawing/2014/main" id="{99F56572-3312-4531-B4C7-8F51F813DFE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1.#</a:t>
            </a:r>
          </a:p>
        </p:txBody>
      </p:sp>
      <p:sp>
        <p:nvSpPr>
          <p:cNvPr id="900101" name="Rectangle 5">
            <a:extLst>
              <a:ext uri="{FF2B5EF4-FFF2-40B4-BE49-F238E27FC236}">
                <a16:creationId xmlns:a16="http://schemas.microsoft.com/office/drawing/2014/main" id="{3450C9A0-2AC6-445B-8910-12B5B529205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3ACCAB0-6CFA-4B94-8349-D0F507426F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>
            <a:extLst>
              <a:ext uri="{FF2B5EF4-FFF2-40B4-BE49-F238E27FC236}">
                <a16:creationId xmlns:a16="http://schemas.microsoft.com/office/drawing/2014/main" id="{1B200121-7AAF-49FE-B2DF-52CCDADD8F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8595" name="Rectangle 3">
            <a:extLst>
              <a:ext uri="{FF2B5EF4-FFF2-40B4-BE49-F238E27FC236}">
                <a16:creationId xmlns:a16="http://schemas.microsoft.com/office/drawing/2014/main" id="{26DE285B-8F53-45A2-AB64-B505E2D26F4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BD5C7CA-577F-45ED-9F42-53968D2383A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8597" name="Rectangle 5">
            <a:extLst>
              <a:ext uri="{FF2B5EF4-FFF2-40B4-BE49-F238E27FC236}">
                <a16:creationId xmlns:a16="http://schemas.microsoft.com/office/drawing/2014/main" id="{3C6F298E-FB41-4B83-AA8B-1AFDED2C04B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78598" name="Rectangle 6">
            <a:extLst>
              <a:ext uri="{FF2B5EF4-FFF2-40B4-BE49-F238E27FC236}">
                <a16:creationId xmlns:a16="http://schemas.microsoft.com/office/drawing/2014/main" id="{5F08BEA7-4C57-49CD-9885-0E86394B25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1.#</a:t>
            </a:r>
          </a:p>
        </p:txBody>
      </p:sp>
      <p:sp>
        <p:nvSpPr>
          <p:cNvPr id="878599" name="Rectangle 7">
            <a:extLst>
              <a:ext uri="{FF2B5EF4-FFF2-40B4-BE49-F238E27FC236}">
                <a16:creationId xmlns:a16="http://schemas.microsoft.com/office/drawing/2014/main" id="{28A9218D-5022-418B-8770-592214107D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87A2A7-A20E-448F-B9BA-90FF6CA1A7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FEDF47BE-E0C1-4631-B9C3-B3DF9AA22E0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2116628-861B-491D-9A37-058AEBBA11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57208B-661A-434F-951D-5817D31D0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64C1E3F3-AD3D-41BB-9007-4ECA9B640F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FC51479-0ADC-4782-B4C8-6E13C992EA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D8BF95E-78BB-4CC6-9A25-02BA3F65E4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>
            <a:extLst>
              <a:ext uri="{FF2B5EF4-FFF2-40B4-BE49-F238E27FC236}">
                <a16:creationId xmlns:a16="http://schemas.microsoft.com/office/drawing/2014/main" id="{A4A6C3D4-D6AF-446A-AFA2-AE0207578F6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DFF663B9-A9C5-40A5-B877-3F5937B749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B3ACFD5B-137C-44CB-B78E-7388A0BB5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>
            <a:extLst>
              <a:ext uri="{FF2B5EF4-FFF2-40B4-BE49-F238E27FC236}">
                <a16:creationId xmlns:a16="http://schemas.microsoft.com/office/drawing/2014/main" id="{DF2FEBDB-BED7-4F54-80D0-D01A530A45E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C4B639B-176C-48BD-9DEE-191CB8FDF5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D5B0C034-2C09-43D3-B124-2E3FBAB9E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>
            <a:extLst>
              <a:ext uri="{FF2B5EF4-FFF2-40B4-BE49-F238E27FC236}">
                <a16:creationId xmlns:a16="http://schemas.microsoft.com/office/drawing/2014/main" id="{E7FEEBE0-6D53-4238-A144-9687A8F2BE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F82699B0-E35A-444B-8190-F0FA16F70A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D9CFBE40-0B9D-43B3-94DE-A804A2D49F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>
            <a:extLst>
              <a:ext uri="{FF2B5EF4-FFF2-40B4-BE49-F238E27FC236}">
                <a16:creationId xmlns:a16="http://schemas.microsoft.com/office/drawing/2014/main" id="{E170A166-D60C-421B-9163-585C5670EF6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7E0A87F-774B-484E-AE5B-77C139A3EA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65AC2B2-996D-4A37-8A5C-AC616801E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>
            <a:extLst>
              <a:ext uri="{FF2B5EF4-FFF2-40B4-BE49-F238E27FC236}">
                <a16:creationId xmlns:a16="http://schemas.microsoft.com/office/drawing/2014/main" id="{1D41EC4E-A052-4A35-8830-20A21859FF3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5C2CAA2D-0AD0-4791-A7F9-0D9AFBA3A9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BE5BAC2-E611-4F41-B2A8-CD4FC06C7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>
            <a:extLst>
              <a:ext uri="{FF2B5EF4-FFF2-40B4-BE49-F238E27FC236}">
                <a16:creationId xmlns:a16="http://schemas.microsoft.com/office/drawing/2014/main" id="{1681903E-6687-4268-94DD-A3A80515C51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912B4441-A1EA-43E3-B4F2-0648E9A9D2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B088077D-94AF-4FB4-B6E2-939843915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>
            <a:extLst>
              <a:ext uri="{FF2B5EF4-FFF2-40B4-BE49-F238E27FC236}">
                <a16:creationId xmlns:a16="http://schemas.microsoft.com/office/drawing/2014/main" id="{C71CE8CA-B6C8-48FA-9389-F1AEA81F45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AD538AC3-51A2-4657-8D98-9266B412DA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3BD3BDF0-7A4A-4661-9E48-E61E88EA9B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>
            <a:extLst>
              <a:ext uri="{FF2B5EF4-FFF2-40B4-BE49-F238E27FC236}">
                <a16:creationId xmlns:a16="http://schemas.microsoft.com/office/drawing/2014/main" id="{744A140D-CC78-46B1-8D57-9D906F67370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E2958F4-C36B-4AA7-96F6-62C2E17407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0750445B-B5EB-40AB-A7CE-D80D73E26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>
            <a:extLst>
              <a:ext uri="{FF2B5EF4-FFF2-40B4-BE49-F238E27FC236}">
                <a16:creationId xmlns:a16="http://schemas.microsoft.com/office/drawing/2014/main" id="{69E6EBE2-2B01-495A-B3E4-6A8E50C67A8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262089DC-A36B-4141-926C-92F183962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8C4F7EC3-DC78-43B1-AD4A-4CC45C312B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D5E3A76D-8668-43F6-9955-23F00BD6ED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95B77AD9-FE6A-4F7C-B008-8983D14904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D9DA882-6082-43EA-BCE4-4340DFE2CD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117077E5-994B-4223-BBF1-B10F09F29E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19DED038-A9B0-4F3F-8588-FC28D60306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1C2A676-E547-4DFF-BCC3-46725EF699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>
            <a:extLst>
              <a:ext uri="{FF2B5EF4-FFF2-40B4-BE49-F238E27FC236}">
                <a16:creationId xmlns:a16="http://schemas.microsoft.com/office/drawing/2014/main" id="{94527E29-D1AB-408D-811B-F149B7B2554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2556B17A-2835-49D5-BD5B-5B9D780475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2359C520-33EC-46E3-B401-C4D198C4F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36779E7F-43F7-46A6-BC1C-D77272164F4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39EDDB3-16C3-401C-B935-D591A91A00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751949F-74AF-4F80-A768-D053A7CB7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9E5DF3F1-C634-4ED0-A3BA-39FEBB4B30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CF5C0EE-B94E-467A-BB59-33B563DFE2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0C4C060-BBC6-4B1D-9C17-177142A43B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>
            <a:extLst>
              <a:ext uri="{FF2B5EF4-FFF2-40B4-BE49-F238E27FC236}">
                <a16:creationId xmlns:a16="http://schemas.microsoft.com/office/drawing/2014/main" id="{CDDDA232-9B19-455B-934D-1795537273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9EC4EA6-D857-41DA-83CC-2E804E2DE1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E896954-1ED0-4EDF-9294-B022114C0A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58068856-4E90-48B6-85B8-A72F017FE4F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BCC51521-F0DF-41E3-9B37-1896BE241A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706D9B69-F083-40A0-BA08-5A2085E58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56E5FC61-1CD5-4998-809F-2C6CDBDFDF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B980EE8-508F-49B4-A5A3-D179AC64F3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6C481EC5-C9EC-4218-BCF7-00972E533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3ADD428-17CC-4490-9638-6B4B1B1F1E20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53C320DC-BB76-40D0-B566-475BD8621B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5FA715E6-17E6-4E9D-9760-ECB15C0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B99CD18D-FCF7-4055-9892-7E9B50DED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2E16B03F-DF9B-4CBB-AC0F-A3E73619AB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46D03A0B-A682-4F6A-A948-0579234AF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9DDDB72D-781D-4733-AB14-2DC9ED493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69889E9D-FE33-4BDE-9FB5-9400F1446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E1D22480-D5C1-484A-B564-2C6573B00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891AECB-3913-4AAD-BB2B-9EF54105DB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" name="Text Box 17">
            <a:extLst>
              <a:ext uri="{FF2B5EF4-FFF2-40B4-BE49-F238E27FC236}">
                <a16:creationId xmlns:a16="http://schemas.microsoft.com/office/drawing/2014/main" id="{B00999AC-C6EB-48BE-AE61-44CE7964B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4256E23F-1368-4A7A-AEA2-800A32FFD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899AAB02-05FA-46F8-9279-EF99C350BD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40B9320-378B-4CC9-8C42-55EBD6A9F7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CAEC94B-ADD9-4D9D-B738-C69BDC7B0E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 smtClean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37CE981-9CC6-491C-8E08-6612388262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5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16F530B-B594-4C8C-AFD9-7859BA2FA49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</a:t>
            </a:r>
            <a:fld id="{F4D01106-67FA-464D-AD01-087B4F2689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76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E55CCCCE-6478-47BE-8737-FF244B2402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</a:t>
            </a:r>
            <a:fld id="{221229F3-ED0D-4FF1-9F3D-3E73245041C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175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4CBE17ED-F290-4DC7-9046-CC5226D1CF8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</a:t>
            </a:r>
            <a:fld id="{E52D8109-AF73-4091-9264-39CDDE40CAE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00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CAD1E0E5-5ED9-4DCF-B08C-F1CD3B9A5E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</a:t>
            </a:r>
            <a:fld id="{B4B24747-D338-47D4-A00B-0B754E7F9C3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91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C0F8680-6827-4B2B-B211-603CB57504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</a:t>
            </a:r>
            <a:fld id="{5E5F8D6F-F711-45EE-8631-89B7602151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88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86A76A9-1B9A-4ECB-A79B-3B19849F42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</a:t>
            </a:r>
            <a:fld id="{DDAFA80C-E951-48E0-9893-B0D2B374EF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85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401A6D6-956E-42AF-81C8-8DB5566CFD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</a:t>
            </a:r>
            <a:fld id="{FE768DA4-160C-4AE3-BFA0-3AD66FE530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01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BA0FCA85-69DC-451D-9357-ED7E109A43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</a:t>
            </a:r>
            <a:fld id="{AB974466-F0FE-4AAE-9151-E630EE0B9A3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447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CA9EBFDB-3783-477A-9289-50A74F08A1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</a:t>
            </a:r>
            <a:fld id="{9B93652F-9246-4688-AD32-76603A3F365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637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618AE32-0F42-49F8-9AFD-D1B6EFC7FD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</a:t>
            </a:r>
            <a:fld id="{13B6CB25-8975-41FF-9251-107569669E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530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8714A34-BA6A-43B1-83EB-B1EF39B613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</a:t>
            </a:r>
            <a:fld id="{1E11811C-1C2B-4E0F-A16A-90D28042D2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04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3" name="Rectangle 13">
            <a:extLst>
              <a:ext uri="{FF2B5EF4-FFF2-40B4-BE49-F238E27FC236}">
                <a16:creationId xmlns:a16="http://schemas.microsoft.com/office/drawing/2014/main" id="{D76EBCEC-064D-42A8-A671-233CE6A236C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/>
            </a:lvl1pPr>
          </a:lstStyle>
          <a:p>
            <a:pPr>
              <a:defRPr/>
            </a:pPr>
            <a:r>
              <a:rPr lang="en-US" altLang="en-US"/>
              <a:t>1.</a:t>
            </a:r>
            <a:fld id="{4181AC03-6BCA-445E-B207-828545BDA7A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world839.com/uses-of-computer-in-schools-and-colleges/" TargetMode="External"/><Relationship Id="rId2" Type="http://schemas.openxmlformats.org/officeDocument/2006/relationships/hyperlink" Target="https://digitalworld839.com/characteristics-of-computer/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2">
            <a:extLst>
              <a:ext uri="{FF2B5EF4-FFF2-40B4-BE49-F238E27FC236}">
                <a16:creationId xmlns:a16="http://schemas.microsoft.com/office/drawing/2014/main" id="{AD1B6036-0BE9-4140-AD86-D7E138D707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677E983F-AF28-4BDC-84B9-9B8B0E8344DA}" type="slidenum">
              <a:rPr lang="en-US" altLang="en-US" sz="2000" smtClean="0"/>
              <a:pPr/>
              <a:t>1</a:t>
            </a:fld>
            <a:endParaRPr lang="en-US" altLang="en-US" sz="2000"/>
          </a:p>
        </p:txBody>
      </p:sp>
      <p:pic>
        <p:nvPicPr>
          <p:cNvPr id="5123" name="Picture 2" descr="Forouzan4e07_banner">
            <a:extLst>
              <a:ext uri="{FF2B5EF4-FFF2-40B4-BE49-F238E27FC236}">
                <a16:creationId xmlns:a16="http://schemas.microsoft.com/office/drawing/2014/main" id="{3F008CCC-E462-46C7-9CA4-1E4ABFD9A250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3">
            <a:extLst>
              <a:ext uri="{FF2B5EF4-FFF2-40B4-BE49-F238E27FC236}">
                <a16:creationId xmlns:a16="http://schemas.microsoft.com/office/drawing/2014/main" id="{66300BFF-ECCF-45DD-9B8B-C91103CFF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68580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chemeClr val="tx2"/>
                </a:solidFill>
              </a:rPr>
              <a:t>Chapter 1</a:t>
            </a:r>
          </a:p>
          <a:p>
            <a:pPr algn="ctr"/>
            <a:endParaRPr lang="en-US" altLang="en-US" sz="2000">
              <a:solidFill>
                <a:schemeClr val="tx2"/>
              </a:solidFill>
            </a:endParaRPr>
          </a:p>
          <a:p>
            <a:pPr algn="ctr"/>
            <a:r>
              <a:rPr lang="en-US" altLang="en-US" sz="4400"/>
              <a:t>Introduction</a:t>
            </a:r>
          </a:p>
        </p:txBody>
      </p:sp>
      <p:sp>
        <p:nvSpPr>
          <p:cNvPr id="5125" name="Text Box 4">
            <a:extLst>
              <a:ext uri="{FF2B5EF4-FFF2-40B4-BE49-F238E27FC236}">
                <a16:creationId xmlns:a16="http://schemas.microsoft.com/office/drawing/2014/main" id="{CAD7E910-433E-4F14-A1E6-668AD0AA2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0716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0">
                <a:latin typeface="Times New Roman" panose="02020603050405020304" pitchFamily="18" charset="0"/>
              </a:rPr>
              <a:t>Copyright © The McGraw-Hill Companies, Inc. Permission required for reproduction or display.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C410CD-5199-40E7-B7F7-96893FAD31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1.</a:t>
            </a:r>
            <a:fld id="{9B93652F-9246-4688-AD32-76603A3F365D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26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43C999-840F-4C9C-B836-CF679AF76A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1.</a:t>
            </a:r>
            <a:fld id="{9B93652F-9246-4688-AD32-76603A3F365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69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9A76BA-360C-4EDF-819F-DE9D3BF9DB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1.</a:t>
            </a:r>
            <a:fld id="{9B93652F-9246-4688-AD32-76603A3F365D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69556-1A76-4688-A4D8-B5AE097AE400}"/>
              </a:ext>
            </a:extLst>
          </p:cNvPr>
          <p:cNvSpPr txBox="1"/>
          <p:nvPr/>
        </p:nvSpPr>
        <p:spPr>
          <a:xfrm>
            <a:off x="3200400" y="3200400"/>
            <a:ext cx="27432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39382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>
            <a:extLst>
              <a:ext uri="{FF2B5EF4-FFF2-40B4-BE49-F238E27FC236}">
                <a16:creationId xmlns:a16="http://schemas.microsoft.com/office/drawing/2014/main" id="{E9AC5B7C-9ACC-47F2-8BF8-6E72383691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87E6DC1A-D97E-4F91-8583-C0AC51446027}" type="slidenum">
              <a:rPr lang="en-US" altLang="en-US" sz="2000" smtClean="0"/>
              <a:pPr/>
              <a:t>13</a:t>
            </a:fld>
            <a:endParaRPr lang="en-US" altLang="en-US" sz="2000"/>
          </a:p>
        </p:txBody>
      </p:sp>
      <p:sp>
        <p:nvSpPr>
          <p:cNvPr id="23555" name="Line 2">
            <a:extLst>
              <a:ext uri="{FF2B5EF4-FFF2-40B4-BE49-F238E27FC236}">
                <a16:creationId xmlns:a16="http://schemas.microsoft.com/office/drawing/2014/main" id="{78BA4914-DE17-44B0-8436-3C15C8CF81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Line 3">
            <a:extLst>
              <a:ext uri="{FF2B5EF4-FFF2-40B4-BE49-F238E27FC236}">
                <a16:creationId xmlns:a16="http://schemas.microsoft.com/office/drawing/2014/main" id="{FFE2E281-A220-4F36-B2CB-A4162A907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9E5A98B8-792D-43DF-814B-47568913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481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1.5  </a:t>
            </a:r>
            <a:r>
              <a:rPr lang="en-US" altLang="en-US" sz="2000" i="1">
                <a:latin typeface="Times New Roman" panose="02020603050405020304" pitchFamily="18" charset="0"/>
              </a:rPr>
              <a:t>A fully connected mesh topology (five devices)</a:t>
            </a:r>
          </a:p>
        </p:txBody>
      </p:sp>
      <p:sp>
        <p:nvSpPr>
          <p:cNvPr id="23558" name="Line 5">
            <a:extLst>
              <a:ext uri="{FF2B5EF4-FFF2-40B4-BE49-F238E27FC236}">
                <a16:creationId xmlns:a16="http://schemas.microsoft.com/office/drawing/2014/main" id="{DF4457AC-BC91-4D07-8CCC-0F8AFE961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3559" name="Picture 6">
            <a:extLst>
              <a:ext uri="{FF2B5EF4-FFF2-40B4-BE49-F238E27FC236}">
                <a16:creationId xmlns:a16="http://schemas.microsoft.com/office/drawing/2014/main" id="{1B44FFB8-394F-43B6-8297-66684D5B1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1652588"/>
            <a:ext cx="4854575" cy="36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>
            <a:extLst>
              <a:ext uri="{FF2B5EF4-FFF2-40B4-BE49-F238E27FC236}">
                <a16:creationId xmlns:a16="http://schemas.microsoft.com/office/drawing/2014/main" id="{3368B448-5C35-4EC5-8EEE-FC7AECE553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D67AF241-F824-4366-82F7-319B9D9FF867}" type="slidenum">
              <a:rPr lang="en-US" altLang="en-US" sz="2000" smtClean="0"/>
              <a:pPr/>
              <a:t>14</a:t>
            </a:fld>
            <a:endParaRPr lang="en-US" altLang="en-US" sz="2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A124A1-8667-4F00-A154-7BBCDFBBAE60}"/>
              </a:ext>
            </a:extLst>
          </p:cNvPr>
          <p:cNvSpPr/>
          <p:nvPr/>
        </p:nvSpPr>
        <p:spPr>
          <a:xfrm>
            <a:off x="304800" y="304800"/>
            <a:ext cx="8382000" cy="56324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Mesh Topology</a:t>
            </a:r>
            <a:r>
              <a:rPr lang="en-US" sz="2400" b="0" dirty="0">
                <a:latin typeface="Arial" charset="0"/>
              </a:rPr>
              <a:t>, all the computers are connected to each other in a network. It is very difficult to establish the connections of the mesh topology. In a Mesh topology every computer has a point-to-point connection to the other computer.</a:t>
            </a:r>
          </a:p>
          <a:p>
            <a:pPr>
              <a:defRPr/>
            </a:pPr>
            <a:r>
              <a:rPr lang="en-US" sz="2400" b="0" dirty="0">
                <a:latin typeface="Arial" charset="0"/>
              </a:rPr>
              <a:t>In order to connect n nodes, mesh topology require n(n-1)/2 communication links. Communication link can be twisted pair, co-axial cable or optical fiber</a:t>
            </a:r>
          </a:p>
          <a:p>
            <a:pPr>
              <a:defRPr/>
            </a:pPr>
            <a:endParaRPr lang="en-US" sz="2400" dirty="0">
              <a:latin typeface="Arial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Characteristics of Mesh Topology:</a:t>
            </a:r>
            <a:br>
              <a:rPr lang="en-US" sz="2400" b="0" dirty="0">
                <a:latin typeface="Arial" charset="0"/>
              </a:rPr>
            </a:br>
            <a:endParaRPr lang="en-US" sz="2400" b="0" dirty="0">
              <a:latin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Fully connected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Robust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Not flexible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Poor expand-ability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>
            <a:extLst>
              <a:ext uri="{FF2B5EF4-FFF2-40B4-BE49-F238E27FC236}">
                <a16:creationId xmlns:a16="http://schemas.microsoft.com/office/drawing/2014/main" id="{8A552D4C-A183-4C94-B247-B72089C759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5B5E6006-9712-42DA-8F46-F95A86E8C5A9}" type="slidenum">
              <a:rPr lang="en-US" altLang="en-US" sz="2000" smtClean="0"/>
              <a:pPr/>
              <a:t>15</a:t>
            </a:fld>
            <a:endParaRPr lang="en-US" alt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C5809E-C782-444D-9DF0-4225F7A7D030}"/>
              </a:ext>
            </a:extLst>
          </p:cNvPr>
          <p:cNvSpPr/>
          <p:nvPr/>
        </p:nvSpPr>
        <p:spPr>
          <a:xfrm>
            <a:off x="228600" y="609600"/>
            <a:ext cx="8534400" cy="52625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Advantages:</a:t>
            </a:r>
            <a:endParaRPr lang="en-US" sz="2400" b="0" dirty="0">
              <a:solidFill>
                <a:srgbClr val="FF0000"/>
              </a:solidFill>
              <a:latin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No traffic problem as there are dedicated links for each computer.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It has multiple links, so if one route is blocked then other can be accessed for data communication.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It provides high privacy and security.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Due to point-to-point links, fault identification is easy</a:t>
            </a:r>
          </a:p>
          <a:p>
            <a:pPr>
              <a:defRPr/>
            </a:pPr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Disadvantages:</a:t>
            </a:r>
            <a:endParaRPr lang="en-US" sz="2400" b="0" dirty="0">
              <a:solidFill>
                <a:srgbClr val="FF0000"/>
              </a:solidFill>
              <a:latin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It requires high number of cabling and I/o ports for the communication.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Installation is very complex in mesh topology, as each node is connected to every node.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It is costly compared to the other network topologies.</a:t>
            </a: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>
            <a:extLst>
              <a:ext uri="{FF2B5EF4-FFF2-40B4-BE49-F238E27FC236}">
                <a16:creationId xmlns:a16="http://schemas.microsoft.com/office/drawing/2014/main" id="{96E7A062-7E04-439A-A411-BE5B13C75F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D341F8D4-07AF-4810-8FEC-F11AC54338BC}" type="slidenum">
              <a:rPr lang="en-US" altLang="en-US" sz="2000" smtClean="0"/>
              <a:pPr/>
              <a:t>16</a:t>
            </a:fld>
            <a:endParaRPr lang="en-US" altLang="en-US" sz="2000"/>
          </a:p>
        </p:txBody>
      </p:sp>
      <p:sp>
        <p:nvSpPr>
          <p:cNvPr id="27651" name="Line 2">
            <a:extLst>
              <a:ext uri="{FF2B5EF4-FFF2-40B4-BE49-F238E27FC236}">
                <a16:creationId xmlns:a16="http://schemas.microsoft.com/office/drawing/2014/main" id="{ADCC964C-8E2A-4E1C-82E3-8D82E6010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" name="Line 3">
            <a:extLst>
              <a:ext uri="{FF2B5EF4-FFF2-40B4-BE49-F238E27FC236}">
                <a16:creationId xmlns:a16="http://schemas.microsoft.com/office/drawing/2014/main" id="{71B7E2FA-C47F-476E-A712-C27EDE13F6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59012404-C1FC-4C73-AF05-FC54DF274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84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1.6  </a:t>
            </a:r>
            <a:r>
              <a:rPr lang="en-US" altLang="en-US" sz="2000" i="1">
                <a:latin typeface="Times New Roman" panose="02020603050405020304" pitchFamily="18" charset="0"/>
              </a:rPr>
              <a:t>A star topology connecting four stations</a:t>
            </a:r>
          </a:p>
        </p:txBody>
      </p:sp>
      <p:sp>
        <p:nvSpPr>
          <p:cNvPr id="27654" name="Line 5">
            <a:extLst>
              <a:ext uri="{FF2B5EF4-FFF2-40B4-BE49-F238E27FC236}">
                <a16:creationId xmlns:a16="http://schemas.microsoft.com/office/drawing/2014/main" id="{601C5CE5-2A64-4BAE-B1CC-1ED2F319E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7655" name="Picture 6">
            <a:extLst>
              <a:ext uri="{FF2B5EF4-FFF2-40B4-BE49-F238E27FC236}">
                <a16:creationId xmlns:a16="http://schemas.microsoft.com/office/drawing/2014/main" id="{6567B1AA-D38A-4D02-95A7-03B3FCD11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881188"/>
            <a:ext cx="5905500" cy="314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>
            <a:extLst>
              <a:ext uri="{FF2B5EF4-FFF2-40B4-BE49-F238E27FC236}">
                <a16:creationId xmlns:a16="http://schemas.microsoft.com/office/drawing/2014/main" id="{48D08D09-FC39-47EC-B0C0-C9C95347DA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865A9E59-07D9-4A4C-9CA3-2111D2D8F719}" type="slidenum">
              <a:rPr lang="en-US" altLang="en-US" sz="2000" smtClean="0"/>
              <a:pPr/>
              <a:t>17</a:t>
            </a:fld>
            <a:endParaRPr lang="en-US" alt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76DA41-5F61-479D-B11D-72C7C5838983}"/>
              </a:ext>
            </a:extLst>
          </p:cNvPr>
          <p:cNvSpPr/>
          <p:nvPr/>
        </p:nvSpPr>
        <p:spPr>
          <a:xfrm>
            <a:off x="304800" y="1066800"/>
            <a:ext cx="8610600" cy="44005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Start Topology, </a:t>
            </a:r>
            <a:r>
              <a:rPr lang="en-US" sz="2000" b="0" dirty="0">
                <a:latin typeface="Arial" charset="0"/>
              </a:rPr>
              <a:t>all the computers (nodes) go to the central location having a device called as hub. All the devices on the network are connected with a hub device through a link. Each device requires a single wire for the connection to the hub.</a:t>
            </a:r>
          </a:p>
          <a:p>
            <a:pPr>
              <a:defRPr/>
            </a:pPr>
            <a:r>
              <a:rPr lang="en-US" sz="2000" b="0" dirty="0">
                <a:latin typeface="Arial" charset="0"/>
              </a:rPr>
              <a:t>In star Topology, there exists a point-to-point connection between a node and hub. The hub takes a signal from any node and passes it along to all the other nodes in the network. The hub controls and manages entire function of the network.</a:t>
            </a:r>
            <a:r>
              <a:rPr lang="en-US" sz="2000" dirty="0">
                <a:latin typeface="Arial" charset="0"/>
              </a:rPr>
              <a:t> </a:t>
            </a:r>
          </a:p>
          <a:p>
            <a:pPr>
              <a:defRPr/>
            </a:pPr>
            <a:endParaRPr lang="en-US" sz="2000" dirty="0">
              <a:latin typeface="Arial" charset="0"/>
            </a:endParaRPr>
          </a:p>
          <a:p>
            <a:pPr>
              <a:defRPr/>
            </a:pPr>
            <a:r>
              <a:rPr lang="en-US" sz="2000" dirty="0">
                <a:latin typeface="Arial" charset="0"/>
              </a:rPr>
              <a:t>Characteristics of Star Topology:</a:t>
            </a:r>
            <a:endParaRPr lang="en-US" sz="2000" b="0" dirty="0">
              <a:latin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High Speed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Very Flexible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High Reliability</a:t>
            </a:r>
          </a:p>
          <a:p>
            <a:pPr>
              <a:defRPr/>
            </a:pPr>
            <a:endParaRPr lang="en-US" sz="2000" b="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>
            <a:extLst>
              <a:ext uri="{FF2B5EF4-FFF2-40B4-BE49-F238E27FC236}">
                <a16:creationId xmlns:a16="http://schemas.microsoft.com/office/drawing/2014/main" id="{0BF260B8-4517-4AAE-B4F6-7AD6F24F6F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61400444-D576-4ADA-B6EC-0F513B64E63E}" type="slidenum">
              <a:rPr lang="en-US" altLang="en-US" sz="2000" smtClean="0"/>
              <a:pPr/>
              <a:t>18</a:t>
            </a:fld>
            <a:endParaRPr lang="en-US" alt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1E6528-E974-410A-A858-671780EF2877}"/>
              </a:ext>
            </a:extLst>
          </p:cNvPr>
          <p:cNvSpPr/>
          <p:nvPr/>
        </p:nvSpPr>
        <p:spPr>
          <a:xfrm>
            <a:off x="533400" y="609600"/>
            <a:ext cx="8153400" cy="47085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Advantage:</a:t>
            </a:r>
          </a:p>
          <a:p>
            <a:pPr>
              <a:defRPr/>
            </a:pPr>
            <a:endParaRPr lang="en-US" sz="2000" dirty="0">
              <a:solidFill>
                <a:srgbClr val="FF0000"/>
              </a:solidFill>
              <a:latin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Easy to manage because each node require separate cable.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Easy to locate problems because cable failure only affect a single user.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Easy to expand without disturbing to the network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Due to Hub device network management is much easier.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Fault identification is easy, also it is easy to remove nodes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Star topology provides very High speeds of data transfer.</a:t>
            </a:r>
          </a:p>
          <a:p>
            <a:pPr>
              <a:defRPr/>
            </a:pPr>
            <a:endParaRPr lang="en-US" sz="2000" b="0" dirty="0">
              <a:latin typeface="Arial" charset="0"/>
            </a:endParaRPr>
          </a:p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Disadvantages: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If the hub device goes down, the entire network will be dead.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Star topology requires more wires compared to the ring and bus topology.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Whole performance of the network depends on the hub.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>
            <a:extLst>
              <a:ext uri="{FF2B5EF4-FFF2-40B4-BE49-F238E27FC236}">
                <a16:creationId xmlns:a16="http://schemas.microsoft.com/office/drawing/2014/main" id="{D7072FA7-449F-4C63-BA04-1CF20A2A9B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98925504-006A-4ADB-A0CE-BA0B20AD0D9F}" type="slidenum">
              <a:rPr lang="en-US" altLang="en-US" sz="2000" smtClean="0"/>
              <a:pPr/>
              <a:t>19</a:t>
            </a:fld>
            <a:endParaRPr lang="en-US" altLang="en-US" sz="2000"/>
          </a:p>
        </p:txBody>
      </p:sp>
      <p:sp>
        <p:nvSpPr>
          <p:cNvPr id="31747" name="Line 2">
            <a:extLst>
              <a:ext uri="{FF2B5EF4-FFF2-40B4-BE49-F238E27FC236}">
                <a16:creationId xmlns:a16="http://schemas.microsoft.com/office/drawing/2014/main" id="{AB96F883-7800-41A3-89C6-0FA87F9AC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8" name="Line 3">
            <a:extLst>
              <a:ext uri="{FF2B5EF4-FFF2-40B4-BE49-F238E27FC236}">
                <a16:creationId xmlns:a16="http://schemas.microsoft.com/office/drawing/2014/main" id="{5D23A3F7-A385-42E9-B344-22C36A602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92B61937-0EE8-4C50-A42C-5A4778373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5897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1.7  </a:t>
            </a:r>
            <a:r>
              <a:rPr lang="en-US" altLang="en-US" sz="2000" i="1">
                <a:latin typeface="Times New Roman" panose="02020603050405020304" pitchFamily="18" charset="0"/>
              </a:rPr>
              <a:t>A bus topology connecting three stations</a:t>
            </a:r>
          </a:p>
        </p:txBody>
      </p:sp>
      <p:sp>
        <p:nvSpPr>
          <p:cNvPr id="31750" name="Line 5">
            <a:extLst>
              <a:ext uri="{FF2B5EF4-FFF2-40B4-BE49-F238E27FC236}">
                <a16:creationId xmlns:a16="http://schemas.microsoft.com/office/drawing/2014/main" id="{E1958AF4-94BC-4D49-B63A-F66AF332D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1751" name="Picture 6">
            <a:extLst>
              <a:ext uri="{FF2B5EF4-FFF2-40B4-BE49-F238E27FC236}">
                <a16:creationId xmlns:a16="http://schemas.microsoft.com/office/drawing/2014/main" id="{B925E81F-03F7-42A2-B2AC-220652E1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2362200"/>
            <a:ext cx="7888287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>
            <a:extLst>
              <a:ext uri="{FF2B5EF4-FFF2-40B4-BE49-F238E27FC236}">
                <a16:creationId xmlns:a16="http://schemas.microsoft.com/office/drawing/2014/main" id="{DA14C60B-306E-4FC8-B0B4-A922DC5C73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5C48B339-011F-4725-B638-BFDDA0305C7C}" type="slidenum">
              <a:rPr lang="en-US" altLang="en-US" sz="2000" smtClean="0"/>
              <a:pPr/>
              <a:t>2</a:t>
            </a:fld>
            <a:endParaRPr lang="en-US" altLang="en-US" sz="2000"/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C59453AE-7A82-4F2B-80F7-7F29E434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565251" name="Text Box 3">
            <a:extLst>
              <a:ext uri="{FF2B5EF4-FFF2-40B4-BE49-F238E27FC236}">
                <a16:creationId xmlns:a16="http://schemas.microsoft.com/office/drawing/2014/main" id="{23F2B78B-5B3D-4CC6-A8B2-A7455F651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5263"/>
            <a:ext cx="6257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1-1   DATA COMMUNICATIONS</a:t>
            </a:r>
          </a:p>
        </p:txBody>
      </p:sp>
      <p:sp>
        <p:nvSpPr>
          <p:cNvPr id="7173" name="Text Box 4">
            <a:extLst>
              <a:ext uri="{FF2B5EF4-FFF2-40B4-BE49-F238E27FC236}">
                <a16:creationId xmlns:a16="http://schemas.microsoft.com/office/drawing/2014/main" id="{BF7AB90E-EA6E-4133-914F-B324C6156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65253" name="Rectangle 5">
            <a:extLst>
              <a:ext uri="{FF2B5EF4-FFF2-40B4-BE49-F238E27FC236}">
                <a16:creationId xmlns:a16="http://schemas.microsoft.com/office/drawing/2014/main" id="{0A152637-3B60-4B41-BE5D-A444A78C7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990600"/>
            <a:ext cx="86106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The term </a:t>
            </a: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telecommunication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means communication at a distance. The word </a:t>
            </a: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data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refers to information presented in whatever form is agreed upon by the parties creating and using the data. </a:t>
            </a: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Data communications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are the exchange of data between two devices via some form of transmission medium such as a wire cable. </a:t>
            </a:r>
          </a:p>
        </p:txBody>
      </p:sp>
      <p:sp>
        <p:nvSpPr>
          <p:cNvPr id="7175" name="Rectangle 31">
            <a:extLst>
              <a:ext uri="{FF2B5EF4-FFF2-40B4-BE49-F238E27FC236}">
                <a16:creationId xmlns:a16="http://schemas.microsoft.com/office/drawing/2014/main" id="{0766CBB9-3155-403E-8BE6-0A3C07F7D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048250"/>
            <a:ext cx="6781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SzPct val="117000"/>
              <a:buFont typeface="Wingdings" panose="05000000000000000000" pitchFamily="2" charset="2"/>
              <a:buChar char="§"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 Components of a data communications system</a:t>
            </a:r>
          </a:p>
          <a:p>
            <a:pPr>
              <a:buClr>
                <a:schemeClr val="folHlink"/>
              </a:buClr>
              <a:buSzPct val="117000"/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 Data Flow</a:t>
            </a:r>
          </a:p>
        </p:txBody>
      </p:sp>
      <p:sp>
        <p:nvSpPr>
          <p:cNvPr id="565280" name="Text Box 32">
            <a:extLst>
              <a:ext uri="{FF2B5EF4-FFF2-40B4-BE49-F238E27FC236}">
                <a16:creationId xmlns:a16="http://schemas.microsoft.com/office/drawing/2014/main" id="{2BF95564-6F0E-4CE3-BA86-5053B114A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4572000"/>
            <a:ext cx="4867275" cy="51911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>
            <a:extLst>
              <a:ext uri="{FF2B5EF4-FFF2-40B4-BE49-F238E27FC236}">
                <a16:creationId xmlns:a16="http://schemas.microsoft.com/office/drawing/2014/main" id="{42806422-6275-4F2F-8924-0DF7D9ECC1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5DE791FE-5336-4545-A03F-F5EC3739051C}" type="slidenum">
              <a:rPr lang="en-US" altLang="en-US" sz="2000" smtClean="0"/>
              <a:pPr/>
              <a:t>20</a:t>
            </a:fld>
            <a:endParaRPr lang="en-US" alt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31748B-AC65-458E-86F5-DAA8CA0AB8B0}"/>
              </a:ext>
            </a:extLst>
          </p:cNvPr>
          <p:cNvSpPr/>
          <p:nvPr/>
        </p:nvSpPr>
        <p:spPr>
          <a:xfrm>
            <a:off x="533400" y="533400"/>
            <a:ext cx="7696200" cy="37861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A bus topology </a:t>
            </a:r>
            <a:r>
              <a:rPr lang="en-US" sz="2400" b="0" dirty="0">
                <a:latin typeface="Arial" charset="0"/>
              </a:rPr>
              <a:t>consists of a single cable with the terminator at each end. All available devices are connected to the single cable. One single cable acts as the backbone for the whole network.</a:t>
            </a:r>
          </a:p>
          <a:p>
            <a:pPr>
              <a:defRPr/>
            </a:pPr>
            <a:endParaRPr lang="en-US" sz="2400" b="0" dirty="0">
              <a:latin typeface="Arial" charset="0"/>
            </a:endParaRPr>
          </a:p>
          <a:p>
            <a:pPr>
              <a:defRPr/>
            </a:pPr>
            <a:r>
              <a:rPr lang="en-US" sz="2400" dirty="0">
                <a:latin typeface="Arial" charset="0"/>
              </a:rPr>
              <a:t>Characteristics of Bus Topology:</a:t>
            </a:r>
            <a:endParaRPr lang="en-US" sz="2400" b="0" dirty="0">
              <a:latin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Flexible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Expandable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Moderate Reliability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Moderate performance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>
            <a:extLst>
              <a:ext uri="{FF2B5EF4-FFF2-40B4-BE49-F238E27FC236}">
                <a16:creationId xmlns:a16="http://schemas.microsoft.com/office/drawing/2014/main" id="{891B8DCA-4698-4437-9C1F-74F00962BC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8FD2F939-018E-4782-BE21-AC9AE79D2080}" type="slidenum">
              <a:rPr lang="en-US" altLang="en-US" sz="2000" smtClean="0"/>
              <a:pPr/>
              <a:t>21</a:t>
            </a:fld>
            <a:endParaRPr lang="en-US" altLang="en-US" sz="2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CEBAC2-8822-4089-B83D-BCCFE3EF3D86}"/>
              </a:ext>
            </a:extLst>
          </p:cNvPr>
          <p:cNvSpPr/>
          <p:nvPr/>
        </p:nvSpPr>
        <p:spPr>
          <a:xfrm>
            <a:off x="838200" y="609600"/>
            <a:ext cx="8001000" cy="55086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Advantage: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Easy to connect or remove nodes in a network without affecting any other node.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In case of any node failure, the will be no effect on other nodes or network.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Cable cost is less as compared to other network topologies (mesh and star).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It is easy to understand topology.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Easy to expand by joining two cable</a:t>
            </a:r>
          </a:p>
          <a:p>
            <a:pPr>
              <a:defRPr/>
            </a:pPr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Disadvantage: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In case of any node failure it is difficult to find faults in a network.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If the backbone cable damages the entire network will fail.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If network traffic increases or nodes increases, the performance of network decreases.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The length of cable is limited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>
            <a:extLst>
              <a:ext uri="{FF2B5EF4-FFF2-40B4-BE49-F238E27FC236}">
                <a16:creationId xmlns:a16="http://schemas.microsoft.com/office/drawing/2014/main" id="{C77B76CA-BE3F-4F15-BB5B-7C6B272AB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00B5CF3E-C1F6-4859-8176-6A04D21928A6}" type="slidenum">
              <a:rPr lang="en-US" altLang="en-US" sz="2000" smtClean="0"/>
              <a:pPr/>
              <a:t>22</a:t>
            </a:fld>
            <a:endParaRPr lang="en-US" altLang="en-US" sz="2000"/>
          </a:p>
        </p:txBody>
      </p:sp>
      <p:sp>
        <p:nvSpPr>
          <p:cNvPr id="35843" name="Line 2">
            <a:extLst>
              <a:ext uri="{FF2B5EF4-FFF2-40B4-BE49-F238E27FC236}">
                <a16:creationId xmlns:a16="http://schemas.microsoft.com/office/drawing/2014/main" id="{BBA2DF11-27CE-44C7-A0D2-63E3A31CF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Line 3">
            <a:extLst>
              <a:ext uri="{FF2B5EF4-FFF2-40B4-BE49-F238E27FC236}">
                <a16:creationId xmlns:a16="http://schemas.microsoft.com/office/drawing/2014/main" id="{7231397D-9155-400E-A231-3C0958950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Text Box 4">
            <a:extLst>
              <a:ext uri="{FF2B5EF4-FFF2-40B4-BE49-F238E27FC236}">
                <a16:creationId xmlns:a16="http://schemas.microsoft.com/office/drawing/2014/main" id="{1E028875-7B0F-414C-9460-0F7815288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572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1.8  </a:t>
            </a:r>
            <a:r>
              <a:rPr lang="en-US" altLang="en-US" sz="2000" i="1">
                <a:latin typeface="Times New Roman" panose="02020603050405020304" pitchFamily="18" charset="0"/>
              </a:rPr>
              <a:t>A ring topology connecting six stations</a:t>
            </a:r>
          </a:p>
        </p:txBody>
      </p:sp>
      <p:sp>
        <p:nvSpPr>
          <p:cNvPr id="35846" name="Line 5">
            <a:extLst>
              <a:ext uri="{FF2B5EF4-FFF2-40B4-BE49-F238E27FC236}">
                <a16:creationId xmlns:a16="http://schemas.microsoft.com/office/drawing/2014/main" id="{EC8EE7AF-769C-41CD-BD1B-DB3FEE1128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5847" name="Picture 7">
            <a:extLst>
              <a:ext uri="{FF2B5EF4-FFF2-40B4-BE49-F238E27FC236}">
                <a16:creationId xmlns:a16="http://schemas.microsoft.com/office/drawing/2014/main" id="{6E9D2C5B-E87D-4FB2-B1B0-529F3D974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922463"/>
            <a:ext cx="8593137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>
            <a:extLst>
              <a:ext uri="{FF2B5EF4-FFF2-40B4-BE49-F238E27FC236}">
                <a16:creationId xmlns:a16="http://schemas.microsoft.com/office/drawing/2014/main" id="{8889B3BD-2E18-4F80-9960-E40606B2C1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9869F271-2A62-4584-83CC-C4EFF23FD628}" type="slidenum">
              <a:rPr lang="en-US" altLang="en-US" sz="2000" smtClean="0"/>
              <a:pPr/>
              <a:t>23</a:t>
            </a:fld>
            <a:endParaRPr lang="en-US" altLang="en-US" sz="20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B2AE901-6C79-4B42-B83E-6E2A7607A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7924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</a:rPr>
              <a:t>In Ring Topology, </a:t>
            </a:r>
            <a:r>
              <a:rPr lang="en-US" altLang="en-US" sz="2800" b="0"/>
              <a:t>each computer or node is connected with its neighboring computer forming the shape of ring hence it is known as Ring Topology.</a:t>
            </a:r>
          </a:p>
          <a:p>
            <a:r>
              <a:rPr lang="en-US" altLang="en-US" sz="2800" b="0"/>
              <a:t>In ring topology the data travels in a circular fashion from one computer to another (clockwise or counter clockwise). In case of any failure in a cable or device break the circular loop and can take down the entire network.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>
            <a:extLst>
              <a:ext uri="{FF2B5EF4-FFF2-40B4-BE49-F238E27FC236}">
                <a16:creationId xmlns:a16="http://schemas.microsoft.com/office/drawing/2014/main" id="{1B58B1EF-5EA9-43AE-8F3F-32132DFCA4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7087C2F4-33ED-46E1-953A-F9714F1FE19F}" type="slidenum">
              <a:rPr lang="en-US" altLang="en-US" sz="2000" smtClean="0"/>
              <a:pPr/>
              <a:t>24</a:t>
            </a:fld>
            <a:endParaRPr lang="en-US" alt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B078CC-2E35-4ADE-9D15-2A5F1369AD1E}"/>
              </a:ext>
            </a:extLst>
          </p:cNvPr>
          <p:cNvSpPr/>
          <p:nvPr/>
        </p:nvSpPr>
        <p:spPr>
          <a:xfrm>
            <a:off x="381000" y="685800"/>
            <a:ext cx="8458200" cy="57546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Advantages: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Data flow is in circular direction which reduces the chance of packet collision.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The maintenance of ring network is much easier compared to the bus topology.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It provides good communication over a long distance.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It can handle high volume of nodes in a network.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It is less costly compared to the mesh, tree, and hybrid topology.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Troubleshooting is much easier because cable faults can be located easily in ring topology.</a:t>
            </a:r>
          </a:p>
          <a:p>
            <a:pPr>
              <a:defRPr/>
            </a:pPr>
            <a:endParaRPr lang="en-US" sz="2000" b="0" dirty="0">
              <a:latin typeface="Arial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Disadvantage:</a:t>
            </a:r>
            <a:endParaRPr lang="en-US" sz="2400" b="0" dirty="0">
              <a:solidFill>
                <a:srgbClr val="FF0000"/>
              </a:solidFill>
              <a:latin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A single break in the cable can cause a disturbance in the entire network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Addition and removal of any node in a network is difficult and can cause issue in network activity.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It is much slower than Ethernet network under normal load conditions.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>
            <a:extLst>
              <a:ext uri="{FF2B5EF4-FFF2-40B4-BE49-F238E27FC236}">
                <a16:creationId xmlns:a16="http://schemas.microsoft.com/office/drawing/2014/main" id="{481AAE56-048E-4251-ABCE-40EC41E36C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48D5A3DE-7FFC-47F0-B4D3-3E6FDBA20F9A}" type="slidenum">
              <a:rPr lang="en-US" altLang="en-US" sz="2000" smtClean="0"/>
              <a:pPr/>
              <a:t>25</a:t>
            </a:fld>
            <a:endParaRPr lang="en-US" altLang="en-US" sz="2000"/>
          </a:p>
        </p:txBody>
      </p:sp>
      <p:sp>
        <p:nvSpPr>
          <p:cNvPr id="39939" name="Line 2">
            <a:extLst>
              <a:ext uri="{FF2B5EF4-FFF2-40B4-BE49-F238E27FC236}">
                <a16:creationId xmlns:a16="http://schemas.microsoft.com/office/drawing/2014/main" id="{E2F26808-BEFB-4010-811E-F472F674B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" name="Line 3">
            <a:extLst>
              <a:ext uri="{FF2B5EF4-FFF2-40B4-BE49-F238E27FC236}">
                <a16:creationId xmlns:a16="http://schemas.microsoft.com/office/drawing/2014/main" id="{98420258-8754-4002-A953-DD6A3ACBE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1" name="Text Box 4">
            <a:extLst>
              <a:ext uri="{FF2B5EF4-FFF2-40B4-BE49-F238E27FC236}">
                <a16:creationId xmlns:a16="http://schemas.microsoft.com/office/drawing/2014/main" id="{583F0849-A2FF-4E0E-B7C0-0461818FF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87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1.9  </a:t>
            </a:r>
            <a:r>
              <a:rPr lang="en-US" altLang="en-US" sz="2000" i="1">
                <a:latin typeface="Times New Roman" panose="02020603050405020304" pitchFamily="18" charset="0"/>
              </a:rPr>
              <a:t>A hybrid topology: a star backbone with three bus networks</a:t>
            </a:r>
          </a:p>
        </p:txBody>
      </p:sp>
      <p:sp>
        <p:nvSpPr>
          <p:cNvPr id="39942" name="Line 5">
            <a:extLst>
              <a:ext uri="{FF2B5EF4-FFF2-40B4-BE49-F238E27FC236}">
                <a16:creationId xmlns:a16="http://schemas.microsoft.com/office/drawing/2014/main" id="{49075234-730E-4F10-BF90-75C68DB6A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9943" name="Picture 6">
            <a:extLst>
              <a:ext uri="{FF2B5EF4-FFF2-40B4-BE49-F238E27FC236}">
                <a16:creationId xmlns:a16="http://schemas.microsoft.com/office/drawing/2014/main" id="{07E0C649-708C-4ECB-9240-78E999723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490663"/>
            <a:ext cx="6883400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1">
            <a:extLst>
              <a:ext uri="{FF2B5EF4-FFF2-40B4-BE49-F238E27FC236}">
                <a16:creationId xmlns:a16="http://schemas.microsoft.com/office/drawing/2014/main" id="{DC540393-73C4-4484-801C-92BECFBD61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28D8C13F-A0BA-4773-B413-5A3F9DA99779}" type="slidenum">
              <a:rPr lang="en-US" altLang="en-US" sz="2000" smtClean="0"/>
              <a:pPr/>
              <a:t>26</a:t>
            </a:fld>
            <a:endParaRPr lang="en-US" altLang="en-US" sz="20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15AA274C-EA19-49CD-87EA-EBAC3E7EF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09600"/>
            <a:ext cx="80010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</a:rPr>
              <a:t>Hybrid topology </a:t>
            </a:r>
            <a:r>
              <a:rPr lang="en-US" altLang="en-US" sz="2800" b="0"/>
              <a:t>is the combination of more than two topologies.  In a computer networking, a network structure that contains more than two topologies is known as hybrid topology. It inherits the advantages and disadvantages of included topologies.</a:t>
            </a:r>
          </a:p>
          <a:p>
            <a:endParaRPr lang="en-US" altLang="en-US" sz="2800" b="0"/>
          </a:p>
          <a:p>
            <a:r>
              <a:rPr lang="en-US" altLang="en-US" sz="2800" b="0"/>
              <a:t>Hybrid topology include a mix of bus topology, mesh topology, ring topology, star topology, and tree topology. The combination of topology depends on the requirement of organization.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>
            <a:extLst>
              <a:ext uri="{FF2B5EF4-FFF2-40B4-BE49-F238E27FC236}">
                <a16:creationId xmlns:a16="http://schemas.microsoft.com/office/drawing/2014/main" id="{E110731D-85FF-4074-85BF-F2AFCFD6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7D38F1F5-4B2D-49B0-9626-5703DCDA2165}" type="slidenum">
              <a:rPr lang="en-US" altLang="en-US" sz="2000" smtClean="0"/>
              <a:pPr/>
              <a:t>27</a:t>
            </a:fld>
            <a:endParaRPr lang="en-US" alt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1B6DBC-0518-4A7B-97B4-B63F820A232B}"/>
              </a:ext>
            </a:extLst>
          </p:cNvPr>
          <p:cNvSpPr/>
          <p:nvPr/>
        </p:nvSpPr>
        <p:spPr>
          <a:xfrm>
            <a:off x="457200" y="1295400"/>
            <a:ext cx="7620000" cy="4894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Advantages:</a:t>
            </a:r>
            <a:endParaRPr lang="en-US" sz="2400" b="0" dirty="0">
              <a:solidFill>
                <a:srgbClr val="FF0000"/>
              </a:solidFill>
              <a:latin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Hybrid topology Combines the benefits of different types of topologies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Can be modified as per requirement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It is extremely flexible.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It is very reliable.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It is easily scalable</a:t>
            </a:r>
          </a:p>
          <a:p>
            <a:pPr>
              <a:defRPr/>
            </a:pPr>
            <a:endParaRPr lang="en-US" sz="2400" b="0" dirty="0">
              <a:latin typeface="Arial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Disadvantages:</a:t>
            </a:r>
            <a:endParaRPr lang="en-US" sz="2400" b="0" dirty="0">
              <a:solidFill>
                <a:srgbClr val="FF0000"/>
              </a:solidFill>
              <a:latin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It is expensive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The design of hybrid topology is complex.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Hardware changes are required in order to connect one topology to another topology.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1">
            <a:extLst>
              <a:ext uri="{FF2B5EF4-FFF2-40B4-BE49-F238E27FC236}">
                <a16:creationId xmlns:a16="http://schemas.microsoft.com/office/drawing/2014/main" id="{4D256F4B-18BD-470D-AB08-B04B857223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5DEC5F4E-D363-4BF8-AE6F-09844ADCC33D}" type="slidenum">
              <a:rPr lang="en-US" altLang="en-US" sz="2000" smtClean="0"/>
              <a:pPr/>
              <a:t>28</a:t>
            </a:fld>
            <a:endParaRPr lang="en-US" altLang="en-US" sz="2000"/>
          </a:p>
        </p:txBody>
      </p:sp>
      <p:pic>
        <p:nvPicPr>
          <p:cNvPr id="44035" name="Picture 2">
            <a:extLst>
              <a:ext uri="{FF2B5EF4-FFF2-40B4-BE49-F238E27FC236}">
                <a16:creationId xmlns:a16="http://schemas.microsoft.com/office/drawing/2014/main" id="{E14D2C6B-4F34-423F-BA2B-0F8B83AD7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10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>
            <a:extLst>
              <a:ext uri="{FF2B5EF4-FFF2-40B4-BE49-F238E27FC236}">
                <a16:creationId xmlns:a16="http://schemas.microsoft.com/office/drawing/2014/main" id="{B4BD9033-9AAF-4190-9B9C-42AEF85EA4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A6F21397-5EDA-490A-A042-CD1C0719C206}" type="slidenum">
              <a:rPr lang="en-US" altLang="en-US" sz="2000" smtClean="0"/>
              <a:pPr/>
              <a:t>29</a:t>
            </a:fld>
            <a:endParaRPr lang="en-US" altLang="en-US" sz="2000"/>
          </a:p>
        </p:txBody>
      </p:sp>
      <p:pic>
        <p:nvPicPr>
          <p:cNvPr id="45059" name="Picture 2">
            <a:extLst>
              <a:ext uri="{FF2B5EF4-FFF2-40B4-BE49-F238E27FC236}">
                <a16:creationId xmlns:a16="http://schemas.microsoft.com/office/drawing/2014/main" id="{7C3D18DF-4BDD-40B8-B400-1165C771E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557463"/>
            <a:ext cx="83058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>
            <a:extLst>
              <a:ext uri="{FF2B5EF4-FFF2-40B4-BE49-F238E27FC236}">
                <a16:creationId xmlns:a16="http://schemas.microsoft.com/office/drawing/2014/main" id="{9F5EBC79-E0F3-452D-B9D9-8DA883855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1C6701E2-E76E-41A6-A60B-51BA8C25BE9A}" type="slidenum">
              <a:rPr lang="en-US" altLang="en-US" sz="2000" smtClean="0"/>
              <a:pPr/>
              <a:t>3</a:t>
            </a:fld>
            <a:endParaRPr lang="en-US" altLang="en-US" sz="2000"/>
          </a:p>
        </p:txBody>
      </p:sp>
      <p:sp>
        <p:nvSpPr>
          <p:cNvPr id="9219" name="Line 2">
            <a:extLst>
              <a:ext uri="{FF2B5EF4-FFF2-40B4-BE49-F238E27FC236}">
                <a16:creationId xmlns:a16="http://schemas.microsoft.com/office/drawing/2014/main" id="{FE20BF4E-4F90-42AB-B820-14B2D788F2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Line 3">
            <a:extLst>
              <a:ext uri="{FF2B5EF4-FFF2-40B4-BE49-F238E27FC236}">
                <a16:creationId xmlns:a16="http://schemas.microsoft.com/office/drawing/2014/main" id="{5939F536-C5BF-4366-AADB-30324D37B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Text Box 4">
            <a:extLst>
              <a:ext uri="{FF2B5EF4-FFF2-40B4-BE49-F238E27FC236}">
                <a16:creationId xmlns:a16="http://schemas.microsoft.com/office/drawing/2014/main" id="{E81FCDCC-A3DA-45D2-8FCF-003682591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1.1  </a:t>
            </a:r>
            <a:r>
              <a:rPr lang="en-US" altLang="en-US" sz="2000" i="1">
                <a:latin typeface="Times New Roman" panose="02020603050405020304" pitchFamily="18" charset="0"/>
              </a:rPr>
              <a:t>Components of a data communication system</a:t>
            </a:r>
          </a:p>
        </p:txBody>
      </p:sp>
      <p:sp>
        <p:nvSpPr>
          <p:cNvPr id="9222" name="Line 5">
            <a:extLst>
              <a:ext uri="{FF2B5EF4-FFF2-40B4-BE49-F238E27FC236}">
                <a16:creationId xmlns:a16="http://schemas.microsoft.com/office/drawing/2014/main" id="{05B82DC9-0682-4A5C-8139-491678C71F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223" name="Picture 6">
            <a:extLst>
              <a:ext uri="{FF2B5EF4-FFF2-40B4-BE49-F238E27FC236}">
                <a16:creationId xmlns:a16="http://schemas.microsoft.com/office/drawing/2014/main" id="{24FD9921-A7BF-4E79-95DE-B1A4A379A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2593975"/>
            <a:ext cx="7065962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1">
            <a:extLst>
              <a:ext uri="{FF2B5EF4-FFF2-40B4-BE49-F238E27FC236}">
                <a16:creationId xmlns:a16="http://schemas.microsoft.com/office/drawing/2014/main" id="{6E32937D-973E-46D8-9F50-779197D74B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8C78F619-4937-4600-995B-AF9BC0144DB4}" type="slidenum">
              <a:rPr lang="en-US" altLang="en-US" sz="2000" smtClean="0"/>
              <a:pPr/>
              <a:t>30</a:t>
            </a:fld>
            <a:endParaRPr lang="en-US" altLang="en-US" sz="2000"/>
          </a:p>
        </p:txBody>
      </p:sp>
      <p:pic>
        <p:nvPicPr>
          <p:cNvPr id="46083" name="Picture 2">
            <a:extLst>
              <a:ext uri="{FF2B5EF4-FFF2-40B4-BE49-F238E27FC236}">
                <a16:creationId xmlns:a16="http://schemas.microsoft.com/office/drawing/2014/main" id="{1C4E7FB4-18BD-4F72-87D1-954AE21E9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86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>
            <a:extLst>
              <a:ext uri="{FF2B5EF4-FFF2-40B4-BE49-F238E27FC236}">
                <a16:creationId xmlns:a16="http://schemas.microsoft.com/office/drawing/2014/main" id="{61DF86A4-B39A-4A90-B4AB-6F77C53473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4A5EAB20-5F98-4BC5-A3A8-F650DD08A562}" type="slidenum">
              <a:rPr lang="en-US" altLang="en-US" sz="2000" smtClean="0"/>
              <a:pPr/>
              <a:t>31</a:t>
            </a:fld>
            <a:endParaRPr lang="en-US" altLang="en-US" sz="2000"/>
          </a:p>
        </p:txBody>
      </p:sp>
      <p:sp>
        <p:nvSpPr>
          <p:cNvPr id="47107" name="Line 2">
            <a:extLst>
              <a:ext uri="{FF2B5EF4-FFF2-40B4-BE49-F238E27FC236}">
                <a16:creationId xmlns:a16="http://schemas.microsoft.com/office/drawing/2014/main" id="{03AB831D-4499-4FC6-B7D2-F7B3C78DC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8" name="Line 3">
            <a:extLst>
              <a:ext uri="{FF2B5EF4-FFF2-40B4-BE49-F238E27FC236}">
                <a16:creationId xmlns:a16="http://schemas.microsoft.com/office/drawing/2014/main" id="{680D23FE-CADA-469D-89A3-97B96D8CB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9" name="Text Box 4">
            <a:extLst>
              <a:ext uri="{FF2B5EF4-FFF2-40B4-BE49-F238E27FC236}">
                <a16:creationId xmlns:a16="http://schemas.microsoft.com/office/drawing/2014/main" id="{1182EB00-D279-402E-A0A6-70F460078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1950"/>
            <a:ext cx="4383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Categories of Networks</a:t>
            </a:r>
            <a:endParaRPr lang="en-US" altLang="en-US" sz="2000" i="1">
              <a:latin typeface="Times New Roman" panose="02020603050405020304" pitchFamily="18" charset="0"/>
            </a:endParaRPr>
          </a:p>
        </p:txBody>
      </p:sp>
      <p:sp>
        <p:nvSpPr>
          <p:cNvPr id="47110" name="Line 5">
            <a:extLst>
              <a:ext uri="{FF2B5EF4-FFF2-40B4-BE49-F238E27FC236}">
                <a16:creationId xmlns:a16="http://schemas.microsoft.com/office/drawing/2014/main" id="{7F55A149-AF97-4291-9B60-8B7D4470F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Text Box 6">
            <a:extLst>
              <a:ext uri="{FF2B5EF4-FFF2-40B4-BE49-F238E27FC236}">
                <a16:creationId xmlns:a16="http://schemas.microsoft.com/office/drawing/2014/main" id="{F7A0961D-D6DD-4167-8623-63E623A0B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731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7112" name="Rectangle 7">
            <a:extLst>
              <a:ext uri="{FF2B5EF4-FFF2-40B4-BE49-F238E27FC236}">
                <a16:creationId xmlns:a16="http://schemas.microsoft.com/office/drawing/2014/main" id="{9B0674DB-B357-4543-8785-BC1F40471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7772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Local Area Networks (LANs)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Short distances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Designed to provide local interconnectivity</a:t>
            </a:r>
          </a:p>
          <a:p>
            <a:pPr eaLnBrk="1" hangingPunct="1"/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Wide Area Networks (WANs)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Long distances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Provide connectivity over large areas</a:t>
            </a:r>
          </a:p>
          <a:p>
            <a:pPr eaLnBrk="1" hangingPunct="1"/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Metropolitan Area Networks (MANs)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Provide connectivity over areas such as a city, a campus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1">
            <a:extLst>
              <a:ext uri="{FF2B5EF4-FFF2-40B4-BE49-F238E27FC236}">
                <a16:creationId xmlns:a16="http://schemas.microsoft.com/office/drawing/2014/main" id="{F1C48C74-B326-4463-B58C-2B808312E8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30CD974B-BB3F-44E7-B163-BE5E3E674B1E}" type="slidenum">
              <a:rPr lang="en-US" altLang="en-US" sz="2000" smtClean="0"/>
              <a:pPr/>
              <a:t>32</a:t>
            </a:fld>
            <a:endParaRPr lang="en-US" altLang="en-US" sz="2000"/>
          </a:p>
        </p:txBody>
      </p:sp>
      <p:sp>
        <p:nvSpPr>
          <p:cNvPr id="49155" name="Line 2">
            <a:extLst>
              <a:ext uri="{FF2B5EF4-FFF2-40B4-BE49-F238E27FC236}">
                <a16:creationId xmlns:a16="http://schemas.microsoft.com/office/drawing/2014/main" id="{A4A898F3-18A3-4D89-8352-8B6E05381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Line 3">
            <a:extLst>
              <a:ext uri="{FF2B5EF4-FFF2-40B4-BE49-F238E27FC236}">
                <a16:creationId xmlns:a16="http://schemas.microsoft.com/office/drawing/2014/main" id="{064D50E2-B9B6-4A8B-84AE-C8E761C7C8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7" name="Text Box 4">
            <a:extLst>
              <a:ext uri="{FF2B5EF4-FFF2-40B4-BE49-F238E27FC236}">
                <a16:creationId xmlns:a16="http://schemas.microsoft.com/office/drawing/2014/main" id="{1A5D71E2-3CD3-470E-8067-9B5984825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570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1.10  </a:t>
            </a:r>
            <a:r>
              <a:rPr lang="en-US" altLang="en-US" sz="2000" i="1">
                <a:latin typeface="Times New Roman" panose="02020603050405020304" pitchFamily="18" charset="0"/>
              </a:rPr>
              <a:t>An isolated LAN connecting 12 computers to a hub </a:t>
            </a:r>
          </a:p>
        </p:txBody>
      </p:sp>
      <p:sp>
        <p:nvSpPr>
          <p:cNvPr id="49158" name="Line 5">
            <a:extLst>
              <a:ext uri="{FF2B5EF4-FFF2-40B4-BE49-F238E27FC236}">
                <a16:creationId xmlns:a16="http://schemas.microsoft.com/office/drawing/2014/main" id="{712896ED-F950-44A6-8F8E-904AF89EAB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9159" name="Picture 6">
            <a:extLst>
              <a:ext uri="{FF2B5EF4-FFF2-40B4-BE49-F238E27FC236}">
                <a16:creationId xmlns:a16="http://schemas.microsoft.com/office/drawing/2014/main" id="{D8B2D0E7-E6E3-448E-96D3-0884AB9A7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1622425"/>
            <a:ext cx="6151562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1">
            <a:extLst>
              <a:ext uri="{FF2B5EF4-FFF2-40B4-BE49-F238E27FC236}">
                <a16:creationId xmlns:a16="http://schemas.microsoft.com/office/drawing/2014/main" id="{6BD5C89F-B3C5-456B-AEB1-B12C8C3F40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82E293DD-67A7-4BD8-B737-5EF6E87F1487}" type="slidenum">
              <a:rPr lang="en-US" altLang="en-US" sz="2000" smtClean="0"/>
              <a:pPr/>
              <a:t>33</a:t>
            </a:fld>
            <a:endParaRPr lang="en-US" altLang="en-US" sz="20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07BB30D9-9E4F-457E-9CE6-A99E909CA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66800"/>
            <a:ext cx="83058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LAN</a:t>
            </a:r>
          </a:p>
          <a:p>
            <a:endParaRPr lang="en-US" altLang="en-US" b="0"/>
          </a:p>
          <a:p>
            <a:r>
              <a:rPr lang="en-US" altLang="en-US" b="0"/>
              <a:t>The full form of LAN is the </a:t>
            </a:r>
            <a:r>
              <a:rPr lang="en-US" altLang="en-US"/>
              <a:t>‘Local Area Network. ‘</a:t>
            </a:r>
            <a:r>
              <a:rPr lang="en-US" altLang="en-US" b="0"/>
              <a:t> As the name suggests, it connects the </a:t>
            </a:r>
            <a:r>
              <a:rPr lang="en-US" altLang="en-US" b="0">
                <a:hlinkClick r:id="rId2"/>
              </a:rPr>
              <a:t>computers</a:t>
            </a:r>
            <a:r>
              <a:rPr lang="en-US" altLang="en-US" b="0"/>
              <a:t> by covering the local area within 10m to 1.5 km. Since it covers a small local area, you will find LAN in local places like offices, </a:t>
            </a:r>
            <a:r>
              <a:rPr lang="en-US" altLang="en-US" b="0">
                <a:hlinkClick r:id="rId3"/>
              </a:rPr>
              <a:t>colleges, schools</a:t>
            </a:r>
            <a:r>
              <a:rPr lang="en-US" altLang="en-US" b="0"/>
              <a:t>, groups of buildings, business organizations.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1">
            <a:extLst>
              <a:ext uri="{FF2B5EF4-FFF2-40B4-BE49-F238E27FC236}">
                <a16:creationId xmlns:a16="http://schemas.microsoft.com/office/drawing/2014/main" id="{779D5CC9-63C5-4A6E-B35F-F32F69038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2C5AAD64-93BD-4C01-BE13-901574EF5B55}" type="slidenum">
              <a:rPr lang="en-US" altLang="en-US" sz="2000" smtClean="0"/>
              <a:pPr/>
              <a:t>34</a:t>
            </a:fld>
            <a:endParaRPr lang="en-US" alt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A631C1-7660-41A0-8A86-C563629FAD5E}"/>
              </a:ext>
            </a:extLst>
          </p:cNvPr>
          <p:cNvSpPr/>
          <p:nvPr/>
        </p:nvSpPr>
        <p:spPr>
          <a:xfrm>
            <a:off x="304800" y="609600"/>
            <a:ext cx="8610600" cy="53863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Features of LAN:</a:t>
            </a:r>
          </a:p>
          <a:p>
            <a:pPr>
              <a:defRPr/>
            </a:pPr>
            <a:endParaRPr lang="en-US" sz="2400" dirty="0">
              <a:latin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The network capacity of a LAN is limited to a single room and small geographical areas like homes, small firms, and offices.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The LAN has the advantage of high speed for data transfer.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File transfer and recovery are more manageable in a LAN network because backup files are stored in a server.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It has no connection with the external system, which ensures privacy.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The LAN network is a private network, it doesn’t own by any government bodies.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The network ranges from 1m to 1.5km.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1">
            <a:extLst>
              <a:ext uri="{FF2B5EF4-FFF2-40B4-BE49-F238E27FC236}">
                <a16:creationId xmlns:a16="http://schemas.microsoft.com/office/drawing/2014/main" id="{C8A78C97-17F4-4F6D-AE1A-9E01AE2514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1231CFA6-4933-47FD-B13A-57D77B147EEA}" type="slidenum">
              <a:rPr lang="en-US" altLang="en-US" sz="2000" smtClean="0"/>
              <a:pPr/>
              <a:t>35</a:t>
            </a:fld>
            <a:endParaRPr lang="en-US" altLang="en-US" sz="2000"/>
          </a:p>
        </p:txBody>
      </p:sp>
      <p:pic>
        <p:nvPicPr>
          <p:cNvPr id="53251" name="Picture 2">
            <a:extLst>
              <a:ext uri="{FF2B5EF4-FFF2-40B4-BE49-F238E27FC236}">
                <a16:creationId xmlns:a16="http://schemas.microsoft.com/office/drawing/2014/main" id="{778C1FE7-0E1C-498A-9F19-0477FC002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1638300"/>
            <a:ext cx="61626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TextBox 3">
            <a:extLst>
              <a:ext uri="{FF2B5EF4-FFF2-40B4-BE49-F238E27FC236}">
                <a16:creationId xmlns:a16="http://schemas.microsoft.com/office/drawing/2014/main" id="{120C673C-179D-48F4-AEBD-4B3580660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1000"/>
            <a:ext cx="411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MAN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1">
            <a:extLst>
              <a:ext uri="{FF2B5EF4-FFF2-40B4-BE49-F238E27FC236}">
                <a16:creationId xmlns:a16="http://schemas.microsoft.com/office/drawing/2014/main" id="{FD134EDD-0D2A-4DDA-80CE-CBD2EFDC6D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A9BED0A6-4F68-48A6-807A-2C93E274278A}" type="slidenum">
              <a:rPr lang="en-US" altLang="en-US" sz="2000" smtClean="0"/>
              <a:pPr/>
              <a:t>36</a:t>
            </a:fld>
            <a:endParaRPr lang="en-US" altLang="en-US" sz="20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1247D85-7BD1-4892-B1BE-ABFEB5568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20750"/>
            <a:ext cx="8001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/>
              <a:t>The Full form of MAN is the ‘</a:t>
            </a:r>
            <a:r>
              <a:rPr lang="en-US" altLang="en-US"/>
              <a:t>Metropolitan Area Network</a:t>
            </a:r>
            <a:r>
              <a:rPr lang="en-US" altLang="en-US" b="0"/>
              <a:t>.’ The WAN is a superior version of the LAN network, often used in cities and other locations covering a range of 5-60 km to transfer data at high speed.</a:t>
            </a:r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1">
            <a:extLst>
              <a:ext uri="{FF2B5EF4-FFF2-40B4-BE49-F238E27FC236}">
                <a16:creationId xmlns:a16="http://schemas.microsoft.com/office/drawing/2014/main" id="{FD14D919-ADD1-4D4E-AB50-6804EE50EC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483C812F-FF37-4F42-96EE-3D6679272306}" type="slidenum">
              <a:rPr lang="en-US" altLang="en-US" sz="2000" smtClean="0"/>
              <a:pPr/>
              <a:t>37</a:t>
            </a:fld>
            <a:endParaRPr lang="en-US" alt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F0840E-DB76-4C25-A7BD-3B5C3509F3AA}"/>
              </a:ext>
            </a:extLst>
          </p:cNvPr>
          <p:cNvSpPr/>
          <p:nvPr/>
        </p:nvSpPr>
        <p:spPr>
          <a:xfrm>
            <a:off x="457200" y="304800"/>
            <a:ext cx="8153400" cy="55086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0" dirty="0">
                <a:solidFill>
                  <a:srgbClr val="FF0000"/>
                </a:solidFill>
                <a:latin typeface="Arial" charset="0"/>
              </a:rPr>
              <a:t>Features of MAN:</a:t>
            </a:r>
          </a:p>
          <a:p>
            <a:pPr>
              <a:defRPr/>
            </a:pPr>
            <a:endParaRPr lang="en-US" b="0" dirty="0">
              <a:latin typeface="Arial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b="0" dirty="0">
                <a:latin typeface="Arial" charset="0"/>
              </a:rPr>
              <a:t>The network coverage of MAN is more massive than LAN but smaller than WAN.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b="0" dirty="0">
                <a:latin typeface="Arial" charset="0"/>
              </a:rPr>
              <a:t>It is bounded in large geographical areas such as a town, city.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b="0" dirty="0">
                <a:latin typeface="Arial" charset="0"/>
              </a:rPr>
              <a:t>The data transmission speed is moderate.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b="0" dirty="0">
                <a:latin typeface="Arial" charset="0"/>
              </a:rPr>
              <a:t>Its ownership can be public or private parties.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b="0" dirty="0">
                <a:latin typeface="Arial" charset="0"/>
              </a:rPr>
              <a:t>The network ranges from 5 to 60km.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1">
            <a:extLst>
              <a:ext uri="{FF2B5EF4-FFF2-40B4-BE49-F238E27FC236}">
                <a16:creationId xmlns:a16="http://schemas.microsoft.com/office/drawing/2014/main" id="{184473E3-7E62-4307-B6FB-CA6FAF5363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8D5072B2-69BA-4904-BC4F-557BCF90ABB4}" type="slidenum">
              <a:rPr lang="en-US" altLang="en-US" sz="2000" smtClean="0"/>
              <a:pPr/>
              <a:t>38</a:t>
            </a:fld>
            <a:endParaRPr lang="en-US" altLang="en-US" sz="2000"/>
          </a:p>
        </p:txBody>
      </p:sp>
      <p:sp>
        <p:nvSpPr>
          <p:cNvPr id="56323" name="Line 2">
            <a:extLst>
              <a:ext uri="{FF2B5EF4-FFF2-40B4-BE49-F238E27FC236}">
                <a16:creationId xmlns:a16="http://schemas.microsoft.com/office/drawing/2014/main" id="{A2FEB3C4-BF2A-4B74-B12A-3C86142DF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4" name="Line 3">
            <a:extLst>
              <a:ext uri="{FF2B5EF4-FFF2-40B4-BE49-F238E27FC236}">
                <a16:creationId xmlns:a16="http://schemas.microsoft.com/office/drawing/2014/main" id="{5ABF8EB9-763D-4F6C-BA7B-24F507E5C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5" name="Text Box 4">
            <a:extLst>
              <a:ext uri="{FF2B5EF4-FFF2-40B4-BE49-F238E27FC236}">
                <a16:creationId xmlns:a16="http://schemas.microsoft.com/office/drawing/2014/main" id="{CC703421-31F7-4BAB-8F5B-857A2F8DD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16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1.11  </a:t>
            </a:r>
            <a:r>
              <a:rPr lang="en-US" altLang="en-US" sz="2000" i="1">
                <a:latin typeface="Times New Roman" panose="02020603050405020304" pitchFamily="18" charset="0"/>
              </a:rPr>
              <a:t>WANs: a switched WAN and a point-to-point WAN</a:t>
            </a:r>
          </a:p>
        </p:txBody>
      </p:sp>
      <p:sp>
        <p:nvSpPr>
          <p:cNvPr id="56326" name="Line 5">
            <a:extLst>
              <a:ext uri="{FF2B5EF4-FFF2-40B4-BE49-F238E27FC236}">
                <a16:creationId xmlns:a16="http://schemas.microsoft.com/office/drawing/2014/main" id="{58DDC011-21B6-4B46-AD4F-B0BAC518E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327" name="Picture 6">
            <a:extLst>
              <a:ext uri="{FF2B5EF4-FFF2-40B4-BE49-F238E27FC236}">
                <a16:creationId xmlns:a16="http://schemas.microsoft.com/office/drawing/2014/main" id="{FF22CC18-E711-4A15-8DB7-3A23CD983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116013"/>
            <a:ext cx="7112000" cy="505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1">
            <a:extLst>
              <a:ext uri="{FF2B5EF4-FFF2-40B4-BE49-F238E27FC236}">
                <a16:creationId xmlns:a16="http://schemas.microsoft.com/office/drawing/2014/main" id="{25FA4294-6386-48FC-B8BB-50B405F43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7F0923A2-DD1C-4B83-99E1-6C5CD32DA686}" type="slidenum">
              <a:rPr lang="en-US" altLang="en-US" sz="2000" smtClean="0"/>
              <a:pPr/>
              <a:t>39</a:t>
            </a:fld>
            <a:endParaRPr lang="en-US" altLang="en-US" sz="2000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15E48AB-8534-4159-ADB8-E8C1B0D85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"/>
            <a:ext cx="83058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>
                <a:solidFill>
                  <a:srgbClr val="FF0000"/>
                </a:solidFill>
              </a:rPr>
              <a:t>WAN</a:t>
            </a:r>
          </a:p>
          <a:p>
            <a:pPr algn="just"/>
            <a:endParaRPr lang="en-US" altLang="en-US" b="0"/>
          </a:p>
          <a:p>
            <a:pPr algn="just"/>
            <a:r>
              <a:rPr lang="en-US" altLang="en-US" b="0"/>
              <a:t>A WAN full-form is ‘</a:t>
            </a:r>
            <a:r>
              <a:rPr lang="en-US" altLang="en-US"/>
              <a:t>Wide Area Network</a:t>
            </a:r>
            <a:r>
              <a:rPr lang="en-US" altLang="en-US" b="0"/>
              <a:t>. ‘ A WAN is used to connect computers that are not close to one another. It is the collection of many LANs with a much more extensive range than LAN and MAN.</a:t>
            </a:r>
          </a:p>
          <a:p>
            <a:pPr algn="just"/>
            <a:r>
              <a:rPr lang="en-US" altLang="en-US" b="0"/>
              <a:t>In </a:t>
            </a:r>
            <a:r>
              <a:rPr lang="en-US" altLang="en-US"/>
              <a:t>LAN, WAN, and MAN,</a:t>
            </a:r>
            <a:r>
              <a:rPr lang="en-US" altLang="en-US" b="0"/>
              <a:t> the WAN network’s geographical periphery is more widespread such as a network of systems </a:t>
            </a:r>
            <a:r>
              <a:rPr lang="en-US" altLang="en-US"/>
              <a:t>spread across the entire city, country, or even continent</a:t>
            </a:r>
            <a:r>
              <a:rPr lang="en-US" altLang="en-US" b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>
            <a:extLst>
              <a:ext uri="{FF2B5EF4-FFF2-40B4-BE49-F238E27FC236}">
                <a16:creationId xmlns:a16="http://schemas.microsoft.com/office/drawing/2014/main" id="{57B0D372-ED39-49C5-BE82-C79CD4EA17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E175E0C6-9E78-424C-AC5A-BCDE438CF4F5}" type="slidenum">
              <a:rPr lang="en-US" altLang="en-US" sz="2000" smtClean="0"/>
              <a:pPr/>
              <a:t>4</a:t>
            </a:fld>
            <a:endParaRPr lang="en-US" altLang="en-US" sz="2000"/>
          </a:p>
        </p:txBody>
      </p:sp>
      <p:sp>
        <p:nvSpPr>
          <p:cNvPr id="11267" name="Line 2">
            <a:extLst>
              <a:ext uri="{FF2B5EF4-FFF2-40B4-BE49-F238E27FC236}">
                <a16:creationId xmlns:a16="http://schemas.microsoft.com/office/drawing/2014/main" id="{B1DE0209-A056-4855-91A6-A66C640853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" name="Line 3">
            <a:extLst>
              <a:ext uri="{FF2B5EF4-FFF2-40B4-BE49-F238E27FC236}">
                <a16:creationId xmlns:a16="http://schemas.microsoft.com/office/drawing/2014/main" id="{49D6C67B-113C-44AD-92D6-88D66264D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Text Box 4">
            <a:extLst>
              <a:ext uri="{FF2B5EF4-FFF2-40B4-BE49-F238E27FC236}">
                <a16:creationId xmlns:a16="http://schemas.microsoft.com/office/drawing/2014/main" id="{51966531-7ECB-44DB-B215-7458A27AC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80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1.2  </a:t>
            </a:r>
            <a:r>
              <a:rPr lang="en-US" altLang="en-US" sz="2000" i="1">
                <a:latin typeface="Times New Roman" panose="02020603050405020304" pitchFamily="18" charset="0"/>
              </a:rPr>
              <a:t>Data flow (simplex, half-duplex, and full-duplex)</a:t>
            </a:r>
          </a:p>
        </p:txBody>
      </p:sp>
      <p:sp>
        <p:nvSpPr>
          <p:cNvPr id="11270" name="Line 5">
            <a:extLst>
              <a:ext uri="{FF2B5EF4-FFF2-40B4-BE49-F238E27FC236}">
                <a16:creationId xmlns:a16="http://schemas.microsoft.com/office/drawing/2014/main" id="{F8882AB8-9880-4482-B275-0F5630955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271" name="Picture 6">
            <a:extLst>
              <a:ext uri="{FF2B5EF4-FFF2-40B4-BE49-F238E27FC236}">
                <a16:creationId xmlns:a16="http://schemas.microsoft.com/office/drawing/2014/main" id="{57B5A8CF-EF74-41F8-AB9E-F5042630F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71575"/>
            <a:ext cx="64897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1">
            <a:extLst>
              <a:ext uri="{FF2B5EF4-FFF2-40B4-BE49-F238E27FC236}">
                <a16:creationId xmlns:a16="http://schemas.microsoft.com/office/drawing/2014/main" id="{F39B800D-DE77-43EB-9EB8-00F634E634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2338E5B7-D386-49F3-B26E-A7F397710413}" type="slidenum">
              <a:rPr lang="en-US" altLang="en-US" sz="2000" smtClean="0"/>
              <a:pPr/>
              <a:t>40</a:t>
            </a:fld>
            <a:endParaRPr lang="en-US" alt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DDEF14-498E-4C8A-B7A6-49A6782B78CE}"/>
              </a:ext>
            </a:extLst>
          </p:cNvPr>
          <p:cNvSpPr/>
          <p:nvPr/>
        </p:nvSpPr>
        <p:spPr>
          <a:xfrm>
            <a:off x="304800" y="533400"/>
            <a:ext cx="8153400" cy="60023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Features of WAN:</a:t>
            </a:r>
          </a:p>
          <a:p>
            <a:pPr>
              <a:defRPr/>
            </a:pPr>
            <a:endParaRPr lang="en-US" b="0" dirty="0">
              <a:latin typeface="Arial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b="0" dirty="0">
                <a:latin typeface="Arial" charset="0"/>
              </a:rPr>
              <a:t>It is generally used for voice and data for mobile and landline phone applications.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b="0" dirty="0">
                <a:latin typeface="Arial" charset="0"/>
              </a:rPr>
              <a:t>A large number of people can communicate with one another in this single network.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b="0" dirty="0">
                <a:latin typeface="Arial" charset="0"/>
              </a:rPr>
              <a:t>Its data transmission speed fluctuating sometimes slow or even very fast.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b="0" dirty="0">
                <a:latin typeface="Arial" charset="0"/>
              </a:rPr>
              <a:t>The network range or coverage area of ​​a WAN is more massive, from which we can transfer the data across the world.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1">
            <a:extLst>
              <a:ext uri="{FF2B5EF4-FFF2-40B4-BE49-F238E27FC236}">
                <a16:creationId xmlns:a16="http://schemas.microsoft.com/office/drawing/2014/main" id="{49172195-9BA6-4BFD-96DD-55FFAA4E55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5E8D0C16-BF3C-4AD2-A970-97FC7C766937}" type="slidenum">
              <a:rPr lang="en-US" altLang="en-US" sz="2000" smtClean="0"/>
              <a:pPr/>
              <a:t>41</a:t>
            </a:fld>
            <a:endParaRPr lang="en-US" altLang="en-US" sz="2000"/>
          </a:p>
        </p:txBody>
      </p:sp>
      <p:pic>
        <p:nvPicPr>
          <p:cNvPr id="60419" name="Picture 2">
            <a:extLst>
              <a:ext uri="{FF2B5EF4-FFF2-40B4-BE49-F238E27FC236}">
                <a16:creationId xmlns:a16="http://schemas.microsoft.com/office/drawing/2014/main" id="{490D38FD-7461-40C0-95A3-B5287CB5D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681038"/>
            <a:ext cx="8267700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1">
            <a:extLst>
              <a:ext uri="{FF2B5EF4-FFF2-40B4-BE49-F238E27FC236}">
                <a16:creationId xmlns:a16="http://schemas.microsoft.com/office/drawing/2014/main" id="{2CB44054-3073-4884-AA17-8B1CA6203A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ABB8AC1F-54CB-4151-8FF5-70632190352A}" type="slidenum">
              <a:rPr lang="en-US" altLang="en-US" sz="2000" smtClean="0"/>
              <a:pPr/>
              <a:t>42</a:t>
            </a:fld>
            <a:endParaRPr lang="en-US" altLang="en-US" sz="2000"/>
          </a:p>
        </p:txBody>
      </p:sp>
      <p:pic>
        <p:nvPicPr>
          <p:cNvPr id="61443" name="Picture 2">
            <a:extLst>
              <a:ext uri="{FF2B5EF4-FFF2-40B4-BE49-F238E27FC236}">
                <a16:creationId xmlns:a16="http://schemas.microsoft.com/office/drawing/2014/main" id="{B956CDC9-2350-4DF9-B797-44AEFD5E5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752600"/>
            <a:ext cx="80581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1">
            <a:extLst>
              <a:ext uri="{FF2B5EF4-FFF2-40B4-BE49-F238E27FC236}">
                <a16:creationId xmlns:a16="http://schemas.microsoft.com/office/drawing/2014/main" id="{9FF4BB18-BBC0-45D5-AE23-6B40CC4AC0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6C9FAF42-2486-42F5-8F1E-9664F00FF955}" type="slidenum">
              <a:rPr lang="en-US" altLang="en-US" sz="2000" smtClean="0"/>
              <a:pPr/>
              <a:t>43</a:t>
            </a:fld>
            <a:endParaRPr lang="en-US" altLang="en-US" sz="2000"/>
          </a:p>
        </p:txBody>
      </p:sp>
      <p:sp>
        <p:nvSpPr>
          <p:cNvPr id="62467" name="Line 2">
            <a:extLst>
              <a:ext uri="{FF2B5EF4-FFF2-40B4-BE49-F238E27FC236}">
                <a16:creationId xmlns:a16="http://schemas.microsoft.com/office/drawing/2014/main" id="{42679973-F39F-49D3-923A-B025AEF05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8" name="Line 3">
            <a:extLst>
              <a:ext uri="{FF2B5EF4-FFF2-40B4-BE49-F238E27FC236}">
                <a16:creationId xmlns:a16="http://schemas.microsoft.com/office/drawing/2014/main" id="{76A0B0DE-5117-4553-85D0-19FF347C3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838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9" name="Text Box 4">
            <a:extLst>
              <a:ext uri="{FF2B5EF4-FFF2-40B4-BE49-F238E27FC236}">
                <a16:creationId xmlns:a16="http://schemas.microsoft.com/office/drawing/2014/main" id="{922D54F7-DEDA-4998-82B4-A1F98A7CA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819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1.12  </a:t>
            </a:r>
            <a:r>
              <a:rPr lang="en-US" altLang="en-US" sz="2000" i="1">
                <a:latin typeface="Times New Roman" panose="02020603050405020304" pitchFamily="18" charset="0"/>
              </a:rPr>
              <a:t>A heterogeneous network made of four WANs and two LANs</a:t>
            </a:r>
          </a:p>
        </p:txBody>
      </p:sp>
      <p:sp>
        <p:nvSpPr>
          <p:cNvPr id="62470" name="Line 5">
            <a:extLst>
              <a:ext uri="{FF2B5EF4-FFF2-40B4-BE49-F238E27FC236}">
                <a16:creationId xmlns:a16="http://schemas.microsoft.com/office/drawing/2014/main" id="{FB24D4BB-A84F-4FB1-8417-CFA4E99A1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2471" name="Picture 6">
            <a:extLst>
              <a:ext uri="{FF2B5EF4-FFF2-40B4-BE49-F238E27FC236}">
                <a16:creationId xmlns:a16="http://schemas.microsoft.com/office/drawing/2014/main" id="{894C8F6D-6B8B-4C42-8837-3EE538A43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990600"/>
            <a:ext cx="574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1">
            <a:extLst>
              <a:ext uri="{FF2B5EF4-FFF2-40B4-BE49-F238E27FC236}">
                <a16:creationId xmlns:a16="http://schemas.microsoft.com/office/drawing/2014/main" id="{916224A0-23AB-435F-97BD-E9B0D96216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FFDF12F8-E2E5-448E-BDF3-22B6C5D85671}" type="slidenum">
              <a:rPr lang="en-US" altLang="en-US" sz="2000" smtClean="0"/>
              <a:pPr/>
              <a:t>44</a:t>
            </a:fld>
            <a:endParaRPr lang="en-US" altLang="en-US" sz="2000"/>
          </a:p>
        </p:txBody>
      </p:sp>
      <p:sp>
        <p:nvSpPr>
          <p:cNvPr id="859142" name="Rectangle 6">
            <a:extLst>
              <a:ext uri="{FF2B5EF4-FFF2-40B4-BE49-F238E27FC236}">
                <a16:creationId xmlns:a16="http://schemas.microsoft.com/office/drawing/2014/main" id="{27A57E98-9AFE-4FF7-8D80-F68BE15FA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859139" name="Text Box 3">
            <a:extLst>
              <a:ext uri="{FF2B5EF4-FFF2-40B4-BE49-F238E27FC236}">
                <a16:creationId xmlns:a16="http://schemas.microsoft.com/office/drawing/2014/main" id="{50AA3144-1793-4F5A-8BC2-03BC97068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41132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1-3   THE INTERNET</a:t>
            </a:r>
          </a:p>
        </p:txBody>
      </p:sp>
      <p:sp>
        <p:nvSpPr>
          <p:cNvPr id="64517" name="Text Box 4">
            <a:extLst>
              <a:ext uri="{FF2B5EF4-FFF2-40B4-BE49-F238E27FC236}">
                <a16:creationId xmlns:a16="http://schemas.microsoft.com/office/drawing/2014/main" id="{0C3E2F4D-2523-4935-A427-C33456CD9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59143" name="Rectangle 7">
            <a:extLst>
              <a:ext uri="{FF2B5EF4-FFF2-40B4-BE49-F238E27FC236}">
                <a16:creationId xmlns:a16="http://schemas.microsoft.com/office/drawing/2014/main" id="{0E3C3B35-B476-4822-905A-57EA9B3C8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219200"/>
            <a:ext cx="8686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The </a:t>
            </a: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Internet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has revolutionized many aspects of our daily lives. It has affected the way we do business as well as the way we spend our leisure time. The Internet is a communication system that has brought a wealth of information to our fingertips and organized it for our use. </a:t>
            </a:r>
          </a:p>
        </p:txBody>
      </p:sp>
      <p:sp>
        <p:nvSpPr>
          <p:cNvPr id="64519" name="Rectangle 8">
            <a:extLst>
              <a:ext uri="{FF2B5EF4-FFF2-40B4-BE49-F238E27FC236}">
                <a16:creationId xmlns:a16="http://schemas.microsoft.com/office/drawing/2014/main" id="{C0FA915C-DA53-4398-BBF1-E014D60A8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045075"/>
            <a:ext cx="7467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Organization of the Internet</a:t>
            </a:r>
          </a:p>
          <a:p>
            <a:pPr>
              <a:buClr>
                <a:schemeClr val="folHlink"/>
              </a:buClr>
              <a:buSzPct val="117000"/>
              <a:buFont typeface="Wingdings" panose="05000000000000000000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Internet Service Providers (ISPs)</a:t>
            </a:r>
          </a:p>
        </p:txBody>
      </p:sp>
      <p:sp>
        <p:nvSpPr>
          <p:cNvPr id="859145" name="Text Box 9">
            <a:extLst>
              <a:ext uri="{FF2B5EF4-FFF2-40B4-BE49-F238E27FC236}">
                <a16:creationId xmlns:a16="http://schemas.microsoft.com/office/drawing/2014/main" id="{43F56285-F4E4-4D02-9364-08912F632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4511675"/>
            <a:ext cx="4867275" cy="51911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>
            <a:extLst>
              <a:ext uri="{FF2B5EF4-FFF2-40B4-BE49-F238E27FC236}">
                <a16:creationId xmlns:a16="http://schemas.microsoft.com/office/drawing/2014/main" id="{9A8EAF2E-0EE2-482A-97EC-E3B0F08587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B60F7098-6844-4733-ACB9-DC4BE231FE06}" type="slidenum">
              <a:rPr lang="en-US" altLang="en-US" sz="2000" smtClean="0"/>
              <a:pPr/>
              <a:t>5</a:t>
            </a:fld>
            <a:endParaRPr lang="en-US" altLang="en-US" sz="2000"/>
          </a:p>
        </p:txBody>
      </p:sp>
      <p:sp>
        <p:nvSpPr>
          <p:cNvPr id="858114" name="Rectangle 2">
            <a:extLst>
              <a:ext uri="{FF2B5EF4-FFF2-40B4-BE49-F238E27FC236}">
                <a16:creationId xmlns:a16="http://schemas.microsoft.com/office/drawing/2014/main" id="{0CBB81BE-0F40-4121-933D-C1065F6EA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858115" name="Text Box 3">
            <a:extLst>
              <a:ext uri="{FF2B5EF4-FFF2-40B4-BE49-F238E27FC236}">
                <a16:creationId xmlns:a16="http://schemas.microsoft.com/office/drawing/2014/main" id="{7724356C-B02C-4AC5-9332-C5E4A8AF8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34242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1-2   NETWORKS</a:t>
            </a:r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D99A59BB-1DDA-404A-BDCE-2DFB8B10B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58118" name="Rectangle 6">
            <a:extLst>
              <a:ext uri="{FF2B5EF4-FFF2-40B4-BE49-F238E27FC236}">
                <a16:creationId xmlns:a16="http://schemas.microsoft.com/office/drawing/2014/main" id="{0E6F295D-90C8-4D34-A482-CD046F3EF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19200"/>
            <a:ext cx="86106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A </a:t>
            </a: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network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is a set of devices (often referred to as </a:t>
            </a: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nodes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) connected by communication </a:t>
            </a: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links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. A node can be a computer, printer, or any other device capable of sending and/or receiving data generated by other nodes on the network. A link can be a cable, air, optical fiber, or any medium which can transport a signal carrying information.</a:t>
            </a:r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2C8B3FF8-CD59-48B7-A6E8-52B5F2978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876800"/>
            <a:ext cx="7696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SzPct val="117000"/>
              <a:buFont typeface="Wingdings" panose="05000000000000000000" pitchFamily="2" charset="2"/>
              <a:buChar char="§"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 Network Criteria</a:t>
            </a:r>
          </a:p>
          <a:p>
            <a:pPr>
              <a:buSzPct val="117000"/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 Physical Structures</a:t>
            </a:r>
          </a:p>
          <a:p>
            <a:pPr>
              <a:buSzPct val="117000"/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 Categories of Networks</a:t>
            </a:r>
          </a:p>
        </p:txBody>
      </p:sp>
      <p:sp>
        <p:nvSpPr>
          <p:cNvPr id="858120" name="Text Box 8">
            <a:extLst>
              <a:ext uri="{FF2B5EF4-FFF2-40B4-BE49-F238E27FC236}">
                <a16:creationId xmlns:a16="http://schemas.microsoft.com/office/drawing/2014/main" id="{0ECCC9F9-D822-44FD-A2D1-3083419F8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43400"/>
            <a:ext cx="4867275" cy="51911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070BD70C-F050-4CEC-9857-2EBAB6A147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87798AF8-4A14-4E6D-B66D-4186F5F8C91B}" type="slidenum">
              <a:rPr lang="en-US" altLang="en-US" sz="2000" smtClean="0"/>
              <a:pPr/>
              <a:t>6</a:t>
            </a:fld>
            <a:endParaRPr lang="en-US" altLang="en-US" sz="2000"/>
          </a:p>
        </p:txBody>
      </p:sp>
      <p:sp>
        <p:nvSpPr>
          <p:cNvPr id="15363" name="Line 2">
            <a:extLst>
              <a:ext uri="{FF2B5EF4-FFF2-40B4-BE49-F238E27FC236}">
                <a16:creationId xmlns:a16="http://schemas.microsoft.com/office/drawing/2014/main" id="{EDE289A8-8570-4FF1-835B-437699C45B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" name="Line 3">
            <a:extLst>
              <a:ext uri="{FF2B5EF4-FFF2-40B4-BE49-F238E27FC236}">
                <a16:creationId xmlns:a16="http://schemas.microsoft.com/office/drawing/2014/main" id="{0FD7C902-0D7B-4EB3-8EBC-840E380509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1E2FF04F-35A7-4EEE-B874-FED37FE59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1950"/>
            <a:ext cx="3197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Network Criteria</a:t>
            </a:r>
            <a:endParaRPr lang="en-US" altLang="en-US" sz="2000" i="1">
              <a:latin typeface="Times New Roman" panose="02020603050405020304" pitchFamily="18" charset="0"/>
            </a:endParaRPr>
          </a:p>
        </p:txBody>
      </p:sp>
      <p:sp>
        <p:nvSpPr>
          <p:cNvPr id="15366" name="Line 5">
            <a:extLst>
              <a:ext uri="{FF2B5EF4-FFF2-40B4-BE49-F238E27FC236}">
                <a16:creationId xmlns:a16="http://schemas.microsoft.com/office/drawing/2014/main" id="{5A8CC181-B3E0-4770-B114-E0027D662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2E4788A9-8C64-4406-A114-8FD043D9F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731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8" name="Rectangle 9">
            <a:extLst>
              <a:ext uri="{FF2B5EF4-FFF2-40B4-BE49-F238E27FC236}">
                <a16:creationId xmlns:a16="http://schemas.microsoft.com/office/drawing/2014/main" id="{29388326-5606-4F0A-B814-122D14523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7772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Performance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Depends on Network Elements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Measured in terms of Delay and Throughput</a:t>
            </a:r>
          </a:p>
          <a:p>
            <a:pPr eaLnBrk="1" hangingPunct="1"/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Reliability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Failure rate of network components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Measured in terms of availability/robustness</a:t>
            </a:r>
          </a:p>
          <a:p>
            <a:pPr eaLnBrk="1" hangingPunct="1"/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Security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Data protection against corruption/loss of data due to:</a:t>
            </a:r>
          </a:p>
          <a:p>
            <a:pPr lvl="3" eaLnBrk="1" hangingPunct="1"/>
            <a:r>
              <a:rPr lang="en-US" altLang="en-US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Errors</a:t>
            </a:r>
          </a:p>
          <a:p>
            <a:pPr lvl="3" eaLnBrk="1" hangingPunct="1"/>
            <a:r>
              <a:rPr lang="en-US" altLang="en-US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Malicious users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C6121A2B-1D15-41D0-AE7A-05E9CFB298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DE1000C6-658D-4BC9-B50E-CB7A765F33CC}" type="slidenum">
              <a:rPr lang="en-US" altLang="en-US" sz="2000" smtClean="0"/>
              <a:pPr/>
              <a:t>7</a:t>
            </a:fld>
            <a:endParaRPr lang="en-US" altLang="en-US" sz="2000"/>
          </a:p>
        </p:txBody>
      </p:sp>
      <p:sp>
        <p:nvSpPr>
          <p:cNvPr id="17411" name="Line 2">
            <a:extLst>
              <a:ext uri="{FF2B5EF4-FFF2-40B4-BE49-F238E27FC236}">
                <a16:creationId xmlns:a16="http://schemas.microsoft.com/office/drawing/2014/main" id="{13EB1401-AEC8-49C7-93FA-D61963AF3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2" name="Line 3">
            <a:extLst>
              <a:ext uri="{FF2B5EF4-FFF2-40B4-BE49-F238E27FC236}">
                <a16:creationId xmlns:a16="http://schemas.microsoft.com/office/drawing/2014/main" id="{F713D620-F720-44D7-BDC9-B3CB932E84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884925A1-953C-441D-AA11-ABCECAA2C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1950"/>
            <a:ext cx="3694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Physical Structures</a:t>
            </a:r>
            <a:endParaRPr lang="en-US" altLang="en-US" sz="2000" i="1">
              <a:latin typeface="Times New Roman" panose="02020603050405020304" pitchFamily="18" charset="0"/>
            </a:endParaRPr>
          </a:p>
        </p:txBody>
      </p:sp>
      <p:sp>
        <p:nvSpPr>
          <p:cNvPr id="17414" name="Line 5">
            <a:extLst>
              <a:ext uri="{FF2B5EF4-FFF2-40B4-BE49-F238E27FC236}">
                <a16:creationId xmlns:a16="http://schemas.microsoft.com/office/drawing/2014/main" id="{16F825B3-C2CE-4D34-8FC1-17F6DD642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Text Box 6">
            <a:extLst>
              <a:ext uri="{FF2B5EF4-FFF2-40B4-BE49-F238E27FC236}">
                <a16:creationId xmlns:a16="http://schemas.microsoft.com/office/drawing/2014/main" id="{480C297E-DE2B-459A-90A3-DA8006E5F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731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6" name="Rectangle 7">
            <a:extLst>
              <a:ext uri="{FF2B5EF4-FFF2-40B4-BE49-F238E27FC236}">
                <a16:creationId xmlns:a16="http://schemas.microsoft.com/office/drawing/2014/main" id="{5AC95749-3EC4-4C40-A02A-1F8ADA6AB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7772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Type of Connection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Point to Point - single transmitter and receiver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Multipoint - multiple recipients of single transmission</a:t>
            </a:r>
          </a:p>
          <a:p>
            <a:pPr eaLnBrk="1" hangingPunct="1"/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Physical Topology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Connection of devices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Type of transmission - unicast, mulitcast, broadcast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>
            <a:extLst>
              <a:ext uri="{FF2B5EF4-FFF2-40B4-BE49-F238E27FC236}">
                <a16:creationId xmlns:a16="http://schemas.microsoft.com/office/drawing/2014/main" id="{6D903891-D755-4749-BB5E-03F925E53B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AB71AE6D-AF5C-49D9-9299-BB79521F9193}" type="slidenum">
              <a:rPr lang="en-US" altLang="en-US" sz="2000" smtClean="0"/>
              <a:pPr/>
              <a:t>8</a:t>
            </a:fld>
            <a:endParaRPr lang="en-US" altLang="en-US" sz="2000"/>
          </a:p>
        </p:txBody>
      </p:sp>
      <p:sp>
        <p:nvSpPr>
          <p:cNvPr id="19459" name="Line 2">
            <a:extLst>
              <a:ext uri="{FF2B5EF4-FFF2-40B4-BE49-F238E27FC236}">
                <a16:creationId xmlns:a16="http://schemas.microsoft.com/office/drawing/2014/main" id="{1B96026C-18C1-4271-A840-4675E8DF4E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Line 3">
            <a:extLst>
              <a:ext uri="{FF2B5EF4-FFF2-40B4-BE49-F238E27FC236}">
                <a16:creationId xmlns:a16="http://schemas.microsoft.com/office/drawing/2014/main" id="{F1344830-8699-4546-9975-DBE2E5F4A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376262E4-858F-4E94-83A1-FFCB72EA7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705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1.3  </a:t>
            </a:r>
            <a:r>
              <a:rPr lang="en-US" altLang="en-US" sz="2000" i="1">
                <a:latin typeface="Times New Roman" panose="02020603050405020304" pitchFamily="18" charset="0"/>
              </a:rPr>
              <a:t>Types of connections: point-to-point and multipoint</a:t>
            </a:r>
          </a:p>
        </p:txBody>
      </p:sp>
      <p:sp>
        <p:nvSpPr>
          <p:cNvPr id="19462" name="Line 5">
            <a:extLst>
              <a:ext uri="{FF2B5EF4-FFF2-40B4-BE49-F238E27FC236}">
                <a16:creationId xmlns:a16="http://schemas.microsoft.com/office/drawing/2014/main" id="{CFC61FBE-4CC6-43EE-80DA-8DC24E30BD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9463" name="Picture 6">
            <a:extLst>
              <a:ext uri="{FF2B5EF4-FFF2-40B4-BE49-F238E27FC236}">
                <a16:creationId xmlns:a16="http://schemas.microsoft.com/office/drawing/2014/main" id="{6E21186C-AC88-41A0-8E91-76A0359BE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1717675"/>
            <a:ext cx="6827837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>
            <a:extLst>
              <a:ext uri="{FF2B5EF4-FFF2-40B4-BE49-F238E27FC236}">
                <a16:creationId xmlns:a16="http://schemas.microsoft.com/office/drawing/2014/main" id="{CA04EBC9-F547-4197-98BB-2864C07430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3C5FBDD5-AA5F-4298-9081-E69736B7027E}" type="slidenum">
              <a:rPr lang="en-US" altLang="en-US" sz="2000" smtClean="0"/>
              <a:pPr/>
              <a:t>9</a:t>
            </a:fld>
            <a:endParaRPr lang="en-US" altLang="en-US" sz="2000"/>
          </a:p>
        </p:txBody>
      </p:sp>
      <p:sp>
        <p:nvSpPr>
          <p:cNvPr id="21507" name="Line 2">
            <a:extLst>
              <a:ext uri="{FF2B5EF4-FFF2-40B4-BE49-F238E27FC236}">
                <a16:creationId xmlns:a16="http://schemas.microsoft.com/office/drawing/2014/main" id="{2DF19FEF-066F-4712-B283-03C359510E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Line 3">
            <a:extLst>
              <a:ext uri="{FF2B5EF4-FFF2-40B4-BE49-F238E27FC236}">
                <a16:creationId xmlns:a16="http://schemas.microsoft.com/office/drawing/2014/main" id="{9EC0E688-3B8C-4C84-B4F4-E201D5A90F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F3D51FB7-167D-437E-8B79-46569E5B7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3998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1.4  </a:t>
            </a:r>
            <a:r>
              <a:rPr lang="en-US" altLang="en-US" sz="2000" i="1">
                <a:latin typeface="Times New Roman" panose="02020603050405020304" pitchFamily="18" charset="0"/>
              </a:rPr>
              <a:t>Categories of topology</a:t>
            </a:r>
          </a:p>
        </p:txBody>
      </p:sp>
      <p:sp>
        <p:nvSpPr>
          <p:cNvPr id="21510" name="Line 5">
            <a:extLst>
              <a:ext uri="{FF2B5EF4-FFF2-40B4-BE49-F238E27FC236}">
                <a16:creationId xmlns:a16="http://schemas.microsoft.com/office/drawing/2014/main" id="{D147173C-812D-40BE-8C6F-C06A09354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511" name="Picture 6">
            <a:extLst>
              <a:ext uri="{FF2B5EF4-FFF2-40B4-BE49-F238E27FC236}">
                <a16:creationId xmlns:a16="http://schemas.microsoft.com/office/drawing/2014/main" id="{441E9086-8E8A-49C5-BD9E-0230C026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2317750"/>
            <a:ext cx="6389687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446CEF139A574A9B083C57F3B11932" ma:contentTypeVersion="13" ma:contentTypeDescription="Create a new document." ma:contentTypeScope="" ma:versionID="73121225bf3cc5230d4cb0466c03a849">
  <xsd:schema xmlns:xsd="http://www.w3.org/2001/XMLSchema" xmlns:xs="http://www.w3.org/2001/XMLSchema" xmlns:p="http://schemas.microsoft.com/office/2006/metadata/properties" xmlns:ns2="147cfbcc-6963-49a1-8878-0efa28665213" xmlns:ns3="08d94fdf-b342-4279-8130-62ef4a5bfb49" targetNamespace="http://schemas.microsoft.com/office/2006/metadata/properties" ma:root="true" ma:fieldsID="a8fcfc4669ef8662207f6d7f1c9f3f35" ns2:_="" ns3:_="">
    <xsd:import namespace="147cfbcc-6963-49a1-8878-0efa28665213"/>
    <xsd:import namespace="08d94fdf-b342-4279-8130-62ef4a5bfb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7cfbcc-6963-49a1-8878-0efa286652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94fdf-b342-4279-8130-62ef4a5bfb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3C0E65-2E25-47C3-A919-E9E504D128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7cfbcc-6963-49a1-8878-0efa28665213"/>
    <ds:schemaRef ds:uri="08d94fdf-b342-4279-8130-62ef4a5bfb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2BD00B-BDF0-4DBB-9FDC-7A492DC870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1946</Words>
  <Application>Microsoft Office PowerPoint</Application>
  <PresentationFormat>On-screen Show (4:3)</PresentationFormat>
  <Paragraphs>234</Paragraphs>
  <Slides>44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UC, Irvine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Magda El Zarki</dc:creator>
  <cp:lastModifiedBy>kuldeep srivastava</cp:lastModifiedBy>
  <cp:revision>25</cp:revision>
  <dcterms:created xsi:type="dcterms:W3CDTF">2007-10-02T04:28:17Z</dcterms:created>
  <dcterms:modified xsi:type="dcterms:W3CDTF">2021-12-07T05:06:20Z</dcterms:modified>
</cp:coreProperties>
</file>