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5A654-2636-4CD1-81A3-2EDCA518DB46}" v="6" dt="2021-12-03T07:40:25.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varScale="1">
        <p:scale>
          <a:sx n="81" d="100"/>
          <a:sy n="81" d="100"/>
        </p:scale>
        <p:origin x="155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SH MALIK" userId="S::hitesh.malik@delhiglobal.ac.in::aaa05601-7b71-4aff-b553-d718391fe3ef" providerId="AD" clId="Web-{D1A5A654-2636-4CD1-81A3-2EDCA518DB46}"/>
    <pc:docChg chg="modSld">
      <pc:chgData name="HITESH MALIK" userId="S::hitesh.malik@delhiglobal.ac.in::aaa05601-7b71-4aff-b553-d718391fe3ef" providerId="AD" clId="Web-{D1A5A654-2636-4CD1-81A3-2EDCA518DB46}" dt="2021-12-03T07:40:24.462" v="2" actId="20577"/>
      <pc:docMkLst>
        <pc:docMk/>
      </pc:docMkLst>
      <pc:sldChg chg="modSp">
        <pc:chgData name="HITESH MALIK" userId="S::hitesh.malik@delhiglobal.ac.in::aaa05601-7b71-4aff-b553-d718391fe3ef" providerId="AD" clId="Web-{D1A5A654-2636-4CD1-81A3-2EDCA518DB46}" dt="2021-12-03T07:40:24.462" v="2" actId="20577"/>
        <pc:sldMkLst>
          <pc:docMk/>
          <pc:sldMk cId="0" sldId="258"/>
        </pc:sldMkLst>
        <pc:spChg chg="mod">
          <ac:chgData name="HITESH MALIK" userId="S::hitesh.malik@delhiglobal.ac.in::aaa05601-7b71-4aff-b553-d718391fe3ef" providerId="AD" clId="Web-{D1A5A654-2636-4CD1-81A3-2EDCA518DB46}" dt="2021-12-03T07:40:24.462" v="2" actId="20577"/>
          <ac:spMkLst>
            <pc:docMk/>
            <pc:sldMk cId="0" sldId="25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8E1919-FFC4-43B6-A36B-C7EC51836F6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E1919-FFC4-43B6-A36B-C7EC51836F6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E1919-FFC4-43B6-A36B-C7EC51836F6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E1919-FFC4-43B6-A36B-C7EC51836F6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E1919-FFC4-43B6-A36B-C7EC51836F6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E1919-FFC4-43B6-A36B-C7EC51836F6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E1919-FFC4-43B6-A36B-C7EC51836F6D}"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E1919-FFC4-43B6-A36B-C7EC51836F6D}"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E1919-FFC4-43B6-A36B-C7EC51836F6D}"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8E1919-FFC4-43B6-A36B-C7EC51836F6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8E1919-FFC4-43B6-A36B-C7EC51836F6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99473-DD26-46E9-9138-8CAE4293E7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E1919-FFC4-43B6-A36B-C7EC51836F6D}" type="datetimeFigureOut">
              <a:rPr lang="en-US" smtClean="0"/>
              <a:t>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99473-DD26-46E9-9138-8CAE4293E7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838200"/>
            <a:ext cx="4876800" cy="584775"/>
          </a:xfrm>
          <a:prstGeom prst="rect">
            <a:avLst/>
          </a:prstGeom>
        </p:spPr>
        <p:txBody>
          <a:bodyPr wrap="square">
            <a:spAutoFit/>
          </a:bodyPr>
          <a:lstStyle/>
          <a:p>
            <a:pPr algn="ctr" fontAlgn="base"/>
            <a:r>
              <a:rPr lang="en-US" sz="3200" b="1" dirty="0">
                <a:solidFill>
                  <a:srgbClr val="FF0000"/>
                </a:solidFill>
              </a:rPr>
              <a:t>Data Link Layer</a:t>
            </a:r>
          </a:p>
        </p:txBody>
      </p:sp>
      <p:sp>
        <p:nvSpPr>
          <p:cNvPr id="3" name="Rectangle 2"/>
          <p:cNvSpPr/>
          <p:nvPr/>
        </p:nvSpPr>
        <p:spPr>
          <a:xfrm>
            <a:off x="1066800" y="1676400"/>
            <a:ext cx="7772400" cy="2677656"/>
          </a:xfrm>
          <a:prstGeom prst="rect">
            <a:avLst/>
          </a:prstGeom>
        </p:spPr>
        <p:txBody>
          <a:bodyPr wrap="square">
            <a:spAutoFit/>
          </a:bodyPr>
          <a:lstStyle/>
          <a:p>
            <a:r>
              <a:rPr lang="en-US" sz="2800" dirty="0"/>
              <a:t>Data Link Layer is generally representing protocol layer in program that is simply used to handle and control the transmission of data between source and destination machines. It is simply responsible for exchange of frames among nodes or machines over physical network media.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01C80A-F409-412B-AB15-18575A82CC14}"/>
              </a:ext>
            </a:extLst>
          </p:cNvPr>
          <p:cNvPicPr>
            <a:picLocks noChangeAspect="1"/>
          </p:cNvPicPr>
          <p:nvPr/>
        </p:nvPicPr>
        <p:blipFill>
          <a:blip r:embed="rId2"/>
          <a:stretch>
            <a:fillRect/>
          </a:stretch>
        </p:blipFill>
        <p:spPr>
          <a:xfrm>
            <a:off x="1676149" y="1047543"/>
            <a:ext cx="5791702" cy="4762913"/>
          </a:xfrm>
          <a:prstGeom prst="rect">
            <a:avLst/>
          </a:prstGeom>
        </p:spPr>
      </p:pic>
    </p:spTree>
    <p:extLst>
      <p:ext uri="{BB962C8B-B14F-4D97-AF65-F5344CB8AC3E}">
        <p14:creationId xmlns:p14="http://schemas.microsoft.com/office/powerpoint/2010/main" val="971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BA7175-C73A-4B21-942D-EFB2E8E43513}"/>
              </a:ext>
            </a:extLst>
          </p:cNvPr>
          <p:cNvPicPr>
            <a:picLocks noChangeAspect="1"/>
          </p:cNvPicPr>
          <p:nvPr/>
        </p:nvPicPr>
        <p:blipFill>
          <a:blip r:embed="rId2"/>
          <a:stretch>
            <a:fillRect/>
          </a:stretch>
        </p:blipFill>
        <p:spPr>
          <a:xfrm>
            <a:off x="468274" y="693183"/>
            <a:ext cx="8207451" cy="5471634"/>
          </a:xfrm>
          <a:prstGeom prst="rect">
            <a:avLst/>
          </a:prstGeom>
        </p:spPr>
      </p:pic>
    </p:spTree>
    <p:extLst>
      <p:ext uri="{BB962C8B-B14F-4D97-AF65-F5344CB8AC3E}">
        <p14:creationId xmlns:p14="http://schemas.microsoft.com/office/powerpoint/2010/main" val="186380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A52FF-7353-4AD2-B895-9A3B72DAA1BB}"/>
              </a:ext>
            </a:extLst>
          </p:cNvPr>
          <p:cNvPicPr>
            <a:picLocks noChangeAspect="1"/>
          </p:cNvPicPr>
          <p:nvPr/>
        </p:nvPicPr>
        <p:blipFill>
          <a:blip r:embed="rId2"/>
          <a:stretch>
            <a:fillRect/>
          </a:stretch>
        </p:blipFill>
        <p:spPr>
          <a:xfrm>
            <a:off x="453033" y="887510"/>
            <a:ext cx="8237934" cy="5589490"/>
          </a:xfrm>
          <a:prstGeom prst="rect">
            <a:avLst/>
          </a:prstGeom>
        </p:spPr>
      </p:pic>
    </p:spTree>
    <p:extLst>
      <p:ext uri="{BB962C8B-B14F-4D97-AF65-F5344CB8AC3E}">
        <p14:creationId xmlns:p14="http://schemas.microsoft.com/office/powerpoint/2010/main" val="231009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DEC3B8-6E03-4666-9C9D-197266101F76}"/>
              </a:ext>
            </a:extLst>
          </p:cNvPr>
          <p:cNvPicPr>
            <a:picLocks noChangeAspect="1"/>
          </p:cNvPicPr>
          <p:nvPr/>
        </p:nvPicPr>
        <p:blipFill>
          <a:blip r:embed="rId2"/>
          <a:stretch>
            <a:fillRect/>
          </a:stretch>
        </p:blipFill>
        <p:spPr>
          <a:xfrm>
            <a:off x="430171" y="750338"/>
            <a:ext cx="8283658" cy="5357324"/>
          </a:xfrm>
          <a:prstGeom prst="rect">
            <a:avLst/>
          </a:prstGeom>
        </p:spPr>
      </p:pic>
    </p:spTree>
    <p:extLst>
      <p:ext uri="{BB962C8B-B14F-4D97-AF65-F5344CB8AC3E}">
        <p14:creationId xmlns:p14="http://schemas.microsoft.com/office/powerpoint/2010/main" val="255470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87" y="1134880"/>
            <a:ext cx="8763000" cy="4893647"/>
          </a:xfrm>
          <a:prstGeom prst="rect">
            <a:avLst/>
          </a:prstGeom>
        </p:spPr>
        <p:txBody>
          <a:bodyPr wrap="square" lIns="91440" tIns="45720" rIns="91440" bIns="45720" anchor="t">
            <a:spAutoFit/>
          </a:bodyPr>
          <a:lstStyle/>
          <a:p>
            <a:r>
              <a:rPr lang="en-US" sz="2400" dirty="0">
                <a:solidFill>
                  <a:srgbClr val="FF0000"/>
                </a:solidFill>
              </a:rPr>
              <a:t>Functionality of Data-link Layer</a:t>
            </a:r>
          </a:p>
          <a:p>
            <a:endParaRPr lang="en-US" dirty="0"/>
          </a:p>
          <a:p>
            <a:endParaRPr lang="en-US" dirty="0"/>
          </a:p>
          <a:p>
            <a:r>
              <a:rPr lang="en-US" dirty="0"/>
              <a:t>Data link layer does many tasks on behalf of upper layer. These are:</a:t>
            </a:r>
          </a:p>
          <a:p>
            <a:endParaRPr lang="en-US" dirty="0"/>
          </a:p>
          <a:p>
            <a:r>
              <a:rPr lang="en-US" b="1" dirty="0">
                <a:solidFill>
                  <a:srgbClr val="FF0000"/>
                </a:solidFill>
              </a:rPr>
              <a:t>Framing</a:t>
            </a:r>
            <a:endParaRPr lang="en-US" dirty="0">
              <a:solidFill>
                <a:srgbClr val="FF0000"/>
              </a:solidFill>
            </a:endParaRPr>
          </a:p>
          <a:p>
            <a:r>
              <a:rPr lang="en-US" dirty="0"/>
              <a:t>Data-link layer takes packets from Network Layer and encapsulates them into Frames. Then, it sends each frame bit-by-bit on the hardware. At receiver’ end, data link layer picks up signals from hardware and assembles them into frames.</a:t>
            </a:r>
          </a:p>
          <a:p>
            <a:endParaRPr lang="en-US" dirty="0"/>
          </a:p>
          <a:p>
            <a:r>
              <a:rPr lang="en-US" b="1" dirty="0">
                <a:solidFill>
                  <a:srgbClr val="FF0000"/>
                </a:solidFill>
              </a:rPr>
              <a:t>Addressing</a:t>
            </a:r>
            <a:endParaRPr lang="en-US" dirty="0">
              <a:solidFill>
                <a:srgbClr val="FF0000"/>
              </a:solidFill>
            </a:endParaRPr>
          </a:p>
          <a:p>
            <a:r>
              <a:rPr lang="en-US" dirty="0"/>
              <a:t>Data-link layer provides layer-2 hardware addressing mechanism. Hardware address is assumed to be unique on the link. It is encoded into hardware at the time of manufacturing.</a:t>
            </a:r>
          </a:p>
          <a:p>
            <a:endParaRPr lang="en-US" dirty="0"/>
          </a:p>
          <a:p>
            <a:r>
              <a:rPr lang="en-US" b="1" dirty="0">
                <a:solidFill>
                  <a:srgbClr val="FF0000"/>
                </a:solidFill>
              </a:rPr>
              <a:t>Synchronization</a:t>
            </a:r>
            <a:endParaRPr lang="en-US" dirty="0">
              <a:solidFill>
                <a:srgbClr val="FF0000"/>
              </a:solidFill>
            </a:endParaRPr>
          </a:p>
          <a:p>
            <a:r>
              <a:rPr lang="en-US" dirty="0"/>
              <a:t>When data frames are sent on the link, both machines must be synchronized in order to transfer to take place.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848600" cy="2585323"/>
          </a:xfrm>
          <a:prstGeom prst="rect">
            <a:avLst/>
          </a:prstGeom>
        </p:spPr>
        <p:txBody>
          <a:bodyPr wrap="square">
            <a:spAutoFit/>
          </a:bodyPr>
          <a:lstStyle/>
          <a:p>
            <a:r>
              <a:rPr lang="en-US" b="1" dirty="0">
                <a:solidFill>
                  <a:srgbClr val="FF0000"/>
                </a:solidFill>
              </a:rPr>
              <a:t>Error Control</a:t>
            </a:r>
          </a:p>
          <a:p>
            <a:endParaRPr lang="en-US" dirty="0"/>
          </a:p>
          <a:p>
            <a:r>
              <a:rPr lang="en-US" dirty="0"/>
              <a:t>Sometimes signals may have encountered problem in transition and the bits are flipped. These errors are detected and attempted to recover actual data bits. It also provides error reporting mechanism to the sender.</a:t>
            </a:r>
          </a:p>
          <a:p>
            <a:endParaRPr lang="en-US" dirty="0"/>
          </a:p>
          <a:p>
            <a:r>
              <a:rPr lang="en-US" b="1" dirty="0">
                <a:solidFill>
                  <a:srgbClr val="FF0000"/>
                </a:solidFill>
              </a:rPr>
              <a:t>Flow Control</a:t>
            </a:r>
            <a:endParaRPr lang="en-US" dirty="0">
              <a:solidFill>
                <a:srgbClr val="FF0000"/>
              </a:solidFill>
            </a:endParaRPr>
          </a:p>
          <a:p>
            <a:r>
              <a:rPr lang="en-US" dirty="0"/>
              <a:t>Stations on same link may have different speed or capacity. Data-link layer ensures flow control that enables both machine to exchange data on same speed.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477053"/>
            <a:ext cx="8839200" cy="37548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273239"/>
              </a:solidFill>
              <a:effectLst/>
              <a:latin typeface="urw-din"/>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urw-din"/>
                <a:cs typeface="Arial" pitchFamily="34" charset="0"/>
              </a:rPr>
              <a:t>Types of Services provided by Data Link Layer :</a:t>
            </a:r>
          </a:p>
          <a:p>
            <a:pPr marL="0" marR="0" lvl="0" indent="0" algn="l" defTabSz="914400" rtl="0" eaLnBrk="1" fontAlgn="base" latinLnBrk="0" hangingPunct="1">
              <a:lnSpc>
                <a:spcPct val="100000"/>
              </a:lnSpc>
              <a:spcBef>
                <a:spcPct val="0"/>
              </a:spcBef>
              <a:spcAft>
                <a:spcPct val="0"/>
              </a:spcAft>
              <a:buClrTx/>
              <a:buSzTx/>
              <a:buFontTx/>
              <a:buNone/>
              <a:tabLst/>
            </a:pPr>
            <a:br>
              <a:rPr kumimoji="0" lang="en-US" sz="1600" b="0" i="0" u="none" strike="noStrike" cap="none" normalizeH="0" baseline="0" dirty="0">
                <a:ln>
                  <a:noFill/>
                </a:ln>
                <a:solidFill>
                  <a:srgbClr val="273239"/>
                </a:solidFill>
                <a:effectLst/>
                <a:latin typeface="urw-din"/>
                <a:cs typeface="Arial" pitchFamily="34" charset="0"/>
              </a:rPr>
            </a:br>
            <a:r>
              <a:rPr kumimoji="0" lang="en-US" sz="1600" b="0" i="0" u="none" strike="noStrike" cap="none" normalizeH="0" baseline="0" dirty="0">
                <a:ln>
                  <a:noFill/>
                </a:ln>
                <a:solidFill>
                  <a:srgbClr val="273239"/>
                </a:solidFill>
                <a:effectLst/>
                <a:latin typeface="urw-din"/>
                <a:cs typeface="Arial" pitchFamily="34" charset="0"/>
              </a:rPr>
              <a:t>The Data link layer generally provides or offers three types of services as given below :</a:t>
            </a:r>
            <a:endParaRPr kumimoji="0" lang="en-US" sz="1600" b="1" i="0" u="none" strike="noStrike" cap="none" normalizeH="0" baseline="0" dirty="0">
              <a:ln>
                <a:noFill/>
              </a:ln>
              <a:solidFill>
                <a:srgbClr val="273239"/>
              </a:solidFill>
              <a:effectLst/>
              <a:latin typeface="Consolas" pitchFamily="49"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73239"/>
                </a:solidFill>
                <a:effectLst/>
                <a:latin typeface="Consolas" pitchFamily="49" charset="0"/>
                <a:cs typeface="Arial" pitchFamily="34" charset="0"/>
              </a:rPr>
              <a:t>Unacknowledged Connectionless Service</a:t>
            </a:r>
          </a:p>
          <a:p>
            <a:pPr marL="342900" marR="0" lvl="0" indent="-34290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a:ln>
                  <a:noFill/>
                </a:ln>
                <a:solidFill>
                  <a:srgbClr val="273239"/>
                </a:solidFill>
                <a:effectLst/>
                <a:latin typeface="Consolas" pitchFamily="49" charset="0"/>
                <a:cs typeface="Arial" pitchFamily="34" charset="0"/>
              </a:rPr>
              <a:t>2.</a:t>
            </a:r>
            <a:r>
              <a:rPr kumimoji="0" lang="en-US" sz="1600" b="0" i="0" u="none" strike="noStrike" cap="none" normalizeH="0" baseline="0" dirty="0">
                <a:ln>
                  <a:noFill/>
                </a:ln>
                <a:solidFill>
                  <a:srgbClr val="273239"/>
                </a:solidFill>
                <a:effectLst/>
                <a:latin typeface="Consolas" pitchFamily="49" charset="0"/>
                <a:cs typeface="Arial" pitchFamily="34" charset="0"/>
              </a:rPr>
              <a:t> Acknowledged Connectionless Service</a:t>
            </a:r>
          </a:p>
          <a:p>
            <a:pPr marL="342900" marR="0" lvl="0" indent="-34290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a:ln>
                  <a:noFill/>
                </a:ln>
                <a:solidFill>
                  <a:srgbClr val="273239"/>
                </a:solidFill>
                <a:effectLst/>
                <a:latin typeface="Consolas" pitchFamily="49" charset="0"/>
                <a:cs typeface="Arial" pitchFamily="34" charset="0"/>
              </a:rPr>
              <a:t>3.</a:t>
            </a:r>
            <a:r>
              <a:rPr kumimoji="0" lang="en-US" sz="1600" b="0" i="0" u="none" strike="noStrike" cap="none" normalizeH="0" baseline="0" dirty="0">
                <a:ln>
                  <a:noFill/>
                </a:ln>
                <a:solidFill>
                  <a:srgbClr val="273239"/>
                </a:solidFill>
                <a:effectLst/>
                <a:latin typeface="Consolas" pitchFamily="49" charset="0"/>
                <a:cs typeface="Arial" pitchFamily="34" charset="0"/>
              </a:rPr>
              <a:t> Acknowledged Connection-Oriented Service </a:t>
            </a:r>
          </a:p>
          <a:p>
            <a:pPr marL="0" marR="0" lvl="0" indent="0" algn="l" defTabSz="914400" rtl="0" eaLnBrk="0" fontAlgn="base" latinLnBrk="0" hangingPunct="0">
              <a:lnSpc>
                <a:spcPct val="100000"/>
              </a:lnSpc>
              <a:spcBef>
                <a:spcPct val="0"/>
              </a:spcBef>
              <a:spcAft>
                <a:spcPct val="0"/>
              </a:spcAft>
              <a:buClrTx/>
              <a:buSzTx/>
              <a:tabLst/>
            </a:pPr>
            <a:endParaRPr lang="en-US" sz="10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1000" b="1" dirty="0">
                <a:solidFill>
                  <a:srgbClr val="273239"/>
                </a:solidFill>
                <a:latin typeface="Arial" pitchFamily="34" charset="0"/>
                <a:cs typeface="Arial" pitchFamily="34" charset="0"/>
              </a:rPr>
              <a:t> </a:t>
            </a:r>
            <a:r>
              <a:rPr lang="en-US" sz="1400" b="1" dirty="0">
                <a:solidFill>
                  <a:srgbClr val="273239"/>
                </a:solidFill>
                <a:latin typeface="Arial" pitchFamily="34" charset="0"/>
                <a:cs typeface="Arial" pitchFamily="34" charset="0"/>
              </a:rPr>
              <a:t>1.</a:t>
            </a:r>
            <a:r>
              <a:rPr lang="en-US" sz="1000" b="1" dirty="0">
                <a:solidFill>
                  <a:srgbClr val="273239"/>
                </a:solidFill>
                <a:latin typeface="Arial" pitchFamily="34" charset="0"/>
                <a:cs typeface="Arial" pitchFamily="34" charset="0"/>
              </a:rPr>
              <a:t> </a:t>
            </a:r>
            <a:r>
              <a:rPr kumimoji="0" lang="en-US" b="1" i="0" u="none" strike="noStrike" cap="none" normalizeH="0" baseline="0" dirty="0">
                <a:ln>
                  <a:noFill/>
                </a:ln>
                <a:solidFill>
                  <a:srgbClr val="FF0000"/>
                </a:solidFill>
                <a:effectLst/>
                <a:latin typeface="urw-din"/>
                <a:cs typeface="Arial" pitchFamily="34" charset="0"/>
              </a:rPr>
              <a:t>Unacknowledged Connectionless Service :</a:t>
            </a:r>
            <a:endParaRPr kumimoji="0" lang="en-US" sz="1600" b="1" i="0" u="none" strike="noStrike" cap="none" normalizeH="0" baseline="0" dirty="0">
              <a:ln>
                <a:noFill/>
              </a:ln>
              <a:solidFill>
                <a:srgbClr val="FF0000"/>
              </a:solidFill>
              <a:effectLst/>
              <a:latin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en-US" sz="1600" b="0" i="0" u="none" strike="noStrike" cap="none" normalizeH="0" baseline="0" dirty="0">
                <a:ln>
                  <a:noFill/>
                </a:ln>
                <a:solidFill>
                  <a:srgbClr val="273239"/>
                </a:solidFill>
                <a:effectLst/>
                <a:latin typeface="urw-din"/>
                <a:cs typeface="Arial" pitchFamily="34" charset="0"/>
              </a:rPr>
            </a:br>
            <a:r>
              <a:rPr kumimoji="0" lang="en-US" sz="1600" b="0" i="0" u="none" strike="noStrike" cap="none" normalizeH="0" baseline="0" dirty="0">
                <a:ln>
                  <a:noFill/>
                </a:ln>
                <a:solidFill>
                  <a:srgbClr val="273239"/>
                </a:solidFill>
                <a:effectLst/>
                <a:latin typeface="urw-din"/>
                <a:cs typeface="Arial" pitchFamily="34" charset="0"/>
              </a:rPr>
              <a:t>Unacknowledged connectionless service simply provides datagram styles delivery without any error, issue, or flow control. In this service, source machine generally transmits independent frames to destination machine without having destination machine to acknowledge these frames.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73239"/>
                </a:solidFill>
                <a:effectLst/>
                <a:latin typeface="urw-din"/>
                <a:cs typeface="Arial" pitchFamily="34" charset="0"/>
              </a:rPr>
              <a:t>This service is called as connectionless service because there is no connection established among sending or source machine and destination or receiving machine before data transfer or release after data transfer.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5293757"/>
          </a:xfrm>
          <a:prstGeom prst="rect">
            <a:avLst/>
          </a:prstGeom>
        </p:spPr>
        <p:txBody>
          <a:bodyPr wrap="square">
            <a:spAutoFit/>
          </a:bodyPr>
          <a:lstStyle/>
          <a:p>
            <a:pPr lvl="0" eaLnBrk="0" fontAlgn="base" hangingPunct="0">
              <a:spcBef>
                <a:spcPct val="0"/>
              </a:spcBef>
              <a:spcAft>
                <a:spcPct val="0"/>
              </a:spcAft>
              <a:buFontTx/>
              <a:buAutoNum type="arabicPeriod" startAt="2"/>
            </a:pPr>
            <a:r>
              <a:rPr kumimoji="0" lang="en-US" sz="2000" b="1" i="0" u="none" strike="noStrike" cap="none" normalizeH="0" baseline="0" dirty="0">
                <a:ln>
                  <a:noFill/>
                </a:ln>
                <a:solidFill>
                  <a:srgbClr val="FF0000"/>
                </a:solidFill>
                <a:effectLst/>
                <a:latin typeface="urw-din"/>
                <a:cs typeface="Arial" pitchFamily="34" charset="0"/>
              </a:rPr>
              <a:t>Acknowledged Connectionless Service :</a:t>
            </a:r>
            <a:br>
              <a:rPr kumimoji="0" lang="en-US" b="0" i="0" u="none" strike="noStrike" cap="none" normalizeH="0" baseline="0" dirty="0">
                <a:ln>
                  <a:noFill/>
                </a:ln>
                <a:solidFill>
                  <a:srgbClr val="273239"/>
                </a:solidFill>
                <a:effectLst/>
                <a:latin typeface="urw-din"/>
                <a:cs typeface="Arial" pitchFamily="34" charset="0"/>
              </a:rPr>
            </a:br>
            <a:r>
              <a:rPr kumimoji="0" lang="en-US" b="0" i="0" u="none" strike="noStrike" cap="none" normalizeH="0" baseline="0" dirty="0">
                <a:ln>
                  <a:noFill/>
                </a:ln>
                <a:solidFill>
                  <a:srgbClr val="273239"/>
                </a:solidFill>
                <a:effectLst/>
                <a:latin typeface="urw-din"/>
                <a:cs typeface="Arial" pitchFamily="34" charset="0"/>
              </a:rPr>
              <a:t>This service simply provides acknowledged connectionless service i.e. packet delivery is simply acknowledged, with help of stop and wait for protocol.</a:t>
            </a:r>
          </a:p>
          <a:p>
            <a:pPr lvl="0" eaLnBrk="0" fontAlgn="base" hangingPunct="0">
              <a:spcBef>
                <a:spcPct val="0"/>
              </a:spcBef>
              <a:spcAft>
                <a:spcPct val="0"/>
              </a:spcAft>
            </a:pPr>
            <a:r>
              <a:rPr kumimoji="0" lang="en-US" b="0" i="0" u="none" strike="noStrike" cap="none" normalizeH="0" baseline="0" dirty="0">
                <a:ln>
                  <a:noFill/>
                </a:ln>
                <a:solidFill>
                  <a:srgbClr val="273239"/>
                </a:solidFill>
                <a:effectLst/>
                <a:latin typeface="urw-din"/>
                <a:cs typeface="Arial" pitchFamily="34" charset="0"/>
              </a:rPr>
              <a:t>In this service, each frame that is transmitted by Data Link Layer is simply acknowledged individually and then sender usually knows whether or not these transmitted data frames received safely. There is no logical connection established and each frame that is transmitted is acknowledged individually.</a:t>
            </a:r>
          </a:p>
          <a:p>
            <a:pPr lvl="0" eaLnBrk="0" fontAlgn="base" hangingPunct="0">
              <a:spcBef>
                <a:spcPct val="0"/>
              </a:spcBef>
              <a:spcAft>
                <a:spcPct val="0"/>
              </a:spcAft>
            </a:pPr>
            <a:r>
              <a:rPr kumimoji="0" lang="en-US" b="0" i="0" u="none" strike="noStrike" cap="none" normalizeH="0" baseline="0" dirty="0">
                <a:ln>
                  <a:noFill/>
                </a:ln>
                <a:solidFill>
                  <a:srgbClr val="273239"/>
                </a:solidFill>
                <a:effectLst/>
                <a:latin typeface="urw-din"/>
                <a:cs typeface="Arial" pitchFamily="34" charset="0"/>
              </a:rPr>
              <a:t>This service is more reliable than unacknowledged connectionless service. This service is generally useful over several unreliable channels, like wireless systems, Wi-Fi services, etc.</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endParaRPr kumimoji="0" lang="en-US" b="0" i="0" u="none" strike="noStrike" cap="none" normalizeH="0" baseline="0" dirty="0">
              <a:ln>
                <a:noFill/>
              </a:ln>
              <a:solidFill>
                <a:srgbClr val="273239"/>
              </a:solidFill>
              <a:effectLst/>
              <a:latin typeface="urw-din"/>
              <a:cs typeface="Arial" pitchFamily="34" charset="0"/>
            </a:endParaRPr>
          </a:p>
          <a:p>
            <a:pPr lvl="0" eaLnBrk="0" fontAlgn="base" hangingPunct="0">
              <a:spcBef>
                <a:spcPct val="0"/>
              </a:spcBef>
              <a:spcAft>
                <a:spcPct val="0"/>
              </a:spcAft>
              <a:buFontTx/>
              <a:buAutoNum type="arabicPeriod" startAt="3"/>
            </a:pPr>
            <a:r>
              <a:rPr kumimoji="0" lang="en-US" sz="2000" b="1" i="0" u="none" strike="noStrike" cap="none" normalizeH="0" baseline="0" dirty="0">
                <a:ln>
                  <a:noFill/>
                </a:ln>
                <a:solidFill>
                  <a:srgbClr val="FF0000"/>
                </a:solidFill>
                <a:effectLst/>
                <a:latin typeface="urw-din"/>
                <a:cs typeface="Arial" pitchFamily="34" charset="0"/>
              </a:rPr>
              <a:t>Acknowledged Connection-Oriented Service :</a:t>
            </a:r>
            <a:br>
              <a:rPr kumimoji="0" lang="en-US" b="0" i="0" u="none" strike="noStrike" cap="none" normalizeH="0" baseline="0" dirty="0">
                <a:ln>
                  <a:noFill/>
                </a:ln>
                <a:solidFill>
                  <a:srgbClr val="273239"/>
                </a:solidFill>
                <a:effectLst/>
                <a:latin typeface="urw-din"/>
                <a:cs typeface="Arial" pitchFamily="34" charset="0"/>
              </a:rPr>
            </a:br>
            <a:r>
              <a:rPr kumimoji="0" lang="en-US" b="0" i="0" u="none" strike="noStrike" cap="none" normalizeH="0" baseline="0" dirty="0">
                <a:ln>
                  <a:noFill/>
                </a:ln>
                <a:solidFill>
                  <a:srgbClr val="273239"/>
                </a:solidFill>
                <a:effectLst/>
                <a:latin typeface="urw-din"/>
                <a:cs typeface="Arial" pitchFamily="34" charset="0"/>
              </a:rPr>
              <a:t>In this type of service, connection is established first among sender and receiver or source and destination before data is transferred.</a:t>
            </a:r>
          </a:p>
          <a:p>
            <a:pPr lvl="0" eaLnBrk="0" fontAlgn="base" hangingPunct="0">
              <a:spcBef>
                <a:spcPct val="0"/>
              </a:spcBef>
              <a:spcAft>
                <a:spcPct val="0"/>
              </a:spcAft>
            </a:pPr>
            <a:r>
              <a:rPr kumimoji="0" lang="en-US" b="0" i="0" u="none" strike="noStrike" cap="none" normalizeH="0" baseline="0" dirty="0">
                <a:ln>
                  <a:noFill/>
                </a:ln>
                <a:solidFill>
                  <a:srgbClr val="273239"/>
                </a:solidFill>
                <a:effectLst/>
                <a:latin typeface="urw-din"/>
                <a:cs typeface="Arial" pitchFamily="34" charset="0"/>
              </a:rPr>
              <a:t>Then data is transferred or transmitted along with this established connection. In this service, each of frames that are transmitted is provided individual numbers first, so as to confirm and guarantee that each of frames is received only once that too in an appropriate order and sequence.</a:t>
            </a:r>
          </a:p>
          <a:p>
            <a:pPr lvl="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381000"/>
            <a:ext cx="1892826" cy="461665"/>
          </a:xfrm>
          <a:prstGeom prst="rect">
            <a:avLst/>
          </a:prstGeom>
        </p:spPr>
        <p:txBody>
          <a:bodyPr wrap="none">
            <a:spAutoFit/>
          </a:bodyPr>
          <a:lstStyle/>
          <a:p>
            <a:pPr fontAlgn="base"/>
            <a:r>
              <a:rPr lang="en-US" sz="2400" b="1" dirty="0">
                <a:solidFill>
                  <a:srgbClr val="FF0000"/>
                </a:solidFill>
              </a:rPr>
              <a:t>MAC Address</a:t>
            </a:r>
          </a:p>
        </p:txBody>
      </p:sp>
      <p:sp>
        <p:nvSpPr>
          <p:cNvPr id="3" name="Rectangle 2"/>
          <p:cNvSpPr/>
          <p:nvPr/>
        </p:nvSpPr>
        <p:spPr>
          <a:xfrm>
            <a:off x="457200" y="762000"/>
            <a:ext cx="8458200" cy="5909310"/>
          </a:xfrm>
          <a:prstGeom prst="rect">
            <a:avLst/>
          </a:prstGeom>
        </p:spPr>
        <p:txBody>
          <a:bodyPr wrap="square">
            <a:spAutoFit/>
          </a:bodyPr>
          <a:lstStyle/>
          <a:p>
            <a:pPr>
              <a:lnSpc>
                <a:spcPct val="150000"/>
              </a:lnSpc>
              <a:buFont typeface="Wingdings" pitchFamily="2" charset="2"/>
              <a:buChar char="Ø"/>
            </a:pPr>
            <a:r>
              <a:rPr lang="en-US" dirty="0"/>
              <a:t>MAC address is the physical address, which uniquely identifies each device on a given network. To make communication between two networked devices, we need two addresses: </a:t>
            </a:r>
            <a:r>
              <a:rPr lang="en-US" b="1" dirty="0"/>
              <a:t>IP address and MAC address.</a:t>
            </a:r>
            <a:r>
              <a:rPr lang="en-US" dirty="0"/>
              <a:t> It is assigned to the NIC (Network Interface card) of each device that can be connected to the internet.</a:t>
            </a:r>
          </a:p>
          <a:p>
            <a:pPr>
              <a:lnSpc>
                <a:spcPct val="150000"/>
              </a:lnSpc>
              <a:buFont typeface="Wingdings" pitchFamily="2" charset="2"/>
              <a:buChar char="Ø"/>
            </a:pPr>
            <a:r>
              <a:rPr lang="en-US" dirty="0"/>
              <a:t>It stands for </a:t>
            </a:r>
            <a:r>
              <a:rPr lang="en-US" b="1" dirty="0"/>
              <a:t>Media Access Control</a:t>
            </a:r>
            <a:r>
              <a:rPr lang="en-US" dirty="0"/>
              <a:t>, and also known as </a:t>
            </a:r>
            <a:r>
              <a:rPr lang="en-US" b="1" dirty="0"/>
              <a:t>Physical address, hardware address.</a:t>
            </a:r>
            <a:endParaRPr lang="en-US" dirty="0"/>
          </a:p>
          <a:p>
            <a:pPr>
              <a:lnSpc>
                <a:spcPct val="150000"/>
              </a:lnSpc>
              <a:buFont typeface="Wingdings" pitchFamily="2" charset="2"/>
              <a:buChar char="Ø"/>
            </a:pPr>
            <a:r>
              <a:rPr lang="en-US" dirty="0"/>
              <a:t>It is globally unique; it means two devices cannot have the same MAC address. It is represented in a hexadecimal format on each device, such as </a:t>
            </a:r>
            <a:r>
              <a:rPr lang="en-US" b="1" dirty="0"/>
              <a:t>00:0a:95:9d:67:16.</a:t>
            </a:r>
            <a:endParaRPr lang="en-US" dirty="0"/>
          </a:p>
          <a:p>
            <a:pPr>
              <a:lnSpc>
                <a:spcPct val="150000"/>
              </a:lnSpc>
              <a:buFont typeface="Wingdings" pitchFamily="2" charset="2"/>
              <a:buChar char="Ø"/>
            </a:pPr>
            <a:r>
              <a:rPr lang="en-US" dirty="0"/>
              <a:t>It is 12-digit, and 48 bits long, out of which the first </a:t>
            </a:r>
            <a:r>
              <a:rPr lang="en-US" i="1" dirty="0"/>
              <a:t>24 bits are used for </a:t>
            </a:r>
            <a:r>
              <a:rPr lang="en-US" b="1" i="1" dirty="0"/>
              <a:t>OUI</a:t>
            </a:r>
            <a:r>
              <a:rPr lang="en-US" i="1" dirty="0"/>
              <a:t>(Organization Unique Identifier),</a:t>
            </a:r>
            <a:r>
              <a:rPr lang="en-US" dirty="0"/>
              <a:t> and </a:t>
            </a:r>
            <a:r>
              <a:rPr lang="en-US" i="1" dirty="0"/>
              <a:t>24 bits are for NIC/vendor-specific.</a:t>
            </a:r>
            <a:endParaRPr lang="en-US" dirty="0"/>
          </a:p>
          <a:p>
            <a:pPr>
              <a:lnSpc>
                <a:spcPct val="150000"/>
              </a:lnSpc>
              <a:buFont typeface="Wingdings" pitchFamily="2" charset="2"/>
              <a:buChar char="Ø"/>
            </a:pPr>
            <a:r>
              <a:rPr lang="en-US" dirty="0"/>
              <a:t>It works on the data link layer of the OSI model.</a:t>
            </a:r>
          </a:p>
          <a:p>
            <a:pPr>
              <a:lnSpc>
                <a:spcPct val="150000"/>
              </a:lnSpc>
              <a:buFont typeface="Wingdings" pitchFamily="2" charset="2"/>
              <a:buChar char="Ø"/>
            </a:pPr>
            <a:r>
              <a:rPr lang="en-US" dirty="0"/>
              <a:t>It is provided by the device's vendor at the time of manufacturing and embedded in its NIC, which is ideally cannot be changed.</a:t>
            </a:r>
          </a:p>
          <a:p>
            <a:pPr>
              <a:lnSpc>
                <a:spcPct val="150000"/>
              </a:lnSpc>
              <a:buFont typeface="Wingdings" pitchFamily="2" charset="2"/>
              <a:buChar char="Ø"/>
            </a:pPr>
            <a:r>
              <a:rPr lang="en-US" dirty="0"/>
              <a:t>The </a:t>
            </a:r>
            <a:r>
              <a:rPr lang="en-US" b="1" dirty="0"/>
              <a:t>ARP protocol</a:t>
            </a:r>
            <a:r>
              <a:rPr lang="en-US" dirty="0"/>
              <a:t> is used to associate a logical address with a physical or MAC address.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304800"/>
            <a:ext cx="3117585" cy="461665"/>
          </a:xfrm>
          <a:prstGeom prst="rect">
            <a:avLst/>
          </a:prstGeom>
        </p:spPr>
        <p:txBody>
          <a:bodyPr wrap="none">
            <a:spAutoFit/>
          </a:bodyPr>
          <a:lstStyle/>
          <a:p>
            <a:r>
              <a:rPr lang="en-US" sz="2400" dirty="0">
                <a:solidFill>
                  <a:srgbClr val="FF0000"/>
                </a:solidFill>
              </a:rPr>
              <a:t>Format of MAC address</a:t>
            </a:r>
          </a:p>
        </p:txBody>
      </p:sp>
      <p:sp>
        <p:nvSpPr>
          <p:cNvPr id="3" name="Rectangle 2"/>
          <p:cNvSpPr/>
          <p:nvPr/>
        </p:nvSpPr>
        <p:spPr>
          <a:xfrm>
            <a:off x="609600" y="838201"/>
            <a:ext cx="8077200" cy="4524315"/>
          </a:xfrm>
          <a:prstGeom prst="rect">
            <a:avLst/>
          </a:prstGeom>
        </p:spPr>
        <p:txBody>
          <a:bodyPr wrap="square">
            <a:spAutoFit/>
          </a:bodyPr>
          <a:lstStyle/>
          <a:p>
            <a:endParaRPr lang="en-US" dirty="0"/>
          </a:p>
          <a:p>
            <a:endParaRPr lang="en-US" dirty="0"/>
          </a:p>
          <a:p>
            <a:endParaRPr lang="en-US" dirty="0"/>
          </a:p>
          <a:p>
            <a:r>
              <a:rPr lang="en-US" dirty="0"/>
              <a:t>It is 12 digits or 6-byte hexadecimal number, which is represented in colon-hexadecimal notation format. It is divided into six octets, and each octet contains 8 bits.</a:t>
            </a:r>
          </a:p>
          <a:p>
            <a:endParaRPr lang="en-US" dirty="0"/>
          </a:p>
          <a:p>
            <a:r>
              <a:rPr lang="en-US" dirty="0"/>
              <a:t>The first three octets are used as the </a:t>
            </a:r>
            <a:r>
              <a:rPr lang="en-US" b="1" dirty="0"/>
              <a:t>OUI or Organizationally Unique Identifier</a:t>
            </a:r>
            <a:r>
              <a:rPr lang="en-US" dirty="0"/>
              <a:t>. These MAC prefixes are assigned to each organization or vendor by the IEEE Registration Authority Committee.</a:t>
            </a:r>
          </a:p>
          <a:p>
            <a:endParaRPr lang="en-US" dirty="0"/>
          </a:p>
          <a:p>
            <a:pPr algn="just">
              <a:buFont typeface="Arial" panose="020B0604020202020204" pitchFamily="34" charset="0"/>
              <a:buChar char="•"/>
            </a:pPr>
            <a:r>
              <a:rPr lang="en-US" b="0" i="0" dirty="0">
                <a:solidFill>
                  <a:srgbClr val="000000"/>
                </a:solidFill>
                <a:effectLst/>
                <a:latin typeface="inter-regular"/>
              </a:rPr>
              <a:t>The last three octets are NIC specific and used by the manufacturer to each NIC card. Vendors or manufacturers can use any sequence of digits to the NIC specific digits, but the prefix should be the same as provided by the IEEE.</a:t>
            </a:r>
          </a:p>
          <a:p>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C0DE4-8306-4179-B7E9-CD92C23991CA}"/>
              </a:ext>
            </a:extLst>
          </p:cNvPr>
          <p:cNvPicPr>
            <a:picLocks noChangeAspect="1"/>
          </p:cNvPicPr>
          <p:nvPr/>
        </p:nvPicPr>
        <p:blipFill>
          <a:blip r:embed="rId2"/>
          <a:stretch>
            <a:fillRect/>
          </a:stretch>
        </p:blipFill>
        <p:spPr>
          <a:xfrm>
            <a:off x="609600" y="914400"/>
            <a:ext cx="7924800" cy="5257800"/>
          </a:xfrm>
          <a:prstGeom prst="rect">
            <a:avLst/>
          </a:prstGeom>
        </p:spPr>
      </p:pic>
    </p:spTree>
    <p:extLst>
      <p:ext uri="{BB962C8B-B14F-4D97-AF65-F5344CB8AC3E}">
        <p14:creationId xmlns:p14="http://schemas.microsoft.com/office/powerpoint/2010/main" val="101401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4EAEF-B190-406B-ABF1-7AFB5ECF7528}"/>
              </a:ext>
            </a:extLst>
          </p:cNvPr>
          <p:cNvSpPr txBox="1"/>
          <p:nvPr/>
        </p:nvSpPr>
        <p:spPr>
          <a:xfrm>
            <a:off x="609600" y="457200"/>
            <a:ext cx="8382000" cy="4401205"/>
          </a:xfrm>
          <a:prstGeom prst="rect">
            <a:avLst/>
          </a:prstGeom>
          <a:noFill/>
        </p:spPr>
        <p:txBody>
          <a:bodyPr wrap="square">
            <a:spAutoFit/>
          </a:bodyPr>
          <a:lstStyle/>
          <a:p>
            <a:pPr algn="just"/>
            <a:r>
              <a:rPr lang="en-IN" sz="2800" b="1" i="0" dirty="0">
                <a:solidFill>
                  <a:srgbClr val="FF0000"/>
                </a:solidFill>
                <a:effectLst/>
                <a:latin typeface="Arial" panose="020B0604020202020204" pitchFamily="34" charset="0"/>
              </a:rPr>
              <a:t>Stop and Wait Protocol-</a:t>
            </a:r>
            <a:endParaRPr lang="en-US" dirty="0">
              <a:solidFill>
                <a:srgbClr val="000000"/>
              </a:solidFill>
              <a:latin typeface="Arial" panose="020B0604020202020204" pitchFamily="34" charset="0"/>
            </a:endParaRP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It is the simplest flow control method. In this, the sender will transmit one frame at a time to the receiver. The sender will </a:t>
            </a:r>
            <a:r>
              <a:rPr lang="en-US" b="1" i="0" dirty="0">
                <a:solidFill>
                  <a:srgbClr val="000000"/>
                </a:solidFill>
                <a:effectLst/>
                <a:latin typeface="Arial" panose="020B0604020202020204" pitchFamily="34" charset="0"/>
              </a:rPr>
              <a:t>stop and wait</a:t>
            </a:r>
            <a:r>
              <a:rPr lang="en-US" b="0" i="0" dirty="0">
                <a:solidFill>
                  <a:srgbClr val="000000"/>
                </a:solidFill>
                <a:effectLst/>
                <a:latin typeface="Arial" panose="020B0604020202020204" pitchFamily="34" charset="0"/>
              </a:rPr>
              <a:t> for the acknowledgement from the receiver.</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This time (i.e. the time joining message transmitting and acknowledgement receiving) is the sender’s waiting time, and the sender is idle during this time.</a:t>
            </a:r>
          </a:p>
          <a:p>
            <a:pPr algn="just"/>
            <a:r>
              <a:rPr lang="en-US" b="0" i="0" dirty="0">
                <a:solidFill>
                  <a:srgbClr val="000000"/>
                </a:solidFill>
                <a:effectLst/>
                <a:latin typeface="Arial" panose="020B0604020202020204" pitchFamily="34" charset="0"/>
              </a:rPr>
              <a:t>When the sender gets the acknowledgement (ACK), it will send the next data packet to the receiver and wait for the disclosure again, and this process will continue as long as the sender has the data to send.</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While sending the data from the sender to the receiver, the data flow needs to be controlled. If the sender is transmitting the data at a rate higher than the receiver can receive and process it, the data will get lost.</a:t>
            </a:r>
          </a:p>
        </p:txBody>
      </p:sp>
    </p:spTree>
    <p:extLst>
      <p:ext uri="{BB962C8B-B14F-4D97-AF65-F5344CB8AC3E}">
        <p14:creationId xmlns:p14="http://schemas.microsoft.com/office/powerpoint/2010/main" val="3738185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BBDBC3-6F65-45B9-BAB4-E0E94D3FAF5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EF9FDD0-DA52-40A5-8910-C4BD7859919E}">
  <ds:schemaRefs>
    <ds:schemaRef ds:uri="http://schemas.microsoft.com/sharepoint/v3/contenttype/forms"/>
  </ds:schemaRefs>
</ds:datastoreItem>
</file>

<file path=customXml/itemProps3.xml><?xml version="1.0" encoding="utf-8"?>
<ds:datastoreItem xmlns:ds="http://schemas.openxmlformats.org/officeDocument/2006/customXml" ds:itemID="{A396AC70-82CE-49EC-8D7F-AB2A3AE3BC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7cfbcc-6963-49a1-8878-0efa28665213"/>
    <ds:schemaRef ds:uri="08d94fdf-b342-4279-8130-62ef4a5bf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227</TotalTime>
  <Words>1009</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iitm</dc:creator>
  <cp:lastModifiedBy>kuldeep srivastava</cp:lastModifiedBy>
  <cp:revision>17</cp:revision>
  <dcterms:created xsi:type="dcterms:W3CDTF">2021-11-15T07:48:05Z</dcterms:created>
  <dcterms:modified xsi:type="dcterms:W3CDTF">2021-12-03T07:40:26Z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