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3"/>
  </p:sldMasterIdLst>
  <p:notesMasterIdLst>
    <p:notesMasterId r:id="rId46"/>
  </p:notesMasterIdLst>
  <p:handoutMasterIdLst>
    <p:handoutMasterId r:id="rId47"/>
  </p:handoutMasterIdLst>
  <p:sldIdLst>
    <p:sldId id="436" r:id="rId4"/>
    <p:sldId id="465" r:id="rId5"/>
    <p:sldId id="463" r:id="rId6"/>
    <p:sldId id="464" r:id="rId7"/>
    <p:sldId id="435" r:id="rId8"/>
    <p:sldId id="410" r:id="rId9"/>
    <p:sldId id="420" r:id="rId10"/>
    <p:sldId id="461" r:id="rId11"/>
    <p:sldId id="426" r:id="rId12"/>
    <p:sldId id="459" r:id="rId13"/>
    <p:sldId id="462" r:id="rId14"/>
    <p:sldId id="466" r:id="rId15"/>
    <p:sldId id="467" r:id="rId16"/>
    <p:sldId id="468" r:id="rId17"/>
    <p:sldId id="445" r:id="rId18"/>
    <p:sldId id="438" r:id="rId19"/>
    <p:sldId id="455" r:id="rId20"/>
    <p:sldId id="458" r:id="rId21"/>
    <p:sldId id="422" r:id="rId22"/>
    <p:sldId id="423" r:id="rId23"/>
    <p:sldId id="424" r:id="rId24"/>
    <p:sldId id="411" r:id="rId25"/>
    <p:sldId id="391" r:id="rId26"/>
    <p:sldId id="439" r:id="rId27"/>
    <p:sldId id="460" r:id="rId28"/>
    <p:sldId id="447" r:id="rId29"/>
    <p:sldId id="448" r:id="rId30"/>
    <p:sldId id="454" r:id="rId31"/>
    <p:sldId id="441" r:id="rId32"/>
    <p:sldId id="457" r:id="rId33"/>
    <p:sldId id="419" r:id="rId34"/>
    <p:sldId id="440" r:id="rId35"/>
    <p:sldId id="453" r:id="rId36"/>
    <p:sldId id="415" r:id="rId37"/>
    <p:sldId id="442" r:id="rId38"/>
    <p:sldId id="417" r:id="rId39"/>
    <p:sldId id="434" r:id="rId40"/>
    <p:sldId id="449" r:id="rId41"/>
    <p:sldId id="450" r:id="rId42"/>
    <p:sldId id="451" r:id="rId43"/>
    <p:sldId id="452" r:id="rId44"/>
    <p:sldId id="456" r:id="rId45"/>
  </p:sldIdLst>
  <p:sldSz cx="9144000" cy="6858000" type="screen4x3"/>
  <p:notesSz cx="7302500" cy="95885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2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00FF"/>
    <a:srgbClr val="9966FF"/>
    <a:srgbClr val="FF66FF"/>
    <a:srgbClr val="FFCC00"/>
    <a:srgbClr val="FF3300"/>
    <a:srgbClr val="CC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napToObjects="1">
      <p:cViewPr varScale="1">
        <p:scale>
          <a:sx n="59" d="100"/>
          <a:sy n="59" d="100"/>
        </p:scale>
        <p:origin x="-1146" y="-90"/>
      </p:cViewPr>
      <p:guideLst>
        <p:guide orient="horz" pos="3020"/>
        <p:guide pos="22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F6ABC55-B5DE-4FF7-B903-FAE05BBB28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E9A41CA-5E97-41AF-A488-15B28ED6A198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255713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4057D1-2A18-4982-B792-38A9373CEA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D3DC60-BF87-44FA-9610-40FF8321FC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B9F97AE-BC0E-480C-8A0E-E3157A92B8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FF0299E-C07B-41CA-9321-9D081D5A2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96" tIns="48248" rIns="96496" bIns="482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464998D5-F88C-4DBF-A1A9-A4298306BE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536B73B-CE5B-420A-8EFB-CF3CF6C254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DF93D96-5456-47DB-9840-C58B7653D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3B29F36-0DBA-4ADB-A220-4CC68FB4DF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93B8195-5289-478C-B296-9AD14BD8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B275F14-2EAA-4020-8EBB-ED68730C47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4C29D3E-2EE7-4B0E-9108-497905789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5ED740C-3E24-4ED4-9299-6EA255B9B9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FFC6A26-A5CE-4E06-A64F-6BC92725B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8AEDCA1-401B-44C8-A85F-060465A36C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089A8EE-A0C9-4D37-BB6D-0EDA55B48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A9412CA-8A9F-4910-8412-7E5E3A944F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F916AE5-F835-4DC3-83AC-1D95EA08B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7D0E270-64D7-45AE-A24C-421FC9D891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A0E8BCE-E867-42FC-A758-24058DF49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B6672A3-6F6C-4001-8E8F-22E86B0759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FAAB970-F909-42F8-A198-175E05011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D3D8E2-410D-4FE3-BF95-42F42B705A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0096BE-12CD-43A2-909C-A6BB2719E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289CC-8322-44EC-930A-C050A2F600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4C2DFBF-1408-4840-AE11-537BC0981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EB08F85-5F20-4D0B-8ABA-951A4625CE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68080F0-C2AC-40CD-9D67-483F1B0AF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57ABBCC-8558-4747-A79F-9E7C275C3D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D1730EB-A050-456D-9265-3414FDDC0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BA29CBE-FE2A-4C1D-81AD-FD31A8F3F8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A98128C-76CC-44A7-8396-65EC537B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E76B64C-D4B3-4F5C-85D6-65F49B9894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53BB4BB-1EFB-489F-9A2A-AA29CCE37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FB3AB22-2DF4-4FAF-BF14-D457A2E3AE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E219AFD-92E1-4508-B4FA-219CBDE33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34859F-52F9-47DB-9063-BE9A783BF4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2BD1E68-DF51-43F1-9D67-DB760C01E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5E4022-33EF-4FF0-9607-795DB5519B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F13A3E8-2341-4D30-A402-1F309795C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6E17A3D2-8B6D-46C7-9CE3-370BD5AE39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F8A6-9355-48C0-8A18-7AACC0BE18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fld id="{9A39DFCE-4039-4ECF-8AAE-5E56B93FE6E1}" type="datetime3">
              <a:rPr lang="en-US"/>
              <a:pPr>
                <a:defRPr/>
              </a:pPr>
              <a:t>20 October 2021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9B21EE-2B41-4C2B-846A-51D7D5920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11901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F5260D-3944-4505-AFEB-A6D983856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415751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F44637-4D9C-4ACB-BB14-845EA167B8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285843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7D10D-3D4C-47AF-A9AA-26AAB56DE8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2983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5CC947-EFA5-44F1-A6EE-28BA9B459F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1186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59A9A9-C261-4867-98DD-7EF5FFF261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61440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6BC1A-5789-41B9-8FDD-41D967DD92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255940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CCC6F5-3718-4031-88B9-6B7AE3DBE8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368602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3C0D92-87A2-4DBC-93CD-99D930EB2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3937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A68565-DDDA-4CFE-86B9-FD614AFC76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32724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5977D-B49A-42DE-9238-25E15F3E5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7413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1BD7-9649-43CA-9C3F-2C4F71F1B4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956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0C47E5-C4EE-4FF6-A259-2A8735358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D73931-C2EA-4074-9B92-1D1466D4A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38276" name="Rectangle 4">
            <a:extLst>
              <a:ext uri="{FF2B5EF4-FFF2-40B4-BE49-F238E27FC236}">
                <a16:creationId xmlns:a16="http://schemas.microsoft.com/office/drawing/2014/main" id="{ED0D2CAE-3527-4FDA-A08A-4638CDB1ED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122</a:t>
            </a:r>
          </a:p>
        </p:txBody>
      </p:sp>
      <p:sp>
        <p:nvSpPr>
          <p:cNvPr id="438278" name="Text Box 6">
            <a:extLst>
              <a:ext uri="{FF2B5EF4-FFF2-40B4-BE49-F238E27FC236}">
                <a16:creationId xmlns:a16="http://schemas.microsoft.com/office/drawing/2014/main" id="{0A283DF3-1ED5-4DFB-871E-93CB4193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56363"/>
            <a:ext cx="10033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asymp - </a:t>
            </a:r>
            <a:fld id="{49DA7FF4-8E94-41C2-8471-DD22CDBCDB4D}" type="slidenum">
              <a:rPr lang="en-US" altLang="en-US" sz="1400">
                <a:solidFill>
                  <a:schemeClr val="hlink"/>
                </a:solidFill>
              </a:rPr>
              <a:pPr/>
              <a:t>‹#›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38279" name="Text Box 7">
            <a:extLst>
              <a:ext uri="{FF2B5EF4-FFF2-40B4-BE49-F238E27FC236}">
                <a16:creationId xmlns:a16="http://schemas.microsoft.com/office/drawing/2014/main" id="{95F46659-EDE7-42FD-89B2-30B2D0CB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64008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FB8F503-9524-4D0A-BA5D-E658B44FC9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E8BA6-DFA3-4AD6-B6D7-13E26549EFC5}" type="datetime3">
              <a:rPr lang="en-US" altLang="en-US" sz="1400" smtClean="0">
                <a:solidFill>
                  <a:srgbClr val="0000CC"/>
                </a:solidFill>
              </a:rPr>
              <a:pPr/>
              <a:t>20 October 2021</a:t>
            </a:fld>
            <a:endParaRPr lang="en-US" altLang="en-US" sz="1400">
              <a:solidFill>
                <a:srgbClr val="3333FF"/>
              </a:solidFill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10176A0A-DF33-4111-B975-A94D82E11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CC"/>
                </a:solidFill>
              </a:rPr>
              <a:t>Comp 122, Spring 2004</a:t>
            </a:r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E43CEA4B-3580-43FD-BAE9-78CE194137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20345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u="none"/>
              <a:t>Asymptotic Notation,</a:t>
            </a:r>
            <a:br>
              <a:rPr lang="en-US" u="none"/>
            </a:br>
            <a:r>
              <a:rPr lang="en-US" u="none"/>
              <a:t>Review of Functions &amp; Summations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F9D3C6B-4986-4AAA-967E-18EE372716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00488"/>
            <a:ext cx="6400800" cy="1752600"/>
          </a:xfrm>
        </p:spPr>
        <p:txBody>
          <a:bodyPr/>
          <a:lstStyle/>
          <a:p>
            <a:r>
              <a:rPr lang="en-US" altLang="en-US"/>
              <a:t>Home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FCD03DFB-1442-4017-8D1E-BC7F33473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612AB1E-1D30-4FA3-A57A-420E72CB3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BFCAA28F-2D21-4ABC-823A-F2110267A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535362"/>
          </a:xfrm>
        </p:spPr>
        <p:txBody>
          <a:bodyPr/>
          <a:lstStyle/>
          <a:p>
            <a:r>
              <a:rPr lang="en-US" altLang="en-US"/>
              <a:t>Is 3</a:t>
            </a:r>
            <a:r>
              <a:rPr lang="en-US" altLang="en-US" i="1"/>
              <a:t>n</a:t>
            </a:r>
            <a:r>
              <a:rPr lang="en-US" altLang="en-US" baseline="30000"/>
              <a:t>3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4</a:t>
            </a:r>
            <a:r>
              <a:rPr lang="en-US" altLang="en-US"/>
              <a:t>) ??</a:t>
            </a:r>
          </a:p>
          <a:p>
            <a:r>
              <a:rPr lang="en-US" altLang="en-US"/>
              <a:t>How about 2</a:t>
            </a:r>
            <a:r>
              <a:rPr lang="en-US" altLang="en-US" baseline="30000"/>
              <a:t>2</a:t>
            </a:r>
            <a:r>
              <a:rPr lang="en-US" altLang="en-US" i="1" baseline="30000"/>
              <a:t>n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(2</a:t>
            </a:r>
            <a:r>
              <a:rPr lang="en-US" altLang="en-US" i="1" baseline="30000"/>
              <a:t>n</a:t>
            </a:r>
            <a:r>
              <a:rPr lang="en-US" altLang="en-US"/>
              <a:t>)??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>
              <a:solidFill>
                <a:srgbClr val="CC0000"/>
              </a:solidFill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3F2D90E-FD58-451F-8413-B2F49A89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600" b="1">
                <a:solidFill>
                  <a:srgbClr val="FF3300"/>
                </a:solidFill>
              </a:rPr>
              <a:t>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sz="2600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sz="2600" b="1" i="1">
                <a:solidFill>
                  <a:srgbClr val="CC0000"/>
                </a:solidFill>
              </a:rPr>
              <a:t>n </a:t>
            </a:r>
            <a:r>
              <a:rPr kumimoji="1" lang="en-US" altLang="en-US" sz="2600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sz="2600" b="1" i="1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600">
                <a:solidFill>
                  <a:srgbClr val="CC0000"/>
                </a:solidFill>
              </a:rPr>
              <a:t>,    </a:t>
            </a:r>
            <a:r>
              <a:rPr kumimoji="1" lang="en-US" altLang="en-US" sz="2600" b="1">
                <a:solidFill>
                  <a:schemeClr val="hlink"/>
                </a:solidFill>
              </a:rPr>
              <a:t>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8DC617D1-3F1A-42A6-88E3-34ACB0323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39CF434-0BB5-4B29-BBE1-3B80CCADC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O</a:t>
            </a:r>
            <a:r>
              <a:rPr lang="en-US" altLang="en-US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EDA2B0A-8577-4E04-A75B-92A60F75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DAB32ED-82C6-4E84-8AD5-076D6DC3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 i="1">
                <a:sym typeface="Symbol" panose="05050102010706020507" pitchFamily="18" charset="2"/>
              </a:rPr>
              <a:t>O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pic>
        <p:nvPicPr>
          <p:cNvPr id="21510" name="Picture 8" descr="graph_O">
            <a:extLst>
              <a:ext uri="{FF2B5EF4-FFF2-40B4-BE49-F238E27FC236}">
                <a16:creationId xmlns:a16="http://schemas.microsoft.com/office/drawing/2014/main" id="{25F72180-97F7-421D-B406-5A59FE28C70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1275" y="1387475"/>
            <a:ext cx="3819525" cy="3840163"/>
          </a:xfrm>
          <a:noFill/>
        </p:spPr>
      </p:pic>
      <p:sp>
        <p:nvSpPr>
          <p:cNvPr id="21511" name="Rectangle 10">
            <a:extLst>
              <a:ext uri="{FF2B5EF4-FFF2-40B4-BE49-F238E27FC236}">
                <a16:creationId xmlns:a16="http://schemas.microsoft.com/office/drawing/2014/main" id="{191BB5E5-DB4B-4557-A17C-FFD090A3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49913"/>
            <a:ext cx="6018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21512" name="Text Box 11">
            <a:extLst>
              <a:ext uri="{FF2B5EF4-FFF2-40B4-BE49-F238E27FC236}">
                <a16:creationId xmlns:a16="http://schemas.microsoft.com/office/drawing/2014/main" id="{3BEC17BF-8EEE-4D41-9F1A-374D8FBA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3905250"/>
            <a:ext cx="45497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lower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  <a:p>
            <a:r>
              <a:rPr lang="en-US" altLang="en-US"/>
              <a:t>;f(n)=6n^3+5n^2+300n</a:t>
            </a:r>
          </a:p>
          <a:p>
            <a:r>
              <a:rPr lang="en-US" altLang="en-US"/>
              <a:t>;g(n)=n^3, O(n^3), c=311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513" name="Text Box 12">
            <a:extLst>
              <a:ext uri="{FF2B5EF4-FFF2-40B4-BE49-F238E27FC236}">
                <a16:creationId xmlns:a16="http://schemas.microsoft.com/office/drawing/2014/main" id="{2CB80E14-59B2-4FEB-B4D5-196FEC5E4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970588"/>
            <a:ext cx="4549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  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CCCA779-D06B-4518-B265-6308FA6D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F3BFEF6-0E05-4563-847B-FB77E38D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62550"/>
          </a:xfrm>
        </p:spPr>
        <p:txBody>
          <a:bodyPr/>
          <a:lstStyle/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;f(n)=6n^3+5n^2+300n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;g(n)=n^3, O(n^3), c=311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O(n^3)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n^3, n^7/2, n^3logn, n^4, n^5……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Find O(f(n)) =?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f(n)=n^50 +2^(n+2) + 50000n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1) O(n^50)   2) O(2^(n+2))  3) O(n)                     4) O(2^n) 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0CBFBCB8-8D17-48F9-9A2D-5963F4896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4ADB5A9-9A6E-4CF3-AAC1-F8C98C0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1A6514F-430C-4046-AAFE-8E70DB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N^50,                2^n   .                              Exponential term)constant ^variable&gt;variable^constant(polynomial term)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N= 2^50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(2^50)^50=2^2500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…………………..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2^n=2^2^50=2^10000000000000000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2^50=2^10. 2^10. 2^10. 2^10. 2^10=10^15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2^n, 2^n+2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2^n+2= 2^n.2^2=O(2^n)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63710FE3-717C-4D04-B19F-84CFAC55E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4FF18E1-AEEA-4279-992B-6C599942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A913B9E-8C77-4FC9-80C1-C672C49C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F(n)= 6n^3+5n^2+300n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G(n)=n^3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O(F(n) )=?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1).O(n^4)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2.O(n^2)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3.O(n^5)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4.O(n^10)</a:t>
            </a:r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8976F03A-1E63-4D18-AB9A-8EFE8A37C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86EC8805-72E9-4AB2-9073-E2FE624ED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813FB34-DBFD-434E-AC73-2DE0D62D4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Examples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A944115-7910-4C60-B225-BFE2C3D60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422525"/>
            <a:ext cx="8458200" cy="3673475"/>
          </a:xfrm>
        </p:spPr>
        <p:txBody>
          <a:bodyPr/>
          <a:lstStyle/>
          <a:p>
            <a:r>
              <a:rPr lang="en-US" altLang="en-US"/>
              <a:t>Any linear </a:t>
            </a:r>
            <a:r>
              <a:rPr lang="en-US" altLang="en-US" i="1"/>
              <a:t>function</a:t>
            </a:r>
            <a:r>
              <a:rPr lang="en-US" altLang="en-US"/>
              <a:t> </a:t>
            </a:r>
            <a:r>
              <a:rPr lang="en-US" altLang="en-US" i="1"/>
              <a:t>an</a:t>
            </a:r>
            <a:r>
              <a:rPr lang="en-US" altLang="en-US"/>
              <a:t> + </a:t>
            </a:r>
            <a:r>
              <a:rPr lang="en-US" altLang="en-US" i="1"/>
              <a:t>b</a:t>
            </a:r>
            <a:r>
              <a:rPr lang="en-US" altLang="en-US"/>
              <a:t> is in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). </a:t>
            </a:r>
            <a:r>
              <a:rPr lang="en-US" altLang="en-US" b="1" u="sng">
                <a:solidFill>
                  <a:srgbClr val="CC0000"/>
                </a:solidFill>
              </a:rPr>
              <a:t>How?</a:t>
            </a:r>
            <a:endParaRPr lang="en-US" altLang="en-US" u="sng">
              <a:solidFill>
                <a:srgbClr val="CC0000"/>
              </a:solidFill>
            </a:endParaRPr>
          </a:p>
          <a:p>
            <a:r>
              <a:rPr lang="en-US" altLang="en-US"/>
              <a:t>Show that 3</a:t>
            </a:r>
            <a:r>
              <a:rPr lang="en-US" altLang="en-US" i="1"/>
              <a:t>n</a:t>
            </a:r>
            <a:r>
              <a:rPr lang="en-US" altLang="en-US" baseline="30000"/>
              <a:t>3</a:t>
            </a:r>
            <a:r>
              <a:rPr lang="en-US" altLang="en-US"/>
              <a:t>=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4</a:t>
            </a:r>
            <a:r>
              <a:rPr lang="en-US" altLang="en-US"/>
              <a:t>) for appropriate </a:t>
            </a:r>
            <a:r>
              <a:rPr lang="en-US" altLang="en-US" i="1"/>
              <a:t>c </a:t>
            </a:r>
            <a:r>
              <a:rPr lang="en-US" altLang="en-US"/>
              <a:t>and </a:t>
            </a:r>
            <a:r>
              <a:rPr lang="en-US" altLang="en-US" i="1"/>
              <a:t>n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21E39BE3-0603-4315-ACD3-9C95BE8E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219200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800" b="1" i="1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en-US" sz="2800" b="1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800" b="1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800" b="1">
                <a:solidFill>
                  <a:schemeClr val="accent1"/>
                </a:solidFill>
              </a:rPr>
              <a:t>)) =</a:t>
            </a:r>
            <a:r>
              <a:rPr kumimoji="1" lang="en-US" altLang="en-US" sz="2800" b="1">
                <a:solidFill>
                  <a:schemeClr val="hlink"/>
                </a:solidFill>
              </a:rPr>
              <a:t> {</a:t>
            </a:r>
            <a:r>
              <a:rPr kumimoji="1" lang="en-US" altLang="en-US" sz="2800" b="1" i="1">
                <a:solidFill>
                  <a:schemeClr val="hlink"/>
                </a:solidFill>
              </a:rPr>
              <a:t>f</a:t>
            </a:r>
            <a:r>
              <a:rPr kumimoji="1" lang="en-US" altLang="en-US" sz="2800" b="1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>
                <a:solidFill>
                  <a:schemeClr val="hlink"/>
                </a:solidFill>
              </a:rPr>
              <a:t>n</a:t>
            </a:r>
            <a:r>
              <a:rPr kumimoji="1" lang="en-US" altLang="en-US" sz="2800" b="1">
                <a:solidFill>
                  <a:schemeClr val="hlink"/>
                </a:solidFill>
              </a:rPr>
              <a:t>) : </a:t>
            </a:r>
            <a:r>
              <a:rPr kumimoji="1" lang="en-US" altLang="en-US" sz="28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8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b="1" i="1">
                <a:solidFill>
                  <a:srgbClr val="FF3300"/>
                </a:solidFill>
              </a:rPr>
              <a:t>c</a:t>
            </a:r>
            <a:r>
              <a:rPr kumimoji="1" lang="en-US" altLang="en-US" sz="2800" b="1">
                <a:solidFill>
                  <a:srgbClr val="FF3300"/>
                </a:solidFill>
              </a:rPr>
              <a:t> and </a:t>
            </a:r>
            <a:r>
              <a:rPr kumimoji="1" lang="en-US" altLang="en-US" sz="2800" b="1" i="1">
                <a:solidFill>
                  <a:srgbClr val="FF3300"/>
                </a:solidFill>
              </a:rPr>
              <a:t>n</a:t>
            </a:r>
            <a:r>
              <a:rPr kumimoji="1" lang="en-US" altLang="en-US" sz="2800" b="1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800" b="1">
                <a:solidFill>
                  <a:srgbClr val="FF3300"/>
                </a:solidFill>
              </a:rPr>
              <a:t>,</a:t>
            </a:r>
            <a:r>
              <a:rPr kumimoji="1" lang="en-US" altLang="en-US" sz="2800" b="1">
                <a:solidFill>
                  <a:schemeClr val="hlink"/>
                </a:solidFill>
              </a:rPr>
              <a:t> </a:t>
            </a:r>
            <a:r>
              <a:rPr kumimoji="1" lang="en-US" altLang="en-US" sz="2800" b="1">
                <a:solidFill>
                  <a:srgbClr val="CC0000"/>
                </a:solidFill>
              </a:rPr>
              <a:t>such that </a:t>
            </a:r>
            <a:r>
              <a:rPr kumimoji="1" lang="en-US" altLang="en-US" sz="2800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sz="2800" b="1" i="1">
                <a:solidFill>
                  <a:srgbClr val="CC0000"/>
                </a:solidFill>
              </a:rPr>
              <a:t>n </a:t>
            </a:r>
            <a:r>
              <a:rPr kumimoji="1" lang="en-US" altLang="en-US" sz="2800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sz="2800" b="1" i="1">
                <a:solidFill>
                  <a:srgbClr val="CC0000"/>
                </a:solidFill>
              </a:rPr>
              <a:t>  n</a:t>
            </a:r>
            <a:r>
              <a:rPr kumimoji="1" lang="en-US" altLang="en-US" sz="2800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800">
                <a:solidFill>
                  <a:srgbClr val="CC0000"/>
                </a:solidFill>
              </a:rPr>
              <a:t>, </a:t>
            </a:r>
            <a:r>
              <a:rPr kumimoji="1" lang="en-US" altLang="en-US" sz="2800" b="1">
                <a:solidFill>
                  <a:schemeClr val="hlink"/>
                </a:solidFill>
              </a:rPr>
              <a:t>we have 0 </a:t>
            </a:r>
            <a:r>
              <a:rPr kumimoji="1" lang="en-US" altLang="en-US" sz="28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800" b="1">
                <a:solidFill>
                  <a:schemeClr val="hlink"/>
                </a:solidFill>
              </a:rPr>
              <a:t>  </a:t>
            </a:r>
            <a:r>
              <a:rPr kumimoji="1" lang="en-US" altLang="en-US" sz="2800" b="1" i="1">
                <a:solidFill>
                  <a:schemeClr val="hlink"/>
                </a:solidFill>
              </a:rPr>
              <a:t>f</a:t>
            </a:r>
            <a:r>
              <a:rPr kumimoji="1" lang="en-US" altLang="en-US" sz="2800" b="1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>
                <a:solidFill>
                  <a:schemeClr val="hlink"/>
                </a:solidFill>
              </a:rPr>
              <a:t>n</a:t>
            </a:r>
            <a:r>
              <a:rPr kumimoji="1" lang="en-US" altLang="en-US" sz="2800" b="1">
                <a:solidFill>
                  <a:schemeClr val="hlink"/>
                </a:solidFill>
              </a:rPr>
              <a:t>)</a:t>
            </a:r>
            <a:r>
              <a:rPr kumimoji="1" lang="en-US" altLang="en-US" sz="2800" b="1" i="1">
                <a:solidFill>
                  <a:schemeClr val="hlink"/>
                </a:solidFill>
              </a:rPr>
              <a:t> </a:t>
            </a:r>
            <a:r>
              <a:rPr kumimoji="1" lang="en-US" altLang="en-US" sz="28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800" b="1">
                <a:solidFill>
                  <a:schemeClr val="hlink"/>
                </a:solidFill>
              </a:rPr>
              <a:t> c</a:t>
            </a:r>
            <a:r>
              <a:rPr kumimoji="1" lang="en-US" altLang="en-US" sz="2800" b="1" i="1">
                <a:solidFill>
                  <a:schemeClr val="hlink"/>
                </a:solidFill>
              </a:rPr>
              <a:t>g</a:t>
            </a:r>
            <a:r>
              <a:rPr kumimoji="1" lang="en-US" altLang="en-US" sz="2800" b="1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>
                <a:solidFill>
                  <a:schemeClr val="hlink"/>
                </a:solidFill>
              </a:rPr>
              <a:t>n</a:t>
            </a:r>
            <a:r>
              <a:rPr kumimoji="1" lang="en-US" altLang="en-US" sz="2800" b="1">
                <a:solidFill>
                  <a:schemeClr val="hlink"/>
                </a:solidFill>
              </a:rPr>
              <a:t>) }</a:t>
            </a:r>
            <a:endParaRPr kumimoji="1" lang="en-US" altLang="en-US" sz="3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BF2D55A8-C300-4C7C-BE40-59C565F21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FF6EDE3-06AB-4FC1-BAEF-C3403171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 -notation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257E72D7-F78B-46D7-92C2-8E6B4FCB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BC273283-2757-428C-A639-CFE19BE0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whose </a:t>
            </a:r>
            <a:r>
              <a:rPr lang="en-US" altLang="en-US" i="1"/>
              <a:t>rate of growth</a:t>
            </a:r>
            <a:r>
              <a:rPr lang="en-US" altLang="en-US"/>
              <a:t> is the same as or higher than that of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  <p:pic>
        <p:nvPicPr>
          <p:cNvPr id="26630" name="Picture 10" descr="graph_Omega">
            <a:extLst>
              <a:ext uri="{FF2B5EF4-FFF2-40B4-BE49-F238E27FC236}">
                <a16:creationId xmlns:a16="http://schemas.microsoft.com/office/drawing/2014/main" id="{5D092F3D-6D77-4A86-893F-8F0D88E2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11">
            <a:extLst>
              <a:ext uri="{FF2B5EF4-FFF2-40B4-BE49-F238E27FC236}">
                <a16:creationId xmlns:a16="http://schemas.microsoft.com/office/drawing/2014/main" id="{5332EE38-4A83-457B-9400-3435F0D9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altLang="en-US" b="1" i="1">
                <a:solidFill>
                  <a:schemeClr val="hlink"/>
                </a:solidFill>
              </a:rPr>
              <a:t>f</a:t>
            </a:r>
            <a:r>
              <a:rPr lang="en-US" altLang="en-US" b="1">
                <a:solidFill>
                  <a:schemeClr val="hlink"/>
                </a:solidFill>
              </a:rPr>
              <a:t>(</a:t>
            </a:r>
            <a:r>
              <a:rPr lang="en-US" altLang="en-US" b="1" i="1">
                <a:solidFill>
                  <a:schemeClr val="hlink"/>
                </a:solidFill>
              </a:rPr>
              <a:t>n</a:t>
            </a:r>
            <a:r>
              <a:rPr lang="en-US" altLang="en-US" b="1">
                <a:solidFill>
                  <a:schemeClr val="hlink"/>
                </a:solidFill>
              </a:rPr>
              <a:t>) =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(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   (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26632" name="Rectangle 12">
            <a:extLst>
              <a:ext uri="{FF2B5EF4-FFF2-40B4-BE49-F238E27FC236}">
                <a16:creationId xmlns:a16="http://schemas.microsoft.com/office/drawing/2014/main" id="{E7D0FECB-D4AE-4BB3-A92D-8A9F9BCD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b="1">
                <a:solidFill>
                  <a:schemeClr val="hlink"/>
                </a:solidFill>
              </a:rPr>
              <a:t>c</a:t>
            </a:r>
            <a:r>
              <a:rPr kumimoji="1" lang="en-US" altLang="en-US" b="1" i="1">
                <a:solidFill>
                  <a:schemeClr val="hlink"/>
                </a:solidFill>
              </a:rPr>
              <a:t>g</a:t>
            </a:r>
            <a:r>
              <a:rPr kumimoji="1" lang="en-US" altLang="en-US" b="1">
                <a:solidFill>
                  <a:schemeClr val="hlink"/>
                </a:solidFill>
              </a:rPr>
              <a:t>(</a:t>
            </a:r>
            <a:r>
              <a:rPr kumimoji="1" lang="en-US" altLang="en-US" b="1" i="1">
                <a:solidFill>
                  <a:schemeClr val="hlink"/>
                </a:solidFill>
              </a:rPr>
              <a:t>n</a:t>
            </a:r>
            <a:r>
              <a:rPr kumimoji="1" lang="en-US" altLang="en-US" b="1">
                <a:solidFill>
                  <a:schemeClr val="hlink"/>
                </a:solidFill>
              </a:rPr>
              <a:t>)</a:t>
            </a:r>
            <a:r>
              <a:rPr kumimoji="1" lang="en-US" altLang="en-US"/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b="1" i="1">
                <a:solidFill>
                  <a:schemeClr val="hlink"/>
                </a:solidFill>
              </a:rPr>
              <a:t>f</a:t>
            </a:r>
            <a:r>
              <a:rPr kumimoji="1" lang="en-US" altLang="en-US" b="1">
                <a:solidFill>
                  <a:schemeClr val="hlink"/>
                </a:solidFill>
              </a:rPr>
              <a:t>(</a:t>
            </a:r>
            <a:r>
              <a:rPr kumimoji="1" lang="en-US" altLang="en-US" b="1" i="1">
                <a:solidFill>
                  <a:schemeClr val="hlink"/>
                </a:solidFill>
              </a:rPr>
              <a:t>n</a:t>
            </a:r>
            <a:r>
              <a:rPr kumimoji="1" lang="en-US" altLang="en-US" b="1">
                <a:solidFill>
                  <a:schemeClr val="hlink"/>
                </a:solidFill>
              </a:rPr>
              <a:t>)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6633" name="Rectangle 13">
            <a:extLst>
              <a:ext uri="{FF2B5EF4-FFF2-40B4-BE49-F238E27FC236}">
                <a16:creationId xmlns:a16="http://schemas.microsoft.com/office/drawing/2014/main" id="{BAA1C54C-4559-4AB5-B67D-E63597EE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big-Omega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80E5F228-50BD-4BF3-BB19-93246F100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DC60332-6A20-4BB9-A660-816AD679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0DAA5D4-E99C-46F3-ABAE-DA8A7767D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n = </a:t>
            </a:r>
            <a:r>
              <a:rPr lang="el-GR" altLang="en-US">
                <a:sym typeface="Symbol" panose="05050102010706020507" pitchFamily="18" charset="2"/>
              </a:rPr>
              <a:t></a:t>
            </a:r>
            <a:r>
              <a:rPr lang="en-US" altLang="en-US">
                <a:sym typeface="Symbol" panose="05050102010706020507" pitchFamily="18" charset="2"/>
              </a:rPr>
              <a:t>(lg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). Choose 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/>
              <a:t>n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  <a:endParaRPr lang="el-GR" altLang="en-US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E2AEE625-00A8-4B8F-93B7-0C8CCE26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80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g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n</a:t>
            </a:r>
            <a:r>
              <a:rPr kumimoji="1" lang="en-US" altLang="en-US" sz="2800">
                <a:solidFill>
                  <a:schemeClr val="accent1"/>
                </a:solidFill>
              </a:rPr>
              <a:t>)) =</a:t>
            </a:r>
            <a:r>
              <a:rPr kumimoji="1" lang="en-US" altLang="en-US" sz="2800">
                <a:solidFill>
                  <a:schemeClr val="hlink"/>
                </a:solidFill>
              </a:rPr>
              <a:t> {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 : </a:t>
            </a:r>
            <a:r>
              <a:rPr kumimoji="1" lang="en-US" altLang="en-US" sz="280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i="1">
                <a:solidFill>
                  <a:srgbClr val="FF3300"/>
                </a:solidFill>
              </a:rPr>
              <a:t>c</a:t>
            </a:r>
            <a:r>
              <a:rPr kumimoji="1" lang="en-US" altLang="en-US" sz="2800">
                <a:solidFill>
                  <a:srgbClr val="FF3300"/>
                </a:solidFill>
              </a:rPr>
              <a:t> and </a:t>
            </a:r>
            <a:r>
              <a:rPr kumimoji="1" lang="en-US" altLang="en-US" sz="2800" i="1">
                <a:solidFill>
                  <a:srgbClr val="FF3300"/>
                </a:solidFill>
              </a:rPr>
              <a:t>n</a:t>
            </a:r>
            <a:r>
              <a:rPr kumimoji="1" lang="en-US" alt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800">
                <a:solidFill>
                  <a:srgbClr val="FF3300"/>
                </a:solidFill>
              </a:rPr>
              <a:t>,</a:t>
            </a:r>
            <a:r>
              <a:rPr kumimoji="1" lang="en-US" altLang="en-US" sz="2800">
                <a:solidFill>
                  <a:schemeClr val="hlink"/>
                </a:solidFill>
              </a:rPr>
              <a:t> </a:t>
            </a:r>
            <a:r>
              <a:rPr kumimoji="1" lang="en-US" altLang="en-US" sz="2800">
                <a:solidFill>
                  <a:srgbClr val="CC0000"/>
                </a:solidFill>
              </a:rPr>
              <a:t>such that </a:t>
            </a:r>
            <a:r>
              <a:rPr kumimoji="1" lang="en-US" altLang="en-US" sz="280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sz="2800" i="1">
                <a:solidFill>
                  <a:srgbClr val="CC0000"/>
                </a:solidFill>
              </a:rPr>
              <a:t>n </a:t>
            </a:r>
            <a:r>
              <a:rPr kumimoji="1" lang="en-US" altLang="en-US" sz="280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sz="2800" i="1">
                <a:solidFill>
                  <a:srgbClr val="CC0000"/>
                </a:solidFill>
              </a:rPr>
              <a:t> n</a:t>
            </a:r>
            <a:r>
              <a:rPr kumimoji="1" lang="en-US" alt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800">
                <a:solidFill>
                  <a:srgbClr val="CC0000"/>
                </a:solidFill>
              </a:rPr>
              <a:t>, </a:t>
            </a:r>
            <a:r>
              <a:rPr kumimoji="1" lang="en-US" altLang="en-US" sz="2800">
                <a:solidFill>
                  <a:schemeClr val="hlink"/>
                </a:solidFill>
              </a:rPr>
              <a:t>we have 0 </a:t>
            </a:r>
            <a:r>
              <a:rPr kumimoji="1" lang="en-US" altLang="en-US" sz="280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800">
                <a:solidFill>
                  <a:schemeClr val="hlink"/>
                </a:solidFill>
              </a:rPr>
              <a:t> c</a:t>
            </a:r>
            <a:r>
              <a:rPr kumimoji="1" lang="en-US" altLang="en-US" sz="2800" i="1">
                <a:solidFill>
                  <a:schemeClr val="hlink"/>
                </a:solidFill>
              </a:rPr>
              <a:t>g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</a:t>
            </a:r>
            <a:r>
              <a:rPr kumimoji="1" lang="en-US" altLang="en-US" sz="2800"/>
              <a:t> </a:t>
            </a:r>
            <a:r>
              <a:rPr kumimoji="1" lang="en-US" altLang="en-US" sz="280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54FF731F-FC5E-4B15-A0A1-BC2C9C233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B5E9F9B-4E75-4526-9A99-F9355557A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pic>
        <p:nvPicPr>
          <p:cNvPr id="28676" name="Picture 3" descr="graph_thet">
            <a:extLst>
              <a:ext uri="{FF2B5EF4-FFF2-40B4-BE49-F238E27FC236}">
                <a16:creationId xmlns:a16="http://schemas.microsoft.com/office/drawing/2014/main" id="{6C016A90-9712-400E-B96B-E6C496DD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graph_O">
            <a:extLst>
              <a:ext uri="{FF2B5EF4-FFF2-40B4-BE49-F238E27FC236}">
                <a16:creationId xmlns:a16="http://schemas.microsoft.com/office/drawing/2014/main" id="{C4B691D5-DEB7-43D3-A885-23162C74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graph_Omega">
            <a:extLst>
              <a:ext uri="{FF2B5EF4-FFF2-40B4-BE49-F238E27FC236}">
                <a16:creationId xmlns:a16="http://schemas.microsoft.com/office/drawing/2014/main" id="{FC5A4200-88F3-4D41-B8B2-92155D84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807839DE-33C1-4BC7-B294-BF9FA518B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B12ED99-0400-4F6A-A244-FB7DD6BDA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, </a:t>
            </a:r>
            <a:r>
              <a:rPr lang="en-US" altLang="en-US" i="1"/>
              <a:t>O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C21F7D-90CB-439B-99C8-FDDBDF645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000">
                <a:sym typeface="Symbol" panose="05050102010706020507" pitchFamily="18" charset="2"/>
              </a:rPr>
              <a:t>I.e., </a:t>
            </a:r>
            <a:r>
              <a:rPr lang="en-US" altLang="en-US" sz="3000"/>
              <a:t>(</a:t>
            </a:r>
            <a:r>
              <a:rPr lang="en-US" altLang="en-US" sz="3000" i="1"/>
              <a:t>g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/>
              <a:t>)) = </a:t>
            </a:r>
            <a:r>
              <a:rPr lang="en-US" altLang="en-US" sz="3000" i="1">
                <a:sym typeface="Symbol" panose="05050102010706020507" pitchFamily="18" charset="2"/>
              </a:rPr>
              <a:t>O</a:t>
            </a:r>
            <a:r>
              <a:rPr lang="en-US" altLang="en-US" sz="3000"/>
              <a:t>(</a:t>
            </a:r>
            <a:r>
              <a:rPr lang="en-US" altLang="en-US" sz="3000" i="1"/>
              <a:t>g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/>
              <a:t>)) </a:t>
            </a:r>
            <a:r>
              <a:rPr lang="en-US" altLang="en-US" sz="3000">
                <a:latin typeface="Symbol" panose="05050102010706020507" pitchFamily="18" charset="2"/>
              </a:rPr>
              <a:t>Ç</a:t>
            </a:r>
            <a:r>
              <a:rPr lang="en-US" altLang="en-US" sz="3000"/>
              <a:t> </a:t>
            </a:r>
            <a:r>
              <a:rPr lang="en-US" altLang="en-US" sz="300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sz="3000"/>
              <a:t>(</a:t>
            </a:r>
            <a:r>
              <a:rPr lang="en-US" altLang="en-US" sz="3000" i="1"/>
              <a:t>g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/>
              <a:t>))</a:t>
            </a:r>
          </a:p>
          <a:p>
            <a:pPr>
              <a:spcBef>
                <a:spcPct val="100000"/>
              </a:spcBef>
            </a:pPr>
            <a:r>
              <a:rPr lang="en-US" altLang="en-US" sz="3000"/>
              <a:t>In practice, asymptotically tight bounds are obtained from asymptotic upper and lower bounds.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C1C95970-6AA0-400A-ADA1-179244DC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900" b="1" u="sng">
                <a:solidFill>
                  <a:schemeClr val="hlink"/>
                </a:solidFill>
              </a:rPr>
              <a:t>Theorem :</a:t>
            </a:r>
            <a:r>
              <a:rPr lang="en-US" sz="2900">
                <a:solidFill>
                  <a:srgbClr val="010000"/>
                </a:solidFill>
              </a:rPr>
              <a:t>  For any two functions </a:t>
            </a:r>
            <a:r>
              <a:rPr lang="en-US" sz="2900" i="1">
                <a:solidFill>
                  <a:srgbClr val="010000"/>
                </a:solidFill>
              </a:rPr>
              <a:t>g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 and </a:t>
            </a:r>
            <a:r>
              <a:rPr lang="en-US" sz="2900" i="1">
                <a:solidFill>
                  <a:srgbClr val="010000"/>
                </a:solidFill>
              </a:rPr>
              <a:t>f</a:t>
            </a:r>
            <a:r>
              <a:rPr lang="en-US" sz="2900">
                <a:solidFill>
                  <a:srgbClr val="010000"/>
                </a:solidFill>
              </a:rPr>
              <a:t>(</a:t>
            </a:r>
            <a:r>
              <a:rPr lang="en-US" sz="2900" i="1">
                <a:solidFill>
                  <a:srgbClr val="010000"/>
                </a:solidFill>
              </a:rPr>
              <a:t>n</a:t>
            </a:r>
            <a:r>
              <a:rPr lang="en-US" sz="2900">
                <a:solidFill>
                  <a:srgbClr val="010000"/>
                </a:solidFill>
              </a:rPr>
              <a:t>), </a:t>
            </a:r>
            <a:br>
              <a:rPr lang="en-US" sz="2900">
                <a:solidFill>
                  <a:srgbClr val="010000"/>
                </a:solidFill>
              </a:rPr>
            </a:br>
            <a:r>
              <a:rPr lang="en-US" sz="2900">
                <a:solidFill>
                  <a:srgbClr val="010000"/>
                </a:solidFill>
              </a:rPr>
              <a:t>           </a:t>
            </a:r>
            <a:r>
              <a:rPr lang="en-US" sz="2900" b="1" i="1">
                <a:solidFill>
                  <a:schemeClr val="hlink"/>
                </a:solidFill>
              </a:rPr>
              <a:t>f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 = </a:t>
            </a:r>
            <a:r>
              <a:rPr lang="en-US" sz="2900" b="1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g</a:t>
            </a:r>
            <a:r>
              <a:rPr lang="en-US" sz="2900" b="1">
                <a:solidFill>
                  <a:schemeClr val="hlink"/>
                </a:solidFill>
              </a:rPr>
              <a:t>(</a:t>
            </a:r>
            <a:r>
              <a:rPr lang="en-US" sz="2900" b="1" i="1">
                <a:solidFill>
                  <a:schemeClr val="hlink"/>
                </a:solidFill>
              </a:rPr>
              <a:t>n</a:t>
            </a:r>
            <a:r>
              <a:rPr lang="en-US" sz="2900" b="1">
                <a:solidFill>
                  <a:schemeClr val="hlink"/>
                </a:solidFill>
              </a:rPr>
              <a:t>))</a:t>
            </a:r>
            <a:r>
              <a:rPr lang="en-US" sz="2900">
                <a:solidFill>
                  <a:schemeClr val="hlink"/>
                </a:solidFill>
              </a:rPr>
              <a:t> iff </a:t>
            </a:r>
          </a:p>
          <a:p>
            <a:pPr>
              <a:defRPr/>
            </a:pPr>
            <a:r>
              <a:rPr lang="en-US" sz="2900" b="1" i="1">
                <a:solidFill>
                  <a:srgbClr val="CC0000"/>
                </a:solidFill>
              </a:rPr>
              <a:t>	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sz="2900" b="1" i="1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 and </a:t>
            </a:r>
            <a:r>
              <a:rPr lang="en-US" sz="2900" b="1" i="1">
                <a:solidFill>
                  <a:srgbClr val="CC0000"/>
                </a:solidFill>
              </a:rPr>
              <a:t>f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 = </a:t>
            </a:r>
            <a:r>
              <a:rPr lang="en-US" sz="2900" b="1">
                <a:solidFill>
                  <a:srgbClr val="CC0000"/>
                </a:solidFill>
                <a:sym typeface="Symbol" pitchFamily="18" charset="2"/>
              </a:rPr>
              <a:t>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g</a:t>
            </a:r>
            <a:r>
              <a:rPr lang="en-US" sz="2900" b="1">
                <a:solidFill>
                  <a:srgbClr val="CC0000"/>
                </a:solidFill>
              </a:rPr>
              <a:t>(</a:t>
            </a:r>
            <a:r>
              <a:rPr lang="en-US" sz="2900" b="1" i="1">
                <a:solidFill>
                  <a:srgbClr val="CC0000"/>
                </a:solidFill>
              </a:rPr>
              <a:t>n</a:t>
            </a:r>
            <a:r>
              <a:rPr lang="en-US" sz="2900" b="1">
                <a:solidFill>
                  <a:srgbClr val="CC0000"/>
                </a:solidFill>
              </a:rPr>
              <a:t>))</a:t>
            </a:r>
            <a:r>
              <a:rPr lang="en-US" sz="2900">
                <a:solidFill>
                  <a:srgbClr val="010000"/>
                </a:solidFill>
              </a:rPr>
              <a:t>.</a:t>
            </a:r>
            <a:endParaRPr lang="en-US" sz="29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8E759BA-E308-43AA-85E7-B7776F0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425487B-4998-4A67-8C45-10C711BF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41313"/>
            <a:ext cx="8458200" cy="60404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For(i=1;i&lt;n;i++)   //n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For(j=i+5;j&lt;10;j++)  // i=n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Printf(“%d”,j);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When i=1              j=1        2nd loop run in n times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i=2                          j=2        n-1 times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i=3                          j=3        n-2 times..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  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i=n-1                                     1 times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AC64C1EA-4CDD-460B-B002-640AB51C0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11A689B4-6790-4A8C-B0A4-ED9ABC8CD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0F7EA21-1C5B-49B4-AD7B-C78622E69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DCE7340-FEEB-4A84-865F-3B4D94277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anose="05050102010706020507" pitchFamily="18" charset="2"/>
              </a:rPr>
              <a:t>Þ</a:t>
            </a:r>
            <a:r>
              <a:rPr lang="en-US" altLang="en-US" sz="2800"/>
              <a:t> Worst case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f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Symbol" panose="05050102010706020507" pitchFamily="18" charset="2"/>
              </a:rPr>
              <a:t>Q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 b="1">
                <a:sym typeface="Symbol" panose="05050102010706020507" pitchFamily="18" charset="2"/>
              </a:rPr>
              <a:t>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</a:rPr>
              <a:t>Q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f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)) bound on the running time of every input.</a:t>
            </a:r>
            <a:endParaRPr lang="en-US" alt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>
                <a:latin typeface="Symbol" panose="05050102010706020507" pitchFamily="18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anose="05050102010706020507" pitchFamily="18" charset="2"/>
              </a:rPr>
              <a:t>Þ</a:t>
            </a:r>
            <a:r>
              <a:rPr lang="en-US" altLang="en-US" sz="2800"/>
              <a:t> Best case is </a:t>
            </a:r>
            <a:r>
              <a:rPr lang="en-US" altLang="en-US" sz="2800">
                <a:latin typeface="Symbol" panose="05050102010706020507" pitchFamily="18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  <a:r>
              <a:rPr lang="en-US" alt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Can still say “Worst-case running time is </a:t>
            </a:r>
            <a:r>
              <a:rPr lang="en-US" altLang="en-US" sz="2800">
                <a:latin typeface="Symbol" panose="05050102010706020507" pitchFamily="18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/>
              <a:t>Means worst-case running time is given by some unspecified function 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</a:t>
            </a:r>
            <a:r>
              <a:rPr lang="en-US" altLang="en-US" sz="2400">
                <a:latin typeface="Symbol" panose="05050102010706020507" pitchFamily="18" charset="2"/>
              </a:rPr>
              <a:t>Î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W</a:t>
            </a:r>
            <a:r>
              <a:rPr lang="en-US" altLang="en-US" sz="2400"/>
              <a:t>(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)).</a:t>
            </a:r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2BF5F5C2-4B22-4BB6-83A1-B99BCD9FD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74911D25-95BC-41D1-B7A4-E662713CD8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70794980-BEA1-4B69-AB1C-056246EF7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0387" name="Rectangle 1027">
            <a:extLst>
              <a:ext uri="{FF2B5EF4-FFF2-40B4-BE49-F238E27FC236}">
                <a16:creationId xmlns:a16="http://schemas.microsoft.com/office/drawing/2014/main" id="{FAED1CA2-3D92-40E8-8E96-55148AB19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2138" y="1127125"/>
            <a:ext cx="7772400" cy="471011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2800" b="1" i="1">
                <a:solidFill>
                  <a:srgbClr val="CC0000"/>
                </a:solidFill>
              </a:rPr>
              <a:t>Insertion sort</a:t>
            </a:r>
            <a:r>
              <a:rPr lang="en-US" altLang="en-US" sz="2800"/>
              <a:t> takes </a:t>
            </a:r>
            <a:r>
              <a:rPr lang="en-US" altLang="en-US" sz="2800">
                <a:latin typeface="Symbol" panose="05050102010706020507" pitchFamily="18" charset="2"/>
              </a:rPr>
              <a:t>Q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baseline="30000"/>
              <a:t>2</a:t>
            </a:r>
            <a:r>
              <a:rPr lang="en-US" altLang="en-US" sz="2800"/>
              <a:t>) in the worst case, so sorting (as a </a:t>
            </a:r>
            <a:r>
              <a:rPr lang="en-US" altLang="en-US" sz="2800" i="1"/>
              <a:t>problem</a:t>
            </a:r>
            <a:r>
              <a:rPr lang="en-US" altLang="en-US" sz="2800"/>
              <a:t>)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baseline="30000"/>
              <a:t>2</a:t>
            </a:r>
            <a:r>
              <a:rPr lang="en-US" altLang="en-US" sz="2800"/>
              <a:t>).  </a:t>
            </a:r>
            <a:r>
              <a:rPr lang="en-US" altLang="en-US" sz="2800" b="1" u="sng">
                <a:solidFill>
                  <a:srgbClr val="FF3300"/>
                </a:solidFill>
              </a:rPr>
              <a:t>Why?</a:t>
            </a:r>
          </a:p>
          <a:p>
            <a:pPr>
              <a:spcBef>
                <a:spcPct val="100000"/>
              </a:spcBef>
            </a:pPr>
            <a:r>
              <a:rPr lang="en-US" altLang="en-US" sz="2800"/>
              <a:t>Any sort algorithm must look at each item, so sorting is </a:t>
            </a:r>
            <a:r>
              <a:rPr lang="en-US" altLang="en-US" sz="2800">
                <a:latin typeface="Symbol" panose="05050102010706020507" pitchFamily="18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).</a:t>
            </a:r>
          </a:p>
          <a:p>
            <a:pPr>
              <a:spcBef>
                <a:spcPct val="100000"/>
              </a:spcBef>
            </a:pPr>
            <a:r>
              <a:rPr lang="en-US" altLang="en-US" sz="2800"/>
              <a:t>In fact, using (e.g.) merge sort, sorting is </a:t>
            </a:r>
            <a:r>
              <a:rPr lang="en-US" altLang="en-US" sz="2800">
                <a:latin typeface="Symbol" panose="05050102010706020507" pitchFamily="18" charset="2"/>
              </a:rPr>
              <a:t>Q</a:t>
            </a:r>
            <a:r>
              <a:rPr lang="en-US" altLang="en-US" sz="2800"/>
              <a:t>(</a:t>
            </a:r>
            <a:r>
              <a:rPr lang="en-US" altLang="en-US" sz="2800" i="1"/>
              <a:t>n </a:t>
            </a:r>
            <a:r>
              <a:rPr lang="en-US" altLang="en-US" sz="2800"/>
              <a:t>lg</a:t>
            </a:r>
            <a:r>
              <a:rPr lang="en-US" altLang="en-US" sz="2800" i="1"/>
              <a:t> n</a:t>
            </a:r>
            <a:r>
              <a:rPr lang="en-US" altLang="en-US" sz="2800"/>
              <a:t>) in the worst case.</a:t>
            </a:r>
          </a:p>
          <a:p>
            <a:pPr lvl="1">
              <a:spcBef>
                <a:spcPct val="100000"/>
              </a:spcBef>
            </a:pPr>
            <a:r>
              <a:rPr lang="en-US" altLang="en-US" sz="2400"/>
              <a:t>Later, we will prove that we cannot hope that any comparison sort to do better in the worst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A295F8BD-6A1A-4EF0-A1EC-85FC6F64EA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FC05B6B-DD37-44B6-B9A6-8BB4C80ED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 in Equations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125D076-746B-42A9-B8BA-F22F3A8ED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/>
              <a:t>For example,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4</a:t>
            </a:r>
            <a:r>
              <a:rPr lang="en-US" altLang="en-US" i="1"/>
              <a:t>n</a:t>
            </a:r>
            <a:r>
              <a:rPr lang="en-US" altLang="en-US" baseline="30000"/>
              <a:t>3</a:t>
            </a:r>
            <a:r>
              <a:rPr lang="en-US" altLang="en-US"/>
              <a:t> + 3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 + 2</a:t>
            </a:r>
            <a:r>
              <a:rPr lang="en-US" altLang="en-US" i="1"/>
              <a:t>n</a:t>
            </a:r>
            <a:r>
              <a:rPr lang="en-US" altLang="en-US"/>
              <a:t> + 1 = 4</a:t>
            </a:r>
            <a:r>
              <a:rPr lang="en-US" altLang="en-US" i="1"/>
              <a:t>n</a:t>
            </a:r>
            <a:r>
              <a:rPr lang="en-US" altLang="en-US" baseline="30000"/>
              <a:t>3</a:t>
            </a:r>
            <a:r>
              <a:rPr lang="en-US" altLang="en-US"/>
              <a:t> + 3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= 4</a:t>
            </a:r>
            <a:r>
              <a:rPr lang="en-US" altLang="en-US" i="1"/>
              <a:t>n</a:t>
            </a:r>
            <a:r>
              <a:rPr lang="en-US" altLang="en-US" baseline="30000"/>
              <a:t>3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 =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3</a:t>
            </a:r>
            <a:r>
              <a:rPr lang="en-US" altLang="en-US"/>
              <a:t>). </a:t>
            </a:r>
            <a:r>
              <a:rPr lang="en-US" altLang="en-US" b="1" u="sng">
                <a:solidFill>
                  <a:srgbClr val="CC0000"/>
                </a:solidFill>
              </a:rPr>
              <a:t>How to interpret?</a:t>
            </a:r>
            <a:endParaRPr lang="en-US" altLang="en-US" sz="2400" b="1" u="sng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/>
              <a:t>In equations, </a:t>
            </a:r>
            <a:r>
              <a:rPr lang="en-US" altLang="en-US" sz="2800">
                <a:sym typeface="Symbol" panose="05050102010706020507" pitchFamily="18" charset="2"/>
              </a:rPr>
              <a:t>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always stands for an </a:t>
            </a:r>
            <a:r>
              <a:rPr lang="en-US" altLang="en-US" sz="2800" b="1" i="1">
                <a:solidFill>
                  <a:srgbClr val="CC0000"/>
                </a:solidFill>
              </a:rPr>
              <a:t>anonymous function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</a:t>
            </a:r>
            <a:r>
              <a:rPr lang="en-US" altLang="en-US" sz="2800">
                <a:latin typeface="Symbol" panose="05050102010706020507" pitchFamily="18" charset="2"/>
              </a:rPr>
              <a:t>Î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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In the example above, </a:t>
            </a:r>
            <a:r>
              <a:rPr lang="en-US" altLang="en-US" sz="2400">
                <a:sym typeface="Symbol" panose="05050102010706020507" pitchFamily="18" charset="2"/>
              </a:rPr>
              <a:t>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stands for </a:t>
            </a:r>
            <a:br>
              <a:rPr lang="en-US" altLang="en-US" sz="2400"/>
            </a:br>
            <a:r>
              <a:rPr lang="en-US" altLang="en-US" sz="2400"/>
              <a:t>3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 + 2</a:t>
            </a:r>
            <a:r>
              <a:rPr lang="en-US" altLang="en-US" sz="2400" i="1"/>
              <a:t>n</a:t>
            </a:r>
            <a:r>
              <a:rPr lang="en-US" altLang="en-US" sz="2400"/>
              <a:t> + 1.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4D15BB0D-A183-4186-B855-D42984AF54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1D74383-3B72-4ACB-9BC8-8DAE26BBA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o</a:t>
            </a:r>
            <a:r>
              <a:rPr lang="en-US" altLang="en-US">
                <a:sym typeface="Symbol" panose="05050102010706020507" pitchFamily="18" charset="2"/>
              </a:rPr>
              <a:t>-notation</a:t>
            </a:r>
            <a:endParaRPr lang="en-US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CDC7DA6-338E-4360-9568-883CBE24D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 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becomes insignificant relative to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as </a:t>
            </a:r>
            <a:r>
              <a:rPr lang="en-US" altLang="en-US" sz="2800" i="1"/>
              <a:t>n </a:t>
            </a:r>
            <a:r>
              <a:rPr lang="en-US" altLang="en-US" sz="280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3100"/>
              <a:t>			  </a:t>
            </a:r>
            <a:r>
              <a:rPr lang="en-US" altLang="en-US" sz="3100" i="1">
                <a:solidFill>
                  <a:srgbClr val="FF3300"/>
                </a:solidFill>
              </a:rPr>
              <a:t>lim </a:t>
            </a:r>
            <a:r>
              <a:rPr lang="en-US" altLang="en-US" sz="31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100" i="1">
                <a:solidFill>
                  <a:srgbClr val="FF3300"/>
                </a:solidFill>
              </a:rPr>
              <a:t>f</a:t>
            </a:r>
            <a:r>
              <a:rPr lang="en-US" altLang="en-US" sz="3100">
                <a:solidFill>
                  <a:srgbClr val="FF3300"/>
                </a:solidFill>
              </a:rPr>
              <a:t>(</a:t>
            </a:r>
            <a:r>
              <a:rPr lang="en-US" altLang="en-US" sz="3100" i="1">
                <a:solidFill>
                  <a:srgbClr val="FF3300"/>
                </a:solidFill>
              </a:rPr>
              <a:t>n</a:t>
            </a:r>
            <a:r>
              <a:rPr lang="en-US" altLang="en-US" sz="3100">
                <a:solidFill>
                  <a:srgbClr val="FF3300"/>
                </a:solidFill>
              </a:rPr>
              <a:t>) / </a:t>
            </a:r>
            <a:r>
              <a:rPr lang="en-US" altLang="en-US" sz="3100" i="1">
                <a:solidFill>
                  <a:srgbClr val="FF3300"/>
                </a:solidFill>
              </a:rPr>
              <a:t>g</a:t>
            </a:r>
            <a:r>
              <a:rPr lang="en-US" altLang="en-US" sz="3100">
                <a:solidFill>
                  <a:srgbClr val="FF3300"/>
                </a:solidFill>
              </a:rPr>
              <a:t>(</a:t>
            </a:r>
            <a:r>
              <a:rPr lang="en-US" altLang="en-US" sz="3100" i="1">
                <a:solidFill>
                  <a:srgbClr val="FF3300"/>
                </a:solidFill>
              </a:rPr>
              <a:t>n</a:t>
            </a:r>
            <a:r>
              <a:rPr lang="en-US" altLang="en-US" sz="310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100">
                <a:solidFill>
                  <a:srgbClr val="3DDE2C"/>
                </a:solidFill>
              </a:rPr>
              <a:t>                     </a:t>
            </a:r>
            <a:r>
              <a:rPr lang="en-US" altLang="en-US" sz="3100" i="1" baseline="60000">
                <a:solidFill>
                  <a:srgbClr val="FF3300"/>
                </a:solidFill>
              </a:rPr>
              <a:t>n</a:t>
            </a:r>
            <a:r>
              <a:rPr lang="en-US" altLang="en-US" sz="3100" i="1" baseline="6000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100" i="1">
                <a:solidFill>
                  <a:srgbClr val="FF3300"/>
                </a:solidFill>
              </a:rPr>
              <a:t> </a:t>
            </a:r>
            <a:endParaRPr lang="en-US" altLang="en-US" sz="31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is an</a:t>
            </a:r>
            <a:r>
              <a:rPr lang="en-US" altLang="en-US" sz="2800" i="1">
                <a:solidFill>
                  <a:srgbClr val="3DDE2C"/>
                </a:solidFill>
              </a:rPr>
              <a:t> </a:t>
            </a:r>
            <a:r>
              <a:rPr lang="en-US" altLang="en-US" sz="2800" b="1" i="1">
                <a:solidFill>
                  <a:srgbClr val="CC0000"/>
                </a:solidFill>
              </a:rPr>
              <a:t>upper bound</a:t>
            </a:r>
            <a:r>
              <a:rPr lang="en-US" altLang="en-US" sz="2800"/>
              <a:t> for 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Observe the difference in this definition from previous ones. </a:t>
            </a:r>
            <a:r>
              <a:rPr lang="en-US" altLang="en-US" sz="2800" b="1" u="sng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797" name="Text Box 22">
            <a:extLst>
              <a:ext uri="{FF2B5EF4-FFF2-40B4-BE49-F238E27FC236}">
                <a16:creationId xmlns:a16="http://schemas.microsoft.com/office/drawing/2014/main" id="{5096A28A-B364-4DA5-BAF3-E9E58070A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Text Box 23">
            <a:extLst>
              <a:ext uri="{FF2B5EF4-FFF2-40B4-BE49-F238E27FC236}">
                <a16:creationId xmlns:a16="http://schemas.microsoft.com/office/drawing/2014/main" id="{0E3E5B6E-B0C6-4897-BA58-42EBABAE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625600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3000" b="1" i="1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g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n</a:t>
            </a:r>
            <a:r>
              <a:rPr lang="en-US" altLang="en-US" sz="3000" b="1">
                <a:solidFill>
                  <a:schemeClr val="accent1"/>
                </a:solidFill>
              </a:rPr>
              <a:t>))</a:t>
            </a:r>
            <a:r>
              <a:rPr lang="en-US" altLang="en-US" sz="3000">
                <a:solidFill>
                  <a:schemeClr val="hlink"/>
                </a:solidFill>
              </a:rPr>
              <a:t> = {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): 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c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, 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n</a:t>
            </a:r>
            <a:r>
              <a:rPr lang="en-US" altLang="en-US" sz="3000" b="1" baseline="-25000">
                <a:solidFill>
                  <a:srgbClr val="CC0000"/>
                </a:solidFill>
              </a:rPr>
              <a:t>0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 such that </a:t>
            </a:r>
            <a:br>
              <a:rPr lang="en-US" altLang="en-US" sz="3000">
                <a:solidFill>
                  <a:schemeClr val="hlink"/>
                </a:solidFill>
              </a:rPr>
            </a:br>
            <a:r>
              <a:rPr lang="en-US" altLang="en-US" sz="3000">
                <a:solidFill>
                  <a:schemeClr val="hlink"/>
                </a:solidFill>
              </a:rPr>
              <a:t>		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n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3000" i="1" baseline="-25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 baseline="-25000">
                <a:solidFill>
                  <a:schemeClr val="hlink"/>
                </a:solidFill>
              </a:rPr>
              <a:t>0</a:t>
            </a:r>
            <a:r>
              <a:rPr lang="en-US" altLang="en-US" sz="3000" i="1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chemeClr val="hlink"/>
                </a:solidFill>
              </a:rPr>
              <a:t>we have</a:t>
            </a:r>
            <a:r>
              <a:rPr lang="en-US" altLang="en-US" sz="3000" i="1" baseline="-25000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</a:rPr>
              <a:t>0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3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</a:t>
            </a:r>
            <a:r>
              <a:rPr lang="en-US" altLang="en-US" sz="3000" i="1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&lt;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cg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33799" name="Text Box 24">
            <a:extLst>
              <a:ext uri="{FF2B5EF4-FFF2-40B4-BE49-F238E27FC236}">
                <a16:creationId xmlns:a16="http://schemas.microsoft.com/office/drawing/2014/main" id="{B9A31310-AF0B-4318-9E6C-3D242D2A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868363"/>
            <a:ext cx="681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For a given function </a:t>
            </a:r>
            <a:r>
              <a:rPr lang="en-US" altLang="en-US" sz="3200" i="1"/>
              <a:t>g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), the set little-</a:t>
            </a:r>
            <a:r>
              <a:rPr lang="en-US" altLang="en-US" sz="3200" i="1"/>
              <a:t>o</a:t>
            </a:r>
            <a:r>
              <a:rPr lang="en-US" altLang="en-US" sz="3200"/>
              <a:t>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338402B4-C8C0-4D10-90BC-3CA98D77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4819" name="Text Box 1031">
            <a:extLst>
              <a:ext uri="{FF2B5EF4-FFF2-40B4-BE49-F238E27FC236}">
                <a16:creationId xmlns:a16="http://schemas.microsoft.com/office/drawing/2014/main" id="{36BBC6D1-DC4A-43EF-A9C0-69EFCA76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625600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4400" i="1">
                <a:solidFill>
                  <a:schemeClr val="accent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g</a:t>
            </a:r>
            <a:r>
              <a:rPr lang="en-US" altLang="en-US" sz="3000" b="1">
                <a:solidFill>
                  <a:schemeClr val="accent1"/>
                </a:solidFill>
              </a:rPr>
              <a:t>(</a:t>
            </a:r>
            <a:r>
              <a:rPr lang="en-US" altLang="en-US" sz="3000" b="1" i="1">
                <a:solidFill>
                  <a:schemeClr val="accent1"/>
                </a:solidFill>
              </a:rPr>
              <a:t>n</a:t>
            </a:r>
            <a:r>
              <a:rPr lang="en-US" altLang="en-US" sz="3000" b="1">
                <a:solidFill>
                  <a:schemeClr val="accent1"/>
                </a:solidFill>
              </a:rPr>
              <a:t>))</a:t>
            </a:r>
            <a:r>
              <a:rPr lang="en-US" altLang="en-US" sz="3000">
                <a:solidFill>
                  <a:schemeClr val="hlink"/>
                </a:solidFill>
              </a:rPr>
              <a:t> = {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): 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c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, 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b="1" i="1">
                <a:solidFill>
                  <a:srgbClr val="CC0000"/>
                </a:solidFill>
              </a:rPr>
              <a:t>n</a:t>
            </a:r>
            <a:r>
              <a:rPr lang="en-US" altLang="en-US" sz="3000" b="1" baseline="-25000">
                <a:solidFill>
                  <a:srgbClr val="CC0000"/>
                </a:solidFill>
              </a:rPr>
              <a:t>0</a:t>
            </a:r>
            <a:r>
              <a:rPr lang="en-US" altLang="en-US" sz="3000" b="1">
                <a:solidFill>
                  <a:srgbClr val="CC0000"/>
                </a:solidFill>
              </a:rPr>
              <a:t> &gt; 0</a:t>
            </a:r>
            <a:r>
              <a:rPr lang="en-US" altLang="en-US" sz="3000">
                <a:solidFill>
                  <a:schemeClr val="hlink"/>
                </a:solidFill>
              </a:rPr>
              <a:t> such that </a:t>
            </a:r>
            <a:br>
              <a:rPr lang="en-US" altLang="en-US" sz="3000">
                <a:solidFill>
                  <a:schemeClr val="hlink"/>
                </a:solidFill>
              </a:rPr>
            </a:br>
            <a:r>
              <a:rPr lang="en-US" altLang="en-US" sz="3000">
                <a:solidFill>
                  <a:schemeClr val="hlink"/>
                </a:solidFill>
              </a:rPr>
              <a:t>		</a:t>
            </a:r>
            <a:r>
              <a:rPr lang="en-US" altLang="en-US" sz="3000" b="1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n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3000" i="1" baseline="-25000">
                <a:solidFill>
                  <a:schemeClr val="hlink"/>
                </a:solidFill>
              </a:rPr>
              <a:t>  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 baseline="-25000">
                <a:solidFill>
                  <a:schemeClr val="hlink"/>
                </a:solidFill>
              </a:rPr>
              <a:t>0</a:t>
            </a:r>
            <a:r>
              <a:rPr lang="en-US" altLang="en-US" sz="3000" i="1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chemeClr val="hlink"/>
                </a:solidFill>
              </a:rPr>
              <a:t>we have</a:t>
            </a:r>
            <a:r>
              <a:rPr lang="en-US" altLang="en-US" sz="3000" i="1" baseline="-25000">
                <a:solidFill>
                  <a:schemeClr val="hlink"/>
                </a:solidFill>
              </a:rPr>
              <a:t> </a:t>
            </a:r>
            <a:r>
              <a:rPr lang="en-US" altLang="en-US" sz="3000">
                <a:solidFill>
                  <a:schemeClr val="hlink"/>
                </a:solidFill>
              </a:rPr>
              <a:t>0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cg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 </a:t>
            </a:r>
            <a:r>
              <a:rPr lang="en-US" altLang="en-US" sz="3000">
                <a:solidFill>
                  <a:schemeClr val="hlink"/>
                </a:solidFill>
                <a:sym typeface="Symbol" panose="05050102010706020507" pitchFamily="18" charset="2"/>
              </a:rPr>
              <a:t>&lt; </a:t>
            </a:r>
            <a:r>
              <a:rPr lang="en-US" altLang="en-US" sz="3000">
                <a:solidFill>
                  <a:schemeClr val="hlink"/>
                </a:solidFill>
              </a:rPr>
              <a:t> </a:t>
            </a:r>
            <a:r>
              <a:rPr lang="en-US" altLang="en-US" sz="3000" i="1">
                <a:solidFill>
                  <a:schemeClr val="hlink"/>
                </a:solidFill>
              </a:rPr>
              <a:t>f</a:t>
            </a:r>
            <a:r>
              <a:rPr lang="en-US" altLang="en-US" sz="3000">
                <a:solidFill>
                  <a:schemeClr val="hlink"/>
                </a:solidFill>
              </a:rPr>
              <a:t>(</a:t>
            </a:r>
            <a:r>
              <a:rPr lang="en-US" altLang="en-US" sz="3000" i="1">
                <a:solidFill>
                  <a:schemeClr val="hlink"/>
                </a:solidFill>
              </a:rPr>
              <a:t>n</a:t>
            </a:r>
            <a:r>
              <a:rPr lang="en-US" altLang="en-US" sz="300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34820" name="Rectangle 1026">
            <a:extLst>
              <a:ext uri="{FF2B5EF4-FFF2-40B4-BE49-F238E27FC236}">
                <a16:creationId xmlns:a16="http://schemas.microsoft.com/office/drawing/2014/main" id="{8CE58441-8623-408F-8CB0-F45167BB1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34821" name="Rectangle 1027">
            <a:extLst>
              <a:ext uri="{FF2B5EF4-FFF2-40B4-BE49-F238E27FC236}">
                <a16:creationId xmlns:a16="http://schemas.microsoft.com/office/drawing/2014/main" id="{B2D36E25-1E35-40AB-90C9-BF0D773F0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88" y="2879725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becomes arbitrarily large  relative to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as </a:t>
            </a:r>
            <a:r>
              <a:rPr lang="en-US" altLang="en-US" sz="2800" i="1"/>
              <a:t>n </a:t>
            </a:r>
            <a:r>
              <a:rPr lang="en-US" altLang="en-US" sz="280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400" i="1">
                <a:solidFill>
                  <a:srgbClr val="FF3300"/>
                </a:solidFill>
              </a:rPr>
              <a:t>				lim </a:t>
            </a:r>
            <a:r>
              <a:rPr lang="en-US" altLang="en-US" sz="340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400" i="1">
                <a:solidFill>
                  <a:srgbClr val="FF3300"/>
                </a:solidFill>
              </a:rPr>
              <a:t>f</a:t>
            </a:r>
            <a:r>
              <a:rPr lang="en-US" altLang="en-US" sz="3400">
                <a:solidFill>
                  <a:srgbClr val="FF3300"/>
                </a:solidFill>
              </a:rPr>
              <a:t>(</a:t>
            </a:r>
            <a:r>
              <a:rPr lang="en-US" altLang="en-US" sz="3400" i="1">
                <a:solidFill>
                  <a:srgbClr val="FF3300"/>
                </a:solidFill>
              </a:rPr>
              <a:t>n</a:t>
            </a:r>
            <a:r>
              <a:rPr lang="en-US" altLang="en-US" sz="3400">
                <a:solidFill>
                  <a:srgbClr val="FF3300"/>
                </a:solidFill>
              </a:rPr>
              <a:t>) / </a:t>
            </a:r>
            <a:r>
              <a:rPr lang="en-US" altLang="en-US" sz="3400" i="1">
                <a:solidFill>
                  <a:srgbClr val="FF3300"/>
                </a:solidFill>
              </a:rPr>
              <a:t>g</a:t>
            </a:r>
            <a:r>
              <a:rPr lang="en-US" altLang="en-US" sz="3400">
                <a:solidFill>
                  <a:srgbClr val="FF3300"/>
                </a:solidFill>
              </a:rPr>
              <a:t>(</a:t>
            </a:r>
            <a:r>
              <a:rPr lang="en-US" altLang="en-US" sz="3400" i="1">
                <a:solidFill>
                  <a:srgbClr val="FF3300"/>
                </a:solidFill>
              </a:rPr>
              <a:t>n</a:t>
            </a:r>
            <a:r>
              <a:rPr lang="en-US" altLang="en-US" sz="3400">
                <a:solidFill>
                  <a:srgbClr val="FF3300"/>
                </a:solidFill>
              </a:rPr>
              <a:t>)] = </a:t>
            </a:r>
            <a:r>
              <a:rPr lang="en-US" altLang="en-US" sz="3400">
                <a:solidFill>
                  <a:srgbClr val="FF3300"/>
                </a:solidFill>
                <a:sym typeface="Symbol" panose="05050102010706020507" pitchFamily="18" charset="2"/>
              </a:rPr>
              <a:t>.</a:t>
            </a:r>
            <a:endParaRPr lang="en-US" alt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400">
                <a:solidFill>
                  <a:srgbClr val="3DDE2C"/>
                </a:solidFill>
              </a:rPr>
              <a:t>                         </a:t>
            </a:r>
            <a:r>
              <a:rPr lang="en-US" altLang="en-US" sz="3400" i="1" baseline="60000">
                <a:solidFill>
                  <a:srgbClr val="FF3300"/>
                </a:solidFill>
              </a:rPr>
              <a:t>n</a:t>
            </a:r>
            <a:r>
              <a:rPr lang="en-US" altLang="en-US" sz="3400" i="1" baseline="6000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400" i="1">
                <a:solidFill>
                  <a:srgbClr val="FF3300"/>
                </a:solidFill>
              </a:rPr>
              <a:t> </a:t>
            </a:r>
            <a:endParaRPr lang="en-US" altLang="en-US" sz="340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 is a</a:t>
            </a:r>
            <a:r>
              <a:rPr lang="en-US" altLang="en-US" sz="2800" i="1">
                <a:solidFill>
                  <a:srgbClr val="3DDE2C"/>
                </a:solidFill>
              </a:rPr>
              <a:t> </a:t>
            </a:r>
            <a:r>
              <a:rPr lang="en-US" altLang="en-US" sz="2800" b="1" i="1">
                <a:solidFill>
                  <a:srgbClr val="CC0000"/>
                </a:solidFill>
              </a:rPr>
              <a:t>lower bound</a:t>
            </a:r>
            <a:r>
              <a:rPr lang="en-US" altLang="en-US" sz="2800"/>
              <a:t> for 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that is not asymptotically tight.</a:t>
            </a:r>
          </a:p>
        </p:txBody>
      </p:sp>
      <p:sp>
        <p:nvSpPr>
          <p:cNvPr id="34822" name="Text Box 1028">
            <a:extLst>
              <a:ext uri="{FF2B5EF4-FFF2-40B4-BE49-F238E27FC236}">
                <a16:creationId xmlns:a16="http://schemas.microsoft.com/office/drawing/2014/main" id="{BD0A2E80-DA27-4222-9FA0-E73DDB81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Text Box 1030">
            <a:extLst>
              <a:ext uri="{FF2B5EF4-FFF2-40B4-BE49-F238E27FC236}">
                <a16:creationId xmlns:a16="http://schemas.microsoft.com/office/drawing/2014/main" id="{76EB61FB-98F3-4355-AC4B-3D635A7FD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868363"/>
            <a:ext cx="7700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For a given function </a:t>
            </a:r>
            <a:r>
              <a:rPr lang="en-US" altLang="en-US" sz="3200" i="1"/>
              <a:t>g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), the set little-omega: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7D4D6616-DD91-455A-B407-E92D46125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2494B0C-2824-4589-B57B-37DB66CAA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37C68DE-6F52-41FB-8BE4-79D7861F6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914400"/>
            <a:ext cx="7772400" cy="5426075"/>
          </a:xfrm>
        </p:spPr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Symmetry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hlink"/>
                </a:solidFill>
              </a:rPr>
              <a:t>	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</a:t>
            </a: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iff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</a:t>
            </a: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 b="1">
                <a:solidFill>
                  <a:srgbClr val="CC0000"/>
                </a:solidFill>
              </a:rPr>
              <a:t>Complementarity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hlink"/>
                </a:solidFill>
              </a:rPr>
              <a:t>     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</a:t>
            </a:r>
            <a:r>
              <a:rPr lang="en-US" altLang="en-US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iff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</a:t>
            </a: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hlink"/>
                </a:solidFill>
              </a:rPr>
              <a:t>     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 </a:t>
            </a:r>
            <a:r>
              <a:rPr lang="en-US" altLang="en-US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iff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 i="1">
                <a:solidFill>
                  <a:schemeClr val="hlink"/>
                </a:solidFill>
              </a:rPr>
              <a:t>g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</a:t>
            </a:r>
            <a:r>
              <a:rPr lang="en-US" altLang="en-US" i="1">
                <a:solidFill>
                  <a:schemeClr val="hlink"/>
                </a:solidFill>
              </a:rPr>
              <a:t> = </a:t>
            </a:r>
            <a:r>
              <a:rPr lang="en-US" altLang="en-US" i="1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>
                <a:solidFill>
                  <a:schemeClr val="hlink"/>
                </a:solidFill>
              </a:rPr>
              <a:t>((</a:t>
            </a:r>
            <a:r>
              <a:rPr lang="en-US" altLang="en-US" i="1">
                <a:solidFill>
                  <a:schemeClr val="hlink"/>
                </a:solidFill>
              </a:rPr>
              <a:t>f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))</a:t>
            </a:r>
            <a:r>
              <a:rPr lang="en-US" altLang="en-US" i="1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D6FAD917-6E9A-44AE-85F4-4D991426D1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E52DBD-1DE1-4492-8A40-4E13F6032A4A}" type="datetime3">
              <a:rPr lang="en-US" altLang="en-US" sz="1400" smtClean="0">
                <a:solidFill>
                  <a:srgbClr val="0000CC"/>
                </a:solidFill>
              </a:rPr>
              <a:pPr/>
              <a:t>20 October 2021</a:t>
            </a:fld>
            <a:endParaRPr lang="en-US" altLang="en-US" sz="1400">
              <a:solidFill>
                <a:srgbClr val="3333FF"/>
              </a:solidFill>
            </a:endParaRP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63A0CED4-9736-42D9-9600-14FD546249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CC"/>
                </a:solidFill>
              </a:rPr>
              <a:t>Comp 122, Spring 2004</a:t>
            </a:r>
          </a:p>
        </p:txBody>
      </p:sp>
      <p:sp>
        <p:nvSpPr>
          <p:cNvPr id="36868" name="Rectangle 1026">
            <a:extLst>
              <a:ext uri="{FF2B5EF4-FFF2-40B4-BE49-F238E27FC236}">
                <a16:creationId xmlns:a16="http://schemas.microsoft.com/office/drawing/2014/main" id="{F32F77ED-92AA-4392-A27F-EFA0AD70C1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Common Functions</a:t>
            </a:r>
          </a:p>
        </p:txBody>
      </p:sp>
      <p:sp>
        <p:nvSpPr>
          <p:cNvPr id="36869" name="Rectangle 1027">
            <a:extLst>
              <a:ext uri="{FF2B5EF4-FFF2-40B4-BE49-F238E27FC236}">
                <a16:creationId xmlns:a16="http://schemas.microsoft.com/office/drawing/2014/main" id="{28DD2C58-02B6-4573-AAA7-4A73D355CC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A845838D-C405-40F8-B9EE-6ABE51633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22396B3-7E8B-4F7C-9CB7-56C7D8E7E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Monotonicity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C41CF7-5C65-4D3B-9C3D-8573AA49C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46188"/>
            <a:ext cx="8458200" cy="4876800"/>
          </a:xfrm>
        </p:spPr>
        <p:txBody>
          <a:bodyPr/>
          <a:lstStyle/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is 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monotonically increasing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) 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monotonically decreasing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) 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strictly increasing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anose="05050102010706020507" pitchFamily="18" charset="2"/>
              </a:rPr>
              <a:t>&lt;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) &lt;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strictly decreasing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anose="05050102010706020507" pitchFamily="18" charset="2"/>
              </a:rPr>
              <a:t>&gt;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m</a:t>
            </a:r>
            <a:r>
              <a:rPr lang="en-US" altLang="en-US">
                <a:sym typeface="Symbol" panose="05050102010706020507" pitchFamily="18" charset="2"/>
              </a:rPr>
              <a:t>) &gt;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).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F(n)=4n^2+1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N=2,f(2)=17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N=3,37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>
            <a:extLst>
              <a:ext uri="{FF2B5EF4-FFF2-40B4-BE49-F238E27FC236}">
                <a16:creationId xmlns:a16="http://schemas.microsoft.com/office/drawing/2014/main" id="{CA61AF15-7CCC-45D2-9739-92D27EF6A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BD6B2716-B850-423D-B085-DDE3D92E2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Exponentials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170E6B4B-70BC-4F52-998E-E12DE7AEF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Useful Identities:</a:t>
            </a: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r>
              <a:rPr lang="en-US" altLang="en-US" b="1">
                <a:solidFill>
                  <a:srgbClr val="CC0000"/>
                </a:solidFill>
              </a:rPr>
              <a:t>Exponentials and polynomials</a:t>
            </a:r>
          </a:p>
          <a:p>
            <a:endParaRPr lang="en-US" altLang="en-US" b="1">
              <a:solidFill>
                <a:srgbClr val="CC0000"/>
              </a:solidFill>
            </a:endParaRP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1BA9A25B-CFA6-42CE-B7D3-A2FC3842E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2039938"/>
          <a:ext cx="147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473120" imgH="1650960" progId="Equation.3">
                  <p:embed/>
                </p:oleObj>
              </mc:Choice>
              <mc:Fallback>
                <p:oleObj name="Equation" r:id="rId3" imgW="1473120" imgH="1650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039938"/>
                        <a:ext cx="1473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5523F179-BADF-466B-95A5-F9531D5EA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851400"/>
          <a:ext cx="1663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663560" imgH="1244520" progId="Equation.3">
                  <p:embed/>
                </p:oleObj>
              </mc:Choice>
              <mc:Fallback>
                <p:oleObj name="Equation" r:id="rId5" imgW="1663560" imgH="1244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851400"/>
                        <a:ext cx="1663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>
            <a:extLst>
              <a:ext uri="{FF2B5EF4-FFF2-40B4-BE49-F238E27FC236}">
                <a16:creationId xmlns:a16="http://schemas.microsoft.com/office/drawing/2014/main" id="{16BFDA74-946F-4417-96CA-D85CA007D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11CDD9F8-1C6A-4739-9CDD-DD216967E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A79B1A2D-626B-4DC9-8BA9-B0810CAD62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x</a:t>
            </a:r>
            <a:r>
              <a:rPr lang="en-US" altLang="en-US"/>
              <a:t> = log</a:t>
            </a:r>
            <a:r>
              <a:rPr lang="en-US" altLang="en-US" i="1" baseline="-25000"/>
              <a:t>b</a:t>
            </a:r>
            <a:r>
              <a:rPr lang="en-US" altLang="en-US" i="1"/>
              <a:t>a</a:t>
            </a:r>
            <a:r>
              <a:rPr lang="en-US" altLang="en-US"/>
              <a:t> is the </a:t>
            </a:r>
            <a:br>
              <a:rPr lang="en-US" altLang="en-US"/>
            </a:br>
            <a:r>
              <a:rPr lang="en-US" altLang="en-US"/>
              <a:t>exponent for </a:t>
            </a:r>
            <a:r>
              <a:rPr lang="en-US" altLang="en-US" i="1"/>
              <a:t>a </a:t>
            </a:r>
            <a:r>
              <a:rPr lang="en-US" altLang="en-US"/>
              <a:t>= </a:t>
            </a:r>
            <a:r>
              <a:rPr lang="en-US" altLang="en-US" i="1"/>
              <a:t>b</a:t>
            </a:r>
            <a:r>
              <a:rPr lang="en-US" altLang="en-US" i="1" baseline="30000"/>
              <a:t>x</a:t>
            </a:r>
            <a:r>
              <a:rPr lang="en-US" altLang="en-US" i="1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Natural log:</a:t>
            </a:r>
            <a:r>
              <a:rPr lang="en-US" altLang="en-US"/>
              <a:t> ln</a:t>
            </a:r>
            <a:r>
              <a:rPr lang="en-US" altLang="en-US" i="1"/>
              <a:t> a = </a:t>
            </a:r>
            <a:r>
              <a:rPr lang="en-US" altLang="en-US"/>
              <a:t>log</a:t>
            </a:r>
            <a:r>
              <a:rPr lang="en-US" altLang="en-US" i="1" baseline="-25000"/>
              <a:t>e</a:t>
            </a:r>
            <a:r>
              <a:rPr lang="en-US" altLang="en-US" i="1"/>
              <a:t>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Binary log:</a:t>
            </a:r>
            <a:r>
              <a:rPr lang="en-US" altLang="en-US"/>
              <a:t> lg</a:t>
            </a:r>
            <a:r>
              <a:rPr lang="en-US" altLang="en-US" i="1"/>
              <a:t> a = </a:t>
            </a:r>
            <a:r>
              <a:rPr lang="en-US" altLang="en-US"/>
              <a:t>log</a:t>
            </a:r>
            <a:r>
              <a:rPr lang="en-US" altLang="en-US" i="1" baseline="-25000"/>
              <a:t>2</a:t>
            </a:r>
            <a:r>
              <a:rPr lang="en-US" altLang="en-US" i="1"/>
              <a:t>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lg</a:t>
            </a:r>
            <a:r>
              <a:rPr lang="en-US" altLang="en-US" baseline="30000"/>
              <a:t>2</a:t>
            </a:r>
            <a:r>
              <a:rPr lang="en-US" altLang="en-US" i="1"/>
              <a:t>a = </a:t>
            </a:r>
            <a:r>
              <a:rPr lang="en-US" altLang="en-US"/>
              <a:t>(lg</a:t>
            </a:r>
            <a:r>
              <a:rPr lang="en-US" altLang="en-US" i="1"/>
              <a:t> a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lg</a:t>
            </a:r>
            <a:r>
              <a:rPr lang="en-US" altLang="en-US" i="1"/>
              <a:t> </a:t>
            </a:r>
            <a:r>
              <a:rPr lang="en-US" altLang="en-US"/>
              <a:t>lg</a:t>
            </a:r>
            <a:r>
              <a:rPr lang="en-US" altLang="en-US" i="1"/>
              <a:t> a </a:t>
            </a:r>
            <a:r>
              <a:rPr lang="en-US" altLang="en-US" baseline="30000"/>
              <a:t> </a:t>
            </a:r>
            <a:r>
              <a:rPr lang="en-US" altLang="en-US"/>
              <a:t>=</a:t>
            </a:r>
            <a:r>
              <a:rPr lang="en-US" altLang="en-US" baseline="30000"/>
              <a:t>  </a:t>
            </a:r>
            <a:r>
              <a:rPr lang="en-US" altLang="en-US"/>
              <a:t>lg</a:t>
            </a:r>
            <a:r>
              <a:rPr lang="en-US" altLang="en-US" i="1"/>
              <a:t> </a:t>
            </a:r>
            <a:r>
              <a:rPr lang="en-US" altLang="en-US"/>
              <a:t>(lg</a:t>
            </a:r>
            <a:r>
              <a:rPr lang="en-US" altLang="en-US" i="1"/>
              <a:t> a</a:t>
            </a:r>
            <a:r>
              <a:rPr lang="en-US" altLang="en-US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</p:txBody>
      </p:sp>
      <p:sp>
        <p:nvSpPr>
          <p:cNvPr id="2054" name="Rectangle 8">
            <a:extLst>
              <a:ext uri="{FF2B5EF4-FFF2-40B4-BE49-F238E27FC236}">
                <a16:creationId xmlns:a16="http://schemas.microsoft.com/office/drawing/2014/main" id="{9FE69BAD-92F0-4AF4-85D4-CD9B20509E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449541" name="Object 5">
            <a:extLst>
              <a:ext uri="{FF2B5EF4-FFF2-40B4-BE49-F238E27FC236}">
                <a16:creationId xmlns:a16="http://schemas.microsoft.com/office/drawing/2014/main" id="{C3E27CEB-B315-4EB6-939C-0432BCE42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8188" y="865188"/>
          <a:ext cx="4173537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562040" imgH="2070000" progId="Equation.3">
                  <p:embed/>
                </p:oleObj>
              </mc:Choice>
              <mc:Fallback>
                <p:oleObj name="Equation" r:id="rId3" imgW="1562040" imgH="207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865188"/>
                        <a:ext cx="4173537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C806C93-6296-4C69-9682-653737D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 about ASYMPTOTIC NOTATION or order of growth(O,o,w etc 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FC383F-A95F-4636-B50D-BE1BCD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62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1.Domain should be a whole no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2.Lower order terms and constants are negletcted as compare with higher  order terms.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E.i:    f(n)=3n^3+200n^2+500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.. g(n)=n^3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3. It is  used for monotonically increasing and decreasing functions. Not used for oscillating functions (sinQ,)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4.O(n)  -&gt; set of functions</a:t>
            </a:r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494F7462-FB2C-4BF8-876C-3A02FD23A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921F62E6-AB58-4C01-887C-68B212F5D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58A74CC-9D26-48F6-BCDA-6C4C12AA1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and exponentials – Bases 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0AFD5AE-6558-4581-B2FE-7F919A537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r>
              <a:rPr lang="en-US" altLang="en-US"/>
              <a:t>If the base of a logarithm is changed from one constant to another, the value is altered by a constant factor.</a:t>
            </a:r>
          </a:p>
          <a:p>
            <a:pPr lvl="1"/>
            <a:r>
              <a:rPr lang="en-US" altLang="en-US" b="1" u="sng">
                <a:solidFill>
                  <a:schemeClr val="hlink"/>
                </a:solidFill>
              </a:rPr>
              <a:t>Ex:</a:t>
            </a:r>
            <a:r>
              <a:rPr lang="en-US" altLang="en-US"/>
              <a:t> log</a:t>
            </a:r>
            <a:r>
              <a:rPr lang="en-US" altLang="en-US" baseline="-25000"/>
              <a:t>10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 * </a:t>
            </a:r>
            <a:r>
              <a:rPr lang="en-US" altLang="en-US" b="1">
                <a:solidFill>
                  <a:srgbClr val="CC0000"/>
                </a:solidFill>
              </a:rPr>
              <a:t>log</a:t>
            </a:r>
            <a:r>
              <a:rPr lang="en-US" altLang="en-US" b="1" baseline="-25000">
                <a:solidFill>
                  <a:srgbClr val="CC0000"/>
                </a:solidFill>
              </a:rPr>
              <a:t>2</a:t>
            </a:r>
            <a:r>
              <a:rPr lang="en-US" altLang="en-US" b="1">
                <a:solidFill>
                  <a:srgbClr val="CC0000"/>
                </a:solidFill>
              </a:rPr>
              <a:t>10</a:t>
            </a:r>
            <a:r>
              <a:rPr lang="en-US" altLang="en-US"/>
              <a:t> = log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n.</a:t>
            </a:r>
          </a:p>
          <a:p>
            <a:pPr lvl="1"/>
            <a:r>
              <a:rPr lang="en-US" altLang="en-US"/>
              <a:t>Base of logarithm is not an issue in asymptotic notation.</a:t>
            </a:r>
          </a:p>
          <a:p>
            <a:r>
              <a:rPr lang="en-US" altLang="en-US"/>
              <a:t>Exponentials with different bases differ by a exponential factor (not a constant factor).</a:t>
            </a:r>
          </a:p>
          <a:p>
            <a:pPr lvl="1"/>
            <a:r>
              <a:rPr lang="en-US" altLang="en-US" b="1" u="sng">
                <a:solidFill>
                  <a:schemeClr val="hlink"/>
                </a:solidFill>
              </a:rPr>
              <a:t>Ex: </a:t>
            </a:r>
            <a:r>
              <a:rPr lang="en-US" altLang="en-US"/>
              <a:t>2</a:t>
            </a:r>
            <a:r>
              <a:rPr lang="en-US" altLang="en-US" i="1" baseline="30000"/>
              <a:t>n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b="1">
                <a:solidFill>
                  <a:srgbClr val="CC0000"/>
                </a:solidFill>
              </a:rPr>
              <a:t>(2/3)</a:t>
            </a:r>
            <a:r>
              <a:rPr lang="en-US" altLang="en-US" b="1" i="1" baseline="30000">
                <a:solidFill>
                  <a:srgbClr val="CC0000"/>
                </a:solidFill>
              </a:rPr>
              <a:t>n</a:t>
            </a:r>
            <a:r>
              <a:rPr lang="en-US" altLang="en-US"/>
              <a:t>*3</a:t>
            </a:r>
            <a:r>
              <a:rPr lang="en-US" altLang="en-US" i="1" baseline="30000"/>
              <a:t>n</a:t>
            </a:r>
            <a:r>
              <a:rPr lang="en-US" altLang="en-US" i="1"/>
              <a:t>.</a:t>
            </a:r>
            <a:endParaRPr lang="en-US" altLang="en-US" b="1" i="1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FF9D7DE6-8348-4F2E-A56F-370E68BD1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45C7DF3-6FEE-443F-B25B-76189F4F2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Polylogarithms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28D5BC7-B82F-4A22-A646-F061E156A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rgbClr val="CC0000"/>
                </a:solidFill>
              </a:rPr>
              <a:t>For </a:t>
            </a:r>
            <a:r>
              <a:rPr lang="en-US" altLang="en-US" sz="2800" b="1" i="1">
                <a:solidFill>
                  <a:srgbClr val="CC0000"/>
                </a:solidFill>
              </a:rPr>
              <a:t>a </a:t>
            </a:r>
            <a:r>
              <a:rPr lang="en-US" altLang="en-US" sz="2800" b="1">
                <a:solidFill>
                  <a:srgbClr val="CC0000"/>
                </a:solidFill>
                <a:latin typeface="Symbol" panose="05050102010706020507" pitchFamily="18" charset="2"/>
              </a:rPr>
              <a:t>³</a:t>
            </a:r>
            <a:r>
              <a:rPr lang="en-US" altLang="en-US" sz="2800" b="1" i="1">
                <a:solidFill>
                  <a:srgbClr val="CC0000"/>
                </a:solidFill>
              </a:rPr>
              <a:t> </a:t>
            </a:r>
            <a:r>
              <a:rPr lang="en-US" altLang="en-US" sz="2800" b="1">
                <a:solidFill>
                  <a:srgbClr val="CC0000"/>
                </a:solidFill>
              </a:rPr>
              <a:t>0, </a:t>
            </a:r>
            <a:r>
              <a:rPr lang="en-US" altLang="en-US" sz="2800" b="1" i="1">
                <a:solidFill>
                  <a:srgbClr val="CC0000"/>
                </a:solidFill>
              </a:rPr>
              <a:t>b</a:t>
            </a:r>
            <a:r>
              <a:rPr lang="en-US" altLang="en-US" sz="2800" b="1">
                <a:solidFill>
                  <a:srgbClr val="CC0000"/>
                </a:solidFill>
              </a:rPr>
              <a:t> &gt; 0,</a:t>
            </a:r>
            <a:r>
              <a:rPr lang="en-US" altLang="en-US" sz="2800"/>
              <a:t> lim </a:t>
            </a:r>
            <a:r>
              <a:rPr lang="en-US" altLang="en-US" sz="2400" i="1" baseline="-25000"/>
              <a:t>n</a:t>
            </a:r>
            <a:r>
              <a:rPr lang="en-US" altLang="en-US" sz="2400" baseline="-25000">
                <a:sym typeface="Symbol" panose="05050102010706020507" pitchFamily="18" charset="2"/>
              </a:rPr>
              <a:t></a:t>
            </a:r>
            <a:r>
              <a:rPr lang="en-US" altLang="en-US" sz="2800" i="1"/>
              <a:t> </a:t>
            </a:r>
            <a:r>
              <a:rPr lang="en-US" altLang="en-US" sz="2800">
                <a:sym typeface="Symbol" panose="05050102010706020507" pitchFamily="18" charset="2"/>
              </a:rPr>
              <a:t>( </a:t>
            </a:r>
            <a:r>
              <a:rPr lang="en-US" altLang="en-US" sz="2800"/>
              <a:t>lg</a:t>
            </a:r>
            <a:r>
              <a:rPr lang="en-US" altLang="en-US" sz="2800" i="1" baseline="30000"/>
              <a:t>a</a:t>
            </a:r>
            <a:r>
              <a:rPr lang="en-US" altLang="en-US" sz="2800" baseline="30000"/>
              <a:t> </a:t>
            </a:r>
            <a:r>
              <a:rPr lang="en-US" altLang="en-US" sz="2800" i="1"/>
              <a:t>n</a:t>
            </a:r>
            <a:r>
              <a:rPr lang="en-US" altLang="en-US" sz="2800"/>
              <a:t> /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b </a:t>
            </a:r>
            <a:r>
              <a:rPr lang="en-US" altLang="en-US" sz="2800"/>
              <a:t>) = 0, </a:t>
            </a:r>
            <a:br>
              <a:rPr lang="en-US" altLang="en-US" sz="2800"/>
            </a:br>
            <a:r>
              <a:rPr lang="en-US" altLang="en-US" sz="2800"/>
              <a:t>so lg</a:t>
            </a:r>
            <a:r>
              <a:rPr lang="en-US" altLang="en-US" sz="2800" i="1" baseline="30000"/>
              <a:t>a</a:t>
            </a:r>
            <a:r>
              <a:rPr lang="en-US" altLang="en-US" sz="2800" baseline="30000"/>
              <a:t> </a:t>
            </a:r>
            <a:r>
              <a:rPr lang="en-US" altLang="en-US" sz="2800" i="1"/>
              <a:t>n</a:t>
            </a:r>
            <a:r>
              <a:rPr lang="en-US" altLang="en-US" sz="2800"/>
              <a:t> =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b</a:t>
            </a:r>
            <a:r>
              <a:rPr lang="en-US" altLang="en-US" sz="2800"/>
              <a:t>), and </a:t>
            </a:r>
            <a:r>
              <a:rPr lang="en-US" altLang="en-US" sz="2800" b="1"/>
              <a:t>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b</a:t>
            </a:r>
            <a:r>
              <a:rPr lang="en-US" altLang="en-US" sz="2800"/>
              <a:t> = </a:t>
            </a:r>
            <a:r>
              <a:rPr lang="en-US" altLang="en-US" sz="2800" i="1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sz="2800"/>
              <a:t>(lg</a:t>
            </a:r>
            <a:r>
              <a:rPr lang="en-US" altLang="en-US" sz="2800" i="1" baseline="30000"/>
              <a:t>a</a:t>
            </a:r>
            <a:r>
              <a:rPr lang="en-US" altLang="en-US" sz="2800" baseline="30000"/>
              <a:t> </a:t>
            </a:r>
            <a:r>
              <a:rPr lang="en-US" altLang="en-US" sz="2800" i="1"/>
              <a:t>n</a:t>
            </a:r>
            <a:r>
              <a:rPr lang="en-US" altLang="en-US" sz="2800"/>
              <a:t> )</a:t>
            </a:r>
          </a:p>
          <a:p>
            <a:pPr lvl="1"/>
            <a:r>
              <a:rPr lang="en-US" altLang="en-US" sz="2400"/>
              <a:t>Prove using L’Hopital’s rule repeatedly</a:t>
            </a:r>
          </a:p>
          <a:p>
            <a:endParaRPr lang="en-US" altLang="en-US" sz="2800"/>
          </a:p>
          <a:p>
            <a:r>
              <a:rPr lang="en-US" altLang="en-US" sz="2800"/>
              <a:t>lg(</a:t>
            </a:r>
            <a:r>
              <a:rPr lang="en-US" altLang="en-US" sz="2800" i="1"/>
              <a:t>n</a:t>
            </a:r>
            <a:r>
              <a:rPr lang="en-US" altLang="en-US" sz="2800"/>
              <a:t>!) = </a:t>
            </a:r>
            <a:r>
              <a:rPr lang="en-US" altLang="en-US" sz="2800">
                <a:sym typeface="Symbol" panose="05050102010706020507" pitchFamily="18" charset="2"/>
              </a:rPr>
              <a:t></a:t>
            </a:r>
            <a:r>
              <a:rPr lang="en-US" altLang="en-US" sz="2800"/>
              <a:t>(</a:t>
            </a:r>
            <a:r>
              <a:rPr lang="en-US" altLang="en-US" sz="2800" i="1"/>
              <a:t>n </a:t>
            </a:r>
            <a:r>
              <a:rPr lang="en-US" altLang="en-US" sz="2800"/>
              <a:t>lg </a:t>
            </a:r>
            <a:r>
              <a:rPr lang="en-US" altLang="en-US" sz="2800" i="1"/>
              <a:t>n</a:t>
            </a:r>
            <a:r>
              <a:rPr lang="en-US" altLang="en-US" sz="2800"/>
              <a:t>)</a:t>
            </a:r>
          </a:p>
          <a:p>
            <a:pPr lvl="1"/>
            <a:r>
              <a:rPr lang="en-US" altLang="en-US" sz="2400"/>
              <a:t>Prove using Stirling’s approximation (in the text) for lg(</a:t>
            </a:r>
            <a:r>
              <a:rPr lang="en-US" altLang="en-US" sz="2400" i="1"/>
              <a:t>n</a:t>
            </a:r>
            <a:r>
              <a:rPr lang="en-US" altLang="en-US" sz="2400"/>
              <a:t>!).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0DCA6BC5-BCF5-4267-BE04-41D0755AF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FC86335-57C0-4BC7-BE93-0B2FB4F12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42DBC0BE-B966-4261-8A50-3364C8507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062038"/>
            <a:ext cx="838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Express functions in A in asymptotic notation using functions in B.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3BB7CA6-9DFE-4C49-A670-F3D34EA6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665288"/>
            <a:ext cx="7612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 A                                         B                                    </a:t>
            </a:r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BA66B45C-542D-448A-901B-15AE5094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244725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chemeClr val="hlink"/>
                </a:solidFill>
              </a:rPr>
              <a:t>5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+ 100</a:t>
            </a:r>
            <a:r>
              <a:rPr lang="en-US" altLang="en-US" sz="2800" b="1" i="1">
                <a:solidFill>
                  <a:schemeClr val="hlink"/>
                </a:solidFill>
              </a:rPr>
              <a:t>n              	</a:t>
            </a:r>
            <a:r>
              <a:rPr lang="en-US" altLang="en-US" sz="2800" b="1">
                <a:solidFill>
                  <a:schemeClr val="hlink"/>
                </a:solidFill>
              </a:rPr>
              <a:t>3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+ 2</a:t>
            </a: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DE97D4F2-1B44-4455-9F29-10BE9338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874963"/>
            <a:ext cx="459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 A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accent1"/>
                </a:solidFill>
              </a:rPr>
              <a:t>(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i="1" baseline="30000">
                <a:solidFill>
                  <a:schemeClr val="accent1"/>
                </a:solidFill>
              </a:rPr>
              <a:t>2</a:t>
            </a:r>
            <a:r>
              <a:rPr lang="en-US" altLang="en-US" i="1">
                <a:solidFill>
                  <a:schemeClr val="accent1"/>
                </a:solidFill>
              </a:rPr>
              <a:t>), n</a:t>
            </a:r>
            <a:r>
              <a:rPr lang="en-US" altLang="en-US" i="1" baseline="30000">
                <a:solidFill>
                  <a:schemeClr val="accent1"/>
                </a:solidFill>
              </a:rPr>
              <a:t>2</a:t>
            </a:r>
            <a:r>
              <a:rPr lang="en-US" altLang="en-US" baseline="30000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accent1"/>
                </a:solidFill>
              </a:rPr>
              <a:t>(B)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 </a:t>
            </a:r>
            <a:r>
              <a:rPr lang="en-US" altLang="en-US">
                <a:solidFill>
                  <a:schemeClr val="accent1"/>
                </a:solidFill>
              </a:rPr>
              <a:t>A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lang="en-US" altLang="en-US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5AB3B4C5-95C2-4559-9689-B03961E3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332163"/>
            <a:ext cx="4973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)          </a:t>
            </a:r>
            <a:r>
              <a:rPr lang="en-US" altLang="en-US" sz="2800" b="1" i="1">
                <a:solidFill>
                  <a:schemeClr val="hlink"/>
                </a:solidFill>
              </a:rPr>
              <a:t>		</a:t>
            </a: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48522" name="Text Box 10">
            <a:extLst>
              <a:ext uri="{FF2B5EF4-FFF2-40B4-BE49-F238E27FC236}">
                <a16:creationId xmlns:a16="http://schemas.microsoft.com/office/drawing/2014/main" id="{813CB1B7-0F86-4463-A8AF-1B436997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913188"/>
            <a:ext cx="816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b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= 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a / </a:t>
            </a: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; A = 2lg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/ lg3, B  = 3lg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, A/B =2/(3lg3)</a:t>
            </a:r>
          </a:p>
        </p:txBody>
      </p:sp>
      <p:sp>
        <p:nvSpPr>
          <p:cNvPr id="40970" name="Text Box 11">
            <a:extLst>
              <a:ext uri="{FF2B5EF4-FFF2-40B4-BE49-F238E27FC236}">
                <a16:creationId xmlns:a16="http://schemas.microsoft.com/office/drawing/2014/main" id="{8C1705A1-5C3E-478B-ABE0-D57DDE551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37038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800" b="1" i="1">
                <a:solidFill>
                  <a:schemeClr val="hlink"/>
                </a:solidFill>
              </a:rPr>
              <a:t> n</a:t>
            </a:r>
            <a:r>
              <a:rPr lang="en-US" altLang="en-US" sz="2800" b="1" baseline="40000">
                <a:solidFill>
                  <a:schemeClr val="hlink"/>
                </a:solidFill>
              </a:rPr>
              <a:t>lg4</a:t>
            </a:r>
            <a:r>
              <a:rPr lang="en-US" altLang="en-US" sz="2800" b="1" baseline="30000">
                <a:solidFill>
                  <a:schemeClr val="hlink"/>
                </a:solidFill>
              </a:rPr>
              <a:t> </a:t>
            </a:r>
            <a:r>
              <a:rPr lang="en-US" altLang="en-US" sz="2800" b="1" i="1" baseline="30000">
                <a:solidFill>
                  <a:schemeClr val="hlink"/>
                </a:solidFill>
              </a:rPr>
              <a:t>			               </a:t>
            </a:r>
            <a:r>
              <a:rPr lang="en-US" altLang="en-US" sz="2800" b="1">
                <a:solidFill>
                  <a:schemeClr val="hlink"/>
                </a:solidFill>
              </a:rPr>
              <a:t>3</a:t>
            </a:r>
            <a:r>
              <a:rPr lang="en-US" altLang="en-US" sz="2800" b="1" baseline="40000">
                <a:solidFill>
                  <a:schemeClr val="hlink"/>
                </a:solidFill>
              </a:rPr>
              <a:t>lg</a:t>
            </a:r>
            <a:r>
              <a:rPr lang="en-US" altLang="en-US" sz="2800" b="1" i="1" baseline="40000">
                <a:solidFill>
                  <a:schemeClr val="hlink"/>
                </a:solidFill>
              </a:rPr>
              <a:t> n</a:t>
            </a:r>
          </a:p>
        </p:txBody>
      </p:sp>
      <p:sp>
        <p:nvSpPr>
          <p:cNvPr id="448524" name="Text Box 12">
            <a:extLst>
              <a:ext uri="{FF2B5EF4-FFF2-40B4-BE49-F238E27FC236}">
                <a16:creationId xmlns:a16="http://schemas.microsoft.com/office/drawing/2014/main" id="{F04B7AF6-C3CA-40CB-8DCD-564F72C0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889500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baseline="30000">
                <a:solidFill>
                  <a:schemeClr val="accent1"/>
                </a:solidFill>
              </a:rPr>
              <a:t>log</a:t>
            </a:r>
            <a:r>
              <a:rPr lang="en-US" altLang="en-US" i="1" baseline="30000">
                <a:solidFill>
                  <a:schemeClr val="accent1"/>
                </a:solidFill>
              </a:rPr>
              <a:t> b </a:t>
            </a:r>
            <a:r>
              <a:rPr lang="en-US" altLang="en-US" i="1">
                <a:solidFill>
                  <a:schemeClr val="accent1"/>
                </a:solidFill>
              </a:rPr>
              <a:t>=</a:t>
            </a:r>
            <a:r>
              <a:rPr lang="en-US" altLang="en-US" i="1" baseline="30000">
                <a:solidFill>
                  <a:schemeClr val="accent1"/>
                </a:solidFill>
              </a:rPr>
              <a:t>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 baseline="30000">
                <a:solidFill>
                  <a:schemeClr val="accent1"/>
                </a:solidFill>
              </a:rPr>
              <a:t>log </a:t>
            </a:r>
            <a:r>
              <a:rPr lang="en-US" altLang="en-US" i="1" baseline="30000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; B =3</a:t>
            </a:r>
            <a:r>
              <a:rPr lang="en-US" altLang="en-US" baseline="40000">
                <a:solidFill>
                  <a:schemeClr val="accent1"/>
                </a:solidFill>
              </a:rPr>
              <a:t>lg</a:t>
            </a:r>
            <a:r>
              <a:rPr lang="en-US" altLang="en-US" i="1" baseline="40000">
                <a:solidFill>
                  <a:schemeClr val="accent1"/>
                </a:solidFill>
              </a:rPr>
              <a:t> n</a:t>
            </a:r>
            <a:r>
              <a:rPr lang="en-US" altLang="en-US">
                <a:solidFill>
                  <a:schemeClr val="accent1"/>
                </a:solidFill>
              </a:rPr>
              <a:t>=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baseline="40000">
                <a:solidFill>
                  <a:schemeClr val="accent1"/>
                </a:solidFill>
              </a:rPr>
              <a:t>lg</a:t>
            </a:r>
            <a:r>
              <a:rPr lang="en-US" altLang="en-US" i="1" baseline="40000">
                <a:solidFill>
                  <a:schemeClr val="accent1"/>
                </a:solidFill>
              </a:rPr>
              <a:t> 3</a:t>
            </a:r>
            <a:r>
              <a:rPr lang="en-US" altLang="en-US">
                <a:solidFill>
                  <a:schemeClr val="accent1"/>
                </a:solidFill>
              </a:rPr>
              <a:t>; A/B =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baseline="40000">
                <a:solidFill>
                  <a:schemeClr val="accent1"/>
                </a:solidFill>
              </a:rPr>
              <a:t>lg(4/3)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baseline="40000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</a:t>
            </a:r>
            <a:r>
              <a:rPr lang="en-US" altLang="en-US">
                <a:solidFill>
                  <a:schemeClr val="accent1"/>
                </a:solidFill>
              </a:rPr>
              <a:t> as 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</a:t>
            </a:r>
          </a:p>
        </p:txBody>
      </p:sp>
      <p:sp>
        <p:nvSpPr>
          <p:cNvPr id="40972" name="Text Box 13">
            <a:extLst>
              <a:ext uri="{FF2B5EF4-FFF2-40B4-BE49-F238E27FC236}">
                <a16:creationId xmlns:a16="http://schemas.microsoft.com/office/drawing/2014/main" id="{B57C5968-4B20-4C1A-88F0-02F81AD6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346700"/>
            <a:ext cx="420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lg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		                            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1/2</a:t>
            </a:r>
          </a:p>
        </p:txBody>
      </p:sp>
      <p:sp>
        <p:nvSpPr>
          <p:cNvPr id="448527" name="Text Box 15">
            <a:extLst>
              <a:ext uri="{FF2B5EF4-FFF2-40B4-BE49-F238E27FC236}">
                <a16:creationId xmlns:a16="http://schemas.microsoft.com/office/drawing/2014/main" id="{8BEAB388-77E9-4DAF-928B-68212058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842000"/>
            <a:ext cx="7618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lim</a:t>
            </a:r>
            <a:r>
              <a:rPr lang="en-US" altLang="en-US" i="1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( </a:t>
            </a:r>
            <a:r>
              <a:rPr lang="en-US" altLang="en-US">
                <a:solidFill>
                  <a:schemeClr val="accent1"/>
                </a:solidFill>
              </a:rPr>
              <a:t>lg</a:t>
            </a:r>
            <a:r>
              <a:rPr lang="en-US" altLang="en-US" i="1" baseline="30000">
                <a:solidFill>
                  <a:schemeClr val="accent1"/>
                </a:solidFill>
              </a:rPr>
              <a:t>a</a:t>
            </a:r>
            <a:r>
              <a:rPr lang="en-US" altLang="en-US" baseline="30000">
                <a:solidFill>
                  <a:schemeClr val="accent1"/>
                </a:solidFill>
              </a:rPr>
              <a:t> 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/ 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 i="1" baseline="30000">
                <a:solidFill>
                  <a:schemeClr val="accent1"/>
                </a:solidFill>
              </a:rPr>
              <a:t>b </a:t>
            </a:r>
            <a:r>
              <a:rPr lang="en-US" altLang="en-US">
                <a:solidFill>
                  <a:schemeClr val="accent1"/>
                </a:solidFill>
              </a:rPr>
              <a:t>) = 0 (here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= 2 and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 = 1/2)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chemeClr val="accent1"/>
                </a:solidFill>
              </a:rPr>
              <a:t> A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i="1">
                <a:solidFill>
                  <a:schemeClr val="accent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o </a:t>
            </a:r>
            <a:r>
              <a:rPr lang="en-US" altLang="en-US">
                <a:solidFill>
                  <a:schemeClr val="accent1"/>
                </a:solidFill>
              </a:rPr>
              <a:t>(B)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sz="2000" i="1" baseline="60000">
                <a:solidFill>
                  <a:schemeClr val="accent1"/>
                </a:solidFill>
              </a:rPr>
              <a:t>n</a:t>
            </a:r>
            <a:r>
              <a:rPr lang="en-US" altLang="en-US" sz="2000" baseline="60000">
                <a:solidFill>
                  <a:schemeClr val="accent1"/>
                </a:solidFill>
                <a:sym typeface="Symbol" panose="05050102010706020507" pitchFamily="18" charset="2"/>
              </a:rPr>
              <a:t>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48528" name="Text Box 16">
            <a:extLst>
              <a:ext uri="{FF2B5EF4-FFF2-40B4-BE49-F238E27FC236}">
                <a16:creationId xmlns:a16="http://schemas.microsoft.com/office/drawing/2014/main" id="{F6AF861E-B404-4C52-BD5C-38F902F5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24472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29" name="Text Box 17">
            <a:extLst>
              <a:ext uri="{FF2B5EF4-FFF2-40B4-BE49-F238E27FC236}">
                <a16:creationId xmlns:a16="http://schemas.microsoft.com/office/drawing/2014/main" id="{3ABD07F7-6225-4933-BE33-E7CBA9577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332163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0" name="Text Box 18">
            <a:extLst>
              <a:ext uri="{FF2B5EF4-FFF2-40B4-BE49-F238E27FC236}">
                <a16:creationId xmlns:a16="http://schemas.microsoft.com/office/drawing/2014/main" id="{BAB0B5C6-BADF-4EFF-B1D8-4355559F6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4370388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 i="1">
                <a:solidFill>
                  <a:srgbClr val="FF3300"/>
                </a:solidFill>
                <a:sym typeface="Symbol" panose="05050102010706020507" pitchFamily="18" charset="2"/>
              </a:rPr>
              <a:t>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31" name="Text Box 19">
            <a:extLst>
              <a:ext uri="{FF2B5EF4-FFF2-40B4-BE49-F238E27FC236}">
                <a16:creationId xmlns:a16="http://schemas.microsoft.com/office/drawing/2014/main" id="{6A5661FD-AAAA-4BAA-AD06-CEB4608F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53467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 i="1">
                <a:solidFill>
                  <a:srgbClr val="FF33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o 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0" grpId="0" autoUpdateAnimBg="0"/>
      <p:bldP spid="448522" grpId="0" autoUpdateAnimBg="0"/>
      <p:bldP spid="448524" grpId="0" autoUpdateAnimBg="0"/>
      <p:bldP spid="448527" grpId="0" autoUpdateAnimBg="0"/>
      <p:bldP spid="448528" grpId="0" autoUpdateAnimBg="0"/>
      <p:bldP spid="448529" grpId="0" autoUpdateAnimBg="0"/>
      <p:bldP spid="448530" grpId="0" autoUpdateAnimBg="0"/>
      <p:bldP spid="4485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F0B2B002-1CCF-4CCF-9D72-B28F9F17B8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7A5411-2088-4E07-B40E-D89A15D60883}" type="datetime3">
              <a:rPr lang="en-US" altLang="en-US" sz="1400" smtClean="0">
                <a:solidFill>
                  <a:srgbClr val="0000CC"/>
                </a:solidFill>
              </a:rPr>
              <a:pPr/>
              <a:t>20 October 2021</a:t>
            </a:fld>
            <a:endParaRPr lang="en-US" altLang="en-US" sz="1400">
              <a:solidFill>
                <a:srgbClr val="3333FF"/>
              </a:solidFill>
            </a:endParaRP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81F0FD6D-C4A3-433E-A562-E3CA6D1C1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CC"/>
                </a:solidFill>
              </a:rPr>
              <a:t>Comp 122, Spring 2004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6D64C177-31BC-47DE-B7F3-E9AC06CE89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Summations – Review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2229451E-34E4-466A-90F5-E1D208DD01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9FAF71F0-CD84-4176-ADE3-990502F0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0A170FE-287F-429B-A72C-31E157EE8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1537814-D59E-4EFE-AF96-D4A2C88C3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772400" cy="5178425"/>
          </a:xfrm>
        </p:spPr>
        <p:txBody>
          <a:bodyPr/>
          <a:lstStyle/>
          <a:p>
            <a:r>
              <a:rPr lang="en-US" altLang="en-US"/>
              <a:t>Why do we need summation formulas?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0000"/>
                </a:solidFill>
              </a:rPr>
              <a:t>For computing the running times of iterative constructs</a:t>
            </a:r>
            <a:r>
              <a:rPr lang="en-US" altLang="en-US"/>
              <a:t> (loops). (CLRS – Appendix A)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u="sng">
                <a:solidFill>
                  <a:schemeClr val="hlink"/>
                </a:solidFill>
              </a:rPr>
              <a:t>Example:</a:t>
            </a:r>
            <a:r>
              <a:rPr lang="en-US" altLang="en-US"/>
              <a:t>  Maximum Subvector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Given an array </a:t>
            </a:r>
            <a:r>
              <a:rPr lang="en-US" altLang="en-US" i="1"/>
              <a:t>A</a:t>
            </a:r>
            <a:r>
              <a:rPr lang="en-US" altLang="en-US"/>
              <a:t>[1…</a:t>
            </a:r>
            <a:r>
              <a:rPr lang="en-US" altLang="en-US" i="1"/>
              <a:t>n</a:t>
            </a:r>
            <a:r>
              <a:rPr lang="en-US" altLang="en-US"/>
              <a:t>] of numeric values (can be positive, zero, and negative) determine the subvector </a:t>
            </a:r>
            <a:r>
              <a:rPr lang="en-US" altLang="en-US" i="1"/>
              <a:t>A</a:t>
            </a:r>
            <a:r>
              <a:rPr lang="en-US" altLang="en-US"/>
              <a:t>[</a:t>
            </a:r>
            <a:r>
              <a:rPr lang="en-US" altLang="en-US" i="1"/>
              <a:t>i</a:t>
            </a:r>
            <a:r>
              <a:rPr lang="en-US" altLang="en-US"/>
              <a:t>…</a:t>
            </a:r>
            <a:r>
              <a:rPr lang="en-US" altLang="en-US" i="1"/>
              <a:t>j</a:t>
            </a:r>
            <a:r>
              <a:rPr lang="en-US" altLang="en-US"/>
              <a:t>] (1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i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j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n) whose sum of elements is maximum over all subvectors.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376862" name="Group 30">
            <a:extLst>
              <a:ext uri="{FF2B5EF4-FFF2-40B4-BE49-F238E27FC236}">
                <a16:creationId xmlns:a16="http://schemas.microsoft.com/office/drawing/2014/main" id="{7A589A03-2B10-44FE-8913-C83E40D1BBB3}"/>
              </a:ext>
            </a:extLst>
          </p:cNvPr>
          <p:cNvGraphicFramePr>
            <a:graphicFrameLocks noGrp="1"/>
          </p:cNvGraphicFramePr>
          <p:nvPr/>
        </p:nvGraphicFramePr>
        <p:xfrm>
          <a:off x="1611313" y="5648325"/>
          <a:ext cx="4830762" cy="604838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9CFBC1C5-9B7A-45B9-9F80-CD6A5CCD0F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ACF1E5C-E42E-49F1-853C-5F6829A3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76F59256-0202-466A-80A6-75006F2E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106488"/>
            <a:ext cx="6307137" cy="30622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MaxSubvector</a:t>
            </a:r>
            <a:r>
              <a:rPr lang="en-US" altLang="en-US" i="1">
                <a:solidFill>
                  <a:srgbClr val="010000"/>
                </a:solidFill>
              </a:rPr>
              <a:t>(A,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n</a:t>
            </a:r>
            <a:r>
              <a:rPr lang="en-US" altLang="en-US">
                <a:solidFill>
                  <a:srgbClr val="010000"/>
                </a:solidFill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anose="05050102010706020507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anose="05050102010706020507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1 </a:t>
            </a:r>
            <a:r>
              <a:rPr lang="en-US" altLang="en-US" b="1">
                <a:solidFill>
                  <a:srgbClr val="010000"/>
                </a:solidFill>
              </a:rPr>
              <a:t>to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    </a:t>
            </a:r>
            <a:r>
              <a:rPr lang="en-US" altLang="en-US" b="1">
                <a:solidFill>
                  <a:srgbClr val="010000"/>
                </a:solidFill>
              </a:rPr>
              <a:t>do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j</a:t>
            </a:r>
            <a:r>
              <a:rPr lang="en-US" altLang="en-US">
                <a:solidFill>
                  <a:srgbClr val="010000"/>
                </a:solidFill>
              </a:rPr>
              <a:t> =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to </a:t>
            </a:r>
            <a:r>
              <a:rPr lang="en-US" altLang="en-US" i="1">
                <a:solidFill>
                  <a:srgbClr val="010000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anose="05050102010706020507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b="1">
                <a:solidFill>
                  <a:srgbClr val="010000"/>
                </a:solidFill>
              </a:rPr>
              <a:t>for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k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anose="05050102010706020507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 i="1">
                <a:solidFill>
                  <a:srgbClr val="010000"/>
                </a:solidFill>
              </a:rPr>
              <a:t>i</a:t>
            </a:r>
            <a:r>
              <a:rPr lang="en-US" altLang="en-US">
                <a:solidFill>
                  <a:srgbClr val="010000"/>
                </a:solidFill>
              </a:rPr>
              <a:t> to </a:t>
            </a:r>
            <a:r>
              <a:rPr lang="en-US" altLang="en-US" i="1">
                <a:solidFill>
                  <a:srgbClr val="010000"/>
                </a:solidFill>
              </a:rPr>
              <a:t>j</a:t>
            </a:r>
            <a:r>
              <a:rPr lang="en-US" altLang="en-US">
                <a:solidFill>
                  <a:srgbClr val="010000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	</a:t>
            </a:r>
            <a:r>
              <a:rPr lang="en-US" altLang="en-US" b="1">
                <a:solidFill>
                  <a:srgbClr val="010000"/>
                </a:solidFill>
              </a:rPr>
              <a:t>do 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 += </a:t>
            </a:r>
            <a:r>
              <a:rPr lang="en-US" altLang="en-US" i="1">
                <a:solidFill>
                  <a:srgbClr val="010000"/>
                </a:solidFill>
              </a:rPr>
              <a:t>A</a:t>
            </a:r>
            <a:r>
              <a:rPr lang="en-US" altLang="en-US">
                <a:solidFill>
                  <a:srgbClr val="010000"/>
                </a:solidFill>
              </a:rPr>
              <a:t>[</a:t>
            </a:r>
            <a:r>
              <a:rPr lang="en-US" altLang="en-US" i="1">
                <a:solidFill>
                  <a:srgbClr val="010000"/>
                </a:solidFill>
              </a:rPr>
              <a:t>k</a:t>
            </a:r>
            <a:r>
              <a:rPr lang="en-US" altLang="en-US">
                <a:solidFill>
                  <a:srgbClr val="010000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	      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latin typeface="Symbol" panose="05050102010706020507" pitchFamily="18" charset="2"/>
              </a:rPr>
              <a:t>¬</a:t>
            </a:r>
            <a:r>
              <a:rPr lang="en-US" altLang="en-US">
                <a:solidFill>
                  <a:srgbClr val="010000"/>
                </a:solidFill>
              </a:rPr>
              <a:t> max(</a:t>
            </a:r>
            <a:r>
              <a:rPr lang="en-US" altLang="en-US" i="1">
                <a:solidFill>
                  <a:srgbClr val="010000"/>
                </a:solidFill>
              </a:rPr>
              <a:t>sum</a:t>
            </a:r>
            <a:r>
              <a:rPr lang="en-US" altLang="en-US">
                <a:solidFill>
                  <a:srgbClr val="010000"/>
                </a:solidFill>
              </a:rPr>
              <a:t>, </a:t>
            </a:r>
            <a:r>
              <a:rPr lang="en-US" altLang="en-US" i="1">
                <a:solidFill>
                  <a:srgbClr val="010000"/>
                </a:solidFill>
              </a:rPr>
              <a:t>maxsum</a:t>
            </a:r>
            <a:r>
              <a:rPr lang="en-US" altLang="en-US">
                <a:solidFill>
                  <a:srgbClr val="01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10000"/>
                </a:solidFill>
              </a:rPr>
              <a:t>	</a:t>
            </a:r>
            <a:r>
              <a:rPr lang="en-US" altLang="en-US" b="1">
                <a:solidFill>
                  <a:srgbClr val="010000"/>
                </a:solidFill>
              </a:rPr>
              <a:t>return</a:t>
            </a:r>
            <a:r>
              <a:rPr lang="en-US" altLang="en-US">
                <a:solidFill>
                  <a:srgbClr val="010000"/>
                </a:solidFill>
              </a:rPr>
              <a:t> maxsum</a:t>
            </a:r>
            <a:endParaRPr lang="en-US" altLang="en-US" sz="2800"/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E3768875-A6DF-4BF7-803B-0EE9170C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4443413"/>
            <a:ext cx="71882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               </a:t>
            </a:r>
            <a:r>
              <a:rPr lang="en-US" altLang="en-US" sz="2000" i="1" baseline="-30000">
                <a:solidFill>
                  <a:srgbClr val="CC0000"/>
                </a:solidFill>
              </a:rPr>
              <a:t>n     n      j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T(n) =   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             </a:t>
            </a:r>
            <a:r>
              <a:rPr lang="en-US" altLang="en-US" sz="2000" i="1" baseline="30000">
                <a:solidFill>
                  <a:srgbClr val="CC0000"/>
                </a:solidFill>
              </a:rPr>
              <a:t>i=1   j=i  k=i</a:t>
            </a:r>
            <a:endParaRPr lang="en-US" altLang="en-US" i="1" baseline="30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r>
              <a:rPr lang="en-US" altLang="en-US" sz="2000">
                <a:solidFill>
                  <a:srgbClr val="CC0000"/>
                </a:solidFill>
              </a:rPr>
              <a:t>NOTE:  This is not a simplified solution.  What </a:t>
            </a:r>
            <a:r>
              <a:rPr lang="en-US" altLang="en-US" sz="2000" i="1">
                <a:solidFill>
                  <a:srgbClr val="CC0000"/>
                </a:solidFill>
              </a:rPr>
              <a:t>is</a:t>
            </a:r>
            <a:r>
              <a:rPr lang="en-US" altLang="en-US" sz="2000">
                <a:solidFill>
                  <a:srgbClr val="CC0000"/>
                </a:solidFill>
              </a:rPr>
              <a:t> the final answer?</a:t>
            </a:r>
          </a:p>
          <a:p>
            <a:endParaRPr lang="en-US" altLang="en-US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ooter Placeholder 4">
            <a:extLst>
              <a:ext uri="{FF2B5EF4-FFF2-40B4-BE49-F238E27FC236}">
                <a16:creationId xmlns:a16="http://schemas.microsoft.com/office/drawing/2014/main" id="{DE6DF4F9-B189-4A49-964F-889424022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C82CC525-9FA9-4D1B-971E-2C988B23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F342D93A-BA0E-495C-84BD-B588775E3A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77225" cy="4876800"/>
          </a:xfrm>
        </p:spPr>
        <p:txBody>
          <a:bodyPr/>
          <a:lstStyle/>
          <a:p>
            <a:r>
              <a:rPr lang="en-US" altLang="en-US" sz="2400" b="1">
                <a:solidFill>
                  <a:srgbClr val="CC0000"/>
                </a:solidFill>
              </a:rPr>
              <a:t>Constant Series:</a:t>
            </a:r>
            <a:r>
              <a:rPr lang="en-US" altLang="en-US" sz="2400"/>
              <a:t> For integers </a:t>
            </a:r>
            <a:r>
              <a:rPr lang="en-US" altLang="en-US" sz="2400" i="1"/>
              <a:t>a </a:t>
            </a:r>
            <a:r>
              <a:rPr lang="en-US" altLang="en-US" sz="2400"/>
              <a:t>and </a:t>
            </a:r>
            <a:r>
              <a:rPr lang="en-US" altLang="en-US" sz="2400" i="1"/>
              <a:t>b</a:t>
            </a:r>
            <a:r>
              <a:rPr lang="en-US" altLang="en-US" sz="2400"/>
              <a:t>, </a:t>
            </a:r>
            <a:r>
              <a:rPr lang="en-US" altLang="en-US" sz="2400" i="1"/>
              <a:t>a </a:t>
            </a:r>
            <a:r>
              <a:rPr lang="en-US" altLang="en-US" sz="2400">
                <a:sym typeface="Symbol" panose="05050102010706020507" pitchFamily="18" charset="2"/>
              </a:rPr>
              <a:t>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endParaRPr lang="en-US" alt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i="1" baseline="30000">
              <a:solidFill>
                <a:srgbClr val="3DDE2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i="1" baseline="30000">
              <a:solidFill>
                <a:srgbClr val="3DDE2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CC0000"/>
                </a:solidFill>
              </a:rPr>
              <a:t>Linear Series (Arithmetic Series):</a:t>
            </a:r>
            <a:r>
              <a:rPr lang="en-US" altLang="en-US" sz="2400"/>
              <a:t>  For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0,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 b="1">
              <a:solidFill>
                <a:srgbClr val="CC0000"/>
              </a:solidFill>
            </a:endParaRPr>
          </a:p>
          <a:p>
            <a:r>
              <a:rPr lang="en-US" altLang="en-US" sz="2400" b="1">
                <a:solidFill>
                  <a:srgbClr val="CC0000"/>
                </a:solidFill>
              </a:rPr>
              <a:t>Quadratic Series: </a:t>
            </a:r>
            <a:r>
              <a:rPr lang="en-US" altLang="en-US" sz="2400"/>
              <a:t> For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0,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</a:t>
            </a:r>
            <a:endParaRPr lang="en-US" altLang="en-US" sz="2000" i="1"/>
          </a:p>
          <a:p>
            <a:pPr>
              <a:buFont typeface="Wingdings" panose="05000000000000000000" pitchFamily="2" charset="2"/>
              <a:buNone/>
            </a:pPr>
            <a:endParaRPr lang="en-US" altLang="en-US" sz="14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2603E830-3BA2-4392-844D-2155D08A4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1825625"/>
          <a:ext cx="1739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739880" imgH="812520" progId="Equation.3">
                  <p:embed/>
                </p:oleObj>
              </mc:Choice>
              <mc:Fallback>
                <p:oleObj name="Equation" r:id="rId3" imgW="173988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1825625"/>
                        <a:ext cx="1739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>
            <a:extLst>
              <a:ext uri="{FF2B5EF4-FFF2-40B4-BE49-F238E27FC236}">
                <a16:creationId xmlns:a16="http://schemas.microsoft.com/office/drawing/2014/main" id="{370691D8-702B-4EDA-9762-484843DAC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3656013"/>
          <a:ext cx="3479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3479760" imgH="812520" progId="Equation.3">
                  <p:embed/>
                </p:oleObj>
              </mc:Choice>
              <mc:Fallback>
                <p:oleObj name="Equation" r:id="rId5" imgW="347976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656013"/>
                        <a:ext cx="3479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>
            <a:extLst>
              <a:ext uri="{FF2B5EF4-FFF2-40B4-BE49-F238E27FC236}">
                <a16:creationId xmlns:a16="http://schemas.microsoft.com/office/drawing/2014/main" id="{7474DB56-68D0-4EE2-BE2D-28E1AB60B68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43175" y="5159375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4927320" imgH="812520" progId="Equation.3">
                  <p:embed/>
                </p:oleObj>
              </mc:Choice>
              <mc:Fallback>
                <p:oleObj name="Equation" r:id="rId7" imgW="492732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159375"/>
                        <a:ext cx="415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F94727F7-3F09-450F-B400-D7145B185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1C402476-B46D-4806-B79B-01C478611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65D9EB56-C436-49FA-A317-2CB0BE820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239838"/>
            <a:ext cx="7772400" cy="4114800"/>
          </a:xfrm>
        </p:spPr>
        <p:txBody>
          <a:bodyPr/>
          <a:lstStyle/>
          <a:p>
            <a:r>
              <a:rPr lang="en-US" altLang="en-US" sz="2400" b="1">
                <a:solidFill>
                  <a:srgbClr val="CC0000"/>
                </a:solidFill>
              </a:rPr>
              <a:t>Cubic Series: </a:t>
            </a:r>
            <a:r>
              <a:rPr lang="en-US" altLang="en-US" sz="2400"/>
              <a:t> For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0,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 b="1">
              <a:solidFill>
                <a:srgbClr val="CC0000"/>
              </a:solidFill>
            </a:endParaRPr>
          </a:p>
          <a:p>
            <a:r>
              <a:rPr lang="en-US" altLang="en-US" sz="2400" b="1">
                <a:solidFill>
                  <a:srgbClr val="CC0000"/>
                </a:solidFill>
              </a:rPr>
              <a:t>Geometric Series:</a:t>
            </a:r>
            <a:r>
              <a:rPr lang="en-US" altLang="en-US" sz="2400"/>
              <a:t>  For real </a:t>
            </a:r>
            <a:r>
              <a:rPr lang="en-US" altLang="en-US" sz="2400" i="1"/>
              <a:t>x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</a:t>
            </a:r>
            <a:r>
              <a:rPr lang="en-US" altLang="en-US" sz="2400"/>
              <a:t> 1,</a:t>
            </a:r>
          </a:p>
          <a:p>
            <a:endParaRPr lang="en-US" altLang="en-US" sz="2400"/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For |</a:t>
            </a:r>
            <a:r>
              <a:rPr lang="en-US" altLang="en-US" sz="2400" i="1"/>
              <a:t>x</a:t>
            </a:r>
            <a:r>
              <a:rPr lang="en-US" altLang="en-US" sz="2400"/>
              <a:t>| &lt; 1,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i="1" baseline="-20000">
                <a:solidFill>
                  <a:srgbClr val="3DDE2C"/>
                </a:solidFill>
              </a:rPr>
              <a:t>      </a:t>
            </a:r>
            <a:endParaRPr lang="en-US" altLang="en-US" sz="1000" i="1" baseline="30000">
              <a:solidFill>
                <a:srgbClr val="3DDE2C"/>
              </a:solidFill>
            </a:endParaRP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FA952403-4547-42F8-B8CE-4DDA9E8EB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1797050"/>
          <a:ext cx="425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4254480" imgH="825480" progId="Equation.3">
                  <p:embed/>
                </p:oleObj>
              </mc:Choice>
              <mc:Fallback>
                <p:oleObj name="Equation" r:id="rId3" imgW="425448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797050"/>
                        <a:ext cx="425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>
            <a:extLst>
              <a:ext uri="{FF2B5EF4-FFF2-40B4-BE49-F238E27FC236}">
                <a16:creationId xmlns:a16="http://schemas.microsoft.com/office/drawing/2014/main" id="{D729878A-8377-4DBE-A6B3-B84A8B0BA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3873500"/>
          <a:ext cx="433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4330440" imgH="825480" progId="Equation.3">
                  <p:embed/>
                </p:oleObj>
              </mc:Choice>
              <mc:Fallback>
                <p:oleObj name="Equation" r:id="rId5" imgW="433044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73500"/>
                        <a:ext cx="433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>
            <a:extLst>
              <a:ext uri="{FF2B5EF4-FFF2-40B4-BE49-F238E27FC236}">
                <a16:creationId xmlns:a16="http://schemas.microsoft.com/office/drawing/2014/main" id="{D4BF5802-1461-4FEA-872A-2052BFDF7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5130800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1549080" imgH="812520" progId="Equation.3">
                  <p:embed/>
                </p:oleObj>
              </mc:Choice>
              <mc:Fallback>
                <p:oleObj name="Equation" r:id="rId7" imgW="154908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130800"/>
                        <a:ext cx="1549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3">
            <a:extLst>
              <a:ext uri="{FF2B5EF4-FFF2-40B4-BE49-F238E27FC236}">
                <a16:creationId xmlns:a16="http://schemas.microsoft.com/office/drawing/2014/main" id="{F9855AA9-AE93-4E83-953B-02AA4F24C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7C59EC97-87E6-46C4-AD60-41F698396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611E5360-5067-41D1-AF8E-5828F1E02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914400"/>
            <a:ext cx="7772400" cy="496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 b="1">
                <a:solidFill>
                  <a:srgbClr val="CC0000"/>
                </a:solidFill>
              </a:rPr>
              <a:t>Linear-Geometric Series:</a:t>
            </a:r>
            <a:r>
              <a:rPr lang="en-US" altLang="en-US" sz="2400"/>
              <a:t>  For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0, real </a:t>
            </a:r>
            <a:r>
              <a:rPr lang="en-US" altLang="en-US" sz="2400" i="1"/>
              <a:t>c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</a:t>
            </a:r>
            <a:r>
              <a:rPr lang="en-US" altLang="en-US" sz="2400"/>
              <a:t> 1,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CC0000"/>
                </a:solidFill>
              </a:rPr>
              <a:t>Harmonic Series: </a:t>
            </a:r>
            <a:r>
              <a:rPr lang="en-US" altLang="en-US" sz="2400" i="1">
                <a:solidFill>
                  <a:schemeClr val="tx1"/>
                </a:solidFill>
              </a:rPr>
              <a:t>n</a:t>
            </a:r>
            <a:r>
              <a:rPr lang="en-US" altLang="en-US" sz="2400">
                <a:solidFill>
                  <a:schemeClr val="tx1"/>
                </a:solidFill>
              </a:rPr>
              <a:t>th harmonic number, </a:t>
            </a:r>
            <a:r>
              <a:rPr lang="en-US" altLang="en-US" sz="2400" i="1">
                <a:solidFill>
                  <a:schemeClr val="tx1"/>
                </a:solidFill>
              </a:rPr>
              <a:t>n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I</a:t>
            </a:r>
            <a:r>
              <a:rPr lang="en-US" altLang="en-US" sz="2400" baseline="30000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     </a:t>
            </a:r>
            <a:r>
              <a:rPr lang="en-US" altLang="en-US" sz="2000" i="1" baseline="-20000">
                <a:solidFill>
                  <a:srgbClr val="3DDE2C"/>
                </a:solidFill>
              </a:rPr>
              <a:t>    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4A9567C2-9273-42D6-95A4-C069D0510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181225"/>
          <a:ext cx="73310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124080" imgH="444240" progId="Equation.3">
                  <p:embed/>
                </p:oleObj>
              </mc:Choice>
              <mc:Fallback>
                <p:oleObj name="Equation" r:id="rId3" imgW="3124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181225"/>
                        <a:ext cx="73310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>
            <a:extLst>
              <a:ext uri="{FF2B5EF4-FFF2-40B4-BE49-F238E27FC236}">
                <a16:creationId xmlns:a16="http://schemas.microsoft.com/office/drawing/2014/main" id="{01D0DFFE-DCAE-477C-97C5-0558E27A9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4148138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679480" imgH="723600" progId="Equation.3">
                  <p:embed/>
                </p:oleObj>
              </mc:Choice>
              <mc:Fallback>
                <p:oleObj name="Equation" r:id="rId5" imgW="267948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148138"/>
                        <a:ext cx="267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>
            <a:extLst>
              <a:ext uri="{FF2B5EF4-FFF2-40B4-BE49-F238E27FC236}">
                <a16:creationId xmlns:a16="http://schemas.microsoft.com/office/drawing/2014/main" id="{8211B2B8-99AD-4686-AC17-E120C1D13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5070475"/>
          <a:ext cx="252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2527200" imgH="812520" progId="Equation.3">
                  <p:embed/>
                </p:oleObj>
              </mc:Choice>
              <mc:Fallback>
                <p:oleObj name="Equation" r:id="rId7" imgW="252720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0475"/>
                        <a:ext cx="252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AC82EEA7-F65B-4158-B665-5CF8D770E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975FACC2-361C-430F-A71C-B32CA2747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6382505-7624-4032-A763-664933D0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Telescoping Series:</a:t>
            </a: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r>
              <a:rPr lang="en-US" altLang="en-US" b="1">
                <a:solidFill>
                  <a:srgbClr val="CC0000"/>
                </a:solidFill>
              </a:rPr>
              <a:t>Differentiating Series:  </a:t>
            </a:r>
            <a:r>
              <a:rPr lang="en-US" altLang="en-US">
                <a:solidFill>
                  <a:schemeClr val="tx1"/>
                </a:solidFill>
              </a:rPr>
              <a:t>For |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| &lt; 1,</a:t>
            </a:r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B2BB327A-6B4D-481A-9A5F-52510AB39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2016125"/>
          <a:ext cx="252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527200" imgH="812520" progId="Equation.3">
                  <p:embed/>
                </p:oleObj>
              </mc:Choice>
              <mc:Fallback>
                <p:oleObj name="Equation" r:id="rId3" imgW="2527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016125"/>
                        <a:ext cx="252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03DB17C6-D663-44D5-A88B-F58EFBA22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4524375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1981080" imgH="825480" progId="Equation.3">
                  <p:embed/>
                </p:oleObj>
              </mc:Choice>
              <mc:Fallback>
                <p:oleObj name="Equation" r:id="rId5" imgW="198108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524375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3ADB169-CADB-4D20-B5DD-EAADD220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64E1814-C337-42E4-8430-8FF536F0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5.  O(constant)=O(5000000)=O(1)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F(n)=550000c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O(1)</a:t>
            </a:r>
          </a:p>
          <a:p>
            <a:r>
              <a:rPr lang="en-US" altLang="en-US"/>
              <a:t>6. f(n)=O(n^2)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or f(n) (=) belongs to O(n^2) </a:t>
            </a:r>
          </a:p>
        </p:txBody>
      </p:sp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48B7F304-DF5E-465B-8D39-09F1A5D4B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3C356996-7465-4BF2-8B8A-04F786175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14382F82-2A5C-4C64-BFB8-604E694E0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4573CFAA-CE25-4B37-B87C-FB136C2D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Approximation by integrals:</a:t>
            </a:r>
          </a:p>
          <a:p>
            <a:pPr lvl="1"/>
            <a:r>
              <a:rPr lang="en-US" altLang="en-US"/>
              <a:t>For monotonically increasing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pPr lvl="1"/>
            <a:r>
              <a:rPr lang="en-US" altLang="en-US"/>
              <a:t>For monotonically decreasing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endParaRPr lang="en-US" altLang="en-US" b="1" u="sng">
              <a:solidFill>
                <a:srgbClr val="CC0000"/>
              </a:solidFill>
            </a:endParaRPr>
          </a:p>
          <a:p>
            <a:endParaRPr lang="en-US" altLang="en-US" b="1" u="sng">
              <a:solidFill>
                <a:srgbClr val="CC0000"/>
              </a:solidFill>
            </a:endParaRPr>
          </a:p>
          <a:p>
            <a:r>
              <a:rPr lang="en-US" altLang="en-US" b="1" u="sng">
                <a:solidFill>
                  <a:srgbClr val="CC0000"/>
                </a:solidFill>
              </a:rPr>
              <a:t>How?</a:t>
            </a:r>
          </a:p>
        </p:txBody>
      </p:sp>
      <p:graphicFrame>
        <p:nvGraphicFramePr>
          <p:cNvPr id="7170" name="Object 6">
            <a:extLst>
              <a:ext uri="{FF2B5EF4-FFF2-40B4-BE49-F238E27FC236}">
                <a16:creationId xmlns:a16="http://schemas.microsoft.com/office/drawing/2014/main" id="{59CF2963-3CD6-406C-8919-CA6656139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54000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936960" imgH="888840" progId="Equation.3">
                  <p:embed/>
                </p:oleObj>
              </mc:Choice>
              <mc:Fallback>
                <p:oleObj name="Equation" r:id="rId3" imgW="393696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40000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>
            <a:extLst>
              <a:ext uri="{FF2B5EF4-FFF2-40B4-BE49-F238E27FC236}">
                <a16:creationId xmlns:a16="http://schemas.microsoft.com/office/drawing/2014/main" id="{7ACE7963-0F03-43D3-BD83-AB1BAB648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4157663"/>
          <a:ext cx="392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3924000" imgH="888840" progId="Equation.3">
                  <p:embed/>
                </p:oleObj>
              </mc:Choice>
              <mc:Fallback>
                <p:oleObj name="Equation" r:id="rId5" imgW="39240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157663"/>
                        <a:ext cx="392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Footer Placeholder 3">
            <a:extLst>
              <a:ext uri="{FF2B5EF4-FFF2-40B4-BE49-F238E27FC236}">
                <a16:creationId xmlns:a16="http://schemas.microsoft.com/office/drawing/2014/main" id="{A7E314C6-B5D4-4BE4-9641-CB1C11CD8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0AB6F580-AAFF-448F-AFA7-EE5280A7E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6B0AA39F-D354-41BF-8185-7BC893AEA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>
                <a:solidFill>
                  <a:srgbClr val="CC0000"/>
                </a:solidFill>
              </a:rPr>
              <a:t>n</a:t>
            </a:r>
            <a:r>
              <a:rPr lang="en-US" altLang="en-US" b="1">
                <a:solidFill>
                  <a:srgbClr val="CC0000"/>
                </a:solidFill>
              </a:rPr>
              <a:t>th harmonic number</a:t>
            </a:r>
            <a:endParaRPr lang="en-US" altLang="en-US" b="1" i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52939950-B539-4D19-A13B-2E8A94FBF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114550"/>
          <a:ext cx="278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781000" imgH="876240" progId="Equation.3">
                  <p:embed/>
                </p:oleObj>
              </mc:Choice>
              <mc:Fallback>
                <p:oleObj name="Equation" r:id="rId3" imgW="2781000" imgH="876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14550"/>
                        <a:ext cx="278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D1B61A06-BDB1-435A-991A-30D54D648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3429000"/>
          <a:ext cx="212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2120760" imgH="876240" progId="Equation.3">
                  <p:embed/>
                </p:oleObj>
              </mc:Choice>
              <mc:Fallback>
                <p:oleObj name="Equation" r:id="rId5" imgW="212076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29000"/>
                        <a:ext cx="2120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4B07AD91-E578-4A89-B7D2-78292915C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759325"/>
          <a:ext cx="204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2044440" imgH="812520" progId="Equation.3">
                  <p:embed/>
                </p:oleObj>
              </mc:Choice>
              <mc:Fallback>
                <p:oleObj name="Equation" r:id="rId7" imgW="204444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59325"/>
                        <a:ext cx="2044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89C095D6-B301-439C-94BE-49543E2E2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B705042-3A42-457E-AEB8-2795F5B56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Assignment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DADFA53-0B53-403D-A839-FA6BE635C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4 of CLRS.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6D516502-7F8E-4748-AD36-3D6A9F1F9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DF235CD-3E0B-4A07-8C9D-9E5B631A7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Complexity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2E721B2-9399-4883-9D7D-6B69BE9A5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of an algorithm as a function of </a:t>
            </a:r>
            <a:r>
              <a:rPr lang="en-US" altLang="en-US">
                <a:solidFill>
                  <a:schemeClr val="tx1"/>
                </a:solidFill>
              </a:rPr>
              <a:t>input size </a:t>
            </a:r>
            <a:r>
              <a:rPr lang="en-US" altLang="en-US" i="1">
                <a:solidFill>
                  <a:schemeClr val="tx1"/>
                </a:solidFill>
              </a:rPr>
              <a:t>n</a:t>
            </a:r>
            <a:r>
              <a:rPr lang="en-US" altLang="en-US" b="1">
                <a:solidFill>
                  <a:srgbClr val="CC0000"/>
                </a:solidFill>
              </a:rPr>
              <a:t> for large </a:t>
            </a:r>
            <a:r>
              <a:rPr lang="en-US" altLang="en-US" b="1" i="1">
                <a:solidFill>
                  <a:srgbClr val="CC0000"/>
                </a:solidFill>
              </a:rPr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Expressed using only the </a:t>
            </a:r>
            <a:r>
              <a:rPr lang="en-US" altLang="en-US" b="1">
                <a:solidFill>
                  <a:srgbClr val="CC0000"/>
                </a:solidFill>
              </a:rPr>
              <a:t>highest-order term</a:t>
            </a:r>
            <a:r>
              <a:rPr lang="en-US" altLang="en-US"/>
              <a:t> in the expression for the exact running time.</a:t>
            </a:r>
          </a:p>
          <a:p>
            <a:pPr lvl="1"/>
            <a:r>
              <a:rPr lang="en-US" altLang="en-US" sz="3000"/>
              <a:t>Instead of exact running time, say </a:t>
            </a:r>
            <a:r>
              <a:rPr lang="en-US" altLang="en-US" sz="3000">
                <a:latin typeface="Symbol" panose="05050102010706020507" pitchFamily="18" charset="2"/>
              </a:rPr>
              <a:t>Q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 baseline="30000"/>
              <a:t>2</a:t>
            </a:r>
            <a:r>
              <a:rPr lang="en-US" altLang="en-US" sz="3000"/>
              <a:t>).</a:t>
            </a:r>
            <a:endParaRPr lang="en-US" altLang="en-US"/>
          </a:p>
          <a:p>
            <a:r>
              <a:rPr lang="en-US" alt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altLang="en-US"/>
              <a:t>Written using </a:t>
            </a:r>
            <a:r>
              <a:rPr lang="en-US" altLang="en-US" b="1" i="1">
                <a:solidFill>
                  <a:srgbClr val="CC0000"/>
                </a:solidFill>
              </a:rPr>
              <a:t>Asymptotic Notation</a:t>
            </a:r>
            <a:r>
              <a:rPr lang="en-US" altLang="en-US" i="1">
                <a:solidFill>
                  <a:srgbClr val="CC0000"/>
                </a:solidFill>
              </a:rPr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5E49709-FD27-4565-A977-8DFA23208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2F91FE-D14A-4C12-A2D8-0809DCB92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E658A20-6F5C-495A-90D8-57AE1C7B5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CC0000"/>
                </a:solidFill>
                <a:latin typeface="Symbol" panose="05050102010706020507" pitchFamily="18" charset="2"/>
              </a:rPr>
              <a:t>Q </a:t>
            </a:r>
            <a:r>
              <a:rPr lang="en-US" altLang="en-US" sz="2800" b="1">
                <a:solidFill>
                  <a:srgbClr val="CC0000"/>
                </a:solidFill>
              </a:rPr>
              <a:t>, </a:t>
            </a:r>
            <a:r>
              <a:rPr lang="en-US" altLang="en-US" sz="2800" b="1" i="1">
                <a:solidFill>
                  <a:srgbClr val="CC0000"/>
                </a:solidFill>
              </a:rPr>
              <a:t>O</a:t>
            </a:r>
            <a:r>
              <a:rPr lang="en-US" altLang="en-US" sz="2800" b="1">
                <a:solidFill>
                  <a:srgbClr val="CC0000"/>
                </a:solidFill>
              </a:rPr>
              <a:t>, </a:t>
            </a:r>
            <a:r>
              <a:rPr lang="en-US" altLang="en-US" sz="2800" b="1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b="1">
                <a:solidFill>
                  <a:srgbClr val="CC0000"/>
                </a:solidFill>
              </a:rPr>
              <a:t>, </a:t>
            </a:r>
            <a:r>
              <a:rPr lang="en-US" altLang="en-US" sz="2800" b="1" i="1">
                <a:solidFill>
                  <a:srgbClr val="CC0000"/>
                </a:solidFill>
              </a:rPr>
              <a:t>o</a:t>
            </a:r>
            <a:r>
              <a:rPr lang="en-US" altLang="en-US" sz="2800" b="1">
                <a:solidFill>
                  <a:srgbClr val="CC0000"/>
                </a:solidFill>
              </a:rPr>
              <a:t>, </a:t>
            </a:r>
            <a:r>
              <a:rPr lang="en-US" altLang="en-US" sz="2800" b="1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CC0000"/>
              </a:solidFill>
            </a:endParaRPr>
          </a:p>
          <a:p>
            <a:r>
              <a:rPr lang="en-US" altLang="en-US" sz="2800"/>
              <a:t>  Defined for functions over the natural numbers.</a:t>
            </a:r>
          </a:p>
          <a:p>
            <a:pPr lvl="1"/>
            <a:r>
              <a:rPr lang="en-US" altLang="en-US" b="1" u="sng">
                <a:solidFill>
                  <a:schemeClr val="hlink"/>
                </a:solidFill>
              </a:rPr>
              <a:t>Ex:</a:t>
            </a:r>
            <a:r>
              <a:rPr lang="en-US" altLang="en-US"/>
              <a:t>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 = 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Describes how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grows in comparison to 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.</a:t>
            </a:r>
          </a:p>
          <a:p>
            <a:r>
              <a:rPr lang="en-US" altLang="en-US" sz="2800"/>
              <a:t>Define a </a:t>
            </a:r>
            <a:r>
              <a:rPr lang="en-US" altLang="en-US" sz="2800" b="1" i="1">
                <a:solidFill>
                  <a:srgbClr val="CC0000"/>
                </a:solidFill>
              </a:rPr>
              <a:t>set</a:t>
            </a:r>
            <a:r>
              <a:rPr lang="en-US" altLang="en-US" sz="2800"/>
              <a:t> of functions; in practice used to compare two function sizes.</a:t>
            </a:r>
          </a:p>
          <a:p>
            <a:r>
              <a:rPr lang="en-US" altLang="en-US" sz="2800"/>
              <a:t>The notations describe different rate-of-growth relations between the defining function and the defined set of functions.</a:t>
            </a:r>
          </a:p>
          <a:p>
            <a:r>
              <a:rPr lang="en-US" altLang="en-US" sz="2800" b="1"/>
              <a:t> </a:t>
            </a:r>
            <a:r>
              <a:rPr lang="en-US" altLang="en-US" sz="2800" b="1" i="1">
                <a:solidFill>
                  <a:srgbClr val="CC0000"/>
                </a:solidFill>
              </a:rPr>
              <a:t>o</a:t>
            </a:r>
            <a:r>
              <a:rPr lang="en-US" altLang="en-US" sz="2800" b="1">
                <a:solidFill>
                  <a:srgbClr val="CC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/>
              <a:t> small  o notation (strictly upper bound)( it is used for worse case, generally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F3B13263-6455-4540-89D0-B5AD621F0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8D9ABC9-AD7C-45E0-83E5-03965231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-notation</a:t>
            </a:r>
          </a:p>
        </p:txBody>
      </p:sp>
      <p:pic>
        <p:nvPicPr>
          <p:cNvPr id="17412" name="Picture 21" descr="graph_thet">
            <a:extLst>
              <a:ext uri="{FF2B5EF4-FFF2-40B4-BE49-F238E27FC236}">
                <a16:creationId xmlns:a16="http://schemas.microsoft.com/office/drawing/2014/main" id="{9D495F5B-460A-4731-89F1-D5C78D05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2">
            <a:extLst>
              <a:ext uri="{FF2B5EF4-FFF2-40B4-BE49-F238E27FC236}">
                <a16:creationId xmlns:a16="http://schemas.microsoft.com/office/drawing/2014/main" id="{D5D6CDEA-D3CC-4B41-9FAB-F961B35A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7414" name="Rectangle 23">
            <a:extLst>
              <a:ext uri="{FF2B5EF4-FFF2-40B4-BE49-F238E27FC236}">
                <a16:creationId xmlns:a16="http://schemas.microsoft.com/office/drawing/2014/main" id="{159697C5-B14C-4726-9FAF-B80B07A3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anose="05050102010706020507" pitchFamily="18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17415" name="Rectangle 24">
            <a:extLst>
              <a:ext uri="{FF2B5EF4-FFF2-40B4-BE49-F238E27FC236}">
                <a16:creationId xmlns:a16="http://schemas.microsoft.com/office/drawing/2014/main" id="{6414D8A4-C05B-4365-9269-6D31596A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17416" name="Text Box 25">
            <a:extLst>
              <a:ext uri="{FF2B5EF4-FFF2-40B4-BE49-F238E27FC236}">
                <a16:creationId xmlns:a16="http://schemas.microsoft.com/office/drawing/2014/main" id="{4A18BED2-DBEC-4C1F-B970-9C9C76FE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/>
              <a:t>Intuitively</a:t>
            </a:r>
            <a:r>
              <a:rPr lang="en-US" altLang="en-US"/>
              <a:t>: Set of all functions that</a:t>
            </a:r>
          </a:p>
          <a:p>
            <a:r>
              <a:rPr lang="en-US" altLang="en-US"/>
              <a:t>have the same </a:t>
            </a:r>
            <a:r>
              <a:rPr lang="en-US" altLang="en-US" i="1"/>
              <a:t>rate of growth</a:t>
            </a:r>
            <a:r>
              <a:rPr lang="en-US" altLang="en-US"/>
              <a:t> as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953D2094-7CBC-4F33-A46A-F8A8DC47D8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3DFF9FB-857A-425D-A636-CF3A854D0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-notation</a:t>
            </a:r>
          </a:p>
        </p:txBody>
      </p:sp>
      <p:pic>
        <p:nvPicPr>
          <p:cNvPr id="18436" name="Picture 3" descr="graph_thet">
            <a:extLst>
              <a:ext uri="{FF2B5EF4-FFF2-40B4-BE49-F238E27FC236}">
                <a16:creationId xmlns:a16="http://schemas.microsoft.com/office/drawing/2014/main" id="{0F4F47B2-64C2-44D1-97D6-796F1841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id="{DDCD13CE-6FF4-4426-95C8-B9B726A0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br>
              <a:rPr kumimoji="1" lang="en-US" altLang="en-US" sz="2600" b="1">
                <a:solidFill>
                  <a:schemeClr val="hlink"/>
                </a:solidFill>
              </a:rPr>
            </a:b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>
                <a:solidFill>
                  <a:srgbClr val="CC0000"/>
                </a:solidFill>
              </a:rPr>
              <a:t>n </a:t>
            </a:r>
            <a:r>
              <a:rPr kumimoji="1"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>
                <a:solidFill>
                  <a:srgbClr val="CC0000"/>
                </a:solidFill>
              </a:rPr>
              <a:t>,</a:t>
            </a:r>
            <a:endParaRPr kumimoji="1" lang="en-US" alt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>
                <a:solidFill>
                  <a:schemeClr val="hlink"/>
                </a:solidFill>
              </a:rPr>
              <a:t> 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303B5CC-DC37-43B0-95BB-99298FDA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anose="05050102010706020507" pitchFamily="18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369A56E0-48F7-435A-8AE1-C8C15DF6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591050"/>
            <a:ext cx="38973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Technically,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 (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)).</a:t>
            </a:r>
          </a:p>
          <a:p>
            <a:r>
              <a:rPr lang="en-US" altLang="en-US">
                <a:sym typeface="Symbol" panose="05050102010706020507" pitchFamily="18" charset="2"/>
              </a:rPr>
              <a:t>Older usage, 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= (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)).</a:t>
            </a:r>
          </a:p>
          <a:p>
            <a:r>
              <a:rPr lang="en-US" altLang="en-US">
                <a:sym typeface="Symbol" panose="05050102010706020507" pitchFamily="18" charset="2"/>
              </a:rPr>
              <a:t>I’ll accept either… 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B510C372-0161-4AD2-88AB-90A08F4D1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/>
              <a:t>f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and </a:t>
            </a:r>
            <a:r>
              <a:rPr lang="en-US" altLang="en-US" b="1" i="1"/>
              <a:t>g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are nonnegative, for large </a:t>
            </a:r>
            <a:r>
              <a:rPr lang="en-US" altLang="en-US" b="1" i="1"/>
              <a:t>n</a:t>
            </a:r>
            <a:r>
              <a:rPr lang="en-US" altLang="en-US" b="1"/>
              <a:t>. </a:t>
            </a:r>
            <a:endParaRPr lang="en-US" alt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8AAA23D1-2D8A-4F2E-9443-8FE2A93D22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6BF59EF-EBB8-449E-9309-E312EBBDB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81B1E478-286E-413C-8FF5-F7B22862B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2468563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10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 i="1"/>
              <a:t> </a:t>
            </a:r>
            <a:r>
              <a:rPr lang="en-US" altLang="en-US"/>
              <a:t>-</a:t>
            </a:r>
            <a:r>
              <a:rPr lang="en-US" altLang="en-US" i="1"/>
              <a:t> </a:t>
            </a:r>
            <a:r>
              <a:rPr lang="en-US" altLang="en-US"/>
              <a:t>3</a:t>
            </a:r>
            <a:r>
              <a:rPr lang="en-US" altLang="en-US" i="1"/>
              <a:t>n =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constants for </a:t>
            </a:r>
            <a:r>
              <a:rPr lang="en-US" altLang="en-US" i="1"/>
              <a:t>n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 baseline="-25000"/>
              <a:t>2</a:t>
            </a:r>
            <a:r>
              <a:rPr lang="en-US" altLang="en-US"/>
              <a:t> will work?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/>
              <a:t> a little smaller than the leading coefficient, and </a:t>
            </a:r>
            <a:r>
              <a:rPr lang="en-US" altLang="en-US" i="1"/>
              <a:t>c</a:t>
            </a:r>
            <a:r>
              <a:rPr lang="en-US" altLang="en-US" baseline="-25000"/>
              <a:t>2</a:t>
            </a:r>
            <a:r>
              <a:rPr lang="en-US" altLang="en-US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chemeClr val="hlink"/>
                </a:solidFill>
              </a:rPr>
              <a:t>Exercise:</a:t>
            </a:r>
            <a:r>
              <a:rPr lang="en-US" altLang="en-US">
                <a:solidFill>
                  <a:schemeClr val="tx1"/>
                </a:solidFill>
              </a:rPr>
              <a:t> Prove that </a:t>
            </a:r>
            <a:r>
              <a:rPr lang="en-US" altLang="en-US" i="1">
                <a:solidFill>
                  <a:schemeClr val="tx1"/>
                </a:solidFill>
              </a:rPr>
              <a:t>n</a:t>
            </a:r>
            <a:r>
              <a:rPr lang="en-US" altLang="en-US" baseline="30000">
                <a:solidFill>
                  <a:schemeClr val="tx1"/>
                </a:solidFill>
              </a:rPr>
              <a:t>2</a:t>
            </a:r>
            <a:r>
              <a:rPr lang="en-US" altLang="en-US">
                <a:solidFill>
                  <a:schemeClr val="tx1"/>
                </a:solidFill>
              </a:rPr>
              <a:t>/2-3</a:t>
            </a:r>
            <a:r>
              <a:rPr lang="en-US" altLang="en-US" i="1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=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i="1">
              <a:solidFill>
                <a:srgbClr val="CC0000"/>
              </a:solidFill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B6C73C8-3387-49B3-81A1-62AA49AC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120015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g</a:t>
            </a:r>
            <a:r>
              <a:rPr kumimoji="1" lang="en-US" altLang="en-US" sz="2600" b="1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>
                <a:solidFill>
                  <a:schemeClr val="accent1"/>
                </a:solidFill>
              </a:rPr>
              <a:t>n</a:t>
            </a:r>
            <a:r>
              <a:rPr kumimoji="1" lang="en-US" altLang="en-US" sz="2600" b="1">
                <a:solidFill>
                  <a:schemeClr val="accent1"/>
                </a:solidFill>
              </a:rPr>
              <a:t>)) =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3000" b="1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: </a:t>
            </a:r>
            <a:r>
              <a:rPr kumimoji="1" lang="en-US" altLang="en-US" sz="2600" b="1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altLang="en-US" sz="2600" b="1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altLang="en-US" sz="2600" b="1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600" b="1">
                <a:solidFill>
                  <a:srgbClr val="FF3300"/>
                </a:solidFill>
              </a:rPr>
              <a:t>,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rgbClr val="CC0000"/>
                </a:solidFill>
              </a:rPr>
              <a:t>such that </a:t>
            </a:r>
            <a:r>
              <a:rPr kumimoji="1" lang="en-US" altLang="en-US" sz="2600" b="1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sz="2600" b="1" i="1">
                <a:solidFill>
                  <a:srgbClr val="CC0000"/>
                </a:solidFill>
              </a:rPr>
              <a:t>n </a:t>
            </a:r>
            <a:r>
              <a:rPr kumimoji="1" lang="en-US" altLang="en-US" sz="2600" b="1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sz="2600" b="1" i="1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600">
                <a:solidFill>
                  <a:srgbClr val="CC0000"/>
                </a:solidFill>
              </a:rPr>
              <a:t>,    </a:t>
            </a:r>
            <a:r>
              <a:rPr kumimoji="1" lang="en-US" altLang="en-US" sz="2600" b="1">
                <a:solidFill>
                  <a:schemeClr val="hlink"/>
                </a:solidFill>
              </a:rPr>
              <a:t>0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>
                <a:solidFill>
                  <a:schemeClr val="hlink"/>
                </a:solidFill>
              </a:rPr>
              <a:t>f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>
                <a:solidFill>
                  <a:schemeClr val="hlink"/>
                </a:solidFill>
              </a:rPr>
              <a:t> </a:t>
            </a:r>
            <a:r>
              <a:rPr kumimoji="1" lang="en-US" altLang="en-US" sz="2600" b="1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>
                <a:solidFill>
                  <a:schemeClr val="hlink"/>
                </a:solidFill>
              </a:rPr>
              <a:t>g</a:t>
            </a:r>
            <a:r>
              <a:rPr kumimoji="1" lang="en-US" altLang="en-US" sz="2600" b="1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>
                <a:solidFill>
                  <a:schemeClr val="hlink"/>
                </a:solidFill>
              </a:rPr>
              <a:t>n</a:t>
            </a:r>
            <a:r>
              <a:rPr kumimoji="1" lang="en-US" altLang="en-US" sz="2600" b="1">
                <a:solidFill>
                  <a:schemeClr val="hlink"/>
                </a:solidFill>
              </a:rPr>
              <a:t>)</a:t>
            </a:r>
            <a:r>
              <a:rPr kumimoji="1" lang="en-US" altLang="en-US" sz="30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symptotic Notation,&amp;#x0D;&amp;#x0A;Review of Functions &amp;amp; Summations&amp;quot;&quot;/&gt;&lt;property id=&quot;20307&quot; value=&quot;436&quot;/&gt;&lt;/object&gt;&lt;object type=&quot;3&quot; unique_id=&quot;10005&quot;&gt;&lt;property id=&quot;20148&quot; value=&quot;5&quot;/&gt;&lt;property id=&quot;20300&quot; value=&quot;Slide 3 - &amp;quot;Assumptions about ASYMPTOTIC NOTATION or order of growth(O,o,w etc )&amp;quot;&quot;/&gt;&lt;property id=&quot;20307&quot; value=&quot;463&quot;/&gt;&lt;/object&gt;&lt;object type=&quot;3&quot; unique_id=&quot;10006&quot;&gt;&lt;property id=&quot;20148&quot; value=&quot;5&quot;/&gt;&lt;property id=&quot;20300&quot; value=&quot;Slide 4&quot;/&gt;&lt;property id=&quot;20307&quot; value=&quot;464&quot;/&gt;&lt;/object&gt;&lt;object type=&quot;3&quot; unique_id=&quot;10007&quot;&gt;&lt;property id=&quot;20148&quot; value=&quot;5&quot;/&gt;&lt;property id=&quot;20300&quot; value=&quot;Slide 5 - &amp;quot;Asymptotic Complexity&amp;quot;&quot;/&gt;&lt;property id=&quot;20307&quot; value=&quot;435&quot;/&gt;&lt;/object&gt;&lt;object type=&quot;3&quot; unique_id=&quot;10008&quot;&gt;&lt;property id=&quot;20148&quot; value=&quot;5&quot;/&gt;&lt;property id=&quot;20300&quot; value=&quot;Slide 6 - &amp;quot;Asymptotic Notation&amp;quot;&quot;/&gt;&lt;property id=&quot;20307&quot; value=&quot;410&quot;/&gt;&lt;/object&gt;&lt;object type=&quot;3&quot; unique_id=&quot;10009&quot;&gt;&lt;property id=&quot;20148&quot; value=&quot;5&quot;/&gt;&lt;property id=&quot;20300&quot; value=&quot;Slide 7 - &amp;quot;-notation&amp;quot;&quot;/&gt;&lt;property id=&quot;20307&quot; value=&quot;420&quot;/&gt;&lt;/object&gt;&lt;object type=&quot;3&quot; unique_id=&quot;10010&quot;&gt;&lt;property id=&quot;20148&quot; value=&quot;5&quot;/&gt;&lt;property id=&quot;20300&quot; value=&quot;Slide 8 - &amp;quot;-notation&amp;quot;&quot;/&gt;&lt;property id=&quot;20307&quot; value=&quot;461&quot;/&gt;&lt;/object&gt;&lt;object type=&quot;3&quot; unique_id=&quot;10011&quot;&gt;&lt;property id=&quot;20148&quot; value=&quot;5&quot;/&gt;&lt;property id=&quot;20300&quot; value=&quot;Slide 9 - &amp;quot;Example&amp;quot;&quot;/&gt;&lt;property id=&quot;20307&quot; value=&quot;426&quot;/&gt;&lt;/object&gt;&lt;object type=&quot;3&quot; unique_id=&quot;10012&quot;&gt;&lt;property id=&quot;20148&quot; value=&quot;5&quot;/&gt;&lt;property id=&quot;20300&quot; value=&quot;Slide 10 - &amp;quot;Example&amp;quot;&quot;/&gt;&lt;property id=&quot;20307&quot; value=&quot;459&quot;/&gt;&lt;/object&gt;&lt;object type=&quot;3&quot; unique_id=&quot;10013&quot;&gt;&lt;property id=&quot;20148&quot; value=&quot;5&quot;/&gt;&lt;property id=&quot;20300&quot; value=&quot;Slide 11 - &amp;quot;O-notation&amp;quot;&quot;/&gt;&lt;property id=&quot;20307&quot; value=&quot;462&quot;/&gt;&lt;/object&gt;&lt;object type=&quot;3&quot; unique_id=&quot;10014&quot;&gt;&lt;property id=&quot;20148&quot; value=&quot;5&quot;/&gt;&lt;property id=&quot;20300&quot; value=&quot;Slide 15 - &amp;quot;Examples&amp;quot;&quot;/&gt;&lt;property id=&quot;20307&quot; value=&quot;445&quot;/&gt;&lt;/object&gt;&lt;object type=&quot;3&quot; unique_id=&quot;10015&quot;&gt;&lt;property id=&quot;20148&quot; value=&quot;5&quot;/&gt;&lt;property id=&quot;20300&quot; value=&quot;Slide 16 - &amp;quot; -notation&amp;quot;&quot;/&gt;&lt;property id=&quot;20307&quot; value=&quot;438&quot;/&gt;&lt;/object&gt;&lt;object type=&quot;3&quot; unique_id=&quot;10016&quot;&gt;&lt;property id=&quot;20148&quot; value=&quot;5&quot;/&gt;&lt;property id=&quot;20300&quot; value=&quot;Slide 17 - &amp;quot;Example&amp;quot;&quot;/&gt;&lt;property id=&quot;20307&quot; value=&quot;455&quot;/&gt;&lt;/object&gt;&lt;object type=&quot;3&quot; unique_id=&quot;10017&quot;&gt;&lt;property id=&quot;20148&quot; value=&quot;5&quot;/&gt;&lt;property id=&quot;20300&quot; value=&quot;Slide 18 - &amp;quot;Relations Between Q, O, W&amp;quot;&quot;/&gt;&lt;property id=&quot;20307&quot; value=&quot;458&quot;/&gt;&lt;/object&gt;&lt;object type=&quot;3&quot; unique_id=&quot;10018&quot;&gt;&lt;property id=&quot;20148&quot; value=&quot;5&quot;/&gt;&lt;property id=&quot;20300&quot; value=&quot;Slide 19 - &amp;quot;Relations Between Q, W, O&amp;quot;&quot;/&gt;&lt;property id=&quot;20307&quot; value=&quot;422&quot;/&gt;&lt;/object&gt;&lt;object type=&quot;3&quot; unique_id=&quot;10019&quot;&gt;&lt;property id=&quot;20148&quot; value=&quot;5&quot;/&gt;&lt;property id=&quot;20300&quot; value=&quot;Slide 20 - &amp;quot;Running Times&amp;quot;&quot;/&gt;&lt;property id=&quot;20307&quot; value=&quot;423&quot;/&gt;&lt;/object&gt;&lt;object type=&quot;3&quot; unique_id=&quot;10020&quot;&gt;&lt;property id=&quot;20148&quot; value=&quot;5&quot;/&gt;&lt;property id=&quot;20300&quot; value=&quot;Slide 21 - &amp;quot;Example&amp;quot;&quot;/&gt;&lt;property id=&quot;20307&quot; value=&quot;424&quot;/&gt;&lt;/object&gt;&lt;object type=&quot;3&quot; unique_id=&quot;10021&quot;&gt;&lt;property id=&quot;20148&quot; value=&quot;5&quot;/&gt;&lt;property id=&quot;20300&quot; value=&quot;Slide 22 - &amp;quot;Asymptotic Notation in Equations&amp;quot;&quot;/&gt;&lt;property id=&quot;20307&quot; value=&quot;411&quot;/&gt;&lt;/object&gt;&lt;object type=&quot;3&quot; unique_id=&quot;10022&quot;&gt;&lt;property id=&quot;20148&quot; value=&quot;5&quot;/&gt;&lt;property id=&quot;20300&quot; value=&quot;Slide 23 - &amp;quot;o-notation&amp;quot;&quot;/&gt;&lt;property id=&quot;20307&quot; value=&quot;391&quot;/&gt;&lt;/object&gt;&lt;object type=&quot;3&quot; unique_id=&quot;10023&quot;&gt;&lt;property id=&quot;20148&quot; value=&quot;5&quot;/&gt;&lt;property id=&quot;20300&quot; value=&quot;Slide 24 - &amp;quot;w -notation&amp;quot;&quot;/&gt;&lt;property id=&quot;20307&quot; value=&quot;439&quot;/&gt;&lt;/object&gt;&lt;object type=&quot;3&quot; unique_id=&quot;10024&quot;&gt;&lt;property id=&quot;20148&quot; value=&quot;5&quot;/&gt;&lt;property id=&quot;20300&quot; value=&quot;Slide 25 - &amp;quot;Properties&amp;quot;&quot;/&gt;&lt;property id=&quot;20307&quot; value=&quot;460&quot;/&gt;&lt;/object&gt;&lt;object type=&quot;3&quot; unique_id=&quot;10025&quot;&gt;&lt;property id=&quot;20148&quot; value=&quot;5&quot;/&gt;&lt;property id=&quot;20300&quot; value=&quot;Slide 26 - &amp;quot;Common Functions&amp;quot;&quot;/&gt;&lt;property id=&quot;20307&quot; value=&quot;447&quot;/&gt;&lt;/object&gt;&lt;object type=&quot;3&quot; unique_id=&quot;10026&quot;&gt;&lt;property id=&quot;20148&quot; value=&quot;5&quot;/&gt;&lt;property id=&quot;20300&quot; value=&quot;Slide 27 - &amp;quot;Monotonicity&amp;quot;&quot;/&gt;&lt;property id=&quot;20307&quot; value=&quot;448&quot;/&gt;&lt;/object&gt;&lt;object type=&quot;3&quot; unique_id=&quot;10027&quot;&gt;&lt;property id=&quot;20148&quot; value=&quot;5&quot;/&gt;&lt;property id=&quot;20300&quot; value=&quot;Slide 28 - &amp;quot;Exponentials&amp;quot;&quot;/&gt;&lt;property id=&quot;20307&quot; value=&quot;454&quot;/&gt;&lt;/object&gt;&lt;object type=&quot;3&quot; unique_id=&quot;10028&quot;&gt;&lt;property id=&quot;20148&quot; value=&quot;5&quot;/&gt;&lt;property id=&quot;20300&quot; value=&quot;Slide 29 - &amp;quot;Logarithms &amp;quot;&quot;/&gt;&lt;property id=&quot;20307&quot; value=&quot;441&quot;/&gt;&lt;/object&gt;&lt;object type=&quot;3&quot; unique_id=&quot;10029&quot;&gt;&lt;property id=&quot;20148&quot; value=&quot;5&quot;/&gt;&lt;property id=&quot;20300&quot; value=&quot;Slide 30 - &amp;quot;Logarithms and exponentials – Bases &amp;quot;&quot;/&gt;&lt;property id=&quot;20307&quot; value=&quot;457&quot;/&gt;&lt;/object&gt;&lt;object type=&quot;3&quot; unique_id=&quot;10030&quot;&gt;&lt;property id=&quot;20148&quot; value=&quot;5&quot;/&gt;&lt;property id=&quot;20300&quot; value=&quot;Slide 31 - &amp;quot;Polylogarithms&amp;quot;&quot;/&gt;&lt;property id=&quot;20307&quot; value=&quot;419&quot;/&gt;&lt;/object&gt;&lt;object type=&quot;3&quot; unique_id=&quot;10031&quot;&gt;&lt;property id=&quot;20148&quot; value=&quot;5&quot;/&gt;&lt;property id=&quot;20300&quot; value=&quot;Slide 32 - &amp;quot;Exercise&amp;quot;&quot;/&gt;&lt;property id=&quot;20307&quot; value=&quot;440&quot;/&gt;&lt;/object&gt;&lt;object type=&quot;3&quot; unique_id=&quot;10032&quot;&gt;&lt;property id=&quot;20148&quot; value=&quot;5&quot;/&gt;&lt;property id=&quot;20300&quot; value=&quot;Slide 33 - &amp;quot;Summations – Review &amp;quot;&quot;/&gt;&lt;property id=&quot;20307&quot; value=&quot;453&quot;/&gt;&lt;/object&gt;&lt;object type=&quot;3&quot; unique_id=&quot;10033&quot;&gt;&lt;property id=&quot;20148&quot; value=&quot;5&quot;/&gt;&lt;property id=&quot;20300&quot; value=&quot;Slide 34 - &amp;quot;Review on Summations&amp;quot;&quot;/&gt;&lt;property id=&quot;20307&quot; value=&quot;415&quot;/&gt;&lt;/object&gt;&lt;object type=&quot;3&quot; unique_id=&quot;10034&quot;&gt;&lt;property id=&quot;20148&quot; value=&quot;5&quot;/&gt;&lt;property id=&quot;20300&quot; value=&quot;Slide 35 - &amp;quot;Review on Summations&amp;quot;&quot;/&gt;&lt;property id=&quot;20307&quot; value=&quot;442&quot;/&gt;&lt;/object&gt;&lt;object type=&quot;3&quot; unique_id=&quot;10035&quot;&gt;&lt;property id=&quot;20148&quot; value=&quot;5&quot;/&gt;&lt;property id=&quot;20300&quot; value=&quot;Slide 36 - &amp;quot;Review on Summations&amp;quot;&quot;/&gt;&lt;property id=&quot;20307&quot; value=&quot;417&quot;/&gt;&lt;/object&gt;&lt;object type=&quot;3&quot; unique_id=&quot;10036&quot;&gt;&lt;property id=&quot;20148&quot; value=&quot;5&quot;/&gt;&lt;property id=&quot;20300&quot; value=&quot;Slide 37 - &amp;quot;Review on Summations&amp;quot;&quot;/&gt;&lt;property id=&quot;20307&quot; value=&quot;434&quot;/&gt;&lt;/object&gt;&lt;object type=&quot;3&quot; unique_id=&quot;10037&quot;&gt;&lt;property id=&quot;20148&quot; value=&quot;5&quot;/&gt;&lt;property id=&quot;20300&quot; value=&quot;Slide 38 - &amp;quot;Review on Summations&amp;quot;&quot;/&gt;&lt;property id=&quot;20307&quot; value=&quot;449&quot;/&gt;&lt;/object&gt;&lt;object type=&quot;3&quot; unique_id=&quot;10038&quot;&gt;&lt;property id=&quot;20148&quot; value=&quot;5&quot;/&gt;&lt;property id=&quot;20300&quot; value=&quot;Slide 39 - &amp;quot;Review on Summations&amp;quot;&quot;/&gt;&lt;property id=&quot;20307&quot; value=&quot;450&quot;/&gt;&lt;/object&gt;&lt;object type=&quot;3&quot; unique_id=&quot;10039&quot;&gt;&lt;property id=&quot;20148&quot; value=&quot;5&quot;/&gt;&lt;property id=&quot;20300&quot; value=&quot;Slide 40 - &amp;quot;Review on Summations&amp;quot;&quot;/&gt;&lt;property id=&quot;20307&quot; value=&quot;451&quot;/&gt;&lt;/object&gt;&lt;object type=&quot;3&quot; unique_id=&quot;10040&quot;&gt;&lt;property id=&quot;20148&quot; value=&quot;5&quot;/&gt;&lt;property id=&quot;20300&quot; value=&quot;Slide 41 - &amp;quot;Review on Summations&amp;quot;&quot;/&gt;&lt;property id=&quot;20307&quot; value=&quot;452&quot;/&gt;&lt;/object&gt;&lt;object type=&quot;3&quot; unique_id=&quot;10041&quot;&gt;&lt;property id=&quot;20148&quot; value=&quot;5&quot;/&gt;&lt;property id=&quot;20300&quot; value=&quot;Slide 42 - &amp;quot;Reading Assignment&amp;quot;&quot;/&gt;&lt;property id=&quot;20307&quot; value=&quot;456&quot;/&gt;&lt;/object&gt;&lt;object type=&quot;3&quot; unique_id=&quot;10082&quot;&gt;&lt;property id=&quot;20148&quot; value=&quot;5&quot;/&gt;&lt;property id=&quot;20300&quot; value=&quot;Slide 2&quot;/&gt;&lt;property id=&quot;20307&quot; value=&quot;465&quot;/&gt;&lt;/object&gt;&lt;object type=&quot;3&quot; unique_id=&quot;10124&quot;&gt;&lt;property id=&quot;20148&quot; value=&quot;5&quot;/&gt;&lt;property id=&quot;20300&quot; value=&quot;Slide 12&quot;/&gt;&lt;property id=&quot;20307&quot; value=&quot;466&quot;/&gt;&lt;/object&gt;&lt;object type=&quot;3&quot; unique_id=&quot;10293&quot;&gt;&lt;property id=&quot;20148&quot; value=&quot;5&quot;/&gt;&lt;property id=&quot;20300&quot; value=&quot;Slide 13&quot;/&gt;&lt;property id=&quot;20307&quot; value=&quot;467&quot;/&gt;&lt;/object&gt;&lt;object type=&quot;3&quot; unique_id=&quot;10423&quot;&gt;&lt;property id=&quot;20148&quot; value=&quot;5&quot;/&gt;&lt;property id=&quot;20300&quot; value=&quot;Slide 14&quot;/&gt;&lt;property id=&quot;20307&quot; value=&quot;4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017C3C-8B92-4302-891C-CA11B4FD5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2C5450-B943-4590-A7C5-70439F9E5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Designs\comp122.pot</Template>
  <TotalTime>11478</TotalTime>
  <Words>1986</Words>
  <Application>Microsoft Office PowerPoint</Application>
  <PresentationFormat>On-screen Show (4:3)</PresentationFormat>
  <Paragraphs>343</Paragraphs>
  <Slides>42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comp122</vt:lpstr>
      <vt:lpstr>Asymptotic Notation, Review of Functions &amp; Summations</vt:lpstr>
      <vt:lpstr>PowerPoint Presentation</vt:lpstr>
      <vt:lpstr>Assumptions about ASYMPTOTIC NOTATION or order of growth(O,o,w etc )</vt:lpstr>
      <vt:lpstr>PowerPoint Presentation</vt:lpstr>
      <vt:lpstr>Asymptotic Complexity</vt:lpstr>
      <vt:lpstr>Asymptotic Notation</vt:lpstr>
      <vt:lpstr>-notation</vt:lpstr>
      <vt:lpstr>-notation</vt:lpstr>
      <vt:lpstr>Example</vt:lpstr>
      <vt:lpstr>Example</vt:lpstr>
      <vt:lpstr>O-notation</vt:lpstr>
      <vt:lpstr>PowerPoint Presentation</vt:lpstr>
      <vt:lpstr>PowerPoint Presentation</vt:lpstr>
      <vt:lpstr>PowerPoint Presentation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  <vt:lpstr>Example</vt:lpstr>
      <vt:lpstr>Asymptotic Notation in Equations</vt:lpstr>
      <vt:lpstr>o-notation</vt:lpstr>
      <vt:lpstr>w -notation</vt:lpstr>
      <vt:lpstr>Properties</vt:lpstr>
      <vt:lpstr>Common Functions</vt:lpstr>
      <vt:lpstr>Monotonicity</vt:lpstr>
      <vt:lpstr>Exponentials</vt:lpstr>
      <vt:lpstr>Logarithms </vt:lpstr>
      <vt:lpstr>Logarithms and exponentials – Bases </vt:lpstr>
      <vt:lpstr>Polylogarithms</vt:lpstr>
      <vt:lpstr>Exercise</vt:lpstr>
      <vt:lpstr>Summations – Review 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Review on Summations</vt:lpstr>
      <vt:lpstr>Reading Assignment</vt:lpstr>
    </vt:vector>
  </TitlesOfParts>
  <Company>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/>
  <cp:lastModifiedBy>RAM</cp:lastModifiedBy>
  <cp:revision>325</cp:revision>
  <cp:lastPrinted>1999-01-11T01:54:57Z</cp:lastPrinted>
  <dcterms:created xsi:type="dcterms:W3CDTF">1998-03-12T18:53:32Z</dcterms:created>
  <dcterms:modified xsi:type="dcterms:W3CDTF">2021-10-21T04:50:43Z</dcterms:modified>
</cp:coreProperties>
</file>