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DF38B-F5E7-4AAB-ADC3-661688C6077E}" v="8" dt="2021-11-20T06:34:28.31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2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IKA JAIN" userId="S::itika.jain@delhiglobal.ac.in::d065f225-b5bc-468f-88f4-c480755cd377" providerId="AD" clId="Web-{242DF38B-F5E7-4AAB-ADC3-661688C6077E}"/>
    <pc:docChg chg="modSld">
      <pc:chgData name="ITIKA JAIN" userId="S::itika.jain@delhiglobal.ac.in::d065f225-b5bc-468f-88f4-c480755cd377" providerId="AD" clId="Web-{242DF38B-F5E7-4AAB-ADC3-661688C6077E}" dt="2021-11-20T06:34:28.315" v="5" actId="20577"/>
      <pc:docMkLst>
        <pc:docMk/>
      </pc:docMkLst>
      <pc:sldChg chg="modSp">
        <pc:chgData name="ITIKA JAIN" userId="S::itika.jain@delhiglobal.ac.in::d065f225-b5bc-468f-88f4-c480755cd377" providerId="AD" clId="Web-{242DF38B-F5E7-4AAB-ADC3-661688C6077E}" dt="2021-11-20T06:34:28.315" v="5" actId="20577"/>
        <pc:sldMkLst>
          <pc:docMk/>
          <pc:sldMk cId="0" sldId="258"/>
        </pc:sldMkLst>
        <pc:spChg chg="mod">
          <ac:chgData name="ITIKA JAIN" userId="S::itika.jain@delhiglobal.ac.in::d065f225-b5bc-468f-88f4-c480755cd377" providerId="AD" clId="Web-{242DF38B-F5E7-4AAB-ADC3-661688C6077E}" dt="2021-11-20T06:34:28.315" v="5" actId="20577"/>
          <ac:spMkLst>
            <pc:docMk/>
            <pc:sldMk cId="0" sldId="25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B0312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99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B0312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28672" y="1540763"/>
            <a:ext cx="7543800" cy="3836035"/>
          </a:xfrm>
          <a:custGeom>
            <a:avLst/>
            <a:gdLst/>
            <a:ahLst/>
            <a:cxnLst/>
            <a:rect l="l" t="t" r="r" b="b"/>
            <a:pathLst>
              <a:path w="7543800" h="3836035">
                <a:moveTo>
                  <a:pt x="0" y="3835908"/>
                </a:moveTo>
                <a:lnTo>
                  <a:pt x="7543800" y="3835908"/>
                </a:lnTo>
                <a:lnTo>
                  <a:pt x="7543800" y="0"/>
                </a:lnTo>
                <a:lnTo>
                  <a:pt x="0" y="0"/>
                </a:lnTo>
                <a:lnTo>
                  <a:pt x="0" y="3835908"/>
                </a:lnTo>
                <a:close/>
              </a:path>
            </a:pathLst>
          </a:custGeom>
          <a:ln w="15875">
            <a:solidFill>
              <a:srgbClr val="B05E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775959" y="0"/>
            <a:ext cx="612648" cy="1673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775959" y="5234940"/>
            <a:ext cx="612648" cy="16230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692908" y="3521964"/>
            <a:ext cx="6816090" cy="0"/>
          </a:xfrm>
          <a:custGeom>
            <a:avLst/>
            <a:gdLst/>
            <a:ahLst/>
            <a:cxnLst/>
            <a:rect l="l" t="t" r="r" b="b"/>
            <a:pathLst>
              <a:path w="6816090">
                <a:moveTo>
                  <a:pt x="0" y="0"/>
                </a:moveTo>
                <a:lnTo>
                  <a:pt x="6815709" y="0"/>
                </a:lnTo>
              </a:path>
            </a:pathLst>
          </a:custGeom>
          <a:ln w="15875">
            <a:solidFill>
              <a:srgbClr val="B05E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828800" y="108204"/>
            <a:ext cx="8534400" cy="11109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595372" y="2584704"/>
            <a:ext cx="6947916" cy="23317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B0312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B05E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782055" y="0"/>
            <a:ext cx="606551" cy="7589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782055" y="6097523"/>
            <a:ext cx="606551" cy="7589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95984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B05E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4540" y="2557018"/>
            <a:ext cx="3042919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rgbClr val="B0312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1345" y="3050950"/>
            <a:ext cx="9449308" cy="261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99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2498" y="2483865"/>
            <a:ext cx="16675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/>
              <a:t>Algorithm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374394" y="3008073"/>
            <a:ext cx="9446260" cy="2614883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299085" indent="-287020">
              <a:lnSpc>
                <a:spcPts val="2270"/>
              </a:lnSpc>
              <a:spcBef>
                <a:spcPts val="110"/>
              </a:spcBef>
              <a:buClr>
                <a:srgbClr val="B05E28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  <a:tab pos="5595620" algn="l"/>
              </a:tabLst>
            </a:pPr>
            <a:r>
              <a:rPr sz="2000" b="1" spc="35" dirty="0">
                <a:solidFill>
                  <a:srgbClr val="009999"/>
                </a:solidFill>
                <a:latin typeface="Times New Roman"/>
                <a:cs typeface="Times New Roman"/>
              </a:rPr>
              <a:t>The  </a:t>
            </a:r>
            <a:r>
              <a:rPr sz="2000" b="1" spc="-60" dirty="0">
                <a:solidFill>
                  <a:srgbClr val="009999"/>
                </a:solidFill>
                <a:latin typeface="Times New Roman"/>
                <a:cs typeface="Times New Roman"/>
              </a:rPr>
              <a:t>word  </a:t>
            </a:r>
            <a:r>
              <a:rPr sz="2000" spc="15" dirty="0">
                <a:solidFill>
                  <a:srgbClr val="00AF50"/>
                </a:solidFill>
                <a:latin typeface="Arial"/>
                <a:cs typeface="Arial"/>
              </a:rPr>
              <a:t>“</a:t>
            </a:r>
            <a:r>
              <a:rPr sz="2100" b="1" i="1" spc="15" dirty="0">
                <a:solidFill>
                  <a:srgbClr val="00AF50"/>
                </a:solidFill>
                <a:latin typeface="Times New Roman"/>
                <a:cs typeface="Times New Roman"/>
              </a:rPr>
              <a:t>algorithm</a:t>
            </a:r>
            <a:r>
              <a:rPr sz="2000" spc="15" dirty="0">
                <a:solidFill>
                  <a:srgbClr val="00AF50"/>
                </a:solidFill>
                <a:latin typeface="Arial"/>
                <a:cs typeface="Arial"/>
              </a:rPr>
              <a:t>”  </a:t>
            </a:r>
            <a:r>
              <a:rPr sz="2000" b="1" spc="-25" dirty="0">
                <a:solidFill>
                  <a:srgbClr val="009999"/>
                </a:solidFill>
                <a:latin typeface="Times New Roman"/>
                <a:cs typeface="Times New Roman"/>
              </a:rPr>
              <a:t>relates  </a:t>
            </a:r>
            <a:r>
              <a:rPr sz="2000" b="1" spc="-5" dirty="0">
                <a:solidFill>
                  <a:srgbClr val="009999"/>
                </a:solidFill>
                <a:latin typeface="Times New Roman"/>
                <a:cs typeface="Times New Roman"/>
              </a:rPr>
              <a:t>to  </a:t>
            </a:r>
            <a:r>
              <a:rPr sz="2000" b="1" dirty="0">
                <a:solidFill>
                  <a:srgbClr val="009999"/>
                </a:solidFill>
                <a:latin typeface="Times New Roman"/>
                <a:cs typeface="Times New Roman"/>
              </a:rPr>
              <a:t>the</a:t>
            </a:r>
            <a:r>
              <a:rPr sz="2000" b="1" spc="1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9999"/>
                </a:solidFill>
                <a:latin typeface="Times New Roman"/>
                <a:cs typeface="Times New Roman"/>
              </a:rPr>
              <a:t>name</a:t>
            </a:r>
            <a:r>
              <a:rPr sz="2000" b="1" spc="4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009999"/>
                </a:solidFill>
                <a:latin typeface="Times New Roman"/>
                <a:cs typeface="Times New Roman"/>
              </a:rPr>
              <a:t>of	</a:t>
            </a:r>
            <a:r>
              <a:rPr sz="2000" b="1" dirty="0">
                <a:solidFill>
                  <a:srgbClr val="009999"/>
                </a:solidFill>
                <a:latin typeface="Times New Roman"/>
                <a:cs typeface="Times New Roman"/>
              </a:rPr>
              <a:t>the </a:t>
            </a:r>
            <a:r>
              <a:rPr sz="2000" b="1" spc="-10" dirty="0">
                <a:solidFill>
                  <a:srgbClr val="009999"/>
                </a:solidFill>
                <a:latin typeface="Times New Roman"/>
                <a:cs typeface="Times New Roman"/>
              </a:rPr>
              <a:t>mathematician</a:t>
            </a:r>
            <a:r>
              <a:rPr sz="2000" b="1" spc="3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1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Al-khowarizmi,</a:t>
            </a:r>
            <a:endParaRPr sz="2100">
              <a:latin typeface="Times New Roman"/>
              <a:cs typeface="Times New Roman"/>
            </a:endParaRPr>
          </a:p>
          <a:p>
            <a:pPr marL="299085">
              <a:lnSpc>
                <a:spcPts val="2150"/>
              </a:lnSpc>
            </a:pPr>
            <a:r>
              <a:rPr sz="2000" b="1" spc="-5" dirty="0">
                <a:solidFill>
                  <a:srgbClr val="009999"/>
                </a:solidFill>
                <a:latin typeface="Times New Roman"/>
                <a:cs typeface="Times New Roman"/>
              </a:rPr>
              <a:t>which </a:t>
            </a:r>
            <a:r>
              <a:rPr sz="2000" b="1" spc="15" dirty="0">
                <a:solidFill>
                  <a:srgbClr val="009999"/>
                </a:solidFill>
                <a:latin typeface="Times New Roman"/>
                <a:cs typeface="Times New Roman"/>
              </a:rPr>
              <a:t>means </a:t>
            </a:r>
            <a:r>
              <a:rPr sz="2000" b="1" spc="-45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2000" b="1" spc="-25" dirty="0">
                <a:solidFill>
                  <a:srgbClr val="009999"/>
                </a:solidFill>
                <a:latin typeface="Times New Roman"/>
                <a:cs typeface="Times New Roman"/>
              </a:rPr>
              <a:t>procedure </a:t>
            </a:r>
            <a:r>
              <a:rPr sz="2000" b="1" spc="-80" dirty="0">
                <a:solidFill>
                  <a:srgbClr val="009999"/>
                </a:solidFill>
                <a:latin typeface="Times New Roman"/>
                <a:cs typeface="Times New Roman"/>
              </a:rPr>
              <a:t>or </a:t>
            </a:r>
            <a:r>
              <a:rPr sz="2000" b="1" spc="-4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000" b="1" spc="7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009999"/>
                </a:solidFill>
                <a:latin typeface="Times New Roman"/>
                <a:cs typeface="Times New Roman"/>
              </a:rPr>
              <a:t>technique.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ts val="2160"/>
              </a:lnSpc>
              <a:spcBef>
                <a:spcPts val="600"/>
              </a:spcBef>
              <a:buClr>
                <a:srgbClr val="B05E28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  <a:tab pos="1374775" algn="l"/>
                <a:tab pos="2520950" algn="l"/>
                <a:tab pos="3813810" algn="l"/>
                <a:tab pos="4438650" algn="l"/>
                <a:tab pos="4851400" algn="l"/>
                <a:tab pos="6055360" algn="l"/>
                <a:tab pos="6506845" algn="l"/>
                <a:tab pos="7618095" algn="l"/>
                <a:tab pos="8171180" algn="l"/>
                <a:tab pos="9093200" algn="l"/>
              </a:tabLst>
            </a:pPr>
            <a:r>
              <a:rPr sz="2000" b="1" spc="-45" dirty="0">
                <a:solidFill>
                  <a:srgbClr val="009999"/>
                </a:solidFill>
                <a:latin typeface="Times New Roman"/>
                <a:cs typeface="Times New Roman"/>
              </a:rPr>
              <a:t>So</a:t>
            </a:r>
            <a:r>
              <a:rPr sz="2000" b="1" spc="-40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2000" b="1" spc="-2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2000" b="1" spc="-105" dirty="0">
                <a:solidFill>
                  <a:srgbClr val="009999"/>
                </a:solidFill>
                <a:latin typeface="Times New Roman"/>
                <a:cs typeface="Times New Roman"/>
              </a:rPr>
              <a:t>w</a:t>
            </a:r>
            <a:r>
              <a:rPr sz="2000" b="1" spc="-130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000" b="1" spc="-105" dirty="0">
                <a:solidFill>
                  <a:srgbClr val="009999"/>
                </a:solidFill>
                <a:latin typeface="Times New Roman"/>
                <a:cs typeface="Times New Roman"/>
              </a:rPr>
              <a:t>r</a:t>
            </a:r>
            <a:r>
              <a:rPr sz="2000" b="1" spc="50" dirty="0">
                <a:solidFill>
                  <a:srgbClr val="009999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2000" b="1" spc="65" dirty="0">
                <a:solidFill>
                  <a:srgbClr val="009999"/>
                </a:solidFill>
                <a:latin typeface="Times New Roman"/>
                <a:cs typeface="Times New Roman"/>
              </a:rPr>
              <a:t>E</a:t>
            </a:r>
            <a:r>
              <a:rPr sz="2000" b="1" spc="3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000" b="1" spc="20" dirty="0">
                <a:solidFill>
                  <a:srgbClr val="009999"/>
                </a:solidFill>
                <a:latin typeface="Times New Roman"/>
                <a:cs typeface="Times New Roman"/>
              </a:rPr>
              <a:t>g</a:t>
            </a:r>
            <a:r>
              <a:rPr sz="2000" b="1" spc="10" dirty="0">
                <a:solidFill>
                  <a:srgbClr val="009999"/>
                </a:solidFill>
                <a:latin typeface="Times New Roman"/>
                <a:cs typeface="Times New Roman"/>
              </a:rPr>
              <a:t>in</a:t>
            </a:r>
            <a:r>
              <a:rPr sz="2000" b="1" spc="5" dirty="0">
                <a:solidFill>
                  <a:srgbClr val="009999"/>
                </a:solidFill>
                <a:latin typeface="Times New Roman"/>
                <a:cs typeface="Times New Roman"/>
              </a:rPr>
              <a:t>e</a:t>
            </a:r>
            <a:r>
              <a:rPr sz="2000" b="1" spc="-75" dirty="0">
                <a:solidFill>
                  <a:srgbClr val="009999"/>
                </a:solidFill>
                <a:latin typeface="Times New Roman"/>
                <a:cs typeface="Times New Roman"/>
              </a:rPr>
              <a:t>er</a:t>
            </a:r>
            <a:r>
              <a:rPr sz="2000" b="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2000" b="1" spc="4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2000" b="1" spc="40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2000" b="1" spc="10" dirty="0">
                <a:solidFill>
                  <a:srgbClr val="009999"/>
                </a:solidFill>
                <a:latin typeface="Times New Roman"/>
                <a:cs typeface="Times New Roman"/>
              </a:rPr>
              <a:t>m</a:t>
            </a:r>
            <a:r>
              <a:rPr sz="2000" b="1" spc="45" dirty="0">
                <a:solidFill>
                  <a:srgbClr val="009999"/>
                </a:solidFill>
                <a:latin typeface="Times New Roman"/>
                <a:cs typeface="Times New Roman"/>
              </a:rPr>
              <a:t>m</a:t>
            </a:r>
            <a:r>
              <a:rPr sz="2000" b="1" spc="10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2000" b="1" spc="-3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000" b="1" spc="-5" dirty="0">
                <a:solidFill>
                  <a:srgbClr val="009999"/>
                </a:solidFill>
                <a:latin typeface="Times New Roman"/>
                <a:cs typeface="Times New Roman"/>
              </a:rPr>
              <a:t>l</a:t>
            </a:r>
            <a:r>
              <a:rPr sz="2000" b="1" spc="-60" dirty="0">
                <a:solidFill>
                  <a:srgbClr val="009999"/>
                </a:solidFill>
                <a:latin typeface="Times New Roman"/>
                <a:cs typeface="Times New Roman"/>
              </a:rPr>
              <a:t>y</a:t>
            </a:r>
            <a:r>
              <a:rPr sz="2000" b="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2000" b="1" spc="35" dirty="0">
                <a:solidFill>
                  <a:srgbClr val="009999"/>
                </a:solidFill>
                <a:latin typeface="Times New Roman"/>
                <a:cs typeface="Times New Roman"/>
              </a:rPr>
              <a:t>uses</a:t>
            </a:r>
            <a:r>
              <a:rPr sz="2000" b="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2000" b="1" spc="-25" dirty="0">
                <a:solidFill>
                  <a:srgbClr val="009999"/>
                </a:solidFill>
                <a:latin typeface="Times New Roman"/>
                <a:cs typeface="Times New Roman"/>
              </a:rPr>
              <a:t>an</a:t>
            </a:r>
            <a:r>
              <a:rPr sz="2000" b="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2000" b="1" spc="-30" dirty="0">
                <a:solidFill>
                  <a:srgbClr val="009999"/>
                </a:solidFill>
                <a:latin typeface="Times New Roman"/>
                <a:cs typeface="Times New Roman"/>
              </a:rPr>
              <a:t>algo</a:t>
            </a:r>
            <a:r>
              <a:rPr sz="2000" b="1" spc="-40" dirty="0">
                <a:solidFill>
                  <a:srgbClr val="009999"/>
                </a:solidFill>
                <a:latin typeface="Times New Roman"/>
                <a:cs typeface="Times New Roman"/>
              </a:rPr>
              <a:t>r</a:t>
            </a:r>
            <a:r>
              <a:rPr sz="2000" b="1" spc="-15" dirty="0">
                <a:solidFill>
                  <a:srgbClr val="009999"/>
                </a:solidFill>
                <a:latin typeface="Times New Roman"/>
                <a:cs typeface="Times New Roman"/>
              </a:rPr>
              <a:t>it</a:t>
            </a:r>
            <a:r>
              <a:rPr sz="2000" b="1" spc="-30" dirty="0">
                <a:solidFill>
                  <a:srgbClr val="009999"/>
                </a:solidFill>
                <a:latin typeface="Times New Roman"/>
                <a:cs typeface="Times New Roman"/>
              </a:rPr>
              <a:t>h</a:t>
            </a:r>
            <a:r>
              <a:rPr sz="2000" b="1" spc="25" dirty="0">
                <a:solidFill>
                  <a:srgbClr val="009999"/>
                </a:solidFill>
                <a:latin typeface="Times New Roman"/>
                <a:cs typeface="Times New Roman"/>
              </a:rPr>
              <a:t>m</a:t>
            </a:r>
            <a:r>
              <a:rPr sz="2000" b="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2000" b="1" spc="-4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2000" b="1" spc="-80" dirty="0">
                <a:solidFill>
                  <a:srgbClr val="009999"/>
                </a:solidFill>
                <a:latin typeface="Times New Roman"/>
                <a:cs typeface="Times New Roman"/>
              </a:rPr>
              <a:t>or</a:t>
            </a:r>
            <a:r>
              <a:rPr sz="2000" b="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2000" b="1" spc="-35" dirty="0">
                <a:solidFill>
                  <a:srgbClr val="009999"/>
                </a:solidFill>
                <a:latin typeface="Times New Roman"/>
                <a:cs typeface="Times New Roman"/>
              </a:rPr>
              <a:t>p</a:t>
            </a:r>
            <a:r>
              <a:rPr sz="2000" b="1" spc="-30" dirty="0">
                <a:solidFill>
                  <a:srgbClr val="009999"/>
                </a:solidFill>
                <a:latin typeface="Times New Roman"/>
                <a:cs typeface="Times New Roman"/>
              </a:rPr>
              <a:t>l</a:t>
            </a:r>
            <a:r>
              <a:rPr sz="2000" b="1" spc="-20" dirty="0">
                <a:solidFill>
                  <a:srgbClr val="009999"/>
                </a:solidFill>
                <a:latin typeface="Times New Roman"/>
                <a:cs typeface="Times New Roman"/>
              </a:rPr>
              <a:t>an</a:t>
            </a:r>
            <a:r>
              <a:rPr sz="2000" b="1" spc="-3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000" b="1" spc="20" dirty="0">
                <a:solidFill>
                  <a:srgbClr val="009999"/>
                </a:solidFill>
                <a:latin typeface="Times New Roman"/>
                <a:cs typeface="Times New Roman"/>
              </a:rPr>
              <a:t>in</a:t>
            </a:r>
            <a:r>
              <a:rPr sz="2000" b="1" spc="30" dirty="0">
                <a:solidFill>
                  <a:srgbClr val="009999"/>
                </a:solidFill>
                <a:latin typeface="Times New Roman"/>
                <a:cs typeface="Times New Roman"/>
              </a:rPr>
              <a:t>g</a:t>
            </a:r>
            <a:r>
              <a:rPr sz="2000" b="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2000" b="1" spc="-5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000" b="1" spc="-2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000" b="1" spc="-5" dirty="0">
                <a:solidFill>
                  <a:srgbClr val="009999"/>
                </a:solidFill>
                <a:latin typeface="Times New Roman"/>
                <a:cs typeface="Times New Roman"/>
              </a:rPr>
              <a:t>d</a:t>
            </a:r>
            <a:r>
              <a:rPr sz="2000" b="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2000" b="1" spc="45" dirty="0">
                <a:solidFill>
                  <a:srgbClr val="009999"/>
                </a:solidFill>
                <a:latin typeface="Times New Roman"/>
                <a:cs typeface="Times New Roman"/>
              </a:rPr>
              <a:t>s</a:t>
            </a:r>
            <a:r>
              <a:rPr sz="2000" b="1" spc="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2000" b="1" spc="-10" dirty="0">
                <a:solidFill>
                  <a:srgbClr val="009999"/>
                </a:solidFill>
                <a:latin typeface="Times New Roman"/>
                <a:cs typeface="Times New Roman"/>
              </a:rPr>
              <a:t>l</a:t>
            </a:r>
            <a:r>
              <a:rPr sz="2000" b="1" spc="-55" dirty="0">
                <a:solidFill>
                  <a:srgbClr val="009999"/>
                </a:solidFill>
                <a:latin typeface="Times New Roman"/>
                <a:cs typeface="Times New Roman"/>
              </a:rPr>
              <a:t>v</a:t>
            </a:r>
            <a:r>
              <a:rPr sz="2000" b="1" spc="-40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2000" b="1" spc="35" dirty="0">
                <a:solidFill>
                  <a:srgbClr val="009999"/>
                </a:solidFill>
                <a:latin typeface="Times New Roman"/>
                <a:cs typeface="Times New Roman"/>
              </a:rPr>
              <a:t>ng</a:t>
            </a:r>
            <a:r>
              <a:rPr sz="2000" b="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9999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ts val="2160"/>
              </a:lnSpc>
            </a:pPr>
            <a:r>
              <a:rPr sz="2000" b="1" spc="-10" dirty="0">
                <a:solidFill>
                  <a:srgbClr val="009999"/>
                </a:solidFill>
                <a:latin typeface="Times New Roman"/>
                <a:cs typeface="Times New Roman"/>
              </a:rPr>
              <a:t>problems.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00"/>
              </a:spcBef>
              <a:buClr>
                <a:srgbClr val="B05E28"/>
              </a:buClr>
              <a:buSzPct val="10952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100" b="1" i="1" spc="-75" dirty="0">
                <a:solidFill>
                  <a:srgbClr val="00AF50"/>
                </a:solidFill>
                <a:latin typeface="Times New Roman"/>
                <a:cs typeface="Times New Roman"/>
              </a:rPr>
              <a:t>An </a:t>
            </a:r>
            <a:r>
              <a:rPr sz="21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algorithm </a:t>
            </a:r>
            <a:r>
              <a:rPr sz="2100" b="1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is </a:t>
            </a:r>
            <a:r>
              <a:rPr sz="2100" b="1" i="1" spc="-95" dirty="0">
                <a:solidFill>
                  <a:srgbClr val="00AF50"/>
                </a:solidFill>
                <a:latin typeface="Times New Roman"/>
                <a:cs typeface="Times New Roman"/>
              </a:rPr>
              <a:t>a </a:t>
            </a:r>
            <a:r>
              <a:rPr sz="21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sequence </a:t>
            </a:r>
            <a:r>
              <a:rPr sz="2100" b="1" i="1" spc="-55" dirty="0">
                <a:solidFill>
                  <a:srgbClr val="00AF50"/>
                </a:solidFill>
                <a:latin typeface="Times New Roman"/>
                <a:cs typeface="Times New Roman"/>
              </a:rPr>
              <a:t>of </a:t>
            </a:r>
            <a:r>
              <a:rPr sz="2100" b="1" i="1" spc="25" dirty="0">
                <a:solidFill>
                  <a:srgbClr val="00AF50"/>
                </a:solidFill>
                <a:latin typeface="Times New Roman"/>
                <a:cs typeface="Times New Roman"/>
              </a:rPr>
              <a:t>steps </a:t>
            </a:r>
            <a:r>
              <a:rPr sz="2100" b="1" i="1" spc="15" dirty="0">
                <a:solidFill>
                  <a:srgbClr val="00AF50"/>
                </a:solidFill>
                <a:latin typeface="Times New Roman"/>
                <a:cs typeface="Times New Roman"/>
              </a:rPr>
              <a:t>to </a:t>
            </a:r>
            <a:r>
              <a:rPr sz="2100" b="1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solve </a:t>
            </a:r>
            <a:r>
              <a:rPr sz="2100" b="1" i="1" spc="-95" dirty="0">
                <a:solidFill>
                  <a:srgbClr val="00AF50"/>
                </a:solidFill>
                <a:latin typeface="Times New Roman"/>
                <a:cs typeface="Times New Roman"/>
              </a:rPr>
              <a:t>a </a:t>
            </a:r>
            <a:r>
              <a:rPr sz="2100" b="1" i="1" spc="-45" dirty="0">
                <a:solidFill>
                  <a:srgbClr val="00AF50"/>
                </a:solidFill>
                <a:latin typeface="Times New Roman"/>
                <a:cs typeface="Times New Roman"/>
              </a:rPr>
              <a:t>particular</a:t>
            </a:r>
            <a:r>
              <a:rPr sz="2100" b="1" i="1" spc="-15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100" b="1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problem.</a:t>
            </a:r>
            <a:endParaRPr sz="2100">
              <a:latin typeface="Times New Roman"/>
              <a:cs typeface="Times New Roman"/>
            </a:endParaRPr>
          </a:p>
          <a:p>
            <a:pPr marR="825500" algn="ctr">
              <a:lnSpc>
                <a:spcPct val="100000"/>
              </a:lnSpc>
              <a:spcBef>
                <a:spcPts val="580"/>
              </a:spcBef>
            </a:pPr>
            <a:r>
              <a:rPr sz="2000" spc="5" dirty="0">
                <a:solidFill>
                  <a:srgbClr val="00AF50"/>
                </a:solidFill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76200"/>
              </a:lnSpc>
              <a:spcBef>
                <a:spcPts val="1100"/>
              </a:spcBef>
              <a:buClr>
                <a:srgbClr val="B05E28"/>
              </a:buClr>
              <a:buSzPct val="109523"/>
              <a:buFont typeface="Arial"/>
              <a:buChar char="•"/>
              <a:tabLst>
                <a:tab pos="299085" algn="l"/>
                <a:tab pos="299720" algn="l"/>
                <a:tab pos="1533525" algn="l"/>
                <a:tab pos="1847214" algn="l"/>
                <a:tab pos="2248535" algn="l"/>
                <a:tab pos="3213100" algn="l"/>
                <a:tab pos="3655060" algn="l"/>
                <a:tab pos="4040504" algn="l"/>
                <a:tab pos="5661025" algn="l"/>
                <a:tab pos="6348095" algn="l"/>
                <a:tab pos="6908165" algn="l"/>
                <a:tab pos="8030845" algn="l"/>
                <a:tab pos="8291830" algn="l"/>
                <a:tab pos="9029065" algn="l"/>
              </a:tabLst>
            </a:pPr>
            <a:r>
              <a:rPr sz="2000" b="1" i="1" spc="-45" dirty="0">
                <a:solidFill>
                  <a:srgbClr val="00AF50"/>
                </a:solidFill>
                <a:latin typeface="Times New Roman"/>
                <a:cs typeface="Times New Roman"/>
              </a:rPr>
              <a:t>Al</a:t>
            </a:r>
            <a:r>
              <a:rPr sz="2000" b="1" i="1" spc="-55" dirty="0">
                <a:solidFill>
                  <a:srgbClr val="00AF50"/>
                </a:solidFill>
                <a:latin typeface="Times New Roman"/>
                <a:cs typeface="Times New Roman"/>
              </a:rPr>
              <a:t>g</a:t>
            </a:r>
            <a:r>
              <a:rPr sz="2000" b="1" i="1" spc="-75" dirty="0">
                <a:solidFill>
                  <a:srgbClr val="00AF50"/>
                </a:solidFill>
                <a:latin typeface="Times New Roman"/>
                <a:cs typeface="Times New Roman"/>
              </a:rPr>
              <a:t>o</a:t>
            </a:r>
            <a:r>
              <a:rPr sz="2000" b="1" i="1" spc="-70" dirty="0">
                <a:solidFill>
                  <a:srgbClr val="00AF50"/>
                </a:solidFill>
                <a:latin typeface="Times New Roman"/>
                <a:cs typeface="Times New Roman"/>
              </a:rPr>
              <a:t>r</a:t>
            </a:r>
            <a:r>
              <a:rPr sz="2000" b="1" i="1" spc="-15" dirty="0">
                <a:solidFill>
                  <a:srgbClr val="00AF50"/>
                </a:solidFill>
                <a:latin typeface="Times New Roman"/>
                <a:cs typeface="Times New Roman"/>
              </a:rPr>
              <a:t>it</a:t>
            </a:r>
            <a:r>
              <a:rPr sz="20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h</a:t>
            </a:r>
            <a:r>
              <a:rPr sz="2000" b="1" i="1" spc="55" dirty="0">
                <a:solidFill>
                  <a:srgbClr val="00AF50"/>
                </a:solidFill>
                <a:latin typeface="Times New Roman"/>
                <a:cs typeface="Times New Roman"/>
              </a:rPr>
              <a:t>m</a:t>
            </a:r>
            <a:r>
              <a:rPr sz="2000" b="1" i="1" dirty="0">
                <a:solidFill>
                  <a:srgbClr val="00AF50"/>
                </a:solidFill>
                <a:latin typeface="Times New Roman"/>
                <a:cs typeface="Times New Roman"/>
              </a:rPr>
              <a:t>	</a:t>
            </a:r>
            <a:r>
              <a:rPr sz="20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i</a:t>
            </a:r>
            <a:r>
              <a:rPr sz="2000" b="1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s</a:t>
            </a:r>
            <a:r>
              <a:rPr sz="2000" b="1" i="1" dirty="0">
                <a:solidFill>
                  <a:srgbClr val="00AF50"/>
                </a:solidFill>
                <a:latin typeface="Times New Roman"/>
                <a:cs typeface="Times New Roman"/>
              </a:rPr>
              <a:t>	</a:t>
            </a:r>
            <a:r>
              <a:rPr sz="2000" b="1" i="1" spc="-80" dirty="0">
                <a:solidFill>
                  <a:srgbClr val="00AF50"/>
                </a:solidFill>
                <a:latin typeface="Times New Roman"/>
                <a:cs typeface="Times New Roman"/>
              </a:rPr>
              <a:t>an</a:t>
            </a:r>
            <a:r>
              <a:rPr sz="2000" b="1" i="1" dirty="0">
                <a:solidFill>
                  <a:srgbClr val="00AF50"/>
                </a:solidFill>
                <a:latin typeface="Times New Roman"/>
                <a:cs typeface="Times New Roman"/>
              </a:rPr>
              <a:t>	</a:t>
            </a:r>
            <a:r>
              <a:rPr sz="2000" b="1" i="1" spc="-75" dirty="0">
                <a:solidFill>
                  <a:srgbClr val="00AF50"/>
                </a:solidFill>
                <a:latin typeface="Times New Roman"/>
                <a:cs typeface="Times New Roman"/>
              </a:rPr>
              <a:t>o</a:t>
            </a:r>
            <a:r>
              <a:rPr sz="2000" b="1" i="1" spc="-70" dirty="0">
                <a:solidFill>
                  <a:srgbClr val="00AF50"/>
                </a:solidFill>
                <a:latin typeface="Times New Roman"/>
                <a:cs typeface="Times New Roman"/>
              </a:rPr>
              <a:t>r</a:t>
            </a:r>
            <a:r>
              <a:rPr sz="2000" b="1" i="1" spc="30" dirty="0">
                <a:solidFill>
                  <a:srgbClr val="00AF50"/>
                </a:solidFill>
                <a:latin typeface="Times New Roman"/>
                <a:cs typeface="Times New Roman"/>
              </a:rPr>
              <a:t>d</a:t>
            </a:r>
            <a:r>
              <a:rPr sz="2000" b="1" i="1" spc="20" dirty="0">
                <a:solidFill>
                  <a:srgbClr val="00AF50"/>
                </a:solidFill>
                <a:latin typeface="Times New Roman"/>
                <a:cs typeface="Times New Roman"/>
              </a:rPr>
              <a:t>e</a:t>
            </a:r>
            <a:r>
              <a:rPr sz="2000" b="1" i="1" spc="-114" dirty="0">
                <a:solidFill>
                  <a:srgbClr val="00AF50"/>
                </a:solidFill>
                <a:latin typeface="Times New Roman"/>
                <a:cs typeface="Times New Roman"/>
              </a:rPr>
              <a:t>r</a:t>
            </a:r>
            <a:r>
              <a:rPr sz="2000" b="1" i="1" spc="30" dirty="0">
                <a:solidFill>
                  <a:srgbClr val="00AF50"/>
                </a:solidFill>
                <a:latin typeface="Times New Roman"/>
                <a:cs typeface="Times New Roman"/>
              </a:rPr>
              <a:t>ed</a:t>
            </a:r>
            <a:r>
              <a:rPr sz="2000" b="1" i="1" dirty="0">
                <a:solidFill>
                  <a:srgbClr val="00AF50"/>
                </a:solidFill>
                <a:latin typeface="Times New Roman"/>
                <a:cs typeface="Times New Roman"/>
              </a:rPr>
              <a:t>	</a:t>
            </a:r>
            <a:r>
              <a:rPr sz="2000" b="1" i="1" spc="5" dirty="0">
                <a:solidFill>
                  <a:srgbClr val="00AF50"/>
                </a:solidFill>
                <a:latin typeface="Times New Roman"/>
                <a:cs typeface="Times New Roman"/>
              </a:rPr>
              <a:t>s</a:t>
            </a:r>
            <a:r>
              <a:rPr sz="2000" b="1" i="1" spc="25" dirty="0">
                <a:solidFill>
                  <a:srgbClr val="00AF50"/>
                </a:solidFill>
                <a:latin typeface="Times New Roman"/>
                <a:cs typeface="Times New Roman"/>
              </a:rPr>
              <a:t>et</a:t>
            </a:r>
            <a:r>
              <a:rPr sz="2000" b="1" i="1" dirty="0">
                <a:solidFill>
                  <a:srgbClr val="00AF50"/>
                </a:solidFill>
                <a:latin typeface="Times New Roman"/>
                <a:cs typeface="Times New Roman"/>
              </a:rPr>
              <a:t>	</a:t>
            </a:r>
            <a:r>
              <a:rPr sz="2000" b="1" i="1" spc="-65" dirty="0">
                <a:solidFill>
                  <a:srgbClr val="00AF50"/>
                </a:solidFill>
                <a:latin typeface="Times New Roman"/>
                <a:cs typeface="Times New Roman"/>
              </a:rPr>
              <a:t>o</a:t>
            </a:r>
            <a:r>
              <a:rPr sz="2000" b="1" i="1" spc="-40" dirty="0">
                <a:solidFill>
                  <a:srgbClr val="00AF50"/>
                </a:solidFill>
                <a:latin typeface="Times New Roman"/>
                <a:cs typeface="Times New Roman"/>
              </a:rPr>
              <a:t>f</a:t>
            </a:r>
            <a:r>
              <a:rPr sz="2000" b="1" i="1" dirty="0">
                <a:solidFill>
                  <a:srgbClr val="00AF50"/>
                </a:solidFill>
                <a:latin typeface="Times New Roman"/>
                <a:cs typeface="Times New Roman"/>
              </a:rPr>
              <a:t>	</a:t>
            </a:r>
            <a:r>
              <a:rPr sz="2000" b="1" i="1" spc="-65" dirty="0">
                <a:solidFill>
                  <a:srgbClr val="00AF50"/>
                </a:solidFill>
                <a:latin typeface="Times New Roman"/>
                <a:cs typeface="Times New Roman"/>
              </a:rPr>
              <a:t>u</a:t>
            </a:r>
            <a:r>
              <a:rPr sz="2000" b="1" i="1" spc="-70" dirty="0">
                <a:solidFill>
                  <a:srgbClr val="00AF50"/>
                </a:solidFill>
                <a:latin typeface="Times New Roman"/>
                <a:cs typeface="Times New Roman"/>
              </a:rPr>
              <a:t>n</a:t>
            </a:r>
            <a:r>
              <a:rPr sz="2000" b="1" i="1" spc="-15" dirty="0">
                <a:solidFill>
                  <a:srgbClr val="00AF50"/>
                </a:solidFill>
                <a:latin typeface="Times New Roman"/>
                <a:cs typeface="Times New Roman"/>
              </a:rPr>
              <a:t>a</a:t>
            </a:r>
            <a:r>
              <a:rPr sz="20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m</a:t>
            </a:r>
            <a:r>
              <a:rPr sz="2000" b="1" i="1" spc="20" dirty="0">
                <a:solidFill>
                  <a:srgbClr val="00AF50"/>
                </a:solidFill>
                <a:latin typeface="Times New Roman"/>
                <a:cs typeface="Times New Roman"/>
              </a:rPr>
              <a:t>b</a:t>
            </a:r>
            <a:r>
              <a:rPr sz="20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i</a:t>
            </a:r>
            <a:r>
              <a:rPr sz="2000" b="1" i="1" spc="25" dirty="0">
                <a:solidFill>
                  <a:srgbClr val="00AF50"/>
                </a:solidFill>
                <a:latin typeface="Times New Roman"/>
                <a:cs typeface="Times New Roman"/>
              </a:rPr>
              <a:t>g</a:t>
            </a:r>
            <a:r>
              <a:rPr sz="2000" b="1" i="1" spc="-50" dirty="0">
                <a:solidFill>
                  <a:srgbClr val="00AF50"/>
                </a:solidFill>
                <a:latin typeface="Times New Roman"/>
                <a:cs typeface="Times New Roman"/>
              </a:rPr>
              <a:t>uo</a:t>
            </a:r>
            <a:r>
              <a:rPr sz="2000" b="1" i="1" spc="-55" dirty="0">
                <a:solidFill>
                  <a:srgbClr val="00AF50"/>
                </a:solidFill>
                <a:latin typeface="Times New Roman"/>
                <a:cs typeface="Times New Roman"/>
              </a:rPr>
              <a:t>u</a:t>
            </a:r>
            <a:r>
              <a:rPr sz="2000" b="1" i="1" spc="15" dirty="0">
                <a:solidFill>
                  <a:srgbClr val="00AF50"/>
                </a:solidFill>
                <a:latin typeface="Times New Roman"/>
                <a:cs typeface="Times New Roman"/>
              </a:rPr>
              <a:t>s</a:t>
            </a:r>
            <a:r>
              <a:rPr sz="2000" b="1" i="1" dirty="0">
                <a:solidFill>
                  <a:srgbClr val="00AF50"/>
                </a:solidFill>
                <a:latin typeface="Times New Roman"/>
                <a:cs typeface="Times New Roman"/>
              </a:rPr>
              <a:t>	</a:t>
            </a:r>
            <a:r>
              <a:rPr sz="2000" b="1" i="1" spc="25" dirty="0">
                <a:solidFill>
                  <a:srgbClr val="00AF50"/>
                </a:solidFill>
                <a:latin typeface="Times New Roman"/>
                <a:cs typeface="Times New Roman"/>
              </a:rPr>
              <a:t>step</a:t>
            </a:r>
            <a:r>
              <a:rPr sz="2000" b="1" i="1" spc="15" dirty="0">
                <a:solidFill>
                  <a:srgbClr val="00AF50"/>
                </a:solidFill>
                <a:latin typeface="Times New Roman"/>
                <a:cs typeface="Times New Roman"/>
              </a:rPr>
              <a:t>s</a:t>
            </a:r>
            <a:r>
              <a:rPr sz="2000" b="1" i="1" dirty="0">
                <a:solidFill>
                  <a:srgbClr val="00AF50"/>
                </a:solidFill>
                <a:latin typeface="Times New Roman"/>
                <a:cs typeface="Times New Roman"/>
              </a:rPr>
              <a:t>	</a:t>
            </a:r>
            <a:r>
              <a:rPr sz="20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t</a:t>
            </a:r>
            <a:r>
              <a:rPr sz="20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hat</a:t>
            </a:r>
            <a:r>
              <a:rPr sz="2000" b="1" i="1" dirty="0">
                <a:solidFill>
                  <a:srgbClr val="00AF50"/>
                </a:solidFill>
                <a:latin typeface="Times New Roman"/>
                <a:cs typeface="Times New Roman"/>
              </a:rPr>
              <a:t>	</a:t>
            </a:r>
            <a:r>
              <a:rPr sz="2000" b="1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prod</a:t>
            </a:r>
            <a:r>
              <a:rPr sz="20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u</a:t>
            </a:r>
            <a:r>
              <a:rPr sz="2000" b="1" i="1" spc="5" dirty="0">
                <a:solidFill>
                  <a:srgbClr val="00AF50"/>
                </a:solidFill>
                <a:latin typeface="Times New Roman"/>
                <a:cs typeface="Times New Roman"/>
              </a:rPr>
              <a:t>c</a:t>
            </a:r>
            <a:r>
              <a:rPr sz="2000" b="1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e</a:t>
            </a:r>
            <a:r>
              <a:rPr sz="2000" b="1" i="1" spc="15" dirty="0">
                <a:solidFill>
                  <a:srgbClr val="00AF50"/>
                </a:solidFill>
                <a:latin typeface="Times New Roman"/>
                <a:cs typeface="Times New Roman"/>
              </a:rPr>
              <a:t>s</a:t>
            </a:r>
            <a:r>
              <a:rPr sz="2000" b="1" i="1" dirty="0">
                <a:solidFill>
                  <a:srgbClr val="00AF50"/>
                </a:solidFill>
                <a:latin typeface="Times New Roman"/>
                <a:cs typeface="Times New Roman"/>
              </a:rPr>
              <a:t>	</a:t>
            </a:r>
            <a:r>
              <a:rPr sz="2000" b="1" i="1" spc="-90" dirty="0">
                <a:solidFill>
                  <a:srgbClr val="00AF50"/>
                </a:solidFill>
                <a:latin typeface="Times New Roman"/>
                <a:cs typeface="Times New Roman"/>
              </a:rPr>
              <a:t>a</a:t>
            </a:r>
            <a:r>
              <a:rPr sz="2000" b="1" i="1" dirty="0">
                <a:solidFill>
                  <a:srgbClr val="00AF50"/>
                </a:solidFill>
                <a:latin typeface="Times New Roman"/>
                <a:cs typeface="Times New Roman"/>
              </a:rPr>
              <a:t>	</a:t>
            </a:r>
            <a:r>
              <a:rPr sz="2000" b="1" i="1" spc="-114" dirty="0">
                <a:solidFill>
                  <a:srgbClr val="00AF50"/>
                </a:solidFill>
                <a:latin typeface="Times New Roman"/>
                <a:cs typeface="Times New Roman"/>
              </a:rPr>
              <a:t>r</a:t>
            </a:r>
            <a:r>
              <a:rPr sz="2000" b="1" i="1" spc="10" dirty="0">
                <a:solidFill>
                  <a:srgbClr val="00AF50"/>
                </a:solidFill>
                <a:latin typeface="Times New Roman"/>
                <a:cs typeface="Times New Roman"/>
              </a:rPr>
              <a:t>e</a:t>
            </a:r>
            <a:r>
              <a:rPr sz="2000" b="1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s</a:t>
            </a:r>
            <a:r>
              <a:rPr sz="2000" b="1" i="1" spc="-90" dirty="0">
                <a:solidFill>
                  <a:srgbClr val="00AF50"/>
                </a:solidFill>
                <a:latin typeface="Times New Roman"/>
                <a:cs typeface="Times New Roman"/>
              </a:rPr>
              <a:t>u</a:t>
            </a:r>
            <a:r>
              <a:rPr sz="2000" b="1" i="1" spc="-60" dirty="0">
                <a:solidFill>
                  <a:srgbClr val="00AF50"/>
                </a:solidFill>
                <a:latin typeface="Times New Roman"/>
                <a:cs typeface="Times New Roman"/>
              </a:rPr>
              <a:t>l</a:t>
            </a:r>
            <a:r>
              <a:rPr sz="2000" b="1" i="1" spc="40" dirty="0">
                <a:solidFill>
                  <a:srgbClr val="00AF50"/>
                </a:solidFill>
                <a:latin typeface="Times New Roman"/>
                <a:cs typeface="Times New Roman"/>
              </a:rPr>
              <a:t>t</a:t>
            </a:r>
            <a:r>
              <a:rPr sz="2000" b="1" i="1" dirty="0">
                <a:solidFill>
                  <a:srgbClr val="00AF50"/>
                </a:solidFill>
                <a:latin typeface="Times New Roman"/>
                <a:cs typeface="Times New Roman"/>
              </a:rPr>
              <a:t>	</a:t>
            </a:r>
            <a:r>
              <a:rPr sz="20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and</a:t>
            </a:r>
            <a:r>
              <a:rPr lang="en-US" sz="20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 </a:t>
            </a:r>
            <a:r>
              <a:rPr sz="2000" b="1" i="1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terminates </a:t>
            </a:r>
            <a:r>
              <a:rPr sz="2000" b="1" i="1" spc="-45" dirty="0">
                <a:solidFill>
                  <a:srgbClr val="00AF50"/>
                </a:solidFill>
                <a:latin typeface="Times New Roman"/>
                <a:cs typeface="Times New Roman"/>
              </a:rPr>
              <a:t>in </a:t>
            </a:r>
            <a:r>
              <a:rPr sz="2000" b="1" i="1" spc="-90" dirty="0">
                <a:solidFill>
                  <a:srgbClr val="00AF50"/>
                </a:solidFill>
                <a:latin typeface="Times New Roman"/>
                <a:cs typeface="Times New Roman"/>
              </a:rPr>
              <a:t>a </a:t>
            </a:r>
            <a:r>
              <a:rPr sz="20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finite</a:t>
            </a:r>
            <a:r>
              <a:rPr sz="2000" b="1" i="1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i="1" spc="10" dirty="0">
                <a:solidFill>
                  <a:srgbClr val="00AF50"/>
                </a:solidFill>
                <a:latin typeface="Times New Roman"/>
                <a:cs typeface="Times New Roman"/>
              </a:rPr>
              <a:t>time.</a:t>
            </a:r>
            <a:endParaRPr sz="2000" b="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394" y="6011976"/>
            <a:ext cx="328802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5" dirty="0">
                <a:latin typeface="Times New Roman"/>
                <a:cs typeface="Times New Roman"/>
              </a:rPr>
              <a:t>PRESENTED </a:t>
            </a:r>
            <a:r>
              <a:rPr lang="en-US" sz="1000" spc="-65" dirty="0">
                <a:latin typeface="Times New Roman"/>
                <a:cs typeface="Times New Roman"/>
              </a:rPr>
              <a:t>BY: RAM PAL SINGH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32769" y="6011976"/>
            <a:ext cx="850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6011976"/>
            <a:ext cx="328802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5" dirty="0">
                <a:latin typeface="Times New Roman"/>
                <a:cs typeface="Times New Roman"/>
              </a:rPr>
              <a:t>PRESENTED </a:t>
            </a:r>
            <a:r>
              <a:rPr lang="en-US" sz="1000" spc="-65" dirty="0">
                <a:latin typeface="Times New Roman"/>
                <a:cs typeface="Times New Roman"/>
              </a:rPr>
              <a:t>BY: RAM PAL SINGH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3333" y="6011976"/>
            <a:ext cx="1447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imes New Roman"/>
                <a:cs typeface="Times New Roman"/>
              </a:rPr>
              <a:t>12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5400" y="2400300"/>
            <a:ext cx="9601200" cy="3476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549677"/>
            <a:ext cx="563499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u="none" spc="-40" dirty="0">
                <a:solidFill>
                  <a:srgbClr val="009999"/>
                </a:solidFill>
              </a:rPr>
              <a:t>Algorithm </a:t>
            </a:r>
            <a:r>
              <a:rPr sz="2400" u="none" spc="-5" dirty="0">
                <a:solidFill>
                  <a:srgbClr val="009999"/>
                </a:solidFill>
              </a:rPr>
              <a:t>has </a:t>
            </a:r>
            <a:r>
              <a:rPr sz="2400" u="none" dirty="0">
                <a:solidFill>
                  <a:srgbClr val="009999"/>
                </a:solidFill>
              </a:rPr>
              <a:t>the </a:t>
            </a:r>
            <a:r>
              <a:rPr sz="2400" u="none" spc="-5" dirty="0">
                <a:solidFill>
                  <a:srgbClr val="009999"/>
                </a:solidFill>
              </a:rPr>
              <a:t>following</a:t>
            </a:r>
            <a:r>
              <a:rPr sz="2400" u="none" spc="45" dirty="0">
                <a:solidFill>
                  <a:srgbClr val="009999"/>
                </a:solidFill>
              </a:rPr>
              <a:t> </a:t>
            </a:r>
            <a:r>
              <a:rPr sz="2500" i="1" spc="-40" dirty="0">
                <a:latin typeface="Times New Roman"/>
                <a:cs typeface="Times New Roman"/>
              </a:rPr>
              <a:t>characteristics: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2973182"/>
            <a:ext cx="9444990" cy="241109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50"/>
              </a:spcBef>
              <a:buClr>
                <a:srgbClr val="B05E28"/>
              </a:buClr>
              <a:buSzPct val="110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500" b="1" i="1" u="heavy" spc="-4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Input:</a:t>
            </a:r>
            <a:r>
              <a:rPr sz="2500" b="1" i="1" spc="-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-90" dirty="0">
                <a:solidFill>
                  <a:srgbClr val="009999"/>
                </a:solidFill>
                <a:latin typeface="Times New Roman"/>
                <a:cs typeface="Times New Roman"/>
              </a:rPr>
              <a:t>An </a:t>
            </a:r>
            <a:r>
              <a:rPr sz="2400" b="1" spc="-25" dirty="0">
                <a:solidFill>
                  <a:srgbClr val="009999"/>
                </a:solidFill>
                <a:latin typeface="Times New Roman"/>
                <a:cs typeface="Times New Roman"/>
              </a:rPr>
              <a:t>algorithm </a:t>
            </a:r>
            <a:r>
              <a:rPr sz="2400" b="1" spc="-35" dirty="0">
                <a:solidFill>
                  <a:srgbClr val="009999"/>
                </a:solidFill>
                <a:latin typeface="Times New Roman"/>
                <a:cs typeface="Times New Roman"/>
              </a:rPr>
              <a:t>may </a:t>
            </a:r>
            <a:r>
              <a:rPr sz="2400" b="1" spc="-100" dirty="0">
                <a:solidFill>
                  <a:srgbClr val="009999"/>
                </a:solidFill>
                <a:latin typeface="Times New Roman"/>
                <a:cs typeface="Times New Roman"/>
              </a:rPr>
              <a:t>or </a:t>
            </a:r>
            <a:r>
              <a:rPr sz="2400" b="1" spc="-35" dirty="0">
                <a:solidFill>
                  <a:srgbClr val="009999"/>
                </a:solidFill>
                <a:latin typeface="Times New Roman"/>
                <a:cs typeface="Times New Roman"/>
              </a:rPr>
              <a:t>may </a:t>
            </a:r>
            <a:r>
              <a:rPr sz="2400" b="1" spc="-10" dirty="0">
                <a:solidFill>
                  <a:srgbClr val="009999"/>
                </a:solidFill>
                <a:latin typeface="Times New Roman"/>
                <a:cs typeface="Times New Roman"/>
              </a:rPr>
              <a:t>not </a:t>
            </a:r>
            <a:r>
              <a:rPr sz="2400" b="1" spc="-50" dirty="0">
                <a:solidFill>
                  <a:srgbClr val="009999"/>
                </a:solidFill>
                <a:latin typeface="Times New Roman"/>
                <a:cs typeface="Times New Roman"/>
              </a:rPr>
              <a:t>require</a:t>
            </a:r>
            <a:r>
              <a:rPr sz="2400" b="1" spc="3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009999"/>
                </a:solidFill>
                <a:latin typeface="Times New Roman"/>
                <a:cs typeface="Times New Roman"/>
              </a:rPr>
              <a:t>input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55"/>
              </a:spcBef>
              <a:buClr>
                <a:srgbClr val="B05E28"/>
              </a:buClr>
              <a:buSzPct val="110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500" b="1" i="1" u="heavy" spc="-1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Output:</a:t>
            </a:r>
            <a:r>
              <a:rPr sz="2500" b="1" i="1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20" dirty="0">
                <a:solidFill>
                  <a:srgbClr val="009999"/>
                </a:solidFill>
                <a:latin typeface="Times New Roman"/>
                <a:cs typeface="Times New Roman"/>
              </a:rPr>
              <a:t>Each </a:t>
            </a:r>
            <a:r>
              <a:rPr sz="2400" b="1" spc="-25" dirty="0">
                <a:solidFill>
                  <a:srgbClr val="009999"/>
                </a:solidFill>
                <a:latin typeface="Times New Roman"/>
                <a:cs typeface="Times New Roman"/>
              </a:rPr>
              <a:t>algorithm </a:t>
            </a:r>
            <a:r>
              <a:rPr sz="2400" b="1" spc="35" dirty="0">
                <a:solidFill>
                  <a:srgbClr val="009999"/>
                </a:solidFill>
                <a:latin typeface="Times New Roman"/>
                <a:cs typeface="Times New Roman"/>
              </a:rPr>
              <a:t>is </a:t>
            </a:r>
            <a:r>
              <a:rPr sz="2400" b="1" spc="20" dirty="0">
                <a:solidFill>
                  <a:srgbClr val="009999"/>
                </a:solidFill>
                <a:latin typeface="Times New Roman"/>
                <a:cs typeface="Times New Roman"/>
              </a:rPr>
              <a:t>expected </a:t>
            </a:r>
            <a:r>
              <a:rPr sz="2400" b="1" dirty="0">
                <a:solidFill>
                  <a:srgbClr val="009999"/>
                </a:solidFill>
                <a:latin typeface="Times New Roman"/>
                <a:cs typeface="Times New Roman"/>
              </a:rPr>
              <a:t>to </a:t>
            </a:r>
            <a:r>
              <a:rPr sz="2400" b="1" spc="-15" dirty="0">
                <a:solidFill>
                  <a:srgbClr val="009999"/>
                </a:solidFill>
                <a:latin typeface="Times New Roman"/>
                <a:cs typeface="Times New Roman"/>
              </a:rPr>
              <a:t>produce </a:t>
            </a:r>
            <a:r>
              <a:rPr sz="2400" b="1" spc="-50" dirty="0">
                <a:solidFill>
                  <a:srgbClr val="009999"/>
                </a:solidFill>
                <a:latin typeface="Times New Roman"/>
                <a:cs typeface="Times New Roman"/>
              </a:rPr>
              <a:t>at </a:t>
            </a:r>
            <a:r>
              <a:rPr sz="2400" b="1" spc="-5" dirty="0">
                <a:solidFill>
                  <a:srgbClr val="009999"/>
                </a:solidFill>
                <a:latin typeface="Times New Roman"/>
                <a:cs typeface="Times New Roman"/>
              </a:rPr>
              <a:t>least </a:t>
            </a:r>
            <a:r>
              <a:rPr sz="2400" b="1" spc="30" dirty="0">
                <a:solidFill>
                  <a:srgbClr val="009999"/>
                </a:solidFill>
                <a:latin typeface="Times New Roman"/>
                <a:cs typeface="Times New Roman"/>
              </a:rPr>
              <a:t>one</a:t>
            </a:r>
            <a:r>
              <a:rPr sz="2400" b="1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b="1" spc="-35" dirty="0">
                <a:solidFill>
                  <a:srgbClr val="009999"/>
                </a:solidFill>
                <a:latin typeface="Times New Roman"/>
                <a:cs typeface="Times New Roman"/>
              </a:rPr>
              <a:t>result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60"/>
              </a:spcBef>
              <a:buClr>
                <a:srgbClr val="B05E28"/>
              </a:buClr>
              <a:buSzPct val="110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500" b="1" i="1" u="heavy" spc="-2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Definiteness:</a:t>
            </a:r>
            <a:r>
              <a:rPr sz="25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25" dirty="0">
                <a:solidFill>
                  <a:srgbClr val="009999"/>
                </a:solidFill>
                <a:latin typeface="Times New Roman"/>
                <a:cs typeface="Times New Roman"/>
              </a:rPr>
              <a:t>Each </a:t>
            </a:r>
            <a:r>
              <a:rPr sz="2400" b="1" spc="-15" dirty="0">
                <a:solidFill>
                  <a:srgbClr val="009999"/>
                </a:solidFill>
                <a:latin typeface="Times New Roman"/>
                <a:cs typeface="Times New Roman"/>
              </a:rPr>
              <a:t>instruction </a:t>
            </a:r>
            <a:r>
              <a:rPr sz="2400" b="1" spc="5" dirty="0">
                <a:solidFill>
                  <a:srgbClr val="009999"/>
                </a:solidFill>
                <a:latin typeface="Times New Roman"/>
                <a:cs typeface="Times New Roman"/>
              </a:rPr>
              <a:t>must </a:t>
            </a:r>
            <a:r>
              <a:rPr sz="2400" b="1" spc="20" dirty="0">
                <a:solidFill>
                  <a:srgbClr val="009999"/>
                </a:solidFill>
                <a:latin typeface="Times New Roman"/>
                <a:cs typeface="Times New Roman"/>
              </a:rPr>
              <a:t>be </a:t>
            </a:r>
            <a:r>
              <a:rPr sz="2400" b="1" spc="-45" dirty="0">
                <a:solidFill>
                  <a:srgbClr val="009999"/>
                </a:solidFill>
                <a:latin typeface="Times New Roman"/>
                <a:cs typeface="Times New Roman"/>
              </a:rPr>
              <a:t>clear </a:t>
            </a:r>
            <a:r>
              <a:rPr sz="2400" b="1" spc="-25" dirty="0">
                <a:solidFill>
                  <a:srgbClr val="009999"/>
                </a:solidFill>
                <a:latin typeface="Times New Roman"/>
                <a:cs typeface="Times New Roman"/>
              </a:rPr>
              <a:t>and</a:t>
            </a:r>
            <a:r>
              <a:rPr sz="2400" b="1" spc="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09999"/>
                </a:solidFill>
                <a:latin typeface="Times New Roman"/>
                <a:cs typeface="Times New Roman"/>
              </a:rPr>
              <a:t>unambiguous.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2880"/>
              </a:lnSpc>
              <a:spcBef>
                <a:spcPts val="1250"/>
              </a:spcBef>
              <a:buClr>
                <a:srgbClr val="B05E28"/>
              </a:buClr>
              <a:buSzPct val="110000"/>
              <a:buFont typeface="Arial"/>
              <a:buChar char="•"/>
              <a:tabLst>
                <a:tab pos="299085" algn="l"/>
                <a:tab pos="299720" algn="l"/>
                <a:tab pos="1886585" algn="l"/>
                <a:tab pos="2326005" algn="l"/>
                <a:tab pos="2911475" algn="l"/>
                <a:tab pos="4630420" algn="l"/>
                <a:tab pos="5106035" algn="l"/>
                <a:tab pos="5600065" algn="l"/>
                <a:tab pos="7040245" algn="l"/>
                <a:tab pos="7616825" algn="l"/>
                <a:tab pos="9024620" algn="l"/>
              </a:tabLst>
            </a:pPr>
            <a:r>
              <a:rPr sz="2500" b="1" i="1" u="heavy" spc="-9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Fi</a:t>
            </a:r>
            <a:r>
              <a:rPr sz="2500" b="1" i="1" u="heavy" spc="-114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500" b="1" i="1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iteness</a:t>
            </a:r>
            <a:r>
              <a:rPr sz="2500" b="1" i="1" u="heavy" spc="-2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500" b="1" i="1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00" b="1" spc="-40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2400" b="1" spc="-30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2400" b="1" dirty="0">
                <a:solidFill>
                  <a:srgbClr val="009999"/>
                </a:solidFill>
                <a:latin typeface="Times New Roman"/>
                <a:cs typeface="Times New Roman"/>
              </a:rPr>
              <a:t>	the	</a:t>
            </a:r>
            <a:r>
              <a:rPr sz="2400" b="1" spc="10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2400" b="1" spc="-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400" b="1" spc="-70" dirty="0">
                <a:solidFill>
                  <a:srgbClr val="009999"/>
                </a:solidFill>
                <a:latin typeface="Times New Roman"/>
                <a:cs typeface="Times New Roman"/>
              </a:rPr>
              <a:t>st</a:t>
            </a:r>
            <a:r>
              <a:rPr sz="2400" b="1" spc="-5" dirty="0">
                <a:solidFill>
                  <a:srgbClr val="009999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009999"/>
                </a:solidFill>
                <a:latin typeface="Times New Roman"/>
                <a:cs typeface="Times New Roman"/>
              </a:rPr>
              <a:t>uction</a:t>
            </a:r>
            <a:r>
              <a:rPr sz="2400" b="1" spc="65" dirty="0">
                <a:solidFill>
                  <a:srgbClr val="009999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2400" b="1" spc="-20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2400" b="1" spc="-10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2400" b="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2400" b="1" spc="-30" dirty="0">
                <a:solidFill>
                  <a:srgbClr val="009999"/>
                </a:solidFill>
                <a:latin typeface="Times New Roman"/>
                <a:cs typeface="Times New Roman"/>
              </a:rPr>
              <a:t>an</a:t>
            </a:r>
            <a:r>
              <a:rPr sz="2400" b="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2400" b="1" spc="10" dirty="0">
                <a:solidFill>
                  <a:srgbClr val="009999"/>
                </a:solidFill>
                <a:latin typeface="Times New Roman"/>
                <a:cs typeface="Times New Roman"/>
              </a:rPr>
              <a:t>algo</a:t>
            </a:r>
            <a:r>
              <a:rPr sz="2400" b="1" spc="-55" dirty="0">
                <a:solidFill>
                  <a:srgbClr val="009999"/>
                </a:solidFill>
                <a:latin typeface="Times New Roman"/>
                <a:cs typeface="Times New Roman"/>
              </a:rPr>
              <a:t>rithm</a:t>
            </a:r>
            <a:r>
              <a:rPr sz="2400" b="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2400" b="1" spc="-15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400" b="1" spc="-114" dirty="0">
                <a:solidFill>
                  <a:srgbClr val="009999"/>
                </a:solidFill>
                <a:latin typeface="Times New Roman"/>
                <a:cs typeface="Times New Roman"/>
              </a:rPr>
              <a:t>r</a:t>
            </a:r>
            <a:r>
              <a:rPr sz="2400" b="1" spc="55" dirty="0">
                <a:solidFill>
                  <a:srgbClr val="009999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2400" b="1" spc="25" dirty="0">
                <a:solidFill>
                  <a:srgbClr val="009999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009999"/>
                </a:solidFill>
                <a:latin typeface="Times New Roman"/>
                <a:cs typeface="Times New Roman"/>
              </a:rPr>
              <a:t>x</a:t>
            </a:r>
            <a:r>
              <a:rPr sz="2400" b="1" spc="15" dirty="0">
                <a:solidFill>
                  <a:srgbClr val="009999"/>
                </a:solidFill>
                <a:latin typeface="Times New Roman"/>
                <a:cs typeface="Times New Roman"/>
              </a:rPr>
              <a:t>ecu</a:t>
            </a:r>
            <a:r>
              <a:rPr sz="2400" b="1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2400" b="1" spc="25" dirty="0">
                <a:solidFill>
                  <a:srgbClr val="009999"/>
                </a:solidFill>
                <a:latin typeface="Times New Roman"/>
                <a:cs typeface="Times New Roman"/>
              </a:rPr>
              <a:t>ed,</a:t>
            </a:r>
            <a:r>
              <a:rPr sz="2400" b="1" dirty="0">
                <a:solidFill>
                  <a:srgbClr val="009999"/>
                </a:solidFill>
                <a:latin typeface="Times New Roman"/>
                <a:cs typeface="Times New Roman"/>
              </a:rPr>
              <a:t>	the  </a:t>
            </a:r>
            <a:r>
              <a:rPr sz="2400" b="1" spc="-25" dirty="0">
                <a:solidFill>
                  <a:srgbClr val="009999"/>
                </a:solidFill>
                <a:latin typeface="Times New Roman"/>
                <a:cs typeface="Times New Roman"/>
              </a:rPr>
              <a:t>algorithm </a:t>
            </a:r>
            <a:r>
              <a:rPr sz="2400" b="1" dirty="0">
                <a:solidFill>
                  <a:srgbClr val="009999"/>
                </a:solidFill>
                <a:latin typeface="Times New Roman"/>
                <a:cs typeface="Times New Roman"/>
              </a:rPr>
              <a:t>should </a:t>
            </a:r>
            <a:r>
              <a:rPr sz="2400" b="1" spc="-20" dirty="0">
                <a:solidFill>
                  <a:srgbClr val="009999"/>
                </a:solidFill>
                <a:latin typeface="Times New Roman"/>
                <a:cs typeface="Times New Roman"/>
              </a:rPr>
              <a:t>terminate </a:t>
            </a:r>
            <a:r>
              <a:rPr sz="2400" b="1" spc="-70" dirty="0">
                <a:solidFill>
                  <a:srgbClr val="009999"/>
                </a:solidFill>
                <a:latin typeface="Times New Roman"/>
                <a:cs typeface="Times New Roman"/>
              </a:rPr>
              <a:t>after </a:t>
            </a:r>
            <a:r>
              <a:rPr sz="2400" b="1" spc="-20" dirty="0">
                <a:solidFill>
                  <a:srgbClr val="009999"/>
                </a:solidFill>
                <a:latin typeface="Times New Roman"/>
                <a:cs typeface="Times New Roman"/>
              </a:rPr>
              <a:t>finite </a:t>
            </a:r>
            <a:r>
              <a:rPr sz="2400" b="1" spc="-40" dirty="0">
                <a:solidFill>
                  <a:srgbClr val="009999"/>
                </a:solidFill>
                <a:latin typeface="Times New Roman"/>
                <a:cs typeface="Times New Roman"/>
              </a:rPr>
              <a:t>number </a:t>
            </a:r>
            <a:r>
              <a:rPr sz="2400" b="1" spc="-15" dirty="0">
                <a:solidFill>
                  <a:srgbClr val="009999"/>
                </a:solidFill>
                <a:latin typeface="Times New Roman"/>
                <a:cs typeface="Times New Roman"/>
              </a:rPr>
              <a:t>of </a:t>
            </a:r>
            <a:r>
              <a:rPr sz="2400" b="1" spc="25" dirty="0">
                <a:solidFill>
                  <a:srgbClr val="009999"/>
                </a:solidFill>
                <a:latin typeface="Times New Roman"/>
                <a:cs typeface="Times New Roman"/>
              </a:rPr>
              <a:t>steps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6019800"/>
            <a:ext cx="328802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Times New Roman"/>
                <a:cs typeface="Times New Roman"/>
              </a:rPr>
              <a:t>PRESENTED </a:t>
            </a:r>
            <a:r>
              <a:rPr sz="1000" spc="-65" dirty="0">
                <a:latin typeface="Times New Roman"/>
                <a:cs typeface="Times New Roman"/>
              </a:rPr>
              <a:t>BY</a:t>
            </a:r>
            <a:r>
              <a:rPr sz="1000" spc="-65">
                <a:latin typeface="Times New Roman"/>
                <a:cs typeface="Times New Roman"/>
              </a:rPr>
              <a:t>: </a:t>
            </a:r>
            <a:r>
              <a:rPr lang="en-US" sz="1000" spc="-65" dirty="0">
                <a:latin typeface="Times New Roman"/>
                <a:cs typeface="Times New Roman"/>
              </a:rPr>
              <a:t>RAM PAL SINGH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32769" y="6011976"/>
            <a:ext cx="850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6742" y="2523489"/>
            <a:ext cx="38563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83460" algn="l"/>
              </a:tabLst>
            </a:pPr>
            <a:r>
              <a:rPr sz="2800" spc="-30" dirty="0"/>
              <a:t>Advantages</a:t>
            </a:r>
            <a:r>
              <a:rPr sz="2800" dirty="0"/>
              <a:t> </a:t>
            </a:r>
            <a:r>
              <a:rPr sz="2800" spc="-20" dirty="0"/>
              <a:t>of	</a:t>
            </a:r>
            <a:r>
              <a:rPr sz="2800" spc="-30" dirty="0"/>
              <a:t>algorithm</a:t>
            </a:r>
            <a:r>
              <a:rPr sz="2800" spc="10" dirty="0"/>
              <a:t> 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01625" marR="6350" indent="-287020">
              <a:lnSpc>
                <a:spcPts val="2380"/>
              </a:lnSpc>
              <a:spcBef>
                <a:spcPts val="509"/>
              </a:spcBef>
              <a:buClr>
                <a:srgbClr val="B05E28"/>
              </a:buClr>
              <a:buSzPct val="113636"/>
              <a:buFont typeface="Arial"/>
              <a:buChar char="•"/>
              <a:tabLst>
                <a:tab pos="302260" algn="l"/>
                <a:tab pos="302895" algn="l"/>
                <a:tab pos="637540" algn="l"/>
                <a:tab pos="967740" algn="l"/>
                <a:tab pos="1239520" algn="l"/>
                <a:tab pos="2483485" algn="l"/>
                <a:tab pos="4327525" algn="l"/>
                <a:tab pos="4737735" algn="l"/>
                <a:tab pos="5008880" algn="l"/>
                <a:tab pos="6099810" algn="l"/>
                <a:tab pos="6471920" algn="l"/>
                <a:tab pos="6743065" algn="l"/>
                <a:tab pos="7513320" algn="l"/>
                <a:tab pos="8717280" algn="l"/>
              </a:tabLst>
            </a:pPr>
            <a:r>
              <a:rPr spc="-30" dirty="0"/>
              <a:t>I</a:t>
            </a:r>
            <a:r>
              <a:rPr spc="-20" dirty="0"/>
              <a:t>t</a:t>
            </a:r>
            <a:r>
              <a:rPr dirty="0"/>
              <a:t>	</a:t>
            </a:r>
            <a:r>
              <a:rPr spc="15" dirty="0"/>
              <a:t>i</a:t>
            </a:r>
            <a:r>
              <a:rPr spc="35" dirty="0"/>
              <a:t>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z="2300" i="1" u="heavy" spc="35" dirty="0"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300" i="1" u="heavy" spc="15" dirty="0"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300" i="1" u="heavy" spc="35" dirty="0"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ep</a:t>
            </a:r>
            <a:r>
              <a:rPr sz="2300" i="1" u="heavy" spc="-25" dirty="0"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2300" i="1" u="heavy" dirty="0"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wi</a:t>
            </a:r>
            <a:r>
              <a:rPr sz="2300" i="1" u="heavy" spc="10" dirty="0"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300" i="1" u="heavy" spc="5" dirty="0"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300" i="1" dirty="0">
                <a:latin typeface="Times New Roman"/>
                <a:cs typeface="Times New Roman"/>
              </a:rPr>
              <a:t>	</a:t>
            </a:r>
            <a:r>
              <a:rPr spc="-204" dirty="0"/>
              <a:t>r</a:t>
            </a:r>
            <a:r>
              <a:rPr spc="15" dirty="0"/>
              <a:t>e</a:t>
            </a:r>
            <a:r>
              <a:rPr spc="30" dirty="0"/>
              <a:t>p</a:t>
            </a:r>
            <a:r>
              <a:rPr spc="-204" dirty="0"/>
              <a:t>r</a:t>
            </a:r>
            <a:r>
              <a:rPr spc="55" dirty="0"/>
              <a:t>es</a:t>
            </a:r>
            <a:r>
              <a:rPr spc="60" dirty="0"/>
              <a:t>e</a:t>
            </a:r>
            <a:r>
              <a:rPr spc="-25" dirty="0"/>
              <a:t>ntation</a:t>
            </a:r>
            <a:r>
              <a:rPr dirty="0"/>
              <a:t>	</a:t>
            </a:r>
            <a:r>
              <a:rPr spc="-20" dirty="0"/>
              <a:t>o</a:t>
            </a:r>
            <a:r>
              <a:rPr spc="-10" dirty="0"/>
              <a:t>f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40" dirty="0"/>
              <a:t>s</a:t>
            </a:r>
            <a:r>
              <a:rPr spc="45" dirty="0"/>
              <a:t>o</a:t>
            </a:r>
            <a:r>
              <a:rPr spc="-40" dirty="0"/>
              <a:t>lu</a:t>
            </a:r>
            <a:r>
              <a:rPr spc="-20" dirty="0"/>
              <a:t>t</a:t>
            </a:r>
            <a:r>
              <a:rPr spc="5" dirty="0"/>
              <a:t>i</a:t>
            </a:r>
            <a:r>
              <a:rPr spc="15" dirty="0"/>
              <a:t>on</a:t>
            </a:r>
            <a:r>
              <a:rPr dirty="0"/>
              <a:t>	t</a:t>
            </a:r>
            <a:r>
              <a:rPr spc="-5" dirty="0"/>
              <a:t>o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60" dirty="0"/>
              <a:t>g</a:t>
            </a:r>
            <a:r>
              <a:rPr spc="-15" dirty="0"/>
              <a:t>i</a:t>
            </a:r>
            <a:r>
              <a:rPr spc="-130" dirty="0"/>
              <a:t>v</a:t>
            </a:r>
            <a:r>
              <a:rPr spc="20" dirty="0"/>
              <a:t>en</a:t>
            </a:r>
            <a:r>
              <a:rPr dirty="0"/>
              <a:t>	</a:t>
            </a:r>
            <a:r>
              <a:rPr spc="-135" dirty="0"/>
              <a:t>p</a:t>
            </a:r>
            <a:r>
              <a:rPr spc="-75" dirty="0"/>
              <a:t>r</a:t>
            </a:r>
            <a:r>
              <a:rPr spc="10" dirty="0"/>
              <a:t>obl</a:t>
            </a:r>
            <a:r>
              <a:rPr spc="20" dirty="0"/>
              <a:t>em,</a:t>
            </a:r>
            <a:r>
              <a:rPr dirty="0"/>
              <a:t>	</a:t>
            </a:r>
            <a:r>
              <a:rPr spc="-30" dirty="0"/>
              <a:t>w</a:t>
            </a:r>
            <a:r>
              <a:rPr spc="-10" dirty="0"/>
              <a:t>h</a:t>
            </a:r>
            <a:r>
              <a:rPr spc="5" dirty="0"/>
              <a:t>i</a:t>
            </a:r>
            <a:r>
              <a:rPr spc="15" dirty="0"/>
              <a:t>ch  </a:t>
            </a:r>
            <a:r>
              <a:rPr spc="-5" dirty="0"/>
              <a:t>makes </a:t>
            </a:r>
            <a:r>
              <a:rPr spc="-25" dirty="0"/>
              <a:t>it </a:t>
            </a:r>
            <a:r>
              <a:rPr spc="-5" dirty="0"/>
              <a:t>easy to</a:t>
            </a:r>
            <a:r>
              <a:rPr spc="75" dirty="0"/>
              <a:t> </a:t>
            </a:r>
            <a:r>
              <a:rPr spc="-25" dirty="0"/>
              <a:t>understand.</a:t>
            </a:r>
            <a:endParaRPr sz="2300">
              <a:latin typeface="Times New Roman"/>
              <a:cs typeface="Times New Roman"/>
            </a:endParaRPr>
          </a:p>
          <a:p>
            <a:pPr marL="301625" indent="-287020">
              <a:lnSpc>
                <a:spcPct val="100000"/>
              </a:lnSpc>
              <a:spcBef>
                <a:spcPts val="825"/>
              </a:spcBef>
              <a:buClr>
                <a:srgbClr val="B05E28"/>
              </a:buClr>
              <a:buSzPct val="113636"/>
              <a:buFont typeface="Arial"/>
              <a:buChar char="•"/>
              <a:tabLst>
                <a:tab pos="302260" algn="l"/>
                <a:tab pos="302895" algn="l"/>
              </a:tabLst>
            </a:pPr>
            <a:r>
              <a:rPr spc="-85" dirty="0"/>
              <a:t>An </a:t>
            </a:r>
            <a:r>
              <a:rPr spc="-25" dirty="0"/>
              <a:t>algorithm </a:t>
            </a:r>
            <a:r>
              <a:rPr spc="35" dirty="0"/>
              <a:t>uses </a:t>
            </a:r>
            <a:r>
              <a:rPr spc="-50" dirty="0"/>
              <a:t>a </a:t>
            </a:r>
            <a:r>
              <a:rPr u="heavy" spc="-10" dirty="0">
                <a:uFill>
                  <a:solidFill>
                    <a:srgbClr val="009999"/>
                  </a:solidFill>
                </a:uFill>
              </a:rPr>
              <a:t>definite</a:t>
            </a:r>
            <a:r>
              <a:rPr u="heavy" spc="195" dirty="0">
                <a:uFill>
                  <a:solidFill>
                    <a:srgbClr val="009999"/>
                  </a:solidFill>
                </a:uFill>
              </a:rPr>
              <a:t> </a:t>
            </a:r>
            <a:r>
              <a:rPr u="heavy" spc="-25" dirty="0">
                <a:uFill>
                  <a:solidFill>
                    <a:srgbClr val="009999"/>
                  </a:solidFill>
                </a:uFill>
              </a:rPr>
              <a:t>procedure</a:t>
            </a:r>
            <a:r>
              <a:rPr spc="-25" dirty="0"/>
              <a:t>.</a:t>
            </a:r>
          </a:p>
          <a:p>
            <a:pPr marL="301625" marR="7620" indent="-287020">
              <a:lnSpc>
                <a:spcPts val="2380"/>
              </a:lnSpc>
              <a:spcBef>
                <a:spcPts val="1160"/>
              </a:spcBef>
              <a:buClr>
                <a:srgbClr val="B05E28"/>
              </a:buClr>
              <a:buSzPct val="113636"/>
              <a:buFont typeface="Arial"/>
              <a:buChar char="•"/>
              <a:tabLst>
                <a:tab pos="302260" algn="l"/>
                <a:tab pos="302895" algn="l"/>
                <a:tab pos="684530" algn="l"/>
                <a:tab pos="1064260" algn="l"/>
                <a:tab pos="1635760" algn="l"/>
                <a:tab pos="3074670" algn="l"/>
                <a:tab pos="3559175" algn="l"/>
                <a:tab pos="4157979" algn="l"/>
                <a:tab pos="5979795" algn="l"/>
                <a:tab pos="7324090" algn="l"/>
                <a:tab pos="7770495" algn="l"/>
                <a:tab pos="8122920" algn="l"/>
                <a:tab pos="8502015" algn="l"/>
                <a:tab pos="9199880" algn="l"/>
              </a:tabLst>
            </a:pPr>
            <a:r>
              <a:rPr spc="-30" dirty="0"/>
              <a:t>I</a:t>
            </a:r>
            <a:r>
              <a:rPr spc="-20" dirty="0"/>
              <a:t>t</a:t>
            </a:r>
            <a:r>
              <a:rPr dirty="0"/>
              <a:t>	</a:t>
            </a:r>
            <a:r>
              <a:rPr spc="30" dirty="0"/>
              <a:t>i</a:t>
            </a:r>
            <a:r>
              <a:rPr spc="35" dirty="0"/>
              <a:t>s</a:t>
            </a:r>
            <a:r>
              <a:rPr dirty="0"/>
              <a:t>	</a:t>
            </a:r>
            <a:r>
              <a:rPr spc="-10" dirty="0"/>
              <a:t>n</a:t>
            </a:r>
            <a:r>
              <a:rPr spc="-5" dirty="0"/>
              <a:t>ot</a:t>
            </a:r>
            <a:r>
              <a:rPr dirty="0"/>
              <a:t>	</a:t>
            </a:r>
            <a:r>
              <a:rPr spc="-10" dirty="0"/>
              <a:t>d</a:t>
            </a:r>
            <a:r>
              <a:rPr spc="20" dirty="0"/>
              <a:t>epend</a:t>
            </a:r>
            <a:r>
              <a:rPr spc="30" dirty="0"/>
              <a:t>e</a:t>
            </a:r>
            <a:r>
              <a:rPr spc="-45" dirty="0"/>
              <a:t>n</a:t>
            </a:r>
            <a:r>
              <a:rPr spc="-25" dirty="0"/>
              <a:t>t</a:t>
            </a:r>
            <a:r>
              <a:rPr dirty="0"/>
              <a:t>	</a:t>
            </a:r>
            <a:r>
              <a:rPr spc="20" dirty="0"/>
              <a:t>o</a:t>
            </a:r>
            <a:r>
              <a:rPr spc="15" dirty="0"/>
              <a:t>n</a:t>
            </a:r>
            <a:r>
              <a:rPr dirty="0"/>
              <a:t>	</a:t>
            </a:r>
            <a:r>
              <a:rPr spc="-30" dirty="0"/>
              <a:t>a</a:t>
            </a:r>
            <a:r>
              <a:rPr spc="-70" dirty="0"/>
              <a:t>n</a:t>
            </a:r>
            <a:r>
              <a:rPr spc="-75" dirty="0"/>
              <a:t>y</a:t>
            </a:r>
            <a:r>
              <a:rPr dirty="0"/>
              <a:t>	</a:t>
            </a:r>
            <a:r>
              <a:rPr spc="-135" dirty="0"/>
              <a:t>p</a:t>
            </a:r>
            <a:r>
              <a:rPr spc="-85" dirty="0"/>
              <a:t>r</a:t>
            </a:r>
            <a:r>
              <a:rPr dirty="0"/>
              <a:t>o</a:t>
            </a:r>
            <a:r>
              <a:rPr spc="130" dirty="0"/>
              <a:t>g</a:t>
            </a:r>
            <a:r>
              <a:rPr spc="-70" dirty="0"/>
              <a:t>ra</a:t>
            </a:r>
            <a:r>
              <a:rPr spc="-114" dirty="0"/>
              <a:t>m</a:t>
            </a:r>
            <a:r>
              <a:rPr spc="20" dirty="0"/>
              <a:t>m</a:t>
            </a:r>
            <a:r>
              <a:rPr spc="15" dirty="0"/>
              <a:t>i</a:t>
            </a:r>
            <a:r>
              <a:rPr spc="35" dirty="0"/>
              <a:t>ng</a:t>
            </a:r>
            <a:r>
              <a:rPr dirty="0"/>
              <a:t>	</a:t>
            </a:r>
            <a:r>
              <a:rPr spc="-40" dirty="0"/>
              <a:t>l</a:t>
            </a:r>
            <a:r>
              <a:rPr spc="-55" dirty="0"/>
              <a:t>a</a:t>
            </a:r>
            <a:r>
              <a:rPr spc="-5" dirty="0"/>
              <a:t>ngu</a:t>
            </a:r>
            <a:r>
              <a:rPr spc="30" dirty="0"/>
              <a:t>a</a:t>
            </a:r>
            <a:r>
              <a:rPr spc="50" dirty="0"/>
              <a:t>ge,</a:t>
            </a:r>
            <a:r>
              <a:rPr dirty="0"/>
              <a:t>	</a:t>
            </a:r>
            <a:r>
              <a:rPr spc="35" dirty="0"/>
              <a:t>s</a:t>
            </a:r>
            <a:r>
              <a:rPr spc="55" dirty="0"/>
              <a:t>o</a:t>
            </a:r>
            <a:r>
              <a:rPr dirty="0"/>
              <a:t>	</a:t>
            </a:r>
            <a:r>
              <a:rPr spc="-15" dirty="0"/>
              <a:t>i</a:t>
            </a:r>
            <a:r>
              <a:rPr spc="-25" dirty="0"/>
              <a:t>t</a:t>
            </a:r>
            <a:r>
              <a:rPr dirty="0"/>
              <a:t>	</a:t>
            </a:r>
            <a:r>
              <a:rPr spc="15" dirty="0"/>
              <a:t>i</a:t>
            </a:r>
            <a:r>
              <a:rPr spc="35" dirty="0"/>
              <a:t>s</a:t>
            </a:r>
            <a:r>
              <a:rPr dirty="0"/>
              <a:t>	</a:t>
            </a:r>
            <a:r>
              <a:rPr spc="-5" dirty="0"/>
              <a:t>easy</a:t>
            </a:r>
            <a:r>
              <a:rPr dirty="0"/>
              <a:t>	</a:t>
            </a:r>
            <a:r>
              <a:rPr spc="-5" dirty="0"/>
              <a:t>to  </a:t>
            </a:r>
            <a:r>
              <a:rPr spc="-30" dirty="0"/>
              <a:t>understand </a:t>
            </a:r>
            <a:r>
              <a:rPr spc="-80" dirty="0"/>
              <a:t>for </a:t>
            </a:r>
            <a:r>
              <a:rPr spc="-25" dirty="0"/>
              <a:t>anyone </a:t>
            </a:r>
            <a:r>
              <a:rPr spc="-10" dirty="0"/>
              <a:t>even </a:t>
            </a:r>
            <a:r>
              <a:rPr spc="-20" dirty="0"/>
              <a:t>without </a:t>
            </a:r>
            <a:r>
              <a:rPr spc="-25" dirty="0"/>
              <a:t>programming</a:t>
            </a:r>
            <a:r>
              <a:rPr spc="315" dirty="0"/>
              <a:t> </a:t>
            </a:r>
            <a:r>
              <a:rPr spc="5" dirty="0"/>
              <a:t>knowledge.</a:t>
            </a:r>
          </a:p>
          <a:p>
            <a:pPr marL="301625" indent="-287020">
              <a:lnSpc>
                <a:spcPts val="2510"/>
              </a:lnSpc>
              <a:spcBef>
                <a:spcPts val="825"/>
              </a:spcBef>
              <a:buClr>
                <a:srgbClr val="B05E28"/>
              </a:buClr>
              <a:buSzPct val="113636"/>
              <a:buFont typeface="Arial"/>
              <a:buChar char="•"/>
              <a:tabLst>
                <a:tab pos="302260" algn="l"/>
                <a:tab pos="302895" algn="l"/>
                <a:tab pos="1126490" algn="l"/>
                <a:tab pos="1746885" algn="l"/>
                <a:tab pos="2111375" algn="l"/>
                <a:tab pos="2530475" algn="l"/>
                <a:tab pos="3815079" algn="l"/>
                <a:tab pos="4350385" algn="l"/>
                <a:tab pos="4765040" algn="l"/>
                <a:tab pos="5389880" algn="l"/>
                <a:tab pos="6304280" algn="l"/>
                <a:tab pos="7538720" algn="l"/>
                <a:tab pos="7933690" algn="l"/>
                <a:tab pos="8230870" algn="l"/>
                <a:tab pos="8555355" algn="l"/>
                <a:tab pos="9199880" algn="l"/>
              </a:tabLst>
            </a:pPr>
            <a:r>
              <a:rPr spc="-10" dirty="0"/>
              <a:t>E</a:t>
            </a:r>
            <a:r>
              <a:rPr spc="-40" dirty="0"/>
              <a:t>v</a:t>
            </a:r>
            <a:r>
              <a:rPr spc="-85" dirty="0"/>
              <a:t>e</a:t>
            </a:r>
            <a:r>
              <a:rPr spc="20" dirty="0"/>
              <a:t>r</a:t>
            </a:r>
            <a:r>
              <a:rPr spc="-70" dirty="0"/>
              <a:t>y</a:t>
            </a:r>
            <a:r>
              <a:rPr dirty="0"/>
              <a:t>	</a:t>
            </a:r>
            <a:r>
              <a:rPr spc="5" dirty="0"/>
              <a:t>s</a:t>
            </a:r>
            <a:r>
              <a:rPr spc="-5" dirty="0"/>
              <a:t>t</a:t>
            </a:r>
            <a:r>
              <a:rPr spc="20" dirty="0"/>
              <a:t>ep</a:t>
            </a:r>
            <a:r>
              <a:rPr dirty="0"/>
              <a:t>	i</a:t>
            </a:r>
            <a:r>
              <a:rPr spc="-5" dirty="0"/>
              <a:t>n</a:t>
            </a:r>
            <a:r>
              <a:rPr dirty="0"/>
              <a:t>	</a:t>
            </a:r>
            <a:r>
              <a:rPr spc="-30" dirty="0"/>
              <a:t>an</a:t>
            </a:r>
            <a:r>
              <a:rPr dirty="0"/>
              <a:t>	</a:t>
            </a:r>
            <a:r>
              <a:rPr spc="-45" dirty="0"/>
              <a:t>al</a:t>
            </a:r>
            <a:r>
              <a:rPr spc="65" dirty="0"/>
              <a:t>g</a:t>
            </a:r>
            <a:r>
              <a:rPr spc="55" dirty="0"/>
              <a:t>o</a:t>
            </a:r>
            <a:r>
              <a:rPr spc="-50" dirty="0"/>
              <a:t>rithm</a:t>
            </a:r>
            <a:r>
              <a:rPr dirty="0"/>
              <a:t>	</a:t>
            </a:r>
            <a:r>
              <a:rPr spc="-5" dirty="0"/>
              <a:t>ha</a:t>
            </a:r>
            <a:r>
              <a:rPr dirty="0"/>
              <a:t>s	</a:t>
            </a:r>
            <a:r>
              <a:rPr spc="10" dirty="0"/>
              <a:t>i</a:t>
            </a:r>
            <a:r>
              <a:rPr spc="5" dirty="0"/>
              <a:t>ts</a:t>
            </a:r>
            <a:r>
              <a:rPr dirty="0"/>
              <a:t>	</a:t>
            </a:r>
            <a:r>
              <a:rPr spc="15" dirty="0"/>
              <a:t>o</a:t>
            </a:r>
            <a:r>
              <a:rPr spc="-30" dirty="0"/>
              <a:t>w</a:t>
            </a:r>
            <a:r>
              <a:rPr spc="-20" dirty="0"/>
              <a:t>n</a:t>
            </a:r>
            <a:r>
              <a:rPr dirty="0"/>
              <a:t>	</a:t>
            </a:r>
            <a:r>
              <a:rPr spc="-30" dirty="0"/>
              <a:t>l</a:t>
            </a:r>
            <a:r>
              <a:rPr dirty="0"/>
              <a:t>o</a:t>
            </a:r>
            <a:r>
              <a:rPr spc="95" dirty="0"/>
              <a:t>g</a:t>
            </a:r>
            <a:r>
              <a:rPr spc="-15" dirty="0"/>
              <a:t>ica</a:t>
            </a:r>
            <a:r>
              <a:rPr spc="-5" dirty="0"/>
              <a:t>l</a:t>
            </a:r>
            <a:r>
              <a:rPr dirty="0"/>
              <a:t>	</a:t>
            </a:r>
            <a:r>
              <a:rPr spc="20" dirty="0"/>
              <a:t>seq</a:t>
            </a:r>
            <a:r>
              <a:rPr spc="15" dirty="0"/>
              <a:t>ue</a:t>
            </a:r>
            <a:r>
              <a:rPr spc="25" dirty="0"/>
              <a:t>n</a:t>
            </a:r>
            <a:r>
              <a:rPr spc="50" dirty="0"/>
              <a:t>ce</a:t>
            </a:r>
            <a:r>
              <a:rPr dirty="0"/>
              <a:t>	</a:t>
            </a:r>
            <a:r>
              <a:rPr spc="50" dirty="0"/>
              <a:t>s</a:t>
            </a:r>
            <a:r>
              <a:rPr spc="55" dirty="0"/>
              <a:t>o</a:t>
            </a:r>
            <a:r>
              <a:rPr dirty="0"/>
              <a:t>	</a:t>
            </a:r>
            <a:r>
              <a:rPr spc="-30" dirty="0"/>
              <a:t>i</a:t>
            </a:r>
            <a:r>
              <a:rPr spc="-25" dirty="0"/>
              <a:t>t</a:t>
            </a:r>
            <a:r>
              <a:rPr dirty="0"/>
              <a:t>	</a:t>
            </a:r>
            <a:r>
              <a:rPr spc="15" dirty="0"/>
              <a:t>i</a:t>
            </a:r>
            <a:r>
              <a:rPr spc="35" dirty="0"/>
              <a:t>s</a:t>
            </a:r>
            <a:r>
              <a:rPr dirty="0"/>
              <a:t>	</a:t>
            </a:r>
            <a:r>
              <a:rPr spc="-5" dirty="0"/>
              <a:t>easy</a:t>
            </a:r>
            <a:r>
              <a:rPr dirty="0"/>
              <a:t>	</a:t>
            </a:r>
            <a:r>
              <a:rPr spc="5" dirty="0"/>
              <a:t>to</a:t>
            </a:r>
          </a:p>
          <a:p>
            <a:pPr marL="301625">
              <a:lnSpc>
                <a:spcPts val="2510"/>
              </a:lnSpc>
            </a:pPr>
            <a:r>
              <a:rPr spc="-20" dirty="0"/>
              <a:t>debug.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4394" y="6011976"/>
            <a:ext cx="328802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5" dirty="0">
                <a:latin typeface="Times New Roman"/>
                <a:cs typeface="Times New Roman"/>
              </a:rPr>
              <a:t>PRESENTED </a:t>
            </a:r>
            <a:r>
              <a:rPr lang="en-US" sz="1000" spc="-65" dirty="0">
                <a:latin typeface="Times New Roman"/>
                <a:cs typeface="Times New Roman"/>
              </a:rPr>
              <a:t>BY: RAM PAL SINGH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32769" y="6011976"/>
            <a:ext cx="850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019" y="2518918"/>
            <a:ext cx="2487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sng" spc="-35" dirty="0">
                <a:uFill>
                  <a:solidFill>
                    <a:srgbClr val="B03128"/>
                  </a:solidFill>
                </a:uFill>
              </a:rPr>
              <a:t>Algorithm </a:t>
            </a:r>
            <a:r>
              <a:rPr sz="2000" u="sng" spc="-100" dirty="0">
                <a:uFill>
                  <a:solidFill>
                    <a:srgbClr val="B03128"/>
                  </a:solidFill>
                </a:uFill>
              </a:rPr>
              <a:t>VS</a:t>
            </a:r>
            <a:r>
              <a:rPr sz="2000" u="sng" spc="-35" dirty="0">
                <a:uFill>
                  <a:solidFill>
                    <a:srgbClr val="B03128"/>
                  </a:solidFill>
                </a:uFill>
              </a:rPr>
              <a:t> </a:t>
            </a:r>
            <a:r>
              <a:rPr sz="2000" u="sng" spc="-40" dirty="0">
                <a:uFill>
                  <a:solidFill>
                    <a:srgbClr val="B03128"/>
                  </a:solidFill>
                </a:uFill>
              </a:rPr>
              <a:t>Program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374394" y="2867309"/>
            <a:ext cx="4008754" cy="276415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360"/>
              </a:spcBef>
            </a:pPr>
            <a:r>
              <a:rPr sz="2000" b="1" spc="-35" dirty="0">
                <a:solidFill>
                  <a:srgbClr val="B03128"/>
                </a:solidFill>
                <a:latin typeface="Times New Roman"/>
                <a:cs typeface="Times New Roman"/>
              </a:rPr>
              <a:t>Algorithm</a:t>
            </a:r>
            <a:endParaRPr sz="2000">
              <a:latin typeface="Times New Roman"/>
              <a:cs typeface="Times New Roman"/>
            </a:endParaRPr>
          </a:p>
          <a:p>
            <a:pPr marL="615950" indent="-603885">
              <a:lnSpc>
                <a:spcPct val="100000"/>
              </a:lnSpc>
              <a:spcBef>
                <a:spcPts val="600"/>
              </a:spcBef>
              <a:buClr>
                <a:srgbClr val="B05E28"/>
              </a:buClr>
              <a:buSzPct val="115000"/>
              <a:buFont typeface="Wingdings"/>
              <a:buChar char=""/>
              <a:tabLst>
                <a:tab pos="615950" algn="l"/>
                <a:tab pos="616585" algn="l"/>
              </a:tabLst>
            </a:pPr>
            <a:r>
              <a:rPr sz="2000" b="1" spc="-45" dirty="0">
                <a:solidFill>
                  <a:srgbClr val="009999"/>
                </a:solidFill>
                <a:latin typeface="Times New Roman"/>
                <a:cs typeface="Times New Roman"/>
              </a:rPr>
              <a:t>written </a:t>
            </a:r>
            <a:r>
              <a:rPr sz="2000" b="1" spc="-40" dirty="0">
                <a:solidFill>
                  <a:srgbClr val="009999"/>
                </a:solidFill>
                <a:latin typeface="Times New Roman"/>
                <a:cs typeface="Times New Roman"/>
              </a:rPr>
              <a:t>at </a:t>
            </a:r>
            <a:r>
              <a:rPr sz="2000" b="1" spc="25" dirty="0">
                <a:solidFill>
                  <a:srgbClr val="009999"/>
                </a:solidFill>
                <a:latin typeface="Times New Roman"/>
                <a:cs typeface="Times New Roman"/>
              </a:rPr>
              <a:t>design</a:t>
            </a:r>
            <a:r>
              <a:rPr sz="2000" b="1" spc="7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009999"/>
                </a:solidFill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ts val="1830"/>
              </a:lnSpc>
              <a:spcBef>
                <a:spcPts val="900"/>
              </a:spcBef>
              <a:buClr>
                <a:srgbClr val="B05E28"/>
              </a:buClr>
              <a:buSzPct val="135294"/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1700" b="1" spc="-110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1700" b="1" spc="-10" dirty="0">
                <a:solidFill>
                  <a:srgbClr val="009999"/>
                </a:solidFill>
                <a:latin typeface="Times New Roman"/>
                <a:cs typeface="Times New Roman"/>
              </a:rPr>
              <a:t>Person </a:t>
            </a:r>
            <a:r>
              <a:rPr sz="1700" b="1" dirty="0">
                <a:solidFill>
                  <a:srgbClr val="009999"/>
                </a:solidFill>
                <a:latin typeface="Times New Roman"/>
                <a:cs typeface="Times New Roman"/>
              </a:rPr>
              <a:t>who has</a:t>
            </a:r>
            <a:r>
              <a:rPr sz="1700" b="1" spc="9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9999"/>
                </a:solidFill>
                <a:latin typeface="Times New Roman"/>
                <a:cs typeface="Times New Roman"/>
              </a:rPr>
              <a:t>domain</a:t>
            </a:r>
            <a:endParaRPr sz="1700">
              <a:latin typeface="Times New Roman"/>
              <a:cs typeface="Times New Roman"/>
            </a:endParaRPr>
          </a:p>
          <a:p>
            <a:pPr marR="20955" algn="r">
              <a:lnSpc>
                <a:spcPts val="2190"/>
              </a:lnSpc>
            </a:pPr>
            <a:r>
              <a:rPr sz="1700" b="1" spc="5" dirty="0">
                <a:solidFill>
                  <a:srgbClr val="009999"/>
                </a:solidFill>
                <a:latin typeface="Times New Roman"/>
                <a:cs typeface="Times New Roman"/>
              </a:rPr>
              <a:t>knowledge </a:t>
            </a:r>
            <a:r>
              <a:rPr sz="1700" b="1" dirty="0">
                <a:solidFill>
                  <a:srgbClr val="009999"/>
                </a:solidFill>
                <a:latin typeface="Times New Roman"/>
                <a:cs typeface="Times New Roman"/>
              </a:rPr>
              <a:t>can </a:t>
            </a:r>
            <a:r>
              <a:rPr sz="1700" b="1" spc="-35" dirty="0">
                <a:solidFill>
                  <a:srgbClr val="009999"/>
                </a:solidFill>
                <a:latin typeface="Times New Roman"/>
                <a:cs typeface="Times New Roman"/>
              </a:rPr>
              <a:t>write </a:t>
            </a:r>
            <a:r>
              <a:rPr sz="1700" b="1" spc="-30" dirty="0">
                <a:solidFill>
                  <a:srgbClr val="009999"/>
                </a:solidFill>
                <a:latin typeface="Times New Roman"/>
                <a:cs typeface="Times New Roman"/>
              </a:rPr>
              <a:t>Better</a:t>
            </a:r>
            <a:r>
              <a:rPr sz="1700" b="1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1700" b="1" spc="-15" dirty="0">
                <a:solidFill>
                  <a:srgbClr val="009999"/>
                </a:solidFill>
                <a:latin typeface="Times New Roman"/>
                <a:cs typeface="Times New Roman"/>
              </a:rPr>
              <a:t>algorithm</a:t>
            </a:r>
            <a:r>
              <a:rPr sz="2000" b="1" spc="-15" dirty="0">
                <a:solidFill>
                  <a:srgbClr val="009999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12750" marR="5080" indent="-412750" algn="r">
              <a:lnSpc>
                <a:spcPct val="100000"/>
              </a:lnSpc>
              <a:spcBef>
                <a:spcPts val="600"/>
              </a:spcBef>
              <a:buClr>
                <a:srgbClr val="B05E28"/>
              </a:buClr>
              <a:buSzPct val="115000"/>
              <a:buFont typeface="Wingdings"/>
              <a:buChar char=""/>
              <a:tabLst>
                <a:tab pos="412750" algn="l"/>
                <a:tab pos="413384" algn="l"/>
              </a:tabLst>
            </a:pPr>
            <a:r>
              <a:rPr sz="2000" b="1" spc="-20" dirty="0">
                <a:solidFill>
                  <a:srgbClr val="009999"/>
                </a:solidFill>
                <a:latin typeface="Times New Roman"/>
                <a:cs typeface="Times New Roman"/>
              </a:rPr>
              <a:t>it </a:t>
            </a:r>
            <a:r>
              <a:rPr sz="2000" b="1" dirty="0">
                <a:solidFill>
                  <a:srgbClr val="009999"/>
                </a:solidFill>
                <a:latin typeface="Times New Roman"/>
                <a:cs typeface="Times New Roman"/>
              </a:rPr>
              <a:t>can </a:t>
            </a:r>
            <a:r>
              <a:rPr sz="2000" b="1" spc="20" dirty="0">
                <a:solidFill>
                  <a:srgbClr val="009999"/>
                </a:solidFill>
                <a:latin typeface="Times New Roman"/>
                <a:cs typeface="Times New Roman"/>
              </a:rPr>
              <a:t>be </a:t>
            </a:r>
            <a:r>
              <a:rPr sz="2000" b="1" spc="-45" dirty="0">
                <a:solidFill>
                  <a:srgbClr val="009999"/>
                </a:solidFill>
                <a:latin typeface="Times New Roman"/>
                <a:cs typeface="Times New Roman"/>
              </a:rPr>
              <a:t>written </a:t>
            </a:r>
            <a:r>
              <a:rPr sz="2000" b="1" dirty="0">
                <a:solidFill>
                  <a:srgbClr val="009999"/>
                </a:solidFill>
                <a:latin typeface="Times New Roman"/>
                <a:cs typeface="Times New Roman"/>
              </a:rPr>
              <a:t>in </a:t>
            </a:r>
            <a:r>
              <a:rPr sz="2000" b="1" spc="-50" dirty="0">
                <a:solidFill>
                  <a:srgbClr val="009999"/>
                </a:solidFill>
                <a:latin typeface="Times New Roman"/>
                <a:cs typeface="Times New Roman"/>
              </a:rPr>
              <a:t>any</a:t>
            </a:r>
            <a:r>
              <a:rPr sz="2000" b="1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009999"/>
                </a:solidFill>
                <a:latin typeface="Times New Roman"/>
                <a:cs typeface="Times New Roman"/>
              </a:rPr>
              <a:t>language.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B05E28"/>
              </a:buClr>
              <a:buFont typeface="Wingdings"/>
              <a:buChar char=""/>
            </a:pPr>
            <a:endParaRPr sz="2150">
              <a:latin typeface="Times New Roman"/>
              <a:cs typeface="Times New Roman"/>
            </a:endParaRPr>
          </a:p>
          <a:p>
            <a:pPr marL="363220" indent="-350520">
              <a:lnSpc>
                <a:spcPct val="100000"/>
              </a:lnSpc>
              <a:buClr>
                <a:srgbClr val="B05E28"/>
              </a:buClr>
              <a:buSzPct val="115000"/>
              <a:buFont typeface="Wingdings"/>
              <a:buChar char=""/>
              <a:tabLst>
                <a:tab pos="363220" algn="l"/>
              </a:tabLst>
            </a:pPr>
            <a:r>
              <a:rPr sz="2000" b="1" spc="-40" dirty="0">
                <a:solidFill>
                  <a:srgbClr val="009999"/>
                </a:solidFill>
                <a:latin typeface="Times New Roman"/>
                <a:cs typeface="Times New Roman"/>
              </a:rPr>
              <a:t>Hardware </a:t>
            </a:r>
            <a:r>
              <a:rPr sz="2000" b="1" spc="-60" dirty="0">
                <a:solidFill>
                  <a:srgbClr val="009999"/>
                </a:solidFill>
                <a:latin typeface="Times New Roman"/>
                <a:cs typeface="Times New Roman"/>
              </a:rPr>
              <a:t>&amp; </a:t>
            </a:r>
            <a:r>
              <a:rPr sz="2000" b="1" spc="-35" dirty="0">
                <a:solidFill>
                  <a:srgbClr val="009999"/>
                </a:solidFill>
                <a:latin typeface="Times New Roman"/>
                <a:cs typeface="Times New Roman"/>
              </a:rPr>
              <a:t>OS</a:t>
            </a:r>
            <a:r>
              <a:rPr sz="2000" b="1" spc="6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9999"/>
                </a:solidFill>
                <a:latin typeface="Times New Roman"/>
                <a:cs typeface="Times New Roman"/>
              </a:rPr>
              <a:t>independent.</a:t>
            </a:r>
            <a:endParaRPr sz="2000">
              <a:latin typeface="Times New Roman"/>
              <a:cs typeface="Times New Roman"/>
            </a:endParaRPr>
          </a:p>
          <a:p>
            <a:pPr marL="363220" indent="-350520">
              <a:lnSpc>
                <a:spcPct val="100000"/>
              </a:lnSpc>
              <a:spcBef>
                <a:spcPts val="600"/>
              </a:spcBef>
              <a:buClr>
                <a:srgbClr val="B05E28"/>
              </a:buClr>
              <a:buSzPct val="115000"/>
              <a:buFont typeface="Wingdings"/>
              <a:buChar char=""/>
              <a:tabLst>
                <a:tab pos="363220" algn="l"/>
              </a:tabLst>
            </a:pPr>
            <a:r>
              <a:rPr sz="2000" b="1" spc="85" dirty="0">
                <a:solidFill>
                  <a:srgbClr val="009999"/>
                </a:solidFill>
                <a:latin typeface="Times New Roman"/>
                <a:cs typeface="Times New Roman"/>
              </a:rPr>
              <a:t>Need </a:t>
            </a:r>
            <a:r>
              <a:rPr sz="2000" b="1" spc="-10" dirty="0">
                <a:solidFill>
                  <a:srgbClr val="009999"/>
                </a:solidFill>
                <a:latin typeface="Times New Roman"/>
                <a:cs typeface="Times New Roman"/>
              </a:rPr>
              <a:t>analysis of </a:t>
            </a:r>
            <a:r>
              <a:rPr sz="2000" b="1" spc="-25" dirty="0">
                <a:solidFill>
                  <a:srgbClr val="009999"/>
                </a:solidFill>
                <a:latin typeface="Times New Roman"/>
                <a:cs typeface="Times New Roman"/>
              </a:rPr>
              <a:t>an</a:t>
            </a:r>
            <a:r>
              <a:rPr sz="2000" b="1" spc="10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009999"/>
                </a:solidFill>
                <a:latin typeface="Times New Roman"/>
                <a:cs typeface="Times New Roman"/>
              </a:rPr>
              <a:t>algorithm.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4228" y="2824327"/>
            <a:ext cx="4416425" cy="27997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700"/>
              </a:spcBef>
            </a:pPr>
            <a:r>
              <a:rPr sz="2000" b="1" spc="-40" dirty="0">
                <a:solidFill>
                  <a:srgbClr val="B03128"/>
                </a:solidFill>
                <a:latin typeface="Times New Roman"/>
                <a:cs typeface="Times New Roman"/>
              </a:rPr>
              <a:t>Program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75" dirty="0">
                <a:solidFill>
                  <a:srgbClr val="009999"/>
                </a:solidFill>
                <a:latin typeface="Times New Roman"/>
                <a:cs typeface="Times New Roman"/>
              </a:rPr>
              <a:t>Written </a:t>
            </a:r>
            <a:r>
              <a:rPr sz="2000" b="1" spc="-30" dirty="0">
                <a:solidFill>
                  <a:srgbClr val="009999"/>
                </a:solidFill>
                <a:latin typeface="Times New Roman"/>
                <a:cs typeface="Times New Roman"/>
              </a:rPr>
              <a:t>during</a:t>
            </a:r>
            <a:r>
              <a:rPr sz="2000" b="1" spc="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9999"/>
                </a:solidFill>
                <a:latin typeface="Times New Roman"/>
                <a:cs typeface="Times New Roman"/>
              </a:rPr>
              <a:t>implementation.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830"/>
              </a:lnSpc>
              <a:spcBef>
                <a:spcPts val="900"/>
              </a:spcBef>
              <a:tabLst>
                <a:tab pos="425450" algn="l"/>
                <a:tab pos="1841500" algn="l"/>
                <a:tab pos="2435860" algn="l"/>
                <a:tab pos="3164205" algn="l"/>
                <a:tab pos="4222115" algn="l"/>
              </a:tabLst>
            </a:pPr>
            <a:r>
              <a:rPr sz="1700" b="1" spc="-110" dirty="0">
                <a:solidFill>
                  <a:srgbClr val="009999"/>
                </a:solidFill>
                <a:latin typeface="Times New Roman"/>
                <a:cs typeface="Times New Roman"/>
              </a:rPr>
              <a:t>A	</a:t>
            </a:r>
            <a:r>
              <a:rPr sz="1700" b="1" spc="-15" dirty="0">
                <a:solidFill>
                  <a:srgbClr val="009999"/>
                </a:solidFill>
                <a:latin typeface="Times New Roman"/>
                <a:cs typeface="Times New Roman"/>
              </a:rPr>
              <a:t>p</a:t>
            </a:r>
            <a:r>
              <a:rPr sz="1700" b="1" spc="-160" dirty="0">
                <a:solidFill>
                  <a:srgbClr val="009999"/>
                </a:solidFill>
                <a:latin typeface="Times New Roman"/>
                <a:cs typeface="Times New Roman"/>
              </a:rPr>
              <a:t>r</a:t>
            </a:r>
            <a:r>
              <a:rPr sz="1700" b="1" spc="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1700" b="1" spc="90" dirty="0">
                <a:solidFill>
                  <a:srgbClr val="009999"/>
                </a:solidFill>
                <a:latin typeface="Times New Roman"/>
                <a:cs typeface="Times New Roman"/>
              </a:rPr>
              <a:t>g</a:t>
            </a:r>
            <a:r>
              <a:rPr sz="1700" b="1" spc="-50" dirty="0">
                <a:solidFill>
                  <a:srgbClr val="009999"/>
                </a:solidFill>
                <a:latin typeface="Times New Roman"/>
                <a:cs typeface="Times New Roman"/>
              </a:rPr>
              <a:t>rammer</a:t>
            </a:r>
            <a:r>
              <a:rPr sz="1700" b="1" dirty="0">
                <a:solidFill>
                  <a:srgbClr val="009999"/>
                </a:solidFill>
                <a:latin typeface="Times New Roman"/>
                <a:cs typeface="Times New Roman"/>
              </a:rPr>
              <a:t>	can	</a:t>
            </a:r>
            <a:r>
              <a:rPr sz="1700" b="1" spc="-80" dirty="0">
                <a:solidFill>
                  <a:srgbClr val="009999"/>
                </a:solidFill>
                <a:latin typeface="Times New Roman"/>
                <a:cs typeface="Times New Roman"/>
              </a:rPr>
              <a:t>wr</a:t>
            </a:r>
            <a:r>
              <a:rPr sz="1700" b="1" spc="-35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1700" b="1" spc="-4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1700" b="1" spc="45" dirty="0">
                <a:solidFill>
                  <a:srgbClr val="009999"/>
                </a:solidFill>
                <a:latin typeface="Times New Roman"/>
                <a:cs typeface="Times New Roman"/>
              </a:rPr>
              <a:t>e</a:t>
            </a:r>
            <a:r>
              <a:rPr sz="1700" b="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1700" b="1" spc="-15" dirty="0">
                <a:solidFill>
                  <a:srgbClr val="009999"/>
                </a:solidFill>
                <a:latin typeface="Times New Roman"/>
                <a:cs typeface="Times New Roman"/>
              </a:rPr>
              <a:t>p</a:t>
            </a:r>
            <a:r>
              <a:rPr sz="1700" b="1" spc="-160" dirty="0">
                <a:solidFill>
                  <a:srgbClr val="009999"/>
                </a:solidFill>
                <a:latin typeface="Times New Roman"/>
                <a:cs typeface="Times New Roman"/>
              </a:rPr>
              <a:t>r</a:t>
            </a:r>
            <a:r>
              <a:rPr sz="1700" b="1" spc="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1700" b="1" spc="90" dirty="0">
                <a:solidFill>
                  <a:srgbClr val="009999"/>
                </a:solidFill>
                <a:latin typeface="Times New Roman"/>
                <a:cs typeface="Times New Roman"/>
              </a:rPr>
              <a:t>g</a:t>
            </a:r>
            <a:r>
              <a:rPr sz="1700" b="1" spc="-60" dirty="0">
                <a:solidFill>
                  <a:srgbClr val="009999"/>
                </a:solidFill>
                <a:latin typeface="Times New Roman"/>
                <a:cs typeface="Times New Roman"/>
              </a:rPr>
              <a:t>ram</a:t>
            </a:r>
            <a:r>
              <a:rPr sz="1700" b="1" dirty="0">
                <a:solidFill>
                  <a:srgbClr val="009999"/>
                </a:solidFill>
                <a:latin typeface="Times New Roman"/>
                <a:cs typeface="Times New Roman"/>
              </a:rPr>
              <a:t>	in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190"/>
              </a:lnSpc>
            </a:pPr>
            <a:r>
              <a:rPr sz="2000" b="1" spc="-35" dirty="0">
                <a:solidFill>
                  <a:srgbClr val="009999"/>
                </a:solidFill>
                <a:latin typeface="Times New Roman"/>
                <a:cs typeface="Times New Roman"/>
              </a:rPr>
              <a:t>better</a:t>
            </a:r>
            <a:r>
              <a:rPr sz="2000" b="1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000" b="1" spc="-85" dirty="0">
                <a:solidFill>
                  <a:srgbClr val="009999"/>
                </a:solidFill>
                <a:latin typeface="Times New Roman"/>
                <a:cs typeface="Times New Roman"/>
              </a:rPr>
              <a:t>way.</a:t>
            </a:r>
            <a:endParaRPr sz="2000">
              <a:latin typeface="Times New Roman"/>
              <a:cs typeface="Times New Roman"/>
            </a:endParaRPr>
          </a:p>
          <a:p>
            <a:pPr marL="12700" marR="1724660">
              <a:lnSpc>
                <a:spcPct val="80000"/>
              </a:lnSpc>
              <a:spcBef>
                <a:spcPts val="1080"/>
              </a:spcBef>
            </a:pPr>
            <a:r>
              <a:rPr sz="2000" b="1" spc="-15" dirty="0">
                <a:solidFill>
                  <a:srgbClr val="009999"/>
                </a:solidFill>
                <a:latin typeface="Times New Roman"/>
                <a:cs typeface="Times New Roman"/>
              </a:rPr>
              <a:t>It </a:t>
            </a:r>
            <a:r>
              <a:rPr sz="2000" b="1" spc="5" dirty="0">
                <a:solidFill>
                  <a:srgbClr val="009999"/>
                </a:solidFill>
                <a:latin typeface="Times New Roman"/>
                <a:cs typeface="Times New Roman"/>
              </a:rPr>
              <a:t>must </a:t>
            </a:r>
            <a:r>
              <a:rPr sz="2000" b="1" spc="-40" dirty="0">
                <a:solidFill>
                  <a:srgbClr val="009999"/>
                </a:solidFill>
                <a:latin typeface="Times New Roman"/>
                <a:cs typeface="Times New Roman"/>
              </a:rPr>
              <a:t>have </a:t>
            </a:r>
            <a:r>
              <a:rPr sz="2000" b="1" spc="-5" dirty="0">
                <a:solidFill>
                  <a:srgbClr val="009999"/>
                </a:solidFill>
                <a:latin typeface="Times New Roman"/>
                <a:cs typeface="Times New Roman"/>
              </a:rPr>
              <a:t>to </a:t>
            </a:r>
            <a:r>
              <a:rPr sz="2000" b="1" spc="-45" dirty="0">
                <a:solidFill>
                  <a:srgbClr val="009999"/>
                </a:solidFill>
                <a:latin typeface="Times New Roman"/>
                <a:cs typeface="Times New Roman"/>
              </a:rPr>
              <a:t>write </a:t>
            </a:r>
            <a:r>
              <a:rPr sz="2000" b="1" dirty="0">
                <a:solidFill>
                  <a:srgbClr val="009999"/>
                </a:solidFill>
                <a:latin typeface="Times New Roman"/>
                <a:cs typeface="Times New Roman"/>
              </a:rPr>
              <a:t>in </a:t>
            </a:r>
            <a:r>
              <a:rPr sz="2000" b="1" spc="-45" dirty="0">
                <a:solidFill>
                  <a:srgbClr val="009999"/>
                </a:solidFill>
                <a:latin typeface="Times New Roman"/>
                <a:cs typeface="Times New Roman"/>
              </a:rPr>
              <a:t>a  </a:t>
            </a:r>
            <a:r>
              <a:rPr sz="2000" b="1" spc="-20" dirty="0">
                <a:solidFill>
                  <a:srgbClr val="009999"/>
                </a:solidFill>
                <a:latin typeface="Times New Roman"/>
                <a:cs typeface="Times New Roman"/>
              </a:rPr>
              <a:t>programming</a:t>
            </a:r>
            <a:r>
              <a:rPr sz="2000" b="1" spc="-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009999"/>
                </a:solidFill>
                <a:latin typeface="Times New Roman"/>
                <a:cs typeface="Times New Roman"/>
              </a:rPr>
              <a:t>language.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40" dirty="0">
                <a:solidFill>
                  <a:srgbClr val="009999"/>
                </a:solidFill>
                <a:latin typeface="Times New Roman"/>
                <a:cs typeface="Times New Roman"/>
              </a:rPr>
              <a:t>Hardware </a:t>
            </a:r>
            <a:r>
              <a:rPr sz="2000" b="1" spc="-60" dirty="0">
                <a:solidFill>
                  <a:srgbClr val="009999"/>
                </a:solidFill>
                <a:latin typeface="Times New Roman"/>
                <a:cs typeface="Times New Roman"/>
              </a:rPr>
              <a:t>&amp; </a:t>
            </a:r>
            <a:r>
              <a:rPr sz="2000" b="1" spc="-35" dirty="0">
                <a:solidFill>
                  <a:srgbClr val="009999"/>
                </a:solidFill>
                <a:latin typeface="Times New Roman"/>
                <a:cs typeface="Times New Roman"/>
              </a:rPr>
              <a:t>OS</a:t>
            </a:r>
            <a:r>
              <a:rPr sz="2000" b="1" spc="7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9999"/>
                </a:solidFill>
                <a:latin typeface="Times New Roman"/>
                <a:cs typeface="Times New Roman"/>
              </a:rPr>
              <a:t>dependent.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85" dirty="0">
                <a:solidFill>
                  <a:srgbClr val="009999"/>
                </a:solidFill>
                <a:latin typeface="Times New Roman"/>
                <a:cs typeface="Times New Roman"/>
              </a:rPr>
              <a:t>Need </a:t>
            </a:r>
            <a:r>
              <a:rPr sz="2000" b="1" spc="15" dirty="0">
                <a:solidFill>
                  <a:srgbClr val="009999"/>
                </a:solidFill>
                <a:latin typeface="Times New Roman"/>
                <a:cs typeface="Times New Roman"/>
              </a:rPr>
              <a:t>testing </a:t>
            </a:r>
            <a:r>
              <a:rPr sz="2000" b="1" spc="-10" dirty="0">
                <a:solidFill>
                  <a:srgbClr val="009999"/>
                </a:solidFill>
                <a:latin typeface="Times New Roman"/>
                <a:cs typeface="Times New Roman"/>
              </a:rPr>
              <a:t>of </a:t>
            </a:r>
            <a:r>
              <a:rPr sz="2000" b="1" spc="-40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2000" b="1" spc="-3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000" b="1" spc="-35" dirty="0">
                <a:solidFill>
                  <a:srgbClr val="009999"/>
                </a:solidFill>
                <a:latin typeface="Times New Roman"/>
                <a:cs typeface="Times New Roman"/>
              </a:rPr>
              <a:t>program.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000" y="3048000"/>
            <a:ext cx="0" cy="2828290"/>
          </a:xfrm>
          <a:custGeom>
            <a:avLst/>
            <a:gdLst/>
            <a:ahLst/>
            <a:cxnLst/>
            <a:rect l="l" t="t" r="r" b="b"/>
            <a:pathLst>
              <a:path h="2828290">
                <a:moveTo>
                  <a:pt x="0" y="0"/>
                </a:moveTo>
                <a:lnTo>
                  <a:pt x="0" y="2827870"/>
                </a:lnTo>
              </a:path>
            </a:pathLst>
          </a:custGeom>
          <a:ln w="9525">
            <a:solidFill>
              <a:srgbClr val="B05E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2481445"/>
            <a:ext cx="3150235" cy="141351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785"/>
              </a:spcBef>
            </a:pPr>
            <a:r>
              <a:rPr sz="2200" b="1" spc="-70" dirty="0">
                <a:solidFill>
                  <a:srgbClr val="B03128"/>
                </a:solidFill>
                <a:latin typeface="Times New Roman"/>
                <a:cs typeface="Times New Roman"/>
              </a:rPr>
              <a:t>Priori</a:t>
            </a:r>
            <a:r>
              <a:rPr sz="2200" b="1" spc="30" dirty="0">
                <a:solidFill>
                  <a:srgbClr val="B03128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B03128"/>
                </a:solidFill>
                <a:latin typeface="Times New Roman"/>
                <a:cs typeface="Times New Roman"/>
              </a:rPr>
              <a:t>Analysis</a:t>
            </a:r>
            <a:endParaRPr sz="2200">
              <a:latin typeface="Times New Roman"/>
              <a:cs typeface="Times New Roman"/>
            </a:endParaRPr>
          </a:p>
          <a:p>
            <a:pPr marL="647700" indent="-635635">
              <a:lnSpc>
                <a:spcPct val="100000"/>
              </a:lnSpc>
              <a:spcBef>
                <a:spcPts val="1130"/>
              </a:spcBef>
              <a:buClr>
                <a:srgbClr val="B05E28"/>
              </a:buClr>
              <a:buSzPct val="113636"/>
              <a:buFont typeface="Wingdings"/>
              <a:buChar char=""/>
              <a:tabLst>
                <a:tab pos="647700" algn="l"/>
                <a:tab pos="648335" algn="l"/>
              </a:tabLst>
            </a:pPr>
            <a:r>
              <a:rPr sz="2200" b="1" spc="40" dirty="0">
                <a:solidFill>
                  <a:srgbClr val="009999"/>
                </a:solidFill>
                <a:latin typeface="Times New Roman"/>
                <a:cs typeface="Times New Roman"/>
              </a:rPr>
              <a:t>Used </a:t>
            </a:r>
            <a:r>
              <a:rPr sz="2200" b="1" spc="-80" dirty="0">
                <a:solidFill>
                  <a:srgbClr val="009999"/>
                </a:solidFill>
                <a:latin typeface="Times New Roman"/>
                <a:cs typeface="Times New Roman"/>
              </a:rPr>
              <a:t>for</a:t>
            </a:r>
            <a:r>
              <a:rPr sz="2200" b="1" spc="-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009999"/>
                </a:solidFill>
                <a:latin typeface="Times New Roman"/>
                <a:cs typeface="Times New Roman"/>
              </a:rPr>
              <a:t>algorithm.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25"/>
              </a:spcBef>
              <a:buClr>
                <a:srgbClr val="B05E28"/>
              </a:buClr>
              <a:buSzPct val="131578"/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1900" b="1" dirty="0">
                <a:solidFill>
                  <a:srgbClr val="009999"/>
                </a:solidFill>
                <a:latin typeface="Times New Roman"/>
                <a:cs typeface="Times New Roman"/>
              </a:rPr>
              <a:t>Independent </a:t>
            </a:r>
            <a:r>
              <a:rPr sz="1900" b="1" spc="-15" dirty="0">
                <a:solidFill>
                  <a:srgbClr val="009999"/>
                </a:solidFill>
                <a:latin typeface="Times New Roman"/>
                <a:cs typeface="Times New Roman"/>
              </a:rPr>
              <a:t>of</a:t>
            </a:r>
            <a:r>
              <a:rPr sz="1900" b="1" spc="26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1900" b="1" spc="10" dirty="0">
                <a:solidFill>
                  <a:srgbClr val="009999"/>
                </a:solidFill>
                <a:latin typeface="Times New Roman"/>
                <a:cs typeface="Times New Roman"/>
              </a:rPr>
              <a:t>language.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61429" y="2425344"/>
            <a:ext cx="2254250" cy="14535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algn="just">
              <a:lnSpc>
                <a:spcPts val="3770"/>
              </a:lnSpc>
              <a:spcBef>
                <a:spcPts val="409"/>
              </a:spcBef>
            </a:pPr>
            <a:r>
              <a:rPr sz="2200" u="none" spc="-35" dirty="0"/>
              <a:t>Posteriori </a:t>
            </a:r>
            <a:r>
              <a:rPr sz="2200" u="none" dirty="0"/>
              <a:t>Testing  </a:t>
            </a:r>
            <a:r>
              <a:rPr sz="2200" u="none" spc="40" dirty="0">
                <a:solidFill>
                  <a:srgbClr val="009999"/>
                </a:solidFill>
              </a:rPr>
              <a:t>Used </a:t>
            </a:r>
            <a:r>
              <a:rPr sz="2200" u="none" spc="-80" dirty="0">
                <a:solidFill>
                  <a:srgbClr val="009999"/>
                </a:solidFill>
              </a:rPr>
              <a:t>for </a:t>
            </a:r>
            <a:r>
              <a:rPr sz="2200" u="none" spc="-40" dirty="0">
                <a:solidFill>
                  <a:srgbClr val="009999"/>
                </a:solidFill>
              </a:rPr>
              <a:t>program.  </a:t>
            </a:r>
            <a:r>
              <a:rPr sz="1900" u="none" spc="5" dirty="0">
                <a:solidFill>
                  <a:srgbClr val="009999"/>
                </a:solidFill>
              </a:rPr>
              <a:t>Language</a:t>
            </a:r>
            <a:r>
              <a:rPr sz="1900" u="none" spc="-55" dirty="0">
                <a:solidFill>
                  <a:srgbClr val="009999"/>
                </a:solidFill>
              </a:rPr>
              <a:t> </a:t>
            </a:r>
            <a:r>
              <a:rPr sz="1900" u="none" dirty="0">
                <a:solidFill>
                  <a:srgbClr val="009999"/>
                </a:solidFill>
              </a:rPr>
              <a:t>dependent.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1374394" y="4005198"/>
            <a:ext cx="4384040" cy="1661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9420" indent="-426720">
              <a:lnSpc>
                <a:spcPct val="100000"/>
              </a:lnSpc>
              <a:spcBef>
                <a:spcPts val="95"/>
              </a:spcBef>
              <a:buClr>
                <a:srgbClr val="B05E28"/>
              </a:buClr>
              <a:buSzPct val="113636"/>
              <a:buFont typeface="Wingdings"/>
              <a:buChar char=""/>
              <a:tabLst>
                <a:tab pos="438784" algn="l"/>
                <a:tab pos="439420" algn="l"/>
              </a:tabLst>
            </a:pPr>
            <a:r>
              <a:rPr sz="2200" b="1" spc="-25" dirty="0">
                <a:solidFill>
                  <a:srgbClr val="009999"/>
                </a:solidFill>
                <a:latin typeface="Times New Roman"/>
                <a:cs typeface="Times New Roman"/>
              </a:rPr>
              <a:t>it </a:t>
            </a:r>
            <a:r>
              <a:rPr sz="2200" b="1" spc="-5" dirty="0">
                <a:solidFill>
                  <a:srgbClr val="009999"/>
                </a:solidFill>
                <a:latin typeface="Times New Roman"/>
                <a:cs typeface="Times New Roman"/>
              </a:rPr>
              <a:t>can </a:t>
            </a:r>
            <a:r>
              <a:rPr sz="2200" b="1" spc="15" dirty="0">
                <a:solidFill>
                  <a:srgbClr val="009999"/>
                </a:solidFill>
                <a:latin typeface="Times New Roman"/>
                <a:cs typeface="Times New Roman"/>
              </a:rPr>
              <a:t>be </a:t>
            </a:r>
            <a:r>
              <a:rPr sz="2200" b="1" spc="-50" dirty="0">
                <a:solidFill>
                  <a:srgbClr val="009999"/>
                </a:solidFill>
                <a:latin typeface="Times New Roman"/>
                <a:cs typeface="Times New Roman"/>
              </a:rPr>
              <a:t>written </a:t>
            </a:r>
            <a:r>
              <a:rPr sz="2200" b="1" spc="-10" dirty="0">
                <a:solidFill>
                  <a:srgbClr val="009999"/>
                </a:solidFill>
                <a:latin typeface="Times New Roman"/>
                <a:cs typeface="Times New Roman"/>
              </a:rPr>
              <a:t>in </a:t>
            </a:r>
            <a:r>
              <a:rPr sz="2200" b="1" spc="-55" dirty="0">
                <a:solidFill>
                  <a:srgbClr val="009999"/>
                </a:solidFill>
                <a:latin typeface="Times New Roman"/>
                <a:cs typeface="Times New Roman"/>
              </a:rPr>
              <a:t>any</a:t>
            </a:r>
            <a:r>
              <a:rPr sz="2200" b="1" spc="1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200" b="1" spc="10" dirty="0">
                <a:solidFill>
                  <a:srgbClr val="009999"/>
                </a:solidFill>
                <a:latin typeface="Times New Roman"/>
                <a:cs typeface="Times New Roman"/>
              </a:rPr>
              <a:t>language.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B05E28"/>
              </a:buClr>
              <a:buFont typeface="Wingdings"/>
              <a:buChar char=""/>
            </a:pPr>
            <a:endParaRPr sz="3250">
              <a:latin typeface="Times New Roman"/>
              <a:cs typeface="Times New Roman"/>
            </a:endParaRPr>
          </a:p>
          <a:p>
            <a:pPr marL="368935" indent="-356870">
              <a:lnSpc>
                <a:spcPct val="100000"/>
              </a:lnSpc>
              <a:buClr>
                <a:srgbClr val="B05E28"/>
              </a:buClr>
              <a:buSzPct val="113636"/>
              <a:buFont typeface="Wingdings"/>
              <a:buChar char=""/>
              <a:tabLst>
                <a:tab pos="369570" algn="l"/>
              </a:tabLst>
            </a:pPr>
            <a:r>
              <a:rPr sz="2200" b="1" spc="-45" dirty="0">
                <a:solidFill>
                  <a:srgbClr val="009999"/>
                </a:solidFill>
                <a:latin typeface="Times New Roman"/>
                <a:cs typeface="Times New Roman"/>
              </a:rPr>
              <a:t>Hardware </a:t>
            </a:r>
            <a:r>
              <a:rPr sz="2200" b="1" spc="-75" dirty="0">
                <a:solidFill>
                  <a:srgbClr val="009999"/>
                </a:solidFill>
                <a:latin typeface="Times New Roman"/>
                <a:cs typeface="Times New Roman"/>
              </a:rPr>
              <a:t>&amp; </a:t>
            </a:r>
            <a:r>
              <a:rPr sz="2200" b="1" spc="-40" dirty="0">
                <a:solidFill>
                  <a:srgbClr val="009999"/>
                </a:solidFill>
                <a:latin typeface="Times New Roman"/>
                <a:cs typeface="Times New Roman"/>
              </a:rPr>
              <a:t>OS</a:t>
            </a:r>
            <a:r>
              <a:rPr sz="2200" b="1" spc="1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9999"/>
                </a:solidFill>
                <a:latin typeface="Times New Roman"/>
                <a:cs typeface="Times New Roman"/>
              </a:rPr>
              <a:t>independent.</a:t>
            </a:r>
            <a:endParaRPr sz="2200">
              <a:latin typeface="Times New Roman"/>
              <a:cs typeface="Times New Roman"/>
            </a:endParaRPr>
          </a:p>
          <a:p>
            <a:pPr marL="368935" indent="-356870">
              <a:lnSpc>
                <a:spcPct val="100000"/>
              </a:lnSpc>
              <a:spcBef>
                <a:spcPts val="1130"/>
              </a:spcBef>
              <a:buClr>
                <a:srgbClr val="B05E28"/>
              </a:buClr>
              <a:buSzPct val="113636"/>
              <a:buFont typeface="Wingdings"/>
              <a:buChar char=""/>
              <a:tabLst>
                <a:tab pos="369570" algn="l"/>
              </a:tabLst>
            </a:pPr>
            <a:r>
              <a:rPr sz="2200" b="1" spc="25" dirty="0">
                <a:solidFill>
                  <a:srgbClr val="009999"/>
                </a:solidFill>
                <a:latin typeface="Times New Roman"/>
                <a:cs typeface="Times New Roman"/>
              </a:rPr>
              <a:t>Time </a:t>
            </a:r>
            <a:r>
              <a:rPr sz="2200" b="1" spc="-75" dirty="0">
                <a:solidFill>
                  <a:srgbClr val="009999"/>
                </a:solidFill>
                <a:latin typeface="Times New Roman"/>
                <a:cs typeface="Times New Roman"/>
              </a:rPr>
              <a:t>&amp; </a:t>
            </a:r>
            <a:r>
              <a:rPr sz="2200" b="1" spc="-20" dirty="0">
                <a:solidFill>
                  <a:srgbClr val="009999"/>
                </a:solidFill>
                <a:latin typeface="Times New Roman"/>
                <a:cs typeface="Times New Roman"/>
              </a:rPr>
              <a:t>Space </a:t>
            </a:r>
            <a:r>
              <a:rPr sz="2200" b="1" spc="-5" dirty="0">
                <a:solidFill>
                  <a:srgbClr val="009999"/>
                </a:solidFill>
                <a:latin typeface="Times New Roman"/>
                <a:cs typeface="Times New Roman"/>
              </a:rPr>
              <a:t>Function</a:t>
            </a:r>
            <a:r>
              <a:rPr sz="2200" b="1" spc="1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200" b="1" spc="-35" dirty="0">
                <a:solidFill>
                  <a:srgbClr val="009999"/>
                </a:solidFill>
                <a:latin typeface="Times New Roman"/>
                <a:cs typeface="Times New Roman"/>
              </a:rPr>
              <a:t>required.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1429" y="4005198"/>
            <a:ext cx="3870960" cy="165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b="1" spc="-25" dirty="0">
                <a:solidFill>
                  <a:srgbClr val="009999"/>
                </a:solidFill>
                <a:latin typeface="Times New Roman"/>
                <a:cs typeface="Times New Roman"/>
              </a:rPr>
              <a:t>It </a:t>
            </a:r>
            <a:r>
              <a:rPr sz="2200" b="1" dirty="0">
                <a:solidFill>
                  <a:srgbClr val="009999"/>
                </a:solidFill>
                <a:latin typeface="Times New Roman"/>
                <a:cs typeface="Times New Roman"/>
              </a:rPr>
              <a:t>must </a:t>
            </a:r>
            <a:r>
              <a:rPr sz="2200" b="1" spc="-45" dirty="0">
                <a:solidFill>
                  <a:srgbClr val="009999"/>
                </a:solidFill>
                <a:latin typeface="Times New Roman"/>
                <a:cs typeface="Times New Roman"/>
              </a:rPr>
              <a:t>have </a:t>
            </a:r>
            <a:r>
              <a:rPr sz="2200" b="1" spc="-5" dirty="0">
                <a:solidFill>
                  <a:srgbClr val="009999"/>
                </a:solidFill>
                <a:latin typeface="Times New Roman"/>
                <a:cs typeface="Times New Roman"/>
              </a:rPr>
              <a:t>to </a:t>
            </a:r>
            <a:r>
              <a:rPr sz="2200" b="1" spc="-55" dirty="0">
                <a:solidFill>
                  <a:srgbClr val="009999"/>
                </a:solidFill>
                <a:latin typeface="Times New Roman"/>
                <a:cs typeface="Times New Roman"/>
              </a:rPr>
              <a:t>write </a:t>
            </a:r>
            <a:r>
              <a:rPr sz="2200" b="1" spc="-10" dirty="0">
                <a:solidFill>
                  <a:srgbClr val="009999"/>
                </a:solidFill>
                <a:latin typeface="Times New Roman"/>
                <a:cs typeface="Times New Roman"/>
              </a:rPr>
              <a:t>in </a:t>
            </a:r>
            <a:r>
              <a:rPr sz="2200" b="1" spc="-50" dirty="0">
                <a:solidFill>
                  <a:srgbClr val="009999"/>
                </a:solidFill>
                <a:latin typeface="Times New Roman"/>
                <a:cs typeface="Times New Roman"/>
              </a:rPr>
              <a:t>a  </a:t>
            </a:r>
            <a:r>
              <a:rPr sz="2200" b="1" spc="15" dirty="0">
                <a:solidFill>
                  <a:srgbClr val="009999"/>
                </a:solidFill>
                <a:latin typeface="Times New Roman"/>
                <a:cs typeface="Times New Roman"/>
              </a:rPr>
              <a:t>specific </a:t>
            </a:r>
            <a:r>
              <a:rPr sz="2200" b="1" spc="-25" dirty="0">
                <a:solidFill>
                  <a:srgbClr val="009999"/>
                </a:solidFill>
                <a:latin typeface="Times New Roman"/>
                <a:cs typeface="Times New Roman"/>
              </a:rPr>
              <a:t>programming</a:t>
            </a:r>
            <a:r>
              <a:rPr sz="2200" b="1" spc="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200" b="1" spc="10" dirty="0">
                <a:solidFill>
                  <a:srgbClr val="009999"/>
                </a:solidFill>
                <a:latin typeface="Times New Roman"/>
                <a:cs typeface="Times New Roman"/>
              </a:rPr>
              <a:t>language.</a:t>
            </a:r>
            <a:endParaRPr sz="2200">
              <a:latin typeface="Times New Roman"/>
              <a:cs typeface="Times New Roman"/>
            </a:endParaRPr>
          </a:p>
          <a:p>
            <a:pPr marL="12700" marR="546100">
              <a:lnSpc>
                <a:spcPts val="3770"/>
              </a:lnSpc>
              <a:spcBef>
                <a:spcPts val="310"/>
              </a:spcBef>
            </a:pPr>
            <a:r>
              <a:rPr sz="2200" b="1" spc="-45" dirty="0">
                <a:solidFill>
                  <a:srgbClr val="009999"/>
                </a:solidFill>
                <a:latin typeface="Times New Roman"/>
                <a:cs typeface="Times New Roman"/>
              </a:rPr>
              <a:t>Hardware </a:t>
            </a:r>
            <a:r>
              <a:rPr sz="2200" b="1" spc="-75" dirty="0">
                <a:solidFill>
                  <a:srgbClr val="009999"/>
                </a:solidFill>
                <a:latin typeface="Times New Roman"/>
                <a:cs typeface="Times New Roman"/>
              </a:rPr>
              <a:t>&amp; </a:t>
            </a:r>
            <a:r>
              <a:rPr sz="2200" b="1" spc="-40" dirty="0">
                <a:solidFill>
                  <a:srgbClr val="009999"/>
                </a:solidFill>
                <a:latin typeface="Times New Roman"/>
                <a:cs typeface="Times New Roman"/>
              </a:rPr>
              <a:t>OS </a:t>
            </a:r>
            <a:r>
              <a:rPr sz="2200" b="1" dirty="0">
                <a:solidFill>
                  <a:srgbClr val="009999"/>
                </a:solidFill>
                <a:latin typeface="Times New Roman"/>
                <a:cs typeface="Times New Roman"/>
              </a:rPr>
              <a:t>dependent.  </a:t>
            </a:r>
            <a:r>
              <a:rPr sz="2200" b="1" spc="-50" dirty="0">
                <a:solidFill>
                  <a:srgbClr val="009999"/>
                </a:solidFill>
                <a:latin typeface="Times New Roman"/>
                <a:cs typeface="Times New Roman"/>
              </a:rPr>
              <a:t>Trace </a:t>
            </a:r>
            <a:r>
              <a:rPr sz="2200" b="1" spc="5" dirty="0">
                <a:solidFill>
                  <a:srgbClr val="009999"/>
                </a:solidFill>
                <a:latin typeface="Times New Roman"/>
                <a:cs typeface="Times New Roman"/>
              </a:rPr>
              <a:t>time </a:t>
            </a:r>
            <a:r>
              <a:rPr sz="2200" b="1" spc="-25" dirty="0">
                <a:solidFill>
                  <a:srgbClr val="009999"/>
                </a:solidFill>
                <a:latin typeface="Times New Roman"/>
                <a:cs typeface="Times New Roman"/>
              </a:rPr>
              <a:t>and</a:t>
            </a:r>
            <a:r>
              <a:rPr sz="2200" b="1" spc="6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9999"/>
                </a:solidFill>
                <a:latin typeface="Times New Roman"/>
                <a:cs typeface="Times New Roman"/>
              </a:rPr>
              <a:t>bytes.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23253" y="2975610"/>
            <a:ext cx="0" cy="2691130"/>
          </a:xfrm>
          <a:custGeom>
            <a:avLst/>
            <a:gdLst/>
            <a:ahLst/>
            <a:cxnLst/>
            <a:rect l="l" t="t" r="r" b="b"/>
            <a:pathLst>
              <a:path h="2691129">
                <a:moveTo>
                  <a:pt x="0" y="0"/>
                </a:moveTo>
                <a:lnTo>
                  <a:pt x="0" y="2690647"/>
                </a:lnTo>
              </a:path>
            </a:pathLst>
          </a:custGeom>
          <a:ln w="25400">
            <a:solidFill>
              <a:srgbClr val="B03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508250"/>
            <a:ext cx="347345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65" dirty="0"/>
              <a:t>How </a:t>
            </a:r>
            <a:r>
              <a:rPr sz="2300" dirty="0"/>
              <a:t>to </a:t>
            </a:r>
            <a:r>
              <a:rPr sz="2300" spc="-55" dirty="0"/>
              <a:t>write </a:t>
            </a:r>
            <a:r>
              <a:rPr sz="2300" spc="-30" dirty="0"/>
              <a:t>an</a:t>
            </a:r>
            <a:r>
              <a:rPr sz="2300" spc="-95" dirty="0"/>
              <a:t> </a:t>
            </a:r>
            <a:r>
              <a:rPr sz="2300" spc="-50" dirty="0"/>
              <a:t>Algorithm?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6404228" y="2407593"/>
            <a:ext cx="3823335" cy="223266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300" b="1" spc="65" dirty="0">
                <a:solidFill>
                  <a:srgbClr val="B03128"/>
                </a:solidFill>
                <a:latin typeface="Times New Roman"/>
                <a:cs typeface="Times New Roman"/>
              </a:rPr>
              <a:t>How </a:t>
            </a:r>
            <a:r>
              <a:rPr sz="2300" b="1" dirty="0">
                <a:solidFill>
                  <a:srgbClr val="B03128"/>
                </a:solidFill>
                <a:latin typeface="Times New Roman"/>
                <a:cs typeface="Times New Roman"/>
              </a:rPr>
              <a:t>to </a:t>
            </a:r>
            <a:r>
              <a:rPr sz="2300" b="1" spc="-30" dirty="0">
                <a:solidFill>
                  <a:srgbClr val="B03128"/>
                </a:solidFill>
                <a:latin typeface="Times New Roman"/>
                <a:cs typeface="Times New Roman"/>
              </a:rPr>
              <a:t>Analyse an</a:t>
            </a:r>
            <a:r>
              <a:rPr sz="2300" b="1" spc="-90" dirty="0">
                <a:solidFill>
                  <a:srgbClr val="B03128"/>
                </a:solidFill>
                <a:latin typeface="Times New Roman"/>
                <a:cs typeface="Times New Roman"/>
              </a:rPr>
              <a:t> </a:t>
            </a:r>
            <a:r>
              <a:rPr sz="2300" b="1" spc="-55" dirty="0">
                <a:solidFill>
                  <a:srgbClr val="B03128"/>
                </a:solidFill>
                <a:latin typeface="Times New Roman"/>
                <a:cs typeface="Times New Roman"/>
              </a:rPr>
              <a:t>Algorithm?</a:t>
            </a:r>
            <a:endParaRPr sz="2300">
              <a:latin typeface="Times New Roman"/>
              <a:cs typeface="Times New Roman"/>
            </a:endParaRPr>
          </a:p>
          <a:p>
            <a:pPr marL="469900" marR="2138680">
              <a:lnSpc>
                <a:spcPct val="127800"/>
              </a:lnSpc>
              <a:spcBef>
                <a:spcPts val="20"/>
              </a:spcBef>
            </a:pPr>
            <a:r>
              <a:rPr sz="1800" b="1" spc="10" dirty="0">
                <a:solidFill>
                  <a:srgbClr val="009999"/>
                </a:solidFill>
                <a:latin typeface="Times New Roman"/>
                <a:cs typeface="Times New Roman"/>
              </a:rPr>
              <a:t>TIME  </a:t>
            </a:r>
            <a:r>
              <a:rPr sz="1800" b="1" spc="-45" dirty="0">
                <a:solidFill>
                  <a:srgbClr val="009999"/>
                </a:solidFill>
                <a:latin typeface="Times New Roman"/>
                <a:cs typeface="Times New Roman"/>
              </a:rPr>
              <a:t>SAPCE  </a:t>
            </a:r>
            <a:r>
              <a:rPr sz="1800" b="1" spc="-40" dirty="0">
                <a:solidFill>
                  <a:srgbClr val="009999"/>
                </a:solidFill>
                <a:latin typeface="Times New Roman"/>
                <a:cs typeface="Times New Roman"/>
              </a:rPr>
              <a:t>POWER  </a:t>
            </a:r>
            <a:r>
              <a:rPr sz="1800" b="1" spc="30" dirty="0">
                <a:solidFill>
                  <a:srgbClr val="009999"/>
                </a:solidFill>
                <a:latin typeface="Times New Roman"/>
                <a:cs typeface="Times New Roman"/>
              </a:rPr>
              <a:t>NET</a:t>
            </a:r>
            <a:r>
              <a:rPr sz="1800" b="1" spc="-10" dirty="0">
                <a:solidFill>
                  <a:srgbClr val="009999"/>
                </a:solidFill>
                <a:latin typeface="Times New Roman"/>
                <a:cs typeface="Times New Roman"/>
              </a:rPr>
              <a:t>WOR</a:t>
            </a:r>
            <a:r>
              <a:rPr sz="1800" b="1" spc="-185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1800" b="1" spc="-5" dirty="0">
                <a:solidFill>
                  <a:srgbClr val="009999"/>
                </a:solidFill>
                <a:latin typeface="Times New Roman"/>
                <a:cs typeface="Times New Roman"/>
              </a:rPr>
              <a:t>CPU </a:t>
            </a:r>
            <a:r>
              <a:rPr sz="1800" b="1" spc="-20" dirty="0">
                <a:solidFill>
                  <a:srgbClr val="009999"/>
                </a:solidFill>
                <a:latin typeface="Times New Roman"/>
                <a:cs typeface="Times New Roman"/>
              </a:rPr>
              <a:t>REGISTERS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2902340"/>
            <a:ext cx="2156460" cy="2446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80"/>
              </a:spcBef>
              <a:buClr>
                <a:srgbClr val="B05E28"/>
              </a:buClr>
              <a:buSzPct val="11388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65" dirty="0">
                <a:solidFill>
                  <a:srgbClr val="009999"/>
                </a:solidFill>
                <a:latin typeface="Times New Roman"/>
                <a:cs typeface="Times New Roman"/>
              </a:rPr>
              <a:t>Start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B05E28"/>
              </a:buClr>
              <a:buSzPct val="113888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45" dirty="0">
                <a:solidFill>
                  <a:srgbClr val="009999"/>
                </a:solidFill>
                <a:latin typeface="Times New Roman"/>
                <a:cs typeface="Times New Roman"/>
              </a:rPr>
              <a:t>read</a:t>
            </a:r>
            <a:r>
              <a:rPr sz="1800" b="1" spc="-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9999"/>
                </a:solidFill>
                <a:latin typeface="Times New Roman"/>
                <a:cs typeface="Times New Roman"/>
              </a:rPr>
              <a:t>a,b,temp.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B05E28"/>
              </a:buClr>
              <a:buSzPct val="113888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dirty="0">
                <a:solidFill>
                  <a:srgbClr val="009999"/>
                </a:solidFill>
                <a:latin typeface="Times New Roman"/>
                <a:cs typeface="Times New Roman"/>
              </a:rPr>
              <a:t>temp=a;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B05E28"/>
              </a:buClr>
              <a:buSzPct val="113888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009999"/>
                </a:solidFill>
                <a:latin typeface="Times New Roman"/>
                <a:cs typeface="Times New Roman"/>
              </a:rPr>
              <a:t>a=b;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B05E28"/>
              </a:buClr>
              <a:buSzPct val="113888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5" dirty="0">
                <a:solidFill>
                  <a:srgbClr val="009999"/>
                </a:solidFill>
                <a:latin typeface="Times New Roman"/>
                <a:cs typeface="Times New Roman"/>
              </a:rPr>
              <a:t>b=temp;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B05E28"/>
              </a:buClr>
              <a:buSzPct val="113888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0" dirty="0">
                <a:solidFill>
                  <a:srgbClr val="009999"/>
                </a:solidFill>
                <a:latin typeface="Times New Roman"/>
                <a:cs typeface="Times New Roman"/>
              </a:rPr>
              <a:t>print</a:t>
            </a:r>
            <a:r>
              <a:rPr sz="1800" b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009999"/>
                </a:solidFill>
                <a:latin typeface="Times New Roman"/>
                <a:cs typeface="Times New Roman"/>
              </a:rPr>
              <a:t>a,b.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B05E28"/>
              </a:buClr>
              <a:buSzPct val="11388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25" dirty="0">
                <a:solidFill>
                  <a:srgbClr val="009999"/>
                </a:solidFill>
                <a:latin typeface="Times New Roman"/>
                <a:cs typeface="Times New Roman"/>
              </a:rPr>
              <a:t>Stop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55158" y="2407158"/>
            <a:ext cx="0" cy="3605529"/>
          </a:xfrm>
          <a:custGeom>
            <a:avLst/>
            <a:gdLst/>
            <a:ahLst/>
            <a:cxnLst/>
            <a:rect l="l" t="t" r="r" b="b"/>
            <a:pathLst>
              <a:path h="3605529">
                <a:moveTo>
                  <a:pt x="0" y="0"/>
                </a:moveTo>
                <a:lnTo>
                  <a:pt x="0" y="3605047"/>
                </a:lnTo>
              </a:path>
            </a:pathLst>
          </a:custGeom>
          <a:ln w="25400">
            <a:solidFill>
              <a:srgbClr val="B03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5" dirty="0"/>
              <a:t>Time</a:t>
            </a:r>
            <a:r>
              <a:rPr spc="-40" dirty="0"/>
              <a:t> </a:t>
            </a:r>
            <a:r>
              <a:rPr spc="-25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3193133"/>
            <a:ext cx="9443720" cy="21824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just">
              <a:lnSpc>
                <a:spcPct val="94900"/>
              </a:lnSpc>
              <a:spcBef>
                <a:spcPts val="275"/>
              </a:spcBef>
            </a:pPr>
            <a:r>
              <a:rPr sz="2950" b="1" i="1" spc="-15" dirty="0">
                <a:solidFill>
                  <a:srgbClr val="009999"/>
                </a:solidFill>
                <a:latin typeface="Times New Roman"/>
                <a:cs typeface="Times New Roman"/>
              </a:rPr>
              <a:t>“The</a:t>
            </a:r>
            <a:r>
              <a:rPr sz="2950" b="1" i="1" spc="70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950" b="1" i="1" spc="40" dirty="0">
                <a:solidFill>
                  <a:srgbClr val="009999"/>
                </a:solidFill>
                <a:latin typeface="Times New Roman"/>
                <a:cs typeface="Times New Roman"/>
              </a:rPr>
              <a:t>Time </a:t>
            </a:r>
            <a:r>
              <a:rPr sz="2950" b="1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Complexity is </a:t>
            </a:r>
            <a:r>
              <a:rPr sz="2950" b="1" i="1" spc="-20" dirty="0">
                <a:solidFill>
                  <a:srgbClr val="009999"/>
                </a:solidFill>
                <a:latin typeface="Times New Roman"/>
                <a:cs typeface="Times New Roman"/>
              </a:rPr>
              <a:t>defined </a:t>
            </a:r>
            <a:r>
              <a:rPr sz="2950" b="1" i="1" spc="-60" dirty="0">
                <a:solidFill>
                  <a:srgbClr val="009999"/>
                </a:solidFill>
                <a:latin typeface="Times New Roman"/>
                <a:cs typeface="Times New Roman"/>
              </a:rPr>
              <a:t>as </a:t>
            </a:r>
            <a:r>
              <a:rPr sz="2950" b="1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the </a:t>
            </a:r>
            <a:r>
              <a:rPr sz="2950" b="1" i="1" spc="-15" dirty="0">
                <a:solidFill>
                  <a:srgbClr val="009999"/>
                </a:solidFill>
                <a:latin typeface="Times New Roman"/>
                <a:cs typeface="Times New Roman"/>
              </a:rPr>
              <a:t>process  </a:t>
            </a:r>
            <a:r>
              <a:rPr sz="2950" b="1" i="1" spc="-75" dirty="0">
                <a:solidFill>
                  <a:srgbClr val="009999"/>
                </a:solidFill>
                <a:latin typeface="Times New Roman"/>
                <a:cs typeface="Times New Roman"/>
              </a:rPr>
              <a:t>of  </a:t>
            </a:r>
            <a:r>
              <a:rPr sz="2950" b="1" i="1" spc="-15" dirty="0">
                <a:solidFill>
                  <a:srgbClr val="009999"/>
                </a:solidFill>
                <a:latin typeface="Times New Roman"/>
                <a:cs typeface="Times New Roman"/>
              </a:rPr>
              <a:t>determining</a:t>
            </a:r>
            <a:r>
              <a:rPr sz="2950" b="1" i="1" spc="70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950" b="1" i="1" spc="-135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2950" b="1" i="1" spc="-65" dirty="0">
                <a:solidFill>
                  <a:srgbClr val="009999"/>
                </a:solidFill>
                <a:latin typeface="Times New Roman"/>
                <a:cs typeface="Times New Roman"/>
              </a:rPr>
              <a:t>formula  </a:t>
            </a:r>
            <a:r>
              <a:rPr sz="2950" b="1" i="1" spc="-110" dirty="0">
                <a:solidFill>
                  <a:srgbClr val="009999"/>
                </a:solidFill>
                <a:latin typeface="Times New Roman"/>
                <a:cs typeface="Times New Roman"/>
              </a:rPr>
              <a:t>for </a:t>
            </a:r>
            <a:r>
              <a:rPr sz="2950" b="1" i="1" spc="-30" dirty="0">
                <a:solidFill>
                  <a:srgbClr val="009999"/>
                </a:solidFill>
                <a:latin typeface="Times New Roman"/>
                <a:cs typeface="Times New Roman"/>
              </a:rPr>
              <a:t>total </a:t>
            </a:r>
            <a:r>
              <a:rPr sz="2950" b="1" i="1" spc="20" dirty="0">
                <a:solidFill>
                  <a:srgbClr val="009999"/>
                </a:solidFill>
                <a:latin typeface="Times New Roman"/>
                <a:cs typeface="Times New Roman"/>
              </a:rPr>
              <a:t>time </a:t>
            </a:r>
            <a:r>
              <a:rPr sz="2950" b="1" i="1" spc="-40" dirty="0">
                <a:solidFill>
                  <a:srgbClr val="009999"/>
                </a:solidFill>
                <a:latin typeface="Times New Roman"/>
                <a:cs typeface="Times New Roman"/>
              </a:rPr>
              <a:t>required  towards  </a:t>
            </a:r>
            <a:r>
              <a:rPr sz="2950" b="1" i="1" spc="-35" dirty="0">
                <a:solidFill>
                  <a:srgbClr val="009999"/>
                </a:solidFill>
                <a:latin typeface="Times New Roman"/>
                <a:cs typeface="Times New Roman"/>
              </a:rPr>
              <a:t>execution </a:t>
            </a:r>
            <a:r>
              <a:rPr sz="2950" b="1" i="1" spc="-80" dirty="0">
                <a:solidFill>
                  <a:srgbClr val="009999"/>
                </a:solidFill>
                <a:latin typeface="Times New Roman"/>
                <a:cs typeface="Times New Roman"/>
              </a:rPr>
              <a:t>of </a:t>
            </a:r>
            <a:r>
              <a:rPr sz="2950" b="1" i="1" spc="-30" dirty="0">
                <a:solidFill>
                  <a:srgbClr val="009999"/>
                </a:solidFill>
                <a:latin typeface="Times New Roman"/>
                <a:cs typeface="Times New Roman"/>
              </a:rPr>
              <a:t>that </a:t>
            </a:r>
            <a:r>
              <a:rPr sz="2950" b="1" i="1" spc="-45" dirty="0">
                <a:solidFill>
                  <a:srgbClr val="009999"/>
                </a:solidFill>
                <a:latin typeface="Times New Roman"/>
                <a:cs typeface="Times New Roman"/>
              </a:rPr>
              <a:t>algorithm. </a:t>
            </a:r>
            <a:r>
              <a:rPr sz="2950" b="1" i="1" spc="5" dirty="0">
                <a:solidFill>
                  <a:srgbClr val="009999"/>
                </a:solidFill>
                <a:latin typeface="Times New Roman"/>
                <a:cs typeface="Times New Roman"/>
              </a:rPr>
              <a:t>This </a:t>
            </a:r>
            <a:r>
              <a:rPr sz="2950" b="1" i="1" spc="-60" dirty="0">
                <a:solidFill>
                  <a:srgbClr val="009999"/>
                </a:solidFill>
                <a:latin typeface="Times New Roman"/>
                <a:cs typeface="Times New Roman"/>
              </a:rPr>
              <a:t>calculation </a:t>
            </a:r>
            <a:r>
              <a:rPr sz="2950" b="1" i="1" spc="-55" dirty="0">
                <a:solidFill>
                  <a:srgbClr val="009999"/>
                </a:solidFill>
                <a:latin typeface="Times New Roman"/>
                <a:cs typeface="Times New Roman"/>
              </a:rPr>
              <a:t>will </a:t>
            </a:r>
            <a:r>
              <a:rPr sz="2950" b="1" i="1" spc="40" dirty="0">
                <a:solidFill>
                  <a:srgbClr val="009999"/>
                </a:solidFill>
                <a:latin typeface="Times New Roman"/>
                <a:cs typeface="Times New Roman"/>
              </a:rPr>
              <a:t>be  </a:t>
            </a:r>
            <a:r>
              <a:rPr sz="2950" b="1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independent </a:t>
            </a:r>
            <a:r>
              <a:rPr sz="2950" b="1" i="1" spc="-80" dirty="0">
                <a:solidFill>
                  <a:srgbClr val="009999"/>
                </a:solidFill>
                <a:latin typeface="Times New Roman"/>
                <a:cs typeface="Times New Roman"/>
              </a:rPr>
              <a:t>of </a:t>
            </a:r>
            <a:r>
              <a:rPr sz="2950" b="1" i="1" spc="-15" dirty="0">
                <a:solidFill>
                  <a:srgbClr val="009999"/>
                </a:solidFill>
                <a:latin typeface="Times New Roman"/>
                <a:cs typeface="Times New Roman"/>
              </a:rPr>
              <a:t>implementation </a:t>
            </a:r>
            <a:r>
              <a:rPr sz="2950" b="1" i="1" spc="-20" dirty="0">
                <a:solidFill>
                  <a:srgbClr val="009999"/>
                </a:solidFill>
                <a:latin typeface="Times New Roman"/>
                <a:cs typeface="Times New Roman"/>
              </a:rPr>
              <a:t>details </a:t>
            </a:r>
            <a:r>
              <a:rPr sz="2950" b="1" i="1" spc="-55" dirty="0">
                <a:solidFill>
                  <a:srgbClr val="009999"/>
                </a:solidFill>
                <a:latin typeface="Times New Roman"/>
                <a:cs typeface="Times New Roman"/>
              </a:rPr>
              <a:t>and </a:t>
            </a:r>
            <a:r>
              <a:rPr sz="2950" b="1" i="1" spc="-35" dirty="0">
                <a:solidFill>
                  <a:srgbClr val="009999"/>
                </a:solidFill>
                <a:latin typeface="Times New Roman"/>
                <a:cs typeface="Times New Roman"/>
              </a:rPr>
              <a:t>programming  </a:t>
            </a:r>
            <a:r>
              <a:rPr sz="2950" b="1" i="1" spc="-55" dirty="0">
                <a:solidFill>
                  <a:srgbClr val="009999"/>
                </a:solidFill>
                <a:latin typeface="Times New Roman"/>
                <a:cs typeface="Times New Roman"/>
              </a:rPr>
              <a:t>language.”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2572258"/>
            <a:ext cx="686625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9004">
              <a:lnSpc>
                <a:spcPct val="100000"/>
              </a:lnSpc>
              <a:spcBef>
                <a:spcPts val="100"/>
              </a:spcBef>
            </a:pPr>
            <a:r>
              <a:rPr sz="1800" b="1" u="sng" spc="-20" dirty="0">
                <a:solidFill>
                  <a:srgbClr val="B03128"/>
                </a:solidFill>
                <a:uFill>
                  <a:solidFill>
                    <a:srgbClr val="B03128"/>
                  </a:solidFill>
                </a:uFill>
                <a:latin typeface="Times New Roman"/>
                <a:cs typeface="Times New Roman"/>
              </a:rPr>
              <a:t>Frequency Count</a:t>
            </a:r>
            <a:r>
              <a:rPr sz="1800" b="1" u="sng" spc="60" dirty="0">
                <a:solidFill>
                  <a:srgbClr val="B03128"/>
                </a:solidFill>
                <a:uFill>
                  <a:solidFill>
                    <a:srgbClr val="B0312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5" dirty="0">
                <a:solidFill>
                  <a:srgbClr val="B03128"/>
                </a:solidFill>
                <a:uFill>
                  <a:solidFill>
                    <a:srgbClr val="B03128"/>
                  </a:solidFill>
                </a:uFill>
                <a:latin typeface="Times New Roman"/>
                <a:cs typeface="Times New Roman"/>
              </a:rPr>
              <a:t>Method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20" dirty="0">
                <a:solidFill>
                  <a:srgbClr val="009999"/>
                </a:solidFill>
                <a:latin typeface="Times New Roman"/>
                <a:cs typeface="Times New Roman"/>
              </a:rPr>
              <a:t>This </a:t>
            </a:r>
            <a:r>
              <a:rPr sz="1800" b="1" spc="5" dirty="0">
                <a:solidFill>
                  <a:srgbClr val="009999"/>
                </a:solidFill>
                <a:latin typeface="Times New Roman"/>
                <a:cs typeface="Times New Roman"/>
              </a:rPr>
              <a:t>method </a:t>
            </a:r>
            <a:r>
              <a:rPr sz="1800" b="1" spc="25" dirty="0">
                <a:solidFill>
                  <a:srgbClr val="009999"/>
                </a:solidFill>
                <a:latin typeface="Times New Roman"/>
                <a:cs typeface="Times New Roman"/>
              </a:rPr>
              <a:t>is </a:t>
            </a:r>
            <a:r>
              <a:rPr sz="1800" b="1" spc="-20" dirty="0">
                <a:solidFill>
                  <a:srgbClr val="009999"/>
                </a:solidFill>
                <a:latin typeface="Times New Roman"/>
                <a:cs typeface="Times New Roman"/>
              </a:rPr>
              <a:t>helpful </a:t>
            </a:r>
            <a:r>
              <a:rPr sz="1800" b="1" spc="-5" dirty="0">
                <a:solidFill>
                  <a:srgbClr val="009999"/>
                </a:solidFill>
                <a:latin typeface="Times New Roman"/>
                <a:cs typeface="Times New Roman"/>
              </a:rPr>
              <a:t>in finding </a:t>
            </a:r>
            <a:r>
              <a:rPr sz="1800" b="1" dirty="0">
                <a:solidFill>
                  <a:srgbClr val="009999"/>
                </a:solidFill>
                <a:latin typeface="Times New Roman"/>
                <a:cs typeface="Times New Roman"/>
              </a:rPr>
              <a:t>the </a:t>
            </a:r>
            <a:r>
              <a:rPr sz="1800" b="1" spc="5" dirty="0">
                <a:solidFill>
                  <a:srgbClr val="009999"/>
                </a:solidFill>
                <a:latin typeface="Times New Roman"/>
                <a:cs typeface="Times New Roman"/>
              </a:rPr>
              <a:t>time </a:t>
            </a:r>
            <a:r>
              <a:rPr sz="1800" b="1" spc="-5" dirty="0">
                <a:solidFill>
                  <a:srgbClr val="009999"/>
                </a:solidFill>
                <a:latin typeface="Times New Roman"/>
                <a:cs typeface="Times New Roman"/>
              </a:rPr>
              <a:t>complexity </a:t>
            </a:r>
            <a:r>
              <a:rPr sz="1800" b="1" spc="-15" dirty="0">
                <a:solidFill>
                  <a:srgbClr val="009999"/>
                </a:solidFill>
                <a:latin typeface="Times New Roman"/>
                <a:cs typeface="Times New Roman"/>
              </a:rPr>
              <a:t>of </a:t>
            </a:r>
            <a:r>
              <a:rPr sz="1800" b="1" spc="-25" dirty="0">
                <a:solidFill>
                  <a:srgbClr val="009999"/>
                </a:solidFill>
                <a:latin typeface="Times New Roman"/>
                <a:cs typeface="Times New Roman"/>
              </a:rPr>
              <a:t>an </a:t>
            </a:r>
            <a:r>
              <a:rPr sz="1800" b="1" spc="-15" dirty="0">
                <a:solidFill>
                  <a:srgbClr val="009999"/>
                </a:solidFill>
                <a:latin typeface="Times New Roman"/>
                <a:cs typeface="Times New Roman"/>
              </a:rPr>
              <a:t>algorithm.  Example:-</a:t>
            </a:r>
            <a:endParaRPr sz="1800">
              <a:latin typeface="Times New Roman"/>
              <a:cs typeface="Times New Roman"/>
            </a:endParaRPr>
          </a:p>
          <a:p>
            <a:pPr marL="2573655" algn="ctr">
              <a:lnSpc>
                <a:spcPct val="100000"/>
              </a:lnSpc>
            </a:pPr>
            <a:r>
              <a:rPr sz="1800" b="1" spc="-30" dirty="0">
                <a:solidFill>
                  <a:srgbClr val="009999"/>
                </a:solidFill>
                <a:latin typeface="Times New Roman"/>
                <a:cs typeface="Times New Roman"/>
              </a:rPr>
              <a:t>Algorithm </a:t>
            </a:r>
            <a:r>
              <a:rPr sz="1800" b="1" spc="-25" dirty="0">
                <a:solidFill>
                  <a:srgbClr val="009999"/>
                </a:solidFill>
                <a:latin typeface="Times New Roman"/>
                <a:cs typeface="Times New Roman"/>
              </a:rPr>
              <a:t>Sum(A, </a:t>
            </a:r>
            <a:r>
              <a:rPr sz="1800" b="1" spc="10" dirty="0">
                <a:solidFill>
                  <a:srgbClr val="009999"/>
                </a:solidFill>
                <a:latin typeface="Times New Roman"/>
                <a:cs typeface="Times New Roman"/>
              </a:rPr>
              <a:t>n)</a:t>
            </a:r>
            <a:r>
              <a:rPr sz="1800" b="1" spc="6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9999"/>
                </a:solidFill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2576195" algn="ctr">
              <a:lnSpc>
                <a:spcPct val="100000"/>
              </a:lnSpc>
            </a:pPr>
            <a:r>
              <a:rPr sz="1800" b="1" spc="-30" dirty="0">
                <a:solidFill>
                  <a:srgbClr val="009999"/>
                </a:solidFill>
                <a:latin typeface="Times New Roman"/>
                <a:cs typeface="Times New Roman"/>
              </a:rPr>
              <a:t>S=0;</a:t>
            </a:r>
            <a:endParaRPr sz="1800">
              <a:latin typeface="Times New Roman"/>
              <a:cs typeface="Times New Roman"/>
            </a:endParaRPr>
          </a:p>
          <a:p>
            <a:pPr marL="3710304" marR="1124585" algn="ctr">
              <a:lnSpc>
                <a:spcPct val="100000"/>
              </a:lnSpc>
            </a:pPr>
            <a:r>
              <a:rPr sz="1800" b="1" spc="-40" dirty="0">
                <a:solidFill>
                  <a:srgbClr val="009999"/>
                </a:solidFill>
                <a:latin typeface="Times New Roman"/>
                <a:cs typeface="Times New Roman"/>
              </a:rPr>
              <a:t>for( </a:t>
            </a:r>
            <a:r>
              <a:rPr sz="1800" b="1" spc="-5" dirty="0">
                <a:solidFill>
                  <a:srgbClr val="009999"/>
                </a:solidFill>
                <a:latin typeface="Times New Roman"/>
                <a:cs typeface="Times New Roman"/>
              </a:rPr>
              <a:t>i=0; </a:t>
            </a:r>
            <a:r>
              <a:rPr sz="1800" b="1" spc="5" dirty="0">
                <a:solidFill>
                  <a:srgbClr val="009999"/>
                </a:solidFill>
                <a:latin typeface="Times New Roman"/>
                <a:cs typeface="Times New Roman"/>
              </a:rPr>
              <a:t>i </a:t>
            </a:r>
            <a:r>
              <a:rPr sz="1800" b="1" spc="170" dirty="0">
                <a:solidFill>
                  <a:srgbClr val="009999"/>
                </a:solidFill>
                <a:latin typeface="Times New Roman"/>
                <a:cs typeface="Times New Roman"/>
              </a:rPr>
              <a:t>&lt; </a:t>
            </a:r>
            <a:r>
              <a:rPr sz="1800" b="1" spc="-75" dirty="0">
                <a:solidFill>
                  <a:srgbClr val="009999"/>
                </a:solidFill>
                <a:latin typeface="Times New Roman"/>
                <a:cs typeface="Times New Roman"/>
              </a:rPr>
              <a:t>n; </a:t>
            </a:r>
            <a:r>
              <a:rPr sz="1800" b="1" spc="95" dirty="0">
                <a:solidFill>
                  <a:srgbClr val="009999"/>
                </a:solidFill>
                <a:latin typeface="Times New Roman"/>
                <a:cs typeface="Times New Roman"/>
              </a:rPr>
              <a:t>i++)</a:t>
            </a:r>
            <a:r>
              <a:rPr sz="1800" b="1" spc="-9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9999"/>
                </a:solidFill>
                <a:latin typeface="Times New Roman"/>
                <a:cs typeface="Times New Roman"/>
              </a:rPr>
              <a:t>{  S=S </a:t>
            </a:r>
            <a:r>
              <a:rPr sz="1800" b="1" spc="170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1800" b="1" spc="-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1800" b="1" spc="-30" dirty="0">
                <a:solidFill>
                  <a:srgbClr val="009999"/>
                </a:solidFill>
                <a:latin typeface="Times New Roman"/>
                <a:cs typeface="Times New Roman"/>
              </a:rPr>
              <a:t>A[i];</a:t>
            </a:r>
            <a:endParaRPr sz="1800">
              <a:latin typeface="Times New Roman"/>
              <a:cs typeface="Times New Roman"/>
            </a:endParaRPr>
          </a:p>
          <a:p>
            <a:pPr marL="5591175">
              <a:lnSpc>
                <a:spcPct val="100000"/>
              </a:lnSpc>
            </a:pPr>
            <a:r>
              <a:rPr sz="1800" b="1" dirty="0">
                <a:solidFill>
                  <a:srgbClr val="009999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4301490">
              <a:lnSpc>
                <a:spcPct val="100000"/>
              </a:lnSpc>
            </a:pPr>
            <a:r>
              <a:rPr sz="1800" b="1" spc="-50" dirty="0">
                <a:solidFill>
                  <a:srgbClr val="009999"/>
                </a:solidFill>
                <a:latin typeface="Times New Roman"/>
                <a:cs typeface="Times New Roman"/>
              </a:rPr>
              <a:t>return</a:t>
            </a:r>
            <a:r>
              <a:rPr sz="1800" b="1" spc="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1800" b="1" spc="-110" dirty="0">
                <a:solidFill>
                  <a:srgbClr val="009999"/>
                </a:solidFill>
                <a:latin typeface="Times New Roman"/>
                <a:cs typeface="Times New Roman"/>
              </a:rPr>
              <a:t>S;</a:t>
            </a:r>
            <a:endParaRPr sz="1800">
              <a:latin typeface="Times New Roman"/>
              <a:cs typeface="Times New Roman"/>
            </a:endParaRPr>
          </a:p>
          <a:p>
            <a:pPr marL="5591175">
              <a:lnSpc>
                <a:spcPct val="100000"/>
              </a:lnSpc>
            </a:pPr>
            <a:r>
              <a:rPr sz="1800" b="1" dirty="0">
                <a:solidFill>
                  <a:srgbClr val="009999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5551" y="2557018"/>
            <a:ext cx="3120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Space</a:t>
            </a:r>
            <a:r>
              <a:rPr spc="-40" dirty="0"/>
              <a:t> </a:t>
            </a:r>
            <a:r>
              <a:rPr spc="-25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3193133"/>
            <a:ext cx="9444990" cy="21824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just">
              <a:lnSpc>
                <a:spcPct val="94900"/>
              </a:lnSpc>
              <a:spcBef>
                <a:spcPts val="275"/>
              </a:spcBef>
            </a:pPr>
            <a:r>
              <a:rPr sz="2950" b="1" i="1" spc="-65" dirty="0">
                <a:solidFill>
                  <a:srgbClr val="009999"/>
                </a:solidFill>
                <a:latin typeface="Times New Roman"/>
                <a:cs typeface="Times New Roman"/>
              </a:rPr>
              <a:t>“Space </a:t>
            </a:r>
            <a:r>
              <a:rPr sz="2950" b="1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Complexity is </a:t>
            </a:r>
            <a:r>
              <a:rPr sz="2950" b="1" i="1" spc="-25" dirty="0">
                <a:solidFill>
                  <a:srgbClr val="009999"/>
                </a:solidFill>
                <a:latin typeface="Times New Roman"/>
                <a:cs typeface="Times New Roman"/>
              </a:rPr>
              <a:t>defined </a:t>
            </a:r>
            <a:r>
              <a:rPr sz="2950" b="1" i="1" spc="-60" dirty="0">
                <a:solidFill>
                  <a:srgbClr val="009999"/>
                </a:solidFill>
                <a:latin typeface="Times New Roman"/>
                <a:cs typeface="Times New Roman"/>
              </a:rPr>
              <a:t>as </a:t>
            </a:r>
            <a:r>
              <a:rPr sz="2950" b="1" i="1" spc="-15" dirty="0">
                <a:solidFill>
                  <a:srgbClr val="009999"/>
                </a:solidFill>
                <a:latin typeface="Times New Roman"/>
                <a:cs typeface="Times New Roman"/>
              </a:rPr>
              <a:t>the process </a:t>
            </a:r>
            <a:r>
              <a:rPr sz="2950" b="1" i="1" spc="-80" dirty="0">
                <a:solidFill>
                  <a:srgbClr val="009999"/>
                </a:solidFill>
                <a:latin typeface="Times New Roman"/>
                <a:cs typeface="Times New Roman"/>
              </a:rPr>
              <a:t>of </a:t>
            </a:r>
            <a:r>
              <a:rPr sz="2950" b="1" i="1" spc="-15" dirty="0">
                <a:solidFill>
                  <a:srgbClr val="009999"/>
                </a:solidFill>
                <a:latin typeface="Times New Roman"/>
                <a:cs typeface="Times New Roman"/>
              </a:rPr>
              <a:t>determining </a:t>
            </a:r>
            <a:r>
              <a:rPr sz="2950" b="1" i="1" spc="-140" dirty="0">
                <a:solidFill>
                  <a:srgbClr val="009999"/>
                </a:solidFill>
                <a:latin typeface="Times New Roman"/>
                <a:cs typeface="Times New Roman"/>
              </a:rPr>
              <a:t>a  </a:t>
            </a:r>
            <a:r>
              <a:rPr sz="2950" b="1" i="1" spc="-70" dirty="0">
                <a:solidFill>
                  <a:srgbClr val="009999"/>
                </a:solidFill>
                <a:latin typeface="Times New Roman"/>
                <a:cs typeface="Times New Roman"/>
              </a:rPr>
              <a:t>formula </a:t>
            </a:r>
            <a:r>
              <a:rPr sz="2950" b="1" i="1" spc="-105" dirty="0">
                <a:solidFill>
                  <a:srgbClr val="009999"/>
                </a:solidFill>
                <a:latin typeface="Times New Roman"/>
                <a:cs typeface="Times New Roman"/>
              </a:rPr>
              <a:t>for </a:t>
            </a:r>
            <a:r>
              <a:rPr sz="2950" b="1" i="1" spc="-15" dirty="0">
                <a:solidFill>
                  <a:srgbClr val="009999"/>
                </a:solidFill>
                <a:latin typeface="Times New Roman"/>
                <a:cs typeface="Times New Roman"/>
              </a:rPr>
              <a:t>prediction </a:t>
            </a:r>
            <a:r>
              <a:rPr sz="2950" b="1" i="1" spc="-75" dirty="0">
                <a:solidFill>
                  <a:srgbClr val="009999"/>
                </a:solidFill>
                <a:latin typeface="Times New Roman"/>
                <a:cs typeface="Times New Roman"/>
              </a:rPr>
              <a:t>of </a:t>
            </a:r>
            <a:r>
              <a:rPr sz="2950" b="1" i="1" spc="-40" dirty="0">
                <a:solidFill>
                  <a:srgbClr val="009999"/>
                </a:solidFill>
                <a:latin typeface="Times New Roman"/>
                <a:cs typeface="Times New Roman"/>
              </a:rPr>
              <a:t>how </a:t>
            </a:r>
            <a:r>
              <a:rPr sz="2950" b="1" i="1" spc="-35" dirty="0">
                <a:solidFill>
                  <a:srgbClr val="009999"/>
                </a:solidFill>
                <a:latin typeface="Times New Roman"/>
                <a:cs typeface="Times New Roman"/>
              </a:rPr>
              <a:t>much </a:t>
            </a:r>
            <a:r>
              <a:rPr sz="2950" b="1" i="1" spc="5" dirty="0">
                <a:solidFill>
                  <a:srgbClr val="009999"/>
                </a:solidFill>
                <a:latin typeface="Times New Roman"/>
                <a:cs typeface="Times New Roman"/>
              </a:rPr>
              <a:t>memory </a:t>
            </a:r>
            <a:r>
              <a:rPr sz="2950" b="1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space </a:t>
            </a:r>
            <a:r>
              <a:rPr sz="2950" b="1" i="1" spc="-55" dirty="0">
                <a:solidFill>
                  <a:srgbClr val="009999"/>
                </a:solidFill>
                <a:latin typeface="Times New Roman"/>
                <a:cs typeface="Times New Roman"/>
              </a:rPr>
              <a:t>will </a:t>
            </a:r>
            <a:r>
              <a:rPr sz="2950" b="1" i="1" spc="50" dirty="0">
                <a:solidFill>
                  <a:srgbClr val="009999"/>
                </a:solidFill>
                <a:latin typeface="Times New Roman"/>
                <a:cs typeface="Times New Roman"/>
              </a:rPr>
              <a:t>be  </a:t>
            </a:r>
            <a:r>
              <a:rPr sz="2950" b="1" i="1" spc="-40" dirty="0">
                <a:solidFill>
                  <a:srgbClr val="009999"/>
                </a:solidFill>
                <a:latin typeface="Times New Roman"/>
                <a:cs typeface="Times New Roman"/>
              </a:rPr>
              <a:t>required </a:t>
            </a:r>
            <a:r>
              <a:rPr sz="2950" b="1" i="1" spc="-105" dirty="0">
                <a:solidFill>
                  <a:srgbClr val="009999"/>
                </a:solidFill>
                <a:latin typeface="Times New Roman"/>
                <a:cs typeface="Times New Roman"/>
              </a:rPr>
              <a:t>for </a:t>
            </a:r>
            <a:r>
              <a:rPr sz="2950" b="1" i="1" spc="-15" dirty="0">
                <a:solidFill>
                  <a:srgbClr val="009999"/>
                </a:solidFill>
                <a:latin typeface="Times New Roman"/>
                <a:cs typeface="Times New Roman"/>
              </a:rPr>
              <a:t>the </a:t>
            </a:r>
            <a:r>
              <a:rPr sz="2950" b="1" i="1" spc="-40" dirty="0">
                <a:solidFill>
                  <a:srgbClr val="009999"/>
                </a:solidFill>
                <a:latin typeface="Times New Roman"/>
                <a:cs typeface="Times New Roman"/>
              </a:rPr>
              <a:t>successful </a:t>
            </a:r>
            <a:r>
              <a:rPr sz="2950" b="1" i="1" spc="-35" dirty="0">
                <a:solidFill>
                  <a:srgbClr val="009999"/>
                </a:solidFill>
                <a:latin typeface="Times New Roman"/>
                <a:cs typeface="Times New Roman"/>
              </a:rPr>
              <a:t>execution </a:t>
            </a:r>
            <a:r>
              <a:rPr sz="2950" b="1" i="1" spc="-80" dirty="0">
                <a:solidFill>
                  <a:srgbClr val="009999"/>
                </a:solidFill>
                <a:latin typeface="Times New Roman"/>
                <a:cs typeface="Times New Roman"/>
              </a:rPr>
              <a:t>of </a:t>
            </a:r>
            <a:r>
              <a:rPr sz="2950" b="1" i="1" spc="-15" dirty="0">
                <a:solidFill>
                  <a:srgbClr val="009999"/>
                </a:solidFill>
                <a:latin typeface="Times New Roman"/>
                <a:cs typeface="Times New Roman"/>
              </a:rPr>
              <a:t>the </a:t>
            </a:r>
            <a:r>
              <a:rPr sz="2950" b="1" i="1" spc="-45" dirty="0">
                <a:solidFill>
                  <a:srgbClr val="009999"/>
                </a:solidFill>
                <a:latin typeface="Times New Roman"/>
                <a:cs typeface="Times New Roman"/>
              </a:rPr>
              <a:t>algorithm. </a:t>
            </a:r>
            <a:r>
              <a:rPr sz="2950" b="1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The  </a:t>
            </a:r>
            <a:r>
              <a:rPr sz="2950" b="1" i="1" spc="5" dirty="0">
                <a:solidFill>
                  <a:srgbClr val="009999"/>
                </a:solidFill>
                <a:latin typeface="Times New Roman"/>
                <a:cs typeface="Times New Roman"/>
              </a:rPr>
              <a:t>memory </a:t>
            </a:r>
            <a:r>
              <a:rPr sz="2950" b="1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space </a:t>
            </a:r>
            <a:r>
              <a:rPr sz="2950" b="1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we </a:t>
            </a:r>
            <a:r>
              <a:rPr sz="2950" b="1" i="1" spc="-60" dirty="0">
                <a:solidFill>
                  <a:srgbClr val="009999"/>
                </a:solidFill>
                <a:latin typeface="Times New Roman"/>
                <a:cs typeface="Times New Roman"/>
              </a:rPr>
              <a:t>generally </a:t>
            </a:r>
            <a:r>
              <a:rPr sz="2950" b="1" i="1" spc="-35" dirty="0">
                <a:solidFill>
                  <a:srgbClr val="009999"/>
                </a:solidFill>
                <a:latin typeface="Times New Roman"/>
                <a:cs typeface="Times New Roman"/>
              </a:rPr>
              <a:t>consider </a:t>
            </a:r>
            <a:r>
              <a:rPr sz="2950" b="1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is </a:t>
            </a:r>
            <a:r>
              <a:rPr sz="2950" b="1" i="1" spc="-15" dirty="0">
                <a:solidFill>
                  <a:srgbClr val="009999"/>
                </a:solidFill>
                <a:latin typeface="Times New Roman"/>
                <a:cs typeface="Times New Roman"/>
              </a:rPr>
              <a:t>the </a:t>
            </a:r>
            <a:r>
              <a:rPr sz="2950" b="1" i="1" spc="-10" dirty="0">
                <a:solidFill>
                  <a:srgbClr val="009999"/>
                </a:solidFill>
                <a:latin typeface="Times New Roman"/>
                <a:cs typeface="Times New Roman"/>
              </a:rPr>
              <a:t>space </a:t>
            </a:r>
            <a:r>
              <a:rPr sz="2950" b="1" i="1" spc="-80" dirty="0">
                <a:solidFill>
                  <a:srgbClr val="009999"/>
                </a:solidFill>
                <a:latin typeface="Times New Roman"/>
                <a:cs typeface="Times New Roman"/>
              </a:rPr>
              <a:t>of </a:t>
            </a:r>
            <a:r>
              <a:rPr sz="2950" b="1" i="1" spc="-45" dirty="0">
                <a:solidFill>
                  <a:srgbClr val="009999"/>
                </a:solidFill>
                <a:latin typeface="Times New Roman"/>
                <a:cs typeface="Times New Roman"/>
              </a:rPr>
              <a:t>primary  </a:t>
            </a:r>
            <a:r>
              <a:rPr sz="2950" b="1" i="1" spc="-40" dirty="0">
                <a:solidFill>
                  <a:srgbClr val="009999"/>
                </a:solidFill>
                <a:latin typeface="Times New Roman"/>
                <a:cs typeface="Times New Roman"/>
              </a:rPr>
              <a:t>memory.”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Algorithm&amp;quot;&quot;/&gt;&lt;property id=&quot;20307&quot; value=&quot;258&quot;/&gt;&lt;/object&gt;&lt;object type=&quot;3&quot; unique_id=&quot;10005&quot;&gt;&lt;property id=&quot;20148&quot; value=&quot;5&quot;/&gt;&lt;property id=&quot;20300&quot; value=&quot;Slide 2 - &amp;quot;Algorithm has the following characteristics: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Advantages of&amp;amp;#x09;algorithm &amp;quot;&quot;/&gt;&lt;property id=&quot;20307&quot; value=&quot;260&quot;/&gt;&lt;/object&gt;&lt;object type=&quot;3&quot; unique_id=&quot;10007&quot;&gt;&lt;property id=&quot;20148&quot; value=&quot;5&quot;/&gt;&lt;property id=&quot;20300&quot; value=&quot;Slide 4 - &amp;quot;Algorithm VS Program&amp;quot;&quot;/&gt;&lt;property id=&quot;20307&quot; value=&quot;261&quot;/&gt;&lt;/object&gt;&lt;object type=&quot;3&quot; unique_id=&quot;10008&quot;&gt;&lt;property id=&quot;20148&quot; value=&quot;5&quot;/&gt;&lt;property id=&quot;20300&quot; value=&quot;Slide 5 - &amp;quot;Posteriori Testing  Used for program.  Language dependent.&amp;quot;&quot;/&gt;&lt;property id=&quot;20307&quot; value=&quot;262&quot;/&gt;&lt;/object&gt;&lt;object type=&quot;3&quot; unique_id=&quot;10009&quot;&gt;&lt;property id=&quot;20148&quot; value=&quot;5&quot;/&gt;&lt;property id=&quot;20300&quot; value=&quot;Slide 6 - &amp;quot;How to write an Algorithm?&amp;quot;&quot;/&gt;&lt;property id=&quot;20307&quot; value=&quot;263&quot;/&gt;&lt;/object&gt;&lt;object type=&quot;3&quot; unique_id=&quot;10010&quot;&gt;&lt;property id=&quot;20148&quot; value=&quot;5&quot;/&gt;&lt;property id=&quot;20300&quot; value=&quot;Slide 7 - &amp;quot;Time Complexity&amp;quot;&quot;/&gt;&lt;property id=&quot;20307&quot; value=&quot;264&quot;/&gt;&lt;/object&gt;&lt;object type=&quot;3&quot; unique_id=&quot;10011&quot;&gt;&lt;property id=&quot;20148&quot; value=&quot;5&quot;/&gt;&lt;property id=&quot;20300&quot; value=&quot;Slide 8&quot;/&gt;&lt;property id=&quot;20307&quot; value=&quot;265&quot;/&gt;&lt;/object&gt;&lt;object type=&quot;3&quot; unique_id=&quot;10012&quot;&gt;&lt;property id=&quot;20148&quot; value=&quot;5&quot;/&gt;&lt;property id=&quot;20300&quot; value=&quot;Slide 9 - &amp;quot;Space Complexity&amp;quot;&quot;/&gt;&lt;property id=&quot;20307&quot; value=&quot;266&quot;/&gt;&lt;/object&gt;&lt;object type=&quot;3&quot; unique_id=&quot;10013&quot;&gt;&lt;property id=&quot;20148&quot; value=&quot;5&quot;/&gt;&lt;property id=&quot;20300&quot; value=&quot;Slide 10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446CEF139A574A9B083C57F3B11932" ma:contentTypeVersion="13" ma:contentTypeDescription="Create a new document." ma:contentTypeScope="" ma:versionID="73121225bf3cc5230d4cb0466c03a849">
  <xsd:schema xmlns:xsd="http://www.w3.org/2001/XMLSchema" xmlns:xs="http://www.w3.org/2001/XMLSchema" xmlns:p="http://schemas.microsoft.com/office/2006/metadata/properties" xmlns:ns2="147cfbcc-6963-49a1-8878-0efa28665213" xmlns:ns3="08d94fdf-b342-4279-8130-62ef4a5bfb49" targetNamespace="http://schemas.microsoft.com/office/2006/metadata/properties" ma:root="true" ma:fieldsID="a8fcfc4669ef8662207f6d7f1c9f3f35" ns2:_="" ns3:_="">
    <xsd:import namespace="147cfbcc-6963-49a1-8878-0efa28665213"/>
    <xsd:import namespace="08d94fdf-b342-4279-8130-62ef4a5bfb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7cfbcc-6963-49a1-8878-0efa286652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94fdf-b342-4279-8130-62ef4a5bfb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842DFA-3565-418A-8D2F-6AB53A1F34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7cfbcc-6963-49a1-8878-0efa28665213"/>
    <ds:schemaRef ds:uri="08d94fdf-b342-4279-8130-62ef4a5bfb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CEF3D5-6426-49B6-9ED4-192BDB4E2F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DDAC5D3-BAFC-451B-9BFF-1D96063C06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346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Algorithm</vt:lpstr>
      <vt:lpstr>Algorithm has the following characteristics:</vt:lpstr>
      <vt:lpstr>Advantages of algorithm </vt:lpstr>
      <vt:lpstr>Algorithm VS Program</vt:lpstr>
      <vt:lpstr>Posteriori Testing  Used for program.  Language dependent.</vt:lpstr>
      <vt:lpstr>How to write an Algorithm?</vt:lpstr>
      <vt:lpstr>Time Complexity</vt:lpstr>
      <vt:lpstr>PowerPoint Presentation</vt:lpstr>
      <vt:lpstr>Space Complexity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Kirti Bhardwaj</dc:creator>
  <cp:lastModifiedBy>RAM</cp:lastModifiedBy>
  <cp:revision>5</cp:revision>
  <dcterms:created xsi:type="dcterms:W3CDTF">2021-10-11T09:26:48Z</dcterms:created>
  <dcterms:modified xsi:type="dcterms:W3CDTF">2021-11-20T06:34:32Z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2021-10-11T00:00:00Z</vt:filetime>
  </property>
  <property fmtid="{D5CDD505-2E9C-101B-9397-08002B2CF9AE}" pid="5" name="ContentTypeId">
    <vt:lpwstr>0x01010002446CEF139A574A9B083C57F3B11932</vt:lpwstr>
  </property>
</Properties>
</file>